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257" r:id="rId2"/>
    <p:sldId id="394" r:id="rId3"/>
    <p:sldId id="501" r:id="rId4"/>
    <p:sldId id="504" r:id="rId5"/>
    <p:sldId id="511" r:id="rId6"/>
    <p:sldId id="502" r:id="rId7"/>
    <p:sldId id="512" r:id="rId8"/>
    <p:sldId id="513" r:id="rId9"/>
    <p:sldId id="515" r:id="rId10"/>
    <p:sldId id="507" r:id="rId11"/>
    <p:sldId id="423" r:id="rId12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91" autoAdjust="0"/>
  </p:normalViewPr>
  <p:slideViewPr>
    <p:cSldViewPr>
      <p:cViewPr>
        <p:scale>
          <a:sx n="121" d="100"/>
          <a:sy n="121" d="100"/>
        </p:scale>
        <p:origin x="-720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618F579C-8E34-5740-BE54-C992214256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4316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83EC92D8-E17E-3C47-97CA-19F1617902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5351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6403D2-3FD1-AE4C-814E-328098D1124C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AF7B0B-7285-974B-9550-A3E2FE43E260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50F425B-A95B-4E43-A7C5-D28751E36979}" type="slidenum">
              <a:rPr lang="pt-PT" sz="1300" u="none"/>
              <a:pPr eaLnBrk="1" hangingPunct="1"/>
              <a:t>4</a:t>
            </a:fld>
            <a:endParaRPr lang="pt-PT" sz="1300" u="none"/>
          </a:p>
        </p:txBody>
      </p:sp>
      <p:sp>
        <p:nvSpPr>
          <p:cNvPr id="246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67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9" y="4560889"/>
            <a:ext cx="5851525" cy="4319587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D4473C9-FD1D-4E42-85D2-1BE190B2C91C}" type="slidenum">
              <a:rPr lang="pt-PT" sz="1300" u="none"/>
              <a:pPr eaLnBrk="1" hangingPunct="1"/>
              <a:t>10</a:t>
            </a:fld>
            <a:endParaRPr lang="pt-PT" sz="1300" u="none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9" y="4560889"/>
            <a:ext cx="5851525" cy="4319587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7AFE2772-FAB3-2449-883E-963F73616579}" type="slidenum">
              <a:rPr lang="en-US" sz="1300" b="0" smtClean="0">
                <a:latin typeface="Times New Roman" charset="0"/>
              </a:rPr>
              <a:pPr eaLnBrk="1" hangingPunct="1">
                <a:defRPr/>
              </a:pPr>
              <a:t>11</a:t>
            </a:fld>
            <a:endParaRPr lang="en-US" sz="1300" b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4418C-55F2-9F4F-81F2-10B8E2129E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342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C04A1-5B7B-AC4B-80DB-153B6D3200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821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B2E95-8082-7340-ADD5-13E4FE670C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519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A9CDC-A860-3344-A30C-B53008D6F6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371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50FD1-03F8-5C4A-9F47-2763F812DA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601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70D7D-7753-B248-BF35-EF2113FEF3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806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9BEBD-6218-AA40-A3B1-6272492240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160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3A193-6B8B-A845-8447-62BAC2ECFC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43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94D0B-AE59-E947-AA3F-05924391BD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262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5B14B-169C-1C41-9C78-2DD8DC0CCE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225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5D00C-C702-3F40-A3E2-04BD614445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140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F2778DAF-A21C-EE43-81B5-E043CE269E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AFFAF3DA-665A-344C-9C2B-04EFDEA3BFF7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Link-</a:t>
            </a:r>
            <a:r>
              <a:rPr lang="pt-PT" dirty="0" err="1">
                <a:cs typeface="+mj-cs"/>
              </a:rPr>
              <a:t>S</a:t>
            </a:r>
            <a:r>
              <a:rPr lang="pt-PT" dirty="0" err="1" smtClean="0">
                <a:cs typeface="+mj-cs"/>
              </a:rPr>
              <a:t>tate</a:t>
            </a:r>
            <a:r>
              <a:rPr lang="pt-PT" dirty="0" smtClean="0">
                <a:cs typeface="+mj-cs"/>
              </a:rPr>
              <a:t> </a:t>
            </a:r>
            <a:r>
              <a:rPr lang="pt-PT" dirty="0" err="1" smtClean="0">
                <a:cs typeface="+mj-cs"/>
              </a:rPr>
              <a:t>Routing</a:t>
            </a: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endParaRPr lang="pt-PT" dirty="0" smtClean="0">
              <a:cs typeface="+mj-cs"/>
            </a:endParaRP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PT" sz="4800" dirty="0">
                <a:latin typeface="+mn-lt"/>
                <a:ea typeface="ＭＳ Ｐゴシック" charset="0"/>
                <a:cs typeface="Tw Cen MT"/>
              </a:rPr>
              <a:t>A problem</a:t>
            </a:r>
            <a:r>
              <a:rPr lang="pt-PT" altLang="ja-JP" sz="4800" dirty="0">
                <a:latin typeface="+mn-lt"/>
                <a:ea typeface="ＭＳ Ｐゴシック" charset="0"/>
                <a:cs typeface="Tw Cen MT"/>
              </a:rPr>
              <a:t>ática da escala</a:t>
            </a:r>
            <a:endParaRPr lang="pt-PT" sz="48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2539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pt-PT" sz="1800" dirty="0" err="1">
                <a:ea typeface="ＭＳ Ｐゴシック" charset="0"/>
                <a:cs typeface="Tw Cen MT"/>
              </a:rPr>
              <a:t>O</a:t>
            </a:r>
            <a:r>
              <a:rPr lang="pt-PT" sz="1800" i="1" dirty="0" err="1">
                <a:ea typeface="ＭＳ Ｐゴシック" charset="0"/>
                <a:cs typeface="Tw Cen MT"/>
              </a:rPr>
              <a:t>verheads</a:t>
            </a:r>
            <a:r>
              <a:rPr lang="pt-PT" sz="1800" dirty="0">
                <a:ea typeface="ＭＳ Ｐゴシック" charset="0"/>
                <a:cs typeface="Tw Cen MT"/>
              </a:rPr>
              <a:t> </a:t>
            </a:r>
            <a:r>
              <a:rPr lang="pt-PT" sz="1800" dirty="0" smtClean="0">
                <a:ea typeface="ＭＳ Ｐゴシック" charset="0"/>
                <a:cs typeface="Tw Cen MT"/>
              </a:rPr>
              <a:t>principais do </a:t>
            </a:r>
            <a:r>
              <a:rPr lang="pt-PT" sz="1800" dirty="0">
                <a:ea typeface="ＭＳ Ｐゴシック" charset="0"/>
                <a:cs typeface="Tw Cen MT"/>
              </a:rPr>
              <a:t>algoritmo </a:t>
            </a:r>
            <a:r>
              <a:rPr lang="pt-PT" sz="1800" i="1" dirty="0">
                <a:ea typeface="ＭＳ Ｐゴシック" charset="0"/>
                <a:cs typeface="Tw Cen MT"/>
              </a:rPr>
              <a:t>link-</a:t>
            </a:r>
            <a:r>
              <a:rPr lang="pt-PT" sz="1800" i="1" dirty="0" err="1">
                <a:ea typeface="ＭＳ Ｐゴシック" charset="0"/>
                <a:cs typeface="Tw Cen MT"/>
              </a:rPr>
              <a:t>state</a:t>
            </a:r>
            <a:endParaRPr lang="pt-PT" sz="1800" i="1" dirty="0"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000" dirty="0">
                <a:ea typeface="ＭＳ Ｐゴシック" charset="0"/>
                <a:cs typeface="Tw Cen MT"/>
              </a:rPr>
              <a:t>I</a:t>
            </a:r>
            <a:r>
              <a:rPr lang="pt-PT" sz="2000" dirty="0" smtClean="0">
                <a:ea typeface="ＭＳ Ｐゴシック" charset="0"/>
                <a:cs typeface="Tw Cen MT"/>
              </a:rPr>
              <a:t>nundaç</a:t>
            </a:r>
            <a:r>
              <a:rPr lang="pt-PT" sz="2000" dirty="0" smtClean="0">
                <a:ea typeface="ＭＳ Ｐゴシック" charset="0"/>
                <a:cs typeface="Tw Cen MT"/>
              </a:rPr>
              <a:t>ão</a:t>
            </a:r>
            <a:r>
              <a:rPr lang="pt-PT" sz="2000" dirty="0" smtClean="0">
                <a:ea typeface="ＭＳ Ｐゴシック" charset="0"/>
                <a:cs typeface="Tw Cen MT"/>
              </a:rPr>
              <a:t> </a:t>
            </a:r>
            <a:r>
              <a:rPr lang="pt-PT" sz="2000" dirty="0">
                <a:ea typeface="ＭＳ Ｐゴシック" charset="0"/>
                <a:cs typeface="Tw Cen MT"/>
              </a:rPr>
              <a:t>dos </a:t>
            </a:r>
            <a:r>
              <a:rPr lang="pt-PT" sz="2000" i="1" dirty="0">
                <a:ea typeface="ＭＳ Ｐゴシック" charset="0"/>
                <a:cs typeface="Tw Cen MT"/>
              </a:rPr>
              <a:t>link-</a:t>
            </a:r>
            <a:r>
              <a:rPr lang="pt-PT" sz="2000" i="1" dirty="0" err="1">
                <a:ea typeface="ＭＳ Ｐゴシック" charset="0"/>
                <a:cs typeface="Tw Cen MT"/>
              </a:rPr>
              <a:t>state</a:t>
            </a:r>
            <a:r>
              <a:rPr lang="pt-PT" sz="2000" i="1" dirty="0">
                <a:ea typeface="ＭＳ Ｐゴシック" charset="0"/>
                <a:cs typeface="Tw Cen MT"/>
              </a:rPr>
              <a:t> </a:t>
            </a:r>
            <a:r>
              <a:rPr lang="pt-PT" sz="2000" i="1" dirty="0" err="1">
                <a:ea typeface="ＭＳ Ｐゴシック" charset="0"/>
                <a:cs typeface="Tw Cen MT"/>
              </a:rPr>
              <a:t>packets</a:t>
            </a:r>
            <a:r>
              <a:rPr lang="pt-PT" sz="2000" i="1" dirty="0">
                <a:ea typeface="ＭＳ Ｐゴシック" charset="0"/>
                <a:cs typeface="Tw Cen MT"/>
              </a:rPr>
              <a:t> </a:t>
            </a:r>
            <a:r>
              <a:rPr lang="pt-PT" sz="2000" dirty="0">
                <a:ea typeface="ＭＳ Ｐゴシック" charset="0"/>
                <a:cs typeface="Tw Cen MT"/>
              </a:rPr>
              <a:t>por toda a rede</a:t>
            </a:r>
          </a:p>
          <a:p>
            <a:pPr lvl="1" eaLnBrk="1" hangingPunct="1"/>
            <a:r>
              <a:rPr lang="pt-PT" sz="2000" dirty="0">
                <a:ea typeface="ＭＳ Ｐゴシック" charset="0"/>
                <a:cs typeface="Tw Cen MT"/>
              </a:rPr>
              <a:t>O</a:t>
            </a:r>
            <a:r>
              <a:rPr lang="pt-PT" sz="2000" dirty="0" smtClean="0">
                <a:ea typeface="ＭＳ Ｐゴシック" charset="0"/>
                <a:cs typeface="Tw Cen MT"/>
              </a:rPr>
              <a:t> </a:t>
            </a:r>
            <a:r>
              <a:rPr lang="pt-PT" sz="2000" dirty="0">
                <a:ea typeface="ＭＳ Ｐゴシック" charset="0"/>
                <a:cs typeface="Tw Cen MT"/>
              </a:rPr>
              <a:t>algoritmo </a:t>
            </a:r>
            <a:r>
              <a:rPr lang="pt-PT" sz="2000" dirty="0" smtClean="0">
                <a:ea typeface="ＭＳ Ｐゴシック" charset="0"/>
                <a:cs typeface="Tw Cen MT"/>
              </a:rPr>
              <a:t>de </a:t>
            </a:r>
            <a:r>
              <a:rPr lang="pt-PT" sz="2000" dirty="0" err="1" smtClean="0">
                <a:ea typeface="ＭＳ Ｐゴシック" charset="0"/>
                <a:cs typeface="Tw Cen MT"/>
              </a:rPr>
              <a:t>Dijkstra</a:t>
            </a:r>
            <a:r>
              <a:rPr lang="pt-PT" sz="2000" dirty="0" smtClean="0">
                <a:ea typeface="ＭＳ Ｐゴシック" charset="0"/>
                <a:cs typeface="Tw Cen MT"/>
              </a:rPr>
              <a:t> </a:t>
            </a:r>
            <a:r>
              <a:rPr lang="pt-PT" sz="2000" dirty="0" smtClean="0">
                <a:ea typeface="ＭＳ Ｐゴシック" charset="0"/>
                <a:cs typeface="Tw Cen MT"/>
              </a:rPr>
              <a:t>é </a:t>
            </a:r>
            <a:r>
              <a:rPr lang="pt-PT" sz="2000" dirty="0" smtClean="0">
                <a:ea typeface="ＭＳ Ｐゴシック" charset="0"/>
                <a:cs typeface="Tw Cen MT"/>
              </a:rPr>
              <a:t>pesado</a:t>
            </a:r>
            <a:endParaRPr lang="pt-PT" sz="2000" dirty="0"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1800" dirty="0" smtClean="0">
                <a:ea typeface="ＭＳ Ｐゴシック" charset="0"/>
                <a:cs typeface="Tw Cen MT"/>
              </a:rPr>
              <a:t>Solução: introduz</a:t>
            </a:r>
            <a:r>
              <a:rPr lang="pt-PT" sz="1800" dirty="0">
                <a:ea typeface="ＭＳ Ｐゴシック" charset="0"/>
                <a:cs typeface="Tw Cen MT"/>
              </a:rPr>
              <a:t>-se hi</a:t>
            </a:r>
            <a:r>
              <a:rPr lang="pt-PT" altLang="ja-JP" sz="1800" dirty="0">
                <a:ea typeface="ＭＳ Ｐゴシック" charset="0"/>
                <a:cs typeface="Tw Cen MT"/>
              </a:rPr>
              <a:t>e</a:t>
            </a:r>
            <a:r>
              <a:rPr lang="pt-PT" sz="1800" dirty="0">
                <a:ea typeface="ＭＳ Ｐゴシック" charset="0"/>
                <a:cs typeface="Tw Cen MT"/>
              </a:rPr>
              <a:t>rarquia atrav</a:t>
            </a:r>
            <a:r>
              <a:rPr lang="pt-PT" altLang="ja-JP" sz="1800" dirty="0">
                <a:ea typeface="ＭＳ Ｐゴシック" charset="0"/>
                <a:cs typeface="Tw Cen MT"/>
              </a:rPr>
              <a:t>és de</a:t>
            </a:r>
            <a:r>
              <a:rPr lang="pt-PT" sz="1800" dirty="0">
                <a:ea typeface="ＭＳ Ｐゴシック" charset="0"/>
                <a:cs typeface="Tw Cen MT"/>
              </a:rPr>
              <a:t> </a:t>
            </a:r>
            <a:r>
              <a:rPr lang="ja-JP" altLang="pt-PT" sz="1800" dirty="0" smtClean="0">
                <a:ea typeface="ＭＳ Ｐゴシック" charset="0"/>
                <a:cs typeface="Tw Cen MT"/>
              </a:rPr>
              <a:t>“</a:t>
            </a:r>
            <a:r>
              <a:rPr lang="pt-PT" altLang="ja-JP" sz="1800" dirty="0" smtClean="0">
                <a:ea typeface="ＭＳ Ｐゴシック" charset="0"/>
                <a:cs typeface="Tw Cen MT"/>
              </a:rPr>
              <a:t>á</a:t>
            </a:r>
            <a:r>
              <a:rPr lang="pt-PT" sz="1800" dirty="0" smtClean="0">
                <a:ea typeface="ＭＳ Ｐゴシック" charset="0"/>
                <a:cs typeface="Tw Cen MT"/>
              </a:rPr>
              <a:t>reas</a:t>
            </a:r>
            <a:r>
              <a:rPr lang="ja-JP" altLang="pt-PT" sz="1800" dirty="0" smtClean="0">
                <a:ea typeface="ＭＳ Ｐゴシック" charset="0"/>
                <a:cs typeface="Tw Cen MT"/>
              </a:rPr>
              <a:t>”</a:t>
            </a:r>
            <a:r>
              <a:rPr lang="pt-PT" altLang="ja-JP" sz="1800" dirty="0" smtClean="0">
                <a:ea typeface="ＭＳ Ｐゴシック" charset="0"/>
                <a:cs typeface="Tw Cen MT"/>
              </a:rPr>
              <a:t> o que torna o protocolo mais escalável mas mais difícil de administrar</a:t>
            </a:r>
            <a:endParaRPr lang="pt-PT" sz="1800" dirty="0">
              <a:ea typeface="ＭＳ Ｐゴシック" charset="0"/>
              <a:cs typeface="Tw Cen M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185430" y="3645024"/>
            <a:ext cx="6711053" cy="2880320"/>
            <a:chOff x="617469" y="2041525"/>
            <a:chExt cx="7470845" cy="3322638"/>
          </a:xfrm>
        </p:grpSpPr>
        <p:sp>
          <p:nvSpPr>
            <p:cNvPr id="5" name="Oval 4"/>
            <p:cNvSpPr>
              <a:spLocks noChangeArrowheads="1"/>
            </p:cNvSpPr>
            <p:nvPr/>
          </p:nvSpPr>
          <p:spPr bwMode="auto">
            <a:xfrm>
              <a:off x="3425826" y="2879725"/>
              <a:ext cx="3078163" cy="1568450"/>
            </a:xfrm>
            <a:prstGeom prst="ellipse">
              <a:avLst/>
            </a:prstGeom>
            <a:solidFill>
              <a:srgbClr val="CC33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800" u="none">
                  <a:latin typeface="Times New Roman" charset="0"/>
                </a:rPr>
                <a:t>Area 0</a:t>
              </a:r>
            </a:p>
          </p:txBody>
        </p:sp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762126" y="2133600"/>
              <a:ext cx="1020763" cy="1006475"/>
            </a:xfrm>
            <a:prstGeom prst="ellipse">
              <a:avLst/>
            </a:prstGeom>
            <a:solidFill>
              <a:srgbClr val="CC33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2928939" y="3017838"/>
              <a:ext cx="287337" cy="25082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3181351" y="3200400"/>
              <a:ext cx="320675" cy="1841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786064" y="2697163"/>
              <a:ext cx="274637" cy="3048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2513014" y="3095625"/>
              <a:ext cx="427037" cy="762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1798248" y="2384425"/>
              <a:ext cx="935819" cy="4260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 dirty="0">
                  <a:latin typeface="Times New Roman" charset="0"/>
                </a:rPr>
                <a:t>Area 1</a:t>
              </a:r>
            </a:p>
          </p:txBody>
        </p:sp>
        <p:grpSp>
          <p:nvGrpSpPr>
            <p:cNvPr id="12" name="Group 11"/>
            <p:cNvGrpSpPr>
              <a:grpSpLocks/>
            </p:cNvGrpSpPr>
            <p:nvPr/>
          </p:nvGrpSpPr>
          <p:grpSpPr bwMode="auto">
            <a:xfrm flipH="1">
              <a:off x="6634164" y="2041525"/>
              <a:ext cx="1454150" cy="1135063"/>
              <a:chOff x="1123" y="2227"/>
              <a:chExt cx="916" cy="715"/>
            </a:xfrm>
          </p:grpSpPr>
          <p:sp>
            <p:nvSpPr>
              <p:cNvPr id="29" name="Oval 12"/>
              <p:cNvSpPr>
                <a:spLocks noChangeArrowheads="1"/>
              </p:cNvSpPr>
              <p:nvPr/>
            </p:nvSpPr>
            <p:spPr bwMode="auto">
              <a:xfrm>
                <a:off x="1123" y="2227"/>
                <a:ext cx="643" cy="634"/>
              </a:xfrm>
              <a:prstGeom prst="ellipse">
                <a:avLst/>
              </a:prstGeom>
              <a:solidFill>
                <a:srgbClr val="CC330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400"/>
              </a:p>
            </p:txBody>
          </p:sp>
          <p:sp>
            <p:nvSpPr>
              <p:cNvPr id="30" name="Oval 13"/>
              <p:cNvSpPr>
                <a:spLocks noChangeArrowheads="1"/>
              </p:cNvSpPr>
              <p:nvPr/>
            </p:nvSpPr>
            <p:spPr bwMode="auto">
              <a:xfrm>
                <a:off x="1858" y="2784"/>
                <a:ext cx="181" cy="15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400"/>
              </a:p>
            </p:txBody>
          </p:sp>
          <p:sp>
            <p:nvSpPr>
              <p:cNvPr id="31" name="Line 14"/>
              <p:cNvSpPr>
                <a:spLocks noChangeShapeType="1"/>
              </p:cNvSpPr>
              <p:nvPr/>
            </p:nvSpPr>
            <p:spPr bwMode="auto">
              <a:xfrm>
                <a:off x="1768" y="2582"/>
                <a:ext cx="173" cy="19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00"/>
              </a:p>
            </p:txBody>
          </p:sp>
          <p:sp>
            <p:nvSpPr>
              <p:cNvPr id="32" name="Line 15"/>
              <p:cNvSpPr>
                <a:spLocks noChangeShapeType="1"/>
              </p:cNvSpPr>
              <p:nvPr/>
            </p:nvSpPr>
            <p:spPr bwMode="auto">
              <a:xfrm>
                <a:off x="1596" y="2833"/>
                <a:ext cx="269" cy="48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00"/>
              </a:p>
            </p:txBody>
          </p:sp>
          <p:sp>
            <p:nvSpPr>
              <p:cNvPr id="33" name="Text Box 16"/>
              <p:cNvSpPr txBox="1">
                <a:spLocks noChangeArrowheads="1"/>
              </p:cNvSpPr>
              <p:nvPr/>
            </p:nvSpPr>
            <p:spPr bwMode="auto">
              <a:xfrm>
                <a:off x="1146" y="2385"/>
                <a:ext cx="589" cy="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800" u="none">
                    <a:latin typeface="Times New Roman" charset="0"/>
                  </a:rPr>
                  <a:t>Area 2</a:t>
                </a:r>
              </a:p>
            </p:txBody>
          </p:sp>
        </p:grpSp>
        <p:sp>
          <p:nvSpPr>
            <p:cNvPr id="13" name="Line 17"/>
            <p:cNvSpPr>
              <a:spLocks noChangeShapeType="1"/>
            </p:cNvSpPr>
            <p:nvPr/>
          </p:nvSpPr>
          <p:spPr bwMode="auto">
            <a:xfrm flipH="1">
              <a:off x="6383339" y="3140075"/>
              <a:ext cx="273050" cy="1841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1900238" y="4067175"/>
              <a:ext cx="1739900" cy="1250950"/>
              <a:chOff x="1114" y="3349"/>
              <a:chExt cx="1096" cy="788"/>
            </a:xfrm>
          </p:grpSpPr>
          <p:sp>
            <p:nvSpPr>
              <p:cNvPr id="23" name="Oval 19"/>
              <p:cNvSpPr>
                <a:spLocks noChangeArrowheads="1"/>
              </p:cNvSpPr>
              <p:nvPr/>
            </p:nvSpPr>
            <p:spPr bwMode="auto">
              <a:xfrm flipV="1">
                <a:off x="1114" y="3503"/>
                <a:ext cx="643" cy="634"/>
              </a:xfrm>
              <a:prstGeom prst="ellipse">
                <a:avLst/>
              </a:prstGeom>
              <a:solidFill>
                <a:srgbClr val="CC330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400"/>
              </a:p>
            </p:txBody>
          </p:sp>
          <p:sp>
            <p:nvSpPr>
              <p:cNvPr id="24" name="Oval 20"/>
              <p:cNvSpPr>
                <a:spLocks noChangeArrowheads="1"/>
              </p:cNvSpPr>
              <p:nvPr/>
            </p:nvSpPr>
            <p:spPr bwMode="auto">
              <a:xfrm flipV="1">
                <a:off x="1849" y="3422"/>
                <a:ext cx="181" cy="15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400"/>
              </a:p>
            </p:txBody>
          </p:sp>
          <p:sp>
            <p:nvSpPr>
              <p:cNvPr id="25" name="Line 21"/>
              <p:cNvSpPr>
                <a:spLocks noChangeShapeType="1"/>
              </p:cNvSpPr>
              <p:nvPr/>
            </p:nvSpPr>
            <p:spPr bwMode="auto">
              <a:xfrm flipV="1">
                <a:off x="2008" y="3349"/>
                <a:ext cx="202" cy="11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00"/>
              </a:p>
            </p:txBody>
          </p:sp>
          <p:sp>
            <p:nvSpPr>
              <p:cNvPr id="26" name="Line 22"/>
              <p:cNvSpPr>
                <a:spLocks noChangeShapeType="1"/>
              </p:cNvSpPr>
              <p:nvPr/>
            </p:nvSpPr>
            <p:spPr bwMode="auto">
              <a:xfrm flipV="1">
                <a:off x="1759" y="3590"/>
                <a:ext cx="173" cy="19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00"/>
              </a:p>
            </p:txBody>
          </p:sp>
          <p:sp>
            <p:nvSpPr>
              <p:cNvPr id="27" name="Line 23"/>
              <p:cNvSpPr>
                <a:spLocks noChangeShapeType="1"/>
              </p:cNvSpPr>
              <p:nvPr/>
            </p:nvSpPr>
            <p:spPr bwMode="auto">
              <a:xfrm flipV="1">
                <a:off x="1587" y="3483"/>
                <a:ext cx="269" cy="48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00"/>
              </a:p>
            </p:txBody>
          </p:sp>
          <p:sp>
            <p:nvSpPr>
              <p:cNvPr id="28" name="Text Box 24"/>
              <p:cNvSpPr txBox="1">
                <a:spLocks noChangeArrowheads="1"/>
              </p:cNvSpPr>
              <p:nvPr/>
            </p:nvSpPr>
            <p:spPr bwMode="auto">
              <a:xfrm>
                <a:off x="1136" y="3652"/>
                <a:ext cx="589" cy="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800" u="none">
                    <a:latin typeface="Times New Roman" charset="0"/>
                  </a:rPr>
                  <a:t>Area 3</a:t>
                </a:r>
              </a:p>
            </p:txBody>
          </p:sp>
        </p:grpSp>
        <p:sp>
          <p:nvSpPr>
            <p:cNvPr id="15" name="Oval 25"/>
            <p:cNvSpPr>
              <a:spLocks noChangeArrowheads="1"/>
            </p:cNvSpPr>
            <p:nvPr/>
          </p:nvSpPr>
          <p:spPr bwMode="auto">
            <a:xfrm flipH="1" flipV="1">
              <a:off x="6924676" y="4357688"/>
              <a:ext cx="1020763" cy="1006475"/>
            </a:xfrm>
            <a:prstGeom prst="ellipse">
              <a:avLst/>
            </a:prstGeom>
            <a:solidFill>
              <a:srgbClr val="CC33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6" name="Oval 26"/>
            <p:cNvSpPr>
              <a:spLocks noChangeArrowheads="1"/>
            </p:cNvSpPr>
            <p:nvPr/>
          </p:nvSpPr>
          <p:spPr bwMode="auto">
            <a:xfrm flipH="1" flipV="1">
              <a:off x="6491289" y="4229100"/>
              <a:ext cx="287337" cy="25082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7" name="Line 27"/>
            <p:cNvSpPr>
              <a:spLocks noChangeShapeType="1"/>
            </p:cNvSpPr>
            <p:nvPr/>
          </p:nvSpPr>
          <p:spPr bwMode="auto">
            <a:xfrm flipH="1" flipV="1">
              <a:off x="6205539" y="4113213"/>
              <a:ext cx="320675" cy="1841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8" name="Line 28"/>
            <p:cNvSpPr>
              <a:spLocks noChangeShapeType="1"/>
            </p:cNvSpPr>
            <p:nvPr/>
          </p:nvSpPr>
          <p:spPr bwMode="auto">
            <a:xfrm flipH="1" flipV="1">
              <a:off x="6646864" y="4495800"/>
              <a:ext cx="274637" cy="3048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9" name="Line 29"/>
            <p:cNvSpPr>
              <a:spLocks noChangeShapeType="1"/>
            </p:cNvSpPr>
            <p:nvPr/>
          </p:nvSpPr>
          <p:spPr bwMode="auto">
            <a:xfrm flipH="1" flipV="1">
              <a:off x="6767514" y="4325938"/>
              <a:ext cx="427037" cy="762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0" name="Text Box 30"/>
            <p:cNvSpPr txBox="1">
              <a:spLocks noChangeArrowheads="1"/>
            </p:cNvSpPr>
            <p:nvPr/>
          </p:nvSpPr>
          <p:spPr bwMode="auto">
            <a:xfrm flipH="1">
              <a:off x="6975084" y="4594225"/>
              <a:ext cx="935819" cy="4260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imes New Roman" charset="0"/>
                </a:rPr>
                <a:t>Area 4</a:t>
              </a:r>
            </a:p>
          </p:txBody>
        </p:sp>
        <p:sp>
          <p:nvSpPr>
            <p:cNvPr id="21" name="Freeform 31"/>
            <p:cNvSpPr>
              <a:spLocks/>
            </p:cNvSpPr>
            <p:nvPr/>
          </p:nvSpPr>
          <p:spPr bwMode="auto">
            <a:xfrm>
              <a:off x="1412876" y="3297238"/>
              <a:ext cx="1477963" cy="625475"/>
            </a:xfrm>
            <a:custGeom>
              <a:avLst/>
              <a:gdLst>
                <a:gd name="T0" fmla="*/ 0 w 931"/>
                <a:gd name="T1" fmla="*/ 2147483647 h 394"/>
                <a:gd name="T2" fmla="*/ 2147483647 w 931"/>
                <a:gd name="T3" fmla="*/ 2147483647 h 394"/>
                <a:gd name="T4" fmla="*/ 2147483647 w 931"/>
                <a:gd name="T5" fmla="*/ 2147483647 h 394"/>
                <a:gd name="T6" fmla="*/ 2147483647 w 931"/>
                <a:gd name="T7" fmla="*/ 0 h 39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1"/>
                <a:gd name="T13" fmla="*/ 0 h 394"/>
                <a:gd name="T14" fmla="*/ 931 w 931"/>
                <a:gd name="T15" fmla="*/ 394 h 39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1" h="394">
                  <a:moveTo>
                    <a:pt x="0" y="394"/>
                  </a:moveTo>
                  <a:cubicBezTo>
                    <a:pt x="209" y="245"/>
                    <a:pt x="418" y="96"/>
                    <a:pt x="509" y="67"/>
                  </a:cubicBezTo>
                  <a:cubicBezTo>
                    <a:pt x="600" y="38"/>
                    <a:pt x="477" y="232"/>
                    <a:pt x="547" y="221"/>
                  </a:cubicBezTo>
                  <a:cubicBezTo>
                    <a:pt x="617" y="210"/>
                    <a:pt x="774" y="105"/>
                    <a:pt x="931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sz="1400"/>
            </a:p>
          </p:txBody>
        </p:sp>
        <p:sp>
          <p:nvSpPr>
            <p:cNvPr id="22" name="Text Box 32"/>
            <p:cNvSpPr txBox="1">
              <a:spLocks noChangeArrowheads="1"/>
            </p:cNvSpPr>
            <p:nvPr/>
          </p:nvSpPr>
          <p:spPr bwMode="auto">
            <a:xfrm>
              <a:off x="617469" y="3487737"/>
              <a:ext cx="957399" cy="974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US" sz="1800" u="none">
                  <a:latin typeface="Times New Roman" charset="0"/>
                </a:rPr>
                <a:t>area</a:t>
              </a:r>
            </a:p>
            <a:p>
              <a:pPr algn="ctr">
                <a:lnSpc>
                  <a:spcPct val="90000"/>
                </a:lnSpc>
              </a:pPr>
              <a:r>
                <a:rPr lang="en-US" sz="1800" u="none">
                  <a:latin typeface="Times New Roman" charset="0"/>
                </a:rPr>
                <a:t>border</a:t>
              </a:r>
            </a:p>
            <a:p>
              <a:pPr algn="ctr">
                <a:lnSpc>
                  <a:spcPct val="90000"/>
                </a:lnSpc>
              </a:pPr>
              <a:r>
                <a:rPr lang="en-US" sz="1800" u="none">
                  <a:latin typeface="Times New Roman" charset="0"/>
                </a:rPr>
                <a:t>router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6617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</a:rPr>
              <a:t>Conclusões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341438"/>
            <a:ext cx="8228013" cy="4679950"/>
          </a:xfrm>
        </p:spPr>
        <p:txBody>
          <a:bodyPr/>
          <a:lstStyle/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O 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algoritmo de </a:t>
            </a:r>
            <a:r>
              <a:rPr lang="pt-PT" sz="2400" dirty="0" err="1" smtClean="0">
                <a:ea typeface="ＭＳ Ｐゴシック" charset="0"/>
                <a:cs typeface="ＭＳ Ｐゴシック" charset="0"/>
              </a:rPr>
              <a:t>Dijkstra</a:t>
            </a:r>
            <a:r>
              <a:rPr lang="pt-PT" sz="2400" dirty="0">
                <a:ea typeface="ＭＳ Ｐゴシック" charset="0"/>
                <a:cs typeface="ＭＳ Ｐゴシック" charset="0"/>
              </a:rPr>
              <a:t> 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permite calcular os caminhos mais curtos a partir de um n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ó</a:t>
            </a: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Mas requer que o nó conheça toda a rede</a:t>
            </a:r>
          </a:p>
          <a:p>
            <a:pPr eaLnBrk="1" hangingPunct="1">
              <a:defRPr/>
            </a:pPr>
            <a:r>
              <a:rPr lang="pt-PT" sz="2400" i="1" dirty="0" smtClean="0">
                <a:ea typeface="ＭＳ Ｐゴシック" charset="0"/>
                <a:cs typeface="ＭＳ Ｐゴシック" charset="0"/>
              </a:rPr>
              <a:t>Link-</a:t>
            </a:r>
            <a:r>
              <a:rPr lang="pt-PT" sz="2400" i="1" dirty="0" err="1" smtClean="0">
                <a:ea typeface="ＭＳ Ｐゴシック" charset="0"/>
                <a:cs typeface="ＭＳ Ｐゴシック" charset="0"/>
              </a:rPr>
              <a:t>State</a:t>
            </a:r>
            <a:r>
              <a:rPr lang="pt-PT" sz="2400" i="1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pt-PT" sz="2400" i="1" dirty="0" err="1" smtClean="0">
                <a:ea typeface="ＭＳ Ｐゴシック" charset="0"/>
                <a:cs typeface="ＭＳ Ｐゴシック" charset="0"/>
              </a:rPr>
              <a:t>Routing</a:t>
            </a:r>
            <a:r>
              <a:rPr lang="pt-PT" sz="2400" i="1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baseia-se na utilização de difusão fiável para propagar para todos os nós a visão completa do estado da rede</a:t>
            </a: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É um algoritmo distribuído que introduz inconsistências durante a convergência</a:t>
            </a:r>
            <a:endParaRPr lang="pt-PT" sz="2400" dirty="0" smtClean="0"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B17F0DA9-BCC6-2549-A84D-9DE01BD32E73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cs typeface="+mj-cs"/>
              </a:rPr>
              <a:t>Objectivos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7845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O </a:t>
            </a:r>
            <a:r>
              <a:rPr lang="pt-PT" sz="2400" dirty="0" smtClean="0"/>
              <a:t>algoritmo de </a:t>
            </a:r>
            <a:r>
              <a:rPr lang="pt-PT" sz="2400" dirty="0" err="1" smtClean="0"/>
              <a:t>Dijkstra</a:t>
            </a:r>
            <a:r>
              <a:rPr lang="pt-PT" sz="2400" dirty="0" smtClean="0"/>
              <a:t> permite escolher caminhos mais curtos</a:t>
            </a: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O algoritmo pressup</a:t>
            </a:r>
            <a:r>
              <a:rPr lang="pt-PT" sz="2400" dirty="0" smtClean="0"/>
              <a:t>õe que cada nó conhece o grafo da rede</a:t>
            </a: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A t</a:t>
            </a:r>
            <a:r>
              <a:rPr lang="pt-PT" sz="2400" dirty="0" smtClean="0"/>
              <a:t>écnica designada por </a:t>
            </a:r>
            <a:r>
              <a:rPr lang="pt-PT" sz="2400" i="1" dirty="0" smtClean="0"/>
              <a:t>Link-</a:t>
            </a:r>
            <a:r>
              <a:rPr lang="pt-PT" sz="2400" i="1" dirty="0" err="1" smtClean="0"/>
              <a:t>State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Routing</a:t>
            </a:r>
            <a:r>
              <a:rPr lang="pt-PT" sz="2400" i="1" dirty="0" smtClean="0"/>
              <a:t> </a:t>
            </a:r>
            <a:r>
              <a:rPr lang="pt-PT" sz="2400" dirty="0" smtClean="0"/>
              <a:t>permite que todos os nós da rede conheçam a configuração completa da mesma e possam estar de acordo na escolha dos caminhos que os pacotes devem seguir</a:t>
            </a: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 marL="339725" lvl="1" indent="0">
              <a:buFont typeface="Helvetica" charset="0"/>
              <a:buNone/>
              <a:defRPr/>
            </a:pPr>
            <a:endParaRPr lang="pt-PT" sz="1800" dirty="0" smtClean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4C880E6D-D3A8-2043-8435-99CC8E7EBEC1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i="1" dirty="0" smtClean="0"/>
              <a:t>Link-</a:t>
            </a:r>
            <a:r>
              <a:rPr lang="pt-PT" i="1" dirty="0" err="1" smtClean="0"/>
              <a:t>State</a:t>
            </a:r>
            <a:r>
              <a:rPr lang="pt-PT" i="1" dirty="0" smtClean="0"/>
              <a:t> </a:t>
            </a:r>
            <a:r>
              <a:rPr lang="pt-PT" i="1" dirty="0" err="1" smtClean="0"/>
              <a:t>Routing</a:t>
            </a:r>
            <a:endParaRPr lang="pt-PT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95536" y="1196752"/>
            <a:ext cx="8610600" cy="537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3838" indent="-223838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563563" indent="-223838" algn="l" rtl="0" eaLnBrk="0" fontAlgn="base" hangingPunct="0">
              <a:spcBef>
                <a:spcPct val="10000"/>
              </a:spcBef>
              <a:spcAft>
                <a:spcPct val="0"/>
              </a:spcAft>
              <a:buFont typeface="Helvetica" charset="0"/>
              <a:buChar char="–"/>
              <a:defRPr sz="24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2pPr>
            <a:lvl3pPr marL="911225" indent="-233363" algn="l" rtl="0" eaLnBrk="0" fontAlgn="base" hangingPunct="0">
              <a:spcBef>
                <a:spcPct val="10000"/>
              </a:spcBef>
              <a:spcAft>
                <a:spcPct val="0"/>
              </a:spcAft>
              <a:buFont typeface="Wingdings" charset="0"/>
              <a:buChar char="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3pPr>
            <a:lvl4pPr marL="1258888" indent="-233363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4pPr>
            <a:lvl5pPr marL="15970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5pPr>
            <a:lvl6pPr marL="20542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6pPr>
            <a:lvl7pPr marL="25114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7pPr>
            <a:lvl8pPr marL="29686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8pPr>
            <a:lvl9pPr marL="34258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pPr>
              <a:defRPr/>
            </a:pPr>
            <a:r>
              <a:rPr lang="pt-PT" sz="2400" b="0" dirty="0" smtClean="0"/>
              <a:t>O algoritmo de </a:t>
            </a:r>
            <a:r>
              <a:rPr lang="pt-PT" sz="2400" b="0" dirty="0" err="1" smtClean="0"/>
              <a:t>Dijkstra</a:t>
            </a:r>
            <a:r>
              <a:rPr lang="pt-PT" sz="2400" b="0" dirty="0" smtClean="0"/>
              <a:t> pressup</a:t>
            </a:r>
            <a:r>
              <a:rPr lang="pt-PT" sz="2400" b="0" dirty="0" smtClean="0"/>
              <a:t>õe que cada nó conhece o grafo da rede</a:t>
            </a:r>
          </a:p>
          <a:p>
            <a:pPr>
              <a:defRPr/>
            </a:pPr>
            <a:r>
              <a:rPr lang="pt-PT" sz="2400" b="0" dirty="0" smtClean="0"/>
              <a:t>Como à partida só é fácil cada nó conhecer a sua vizinhança — que canais e que vizinhos tem — é necessário encontrar uma forma de cada nó ficar a conhecer a visão completa</a:t>
            </a:r>
            <a:endParaRPr lang="pt-PT" sz="2400" b="0" dirty="0" smtClean="0"/>
          </a:p>
          <a:p>
            <a:pPr>
              <a:defRPr/>
            </a:pPr>
            <a:r>
              <a:rPr lang="pt-PT" sz="2400" b="0" i="1" dirty="0" smtClean="0"/>
              <a:t>Link-</a:t>
            </a:r>
            <a:r>
              <a:rPr lang="pt-PT" sz="2400" b="0" i="1" dirty="0" err="1" smtClean="0"/>
              <a:t>State</a:t>
            </a:r>
            <a:r>
              <a:rPr lang="pt-PT" sz="2400" b="0" i="1" dirty="0" smtClean="0"/>
              <a:t> </a:t>
            </a:r>
            <a:r>
              <a:rPr lang="pt-PT" sz="2400" b="0" i="1" dirty="0" err="1" smtClean="0"/>
              <a:t>Routing</a:t>
            </a:r>
            <a:r>
              <a:rPr lang="pt-PT" sz="2400" b="0" i="1" dirty="0" smtClean="0"/>
              <a:t> </a:t>
            </a:r>
            <a:r>
              <a:rPr lang="pt-PT" sz="2400" b="0" dirty="0" smtClean="0"/>
              <a:t>baseia-se na ideia de que se cada nó difundir para todos os outros a sua visão, então todos ficarão com uma visão (consistente) da rede</a:t>
            </a:r>
            <a:endParaRPr lang="pt-PT" sz="2400" b="0" dirty="0" smtClean="0"/>
          </a:p>
          <a:p>
            <a:pPr>
              <a:defRPr/>
            </a:pPr>
            <a:endParaRPr lang="pt-PT" sz="2400" b="0" dirty="0" smtClean="0"/>
          </a:p>
          <a:p>
            <a:pPr marL="339725" lvl="1" indent="0">
              <a:buFont typeface="Helvetica" charset="0"/>
              <a:buNone/>
              <a:defRPr/>
            </a:pPr>
            <a:endParaRPr lang="pt-PT" sz="1800" b="0" dirty="0" smtClean="0"/>
          </a:p>
        </p:txBody>
      </p:sp>
    </p:spTree>
    <p:extLst>
      <p:ext uri="{BB962C8B-B14F-4D97-AF65-F5344CB8AC3E}">
        <p14:creationId xmlns:p14="http://schemas.microsoft.com/office/powerpoint/2010/main" val="878833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800" i="1" dirty="0">
                <a:latin typeface="+mn-lt"/>
                <a:ea typeface="ＭＳ Ｐゴシック" charset="0"/>
                <a:cs typeface="Tw Cen MT"/>
              </a:rPr>
              <a:t>Link-State Routing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12776"/>
            <a:ext cx="8229600" cy="4888718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pt-PT" sz="2000" dirty="0">
                <a:ea typeface="ＭＳ Ｐゴシック" charset="0"/>
                <a:cs typeface="Tw Cen MT"/>
              </a:rPr>
              <a:t>Cada </a:t>
            </a:r>
            <a:r>
              <a:rPr lang="pt-PT" sz="2000" dirty="0" smtClean="0">
                <a:ea typeface="ＭＳ Ｐゴシック" charset="0"/>
                <a:cs typeface="Tw Cen MT"/>
              </a:rPr>
              <a:t>n</a:t>
            </a:r>
            <a:r>
              <a:rPr lang="pt-PT" sz="2000" dirty="0" smtClean="0">
                <a:ea typeface="ＭＳ Ｐゴシック" charset="0"/>
                <a:cs typeface="Tw Cen MT"/>
              </a:rPr>
              <a:t>ó (</a:t>
            </a:r>
            <a:r>
              <a:rPr lang="pt-PT" sz="2000" i="1" dirty="0" err="1" smtClean="0">
                <a:ea typeface="ＭＳ Ｐゴシック" charset="0"/>
                <a:cs typeface="Tw Cen MT"/>
              </a:rPr>
              <a:t>router</a:t>
            </a:r>
            <a:r>
              <a:rPr lang="pt-PT" sz="2000" dirty="0" smtClean="0">
                <a:ea typeface="ＭＳ Ｐゴシック" charset="0"/>
                <a:cs typeface="Tw Cen MT"/>
              </a:rPr>
              <a:t>) </a:t>
            </a:r>
            <a:r>
              <a:rPr lang="pt-PT" sz="2000" dirty="0">
                <a:ea typeface="ＭＳ Ｐゴシック" charset="0"/>
                <a:cs typeface="Tw Cen MT"/>
              </a:rPr>
              <a:t>sabe quais s</a:t>
            </a:r>
            <a:r>
              <a:rPr lang="pt-PT" altLang="ja-JP" sz="2000" dirty="0">
                <a:ea typeface="ＭＳ Ｐゴシック" charset="0"/>
                <a:cs typeface="Tw Cen MT"/>
              </a:rPr>
              <a:t>ão os seus canais</a:t>
            </a:r>
            <a:r>
              <a:rPr lang="pt-PT" sz="2000" dirty="0">
                <a:ea typeface="ＭＳ Ｐゴシック" charset="0"/>
                <a:cs typeface="Tw Cen MT"/>
              </a:rPr>
              <a:t> e o respectivo estado</a:t>
            </a: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ea typeface="ＭＳ Ｐゴシック" charset="0"/>
                <a:cs typeface="Tw Cen MT"/>
              </a:rPr>
              <a:t>O canal est</a:t>
            </a:r>
            <a:r>
              <a:rPr lang="pt-PT" altLang="ja-JP" sz="2000" dirty="0">
                <a:ea typeface="ＭＳ Ｐゴシック" charset="0"/>
                <a:cs typeface="Tw Cen MT"/>
              </a:rPr>
              <a:t>á</a:t>
            </a:r>
            <a:r>
              <a:rPr lang="pt-PT" sz="2000" dirty="0">
                <a:ea typeface="ＭＳ Ｐゴシック" charset="0"/>
                <a:cs typeface="Tw Cen MT"/>
              </a:rPr>
              <a:t> </a:t>
            </a:r>
            <a:r>
              <a:rPr lang="pt-PT" sz="2000" i="1" dirty="0" err="1">
                <a:ea typeface="ＭＳ Ｐゴシック" charset="0"/>
                <a:cs typeface="Tw Cen MT"/>
              </a:rPr>
              <a:t>up</a:t>
            </a:r>
            <a:r>
              <a:rPr lang="pt-PT" sz="2000" dirty="0">
                <a:ea typeface="ＭＳ Ｐゴシック" charset="0"/>
                <a:cs typeface="Tw Cen MT"/>
              </a:rPr>
              <a:t> ou </a:t>
            </a:r>
            <a:r>
              <a:rPr lang="pt-PT" sz="2000" i="1" dirty="0" err="1">
                <a:ea typeface="ＭＳ Ｐゴシック" charset="0"/>
                <a:cs typeface="Tw Cen MT"/>
              </a:rPr>
              <a:t>down</a:t>
            </a:r>
            <a:endParaRPr lang="pt-PT" sz="2000" i="1" dirty="0"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ea typeface="ＭＳ Ｐゴシック" charset="0"/>
                <a:cs typeface="Tw Cen MT"/>
              </a:rPr>
              <a:t>O custo do canal</a:t>
            </a:r>
          </a:p>
          <a:p>
            <a:pPr eaLnBrk="1" hangingPunct="1">
              <a:lnSpc>
                <a:spcPct val="100000"/>
              </a:lnSpc>
            </a:pPr>
            <a:r>
              <a:rPr lang="pt-PT" sz="2000" dirty="0">
                <a:ea typeface="ＭＳ Ｐゴシック" charset="0"/>
                <a:cs typeface="Tw Cen MT"/>
              </a:rPr>
              <a:t>Cada </a:t>
            </a:r>
            <a:r>
              <a:rPr lang="pt-PT" sz="2000" dirty="0">
                <a:ea typeface="ＭＳ Ｐゴシック" charset="0"/>
                <a:cs typeface="Tw Cen MT"/>
              </a:rPr>
              <a:t>nó (</a:t>
            </a:r>
            <a:r>
              <a:rPr lang="pt-PT" sz="2000" i="1" dirty="0" err="1">
                <a:ea typeface="ＭＳ Ｐゴシック" charset="0"/>
                <a:cs typeface="Tw Cen MT"/>
              </a:rPr>
              <a:t>router</a:t>
            </a:r>
            <a:r>
              <a:rPr lang="pt-PT" sz="2000" dirty="0">
                <a:ea typeface="ＭＳ Ｐゴシック" charset="0"/>
                <a:cs typeface="Tw Cen MT"/>
              </a:rPr>
              <a:t>)  </a:t>
            </a:r>
            <a:r>
              <a:rPr lang="pt-PT" sz="2000" dirty="0">
                <a:ea typeface="ＭＳ Ｐゴシック" charset="0"/>
                <a:cs typeface="Tw Cen MT"/>
              </a:rPr>
              <a:t>executa um </a:t>
            </a:r>
            <a:r>
              <a:rPr lang="pt-PT" sz="2000" i="1" dirty="0" err="1" smtClean="0">
                <a:ea typeface="ＭＳ Ｐゴシック" charset="0"/>
                <a:cs typeface="Tw Cen MT"/>
              </a:rPr>
              <a:t>broadcast</a:t>
            </a:r>
            <a:r>
              <a:rPr lang="pt-PT" sz="2000" i="1" dirty="0" smtClean="0">
                <a:ea typeface="ＭＳ Ｐゴシック" charset="0"/>
                <a:cs typeface="Tw Cen MT"/>
              </a:rPr>
              <a:t>,</a:t>
            </a:r>
            <a:r>
              <a:rPr lang="pt-PT" sz="2000" dirty="0" smtClean="0">
                <a:ea typeface="ＭＳ Ｐゴシック" charset="0"/>
                <a:cs typeface="Tw Cen MT"/>
              </a:rPr>
              <a:t> através de inundação, do estado do canal (</a:t>
            </a:r>
            <a:r>
              <a:rPr lang="pt-PT" sz="2000" i="1" dirty="0" smtClean="0">
                <a:ea typeface="ＭＳ Ｐゴシック" charset="0"/>
                <a:cs typeface="Tw Cen MT"/>
              </a:rPr>
              <a:t>link </a:t>
            </a:r>
            <a:r>
              <a:rPr lang="pt-PT" sz="2000" i="1" dirty="0" err="1" smtClean="0">
                <a:ea typeface="ＭＳ Ｐゴシック" charset="0"/>
                <a:cs typeface="Tw Cen MT"/>
              </a:rPr>
              <a:t>state</a:t>
            </a:r>
            <a:r>
              <a:rPr lang="pt-PT" sz="2000" i="1" dirty="0" smtClean="0">
                <a:ea typeface="ＭＳ Ｐゴシック" charset="0"/>
                <a:cs typeface="Tw Cen MT"/>
              </a:rPr>
              <a:t>)</a:t>
            </a:r>
            <a:endParaRPr lang="pt-PT" sz="2000" i="1" dirty="0"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ea typeface="ＭＳ Ｐゴシック" charset="0"/>
                <a:cs typeface="Tw Cen MT"/>
              </a:rPr>
              <a:t>Para que cada </a:t>
            </a:r>
            <a:r>
              <a:rPr lang="pt-PT" sz="2000" dirty="0" smtClean="0">
                <a:ea typeface="ＭＳ Ｐゴシック" charset="0"/>
                <a:cs typeface="Tw Cen MT"/>
              </a:rPr>
              <a:t>n</a:t>
            </a:r>
            <a:r>
              <a:rPr lang="pt-PT" sz="2000" dirty="0" smtClean="0">
                <a:ea typeface="ＭＳ Ｐゴシック" charset="0"/>
                <a:cs typeface="Tw Cen MT"/>
              </a:rPr>
              <a:t>ó</a:t>
            </a:r>
            <a:r>
              <a:rPr lang="pt-PT" sz="2000" dirty="0" smtClean="0">
                <a:ea typeface="ＭＳ Ｐゴシック" charset="0"/>
                <a:cs typeface="Tw Cen MT"/>
              </a:rPr>
              <a:t> </a:t>
            </a:r>
            <a:r>
              <a:rPr lang="pt-PT" sz="2000" dirty="0">
                <a:ea typeface="ＭＳ Ｐゴシック" charset="0"/>
                <a:cs typeface="Tw Cen MT"/>
              </a:rPr>
              <a:t>fique com uma vis</a:t>
            </a:r>
            <a:r>
              <a:rPr lang="pt-PT" altLang="ja-JP" sz="2000" dirty="0">
                <a:ea typeface="ＭＳ Ｐゴシック" charset="0"/>
                <a:cs typeface="Tw Cen MT"/>
              </a:rPr>
              <a:t>ão completa </a:t>
            </a:r>
            <a:r>
              <a:rPr lang="pt-PT" altLang="ja-JP" sz="2000" dirty="0" smtClean="0">
                <a:ea typeface="ＭＳ Ｐゴシック" charset="0"/>
                <a:cs typeface="Tw Cen MT"/>
              </a:rPr>
              <a:t>da rede</a:t>
            </a:r>
            <a:endParaRPr lang="pt-PT" sz="2000" dirty="0"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r>
              <a:rPr lang="pt-PT" sz="2000" dirty="0">
                <a:ea typeface="ＭＳ Ｐゴシック" charset="0"/>
                <a:cs typeface="Tw Cen MT"/>
              </a:rPr>
              <a:t>Cada </a:t>
            </a:r>
            <a:r>
              <a:rPr lang="pt-PT" sz="2000" dirty="0" smtClean="0">
                <a:ea typeface="ＭＳ Ｐゴシック" charset="0"/>
                <a:cs typeface="Tw Cen MT"/>
              </a:rPr>
              <a:t>n</a:t>
            </a:r>
            <a:r>
              <a:rPr lang="pt-PT" sz="2000" dirty="0" smtClean="0">
                <a:ea typeface="ＭＳ Ｐゴシック" charset="0"/>
                <a:cs typeface="Tw Cen MT"/>
              </a:rPr>
              <a:t>ó</a:t>
            </a:r>
            <a:r>
              <a:rPr lang="pt-PT" sz="2000" dirty="0" smtClean="0">
                <a:ea typeface="ＭＳ Ｐゴシック" charset="0"/>
                <a:cs typeface="Tw Cen MT"/>
              </a:rPr>
              <a:t> </a:t>
            </a:r>
            <a:r>
              <a:rPr lang="pt-PT" sz="2000" dirty="0">
                <a:ea typeface="ＭＳ Ｐゴシック" charset="0"/>
                <a:cs typeface="Tw Cen MT"/>
              </a:rPr>
              <a:t>executa o algoritmo de </a:t>
            </a:r>
            <a:r>
              <a:rPr lang="pt-PT" sz="2000" dirty="0" err="1">
                <a:ea typeface="ＭＳ Ｐゴシック" charset="0"/>
                <a:cs typeface="Tw Cen MT"/>
              </a:rPr>
              <a:t>Dijkstra</a:t>
            </a:r>
            <a:endParaRPr lang="pt-PT" sz="2000" dirty="0"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ea typeface="ＭＳ Ｐゴシック" charset="0"/>
                <a:cs typeface="Tw Cen MT"/>
              </a:rPr>
              <a:t>Calcula os caminhos óptimos (</a:t>
            </a:r>
            <a:r>
              <a:rPr lang="pt-PT" sz="2000" i="1" dirty="0" err="1">
                <a:ea typeface="ＭＳ Ｐゴシック" charset="0"/>
                <a:cs typeface="Tw Cen MT"/>
              </a:rPr>
              <a:t>shortest</a:t>
            </a:r>
            <a:r>
              <a:rPr lang="pt-PT" sz="2000" i="1" dirty="0">
                <a:ea typeface="ＭＳ Ｐゴシック" charset="0"/>
                <a:cs typeface="Tw Cen MT"/>
              </a:rPr>
              <a:t> </a:t>
            </a:r>
            <a:r>
              <a:rPr lang="pt-PT" sz="2000" i="1" dirty="0" err="1">
                <a:ea typeface="ＭＳ Ｐゴシック" charset="0"/>
                <a:cs typeface="Tw Cen MT"/>
              </a:rPr>
              <a:t>paths</a:t>
            </a:r>
            <a:r>
              <a:rPr lang="pt-PT" sz="2000" dirty="0">
                <a:ea typeface="ＭＳ Ｐゴシック" charset="0"/>
                <a:cs typeface="Tw Cen MT"/>
              </a:rPr>
              <a:t>)</a:t>
            </a: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ea typeface="ＭＳ Ｐゴシック" charset="0"/>
                <a:cs typeface="Tw Cen MT"/>
              </a:rPr>
              <a:t>… e reconstr</a:t>
            </a:r>
            <a:r>
              <a:rPr lang="pt-PT" altLang="ja-JP" sz="2000" dirty="0">
                <a:ea typeface="ＭＳ Ｐゴシック" charset="0"/>
                <a:cs typeface="Tw Cen MT"/>
              </a:rPr>
              <a:t>ói a sua tabela de encaminhamento</a:t>
            </a:r>
            <a:endParaRPr lang="pt-PT" sz="2000" dirty="0"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r>
              <a:rPr lang="pt-PT" sz="2000" dirty="0">
                <a:ea typeface="ＭＳ Ｐゴシック" charset="0"/>
                <a:cs typeface="Tw Cen MT"/>
              </a:rPr>
              <a:t>Protocolos concretos que usam este m</a:t>
            </a:r>
            <a:r>
              <a:rPr lang="pt-PT" altLang="ja-JP" sz="2000" dirty="0">
                <a:ea typeface="ＭＳ Ｐゴシック" charset="0"/>
                <a:cs typeface="Tw Cen MT"/>
              </a:rPr>
              <a:t>étodo</a:t>
            </a:r>
            <a:endParaRPr lang="pt-PT" sz="2000" dirty="0"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</a:pPr>
            <a:r>
              <a:rPr lang="pt-PT" sz="2000" dirty="0">
                <a:ea typeface="ＭＳ Ｐゴシック" charset="0"/>
                <a:cs typeface="Tw Cen MT"/>
              </a:rPr>
              <a:t>Open </a:t>
            </a:r>
            <a:r>
              <a:rPr lang="pt-PT" sz="2000" dirty="0" err="1">
                <a:ea typeface="ＭＳ Ｐゴシック" charset="0"/>
                <a:cs typeface="Tw Cen MT"/>
              </a:rPr>
              <a:t>Shortest</a:t>
            </a:r>
            <a:r>
              <a:rPr lang="pt-PT" sz="2000" dirty="0"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ea typeface="ＭＳ Ｐゴシック" charset="0"/>
                <a:cs typeface="Tw Cen MT"/>
              </a:rPr>
              <a:t>Path</a:t>
            </a:r>
            <a:r>
              <a:rPr lang="pt-PT" sz="2000" dirty="0"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ea typeface="ＭＳ Ｐゴシック" charset="0"/>
                <a:cs typeface="Tw Cen MT"/>
              </a:rPr>
              <a:t>First</a:t>
            </a:r>
            <a:r>
              <a:rPr lang="pt-PT" sz="2000" dirty="0">
                <a:ea typeface="ＭＳ Ｐゴシック" charset="0"/>
                <a:cs typeface="Tw Cen MT"/>
              </a:rPr>
              <a:t> (OSPF)</a:t>
            </a:r>
          </a:p>
          <a:p>
            <a:pPr lvl="1" eaLnBrk="1" hangingPunct="1">
              <a:lnSpc>
                <a:spcPct val="100000"/>
              </a:lnSpc>
            </a:pPr>
            <a:r>
              <a:rPr lang="pt-PT" sz="2000" dirty="0" err="1">
                <a:ea typeface="ＭＳ Ｐゴシック" charset="0"/>
                <a:cs typeface="Tw Cen MT"/>
              </a:rPr>
              <a:t>Intermediate</a:t>
            </a:r>
            <a:r>
              <a:rPr lang="pt-PT" sz="2000" dirty="0"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ea typeface="ＭＳ Ｐゴシック" charset="0"/>
                <a:cs typeface="Tw Cen MT"/>
              </a:rPr>
              <a:t>System</a:t>
            </a:r>
            <a:r>
              <a:rPr lang="pt-PT" sz="2000" dirty="0">
                <a:ea typeface="ＭＳ Ｐゴシック" charset="0"/>
                <a:cs typeface="Tw Cen MT"/>
              </a:rPr>
              <a:t> – </a:t>
            </a:r>
            <a:r>
              <a:rPr lang="pt-PT" sz="2000" dirty="0" err="1">
                <a:ea typeface="ＭＳ Ｐゴシック" charset="0"/>
                <a:cs typeface="Tw Cen MT"/>
              </a:rPr>
              <a:t>Intermediate</a:t>
            </a:r>
            <a:r>
              <a:rPr lang="pt-PT" sz="2000" dirty="0"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ea typeface="ＭＳ Ｐゴシック" charset="0"/>
                <a:cs typeface="Tw Cen MT"/>
              </a:rPr>
              <a:t>System</a:t>
            </a:r>
            <a:r>
              <a:rPr lang="pt-PT" sz="2000" dirty="0">
                <a:ea typeface="ＭＳ Ｐゴシック" charset="0"/>
                <a:cs typeface="Tw Cen MT"/>
              </a:rPr>
              <a:t> (IS-IS)</a:t>
            </a:r>
          </a:p>
        </p:txBody>
      </p:sp>
    </p:spTree>
    <p:extLst>
      <p:ext uri="{BB962C8B-B14F-4D97-AF65-F5344CB8AC3E}">
        <p14:creationId xmlns:p14="http://schemas.microsoft.com/office/powerpoint/2010/main" val="4044289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51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DCEA3-2193-F44E-ABB5-2BCEDE161638}" type="slidenum">
              <a:rPr lang="en-US"/>
              <a:pPr/>
              <a:t>5</a:t>
            </a:fld>
            <a:endParaRPr lang="en-US"/>
          </a:p>
        </p:txBody>
      </p:sp>
      <p:sp>
        <p:nvSpPr>
          <p:cNvPr id="143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476672"/>
            <a:ext cx="8382000" cy="545841"/>
          </a:xfrm>
        </p:spPr>
        <p:txBody>
          <a:bodyPr/>
          <a:lstStyle/>
          <a:p>
            <a:r>
              <a:rPr lang="pt-PT" dirty="0" smtClean="0"/>
              <a:t>Detecç</a:t>
            </a:r>
            <a:r>
              <a:rPr lang="pt-PT" dirty="0" smtClean="0"/>
              <a:t>ão de alterações</a:t>
            </a:r>
            <a:endParaRPr lang="pt-PT" dirty="0"/>
          </a:p>
        </p:txBody>
      </p:sp>
      <p:sp>
        <p:nvSpPr>
          <p:cNvPr id="143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3717032"/>
            <a:ext cx="8610600" cy="2808312"/>
          </a:xfrm>
        </p:spPr>
        <p:txBody>
          <a:bodyPr/>
          <a:lstStyle/>
          <a:p>
            <a:r>
              <a:rPr lang="pt-PT" dirty="0" err="1" smtClean="0"/>
              <a:t>Beaconing</a:t>
            </a:r>
            <a:endParaRPr lang="pt-PT" dirty="0" smtClean="0"/>
          </a:p>
          <a:p>
            <a:pPr lvl="1"/>
            <a:r>
              <a:rPr lang="pt-PT" dirty="0" smtClean="0"/>
              <a:t>Envio peri</a:t>
            </a:r>
            <a:r>
              <a:rPr lang="pt-PT" dirty="0" smtClean="0"/>
              <a:t>ódico de mensagens de</a:t>
            </a:r>
            <a:r>
              <a:rPr lang="pt-PT" dirty="0" smtClean="0"/>
              <a:t> </a:t>
            </a:r>
            <a:r>
              <a:rPr lang="pt-PT" altLang="ja-JP" dirty="0" smtClean="0"/>
              <a:t>“</a:t>
            </a:r>
            <a:r>
              <a:rPr lang="pt-PT" dirty="0" err="1" smtClean="0"/>
              <a:t>hello</a:t>
            </a:r>
            <a:r>
              <a:rPr lang="pt-PT" altLang="ja-JP" dirty="0" smtClean="0"/>
              <a:t>”</a:t>
            </a:r>
            <a:r>
              <a:rPr lang="pt-PT" dirty="0" smtClean="0"/>
              <a:t> </a:t>
            </a:r>
          </a:p>
          <a:p>
            <a:pPr lvl="1"/>
            <a:r>
              <a:rPr lang="pt-PT" dirty="0" err="1" smtClean="0"/>
              <a:t>Deteç</a:t>
            </a:r>
            <a:r>
              <a:rPr lang="pt-PT" dirty="0" err="1" smtClean="0"/>
              <a:t>ão</a:t>
            </a:r>
            <a:r>
              <a:rPr lang="pt-PT" dirty="0" smtClean="0"/>
              <a:t> de falhas após um certo número de ausência de resposta</a:t>
            </a:r>
          </a:p>
          <a:p>
            <a:r>
              <a:rPr lang="pt-PT" dirty="0" smtClean="0"/>
              <a:t>Alguns canais detectam avarias e lançam alarmes</a:t>
            </a:r>
            <a:endParaRPr lang="pt-PT" dirty="0" smtClean="0"/>
          </a:p>
          <a:p>
            <a:pPr marL="339725" lvl="1" indent="0">
              <a:buNone/>
            </a:pPr>
            <a:endParaRPr lang="pt-PT" dirty="0"/>
          </a:p>
        </p:txBody>
      </p:sp>
      <p:grpSp>
        <p:nvGrpSpPr>
          <p:cNvPr id="1439748" name="Group 4"/>
          <p:cNvGrpSpPr>
            <a:grpSpLocks/>
          </p:cNvGrpSpPr>
          <p:nvPr/>
        </p:nvGrpSpPr>
        <p:grpSpPr bwMode="auto">
          <a:xfrm>
            <a:off x="3491880" y="2492896"/>
            <a:ext cx="590550" cy="430212"/>
            <a:chOff x="3120" y="2880"/>
            <a:chExt cx="144" cy="96"/>
          </a:xfrm>
        </p:grpSpPr>
        <p:sp>
          <p:nvSpPr>
            <p:cNvPr id="1439749" name="Oval 5"/>
            <p:cNvSpPr>
              <a:spLocks noChangeArrowheads="1"/>
            </p:cNvSpPr>
            <p:nvPr/>
          </p:nvSpPr>
          <p:spPr bwMode="auto">
            <a:xfrm>
              <a:off x="3120" y="292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9750" name="Rectangle 6"/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0078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751" name="Rectangle 7"/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752" name="Oval 8"/>
            <p:cNvSpPr>
              <a:spLocks noChangeArrowheads="1"/>
            </p:cNvSpPr>
            <p:nvPr/>
          </p:nvSpPr>
          <p:spPr bwMode="auto">
            <a:xfrm>
              <a:off x="3120" y="288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9753" name="Group 9"/>
            <p:cNvGrpSpPr>
              <a:grpSpLocks/>
            </p:cNvGrpSpPr>
            <p:nvPr/>
          </p:nvGrpSpPr>
          <p:grpSpPr bwMode="auto">
            <a:xfrm>
              <a:off x="3141" y="2886"/>
              <a:ext cx="100" cy="43"/>
              <a:chOff x="6839" y="9479"/>
              <a:chExt cx="253" cy="119"/>
            </a:xfrm>
          </p:grpSpPr>
          <p:grpSp>
            <p:nvGrpSpPr>
              <p:cNvPr id="1439754" name="Group 10"/>
              <p:cNvGrpSpPr>
                <a:grpSpLocks/>
              </p:cNvGrpSpPr>
              <p:nvPr/>
            </p:nvGrpSpPr>
            <p:grpSpPr bwMode="auto">
              <a:xfrm>
                <a:off x="6839" y="9479"/>
                <a:ext cx="251" cy="116"/>
                <a:chOff x="6839" y="9479"/>
                <a:chExt cx="251" cy="116"/>
              </a:xfrm>
            </p:grpSpPr>
            <p:sp>
              <p:nvSpPr>
                <p:cNvPr id="1439755" name="Freeform 11"/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>
                    <a:gd name="T0" fmla="*/ 0 w 479"/>
                    <a:gd name="T1" fmla="*/ 115 h 148"/>
                    <a:gd name="T2" fmla="*/ 106 w 479"/>
                    <a:gd name="T3" fmla="*/ 148 h 148"/>
                    <a:gd name="T4" fmla="*/ 364 w 479"/>
                    <a:gd name="T5" fmla="*/ 50 h 148"/>
                    <a:gd name="T6" fmla="*/ 479 w 479"/>
                    <a:gd name="T7" fmla="*/ 82 h 148"/>
                    <a:gd name="T8" fmla="*/ 417 w 479"/>
                    <a:gd name="T9" fmla="*/ 0 h 148"/>
                    <a:gd name="T10" fmla="*/ 115 w 479"/>
                    <a:gd name="T11" fmla="*/ 0 h 148"/>
                    <a:gd name="T12" fmla="*/ 239 w 479"/>
                    <a:gd name="T13" fmla="*/ 25 h 148"/>
                    <a:gd name="T14" fmla="*/ 0 w 479"/>
                    <a:gd name="T15" fmla="*/ 115 h 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56" name="Freeform 12"/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>
                    <a:gd name="T0" fmla="*/ 0 w 479"/>
                    <a:gd name="T1" fmla="*/ 115 h 148"/>
                    <a:gd name="T2" fmla="*/ 106 w 479"/>
                    <a:gd name="T3" fmla="*/ 148 h 148"/>
                    <a:gd name="T4" fmla="*/ 364 w 479"/>
                    <a:gd name="T5" fmla="*/ 50 h 148"/>
                    <a:gd name="T6" fmla="*/ 479 w 479"/>
                    <a:gd name="T7" fmla="*/ 82 h 148"/>
                    <a:gd name="T8" fmla="*/ 417 w 479"/>
                    <a:gd name="T9" fmla="*/ 0 h 148"/>
                    <a:gd name="T10" fmla="*/ 115 w 479"/>
                    <a:gd name="T11" fmla="*/ 0 h 148"/>
                    <a:gd name="T12" fmla="*/ 239 w 479"/>
                    <a:gd name="T13" fmla="*/ 25 h 148"/>
                    <a:gd name="T14" fmla="*/ 0 w 479"/>
                    <a:gd name="T15" fmla="*/ 115 h 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57" name="Freeform 13"/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>
                    <a:gd name="T0" fmla="*/ 480 w 480"/>
                    <a:gd name="T1" fmla="*/ 34 h 158"/>
                    <a:gd name="T2" fmla="*/ 373 w 480"/>
                    <a:gd name="T3" fmla="*/ 0 h 158"/>
                    <a:gd name="T4" fmla="*/ 125 w 480"/>
                    <a:gd name="T5" fmla="*/ 100 h 158"/>
                    <a:gd name="T6" fmla="*/ 0 w 480"/>
                    <a:gd name="T7" fmla="*/ 67 h 158"/>
                    <a:gd name="T8" fmla="*/ 62 w 480"/>
                    <a:gd name="T9" fmla="*/ 158 h 158"/>
                    <a:gd name="T10" fmla="*/ 373 w 480"/>
                    <a:gd name="T11" fmla="*/ 158 h 158"/>
                    <a:gd name="T12" fmla="*/ 240 w 480"/>
                    <a:gd name="T13" fmla="*/ 125 h 158"/>
                    <a:gd name="T14" fmla="*/ 480 w 480"/>
                    <a:gd name="T15" fmla="*/ 34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58" name="Freeform 14"/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>
                    <a:gd name="T0" fmla="*/ 480 w 480"/>
                    <a:gd name="T1" fmla="*/ 34 h 158"/>
                    <a:gd name="T2" fmla="*/ 373 w 480"/>
                    <a:gd name="T3" fmla="*/ 0 h 158"/>
                    <a:gd name="T4" fmla="*/ 125 w 480"/>
                    <a:gd name="T5" fmla="*/ 100 h 158"/>
                    <a:gd name="T6" fmla="*/ 0 w 480"/>
                    <a:gd name="T7" fmla="*/ 67 h 158"/>
                    <a:gd name="T8" fmla="*/ 62 w 480"/>
                    <a:gd name="T9" fmla="*/ 158 h 158"/>
                    <a:gd name="T10" fmla="*/ 373 w 480"/>
                    <a:gd name="T11" fmla="*/ 158 h 158"/>
                    <a:gd name="T12" fmla="*/ 240 w 480"/>
                    <a:gd name="T13" fmla="*/ 125 h 158"/>
                    <a:gd name="T14" fmla="*/ 480 w 480"/>
                    <a:gd name="T15" fmla="*/ 34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59" name="Freeform 15"/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>
                    <a:gd name="T0" fmla="*/ 0 w 479"/>
                    <a:gd name="T1" fmla="*/ 34 h 149"/>
                    <a:gd name="T2" fmla="*/ 107 w 479"/>
                    <a:gd name="T3" fmla="*/ 0 h 149"/>
                    <a:gd name="T4" fmla="*/ 364 w 479"/>
                    <a:gd name="T5" fmla="*/ 91 h 149"/>
                    <a:gd name="T6" fmla="*/ 479 w 479"/>
                    <a:gd name="T7" fmla="*/ 67 h 149"/>
                    <a:gd name="T8" fmla="*/ 418 w 479"/>
                    <a:gd name="T9" fmla="*/ 149 h 149"/>
                    <a:gd name="T10" fmla="*/ 115 w 479"/>
                    <a:gd name="T11" fmla="*/ 149 h 149"/>
                    <a:gd name="T12" fmla="*/ 240 w 479"/>
                    <a:gd name="T13" fmla="*/ 124 h 149"/>
                    <a:gd name="T14" fmla="*/ 0 w 479"/>
                    <a:gd name="T15" fmla="*/ 34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60" name="Freeform 16"/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>
                    <a:gd name="T0" fmla="*/ 0 w 479"/>
                    <a:gd name="T1" fmla="*/ 34 h 149"/>
                    <a:gd name="T2" fmla="*/ 107 w 479"/>
                    <a:gd name="T3" fmla="*/ 0 h 149"/>
                    <a:gd name="T4" fmla="*/ 364 w 479"/>
                    <a:gd name="T5" fmla="*/ 91 h 149"/>
                    <a:gd name="T6" fmla="*/ 479 w 479"/>
                    <a:gd name="T7" fmla="*/ 67 h 149"/>
                    <a:gd name="T8" fmla="*/ 418 w 479"/>
                    <a:gd name="T9" fmla="*/ 149 h 149"/>
                    <a:gd name="T10" fmla="*/ 115 w 479"/>
                    <a:gd name="T11" fmla="*/ 149 h 149"/>
                    <a:gd name="T12" fmla="*/ 240 w 479"/>
                    <a:gd name="T13" fmla="*/ 124 h 149"/>
                    <a:gd name="T14" fmla="*/ 0 w 479"/>
                    <a:gd name="T15" fmla="*/ 34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61" name="Freeform 17"/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>
                    <a:gd name="T0" fmla="*/ 478 w 478"/>
                    <a:gd name="T1" fmla="*/ 116 h 148"/>
                    <a:gd name="T2" fmla="*/ 372 w 478"/>
                    <a:gd name="T3" fmla="*/ 148 h 148"/>
                    <a:gd name="T4" fmla="*/ 123 w 478"/>
                    <a:gd name="T5" fmla="*/ 50 h 148"/>
                    <a:gd name="T6" fmla="*/ 0 w 478"/>
                    <a:gd name="T7" fmla="*/ 83 h 148"/>
                    <a:gd name="T8" fmla="*/ 61 w 478"/>
                    <a:gd name="T9" fmla="*/ 0 h 148"/>
                    <a:gd name="T10" fmla="*/ 372 w 478"/>
                    <a:gd name="T11" fmla="*/ 0 h 148"/>
                    <a:gd name="T12" fmla="*/ 238 w 478"/>
                    <a:gd name="T13" fmla="*/ 25 h 148"/>
                    <a:gd name="T14" fmla="*/ 478 w 478"/>
                    <a:gd name="T15" fmla="*/ 116 h 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62" name="Freeform 18"/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>
                    <a:gd name="T0" fmla="*/ 478 w 478"/>
                    <a:gd name="T1" fmla="*/ 116 h 148"/>
                    <a:gd name="T2" fmla="*/ 372 w 478"/>
                    <a:gd name="T3" fmla="*/ 148 h 148"/>
                    <a:gd name="T4" fmla="*/ 123 w 478"/>
                    <a:gd name="T5" fmla="*/ 50 h 148"/>
                    <a:gd name="T6" fmla="*/ 0 w 478"/>
                    <a:gd name="T7" fmla="*/ 83 h 148"/>
                    <a:gd name="T8" fmla="*/ 61 w 478"/>
                    <a:gd name="T9" fmla="*/ 0 h 148"/>
                    <a:gd name="T10" fmla="*/ 372 w 478"/>
                    <a:gd name="T11" fmla="*/ 0 h 148"/>
                    <a:gd name="T12" fmla="*/ 238 w 478"/>
                    <a:gd name="T13" fmla="*/ 25 h 148"/>
                    <a:gd name="T14" fmla="*/ 478 w 478"/>
                    <a:gd name="T15" fmla="*/ 116 h 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439763" name="Group 19"/>
              <p:cNvGrpSpPr>
                <a:grpSpLocks/>
              </p:cNvGrpSpPr>
              <p:nvPr/>
            </p:nvGrpSpPr>
            <p:grpSpPr bwMode="auto">
              <a:xfrm>
                <a:off x="6842" y="9482"/>
                <a:ext cx="250" cy="116"/>
                <a:chOff x="6842" y="9482"/>
                <a:chExt cx="250" cy="116"/>
              </a:xfrm>
            </p:grpSpPr>
            <p:sp>
              <p:nvSpPr>
                <p:cNvPr id="1439764" name="Freeform 20"/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>
                    <a:gd name="T0" fmla="*/ 0 w 479"/>
                    <a:gd name="T1" fmla="*/ 115 h 149"/>
                    <a:gd name="T2" fmla="*/ 106 w 479"/>
                    <a:gd name="T3" fmla="*/ 149 h 149"/>
                    <a:gd name="T4" fmla="*/ 364 w 479"/>
                    <a:gd name="T5" fmla="*/ 50 h 149"/>
                    <a:gd name="T6" fmla="*/ 479 w 479"/>
                    <a:gd name="T7" fmla="*/ 82 h 149"/>
                    <a:gd name="T8" fmla="*/ 417 w 479"/>
                    <a:gd name="T9" fmla="*/ 0 h 149"/>
                    <a:gd name="T10" fmla="*/ 115 w 479"/>
                    <a:gd name="T11" fmla="*/ 0 h 149"/>
                    <a:gd name="T12" fmla="*/ 239 w 479"/>
                    <a:gd name="T13" fmla="*/ 25 h 149"/>
                    <a:gd name="T14" fmla="*/ 0 w 479"/>
                    <a:gd name="T15" fmla="*/ 115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65" name="Freeform 21"/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>
                    <a:gd name="T0" fmla="*/ 0 w 479"/>
                    <a:gd name="T1" fmla="*/ 115 h 149"/>
                    <a:gd name="T2" fmla="*/ 106 w 479"/>
                    <a:gd name="T3" fmla="*/ 149 h 149"/>
                    <a:gd name="T4" fmla="*/ 364 w 479"/>
                    <a:gd name="T5" fmla="*/ 50 h 149"/>
                    <a:gd name="T6" fmla="*/ 479 w 479"/>
                    <a:gd name="T7" fmla="*/ 82 h 149"/>
                    <a:gd name="T8" fmla="*/ 417 w 479"/>
                    <a:gd name="T9" fmla="*/ 0 h 149"/>
                    <a:gd name="T10" fmla="*/ 115 w 479"/>
                    <a:gd name="T11" fmla="*/ 0 h 149"/>
                    <a:gd name="T12" fmla="*/ 239 w 479"/>
                    <a:gd name="T13" fmla="*/ 25 h 149"/>
                    <a:gd name="T14" fmla="*/ 0 w 479"/>
                    <a:gd name="T15" fmla="*/ 115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66" name="Freeform 22"/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>
                    <a:gd name="T0" fmla="*/ 480 w 480"/>
                    <a:gd name="T1" fmla="*/ 33 h 156"/>
                    <a:gd name="T2" fmla="*/ 373 w 480"/>
                    <a:gd name="T3" fmla="*/ 0 h 156"/>
                    <a:gd name="T4" fmla="*/ 125 w 480"/>
                    <a:gd name="T5" fmla="*/ 99 h 156"/>
                    <a:gd name="T6" fmla="*/ 0 w 480"/>
                    <a:gd name="T7" fmla="*/ 66 h 156"/>
                    <a:gd name="T8" fmla="*/ 62 w 480"/>
                    <a:gd name="T9" fmla="*/ 156 h 156"/>
                    <a:gd name="T10" fmla="*/ 373 w 480"/>
                    <a:gd name="T11" fmla="*/ 156 h 156"/>
                    <a:gd name="T12" fmla="*/ 240 w 480"/>
                    <a:gd name="T13" fmla="*/ 124 h 156"/>
                    <a:gd name="T14" fmla="*/ 480 w 480"/>
                    <a:gd name="T15" fmla="*/ 33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67" name="Freeform 23"/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>
                    <a:gd name="T0" fmla="*/ 480 w 480"/>
                    <a:gd name="T1" fmla="*/ 33 h 156"/>
                    <a:gd name="T2" fmla="*/ 373 w 480"/>
                    <a:gd name="T3" fmla="*/ 0 h 156"/>
                    <a:gd name="T4" fmla="*/ 125 w 480"/>
                    <a:gd name="T5" fmla="*/ 99 h 156"/>
                    <a:gd name="T6" fmla="*/ 0 w 480"/>
                    <a:gd name="T7" fmla="*/ 66 h 156"/>
                    <a:gd name="T8" fmla="*/ 62 w 480"/>
                    <a:gd name="T9" fmla="*/ 156 h 156"/>
                    <a:gd name="T10" fmla="*/ 373 w 480"/>
                    <a:gd name="T11" fmla="*/ 156 h 156"/>
                    <a:gd name="T12" fmla="*/ 240 w 480"/>
                    <a:gd name="T13" fmla="*/ 124 h 156"/>
                    <a:gd name="T14" fmla="*/ 480 w 480"/>
                    <a:gd name="T15" fmla="*/ 33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68" name="Freeform 24"/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>
                    <a:gd name="T0" fmla="*/ 0 w 479"/>
                    <a:gd name="T1" fmla="*/ 33 h 148"/>
                    <a:gd name="T2" fmla="*/ 106 w 479"/>
                    <a:gd name="T3" fmla="*/ 0 h 148"/>
                    <a:gd name="T4" fmla="*/ 364 w 479"/>
                    <a:gd name="T5" fmla="*/ 90 h 148"/>
                    <a:gd name="T6" fmla="*/ 479 w 479"/>
                    <a:gd name="T7" fmla="*/ 66 h 148"/>
                    <a:gd name="T8" fmla="*/ 417 w 479"/>
                    <a:gd name="T9" fmla="*/ 148 h 148"/>
                    <a:gd name="T10" fmla="*/ 115 w 479"/>
                    <a:gd name="T11" fmla="*/ 148 h 148"/>
                    <a:gd name="T12" fmla="*/ 240 w 479"/>
                    <a:gd name="T13" fmla="*/ 123 h 148"/>
                    <a:gd name="T14" fmla="*/ 0 w 479"/>
                    <a:gd name="T15" fmla="*/ 33 h 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69" name="Freeform 25"/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>
                    <a:gd name="T0" fmla="*/ 0 w 479"/>
                    <a:gd name="T1" fmla="*/ 33 h 148"/>
                    <a:gd name="T2" fmla="*/ 106 w 479"/>
                    <a:gd name="T3" fmla="*/ 0 h 148"/>
                    <a:gd name="T4" fmla="*/ 364 w 479"/>
                    <a:gd name="T5" fmla="*/ 90 h 148"/>
                    <a:gd name="T6" fmla="*/ 479 w 479"/>
                    <a:gd name="T7" fmla="*/ 66 h 148"/>
                    <a:gd name="T8" fmla="*/ 417 w 479"/>
                    <a:gd name="T9" fmla="*/ 148 h 148"/>
                    <a:gd name="T10" fmla="*/ 115 w 479"/>
                    <a:gd name="T11" fmla="*/ 148 h 148"/>
                    <a:gd name="T12" fmla="*/ 240 w 479"/>
                    <a:gd name="T13" fmla="*/ 123 h 148"/>
                    <a:gd name="T14" fmla="*/ 0 w 479"/>
                    <a:gd name="T15" fmla="*/ 33 h 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70" name="Freeform 26"/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>
                    <a:gd name="T0" fmla="*/ 478 w 478"/>
                    <a:gd name="T1" fmla="*/ 117 h 149"/>
                    <a:gd name="T2" fmla="*/ 372 w 478"/>
                    <a:gd name="T3" fmla="*/ 149 h 149"/>
                    <a:gd name="T4" fmla="*/ 123 w 478"/>
                    <a:gd name="T5" fmla="*/ 50 h 149"/>
                    <a:gd name="T6" fmla="*/ 0 w 478"/>
                    <a:gd name="T7" fmla="*/ 83 h 149"/>
                    <a:gd name="T8" fmla="*/ 61 w 478"/>
                    <a:gd name="T9" fmla="*/ 0 h 149"/>
                    <a:gd name="T10" fmla="*/ 372 w 478"/>
                    <a:gd name="T11" fmla="*/ 0 h 149"/>
                    <a:gd name="T12" fmla="*/ 238 w 478"/>
                    <a:gd name="T13" fmla="*/ 25 h 149"/>
                    <a:gd name="T14" fmla="*/ 478 w 478"/>
                    <a:gd name="T15" fmla="*/ 117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71" name="Freeform 27"/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>
                    <a:gd name="T0" fmla="*/ 478 w 478"/>
                    <a:gd name="T1" fmla="*/ 117 h 149"/>
                    <a:gd name="T2" fmla="*/ 372 w 478"/>
                    <a:gd name="T3" fmla="*/ 149 h 149"/>
                    <a:gd name="T4" fmla="*/ 123 w 478"/>
                    <a:gd name="T5" fmla="*/ 50 h 149"/>
                    <a:gd name="T6" fmla="*/ 0 w 478"/>
                    <a:gd name="T7" fmla="*/ 83 h 149"/>
                    <a:gd name="T8" fmla="*/ 61 w 478"/>
                    <a:gd name="T9" fmla="*/ 0 h 149"/>
                    <a:gd name="T10" fmla="*/ 372 w 478"/>
                    <a:gd name="T11" fmla="*/ 0 h 149"/>
                    <a:gd name="T12" fmla="*/ 238 w 478"/>
                    <a:gd name="T13" fmla="*/ 25 h 149"/>
                    <a:gd name="T14" fmla="*/ 478 w 478"/>
                    <a:gd name="T15" fmla="*/ 117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439772" name="Line 28"/>
            <p:cNvSpPr>
              <a:spLocks noChangeShapeType="1"/>
            </p:cNvSpPr>
            <p:nvPr/>
          </p:nvSpPr>
          <p:spPr bwMode="auto">
            <a:xfrm>
              <a:off x="3120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773" name="Line 29"/>
            <p:cNvSpPr>
              <a:spLocks noChangeShapeType="1"/>
            </p:cNvSpPr>
            <p:nvPr/>
          </p:nvSpPr>
          <p:spPr bwMode="auto">
            <a:xfrm>
              <a:off x="3264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9774" name="Group 30"/>
          <p:cNvGrpSpPr>
            <a:grpSpLocks/>
          </p:cNvGrpSpPr>
          <p:nvPr/>
        </p:nvGrpSpPr>
        <p:grpSpPr bwMode="auto">
          <a:xfrm>
            <a:off x="5314330" y="2492896"/>
            <a:ext cx="590550" cy="430212"/>
            <a:chOff x="3120" y="2880"/>
            <a:chExt cx="144" cy="96"/>
          </a:xfrm>
        </p:grpSpPr>
        <p:sp>
          <p:nvSpPr>
            <p:cNvPr id="1439775" name="Oval 31"/>
            <p:cNvSpPr>
              <a:spLocks noChangeArrowheads="1"/>
            </p:cNvSpPr>
            <p:nvPr/>
          </p:nvSpPr>
          <p:spPr bwMode="auto">
            <a:xfrm>
              <a:off x="3120" y="292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9776" name="Rectangle 32"/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0078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777" name="Rectangle 33"/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778" name="Oval 34"/>
            <p:cNvSpPr>
              <a:spLocks noChangeArrowheads="1"/>
            </p:cNvSpPr>
            <p:nvPr/>
          </p:nvSpPr>
          <p:spPr bwMode="auto">
            <a:xfrm>
              <a:off x="3120" y="288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9779" name="Group 35"/>
            <p:cNvGrpSpPr>
              <a:grpSpLocks/>
            </p:cNvGrpSpPr>
            <p:nvPr/>
          </p:nvGrpSpPr>
          <p:grpSpPr bwMode="auto">
            <a:xfrm>
              <a:off x="3141" y="2886"/>
              <a:ext cx="100" cy="43"/>
              <a:chOff x="6839" y="9479"/>
              <a:chExt cx="253" cy="119"/>
            </a:xfrm>
          </p:grpSpPr>
          <p:grpSp>
            <p:nvGrpSpPr>
              <p:cNvPr id="1439780" name="Group 36"/>
              <p:cNvGrpSpPr>
                <a:grpSpLocks/>
              </p:cNvGrpSpPr>
              <p:nvPr/>
            </p:nvGrpSpPr>
            <p:grpSpPr bwMode="auto">
              <a:xfrm>
                <a:off x="6839" y="9479"/>
                <a:ext cx="251" cy="116"/>
                <a:chOff x="6839" y="9479"/>
                <a:chExt cx="251" cy="116"/>
              </a:xfrm>
            </p:grpSpPr>
            <p:sp>
              <p:nvSpPr>
                <p:cNvPr id="1439781" name="Freeform 37"/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>
                    <a:gd name="T0" fmla="*/ 0 w 479"/>
                    <a:gd name="T1" fmla="*/ 115 h 148"/>
                    <a:gd name="T2" fmla="*/ 106 w 479"/>
                    <a:gd name="T3" fmla="*/ 148 h 148"/>
                    <a:gd name="T4" fmla="*/ 364 w 479"/>
                    <a:gd name="T5" fmla="*/ 50 h 148"/>
                    <a:gd name="T6" fmla="*/ 479 w 479"/>
                    <a:gd name="T7" fmla="*/ 82 h 148"/>
                    <a:gd name="T8" fmla="*/ 417 w 479"/>
                    <a:gd name="T9" fmla="*/ 0 h 148"/>
                    <a:gd name="T10" fmla="*/ 115 w 479"/>
                    <a:gd name="T11" fmla="*/ 0 h 148"/>
                    <a:gd name="T12" fmla="*/ 239 w 479"/>
                    <a:gd name="T13" fmla="*/ 25 h 148"/>
                    <a:gd name="T14" fmla="*/ 0 w 479"/>
                    <a:gd name="T15" fmla="*/ 115 h 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82" name="Freeform 38"/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>
                    <a:gd name="T0" fmla="*/ 0 w 479"/>
                    <a:gd name="T1" fmla="*/ 115 h 148"/>
                    <a:gd name="T2" fmla="*/ 106 w 479"/>
                    <a:gd name="T3" fmla="*/ 148 h 148"/>
                    <a:gd name="T4" fmla="*/ 364 w 479"/>
                    <a:gd name="T5" fmla="*/ 50 h 148"/>
                    <a:gd name="T6" fmla="*/ 479 w 479"/>
                    <a:gd name="T7" fmla="*/ 82 h 148"/>
                    <a:gd name="T8" fmla="*/ 417 w 479"/>
                    <a:gd name="T9" fmla="*/ 0 h 148"/>
                    <a:gd name="T10" fmla="*/ 115 w 479"/>
                    <a:gd name="T11" fmla="*/ 0 h 148"/>
                    <a:gd name="T12" fmla="*/ 239 w 479"/>
                    <a:gd name="T13" fmla="*/ 25 h 148"/>
                    <a:gd name="T14" fmla="*/ 0 w 479"/>
                    <a:gd name="T15" fmla="*/ 115 h 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83" name="Freeform 39"/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>
                    <a:gd name="T0" fmla="*/ 480 w 480"/>
                    <a:gd name="T1" fmla="*/ 34 h 158"/>
                    <a:gd name="T2" fmla="*/ 373 w 480"/>
                    <a:gd name="T3" fmla="*/ 0 h 158"/>
                    <a:gd name="T4" fmla="*/ 125 w 480"/>
                    <a:gd name="T5" fmla="*/ 100 h 158"/>
                    <a:gd name="T6" fmla="*/ 0 w 480"/>
                    <a:gd name="T7" fmla="*/ 67 h 158"/>
                    <a:gd name="T8" fmla="*/ 62 w 480"/>
                    <a:gd name="T9" fmla="*/ 158 h 158"/>
                    <a:gd name="T10" fmla="*/ 373 w 480"/>
                    <a:gd name="T11" fmla="*/ 158 h 158"/>
                    <a:gd name="T12" fmla="*/ 240 w 480"/>
                    <a:gd name="T13" fmla="*/ 125 h 158"/>
                    <a:gd name="T14" fmla="*/ 480 w 480"/>
                    <a:gd name="T15" fmla="*/ 34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84" name="Freeform 40"/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>
                    <a:gd name="T0" fmla="*/ 480 w 480"/>
                    <a:gd name="T1" fmla="*/ 34 h 158"/>
                    <a:gd name="T2" fmla="*/ 373 w 480"/>
                    <a:gd name="T3" fmla="*/ 0 h 158"/>
                    <a:gd name="T4" fmla="*/ 125 w 480"/>
                    <a:gd name="T5" fmla="*/ 100 h 158"/>
                    <a:gd name="T6" fmla="*/ 0 w 480"/>
                    <a:gd name="T7" fmla="*/ 67 h 158"/>
                    <a:gd name="T8" fmla="*/ 62 w 480"/>
                    <a:gd name="T9" fmla="*/ 158 h 158"/>
                    <a:gd name="T10" fmla="*/ 373 w 480"/>
                    <a:gd name="T11" fmla="*/ 158 h 158"/>
                    <a:gd name="T12" fmla="*/ 240 w 480"/>
                    <a:gd name="T13" fmla="*/ 125 h 158"/>
                    <a:gd name="T14" fmla="*/ 480 w 480"/>
                    <a:gd name="T15" fmla="*/ 34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85" name="Freeform 41"/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>
                    <a:gd name="T0" fmla="*/ 0 w 479"/>
                    <a:gd name="T1" fmla="*/ 34 h 149"/>
                    <a:gd name="T2" fmla="*/ 107 w 479"/>
                    <a:gd name="T3" fmla="*/ 0 h 149"/>
                    <a:gd name="T4" fmla="*/ 364 w 479"/>
                    <a:gd name="T5" fmla="*/ 91 h 149"/>
                    <a:gd name="T6" fmla="*/ 479 w 479"/>
                    <a:gd name="T7" fmla="*/ 67 h 149"/>
                    <a:gd name="T8" fmla="*/ 418 w 479"/>
                    <a:gd name="T9" fmla="*/ 149 h 149"/>
                    <a:gd name="T10" fmla="*/ 115 w 479"/>
                    <a:gd name="T11" fmla="*/ 149 h 149"/>
                    <a:gd name="T12" fmla="*/ 240 w 479"/>
                    <a:gd name="T13" fmla="*/ 124 h 149"/>
                    <a:gd name="T14" fmla="*/ 0 w 479"/>
                    <a:gd name="T15" fmla="*/ 34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86" name="Freeform 42"/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>
                    <a:gd name="T0" fmla="*/ 0 w 479"/>
                    <a:gd name="T1" fmla="*/ 34 h 149"/>
                    <a:gd name="T2" fmla="*/ 107 w 479"/>
                    <a:gd name="T3" fmla="*/ 0 h 149"/>
                    <a:gd name="T4" fmla="*/ 364 w 479"/>
                    <a:gd name="T5" fmla="*/ 91 h 149"/>
                    <a:gd name="T6" fmla="*/ 479 w 479"/>
                    <a:gd name="T7" fmla="*/ 67 h 149"/>
                    <a:gd name="T8" fmla="*/ 418 w 479"/>
                    <a:gd name="T9" fmla="*/ 149 h 149"/>
                    <a:gd name="T10" fmla="*/ 115 w 479"/>
                    <a:gd name="T11" fmla="*/ 149 h 149"/>
                    <a:gd name="T12" fmla="*/ 240 w 479"/>
                    <a:gd name="T13" fmla="*/ 124 h 149"/>
                    <a:gd name="T14" fmla="*/ 0 w 479"/>
                    <a:gd name="T15" fmla="*/ 34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87" name="Freeform 43"/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>
                    <a:gd name="T0" fmla="*/ 478 w 478"/>
                    <a:gd name="T1" fmla="*/ 116 h 148"/>
                    <a:gd name="T2" fmla="*/ 372 w 478"/>
                    <a:gd name="T3" fmla="*/ 148 h 148"/>
                    <a:gd name="T4" fmla="*/ 123 w 478"/>
                    <a:gd name="T5" fmla="*/ 50 h 148"/>
                    <a:gd name="T6" fmla="*/ 0 w 478"/>
                    <a:gd name="T7" fmla="*/ 83 h 148"/>
                    <a:gd name="T8" fmla="*/ 61 w 478"/>
                    <a:gd name="T9" fmla="*/ 0 h 148"/>
                    <a:gd name="T10" fmla="*/ 372 w 478"/>
                    <a:gd name="T11" fmla="*/ 0 h 148"/>
                    <a:gd name="T12" fmla="*/ 238 w 478"/>
                    <a:gd name="T13" fmla="*/ 25 h 148"/>
                    <a:gd name="T14" fmla="*/ 478 w 478"/>
                    <a:gd name="T15" fmla="*/ 116 h 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88" name="Freeform 44"/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>
                    <a:gd name="T0" fmla="*/ 478 w 478"/>
                    <a:gd name="T1" fmla="*/ 116 h 148"/>
                    <a:gd name="T2" fmla="*/ 372 w 478"/>
                    <a:gd name="T3" fmla="*/ 148 h 148"/>
                    <a:gd name="T4" fmla="*/ 123 w 478"/>
                    <a:gd name="T5" fmla="*/ 50 h 148"/>
                    <a:gd name="T6" fmla="*/ 0 w 478"/>
                    <a:gd name="T7" fmla="*/ 83 h 148"/>
                    <a:gd name="T8" fmla="*/ 61 w 478"/>
                    <a:gd name="T9" fmla="*/ 0 h 148"/>
                    <a:gd name="T10" fmla="*/ 372 w 478"/>
                    <a:gd name="T11" fmla="*/ 0 h 148"/>
                    <a:gd name="T12" fmla="*/ 238 w 478"/>
                    <a:gd name="T13" fmla="*/ 25 h 148"/>
                    <a:gd name="T14" fmla="*/ 478 w 478"/>
                    <a:gd name="T15" fmla="*/ 116 h 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439789" name="Group 45"/>
              <p:cNvGrpSpPr>
                <a:grpSpLocks/>
              </p:cNvGrpSpPr>
              <p:nvPr/>
            </p:nvGrpSpPr>
            <p:grpSpPr bwMode="auto">
              <a:xfrm>
                <a:off x="6842" y="9482"/>
                <a:ext cx="250" cy="116"/>
                <a:chOff x="6842" y="9482"/>
                <a:chExt cx="250" cy="116"/>
              </a:xfrm>
            </p:grpSpPr>
            <p:sp>
              <p:nvSpPr>
                <p:cNvPr id="1439790" name="Freeform 46"/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>
                    <a:gd name="T0" fmla="*/ 0 w 479"/>
                    <a:gd name="T1" fmla="*/ 115 h 149"/>
                    <a:gd name="T2" fmla="*/ 106 w 479"/>
                    <a:gd name="T3" fmla="*/ 149 h 149"/>
                    <a:gd name="T4" fmla="*/ 364 w 479"/>
                    <a:gd name="T5" fmla="*/ 50 h 149"/>
                    <a:gd name="T6" fmla="*/ 479 w 479"/>
                    <a:gd name="T7" fmla="*/ 82 h 149"/>
                    <a:gd name="T8" fmla="*/ 417 w 479"/>
                    <a:gd name="T9" fmla="*/ 0 h 149"/>
                    <a:gd name="T10" fmla="*/ 115 w 479"/>
                    <a:gd name="T11" fmla="*/ 0 h 149"/>
                    <a:gd name="T12" fmla="*/ 239 w 479"/>
                    <a:gd name="T13" fmla="*/ 25 h 149"/>
                    <a:gd name="T14" fmla="*/ 0 w 479"/>
                    <a:gd name="T15" fmla="*/ 115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91" name="Freeform 47"/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>
                    <a:gd name="T0" fmla="*/ 0 w 479"/>
                    <a:gd name="T1" fmla="*/ 115 h 149"/>
                    <a:gd name="T2" fmla="*/ 106 w 479"/>
                    <a:gd name="T3" fmla="*/ 149 h 149"/>
                    <a:gd name="T4" fmla="*/ 364 w 479"/>
                    <a:gd name="T5" fmla="*/ 50 h 149"/>
                    <a:gd name="T6" fmla="*/ 479 w 479"/>
                    <a:gd name="T7" fmla="*/ 82 h 149"/>
                    <a:gd name="T8" fmla="*/ 417 w 479"/>
                    <a:gd name="T9" fmla="*/ 0 h 149"/>
                    <a:gd name="T10" fmla="*/ 115 w 479"/>
                    <a:gd name="T11" fmla="*/ 0 h 149"/>
                    <a:gd name="T12" fmla="*/ 239 w 479"/>
                    <a:gd name="T13" fmla="*/ 25 h 149"/>
                    <a:gd name="T14" fmla="*/ 0 w 479"/>
                    <a:gd name="T15" fmla="*/ 115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92" name="Freeform 48"/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>
                    <a:gd name="T0" fmla="*/ 480 w 480"/>
                    <a:gd name="T1" fmla="*/ 33 h 156"/>
                    <a:gd name="T2" fmla="*/ 373 w 480"/>
                    <a:gd name="T3" fmla="*/ 0 h 156"/>
                    <a:gd name="T4" fmla="*/ 125 w 480"/>
                    <a:gd name="T5" fmla="*/ 99 h 156"/>
                    <a:gd name="T6" fmla="*/ 0 w 480"/>
                    <a:gd name="T7" fmla="*/ 66 h 156"/>
                    <a:gd name="T8" fmla="*/ 62 w 480"/>
                    <a:gd name="T9" fmla="*/ 156 h 156"/>
                    <a:gd name="T10" fmla="*/ 373 w 480"/>
                    <a:gd name="T11" fmla="*/ 156 h 156"/>
                    <a:gd name="T12" fmla="*/ 240 w 480"/>
                    <a:gd name="T13" fmla="*/ 124 h 156"/>
                    <a:gd name="T14" fmla="*/ 480 w 480"/>
                    <a:gd name="T15" fmla="*/ 33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93" name="Freeform 49"/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>
                    <a:gd name="T0" fmla="*/ 480 w 480"/>
                    <a:gd name="T1" fmla="*/ 33 h 156"/>
                    <a:gd name="T2" fmla="*/ 373 w 480"/>
                    <a:gd name="T3" fmla="*/ 0 h 156"/>
                    <a:gd name="T4" fmla="*/ 125 w 480"/>
                    <a:gd name="T5" fmla="*/ 99 h 156"/>
                    <a:gd name="T6" fmla="*/ 0 w 480"/>
                    <a:gd name="T7" fmla="*/ 66 h 156"/>
                    <a:gd name="T8" fmla="*/ 62 w 480"/>
                    <a:gd name="T9" fmla="*/ 156 h 156"/>
                    <a:gd name="T10" fmla="*/ 373 w 480"/>
                    <a:gd name="T11" fmla="*/ 156 h 156"/>
                    <a:gd name="T12" fmla="*/ 240 w 480"/>
                    <a:gd name="T13" fmla="*/ 124 h 156"/>
                    <a:gd name="T14" fmla="*/ 480 w 480"/>
                    <a:gd name="T15" fmla="*/ 33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94" name="Freeform 50"/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>
                    <a:gd name="T0" fmla="*/ 0 w 479"/>
                    <a:gd name="T1" fmla="*/ 33 h 148"/>
                    <a:gd name="T2" fmla="*/ 106 w 479"/>
                    <a:gd name="T3" fmla="*/ 0 h 148"/>
                    <a:gd name="T4" fmla="*/ 364 w 479"/>
                    <a:gd name="T5" fmla="*/ 90 h 148"/>
                    <a:gd name="T6" fmla="*/ 479 w 479"/>
                    <a:gd name="T7" fmla="*/ 66 h 148"/>
                    <a:gd name="T8" fmla="*/ 417 w 479"/>
                    <a:gd name="T9" fmla="*/ 148 h 148"/>
                    <a:gd name="T10" fmla="*/ 115 w 479"/>
                    <a:gd name="T11" fmla="*/ 148 h 148"/>
                    <a:gd name="T12" fmla="*/ 240 w 479"/>
                    <a:gd name="T13" fmla="*/ 123 h 148"/>
                    <a:gd name="T14" fmla="*/ 0 w 479"/>
                    <a:gd name="T15" fmla="*/ 33 h 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95" name="Freeform 51"/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>
                    <a:gd name="T0" fmla="*/ 0 w 479"/>
                    <a:gd name="T1" fmla="*/ 33 h 148"/>
                    <a:gd name="T2" fmla="*/ 106 w 479"/>
                    <a:gd name="T3" fmla="*/ 0 h 148"/>
                    <a:gd name="T4" fmla="*/ 364 w 479"/>
                    <a:gd name="T5" fmla="*/ 90 h 148"/>
                    <a:gd name="T6" fmla="*/ 479 w 479"/>
                    <a:gd name="T7" fmla="*/ 66 h 148"/>
                    <a:gd name="T8" fmla="*/ 417 w 479"/>
                    <a:gd name="T9" fmla="*/ 148 h 148"/>
                    <a:gd name="T10" fmla="*/ 115 w 479"/>
                    <a:gd name="T11" fmla="*/ 148 h 148"/>
                    <a:gd name="T12" fmla="*/ 240 w 479"/>
                    <a:gd name="T13" fmla="*/ 123 h 148"/>
                    <a:gd name="T14" fmla="*/ 0 w 479"/>
                    <a:gd name="T15" fmla="*/ 33 h 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96" name="Freeform 52"/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>
                    <a:gd name="T0" fmla="*/ 478 w 478"/>
                    <a:gd name="T1" fmla="*/ 117 h 149"/>
                    <a:gd name="T2" fmla="*/ 372 w 478"/>
                    <a:gd name="T3" fmla="*/ 149 h 149"/>
                    <a:gd name="T4" fmla="*/ 123 w 478"/>
                    <a:gd name="T5" fmla="*/ 50 h 149"/>
                    <a:gd name="T6" fmla="*/ 0 w 478"/>
                    <a:gd name="T7" fmla="*/ 83 h 149"/>
                    <a:gd name="T8" fmla="*/ 61 w 478"/>
                    <a:gd name="T9" fmla="*/ 0 h 149"/>
                    <a:gd name="T10" fmla="*/ 372 w 478"/>
                    <a:gd name="T11" fmla="*/ 0 h 149"/>
                    <a:gd name="T12" fmla="*/ 238 w 478"/>
                    <a:gd name="T13" fmla="*/ 25 h 149"/>
                    <a:gd name="T14" fmla="*/ 478 w 478"/>
                    <a:gd name="T15" fmla="*/ 117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9797" name="Freeform 53"/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>
                    <a:gd name="T0" fmla="*/ 478 w 478"/>
                    <a:gd name="T1" fmla="*/ 117 h 149"/>
                    <a:gd name="T2" fmla="*/ 372 w 478"/>
                    <a:gd name="T3" fmla="*/ 149 h 149"/>
                    <a:gd name="T4" fmla="*/ 123 w 478"/>
                    <a:gd name="T5" fmla="*/ 50 h 149"/>
                    <a:gd name="T6" fmla="*/ 0 w 478"/>
                    <a:gd name="T7" fmla="*/ 83 h 149"/>
                    <a:gd name="T8" fmla="*/ 61 w 478"/>
                    <a:gd name="T9" fmla="*/ 0 h 149"/>
                    <a:gd name="T10" fmla="*/ 372 w 478"/>
                    <a:gd name="T11" fmla="*/ 0 h 149"/>
                    <a:gd name="T12" fmla="*/ 238 w 478"/>
                    <a:gd name="T13" fmla="*/ 25 h 149"/>
                    <a:gd name="T14" fmla="*/ 478 w 478"/>
                    <a:gd name="T15" fmla="*/ 117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439798" name="Line 54"/>
            <p:cNvSpPr>
              <a:spLocks noChangeShapeType="1"/>
            </p:cNvSpPr>
            <p:nvPr/>
          </p:nvSpPr>
          <p:spPr bwMode="auto">
            <a:xfrm>
              <a:off x="3120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799" name="Line 55"/>
            <p:cNvSpPr>
              <a:spLocks noChangeShapeType="1"/>
            </p:cNvSpPr>
            <p:nvPr/>
          </p:nvSpPr>
          <p:spPr bwMode="auto">
            <a:xfrm>
              <a:off x="3264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9800" name="Line 56"/>
          <p:cNvSpPr>
            <a:spLocks noChangeShapeType="1"/>
          </p:cNvSpPr>
          <p:nvPr/>
        </p:nvSpPr>
        <p:spPr bwMode="auto">
          <a:xfrm flipV="1">
            <a:off x="4066555" y="2723083"/>
            <a:ext cx="1292225" cy="1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arrow" w="lg" len="lg"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801" name="Text Box 57"/>
          <p:cNvSpPr txBox="1">
            <a:spLocks noChangeArrowheads="1"/>
          </p:cNvSpPr>
          <p:nvPr/>
        </p:nvSpPr>
        <p:spPr bwMode="auto">
          <a:xfrm>
            <a:off x="3683968" y="2038871"/>
            <a:ext cx="1030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>
                <a:latin typeface="Arial"/>
              </a:rPr>
              <a:t>“</a:t>
            </a:r>
            <a:r>
              <a:rPr lang="en-US"/>
              <a:t>hello</a:t>
            </a:r>
            <a:r>
              <a:rPr lang="ja-JP" altLang="en-US">
                <a:latin typeface="Arial"/>
              </a:rPr>
              <a:t>”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562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Difus</a:t>
            </a:r>
            <a:r>
              <a:rPr lang="pt-PT" smtClean="0"/>
              <a:t>ão fiável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400" dirty="0" smtClean="0"/>
              <a:t>Com </a:t>
            </a:r>
            <a:r>
              <a:rPr lang="pt-PT" sz="2400" i="1" dirty="0" smtClean="0"/>
              <a:t>Link-</a:t>
            </a:r>
            <a:r>
              <a:rPr lang="pt-PT" sz="2400" i="1" dirty="0" err="1" smtClean="0"/>
              <a:t>State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Routing</a:t>
            </a:r>
            <a:r>
              <a:rPr lang="pt-PT" sz="2400" dirty="0" smtClean="0"/>
              <a:t> inicialmente cada n</a:t>
            </a:r>
            <a:r>
              <a:rPr lang="pt-PT" sz="2400" dirty="0" smtClean="0"/>
              <a:t>ó difunde os canais que conhece e os seu estado</a:t>
            </a:r>
          </a:p>
          <a:p>
            <a:pPr lvl="1"/>
            <a:r>
              <a:rPr lang="pt-PT" sz="2000" dirty="0" smtClean="0"/>
              <a:t>Os canais e o seu estado estão na </a:t>
            </a:r>
            <a:r>
              <a:rPr lang="pt-PT" sz="2000" i="1" dirty="0" smtClean="0"/>
              <a:t>Link-</a:t>
            </a:r>
            <a:r>
              <a:rPr lang="pt-PT" sz="2000" i="1" dirty="0" err="1" smtClean="0"/>
              <a:t>State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Database</a:t>
            </a:r>
            <a:endParaRPr lang="pt-PT" sz="2000" i="1" dirty="0" smtClean="0"/>
          </a:p>
          <a:p>
            <a:r>
              <a:rPr lang="pt-PT" sz="2400" dirty="0" smtClean="0"/>
              <a:t>Sempre que o estado de um canal se altera, é necessário que o nó responsável pelo canal</a:t>
            </a:r>
          </a:p>
          <a:p>
            <a:pPr lvl="1"/>
            <a:r>
              <a:rPr lang="pt-PT" sz="2000" dirty="0" smtClean="0"/>
              <a:t>Difunda a alteração a todos os outros nós</a:t>
            </a:r>
          </a:p>
          <a:p>
            <a:pPr lvl="1"/>
            <a:r>
              <a:rPr lang="pt-PT" sz="2000" dirty="0" smtClean="0"/>
              <a:t>Como garantir que as notícias chegam a todos ?</a:t>
            </a:r>
          </a:p>
          <a:p>
            <a:r>
              <a:rPr lang="pt-PT" sz="2400" dirty="0"/>
              <a:t>D</a:t>
            </a:r>
            <a:r>
              <a:rPr lang="pt-PT" sz="2400" dirty="0" smtClean="0"/>
              <a:t>ifusão fiável (</a:t>
            </a:r>
            <a:r>
              <a:rPr lang="pt-PT" sz="2400" i="1" dirty="0" err="1" smtClean="0"/>
              <a:t>reliable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flooding</a:t>
            </a:r>
            <a:r>
              <a:rPr lang="pt-PT" sz="2400" dirty="0" smtClean="0"/>
              <a:t>)</a:t>
            </a:r>
          </a:p>
          <a:p>
            <a:pPr lvl="1"/>
            <a:r>
              <a:rPr lang="pt-PT" sz="2000" dirty="0" smtClean="0"/>
              <a:t>Cada nó numera sequencialmente cada mensagem que envia</a:t>
            </a:r>
          </a:p>
          <a:p>
            <a:pPr lvl="1"/>
            <a:r>
              <a:rPr lang="pt-PT" sz="2000" dirty="0" smtClean="0"/>
              <a:t>As mensagens são difundidas por inundação (</a:t>
            </a:r>
            <a:r>
              <a:rPr lang="pt-PT" sz="2000" i="1" dirty="0" err="1" smtClean="0"/>
              <a:t>flooding</a:t>
            </a:r>
            <a:r>
              <a:rPr lang="pt-PT" sz="2000" dirty="0" smtClean="0"/>
              <a:t>)</a:t>
            </a:r>
          </a:p>
          <a:p>
            <a:pPr lvl="1"/>
            <a:r>
              <a:rPr lang="pt-PT" sz="2000" dirty="0" smtClean="0"/>
              <a:t>Um nó passa a todos os vizinhos a mensagem que recebe excepto ao vizinho de que a recebeu</a:t>
            </a:r>
          </a:p>
          <a:p>
            <a:pPr lvl="1"/>
            <a:r>
              <a:rPr lang="pt-PT" sz="2000" dirty="0" smtClean="0"/>
              <a:t>O número de sequência é usado para detectar os duplicados e as faltas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605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A0B17-7249-0743-8314-4DDA741FBEF9}" type="slidenum">
              <a:rPr lang="en-US"/>
              <a:pPr/>
              <a:t>7</a:t>
            </a:fld>
            <a:endParaRPr lang="en-US"/>
          </a:p>
        </p:txBody>
      </p:sp>
      <p:sp>
        <p:nvSpPr>
          <p:cNvPr id="144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Difus</a:t>
            </a:r>
            <a:r>
              <a:rPr lang="pt-PT" smtClean="0"/>
              <a:t>ão ou </a:t>
            </a:r>
            <a:r>
              <a:rPr lang="pt-PT" i="1" smtClean="0"/>
              <a:t>flooding</a:t>
            </a:r>
            <a:endParaRPr lang="pt-PT" i="1"/>
          </a:p>
        </p:txBody>
      </p:sp>
      <p:sp>
        <p:nvSpPr>
          <p:cNvPr id="1440772" name="Freeform 4"/>
          <p:cNvSpPr>
            <a:spLocks/>
          </p:cNvSpPr>
          <p:nvPr/>
        </p:nvSpPr>
        <p:spPr bwMode="auto">
          <a:xfrm>
            <a:off x="2740199" y="2526804"/>
            <a:ext cx="288925" cy="288925"/>
          </a:xfrm>
          <a:custGeom>
            <a:avLst/>
            <a:gdLst>
              <a:gd name="T0" fmla="*/ 243 w 243"/>
              <a:gd name="T1" fmla="*/ 121 h 242"/>
              <a:gd name="T2" fmla="*/ 243 w 243"/>
              <a:gd name="T3" fmla="*/ 140 h 242"/>
              <a:gd name="T4" fmla="*/ 239 w 243"/>
              <a:gd name="T5" fmla="*/ 160 h 242"/>
              <a:gd name="T6" fmla="*/ 231 w 243"/>
              <a:gd name="T7" fmla="*/ 176 h 242"/>
              <a:gd name="T8" fmla="*/ 220 w 243"/>
              <a:gd name="T9" fmla="*/ 191 h 242"/>
              <a:gd name="T10" fmla="*/ 208 w 243"/>
              <a:gd name="T11" fmla="*/ 207 h 242"/>
              <a:gd name="T12" fmla="*/ 196 w 243"/>
              <a:gd name="T13" fmla="*/ 219 h 242"/>
              <a:gd name="T14" fmla="*/ 180 w 243"/>
              <a:gd name="T15" fmla="*/ 231 h 242"/>
              <a:gd name="T16" fmla="*/ 161 w 243"/>
              <a:gd name="T17" fmla="*/ 238 h 242"/>
              <a:gd name="T18" fmla="*/ 141 w 243"/>
              <a:gd name="T19" fmla="*/ 242 h 242"/>
              <a:gd name="T20" fmla="*/ 122 w 243"/>
              <a:gd name="T21" fmla="*/ 242 h 242"/>
              <a:gd name="T22" fmla="*/ 102 w 243"/>
              <a:gd name="T23" fmla="*/ 242 h 242"/>
              <a:gd name="T24" fmla="*/ 83 w 243"/>
              <a:gd name="T25" fmla="*/ 238 h 242"/>
              <a:gd name="T26" fmla="*/ 67 w 243"/>
              <a:gd name="T27" fmla="*/ 231 h 242"/>
              <a:gd name="T28" fmla="*/ 51 w 243"/>
              <a:gd name="T29" fmla="*/ 219 h 242"/>
              <a:gd name="T30" fmla="*/ 36 w 243"/>
              <a:gd name="T31" fmla="*/ 207 h 242"/>
              <a:gd name="T32" fmla="*/ 24 w 243"/>
              <a:gd name="T33" fmla="*/ 191 h 242"/>
              <a:gd name="T34" fmla="*/ 12 w 243"/>
              <a:gd name="T35" fmla="*/ 176 h 242"/>
              <a:gd name="T36" fmla="*/ 4 w 243"/>
              <a:gd name="T37" fmla="*/ 160 h 242"/>
              <a:gd name="T38" fmla="*/ 0 w 243"/>
              <a:gd name="T39" fmla="*/ 140 h 242"/>
              <a:gd name="T40" fmla="*/ 0 w 243"/>
              <a:gd name="T41" fmla="*/ 121 h 242"/>
              <a:gd name="T42" fmla="*/ 0 w 243"/>
              <a:gd name="T43" fmla="*/ 101 h 242"/>
              <a:gd name="T44" fmla="*/ 4 w 243"/>
              <a:gd name="T45" fmla="*/ 82 h 242"/>
              <a:gd name="T46" fmla="*/ 12 w 243"/>
              <a:gd name="T47" fmla="*/ 66 h 242"/>
              <a:gd name="T48" fmla="*/ 24 w 243"/>
              <a:gd name="T49" fmla="*/ 50 h 242"/>
              <a:gd name="T50" fmla="*/ 36 w 243"/>
              <a:gd name="T51" fmla="*/ 35 h 242"/>
              <a:gd name="T52" fmla="*/ 51 w 243"/>
              <a:gd name="T53" fmla="*/ 23 h 242"/>
              <a:gd name="T54" fmla="*/ 67 w 243"/>
              <a:gd name="T55" fmla="*/ 11 h 242"/>
              <a:gd name="T56" fmla="*/ 83 w 243"/>
              <a:gd name="T57" fmla="*/ 4 h 242"/>
              <a:gd name="T58" fmla="*/ 102 w 243"/>
              <a:gd name="T59" fmla="*/ 0 h 242"/>
              <a:gd name="T60" fmla="*/ 122 w 243"/>
              <a:gd name="T61" fmla="*/ 0 h 242"/>
              <a:gd name="T62" fmla="*/ 141 w 243"/>
              <a:gd name="T63" fmla="*/ 0 h 242"/>
              <a:gd name="T64" fmla="*/ 161 w 243"/>
              <a:gd name="T65" fmla="*/ 4 h 242"/>
              <a:gd name="T66" fmla="*/ 180 w 243"/>
              <a:gd name="T67" fmla="*/ 11 h 242"/>
              <a:gd name="T68" fmla="*/ 196 w 243"/>
              <a:gd name="T69" fmla="*/ 23 h 242"/>
              <a:gd name="T70" fmla="*/ 208 w 243"/>
              <a:gd name="T71" fmla="*/ 35 h 242"/>
              <a:gd name="T72" fmla="*/ 220 w 243"/>
              <a:gd name="T73" fmla="*/ 50 h 242"/>
              <a:gd name="T74" fmla="*/ 231 w 243"/>
              <a:gd name="T75" fmla="*/ 66 h 242"/>
              <a:gd name="T76" fmla="*/ 239 w 243"/>
              <a:gd name="T77" fmla="*/ 82 h 242"/>
              <a:gd name="T78" fmla="*/ 243 w 243"/>
              <a:gd name="T79" fmla="*/ 101 h 242"/>
              <a:gd name="T80" fmla="*/ 243 w 243"/>
              <a:gd name="T81" fmla="*/ 121 h 242"/>
              <a:gd name="T82" fmla="*/ 243 w 243"/>
              <a:gd name="T83" fmla="*/ 121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3" h="242">
                <a:moveTo>
                  <a:pt x="243" y="121"/>
                </a:moveTo>
                <a:lnTo>
                  <a:pt x="243" y="140"/>
                </a:lnTo>
                <a:lnTo>
                  <a:pt x="239" y="160"/>
                </a:lnTo>
                <a:lnTo>
                  <a:pt x="231" y="176"/>
                </a:lnTo>
                <a:lnTo>
                  <a:pt x="220" y="191"/>
                </a:lnTo>
                <a:lnTo>
                  <a:pt x="208" y="207"/>
                </a:lnTo>
                <a:lnTo>
                  <a:pt x="196" y="219"/>
                </a:lnTo>
                <a:lnTo>
                  <a:pt x="180" y="231"/>
                </a:lnTo>
                <a:lnTo>
                  <a:pt x="161" y="238"/>
                </a:lnTo>
                <a:lnTo>
                  <a:pt x="141" y="242"/>
                </a:lnTo>
                <a:lnTo>
                  <a:pt x="122" y="242"/>
                </a:lnTo>
                <a:lnTo>
                  <a:pt x="102" y="242"/>
                </a:lnTo>
                <a:lnTo>
                  <a:pt x="83" y="238"/>
                </a:lnTo>
                <a:lnTo>
                  <a:pt x="67" y="231"/>
                </a:lnTo>
                <a:lnTo>
                  <a:pt x="51" y="219"/>
                </a:lnTo>
                <a:lnTo>
                  <a:pt x="36" y="207"/>
                </a:lnTo>
                <a:lnTo>
                  <a:pt x="24" y="191"/>
                </a:lnTo>
                <a:lnTo>
                  <a:pt x="12" y="176"/>
                </a:lnTo>
                <a:lnTo>
                  <a:pt x="4" y="160"/>
                </a:lnTo>
                <a:lnTo>
                  <a:pt x="0" y="140"/>
                </a:lnTo>
                <a:lnTo>
                  <a:pt x="0" y="121"/>
                </a:lnTo>
                <a:lnTo>
                  <a:pt x="0" y="101"/>
                </a:lnTo>
                <a:lnTo>
                  <a:pt x="4" y="82"/>
                </a:lnTo>
                <a:lnTo>
                  <a:pt x="12" y="66"/>
                </a:lnTo>
                <a:lnTo>
                  <a:pt x="24" y="50"/>
                </a:lnTo>
                <a:lnTo>
                  <a:pt x="36" y="35"/>
                </a:lnTo>
                <a:lnTo>
                  <a:pt x="51" y="23"/>
                </a:lnTo>
                <a:lnTo>
                  <a:pt x="67" y="11"/>
                </a:lnTo>
                <a:lnTo>
                  <a:pt x="83" y="4"/>
                </a:lnTo>
                <a:lnTo>
                  <a:pt x="102" y="0"/>
                </a:lnTo>
                <a:lnTo>
                  <a:pt x="122" y="0"/>
                </a:lnTo>
                <a:lnTo>
                  <a:pt x="141" y="0"/>
                </a:lnTo>
                <a:lnTo>
                  <a:pt x="161" y="4"/>
                </a:lnTo>
                <a:lnTo>
                  <a:pt x="180" y="11"/>
                </a:lnTo>
                <a:lnTo>
                  <a:pt x="196" y="23"/>
                </a:lnTo>
                <a:lnTo>
                  <a:pt x="208" y="35"/>
                </a:lnTo>
                <a:lnTo>
                  <a:pt x="220" y="50"/>
                </a:lnTo>
                <a:lnTo>
                  <a:pt x="231" y="66"/>
                </a:lnTo>
                <a:lnTo>
                  <a:pt x="239" y="82"/>
                </a:lnTo>
                <a:lnTo>
                  <a:pt x="243" y="101"/>
                </a:lnTo>
                <a:lnTo>
                  <a:pt x="243" y="121"/>
                </a:lnTo>
                <a:lnTo>
                  <a:pt x="243" y="121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773" name="Freeform 5"/>
          <p:cNvSpPr>
            <a:spLocks/>
          </p:cNvSpPr>
          <p:nvPr/>
        </p:nvSpPr>
        <p:spPr bwMode="auto">
          <a:xfrm>
            <a:off x="2740199" y="2526804"/>
            <a:ext cx="288925" cy="288925"/>
          </a:xfrm>
          <a:custGeom>
            <a:avLst/>
            <a:gdLst>
              <a:gd name="T0" fmla="*/ 243 w 243"/>
              <a:gd name="T1" fmla="*/ 121 h 242"/>
              <a:gd name="T2" fmla="*/ 243 w 243"/>
              <a:gd name="T3" fmla="*/ 140 h 242"/>
              <a:gd name="T4" fmla="*/ 239 w 243"/>
              <a:gd name="T5" fmla="*/ 160 h 242"/>
              <a:gd name="T6" fmla="*/ 231 w 243"/>
              <a:gd name="T7" fmla="*/ 176 h 242"/>
              <a:gd name="T8" fmla="*/ 220 w 243"/>
              <a:gd name="T9" fmla="*/ 191 h 242"/>
              <a:gd name="T10" fmla="*/ 208 w 243"/>
              <a:gd name="T11" fmla="*/ 207 h 242"/>
              <a:gd name="T12" fmla="*/ 196 w 243"/>
              <a:gd name="T13" fmla="*/ 219 h 242"/>
              <a:gd name="T14" fmla="*/ 180 w 243"/>
              <a:gd name="T15" fmla="*/ 231 h 242"/>
              <a:gd name="T16" fmla="*/ 161 w 243"/>
              <a:gd name="T17" fmla="*/ 238 h 242"/>
              <a:gd name="T18" fmla="*/ 141 w 243"/>
              <a:gd name="T19" fmla="*/ 242 h 242"/>
              <a:gd name="T20" fmla="*/ 122 w 243"/>
              <a:gd name="T21" fmla="*/ 242 h 242"/>
              <a:gd name="T22" fmla="*/ 102 w 243"/>
              <a:gd name="T23" fmla="*/ 242 h 242"/>
              <a:gd name="T24" fmla="*/ 83 w 243"/>
              <a:gd name="T25" fmla="*/ 238 h 242"/>
              <a:gd name="T26" fmla="*/ 67 w 243"/>
              <a:gd name="T27" fmla="*/ 231 h 242"/>
              <a:gd name="T28" fmla="*/ 51 w 243"/>
              <a:gd name="T29" fmla="*/ 219 h 242"/>
              <a:gd name="T30" fmla="*/ 36 w 243"/>
              <a:gd name="T31" fmla="*/ 207 h 242"/>
              <a:gd name="T32" fmla="*/ 24 w 243"/>
              <a:gd name="T33" fmla="*/ 191 h 242"/>
              <a:gd name="T34" fmla="*/ 12 w 243"/>
              <a:gd name="T35" fmla="*/ 176 h 242"/>
              <a:gd name="T36" fmla="*/ 4 w 243"/>
              <a:gd name="T37" fmla="*/ 160 h 242"/>
              <a:gd name="T38" fmla="*/ 0 w 243"/>
              <a:gd name="T39" fmla="*/ 140 h 242"/>
              <a:gd name="T40" fmla="*/ 0 w 243"/>
              <a:gd name="T41" fmla="*/ 121 h 242"/>
              <a:gd name="T42" fmla="*/ 0 w 243"/>
              <a:gd name="T43" fmla="*/ 101 h 242"/>
              <a:gd name="T44" fmla="*/ 4 w 243"/>
              <a:gd name="T45" fmla="*/ 82 h 242"/>
              <a:gd name="T46" fmla="*/ 12 w 243"/>
              <a:gd name="T47" fmla="*/ 66 h 242"/>
              <a:gd name="T48" fmla="*/ 24 w 243"/>
              <a:gd name="T49" fmla="*/ 50 h 242"/>
              <a:gd name="T50" fmla="*/ 36 w 243"/>
              <a:gd name="T51" fmla="*/ 35 h 242"/>
              <a:gd name="T52" fmla="*/ 51 w 243"/>
              <a:gd name="T53" fmla="*/ 23 h 242"/>
              <a:gd name="T54" fmla="*/ 67 w 243"/>
              <a:gd name="T55" fmla="*/ 11 h 242"/>
              <a:gd name="T56" fmla="*/ 83 w 243"/>
              <a:gd name="T57" fmla="*/ 4 h 242"/>
              <a:gd name="T58" fmla="*/ 102 w 243"/>
              <a:gd name="T59" fmla="*/ 0 h 242"/>
              <a:gd name="T60" fmla="*/ 122 w 243"/>
              <a:gd name="T61" fmla="*/ 0 h 242"/>
              <a:gd name="T62" fmla="*/ 141 w 243"/>
              <a:gd name="T63" fmla="*/ 0 h 242"/>
              <a:gd name="T64" fmla="*/ 161 w 243"/>
              <a:gd name="T65" fmla="*/ 4 h 242"/>
              <a:gd name="T66" fmla="*/ 180 w 243"/>
              <a:gd name="T67" fmla="*/ 11 h 242"/>
              <a:gd name="T68" fmla="*/ 196 w 243"/>
              <a:gd name="T69" fmla="*/ 23 h 242"/>
              <a:gd name="T70" fmla="*/ 208 w 243"/>
              <a:gd name="T71" fmla="*/ 35 h 242"/>
              <a:gd name="T72" fmla="*/ 220 w 243"/>
              <a:gd name="T73" fmla="*/ 50 h 242"/>
              <a:gd name="T74" fmla="*/ 231 w 243"/>
              <a:gd name="T75" fmla="*/ 66 h 242"/>
              <a:gd name="T76" fmla="*/ 239 w 243"/>
              <a:gd name="T77" fmla="*/ 82 h 242"/>
              <a:gd name="T78" fmla="*/ 243 w 243"/>
              <a:gd name="T79" fmla="*/ 101 h 242"/>
              <a:gd name="T80" fmla="*/ 243 w 243"/>
              <a:gd name="T81" fmla="*/ 121 h 242"/>
              <a:gd name="T82" fmla="*/ 243 w 243"/>
              <a:gd name="T83" fmla="*/ 121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3" h="242">
                <a:moveTo>
                  <a:pt x="243" y="121"/>
                </a:moveTo>
                <a:lnTo>
                  <a:pt x="243" y="140"/>
                </a:lnTo>
                <a:lnTo>
                  <a:pt x="239" y="160"/>
                </a:lnTo>
                <a:lnTo>
                  <a:pt x="231" y="176"/>
                </a:lnTo>
                <a:lnTo>
                  <a:pt x="220" y="191"/>
                </a:lnTo>
                <a:lnTo>
                  <a:pt x="208" y="207"/>
                </a:lnTo>
                <a:lnTo>
                  <a:pt x="196" y="219"/>
                </a:lnTo>
                <a:lnTo>
                  <a:pt x="180" y="231"/>
                </a:lnTo>
                <a:lnTo>
                  <a:pt x="161" y="238"/>
                </a:lnTo>
                <a:lnTo>
                  <a:pt x="141" y="242"/>
                </a:lnTo>
                <a:lnTo>
                  <a:pt x="122" y="242"/>
                </a:lnTo>
                <a:lnTo>
                  <a:pt x="102" y="242"/>
                </a:lnTo>
                <a:lnTo>
                  <a:pt x="83" y="238"/>
                </a:lnTo>
                <a:lnTo>
                  <a:pt x="67" y="231"/>
                </a:lnTo>
                <a:lnTo>
                  <a:pt x="51" y="219"/>
                </a:lnTo>
                <a:lnTo>
                  <a:pt x="36" y="207"/>
                </a:lnTo>
                <a:lnTo>
                  <a:pt x="24" y="191"/>
                </a:lnTo>
                <a:lnTo>
                  <a:pt x="12" y="176"/>
                </a:lnTo>
                <a:lnTo>
                  <a:pt x="4" y="160"/>
                </a:lnTo>
                <a:lnTo>
                  <a:pt x="0" y="140"/>
                </a:lnTo>
                <a:lnTo>
                  <a:pt x="0" y="121"/>
                </a:lnTo>
                <a:lnTo>
                  <a:pt x="0" y="101"/>
                </a:lnTo>
                <a:lnTo>
                  <a:pt x="4" y="82"/>
                </a:lnTo>
                <a:lnTo>
                  <a:pt x="12" y="66"/>
                </a:lnTo>
                <a:lnTo>
                  <a:pt x="24" y="50"/>
                </a:lnTo>
                <a:lnTo>
                  <a:pt x="36" y="35"/>
                </a:lnTo>
                <a:lnTo>
                  <a:pt x="51" y="23"/>
                </a:lnTo>
                <a:lnTo>
                  <a:pt x="67" y="11"/>
                </a:lnTo>
                <a:lnTo>
                  <a:pt x="83" y="4"/>
                </a:lnTo>
                <a:lnTo>
                  <a:pt x="102" y="0"/>
                </a:lnTo>
                <a:lnTo>
                  <a:pt x="122" y="0"/>
                </a:lnTo>
                <a:lnTo>
                  <a:pt x="141" y="0"/>
                </a:lnTo>
                <a:lnTo>
                  <a:pt x="161" y="4"/>
                </a:lnTo>
                <a:lnTo>
                  <a:pt x="180" y="11"/>
                </a:lnTo>
                <a:lnTo>
                  <a:pt x="196" y="23"/>
                </a:lnTo>
                <a:lnTo>
                  <a:pt x="208" y="35"/>
                </a:lnTo>
                <a:lnTo>
                  <a:pt x="220" y="50"/>
                </a:lnTo>
                <a:lnTo>
                  <a:pt x="231" y="66"/>
                </a:lnTo>
                <a:lnTo>
                  <a:pt x="239" y="82"/>
                </a:lnTo>
                <a:lnTo>
                  <a:pt x="243" y="101"/>
                </a:lnTo>
                <a:lnTo>
                  <a:pt x="243" y="121"/>
                </a:lnTo>
                <a:lnTo>
                  <a:pt x="243" y="121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0774" name="Freeform 6"/>
          <p:cNvSpPr>
            <a:spLocks/>
          </p:cNvSpPr>
          <p:nvPr/>
        </p:nvSpPr>
        <p:spPr bwMode="auto">
          <a:xfrm>
            <a:off x="5069061" y="2526804"/>
            <a:ext cx="288925" cy="288925"/>
          </a:xfrm>
          <a:custGeom>
            <a:avLst/>
            <a:gdLst>
              <a:gd name="T0" fmla="*/ 243 w 243"/>
              <a:gd name="T1" fmla="*/ 121 h 242"/>
              <a:gd name="T2" fmla="*/ 243 w 243"/>
              <a:gd name="T3" fmla="*/ 140 h 242"/>
              <a:gd name="T4" fmla="*/ 239 w 243"/>
              <a:gd name="T5" fmla="*/ 160 h 242"/>
              <a:gd name="T6" fmla="*/ 231 w 243"/>
              <a:gd name="T7" fmla="*/ 176 h 242"/>
              <a:gd name="T8" fmla="*/ 220 w 243"/>
              <a:gd name="T9" fmla="*/ 191 h 242"/>
              <a:gd name="T10" fmla="*/ 208 w 243"/>
              <a:gd name="T11" fmla="*/ 207 h 242"/>
              <a:gd name="T12" fmla="*/ 196 w 243"/>
              <a:gd name="T13" fmla="*/ 219 h 242"/>
              <a:gd name="T14" fmla="*/ 180 w 243"/>
              <a:gd name="T15" fmla="*/ 231 h 242"/>
              <a:gd name="T16" fmla="*/ 161 w 243"/>
              <a:gd name="T17" fmla="*/ 238 h 242"/>
              <a:gd name="T18" fmla="*/ 141 w 243"/>
              <a:gd name="T19" fmla="*/ 242 h 242"/>
              <a:gd name="T20" fmla="*/ 122 w 243"/>
              <a:gd name="T21" fmla="*/ 242 h 242"/>
              <a:gd name="T22" fmla="*/ 102 w 243"/>
              <a:gd name="T23" fmla="*/ 242 h 242"/>
              <a:gd name="T24" fmla="*/ 83 w 243"/>
              <a:gd name="T25" fmla="*/ 238 h 242"/>
              <a:gd name="T26" fmla="*/ 67 w 243"/>
              <a:gd name="T27" fmla="*/ 231 h 242"/>
              <a:gd name="T28" fmla="*/ 51 w 243"/>
              <a:gd name="T29" fmla="*/ 219 h 242"/>
              <a:gd name="T30" fmla="*/ 36 w 243"/>
              <a:gd name="T31" fmla="*/ 207 h 242"/>
              <a:gd name="T32" fmla="*/ 24 w 243"/>
              <a:gd name="T33" fmla="*/ 191 h 242"/>
              <a:gd name="T34" fmla="*/ 12 w 243"/>
              <a:gd name="T35" fmla="*/ 176 h 242"/>
              <a:gd name="T36" fmla="*/ 4 w 243"/>
              <a:gd name="T37" fmla="*/ 160 h 242"/>
              <a:gd name="T38" fmla="*/ 0 w 243"/>
              <a:gd name="T39" fmla="*/ 140 h 242"/>
              <a:gd name="T40" fmla="*/ 0 w 243"/>
              <a:gd name="T41" fmla="*/ 121 h 242"/>
              <a:gd name="T42" fmla="*/ 0 w 243"/>
              <a:gd name="T43" fmla="*/ 101 h 242"/>
              <a:gd name="T44" fmla="*/ 4 w 243"/>
              <a:gd name="T45" fmla="*/ 82 h 242"/>
              <a:gd name="T46" fmla="*/ 12 w 243"/>
              <a:gd name="T47" fmla="*/ 66 h 242"/>
              <a:gd name="T48" fmla="*/ 24 w 243"/>
              <a:gd name="T49" fmla="*/ 50 h 242"/>
              <a:gd name="T50" fmla="*/ 36 w 243"/>
              <a:gd name="T51" fmla="*/ 35 h 242"/>
              <a:gd name="T52" fmla="*/ 51 w 243"/>
              <a:gd name="T53" fmla="*/ 23 h 242"/>
              <a:gd name="T54" fmla="*/ 67 w 243"/>
              <a:gd name="T55" fmla="*/ 11 h 242"/>
              <a:gd name="T56" fmla="*/ 83 w 243"/>
              <a:gd name="T57" fmla="*/ 4 h 242"/>
              <a:gd name="T58" fmla="*/ 102 w 243"/>
              <a:gd name="T59" fmla="*/ 0 h 242"/>
              <a:gd name="T60" fmla="*/ 122 w 243"/>
              <a:gd name="T61" fmla="*/ 0 h 242"/>
              <a:gd name="T62" fmla="*/ 141 w 243"/>
              <a:gd name="T63" fmla="*/ 0 h 242"/>
              <a:gd name="T64" fmla="*/ 161 w 243"/>
              <a:gd name="T65" fmla="*/ 4 h 242"/>
              <a:gd name="T66" fmla="*/ 180 w 243"/>
              <a:gd name="T67" fmla="*/ 11 h 242"/>
              <a:gd name="T68" fmla="*/ 196 w 243"/>
              <a:gd name="T69" fmla="*/ 23 h 242"/>
              <a:gd name="T70" fmla="*/ 208 w 243"/>
              <a:gd name="T71" fmla="*/ 35 h 242"/>
              <a:gd name="T72" fmla="*/ 220 w 243"/>
              <a:gd name="T73" fmla="*/ 50 h 242"/>
              <a:gd name="T74" fmla="*/ 231 w 243"/>
              <a:gd name="T75" fmla="*/ 66 h 242"/>
              <a:gd name="T76" fmla="*/ 239 w 243"/>
              <a:gd name="T77" fmla="*/ 82 h 242"/>
              <a:gd name="T78" fmla="*/ 243 w 243"/>
              <a:gd name="T79" fmla="*/ 101 h 242"/>
              <a:gd name="T80" fmla="*/ 243 w 243"/>
              <a:gd name="T81" fmla="*/ 121 h 242"/>
              <a:gd name="T82" fmla="*/ 243 w 243"/>
              <a:gd name="T83" fmla="*/ 121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3" h="242">
                <a:moveTo>
                  <a:pt x="243" y="121"/>
                </a:moveTo>
                <a:lnTo>
                  <a:pt x="243" y="140"/>
                </a:lnTo>
                <a:lnTo>
                  <a:pt x="239" y="160"/>
                </a:lnTo>
                <a:lnTo>
                  <a:pt x="231" y="176"/>
                </a:lnTo>
                <a:lnTo>
                  <a:pt x="220" y="191"/>
                </a:lnTo>
                <a:lnTo>
                  <a:pt x="208" y="207"/>
                </a:lnTo>
                <a:lnTo>
                  <a:pt x="196" y="219"/>
                </a:lnTo>
                <a:lnTo>
                  <a:pt x="180" y="231"/>
                </a:lnTo>
                <a:lnTo>
                  <a:pt x="161" y="238"/>
                </a:lnTo>
                <a:lnTo>
                  <a:pt x="141" y="242"/>
                </a:lnTo>
                <a:lnTo>
                  <a:pt x="122" y="242"/>
                </a:lnTo>
                <a:lnTo>
                  <a:pt x="102" y="242"/>
                </a:lnTo>
                <a:lnTo>
                  <a:pt x="83" y="238"/>
                </a:lnTo>
                <a:lnTo>
                  <a:pt x="67" y="231"/>
                </a:lnTo>
                <a:lnTo>
                  <a:pt x="51" y="219"/>
                </a:lnTo>
                <a:lnTo>
                  <a:pt x="36" y="207"/>
                </a:lnTo>
                <a:lnTo>
                  <a:pt x="24" y="191"/>
                </a:lnTo>
                <a:lnTo>
                  <a:pt x="12" y="176"/>
                </a:lnTo>
                <a:lnTo>
                  <a:pt x="4" y="160"/>
                </a:lnTo>
                <a:lnTo>
                  <a:pt x="0" y="140"/>
                </a:lnTo>
                <a:lnTo>
                  <a:pt x="0" y="121"/>
                </a:lnTo>
                <a:lnTo>
                  <a:pt x="0" y="101"/>
                </a:lnTo>
                <a:lnTo>
                  <a:pt x="4" y="82"/>
                </a:lnTo>
                <a:lnTo>
                  <a:pt x="12" y="66"/>
                </a:lnTo>
                <a:lnTo>
                  <a:pt x="24" y="50"/>
                </a:lnTo>
                <a:lnTo>
                  <a:pt x="36" y="35"/>
                </a:lnTo>
                <a:lnTo>
                  <a:pt x="51" y="23"/>
                </a:lnTo>
                <a:lnTo>
                  <a:pt x="67" y="11"/>
                </a:lnTo>
                <a:lnTo>
                  <a:pt x="83" y="4"/>
                </a:lnTo>
                <a:lnTo>
                  <a:pt x="102" y="0"/>
                </a:lnTo>
                <a:lnTo>
                  <a:pt x="122" y="0"/>
                </a:lnTo>
                <a:lnTo>
                  <a:pt x="141" y="0"/>
                </a:lnTo>
                <a:lnTo>
                  <a:pt x="161" y="4"/>
                </a:lnTo>
                <a:lnTo>
                  <a:pt x="180" y="11"/>
                </a:lnTo>
                <a:lnTo>
                  <a:pt x="196" y="23"/>
                </a:lnTo>
                <a:lnTo>
                  <a:pt x="208" y="35"/>
                </a:lnTo>
                <a:lnTo>
                  <a:pt x="220" y="50"/>
                </a:lnTo>
                <a:lnTo>
                  <a:pt x="231" y="66"/>
                </a:lnTo>
                <a:lnTo>
                  <a:pt x="239" y="82"/>
                </a:lnTo>
                <a:lnTo>
                  <a:pt x="243" y="101"/>
                </a:lnTo>
                <a:lnTo>
                  <a:pt x="243" y="121"/>
                </a:lnTo>
                <a:lnTo>
                  <a:pt x="243" y="121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775" name="Freeform 7"/>
          <p:cNvSpPr>
            <a:spLocks/>
          </p:cNvSpPr>
          <p:nvPr/>
        </p:nvSpPr>
        <p:spPr bwMode="auto">
          <a:xfrm>
            <a:off x="5069061" y="2526804"/>
            <a:ext cx="288925" cy="288925"/>
          </a:xfrm>
          <a:custGeom>
            <a:avLst/>
            <a:gdLst>
              <a:gd name="T0" fmla="*/ 243 w 243"/>
              <a:gd name="T1" fmla="*/ 121 h 242"/>
              <a:gd name="T2" fmla="*/ 243 w 243"/>
              <a:gd name="T3" fmla="*/ 140 h 242"/>
              <a:gd name="T4" fmla="*/ 239 w 243"/>
              <a:gd name="T5" fmla="*/ 160 h 242"/>
              <a:gd name="T6" fmla="*/ 231 w 243"/>
              <a:gd name="T7" fmla="*/ 176 h 242"/>
              <a:gd name="T8" fmla="*/ 220 w 243"/>
              <a:gd name="T9" fmla="*/ 191 h 242"/>
              <a:gd name="T10" fmla="*/ 208 w 243"/>
              <a:gd name="T11" fmla="*/ 207 h 242"/>
              <a:gd name="T12" fmla="*/ 196 w 243"/>
              <a:gd name="T13" fmla="*/ 219 h 242"/>
              <a:gd name="T14" fmla="*/ 180 w 243"/>
              <a:gd name="T15" fmla="*/ 231 h 242"/>
              <a:gd name="T16" fmla="*/ 161 w 243"/>
              <a:gd name="T17" fmla="*/ 238 h 242"/>
              <a:gd name="T18" fmla="*/ 141 w 243"/>
              <a:gd name="T19" fmla="*/ 242 h 242"/>
              <a:gd name="T20" fmla="*/ 122 w 243"/>
              <a:gd name="T21" fmla="*/ 242 h 242"/>
              <a:gd name="T22" fmla="*/ 102 w 243"/>
              <a:gd name="T23" fmla="*/ 242 h 242"/>
              <a:gd name="T24" fmla="*/ 83 w 243"/>
              <a:gd name="T25" fmla="*/ 238 h 242"/>
              <a:gd name="T26" fmla="*/ 67 w 243"/>
              <a:gd name="T27" fmla="*/ 231 h 242"/>
              <a:gd name="T28" fmla="*/ 51 w 243"/>
              <a:gd name="T29" fmla="*/ 219 h 242"/>
              <a:gd name="T30" fmla="*/ 36 w 243"/>
              <a:gd name="T31" fmla="*/ 207 h 242"/>
              <a:gd name="T32" fmla="*/ 24 w 243"/>
              <a:gd name="T33" fmla="*/ 191 h 242"/>
              <a:gd name="T34" fmla="*/ 12 w 243"/>
              <a:gd name="T35" fmla="*/ 176 h 242"/>
              <a:gd name="T36" fmla="*/ 4 w 243"/>
              <a:gd name="T37" fmla="*/ 160 h 242"/>
              <a:gd name="T38" fmla="*/ 0 w 243"/>
              <a:gd name="T39" fmla="*/ 140 h 242"/>
              <a:gd name="T40" fmla="*/ 0 w 243"/>
              <a:gd name="T41" fmla="*/ 121 h 242"/>
              <a:gd name="T42" fmla="*/ 0 w 243"/>
              <a:gd name="T43" fmla="*/ 101 h 242"/>
              <a:gd name="T44" fmla="*/ 4 w 243"/>
              <a:gd name="T45" fmla="*/ 82 h 242"/>
              <a:gd name="T46" fmla="*/ 12 w 243"/>
              <a:gd name="T47" fmla="*/ 66 h 242"/>
              <a:gd name="T48" fmla="*/ 24 w 243"/>
              <a:gd name="T49" fmla="*/ 50 h 242"/>
              <a:gd name="T50" fmla="*/ 36 w 243"/>
              <a:gd name="T51" fmla="*/ 35 h 242"/>
              <a:gd name="T52" fmla="*/ 51 w 243"/>
              <a:gd name="T53" fmla="*/ 23 h 242"/>
              <a:gd name="T54" fmla="*/ 67 w 243"/>
              <a:gd name="T55" fmla="*/ 11 h 242"/>
              <a:gd name="T56" fmla="*/ 83 w 243"/>
              <a:gd name="T57" fmla="*/ 4 h 242"/>
              <a:gd name="T58" fmla="*/ 102 w 243"/>
              <a:gd name="T59" fmla="*/ 0 h 242"/>
              <a:gd name="T60" fmla="*/ 122 w 243"/>
              <a:gd name="T61" fmla="*/ 0 h 242"/>
              <a:gd name="T62" fmla="*/ 141 w 243"/>
              <a:gd name="T63" fmla="*/ 0 h 242"/>
              <a:gd name="T64" fmla="*/ 161 w 243"/>
              <a:gd name="T65" fmla="*/ 4 h 242"/>
              <a:gd name="T66" fmla="*/ 180 w 243"/>
              <a:gd name="T67" fmla="*/ 11 h 242"/>
              <a:gd name="T68" fmla="*/ 196 w 243"/>
              <a:gd name="T69" fmla="*/ 23 h 242"/>
              <a:gd name="T70" fmla="*/ 208 w 243"/>
              <a:gd name="T71" fmla="*/ 35 h 242"/>
              <a:gd name="T72" fmla="*/ 220 w 243"/>
              <a:gd name="T73" fmla="*/ 50 h 242"/>
              <a:gd name="T74" fmla="*/ 231 w 243"/>
              <a:gd name="T75" fmla="*/ 66 h 242"/>
              <a:gd name="T76" fmla="*/ 239 w 243"/>
              <a:gd name="T77" fmla="*/ 82 h 242"/>
              <a:gd name="T78" fmla="*/ 243 w 243"/>
              <a:gd name="T79" fmla="*/ 101 h 242"/>
              <a:gd name="T80" fmla="*/ 243 w 243"/>
              <a:gd name="T81" fmla="*/ 121 h 242"/>
              <a:gd name="T82" fmla="*/ 243 w 243"/>
              <a:gd name="T83" fmla="*/ 121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3" h="242">
                <a:moveTo>
                  <a:pt x="243" y="121"/>
                </a:moveTo>
                <a:lnTo>
                  <a:pt x="243" y="140"/>
                </a:lnTo>
                <a:lnTo>
                  <a:pt x="239" y="160"/>
                </a:lnTo>
                <a:lnTo>
                  <a:pt x="231" y="176"/>
                </a:lnTo>
                <a:lnTo>
                  <a:pt x="220" y="191"/>
                </a:lnTo>
                <a:lnTo>
                  <a:pt x="208" y="207"/>
                </a:lnTo>
                <a:lnTo>
                  <a:pt x="196" y="219"/>
                </a:lnTo>
                <a:lnTo>
                  <a:pt x="180" y="231"/>
                </a:lnTo>
                <a:lnTo>
                  <a:pt x="161" y="238"/>
                </a:lnTo>
                <a:lnTo>
                  <a:pt x="141" y="242"/>
                </a:lnTo>
                <a:lnTo>
                  <a:pt x="122" y="242"/>
                </a:lnTo>
                <a:lnTo>
                  <a:pt x="102" y="242"/>
                </a:lnTo>
                <a:lnTo>
                  <a:pt x="83" y="238"/>
                </a:lnTo>
                <a:lnTo>
                  <a:pt x="67" y="231"/>
                </a:lnTo>
                <a:lnTo>
                  <a:pt x="51" y="219"/>
                </a:lnTo>
                <a:lnTo>
                  <a:pt x="36" y="207"/>
                </a:lnTo>
                <a:lnTo>
                  <a:pt x="24" y="191"/>
                </a:lnTo>
                <a:lnTo>
                  <a:pt x="12" y="176"/>
                </a:lnTo>
                <a:lnTo>
                  <a:pt x="4" y="160"/>
                </a:lnTo>
                <a:lnTo>
                  <a:pt x="0" y="140"/>
                </a:lnTo>
                <a:lnTo>
                  <a:pt x="0" y="121"/>
                </a:lnTo>
                <a:lnTo>
                  <a:pt x="0" y="101"/>
                </a:lnTo>
                <a:lnTo>
                  <a:pt x="4" y="82"/>
                </a:lnTo>
                <a:lnTo>
                  <a:pt x="12" y="66"/>
                </a:lnTo>
                <a:lnTo>
                  <a:pt x="24" y="50"/>
                </a:lnTo>
                <a:lnTo>
                  <a:pt x="36" y="35"/>
                </a:lnTo>
                <a:lnTo>
                  <a:pt x="51" y="23"/>
                </a:lnTo>
                <a:lnTo>
                  <a:pt x="67" y="11"/>
                </a:lnTo>
                <a:lnTo>
                  <a:pt x="83" y="4"/>
                </a:lnTo>
                <a:lnTo>
                  <a:pt x="102" y="0"/>
                </a:lnTo>
                <a:lnTo>
                  <a:pt x="122" y="0"/>
                </a:lnTo>
                <a:lnTo>
                  <a:pt x="141" y="0"/>
                </a:lnTo>
                <a:lnTo>
                  <a:pt x="161" y="4"/>
                </a:lnTo>
                <a:lnTo>
                  <a:pt x="180" y="11"/>
                </a:lnTo>
                <a:lnTo>
                  <a:pt x="196" y="23"/>
                </a:lnTo>
                <a:lnTo>
                  <a:pt x="208" y="35"/>
                </a:lnTo>
                <a:lnTo>
                  <a:pt x="220" y="50"/>
                </a:lnTo>
                <a:lnTo>
                  <a:pt x="231" y="66"/>
                </a:lnTo>
                <a:lnTo>
                  <a:pt x="239" y="82"/>
                </a:lnTo>
                <a:lnTo>
                  <a:pt x="243" y="101"/>
                </a:lnTo>
                <a:lnTo>
                  <a:pt x="243" y="121"/>
                </a:lnTo>
                <a:lnTo>
                  <a:pt x="243" y="121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0776" name="Freeform 8"/>
          <p:cNvSpPr>
            <a:spLocks/>
          </p:cNvSpPr>
          <p:nvPr/>
        </p:nvSpPr>
        <p:spPr bwMode="auto">
          <a:xfrm>
            <a:off x="5708824" y="2526804"/>
            <a:ext cx="292100" cy="288925"/>
          </a:xfrm>
          <a:custGeom>
            <a:avLst/>
            <a:gdLst>
              <a:gd name="T0" fmla="*/ 246 w 246"/>
              <a:gd name="T1" fmla="*/ 121 h 242"/>
              <a:gd name="T2" fmla="*/ 242 w 246"/>
              <a:gd name="T3" fmla="*/ 140 h 242"/>
              <a:gd name="T4" fmla="*/ 238 w 246"/>
              <a:gd name="T5" fmla="*/ 160 h 242"/>
              <a:gd name="T6" fmla="*/ 230 w 246"/>
              <a:gd name="T7" fmla="*/ 176 h 242"/>
              <a:gd name="T8" fmla="*/ 223 w 246"/>
              <a:gd name="T9" fmla="*/ 191 h 242"/>
              <a:gd name="T10" fmla="*/ 211 w 246"/>
              <a:gd name="T11" fmla="*/ 207 h 242"/>
              <a:gd name="T12" fmla="*/ 195 w 246"/>
              <a:gd name="T13" fmla="*/ 219 h 242"/>
              <a:gd name="T14" fmla="*/ 180 w 246"/>
              <a:gd name="T15" fmla="*/ 231 h 242"/>
              <a:gd name="T16" fmla="*/ 164 w 246"/>
              <a:gd name="T17" fmla="*/ 238 h 242"/>
              <a:gd name="T18" fmla="*/ 144 w 246"/>
              <a:gd name="T19" fmla="*/ 242 h 242"/>
              <a:gd name="T20" fmla="*/ 125 w 246"/>
              <a:gd name="T21" fmla="*/ 242 h 242"/>
              <a:gd name="T22" fmla="*/ 105 w 246"/>
              <a:gd name="T23" fmla="*/ 242 h 242"/>
              <a:gd name="T24" fmla="*/ 86 w 246"/>
              <a:gd name="T25" fmla="*/ 238 h 242"/>
              <a:gd name="T26" fmla="*/ 66 w 246"/>
              <a:gd name="T27" fmla="*/ 231 h 242"/>
              <a:gd name="T28" fmla="*/ 50 w 246"/>
              <a:gd name="T29" fmla="*/ 219 h 242"/>
              <a:gd name="T30" fmla="*/ 39 w 246"/>
              <a:gd name="T31" fmla="*/ 207 h 242"/>
              <a:gd name="T32" fmla="*/ 23 w 246"/>
              <a:gd name="T33" fmla="*/ 191 h 242"/>
              <a:gd name="T34" fmla="*/ 15 w 246"/>
              <a:gd name="T35" fmla="*/ 176 h 242"/>
              <a:gd name="T36" fmla="*/ 7 w 246"/>
              <a:gd name="T37" fmla="*/ 160 h 242"/>
              <a:gd name="T38" fmla="*/ 3 w 246"/>
              <a:gd name="T39" fmla="*/ 140 h 242"/>
              <a:gd name="T40" fmla="*/ 0 w 246"/>
              <a:gd name="T41" fmla="*/ 121 h 242"/>
              <a:gd name="T42" fmla="*/ 3 w 246"/>
              <a:gd name="T43" fmla="*/ 101 h 242"/>
              <a:gd name="T44" fmla="*/ 7 w 246"/>
              <a:gd name="T45" fmla="*/ 82 h 242"/>
              <a:gd name="T46" fmla="*/ 15 w 246"/>
              <a:gd name="T47" fmla="*/ 66 h 242"/>
              <a:gd name="T48" fmla="*/ 23 w 246"/>
              <a:gd name="T49" fmla="*/ 50 h 242"/>
              <a:gd name="T50" fmla="*/ 39 w 246"/>
              <a:gd name="T51" fmla="*/ 35 h 242"/>
              <a:gd name="T52" fmla="*/ 50 w 246"/>
              <a:gd name="T53" fmla="*/ 23 h 242"/>
              <a:gd name="T54" fmla="*/ 66 w 246"/>
              <a:gd name="T55" fmla="*/ 11 h 242"/>
              <a:gd name="T56" fmla="*/ 86 w 246"/>
              <a:gd name="T57" fmla="*/ 4 h 242"/>
              <a:gd name="T58" fmla="*/ 105 w 246"/>
              <a:gd name="T59" fmla="*/ 0 h 242"/>
              <a:gd name="T60" fmla="*/ 125 w 246"/>
              <a:gd name="T61" fmla="*/ 0 h 242"/>
              <a:gd name="T62" fmla="*/ 144 w 246"/>
              <a:gd name="T63" fmla="*/ 0 h 242"/>
              <a:gd name="T64" fmla="*/ 164 w 246"/>
              <a:gd name="T65" fmla="*/ 4 h 242"/>
              <a:gd name="T66" fmla="*/ 180 w 246"/>
              <a:gd name="T67" fmla="*/ 11 h 242"/>
              <a:gd name="T68" fmla="*/ 195 w 246"/>
              <a:gd name="T69" fmla="*/ 23 h 242"/>
              <a:gd name="T70" fmla="*/ 211 w 246"/>
              <a:gd name="T71" fmla="*/ 35 h 242"/>
              <a:gd name="T72" fmla="*/ 223 w 246"/>
              <a:gd name="T73" fmla="*/ 50 h 242"/>
              <a:gd name="T74" fmla="*/ 230 w 246"/>
              <a:gd name="T75" fmla="*/ 66 h 242"/>
              <a:gd name="T76" fmla="*/ 238 w 246"/>
              <a:gd name="T77" fmla="*/ 82 h 242"/>
              <a:gd name="T78" fmla="*/ 242 w 246"/>
              <a:gd name="T79" fmla="*/ 101 h 242"/>
              <a:gd name="T80" fmla="*/ 246 w 246"/>
              <a:gd name="T81" fmla="*/ 121 h 242"/>
              <a:gd name="T82" fmla="*/ 246 w 246"/>
              <a:gd name="T83" fmla="*/ 121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6" h="242">
                <a:moveTo>
                  <a:pt x="246" y="121"/>
                </a:moveTo>
                <a:lnTo>
                  <a:pt x="242" y="140"/>
                </a:lnTo>
                <a:lnTo>
                  <a:pt x="238" y="160"/>
                </a:lnTo>
                <a:lnTo>
                  <a:pt x="230" y="176"/>
                </a:lnTo>
                <a:lnTo>
                  <a:pt x="223" y="191"/>
                </a:lnTo>
                <a:lnTo>
                  <a:pt x="211" y="207"/>
                </a:lnTo>
                <a:lnTo>
                  <a:pt x="195" y="219"/>
                </a:lnTo>
                <a:lnTo>
                  <a:pt x="180" y="231"/>
                </a:lnTo>
                <a:lnTo>
                  <a:pt x="164" y="238"/>
                </a:lnTo>
                <a:lnTo>
                  <a:pt x="144" y="242"/>
                </a:lnTo>
                <a:lnTo>
                  <a:pt x="125" y="242"/>
                </a:lnTo>
                <a:lnTo>
                  <a:pt x="105" y="242"/>
                </a:lnTo>
                <a:lnTo>
                  <a:pt x="86" y="238"/>
                </a:lnTo>
                <a:lnTo>
                  <a:pt x="66" y="231"/>
                </a:lnTo>
                <a:lnTo>
                  <a:pt x="50" y="219"/>
                </a:lnTo>
                <a:lnTo>
                  <a:pt x="39" y="207"/>
                </a:lnTo>
                <a:lnTo>
                  <a:pt x="23" y="191"/>
                </a:lnTo>
                <a:lnTo>
                  <a:pt x="15" y="176"/>
                </a:lnTo>
                <a:lnTo>
                  <a:pt x="7" y="160"/>
                </a:lnTo>
                <a:lnTo>
                  <a:pt x="3" y="140"/>
                </a:lnTo>
                <a:lnTo>
                  <a:pt x="0" y="121"/>
                </a:lnTo>
                <a:lnTo>
                  <a:pt x="3" y="101"/>
                </a:lnTo>
                <a:lnTo>
                  <a:pt x="7" y="82"/>
                </a:lnTo>
                <a:lnTo>
                  <a:pt x="15" y="66"/>
                </a:lnTo>
                <a:lnTo>
                  <a:pt x="23" y="50"/>
                </a:lnTo>
                <a:lnTo>
                  <a:pt x="39" y="35"/>
                </a:lnTo>
                <a:lnTo>
                  <a:pt x="50" y="23"/>
                </a:lnTo>
                <a:lnTo>
                  <a:pt x="66" y="11"/>
                </a:lnTo>
                <a:lnTo>
                  <a:pt x="86" y="4"/>
                </a:lnTo>
                <a:lnTo>
                  <a:pt x="105" y="0"/>
                </a:lnTo>
                <a:lnTo>
                  <a:pt x="125" y="0"/>
                </a:lnTo>
                <a:lnTo>
                  <a:pt x="144" y="0"/>
                </a:lnTo>
                <a:lnTo>
                  <a:pt x="164" y="4"/>
                </a:lnTo>
                <a:lnTo>
                  <a:pt x="180" y="11"/>
                </a:lnTo>
                <a:lnTo>
                  <a:pt x="195" y="23"/>
                </a:lnTo>
                <a:lnTo>
                  <a:pt x="211" y="35"/>
                </a:lnTo>
                <a:lnTo>
                  <a:pt x="223" y="50"/>
                </a:lnTo>
                <a:lnTo>
                  <a:pt x="230" y="66"/>
                </a:lnTo>
                <a:lnTo>
                  <a:pt x="238" y="82"/>
                </a:lnTo>
                <a:lnTo>
                  <a:pt x="242" y="101"/>
                </a:lnTo>
                <a:lnTo>
                  <a:pt x="246" y="121"/>
                </a:lnTo>
                <a:lnTo>
                  <a:pt x="246" y="121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777" name="Freeform 9"/>
          <p:cNvSpPr>
            <a:spLocks/>
          </p:cNvSpPr>
          <p:nvPr/>
        </p:nvSpPr>
        <p:spPr bwMode="auto">
          <a:xfrm>
            <a:off x="5708824" y="2526804"/>
            <a:ext cx="292100" cy="288925"/>
          </a:xfrm>
          <a:custGeom>
            <a:avLst/>
            <a:gdLst>
              <a:gd name="T0" fmla="*/ 246 w 246"/>
              <a:gd name="T1" fmla="*/ 121 h 242"/>
              <a:gd name="T2" fmla="*/ 242 w 246"/>
              <a:gd name="T3" fmla="*/ 140 h 242"/>
              <a:gd name="T4" fmla="*/ 238 w 246"/>
              <a:gd name="T5" fmla="*/ 160 h 242"/>
              <a:gd name="T6" fmla="*/ 230 w 246"/>
              <a:gd name="T7" fmla="*/ 176 h 242"/>
              <a:gd name="T8" fmla="*/ 223 w 246"/>
              <a:gd name="T9" fmla="*/ 191 h 242"/>
              <a:gd name="T10" fmla="*/ 211 w 246"/>
              <a:gd name="T11" fmla="*/ 207 h 242"/>
              <a:gd name="T12" fmla="*/ 195 w 246"/>
              <a:gd name="T13" fmla="*/ 219 h 242"/>
              <a:gd name="T14" fmla="*/ 180 w 246"/>
              <a:gd name="T15" fmla="*/ 231 h 242"/>
              <a:gd name="T16" fmla="*/ 164 w 246"/>
              <a:gd name="T17" fmla="*/ 238 h 242"/>
              <a:gd name="T18" fmla="*/ 144 w 246"/>
              <a:gd name="T19" fmla="*/ 242 h 242"/>
              <a:gd name="T20" fmla="*/ 125 w 246"/>
              <a:gd name="T21" fmla="*/ 242 h 242"/>
              <a:gd name="T22" fmla="*/ 105 w 246"/>
              <a:gd name="T23" fmla="*/ 242 h 242"/>
              <a:gd name="T24" fmla="*/ 86 w 246"/>
              <a:gd name="T25" fmla="*/ 238 h 242"/>
              <a:gd name="T26" fmla="*/ 66 w 246"/>
              <a:gd name="T27" fmla="*/ 231 h 242"/>
              <a:gd name="T28" fmla="*/ 50 w 246"/>
              <a:gd name="T29" fmla="*/ 219 h 242"/>
              <a:gd name="T30" fmla="*/ 39 w 246"/>
              <a:gd name="T31" fmla="*/ 207 h 242"/>
              <a:gd name="T32" fmla="*/ 23 w 246"/>
              <a:gd name="T33" fmla="*/ 191 h 242"/>
              <a:gd name="T34" fmla="*/ 15 w 246"/>
              <a:gd name="T35" fmla="*/ 176 h 242"/>
              <a:gd name="T36" fmla="*/ 7 w 246"/>
              <a:gd name="T37" fmla="*/ 160 h 242"/>
              <a:gd name="T38" fmla="*/ 3 w 246"/>
              <a:gd name="T39" fmla="*/ 140 h 242"/>
              <a:gd name="T40" fmla="*/ 0 w 246"/>
              <a:gd name="T41" fmla="*/ 121 h 242"/>
              <a:gd name="T42" fmla="*/ 3 w 246"/>
              <a:gd name="T43" fmla="*/ 101 h 242"/>
              <a:gd name="T44" fmla="*/ 7 w 246"/>
              <a:gd name="T45" fmla="*/ 82 h 242"/>
              <a:gd name="T46" fmla="*/ 15 w 246"/>
              <a:gd name="T47" fmla="*/ 66 h 242"/>
              <a:gd name="T48" fmla="*/ 23 w 246"/>
              <a:gd name="T49" fmla="*/ 50 h 242"/>
              <a:gd name="T50" fmla="*/ 39 w 246"/>
              <a:gd name="T51" fmla="*/ 35 h 242"/>
              <a:gd name="T52" fmla="*/ 50 w 246"/>
              <a:gd name="T53" fmla="*/ 23 h 242"/>
              <a:gd name="T54" fmla="*/ 66 w 246"/>
              <a:gd name="T55" fmla="*/ 11 h 242"/>
              <a:gd name="T56" fmla="*/ 86 w 246"/>
              <a:gd name="T57" fmla="*/ 4 h 242"/>
              <a:gd name="T58" fmla="*/ 105 w 246"/>
              <a:gd name="T59" fmla="*/ 0 h 242"/>
              <a:gd name="T60" fmla="*/ 125 w 246"/>
              <a:gd name="T61" fmla="*/ 0 h 242"/>
              <a:gd name="T62" fmla="*/ 144 w 246"/>
              <a:gd name="T63" fmla="*/ 0 h 242"/>
              <a:gd name="T64" fmla="*/ 164 w 246"/>
              <a:gd name="T65" fmla="*/ 4 h 242"/>
              <a:gd name="T66" fmla="*/ 180 w 246"/>
              <a:gd name="T67" fmla="*/ 11 h 242"/>
              <a:gd name="T68" fmla="*/ 195 w 246"/>
              <a:gd name="T69" fmla="*/ 23 h 242"/>
              <a:gd name="T70" fmla="*/ 211 w 246"/>
              <a:gd name="T71" fmla="*/ 35 h 242"/>
              <a:gd name="T72" fmla="*/ 223 w 246"/>
              <a:gd name="T73" fmla="*/ 50 h 242"/>
              <a:gd name="T74" fmla="*/ 230 w 246"/>
              <a:gd name="T75" fmla="*/ 66 h 242"/>
              <a:gd name="T76" fmla="*/ 238 w 246"/>
              <a:gd name="T77" fmla="*/ 82 h 242"/>
              <a:gd name="T78" fmla="*/ 242 w 246"/>
              <a:gd name="T79" fmla="*/ 101 h 242"/>
              <a:gd name="T80" fmla="*/ 246 w 246"/>
              <a:gd name="T81" fmla="*/ 121 h 242"/>
              <a:gd name="T82" fmla="*/ 246 w 246"/>
              <a:gd name="T83" fmla="*/ 121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6" h="242">
                <a:moveTo>
                  <a:pt x="246" y="121"/>
                </a:moveTo>
                <a:lnTo>
                  <a:pt x="242" y="140"/>
                </a:lnTo>
                <a:lnTo>
                  <a:pt x="238" y="160"/>
                </a:lnTo>
                <a:lnTo>
                  <a:pt x="230" y="176"/>
                </a:lnTo>
                <a:lnTo>
                  <a:pt x="223" y="191"/>
                </a:lnTo>
                <a:lnTo>
                  <a:pt x="211" y="207"/>
                </a:lnTo>
                <a:lnTo>
                  <a:pt x="195" y="219"/>
                </a:lnTo>
                <a:lnTo>
                  <a:pt x="180" y="231"/>
                </a:lnTo>
                <a:lnTo>
                  <a:pt x="164" y="238"/>
                </a:lnTo>
                <a:lnTo>
                  <a:pt x="144" y="242"/>
                </a:lnTo>
                <a:lnTo>
                  <a:pt x="125" y="242"/>
                </a:lnTo>
                <a:lnTo>
                  <a:pt x="105" y="242"/>
                </a:lnTo>
                <a:lnTo>
                  <a:pt x="86" y="238"/>
                </a:lnTo>
                <a:lnTo>
                  <a:pt x="66" y="231"/>
                </a:lnTo>
                <a:lnTo>
                  <a:pt x="50" y="219"/>
                </a:lnTo>
                <a:lnTo>
                  <a:pt x="39" y="207"/>
                </a:lnTo>
                <a:lnTo>
                  <a:pt x="23" y="191"/>
                </a:lnTo>
                <a:lnTo>
                  <a:pt x="15" y="176"/>
                </a:lnTo>
                <a:lnTo>
                  <a:pt x="7" y="160"/>
                </a:lnTo>
                <a:lnTo>
                  <a:pt x="3" y="140"/>
                </a:lnTo>
                <a:lnTo>
                  <a:pt x="0" y="121"/>
                </a:lnTo>
                <a:lnTo>
                  <a:pt x="3" y="101"/>
                </a:lnTo>
                <a:lnTo>
                  <a:pt x="7" y="82"/>
                </a:lnTo>
                <a:lnTo>
                  <a:pt x="15" y="66"/>
                </a:lnTo>
                <a:lnTo>
                  <a:pt x="23" y="50"/>
                </a:lnTo>
                <a:lnTo>
                  <a:pt x="39" y="35"/>
                </a:lnTo>
                <a:lnTo>
                  <a:pt x="50" y="23"/>
                </a:lnTo>
                <a:lnTo>
                  <a:pt x="66" y="11"/>
                </a:lnTo>
                <a:lnTo>
                  <a:pt x="86" y="4"/>
                </a:lnTo>
                <a:lnTo>
                  <a:pt x="105" y="0"/>
                </a:lnTo>
                <a:lnTo>
                  <a:pt x="125" y="0"/>
                </a:lnTo>
                <a:lnTo>
                  <a:pt x="144" y="0"/>
                </a:lnTo>
                <a:lnTo>
                  <a:pt x="164" y="4"/>
                </a:lnTo>
                <a:lnTo>
                  <a:pt x="180" y="11"/>
                </a:lnTo>
                <a:lnTo>
                  <a:pt x="195" y="23"/>
                </a:lnTo>
                <a:lnTo>
                  <a:pt x="211" y="35"/>
                </a:lnTo>
                <a:lnTo>
                  <a:pt x="223" y="50"/>
                </a:lnTo>
                <a:lnTo>
                  <a:pt x="230" y="66"/>
                </a:lnTo>
                <a:lnTo>
                  <a:pt x="238" y="82"/>
                </a:lnTo>
                <a:lnTo>
                  <a:pt x="242" y="101"/>
                </a:lnTo>
                <a:lnTo>
                  <a:pt x="246" y="121"/>
                </a:lnTo>
                <a:lnTo>
                  <a:pt x="246" y="121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0778" name="Freeform 10"/>
          <p:cNvSpPr>
            <a:spLocks/>
          </p:cNvSpPr>
          <p:nvPr/>
        </p:nvSpPr>
        <p:spPr bwMode="auto">
          <a:xfrm>
            <a:off x="5069061" y="3164979"/>
            <a:ext cx="288925" cy="293688"/>
          </a:xfrm>
          <a:custGeom>
            <a:avLst/>
            <a:gdLst>
              <a:gd name="T0" fmla="*/ 243 w 243"/>
              <a:gd name="T1" fmla="*/ 121 h 246"/>
              <a:gd name="T2" fmla="*/ 243 w 243"/>
              <a:gd name="T3" fmla="*/ 145 h 246"/>
              <a:gd name="T4" fmla="*/ 239 w 243"/>
              <a:gd name="T5" fmla="*/ 160 h 246"/>
              <a:gd name="T6" fmla="*/ 231 w 243"/>
              <a:gd name="T7" fmla="*/ 180 h 246"/>
              <a:gd name="T8" fmla="*/ 220 w 243"/>
              <a:gd name="T9" fmla="*/ 196 h 246"/>
              <a:gd name="T10" fmla="*/ 208 w 243"/>
              <a:gd name="T11" fmla="*/ 211 h 246"/>
              <a:gd name="T12" fmla="*/ 196 w 243"/>
              <a:gd name="T13" fmla="*/ 223 h 246"/>
              <a:gd name="T14" fmla="*/ 180 w 243"/>
              <a:gd name="T15" fmla="*/ 231 h 246"/>
              <a:gd name="T16" fmla="*/ 161 w 243"/>
              <a:gd name="T17" fmla="*/ 239 h 246"/>
              <a:gd name="T18" fmla="*/ 141 w 243"/>
              <a:gd name="T19" fmla="*/ 242 h 246"/>
              <a:gd name="T20" fmla="*/ 122 w 243"/>
              <a:gd name="T21" fmla="*/ 246 h 246"/>
              <a:gd name="T22" fmla="*/ 102 w 243"/>
              <a:gd name="T23" fmla="*/ 242 h 246"/>
              <a:gd name="T24" fmla="*/ 83 w 243"/>
              <a:gd name="T25" fmla="*/ 239 h 246"/>
              <a:gd name="T26" fmla="*/ 67 w 243"/>
              <a:gd name="T27" fmla="*/ 231 h 246"/>
              <a:gd name="T28" fmla="*/ 51 w 243"/>
              <a:gd name="T29" fmla="*/ 223 h 246"/>
              <a:gd name="T30" fmla="*/ 36 w 243"/>
              <a:gd name="T31" fmla="*/ 211 h 246"/>
              <a:gd name="T32" fmla="*/ 24 w 243"/>
              <a:gd name="T33" fmla="*/ 196 h 246"/>
              <a:gd name="T34" fmla="*/ 12 w 243"/>
              <a:gd name="T35" fmla="*/ 180 h 246"/>
              <a:gd name="T36" fmla="*/ 4 w 243"/>
              <a:gd name="T37" fmla="*/ 160 h 246"/>
              <a:gd name="T38" fmla="*/ 0 w 243"/>
              <a:gd name="T39" fmla="*/ 145 h 246"/>
              <a:gd name="T40" fmla="*/ 0 w 243"/>
              <a:gd name="T41" fmla="*/ 125 h 246"/>
              <a:gd name="T42" fmla="*/ 0 w 243"/>
              <a:gd name="T43" fmla="*/ 102 h 246"/>
              <a:gd name="T44" fmla="*/ 4 w 243"/>
              <a:gd name="T45" fmla="*/ 86 h 246"/>
              <a:gd name="T46" fmla="*/ 12 w 243"/>
              <a:gd name="T47" fmla="*/ 66 h 246"/>
              <a:gd name="T48" fmla="*/ 24 w 243"/>
              <a:gd name="T49" fmla="*/ 51 h 246"/>
              <a:gd name="T50" fmla="*/ 36 w 243"/>
              <a:gd name="T51" fmla="*/ 35 h 246"/>
              <a:gd name="T52" fmla="*/ 51 w 243"/>
              <a:gd name="T53" fmla="*/ 23 h 246"/>
              <a:gd name="T54" fmla="*/ 67 w 243"/>
              <a:gd name="T55" fmla="*/ 15 h 246"/>
              <a:gd name="T56" fmla="*/ 83 w 243"/>
              <a:gd name="T57" fmla="*/ 8 h 246"/>
              <a:gd name="T58" fmla="*/ 102 w 243"/>
              <a:gd name="T59" fmla="*/ 4 h 246"/>
              <a:gd name="T60" fmla="*/ 122 w 243"/>
              <a:gd name="T61" fmla="*/ 0 h 246"/>
              <a:gd name="T62" fmla="*/ 141 w 243"/>
              <a:gd name="T63" fmla="*/ 4 h 246"/>
              <a:gd name="T64" fmla="*/ 161 w 243"/>
              <a:gd name="T65" fmla="*/ 8 h 246"/>
              <a:gd name="T66" fmla="*/ 180 w 243"/>
              <a:gd name="T67" fmla="*/ 15 h 246"/>
              <a:gd name="T68" fmla="*/ 196 w 243"/>
              <a:gd name="T69" fmla="*/ 23 h 246"/>
              <a:gd name="T70" fmla="*/ 208 w 243"/>
              <a:gd name="T71" fmla="*/ 35 h 246"/>
              <a:gd name="T72" fmla="*/ 220 w 243"/>
              <a:gd name="T73" fmla="*/ 51 h 246"/>
              <a:gd name="T74" fmla="*/ 231 w 243"/>
              <a:gd name="T75" fmla="*/ 66 h 246"/>
              <a:gd name="T76" fmla="*/ 239 w 243"/>
              <a:gd name="T77" fmla="*/ 86 h 246"/>
              <a:gd name="T78" fmla="*/ 243 w 243"/>
              <a:gd name="T79" fmla="*/ 102 h 246"/>
              <a:gd name="T80" fmla="*/ 243 w 243"/>
              <a:gd name="T81" fmla="*/ 125 h 246"/>
              <a:gd name="T82" fmla="*/ 243 w 243"/>
              <a:gd name="T83" fmla="*/ 125 h 246"/>
              <a:gd name="T84" fmla="*/ 243 w 243"/>
              <a:gd name="T85" fmla="*/ 121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43" h="246">
                <a:moveTo>
                  <a:pt x="243" y="121"/>
                </a:moveTo>
                <a:lnTo>
                  <a:pt x="243" y="145"/>
                </a:lnTo>
                <a:lnTo>
                  <a:pt x="239" y="160"/>
                </a:lnTo>
                <a:lnTo>
                  <a:pt x="231" y="180"/>
                </a:lnTo>
                <a:lnTo>
                  <a:pt x="220" y="196"/>
                </a:lnTo>
                <a:lnTo>
                  <a:pt x="208" y="211"/>
                </a:lnTo>
                <a:lnTo>
                  <a:pt x="196" y="223"/>
                </a:lnTo>
                <a:lnTo>
                  <a:pt x="180" y="231"/>
                </a:lnTo>
                <a:lnTo>
                  <a:pt x="161" y="239"/>
                </a:lnTo>
                <a:lnTo>
                  <a:pt x="141" y="242"/>
                </a:lnTo>
                <a:lnTo>
                  <a:pt x="122" y="246"/>
                </a:lnTo>
                <a:lnTo>
                  <a:pt x="102" y="242"/>
                </a:lnTo>
                <a:lnTo>
                  <a:pt x="83" y="239"/>
                </a:lnTo>
                <a:lnTo>
                  <a:pt x="67" y="231"/>
                </a:lnTo>
                <a:lnTo>
                  <a:pt x="51" y="223"/>
                </a:lnTo>
                <a:lnTo>
                  <a:pt x="36" y="211"/>
                </a:lnTo>
                <a:lnTo>
                  <a:pt x="24" y="196"/>
                </a:lnTo>
                <a:lnTo>
                  <a:pt x="12" y="180"/>
                </a:lnTo>
                <a:lnTo>
                  <a:pt x="4" y="160"/>
                </a:lnTo>
                <a:lnTo>
                  <a:pt x="0" y="145"/>
                </a:lnTo>
                <a:lnTo>
                  <a:pt x="0" y="125"/>
                </a:lnTo>
                <a:lnTo>
                  <a:pt x="0" y="102"/>
                </a:lnTo>
                <a:lnTo>
                  <a:pt x="4" y="86"/>
                </a:lnTo>
                <a:lnTo>
                  <a:pt x="12" y="66"/>
                </a:lnTo>
                <a:lnTo>
                  <a:pt x="24" y="51"/>
                </a:lnTo>
                <a:lnTo>
                  <a:pt x="36" y="35"/>
                </a:lnTo>
                <a:lnTo>
                  <a:pt x="51" y="23"/>
                </a:lnTo>
                <a:lnTo>
                  <a:pt x="67" y="15"/>
                </a:lnTo>
                <a:lnTo>
                  <a:pt x="83" y="8"/>
                </a:lnTo>
                <a:lnTo>
                  <a:pt x="102" y="4"/>
                </a:lnTo>
                <a:lnTo>
                  <a:pt x="122" y="0"/>
                </a:lnTo>
                <a:lnTo>
                  <a:pt x="141" y="4"/>
                </a:lnTo>
                <a:lnTo>
                  <a:pt x="161" y="8"/>
                </a:lnTo>
                <a:lnTo>
                  <a:pt x="180" y="15"/>
                </a:lnTo>
                <a:lnTo>
                  <a:pt x="196" y="23"/>
                </a:lnTo>
                <a:lnTo>
                  <a:pt x="208" y="35"/>
                </a:lnTo>
                <a:lnTo>
                  <a:pt x="220" y="51"/>
                </a:lnTo>
                <a:lnTo>
                  <a:pt x="231" y="66"/>
                </a:lnTo>
                <a:lnTo>
                  <a:pt x="239" y="86"/>
                </a:lnTo>
                <a:lnTo>
                  <a:pt x="243" y="102"/>
                </a:lnTo>
                <a:lnTo>
                  <a:pt x="243" y="125"/>
                </a:lnTo>
                <a:lnTo>
                  <a:pt x="243" y="125"/>
                </a:lnTo>
                <a:lnTo>
                  <a:pt x="243" y="121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779" name="Freeform 11"/>
          <p:cNvSpPr>
            <a:spLocks/>
          </p:cNvSpPr>
          <p:nvPr/>
        </p:nvSpPr>
        <p:spPr bwMode="auto">
          <a:xfrm>
            <a:off x="5069061" y="3164979"/>
            <a:ext cx="288925" cy="293688"/>
          </a:xfrm>
          <a:custGeom>
            <a:avLst/>
            <a:gdLst>
              <a:gd name="T0" fmla="*/ 243 w 243"/>
              <a:gd name="T1" fmla="*/ 121 h 246"/>
              <a:gd name="T2" fmla="*/ 243 w 243"/>
              <a:gd name="T3" fmla="*/ 145 h 246"/>
              <a:gd name="T4" fmla="*/ 239 w 243"/>
              <a:gd name="T5" fmla="*/ 160 h 246"/>
              <a:gd name="T6" fmla="*/ 231 w 243"/>
              <a:gd name="T7" fmla="*/ 180 h 246"/>
              <a:gd name="T8" fmla="*/ 220 w 243"/>
              <a:gd name="T9" fmla="*/ 196 h 246"/>
              <a:gd name="T10" fmla="*/ 208 w 243"/>
              <a:gd name="T11" fmla="*/ 211 h 246"/>
              <a:gd name="T12" fmla="*/ 196 w 243"/>
              <a:gd name="T13" fmla="*/ 223 h 246"/>
              <a:gd name="T14" fmla="*/ 180 w 243"/>
              <a:gd name="T15" fmla="*/ 231 h 246"/>
              <a:gd name="T16" fmla="*/ 161 w 243"/>
              <a:gd name="T17" fmla="*/ 239 h 246"/>
              <a:gd name="T18" fmla="*/ 141 w 243"/>
              <a:gd name="T19" fmla="*/ 242 h 246"/>
              <a:gd name="T20" fmla="*/ 122 w 243"/>
              <a:gd name="T21" fmla="*/ 246 h 246"/>
              <a:gd name="T22" fmla="*/ 102 w 243"/>
              <a:gd name="T23" fmla="*/ 242 h 246"/>
              <a:gd name="T24" fmla="*/ 83 w 243"/>
              <a:gd name="T25" fmla="*/ 239 h 246"/>
              <a:gd name="T26" fmla="*/ 67 w 243"/>
              <a:gd name="T27" fmla="*/ 231 h 246"/>
              <a:gd name="T28" fmla="*/ 51 w 243"/>
              <a:gd name="T29" fmla="*/ 223 h 246"/>
              <a:gd name="T30" fmla="*/ 36 w 243"/>
              <a:gd name="T31" fmla="*/ 211 h 246"/>
              <a:gd name="T32" fmla="*/ 24 w 243"/>
              <a:gd name="T33" fmla="*/ 196 h 246"/>
              <a:gd name="T34" fmla="*/ 12 w 243"/>
              <a:gd name="T35" fmla="*/ 180 h 246"/>
              <a:gd name="T36" fmla="*/ 4 w 243"/>
              <a:gd name="T37" fmla="*/ 160 h 246"/>
              <a:gd name="T38" fmla="*/ 0 w 243"/>
              <a:gd name="T39" fmla="*/ 145 h 246"/>
              <a:gd name="T40" fmla="*/ 0 w 243"/>
              <a:gd name="T41" fmla="*/ 125 h 246"/>
              <a:gd name="T42" fmla="*/ 0 w 243"/>
              <a:gd name="T43" fmla="*/ 102 h 246"/>
              <a:gd name="T44" fmla="*/ 4 w 243"/>
              <a:gd name="T45" fmla="*/ 86 h 246"/>
              <a:gd name="T46" fmla="*/ 12 w 243"/>
              <a:gd name="T47" fmla="*/ 66 h 246"/>
              <a:gd name="T48" fmla="*/ 24 w 243"/>
              <a:gd name="T49" fmla="*/ 51 h 246"/>
              <a:gd name="T50" fmla="*/ 36 w 243"/>
              <a:gd name="T51" fmla="*/ 35 h 246"/>
              <a:gd name="T52" fmla="*/ 51 w 243"/>
              <a:gd name="T53" fmla="*/ 23 h 246"/>
              <a:gd name="T54" fmla="*/ 67 w 243"/>
              <a:gd name="T55" fmla="*/ 15 h 246"/>
              <a:gd name="T56" fmla="*/ 83 w 243"/>
              <a:gd name="T57" fmla="*/ 8 h 246"/>
              <a:gd name="T58" fmla="*/ 102 w 243"/>
              <a:gd name="T59" fmla="*/ 4 h 246"/>
              <a:gd name="T60" fmla="*/ 122 w 243"/>
              <a:gd name="T61" fmla="*/ 0 h 246"/>
              <a:gd name="T62" fmla="*/ 141 w 243"/>
              <a:gd name="T63" fmla="*/ 4 h 246"/>
              <a:gd name="T64" fmla="*/ 161 w 243"/>
              <a:gd name="T65" fmla="*/ 8 h 246"/>
              <a:gd name="T66" fmla="*/ 180 w 243"/>
              <a:gd name="T67" fmla="*/ 15 h 246"/>
              <a:gd name="T68" fmla="*/ 196 w 243"/>
              <a:gd name="T69" fmla="*/ 23 h 246"/>
              <a:gd name="T70" fmla="*/ 208 w 243"/>
              <a:gd name="T71" fmla="*/ 35 h 246"/>
              <a:gd name="T72" fmla="*/ 220 w 243"/>
              <a:gd name="T73" fmla="*/ 51 h 246"/>
              <a:gd name="T74" fmla="*/ 231 w 243"/>
              <a:gd name="T75" fmla="*/ 66 h 246"/>
              <a:gd name="T76" fmla="*/ 239 w 243"/>
              <a:gd name="T77" fmla="*/ 86 h 246"/>
              <a:gd name="T78" fmla="*/ 243 w 243"/>
              <a:gd name="T79" fmla="*/ 102 h 246"/>
              <a:gd name="T80" fmla="*/ 243 w 243"/>
              <a:gd name="T81" fmla="*/ 125 h 246"/>
              <a:gd name="T82" fmla="*/ 243 w 243"/>
              <a:gd name="T83" fmla="*/ 125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3" h="246">
                <a:moveTo>
                  <a:pt x="243" y="121"/>
                </a:moveTo>
                <a:lnTo>
                  <a:pt x="243" y="145"/>
                </a:lnTo>
                <a:lnTo>
                  <a:pt x="239" y="160"/>
                </a:lnTo>
                <a:lnTo>
                  <a:pt x="231" y="180"/>
                </a:lnTo>
                <a:lnTo>
                  <a:pt x="220" y="196"/>
                </a:lnTo>
                <a:lnTo>
                  <a:pt x="208" y="211"/>
                </a:lnTo>
                <a:lnTo>
                  <a:pt x="196" y="223"/>
                </a:lnTo>
                <a:lnTo>
                  <a:pt x="180" y="231"/>
                </a:lnTo>
                <a:lnTo>
                  <a:pt x="161" y="239"/>
                </a:lnTo>
                <a:lnTo>
                  <a:pt x="141" y="242"/>
                </a:lnTo>
                <a:lnTo>
                  <a:pt x="122" y="246"/>
                </a:lnTo>
                <a:lnTo>
                  <a:pt x="102" y="242"/>
                </a:lnTo>
                <a:lnTo>
                  <a:pt x="83" y="239"/>
                </a:lnTo>
                <a:lnTo>
                  <a:pt x="67" y="231"/>
                </a:lnTo>
                <a:lnTo>
                  <a:pt x="51" y="223"/>
                </a:lnTo>
                <a:lnTo>
                  <a:pt x="36" y="211"/>
                </a:lnTo>
                <a:lnTo>
                  <a:pt x="24" y="196"/>
                </a:lnTo>
                <a:lnTo>
                  <a:pt x="12" y="180"/>
                </a:lnTo>
                <a:lnTo>
                  <a:pt x="4" y="160"/>
                </a:lnTo>
                <a:lnTo>
                  <a:pt x="0" y="145"/>
                </a:lnTo>
                <a:lnTo>
                  <a:pt x="0" y="125"/>
                </a:lnTo>
                <a:lnTo>
                  <a:pt x="0" y="102"/>
                </a:lnTo>
                <a:lnTo>
                  <a:pt x="4" y="86"/>
                </a:lnTo>
                <a:lnTo>
                  <a:pt x="12" y="66"/>
                </a:lnTo>
                <a:lnTo>
                  <a:pt x="24" y="51"/>
                </a:lnTo>
                <a:lnTo>
                  <a:pt x="36" y="35"/>
                </a:lnTo>
                <a:lnTo>
                  <a:pt x="51" y="23"/>
                </a:lnTo>
                <a:lnTo>
                  <a:pt x="67" y="15"/>
                </a:lnTo>
                <a:lnTo>
                  <a:pt x="83" y="8"/>
                </a:lnTo>
                <a:lnTo>
                  <a:pt x="102" y="4"/>
                </a:lnTo>
                <a:lnTo>
                  <a:pt x="122" y="0"/>
                </a:lnTo>
                <a:lnTo>
                  <a:pt x="141" y="4"/>
                </a:lnTo>
                <a:lnTo>
                  <a:pt x="161" y="8"/>
                </a:lnTo>
                <a:lnTo>
                  <a:pt x="180" y="15"/>
                </a:lnTo>
                <a:lnTo>
                  <a:pt x="196" y="23"/>
                </a:lnTo>
                <a:lnTo>
                  <a:pt x="208" y="35"/>
                </a:lnTo>
                <a:lnTo>
                  <a:pt x="220" y="51"/>
                </a:lnTo>
                <a:lnTo>
                  <a:pt x="231" y="66"/>
                </a:lnTo>
                <a:lnTo>
                  <a:pt x="239" y="86"/>
                </a:lnTo>
                <a:lnTo>
                  <a:pt x="243" y="102"/>
                </a:lnTo>
                <a:lnTo>
                  <a:pt x="243" y="125"/>
                </a:lnTo>
                <a:lnTo>
                  <a:pt x="243" y="125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0780" name="Freeform 12"/>
          <p:cNvSpPr>
            <a:spLocks/>
          </p:cNvSpPr>
          <p:nvPr/>
        </p:nvSpPr>
        <p:spPr bwMode="auto">
          <a:xfrm>
            <a:off x="2740199" y="4227017"/>
            <a:ext cx="288925" cy="288925"/>
          </a:xfrm>
          <a:custGeom>
            <a:avLst/>
            <a:gdLst>
              <a:gd name="T0" fmla="*/ 243 w 243"/>
              <a:gd name="T1" fmla="*/ 122 h 243"/>
              <a:gd name="T2" fmla="*/ 243 w 243"/>
              <a:gd name="T3" fmla="*/ 141 h 243"/>
              <a:gd name="T4" fmla="*/ 239 w 243"/>
              <a:gd name="T5" fmla="*/ 161 h 243"/>
              <a:gd name="T6" fmla="*/ 231 w 243"/>
              <a:gd name="T7" fmla="*/ 176 h 243"/>
              <a:gd name="T8" fmla="*/ 220 w 243"/>
              <a:gd name="T9" fmla="*/ 196 h 243"/>
              <a:gd name="T10" fmla="*/ 208 w 243"/>
              <a:gd name="T11" fmla="*/ 208 h 243"/>
              <a:gd name="T12" fmla="*/ 196 w 243"/>
              <a:gd name="T13" fmla="*/ 219 h 243"/>
              <a:gd name="T14" fmla="*/ 180 w 243"/>
              <a:gd name="T15" fmla="*/ 231 h 243"/>
              <a:gd name="T16" fmla="*/ 161 w 243"/>
              <a:gd name="T17" fmla="*/ 239 h 243"/>
              <a:gd name="T18" fmla="*/ 141 w 243"/>
              <a:gd name="T19" fmla="*/ 243 h 243"/>
              <a:gd name="T20" fmla="*/ 122 w 243"/>
              <a:gd name="T21" fmla="*/ 243 h 243"/>
              <a:gd name="T22" fmla="*/ 102 w 243"/>
              <a:gd name="T23" fmla="*/ 243 h 243"/>
              <a:gd name="T24" fmla="*/ 83 w 243"/>
              <a:gd name="T25" fmla="*/ 239 h 243"/>
              <a:gd name="T26" fmla="*/ 67 w 243"/>
              <a:gd name="T27" fmla="*/ 231 h 243"/>
              <a:gd name="T28" fmla="*/ 51 w 243"/>
              <a:gd name="T29" fmla="*/ 219 h 243"/>
              <a:gd name="T30" fmla="*/ 36 w 243"/>
              <a:gd name="T31" fmla="*/ 208 h 243"/>
              <a:gd name="T32" fmla="*/ 24 w 243"/>
              <a:gd name="T33" fmla="*/ 196 h 243"/>
              <a:gd name="T34" fmla="*/ 12 w 243"/>
              <a:gd name="T35" fmla="*/ 176 h 243"/>
              <a:gd name="T36" fmla="*/ 4 w 243"/>
              <a:gd name="T37" fmla="*/ 161 h 243"/>
              <a:gd name="T38" fmla="*/ 0 w 243"/>
              <a:gd name="T39" fmla="*/ 141 h 243"/>
              <a:gd name="T40" fmla="*/ 0 w 243"/>
              <a:gd name="T41" fmla="*/ 122 h 243"/>
              <a:gd name="T42" fmla="*/ 0 w 243"/>
              <a:gd name="T43" fmla="*/ 102 h 243"/>
              <a:gd name="T44" fmla="*/ 4 w 243"/>
              <a:gd name="T45" fmla="*/ 82 h 243"/>
              <a:gd name="T46" fmla="*/ 12 w 243"/>
              <a:gd name="T47" fmla="*/ 67 h 243"/>
              <a:gd name="T48" fmla="*/ 24 w 243"/>
              <a:gd name="T49" fmla="*/ 51 h 243"/>
              <a:gd name="T50" fmla="*/ 36 w 243"/>
              <a:gd name="T51" fmla="*/ 35 h 243"/>
              <a:gd name="T52" fmla="*/ 51 w 243"/>
              <a:gd name="T53" fmla="*/ 24 h 243"/>
              <a:gd name="T54" fmla="*/ 67 w 243"/>
              <a:gd name="T55" fmla="*/ 12 h 243"/>
              <a:gd name="T56" fmla="*/ 83 w 243"/>
              <a:gd name="T57" fmla="*/ 4 h 243"/>
              <a:gd name="T58" fmla="*/ 102 w 243"/>
              <a:gd name="T59" fmla="*/ 0 h 243"/>
              <a:gd name="T60" fmla="*/ 122 w 243"/>
              <a:gd name="T61" fmla="*/ 0 h 243"/>
              <a:gd name="T62" fmla="*/ 141 w 243"/>
              <a:gd name="T63" fmla="*/ 0 h 243"/>
              <a:gd name="T64" fmla="*/ 161 w 243"/>
              <a:gd name="T65" fmla="*/ 4 h 243"/>
              <a:gd name="T66" fmla="*/ 180 w 243"/>
              <a:gd name="T67" fmla="*/ 12 h 243"/>
              <a:gd name="T68" fmla="*/ 196 w 243"/>
              <a:gd name="T69" fmla="*/ 24 h 243"/>
              <a:gd name="T70" fmla="*/ 208 w 243"/>
              <a:gd name="T71" fmla="*/ 35 h 243"/>
              <a:gd name="T72" fmla="*/ 220 w 243"/>
              <a:gd name="T73" fmla="*/ 51 h 243"/>
              <a:gd name="T74" fmla="*/ 231 w 243"/>
              <a:gd name="T75" fmla="*/ 67 h 243"/>
              <a:gd name="T76" fmla="*/ 239 w 243"/>
              <a:gd name="T77" fmla="*/ 82 h 243"/>
              <a:gd name="T78" fmla="*/ 243 w 243"/>
              <a:gd name="T79" fmla="*/ 102 h 243"/>
              <a:gd name="T80" fmla="*/ 243 w 243"/>
              <a:gd name="T81" fmla="*/ 122 h 243"/>
              <a:gd name="T82" fmla="*/ 243 w 243"/>
              <a:gd name="T83" fmla="*/ 122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3" h="243">
                <a:moveTo>
                  <a:pt x="243" y="122"/>
                </a:moveTo>
                <a:lnTo>
                  <a:pt x="243" y="141"/>
                </a:lnTo>
                <a:lnTo>
                  <a:pt x="239" y="161"/>
                </a:lnTo>
                <a:lnTo>
                  <a:pt x="231" y="176"/>
                </a:lnTo>
                <a:lnTo>
                  <a:pt x="220" y="196"/>
                </a:lnTo>
                <a:lnTo>
                  <a:pt x="208" y="208"/>
                </a:lnTo>
                <a:lnTo>
                  <a:pt x="196" y="219"/>
                </a:lnTo>
                <a:lnTo>
                  <a:pt x="180" y="231"/>
                </a:lnTo>
                <a:lnTo>
                  <a:pt x="161" y="239"/>
                </a:lnTo>
                <a:lnTo>
                  <a:pt x="141" y="243"/>
                </a:lnTo>
                <a:lnTo>
                  <a:pt x="122" y="243"/>
                </a:lnTo>
                <a:lnTo>
                  <a:pt x="102" y="243"/>
                </a:lnTo>
                <a:lnTo>
                  <a:pt x="83" y="239"/>
                </a:lnTo>
                <a:lnTo>
                  <a:pt x="67" y="231"/>
                </a:lnTo>
                <a:lnTo>
                  <a:pt x="51" y="219"/>
                </a:lnTo>
                <a:lnTo>
                  <a:pt x="36" y="208"/>
                </a:lnTo>
                <a:lnTo>
                  <a:pt x="24" y="196"/>
                </a:lnTo>
                <a:lnTo>
                  <a:pt x="12" y="176"/>
                </a:lnTo>
                <a:lnTo>
                  <a:pt x="4" y="161"/>
                </a:lnTo>
                <a:lnTo>
                  <a:pt x="0" y="141"/>
                </a:lnTo>
                <a:lnTo>
                  <a:pt x="0" y="122"/>
                </a:lnTo>
                <a:lnTo>
                  <a:pt x="0" y="102"/>
                </a:lnTo>
                <a:lnTo>
                  <a:pt x="4" y="82"/>
                </a:lnTo>
                <a:lnTo>
                  <a:pt x="12" y="67"/>
                </a:lnTo>
                <a:lnTo>
                  <a:pt x="24" y="51"/>
                </a:lnTo>
                <a:lnTo>
                  <a:pt x="36" y="35"/>
                </a:lnTo>
                <a:lnTo>
                  <a:pt x="51" y="24"/>
                </a:lnTo>
                <a:lnTo>
                  <a:pt x="67" y="12"/>
                </a:lnTo>
                <a:lnTo>
                  <a:pt x="83" y="4"/>
                </a:lnTo>
                <a:lnTo>
                  <a:pt x="102" y="0"/>
                </a:lnTo>
                <a:lnTo>
                  <a:pt x="122" y="0"/>
                </a:lnTo>
                <a:lnTo>
                  <a:pt x="141" y="0"/>
                </a:lnTo>
                <a:lnTo>
                  <a:pt x="161" y="4"/>
                </a:lnTo>
                <a:lnTo>
                  <a:pt x="180" y="12"/>
                </a:lnTo>
                <a:lnTo>
                  <a:pt x="196" y="24"/>
                </a:lnTo>
                <a:lnTo>
                  <a:pt x="208" y="35"/>
                </a:lnTo>
                <a:lnTo>
                  <a:pt x="220" y="51"/>
                </a:lnTo>
                <a:lnTo>
                  <a:pt x="231" y="67"/>
                </a:lnTo>
                <a:lnTo>
                  <a:pt x="239" y="82"/>
                </a:lnTo>
                <a:lnTo>
                  <a:pt x="243" y="102"/>
                </a:lnTo>
                <a:lnTo>
                  <a:pt x="243" y="122"/>
                </a:lnTo>
                <a:lnTo>
                  <a:pt x="243" y="122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781" name="Freeform 13"/>
          <p:cNvSpPr>
            <a:spLocks/>
          </p:cNvSpPr>
          <p:nvPr/>
        </p:nvSpPr>
        <p:spPr bwMode="auto">
          <a:xfrm>
            <a:off x="2740199" y="4227017"/>
            <a:ext cx="288925" cy="288925"/>
          </a:xfrm>
          <a:custGeom>
            <a:avLst/>
            <a:gdLst>
              <a:gd name="T0" fmla="*/ 243 w 243"/>
              <a:gd name="T1" fmla="*/ 122 h 243"/>
              <a:gd name="T2" fmla="*/ 243 w 243"/>
              <a:gd name="T3" fmla="*/ 141 h 243"/>
              <a:gd name="T4" fmla="*/ 239 w 243"/>
              <a:gd name="T5" fmla="*/ 161 h 243"/>
              <a:gd name="T6" fmla="*/ 231 w 243"/>
              <a:gd name="T7" fmla="*/ 176 h 243"/>
              <a:gd name="T8" fmla="*/ 220 w 243"/>
              <a:gd name="T9" fmla="*/ 196 h 243"/>
              <a:gd name="T10" fmla="*/ 208 w 243"/>
              <a:gd name="T11" fmla="*/ 208 h 243"/>
              <a:gd name="T12" fmla="*/ 196 w 243"/>
              <a:gd name="T13" fmla="*/ 219 h 243"/>
              <a:gd name="T14" fmla="*/ 180 w 243"/>
              <a:gd name="T15" fmla="*/ 231 h 243"/>
              <a:gd name="T16" fmla="*/ 161 w 243"/>
              <a:gd name="T17" fmla="*/ 239 h 243"/>
              <a:gd name="T18" fmla="*/ 141 w 243"/>
              <a:gd name="T19" fmla="*/ 243 h 243"/>
              <a:gd name="T20" fmla="*/ 122 w 243"/>
              <a:gd name="T21" fmla="*/ 243 h 243"/>
              <a:gd name="T22" fmla="*/ 102 w 243"/>
              <a:gd name="T23" fmla="*/ 243 h 243"/>
              <a:gd name="T24" fmla="*/ 83 w 243"/>
              <a:gd name="T25" fmla="*/ 239 h 243"/>
              <a:gd name="T26" fmla="*/ 67 w 243"/>
              <a:gd name="T27" fmla="*/ 231 h 243"/>
              <a:gd name="T28" fmla="*/ 51 w 243"/>
              <a:gd name="T29" fmla="*/ 219 h 243"/>
              <a:gd name="T30" fmla="*/ 36 w 243"/>
              <a:gd name="T31" fmla="*/ 208 h 243"/>
              <a:gd name="T32" fmla="*/ 24 w 243"/>
              <a:gd name="T33" fmla="*/ 196 h 243"/>
              <a:gd name="T34" fmla="*/ 12 w 243"/>
              <a:gd name="T35" fmla="*/ 176 h 243"/>
              <a:gd name="T36" fmla="*/ 4 w 243"/>
              <a:gd name="T37" fmla="*/ 161 h 243"/>
              <a:gd name="T38" fmla="*/ 0 w 243"/>
              <a:gd name="T39" fmla="*/ 141 h 243"/>
              <a:gd name="T40" fmla="*/ 0 w 243"/>
              <a:gd name="T41" fmla="*/ 122 h 243"/>
              <a:gd name="T42" fmla="*/ 0 w 243"/>
              <a:gd name="T43" fmla="*/ 102 h 243"/>
              <a:gd name="T44" fmla="*/ 4 w 243"/>
              <a:gd name="T45" fmla="*/ 82 h 243"/>
              <a:gd name="T46" fmla="*/ 12 w 243"/>
              <a:gd name="T47" fmla="*/ 67 h 243"/>
              <a:gd name="T48" fmla="*/ 24 w 243"/>
              <a:gd name="T49" fmla="*/ 51 h 243"/>
              <a:gd name="T50" fmla="*/ 36 w 243"/>
              <a:gd name="T51" fmla="*/ 35 h 243"/>
              <a:gd name="T52" fmla="*/ 51 w 243"/>
              <a:gd name="T53" fmla="*/ 24 h 243"/>
              <a:gd name="T54" fmla="*/ 67 w 243"/>
              <a:gd name="T55" fmla="*/ 12 h 243"/>
              <a:gd name="T56" fmla="*/ 83 w 243"/>
              <a:gd name="T57" fmla="*/ 4 h 243"/>
              <a:gd name="T58" fmla="*/ 102 w 243"/>
              <a:gd name="T59" fmla="*/ 0 h 243"/>
              <a:gd name="T60" fmla="*/ 122 w 243"/>
              <a:gd name="T61" fmla="*/ 0 h 243"/>
              <a:gd name="T62" fmla="*/ 141 w 243"/>
              <a:gd name="T63" fmla="*/ 0 h 243"/>
              <a:gd name="T64" fmla="*/ 161 w 243"/>
              <a:gd name="T65" fmla="*/ 4 h 243"/>
              <a:gd name="T66" fmla="*/ 180 w 243"/>
              <a:gd name="T67" fmla="*/ 12 h 243"/>
              <a:gd name="T68" fmla="*/ 196 w 243"/>
              <a:gd name="T69" fmla="*/ 24 h 243"/>
              <a:gd name="T70" fmla="*/ 208 w 243"/>
              <a:gd name="T71" fmla="*/ 35 h 243"/>
              <a:gd name="T72" fmla="*/ 220 w 243"/>
              <a:gd name="T73" fmla="*/ 51 h 243"/>
              <a:gd name="T74" fmla="*/ 231 w 243"/>
              <a:gd name="T75" fmla="*/ 67 h 243"/>
              <a:gd name="T76" fmla="*/ 239 w 243"/>
              <a:gd name="T77" fmla="*/ 82 h 243"/>
              <a:gd name="T78" fmla="*/ 243 w 243"/>
              <a:gd name="T79" fmla="*/ 102 h 243"/>
              <a:gd name="T80" fmla="*/ 243 w 243"/>
              <a:gd name="T81" fmla="*/ 122 h 243"/>
              <a:gd name="T82" fmla="*/ 243 w 243"/>
              <a:gd name="T83" fmla="*/ 122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3" h="243">
                <a:moveTo>
                  <a:pt x="243" y="122"/>
                </a:moveTo>
                <a:lnTo>
                  <a:pt x="243" y="141"/>
                </a:lnTo>
                <a:lnTo>
                  <a:pt x="239" y="161"/>
                </a:lnTo>
                <a:lnTo>
                  <a:pt x="231" y="176"/>
                </a:lnTo>
                <a:lnTo>
                  <a:pt x="220" y="196"/>
                </a:lnTo>
                <a:lnTo>
                  <a:pt x="208" y="208"/>
                </a:lnTo>
                <a:lnTo>
                  <a:pt x="196" y="219"/>
                </a:lnTo>
                <a:lnTo>
                  <a:pt x="180" y="231"/>
                </a:lnTo>
                <a:lnTo>
                  <a:pt x="161" y="239"/>
                </a:lnTo>
                <a:lnTo>
                  <a:pt x="141" y="243"/>
                </a:lnTo>
                <a:lnTo>
                  <a:pt x="122" y="243"/>
                </a:lnTo>
                <a:lnTo>
                  <a:pt x="102" y="243"/>
                </a:lnTo>
                <a:lnTo>
                  <a:pt x="83" y="239"/>
                </a:lnTo>
                <a:lnTo>
                  <a:pt x="67" y="231"/>
                </a:lnTo>
                <a:lnTo>
                  <a:pt x="51" y="219"/>
                </a:lnTo>
                <a:lnTo>
                  <a:pt x="36" y="208"/>
                </a:lnTo>
                <a:lnTo>
                  <a:pt x="24" y="196"/>
                </a:lnTo>
                <a:lnTo>
                  <a:pt x="12" y="176"/>
                </a:lnTo>
                <a:lnTo>
                  <a:pt x="4" y="161"/>
                </a:lnTo>
                <a:lnTo>
                  <a:pt x="0" y="141"/>
                </a:lnTo>
                <a:lnTo>
                  <a:pt x="0" y="122"/>
                </a:lnTo>
                <a:lnTo>
                  <a:pt x="0" y="102"/>
                </a:lnTo>
                <a:lnTo>
                  <a:pt x="4" y="82"/>
                </a:lnTo>
                <a:lnTo>
                  <a:pt x="12" y="67"/>
                </a:lnTo>
                <a:lnTo>
                  <a:pt x="24" y="51"/>
                </a:lnTo>
                <a:lnTo>
                  <a:pt x="36" y="35"/>
                </a:lnTo>
                <a:lnTo>
                  <a:pt x="51" y="24"/>
                </a:lnTo>
                <a:lnTo>
                  <a:pt x="67" y="12"/>
                </a:lnTo>
                <a:lnTo>
                  <a:pt x="83" y="4"/>
                </a:lnTo>
                <a:lnTo>
                  <a:pt x="102" y="0"/>
                </a:lnTo>
                <a:lnTo>
                  <a:pt x="122" y="0"/>
                </a:lnTo>
                <a:lnTo>
                  <a:pt x="141" y="0"/>
                </a:lnTo>
                <a:lnTo>
                  <a:pt x="161" y="4"/>
                </a:lnTo>
                <a:lnTo>
                  <a:pt x="180" y="12"/>
                </a:lnTo>
                <a:lnTo>
                  <a:pt x="196" y="24"/>
                </a:lnTo>
                <a:lnTo>
                  <a:pt x="208" y="35"/>
                </a:lnTo>
                <a:lnTo>
                  <a:pt x="220" y="51"/>
                </a:lnTo>
                <a:lnTo>
                  <a:pt x="231" y="67"/>
                </a:lnTo>
                <a:lnTo>
                  <a:pt x="239" y="82"/>
                </a:lnTo>
                <a:lnTo>
                  <a:pt x="243" y="102"/>
                </a:lnTo>
                <a:lnTo>
                  <a:pt x="243" y="122"/>
                </a:lnTo>
                <a:lnTo>
                  <a:pt x="243" y="122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0782" name="Freeform 14"/>
          <p:cNvSpPr>
            <a:spLocks/>
          </p:cNvSpPr>
          <p:nvPr/>
        </p:nvSpPr>
        <p:spPr bwMode="auto">
          <a:xfrm>
            <a:off x="3378374" y="4227017"/>
            <a:ext cx="293687" cy="288925"/>
          </a:xfrm>
          <a:custGeom>
            <a:avLst/>
            <a:gdLst>
              <a:gd name="T0" fmla="*/ 246 w 246"/>
              <a:gd name="T1" fmla="*/ 122 h 243"/>
              <a:gd name="T2" fmla="*/ 242 w 246"/>
              <a:gd name="T3" fmla="*/ 141 h 243"/>
              <a:gd name="T4" fmla="*/ 238 w 246"/>
              <a:gd name="T5" fmla="*/ 161 h 243"/>
              <a:gd name="T6" fmla="*/ 231 w 246"/>
              <a:gd name="T7" fmla="*/ 176 h 243"/>
              <a:gd name="T8" fmla="*/ 223 w 246"/>
              <a:gd name="T9" fmla="*/ 196 h 243"/>
              <a:gd name="T10" fmla="*/ 211 w 246"/>
              <a:gd name="T11" fmla="*/ 208 h 243"/>
              <a:gd name="T12" fmla="*/ 195 w 246"/>
              <a:gd name="T13" fmla="*/ 219 h 243"/>
              <a:gd name="T14" fmla="*/ 180 w 246"/>
              <a:gd name="T15" fmla="*/ 231 h 243"/>
              <a:gd name="T16" fmla="*/ 164 w 246"/>
              <a:gd name="T17" fmla="*/ 239 h 243"/>
              <a:gd name="T18" fmla="*/ 144 w 246"/>
              <a:gd name="T19" fmla="*/ 243 h 243"/>
              <a:gd name="T20" fmla="*/ 125 w 246"/>
              <a:gd name="T21" fmla="*/ 243 h 243"/>
              <a:gd name="T22" fmla="*/ 105 w 246"/>
              <a:gd name="T23" fmla="*/ 243 h 243"/>
              <a:gd name="T24" fmla="*/ 86 w 246"/>
              <a:gd name="T25" fmla="*/ 239 h 243"/>
              <a:gd name="T26" fmla="*/ 66 w 246"/>
              <a:gd name="T27" fmla="*/ 231 h 243"/>
              <a:gd name="T28" fmla="*/ 51 w 246"/>
              <a:gd name="T29" fmla="*/ 219 h 243"/>
              <a:gd name="T30" fmla="*/ 39 w 246"/>
              <a:gd name="T31" fmla="*/ 208 h 243"/>
              <a:gd name="T32" fmla="*/ 23 w 246"/>
              <a:gd name="T33" fmla="*/ 196 h 243"/>
              <a:gd name="T34" fmla="*/ 15 w 246"/>
              <a:gd name="T35" fmla="*/ 176 h 243"/>
              <a:gd name="T36" fmla="*/ 7 w 246"/>
              <a:gd name="T37" fmla="*/ 161 h 243"/>
              <a:gd name="T38" fmla="*/ 4 w 246"/>
              <a:gd name="T39" fmla="*/ 141 h 243"/>
              <a:gd name="T40" fmla="*/ 0 w 246"/>
              <a:gd name="T41" fmla="*/ 122 h 243"/>
              <a:gd name="T42" fmla="*/ 4 w 246"/>
              <a:gd name="T43" fmla="*/ 102 h 243"/>
              <a:gd name="T44" fmla="*/ 7 w 246"/>
              <a:gd name="T45" fmla="*/ 82 h 243"/>
              <a:gd name="T46" fmla="*/ 15 w 246"/>
              <a:gd name="T47" fmla="*/ 67 h 243"/>
              <a:gd name="T48" fmla="*/ 23 w 246"/>
              <a:gd name="T49" fmla="*/ 51 h 243"/>
              <a:gd name="T50" fmla="*/ 39 w 246"/>
              <a:gd name="T51" fmla="*/ 35 h 243"/>
              <a:gd name="T52" fmla="*/ 51 w 246"/>
              <a:gd name="T53" fmla="*/ 24 h 243"/>
              <a:gd name="T54" fmla="*/ 66 w 246"/>
              <a:gd name="T55" fmla="*/ 12 h 243"/>
              <a:gd name="T56" fmla="*/ 86 w 246"/>
              <a:gd name="T57" fmla="*/ 4 h 243"/>
              <a:gd name="T58" fmla="*/ 105 w 246"/>
              <a:gd name="T59" fmla="*/ 0 h 243"/>
              <a:gd name="T60" fmla="*/ 125 w 246"/>
              <a:gd name="T61" fmla="*/ 0 h 243"/>
              <a:gd name="T62" fmla="*/ 144 w 246"/>
              <a:gd name="T63" fmla="*/ 0 h 243"/>
              <a:gd name="T64" fmla="*/ 164 w 246"/>
              <a:gd name="T65" fmla="*/ 4 h 243"/>
              <a:gd name="T66" fmla="*/ 180 w 246"/>
              <a:gd name="T67" fmla="*/ 12 h 243"/>
              <a:gd name="T68" fmla="*/ 195 w 246"/>
              <a:gd name="T69" fmla="*/ 24 h 243"/>
              <a:gd name="T70" fmla="*/ 211 w 246"/>
              <a:gd name="T71" fmla="*/ 35 h 243"/>
              <a:gd name="T72" fmla="*/ 223 w 246"/>
              <a:gd name="T73" fmla="*/ 51 h 243"/>
              <a:gd name="T74" fmla="*/ 231 w 246"/>
              <a:gd name="T75" fmla="*/ 67 h 243"/>
              <a:gd name="T76" fmla="*/ 238 w 246"/>
              <a:gd name="T77" fmla="*/ 82 h 243"/>
              <a:gd name="T78" fmla="*/ 242 w 246"/>
              <a:gd name="T79" fmla="*/ 102 h 243"/>
              <a:gd name="T80" fmla="*/ 246 w 246"/>
              <a:gd name="T81" fmla="*/ 122 h 243"/>
              <a:gd name="T82" fmla="*/ 246 w 246"/>
              <a:gd name="T83" fmla="*/ 122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6" h="243">
                <a:moveTo>
                  <a:pt x="246" y="122"/>
                </a:moveTo>
                <a:lnTo>
                  <a:pt x="242" y="141"/>
                </a:lnTo>
                <a:lnTo>
                  <a:pt x="238" y="161"/>
                </a:lnTo>
                <a:lnTo>
                  <a:pt x="231" y="176"/>
                </a:lnTo>
                <a:lnTo>
                  <a:pt x="223" y="196"/>
                </a:lnTo>
                <a:lnTo>
                  <a:pt x="211" y="208"/>
                </a:lnTo>
                <a:lnTo>
                  <a:pt x="195" y="219"/>
                </a:lnTo>
                <a:lnTo>
                  <a:pt x="180" y="231"/>
                </a:lnTo>
                <a:lnTo>
                  <a:pt x="164" y="239"/>
                </a:lnTo>
                <a:lnTo>
                  <a:pt x="144" y="243"/>
                </a:lnTo>
                <a:lnTo>
                  <a:pt x="125" y="243"/>
                </a:lnTo>
                <a:lnTo>
                  <a:pt x="105" y="243"/>
                </a:lnTo>
                <a:lnTo>
                  <a:pt x="86" y="239"/>
                </a:lnTo>
                <a:lnTo>
                  <a:pt x="66" y="231"/>
                </a:lnTo>
                <a:lnTo>
                  <a:pt x="51" y="219"/>
                </a:lnTo>
                <a:lnTo>
                  <a:pt x="39" y="208"/>
                </a:lnTo>
                <a:lnTo>
                  <a:pt x="23" y="196"/>
                </a:lnTo>
                <a:lnTo>
                  <a:pt x="15" y="176"/>
                </a:lnTo>
                <a:lnTo>
                  <a:pt x="7" y="161"/>
                </a:lnTo>
                <a:lnTo>
                  <a:pt x="4" y="141"/>
                </a:lnTo>
                <a:lnTo>
                  <a:pt x="0" y="122"/>
                </a:lnTo>
                <a:lnTo>
                  <a:pt x="4" y="102"/>
                </a:lnTo>
                <a:lnTo>
                  <a:pt x="7" y="82"/>
                </a:lnTo>
                <a:lnTo>
                  <a:pt x="15" y="67"/>
                </a:lnTo>
                <a:lnTo>
                  <a:pt x="23" y="51"/>
                </a:lnTo>
                <a:lnTo>
                  <a:pt x="39" y="35"/>
                </a:lnTo>
                <a:lnTo>
                  <a:pt x="51" y="24"/>
                </a:lnTo>
                <a:lnTo>
                  <a:pt x="66" y="12"/>
                </a:lnTo>
                <a:lnTo>
                  <a:pt x="86" y="4"/>
                </a:lnTo>
                <a:lnTo>
                  <a:pt x="105" y="0"/>
                </a:lnTo>
                <a:lnTo>
                  <a:pt x="125" y="0"/>
                </a:lnTo>
                <a:lnTo>
                  <a:pt x="144" y="0"/>
                </a:lnTo>
                <a:lnTo>
                  <a:pt x="164" y="4"/>
                </a:lnTo>
                <a:lnTo>
                  <a:pt x="180" y="12"/>
                </a:lnTo>
                <a:lnTo>
                  <a:pt x="195" y="24"/>
                </a:lnTo>
                <a:lnTo>
                  <a:pt x="211" y="35"/>
                </a:lnTo>
                <a:lnTo>
                  <a:pt x="223" y="51"/>
                </a:lnTo>
                <a:lnTo>
                  <a:pt x="231" y="67"/>
                </a:lnTo>
                <a:lnTo>
                  <a:pt x="238" y="82"/>
                </a:lnTo>
                <a:lnTo>
                  <a:pt x="242" y="102"/>
                </a:lnTo>
                <a:lnTo>
                  <a:pt x="246" y="122"/>
                </a:lnTo>
                <a:lnTo>
                  <a:pt x="246" y="122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783" name="Freeform 15"/>
          <p:cNvSpPr>
            <a:spLocks/>
          </p:cNvSpPr>
          <p:nvPr/>
        </p:nvSpPr>
        <p:spPr bwMode="auto">
          <a:xfrm>
            <a:off x="3378374" y="4227017"/>
            <a:ext cx="293687" cy="288925"/>
          </a:xfrm>
          <a:custGeom>
            <a:avLst/>
            <a:gdLst>
              <a:gd name="T0" fmla="*/ 246 w 246"/>
              <a:gd name="T1" fmla="*/ 122 h 243"/>
              <a:gd name="T2" fmla="*/ 242 w 246"/>
              <a:gd name="T3" fmla="*/ 141 h 243"/>
              <a:gd name="T4" fmla="*/ 238 w 246"/>
              <a:gd name="T5" fmla="*/ 161 h 243"/>
              <a:gd name="T6" fmla="*/ 231 w 246"/>
              <a:gd name="T7" fmla="*/ 176 h 243"/>
              <a:gd name="T8" fmla="*/ 223 w 246"/>
              <a:gd name="T9" fmla="*/ 196 h 243"/>
              <a:gd name="T10" fmla="*/ 211 w 246"/>
              <a:gd name="T11" fmla="*/ 208 h 243"/>
              <a:gd name="T12" fmla="*/ 195 w 246"/>
              <a:gd name="T13" fmla="*/ 219 h 243"/>
              <a:gd name="T14" fmla="*/ 180 w 246"/>
              <a:gd name="T15" fmla="*/ 231 h 243"/>
              <a:gd name="T16" fmla="*/ 164 w 246"/>
              <a:gd name="T17" fmla="*/ 239 h 243"/>
              <a:gd name="T18" fmla="*/ 144 w 246"/>
              <a:gd name="T19" fmla="*/ 243 h 243"/>
              <a:gd name="T20" fmla="*/ 125 w 246"/>
              <a:gd name="T21" fmla="*/ 243 h 243"/>
              <a:gd name="T22" fmla="*/ 105 w 246"/>
              <a:gd name="T23" fmla="*/ 243 h 243"/>
              <a:gd name="T24" fmla="*/ 86 w 246"/>
              <a:gd name="T25" fmla="*/ 239 h 243"/>
              <a:gd name="T26" fmla="*/ 66 w 246"/>
              <a:gd name="T27" fmla="*/ 231 h 243"/>
              <a:gd name="T28" fmla="*/ 51 w 246"/>
              <a:gd name="T29" fmla="*/ 219 h 243"/>
              <a:gd name="T30" fmla="*/ 39 w 246"/>
              <a:gd name="T31" fmla="*/ 208 h 243"/>
              <a:gd name="T32" fmla="*/ 23 w 246"/>
              <a:gd name="T33" fmla="*/ 196 h 243"/>
              <a:gd name="T34" fmla="*/ 15 w 246"/>
              <a:gd name="T35" fmla="*/ 176 h 243"/>
              <a:gd name="T36" fmla="*/ 7 w 246"/>
              <a:gd name="T37" fmla="*/ 161 h 243"/>
              <a:gd name="T38" fmla="*/ 4 w 246"/>
              <a:gd name="T39" fmla="*/ 141 h 243"/>
              <a:gd name="T40" fmla="*/ 0 w 246"/>
              <a:gd name="T41" fmla="*/ 122 h 243"/>
              <a:gd name="T42" fmla="*/ 4 w 246"/>
              <a:gd name="T43" fmla="*/ 102 h 243"/>
              <a:gd name="T44" fmla="*/ 7 w 246"/>
              <a:gd name="T45" fmla="*/ 82 h 243"/>
              <a:gd name="T46" fmla="*/ 15 w 246"/>
              <a:gd name="T47" fmla="*/ 67 h 243"/>
              <a:gd name="T48" fmla="*/ 23 w 246"/>
              <a:gd name="T49" fmla="*/ 51 h 243"/>
              <a:gd name="T50" fmla="*/ 39 w 246"/>
              <a:gd name="T51" fmla="*/ 35 h 243"/>
              <a:gd name="T52" fmla="*/ 51 w 246"/>
              <a:gd name="T53" fmla="*/ 24 h 243"/>
              <a:gd name="T54" fmla="*/ 66 w 246"/>
              <a:gd name="T55" fmla="*/ 12 h 243"/>
              <a:gd name="T56" fmla="*/ 86 w 246"/>
              <a:gd name="T57" fmla="*/ 4 h 243"/>
              <a:gd name="T58" fmla="*/ 105 w 246"/>
              <a:gd name="T59" fmla="*/ 0 h 243"/>
              <a:gd name="T60" fmla="*/ 125 w 246"/>
              <a:gd name="T61" fmla="*/ 0 h 243"/>
              <a:gd name="T62" fmla="*/ 144 w 246"/>
              <a:gd name="T63" fmla="*/ 0 h 243"/>
              <a:gd name="T64" fmla="*/ 164 w 246"/>
              <a:gd name="T65" fmla="*/ 4 h 243"/>
              <a:gd name="T66" fmla="*/ 180 w 246"/>
              <a:gd name="T67" fmla="*/ 12 h 243"/>
              <a:gd name="T68" fmla="*/ 195 w 246"/>
              <a:gd name="T69" fmla="*/ 24 h 243"/>
              <a:gd name="T70" fmla="*/ 211 w 246"/>
              <a:gd name="T71" fmla="*/ 35 h 243"/>
              <a:gd name="T72" fmla="*/ 223 w 246"/>
              <a:gd name="T73" fmla="*/ 51 h 243"/>
              <a:gd name="T74" fmla="*/ 231 w 246"/>
              <a:gd name="T75" fmla="*/ 67 h 243"/>
              <a:gd name="T76" fmla="*/ 238 w 246"/>
              <a:gd name="T77" fmla="*/ 82 h 243"/>
              <a:gd name="T78" fmla="*/ 242 w 246"/>
              <a:gd name="T79" fmla="*/ 102 h 243"/>
              <a:gd name="T80" fmla="*/ 246 w 246"/>
              <a:gd name="T81" fmla="*/ 122 h 243"/>
              <a:gd name="T82" fmla="*/ 246 w 246"/>
              <a:gd name="T83" fmla="*/ 122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6" h="243">
                <a:moveTo>
                  <a:pt x="246" y="122"/>
                </a:moveTo>
                <a:lnTo>
                  <a:pt x="242" y="141"/>
                </a:lnTo>
                <a:lnTo>
                  <a:pt x="238" y="161"/>
                </a:lnTo>
                <a:lnTo>
                  <a:pt x="231" y="176"/>
                </a:lnTo>
                <a:lnTo>
                  <a:pt x="223" y="196"/>
                </a:lnTo>
                <a:lnTo>
                  <a:pt x="211" y="208"/>
                </a:lnTo>
                <a:lnTo>
                  <a:pt x="195" y="219"/>
                </a:lnTo>
                <a:lnTo>
                  <a:pt x="180" y="231"/>
                </a:lnTo>
                <a:lnTo>
                  <a:pt x="164" y="239"/>
                </a:lnTo>
                <a:lnTo>
                  <a:pt x="144" y="243"/>
                </a:lnTo>
                <a:lnTo>
                  <a:pt x="125" y="243"/>
                </a:lnTo>
                <a:lnTo>
                  <a:pt x="105" y="243"/>
                </a:lnTo>
                <a:lnTo>
                  <a:pt x="86" y="239"/>
                </a:lnTo>
                <a:lnTo>
                  <a:pt x="66" y="231"/>
                </a:lnTo>
                <a:lnTo>
                  <a:pt x="51" y="219"/>
                </a:lnTo>
                <a:lnTo>
                  <a:pt x="39" y="208"/>
                </a:lnTo>
                <a:lnTo>
                  <a:pt x="23" y="196"/>
                </a:lnTo>
                <a:lnTo>
                  <a:pt x="15" y="176"/>
                </a:lnTo>
                <a:lnTo>
                  <a:pt x="7" y="161"/>
                </a:lnTo>
                <a:lnTo>
                  <a:pt x="4" y="141"/>
                </a:lnTo>
                <a:lnTo>
                  <a:pt x="0" y="122"/>
                </a:lnTo>
                <a:lnTo>
                  <a:pt x="4" y="102"/>
                </a:lnTo>
                <a:lnTo>
                  <a:pt x="7" y="82"/>
                </a:lnTo>
                <a:lnTo>
                  <a:pt x="15" y="67"/>
                </a:lnTo>
                <a:lnTo>
                  <a:pt x="23" y="51"/>
                </a:lnTo>
                <a:lnTo>
                  <a:pt x="39" y="35"/>
                </a:lnTo>
                <a:lnTo>
                  <a:pt x="51" y="24"/>
                </a:lnTo>
                <a:lnTo>
                  <a:pt x="66" y="12"/>
                </a:lnTo>
                <a:lnTo>
                  <a:pt x="86" y="4"/>
                </a:lnTo>
                <a:lnTo>
                  <a:pt x="105" y="0"/>
                </a:lnTo>
                <a:lnTo>
                  <a:pt x="125" y="0"/>
                </a:lnTo>
                <a:lnTo>
                  <a:pt x="144" y="0"/>
                </a:lnTo>
                <a:lnTo>
                  <a:pt x="164" y="4"/>
                </a:lnTo>
                <a:lnTo>
                  <a:pt x="180" y="12"/>
                </a:lnTo>
                <a:lnTo>
                  <a:pt x="195" y="24"/>
                </a:lnTo>
                <a:lnTo>
                  <a:pt x="211" y="35"/>
                </a:lnTo>
                <a:lnTo>
                  <a:pt x="223" y="51"/>
                </a:lnTo>
                <a:lnTo>
                  <a:pt x="231" y="67"/>
                </a:lnTo>
                <a:lnTo>
                  <a:pt x="238" y="82"/>
                </a:lnTo>
                <a:lnTo>
                  <a:pt x="242" y="102"/>
                </a:lnTo>
                <a:lnTo>
                  <a:pt x="246" y="122"/>
                </a:lnTo>
                <a:lnTo>
                  <a:pt x="246" y="122"/>
                </a:lnTo>
              </a:path>
            </a:pathLst>
          </a:custGeom>
          <a:solidFill>
            <a:schemeClr val="hlink"/>
          </a:solidFill>
          <a:ln w="1270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0784" name="Freeform 16"/>
          <p:cNvSpPr>
            <a:spLocks/>
          </p:cNvSpPr>
          <p:nvPr/>
        </p:nvSpPr>
        <p:spPr bwMode="auto">
          <a:xfrm>
            <a:off x="2740199" y="4865192"/>
            <a:ext cx="288925" cy="293687"/>
          </a:xfrm>
          <a:custGeom>
            <a:avLst/>
            <a:gdLst>
              <a:gd name="T0" fmla="*/ 243 w 243"/>
              <a:gd name="T1" fmla="*/ 122 h 247"/>
              <a:gd name="T2" fmla="*/ 243 w 243"/>
              <a:gd name="T3" fmla="*/ 145 h 247"/>
              <a:gd name="T4" fmla="*/ 239 w 243"/>
              <a:gd name="T5" fmla="*/ 161 h 247"/>
              <a:gd name="T6" fmla="*/ 231 w 243"/>
              <a:gd name="T7" fmla="*/ 180 h 247"/>
              <a:gd name="T8" fmla="*/ 220 w 243"/>
              <a:gd name="T9" fmla="*/ 196 h 247"/>
              <a:gd name="T10" fmla="*/ 208 w 243"/>
              <a:gd name="T11" fmla="*/ 212 h 247"/>
              <a:gd name="T12" fmla="*/ 196 w 243"/>
              <a:gd name="T13" fmla="*/ 224 h 247"/>
              <a:gd name="T14" fmla="*/ 180 w 243"/>
              <a:gd name="T15" fmla="*/ 231 h 247"/>
              <a:gd name="T16" fmla="*/ 161 w 243"/>
              <a:gd name="T17" fmla="*/ 239 h 247"/>
              <a:gd name="T18" fmla="*/ 141 w 243"/>
              <a:gd name="T19" fmla="*/ 243 h 247"/>
              <a:gd name="T20" fmla="*/ 122 w 243"/>
              <a:gd name="T21" fmla="*/ 247 h 247"/>
              <a:gd name="T22" fmla="*/ 102 w 243"/>
              <a:gd name="T23" fmla="*/ 243 h 247"/>
              <a:gd name="T24" fmla="*/ 83 w 243"/>
              <a:gd name="T25" fmla="*/ 239 h 247"/>
              <a:gd name="T26" fmla="*/ 67 w 243"/>
              <a:gd name="T27" fmla="*/ 231 h 247"/>
              <a:gd name="T28" fmla="*/ 51 w 243"/>
              <a:gd name="T29" fmla="*/ 224 h 247"/>
              <a:gd name="T30" fmla="*/ 36 w 243"/>
              <a:gd name="T31" fmla="*/ 212 h 247"/>
              <a:gd name="T32" fmla="*/ 24 w 243"/>
              <a:gd name="T33" fmla="*/ 196 h 247"/>
              <a:gd name="T34" fmla="*/ 12 w 243"/>
              <a:gd name="T35" fmla="*/ 180 h 247"/>
              <a:gd name="T36" fmla="*/ 4 w 243"/>
              <a:gd name="T37" fmla="*/ 161 h 247"/>
              <a:gd name="T38" fmla="*/ 0 w 243"/>
              <a:gd name="T39" fmla="*/ 145 h 247"/>
              <a:gd name="T40" fmla="*/ 0 w 243"/>
              <a:gd name="T41" fmla="*/ 126 h 247"/>
              <a:gd name="T42" fmla="*/ 0 w 243"/>
              <a:gd name="T43" fmla="*/ 106 h 247"/>
              <a:gd name="T44" fmla="*/ 4 w 243"/>
              <a:gd name="T45" fmla="*/ 87 h 247"/>
              <a:gd name="T46" fmla="*/ 12 w 243"/>
              <a:gd name="T47" fmla="*/ 67 h 247"/>
              <a:gd name="T48" fmla="*/ 24 w 243"/>
              <a:gd name="T49" fmla="*/ 51 h 247"/>
              <a:gd name="T50" fmla="*/ 36 w 243"/>
              <a:gd name="T51" fmla="*/ 40 h 247"/>
              <a:gd name="T52" fmla="*/ 51 w 243"/>
              <a:gd name="T53" fmla="*/ 24 h 247"/>
              <a:gd name="T54" fmla="*/ 67 w 243"/>
              <a:gd name="T55" fmla="*/ 16 h 247"/>
              <a:gd name="T56" fmla="*/ 83 w 243"/>
              <a:gd name="T57" fmla="*/ 8 h 247"/>
              <a:gd name="T58" fmla="*/ 102 w 243"/>
              <a:gd name="T59" fmla="*/ 4 h 247"/>
              <a:gd name="T60" fmla="*/ 122 w 243"/>
              <a:gd name="T61" fmla="*/ 0 h 247"/>
              <a:gd name="T62" fmla="*/ 141 w 243"/>
              <a:gd name="T63" fmla="*/ 4 h 247"/>
              <a:gd name="T64" fmla="*/ 161 w 243"/>
              <a:gd name="T65" fmla="*/ 8 h 247"/>
              <a:gd name="T66" fmla="*/ 180 w 243"/>
              <a:gd name="T67" fmla="*/ 16 h 247"/>
              <a:gd name="T68" fmla="*/ 196 w 243"/>
              <a:gd name="T69" fmla="*/ 24 h 247"/>
              <a:gd name="T70" fmla="*/ 208 w 243"/>
              <a:gd name="T71" fmla="*/ 40 h 247"/>
              <a:gd name="T72" fmla="*/ 220 w 243"/>
              <a:gd name="T73" fmla="*/ 51 h 247"/>
              <a:gd name="T74" fmla="*/ 231 w 243"/>
              <a:gd name="T75" fmla="*/ 67 h 247"/>
              <a:gd name="T76" fmla="*/ 239 w 243"/>
              <a:gd name="T77" fmla="*/ 87 h 247"/>
              <a:gd name="T78" fmla="*/ 243 w 243"/>
              <a:gd name="T79" fmla="*/ 106 h 247"/>
              <a:gd name="T80" fmla="*/ 243 w 243"/>
              <a:gd name="T81" fmla="*/ 126 h 247"/>
              <a:gd name="T82" fmla="*/ 243 w 243"/>
              <a:gd name="T83" fmla="*/ 126 h 247"/>
              <a:gd name="T84" fmla="*/ 243 w 243"/>
              <a:gd name="T85" fmla="*/ 122 h 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43" h="247">
                <a:moveTo>
                  <a:pt x="243" y="122"/>
                </a:moveTo>
                <a:lnTo>
                  <a:pt x="243" y="145"/>
                </a:lnTo>
                <a:lnTo>
                  <a:pt x="239" y="161"/>
                </a:lnTo>
                <a:lnTo>
                  <a:pt x="231" y="180"/>
                </a:lnTo>
                <a:lnTo>
                  <a:pt x="220" y="196"/>
                </a:lnTo>
                <a:lnTo>
                  <a:pt x="208" y="212"/>
                </a:lnTo>
                <a:lnTo>
                  <a:pt x="196" y="224"/>
                </a:lnTo>
                <a:lnTo>
                  <a:pt x="180" y="231"/>
                </a:lnTo>
                <a:lnTo>
                  <a:pt x="161" y="239"/>
                </a:lnTo>
                <a:lnTo>
                  <a:pt x="141" y="243"/>
                </a:lnTo>
                <a:lnTo>
                  <a:pt x="122" y="247"/>
                </a:lnTo>
                <a:lnTo>
                  <a:pt x="102" y="243"/>
                </a:lnTo>
                <a:lnTo>
                  <a:pt x="83" y="239"/>
                </a:lnTo>
                <a:lnTo>
                  <a:pt x="67" y="231"/>
                </a:lnTo>
                <a:lnTo>
                  <a:pt x="51" y="224"/>
                </a:lnTo>
                <a:lnTo>
                  <a:pt x="36" y="212"/>
                </a:lnTo>
                <a:lnTo>
                  <a:pt x="24" y="196"/>
                </a:lnTo>
                <a:lnTo>
                  <a:pt x="12" y="180"/>
                </a:lnTo>
                <a:lnTo>
                  <a:pt x="4" y="161"/>
                </a:lnTo>
                <a:lnTo>
                  <a:pt x="0" y="145"/>
                </a:lnTo>
                <a:lnTo>
                  <a:pt x="0" y="126"/>
                </a:lnTo>
                <a:lnTo>
                  <a:pt x="0" y="106"/>
                </a:lnTo>
                <a:lnTo>
                  <a:pt x="4" y="87"/>
                </a:lnTo>
                <a:lnTo>
                  <a:pt x="12" y="67"/>
                </a:lnTo>
                <a:lnTo>
                  <a:pt x="24" y="51"/>
                </a:lnTo>
                <a:lnTo>
                  <a:pt x="36" y="40"/>
                </a:lnTo>
                <a:lnTo>
                  <a:pt x="51" y="24"/>
                </a:lnTo>
                <a:lnTo>
                  <a:pt x="67" y="16"/>
                </a:lnTo>
                <a:lnTo>
                  <a:pt x="83" y="8"/>
                </a:lnTo>
                <a:lnTo>
                  <a:pt x="102" y="4"/>
                </a:lnTo>
                <a:lnTo>
                  <a:pt x="122" y="0"/>
                </a:lnTo>
                <a:lnTo>
                  <a:pt x="141" y="4"/>
                </a:lnTo>
                <a:lnTo>
                  <a:pt x="161" y="8"/>
                </a:lnTo>
                <a:lnTo>
                  <a:pt x="180" y="16"/>
                </a:lnTo>
                <a:lnTo>
                  <a:pt x="196" y="24"/>
                </a:lnTo>
                <a:lnTo>
                  <a:pt x="208" y="40"/>
                </a:lnTo>
                <a:lnTo>
                  <a:pt x="220" y="51"/>
                </a:lnTo>
                <a:lnTo>
                  <a:pt x="231" y="67"/>
                </a:lnTo>
                <a:lnTo>
                  <a:pt x="239" y="87"/>
                </a:lnTo>
                <a:lnTo>
                  <a:pt x="243" y="106"/>
                </a:lnTo>
                <a:lnTo>
                  <a:pt x="243" y="126"/>
                </a:lnTo>
                <a:lnTo>
                  <a:pt x="243" y="126"/>
                </a:lnTo>
                <a:lnTo>
                  <a:pt x="243" y="122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785" name="Freeform 17"/>
          <p:cNvSpPr>
            <a:spLocks/>
          </p:cNvSpPr>
          <p:nvPr/>
        </p:nvSpPr>
        <p:spPr bwMode="auto">
          <a:xfrm>
            <a:off x="2740199" y="4865192"/>
            <a:ext cx="288925" cy="293687"/>
          </a:xfrm>
          <a:custGeom>
            <a:avLst/>
            <a:gdLst>
              <a:gd name="T0" fmla="*/ 243 w 243"/>
              <a:gd name="T1" fmla="*/ 122 h 247"/>
              <a:gd name="T2" fmla="*/ 243 w 243"/>
              <a:gd name="T3" fmla="*/ 145 h 247"/>
              <a:gd name="T4" fmla="*/ 239 w 243"/>
              <a:gd name="T5" fmla="*/ 161 h 247"/>
              <a:gd name="T6" fmla="*/ 231 w 243"/>
              <a:gd name="T7" fmla="*/ 180 h 247"/>
              <a:gd name="T8" fmla="*/ 220 w 243"/>
              <a:gd name="T9" fmla="*/ 196 h 247"/>
              <a:gd name="T10" fmla="*/ 208 w 243"/>
              <a:gd name="T11" fmla="*/ 212 h 247"/>
              <a:gd name="T12" fmla="*/ 196 w 243"/>
              <a:gd name="T13" fmla="*/ 224 h 247"/>
              <a:gd name="T14" fmla="*/ 180 w 243"/>
              <a:gd name="T15" fmla="*/ 231 h 247"/>
              <a:gd name="T16" fmla="*/ 161 w 243"/>
              <a:gd name="T17" fmla="*/ 239 h 247"/>
              <a:gd name="T18" fmla="*/ 141 w 243"/>
              <a:gd name="T19" fmla="*/ 243 h 247"/>
              <a:gd name="T20" fmla="*/ 122 w 243"/>
              <a:gd name="T21" fmla="*/ 247 h 247"/>
              <a:gd name="T22" fmla="*/ 102 w 243"/>
              <a:gd name="T23" fmla="*/ 243 h 247"/>
              <a:gd name="T24" fmla="*/ 83 w 243"/>
              <a:gd name="T25" fmla="*/ 239 h 247"/>
              <a:gd name="T26" fmla="*/ 67 w 243"/>
              <a:gd name="T27" fmla="*/ 231 h 247"/>
              <a:gd name="T28" fmla="*/ 51 w 243"/>
              <a:gd name="T29" fmla="*/ 224 h 247"/>
              <a:gd name="T30" fmla="*/ 36 w 243"/>
              <a:gd name="T31" fmla="*/ 212 h 247"/>
              <a:gd name="T32" fmla="*/ 24 w 243"/>
              <a:gd name="T33" fmla="*/ 196 h 247"/>
              <a:gd name="T34" fmla="*/ 12 w 243"/>
              <a:gd name="T35" fmla="*/ 180 h 247"/>
              <a:gd name="T36" fmla="*/ 4 w 243"/>
              <a:gd name="T37" fmla="*/ 161 h 247"/>
              <a:gd name="T38" fmla="*/ 0 w 243"/>
              <a:gd name="T39" fmla="*/ 145 h 247"/>
              <a:gd name="T40" fmla="*/ 0 w 243"/>
              <a:gd name="T41" fmla="*/ 126 h 247"/>
              <a:gd name="T42" fmla="*/ 0 w 243"/>
              <a:gd name="T43" fmla="*/ 106 h 247"/>
              <a:gd name="T44" fmla="*/ 4 w 243"/>
              <a:gd name="T45" fmla="*/ 87 h 247"/>
              <a:gd name="T46" fmla="*/ 12 w 243"/>
              <a:gd name="T47" fmla="*/ 67 h 247"/>
              <a:gd name="T48" fmla="*/ 24 w 243"/>
              <a:gd name="T49" fmla="*/ 51 h 247"/>
              <a:gd name="T50" fmla="*/ 36 w 243"/>
              <a:gd name="T51" fmla="*/ 40 h 247"/>
              <a:gd name="T52" fmla="*/ 51 w 243"/>
              <a:gd name="T53" fmla="*/ 24 h 247"/>
              <a:gd name="T54" fmla="*/ 67 w 243"/>
              <a:gd name="T55" fmla="*/ 16 h 247"/>
              <a:gd name="T56" fmla="*/ 83 w 243"/>
              <a:gd name="T57" fmla="*/ 8 h 247"/>
              <a:gd name="T58" fmla="*/ 102 w 243"/>
              <a:gd name="T59" fmla="*/ 4 h 247"/>
              <a:gd name="T60" fmla="*/ 122 w 243"/>
              <a:gd name="T61" fmla="*/ 0 h 247"/>
              <a:gd name="T62" fmla="*/ 141 w 243"/>
              <a:gd name="T63" fmla="*/ 4 h 247"/>
              <a:gd name="T64" fmla="*/ 161 w 243"/>
              <a:gd name="T65" fmla="*/ 8 h 247"/>
              <a:gd name="T66" fmla="*/ 180 w 243"/>
              <a:gd name="T67" fmla="*/ 16 h 247"/>
              <a:gd name="T68" fmla="*/ 196 w 243"/>
              <a:gd name="T69" fmla="*/ 24 h 247"/>
              <a:gd name="T70" fmla="*/ 208 w 243"/>
              <a:gd name="T71" fmla="*/ 40 h 247"/>
              <a:gd name="T72" fmla="*/ 220 w 243"/>
              <a:gd name="T73" fmla="*/ 51 h 247"/>
              <a:gd name="T74" fmla="*/ 231 w 243"/>
              <a:gd name="T75" fmla="*/ 67 h 247"/>
              <a:gd name="T76" fmla="*/ 239 w 243"/>
              <a:gd name="T77" fmla="*/ 87 h 247"/>
              <a:gd name="T78" fmla="*/ 243 w 243"/>
              <a:gd name="T79" fmla="*/ 106 h 247"/>
              <a:gd name="T80" fmla="*/ 243 w 243"/>
              <a:gd name="T81" fmla="*/ 126 h 247"/>
              <a:gd name="T82" fmla="*/ 243 w 243"/>
              <a:gd name="T83" fmla="*/ 126 h 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3" h="247">
                <a:moveTo>
                  <a:pt x="243" y="122"/>
                </a:moveTo>
                <a:lnTo>
                  <a:pt x="243" y="145"/>
                </a:lnTo>
                <a:lnTo>
                  <a:pt x="239" y="161"/>
                </a:lnTo>
                <a:lnTo>
                  <a:pt x="231" y="180"/>
                </a:lnTo>
                <a:lnTo>
                  <a:pt x="220" y="196"/>
                </a:lnTo>
                <a:lnTo>
                  <a:pt x="208" y="212"/>
                </a:lnTo>
                <a:lnTo>
                  <a:pt x="196" y="224"/>
                </a:lnTo>
                <a:lnTo>
                  <a:pt x="180" y="231"/>
                </a:lnTo>
                <a:lnTo>
                  <a:pt x="161" y="239"/>
                </a:lnTo>
                <a:lnTo>
                  <a:pt x="141" y="243"/>
                </a:lnTo>
                <a:lnTo>
                  <a:pt x="122" y="247"/>
                </a:lnTo>
                <a:lnTo>
                  <a:pt x="102" y="243"/>
                </a:lnTo>
                <a:lnTo>
                  <a:pt x="83" y="239"/>
                </a:lnTo>
                <a:lnTo>
                  <a:pt x="67" y="231"/>
                </a:lnTo>
                <a:lnTo>
                  <a:pt x="51" y="224"/>
                </a:lnTo>
                <a:lnTo>
                  <a:pt x="36" y="212"/>
                </a:lnTo>
                <a:lnTo>
                  <a:pt x="24" y="196"/>
                </a:lnTo>
                <a:lnTo>
                  <a:pt x="12" y="180"/>
                </a:lnTo>
                <a:lnTo>
                  <a:pt x="4" y="161"/>
                </a:lnTo>
                <a:lnTo>
                  <a:pt x="0" y="145"/>
                </a:lnTo>
                <a:lnTo>
                  <a:pt x="0" y="126"/>
                </a:lnTo>
                <a:lnTo>
                  <a:pt x="0" y="106"/>
                </a:lnTo>
                <a:lnTo>
                  <a:pt x="4" y="87"/>
                </a:lnTo>
                <a:lnTo>
                  <a:pt x="12" y="67"/>
                </a:lnTo>
                <a:lnTo>
                  <a:pt x="24" y="51"/>
                </a:lnTo>
                <a:lnTo>
                  <a:pt x="36" y="40"/>
                </a:lnTo>
                <a:lnTo>
                  <a:pt x="51" y="24"/>
                </a:lnTo>
                <a:lnTo>
                  <a:pt x="67" y="16"/>
                </a:lnTo>
                <a:lnTo>
                  <a:pt x="83" y="8"/>
                </a:lnTo>
                <a:lnTo>
                  <a:pt x="102" y="4"/>
                </a:lnTo>
                <a:lnTo>
                  <a:pt x="122" y="0"/>
                </a:lnTo>
                <a:lnTo>
                  <a:pt x="141" y="4"/>
                </a:lnTo>
                <a:lnTo>
                  <a:pt x="161" y="8"/>
                </a:lnTo>
                <a:lnTo>
                  <a:pt x="180" y="16"/>
                </a:lnTo>
                <a:lnTo>
                  <a:pt x="196" y="24"/>
                </a:lnTo>
                <a:lnTo>
                  <a:pt x="208" y="40"/>
                </a:lnTo>
                <a:lnTo>
                  <a:pt x="220" y="51"/>
                </a:lnTo>
                <a:lnTo>
                  <a:pt x="231" y="67"/>
                </a:lnTo>
                <a:lnTo>
                  <a:pt x="239" y="87"/>
                </a:lnTo>
                <a:lnTo>
                  <a:pt x="243" y="106"/>
                </a:lnTo>
                <a:lnTo>
                  <a:pt x="243" y="126"/>
                </a:lnTo>
                <a:lnTo>
                  <a:pt x="243" y="126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0786" name="Freeform 18"/>
          <p:cNvSpPr>
            <a:spLocks/>
          </p:cNvSpPr>
          <p:nvPr/>
        </p:nvSpPr>
        <p:spPr bwMode="auto">
          <a:xfrm>
            <a:off x="3378374" y="4865192"/>
            <a:ext cx="293687" cy="293687"/>
          </a:xfrm>
          <a:custGeom>
            <a:avLst/>
            <a:gdLst>
              <a:gd name="T0" fmla="*/ 246 w 246"/>
              <a:gd name="T1" fmla="*/ 122 h 247"/>
              <a:gd name="T2" fmla="*/ 242 w 246"/>
              <a:gd name="T3" fmla="*/ 145 h 247"/>
              <a:gd name="T4" fmla="*/ 238 w 246"/>
              <a:gd name="T5" fmla="*/ 161 h 247"/>
              <a:gd name="T6" fmla="*/ 231 w 246"/>
              <a:gd name="T7" fmla="*/ 180 h 247"/>
              <a:gd name="T8" fmla="*/ 223 w 246"/>
              <a:gd name="T9" fmla="*/ 196 h 247"/>
              <a:gd name="T10" fmla="*/ 211 w 246"/>
              <a:gd name="T11" fmla="*/ 212 h 247"/>
              <a:gd name="T12" fmla="*/ 195 w 246"/>
              <a:gd name="T13" fmla="*/ 224 h 247"/>
              <a:gd name="T14" fmla="*/ 180 w 246"/>
              <a:gd name="T15" fmla="*/ 231 h 247"/>
              <a:gd name="T16" fmla="*/ 164 w 246"/>
              <a:gd name="T17" fmla="*/ 239 h 247"/>
              <a:gd name="T18" fmla="*/ 144 w 246"/>
              <a:gd name="T19" fmla="*/ 243 h 247"/>
              <a:gd name="T20" fmla="*/ 125 w 246"/>
              <a:gd name="T21" fmla="*/ 247 h 247"/>
              <a:gd name="T22" fmla="*/ 105 w 246"/>
              <a:gd name="T23" fmla="*/ 243 h 247"/>
              <a:gd name="T24" fmla="*/ 86 w 246"/>
              <a:gd name="T25" fmla="*/ 239 h 247"/>
              <a:gd name="T26" fmla="*/ 66 w 246"/>
              <a:gd name="T27" fmla="*/ 231 h 247"/>
              <a:gd name="T28" fmla="*/ 51 w 246"/>
              <a:gd name="T29" fmla="*/ 224 h 247"/>
              <a:gd name="T30" fmla="*/ 39 w 246"/>
              <a:gd name="T31" fmla="*/ 212 h 247"/>
              <a:gd name="T32" fmla="*/ 23 w 246"/>
              <a:gd name="T33" fmla="*/ 196 h 247"/>
              <a:gd name="T34" fmla="*/ 15 w 246"/>
              <a:gd name="T35" fmla="*/ 180 h 247"/>
              <a:gd name="T36" fmla="*/ 7 w 246"/>
              <a:gd name="T37" fmla="*/ 161 h 247"/>
              <a:gd name="T38" fmla="*/ 4 w 246"/>
              <a:gd name="T39" fmla="*/ 145 h 247"/>
              <a:gd name="T40" fmla="*/ 0 w 246"/>
              <a:gd name="T41" fmla="*/ 126 h 247"/>
              <a:gd name="T42" fmla="*/ 4 w 246"/>
              <a:gd name="T43" fmla="*/ 106 h 247"/>
              <a:gd name="T44" fmla="*/ 7 w 246"/>
              <a:gd name="T45" fmla="*/ 87 h 247"/>
              <a:gd name="T46" fmla="*/ 15 w 246"/>
              <a:gd name="T47" fmla="*/ 67 h 247"/>
              <a:gd name="T48" fmla="*/ 23 w 246"/>
              <a:gd name="T49" fmla="*/ 51 h 247"/>
              <a:gd name="T50" fmla="*/ 39 w 246"/>
              <a:gd name="T51" fmla="*/ 40 h 247"/>
              <a:gd name="T52" fmla="*/ 51 w 246"/>
              <a:gd name="T53" fmla="*/ 24 h 247"/>
              <a:gd name="T54" fmla="*/ 66 w 246"/>
              <a:gd name="T55" fmla="*/ 16 h 247"/>
              <a:gd name="T56" fmla="*/ 86 w 246"/>
              <a:gd name="T57" fmla="*/ 8 h 247"/>
              <a:gd name="T58" fmla="*/ 105 w 246"/>
              <a:gd name="T59" fmla="*/ 4 h 247"/>
              <a:gd name="T60" fmla="*/ 125 w 246"/>
              <a:gd name="T61" fmla="*/ 0 h 247"/>
              <a:gd name="T62" fmla="*/ 144 w 246"/>
              <a:gd name="T63" fmla="*/ 4 h 247"/>
              <a:gd name="T64" fmla="*/ 164 w 246"/>
              <a:gd name="T65" fmla="*/ 8 h 247"/>
              <a:gd name="T66" fmla="*/ 180 w 246"/>
              <a:gd name="T67" fmla="*/ 16 h 247"/>
              <a:gd name="T68" fmla="*/ 195 w 246"/>
              <a:gd name="T69" fmla="*/ 24 h 247"/>
              <a:gd name="T70" fmla="*/ 211 w 246"/>
              <a:gd name="T71" fmla="*/ 40 h 247"/>
              <a:gd name="T72" fmla="*/ 223 w 246"/>
              <a:gd name="T73" fmla="*/ 51 h 247"/>
              <a:gd name="T74" fmla="*/ 231 w 246"/>
              <a:gd name="T75" fmla="*/ 67 h 247"/>
              <a:gd name="T76" fmla="*/ 238 w 246"/>
              <a:gd name="T77" fmla="*/ 87 h 247"/>
              <a:gd name="T78" fmla="*/ 242 w 246"/>
              <a:gd name="T79" fmla="*/ 106 h 247"/>
              <a:gd name="T80" fmla="*/ 246 w 246"/>
              <a:gd name="T81" fmla="*/ 126 h 247"/>
              <a:gd name="T82" fmla="*/ 246 w 246"/>
              <a:gd name="T83" fmla="*/ 126 h 247"/>
              <a:gd name="T84" fmla="*/ 246 w 246"/>
              <a:gd name="T85" fmla="*/ 122 h 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46" h="247">
                <a:moveTo>
                  <a:pt x="246" y="122"/>
                </a:moveTo>
                <a:lnTo>
                  <a:pt x="242" y="145"/>
                </a:lnTo>
                <a:lnTo>
                  <a:pt x="238" y="161"/>
                </a:lnTo>
                <a:lnTo>
                  <a:pt x="231" y="180"/>
                </a:lnTo>
                <a:lnTo>
                  <a:pt x="223" y="196"/>
                </a:lnTo>
                <a:lnTo>
                  <a:pt x="211" y="212"/>
                </a:lnTo>
                <a:lnTo>
                  <a:pt x="195" y="224"/>
                </a:lnTo>
                <a:lnTo>
                  <a:pt x="180" y="231"/>
                </a:lnTo>
                <a:lnTo>
                  <a:pt x="164" y="239"/>
                </a:lnTo>
                <a:lnTo>
                  <a:pt x="144" y="243"/>
                </a:lnTo>
                <a:lnTo>
                  <a:pt x="125" y="247"/>
                </a:lnTo>
                <a:lnTo>
                  <a:pt x="105" y="243"/>
                </a:lnTo>
                <a:lnTo>
                  <a:pt x="86" y="239"/>
                </a:lnTo>
                <a:lnTo>
                  <a:pt x="66" y="231"/>
                </a:lnTo>
                <a:lnTo>
                  <a:pt x="51" y="224"/>
                </a:lnTo>
                <a:lnTo>
                  <a:pt x="39" y="212"/>
                </a:lnTo>
                <a:lnTo>
                  <a:pt x="23" y="196"/>
                </a:lnTo>
                <a:lnTo>
                  <a:pt x="15" y="180"/>
                </a:lnTo>
                <a:lnTo>
                  <a:pt x="7" y="161"/>
                </a:lnTo>
                <a:lnTo>
                  <a:pt x="4" y="145"/>
                </a:lnTo>
                <a:lnTo>
                  <a:pt x="0" y="126"/>
                </a:lnTo>
                <a:lnTo>
                  <a:pt x="4" y="106"/>
                </a:lnTo>
                <a:lnTo>
                  <a:pt x="7" y="87"/>
                </a:lnTo>
                <a:lnTo>
                  <a:pt x="15" y="67"/>
                </a:lnTo>
                <a:lnTo>
                  <a:pt x="23" y="51"/>
                </a:lnTo>
                <a:lnTo>
                  <a:pt x="39" y="40"/>
                </a:lnTo>
                <a:lnTo>
                  <a:pt x="51" y="24"/>
                </a:lnTo>
                <a:lnTo>
                  <a:pt x="66" y="16"/>
                </a:lnTo>
                <a:lnTo>
                  <a:pt x="86" y="8"/>
                </a:lnTo>
                <a:lnTo>
                  <a:pt x="105" y="4"/>
                </a:lnTo>
                <a:lnTo>
                  <a:pt x="125" y="0"/>
                </a:lnTo>
                <a:lnTo>
                  <a:pt x="144" y="4"/>
                </a:lnTo>
                <a:lnTo>
                  <a:pt x="164" y="8"/>
                </a:lnTo>
                <a:lnTo>
                  <a:pt x="180" y="16"/>
                </a:lnTo>
                <a:lnTo>
                  <a:pt x="195" y="24"/>
                </a:lnTo>
                <a:lnTo>
                  <a:pt x="211" y="40"/>
                </a:lnTo>
                <a:lnTo>
                  <a:pt x="223" y="51"/>
                </a:lnTo>
                <a:lnTo>
                  <a:pt x="231" y="67"/>
                </a:lnTo>
                <a:lnTo>
                  <a:pt x="238" y="87"/>
                </a:lnTo>
                <a:lnTo>
                  <a:pt x="242" y="106"/>
                </a:lnTo>
                <a:lnTo>
                  <a:pt x="246" y="126"/>
                </a:lnTo>
                <a:lnTo>
                  <a:pt x="246" y="126"/>
                </a:lnTo>
                <a:lnTo>
                  <a:pt x="246" y="122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787" name="Freeform 19"/>
          <p:cNvSpPr>
            <a:spLocks/>
          </p:cNvSpPr>
          <p:nvPr/>
        </p:nvSpPr>
        <p:spPr bwMode="auto">
          <a:xfrm>
            <a:off x="3378374" y="4865192"/>
            <a:ext cx="293687" cy="293687"/>
          </a:xfrm>
          <a:custGeom>
            <a:avLst/>
            <a:gdLst>
              <a:gd name="T0" fmla="*/ 246 w 246"/>
              <a:gd name="T1" fmla="*/ 122 h 247"/>
              <a:gd name="T2" fmla="*/ 242 w 246"/>
              <a:gd name="T3" fmla="*/ 145 h 247"/>
              <a:gd name="T4" fmla="*/ 238 w 246"/>
              <a:gd name="T5" fmla="*/ 161 h 247"/>
              <a:gd name="T6" fmla="*/ 231 w 246"/>
              <a:gd name="T7" fmla="*/ 180 h 247"/>
              <a:gd name="T8" fmla="*/ 223 w 246"/>
              <a:gd name="T9" fmla="*/ 196 h 247"/>
              <a:gd name="T10" fmla="*/ 211 w 246"/>
              <a:gd name="T11" fmla="*/ 212 h 247"/>
              <a:gd name="T12" fmla="*/ 195 w 246"/>
              <a:gd name="T13" fmla="*/ 224 h 247"/>
              <a:gd name="T14" fmla="*/ 180 w 246"/>
              <a:gd name="T15" fmla="*/ 231 h 247"/>
              <a:gd name="T16" fmla="*/ 164 w 246"/>
              <a:gd name="T17" fmla="*/ 239 h 247"/>
              <a:gd name="T18" fmla="*/ 144 w 246"/>
              <a:gd name="T19" fmla="*/ 243 h 247"/>
              <a:gd name="T20" fmla="*/ 125 w 246"/>
              <a:gd name="T21" fmla="*/ 247 h 247"/>
              <a:gd name="T22" fmla="*/ 105 w 246"/>
              <a:gd name="T23" fmla="*/ 243 h 247"/>
              <a:gd name="T24" fmla="*/ 86 w 246"/>
              <a:gd name="T25" fmla="*/ 239 h 247"/>
              <a:gd name="T26" fmla="*/ 66 w 246"/>
              <a:gd name="T27" fmla="*/ 231 h 247"/>
              <a:gd name="T28" fmla="*/ 51 w 246"/>
              <a:gd name="T29" fmla="*/ 224 h 247"/>
              <a:gd name="T30" fmla="*/ 39 w 246"/>
              <a:gd name="T31" fmla="*/ 212 h 247"/>
              <a:gd name="T32" fmla="*/ 23 w 246"/>
              <a:gd name="T33" fmla="*/ 196 h 247"/>
              <a:gd name="T34" fmla="*/ 15 w 246"/>
              <a:gd name="T35" fmla="*/ 180 h 247"/>
              <a:gd name="T36" fmla="*/ 7 w 246"/>
              <a:gd name="T37" fmla="*/ 161 h 247"/>
              <a:gd name="T38" fmla="*/ 4 w 246"/>
              <a:gd name="T39" fmla="*/ 145 h 247"/>
              <a:gd name="T40" fmla="*/ 0 w 246"/>
              <a:gd name="T41" fmla="*/ 126 h 247"/>
              <a:gd name="T42" fmla="*/ 4 w 246"/>
              <a:gd name="T43" fmla="*/ 106 h 247"/>
              <a:gd name="T44" fmla="*/ 7 w 246"/>
              <a:gd name="T45" fmla="*/ 87 h 247"/>
              <a:gd name="T46" fmla="*/ 15 w 246"/>
              <a:gd name="T47" fmla="*/ 67 h 247"/>
              <a:gd name="T48" fmla="*/ 23 w 246"/>
              <a:gd name="T49" fmla="*/ 51 h 247"/>
              <a:gd name="T50" fmla="*/ 39 w 246"/>
              <a:gd name="T51" fmla="*/ 40 h 247"/>
              <a:gd name="T52" fmla="*/ 51 w 246"/>
              <a:gd name="T53" fmla="*/ 24 h 247"/>
              <a:gd name="T54" fmla="*/ 66 w 246"/>
              <a:gd name="T55" fmla="*/ 16 h 247"/>
              <a:gd name="T56" fmla="*/ 86 w 246"/>
              <a:gd name="T57" fmla="*/ 8 h 247"/>
              <a:gd name="T58" fmla="*/ 105 w 246"/>
              <a:gd name="T59" fmla="*/ 4 h 247"/>
              <a:gd name="T60" fmla="*/ 125 w 246"/>
              <a:gd name="T61" fmla="*/ 0 h 247"/>
              <a:gd name="T62" fmla="*/ 144 w 246"/>
              <a:gd name="T63" fmla="*/ 4 h 247"/>
              <a:gd name="T64" fmla="*/ 164 w 246"/>
              <a:gd name="T65" fmla="*/ 8 h 247"/>
              <a:gd name="T66" fmla="*/ 180 w 246"/>
              <a:gd name="T67" fmla="*/ 16 h 247"/>
              <a:gd name="T68" fmla="*/ 195 w 246"/>
              <a:gd name="T69" fmla="*/ 24 h 247"/>
              <a:gd name="T70" fmla="*/ 211 w 246"/>
              <a:gd name="T71" fmla="*/ 40 h 247"/>
              <a:gd name="T72" fmla="*/ 223 w 246"/>
              <a:gd name="T73" fmla="*/ 51 h 247"/>
              <a:gd name="T74" fmla="*/ 231 w 246"/>
              <a:gd name="T75" fmla="*/ 67 h 247"/>
              <a:gd name="T76" fmla="*/ 238 w 246"/>
              <a:gd name="T77" fmla="*/ 87 h 247"/>
              <a:gd name="T78" fmla="*/ 242 w 246"/>
              <a:gd name="T79" fmla="*/ 106 h 247"/>
              <a:gd name="T80" fmla="*/ 246 w 246"/>
              <a:gd name="T81" fmla="*/ 126 h 247"/>
              <a:gd name="T82" fmla="*/ 246 w 246"/>
              <a:gd name="T83" fmla="*/ 126 h 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6" h="247">
                <a:moveTo>
                  <a:pt x="246" y="122"/>
                </a:moveTo>
                <a:lnTo>
                  <a:pt x="242" y="145"/>
                </a:lnTo>
                <a:lnTo>
                  <a:pt x="238" y="161"/>
                </a:lnTo>
                <a:lnTo>
                  <a:pt x="231" y="180"/>
                </a:lnTo>
                <a:lnTo>
                  <a:pt x="223" y="196"/>
                </a:lnTo>
                <a:lnTo>
                  <a:pt x="211" y="212"/>
                </a:lnTo>
                <a:lnTo>
                  <a:pt x="195" y="224"/>
                </a:lnTo>
                <a:lnTo>
                  <a:pt x="180" y="231"/>
                </a:lnTo>
                <a:lnTo>
                  <a:pt x="164" y="239"/>
                </a:lnTo>
                <a:lnTo>
                  <a:pt x="144" y="243"/>
                </a:lnTo>
                <a:lnTo>
                  <a:pt x="125" y="247"/>
                </a:lnTo>
                <a:lnTo>
                  <a:pt x="105" y="243"/>
                </a:lnTo>
                <a:lnTo>
                  <a:pt x="86" y="239"/>
                </a:lnTo>
                <a:lnTo>
                  <a:pt x="66" y="231"/>
                </a:lnTo>
                <a:lnTo>
                  <a:pt x="51" y="224"/>
                </a:lnTo>
                <a:lnTo>
                  <a:pt x="39" y="212"/>
                </a:lnTo>
                <a:lnTo>
                  <a:pt x="23" y="196"/>
                </a:lnTo>
                <a:lnTo>
                  <a:pt x="15" y="180"/>
                </a:lnTo>
                <a:lnTo>
                  <a:pt x="7" y="161"/>
                </a:lnTo>
                <a:lnTo>
                  <a:pt x="4" y="145"/>
                </a:lnTo>
                <a:lnTo>
                  <a:pt x="0" y="126"/>
                </a:lnTo>
                <a:lnTo>
                  <a:pt x="4" y="106"/>
                </a:lnTo>
                <a:lnTo>
                  <a:pt x="7" y="87"/>
                </a:lnTo>
                <a:lnTo>
                  <a:pt x="15" y="67"/>
                </a:lnTo>
                <a:lnTo>
                  <a:pt x="23" y="51"/>
                </a:lnTo>
                <a:lnTo>
                  <a:pt x="39" y="40"/>
                </a:lnTo>
                <a:lnTo>
                  <a:pt x="51" y="24"/>
                </a:lnTo>
                <a:lnTo>
                  <a:pt x="66" y="16"/>
                </a:lnTo>
                <a:lnTo>
                  <a:pt x="86" y="8"/>
                </a:lnTo>
                <a:lnTo>
                  <a:pt x="105" y="4"/>
                </a:lnTo>
                <a:lnTo>
                  <a:pt x="125" y="0"/>
                </a:lnTo>
                <a:lnTo>
                  <a:pt x="144" y="4"/>
                </a:lnTo>
                <a:lnTo>
                  <a:pt x="164" y="8"/>
                </a:lnTo>
                <a:lnTo>
                  <a:pt x="180" y="16"/>
                </a:lnTo>
                <a:lnTo>
                  <a:pt x="195" y="24"/>
                </a:lnTo>
                <a:lnTo>
                  <a:pt x="211" y="40"/>
                </a:lnTo>
                <a:lnTo>
                  <a:pt x="223" y="51"/>
                </a:lnTo>
                <a:lnTo>
                  <a:pt x="231" y="67"/>
                </a:lnTo>
                <a:lnTo>
                  <a:pt x="238" y="87"/>
                </a:lnTo>
                <a:lnTo>
                  <a:pt x="242" y="106"/>
                </a:lnTo>
                <a:lnTo>
                  <a:pt x="246" y="126"/>
                </a:lnTo>
                <a:lnTo>
                  <a:pt x="246" y="126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0788" name="Freeform 20"/>
          <p:cNvSpPr>
            <a:spLocks/>
          </p:cNvSpPr>
          <p:nvPr/>
        </p:nvSpPr>
        <p:spPr bwMode="auto">
          <a:xfrm>
            <a:off x="5069061" y="4227017"/>
            <a:ext cx="288925" cy="288925"/>
          </a:xfrm>
          <a:custGeom>
            <a:avLst/>
            <a:gdLst>
              <a:gd name="T0" fmla="*/ 243 w 243"/>
              <a:gd name="T1" fmla="*/ 122 h 243"/>
              <a:gd name="T2" fmla="*/ 243 w 243"/>
              <a:gd name="T3" fmla="*/ 141 h 243"/>
              <a:gd name="T4" fmla="*/ 239 w 243"/>
              <a:gd name="T5" fmla="*/ 161 h 243"/>
              <a:gd name="T6" fmla="*/ 231 w 243"/>
              <a:gd name="T7" fmla="*/ 176 h 243"/>
              <a:gd name="T8" fmla="*/ 220 w 243"/>
              <a:gd name="T9" fmla="*/ 196 h 243"/>
              <a:gd name="T10" fmla="*/ 208 w 243"/>
              <a:gd name="T11" fmla="*/ 208 h 243"/>
              <a:gd name="T12" fmla="*/ 196 w 243"/>
              <a:gd name="T13" fmla="*/ 219 h 243"/>
              <a:gd name="T14" fmla="*/ 180 w 243"/>
              <a:gd name="T15" fmla="*/ 231 h 243"/>
              <a:gd name="T16" fmla="*/ 161 w 243"/>
              <a:gd name="T17" fmla="*/ 239 h 243"/>
              <a:gd name="T18" fmla="*/ 141 w 243"/>
              <a:gd name="T19" fmla="*/ 243 h 243"/>
              <a:gd name="T20" fmla="*/ 122 w 243"/>
              <a:gd name="T21" fmla="*/ 243 h 243"/>
              <a:gd name="T22" fmla="*/ 102 w 243"/>
              <a:gd name="T23" fmla="*/ 243 h 243"/>
              <a:gd name="T24" fmla="*/ 83 w 243"/>
              <a:gd name="T25" fmla="*/ 239 h 243"/>
              <a:gd name="T26" fmla="*/ 67 w 243"/>
              <a:gd name="T27" fmla="*/ 231 h 243"/>
              <a:gd name="T28" fmla="*/ 51 w 243"/>
              <a:gd name="T29" fmla="*/ 219 h 243"/>
              <a:gd name="T30" fmla="*/ 36 w 243"/>
              <a:gd name="T31" fmla="*/ 208 h 243"/>
              <a:gd name="T32" fmla="*/ 24 w 243"/>
              <a:gd name="T33" fmla="*/ 196 h 243"/>
              <a:gd name="T34" fmla="*/ 12 w 243"/>
              <a:gd name="T35" fmla="*/ 176 h 243"/>
              <a:gd name="T36" fmla="*/ 4 w 243"/>
              <a:gd name="T37" fmla="*/ 161 h 243"/>
              <a:gd name="T38" fmla="*/ 0 w 243"/>
              <a:gd name="T39" fmla="*/ 141 h 243"/>
              <a:gd name="T40" fmla="*/ 0 w 243"/>
              <a:gd name="T41" fmla="*/ 122 h 243"/>
              <a:gd name="T42" fmla="*/ 0 w 243"/>
              <a:gd name="T43" fmla="*/ 102 h 243"/>
              <a:gd name="T44" fmla="*/ 4 w 243"/>
              <a:gd name="T45" fmla="*/ 82 h 243"/>
              <a:gd name="T46" fmla="*/ 12 w 243"/>
              <a:gd name="T47" fmla="*/ 67 h 243"/>
              <a:gd name="T48" fmla="*/ 24 w 243"/>
              <a:gd name="T49" fmla="*/ 51 h 243"/>
              <a:gd name="T50" fmla="*/ 36 w 243"/>
              <a:gd name="T51" fmla="*/ 35 h 243"/>
              <a:gd name="T52" fmla="*/ 51 w 243"/>
              <a:gd name="T53" fmla="*/ 24 h 243"/>
              <a:gd name="T54" fmla="*/ 67 w 243"/>
              <a:gd name="T55" fmla="*/ 12 h 243"/>
              <a:gd name="T56" fmla="*/ 83 w 243"/>
              <a:gd name="T57" fmla="*/ 4 h 243"/>
              <a:gd name="T58" fmla="*/ 102 w 243"/>
              <a:gd name="T59" fmla="*/ 0 h 243"/>
              <a:gd name="T60" fmla="*/ 122 w 243"/>
              <a:gd name="T61" fmla="*/ 0 h 243"/>
              <a:gd name="T62" fmla="*/ 141 w 243"/>
              <a:gd name="T63" fmla="*/ 0 h 243"/>
              <a:gd name="T64" fmla="*/ 161 w 243"/>
              <a:gd name="T65" fmla="*/ 4 h 243"/>
              <a:gd name="T66" fmla="*/ 180 w 243"/>
              <a:gd name="T67" fmla="*/ 12 h 243"/>
              <a:gd name="T68" fmla="*/ 196 w 243"/>
              <a:gd name="T69" fmla="*/ 24 h 243"/>
              <a:gd name="T70" fmla="*/ 208 w 243"/>
              <a:gd name="T71" fmla="*/ 35 h 243"/>
              <a:gd name="T72" fmla="*/ 220 w 243"/>
              <a:gd name="T73" fmla="*/ 51 h 243"/>
              <a:gd name="T74" fmla="*/ 231 w 243"/>
              <a:gd name="T75" fmla="*/ 67 h 243"/>
              <a:gd name="T76" fmla="*/ 239 w 243"/>
              <a:gd name="T77" fmla="*/ 82 h 243"/>
              <a:gd name="T78" fmla="*/ 243 w 243"/>
              <a:gd name="T79" fmla="*/ 102 h 243"/>
              <a:gd name="T80" fmla="*/ 243 w 243"/>
              <a:gd name="T81" fmla="*/ 122 h 243"/>
              <a:gd name="T82" fmla="*/ 243 w 243"/>
              <a:gd name="T83" fmla="*/ 122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3" h="243">
                <a:moveTo>
                  <a:pt x="243" y="122"/>
                </a:moveTo>
                <a:lnTo>
                  <a:pt x="243" y="141"/>
                </a:lnTo>
                <a:lnTo>
                  <a:pt x="239" y="161"/>
                </a:lnTo>
                <a:lnTo>
                  <a:pt x="231" y="176"/>
                </a:lnTo>
                <a:lnTo>
                  <a:pt x="220" y="196"/>
                </a:lnTo>
                <a:lnTo>
                  <a:pt x="208" y="208"/>
                </a:lnTo>
                <a:lnTo>
                  <a:pt x="196" y="219"/>
                </a:lnTo>
                <a:lnTo>
                  <a:pt x="180" y="231"/>
                </a:lnTo>
                <a:lnTo>
                  <a:pt x="161" y="239"/>
                </a:lnTo>
                <a:lnTo>
                  <a:pt x="141" y="243"/>
                </a:lnTo>
                <a:lnTo>
                  <a:pt x="122" y="243"/>
                </a:lnTo>
                <a:lnTo>
                  <a:pt x="102" y="243"/>
                </a:lnTo>
                <a:lnTo>
                  <a:pt x="83" y="239"/>
                </a:lnTo>
                <a:lnTo>
                  <a:pt x="67" y="231"/>
                </a:lnTo>
                <a:lnTo>
                  <a:pt x="51" y="219"/>
                </a:lnTo>
                <a:lnTo>
                  <a:pt x="36" y="208"/>
                </a:lnTo>
                <a:lnTo>
                  <a:pt x="24" y="196"/>
                </a:lnTo>
                <a:lnTo>
                  <a:pt x="12" y="176"/>
                </a:lnTo>
                <a:lnTo>
                  <a:pt x="4" y="161"/>
                </a:lnTo>
                <a:lnTo>
                  <a:pt x="0" y="141"/>
                </a:lnTo>
                <a:lnTo>
                  <a:pt x="0" y="122"/>
                </a:lnTo>
                <a:lnTo>
                  <a:pt x="0" y="102"/>
                </a:lnTo>
                <a:lnTo>
                  <a:pt x="4" y="82"/>
                </a:lnTo>
                <a:lnTo>
                  <a:pt x="12" y="67"/>
                </a:lnTo>
                <a:lnTo>
                  <a:pt x="24" y="51"/>
                </a:lnTo>
                <a:lnTo>
                  <a:pt x="36" y="35"/>
                </a:lnTo>
                <a:lnTo>
                  <a:pt x="51" y="24"/>
                </a:lnTo>
                <a:lnTo>
                  <a:pt x="67" y="12"/>
                </a:lnTo>
                <a:lnTo>
                  <a:pt x="83" y="4"/>
                </a:lnTo>
                <a:lnTo>
                  <a:pt x="102" y="0"/>
                </a:lnTo>
                <a:lnTo>
                  <a:pt x="122" y="0"/>
                </a:lnTo>
                <a:lnTo>
                  <a:pt x="141" y="0"/>
                </a:lnTo>
                <a:lnTo>
                  <a:pt x="161" y="4"/>
                </a:lnTo>
                <a:lnTo>
                  <a:pt x="180" y="12"/>
                </a:lnTo>
                <a:lnTo>
                  <a:pt x="196" y="24"/>
                </a:lnTo>
                <a:lnTo>
                  <a:pt x="208" y="35"/>
                </a:lnTo>
                <a:lnTo>
                  <a:pt x="220" y="51"/>
                </a:lnTo>
                <a:lnTo>
                  <a:pt x="231" y="67"/>
                </a:lnTo>
                <a:lnTo>
                  <a:pt x="239" y="82"/>
                </a:lnTo>
                <a:lnTo>
                  <a:pt x="243" y="102"/>
                </a:lnTo>
                <a:lnTo>
                  <a:pt x="243" y="122"/>
                </a:lnTo>
                <a:lnTo>
                  <a:pt x="243" y="122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789" name="Freeform 21"/>
          <p:cNvSpPr>
            <a:spLocks/>
          </p:cNvSpPr>
          <p:nvPr/>
        </p:nvSpPr>
        <p:spPr bwMode="auto">
          <a:xfrm>
            <a:off x="5069061" y="4227017"/>
            <a:ext cx="288925" cy="288925"/>
          </a:xfrm>
          <a:custGeom>
            <a:avLst/>
            <a:gdLst>
              <a:gd name="T0" fmla="*/ 243 w 243"/>
              <a:gd name="T1" fmla="*/ 122 h 243"/>
              <a:gd name="T2" fmla="*/ 243 w 243"/>
              <a:gd name="T3" fmla="*/ 141 h 243"/>
              <a:gd name="T4" fmla="*/ 239 w 243"/>
              <a:gd name="T5" fmla="*/ 161 h 243"/>
              <a:gd name="T6" fmla="*/ 231 w 243"/>
              <a:gd name="T7" fmla="*/ 176 h 243"/>
              <a:gd name="T8" fmla="*/ 220 w 243"/>
              <a:gd name="T9" fmla="*/ 196 h 243"/>
              <a:gd name="T10" fmla="*/ 208 w 243"/>
              <a:gd name="T11" fmla="*/ 208 h 243"/>
              <a:gd name="T12" fmla="*/ 196 w 243"/>
              <a:gd name="T13" fmla="*/ 219 h 243"/>
              <a:gd name="T14" fmla="*/ 180 w 243"/>
              <a:gd name="T15" fmla="*/ 231 h 243"/>
              <a:gd name="T16" fmla="*/ 161 w 243"/>
              <a:gd name="T17" fmla="*/ 239 h 243"/>
              <a:gd name="T18" fmla="*/ 141 w 243"/>
              <a:gd name="T19" fmla="*/ 243 h 243"/>
              <a:gd name="T20" fmla="*/ 122 w 243"/>
              <a:gd name="T21" fmla="*/ 243 h 243"/>
              <a:gd name="T22" fmla="*/ 102 w 243"/>
              <a:gd name="T23" fmla="*/ 243 h 243"/>
              <a:gd name="T24" fmla="*/ 83 w 243"/>
              <a:gd name="T25" fmla="*/ 239 h 243"/>
              <a:gd name="T26" fmla="*/ 67 w 243"/>
              <a:gd name="T27" fmla="*/ 231 h 243"/>
              <a:gd name="T28" fmla="*/ 51 w 243"/>
              <a:gd name="T29" fmla="*/ 219 h 243"/>
              <a:gd name="T30" fmla="*/ 36 w 243"/>
              <a:gd name="T31" fmla="*/ 208 h 243"/>
              <a:gd name="T32" fmla="*/ 24 w 243"/>
              <a:gd name="T33" fmla="*/ 196 h 243"/>
              <a:gd name="T34" fmla="*/ 12 w 243"/>
              <a:gd name="T35" fmla="*/ 176 h 243"/>
              <a:gd name="T36" fmla="*/ 4 w 243"/>
              <a:gd name="T37" fmla="*/ 161 h 243"/>
              <a:gd name="T38" fmla="*/ 0 w 243"/>
              <a:gd name="T39" fmla="*/ 141 h 243"/>
              <a:gd name="T40" fmla="*/ 0 w 243"/>
              <a:gd name="T41" fmla="*/ 122 h 243"/>
              <a:gd name="T42" fmla="*/ 0 w 243"/>
              <a:gd name="T43" fmla="*/ 102 h 243"/>
              <a:gd name="T44" fmla="*/ 4 w 243"/>
              <a:gd name="T45" fmla="*/ 82 h 243"/>
              <a:gd name="T46" fmla="*/ 12 w 243"/>
              <a:gd name="T47" fmla="*/ 67 h 243"/>
              <a:gd name="T48" fmla="*/ 24 w 243"/>
              <a:gd name="T49" fmla="*/ 51 h 243"/>
              <a:gd name="T50" fmla="*/ 36 w 243"/>
              <a:gd name="T51" fmla="*/ 35 h 243"/>
              <a:gd name="T52" fmla="*/ 51 w 243"/>
              <a:gd name="T53" fmla="*/ 24 h 243"/>
              <a:gd name="T54" fmla="*/ 67 w 243"/>
              <a:gd name="T55" fmla="*/ 12 h 243"/>
              <a:gd name="T56" fmla="*/ 83 w 243"/>
              <a:gd name="T57" fmla="*/ 4 h 243"/>
              <a:gd name="T58" fmla="*/ 102 w 243"/>
              <a:gd name="T59" fmla="*/ 0 h 243"/>
              <a:gd name="T60" fmla="*/ 122 w 243"/>
              <a:gd name="T61" fmla="*/ 0 h 243"/>
              <a:gd name="T62" fmla="*/ 141 w 243"/>
              <a:gd name="T63" fmla="*/ 0 h 243"/>
              <a:gd name="T64" fmla="*/ 161 w 243"/>
              <a:gd name="T65" fmla="*/ 4 h 243"/>
              <a:gd name="T66" fmla="*/ 180 w 243"/>
              <a:gd name="T67" fmla="*/ 12 h 243"/>
              <a:gd name="T68" fmla="*/ 196 w 243"/>
              <a:gd name="T69" fmla="*/ 24 h 243"/>
              <a:gd name="T70" fmla="*/ 208 w 243"/>
              <a:gd name="T71" fmla="*/ 35 h 243"/>
              <a:gd name="T72" fmla="*/ 220 w 243"/>
              <a:gd name="T73" fmla="*/ 51 h 243"/>
              <a:gd name="T74" fmla="*/ 231 w 243"/>
              <a:gd name="T75" fmla="*/ 67 h 243"/>
              <a:gd name="T76" fmla="*/ 239 w 243"/>
              <a:gd name="T77" fmla="*/ 82 h 243"/>
              <a:gd name="T78" fmla="*/ 243 w 243"/>
              <a:gd name="T79" fmla="*/ 102 h 243"/>
              <a:gd name="T80" fmla="*/ 243 w 243"/>
              <a:gd name="T81" fmla="*/ 122 h 243"/>
              <a:gd name="T82" fmla="*/ 243 w 243"/>
              <a:gd name="T83" fmla="*/ 122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3" h="243">
                <a:moveTo>
                  <a:pt x="243" y="122"/>
                </a:moveTo>
                <a:lnTo>
                  <a:pt x="243" y="141"/>
                </a:lnTo>
                <a:lnTo>
                  <a:pt x="239" y="161"/>
                </a:lnTo>
                <a:lnTo>
                  <a:pt x="231" y="176"/>
                </a:lnTo>
                <a:lnTo>
                  <a:pt x="220" y="196"/>
                </a:lnTo>
                <a:lnTo>
                  <a:pt x="208" y="208"/>
                </a:lnTo>
                <a:lnTo>
                  <a:pt x="196" y="219"/>
                </a:lnTo>
                <a:lnTo>
                  <a:pt x="180" y="231"/>
                </a:lnTo>
                <a:lnTo>
                  <a:pt x="161" y="239"/>
                </a:lnTo>
                <a:lnTo>
                  <a:pt x="141" y="243"/>
                </a:lnTo>
                <a:lnTo>
                  <a:pt x="122" y="243"/>
                </a:lnTo>
                <a:lnTo>
                  <a:pt x="102" y="243"/>
                </a:lnTo>
                <a:lnTo>
                  <a:pt x="83" y="239"/>
                </a:lnTo>
                <a:lnTo>
                  <a:pt x="67" y="231"/>
                </a:lnTo>
                <a:lnTo>
                  <a:pt x="51" y="219"/>
                </a:lnTo>
                <a:lnTo>
                  <a:pt x="36" y="208"/>
                </a:lnTo>
                <a:lnTo>
                  <a:pt x="24" y="196"/>
                </a:lnTo>
                <a:lnTo>
                  <a:pt x="12" y="176"/>
                </a:lnTo>
                <a:lnTo>
                  <a:pt x="4" y="161"/>
                </a:lnTo>
                <a:lnTo>
                  <a:pt x="0" y="141"/>
                </a:lnTo>
                <a:lnTo>
                  <a:pt x="0" y="122"/>
                </a:lnTo>
                <a:lnTo>
                  <a:pt x="0" y="102"/>
                </a:lnTo>
                <a:lnTo>
                  <a:pt x="4" y="82"/>
                </a:lnTo>
                <a:lnTo>
                  <a:pt x="12" y="67"/>
                </a:lnTo>
                <a:lnTo>
                  <a:pt x="24" y="51"/>
                </a:lnTo>
                <a:lnTo>
                  <a:pt x="36" y="35"/>
                </a:lnTo>
                <a:lnTo>
                  <a:pt x="51" y="24"/>
                </a:lnTo>
                <a:lnTo>
                  <a:pt x="67" y="12"/>
                </a:lnTo>
                <a:lnTo>
                  <a:pt x="83" y="4"/>
                </a:lnTo>
                <a:lnTo>
                  <a:pt x="102" y="0"/>
                </a:lnTo>
                <a:lnTo>
                  <a:pt x="122" y="0"/>
                </a:lnTo>
                <a:lnTo>
                  <a:pt x="141" y="0"/>
                </a:lnTo>
                <a:lnTo>
                  <a:pt x="161" y="4"/>
                </a:lnTo>
                <a:lnTo>
                  <a:pt x="180" y="12"/>
                </a:lnTo>
                <a:lnTo>
                  <a:pt x="196" y="24"/>
                </a:lnTo>
                <a:lnTo>
                  <a:pt x="208" y="35"/>
                </a:lnTo>
                <a:lnTo>
                  <a:pt x="220" y="51"/>
                </a:lnTo>
                <a:lnTo>
                  <a:pt x="231" y="67"/>
                </a:lnTo>
                <a:lnTo>
                  <a:pt x="239" y="82"/>
                </a:lnTo>
                <a:lnTo>
                  <a:pt x="243" y="102"/>
                </a:lnTo>
                <a:lnTo>
                  <a:pt x="243" y="122"/>
                </a:lnTo>
                <a:lnTo>
                  <a:pt x="243" y="122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0790" name="Freeform 22"/>
          <p:cNvSpPr>
            <a:spLocks/>
          </p:cNvSpPr>
          <p:nvPr/>
        </p:nvSpPr>
        <p:spPr bwMode="auto">
          <a:xfrm>
            <a:off x="5708824" y="4227017"/>
            <a:ext cx="292100" cy="288925"/>
          </a:xfrm>
          <a:custGeom>
            <a:avLst/>
            <a:gdLst>
              <a:gd name="T0" fmla="*/ 246 w 246"/>
              <a:gd name="T1" fmla="*/ 122 h 243"/>
              <a:gd name="T2" fmla="*/ 242 w 246"/>
              <a:gd name="T3" fmla="*/ 141 h 243"/>
              <a:gd name="T4" fmla="*/ 238 w 246"/>
              <a:gd name="T5" fmla="*/ 161 h 243"/>
              <a:gd name="T6" fmla="*/ 230 w 246"/>
              <a:gd name="T7" fmla="*/ 176 h 243"/>
              <a:gd name="T8" fmla="*/ 223 w 246"/>
              <a:gd name="T9" fmla="*/ 196 h 243"/>
              <a:gd name="T10" fmla="*/ 211 w 246"/>
              <a:gd name="T11" fmla="*/ 208 h 243"/>
              <a:gd name="T12" fmla="*/ 195 w 246"/>
              <a:gd name="T13" fmla="*/ 219 h 243"/>
              <a:gd name="T14" fmla="*/ 180 w 246"/>
              <a:gd name="T15" fmla="*/ 231 h 243"/>
              <a:gd name="T16" fmla="*/ 164 w 246"/>
              <a:gd name="T17" fmla="*/ 239 h 243"/>
              <a:gd name="T18" fmla="*/ 144 w 246"/>
              <a:gd name="T19" fmla="*/ 243 h 243"/>
              <a:gd name="T20" fmla="*/ 125 w 246"/>
              <a:gd name="T21" fmla="*/ 243 h 243"/>
              <a:gd name="T22" fmla="*/ 105 w 246"/>
              <a:gd name="T23" fmla="*/ 243 h 243"/>
              <a:gd name="T24" fmla="*/ 86 w 246"/>
              <a:gd name="T25" fmla="*/ 239 h 243"/>
              <a:gd name="T26" fmla="*/ 66 w 246"/>
              <a:gd name="T27" fmla="*/ 231 h 243"/>
              <a:gd name="T28" fmla="*/ 50 w 246"/>
              <a:gd name="T29" fmla="*/ 219 h 243"/>
              <a:gd name="T30" fmla="*/ 39 w 246"/>
              <a:gd name="T31" fmla="*/ 208 h 243"/>
              <a:gd name="T32" fmla="*/ 23 w 246"/>
              <a:gd name="T33" fmla="*/ 196 h 243"/>
              <a:gd name="T34" fmla="*/ 15 w 246"/>
              <a:gd name="T35" fmla="*/ 176 h 243"/>
              <a:gd name="T36" fmla="*/ 7 w 246"/>
              <a:gd name="T37" fmla="*/ 161 h 243"/>
              <a:gd name="T38" fmla="*/ 3 w 246"/>
              <a:gd name="T39" fmla="*/ 141 h 243"/>
              <a:gd name="T40" fmla="*/ 0 w 246"/>
              <a:gd name="T41" fmla="*/ 122 h 243"/>
              <a:gd name="T42" fmla="*/ 3 w 246"/>
              <a:gd name="T43" fmla="*/ 102 h 243"/>
              <a:gd name="T44" fmla="*/ 7 w 246"/>
              <a:gd name="T45" fmla="*/ 82 h 243"/>
              <a:gd name="T46" fmla="*/ 15 w 246"/>
              <a:gd name="T47" fmla="*/ 67 h 243"/>
              <a:gd name="T48" fmla="*/ 23 w 246"/>
              <a:gd name="T49" fmla="*/ 51 h 243"/>
              <a:gd name="T50" fmla="*/ 39 w 246"/>
              <a:gd name="T51" fmla="*/ 35 h 243"/>
              <a:gd name="T52" fmla="*/ 50 w 246"/>
              <a:gd name="T53" fmla="*/ 24 h 243"/>
              <a:gd name="T54" fmla="*/ 66 w 246"/>
              <a:gd name="T55" fmla="*/ 12 h 243"/>
              <a:gd name="T56" fmla="*/ 86 w 246"/>
              <a:gd name="T57" fmla="*/ 4 h 243"/>
              <a:gd name="T58" fmla="*/ 105 w 246"/>
              <a:gd name="T59" fmla="*/ 0 h 243"/>
              <a:gd name="T60" fmla="*/ 125 w 246"/>
              <a:gd name="T61" fmla="*/ 0 h 243"/>
              <a:gd name="T62" fmla="*/ 144 w 246"/>
              <a:gd name="T63" fmla="*/ 0 h 243"/>
              <a:gd name="T64" fmla="*/ 164 w 246"/>
              <a:gd name="T65" fmla="*/ 4 h 243"/>
              <a:gd name="T66" fmla="*/ 180 w 246"/>
              <a:gd name="T67" fmla="*/ 12 h 243"/>
              <a:gd name="T68" fmla="*/ 195 w 246"/>
              <a:gd name="T69" fmla="*/ 24 h 243"/>
              <a:gd name="T70" fmla="*/ 211 w 246"/>
              <a:gd name="T71" fmla="*/ 35 h 243"/>
              <a:gd name="T72" fmla="*/ 223 w 246"/>
              <a:gd name="T73" fmla="*/ 51 h 243"/>
              <a:gd name="T74" fmla="*/ 230 w 246"/>
              <a:gd name="T75" fmla="*/ 67 h 243"/>
              <a:gd name="T76" fmla="*/ 238 w 246"/>
              <a:gd name="T77" fmla="*/ 82 h 243"/>
              <a:gd name="T78" fmla="*/ 242 w 246"/>
              <a:gd name="T79" fmla="*/ 102 h 243"/>
              <a:gd name="T80" fmla="*/ 246 w 246"/>
              <a:gd name="T81" fmla="*/ 122 h 243"/>
              <a:gd name="T82" fmla="*/ 246 w 246"/>
              <a:gd name="T83" fmla="*/ 122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6" h="243">
                <a:moveTo>
                  <a:pt x="246" y="122"/>
                </a:moveTo>
                <a:lnTo>
                  <a:pt x="242" y="141"/>
                </a:lnTo>
                <a:lnTo>
                  <a:pt x="238" y="161"/>
                </a:lnTo>
                <a:lnTo>
                  <a:pt x="230" y="176"/>
                </a:lnTo>
                <a:lnTo>
                  <a:pt x="223" y="196"/>
                </a:lnTo>
                <a:lnTo>
                  <a:pt x="211" y="208"/>
                </a:lnTo>
                <a:lnTo>
                  <a:pt x="195" y="219"/>
                </a:lnTo>
                <a:lnTo>
                  <a:pt x="180" y="231"/>
                </a:lnTo>
                <a:lnTo>
                  <a:pt x="164" y="239"/>
                </a:lnTo>
                <a:lnTo>
                  <a:pt x="144" y="243"/>
                </a:lnTo>
                <a:lnTo>
                  <a:pt x="125" y="243"/>
                </a:lnTo>
                <a:lnTo>
                  <a:pt x="105" y="243"/>
                </a:lnTo>
                <a:lnTo>
                  <a:pt x="86" y="239"/>
                </a:lnTo>
                <a:lnTo>
                  <a:pt x="66" y="231"/>
                </a:lnTo>
                <a:lnTo>
                  <a:pt x="50" y="219"/>
                </a:lnTo>
                <a:lnTo>
                  <a:pt x="39" y="208"/>
                </a:lnTo>
                <a:lnTo>
                  <a:pt x="23" y="196"/>
                </a:lnTo>
                <a:lnTo>
                  <a:pt x="15" y="176"/>
                </a:lnTo>
                <a:lnTo>
                  <a:pt x="7" y="161"/>
                </a:lnTo>
                <a:lnTo>
                  <a:pt x="3" y="141"/>
                </a:lnTo>
                <a:lnTo>
                  <a:pt x="0" y="122"/>
                </a:lnTo>
                <a:lnTo>
                  <a:pt x="3" y="102"/>
                </a:lnTo>
                <a:lnTo>
                  <a:pt x="7" y="82"/>
                </a:lnTo>
                <a:lnTo>
                  <a:pt x="15" y="67"/>
                </a:lnTo>
                <a:lnTo>
                  <a:pt x="23" y="51"/>
                </a:lnTo>
                <a:lnTo>
                  <a:pt x="39" y="35"/>
                </a:lnTo>
                <a:lnTo>
                  <a:pt x="50" y="24"/>
                </a:lnTo>
                <a:lnTo>
                  <a:pt x="66" y="12"/>
                </a:lnTo>
                <a:lnTo>
                  <a:pt x="86" y="4"/>
                </a:lnTo>
                <a:lnTo>
                  <a:pt x="105" y="0"/>
                </a:lnTo>
                <a:lnTo>
                  <a:pt x="125" y="0"/>
                </a:lnTo>
                <a:lnTo>
                  <a:pt x="144" y="0"/>
                </a:lnTo>
                <a:lnTo>
                  <a:pt x="164" y="4"/>
                </a:lnTo>
                <a:lnTo>
                  <a:pt x="180" y="12"/>
                </a:lnTo>
                <a:lnTo>
                  <a:pt x="195" y="24"/>
                </a:lnTo>
                <a:lnTo>
                  <a:pt x="211" y="35"/>
                </a:lnTo>
                <a:lnTo>
                  <a:pt x="223" y="51"/>
                </a:lnTo>
                <a:lnTo>
                  <a:pt x="230" y="67"/>
                </a:lnTo>
                <a:lnTo>
                  <a:pt x="238" y="82"/>
                </a:lnTo>
                <a:lnTo>
                  <a:pt x="242" y="102"/>
                </a:lnTo>
                <a:lnTo>
                  <a:pt x="246" y="122"/>
                </a:lnTo>
                <a:lnTo>
                  <a:pt x="246" y="122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791" name="Freeform 23"/>
          <p:cNvSpPr>
            <a:spLocks/>
          </p:cNvSpPr>
          <p:nvPr/>
        </p:nvSpPr>
        <p:spPr bwMode="auto">
          <a:xfrm>
            <a:off x="5708824" y="4227017"/>
            <a:ext cx="292100" cy="288925"/>
          </a:xfrm>
          <a:custGeom>
            <a:avLst/>
            <a:gdLst>
              <a:gd name="T0" fmla="*/ 246 w 246"/>
              <a:gd name="T1" fmla="*/ 122 h 243"/>
              <a:gd name="T2" fmla="*/ 242 w 246"/>
              <a:gd name="T3" fmla="*/ 141 h 243"/>
              <a:gd name="T4" fmla="*/ 238 w 246"/>
              <a:gd name="T5" fmla="*/ 161 h 243"/>
              <a:gd name="T6" fmla="*/ 230 w 246"/>
              <a:gd name="T7" fmla="*/ 176 h 243"/>
              <a:gd name="T8" fmla="*/ 223 w 246"/>
              <a:gd name="T9" fmla="*/ 196 h 243"/>
              <a:gd name="T10" fmla="*/ 211 w 246"/>
              <a:gd name="T11" fmla="*/ 208 h 243"/>
              <a:gd name="T12" fmla="*/ 195 w 246"/>
              <a:gd name="T13" fmla="*/ 219 h 243"/>
              <a:gd name="T14" fmla="*/ 180 w 246"/>
              <a:gd name="T15" fmla="*/ 231 h 243"/>
              <a:gd name="T16" fmla="*/ 164 w 246"/>
              <a:gd name="T17" fmla="*/ 239 h 243"/>
              <a:gd name="T18" fmla="*/ 144 w 246"/>
              <a:gd name="T19" fmla="*/ 243 h 243"/>
              <a:gd name="T20" fmla="*/ 125 w 246"/>
              <a:gd name="T21" fmla="*/ 243 h 243"/>
              <a:gd name="T22" fmla="*/ 105 w 246"/>
              <a:gd name="T23" fmla="*/ 243 h 243"/>
              <a:gd name="T24" fmla="*/ 86 w 246"/>
              <a:gd name="T25" fmla="*/ 239 h 243"/>
              <a:gd name="T26" fmla="*/ 66 w 246"/>
              <a:gd name="T27" fmla="*/ 231 h 243"/>
              <a:gd name="T28" fmla="*/ 50 w 246"/>
              <a:gd name="T29" fmla="*/ 219 h 243"/>
              <a:gd name="T30" fmla="*/ 39 w 246"/>
              <a:gd name="T31" fmla="*/ 208 h 243"/>
              <a:gd name="T32" fmla="*/ 23 w 246"/>
              <a:gd name="T33" fmla="*/ 196 h 243"/>
              <a:gd name="T34" fmla="*/ 15 w 246"/>
              <a:gd name="T35" fmla="*/ 176 h 243"/>
              <a:gd name="T36" fmla="*/ 7 w 246"/>
              <a:gd name="T37" fmla="*/ 161 h 243"/>
              <a:gd name="T38" fmla="*/ 3 w 246"/>
              <a:gd name="T39" fmla="*/ 141 h 243"/>
              <a:gd name="T40" fmla="*/ 0 w 246"/>
              <a:gd name="T41" fmla="*/ 122 h 243"/>
              <a:gd name="T42" fmla="*/ 3 w 246"/>
              <a:gd name="T43" fmla="*/ 102 h 243"/>
              <a:gd name="T44" fmla="*/ 7 w 246"/>
              <a:gd name="T45" fmla="*/ 82 h 243"/>
              <a:gd name="T46" fmla="*/ 15 w 246"/>
              <a:gd name="T47" fmla="*/ 67 h 243"/>
              <a:gd name="T48" fmla="*/ 23 w 246"/>
              <a:gd name="T49" fmla="*/ 51 h 243"/>
              <a:gd name="T50" fmla="*/ 39 w 246"/>
              <a:gd name="T51" fmla="*/ 35 h 243"/>
              <a:gd name="T52" fmla="*/ 50 w 246"/>
              <a:gd name="T53" fmla="*/ 24 h 243"/>
              <a:gd name="T54" fmla="*/ 66 w 246"/>
              <a:gd name="T55" fmla="*/ 12 h 243"/>
              <a:gd name="T56" fmla="*/ 86 w 246"/>
              <a:gd name="T57" fmla="*/ 4 h 243"/>
              <a:gd name="T58" fmla="*/ 105 w 246"/>
              <a:gd name="T59" fmla="*/ 0 h 243"/>
              <a:gd name="T60" fmla="*/ 125 w 246"/>
              <a:gd name="T61" fmla="*/ 0 h 243"/>
              <a:gd name="T62" fmla="*/ 144 w 246"/>
              <a:gd name="T63" fmla="*/ 0 h 243"/>
              <a:gd name="T64" fmla="*/ 164 w 246"/>
              <a:gd name="T65" fmla="*/ 4 h 243"/>
              <a:gd name="T66" fmla="*/ 180 w 246"/>
              <a:gd name="T67" fmla="*/ 12 h 243"/>
              <a:gd name="T68" fmla="*/ 195 w 246"/>
              <a:gd name="T69" fmla="*/ 24 h 243"/>
              <a:gd name="T70" fmla="*/ 211 w 246"/>
              <a:gd name="T71" fmla="*/ 35 h 243"/>
              <a:gd name="T72" fmla="*/ 223 w 246"/>
              <a:gd name="T73" fmla="*/ 51 h 243"/>
              <a:gd name="T74" fmla="*/ 230 w 246"/>
              <a:gd name="T75" fmla="*/ 67 h 243"/>
              <a:gd name="T76" fmla="*/ 238 w 246"/>
              <a:gd name="T77" fmla="*/ 82 h 243"/>
              <a:gd name="T78" fmla="*/ 242 w 246"/>
              <a:gd name="T79" fmla="*/ 102 h 243"/>
              <a:gd name="T80" fmla="*/ 246 w 246"/>
              <a:gd name="T81" fmla="*/ 122 h 243"/>
              <a:gd name="T82" fmla="*/ 246 w 246"/>
              <a:gd name="T83" fmla="*/ 122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6" h="243">
                <a:moveTo>
                  <a:pt x="246" y="122"/>
                </a:moveTo>
                <a:lnTo>
                  <a:pt x="242" y="141"/>
                </a:lnTo>
                <a:lnTo>
                  <a:pt x="238" y="161"/>
                </a:lnTo>
                <a:lnTo>
                  <a:pt x="230" y="176"/>
                </a:lnTo>
                <a:lnTo>
                  <a:pt x="223" y="196"/>
                </a:lnTo>
                <a:lnTo>
                  <a:pt x="211" y="208"/>
                </a:lnTo>
                <a:lnTo>
                  <a:pt x="195" y="219"/>
                </a:lnTo>
                <a:lnTo>
                  <a:pt x="180" y="231"/>
                </a:lnTo>
                <a:lnTo>
                  <a:pt x="164" y="239"/>
                </a:lnTo>
                <a:lnTo>
                  <a:pt x="144" y="243"/>
                </a:lnTo>
                <a:lnTo>
                  <a:pt x="125" y="243"/>
                </a:lnTo>
                <a:lnTo>
                  <a:pt x="105" y="243"/>
                </a:lnTo>
                <a:lnTo>
                  <a:pt x="86" y="239"/>
                </a:lnTo>
                <a:lnTo>
                  <a:pt x="66" y="231"/>
                </a:lnTo>
                <a:lnTo>
                  <a:pt x="50" y="219"/>
                </a:lnTo>
                <a:lnTo>
                  <a:pt x="39" y="208"/>
                </a:lnTo>
                <a:lnTo>
                  <a:pt x="23" y="196"/>
                </a:lnTo>
                <a:lnTo>
                  <a:pt x="15" y="176"/>
                </a:lnTo>
                <a:lnTo>
                  <a:pt x="7" y="161"/>
                </a:lnTo>
                <a:lnTo>
                  <a:pt x="3" y="141"/>
                </a:lnTo>
                <a:lnTo>
                  <a:pt x="0" y="122"/>
                </a:lnTo>
                <a:lnTo>
                  <a:pt x="3" y="102"/>
                </a:lnTo>
                <a:lnTo>
                  <a:pt x="7" y="82"/>
                </a:lnTo>
                <a:lnTo>
                  <a:pt x="15" y="67"/>
                </a:lnTo>
                <a:lnTo>
                  <a:pt x="23" y="51"/>
                </a:lnTo>
                <a:lnTo>
                  <a:pt x="39" y="35"/>
                </a:lnTo>
                <a:lnTo>
                  <a:pt x="50" y="24"/>
                </a:lnTo>
                <a:lnTo>
                  <a:pt x="66" y="12"/>
                </a:lnTo>
                <a:lnTo>
                  <a:pt x="86" y="4"/>
                </a:lnTo>
                <a:lnTo>
                  <a:pt x="105" y="0"/>
                </a:lnTo>
                <a:lnTo>
                  <a:pt x="125" y="0"/>
                </a:lnTo>
                <a:lnTo>
                  <a:pt x="144" y="0"/>
                </a:lnTo>
                <a:lnTo>
                  <a:pt x="164" y="4"/>
                </a:lnTo>
                <a:lnTo>
                  <a:pt x="180" y="12"/>
                </a:lnTo>
                <a:lnTo>
                  <a:pt x="195" y="24"/>
                </a:lnTo>
                <a:lnTo>
                  <a:pt x="211" y="35"/>
                </a:lnTo>
                <a:lnTo>
                  <a:pt x="223" y="51"/>
                </a:lnTo>
                <a:lnTo>
                  <a:pt x="230" y="67"/>
                </a:lnTo>
                <a:lnTo>
                  <a:pt x="238" y="82"/>
                </a:lnTo>
                <a:lnTo>
                  <a:pt x="242" y="102"/>
                </a:lnTo>
                <a:lnTo>
                  <a:pt x="246" y="122"/>
                </a:lnTo>
                <a:lnTo>
                  <a:pt x="246" y="122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0792" name="Freeform 24"/>
          <p:cNvSpPr>
            <a:spLocks/>
          </p:cNvSpPr>
          <p:nvPr/>
        </p:nvSpPr>
        <p:spPr bwMode="auto">
          <a:xfrm>
            <a:off x="5069061" y="4865192"/>
            <a:ext cx="288925" cy="293687"/>
          </a:xfrm>
          <a:custGeom>
            <a:avLst/>
            <a:gdLst>
              <a:gd name="T0" fmla="*/ 243 w 243"/>
              <a:gd name="T1" fmla="*/ 122 h 247"/>
              <a:gd name="T2" fmla="*/ 243 w 243"/>
              <a:gd name="T3" fmla="*/ 145 h 247"/>
              <a:gd name="T4" fmla="*/ 239 w 243"/>
              <a:gd name="T5" fmla="*/ 161 h 247"/>
              <a:gd name="T6" fmla="*/ 231 w 243"/>
              <a:gd name="T7" fmla="*/ 180 h 247"/>
              <a:gd name="T8" fmla="*/ 220 w 243"/>
              <a:gd name="T9" fmla="*/ 196 h 247"/>
              <a:gd name="T10" fmla="*/ 208 w 243"/>
              <a:gd name="T11" fmla="*/ 212 h 247"/>
              <a:gd name="T12" fmla="*/ 196 w 243"/>
              <a:gd name="T13" fmla="*/ 224 h 247"/>
              <a:gd name="T14" fmla="*/ 180 w 243"/>
              <a:gd name="T15" fmla="*/ 231 h 247"/>
              <a:gd name="T16" fmla="*/ 161 w 243"/>
              <a:gd name="T17" fmla="*/ 239 h 247"/>
              <a:gd name="T18" fmla="*/ 141 w 243"/>
              <a:gd name="T19" fmla="*/ 243 h 247"/>
              <a:gd name="T20" fmla="*/ 122 w 243"/>
              <a:gd name="T21" fmla="*/ 247 h 247"/>
              <a:gd name="T22" fmla="*/ 102 w 243"/>
              <a:gd name="T23" fmla="*/ 243 h 247"/>
              <a:gd name="T24" fmla="*/ 83 w 243"/>
              <a:gd name="T25" fmla="*/ 239 h 247"/>
              <a:gd name="T26" fmla="*/ 67 w 243"/>
              <a:gd name="T27" fmla="*/ 231 h 247"/>
              <a:gd name="T28" fmla="*/ 51 w 243"/>
              <a:gd name="T29" fmla="*/ 224 h 247"/>
              <a:gd name="T30" fmla="*/ 36 w 243"/>
              <a:gd name="T31" fmla="*/ 212 h 247"/>
              <a:gd name="T32" fmla="*/ 24 w 243"/>
              <a:gd name="T33" fmla="*/ 196 h 247"/>
              <a:gd name="T34" fmla="*/ 12 w 243"/>
              <a:gd name="T35" fmla="*/ 180 h 247"/>
              <a:gd name="T36" fmla="*/ 4 w 243"/>
              <a:gd name="T37" fmla="*/ 161 h 247"/>
              <a:gd name="T38" fmla="*/ 0 w 243"/>
              <a:gd name="T39" fmla="*/ 145 h 247"/>
              <a:gd name="T40" fmla="*/ 0 w 243"/>
              <a:gd name="T41" fmla="*/ 126 h 247"/>
              <a:gd name="T42" fmla="*/ 0 w 243"/>
              <a:gd name="T43" fmla="*/ 106 h 247"/>
              <a:gd name="T44" fmla="*/ 4 w 243"/>
              <a:gd name="T45" fmla="*/ 87 h 247"/>
              <a:gd name="T46" fmla="*/ 12 w 243"/>
              <a:gd name="T47" fmla="*/ 67 h 247"/>
              <a:gd name="T48" fmla="*/ 24 w 243"/>
              <a:gd name="T49" fmla="*/ 51 h 247"/>
              <a:gd name="T50" fmla="*/ 36 w 243"/>
              <a:gd name="T51" fmla="*/ 40 h 247"/>
              <a:gd name="T52" fmla="*/ 51 w 243"/>
              <a:gd name="T53" fmla="*/ 24 h 247"/>
              <a:gd name="T54" fmla="*/ 67 w 243"/>
              <a:gd name="T55" fmla="*/ 16 h 247"/>
              <a:gd name="T56" fmla="*/ 83 w 243"/>
              <a:gd name="T57" fmla="*/ 8 h 247"/>
              <a:gd name="T58" fmla="*/ 102 w 243"/>
              <a:gd name="T59" fmla="*/ 4 h 247"/>
              <a:gd name="T60" fmla="*/ 122 w 243"/>
              <a:gd name="T61" fmla="*/ 0 h 247"/>
              <a:gd name="T62" fmla="*/ 141 w 243"/>
              <a:gd name="T63" fmla="*/ 4 h 247"/>
              <a:gd name="T64" fmla="*/ 161 w 243"/>
              <a:gd name="T65" fmla="*/ 8 h 247"/>
              <a:gd name="T66" fmla="*/ 180 w 243"/>
              <a:gd name="T67" fmla="*/ 16 h 247"/>
              <a:gd name="T68" fmla="*/ 196 w 243"/>
              <a:gd name="T69" fmla="*/ 24 h 247"/>
              <a:gd name="T70" fmla="*/ 208 w 243"/>
              <a:gd name="T71" fmla="*/ 40 h 247"/>
              <a:gd name="T72" fmla="*/ 220 w 243"/>
              <a:gd name="T73" fmla="*/ 51 h 247"/>
              <a:gd name="T74" fmla="*/ 231 w 243"/>
              <a:gd name="T75" fmla="*/ 67 h 247"/>
              <a:gd name="T76" fmla="*/ 239 w 243"/>
              <a:gd name="T77" fmla="*/ 87 h 247"/>
              <a:gd name="T78" fmla="*/ 243 w 243"/>
              <a:gd name="T79" fmla="*/ 106 h 247"/>
              <a:gd name="T80" fmla="*/ 243 w 243"/>
              <a:gd name="T81" fmla="*/ 126 h 247"/>
              <a:gd name="T82" fmla="*/ 243 w 243"/>
              <a:gd name="T83" fmla="*/ 126 h 247"/>
              <a:gd name="T84" fmla="*/ 243 w 243"/>
              <a:gd name="T85" fmla="*/ 122 h 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43" h="247">
                <a:moveTo>
                  <a:pt x="243" y="122"/>
                </a:moveTo>
                <a:lnTo>
                  <a:pt x="243" y="145"/>
                </a:lnTo>
                <a:lnTo>
                  <a:pt x="239" y="161"/>
                </a:lnTo>
                <a:lnTo>
                  <a:pt x="231" y="180"/>
                </a:lnTo>
                <a:lnTo>
                  <a:pt x="220" y="196"/>
                </a:lnTo>
                <a:lnTo>
                  <a:pt x="208" y="212"/>
                </a:lnTo>
                <a:lnTo>
                  <a:pt x="196" y="224"/>
                </a:lnTo>
                <a:lnTo>
                  <a:pt x="180" y="231"/>
                </a:lnTo>
                <a:lnTo>
                  <a:pt x="161" y="239"/>
                </a:lnTo>
                <a:lnTo>
                  <a:pt x="141" y="243"/>
                </a:lnTo>
                <a:lnTo>
                  <a:pt x="122" y="247"/>
                </a:lnTo>
                <a:lnTo>
                  <a:pt x="102" y="243"/>
                </a:lnTo>
                <a:lnTo>
                  <a:pt x="83" y="239"/>
                </a:lnTo>
                <a:lnTo>
                  <a:pt x="67" y="231"/>
                </a:lnTo>
                <a:lnTo>
                  <a:pt x="51" y="224"/>
                </a:lnTo>
                <a:lnTo>
                  <a:pt x="36" y="212"/>
                </a:lnTo>
                <a:lnTo>
                  <a:pt x="24" y="196"/>
                </a:lnTo>
                <a:lnTo>
                  <a:pt x="12" y="180"/>
                </a:lnTo>
                <a:lnTo>
                  <a:pt x="4" y="161"/>
                </a:lnTo>
                <a:lnTo>
                  <a:pt x="0" y="145"/>
                </a:lnTo>
                <a:lnTo>
                  <a:pt x="0" y="126"/>
                </a:lnTo>
                <a:lnTo>
                  <a:pt x="0" y="106"/>
                </a:lnTo>
                <a:lnTo>
                  <a:pt x="4" y="87"/>
                </a:lnTo>
                <a:lnTo>
                  <a:pt x="12" y="67"/>
                </a:lnTo>
                <a:lnTo>
                  <a:pt x="24" y="51"/>
                </a:lnTo>
                <a:lnTo>
                  <a:pt x="36" y="40"/>
                </a:lnTo>
                <a:lnTo>
                  <a:pt x="51" y="24"/>
                </a:lnTo>
                <a:lnTo>
                  <a:pt x="67" y="16"/>
                </a:lnTo>
                <a:lnTo>
                  <a:pt x="83" y="8"/>
                </a:lnTo>
                <a:lnTo>
                  <a:pt x="102" y="4"/>
                </a:lnTo>
                <a:lnTo>
                  <a:pt x="122" y="0"/>
                </a:lnTo>
                <a:lnTo>
                  <a:pt x="141" y="4"/>
                </a:lnTo>
                <a:lnTo>
                  <a:pt x="161" y="8"/>
                </a:lnTo>
                <a:lnTo>
                  <a:pt x="180" y="16"/>
                </a:lnTo>
                <a:lnTo>
                  <a:pt x="196" y="24"/>
                </a:lnTo>
                <a:lnTo>
                  <a:pt x="208" y="40"/>
                </a:lnTo>
                <a:lnTo>
                  <a:pt x="220" y="51"/>
                </a:lnTo>
                <a:lnTo>
                  <a:pt x="231" y="67"/>
                </a:lnTo>
                <a:lnTo>
                  <a:pt x="239" y="87"/>
                </a:lnTo>
                <a:lnTo>
                  <a:pt x="243" y="106"/>
                </a:lnTo>
                <a:lnTo>
                  <a:pt x="243" y="126"/>
                </a:lnTo>
                <a:lnTo>
                  <a:pt x="243" y="126"/>
                </a:lnTo>
                <a:lnTo>
                  <a:pt x="243" y="122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793" name="Freeform 25"/>
          <p:cNvSpPr>
            <a:spLocks/>
          </p:cNvSpPr>
          <p:nvPr/>
        </p:nvSpPr>
        <p:spPr bwMode="auto">
          <a:xfrm>
            <a:off x="5069061" y="4865192"/>
            <a:ext cx="288925" cy="293687"/>
          </a:xfrm>
          <a:custGeom>
            <a:avLst/>
            <a:gdLst>
              <a:gd name="T0" fmla="*/ 243 w 243"/>
              <a:gd name="T1" fmla="*/ 122 h 247"/>
              <a:gd name="T2" fmla="*/ 243 w 243"/>
              <a:gd name="T3" fmla="*/ 145 h 247"/>
              <a:gd name="T4" fmla="*/ 239 w 243"/>
              <a:gd name="T5" fmla="*/ 161 h 247"/>
              <a:gd name="T6" fmla="*/ 231 w 243"/>
              <a:gd name="T7" fmla="*/ 180 h 247"/>
              <a:gd name="T8" fmla="*/ 220 w 243"/>
              <a:gd name="T9" fmla="*/ 196 h 247"/>
              <a:gd name="T10" fmla="*/ 208 w 243"/>
              <a:gd name="T11" fmla="*/ 212 h 247"/>
              <a:gd name="T12" fmla="*/ 196 w 243"/>
              <a:gd name="T13" fmla="*/ 224 h 247"/>
              <a:gd name="T14" fmla="*/ 180 w 243"/>
              <a:gd name="T15" fmla="*/ 231 h 247"/>
              <a:gd name="T16" fmla="*/ 161 w 243"/>
              <a:gd name="T17" fmla="*/ 239 h 247"/>
              <a:gd name="T18" fmla="*/ 141 w 243"/>
              <a:gd name="T19" fmla="*/ 243 h 247"/>
              <a:gd name="T20" fmla="*/ 122 w 243"/>
              <a:gd name="T21" fmla="*/ 247 h 247"/>
              <a:gd name="T22" fmla="*/ 102 w 243"/>
              <a:gd name="T23" fmla="*/ 243 h 247"/>
              <a:gd name="T24" fmla="*/ 83 w 243"/>
              <a:gd name="T25" fmla="*/ 239 h 247"/>
              <a:gd name="T26" fmla="*/ 67 w 243"/>
              <a:gd name="T27" fmla="*/ 231 h 247"/>
              <a:gd name="T28" fmla="*/ 51 w 243"/>
              <a:gd name="T29" fmla="*/ 224 h 247"/>
              <a:gd name="T30" fmla="*/ 36 w 243"/>
              <a:gd name="T31" fmla="*/ 212 h 247"/>
              <a:gd name="T32" fmla="*/ 24 w 243"/>
              <a:gd name="T33" fmla="*/ 196 h 247"/>
              <a:gd name="T34" fmla="*/ 12 w 243"/>
              <a:gd name="T35" fmla="*/ 180 h 247"/>
              <a:gd name="T36" fmla="*/ 4 w 243"/>
              <a:gd name="T37" fmla="*/ 161 h 247"/>
              <a:gd name="T38" fmla="*/ 0 w 243"/>
              <a:gd name="T39" fmla="*/ 145 h 247"/>
              <a:gd name="T40" fmla="*/ 0 w 243"/>
              <a:gd name="T41" fmla="*/ 126 h 247"/>
              <a:gd name="T42" fmla="*/ 0 w 243"/>
              <a:gd name="T43" fmla="*/ 106 h 247"/>
              <a:gd name="T44" fmla="*/ 4 w 243"/>
              <a:gd name="T45" fmla="*/ 87 h 247"/>
              <a:gd name="T46" fmla="*/ 12 w 243"/>
              <a:gd name="T47" fmla="*/ 67 h 247"/>
              <a:gd name="T48" fmla="*/ 24 w 243"/>
              <a:gd name="T49" fmla="*/ 51 h 247"/>
              <a:gd name="T50" fmla="*/ 36 w 243"/>
              <a:gd name="T51" fmla="*/ 40 h 247"/>
              <a:gd name="T52" fmla="*/ 51 w 243"/>
              <a:gd name="T53" fmla="*/ 24 h 247"/>
              <a:gd name="T54" fmla="*/ 67 w 243"/>
              <a:gd name="T55" fmla="*/ 16 h 247"/>
              <a:gd name="T56" fmla="*/ 83 w 243"/>
              <a:gd name="T57" fmla="*/ 8 h 247"/>
              <a:gd name="T58" fmla="*/ 102 w 243"/>
              <a:gd name="T59" fmla="*/ 4 h 247"/>
              <a:gd name="T60" fmla="*/ 122 w 243"/>
              <a:gd name="T61" fmla="*/ 0 h 247"/>
              <a:gd name="T62" fmla="*/ 141 w 243"/>
              <a:gd name="T63" fmla="*/ 4 h 247"/>
              <a:gd name="T64" fmla="*/ 161 w 243"/>
              <a:gd name="T65" fmla="*/ 8 h 247"/>
              <a:gd name="T66" fmla="*/ 180 w 243"/>
              <a:gd name="T67" fmla="*/ 16 h 247"/>
              <a:gd name="T68" fmla="*/ 196 w 243"/>
              <a:gd name="T69" fmla="*/ 24 h 247"/>
              <a:gd name="T70" fmla="*/ 208 w 243"/>
              <a:gd name="T71" fmla="*/ 40 h 247"/>
              <a:gd name="T72" fmla="*/ 220 w 243"/>
              <a:gd name="T73" fmla="*/ 51 h 247"/>
              <a:gd name="T74" fmla="*/ 231 w 243"/>
              <a:gd name="T75" fmla="*/ 67 h 247"/>
              <a:gd name="T76" fmla="*/ 239 w 243"/>
              <a:gd name="T77" fmla="*/ 87 h 247"/>
              <a:gd name="T78" fmla="*/ 243 w 243"/>
              <a:gd name="T79" fmla="*/ 106 h 247"/>
              <a:gd name="T80" fmla="*/ 243 w 243"/>
              <a:gd name="T81" fmla="*/ 126 h 247"/>
              <a:gd name="T82" fmla="*/ 243 w 243"/>
              <a:gd name="T83" fmla="*/ 126 h 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3" h="247">
                <a:moveTo>
                  <a:pt x="243" y="122"/>
                </a:moveTo>
                <a:lnTo>
                  <a:pt x="243" y="145"/>
                </a:lnTo>
                <a:lnTo>
                  <a:pt x="239" y="161"/>
                </a:lnTo>
                <a:lnTo>
                  <a:pt x="231" y="180"/>
                </a:lnTo>
                <a:lnTo>
                  <a:pt x="220" y="196"/>
                </a:lnTo>
                <a:lnTo>
                  <a:pt x="208" y="212"/>
                </a:lnTo>
                <a:lnTo>
                  <a:pt x="196" y="224"/>
                </a:lnTo>
                <a:lnTo>
                  <a:pt x="180" y="231"/>
                </a:lnTo>
                <a:lnTo>
                  <a:pt x="161" y="239"/>
                </a:lnTo>
                <a:lnTo>
                  <a:pt x="141" y="243"/>
                </a:lnTo>
                <a:lnTo>
                  <a:pt x="122" y="247"/>
                </a:lnTo>
                <a:lnTo>
                  <a:pt x="102" y="243"/>
                </a:lnTo>
                <a:lnTo>
                  <a:pt x="83" y="239"/>
                </a:lnTo>
                <a:lnTo>
                  <a:pt x="67" y="231"/>
                </a:lnTo>
                <a:lnTo>
                  <a:pt x="51" y="224"/>
                </a:lnTo>
                <a:lnTo>
                  <a:pt x="36" y="212"/>
                </a:lnTo>
                <a:lnTo>
                  <a:pt x="24" y="196"/>
                </a:lnTo>
                <a:lnTo>
                  <a:pt x="12" y="180"/>
                </a:lnTo>
                <a:lnTo>
                  <a:pt x="4" y="161"/>
                </a:lnTo>
                <a:lnTo>
                  <a:pt x="0" y="145"/>
                </a:lnTo>
                <a:lnTo>
                  <a:pt x="0" y="126"/>
                </a:lnTo>
                <a:lnTo>
                  <a:pt x="0" y="106"/>
                </a:lnTo>
                <a:lnTo>
                  <a:pt x="4" y="87"/>
                </a:lnTo>
                <a:lnTo>
                  <a:pt x="12" y="67"/>
                </a:lnTo>
                <a:lnTo>
                  <a:pt x="24" y="51"/>
                </a:lnTo>
                <a:lnTo>
                  <a:pt x="36" y="40"/>
                </a:lnTo>
                <a:lnTo>
                  <a:pt x="51" y="24"/>
                </a:lnTo>
                <a:lnTo>
                  <a:pt x="67" y="16"/>
                </a:lnTo>
                <a:lnTo>
                  <a:pt x="83" y="8"/>
                </a:lnTo>
                <a:lnTo>
                  <a:pt x="102" y="4"/>
                </a:lnTo>
                <a:lnTo>
                  <a:pt x="122" y="0"/>
                </a:lnTo>
                <a:lnTo>
                  <a:pt x="141" y="4"/>
                </a:lnTo>
                <a:lnTo>
                  <a:pt x="161" y="8"/>
                </a:lnTo>
                <a:lnTo>
                  <a:pt x="180" y="16"/>
                </a:lnTo>
                <a:lnTo>
                  <a:pt x="196" y="24"/>
                </a:lnTo>
                <a:lnTo>
                  <a:pt x="208" y="40"/>
                </a:lnTo>
                <a:lnTo>
                  <a:pt x="220" y="51"/>
                </a:lnTo>
                <a:lnTo>
                  <a:pt x="231" y="67"/>
                </a:lnTo>
                <a:lnTo>
                  <a:pt x="239" y="87"/>
                </a:lnTo>
                <a:lnTo>
                  <a:pt x="243" y="106"/>
                </a:lnTo>
                <a:lnTo>
                  <a:pt x="243" y="126"/>
                </a:lnTo>
                <a:lnTo>
                  <a:pt x="243" y="126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0794" name="Freeform 26"/>
          <p:cNvSpPr>
            <a:spLocks/>
          </p:cNvSpPr>
          <p:nvPr/>
        </p:nvSpPr>
        <p:spPr bwMode="auto">
          <a:xfrm>
            <a:off x="5708824" y="4865192"/>
            <a:ext cx="292100" cy="293687"/>
          </a:xfrm>
          <a:custGeom>
            <a:avLst/>
            <a:gdLst>
              <a:gd name="T0" fmla="*/ 246 w 246"/>
              <a:gd name="T1" fmla="*/ 122 h 247"/>
              <a:gd name="T2" fmla="*/ 242 w 246"/>
              <a:gd name="T3" fmla="*/ 145 h 247"/>
              <a:gd name="T4" fmla="*/ 238 w 246"/>
              <a:gd name="T5" fmla="*/ 161 h 247"/>
              <a:gd name="T6" fmla="*/ 230 w 246"/>
              <a:gd name="T7" fmla="*/ 180 h 247"/>
              <a:gd name="T8" fmla="*/ 223 w 246"/>
              <a:gd name="T9" fmla="*/ 196 h 247"/>
              <a:gd name="T10" fmla="*/ 211 w 246"/>
              <a:gd name="T11" fmla="*/ 212 h 247"/>
              <a:gd name="T12" fmla="*/ 195 w 246"/>
              <a:gd name="T13" fmla="*/ 224 h 247"/>
              <a:gd name="T14" fmla="*/ 180 w 246"/>
              <a:gd name="T15" fmla="*/ 231 h 247"/>
              <a:gd name="T16" fmla="*/ 164 w 246"/>
              <a:gd name="T17" fmla="*/ 239 h 247"/>
              <a:gd name="T18" fmla="*/ 144 w 246"/>
              <a:gd name="T19" fmla="*/ 243 h 247"/>
              <a:gd name="T20" fmla="*/ 125 w 246"/>
              <a:gd name="T21" fmla="*/ 247 h 247"/>
              <a:gd name="T22" fmla="*/ 105 w 246"/>
              <a:gd name="T23" fmla="*/ 243 h 247"/>
              <a:gd name="T24" fmla="*/ 86 w 246"/>
              <a:gd name="T25" fmla="*/ 239 h 247"/>
              <a:gd name="T26" fmla="*/ 66 w 246"/>
              <a:gd name="T27" fmla="*/ 231 h 247"/>
              <a:gd name="T28" fmla="*/ 50 w 246"/>
              <a:gd name="T29" fmla="*/ 224 h 247"/>
              <a:gd name="T30" fmla="*/ 39 w 246"/>
              <a:gd name="T31" fmla="*/ 212 h 247"/>
              <a:gd name="T32" fmla="*/ 23 w 246"/>
              <a:gd name="T33" fmla="*/ 196 h 247"/>
              <a:gd name="T34" fmla="*/ 15 w 246"/>
              <a:gd name="T35" fmla="*/ 180 h 247"/>
              <a:gd name="T36" fmla="*/ 7 w 246"/>
              <a:gd name="T37" fmla="*/ 161 h 247"/>
              <a:gd name="T38" fmla="*/ 3 w 246"/>
              <a:gd name="T39" fmla="*/ 145 h 247"/>
              <a:gd name="T40" fmla="*/ 0 w 246"/>
              <a:gd name="T41" fmla="*/ 126 h 247"/>
              <a:gd name="T42" fmla="*/ 3 w 246"/>
              <a:gd name="T43" fmla="*/ 106 h 247"/>
              <a:gd name="T44" fmla="*/ 7 w 246"/>
              <a:gd name="T45" fmla="*/ 87 h 247"/>
              <a:gd name="T46" fmla="*/ 15 w 246"/>
              <a:gd name="T47" fmla="*/ 67 h 247"/>
              <a:gd name="T48" fmla="*/ 23 w 246"/>
              <a:gd name="T49" fmla="*/ 51 h 247"/>
              <a:gd name="T50" fmla="*/ 39 w 246"/>
              <a:gd name="T51" fmla="*/ 40 h 247"/>
              <a:gd name="T52" fmla="*/ 50 w 246"/>
              <a:gd name="T53" fmla="*/ 24 h 247"/>
              <a:gd name="T54" fmla="*/ 66 w 246"/>
              <a:gd name="T55" fmla="*/ 16 h 247"/>
              <a:gd name="T56" fmla="*/ 86 w 246"/>
              <a:gd name="T57" fmla="*/ 8 h 247"/>
              <a:gd name="T58" fmla="*/ 105 w 246"/>
              <a:gd name="T59" fmla="*/ 4 h 247"/>
              <a:gd name="T60" fmla="*/ 125 w 246"/>
              <a:gd name="T61" fmla="*/ 0 h 247"/>
              <a:gd name="T62" fmla="*/ 144 w 246"/>
              <a:gd name="T63" fmla="*/ 4 h 247"/>
              <a:gd name="T64" fmla="*/ 164 w 246"/>
              <a:gd name="T65" fmla="*/ 8 h 247"/>
              <a:gd name="T66" fmla="*/ 180 w 246"/>
              <a:gd name="T67" fmla="*/ 16 h 247"/>
              <a:gd name="T68" fmla="*/ 195 w 246"/>
              <a:gd name="T69" fmla="*/ 24 h 247"/>
              <a:gd name="T70" fmla="*/ 211 w 246"/>
              <a:gd name="T71" fmla="*/ 40 h 247"/>
              <a:gd name="T72" fmla="*/ 223 w 246"/>
              <a:gd name="T73" fmla="*/ 51 h 247"/>
              <a:gd name="T74" fmla="*/ 230 w 246"/>
              <a:gd name="T75" fmla="*/ 67 h 247"/>
              <a:gd name="T76" fmla="*/ 238 w 246"/>
              <a:gd name="T77" fmla="*/ 87 h 247"/>
              <a:gd name="T78" fmla="*/ 242 w 246"/>
              <a:gd name="T79" fmla="*/ 106 h 247"/>
              <a:gd name="T80" fmla="*/ 246 w 246"/>
              <a:gd name="T81" fmla="*/ 126 h 247"/>
              <a:gd name="T82" fmla="*/ 246 w 246"/>
              <a:gd name="T83" fmla="*/ 126 h 247"/>
              <a:gd name="T84" fmla="*/ 246 w 246"/>
              <a:gd name="T85" fmla="*/ 122 h 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46" h="247">
                <a:moveTo>
                  <a:pt x="246" y="122"/>
                </a:moveTo>
                <a:lnTo>
                  <a:pt x="242" y="145"/>
                </a:lnTo>
                <a:lnTo>
                  <a:pt x="238" y="161"/>
                </a:lnTo>
                <a:lnTo>
                  <a:pt x="230" y="180"/>
                </a:lnTo>
                <a:lnTo>
                  <a:pt x="223" y="196"/>
                </a:lnTo>
                <a:lnTo>
                  <a:pt x="211" y="212"/>
                </a:lnTo>
                <a:lnTo>
                  <a:pt x="195" y="224"/>
                </a:lnTo>
                <a:lnTo>
                  <a:pt x="180" y="231"/>
                </a:lnTo>
                <a:lnTo>
                  <a:pt x="164" y="239"/>
                </a:lnTo>
                <a:lnTo>
                  <a:pt x="144" y="243"/>
                </a:lnTo>
                <a:lnTo>
                  <a:pt x="125" y="247"/>
                </a:lnTo>
                <a:lnTo>
                  <a:pt x="105" y="243"/>
                </a:lnTo>
                <a:lnTo>
                  <a:pt x="86" y="239"/>
                </a:lnTo>
                <a:lnTo>
                  <a:pt x="66" y="231"/>
                </a:lnTo>
                <a:lnTo>
                  <a:pt x="50" y="224"/>
                </a:lnTo>
                <a:lnTo>
                  <a:pt x="39" y="212"/>
                </a:lnTo>
                <a:lnTo>
                  <a:pt x="23" y="196"/>
                </a:lnTo>
                <a:lnTo>
                  <a:pt x="15" y="180"/>
                </a:lnTo>
                <a:lnTo>
                  <a:pt x="7" y="161"/>
                </a:lnTo>
                <a:lnTo>
                  <a:pt x="3" y="145"/>
                </a:lnTo>
                <a:lnTo>
                  <a:pt x="0" y="126"/>
                </a:lnTo>
                <a:lnTo>
                  <a:pt x="3" y="106"/>
                </a:lnTo>
                <a:lnTo>
                  <a:pt x="7" y="87"/>
                </a:lnTo>
                <a:lnTo>
                  <a:pt x="15" y="67"/>
                </a:lnTo>
                <a:lnTo>
                  <a:pt x="23" y="51"/>
                </a:lnTo>
                <a:lnTo>
                  <a:pt x="39" y="40"/>
                </a:lnTo>
                <a:lnTo>
                  <a:pt x="50" y="24"/>
                </a:lnTo>
                <a:lnTo>
                  <a:pt x="66" y="16"/>
                </a:lnTo>
                <a:lnTo>
                  <a:pt x="86" y="8"/>
                </a:lnTo>
                <a:lnTo>
                  <a:pt x="105" y="4"/>
                </a:lnTo>
                <a:lnTo>
                  <a:pt x="125" y="0"/>
                </a:lnTo>
                <a:lnTo>
                  <a:pt x="144" y="4"/>
                </a:lnTo>
                <a:lnTo>
                  <a:pt x="164" y="8"/>
                </a:lnTo>
                <a:lnTo>
                  <a:pt x="180" y="16"/>
                </a:lnTo>
                <a:lnTo>
                  <a:pt x="195" y="24"/>
                </a:lnTo>
                <a:lnTo>
                  <a:pt x="211" y="40"/>
                </a:lnTo>
                <a:lnTo>
                  <a:pt x="223" y="51"/>
                </a:lnTo>
                <a:lnTo>
                  <a:pt x="230" y="67"/>
                </a:lnTo>
                <a:lnTo>
                  <a:pt x="238" y="87"/>
                </a:lnTo>
                <a:lnTo>
                  <a:pt x="242" y="106"/>
                </a:lnTo>
                <a:lnTo>
                  <a:pt x="246" y="126"/>
                </a:lnTo>
                <a:lnTo>
                  <a:pt x="246" y="126"/>
                </a:lnTo>
                <a:lnTo>
                  <a:pt x="246" y="122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795" name="Freeform 27"/>
          <p:cNvSpPr>
            <a:spLocks/>
          </p:cNvSpPr>
          <p:nvPr/>
        </p:nvSpPr>
        <p:spPr bwMode="auto">
          <a:xfrm>
            <a:off x="5708824" y="4865192"/>
            <a:ext cx="292100" cy="293687"/>
          </a:xfrm>
          <a:custGeom>
            <a:avLst/>
            <a:gdLst>
              <a:gd name="T0" fmla="*/ 246 w 246"/>
              <a:gd name="T1" fmla="*/ 122 h 247"/>
              <a:gd name="T2" fmla="*/ 242 w 246"/>
              <a:gd name="T3" fmla="*/ 145 h 247"/>
              <a:gd name="T4" fmla="*/ 238 w 246"/>
              <a:gd name="T5" fmla="*/ 161 h 247"/>
              <a:gd name="T6" fmla="*/ 230 w 246"/>
              <a:gd name="T7" fmla="*/ 180 h 247"/>
              <a:gd name="T8" fmla="*/ 223 w 246"/>
              <a:gd name="T9" fmla="*/ 196 h 247"/>
              <a:gd name="T10" fmla="*/ 211 w 246"/>
              <a:gd name="T11" fmla="*/ 212 h 247"/>
              <a:gd name="T12" fmla="*/ 195 w 246"/>
              <a:gd name="T13" fmla="*/ 224 h 247"/>
              <a:gd name="T14" fmla="*/ 180 w 246"/>
              <a:gd name="T15" fmla="*/ 231 h 247"/>
              <a:gd name="T16" fmla="*/ 164 w 246"/>
              <a:gd name="T17" fmla="*/ 239 h 247"/>
              <a:gd name="T18" fmla="*/ 144 w 246"/>
              <a:gd name="T19" fmla="*/ 243 h 247"/>
              <a:gd name="T20" fmla="*/ 125 w 246"/>
              <a:gd name="T21" fmla="*/ 247 h 247"/>
              <a:gd name="T22" fmla="*/ 105 w 246"/>
              <a:gd name="T23" fmla="*/ 243 h 247"/>
              <a:gd name="T24" fmla="*/ 86 w 246"/>
              <a:gd name="T25" fmla="*/ 239 h 247"/>
              <a:gd name="T26" fmla="*/ 66 w 246"/>
              <a:gd name="T27" fmla="*/ 231 h 247"/>
              <a:gd name="T28" fmla="*/ 50 w 246"/>
              <a:gd name="T29" fmla="*/ 224 h 247"/>
              <a:gd name="T30" fmla="*/ 39 w 246"/>
              <a:gd name="T31" fmla="*/ 212 h 247"/>
              <a:gd name="T32" fmla="*/ 23 w 246"/>
              <a:gd name="T33" fmla="*/ 196 h 247"/>
              <a:gd name="T34" fmla="*/ 15 w 246"/>
              <a:gd name="T35" fmla="*/ 180 h 247"/>
              <a:gd name="T36" fmla="*/ 7 w 246"/>
              <a:gd name="T37" fmla="*/ 161 h 247"/>
              <a:gd name="T38" fmla="*/ 3 w 246"/>
              <a:gd name="T39" fmla="*/ 145 h 247"/>
              <a:gd name="T40" fmla="*/ 0 w 246"/>
              <a:gd name="T41" fmla="*/ 126 h 247"/>
              <a:gd name="T42" fmla="*/ 3 w 246"/>
              <a:gd name="T43" fmla="*/ 106 h 247"/>
              <a:gd name="T44" fmla="*/ 7 w 246"/>
              <a:gd name="T45" fmla="*/ 87 h 247"/>
              <a:gd name="T46" fmla="*/ 15 w 246"/>
              <a:gd name="T47" fmla="*/ 67 h 247"/>
              <a:gd name="T48" fmla="*/ 23 w 246"/>
              <a:gd name="T49" fmla="*/ 51 h 247"/>
              <a:gd name="T50" fmla="*/ 39 w 246"/>
              <a:gd name="T51" fmla="*/ 40 h 247"/>
              <a:gd name="T52" fmla="*/ 50 w 246"/>
              <a:gd name="T53" fmla="*/ 24 h 247"/>
              <a:gd name="T54" fmla="*/ 66 w 246"/>
              <a:gd name="T55" fmla="*/ 16 h 247"/>
              <a:gd name="T56" fmla="*/ 86 w 246"/>
              <a:gd name="T57" fmla="*/ 8 h 247"/>
              <a:gd name="T58" fmla="*/ 105 w 246"/>
              <a:gd name="T59" fmla="*/ 4 h 247"/>
              <a:gd name="T60" fmla="*/ 125 w 246"/>
              <a:gd name="T61" fmla="*/ 0 h 247"/>
              <a:gd name="T62" fmla="*/ 144 w 246"/>
              <a:gd name="T63" fmla="*/ 4 h 247"/>
              <a:gd name="T64" fmla="*/ 164 w 246"/>
              <a:gd name="T65" fmla="*/ 8 h 247"/>
              <a:gd name="T66" fmla="*/ 180 w 246"/>
              <a:gd name="T67" fmla="*/ 16 h 247"/>
              <a:gd name="T68" fmla="*/ 195 w 246"/>
              <a:gd name="T69" fmla="*/ 24 h 247"/>
              <a:gd name="T70" fmla="*/ 211 w 246"/>
              <a:gd name="T71" fmla="*/ 40 h 247"/>
              <a:gd name="T72" fmla="*/ 223 w 246"/>
              <a:gd name="T73" fmla="*/ 51 h 247"/>
              <a:gd name="T74" fmla="*/ 230 w 246"/>
              <a:gd name="T75" fmla="*/ 67 h 247"/>
              <a:gd name="T76" fmla="*/ 238 w 246"/>
              <a:gd name="T77" fmla="*/ 87 h 247"/>
              <a:gd name="T78" fmla="*/ 242 w 246"/>
              <a:gd name="T79" fmla="*/ 106 h 247"/>
              <a:gd name="T80" fmla="*/ 246 w 246"/>
              <a:gd name="T81" fmla="*/ 126 h 247"/>
              <a:gd name="T82" fmla="*/ 246 w 246"/>
              <a:gd name="T83" fmla="*/ 126 h 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6" h="247">
                <a:moveTo>
                  <a:pt x="246" y="122"/>
                </a:moveTo>
                <a:lnTo>
                  <a:pt x="242" y="145"/>
                </a:lnTo>
                <a:lnTo>
                  <a:pt x="238" y="161"/>
                </a:lnTo>
                <a:lnTo>
                  <a:pt x="230" y="180"/>
                </a:lnTo>
                <a:lnTo>
                  <a:pt x="223" y="196"/>
                </a:lnTo>
                <a:lnTo>
                  <a:pt x="211" y="212"/>
                </a:lnTo>
                <a:lnTo>
                  <a:pt x="195" y="224"/>
                </a:lnTo>
                <a:lnTo>
                  <a:pt x="180" y="231"/>
                </a:lnTo>
                <a:lnTo>
                  <a:pt x="164" y="239"/>
                </a:lnTo>
                <a:lnTo>
                  <a:pt x="144" y="243"/>
                </a:lnTo>
                <a:lnTo>
                  <a:pt x="125" y="247"/>
                </a:lnTo>
                <a:lnTo>
                  <a:pt x="105" y="243"/>
                </a:lnTo>
                <a:lnTo>
                  <a:pt x="86" y="239"/>
                </a:lnTo>
                <a:lnTo>
                  <a:pt x="66" y="231"/>
                </a:lnTo>
                <a:lnTo>
                  <a:pt x="50" y="224"/>
                </a:lnTo>
                <a:lnTo>
                  <a:pt x="39" y="212"/>
                </a:lnTo>
                <a:lnTo>
                  <a:pt x="23" y="196"/>
                </a:lnTo>
                <a:lnTo>
                  <a:pt x="15" y="180"/>
                </a:lnTo>
                <a:lnTo>
                  <a:pt x="7" y="161"/>
                </a:lnTo>
                <a:lnTo>
                  <a:pt x="3" y="145"/>
                </a:lnTo>
                <a:lnTo>
                  <a:pt x="0" y="126"/>
                </a:lnTo>
                <a:lnTo>
                  <a:pt x="3" y="106"/>
                </a:lnTo>
                <a:lnTo>
                  <a:pt x="7" y="87"/>
                </a:lnTo>
                <a:lnTo>
                  <a:pt x="15" y="67"/>
                </a:lnTo>
                <a:lnTo>
                  <a:pt x="23" y="51"/>
                </a:lnTo>
                <a:lnTo>
                  <a:pt x="39" y="40"/>
                </a:lnTo>
                <a:lnTo>
                  <a:pt x="50" y="24"/>
                </a:lnTo>
                <a:lnTo>
                  <a:pt x="66" y="16"/>
                </a:lnTo>
                <a:lnTo>
                  <a:pt x="86" y="8"/>
                </a:lnTo>
                <a:lnTo>
                  <a:pt x="105" y="4"/>
                </a:lnTo>
                <a:lnTo>
                  <a:pt x="125" y="0"/>
                </a:lnTo>
                <a:lnTo>
                  <a:pt x="144" y="4"/>
                </a:lnTo>
                <a:lnTo>
                  <a:pt x="164" y="8"/>
                </a:lnTo>
                <a:lnTo>
                  <a:pt x="180" y="16"/>
                </a:lnTo>
                <a:lnTo>
                  <a:pt x="195" y="24"/>
                </a:lnTo>
                <a:lnTo>
                  <a:pt x="211" y="40"/>
                </a:lnTo>
                <a:lnTo>
                  <a:pt x="223" y="51"/>
                </a:lnTo>
                <a:lnTo>
                  <a:pt x="230" y="67"/>
                </a:lnTo>
                <a:lnTo>
                  <a:pt x="238" y="87"/>
                </a:lnTo>
                <a:lnTo>
                  <a:pt x="242" y="106"/>
                </a:lnTo>
                <a:lnTo>
                  <a:pt x="246" y="126"/>
                </a:lnTo>
                <a:lnTo>
                  <a:pt x="246" y="126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0796" name="Freeform 28"/>
          <p:cNvSpPr>
            <a:spLocks/>
          </p:cNvSpPr>
          <p:nvPr/>
        </p:nvSpPr>
        <p:spPr bwMode="auto">
          <a:xfrm>
            <a:off x="6351761" y="4865192"/>
            <a:ext cx="287338" cy="293687"/>
          </a:xfrm>
          <a:custGeom>
            <a:avLst/>
            <a:gdLst>
              <a:gd name="T0" fmla="*/ 242 w 242"/>
              <a:gd name="T1" fmla="*/ 122 h 247"/>
              <a:gd name="T2" fmla="*/ 242 w 242"/>
              <a:gd name="T3" fmla="*/ 145 h 247"/>
              <a:gd name="T4" fmla="*/ 238 w 242"/>
              <a:gd name="T5" fmla="*/ 161 h 247"/>
              <a:gd name="T6" fmla="*/ 231 w 242"/>
              <a:gd name="T7" fmla="*/ 180 h 247"/>
              <a:gd name="T8" fmla="*/ 219 w 242"/>
              <a:gd name="T9" fmla="*/ 196 h 247"/>
              <a:gd name="T10" fmla="*/ 207 w 242"/>
              <a:gd name="T11" fmla="*/ 212 h 247"/>
              <a:gd name="T12" fmla="*/ 195 w 242"/>
              <a:gd name="T13" fmla="*/ 224 h 247"/>
              <a:gd name="T14" fmla="*/ 180 w 242"/>
              <a:gd name="T15" fmla="*/ 231 h 247"/>
              <a:gd name="T16" fmla="*/ 160 w 242"/>
              <a:gd name="T17" fmla="*/ 239 h 247"/>
              <a:gd name="T18" fmla="*/ 141 w 242"/>
              <a:gd name="T19" fmla="*/ 243 h 247"/>
              <a:gd name="T20" fmla="*/ 121 w 242"/>
              <a:gd name="T21" fmla="*/ 247 h 247"/>
              <a:gd name="T22" fmla="*/ 101 w 242"/>
              <a:gd name="T23" fmla="*/ 243 h 247"/>
              <a:gd name="T24" fmla="*/ 82 w 242"/>
              <a:gd name="T25" fmla="*/ 239 h 247"/>
              <a:gd name="T26" fmla="*/ 66 w 242"/>
              <a:gd name="T27" fmla="*/ 231 h 247"/>
              <a:gd name="T28" fmla="*/ 51 w 242"/>
              <a:gd name="T29" fmla="*/ 224 h 247"/>
              <a:gd name="T30" fmla="*/ 35 w 242"/>
              <a:gd name="T31" fmla="*/ 212 h 247"/>
              <a:gd name="T32" fmla="*/ 23 w 242"/>
              <a:gd name="T33" fmla="*/ 196 h 247"/>
              <a:gd name="T34" fmla="*/ 11 w 242"/>
              <a:gd name="T35" fmla="*/ 180 h 247"/>
              <a:gd name="T36" fmla="*/ 4 w 242"/>
              <a:gd name="T37" fmla="*/ 161 h 247"/>
              <a:gd name="T38" fmla="*/ 0 w 242"/>
              <a:gd name="T39" fmla="*/ 145 h 247"/>
              <a:gd name="T40" fmla="*/ 0 w 242"/>
              <a:gd name="T41" fmla="*/ 126 h 247"/>
              <a:gd name="T42" fmla="*/ 0 w 242"/>
              <a:gd name="T43" fmla="*/ 106 h 247"/>
              <a:gd name="T44" fmla="*/ 4 w 242"/>
              <a:gd name="T45" fmla="*/ 87 h 247"/>
              <a:gd name="T46" fmla="*/ 11 w 242"/>
              <a:gd name="T47" fmla="*/ 67 h 247"/>
              <a:gd name="T48" fmla="*/ 23 w 242"/>
              <a:gd name="T49" fmla="*/ 51 h 247"/>
              <a:gd name="T50" fmla="*/ 35 w 242"/>
              <a:gd name="T51" fmla="*/ 40 h 247"/>
              <a:gd name="T52" fmla="*/ 51 w 242"/>
              <a:gd name="T53" fmla="*/ 24 h 247"/>
              <a:gd name="T54" fmla="*/ 66 w 242"/>
              <a:gd name="T55" fmla="*/ 16 h 247"/>
              <a:gd name="T56" fmla="*/ 82 w 242"/>
              <a:gd name="T57" fmla="*/ 8 h 247"/>
              <a:gd name="T58" fmla="*/ 101 w 242"/>
              <a:gd name="T59" fmla="*/ 4 h 247"/>
              <a:gd name="T60" fmla="*/ 121 w 242"/>
              <a:gd name="T61" fmla="*/ 0 h 247"/>
              <a:gd name="T62" fmla="*/ 141 w 242"/>
              <a:gd name="T63" fmla="*/ 4 h 247"/>
              <a:gd name="T64" fmla="*/ 160 w 242"/>
              <a:gd name="T65" fmla="*/ 8 h 247"/>
              <a:gd name="T66" fmla="*/ 180 w 242"/>
              <a:gd name="T67" fmla="*/ 16 h 247"/>
              <a:gd name="T68" fmla="*/ 195 w 242"/>
              <a:gd name="T69" fmla="*/ 24 h 247"/>
              <a:gd name="T70" fmla="*/ 207 w 242"/>
              <a:gd name="T71" fmla="*/ 40 h 247"/>
              <a:gd name="T72" fmla="*/ 219 w 242"/>
              <a:gd name="T73" fmla="*/ 51 h 247"/>
              <a:gd name="T74" fmla="*/ 231 w 242"/>
              <a:gd name="T75" fmla="*/ 67 h 247"/>
              <a:gd name="T76" fmla="*/ 238 w 242"/>
              <a:gd name="T77" fmla="*/ 87 h 247"/>
              <a:gd name="T78" fmla="*/ 242 w 242"/>
              <a:gd name="T79" fmla="*/ 106 h 247"/>
              <a:gd name="T80" fmla="*/ 242 w 242"/>
              <a:gd name="T81" fmla="*/ 126 h 247"/>
              <a:gd name="T82" fmla="*/ 242 w 242"/>
              <a:gd name="T83" fmla="*/ 126 h 247"/>
              <a:gd name="T84" fmla="*/ 242 w 242"/>
              <a:gd name="T85" fmla="*/ 122 h 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42" h="247">
                <a:moveTo>
                  <a:pt x="242" y="122"/>
                </a:moveTo>
                <a:lnTo>
                  <a:pt x="242" y="145"/>
                </a:lnTo>
                <a:lnTo>
                  <a:pt x="238" y="161"/>
                </a:lnTo>
                <a:lnTo>
                  <a:pt x="231" y="180"/>
                </a:lnTo>
                <a:lnTo>
                  <a:pt x="219" y="196"/>
                </a:lnTo>
                <a:lnTo>
                  <a:pt x="207" y="212"/>
                </a:lnTo>
                <a:lnTo>
                  <a:pt x="195" y="224"/>
                </a:lnTo>
                <a:lnTo>
                  <a:pt x="180" y="231"/>
                </a:lnTo>
                <a:lnTo>
                  <a:pt x="160" y="239"/>
                </a:lnTo>
                <a:lnTo>
                  <a:pt x="141" y="243"/>
                </a:lnTo>
                <a:lnTo>
                  <a:pt x="121" y="247"/>
                </a:lnTo>
                <a:lnTo>
                  <a:pt x="101" y="243"/>
                </a:lnTo>
                <a:lnTo>
                  <a:pt x="82" y="239"/>
                </a:lnTo>
                <a:lnTo>
                  <a:pt x="66" y="231"/>
                </a:lnTo>
                <a:lnTo>
                  <a:pt x="51" y="224"/>
                </a:lnTo>
                <a:lnTo>
                  <a:pt x="35" y="212"/>
                </a:lnTo>
                <a:lnTo>
                  <a:pt x="23" y="196"/>
                </a:lnTo>
                <a:lnTo>
                  <a:pt x="11" y="180"/>
                </a:lnTo>
                <a:lnTo>
                  <a:pt x="4" y="161"/>
                </a:lnTo>
                <a:lnTo>
                  <a:pt x="0" y="145"/>
                </a:lnTo>
                <a:lnTo>
                  <a:pt x="0" y="126"/>
                </a:lnTo>
                <a:lnTo>
                  <a:pt x="0" y="106"/>
                </a:lnTo>
                <a:lnTo>
                  <a:pt x="4" y="87"/>
                </a:lnTo>
                <a:lnTo>
                  <a:pt x="11" y="67"/>
                </a:lnTo>
                <a:lnTo>
                  <a:pt x="23" y="51"/>
                </a:lnTo>
                <a:lnTo>
                  <a:pt x="35" y="40"/>
                </a:lnTo>
                <a:lnTo>
                  <a:pt x="51" y="24"/>
                </a:lnTo>
                <a:lnTo>
                  <a:pt x="66" y="16"/>
                </a:lnTo>
                <a:lnTo>
                  <a:pt x="82" y="8"/>
                </a:lnTo>
                <a:lnTo>
                  <a:pt x="101" y="4"/>
                </a:lnTo>
                <a:lnTo>
                  <a:pt x="121" y="0"/>
                </a:lnTo>
                <a:lnTo>
                  <a:pt x="141" y="4"/>
                </a:lnTo>
                <a:lnTo>
                  <a:pt x="160" y="8"/>
                </a:lnTo>
                <a:lnTo>
                  <a:pt x="180" y="16"/>
                </a:lnTo>
                <a:lnTo>
                  <a:pt x="195" y="24"/>
                </a:lnTo>
                <a:lnTo>
                  <a:pt x="207" y="40"/>
                </a:lnTo>
                <a:lnTo>
                  <a:pt x="219" y="51"/>
                </a:lnTo>
                <a:lnTo>
                  <a:pt x="231" y="67"/>
                </a:lnTo>
                <a:lnTo>
                  <a:pt x="238" y="87"/>
                </a:lnTo>
                <a:lnTo>
                  <a:pt x="242" y="106"/>
                </a:lnTo>
                <a:lnTo>
                  <a:pt x="242" y="126"/>
                </a:lnTo>
                <a:lnTo>
                  <a:pt x="242" y="126"/>
                </a:lnTo>
                <a:lnTo>
                  <a:pt x="242" y="122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797" name="Freeform 29"/>
          <p:cNvSpPr>
            <a:spLocks/>
          </p:cNvSpPr>
          <p:nvPr/>
        </p:nvSpPr>
        <p:spPr bwMode="auto">
          <a:xfrm>
            <a:off x="6351761" y="4865192"/>
            <a:ext cx="287338" cy="293687"/>
          </a:xfrm>
          <a:custGeom>
            <a:avLst/>
            <a:gdLst>
              <a:gd name="T0" fmla="*/ 242 w 242"/>
              <a:gd name="T1" fmla="*/ 122 h 247"/>
              <a:gd name="T2" fmla="*/ 242 w 242"/>
              <a:gd name="T3" fmla="*/ 145 h 247"/>
              <a:gd name="T4" fmla="*/ 238 w 242"/>
              <a:gd name="T5" fmla="*/ 161 h 247"/>
              <a:gd name="T6" fmla="*/ 231 w 242"/>
              <a:gd name="T7" fmla="*/ 180 h 247"/>
              <a:gd name="T8" fmla="*/ 219 w 242"/>
              <a:gd name="T9" fmla="*/ 196 h 247"/>
              <a:gd name="T10" fmla="*/ 207 w 242"/>
              <a:gd name="T11" fmla="*/ 212 h 247"/>
              <a:gd name="T12" fmla="*/ 195 w 242"/>
              <a:gd name="T13" fmla="*/ 224 h 247"/>
              <a:gd name="T14" fmla="*/ 180 w 242"/>
              <a:gd name="T15" fmla="*/ 231 h 247"/>
              <a:gd name="T16" fmla="*/ 160 w 242"/>
              <a:gd name="T17" fmla="*/ 239 h 247"/>
              <a:gd name="T18" fmla="*/ 141 w 242"/>
              <a:gd name="T19" fmla="*/ 243 h 247"/>
              <a:gd name="T20" fmla="*/ 121 w 242"/>
              <a:gd name="T21" fmla="*/ 247 h 247"/>
              <a:gd name="T22" fmla="*/ 101 w 242"/>
              <a:gd name="T23" fmla="*/ 243 h 247"/>
              <a:gd name="T24" fmla="*/ 82 w 242"/>
              <a:gd name="T25" fmla="*/ 239 h 247"/>
              <a:gd name="T26" fmla="*/ 66 w 242"/>
              <a:gd name="T27" fmla="*/ 231 h 247"/>
              <a:gd name="T28" fmla="*/ 51 w 242"/>
              <a:gd name="T29" fmla="*/ 224 h 247"/>
              <a:gd name="T30" fmla="*/ 35 w 242"/>
              <a:gd name="T31" fmla="*/ 212 h 247"/>
              <a:gd name="T32" fmla="*/ 23 w 242"/>
              <a:gd name="T33" fmla="*/ 196 h 247"/>
              <a:gd name="T34" fmla="*/ 11 w 242"/>
              <a:gd name="T35" fmla="*/ 180 h 247"/>
              <a:gd name="T36" fmla="*/ 4 w 242"/>
              <a:gd name="T37" fmla="*/ 161 h 247"/>
              <a:gd name="T38" fmla="*/ 0 w 242"/>
              <a:gd name="T39" fmla="*/ 145 h 247"/>
              <a:gd name="T40" fmla="*/ 0 w 242"/>
              <a:gd name="T41" fmla="*/ 126 h 247"/>
              <a:gd name="T42" fmla="*/ 0 w 242"/>
              <a:gd name="T43" fmla="*/ 106 h 247"/>
              <a:gd name="T44" fmla="*/ 4 w 242"/>
              <a:gd name="T45" fmla="*/ 87 h 247"/>
              <a:gd name="T46" fmla="*/ 11 w 242"/>
              <a:gd name="T47" fmla="*/ 67 h 247"/>
              <a:gd name="T48" fmla="*/ 23 w 242"/>
              <a:gd name="T49" fmla="*/ 51 h 247"/>
              <a:gd name="T50" fmla="*/ 35 w 242"/>
              <a:gd name="T51" fmla="*/ 40 h 247"/>
              <a:gd name="T52" fmla="*/ 51 w 242"/>
              <a:gd name="T53" fmla="*/ 24 h 247"/>
              <a:gd name="T54" fmla="*/ 66 w 242"/>
              <a:gd name="T55" fmla="*/ 16 h 247"/>
              <a:gd name="T56" fmla="*/ 82 w 242"/>
              <a:gd name="T57" fmla="*/ 8 h 247"/>
              <a:gd name="T58" fmla="*/ 101 w 242"/>
              <a:gd name="T59" fmla="*/ 4 h 247"/>
              <a:gd name="T60" fmla="*/ 121 w 242"/>
              <a:gd name="T61" fmla="*/ 0 h 247"/>
              <a:gd name="T62" fmla="*/ 141 w 242"/>
              <a:gd name="T63" fmla="*/ 4 h 247"/>
              <a:gd name="T64" fmla="*/ 160 w 242"/>
              <a:gd name="T65" fmla="*/ 8 h 247"/>
              <a:gd name="T66" fmla="*/ 180 w 242"/>
              <a:gd name="T67" fmla="*/ 16 h 247"/>
              <a:gd name="T68" fmla="*/ 195 w 242"/>
              <a:gd name="T69" fmla="*/ 24 h 247"/>
              <a:gd name="T70" fmla="*/ 207 w 242"/>
              <a:gd name="T71" fmla="*/ 40 h 247"/>
              <a:gd name="T72" fmla="*/ 219 w 242"/>
              <a:gd name="T73" fmla="*/ 51 h 247"/>
              <a:gd name="T74" fmla="*/ 231 w 242"/>
              <a:gd name="T75" fmla="*/ 67 h 247"/>
              <a:gd name="T76" fmla="*/ 238 w 242"/>
              <a:gd name="T77" fmla="*/ 87 h 247"/>
              <a:gd name="T78" fmla="*/ 242 w 242"/>
              <a:gd name="T79" fmla="*/ 106 h 247"/>
              <a:gd name="T80" fmla="*/ 242 w 242"/>
              <a:gd name="T81" fmla="*/ 126 h 247"/>
              <a:gd name="T82" fmla="*/ 242 w 242"/>
              <a:gd name="T83" fmla="*/ 126 h 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2" h="247">
                <a:moveTo>
                  <a:pt x="242" y="122"/>
                </a:moveTo>
                <a:lnTo>
                  <a:pt x="242" y="145"/>
                </a:lnTo>
                <a:lnTo>
                  <a:pt x="238" y="161"/>
                </a:lnTo>
                <a:lnTo>
                  <a:pt x="231" y="180"/>
                </a:lnTo>
                <a:lnTo>
                  <a:pt x="219" y="196"/>
                </a:lnTo>
                <a:lnTo>
                  <a:pt x="207" y="212"/>
                </a:lnTo>
                <a:lnTo>
                  <a:pt x="195" y="224"/>
                </a:lnTo>
                <a:lnTo>
                  <a:pt x="180" y="231"/>
                </a:lnTo>
                <a:lnTo>
                  <a:pt x="160" y="239"/>
                </a:lnTo>
                <a:lnTo>
                  <a:pt x="141" y="243"/>
                </a:lnTo>
                <a:lnTo>
                  <a:pt x="121" y="247"/>
                </a:lnTo>
                <a:lnTo>
                  <a:pt x="101" y="243"/>
                </a:lnTo>
                <a:lnTo>
                  <a:pt x="82" y="239"/>
                </a:lnTo>
                <a:lnTo>
                  <a:pt x="66" y="231"/>
                </a:lnTo>
                <a:lnTo>
                  <a:pt x="51" y="224"/>
                </a:lnTo>
                <a:lnTo>
                  <a:pt x="35" y="212"/>
                </a:lnTo>
                <a:lnTo>
                  <a:pt x="23" y="196"/>
                </a:lnTo>
                <a:lnTo>
                  <a:pt x="11" y="180"/>
                </a:lnTo>
                <a:lnTo>
                  <a:pt x="4" y="161"/>
                </a:lnTo>
                <a:lnTo>
                  <a:pt x="0" y="145"/>
                </a:lnTo>
                <a:lnTo>
                  <a:pt x="0" y="126"/>
                </a:lnTo>
                <a:lnTo>
                  <a:pt x="0" y="106"/>
                </a:lnTo>
                <a:lnTo>
                  <a:pt x="4" y="87"/>
                </a:lnTo>
                <a:lnTo>
                  <a:pt x="11" y="67"/>
                </a:lnTo>
                <a:lnTo>
                  <a:pt x="23" y="51"/>
                </a:lnTo>
                <a:lnTo>
                  <a:pt x="35" y="40"/>
                </a:lnTo>
                <a:lnTo>
                  <a:pt x="51" y="24"/>
                </a:lnTo>
                <a:lnTo>
                  <a:pt x="66" y="16"/>
                </a:lnTo>
                <a:lnTo>
                  <a:pt x="82" y="8"/>
                </a:lnTo>
                <a:lnTo>
                  <a:pt x="101" y="4"/>
                </a:lnTo>
                <a:lnTo>
                  <a:pt x="121" y="0"/>
                </a:lnTo>
                <a:lnTo>
                  <a:pt x="141" y="4"/>
                </a:lnTo>
                <a:lnTo>
                  <a:pt x="160" y="8"/>
                </a:lnTo>
                <a:lnTo>
                  <a:pt x="180" y="16"/>
                </a:lnTo>
                <a:lnTo>
                  <a:pt x="195" y="24"/>
                </a:lnTo>
                <a:lnTo>
                  <a:pt x="207" y="40"/>
                </a:lnTo>
                <a:lnTo>
                  <a:pt x="219" y="51"/>
                </a:lnTo>
                <a:lnTo>
                  <a:pt x="231" y="67"/>
                </a:lnTo>
                <a:lnTo>
                  <a:pt x="238" y="87"/>
                </a:lnTo>
                <a:lnTo>
                  <a:pt x="242" y="106"/>
                </a:lnTo>
                <a:lnTo>
                  <a:pt x="242" y="126"/>
                </a:lnTo>
                <a:lnTo>
                  <a:pt x="242" y="126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0800" name="Rectangle 32"/>
          <p:cNvSpPr>
            <a:spLocks noChangeArrowheads="1"/>
          </p:cNvSpPr>
          <p:nvPr/>
        </p:nvSpPr>
        <p:spPr bwMode="auto">
          <a:xfrm>
            <a:off x="2824336" y="2564904"/>
            <a:ext cx="144463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chemeClr val="bg1"/>
                </a:solidFill>
                <a:latin typeface="Arial" charset="0"/>
              </a:rPr>
              <a:t>X</a:t>
            </a:r>
            <a:endParaRPr lang="en-US" sz="2400" b="0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1440801" name="Rectangle 33"/>
          <p:cNvSpPr>
            <a:spLocks noChangeArrowheads="1"/>
          </p:cNvSpPr>
          <p:nvPr/>
        </p:nvSpPr>
        <p:spPr bwMode="auto">
          <a:xfrm>
            <a:off x="3467274" y="2564904"/>
            <a:ext cx="1349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A</a:t>
            </a:r>
            <a:endParaRPr lang="en-US" sz="2400" b="0">
              <a:latin typeface="Times New Roman" charset="0"/>
            </a:endParaRPr>
          </a:p>
        </p:txBody>
      </p:sp>
      <p:sp>
        <p:nvSpPr>
          <p:cNvPr id="1440802" name="Freeform 34"/>
          <p:cNvSpPr>
            <a:spLocks/>
          </p:cNvSpPr>
          <p:nvPr/>
        </p:nvSpPr>
        <p:spPr bwMode="auto">
          <a:xfrm>
            <a:off x="3378374" y="2526804"/>
            <a:ext cx="293687" cy="288925"/>
          </a:xfrm>
          <a:custGeom>
            <a:avLst/>
            <a:gdLst>
              <a:gd name="T0" fmla="*/ 246 w 246"/>
              <a:gd name="T1" fmla="*/ 121 h 242"/>
              <a:gd name="T2" fmla="*/ 242 w 246"/>
              <a:gd name="T3" fmla="*/ 140 h 242"/>
              <a:gd name="T4" fmla="*/ 238 w 246"/>
              <a:gd name="T5" fmla="*/ 160 h 242"/>
              <a:gd name="T6" fmla="*/ 231 w 246"/>
              <a:gd name="T7" fmla="*/ 176 h 242"/>
              <a:gd name="T8" fmla="*/ 223 w 246"/>
              <a:gd name="T9" fmla="*/ 191 h 242"/>
              <a:gd name="T10" fmla="*/ 211 w 246"/>
              <a:gd name="T11" fmla="*/ 207 h 242"/>
              <a:gd name="T12" fmla="*/ 195 w 246"/>
              <a:gd name="T13" fmla="*/ 219 h 242"/>
              <a:gd name="T14" fmla="*/ 180 w 246"/>
              <a:gd name="T15" fmla="*/ 231 h 242"/>
              <a:gd name="T16" fmla="*/ 164 w 246"/>
              <a:gd name="T17" fmla="*/ 238 h 242"/>
              <a:gd name="T18" fmla="*/ 144 w 246"/>
              <a:gd name="T19" fmla="*/ 242 h 242"/>
              <a:gd name="T20" fmla="*/ 125 w 246"/>
              <a:gd name="T21" fmla="*/ 242 h 242"/>
              <a:gd name="T22" fmla="*/ 105 w 246"/>
              <a:gd name="T23" fmla="*/ 242 h 242"/>
              <a:gd name="T24" fmla="*/ 86 w 246"/>
              <a:gd name="T25" fmla="*/ 238 h 242"/>
              <a:gd name="T26" fmla="*/ 66 w 246"/>
              <a:gd name="T27" fmla="*/ 231 h 242"/>
              <a:gd name="T28" fmla="*/ 51 w 246"/>
              <a:gd name="T29" fmla="*/ 219 h 242"/>
              <a:gd name="T30" fmla="*/ 39 w 246"/>
              <a:gd name="T31" fmla="*/ 207 h 242"/>
              <a:gd name="T32" fmla="*/ 23 w 246"/>
              <a:gd name="T33" fmla="*/ 191 h 242"/>
              <a:gd name="T34" fmla="*/ 15 w 246"/>
              <a:gd name="T35" fmla="*/ 176 h 242"/>
              <a:gd name="T36" fmla="*/ 7 w 246"/>
              <a:gd name="T37" fmla="*/ 160 h 242"/>
              <a:gd name="T38" fmla="*/ 4 w 246"/>
              <a:gd name="T39" fmla="*/ 140 h 242"/>
              <a:gd name="T40" fmla="*/ 0 w 246"/>
              <a:gd name="T41" fmla="*/ 121 h 242"/>
              <a:gd name="T42" fmla="*/ 4 w 246"/>
              <a:gd name="T43" fmla="*/ 101 h 242"/>
              <a:gd name="T44" fmla="*/ 7 w 246"/>
              <a:gd name="T45" fmla="*/ 82 h 242"/>
              <a:gd name="T46" fmla="*/ 15 w 246"/>
              <a:gd name="T47" fmla="*/ 66 h 242"/>
              <a:gd name="T48" fmla="*/ 23 w 246"/>
              <a:gd name="T49" fmla="*/ 50 h 242"/>
              <a:gd name="T50" fmla="*/ 39 w 246"/>
              <a:gd name="T51" fmla="*/ 35 h 242"/>
              <a:gd name="T52" fmla="*/ 51 w 246"/>
              <a:gd name="T53" fmla="*/ 23 h 242"/>
              <a:gd name="T54" fmla="*/ 66 w 246"/>
              <a:gd name="T55" fmla="*/ 11 h 242"/>
              <a:gd name="T56" fmla="*/ 86 w 246"/>
              <a:gd name="T57" fmla="*/ 4 h 242"/>
              <a:gd name="T58" fmla="*/ 105 w 246"/>
              <a:gd name="T59" fmla="*/ 0 h 242"/>
              <a:gd name="T60" fmla="*/ 125 w 246"/>
              <a:gd name="T61" fmla="*/ 0 h 242"/>
              <a:gd name="T62" fmla="*/ 144 w 246"/>
              <a:gd name="T63" fmla="*/ 0 h 242"/>
              <a:gd name="T64" fmla="*/ 164 w 246"/>
              <a:gd name="T65" fmla="*/ 4 h 242"/>
              <a:gd name="T66" fmla="*/ 180 w 246"/>
              <a:gd name="T67" fmla="*/ 11 h 242"/>
              <a:gd name="T68" fmla="*/ 195 w 246"/>
              <a:gd name="T69" fmla="*/ 23 h 242"/>
              <a:gd name="T70" fmla="*/ 211 w 246"/>
              <a:gd name="T71" fmla="*/ 35 h 242"/>
              <a:gd name="T72" fmla="*/ 223 w 246"/>
              <a:gd name="T73" fmla="*/ 50 h 242"/>
              <a:gd name="T74" fmla="*/ 231 w 246"/>
              <a:gd name="T75" fmla="*/ 66 h 242"/>
              <a:gd name="T76" fmla="*/ 238 w 246"/>
              <a:gd name="T77" fmla="*/ 82 h 242"/>
              <a:gd name="T78" fmla="*/ 242 w 246"/>
              <a:gd name="T79" fmla="*/ 101 h 242"/>
              <a:gd name="T80" fmla="*/ 246 w 246"/>
              <a:gd name="T81" fmla="*/ 121 h 242"/>
              <a:gd name="T82" fmla="*/ 246 w 246"/>
              <a:gd name="T83" fmla="*/ 121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6" h="242">
                <a:moveTo>
                  <a:pt x="246" y="121"/>
                </a:moveTo>
                <a:lnTo>
                  <a:pt x="242" y="140"/>
                </a:lnTo>
                <a:lnTo>
                  <a:pt x="238" y="160"/>
                </a:lnTo>
                <a:lnTo>
                  <a:pt x="231" y="176"/>
                </a:lnTo>
                <a:lnTo>
                  <a:pt x="223" y="191"/>
                </a:lnTo>
                <a:lnTo>
                  <a:pt x="211" y="207"/>
                </a:lnTo>
                <a:lnTo>
                  <a:pt x="195" y="219"/>
                </a:lnTo>
                <a:lnTo>
                  <a:pt x="180" y="231"/>
                </a:lnTo>
                <a:lnTo>
                  <a:pt x="164" y="238"/>
                </a:lnTo>
                <a:lnTo>
                  <a:pt x="144" y="242"/>
                </a:lnTo>
                <a:lnTo>
                  <a:pt x="125" y="242"/>
                </a:lnTo>
                <a:lnTo>
                  <a:pt x="105" y="242"/>
                </a:lnTo>
                <a:lnTo>
                  <a:pt x="86" y="238"/>
                </a:lnTo>
                <a:lnTo>
                  <a:pt x="66" y="231"/>
                </a:lnTo>
                <a:lnTo>
                  <a:pt x="51" y="219"/>
                </a:lnTo>
                <a:lnTo>
                  <a:pt x="39" y="207"/>
                </a:lnTo>
                <a:lnTo>
                  <a:pt x="23" y="191"/>
                </a:lnTo>
                <a:lnTo>
                  <a:pt x="15" y="176"/>
                </a:lnTo>
                <a:lnTo>
                  <a:pt x="7" y="160"/>
                </a:lnTo>
                <a:lnTo>
                  <a:pt x="4" y="140"/>
                </a:lnTo>
                <a:lnTo>
                  <a:pt x="0" y="121"/>
                </a:lnTo>
                <a:lnTo>
                  <a:pt x="4" y="101"/>
                </a:lnTo>
                <a:lnTo>
                  <a:pt x="7" y="82"/>
                </a:lnTo>
                <a:lnTo>
                  <a:pt x="15" y="66"/>
                </a:lnTo>
                <a:lnTo>
                  <a:pt x="23" y="50"/>
                </a:lnTo>
                <a:lnTo>
                  <a:pt x="39" y="35"/>
                </a:lnTo>
                <a:lnTo>
                  <a:pt x="51" y="23"/>
                </a:lnTo>
                <a:lnTo>
                  <a:pt x="66" y="11"/>
                </a:lnTo>
                <a:lnTo>
                  <a:pt x="86" y="4"/>
                </a:lnTo>
                <a:lnTo>
                  <a:pt x="105" y="0"/>
                </a:lnTo>
                <a:lnTo>
                  <a:pt x="125" y="0"/>
                </a:lnTo>
                <a:lnTo>
                  <a:pt x="144" y="0"/>
                </a:lnTo>
                <a:lnTo>
                  <a:pt x="164" y="4"/>
                </a:lnTo>
                <a:lnTo>
                  <a:pt x="180" y="11"/>
                </a:lnTo>
                <a:lnTo>
                  <a:pt x="195" y="23"/>
                </a:lnTo>
                <a:lnTo>
                  <a:pt x="211" y="35"/>
                </a:lnTo>
                <a:lnTo>
                  <a:pt x="223" y="50"/>
                </a:lnTo>
                <a:lnTo>
                  <a:pt x="231" y="66"/>
                </a:lnTo>
                <a:lnTo>
                  <a:pt x="238" y="82"/>
                </a:lnTo>
                <a:lnTo>
                  <a:pt x="242" y="101"/>
                </a:lnTo>
                <a:lnTo>
                  <a:pt x="246" y="121"/>
                </a:lnTo>
                <a:lnTo>
                  <a:pt x="246" y="121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03" name="Line 35"/>
          <p:cNvSpPr>
            <a:spLocks noChangeShapeType="1"/>
          </p:cNvSpPr>
          <p:nvPr/>
        </p:nvSpPr>
        <p:spPr bwMode="auto">
          <a:xfrm>
            <a:off x="3029124" y="2666504"/>
            <a:ext cx="349250" cy="47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04" name="Line 36"/>
          <p:cNvSpPr>
            <a:spLocks noChangeShapeType="1"/>
          </p:cNvSpPr>
          <p:nvPr/>
        </p:nvSpPr>
        <p:spPr bwMode="auto">
          <a:xfrm>
            <a:off x="2884661" y="2815729"/>
            <a:ext cx="1588" cy="349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05" name="Line 37"/>
          <p:cNvSpPr>
            <a:spLocks noChangeShapeType="1"/>
          </p:cNvSpPr>
          <p:nvPr/>
        </p:nvSpPr>
        <p:spPr bwMode="auto">
          <a:xfrm flipH="1">
            <a:off x="3514899" y="2796679"/>
            <a:ext cx="0" cy="4000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06" name="Rectangle 38"/>
          <p:cNvSpPr>
            <a:spLocks noChangeArrowheads="1"/>
          </p:cNvSpPr>
          <p:nvPr/>
        </p:nvSpPr>
        <p:spPr bwMode="auto">
          <a:xfrm>
            <a:off x="2829099" y="3207842"/>
            <a:ext cx="1460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C</a:t>
            </a:r>
            <a:endParaRPr lang="en-US" sz="2400" b="0">
              <a:latin typeface="Times New Roman" charset="0"/>
            </a:endParaRPr>
          </a:p>
        </p:txBody>
      </p:sp>
      <p:sp>
        <p:nvSpPr>
          <p:cNvPr id="1440807" name="Freeform 39"/>
          <p:cNvSpPr>
            <a:spLocks/>
          </p:cNvSpPr>
          <p:nvPr/>
        </p:nvSpPr>
        <p:spPr bwMode="auto">
          <a:xfrm>
            <a:off x="2740199" y="3164979"/>
            <a:ext cx="288925" cy="293688"/>
          </a:xfrm>
          <a:custGeom>
            <a:avLst/>
            <a:gdLst>
              <a:gd name="T0" fmla="*/ 243 w 243"/>
              <a:gd name="T1" fmla="*/ 121 h 246"/>
              <a:gd name="T2" fmla="*/ 243 w 243"/>
              <a:gd name="T3" fmla="*/ 145 h 246"/>
              <a:gd name="T4" fmla="*/ 239 w 243"/>
              <a:gd name="T5" fmla="*/ 160 h 246"/>
              <a:gd name="T6" fmla="*/ 231 w 243"/>
              <a:gd name="T7" fmla="*/ 180 h 246"/>
              <a:gd name="T8" fmla="*/ 220 w 243"/>
              <a:gd name="T9" fmla="*/ 196 h 246"/>
              <a:gd name="T10" fmla="*/ 208 w 243"/>
              <a:gd name="T11" fmla="*/ 211 h 246"/>
              <a:gd name="T12" fmla="*/ 196 w 243"/>
              <a:gd name="T13" fmla="*/ 223 h 246"/>
              <a:gd name="T14" fmla="*/ 180 w 243"/>
              <a:gd name="T15" fmla="*/ 231 h 246"/>
              <a:gd name="T16" fmla="*/ 161 w 243"/>
              <a:gd name="T17" fmla="*/ 239 h 246"/>
              <a:gd name="T18" fmla="*/ 141 w 243"/>
              <a:gd name="T19" fmla="*/ 242 h 246"/>
              <a:gd name="T20" fmla="*/ 122 w 243"/>
              <a:gd name="T21" fmla="*/ 246 h 246"/>
              <a:gd name="T22" fmla="*/ 102 w 243"/>
              <a:gd name="T23" fmla="*/ 242 h 246"/>
              <a:gd name="T24" fmla="*/ 83 w 243"/>
              <a:gd name="T25" fmla="*/ 239 h 246"/>
              <a:gd name="T26" fmla="*/ 67 w 243"/>
              <a:gd name="T27" fmla="*/ 231 h 246"/>
              <a:gd name="T28" fmla="*/ 51 w 243"/>
              <a:gd name="T29" fmla="*/ 223 h 246"/>
              <a:gd name="T30" fmla="*/ 36 w 243"/>
              <a:gd name="T31" fmla="*/ 211 h 246"/>
              <a:gd name="T32" fmla="*/ 24 w 243"/>
              <a:gd name="T33" fmla="*/ 196 h 246"/>
              <a:gd name="T34" fmla="*/ 12 w 243"/>
              <a:gd name="T35" fmla="*/ 180 h 246"/>
              <a:gd name="T36" fmla="*/ 4 w 243"/>
              <a:gd name="T37" fmla="*/ 160 h 246"/>
              <a:gd name="T38" fmla="*/ 0 w 243"/>
              <a:gd name="T39" fmla="*/ 145 h 246"/>
              <a:gd name="T40" fmla="*/ 0 w 243"/>
              <a:gd name="T41" fmla="*/ 125 h 246"/>
              <a:gd name="T42" fmla="*/ 0 w 243"/>
              <a:gd name="T43" fmla="*/ 102 h 246"/>
              <a:gd name="T44" fmla="*/ 4 w 243"/>
              <a:gd name="T45" fmla="*/ 86 h 246"/>
              <a:gd name="T46" fmla="*/ 12 w 243"/>
              <a:gd name="T47" fmla="*/ 66 h 246"/>
              <a:gd name="T48" fmla="*/ 24 w 243"/>
              <a:gd name="T49" fmla="*/ 51 h 246"/>
              <a:gd name="T50" fmla="*/ 36 w 243"/>
              <a:gd name="T51" fmla="*/ 35 h 246"/>
              <a:gd name="T52" fmla="*/ 51 w 243"/>
              <a:gd name="T53" fmla="*/ 23 h 246"/>
              <a:gd name="T54" fmla="*/ 67 w 243"/>
              <a:gd name="T55" fmla="*/ 15 h 246"/>
              <a:gd name="T56" fmla="*/ 83 w 243"/>
              <a:gd name="T57" fmla="*/ 8 h 246"/>
              <a:gd name="T58" fmla="*/ 102 w 243"/>
              <a:gd name="T59" fmla="*/ 4 h 246"/>
              <a:gd name="T60" fmla="*/ 122 w 243"/>
              <a:gd name="T61" fmla="*/ 0 h 246"/>
              <a:gd name="T62" fmla="*/ 141 w 243"/>
              <a:gd name="T63" fmla="*/ 4 h 246"/>
              <a:gd name="T64" fmla="*/ 161 w 243"/>
              <a:gd name="T65" fmla="*/ 8 h 246"/>
              <a:gd name="T66" fmla="*/ 180 w 243"/>
              <a:gd name="T67" fmla="*/ 15 h 246"/>
              <a:gd name="T68" fmla="*/ 196 w 243"/>
              <a:gd name="T69" fmla="*/ 23 h 246"/>
              <a:gd name="T70" fmla="*/ 208 w 243"/>
              <a:gd name="T71" fmla="*/ 35 h 246"/>
              <a:gd name="T72" fmla="*/ 220 w 243"/>
              <a:gd name="T73" fmla="*/ 51 h 246"/>
              <a:gd name="T74" fmla="*/ 231 w 243"/>
              <a:gd name="T75" fmla="*/ 66 h 246"/>
              <a:gd name="T76" fmla="*/ 239 w 243"/>
              <a:gd name="T77" fmla="*/ 86 h 246"/>
              <a:gd name="T78" fmla="*/ 243 w 243"/>
              <a:gd name="T79" fmla="*/ 102 h 246"/>
              <a:gd name="T80" fmla="*/ 243 w 243"/>
              <a:gd name="T81" fmla="*/ 125 h 246"/>
              <a:gd name="T82" fmla="*/ 243 w 243"/>
              <a:gd name="T83" fmla="*/ 125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3" h="246">
                <a:moveTo>
                  <a:pt x="243" y="121"/>
                </a:moveTo>
                <a:lnTo>
                  <a:pt x="243" y="145"/>
                </a:lnTo>
                <a:lnTo>
                  <a:pt x="239" y="160"/>
                </a:lnTo>
                <a:lnTo>
                  <a:pt x="231" y="180"/>
                </a:lnTo>
                <a:lnTo>
                  <a:pt x="220" y="196"/>
                </a:lnTo>
                <a:lnTo>
                  <a:pt x="208" y="211"/>
                </a:lnTo>
                <a:lnTo>
                  <a:pt x="196" y="223"/>
                </a:lnTo>
                <a:lnTo>
                  <a:pt x="180" y="231"/>
                </a:lnTo>
                <a:lnTo>
                  <a:pt x="161" y="239"/>
                </a:lnTo>
                <a:lnTo>
                  <a:pt x="141" y="242"/>
                </a:lnTo>
                <a:lnTo>
                  <a:pt x="122" y="246"/>
                </a:lnTo>
                <a:lnTo>
                  <a:pt x="102" y="242"/>
                </a:lnTo>
                <a:lnTo>
                  <a:pt x="83" y="239"/>
                </a:lnTo>
                <a:lnTo>
                  <a:pt x="67" y="231"/>
                </a:lnTo>
                <a:lnTo>
                  <a:pt x="51" y="223"/>
                </a:lnTo>
                <a:lnTo>
                  <a:pt x="36" y="211"/>
                </a:lnTo>
                <a:lnTo>
                  <a:pt x="24" y="196"/>
                </a:lnTo>
                <a:lnTo>
                  <a:pt x="12" y="180"/>
                </a:lnTo>
                <a:lnTo>
                  <a:pt x="4" y="160"/>
                </a:lnTo>
                <a:lnTo>
                  <a:pt x="0" y="145"/>
                </a:lnTo>
                <a:lnTo>
                  <a:pt x="0" y="125"/>
                </a:lnTo>
                <a:lnTo>
                  <a:pt x="0" y="102"/>
                </a:lnTo>
                <a:lnTo>
                  <a:pt x="4" y="86"/>
                </a:lnTo>
                <a:lnTo>
                  <a:pt x="12" y="66"/>
                </a:lnTo>
                <a:lnTo>
                  <a:pt x="24" y="51"/>
                </a:lnTo>
                <a:lnTo>
                  <a:pt x="36" y="35"/>
                </a:lnTo>
                <a:lnTo>
                  <a:pt x="51" y="23"/>
                </a:lnTo>
                <a:lnTo>
                  <a:pt x="67" y="15"/>
                </a:lnTo>
                <a:lnTo>
                  <a:pt x="83" y="8"/>
                </a:lnTo>
                <a:lnTo>
                  <a:pt x="102" y="4"/>
                </a:lnTo>
                <a:lnTo>
                  <a:pt x="122" y="0"/>
                </a:lnTo>
                <a:lnTo>
                  <a:pt x="141" y="4"/>
                </a:lnTo>
                <a:lnTo>
                  <a:pt x="161" y="8"/>
                </a:lnTo>
                <a:lnTo>
                  <a:pt x="180" y="15"/>
                </a:lnTo>
                <a:lnTo>
                  <a:pt x="196" y="23"/>
                </a:lnTo>
                <a:lnTo>
                  <a:pt x="208" y="35"/>
                </a:lnTo>
                <a:lnTo>
                  <a:pt x="220" y="51"/>
                </a:lnTo>
                <a:lnTo>
                  <a:pt x="231" y="66"/>
                </a:lnTo>
                <a:lnTo>
                  <a:pt x="239" y="86"/>
                </a:lnTo>
                <a:lnTo>
                  <a:pt x="243" y="102"/>
                </a:lnTo>
                <a:lnTo>
                  <a:pt x="243" y="125"/>
                </a:lnTo>
                <a:lnTo>
                  <a:pt x="243" y="125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08" name="Rectangle 40"/>
          <p:cNvSpPr>
            <a:spLocks noChangeArrowheads="1"/>
          </p:cNvSpPr>
          <p:nvPr/>
        </p:nvSpPr>
        <p:spPr bwMode="auto">
          <a:xfrm>
            <a:off x="3476799" y="3207842"/>
            <a:ext cx="1349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B</a:t>
            </a:r>
            <a:endParaRPr lang="en-US" sz="2400" b="0">
              <a:latin typeface="Times New Roman" charset="0"/>
            </a:endParaRPr>
          </a:p>
        </p:txBody>
      </p:sp>
      <p:sp>
        <p:nvSpPr>
          <p:cNvPr id="1440809" name="Freeform 41"/>
          <p:cNvSpPr>
            <a:spLocks/>
          </p:cNvSpPr>
          <p:nvPr/>
        </p:nvSpPr>
        <p:spPr bwMode="auto">
          <a:xfrm>
            <a:off x="3378374" y="3164979"/>
            <a:ext cx="293687" cy="293688"/>
          </a:xfrm>
          <a:custGeom>
            <a:avLst/>
            <a:gdLst>
              <a:gd name="T0" fmla="*/ 246 w 246"/>
              <a:gd name="T1" fmla="*/ 121 h 246"/>
              <a:gd name="T2" fmla="*/ 242 w 246"/>
              <a:gd name="T3" fmla="*/ 145 h 246"/>
              <a:gd name="T4" fmla="*/ 238 w 246"/>
              <a:gd name="T5" fmla="*/ 160 h 246"/>
              <a:gd name="T6" fmla="*/ 231 w 246"/>
              <a:gd name="T7" fmla="*/ 180 h 246"/>
              <a:gd name="T8" fmla="*/ 223 w 246"/>
              <a:gd name="T9" fmla="*/ 196 h 246"/>
              <a:gd name="T10" fmla="*/ 211 w 246"/>
              <a:gd name="T11" fmla="*/ 211 h 246"/>
              <a:gd name="T12" fmla="*/ 195 w 246"/>
              <a:gd name="T13" fmla="*/ 223 h 246"/>
              <a:gd name="T14" fmla="*/ 180 w 246"/>
              <a:gd name="T15" fmla="*/ 231 h 246"/>
              <a:gd name="T16" fmla="*/ 164 w 246"/>
              <a:gd name="T17" fmla="*/ 239 h 246"/>
              <a:gd name="T18" fmla="*/ 144 w 246"/>
              <a:gd name="T19" fmla="*/ 242 h 246"/>
              <a:gd name="T20" fmla="*/ 125 w 246"/>
              <a:gd name="T21" fmla="*/ 246 h 246"/>
              <a:gd name="T22" fmla="*/ 105 w 246"/>
              <a:gd name="T23" fmla="*/ 242 h 246"/>
              <a:gd name="T24" fmla="*/ 86 w 246"/>
              <a:gd name="T25" fmla="*/ 239 h 246"/>
              <a:gd name="T26" fmla="*/ 66 w 246"/>
              <a:gd name="T27" fmla="*/ 231 h 246"/>
              <a:gd name="T28" fmla="*/ 51 w 246"/>
              <a:gd name="T29" fmla="*/ 223 h 246"/>
              <a:gd name="T30" fmla="*/ 39 w 246"/>
              <a:gd name="T31" fmla="*/ 211 h 246"/>
              <a:gd name="T32" fmla="*/ 23 w 246"/>
              <a:gd name="T33" fmla="*/ 196 h 246"/>
              <a:gd name="T34" fmla="*/ 15 w 246"/>
              <a:gd name="T35" fmla="*/ 180 h 246"/>
              <a:gd name="T36" fmla="*/ 7 w 246"/>
              <a:gd name="T37" fmla="*/ 160 h 246"/>
              <a:gd name="T38" fmla="*/ 4 w 246"/>
              <a:gd name="T39" fmla="*/ 145 h 246"/>
              <a:gd name="T40" fmla="*/ 0 w 246"/>
              <a:gd name="T41" fmla="*/ 125 h 246"/>
              <a:gd name="T42" fmla="*/ 4 w 246"/>
              <a:gd name="T43" fmla="*/ 102 h 246"/>
              <a:gd name="T44" fmla="*/ 7 w 246"/>
              <a:gd name="T45" fmla="*/ 86 h 246"/>
              <a:gd name="T46" fmla="*/ 15 w 246"/>
              <a:gd name="T47" fmla="*/ 66 h 246"/>
              <a:gd name="T48" fmla="*/ 23 w 246"/>
              <a:gd name="T49" fmla="*/ 51 h 246"/>
              <a:gd name="T50" fmla="*/ 39 w 246"/>
              <a:gd name="T51" fmla="*/ 35 h 246"/>
              <a:gd name="T52" fmla="*/ 51 w 246"/>
              <a:gd name="T53" fmla="*/ 23 h 246"/>
              <a:gd name="T54" fmla="*/ 66 w 246"/>
              <a:gd name="T55" fmla="*/ 15 h 246"/>
              <a:gd name="T56" fmla="*/ 86 w 246"/>
              <a:gd name="T57" fmla="*/ 8 h 246"/>
              <a:gd name="T58" fmla="*/ 105 w 246"/>
              <a:gd name="T59" fmla="*/ 4 h 246"/>
              <a:gd name="T60" fmla="*/ 125 w 246"/>
              <a:gd name="T61" fmla="*/ 0 h 246"/>
              <a:gd name="T62" fmla="*/ 144 w 246"/>
              <a:gd name="T63" fmla="*/ 4 h 246"/>
              <a:gd name="T64" fmla="*/ 164 w 246"/>
              <a:gd name="T65" fmla="*/ 8 h 246"/>
              <a:gd name="T66" fmla="*/ 180 w 246"/>
              <a:gd name="T67" fmla="*/ 15 h 246"/>
              <a:gd name="T68" fmla="*/ 195 w 246"/>
              <a:gd name="T69" fmla="*/ 23 h 246"/>
              <a:gd name="T70" fmla="*/ 211 w 246"/>
              <a:gd name="T71" fmla="*/ 35 h 246"/>
              <a:gd name="T72" fmla="*/ 223 w 246"/>
              <a:gd name="T73" fmla="*/ 51 h 246"/>
              <a:gd name="T74" fmla="*/ 231 w 246"/>
              <a:gd name="T75" fmla="*/ 66 h 246"/>
              <a:gd name="T76" fmla="*/ 238 w 246"/>
              <a:gd name="T77" fmla="*/ 86 h 246"/>
              <a:gd name="T78" fmla="*/ 242 w 246"/>
              <a:gd name="T79" fmla="*/ 102 h 246"/>
              <a:gd name="T80" fmla="*/ 246 w 246"/>
              <a:gd name="T81" fmla="*/ 125 h 246"/>
              <a:gd name="T82" fmla="*/ 246 w 246"/>
              <a:gd name="T83" fmla="*/ 125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6" h="246">
                <a:moveTo>
                  <a:pt x="246" y="121"/>
                </a:moveTo>
                <a:lnTo>
                  <a:pt x="242" y="145"/>
                </a:lnTo>
                <a:lnTo>
                  <a:pt x="238" y="160"/>
                </a:lnTo>
                <a:lnTo>
                  <a:pt x="231" y="180"/>
                </a:lnTo>
                <a:lnTo>
                  <a:pt x="223" y="196"/>
                </a:lnTo>
                <a:lnTo>
                  <a:pt x="211" y="211"/>
                </a:lnTo>
                <a:lnTo>
                  <a:pt x="195" y="223"/>
                </a:lnTo>
                <a:lnTo>
                  <a:pt x="180" y="231"/>
                </a:lnTo>
                <a:lnTo>
                  <a:pt x="164" y="239"/>
                </a:lnTo>
                <a:lnTo>
                  <a:pt x="144" y="242"/>
                </a:lnTo>
                <a:lnTo>
                  <a:pt x="125" y="246"/>
                </a:lnTo>
                <a:lnTo>
                  <a:pt x="105" y="242"/>
                </a:lnTo>
                <a:lnTo>
                  <a:pt x="86" y="239"/>
                </a:lnTo>
                <a:lnTo>
                  <a:pt x="66" y="231"/>
                </a:lnTo>
                <a:lnTo>
                  <a:pt x="51" y="223"/>
                </a:lnTo>
                <a:lnTo>
                  <a:pt x="39" y="211"/>
                </a:lnTo>
                <a:lnTo>
                  <a:pt x="23" y="196"/>
                </a:lnTo>
                <a:lnTo>
                  <a:pt x="15" y="180"/>
                </a:lnTo>
                <a:lnTo>
                  <a:pt x="7" y="160"/>
                </a:lnTo>
                <a:lnTo>
                  <a:pt x="4" y="145"/>
                </a:lnTo>
                <a:lnTo>
                  <a:pt x="0" y="125"/>
                </a:lnTo>
                <a:lnTo>
                  <a:pt x="4" y="102"/>
                </a:lnTo>
                <a:lnTo>
                  <a:pt x="7" y="86"/>
                </a:lnTo>
                <a:lnTo>
                  <a:pt x="15" y="66"/>
                </a:lnTo>
                <a:lnTo>
                  <a:pt x="23" y="51"/>
                </a:lnTo>
                <a:lnTo>
                  <a:pt x="39" y="35"/>
                </a:lnTo>
                <a:lnTo>
                  <a:pt x="51" y="23"/>
                </a:lnTo>
                <a:lnTo>
                  <a:pt x="66" y="15"/>
                </a:lnTo>
                <a:lnTo>
                  <a:pt x="86" y="8"/>
                </a:lnTo>
                <a:lnTo>
                  <a:pt x="105" y="4"/>
                </a:lnTo>
                <a:lnTo>
                  <a:pt x="125" y="0"/>
                </a:lnTo>
                <a:lnTo>
                  <a:pt x="144" y="4"/>
                </a:lnTo>
                <a:lnTo>
                  <a:pt x="164" y="8"/>
                </a:lnTo>
                <a:lnTo>
                  <a:pt x="180" y="15"/>
                </a:lnTo>
                <a:lnTo>
                  <a:pt x="195" y="23"/>
                </a:lnTo>
                <a:lnTo>
                  <a:pt x="211" y="35"/>
                </a:lnTo>
                <a:lnTo>
                  <a:pt x="223" y="51"/>
                </a:lnTo>
                <a:lnTo>
                  <a:pt x="231" y="66"/>
                </a:lnTo>
                <a:lnTo>
                  <a:pt x="238" y="86"/>
                </a:lnTo>
                <a:lnTo>
                  <a:pt x="242" y="102"/>
                </a:lnTo>
                <a:lnTo>
                  <a:pt x="246" y="125"/>
                </a:lnTo>
                <a:lnTo>
                  <a:pt x="246" y="125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10" name="Rectangle 42"/>
          <p:cNvSpPr>
            <a:spLocks noChangeArrowheads="1"/>
          </p:cNvSpPr>
          <p:nvPr/>
        </p:nvSpPr>
        <p:spPr bwMode="auto">
          <a:xfrm>
            <a:off x="4105449" y="3207842"/>
            <a:ext cx="1460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D</a:t>
            </a:r>
            <a:endParaRPr lang="en-US" sz="2400" b="0">
              <a:latin typeface="Times New Roman" charset="0"/>
            </a:endParaRPr>
          </a:p>
        </p:txBody>
      </p:sp>
      <p:sp>
        <p:nvSpPr>
          <p:cNvPr id="1440811" name="Freeform 43"/>
          <p:cNvSpPr>
            <a:spLocks/>
          </p:cNvSpPr>
          <p:nvPr/>
        </p:nvSpPr>
        <p:spPr bwMode="auto">
          <a:xfrm>
            <a:off x="4021311" y="3164979"/>
            <a:ext cx="288925" cy="293688"/>
          </a:xfrm>
          <a:custGeom>
            <a:avLst/>
            <a:gdLst>
              <a:gd name="T0" fmla="*/ 242 w 242"/>
              <a:gd name="T1" fmla="*/ 121 h 246"/>
              <a:gd name="T2" fmla="*/ 242 w 242"/>
              <a:gd name="T3" fmla="*/ 145 h 246"/>
              <a:gd name="T4" fmla="*/ 238 w 242"/>
              <a:gd name="T5" fmla="*/ 160 h 246"/>
              <a:gd name="T6" fmla="*/ 231 w 242"/>
              <a:gd name="T7" fmla="*/ 180 h 246"/>
              <a:gd name="T8" fmla="*/ 219 w 242"/>
              <a:gd name="T9" fmla="*/ 196 h 246"/>
              <a:gd name="T10" fmla="*/ 207 w 242"/>
              <a:gd name="T11" fmla="*/ 211 h 246"/>
              <a:gd name="T12" fmla="*/ 195 w 242"/>
              <a:gd name="T13" fmla="*/ 223 h 246"/>
              <a:gd name="T14" fmla="*/ 180 w 242"/>
              <a:gd name="T15" fmla="*/ 231 h 246"/>
              <a:gd name="T16" fmla="*/ 160 w 242"/>
              <a:gd name="T17" fmla="*/ 239 h 246"/>
              <a:gd name="T18" fmla="*/ 141 w 242"/>
              <a:gd name="T19" fmla="*/ 242 h 246"/>
              <a:gd name="T20" fmla="*/ 121 w 242"/>
              <a:gd name="T21" fmla="*/ 246 h 246"/>
              <a:gd name="T22" fmla="*/ 101 w 242"/>
              <a:gd name="T23" fmla="*/ 242 h 246"/>
              <a:gd name="T24" fmla="*/ 82 w 242"/>
              <a:gd name="T25" fmla="*/ 239 h 246"/>
              <a:gd name="T26" fmla="*/ 66 w 242"/>
              <a:gd name="T27" fmla="*/ 231 h 246"/>
              <a:gd name="T28" fmla="*/ 51 w 242"/>
              <a:gd name="T29" fmla="*/ 223 h 246"/>
              <a:gd name="T30" fmla="*/ 35 w 242"/>
              <a:gd name="T31" fmla="*/ 211 h 246"/>
              <a:gd name="T32" fmla="*/ 23 w 242"/>
              <a:gd name="T33" fmla="*/ 196 h 246"/>
              <a:gd name="T34" fmla="*/ 11 w 242"/>
              <a:gd name="T35" fmla="*/ 180 h 246"/>
              <a:gd name="T36" fmla="*/ 4 w 242"/>
              <a:gd name="T37" fmla="*/ 160 h 246"/>
              <a:gd name="T38" fmla="*/ 0 w 242"/>
              <a:gd name="T39" fmla="*/ 145 h 246"/>
              <a:gd name="T40" fmla="*/ 0 w 242"/>
              <a:gd name="T41" fmla="*/ 125 h 246"/>
              <a:gd name="T42" fmla="*/ 0 w 242"/>
              <a:gd name="T43" fmla="*/ 102 h 246"/>
              <a:gd name="T44" fmla="*/ 4 w 242"/>
              <a:gd name="T45" fmla="*/ 86 h 246"/>
              <a:gd name="T46" fmla="*/ 11 w 242"/>
              <a:gd name="T47" fmla="*/ 66 h 246"/>
              <a:gd name="T48" fmla="*/ 23 w 242"/>
              <a:gd name="T49" fmla="*/ 51 h 246"/>
              <a:gd name="T50" fmla="*/ 35 w 242"/>
              <a:gd name="T51" fmla="*/ 35 h 246"/>
              <a:gd name="T52" fmla="*/ 51 w 242"/>
              <a:gd name="T53" fmla="*/ 23 h 246"/>
              <a:gd name="T54" fmla="*/ 66 w 242"/>
              <a:gd name="T55" fmla="*/ 15 h 246"/>
              <a:gd name="T56" fmla="*/ 82 w 242"/>
              <a:gd name="T57" fmla="*/ 8 h 246"/>
              <a:gd name="T58" fmla="*/ 101 w 242"/>
              <a:gd name="T59" fmla="*/ 4 h 246"/>
              <a:gd name="T60" fmla="*/ 121 w 242"/>
              <a:gd name="T61" fmla="*/ 0 h 246"/>
              <a:gd name="T62" fmla="*/ 141 w 242"/>
              <a:gd name="T63" fmla="*/ 4 h 246"/>
              <a:gd name="T64" fmla="*/ 160 w 242"/>
              <a:gd name="T65" fmla="*/ 8 h 246"/>
              <a:gd name="T66" fmla="*/ 180 w 242"/>
              <a:gd name="T67" fmla="*/ 15 h 246"/>
              <a:gd name="T68" fmla="*/ 195 w 242"/>
              <a:gd name="T69" fmla="*/ 23 h 246"/>
              <a:gd name="T70" fmla="*/ 207 w 242"/>
              <a:gd name="T71" fmla="*/ 35 h 246"/>
              <a:gd name="T72" fmla="*/ 219 w 242"/>
              <a:gd name="T73" fmla="*/ 51 h 246"/>
              <a:gd name="T74" fmla="*/ 231 w 242"/>
              <a:gd name="T75" fmla="*/ 66 h 246"/>
              <a:gd name="T76" fmla="*/ 238 w 242"/>
              <a:gd name="T77" fmla="*/ 86 h 246"/>
              <a:gd name="T78" fmla="*/ 242 w 242"/>
              <a:gd name="T79" fmla="*/ 102 h 246"/>
              <a:gd name="T80" fmla="*/ 242 w 242"/>
              <a:gd name="T81" fmla="*/ 125 h 246"/>
              <a:gd name="T82" fmla="*/ 242 w 242"/>
              <a:gd name="T83" fmla="*/ 125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2" h="246">
                <a:moveTo>
                  <a:pt x="242" y="121"/>
                </a:moveTo>
                <a:lnTo>
                  <a:pt x="242" y="145"/>
                </a:lnTo>
                <a:lnTo>
                  <a:pt x="238" y="160"/>
                </a:lnTo>
                <a:lnTo>
                  <a:pt x="231" y="180"/>
                </a:lnTo>
                <a:lnTo>
                  <a:pt x="219" y="196"/>
                </a:lnTo>
                <a:lnTo>
                  <a:pt x="207" y="211"/>
                </a:lnTo>
                <a:lnTo>
                  <a:pt x="195" y="223"/>
                </a:lnTo>
                <a:lnTo>
                  <a:pt x="180" y="231"/>
                </a:lnTo>
                <a:lnTo>
                  <a:pt x="160" y="239"/>
                </a:lnTo>
                <a:lnTo>
                  <a:pt x="141" y="242"/>
                </a:lnTo>
                <a:lnTo>
                  <a:pt x="121" y="246"/>
                </a:lnTo>
                <a:lnTo>
                  <a:pt x="101" y="242"/>
                </a:lnTo>
                <a:lnTo>
                  <a:pt x="82" y="239"/>
                </a:lnTo>
                <a:lnTo>
                  <a:pt x="66" y="231"/>
                </a:lnTo>
                <a:lnTo>
                  <a:pt x="51" y="223"/>
                </a:lnTo>
                <a:lnTo>
                  <a:pt x="35" y="211"/>
                </a:lnTo>
                <a:lnTo>
                  <a:pt x="23" y="196"/>
                </a:lnTo>
                <a:lnTo>
                  <a:pt x="11" y="180"/>
                </a:lnTo>
                <a:lnTo>
                  <a:pt x="4" y="160"/>
                </a:lnTo>
                <a:lnTo>
                  <a:pt x="0" y="145"/>
                </a:lnTo>
                <a:lnTo>
                  <a:pt x="0" y="125"/>
                </a:lnTo>
                <a:lnTo>
                  <a:pt x="0" y="102"/>
                </a:lnTo>
                <a:lnTo>
                  <a:pt x="4" y="86"/>
                </a:lnTo>
                <a:lnTo>
                  <a:pt x="11" y="66"/>
                </a:lnTo>
                <a:lnTo>
                  <a:pt x="23" y="51"/>
                </a:lnTo>
                <a:lnTo>
                  <a:pt x="35" y="35"/>
                </a:lnTo>
                <a:lnTo>
                  <a:pt x="51" y="23"/>
                </a:lnTo>
                <a:lnTo>
                  <a:pt x="66" y="15"/>
                </a:lnTo>
                <a:lnTo>
                  <a:pt x="82" y="8"/>
                </a:lnTo>
                <a:lnTo>
                  <a:pt x="101" y="4"/>
                </a:lnTo>
                <a:lnTo>
                  <a:pt x="121" y="0"/>
                </a:lnTo>
                <a:lnTo>
                  <a:pt x="141" y="4"/>
                </a:lnTo>
                <a:lnTo>
                  <a:pt x="160" y="8"/>
                </a:lnTo>
                <a:lnTo>
                  <a:pt x="180" y="15"/>
                </a:lnTo>
                <a:lnTo>
                  <a:pt x="195" y="23"/>
                </a:lnTo>
                <a:lnTo>
                  <a:pt x="207" y="35"/>
                </a:lnTo>
                <a:lnTo>
                  <a:pt x="219" y="51"/>
                </a:lnTo>
                <a:lnTo>
                  <a:pt x="231" y="66"/>
                </a:lnTo>
                <a:lnTo>
                  <a:pt x="238" y="86"/>
                </a:lnTo>
                <a:lnTo>
                  <a:pt x="242" y="102"/>
                </a:lnTo>
                <a:lnTo>
                  <a:pt x="242" y="125"/>
                </a:lnTo>
                <a:lnTo>
                  <a:pt x="242" y="125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12" name="Line 44"/>
          <p:cNvSpPr>
            <a:spLocks noChangeShapeType="1"/>
          </p:cNvSpPr>
          <p:nvPr/>
        </p:nvSpPr>
        <p:spPr bwMode="auto">
          <a:xfrm>
            <a:off x="3029124" y="3309442"/>
            <a:ext cx="349250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13" name="Line 45"/>
          <p:cNvSpPr>
            <a:spLocks noChangeShapeType="1"/>
          </p:cNvSpPr>
          <p:nvPr/>
        </p:nvSpPr>
        <p:spPr bwMode="auto">
          <a:xfrm>
            <a:off x="3672061" y="3309442"/>
            <a:ext cx="349250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14" name="Rectangle 46"/>
          <p:cNvSpPr>
            <a:spLocks noChangeArrowheads="1"/>
          </p:cNvSpPr>
          <p:nvPr/>
        </p:nvSpPr>
        <p:spPr bwMode="auto">
          <a:xfrm>
            <a:off x="3435524" y="3579317"/>
            <a:ext cx="24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(a)</a:t>
            </a:r>
            <a:endParaRPr lang="en-US" sz="2400" b="0">
              <a:latin typeface="Times New Roman" charset="0"/>
            </a:endParaRPr>
          </a:p>
        </p:txBody>
      </p:sp>
      <p:sp>
        <p:nvSpPr>
          <p:cNvPr id="1440815" name="Line 47"/>
          <p:cNvSpPr>
            <a:spLocks noChangeShapeType="1"/>
          </p:cNvSpPr>
          <p:nvPr/>
        </p:nvSpPr>
        <p:spPr bwMode="auto">
          <a:xfrm>
            <a:off x="5418311" y="2591892"/>
            <a:ext cx="144463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16" name="Freeform 48"/>
          <p:cNvSpPr>
            <a:spLocks/>
          </p:cNvSpPr>
          <p:nvPr/>
        </p:nvSpPr>
        <p:spPr bwMode="auto">
          <a:xfrm>
            <a:off x="5545311" y="2564904"/>
            <a:ext cx="106363" cy="55563"/>
          </a:xfrm>
          <a:custGeom>
            <a:avLst/>
            <a:gdLst>
              <a:gd name="T0" fmla="*/ 0 w 90"/>
              <a:gd name="T1" fmla="*/ 47 h 47"/>
              <a:gd name="T2" fmla="*/ 90 w 90"/>
              <a:gd name="T3" fmla="*/ 23 h 47"/>
              <a:gd name="T4" fmla="*/ 0 w 90"/>
              <a:gd name="T5" fmla="*/ 0 h 47"/>
              <a:gd name="T6" fmla="*/ 0 w 90"/>
              <a:gd name="T7" fmla="*/ 47 h 47"/>
              <a:gd name="T8" fmla="*/ 0 w 90"/>
              <a:gd name="T9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0" h="47">
                <a:moveTo>
                  <a:pt x="0" y="47"/>
                </a:moveTo>
                <a:lnTo>
                  <a:pt x="90" y="23"/>
                </a:lnTo>
                <a:lnTo>
                  <a:pt x="0" y="0"/>
                </a:lnTo>
                <a:lnTo>
                  <a:pt x="0" y="47"/>
                </a:lnTo>
                <a:lnTo>
                  <a:pt x="0" y="47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17" name="Rectangle 49"/>
          <p:cNvSpPr>
            <a:spLocks noChangeArrowheads="1"/>
          </p:cNvSpPr>
          <p:nvPr/>
        </p:nvSpPr>
        <p:spPr bwMode="auto">
          <a:xfrm>
            <a:off x="5153199" y="2564904"/>
            <a:ext cx="144462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chemeClr val="bg1"/>
                </a:solidFill>
                <a:latin typeface="Arial" charset="0"/>
              </a:rPr>
              <a:t>X</a:t>
            </a:r>
            <a:endParaRPr lang="en-US" sz="2400" b="0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1440818" name="Rectangle 50"/>
          <p:cNvSpPr>
            <a:spLocks noChangeArrowheads="1"/>
          </p:cNvSpPr>
          <p:nvPr/>
        </p:nvSpPr>
        <p:spPr bwMode="auto">
          <a:xfrm>
            <a:off x="5796136" y="2564904"/>
            <a:ext cx="144463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chemeClr val="bg1"/>
                </a:solidFill>
                <a:latin typeface="Arial" charset="0"/>
              </a:rPr>
              <a:t>A</a:t>
            </a:r>
            <a:endParaRPr lang="en-US" sz="2400" b="0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1440819" name="Line 51"/>
          <p:cNvSpPr>
            <a:spLocks noChangeShapeType="1"/>
          </p:cNvSpPr>
          <p:nvPr/>
        </p:nvSpPr>
        <p:spPr bwMode="auto">
          <a:xfrm>
            <a:off x="5357986" y="2666504"/>
            <a:ext cx="350838" cy="47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20" name="Line 52"/>
          <p:cNvSpPr>
            <a:spLocks noChangeShapeType="1"/>
          </p:cNvSpPr>
          <p:nvPr/>
        </p:nvSpPr>
        <p:spPr bwMode="auto">
          <a:xfrm>
            <a:off x="5116686" y="2876054"/>
            <a:ext cx="1588" cy="1444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21" name="Freeform 53"/>
          <p:cNvSpPr>
            <a:spLocks/>
          </p:cNvSpPr>
          <p:nvPr/>
        </p:nvSpPr>
        <p:spPr bwMode="auto">
          <a:xfrm>
            <a:off x="5088111" y="3003054"/>
            <a:ext cx="60325" cy="106363"/>
          </a:xfrm>
          <a:custGeom>
            <a:avLst/>
            <a:gdLst>
              <a:gd name="T0" fmla="*/ 0 w 51"/>
              <a:gd name="T1" fmla="*/ 0 h 90"/>
              <a:gd name="T2" fmla="*/ 24 w 51"/>
              <a:gd name="T3" fmla="*/ 90 h 90"/>
              <a:gd name="T4" fmla="*/ 51 w 51"/>
              <a:gd name="T5" fmla="*/ 0 h 90"/>
              <a:gd name="T6" fmla="*/ 0 w 51"/>
              <a:gd name="T7" fmla="*/ 0 h 90"/>
              <a:gd name="T8" fmla="*/ 0 w 51"/>
              <a:gd name="T9" fmla="*/ 0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" h="90">
                <a:moveTo>
                  <a:pt x="0" y="0"/>
                </a:moveTo>
                <a:lnTo>
                  <a:pt x="24" y="90"/>
                </a:lnTo>
                <a:lnTo>
                  <a:pt x="51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22" name="Line 54"/>
          <p:cNvSpPr>
            <a:spLocks noChangeShapeType="1"/>
          </p:cNvSpPr>
          <p:nvPr/>
        </p:nvSpPr>
        <p:spPr bwMode="auto">
          <a:xfrm>
            <a:off x="5215111" y="2815729"/>
            <a:ext cx="0" cy="349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23" name="Line 55"/>
          <p:cNvSpPr>
            <a:spLocks noChangeShapeType="1"/>
          </p:cNvSpPr>
          <p:nvPr/>
        </p:nvSpPr>
        <p:spPr bwMode="auto">
          <a:xfrm>
            <a:off x="5851699" y="2815729"/>
            <a:ext cx="4762" cy="349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24" name="Rectangle 56"/>
          <p:cNvSpPr>
            <a:spLocks noChangeArrowheads="1"/>
          </p:cNvSpPr>
          <p:nvPr/>
        </p:nvSpPr>
        <p:spPr bwMode="auto">
          <a:xfrm>
            <a:off x="5157961" y="3207842"/>
            <a:ext cx="155575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chemeClr val="bg1"/>
                </a:solidFill>
                <a:latin typeface="Arial" charset="0"/>
              </a:rPr>
              <a:t>C</a:t>
            </a:r>
            <a:endParaRPr lang="en-US" sz="2400" b="0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1440825" name="Rectangle 57"/>
          <p:cNvSpPr>
            <a:spLocks noChangeArrowheads="1"/>
          </p:cNvSpPr>
          <p:nvPr/>
        </p:nvSpPr>
        <p:spPr bwMode="auto">
          <a:xfrm>
            <a:off x="5805661" y="3207842"/>
            <a:ext cx="1349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B</a:t>
            </a:r>
            <a:endParaRPr lang="en-US" sz="2400" b="0">
              <a:latin typeface="Times New Roman" charset="0"/>
            </a:endParaRPr>
          </a:p>
        </p:txBody>
      </p:sp>
      <p:sp>
        <p:nvSpPr>
          <p:cNvPr id="1440826" name="Freeform 58"/>
          <p:cNvSpPr>
            <a:spLocks/>
          </p:cNvSpPr>
          <p:nvPr/>
        </p:nvSpPr>
        <p:spPr bwMode="auto">
          <a:xfrm>
            <a:off x="5708824" y="3164979"/>
            <a:ext cx="292100" cy="293688"/>
          </a:xfrm>
          <a:custGeom>
            <a:avLst/>
            <a:gdLst>
              <a:gd name="T0" fmla="*/ 246 w 246"/>
              <a:gd name="T1" fmla="*/ 121 h 246"/>
              <a:gd name="T2" fmla="*/ 242 w 246"/>
              <a:gd name="T3" fmla="*/ 145 h 246"/>
              <a:gd name="T4" fmla="*/ 238 w 246"/>
              <a:gd name="T5" fmla="*/ 160 h 246"/>
              <a:gd name="T6" fmla="*/ 230 w 246"/>
              <a:gd name="T7" fmla="*/ 180 h 246"/>
              <a:gd name="T8" fmla="*/ 223 w 246"/>
              <a:gd name="T9" fmla="*/ 196 h 246"/>
              <a:gd name="T10" fmla="*/ 211 w 246"/>
              <a:gd name="T11" fmla="*/ 211 h 246"/>
              <a:gd name="T12" fmla="*/ 195 w 246"/>
              <a:gd name="T13" fmla="*/ 223 h 246"/>
              <a:gd name="T14" fmla="*/ 180 w 246"/>
              <a:gd name="T15" fmla="*/ 231 h 246"/>
              <a:gd name="T16" fmla="*/ 164 w 246"/>
              <a:gd name="T17" fmla="*/ 239 h 246"/>
              <a:gd name="T18" fmla="*/ 144 w 246"/>
              <a:gd name="T19" fmla="*/ 242 h 246"/>
              <a:gd name="T20" fmla="*/ 125 w 246"/>
              <a:gd name="T21" fmla="*/ 246 h 246"/>
              <a:gd name="T22" fmla="*/ 105 w 246"/>
              <a:gd name="T23" fmla="*/ 242 h 246"/>
              <a:gd name="T24" fmla="*/ 86 w 246"/>
              <a:gd name="T25" fmla="*/ 239 h 246"/>
              <a:gd name="T26" fmla="*/ 66 w 246"/>
              <a:gd name="T27" fmla="*/ 231 h 246"/>
              <a:gd name="T28" fmla="*/ 50 w 246"/>
              <a:gd name="T29" fmla="*/ 223 h 246"/>
              <a:gd name="T30" fmla="*/ 39 w 246"/>
              <a:gd name="T31" fmla="*/ 211 h 246"/>
              <a:gd name="T32" fmla="*/ 23 w 246"/>
              <a:gd name="T33" fmla="*/ 196 h 246"/>
              <a:gd name="T34" fmla="*/ 15 w 246"/>
              <a:gd name="T35" fmla="*/ 180 h 246"/>
              <a:gd name="T36" fmla="*/ 7 w 246"/>
              <a:gd name="T37" fmla="*/ 160 h 246"/>
              <a:gd name="T38" fmla="*/ 3 w 246"/>
              <a:gd name="T39" fmla="*/ 145 h 246"/>
              <a:gd name="T40" fmla="*/ 0 w 246"/>
              <a:gd name="T41" fmla="*/ 125 h 246"/>
              <a:gd name="T42" fmla="*/ 3 w 246"/>
              <a:gd name="T43" fmla="*/ 102 h 246"/>
              <a:gd name="T44" fmla="*/ 7 w 246"/>
              <a:gd name="T45" fmla="*/ 86 h 246"/>
              <a:gd name="T46" fmla="*/ 15 w 246"/>
              <a:gd name="T47" fmla="*/ 66 h 246"/>
              <a:gd name="T48" fmla="*/ 23 w 246"/>
              <a:gd name="T49" fmla="*/ 51 h 246"/>
              <a:gd name="T50" fmla="*/ 39 w 246"/>
              <a:gd name="T51" fmla="*/ 35 h 246"/>
              <a:gd name="T52" fmla="*/ 50 w 246"/>
              <a:gd name="T53" fmla="*/ 23 h 246"/>
              <a:gd name="T54" fmla="*/ 66 w 246"/>
              <a:gd name="T55" fmla="*/ 15 h 246"/>
              <a:gd name="T56" fmla="*/ 86 w 246"/>
              <a:gd name="T57" fmla="*/ 8 h 246"/>
              <a:gd name="T58" fmla="*/ 105 w 246"/>
              <a:gd name="T59" fmla="*/ 4 h 246"/>
              <a:gd name="T60" fmla="*/ 125 w 246"/>
              <a:gd name="T61" fmla="*/ 0 h 246"/>
              <a:gd name="T62" fmla="*/ 144 w 246"/>
              <a:gd name="T63" fmla="*/ 4 h 246"/>
              <a:gd name="T64" fmla="*/ 164 w 246"/>
              <a:gd name="T65" fmla="*/ 8 h 246"/>
              <a:gd name="T66" fmla="*/ 180 w 246"/>
              <a:gd name="T67" fmla="*/ 15 h 246"/>
              <a:gd name="T68" fmla="*/ 195 w 246"/>
              <a:gd name="T69" fmla="*/ 23 h 246"/>
              <a:gd name="T70" fmla="*/ 211 w 246"/>
              <a:gd name="T71" fmla="*/ 35 h 246"/>
              <a:gd name="T72" fmla="*/ 223 w 246"/>
              <a:gd name="T73" fmla="*/ 51 h 246"/>
              <a:gd name="T74" fmla="*/ 230 w 246"/>
              <a:gd name="T75" fmla="*/ 66 h 246"/>
              <a:gd name="T76" fmla="*/ 238 w 246"/>
              <a:gd name="T77" fmla="*/ 86 h 246"/>
              <a:gd name="T78" fmla="*/ 242 w 246"/>
              <a:gd name="T79" fmla="*/ 102 h 246"/>
              <a:gd name="T80" fmla="*/ 246 w 246"/>
              <a:gd name="T81" fmla="*/ 125 h 246"/>
              <a:gd name="T82" fmla="*/ 246 w 246"/>
              <a:gd name="T83" fmla="*/ 125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6" h="246">
                <a:moveTo>
                  <a:pt x="246" y="121"/>
                </a:moveTo>
                <a:lnTo>
                  <a:pt x="242" y="145"/>
                </a:lnTo>
                <a:lnTo>
                  <a:pt x="238" y="160"/>
                </a:lnTo>
                <a:lnTo>
                  <a:pt x="230" y="180"/>
                </a:lnTo>
                <a:lnTo>
                  <a:pt x="223" y="196"/>
                </a:lnTo>
                <a:lnTo>
                  <a:pt x="211" y="211"/>
                </a:lnTo>
                <a:lnTo>
                  <a:pt x="195" y="223"/>
                </a:lnTo>
                <a:lnTo>
                  <a:pt x="180" y="231"/>
                </a:lnTo>
                <a:lnTo>
                  <a:pt x="164" y="239"/>
                </a:lnTo>
                <a:lnTo>
                  <a:pt x="144" y="242"/>
                </a:lnTo>
                <a:lnTo>
                  <a:pt x="125" y="246"/>
                </a:lnTo>
                <a:lnTo>
                  <a:pt x="105" y="242"/>
                </a:lnTo>
                <a:lnTo>
                  <a:pt x="86" y="239"/>
                </a:lnTo>
                <a:lnTo>
                  <a:pt x="66" y="231"/>
                </a:lnTo>
                <a:lnTo>
                  <a:pt x="50" y="223"/>
                </a:lnTo>
                <a:lnTo>
                  <a:pt x="39" y="211"/>
                </a:lnTo>
                <a:lnTo>
                  <a:pt x="23" y="196"/>
                </a:lnTo>
                <a:lnTo>
                  <a:pt x="15" y="180"/>
                </a:lnTo>
                <a:lnTo>
                  <a:pt x="7" y="160"/>
                </a:lnTo>
                <a:lnTo>
                  <a:pt x="3" y="145"/>
                </a:lnTo>
                <a:lnTo>
                  <a:pt x="0" y="125"/>
                </a:lnTo>
                <a:lnTo>
                  <a:pt x="3" y="102"/>
                </a:lnTo>
                <a:lnTo>
                  <a:pt x="7" y="86"/>
                </a:lnTo>
                <a:lnTo>
                  <a:pt x="15" y="66"/>
                </a:lnTo>
                <a:lnTo>
                  <a:pt x="23" y="51"/>
                </a:lnTo>
                <a:lnTo>
                  <a:pt x="39" y="35"/>
                </a:lnTo>
                <a:lnTo>
                  <a:pt x="50" y="23"/>
                </a:lnTo>
                <a:lnTo>
                  <a:pt x="66" y="15"/>
                </a:lnTo>
                <a:lnTo>
                  <a:pt x="86" y="8"/>
                </a:lnTo>
                <a:lnTo>
                  <a:pt x="105" y="4"/>
                </a:lnTo>
                <a:lnTo>
                  <a:pt x="125" y="0"/>
                </a:lnTo>
                <a:lnTo>
                  <a:pt x="144" y="4"/>
                </a:lnTo>
                <a:lnTo>
                  <a:pt x="164" y="8"/>
                </a:lnTo>
                <a:lnTo>
                  <a:pt x="180" y="15"/>
                </a:lnTo>
                <a:lnTo>
                  <a:pt x="195" y="23"/>
                </a:lnTo>
                <a:lnTo>
                  <a:pt x="211" y="35"/>
                </a:lnTo>
                <a:lnTo>
                  <a:pt x="223" y="51"/>
                </a:lnTo>
                <a:lnTo>
                  <a:pt x="230" y="66"/>
                </a:lnTo>
                <a:lnTo>
                  <a:pt x="238" y="86"/>
                </a:lnTo>
                <a:lnTo>
                  <a:pt x="242" y="102"/>
                </a:lnTo>
                <a:lnTo>
                  <a:pt x="246" y="125"/>
                </a:lnTo>
                <a:lnTo>
                  <a:pt x="246" y="125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27" name="Rectangle 59"/>
          <p:cNvSpPr>
            <a:spLocks noChangeArrowheads="1"/>
          </p:cNvSpPr>
          <p:nvPr/>
        </p:nvSpPr>
        <p:spPr bwMode="auto">
          <a:xfrm>
            <a:off x="6434311" y="3207842"/>
            <a:ext cx="1460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D</a:t>
            </a:r>
            <a:endParaRPr lang="en-US" sz="2400" b="0">
              <a:latin typeface="Times New Roman" charset="0"/>
            </a:endParaRPr>
          </a:p>
        </p:txBody>
      </p:sp>
      <p:sp>
        <p:nvSpPr>
          <p:cNvPr id="1440828" name="Freeform 60"/>
          <p:cNvSpPr>
            <a:spLocks/>
          </p:cNvSpPr>
          <p:nvPr/>
        </p:nvSpPr>
        <p:spPr bwMode="auto">
          <a:xfrm>
            <a:off x="6351761" y="3164979"/>
            <a:ext cx="287338" cy="293688"/>
          </a:xfrm>
          <a:custGeom>
            <a:avLst/>
            <a:gdLst>
              <a:gd name="T0" fmla="*/ 242 w 242"/>
              <a:gd name="T1" fmla="*/ 121 h 246"/>
              <a:gd name="T2" fmla="*/ 242 w 242"/>
              <a:gd name="T3" fmla="*/ 145 h 246"/>
              <a:gd name="T4" fmla="*/ 238 w 242"/>
              <a:gd name="T5" fmla="*/ 160 h 246"/>
              <a:gd name="T6" fmla="*/ 231 w 242"/>
              <a:gd name="T7" fmla="*/ 180 h 246"/>
              <a:gd name="T8" fmla="*/ 219 w 242"/>
              <a:gd name="T9" fmla="*/ 196 h 246"/>
              <a:gd name="T10" fmla="*/ 207 w 242"/>
              <a:gd name="T11" fmla="*/ 211 h 246"/>
              <a:gd name="T12" fmla="*/ 195 w 242"/>
              <a:gd name="T13" fmla="*/ 223 h 246"/>
              <a:gd name="T14" fmla="*/ 180 w 242"/>
              <a:gd name="T15" fmla="*/ 231 h 246"/>
              <a:gd name="T16" fmla="*/ 160 w 242"/>
              <a:gd name="T17" fmla="*/ 239 h 246"/>
              <a:gd name="T18" fmla="*/ 141 w 242"/>
              <a:gd name="T19" fmla="*/ 242 h 246"/>
              <a:gd name="T20" fmla="*/ 121 w 242"/>
              <a:gd name="T21" fmla="*/ 246 h 246"/>
              <a:gd name="T22" fmla="*/ 101 w 242"/>
              <a:gd name="T23" fmla="*/ 242 h 246"/>
              <a:gd name="T24" fmla="*/ 82 w 242"/>
              <a:gd name="T25" fmla="*/ 239 h 246"/>
              <a:gd name="T26" fmla="*/ 66 w 242"/>
              <a:gd name="T27" fmla="*/ 231 h 246"/>
              <a:gd name="T28" fmla="*/ 51 w 242"/>
              <a:gd name="T29" fmla="*/ 223 h 246"/>
              <a:gd name="T30" fmla="*/ 35 w 242"/>
              <a:gd name="T31" fmla="*/ 211 h 246"/>
              <a:gd name="T32" fmla="*/ 23 w 242"/>
              <a:gd name="T33" fmla="*/ 196 h 246"/>
              <a:gd name="T34" fmla="*/ 11 w 242"/>
              <a:gd name="T35" fmla="*/ 180 h 246"/>
              <a:gd name="T36" fmla="*/ 4 w 242"/>
              <a:gd name="T37" fmla="*/ 160 h 246"/>
              <a:gd name="T38" fmla="*/ 0 w 242"/>
              <a:gd name="T39" fmla="*/ 145 h 246"/>
              <a:gd name="T40" fmla="*/ 0 w 242"/>
              <a:gd name="T41" fmla="*/ 125 h 246"/>
              <a:gd name="T42" fmla="*/ 0 w 242"/>
              <a:gd name="T43" fmla="*/ 102 h 246"/>
              <a:gd name="T44" fmla="*/ 4 w 242"/>
              <a:gd name="T45" fmla="*/ 86 h 246"/>
              <a:gd name="T46" fmla="*/ 11 w 242"/>
              <a:gd name="T47" fmla="*/ 66 h 246"/>
              <a:gd name="T48" fmla="*/ 23 w 242"/>
              <a:gd name="T49" fmla="*/ 51 h 246"/>
              <a:gd name="T50" fmla="*/ 35 w 242"/>
              <a:gd name="T51" fmla="*/ 35 h 246"/>
              <a:gd name="T52" fmla="*/ 51 w 242"/>
              <a:gd name="T53" fmla="*/ 23 h 246"/>
              <a:gd name="T54" fmla="*/ 66 w 242"/>
              <a:gd name="T55" fmla="*/ 15 h 246"/>
              <a:gd name="T56" fmla="*/ 82 w 242"/>
              <a:gd name="T57" fmla="*/ 8 h 246"/>
              <a:gd name="T58" fmla="*/ 101 w 242"/>
              <a:gd name="T59" fmla="*/ 4 h 246"/>
              <a:gd name="T60" fmla="*/ 121 w 242"/>
              <a:gd name="T61" fmla="*/ 0 h 246"/>
              <a:gd name="T62" fmla="*/ 141 w 242"/>
              <a:gd name="T63" fmla="*/ 4 h 246"/>
              <a:gd name="T64" fmla="*/ 160 w 242"/>
              <a:gd name="T65" fmla="*/ 8 h 246"/>
              <a:gd name="T66" fmla="*/ 180 w 242"/>
              <a:gd name="T67" fmla="*/ 15 h 246"/>
              <a:gd name="T68" fmla="*/ 195 w 242"/>
              <a:gd name="T69" fmla="*/ 23 h 246"/>
              <a:gd name="T70" fmla="*/ 207 w 242"/>
              <a:gd name="T71" fmla="*/ 35 h 246"/>
              <a:gd name="T72" fmla="*/ 219 w 242"/>
              <a:gd name="T73" fmla="*/ 51 h 246"/>
              <a:gd name="T74" fmla="*/ 231 w 242"/>
              <a:gd name="T75" fmla="*/ 66 h 246"/>
              <a:gd name="T76" fmla="*/ 238 w 242"/>
              <a:gd name="T77" fmla="*/ 86 h 246"/>
              <a:gd name="T78" fmla="*/ 242 w 242"/>
              <a:gd name="T79" fmla="*/ 102 h 246"/>
              <a:gd name="T80" fmla="*/ 242 w 242"/>
              <a:gd name="T81" fmla="*/ 125 h 246"/>
              <a:gd name="T82" fmla="*/ 242 w 242"/>
              <a:gd name="T83" fmla="*/ 125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2" h="246">
                <a:moveTo>
                  <a:pt x="242" y="121"/>
                </a:moveTo>
                <a:lnTo>
                  <a:pt x="242" y="145"/>
                </a:lnTo>
                <a:lnTo>
                  <a:pt x="238" y="160"/>
                </a:lnTo>
                <a:lnTo>
                  <a:pt x="231" y="180"/>
                </a:lnTo>
                <a:lnTo>
                  <a:pt x="219" y="196"/>
                </a:lnTo>
                <a:lnTo>
                  <a:pt x="207" y="211"/>
                </a:lnTo>
                <a:lnTo>
                  <a:pt x="195" y="223"/>
                </a:lnTo>
                <a:lnTo>
                  <a:pt x="180" y="231"/>
                </a:lnTo>
                <a:lnTo>
                  <a:pt x="160" y="239"/>
                </a:lnTo>
                <a:lnTo>
                  <a:pt x="141" y="242"/>
                </a:lnTo>
                <a:lnTo>
                  <a:pt x="121" y="246"/>
                </a:lnTo>
                <a:lnTo>
                  <a:pt x="101" y="242"/>
                </a:lnTo>
                <a:lnTo>
                  <a:pt x="82" y="239"/>
                </a:lnTo>
                <a:lnTo>
                  <a:pt x="66" y="231"/>
                </a:lnTo>
                <a:lnTo>
                  <a:pt x="51" y="223"/>
                </a:lnTo>
                <a:lnTo>
                  <a:pt x="35" y="211"/>
                </a:lnTo>
                <a:lnTo>
                  <a:pt x="23" y="196"/>
                </a:lnTo>
                <a:lnTo>
                  <a:pt x="11" y="180"/>
                </a:lnTo>
                <a:lnTo>
                  <a:pt x="4" y="160"/>
                </a:lnTo>
                <a:lnTo>
                  <a:pt x="0" y="145"/>
                </a:lnTo>
                <a:lnTo>
                  <a:pt x="0" y="125"/>
                </a:lnTo>
                <a:lnTo>
                  <a:pt x="0" y="102"/>
                </a:lnTo>
                <a:lnTo>
                  <a:pt x="4" y="86"/>
                </a:lnTo>
                <a:lnTo>
                  <a:pt x="11" y="66"/>
                </a:lnTo>
                <a:lnTo>
                  <a:pt x="23" y="51"/>
                </a:lnTo>
                <a:lnTo>
                  <a:pt x="35" y="35"/>
                </a:lnTo>
                <a:lnTo>
                  <a:pt x="51" y="23"/>
                </a:lnTo>
                <a:lnTo>
                  <a:pt x="66" y="15"/>
                </a:lnTo>
                <a:lnTo>
                  <a:pt x="82" y="8"/>
                </a:lnTo>
                <a:lnTo>
                  <a:pt x="101" y="4"/>
                </a:lnTo>
                <a:lnTo>
                  <a:pt x="121" y="0"/>
                </a:lnTo>
                <a:lnTo>
                  <a:pt x="141" y="4"/>
                </a:lnTo>
                <a:lnTo>
                  <a:pt x="160" y="8"/>
                </a:lnTo>
                <a:lnTo>
                  <a:pt x="180" y="15"/>
                </a:lnTo>
                <a:lnTo>
                  <a:pt x="195" y="23"/>
                </a:lnTo>
                <a:lnTo>
                  <a:pt x="207" y="35"/>
                </a:lnTo>
                <a:lnTo>
                  <a:pt x="219" y="51"/>
                </a:lnTo>
                <a:lnTo>
                  <a:pt x="231" y="66"/>
                </a:lnTo>
                <a:lnTo>
                  <a:pt x="238" y="86"/>
                </a:lnTo>
                <a:lnTo>
                  <a:pt x="242" y="102"/>
                </a:lnTo>
                <a:lnTo>
                  <a:pt x="242" y="125"/>
                </a:lnTo>
                <a:lnTo>
                  <a:pt x="242" y="125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29" name="Line 61"/>
          <p:cNvSpPr>
            <a:spLocks noChangeShapeType="1"/>
          </p:cNvSpPr>
          <p:nvPr/>
        </p:nvSpPr>
        <p:spPr bwMode="auto">
          <a:xfrm>
            <a:off x="5357986" y="3309442"/>
            <a:ext cx="350838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30" name="Line 62"/>
          <p:cNvSpPr>
            <a:spLocks noChangeShapeType="1"/>
          </p:cNvSpPr>
          <p:nvPr/>
        </p:nvSpPr>
        <p:spPr bwMode="auto">
          <a:xfrm>
            <a:off x="6000924" y="3309442"/>
            <a:ext cx="350837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31" name="Rectangle 63"/>
          <p:cNvSpPr>
            <a:spLocks noChangeArrowheads="1"/>
          </p:cNvSpPr>
          <p:nvPr/>
        </p:nvSpPr>
        <p:spPr bwMode="auto">
          <a:xfrm>
            <a:off x="5759624" y="3579317"/>
            <a:ext cx="24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(b)</a:t>
            </a:r>
            <a:endParaRPr lang="en-US" sz="2400" b="0">
              <a:latin typeface="Times New Roman" charset="0"/>
            </a:endParaRPr>
          </a:p>
        </p:txBody>
      </p:sp>
      <p:sp>
        <p:nvSpPr>
          <p:cNvPr id="1440832" name="Rectangle 64"/>
          <p:cNvSpPr>
            <a:spLocks noChangeArrowheads="1"/>
          </p:cNvSpPr>
          <p:nvPr/>
        </p:nvSpPr>
        <p:spPr bwMode="auto">
          <a:xfrm>
            <a:off x="2824336" y="4265117"/>
            <a:ext cx="144463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chemeClr val="bg1"/>
                </a:solidFill>
                <a:latin typeface="Arial" charset="0"/>
              </a:rPr>
              <a:t>X</a:t>
            </a:r>
            <a:endParaRPr lang="en-US" sz="2400" b="0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1440833" name="Rectangle 65"/>
          <p:cNvSpPr>
            <a:spLocks noChangeArrowheads="1"/>
          </p:cNvSpPr>
          <p:nvPr/>
        </p:nvSpPr>
        <p:spPr bwMode="auto">
          <a:xfrm>
            <a:off x="3467274" y="4265117"/>
            <a:ext cx="134937" cy="24447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chemeClr val="bg1"/>
                </a:solidFill>
                <a:latin typeface="Arial" charset="0"/>
              </a:rPr>
              <a:t>A</a:t>
            </a:r>
            <a:endParaRPr lang="en-US" sz="2400" b="0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1440834" name="Line 66"/>
          <p:cNvSpPr>
            <a:spLocks noChangeShapeType="1"/>
          </p:cNvSpPr>
          <p:nvPr/>
        </p:nvSpPr>
        <p:spPr bwMode="auto">
          <a:xfrm>
            <a:off x="3029124" y="4373067"/>
            <a:ext cx="3492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35" name="Line 67"/>
          <p:cNvSpPr>
            <a:spLocks noChangeShapeType="1"/>
          </p:cNvSpPr>
          <p:nvPr/>
        </p:nvSpPr>
        <p:spPr bwMode="auto">
          <a:xfrm>
            <a:off x="2884661" y="4515942"/>
            <a:ext cx="1588" cy="349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36" name="Line 68"/>
          <p:cNvSpPr>
            <a:spLocks noChangeShapeType="1"/>
          </p:cNvSpPr>
          <p:nvPr/>
        </p:nvSpPr>
        <p:spPr bwMode="auto">
          <a:xfrm>
            <a:off x="3602211" y="4576267"/>
            <a:ext cx="0" cy="1444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37" name="Freeform 69"/>
          <p:cNvSpPr>
            <a:spLocks/>
          </p:cNvSpPr>
          <p:nvPr/>
        </p:nvSpPr>
        <p:spPr bwMode="auto">
          <a:xfrm>
            <a:off x="3573636" y="4701679"/>
            <a:ext cx="61913" cy="107950"/>
          </a:xfrm>
          <a:custGeom>
            <a:avLst/>
            <a:gdLst>
              <a:gd name="T0" fmla="*/ 0 w 51"/>
              <a:gd name="T1" fmla="*/ 0 h 90"/>
              <a:gd name="T2" fmla="*/ 23 w 51"/>
              <a:gd name="T3" fmla="*/ 90 h 90"/>
              <a:gd name="T4" fmla="*/ 51 w 51"/>
              <a:gd name="T5" fmla="*/ 0 h 90"/>
              <a:gd name="T6" fmla="*/ 0 w 51"/>
              <a:gd name="T7" fmla="*/ 0 h 90"/>
              <a:gd name="T8" fmla="*/ 0 w 51"/>
              <a:gd name="T9" fmla="*/ 0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" h="90">
                <a:moveTo>
                  <a:pt x="0" y="0"/>
                </a:moveTo>
                <a:lnTo>
                  <a:pt x="23" y="90"/>
                </a:lnTo>
                <a:lnTo>
                  <a:pt x="51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38" name="Line 70"/>
          <p:cNvSpPr>
            <a:spLocks noChangeShapeType="1"/>
          </p:cNvSpPr>
          <p:nvPr/>
        </p:nvSpPr>
        <p:spPr bwMode="auto">
          <a:xfrm>
            <a:off x="3514899" y="4509592"/>
            <a:ext cx="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39" name="Line 71"/>
          <p:cNvSpPr>
            <a:spLocks noChangeShapeType="1"/>
          </p:cNvSpPr>
          <p:nvPr/>
        </p:nvSpPr>
        <p:spPr bwMode="auto">
          <a:xfrm>
            <a:off x="3089449" y="4930279"/>
            <a:ext cx="144462" cy="47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40" name="Freeform 72"/>
          <p:cNvSpPr>
            <a:spLocks/>
          </p:cNvSpPr>
          <p:nvPr/>
        </p:nvSpPr>
        <p:spPr bwMode="auto">
          <a:xfrm>
            <a:off x="3216449" y="4908054"/>
            <a:ext cx="106362" cy="55563"/>
          </a:xfrm>
          <a:custGeom>
            <a:avLst/>
            <a:gdLst>
              <a:gd name="T0" fmla="*/ 0 w 90"/>
              <a:gd name="T1" fmla="*/ 43 h 47"/>
              <a:gd name="T2" fmla="*/ 90 w 90"/>
              <a:gd name="T3" fmla="*/ 23 h 47"/>
              <a:gd name="T4" fmla="*/ 0 w 90"/>
              <a:gd name="T5" fmla="*/ 0 h 47"/>
              <a:gd name="T6" fmla="*/ 0 w 90"/>
              <a:gd name="T7" fmla="*/ 47 h 47"/>
              <a:gd name="T8" fmla="*/ 0 w 90"/>
              <a:gd name="T9" fmla="*/ 47 h 47"/>
              <a:gd name="T10" fmla="*/ 0 w 90"/>
              <a:gd name="T11" fmla="*/ 43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0" h="47">
                <a:moveTo>
                  <a:pt x="0" y="43"/>
                </a:moveTo>
                <a:lnTo>
                  <a:pt x="90" y="23"/>
                </a:lnTo>
                <a:lnTo>
                  <a:pt x="0" y="0"/>
                </a:lnTo>
                <a:lnTo>
                  <a:pt x="0" y="47"/>
                </a:lnTo>
                <a:lnTo>
                  <a:pt x="0" y="47"/>
                </a:lnTo>
                <a:lnTo>
                  <a:pt x="0" y="43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41" name="Rectangle 73"/>
          <p:cNvSpPr>
            <a:spLocks noChangeArrowheads="1"/>
          </p:cNvSpPr>
          <p:nvPr/>
        </p:nvSpPr>
        <p:spPr bwMode="auto">
          <a:xfrm>
            <a:off x="2829099" y="4908054"/>
            <a:ext cx="155575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chemeClr val="bg1"/>
                </a:solidFill>
                <a:latin typeface="Arial" charset="0"/>
              </a:rPr>
              <a:t>C</a:t>
            </a:r>
            <a:endParaRPr lang="en-US" sz="2400" b="0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1440842" name="Rectangle 74"/>
          <p:cNvSpPr>
            <a:spLocks noChangeArrowheads="1"/>
          </p:cNvSpPr>
          <p:nvPr/>
        </p:nvSpPr>
        <p:spPr bwMode="auto">
          <a:xfrm>
            <a:off x="3476799" y="4908054"/>
            <a:ext cx="144462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chemeClr val="bg1"/>
                </a:solidFill>
                <a:latin typeface="Arial" charset="0"/>
              </a:rPr>
              <a:t>B</a:t>
            </a:r>
            <a:endParaRPr lang="en-US" sz="2400" b="0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1440843" name="Rectangle 75"/>
          <p:cNvSpPr>
            <a:spLocks noChangeArrowheads="1"/>
          </p:cNvSpPr>
          <p:nvPr/>
        </p:nvSpPr>
        <p:spPr bwMode="auto">
          <a:xfrm>
            <a:off x="4105449" y="4908054"/>
            <a:ext cx="1460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D</a:t>
            </a:r>
            <a:endParaRPr lang="en-US" sz="2400" b="0">
              <a:latin typeface="Times New Roman" charset="0"/>
            </a:endParaRPr>
          </a:p>
        </p:txBody>
      </p:sp>
      <p:sp>
        <p:nvSpPr>
          <p:cNvPr id="1440844" name="Freeform 76"/>
          <p:cNvSpPr>
            <a:spLocks/>
          </p:cNvSpPr>
          <p:nvPr/>
        </p:nvSpPr>
        <p:spPr bwMode="auto">
          <a:xfrm>
            <a:off x="4021311" y="4865192"/>
            <a:ext cx="288925" cy="293687"/>
          </a:xfrm>
          <a:custGeom>
            <a:avLst/>
            <a:gdLst>
              <a:gd name="T0" fmla="*/ 242 w 242"/>
              <a:gd name="T1" fmla="*/ 122 h 247"/>
              <a:gd name="T2" fmla="*/ 242 w 242"/>
              <a:gd name="T3" fmla="*/ 145 h 247"/>
              <a:gd name="T4" fmla="*/ 238 w 242"/>
              <a:gd name="T5" fmla="*/ 161 h 247"/>
              <a:gd name="T6" fmla="*/ 231 w 242"/>
              <a:gd name="T7" fmla="*/ 180 h 247"/>
              <a:gd name="T8" fmla="*/ 219 w 242"/>
              <a:gd name="T9" fmla="*/ 196 h 247"/>
              <a:gd name="T10" fmla="*/ 207 w 242"/>
              <a:gd name="T11" fmla="*/ 212 h 247"/>
              <a:gd name="T12" fmla="*/ 195 w 242"/>
              <a:gd name="T13" fmla="*/ 224 h 247"/>
              <a:gd name="T14" fmla="*/ 180 w 242"/>
              <a:gd name="T15" fmla="*/ 231 h 247"/>
              <a:gd name="T16" fmla="*/ 160 w 242"/>
              <a:gd name="T17" fmla="*/ 239 h 247"/>
              <a:gd name="T18" fmla="*/ 141 w 242"/>
              <a:gd name="T19" fmla="*/ 243 h 247"/>
              <a:gd name="T20" fmla="*/ 121 w 242"/>
              <a:gd name="T21" fmla="*/ 247 h 247"/>
              <a:gd name="T22" fmla="*/ 101 w 242"/>
              <a:gd name="T23" fmla="*/ 243 h 247"/>
              <a:gd name="T24" fmla="*/ 82 w 242"/>
              <a:gd name="T25" fmla="*/ 239 h 247"/>
              <a:gd name="T26" fmla="*/ 66 w 242"/>
              <a:gd name="T27" fmla="*/ 231 h 247"/>
              <a:gd name="T28" fmla="*/ 51 w 242"/>
              <a:gd name="T29" fmla="*/ 224 h 247"/>
              <a:gd name="T30" fmla="*/ 35 w 242"/>
              <a:gd name="T31" fmla="*/ 212 h 247"/>
              <a:gd name="T32" fmla="*/ 23 w 242"/>
              <a:gd name="T33" fmla="*/ 196 h 247"/>
              <a:gd name="T34" fmla="*/ 11 w 242"/>
              <a:gd name="T35" fmla="*/ 180 h 247"/>
              <a:gd name="T36" fmla="*/ 4 w 242"/>
              <a:gd name="T37" fmla="*/ 161 h 247"/>
              <a:gd name="T38" fmla="*/ 0 w 242"/>
              <a:gd name="T39" fmla="*/ 145 h 247"/>
              <a:gd name="T40" fmla="*/ 0 w 242"/>
              <a:gd name="T41" fmla="*/ 126 h 247"/>
              <a:gd name="T42" fmla="*/ 0 w 242"/>
              <a:gd name="T43" fmla="*/ 106 h 247"/>
              <a:gd name="T44" fmla="*/ 4 w 242"/>
              <a:gd name="T45" fmla="*/ 87 h 247"/>
              <a:gd name="T46" fmla="*/ 11 w 242"/>
              <a:gd name="T47" fmla="*/ 67 h 247"/>
              <a:gd name="T48" fmla="*/ 23 w 242"/>
              <a:gd name="T49" fmla="*/ 51 h 247"/>
              <a:gd name="T50" fmla="*/ 35 w 242"/>
              <a:gd name="T51" fmla="*/ 40 h 247"/>
              <a:gd name="T52" fmla="*/ 51 w 242"/>
              <a:gd name="T53" fmla="*/ 24 h 247"/>
              <a:gd name="T54" fmla="*/ 66 w 242"/>
              <a:gd name="T55" fmla="*/ 16 h 247"/>
              <a:gd name="T56" fmla="*/ 82 w 242"/>
              <a:gd name="T57" fmla="*/ 8 h 247"/>
              <a:gd name="T58" fmla="*/ 101 w 242"/>
              <a:gd name="T59" fmla="*/ 4 h 247"/>
              <a:gd name="T60" fmla="*/ 121 w 242"/>
              <a:gd name="T61" fmla="*/ 0 h 247"/>
              <a:gd name="T62" fmla="*/ 141 w 242"/>
              <a:gd name="T63" fmla="*/ 4 h 247"/>
              <a:gd name="T64" fmla="*/ 160 w 242"/>
              <a:gd name="T65" fmla="*/ 8 h 247"/>
              <a:gd name="T66" fmla="*/ 180 w 242"/>
              <a:gd name="T67" fmla="*/ 16 h 247"/>
              <a:gd name="T68" fmla="*/ 195 w 242"/>
              <a:gd name="T69" fmla="*/ 24 h 247"/>
              <a:gd name="T70" fmla="*/ 207 w 242"/>
              <a:gd name="T71" fmla="*/ 40 h 247"/>
              <a:gd name="T72" fmla="*/ 219 w 242"/>
              <a:gd name="T73" fmla="*/ 51 h 247"/>
              <a:gd name="T74" fmla="*/ 231 w 242"/>
              <a:gd name="T75" fmla="*/ 67 h 247"/>
              <a:gd name="T76" fmla="*/ 238 w 242"/>
              <a:gd name="T77" fmla="*/ 87 h 247"/>
              <a:gd name="T78" fmla="*/ 242 w 242"/>
              <a:gd name="T79" fmla="*/ 106 h 247"/>
              <a:gd name="T80" fmla="*/ 242 w 242"/>
              <a:gd name="T81" fmla="*/ 126 h 247"/>
              <a:gd name="T82" fmla="*/ 242 w 242"/>
              <a:gd name="T83" fmla="*/ 126 h 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42" h="247">
                <a:moveTo>
                  <a:pt x="242" y="122"/>
                </a:moveTo>
                <a:lnTo>
                  <a:pt x="242" y="145"/>
                </a:lnTo>
                <a:lnTo>
                  <a:pt x="238" y="161"/>
                </a:lnTo>
                <a:lnTo>
                  <a:pt x="231" y="180"/>
                </a:lnTo>
                <a:lnTo>
                  <a:pt x="219" y="196"/>
                </a:lnTo>
                <a:lnTo>
                  <a:pt x="207" y="212"/>
                </a:lnTo>
                <a:lnTo>
                  <a:pt x="195" y="224"/>
                </a:lnTo>
                <a:lnTo>
                  <a:pt x="180" y="231"/>
                </a:lnTo>
                <a:lnTo>
                  <a:pt x="160" y="239"/>
                </a:lnTo>
                <a:lnTo>
                  <a:pt x="141" y="243"/>
                </a:lnTo>
                <a:lnTo>
                  <a:pt x="121" y="247"/>
                </a:lnTo>
                <a:lnTo>
                  <a:pt x="101" y="243"/>
                </a:lnTo>
                <a:lnTo>
                  <a:pt x="82" y="239"/>
                </a:lnTo>
                <a:lnTo>
                  <a:pt x="66" y="231"/>
                </a:lnTo>
                <a:lnTo>
                  <a:pt x="51" y="224"/>
                </a:lnTo>
                <a:lnTo>
                  <a:pt x="35" y="212"/>
                </a:lnTo>
                <a:lnTo>
                  <a:pt x="23" y="196"/>
                </a:lnTo>
                <a:lnTo>
                  <a:pt x="11" y="180"/>
                </a:lnTo>
                <a:lnTo>
                  <a:pt x="4" y="161"/>
                </a:lnTo>
                <a:lnTo>
                  <a:pt x="0" y="145"/>
                </a:lnTo>
                <a:lnTo>
                  <a:pt x="0" y="126"/>
                </a:lnTo>
                <a:lnTo>
                  <a:pt x="0" y="106"/>
                </a:lnTo>
                <a:lnTo>
                  <a:pt x="4" y="87"/>
                </a:lnTo>
                <a:lnTo>
                  <a:pt x="11" y="67"/>
                </a:lnTo>
                <a:lnTo>
                  <a:pt x="23" y="51"/>
                </a:lnTo>
                <a:lnTo>
                  <a:pt x="35" y="40"/>
                </a:lnTo>
                <a:lnTo>
                  <a:pt x="51" y="24"/>
                </a:lnTo>
                <a:lnTo>
                  <a:pt x="66" y="16"/>
                </a:lnTo>
                <a:lnTo>
                  <a:pt x="82" y="8"/>
                </a:lnTo>
                <a:lnTo>
                  <a:pt x="101" y="4"/>
                </a:lnTo>
                <a:lnTo>
                  <a:pt x="121" y="0"/>
                </a:lnTo>
                <a:lnTo>
                  <a:pt x="141" y="4"/>
                </a:lnTo>
                <a:lnTo>
                  <a:pt x="160" y="8"/>
                </a:lnTo>
                <a:lnTo>
                  <a:pt x="180" y="16"/>
                </a:lnTo>
                <a:lnTo>
                  <a:pt x="195" y="24"/>
                </a:lnTo>
                <a:lnTo>
                  <a:pt x="207" y="40"/>
                </a:lnTo>
                <a:lnTo>
                  <a:pt x="219" y="51"/>
                </a:lnTo>
                <a:lnTo>
                  <a:pt x="231" y="67"/>
                </a:lnTo>
                <a:lnTo>
                  <a:pt x="238" y="87"/>
                </a:lnTo>
                <a:lnTo>
                  <a:pt x="242" y="106"/>
                </a:lnTo>
                <a:lnTo>
                  <a:pt x="242" y="126"/>
                </a:lnTo>
                <a:lnTo>
                  <a:pt x="242" y="126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45" name="Line 77"/>
          <p:cNvSpPr>
            <a:spLocks noChangeShapeType="1"/>
          </p:cNvSpPr>
          <p:nvPr/>
        </p:nvSpPr>
        <p:spPr bwMode="auto">
          <a:xfrm>
            <a:off x="3029124" y="5009654"/>
            <a:ext cx="34925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46" name="Line 78"/>
          <p:cNvSpPr>
            <a:spLocks noChangeShapeType="1"/>
          </p:cNvSpPr>
          <p:nvPr/>
        </p:nvSpPr>
        <p:spPr bwMode="auto">
          <a:xfrm>
            <a:off x="3672061" y="5009654"/>
            <a:ext cx="34925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47" name="Rectangle 79"/>
          <p:cNvSpPr>
            <a:spLocks noChangeArrowheads="1"/>
          </p:cNvSpPr>
          <p:nvPr/>
        </p:nvSpPr>
        <p:spPr bwMode="auto">
          <a:xfrm>
            <a:off x="3440286" y="5285879"/>
            <a:ext cx="2381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(c)</a:t>
            </a:r>
            <a:endParaRPr lang="en-US" sz="2400" b="0">
              <a:latin typeface="Times New Roman" charset="0"/>
            </a:endParaRPr>
          </a:p>
        </p:txBody>
      </p:sp>
      <p:sp>
        <p:nvSpPr>
          <p:cNvPr id="1440848" name="Rectangle 80"/>
          <p:cNvSpPr>
            <a:spLocks noChangeArrowheads="1"/>
          </p:cNvSpPr>
          <p:nvPr/>
        </p:nvSpPr>
        <p:spPr bwMode="auto">
          <a:xfrm>
            <a:off x="5153199" y="4265117"/>
            <a:ext cx="144462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chemeClr val="bg1"/>
                </a:solidFill>
                <a:latin typeface="Arial" charset="0"/>
              </a:rPr>
              <a:t>X</a:t>
            </a:r>
            <a:endParaRPr lang="en-US" sz="2400" b="0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1440849" name="Rectangle 81"/>
          <p:cNvSpPr>
            <a:spLocks noChangeArrowheads="1"/>
          </p:cNvSpPr>
          <p:nvPr/>
        </p:nvSpPr>
        <p:spPr bwMode="auto">
          <a:xfrm>
            <a:off x="5796136" y="4265117"/>
            <a:ext cx="144463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chemeClr val="bg1"/>
                </a:solidFill>
                <a:latin typeface="Arial" charset="0"/>
              </a:rPr>
              <a:t>A</a:t>
            </a:r>
            <a:endParaRPr lang="en-US" sz="2400" b="0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1440850" name="Line 82"/>
          <p:cNvSpPr>
            <a:spLocks noChangeShapeType="1"/>
          </p:cNvSpPr>
          <p:nvPr/>
        </p:nvSpPr>
        <p:spPr bwMode="auto">
          <a:xfrm>
            <a:off x="5357986" y="4373067"/>
            <a:ext cx="3508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51" name="Line 83"/>
          <p:cNvSpPr>
            <a:spLocks noChangeShapeType="1"/>
          </p:cNvSpPr>
          <p:nvPr/>
        </p:nvSpPr>
        <p:spPr bwMode="auto">
          <a:xfrm>
            <a:off x="5215111" y="4515942"/>
            <a:ext cx="0" cy="349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52" name="Line 84"/>
          <p:cNvSpPr>
            <a:spLocks noChangeShapeType="1"/>
          </p:cNvSpPr>
          <p:nvPr/>
        </p:nvSpPr>
        <p:spPr bwMode="auto">
          <a:xfrm>
            <a:off x="5851699" y="4515942"/>
            <a:ext cx="4762" cy="349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53" name="Rectangle 85"/>
          <p:cNvSpPr>
            <a:spLocks noChangeArrowheads="1"/>
          </p:cNvSpPr>
          <p:nvPr/>
        </p:nvSpPr>
        <p:spPr bwMode="auto">
          <a:xfrm>
            <a:off x="5157961" y="4908054"/>
            <a:ext cx="155575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chemeClr val="bg1"/>
                </a:solidFill>
                <a:latin typeface="Arial" charset="0"/>
              </a:rPr>
              <a:t>C</a:t>
            </a:r>
            <a:endParaRPr lang="en-US" sz="2400" b="0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1440854" name="Rectangle 86"/>
          <p:cNvSpPr>
            <a:spLocks noChangeArrowheads="1"/>
          </p:cNvSpPr>
          <p:nvPr/>
        </p:nvSpPr>
        <p:spPr bwMode="auto">
          <a:xfrm>
            <a:off x="5805661" y="4908054"/>
            <a:ext cx="144463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chemeClr val="bg1"/>
                </a:solidFill>
                <a:latin typeface="Arial" charset="0"/>
              </a:rPr>
              <a:t>B</a:t>
            </a:r>
            <a:endParaRPr lang="en-US" sz="2400" b="0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1440855" name="Rectangle 87"/>
          <p:cNvSpPr>
            <a:spLocks noChangeArrowheads="1"/>
          </p:cNvSpPr>
          <p:nvPr/>
        </p:nvSpPr>
        <p:spPr bwMode="auto">
          <a:xfrm>
            <a:off x="6434311" y="4908054"/>
            <a:ext cx="155575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chemeClr val="bg1"/>
                </a:solidFill>
                <a:latin typeface="Arial" charset="0"/>
              </a:rPr>
              <a:t>D</a:t>
            </a:r>
            <a:endParaRPr lang="en-US" sz="2400" b="0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1440856" name="Line 88"/>
          <p:cNvSpPr>
            <a:spLocks noChangeShapeType="1"/>
          </p:cNvSpPr>
          <p:nvPr/>
        </p:nvSpPr>
        <p:spPr bwMode="auto">
          <a:xfrm>
            <a:off x="5357986" y="5009654"/>
            <a:ext cx="350838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57" name="Line 89"/>
          <p:cNvSpPr>
            <a:spLocks noChangeShapeType="1"/>
          </p:cNvSpPr>
          <p:nvPr/>
        </p:nvSpPr>
        <p:spPr bwMode="auto">
          <a:xfrm>
            <a:off x="6061249" y="4930279"/>
            <a:ext cx="144462" cy="47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58" name="Freeform 90"/>
          <p:cNvSpPr>
            <a:spLocks/>
          </p:cNvSpPr>
          <p:nvPr/>
        </p:nvSpPr>
        <p:spPr bwMode="auto">
          <a:xfrm>
            <a:off x="6183486" y="4908054"/>
            <a:ext cx="106363" cy="55563"/>
          </a:xfrm>
          <a:custGeom>
            <a:avLst/>
            <a:gdLst>
              <a:gd name="T0" fmla="*/ 0 w 90"/>
              <a:gd name="T1" fmla="*/ 43 h 47"/>
              <a:gd name="T2" fmla="*/ 90 w 90"/>
              <a:gd name="T3" fmla="*/ 23 h 47"/>
              <a:gd name="T4" fmla="*/ 4 w 90"/>
              <a:gd name="T5" fmla="*/ 0 h 47"/>
              <a:gd name="T6" fmla="*/ 4 w 90"/>
              <a:gd name="T7" fmla="*/ 47 h 47"/>
              <a:gd name="T8" fmla="*/ 4 w 90"/>
              <a:gd name="T9" fmla="*/ 47 h 47"/>
              <a:gd name="T10" fmla="*/ 0 w 90"/>
              <a:gd name="T11" fmla="*/ 43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0" h="47">
                <a:moveTo>
                  <a:pt x="0" y="43"/>
                </a:moveTo>
                <a:lnTo>
                  <a:pt x="90" y="23"/>
                </a:lnTo>
                <a:lnTo>
                  <a:pt x="4" y="0"/>
                </a:lnTo>
                <a:lnTo>
                  <a:pt x="4" y="47"/>
                </a:lnTo>
                <a:lnTo>
                  <a:pt x="4" y="47"/>
                </a:lnTo>
                <a:lnTo>
                  <a:pt x="0" y="43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59" name="Line 91"/>
          <p:cNvSpPr>
            <a:spLocks noChangeShapeType="1"/>
          </p:cNvSpPr>
          <p:nvPr/>
        </p:nvSpPr>
        <p:spPr bwMode="auto">
          <a:xfrm>
            <a:off x="6000924" y="5009654"/>
            <a:ext cx="350837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60" name="Rectangle 92"/>
          <p:cNvSpPr>
            <a:spLocks noChangeArrowheads="1"/>
          </p:cNvSpPr>
          <p:nvPr/>
        </p:nvSpPr>
        <p:spPr bwMode="auto">
          <a:xfrm>
            <a:off x="5759624" y="5285879"/>
            <a:ext cx="24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(d)</a:t>
            </a:r>
            <a:endParaRPr lang="en-US" sz="2400" b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376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CA5CA-75FE-E949-8434-D80C9EAF1A5E}" type="slidenum">
              <a:rPr lang="en-US"/>
              <a:pPr/>
              <a:t>8</a:t>
            </a:fld>
            <a:endParaRPr lang="en-US"/>
          </a:p>
        </p:txBody>
      </p:sp>
      <p:sp>
        <p:nvSpPr>
          <p:cNvPr id="144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Fiabilidade da difus</a:t>
            </a:r>
            <a:r>
              <a:rPr lang="pt-PT" dirty="0" smtClean="0"/>
              <a:t>ão</a:t>
            </a:r>
            <a:endParaRPr lang="pt-PT" dirty="0"/>
          </a:p>
        </p:txBody>
      </p:sp>
      <p:sp>
        <p:nvSpPr>
          <p:cNvPr id="144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sz="2400" dirty="0" err="1" smtClean="0"/>
              <a:t>Reliable</a:t>
            </a:r>
            <a:r>
              <a:rPr lang="pt-PT" sz="2400" dirty="0" smtClean="0"/>
              <a:t> </a:t>
            </a:r>
            <a:r>
              <a:rPr lang="pt-PT" sz="2400" dirty="0" err="1" smtClean="0"/>
              <a:t>flooding</a:t>
            </a:r>
            <a:endParaRPr lang="pt-PT" sz="2400" dirty="0" smtClean="0"/>
          </a:p>
          <a:p>
            <a:pPr lvl="1"/>
            <a:r>
              <a:rPr lang="pt-PT" sz="2000" dirty="0" smtClean="0"/>
              <a:t>Assegura que todos os n</a:t>
            </a:r>
            <a:r>
              <a:rPr lang="pt-PT" sz="2000" dirty="0" smtClean="0"/>
              <a:t>ós recebem as notícias</a:t>
            </a:r>
            <a:endParaRPr lang="pt-PT" sz="2000" dirty="0" smtClean="0"/>
          </a:p>
          <a:p>
            <a:pPr lvl="1"/>
            <a:r>
              <a:rPr lang="pt-PT" sz="2000" dirty="0" smtClean="0"/>
              <a:t>… na sua </a:t>
            </a:r>
            <a:r>
              <a:rPr lang="pt-PT" sz="2000" dirty="0" smtClean="0"/>
              <a:t>última versão</a:t>
            </a:r>
            <a:endParaRPr lang="pt-PT" sz="2000" dirty="0" smtClean="0"/>
          </a:p>
          <a:p>
            <a:r>
              <a:rPr lang="pt-PT" sz="2400" dirty="0" smtClean="0"/>
              <a:t>Desafios</a:t>
            </a:r>
          </a:p>
          <a:p>
            <a:pPr lvl="1"/>
            <a:r>
              <a:rPr lang="pt-PT" sz="2000" i="1" dirty="0" err="1" smtClean="0"/>
              <a:t>Packet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loss</a:t>
            </a:r>
            <a:endParaRPr lang="pt-PT" sz="2000" i="1" dirty="0" smtClean="0"/>
          </a:p>
          <a:p>
            <a:pPr lvl="1"/>
            <a:r>
              <a:rPr lang="pt-PT" sz="2000" dirty="0" smtClean="0"/>
              <a:t>Chegadas fora de ordem</a:t>
            </a:r>
          </a:p>
          <a:p>
            <a:r>
              <a:rPr lang="pt-PT" sz="2400" dirty="0" smtClean="0"/>
              <a:t>Soluç</a:t>
            </a:r>
            <a:r>
              <a:rPr lang="pt-PT" sz="2400" dirty="0" smtClean="0"/>
              <a:t>ões</a:t>
            </a:r>
            <a:endParaRPr lang="pt-PT" sz="2400" dirty="0" smtClean="0"/>
          </a:p>
          <a:p>
            <a:pPr lvl="1"/>
            <a:r>
              <a:rPr lang="pt-PT" sz="2000" i="1" dirty="0" err="1" smtClean="0"/>
              <a:t>Acknowledgments</a:t>
            </a:r>
            <a:r>
              <a:rPr lang="pt-PT" sz="2000" dirty="0" smtClean="0"/>
              <a:t> e retransmiss</a:t>
            </a:r>
            <a:r>
              <a:rPr lang="pt-PT" sz="2000" dirty="0" smtClean="0"/>
              <a:t>ões</a:t>
            </a:r>
            <a:endParaRPr lang="pt-PT" sz="2000" dirty="0" smtClean="0"/>
          </a:p>
          <a:p>
            <a:pPr lvl="1"/>
            <a:r>
              <a:rPr lang="pt-PT" sz="2000" dirty="0" smtClean="0"/>
              <a:t>N</a:t>
            </a:r>
            <a:r>
              <a:rPr lang="pt-PT" sz="2000" dirty="0" smtClean="0"/>
              <a:t>úmeros de sequência</a:t>
            </a:r>
            <a:endParaRPr lang="pt-PT" sz="2000" dirty="0" smtClean="0"/>
          </a:p>
          <a:p>
            <a:pPr lvl="1"/>
            <a:r>
              <a:rPr lang="pt-PT" sz="2000" dirty="0" smtClean="0"/>
              <a:t>Time-to-</a:t>
            </a:r>
            <a:r>
              <a:rPr lang="pt-PT" sz="2000" dirty="0" err="1" smtClean="0"/>
              <a:t>live</a:t>
            </a:r>
            <a:r>
              <a:rPr lang="pt-PT" sz="2000" dirty="0" smtClean="0"/>
              <a:t> (TTL) em cada pacote</a:t>
            </a:r>
          </a:p>
          <a:p>
            <a:pPr lvl="1"/>
            <a:r>
              <a:rPr lang="pt-PT" sz="2000" dirty="0" smtClean="0"/>
              <a:t>Se houver inconsist</a:t>
            </a:r>
            <a:r>
              <a:rPr lang="pt-PT" sz="2000" dirty="0" smtClean="0"/>
              <a:t>ência dos números de sequência, os nós sincronizam-se para a versão comum mais avançada</a:t>
            </a:r>
            <a:endParaRPr lang="pt-PT" sz="2000" dirty="0"/>
          </a:p>
          <a:p>
            <a:pPr marL="339725" lvl="1" indent="0">
              <a:buNone/>
            </a:pPr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899413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DFB55-A0BB-E14D-9E02-0C23219B0EFB}" type="slidenum">
              <a:rPr lang="en-US"/>
              <a:pPr/>
              <a:t>9</a:t>
            </a:fld>
            <a:endParaRPr lang="en-US"/>
          </a:p>
        </p:txBody>
      </p:sp>
      <p:sp>
        <p:nvSpPr>
          <p:cNvPr id="144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Converg</a:t>
            </a:r>
            <a:r>
              <a:rPr lang="pt-PT" smtClean="0"/>
              <a:t>ê</a:t>
            </a:r>
            <a:r>
              <a:rPr lang="pt-PT" smtClean="0"/>
              <a:t>ncia</a:t>
            </a:r>
            <a:endParaRPr lang="pt-PT"/>
          </a:p>
        </p:txBody>
      </p:sp>
      <p:sp>
        <p:nvSpPr>
          <p:cNvPr id="144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sz="2400" dirty="0" smtClean="0"/>
              <a:t>O tempo que demora a que todos os n</a:t>
            </a:r>
            <a:r>
              <a:rPr lang="pt-PT" sz="2400" dirty="0" smtClean="0"/>
              <a:t>ós tenham a mesma visão da rede e tabela de encaminhamento</a:t>
            </a:r>
          </a:p>
          <a:p>
            <a:pPr lvl="1"/>
            <a:r>
              <a:rPr lang="pt-PT" sz="2000" dirty="0" smtClean="0"/>
              <a:t>Depende do tempo de detecção das alterações</a:t>
            </a:r>
          </a:p>
          <a:p>
            <a:pPr lvl="1"/>
            <a:r>
              <a:rPr lang="pt-PT" sz="2000" dirty="0" smtClean="0"/>
              <a:t>do tempo de propagação das mensagens</a:t>
            </a:r>
          </a:p>
          <a:p>
            <a:pPr lvl="1"/>
            <a:r>
              <a:rPr lang="pt-PT" sz="2000" dirty="0"/>
              <a:t>d</a:t>
            </a:r>
            <a:r>
              <a:rPr lang="pt-PT" sz="2000" dirty="0" smtClean="0"/>
              <a:t>o tempo de decidir executar o algoritmo de </a:t>
            </a:r>
            <a:r>
              <a:rPr lang="pt-PT" sz="2000" dirty="0" err="1" smtClean="0"/>
              <a:t>Dijkstra</a:t>
            </a:r>
            <a:r>
              <a:rPr lang="pt-PT" sz="2000" dirty="0" smtClean="0"/>
              <a:t> e do da sua execução</a:t>
            </a:r>
          </a:p>
          <a:p>
            <a:pPr lvl="1"/>
            <a:r>
              <a:rPr lang="pt-PT" sz="2000" dirty="0" smtClean="0"/>
              <a:t>e do tempo de instalar as novas tabelas de encaminhamento</a:t>
            </a:r>
          </a:p>
          <a:p>
            <a:pPr lvl="1"/>
            <a:r>
              <a:rPr lang="pt-PT" sz="2000" dirty="0" smtClean="0"/>
              <a:t>em nós de grande capacidade é hoje em dia inferior a 1 segundo</a:t>
            </a:r>
            <a:endParaRPr lang="pt-PT" sz="2000" dirty="0"/>
          </a:p>
        </p:txBody>
      </p:sp>
      <p:sp>
        <p:nvSpPr>
          <p:cNvPr id="1444868" name="Oval 4"/>
          <p:cNvSpPr>
            <a:spLocks noChangeArrowheads="1"/>
          </p:cNvSpPr>
          <p:nvPr/>
        </p:nvSpPr>
        <p:spPr bwMode="auto">
          <a:xfrm>
            <a:off x="2433638" y="5033963"/>
            <a:ext cx="287337" cy="252412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69" name="Oval 5"/>
          <p:cNvSpPr>
            <a:spLocks noChangeArrowheads="1"/>
          </p:cNvSpPr>
          <p:nvPr/>
        </p:nvSpPr>
        <p:spPr bwMode="auto">
          <a:xfrm>
            <a:off x="3295650" y="5705475"/>
            <a:ext cx="287338" cy="2524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70" name="Oval 6"/>
          <p:cNvSpPr>
            <a:spLocks noChangeArrowheads="1"/>
          </p:cNvSpPr>
          <p:nvPr/>
        </p:nvSpPr>
        <p:spPr bwMode="auto">
          <a:xfrm>
            <a:off x="3390900" y="4446588"/>
            <a:ext cx="287338" cy="250825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71" name="Oval 7"/>
          <p:cNvSpPr>
            <a:spLocks noChangeArrowheads="1"/>
          </p:cNvSpPr>
          <p:nvPr/>
        </p:nvSpPr>
        <p:spPr bwMode="auto">
          <a:xfrm>
            <a:off x="4157663" y="5118100"/>
            <a:ext cx="287337" cy="2524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72" name="Oval 8"/>
          <p:cNvSpPr>
            <a:spLocks noChangeArrowheads="1"/>
          </p:cNvSpPr>
          <p:nvPr/>
        </p:nvSpPr>
        <p:spPr bwMode="auto">
          <a:xfrm>
            <a:off x="5019675" y="5705475"/>
            <a:ext cx="287338" cy="2524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73" name="Oval 9"/>
          <p:cNvSpPr>
            <a:spLocks noChangeArrowheads="1"/>
          </p:cNvSpPr>
          <p:nvPr/>
        </p:nvSpPr>
        <p:spPr bwMode="auto">
          <a:xfrm>
            <a:off x="5019675" y="4446588"/>
            <a:ext cx="287338" cy="250825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74" name="Oval 10"/>
          <p:cNvSpPr>
            <a:spLocks noChangeArrowheads="1"/>
          </p:cNvSpPr>
          <p:nvPr/>
        </p:nvSpPr>
        <p:spPr bwMode="auto">
          <a:xfrm>
            <a:off x="4252913" y="6210300"/>
            <a:ext cx="287337" cy="2524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75" name="Oval 11"/>
          <p:cNvSpPr>
            <a:spLocks noChangeArrowheads="1"/>
          </p:cNvSpPr>
          <p:nvPr/>
        </p:nvSpPr>
        <p:spPr bwMode="auto">
          <a:xfrm>
            <a:off x="5976938" y="5033963"/>
            <a:ext cx="287337" cy="252412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76" name="Line 12"/>
          <p:cNvSpPr>
            <a:spLocks noChangeShapeType="1"/>
          </p:cNvSpPr>
          <p:nvPr/>
        </p:nvSpPr>
        <p:spPr bwMode="auto">
          <a:xfrm flipV="1">
            <a:off x="2720975" y="4613275"/>
            <a:ext cx="669925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77" name="Line 13"/>
          <p:cNvSpPr>
            <a:spLocks noChangeShapeType="1"/>
          </p:cNvSpPr>
          <p:nvPr/>
        </p:nvSpPr>
        <p:spPr bwMode="auto">
          <a:xfrm>
            <a:off x="2671763" y="5257800"/>
            <a:ext cx="623887" cy="531813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78" name="Line 14"/>
          <p:cNvSpPr>
            <a:spLocks noChangeShapeType="1"/>
          </p:cNvSpPr>
          <p:nvPr/>
        </p:nvSpPr>
        <p:spPr bwMode="auto">
          <a:xfrm>
            <a:off x="3630613" y="4627563"/>
            <a:ext cx="574675" cy="53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79" name="Line 15"/>
          <p:cNvSpPr>
            <a:spLocks noChangeShapeType="1"/>
          </p:cNvSpPr>
          <p:nvPr/>
        </p:nvSpPr>
        <p:spPr bwMode="auto">
          <a:xfrm>
            <a:off x="3535363" y="5873750"/>
            <a:ext cx="717550" cy="420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80" name="Line 16"/>
          <p:cNvSpPr>
            <a:spLocks noChangeShapeType="1"/>
          </p:cNvSpPr>
          <p:nvPr/>
        </p:nvSpPr>
        <p:spPr bwMode="auto">
          <a:xfrm flipV="1">
            <a:off x="3567113" y="5327650"/>
            <a:ext cx="638175" cy="42068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81" name="Line 17"/>
          <p:cNvSpPr>
            <a:spLocks noChangeShapeType="1"/>
          </p:cNvSpPr>
          <p:nvPr/>
        </p:nvSpPr>
        <p:spPr bwMode="auto">
          <a:xfrm>
            <a:off x="4397375" y="5341938"/>
            <a:ext cx="654050" cy="392112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82" name="Line 18"/>
          <p:cNvSpPr>
            <a:spLocks noChangeShapeType="1"/>
          </p:cNvSpPr>
          <p:nvPr/>
        </p:nvSpPr>
        <p:spPr bwMode="auto">
          <a:xfrm flipV="1">
            <a:off x="4492625" y="5916613"/>
            <a:ext cx="590550" cy="334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83" name="Line 19"/>
          <p:cNvSpPr>
            <a:spLocks noChangeShapeType="1"/>
          </p:cNvSpPr>
          <p:nvPr/>
        </p:nvSpPr>
        <p:spPr bwMode="auto">
          <a:xfrm flipV="1">
            <a:off x="4445000" y="5159375"/>
            <a:ext cx="1531938" cy="98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84" name="Line 20"/>
          <p:cNvSpPr>
            <a:spLocks noChangeShapeType="1"/>
          </p:cNvSpPr>
          <p:nvPr/>
        </p:nvSpPr>
        <p:spPr bwMode="auto">
          <a:xfrm>
            <a:off x="3646488" y="4557713"/>
            <a:ext cx="1373187" cy="14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85" name="Line 21"/>
          <p:cNvSpPr>
            <a:spLocks noChangeShapeType="1"/>
          </p:cNvSpPr>
          <p:nvPr/>
        </p:nvSpPr>
        <p:spPr bwMode="auto">
          <a:xfrm>
            <a:off x="5291138" y="4656138"/>
            <a:ext cx="766762" cy="419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86" name="Text Box 22"/>
          <p:cNvSpPr txBox="1">
            <a:spLocks noChangeArrowheads="1"/>
          </p:cNvSpPr>
          <p:nvPr/>
        </p:nvSpPr>
        <p:spPr bwMode="auto">
          <a:xfrm>
            <a:off x="2763838" y="439261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400" b="0">
                <a:latin typeface="Times New Roman" charset="0"/>
              </a:rPr>
              <a:t>3</a:t>
            </a:r>
          </a:p>
        </p:txBody>
      </p:sp>
      <p:sp>
        <p:nvSpPr>
          <p:cNvPr id="1444887" name="Text Box 23"/>
          <p:cNvSpPr txBox="1">
            <a:spLocks noChangeArrowheads="1"/>
          </p:cNvSpPr>
          <p:nvPr/>
        </p:nvSpPr>
        <p:spPr bwMode="auto">
          <a:xfrm>
            <a:off x="4121150" y="4043363"/>
            <a:ext cx="334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400" b="0">
                <a:latin typeface="Times New Roman" charset="0"/>
              </a:rPr>
              <a:t>2</a:t>
            </a:r>
          </a:p>
        </p:txBody>
      </p:sp>
      <p:sp>
        <p:nvSpPr>
          <p:cNvPr id="1444888" name="Text Box 24"/>
          <p:cNvSpPr txBox="1">
            <a:spLocks noChangeArrowheads="1"/>
          </p:cNvSpPr>
          <p:nvPr/>
        </p:nvSpPr>
        <p:spPr bwMode="auto">
          <a:xfrm>
            <a:off x="2876550" y="506571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400" b="0">
                <a:latin typeface="Times New Roman" charset="0"/>
              </a:rPr>
              <a:t>2</a:t>
            </a:r>
          </a:p>
        </p:txBody>
      </p:sp>
      <p:sp>
        <p:nvSpPr>
          <p:cNvPr id="1444889" name="Text Box 25"/>
          <p:cNvSpPr txBox="1">
            <a:spLocks noChangeArrowheads="1"/>
          </p:cNvSpPr>
          <p:nvPr/>
        </p:nvSpPr>
        <p:spPr bwMode="auto">
          <a:xfrm>
            <a:off x="3881438" y="44910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400" b="0">
                <a:latin typeface="Times New Roman" charset="0"/>
              </a:rPr>
              <a:t>1</a:t>
            </a:r>
          </a:p>
        </p:txBody>
      </p:sp>
      <p:sp>
        <p:nvSpPr>
          <p:cNvPr id="1444890" name="Text Box 26"/>
          <p:cNvSpPr txBox="1">
            <a:spLocks noChangeArrowheads="1"/>
          </p:cNvSpPr>
          <p:nvPr/>
        </p:nvSpPr>
        <p:spPr bwMode="auto">
          <a:xfrm>
            <a:off x="3578225" y="5135563"/>
            <a:ext cx="334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400" b="0">
                <a:latin typeface="Times New Roman" charset="0"/>
              </a:rPr>
              <a:t>1</a:t>
            </a:r>
          </a:p>
        </p:txBody>
      </p:sp>
      <p:sp>
        <p:nvSpPr>
          <p:cNvPr id="1444891" name="Text Box 27"/>
          <p:cNvSpPr txBox="1">
            <a:spLocks noChangeArrowheads="1"/>
          </p:cNvSpPr>
          <p:nvPr/>
        </p:nvSpPr>
        <p:spPr bwMode="auto">
          <a:xfrm>
            <a:off x="4856163" y="472916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400" b="0">
                <a:latin typeface="Times New Roman" charset="0"/>
              </a:rPr>
              <a:t>4</a:t>
            </a:r>
          </a:p>
        </p:txBody>
      </p:sp>
      <p:sp>
        <p:nvSpPr>
          <p:cNvPr id="1444892" name="Text Box 28"/>
          <p:cNvSpPr txBox="1">
            <a:spLocks noChangeArrowheads="1"/>
          </p:cNvSpPr>
          <p:nvPr/>
        </p:nvSpPr>
        <p:spPr bwMode="auto">
          <a:xfrm>
            <a:off x="5557838" y="432276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400" b="0">
                <a:latin typeface="Times New Roman" charset="0"/>
              </a:rPr>
              <a:t>1</a:t>
            </a:r>
          </a:p>
        </p:txBody>
      </p:sp>
      <p:sp>
        <p:nvSpPr>
          <p:cNvPr id="1444893" name="Text Box 29"/>
          <p:cNvSpPr txBox="1">
            <a:spLocks noChangeArrowheads="1"/>
          </p:cNvSpPr>
          <p:nvPr/>
        </p:nvSpPr>
        <p:spPr bwMode="auto">
          <a:xfrm>
            <a:off x="3530600" y="5948363"/>
            <a:ext cx="338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400" b="0">
                <a:latin typeface="Times New Roman" charset="0"/>
              </a:rPr>
              <a:t>4</a:t>
            </a:r>
          </a:p>
        </p:txBody>
      </p:sp>
      <p:sp>
        <p:nvSpPr>
          <p:cNvPr id="1444894" name="Text Box 30"/>
          <p:cNvSpPr txBox="1">
            <a:spLocks noChangeArrowheads="1"/>
          </p:cNvSpPr>
          <p:nvPr/>
        </p:nvSpPr>
        <p:spPr bwMode="auto">
          <a:xfrm>
            <a:off x="4379913" y="540861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400" b="0">
                <a:latin typeface="Times New Roman" charset="0"/>
              </a:rPr>
              <a:t>5</a:t>
            </a:r>
          </a:p>
        </p:txBody>
      </p:sp>
      <p:sp>
        <p:nvSpPr>
          <p:cNvPr id="1444895" name="Text Box 31"/>
          <p:cNvSpPr txBox="1">
            <a:spLocks noChangeArrowheads="1"/>
          </p:cNvSpPr>
          <p:nvPr/>
        </p:nvSpPr>
        <p:spPr bwMode="auto">
          <a:xfrm>
            <a:off x="4776788" y="597535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400" b="0">
                <a:latin typeface="Times New Roman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45937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11474</TotalTime>
  <Words>727</Words>
  <Application>Microsoft Macintosh PowerPoint</Application>
  <PresentationFormat>On-screen Show (4:3)</PresentationFormat>
  <Paragraphs>131</Paragraphs>
  <Slides>11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cs426</vt:lpstr>
      <vt:lpstr> Redes de Computadores   Link-State Routing </vt:lpstr>
      <vt:lpstr>Objectivos da lição</vt:lpstr>
      <vt:lpstr>Link-State Routing</vt:lpstr>
      <vt:lpstr>Link-State Routing</vt:lpstr>
      <vt:lpstr>Detecção de alterações</vt:lpstr>
      <vt:lpstr>Difusão fiável</vt:lpstr>
      <vt:lpstr>Difusão ou flooding</vt:lpstr>
      <vt:lpstr>Fiabilidade da difusão</vt:lpstr>
      <vt:lpstr>Convergência</vt:lpstr>
      <vt:lpstr>A problemática da escala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659</cp:revision>
  <dcterms:created xsi:type="dcterms:W3CDTF">2001-07-06T14:58:21Z</dcterms:created>
  <dcterms:modified xsi:type="dcterms:W3CDTF">2013-05-07T11:38:01Z</dcterms:modified>
</cp:coreProperties>
</file>