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4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5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6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notesSlides/notesSlide7.xml" ContentType="application/vnd.openxmlformats-officedocument.presentationml.notesSlide+xml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7" r:id="rId2"/>
    <p:sldId id="394" r:id="rId3"/>
    <p:sldId id="440" r:id="rId4"/>
    <p:sldId id="439" r:id="rId5"/>
    <p:sldId id="424" r:id="rId6"/>
    <p:sldId id="425" r:id="rId7"/>
    <p:sldId id="426" r:id="rId8"/>
    <p:sldId id="427" r:id="rId9"/>
    <p:sldId id="428" r:id="rId10"/>
    <p:sldId id="429" r:id="rId11"/>
    <p:sldId id="441" r:id="rId12"/>
    <p:sldId id="442" r:id="rId13"/>
    <p:sldId id="432" r:id="rId14"/>
    <p:sldId id="433" r:id="rId15"/>
    <p:sldId id="434" r:id="rId16"/>
    <p:sldId id="435" r:id="rId17"/>
    <p:sldId id="436" r:id="rId18"/>
    <p:sldId id="423" r:id="rId19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07" autoAdjust="0"/>
    <p:restoredTop sz="96000" autoAdjust="0"/>
  </p:normalViewPr>
  <p:slideViewPr>
    <p:cSldViewPr>
      <p:cViewPr varScale="1">
        <p:scale>
          <a:sx n="115" d="100"/>
          <a:sy n="115" d="100"/>
        </p:scale>
        <p:origin x="-4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7A65AD33-915E-D242-8BC5-05DD5805B9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18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EE873F46-E042-0845-A0BF-27DFFC75D0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08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D5CC09-53C3-B449-8BD6-71D59749F9A2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91851D-1A48-9C41-9034-5BB8533EC3C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951A3634-F4C2-F04C-BBAB-BD7F424A5A4C}" type="slidenum">
              <a:rPr lang="en-US" sz="1300" u="none"/>
              <a:pPr eaLnBrk="1" hangingPunct="1">
                <a:defRPr/>
              </a:pPr>
              <a:t>10</a:t>
            </a:fld>
            <a:endParaRPr lang="en-US" sz="1300" u="none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0AB4BF8-2F72-0848-BE13-A0A9AA2DB70E}" type="slidenum">
              <a:rPr lang="en-US" sz="1300" u="none"/>
              <a:pPr eaLnBrk="1" hangingPunct="1">
                <a:defRPr/>
              </a:pPr>
              <a:t>13</a:t>
            </a:fld>
            <a:endParaRPr lang="en-US" sz="1300" u="none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679750C-E115-FD4D-9D28-2C5F0BFED4C9}" type="slidenum">
              <a:rPr lang="en-US" sz="1300" u="none"/>
              <a:pPr eaLnBrk="1" hangingPunct="1">
                <a:defRPr/>
              </a:pPr>
              <a:t>14</a:t>
            </a:fld>
            <a:endParaRPr lang="en-US" sz="1300" u="none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588C612-A606-B84A-ADF6-1C931021540C}" type="slidenum">
              <a:rPr lang="en-US" sz="1300" u="none"/>
              <a:pPr eaLnBrk="1" hangingPunct="1">
                <a:defRPr/>
              </a:pPr>
              <a:t>15</a:t>
            </a:fld>
            <a:endParaRPr lang="en-US" sz="1300" u="none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E5C5EFF-E2A7-0445-8BD6-2436F715F576}" type="slidenum">
              <a:rPr lang="en-US" sz="1300" u="none"/>
              <a:pPr eaLnBrk="1" hangingPunct="1">
                <a:defRPr/>
              </a:pPr>
              <a:t>16</a:t>
            </a:fld>
            <a:endParaRPr lang="en-US" sz="1300" u="none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85EFD3FC-777C-5447-BC8A-B987B2A84EA1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18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A8068-483D-5B46-A652-C1579DFE9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644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6607A-7540-534A-B8F6-5E8D5D900D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88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15266-D529-CA4D-B5D7-CD6DFDAE51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6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47764-57D3-0344-9DD9-39B95C2E96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5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5C49-A4AB-D746-9ACB-749A39C6BB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9AB68-8BA5-E142-8D8B-463C67E482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4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306B8-4F0F-724B-92C6-FBF8BA6CFA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1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D7826-F587-1D48-9429-AA46C77F54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4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811B4-B8D0-B240-8A4C-3CD689260C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9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AE6A6-9CA5-4642-8D02-5D158020EA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9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219ED-F8C8-F342-8204-0B00B5A23E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3FEDB5BA-D4F8-2648-B98B-52FAA134D8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8" Type="http://schemas.openxmlformats.org/officeDocument/2006/relationships/oleObject" Target="../embeddings/oleObject10.bin"/><Relationship Id="rId9" Type="http://schemas.openxmlformats.org/officeDocument/2006/relationships/oleObject" Target="../embeddings/oleObject11.bin"/><Relationship Id="rId1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4.bin"/><Relationship Id="rId7" Type="http://schemas.openxmlformats.org/officeDocument/2006/relationships/oleObject" Target="../embeddings/oleObject15.bin"/><Relationship Id="rId8" Type="http://schemas.openxmlformats.org/officeDocument/2006/relationships/oleObject" Target="../embeddings/oleObject16.bin"/><Relationship Id="rId9" Type="http://schemas.openxmlformats.org/officeDocument/2006/relationships/oleObject" Target="../embeddings/oleObject17.bin"/><Relationship Id="rId10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5.bin"/><Relationship Id="rId12" Type="http://schemas.openxmlformats.org/officeDocument/2006/relationships/oleObject" Target="../embeddings/oleObject26.bin"/><Relationship Id="rId13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0.bin"/><Relationship Id="rId7" Type="http://schemas.openxmlformats.org/officeDocument/2006/relationships/oleObject" Target="../embeddings/oleObject21.bin"/><Relationship Id="rId8" Type="http://schemas.openxmlformats.org/officeDocument/2006/relationships/oleObject" Target="../embeddings/oleObject22.bin"/><Relationship Id="rId9" Type="http://schemas.openxmlformats.org/officeDocument/2006/relationships/oleObject" Target="../embeddings/oleObject23.bin"/><Relationship Id="rId10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34.bin"/><Relationship Id="rId12" Type="http://schemas.openxmlformats.org/officeDocument/2006/relationships/oleObject" Target="../embeddings/oleObject35.bin"/><Relationship Id="rId13" Type="http://schemas.openxmlformats.org/officeDocument/2006/relationships/oleObject" Target="../embeddings/oleObject36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28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9.bin"/><Relationship Id="rId7" Type="http://schemas.openxmlformats.org/officeDocument/2006/relationships/oleObject" Target="../embeddings/oleObject30.bin"/><Relationship Id="rId8" Type="http://schemas.openxmlformats.org/officeDocument/2006/relationships/oleObject" Target="../embeddings/oleObject31.bin"/><Relationship Id="rId9" Type="http://schemas.openxmlformats.org/officeDocument/2006/relationships/oleObject" Target="../embeddings/oleObject32.bin"/><Relationship Id="rId10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FA5EF90-E9F7-ED40-8DF3-E643A4C95086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Encaminhamento por difusão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20" name="Rectangle 2"/>
          <p:cNvSpPr>
            <a:spLocks noGrp="1" noChangeArrowheads="1"/>
          </p:cNvSpPr>
          <p:nvPr>
            <p:ph type="title"/>
          </p:nvPr>
        </p:nvSpPr>
        <p:spPr>
          <a:xfrm>
            <a:off x="676275" y="285750"/>
            <a:ext cx="77724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4000" smtClean="0">
                <a:latin typeface="+mn-lt"/>
                <a:ea typeface="ＭＳ Ｐゴシック" charset="0"/>
                <a:cs typeface="Tw Cen MT"/>
              </a:rPr>
              <a:t>Exemplo: </a:t>
            </a:r>
            <a:r>
              <a:rPr lang="pt-PT" sz="4000" i="1" smtClean="0">
                <a:latin typeface="+mn-lt"/>
                <a:ea typeface="ＭＳ Ｐゴシック" charset="0"/>
                <a:cs typeface="Tw Cen MT"/>
              </a:rPr>
              <a:t>Switches Ethernet</a:t>
            </a:r>
            <a:endParaRPr lang="pt-PT" sz="400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413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68438"/>
            <a:ext cx="4362450" cy="48815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Computadores e interfaces com </a:t>
            </a:r>
            <a:r>
              <a:rPr lang="pt-PT" sz="2000" dirty="0" smtClean="0">
                <a:ea typeface="ＭＳ Ｐゴシック" charset="0"/>
                <a:cs typeface="Tw Cen MT"/>
              </a:rPr>
              <a:t>ligações dedicadas a portas do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switch</a:t>
            </a:r>
            <a:endParaRPr lang="pt-PT" sz="2000" i="1" dirty="0" smtClean="0">
              <a:ea typeface="ＭＳ Ｐゴシック" charset="0"/>
              <a:cs typeface="Tw Cen MT"/>
            </a:endParaRP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pt-PT" sz="2000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O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witch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ea typeface="ＭＳ Ｐゴシック" charset="0"/>
                <a:cs typeface="Tw Cen MT"/>
              </a:rPr>
              <a:t>faz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store</a:t>
            </a:r>
            <a:r>
              <a:rPr lang="pt-PT" sz="2000" i="1" dirty="0" smtClean="0"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and</a:t>
            </a:r>
            <a:r>
              <a:rPr lang="pt-PT" sz="2000" i="1" dirty="0" smtClean="0"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forward</a:t>
            </a:r>
            <a:endParaRPr lang="pt-PT" sz="2000" i="1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defRPr/>
            </a:pPr>
            <a:endParaRPr lang="pt-PT" sz="2000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Trabalha com qualquer tipo de endereços desde que cada </a:t>
            </a:r>
            <a:r>
              <a:rPr lang="pt-PT" sz="2000" dirty="0" smtClean="0">
                <a:ea typeface="ＭＳ Ｐゴシック" charset="0"/>
                <a:cs typeface="Tw Cen MT"/>
              </a:rPr>
              <a:t>interface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ea typeface="ＭＳ Ｐゴシック" charset="0"/>
                <a:cs typeface="Tw Cen MT"/>
              </a:rPr>
              <a:t>tenha um endereço diferente</a:t>
            </a:r>
          </a:p>
          <a:p>
            <a:pPr>
              <a:lnSpc>
                <a:spcPct val="90000"/>
              </a:lnSpc>
              <a:defRPr/>
            </a:pPr>
            <a:endParaRPr lang="pt-PT" sz="2000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No cenário típico, os </a:t>
            </a:r>
            <a:r>
              <a:rPr lang="pt-PT" sz="2000" dirty="0" smtClean="0">
                <a:ea typeface="ＭＳ Ｐゴシック" charset="0"/>
                <a:cs typeface="Tw Cen MT"/>
              </a:rPr>
              <a:t>computadores </a:t>
            </a:r>
            <a:r>
              <a:rPr lang="pt-PT" sz="2000" dirty="0" smtClean="0">
                <a:ea typeface="ＭＳ Ｐゴシック" charset="0"/>
                <a:cs typeface="Tw Cen MT"/>
              </a:rPr>
              <a:t>têm interfaces </a:t>
            </a:r>
            <a:r>
              <a:rPr lang="pt-PT" sz="2000" dirty="0" err="1" smtClean="0">
                <a:ea typeface="ＭＳ Ｐゴシック" charset="0"/>
                <a:cs typeface="Tw Cen MT"/>
              </a:rPr>
              <a:t>ethernet</a:t>
            </a:r>
            <a:r>
              <a:rPr lang="pt-PT" sz="2000" dirty="0" smtClean="0">
                <a:ea typeface="ＭＳ Ｐゴシック" charset="0"/>
                <a:cs typeface="Tw Cen MT"/>
              </a:rPr>
              <a:t> com </a:t>
            </a:r>
            <a:r>
              <a:rPr lang="pt-PT" sz="2000" i="1" dirty="0" smtClean="0">
                <a:ea typeface="ＭＳ Ｐゴシック" charset="0"/>
                <a:cs typeface="Tw Cen MT"/>
              </a:rPr>
              <a:t>MAC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addresses</a:t>
            </a:r>
            <a:r>
              <a:rPr lang="pt-PT" sz="2000" dirty="0" smtClean="0">
                <a:ea typeface="ＭＳ Ｐゴシック" charset="0"/>
                <a:cs typeface="Tw Cen MT"/>
              </a:rPr>
              <a:t> distintos</a:t>
            </a:r>
          </a:p>
          <a:p>
            <a:pPr>
              <a:lnSpc>
                <a:spcPct val="90000"/>
              </a:lnSpc>
              <a:defRPr/>
            </a:pPr>
            <a:endParaRPr lang="pt-PT" sz="2000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Logicamente comporta-se como um único canal </a:t>
            </a:r>
            <a:r>
              <a:rPr lang="pt-PT" sz="2000" dirty="0" err="1" smtClean="0">
                <a:ea typeface="ＭＳ Ｐゴシック" charset="0"/>
                <a:cs typeface="Tw Cen MT"/>
              </a:rPr>
              <a:t>multi-ponto</a:t>
            </a:r>
            <a:r>
              <a:rPr lang="pt-PT" sz="2000" dirty="0" smtClean="0">
                <a:ea typeface="ＭＳ Ｐゴシック" charset="0"/>
                <a:cs typeface="Tw Cen MT"/>
              </a:rPr>
              <a:t> pelo que é classificada como uma configuração do nível </a:t>
            </a:r>
            <a:r>
              <a:rPr lang="pt-PT" sz="2000" i="1" dirty="0" smtClean="0">
                <a:ea typeface="ＭＳ Ｐゴシック" charset="0"/>
                <a:cs typeface="Tw Cen MT"/>
              </a:rPr>
              <a:t>data-link. </a:t>
            </a:r>
            <a:r>
              <a:rPr lang="pt-PT" sz="2000" dirty="0" smtClean="0">
                <a:ea typeface="ＭＳ Ｐゴシック" charset="0"/>
                <a:cs typeface="Tw Cen MT"/>
              </a:rPr>
              <a:t>No </a:t>
            </a:r>
            <a:r>
              <a:rPr lang="pt-PT" sz="2000" dirty="0" smtClean="0">
                <a:ea typeface="ＭＳ Ｐゴシック" charset="0"/>
                <a:cs typeface="Tw Cen MT"/>
              </a:rPr>
              <a:t>mundo </a:t>
            </a:r>
            <a:r>
              <a:rPr lang="pt-PT" sz="2000" dirty="0" smtClean="0">
                <a:ea typeface="ＭＳ Ｐゴシック" charset="0"/>
                <a:cs typeface="Tw Cen MT"/>
              </a:rPr>
              <a:t>IP constituí aquilo que se designa por uma</a:t>
            </a:r>
            <a:r>
              <a:rPr lang="pt-PT" sz="2000" i="1" dirty="0" smtClean="0">
                <a:ea typeface="ＭＳ Ｐゴシック" charset="0"/>
                <a:cs typeface="Tw Cen MT"/>
              </a:rPr>
              <a:t>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subnet</a:t>
            </a:r>
            <a:r>
              <a:rPr lang="pt-PT" sz="2000" i="1" dirty="0"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ea typeface="ＭＳ Ｐゴシック" charset="0"/>
                <a:cs typeface="Tw Cen MT"/>
              </a:rPr>
              <a:t>que partilha um prefixo IP </a:t>
            </a:r>
            <a:r>
              <a:rPr lang="pt-PT" sz="2000" dirty="0" smtClean="0">
                <a:ea typeface="ＭＳ Ｐゴシック" charset="0"/>
                <a:cs typeface="Tw Cen MT"/>
              </a:rPr>
              <a:t>único</a:t>
            </a:r>
            <a:endParaRPr lang="pt-PT" sz="2000" i="1" dirty="0" smtClean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Font typeface="ZapfDingbats" charset="0"/>
              <a:buNone/>
              <a:defRPr/>
            </a:pPr>
            <a:endParaRPr lang="pt-PT" dirty="0">
              <a:ea typeface="ＭＳ Ｐゴシック" charset="0"/>
              <a:cs typeface="Tw Cen MT"/>
            </a:endParaRPr>
          </a:p>
        </p:txBody>
      </p:sp>
      <p:graphicFrame>
        <p:nvGraphicFramePr>
          <p:cNvPr id="194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228575"/>
              </p:ext>
            </p:extLst>
          </p:nvPr>
        </p:nvGraphicFramePr>
        <p:xfrm>
          <a:off x="5029200" y="2293938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93938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619558"/>
              </p:ext>
            </p:extLst>
          </p:nvPr>
        </p:nvGraphicFramePr>
        <p:xfrm>
          <a:off x="7686675" y="3419475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3419475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Line 13"/>
          <p:cNvSpPr>
            <a:spLocks noChangeShapeType="1"/>
          </p:cNvSpPr>
          <p:nvPr/>
        </p:nvSpPr>
        <p:spPr bwMode="auto">
          <a:xfrm>
            <a:off x="5575300" y="2690813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19462" name="Line 14"/>
          <p:cNvSpPr>
            <a:spLocks noChangeShapeType="1"/>
          </p:cNvSpPr>
          <p:nvPr/>
        </p:nvSpPr>
        <p:spPr bwMode="auto">
          <a:xfrm flipV="1">
            <a:off x="5637213" y="3308350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19463" name="Line 15"/>
          <p:cNvSpPr>
            <a:spLocks noChangeShapeType="1"/>
          </p:cNvSpPr>
          <p:nvPr/>
        </p:nvSpPr>
        <p:spPr bwMode="auto">
          <a:xfrm flipV="1">
            <a:off x="6761163" y="2641600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19464" name="Line 16"/>
          <p:cNvSpPr>
            <a:spLocks noChangeShapeType="1"/>
          </p:cNvSpPr>
          <p:nvPr/>
        </p:nvSpPr>
        <p:spPr bwMode="auto">
          <a:xfrm>
            <a:off x="6835775" y="3124200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1946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357704"/>
              </p:ext>
            </p:extLst>
          </p:nvPr>
        </p:nvGraphicFramePr>
        <p:xfrm>
          <a:off x="5365750" y="3944938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5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0" y="3944938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61316"/>
              </p:ext>
            </p:extLst>
          </p:nvPr>
        </p:nvGraphicFramePr>
        <p:xfrm>
          <a:off x="7297738" y="2309813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6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2309813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918362"/>
              </p:ext>
            </p:extLst>
          </p:nvPr>
        </p:nvGraphicFramePr>
        <p:xfrm>
          <a:off x="6203950" y="1730375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7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1730375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Line 20"/>
          <p:cNvSpPr>
            <a:spLocks noChangeShapeType="1"/>
          </p:cNvSpPr>
          <p:nvPr/>
        </p:nvSpPr>
        <p:spPr bwMode="auto">
          <a:xfrm flipH="1" flipV="1">
            <a:off x="6529388" y="2239963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194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087316"/>
              </p:ext>
            </p:extLst>
          </p:nvPr>
        </p:nvGraphicFramePr>
        <p:xfrm>
          <a:off x="6523038" y="4059238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8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3038" y="4059238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Line 22"/>
          <p:cNvSpPr>
            <a:spLocks noChangeShapeType="1"/>
          </p:cNvSpPr>
          <p:nvPr/>
        </p:nvSpPr>
        <p:spPr bwMode="auto">
          <a:xfrm flipH="1" flipV="1">
            <a:off x="6538913" y="3267075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19471" name="Text Box 23"/>
          <p:cNvSpPr txBox="1">
            <a:spLocks noChangeArrowheads="1"/>
          </p:cNvSpPr>
          <p:nvPr/>
        </p:nvSpPr>
        <p:spPr bwMode="auto">
          <a:xfrm>
            <a:off x="6409929" y="1285875"/>
            <a:ext cx="3722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A</a:t>
            </a:r>
          </a:p>
        </p:txBody>
      </p:sp>
      <p:sp>
        <p:nvSpPr>
          <p:cNvPr id="19472" name="Text Box 24"/>
          <p:cNvSpPr txBox="1">
            <a:spLocks noChangeArrowheads="1"/>
          </p:cNvSpPr>
          <p:nvPr/>
        </p:nvSpPr>
        <p:spPr bwMode="auto">
          <a:xfrm>
            <a:off x="6611761" y="4610100"/>
            <a:ext cx="3448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E</a:t>
            </a:r>
          </a:p>
        </p:txBody>
      </p:sp>
      <p:sp>
        <p:nvSpPr>
          <p:cNvPr id="19473" name="Text Box 25"/>
          <p:cNvSpPr txBox="1">
            <a:spLocks noChangeArrowheads="1"/>
          </p:cNvSpPr>
          <p:nvPr/>
        </p:nvSpPr>
        <p:spPr bwMode="auto">
          <a:xfrm>
            <a:off x="7837353" y="2020888"/>
            <a:ext cx="3463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B</a:t>
            </a:r>
          </a:p>
        </p:txBody>
      </p:sp>
      <p:sp>
        <p:nvSpPr>
          <p:cNvPr id="19474" name="Text Box 26"/>
          <p:cNvSpPr txBox="1">
            <a:spLocks noChangeArrowheads="1"/>
          </p:cNvSpPr>
          <p:nvPr/>
        </p:nvSpPr>
        <p:spPr bwMode="auto">
          <a:xfrm>
            <a:off x="5502765" y="4506913"/>
            <a:ext cx="3403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F</a:t>
            </a:r>
          </a:p>
        </p:txBody>
      </p:sp>
      <p:sp>
        <p:nvSpPr>
          <p:cNvPr id="19475" name="Text Box 27"/>
          <p:cNvSpPr txBox="1">
            <a:spLocks noChangeArrowheads="1"/>
          </p:cNvSpPr>
          <p:nvPr/>
        </p:nvSpPr>
        <p:spPr bwMode="auto">
          <a:xfrm>
            <a:off x="7930418" y="3887788"/>
            <a:ext cx="369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D</a:t>
            </a:r>
          </a:p>
        </p:txBody>
      </p:sp>
      <p:sp>
        <p:nvSpPr>
          <p:cNvPr id="19476" name="Text Box 28"/>
          <p:cNvSpPr txBox="1">
            <a:spLocks noChangeArrowheads="1"/>
          </p:cNvSpPr>
          <p:nvPr/>
        </p:nvSpPr>
        <p:spPr bwMode="auto">
          <a:xfrm>
            <a:off x="5087404" y="1822450"/>
            <a:ext cx="3392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0000FF"/>
                </a:solidFill>
                <a:latin typeface="+mn-lt"/>
              </a:rPr>
              <a:t>C</a:t>
            </a:r>
          </a:p>
        </p:txBody>
      </p:sp>
      <p:grpSp>
        <p:nvGrpSpPr>
          <p:cNvPr id="19477" name="Group 33"/>
          <p:cNvGrpSpPr>
            <a:grpSpLocks/>
          </p:cNvGrpSpPr>
          <p:nvPr/>
        </p:nvGrpSpPr>
        <p:grpSpPr bwMode="auto">
          <a:xfrm>
            <a:off x="6145213" y="3044825"/>
            <a:ext cx="720725" cy="279400"/>
            <a:chOff x="3913" y="3140"/>
            <a:chExt cx="454" cy="176"/>
          </a:xfrm>
        </p:grpSpPr>
        <p:sp>
          <p:nvSpPr>
            <p:cNvPr id="19485" name="Rectangle 29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19486" name="Freeform 30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19487" name="Freeform 31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sp>
        <p:nvSpPr>
          <p:cNvPr id="19478" name="Text Box 34"/>
          <p:cNvSpPr txBox="1">
            <a:spLocks noChangeArrowheads="1"/>
          </p:cNvSpPr>
          <p:nvPr/>
        </p:nvSpPr>
        <p:spPr bwMode="auto">
          <a:xfrm>
            <a:off x="5510099" y="5513388"/>
            <a:ext cx="28196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i="1" dirty="0">
                <a:latin typeface="+mn-lt"/>
                <a:cs typeface="Tw Cen MT" charset="0"/>
              </a:rPr>
              <a:t>S</a:t>
            </a:r>
            <a:r>
              <a:rPr lang="en-US" sz="1800" b="0" i="1" dirty="0" smtClean="0">
                <a:latin typeface="+mn-lt"/>
                <a:cs typeface="Tw Cen MT" charset="0"/>
              </a:rPr>
              <a:t>witc</a:t>
            </a:r>
            <a:r>
              <a:rPr lang="en-US" sz="1800" b="0" dirty="0" smtClean="0">
                <a:latin typeface="+mn-lt"/>
                <a:cs typeface="Tw Cen MT" charset="0"/>
              </a:rPr>
              <a:t>h </a:t>
            </a:r>
            <a:r>
              <a:rPr lang="en-US" sz="1800" b="0" dirty="0">
                <a:latin typeface="+mn-lt"/>
                <a:cs typeface="Tw Cen MT" charset="0"/>
              </a:rPr>
              <a:t>com 6 interfaces</a:t>
            </a:r>
          </a:p>
          <a:p>
            <a:pPr eaLnBrk="1" hangingPunct="1"/>
            <a:r>
              <a:rPr lang="en-US" sz="1800" b="0" dirty="0">
                <a:latin typeface="+mn-lt"/>
                <a:cs typeface="Tw Cen MT" charset="0"/>
              </a:rPr>
              <a:t>(1,2,3,4,5,6)  </a:t>
            </a:r>
          </a:p>
        </p:txBody>
      </p:sp>
      <p:sp>
        <p:nvSpPr>
          <p:cNvPr id="19479" name="Text Box 35"/>
          <p:cNvSpPr txBox="1">
            <a:spLocks noChangeArrowheads="1"/>
          </p:cNvSpPr>
          <p:nvPr/>
        </p:nvSpPr>
        <p:spPr bwMode="auto">
          <a:xfrm>
            <a:off x="6244601" y="2609850"/>
            <a:ext cx="2885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1</a:t>
            </a:r>
          </a:p>
        </p:txBody>
      </p:sp>
      <p:sp>
        <p:nvSpPr>
          <p:cNvPr id="19480" name="Text Box 36"/>
          <p:cNvSpPr txBox="1">
            <a:spLocks noChangeArrowheads="1"/>
          </p:cNvSpPr>
          <p:nvPr/>
        </p:nvSpPr>
        <p:spPr bwMode="auto">
          <a:xfrm>
            <a:off x="6583304" y="2608263"/>
            <a:ext cx="325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2</a:t>
            </a:r>
          </a:p>
        </p:txBody>
      </p:sp>
      <p:sp>
        <p:nvSpPr>
          <p:cNvPr id="19481" name="Text Box 37"/>
          <p:cNvSpPr txBox="1">
            <a:spLocks noChangeArrowheads="1"/>
          </p:cNvSpPr>
          <p:nvPr/>
        </p:nvSpPr>
        <p:spPr bwMode="auto">
          <a:xfrm>
            <a:off x="6950016" y="2857500"/>
            <a:ext cx="325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3</a:t>
            </a:r>
          </a:p>
        </p:txBody>
      </p:sp>
      <p:sp>
        <p:nvSpPr>
          <p:cNvPr id="19482" name="Text Box 38"/>
          <p:cNvSpPr txBox="1">
            <a:spLocks noChangeArrowheads="1"/>
          </p:cNvSpPr>
          <p:nvPr/>
        </p:nvSpPr>
        <p:spPr bwMode="auto">
          <a:xfrm>
            <a:off x="6577013" y="3214688"/>
            <a:ext cx="3524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4</a:t>
            </a:r>
          </a:p>
        </p:txBody>
      </p:sp>
      <p:sp>
        <p:nvSpPr>
          <p:cNvPr id="19483" name="Text Box 39"/>
          <p:cNvSpPr txBox="1">
            <a:spLocks noChangeArrowheads="1"/>
          </p:cNvSpPr>
          <p:nvPr/>
        </p:nvSpPr>
        <p:spPr bwMode="auto">
          <a:xfrm>
            <a:off x="6154679" y="3214688"/>
            <a:ext cx="325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5</a:t>
            </a:r>
          </a:p>
        </p:txBody>
      </p:sp>
      <p:sp>
        <p:nvSpPr>
          <p:cNvPr id="19484" name="Text Box 40"/>
          <p:cNvSpPr txBox="1">
            <a:spLocks noChangeArrowheads="1"/>
          </p:cNvSpPr>
          <p:nvPr/>
        </p:nvSpPr>
        <p:spPr bwMode="auto">
          <a:xfrm>
            <a:off x="5873691" y="2895600"/>
            <a:ext cx="325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C00000"/>
                </a:solidFill>
                <a:latin typeface="+mn-lt"/>
              </a:rPr>
              <a:t>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Inundação com auto aprendizagem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Método usado pelos </a:t>
            </a:r>
            <a:r>
              <a:rPr lang="pt-PT" i="1" dirty="0" err="1" smtClean="0"/>
              <a:t>switches</a:t>
            </a:r>
            <a:r>
              <a:rPr lang="pt-PT" i="1" dirty="0" smtClean="0"/>
              <a:t> </a:t>
            </a:r>
            <a:r>
              <a:rPr lang="pt-PT" i="1" dirty="0" err="1" smtClean="0"/>
              <a:t>ethernet</a:t>
            </a:r>
            <a:r>
              <a:rPr lang="pt-PT" i="1" dirty="0" smtClean="0"/>
              <a:t> </a:t>
            </a:r>
            <a:r>
              <a:rPr lang="pt-PT" dirty="0" smtClean="0"/>
              <a:t>que têm uma tabela dita </a:t>
            </a:r>
            <a:r>
              <a:rPr lang="pt-PT" i="1" dirty="0" smtClean="0"/>
              <a:t>MAC-</a:t>
            </a:r>
            <a:r>
              <a:rPr lang="pt-PT" i="1" dirty="0" err="1" smtClean="0"/>
              <a:t>Address</a:t>
            </a:r>
            <a:r>
              <a:rPr lang="pt-PT" i="1" dirty="0" smtClean="0"/>
              <a:t> </a:t>
            </a:r>
            <a:r>
              <a:rPr lang="pt-PT" i="1" dirty="0" err="1" smtClean="0"/>
              <a:t>Table</a:t>
            </a:r>
            <a:endParaRPr lang="pt-PT" i="1" dirty="0" smtClean="0"/>
          </a:p>
          <a:p>
            <a:pPr lvl="1"/>
            <a:r>
              <a:rPr lang="pt-PT" dirty="0" smtClean="0"/>
              <a:t>Cada entrada associa um endereço de nível MAC a uma interface</a:t>
            </a:r>
          </a:p>
          <a:p>
            <a:pPr lvl="1"/>
            <a:r>
              <a:rPr lang="pt-PT" dirty="0" smtClean="0"/>
              <a:t>Cada entrada tem associado um TTL</a:t>
            </a:r>
          </a:p>
          <a:p>
            <a:pPr lvl="1"/>
            <a:r>
              <a:rPr lang="pt-PT" dirty="0" smtClean="0"/>
              <a:t>Quando o TTL expira (30 a 60 segundos) a entrada é suprimida</a:t>
            </a:r>
          </a:p>
          <a:p>
            <a:r>
              <a:rPr lang="pt-PT" dirty="0" smtClean="0"/>
              <a:t>Inicialmente a </a:t>
            </a:r>
            <a:r>
              <a:rPr lang="pt-PT" i="1" dirty="0" smtClean="0"/>
              <a:t>MAC</a:t>
            </a:r>
            <a:r>
              <a:rPr lang="pt-PT" i="1" dirty="0"/>
              <a:t>-</a:t>
            </a:r>
            <a:r>
              <a:rPr lang="pt-PT" i="1" dirty="0" err="1"/>
              <a:t>Address</a:t>
            </a:r>
            <a:r>
              <a:rPr lang="pt-PT" i="1" dirty="0"/>
              <a:t> </a:t>
            </a:r>
            <a:r>
              <a:rPr lang="pt-PT" i="1" dirty="0" err="1" smtClean="0"/>
              <a:t>Table</a:t>
            </a:r>
            <a:r>
              <a:rPr lang="pt-PT" i="1" dirty="0" smtClean="0"/>
              <a:t> </a:t>
            </a:r>
            <a:r>
              <a:rPr lang="pt-PT" dirty="0" smtClean="0"/>
              <a:t>está vazia</a:t>
            </a:r>
          </a:p>
          <a:p>
            <a:pPr lvl="1"/>
            <a:r>
              <a:rPr lang="pt-PT" dirty="0" smtClean="0"/>
              <a:t>No entanto, sempre que o </a:t>
            </a:r>
            <a:r>
              <a:rPr lang="pt-PT" i="1" dirty="0" err="1" smtClean="0"/>
              <a:t>switch</a:t>
            </a:r>
            <a:r>
              <a:rPr lang="pt-PT" dirty="0" smtClean="0"/>
              <a:t> recebe um pacote</a:t>
            </a:r>
          </a:p>
          <a:p>
            <a:pPr lvl="1"/>
            <a:r>
              <a:rPr lang="pt-PT" dirty="0" smtClean="0"/>
              <a:t>Pode introduzir na tabela o seu endereço MAC de origem e colocá-lo na tabela associado à interface por onde foi recebido</a:t>
            </a:r>
            <a:endParaRPr lang="pt-PT" dirty="0"/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947764-57D3-0344-9DD9-39B95C2E963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38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Algoritmo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ED7826-F587-1D48-9429-AA46C77F549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b="0" dirty="0" smtClean="0">
                <a:latin typeface="+mn-lt"/>
              </a:rPr>
              <a:t>Recepção de um pacote P </a:t>
            </a:r>
            <a:r>
              <a:rPr lang="pt-PT" b="0" dirty="0" smtClean="0">
                <a:latin typeface="+mn-lt"/>
              </a:rPr>
              <a:t>(a </a:t>
            </a:r>
            <a:r>
              <a:rPr lang="pt-PT" b="0" dirty="0">
                <a:latin typeface="+mn-lt"/>
              </a:rPr>
              <a:t>este nível dito </a:t>
            </a:r>
            <a:r>
              <a:rPr lang="pt-PT" b="0" i="1" dirty="0" err="1">
                <a:latin typeface="+mn-lt"/>
              </a:rPr>
              <a:t>frame</a:t>
            </a:r>
            <a:r>
              <a:rPr lang="pt-PT" b="0" i="1" dirty="0">
                <a:latin typeface="+mn-lt"/>
              </a:rPr>
              <a:t> </a:t>
            </a:r>
            <a:r>
              <a:rPr lang="pt-PT" b="0" i="1" dirty="0" err="1">
                <a:latin typeface="+mn-lt"/>
              </a:rPr>
              <a:t>ethernet</a:t>
            </a:r>
            <a:r>
              <a:rPr lang="pt-PT" b="0" dirty="0" smtClean="0">
                <a:latin typeface="+mn-lt"/>
              </a:rPr>
              <a:t>) a partir da interface </a:t>
            </a:r>
            <a:r>
              <a:rPr lang="pt-PT" b="0" dirty="0" err="1" smtClean="0">
                <a:latin typeface="+mn-lt"/>
              </a:rPr>
              <a:t>interIN</a:t>
            </a:r>
            <a:r>
              <a:rPr lang="pt-PT" b="0" dirty="0" smtClean="0">
                <a:latin typeface="+mn-lt"/>
              </a:rPr>
              <a:t> :</a:t>
            </a:r>
          </a:p>
          <a:p>
            <a:pPr algn="l"/>
            <a:endParaRPr lang="pt-PT" b="0" dirty="0" smtClean="0">
              <a:latin typeface="+mn-lt"/>
            </a:endParaRPr>
          </a:p>
          <a:p>
            <a:pPr algn="l"/>
            <a:r>
              <a:rPr lang="pt-PT" b="0" dirty="0" smtClean="0">
                <a:latin typeface="+mn-lt"/>
              </a:rPr>
              <a:t>   </a:t>
            </a:r>
            <a:r>
              <a:rPr lang="pt-PT" b="0" dirty="0" err="1" smtClean="0">
                <a:latin typeface="+mn-lt"/>
              </a:rPr>
              <a:t>macAddressTable.insert</a:t>
            </a:r>
            <a:r>
              <a:rPr lang="pt-PT" b="0" dirty="0" smtClean="0">
                <a:latin typeface="+mn-lt"/>
              </a:rPr>
              <a:t>( </a:t>
            </a:r>
            <a:r>
              <a:rPr lang="pt-PT" b="0" dirty="0" err="1" smtClean="0">
                <a:latin typeface="+mn-lt"/>
              </a:rPr>
              <a:t>P.endereçoOrigem</a:t>
            </a:r>
            <a:r>
              <a:rPr lang="pt-PT" b="0" dirty="0" smtClean="0">
                <a:latin typeface="+mn-lt"/>
              </a:rPr>
              <a:t>, I );</a:t>
            </a:r>
          </a:p>
          <a:p>
            <a:pPr algn="l"/>
            <a:endParaRPr lang="pt-PT" b="0" dirty="0" smtClean="0">
              <a:latin typeface="+mn-lt"/>
            </a:endParaRPr>
          </a:p>
          <a:p>
            <a:pPr algn="l"/>
            <a:r>
              <a:rPr lang="pt-PT" b="0" dirty="0">
                <a:latin typeface="+mn-lt"/>
              </a:rPr>
              <a:t> </a:t>
            </a:r>
            <a:r>
              <a:rPr lang="pt-PT" b="0" dirty="0" smtClean="0">
                <a:latin typeface="+mn-lt"/>
              </a:rPr>
              <a:t>  </a:t>
            </a:r>
            <a:r>
              <a:rPr lang="pt-PT" b="0" dirty="0" err="1" smtClean="0">
                <a:latin typeface="+mn-lt"/>
              </a:rPr>
              <a:t>interOUT</a:t>
            </a:r>
            <a:r>
              <a:rPr lang="pt-PT" b="0" dirty="0" smtClean="0">
                <a:latin typeface="+mn-lt"/>
              </a:rPr>
              <a:t> = </a:t>
            </a:r>
            <a:r>
              <a:rPr lang="pt-PT" b="0" dirty="0" err="1" smtClean="0">
                <a:latin typeface="+mn-lt"/>
              </a:rPr>
              <a:t>macAddressTable.lookup</a:t>
            </a:r>
            <a:r>
              <a:rPr lang="pt-PT" b="0" dirty="0" smtClean="0">
                <a:latin typeface="+mn-lt"/>
              </a:rPr>
              <a:t>( </a:t>
            </a:r>
            <a:r>
              <a:rPr lang="pt-PT" b="0" dirty="0" err="1" smtClean="0">
                <a:latin typeface="+mn-lt"/>
              </a:rPr>
              <a:t>P.endereçoDestino</a:t>
            </a:r>
            <a:r>
              <a:rPr lang="pt-PT" b="0" dirty="0" smtClean="0">
                <a:latin typeface="+mn-lt"/>
              </a:rPr>
              <a:t> );</a:t>
            </a:r>
          </a:p>
          <a:p>
            <a:pPr algn="l"/>
            <a:endParaRPr lang="pt-PT" b="0" dirty="0" smtClean="0">
              <a:latin typeface="+mn-lt"/>
            </a:endParaRPr>
          </a:p>
          <a:p>
            <a:pPr algn="l"/>
            <a:r>
              <a:rPr lang="pt-PT" b="0" dirty="0">
                <a:latin typeface="+mn-lt"/>
              </a:rPr>
              <a:t> </a:t>
            </a:r>
            <a:r>
              <a:rPr lang="pt-PT" b="0" dirty="0" smtClean="0">
                <a:latin typeface="+mn-lt"/>
              </a:rPr>
              <a:t>  </a:t>
            </a:r>
            <a:r>
              <a:rPr lang="pt-PT" b="0" dirty="0" err="1" smtClean="0">
                <a:latin typeface="+mn-lt"/>
              </a:rPr>
              <a:t>if</a:t>
            </a:r>
            <a:r>
              <a:rPr lang="pt-PT" b="0" dirty="0" smtClean="0">
                <a:latin typeface="+mn-lt"/>
              </a:rPr>
              <a:t> ( </a:t>
            </a:r>
            <a:r>
              <a:rPr lang="pt-PT" b="0" dirty="0" err="1" smtClean="0">
                <a:latin typeface="+mn-lt"/>
              </a:rPr>
              <a:t>interOUT</a:t>
            </a:r>
            <a:r>
              <a:rPr lang="pt-PT" b="0" dirty="0" smtClean="0">
                <a:latin typeface="+mn-lt"/>
              </a:rPr>
              <a:t> == </a:t>
            </a:r>
            <a:r>
              <a:rPr lang="pt-PT" b="0" dirty="0" err="1" smtClean="0">
                <a:latin typeface="+mn-lt"/>
              </a:rPr>
              <a:t>null</a:t>
            </a:r>
            <a:r>
              <a:rPr lang="pt-PT" b="0" dirty="0" smtClean="0">
                <a:latin typeface="+mn-lt"/>
              </a:rPr>
              <a:t> ) </a:t>
            </a:r>
            <a:r>
              <a:rPr lang="pt-PT" b="0" dirty="0" err="1">
                <a:latin typeface="+mn-lt"/>
              </a:rPr>
              <a:t>flood</a:t>
            </a:r>
            <a:r>
              <a:rPr lang="pt-PT" b="0" dirty="0">
                <a:latin typeface="+mn-lt"/>
              </a:rPr>
              <a:t> ( P </a:t>
            </a:r>
            <a:r>
              <a:rPr lang="pt-PT" b="0" dirty="0" smtClean="0">
                <a:latin typeface="+mn-lt"/>
              </a:rPr>
              <a:t>)</a:t>
            </a:r>
          </a:p>
          <a:p>
            <a:pPr algn="l"/>
            <a:endParaRPr lang="pt-PT" b="0" dirty="0">
              <a:latin typeface="+mn-lt"/>
            </a:endParaRPr>
          </a:p>
          <a:p>
            <a:pPr algn="l"/>
            <a:r>
              <a:rPr lang="pt-PT" b="0" dirty="0">
                <a:latin typeface="+mn-lt"/>
              </a:rPr>
              <a:t> </a:t>
            </a:r>
            <a:r>
              <a:rPr lang="pt-PT" b="0" dirty="0" smtClean="0">
                <a:latin typeface="+mn-lt"/>
              </a:rPr>
              <a:t>  </a:t>
            </a:r>
            <a:r>
              <a:rPr lang="pt-PT" b="0" dirty="0" err="1" smtClean="0">
                <a:latin typeface="+mn-lt"/>
              </a:rPr>
              <a:t>else</a:t>
            </a:r>
            <a:r>
              <a:rPr lang="pt-PT" b="0" dirty="0" smtClean="0">
                <a:latin typeface="+mn-lt"/>
              </a:rPr>
              <a:t> </a:t>
            </a:r>
            <a:r>
              <a:rPr lang="pt-PT" b="0" dirty="0" err="1" smtClean="0">
                <a:latin typeface="+mn-lt"/>
              </a:rPr>
              <a:t>if</a:t>
            </a:r>
            <a:r>
              <a:rPr lang="pt-PT" b="0" dirty="0" smtClean="0">
                <a:latin typeface="+mn-lt"/>
              </a:rPr>
              <a:t> ( </a:t>
            </a:r>
            <a:r>
              <a:rPr lang="pt-PT" b="0" dirty="0" err="1" smtClean="0">
                <a:latin typeface="+mn-lt"/>
              </a:rPr>
              <a:t>interOUT</a:t>
            </a:r>
            <a:r>
              <a:rPr lang="pt-PT" b="0" dirty="0" smtClean="0">
                <a:latin typeface="+mn-lt"/>
              </a:rPr>
              <a:t> != </a:t>
            </a:r>
            <a:r>
              <a:rPr lang="pt-PT" b="0" dirty="0" err="1" smtClean="0">
                <a:latin typeface="+mn-lt"/>
              </a:rPr>
              <a:t>interIN</a:t>
            </a:r>
            <a:r>
              <a:rPr lang="pt-PT" b="0" dirty="0" smtClean="0">
                <a:latin typeface="+mn-lt"/>
              </a:rPr>
              <a:t> ) </a:t>
            </a:r>
            <a:r>
              <a:rPr lang="pt-PT" b="0" dirty="0" err="1" smtClean="0">
                <a:latin typeface="+mn-lt"/>
              </a:rPr>
              <a:t>send</a:t>
            </a:r>
            <a:r>
              <a:rPr lang="pt-PT" b="0" dirty="0" smtClean="0">
                <a:latin typeface="+mn-lt"/>
              </a:rPr>
              <a:t> ( P, </a:t>
            </a:r>
            <a:r>
              <a:rPr lang="pt-PT" b="0" dirty="0" err="1" smtClean="0">
                <a:latin typeface="+mn-lt"/>
              </a:rPr>
              <a:t>interOUT</a:t>
            </a:r>
            <a:r>
              <a:rPr lang="pt-PT" b="0" dirty="0" smtClean="0">
                <a:latin typeface="+mn-lt"/>
              </a:rPr>
              <a:t> )</a:t>
            </a:r>
          </a:p>
          <a:p>
            <a:pPr algn="l"/>
            <a:endParaRPr lang="pt-PT" b="0" dirty="0" smtClean="0">
              <a:latin typeface="+mn-lt"/>
            </a:endParaRPr>
          </a:p>
          <a:p>
            <a:pPr algn="l"/>
            <a:r>
              <a:rPr lang="pt-PT" b="0" dirty="0">
                <a:latin typeface="+mn-lt"/>
              </a:rPr>
              <a:t> </a:t>
            </a:r>
            <a:r>
              <a:rPr lang="pt-PT" b="0" dirty="0" smtClean="0">
                <a:latin typeface="+mn-lt"/>
              </a:rPr>
              <a:t>  </a:t>
            </a:r>
            <a:r>
              <a:rPr lang="pt-PT" b="0" dirty="0" err="1" smtClean="0">
                <a:latin typeface="+mn-lt"/>
              </a:rPr>
              <a:t>else</a:t>
            </a:r>
            <a:r>
              <a:rPr lang="pt-PT" b="0" dirty="0" smtClean="0">
                <a:latin typeface="+mn-lt"/>
              </a:rPr>
              <a:t> </a:t>
            </a:r>
            <a:r>
              <a:rPr lang="pt-PT" b="0" dirty="0" err="1" smtClean="0">
                <a:latin typeface="+mn-lt"/>
              </a:rPr>
              <a:t>P.ignore</a:t>
            </a:r>
            <a:r>
              <a:rPr lang="pt-PT" b="0" dirty="0" smtClean="0">
                <a:latin typeface="+mn-lt"/>
              </a:rPr>
              <a:t>(</a:t>
            </a:r>
            <a:r>
              <a:rPr lang="pt-PT" b="0" dirty="0" smtClean="0">
                <a:latin typeface="+mn-lt"/>
              </a:rPr>
              <a:t>)</a:t>
            </a:r>
            <a:endParaRPr lang="pt-PT" b="0" dirty="0" smtClean="0">
              <a:latin typeface="+mn-lt"/>
            </a:endParaRPr>
          </a:p>
          <a:p>
            <a:pPr algn="l"/>
            <a:endParaRPr lang="pt-PT" b="0" dirty="0">
              <a:latin typeface="+mn-lt"/>
            </a:endParaRPr>
          </a:p>
          <a:p>
            <a:pPr algn="l"/>
            <a:endParaRPr lang="pt-PT" b="0" dirty="0" smtClean="0">
              <a:latin typeface="+mn-lt"/>
            </a:endParaRPr>
          </a:p>
          <a:p>
            <a:pPr algn="l"/>
            <a:r>
              <a:rPr lang="pt-PT" b="0" dirty="0" err="1" smtClean="0">
                <a:latin typeface="+mn-lt"/>
              </a:rPr>
              <a:t>flood</a:t>
            </a:r>
            <a:r>
              <a:rPr lang="pt-PT" b="0" dirty="0" smtClean="0">
                <a:latin typeface="+mn-lt"/>
              </a:rPr>
              <a:t> ( P, </a:t>
            </a:r>
            <a:r>
              <a:rPr lang="pt-PT" b="0" dirty="0" err="1" smtClean="0">
                <a:latin typeface="+mn-lt"/>
              </a:rPr>
              <a:t>interIN</a:t>
            </a:r>
            <a:r>
              <a:rPr lang="pt-PT" b="0" dirty="0" smtClean="0">
                <a:latin typeface="+mn-lt"/>
              </a:rPr>
              <a:t> ) corresponde a enviar por todas as interfaces excepto pela interface de recepção (difusão) </a:t>
            </a:r>
          </a:p>
        </p:txBody>
      </p:sp>
    </p:spTree>
    <p:extLst>
      <p:ext uri="{BB962C8B-B14F-4D97-AF65-F5344CB8AC3E}">
        <p14:creationId xmlns:p14="http://schemas.microsoft.com/office/powerpoint/2010/main" val="3182174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t-PT" sz="5400" dirty="0" smtClean="0">
                <a:latin typeface="+mn-lt"/>
                <a:ea typeface="ＭＳ Ｐゴシック" charset="0"/>
                <a:cs typeface="Tw Cen MT"/>
              </a:rPr>
              <a:t>Exemplo: A envia para F</a:t>
            </a:r>
            <a:endParaRPr lang="pt-PT" sz="5400" dirty="0">
              <a:latin typeface="+mn-lt"/>
              <a:ea typeface="ＭＳ Ｐゴシック" charset="0"/>
              <a:cs typeface="Tw Cen MT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660738"/>
              </p:ext>
            </p:extLst>
          </p:nvPr>
        </p:nvGraphicFramePr>
        <p:xfrm>
          <a:off x="5018088" y="3276600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7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276600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984376"/>
              </p:ext>
            </p:extLst>
          </p:nvPr>
        </p:nvGraphicFramePr>
        <p:xfrm>
          <a:off x="7675563" y="4402138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8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563" y="4402138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5564188" y="3673475"/>
            <a:ext cx="754062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 flipV="1">
            <a:off x="5626100" y="4291013"/>
            <a:ext cx="679450" cy="6556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0486" name="Line 8"/>
          <p:cNvSpPr>
            <a:spLocks noChangeShapeType="1"/>
          </p:cNvSpPr>
          <p:nvPr/>
        </p:nvSpPr>
        <p:spPr bwMode="auto">
          <a:xfrm flipV="1">
            <a:off x="6750050" y="3624263"/>
            <a:ext cx="593725" cy="407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0487" name="Line 9"/>
          <p:cNvSpPr>
            <a:spLocks noChangeShapeType="1"/>
          </p:cNvSpPr>
          <p:nvPr/>
        </p:nvSpPr>
        <p:spPr bwMode="auto">
          <a:xfrm>
            <a:off x="6824663" y="4106863"/>
            <a:ext cx="939800" cy="395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204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503399"/>
              </p:ext>
            </p:extLst>
          </p:nvPr>
        </p:nvGraphicFramePr>
        <p:xfrm>
          <a:off x="5354638" y="4927600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9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4927600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0089"/>
              </p:ext>
            </p:extLst>
          </p:nvPr>
        </p:nvGraphicFramePr>
        <p:xfrm>
          <a:off x="7286625" y="3292475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0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25" y="3292475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783486"/>
              </p:ext>
            </p:extLst>
          </p:nvPr>
        </p:nvGraphicFramePr>
        <p:xfrm>
          <a:off x="6192838" y="2713038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1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13038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1" name="Line 13"/>
          <p:cNvSpPr>
            <a:spLocks noChangeShapeType="1"/>
          </p:cNvSpPr>
          <p:nvPr/>
        </p:nvSpPr>
        <p:spPr bwMode="auto">
          <a:xfrm flipH="1" flipV="1">
            <a:off x="6518275" y="3222625"/>
            <a:ext cx="11113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2049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428164"/>
              </p:ext>
            </p:extLst>
          </p:nvPr>
        </p:nvGraphicFramePr>
        <p:xfrm>
          <a:off x="6511925" y="50419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2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504190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Line 15"/>
          <p:cNvSpPr>
            <a:spLocks noChangeShapeType="1"/>
          </p:cNvSpPr>
          <p:nvPr/>
        </p:nvSpPr>
        <p:spPr bwMode="auto">
          <a:xfrm flipH="1" flipV="1">
            <a:off x="6527800" y="4249738"/>
            <a:ext cx="204788" cy="808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0494" name="Text Box 16"/>
          <p:cNvSpPr txBox="1">
            <a:spLocks noChangeArrowheads="1"/>
          </p:cNvSpPr>
          <p:nvPr/>
        </p:nvSpPr>
        <p:spPr bwMode="auto">
          <a:xfrm>
            <a:off x="6402785" y="2333625"/>
            <a:ext cx="3722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A</a:t>
            </a:r>
          </a:p>
        </p:txBody>
      </p:sp>
      <p:sp>
        <p:nvSpPr>
          <p:cNvPr id="20495" name="Text Box 17"/>
          <p:cNvSpPr txBox="1">
            <a:spLocks noChangeArrowheads="1"/>
          </p:cNvSpPr>
          <p:nvPr/>
        </p:nvSpPr>
        <p:spPr bwMode="auto">
          <a:xfrm>
            <a:off x="6583852" y="5592763"/>
            <a:ext cx="3403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F</a:t>
            </a:r>
          </a:p>
        </p:txBody>
      </p:sp>
      <p:sp>
        <p:nvSpPr>
          <p:cNvPr id="20496" name="Text Box 18"/>
          <p:cNvSpPr txBox="1">
            <a:spLocks noChangeArrowheads="1"/>
          </p:cNvSpPr>
          <p:nvPr/>
        </p:nvSpPr>
        <p:spPr bwMode="auto">
          <a:xfrm>
            <a:off x="7817509" y="3003550"/>
            <a:ext cx="3463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B</a:t>
            </a:r>
          </a:p>
        </p:txBody>
      </p:sp>
      <p:sp>
        <p:nvSpPr>
          <p:cNvPr id="20497" name="Text Box 19"/>
          <p:cNvSpPr txBox="1">
            <a:spLocks noChangeArrowheads="1"/>
          </p:cNvSpPr>
          <p:nvPr/>
        </p:nvSpPr>
        <p:spPr bwMode="auto">
          <a:xfrm>
            <a:off x="5473523" y="5489575"/>
            <a:ext cx="3448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E</a:t>
            </a:r>
          </a:p>
        </p:txBody>
      </p:sp>
      <p:sp>
        <p:nvSpPr>
          <p:cNvPr id="20498" name="Text Box 20"/>
          <p:cNvSpPr txBox="1">
            <a:spLocks noChangeArrowheads="1"/>
          </p:cNvSpPr>
          <p:nvPr/>
        </p:nvSpPr>
        <p:spPr bwMode="auto">
          <a:xfrm>
            <a:off x="7922679" y="4870450"/>
            <a:ext cx="3392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C</a:t>
            </a:r>
          </a:p>
        </p:txBody>
      </p:sp>
      <p:sp>
        <p:nvSpPr>
          <p:cNvPr id="20499" name="Text Box 21"/>
          <p:cNvSpPr txBox="1">
            <a:spLocks noChangeArrowheads="1"/>
          </p:cNvSpPr>
          <p:nvPr/>
        </p:nvSpPr>
        <p:spPr bwMode="auto">
          <a:xfrm>
            <a:off x="4995925" y="2951163"/>
            <a:ext cx="369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D</a:t>
            </a:r>
          </a:p>
        </p:txBody>
      </p:sp>
      <p:grpSp>
        <p:nvGrpSpPr>
          <p:cNvPr id="20500" name="Group 22"/>
          <p:cNvGrpSpPr>
            <a:grpSpLocks/>
          </p:cNvGrpSpPr>
          <p:nvPr/>
        </p:nvGrpSpPr>
        <p:grpSpPr bwMode="auto">
          <a:xfrm>
            <a:off x="6134100" y="4027488"/>
            <a:ext cx="720725" cy="279400"/>
            <a:chOff x="3913" y="3140"/>
            <a:chExt cx="454" cy="176"/>
          </a:xfrm>
        </p:grpSpPr>
        <p:sp>
          <p:nvSpPr>
            <p:cNvPr id="20529" name="Rectangle 23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0530" name="Freeform 24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0531" name="Freeform 25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sp>
        <p:nvSpPr>
          <p:cNvPr id="20501" name="Text Box 26"/>
          <p:cNvSpPr txBox="1">
            <a:spLocks noChangeArrowheads="1"/>
          </p:cNvSpPr>
          <p:nvPr/>
        </p:nvSpPr>
        <p:spPr bwMode="auto">
          <a:xfrm>
            <a:off x="6215810" y="3590925"/>
            <a:ext cx="3001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1</a:t>
            </a:r>
          </a:p>
        </p:txBody>
      </p:sp>
      <p:sp>
        <p:nvSpPr>
          <p:cNvPr id="20502" name="Text Box 27"/>
          <p:cNvSpPr txBox="1">
            <a:spLocks noChangeArrowheads="1"/>
          </p:cNvSpPr>
          <p:nvPr/>
        </p:nvSpPr>
        <p:spPr bwMode="auto">
          <a:xfrm>
            <a:off x="6638183" y="3590925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2</a:t>
            </a:r>
          </a:p>
        </p:txBody>
      </p:sp>
      <p:sp>
        <p:nvSpPr>
          <p:cNvPr id="20503" name="Text Box 28"/>
          <p:cNvSpPr txBox="1">
            <a:spLocks noChangeArrowheads="1"/>
          </p:cNvSpPr>
          <p:nvPr/>
        </p:nvSpPr>
        <p:spPr bwMode="auto">
          <a:xfrm>
            <a:off x="6995371" y="3805238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3</a:t>
            </a:r>
          </a:p>
        </p:txBody>
      </p:sp>
      <p:sp>
        <p:nvSpPr>
          <p:cNvPr id="20504" name="Text Box 29"/>
          <p:cNvSpPr txBox="1">
            <a:spLocks noChangeArrowheads="1"/>
          </p:cNvSpPr>
          <p:nvPr/>
        </p:nvSpPr>
        <p:spPr bwMode="auto">
          <a:xfrm>
            <a:off x="6576271" y="4256088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4</a:t>
            </a:r>
          </a:p>
        </p:txBody>
      </p:sp>
      <p:sp>
        <p:nvSpPr>
          <p:cNvPr id="20505" name="Text Box 30"/>
          <p:cNvSpPr txBox="1">
            <a:spLocks noChangeArrowheads="1"/>
          </p:cNvSpPr>
          <p:nvPr/>
        </p:nvSpPr>
        <p:spPr bwMode="auto">
          <a:xfrm>
            <a:off x="6146058" y="4318000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5</a:t>
            </a:r>
          </a:p>
        </p:txBody>
      </p:sp>
      <p:sp>
        <p:nvSpPr>
          <p:cNvPr id="20506" name="Text Box 31"/>
          <p:cNvSpPr txBox="1">
            <a:spLocks noChangeArrowheads="1"/>
          </p:cNvSpPr>
          <p:nvPr/>
        </p:nvSpPr>
        <p:spPr bwMode="auto">
          <a:xfrm>
            <a:off x="5780933" y="3905250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6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753226" y="2314576"/>
            <a:ext cx="1443038" cy="338138"/>
            <a:chOff x="1741" y="3514"/>
            <a:chExt cx="909" cy="213"/>
          </a:xfrm>
        </p:grpSpPr>
        <p:sp>
          <p:nvSpPr>
            <p:cNvPr id="420896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</p:txBody>
        </p:sp>
        <p:sp>
          <p:nvSpPr>
            <p:cNvPr id="20526" name="Text Box 33"/>
            <p:cNvSpPr txBox="1">
              <a:spLocks noChangeArrowheads="1"/>
            </p:cNvSpPr>
            <p:nvPr/>
          </p:nvSpPr>
          <p:spPr bwMode="auto">
            <a:xfrm>
              <a:off x="1741" y="3514"/>
              <a:ext cx="32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0">
                  <a:solidFill>
                    <a:schemeClr val="bg1"/>
                  </a:solidFill>
                  <a:latin typeface="+mn-lt"/>
                  <a:cs typeface="Tw Cen MT" charset="0"/>
                </a:rPr>
                <a:t>A F</a:t>
              </a:r>
            </a:p>
          </p:txBody>
        </p:sp>
        <p:sp>
          <p:nvSpPr>
            <p:cNvPr id="20527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0528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6983415" y="1616075"/>
            <a:ext cx="1419225" cy="714375"/>
            <a:chOff x="4406" y="331"/>
            <a:chExt cx="894" cy="450"/>
          </a:xfrm>
        </p:grpSpPr>
        <p:sp>
          <p:nvSpPr>
            <p:cNvPr id="20521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b="0">
                <a:latin typeface="+mn-lt"/>
              </a:endParaRPr>
            </a:p>
          </p:txBody>
        </p:sp>
        <p:sp>
          <p:nvSpPr>
            <p:cNvPr id="20522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b="0">
                <a:latin typeface="+mn-lt"/>
              </a:endParaRPr>
            </a:p>
          </p:txBody>
        </p:sp>
        <p:sp>
          <p:nvSpPr>
            <p:cNvPr id="20523" name="Text Box 39"/>
            <p:cNvSpPr txBox="1">
              <a:spLocks noChangeArrowheads="1"/>
            </p:cNvSpPr>
            <p:nvPr/>
          </p:nvSpPr>
          <p:spPr bwMode="auto">
            <a:xfrm>
              <a:off x="4588" y="331"/>
              <a:ext cx="71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0">
                  <a:latin typeface="+mn-lt"/>
                  <a:cs typeface="Tw Cen MT" charset="0"/>
                </a:rPr>
                <a:t>Source: A</a:t>
              </a:r>
            </a:p>
          </p:txBody>
        </p:sp>
        <p:sp>
          <p:nvSpPr>
            <p:cNvPr id="20524" name="Text Box 40"/>
            <p:cNvSpPr txBox="1">
              <a:spLocks noChangeArrowheads="1"/>
            </p:cNvSpPr>
            <p:nvPr/>
          </p:nvSpPr>
          <p:spPr bwMode="auto">
            <a:xfrm>
              <a:off x="4609" y="492"/>
              <a:ext cx="56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0">
                  <a:latin typeface="+mn-lt"/>
                  <a:cs typeface="Tw Cen MT" charset="0"/>
                </a:rPr>
                <a:t>Dest: F</a:t>
              </a: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14337" y="2836863"/>
            <a:ext cx="3060700" cy="1444625"/>
            <a:chOff x="3414" y="3154"/>
            <a:chExt cx="1928" cy="910"/>
          </a:xfrm>
        </p:grpSpPr>
        <p:sp>
          <p:nvSpPr>
            <p:cNvPr id="20516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latin typeface="+mn-lt"/>
                <a:cs typeface="Tw Cen MT" charset="0"/>
              </a:endParaRPr>
            </a:p>
          </p:txBody>
        </p:sp>
        <p:sp>
          <p:nvSpPr>
            <p:cNvPr id="20517" name="Text Box 42"/>
            <p:cNvSpPr txBox="1">
              <a:spLocks noChangeArrowheads="1"/>
            </p:cNvSpPr>
            <p:nvPr/>
          </p:nvSpPr>
          <p:spPr bwMode="auto">
            <a:xfrm>
              <a:off x="3414" y="3175"/>
              <a:ext cx="192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0">
                  <a:latin typeface="+mn-lt"/>
                  <a:cs typeface="Tw Cen MT" charset="0"/>
                </a:rPr>
                <a:t>MAC addr       interface   TTL</a:t>
              </a:r>
            </a:p>
          </p:txBody>
        </p:sp>
        <p:sp>
          <p:nvSpPr>
            <p:cNvPr id="20518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0519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0520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457200" y="1860550"/>
            <a:ext cx="31813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>
                <a:latin typeface="+mn-lt"/>
                <a:cs typeface="Tw Cen MT" charset="0"/>
              </a:rPr>
              <a:t>Mac Address table </a:t>
            </a:r>
          </a:p>
          <a:p>
            <a:pPr eaLnBrk="1" hangingPunct="1"/>
            <a:r>
              <a:rPr lang="pt-PT" b="0">
                <a:latin typeface="+mn-lt"/>
                <a:cs typeface="Tw Cen MT" charset="0"/>
              </a:rPr>
              <a:t>(inicialmente vazia)</a:t>
            </a: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849314" y="3386145"/>
            <a:ext cx="2505076" cy="377825"/>
            <a:chOff x="2371" y="3383"/>
            <a:chExt cx="1578" cy="238"/>
          </a:xfrm>
        </p:grpSpPr>
        <p:sp>
          <p:nvSpPr>
            <p:cNvPr id="20513" name="Text Box 49"/>
            <p:cNvSpPr txBox="1">
              <a:spLocks noChangeArrowheads="1"/>
            </p:cNvSpPr>
            <p:nvPr/>
          </p:nvSpPr>
          <p:spPr bwMode="auto">
            <a:xfrm>
              <a:off x="2371" y="3388"/>
              <a:ext cx="2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A</a:t>
              </a:r>
            </a:p>
          </p:txBody>
        </p:sp>
        <p:sp>
          <p:nvSpPr>
            <p:cNvPr id="20514" name="Text Box 50"/>
            <p:cNvSpPr txBox="1">
              <a:spLocks noChangeArrowheads="1"/>
            </p:cNvSpPr>
            <p:nvPr/>
          </p:nvSpPr>
          <p:spPr bwMode="auto">
            <a:xfrm>
              <a:off x="3145" y="3387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1</a:t>
              </a:r>
            </a:p>
          </p:txBody>
        </p:sp>
        <p:sp>
          <p:nvSpPr>
            <p:cNvPr id="20515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60</a:t>
              </a:r>
            </a:p>
          </p:txBody>
        </p:sp>
      </p:grpSp>
      <p:sp>
        <p:nvSpPr>
          <p:cNvPr id="55" name="Text Box 48"/>
          <p:cNvSpPr txBox="1">
            <a:spLocks noChangeArrowheads="1"/>
          </p:cNvSpPr>
          <p:nvPr/>
        </p:nvSpPr>
        <p:spPr bwMode="auto">
          <a:xfrm>
            <a:off x="468313" y="4841875"/>
            <a:ext cx="31829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>
                <a:latin typeface="+mn-lt"/>
                <a:cs typeface="Tw Cen MT" charset="0"/>
              </a:rPr>
              <a:t>F é desconhecido, </a:t>
            </a:r>
            <a:r>
              <a:rPr lang="pt-PT" b="0" i="1">
                <a:latin typeface="+mn-lt"/>
                <a:cs typeface="Tw Cen MT" charset="0"/>
              </a:rPr>
              <a:t>flood</a:t>
            </a:r>
            <a:endParaRPr lang="pt-PT" sz="2400" b="0" i="1">
              <a:latin typeface="+mn-lt"/>
              <a:cs typeface="Tw Cen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t-PT" sz="6000" dirty="0" smtClean="0">
                <a:latin typeface="+mn-lt"/>
                <a:ea typeface="ＭＳ Ｐゴシック" charset="0"/>
                <a:cs typeface="Tw Cen MT"/>
              </a:rPr>
              <a:t>F responde a A</a:t>
            </a:r>
            <a:endParaRPr lang="pt-PT" sz="6000" dirty="0">
              <a:latin typeface="+mn-lt"/>
              <a:ea typeface="ＭＳ Ｐゴシック" charset="0"/>
              <a:cs typeface="Tw Cen MT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953514"/>
              </p:ext>
            </p:extLst>
          </p:nvPr>
        </p:nvGraphicFramePr>
        <p:xfrm>
          <a:off x="4991100" y="2595563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5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2595563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989038"/>
              </p:ext>
            </p:extLst>
          </p:nvPr>
        </p:nvGraphicFramePr>
        <p:xfrm>
          <a:off x="7648575" y="37211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6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8575" y="372110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5537200" y="2992438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1509" name="Line 7"/>
          <p:cNvSpPr>
            <a:spLocks noChangeShapeType="1"/>
          </p:cNvSpPr>
          <p:nvPr/>
        </p:nvSpPr>
        <p:spPr bwMode="auto">
          <a:xfrm flipV="1">
            <a:off x="5599113" y="3609975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1510" name="Line 8"/>
          <p:cNvSpPr>
            <a:spLocks noChangeShapeType="1"/>
          </p:cNvSpPr>
          <p:nvPr/>
        </p:nvSpPr>
        <p:spPr bwMode="auto">
          <a:xfrm flipV="1">
            <a:off x="6723063" y="2943225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>
            <a:off x="6797675" y="3425825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215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298871"/>
              </p:ext>
            </p:extLst>
          </p:nvPr>
        </p:nvGraphicFramePr>
        <p:xfrm>
          <a:off x="5327650" y="4246563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7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4246563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572485"/>
              </p:ext>
            </p:extLst>
          </p:nvPr>
        </p:nvGraphicFramePr>
        <p:xfrm>
          <a:off x="7259638" y="2611438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8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9638" y="2611438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675014"/>
              </p:ext>
            </p:extLst>
          </p:nvPr>
        </p:nvGraphicFramePr>
        <p:xfrm>
          <a:off x="6165850" y="20320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9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2032000"/>
                        <a:ext cx="6111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5" name="Line 13"/>
          <p:cNvSpPr>
            <a:spLocks noChangeShapeType="1"/>
          </p:cNvSpPr>
          <p:nvPr/>
        </p:nvSpPr>
        <p:spPr bwMode="auto">
          <a:xfrm flipH="1" flipV="1">
            <a:off x="6491288" y="2541588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graphicFrame>
        <p:nvGraphicFramePr>
          <p:cNvPr id="215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836179"/>
              </p:ext>
            </p:extLst>
          </p:nvPr>
        </p:nvGraphicFramePr>
        <p:xfrm>
          <a:off x="6484938" y="4360863"/>
          <a:ext cx="6111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0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4938" y="4360863"/>
                        <a:ext cx="6111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7" name="Line 15"/>
          <p:cNvSpPr>
            <a:spLocks noChangeShapeType="1"/>
          </p:cNvSpPr>
          <p:nvPr/>
        </p:nvSpPr>
        <p:spPr bwMode="auto">
          <a:xfrm flipH="1" flipV="1">
            <a:off x="6500813" y="3568700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 b="0">
              <a:latin typeface="+mn-lt"/>
            </a:endParaRPr>
          </a:p>
        </p:txBody>
      </p:sp>
      <p:sp>
        <p:nvSpPr>
          <p:cNvPr id="21518" name="Text Box 16"/>
          <p:cNvSpPr txBox="1">
            <a:spLocks noChangeArrowheads="1"/>
          </p:cNvSpPr>
          <p:nvPr/>
        </p:nvSpPr>
        <p:spPr bwMode="auto">
          <a:xfrm>
            <a:off x="6376592" y="1652588"/>
            <a:ext cx="3722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A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6557659" y="4911725"/>
            <a:ext cx="3403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F</a:t>
            </a:r>
          </a:p>
        </p:txBody>
      </p:sp>
      <p:sp>
        <p:nvSpPr>
          <p:cNvPr id="21520" name="Text Box 18"/>
          <p:cNvSpPr txBox="1">
            <a:spLocks noChangeArrowheads="1"/>
          </p:cNvSpPr>
          <p:nvPr/>
        </p:nvSpPr>
        <p:spPr bwMode="auto">
          <a:xfrm>
            <a:off x="7790522" y="2322513"/>
            <a:ext cx="3463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B</a:t>
            </a:r>
          </a:p>
        </p:txBody>
      </p:sp>
      <p:sp>
        <p:nvSpPr>
          <p:cNvPr id="21521" name="Text Box 19"/>
          <p:cNvSpPr txBox="1">
            <a:spLocks noChangeArrowheads="1"/>
          </p:cNvSpPr>
          <p:nvPr/>
        </p:nvSpPr>
        <p:spPr bwMode="auto">
          <a:xfrm>
            <a:off x="5447330" y="4808538"/>
            <a:ext cx="3448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E</a:t>
            </a:r>
          </a:p>
        </p:txBody>
      </p:sp>
      <p:sp>
        <p:nvSpPr>
          <p:cNvPr id="21522" name="Text Box 20"/>
          <p:cNvSpPr txBox="1">
            <a:spLocks noChangeArrowheads="1"/>
          </p:cNvSpPr>
          <p:nvPr/>
        </p:nvSpPr>
        <p:spPr bwMode="auto">
          <a:xfrm>
            <a:off x="7896485" y="4189413"/>
            <a:ext cx="3392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C</a:t>
            </a:r>
          </a:p>
        </p:txBody>
      </p:sp>
      <p:sp>
        <p:nvSpPr>
          <p:cNvPr id="21523" name="Text Box 21"/>
          <p:cNvSpPr txBox="1">
            <a:spLocks noChangeArrowheads="1"/>
          </p:cNvSpPr>
          <p:nvPr/>
        </p:nvSpPr>
        <p:spPr bwMode="auto">
          <a:xfrm>
            <a:off x="4969731" y="2270125"/>
            <a:ext cx="369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  <a:cs typeface="Tw Cen MT" charset="0"/>
              </a:rPr>
              <a:t>D</a:t>
            </a:r>
          </a:p>
        </p:txBody>
      </p:sp>
      <p:grpSp>
        <p:nvGrpSpPr>
          <p:cNvPr id="21524" name="Group 22"/>
          <p:cNvGrpSpPr>
            <a:grpSpLocks/>
          </p:cNvGrpSpPr>
          <p:nvPr/>
        </p:nvGrpSpPr>
        <p:grpSpPr bwMode="auto">
          <a:xfrm>
            <a:off x="6107113" y="3346450"/>
            <a:ext cx="720725" cy="279400"/>
            <a:chOff x="3913" y="3140"/>
            <a:chExt cx="454" cy="176"/>
          </a:xfrm>
        </p:grpSpPr>
        <p:sp>
          <p:nvSpPr>
            <p:cNvPr id="21557" name="Rectangle 23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58" name="Freeform 24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59" name="Freeform 25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sp>
        <p:nvSpPr>
          <p:cNvPr id="21525" name="Text Box 26"/>
          <p:cNvSpPr txBox="1">
            <a:spLocks noChangeArrowheads="1"/>
          </p:cNvSpPr>
          <p:nvPr/>
        </p:nvSpPr>
        <p:spPr bwMode="auto">
          <a:xfrm>
            <a:off x="6188822" y="2909888"/>
            <a:ext cx="3001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1</a:t>
            </a:r>
          </a:p>
        </p:txBody>
      </p:sp>
      <p:sp>
        <p:nvSpPr>
          <p:cNvPr id="21526" name="Text Box 27"/>
          <p:cNvSpPr txBox="1">
            <a:spLocks noChangeArrowheads="1"/>
          </p:cNvSpPr>
          <p:nvPr/>
        </p:nvSpPr>
        <p:spPr bwMode="auto">
          <a:xfrm>
            <a:off x="6611196" y="2909888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2</a:t>
            </a:r>
          </a:p>
        </p:txBody>
      </p:sp>
      <p:sp>
        <p:nvSpPr>
          <p:cNvPr id="21527" name="Text Box 28"/>
          <p:cNvSpPr txBox="1">
            <a:spLocks noChangeArrowheads="1"/>
          </p:cNvSpPr>
          <p:nvPr/>
        </p:nvSpPr>
        <p:spPr bwMode="auto">
          <a:xfrm>
            <a:off x="6968383" y="3124200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3</a:t>
            </a:r>
          </a:p>
        </p:txBody>
      </p:sp>
      <p:sp>
        <p:nvSpPr>
          <p:cNvPr id="21528" name="Text Box 29"/>
          <p:cNvSpPr txBox="1">
            <a:spLocks noChangeArrowheads="1"/>
          </p:cNvSpPr>
          <p:nvPr/>
        </p:nvSpPr>
        <p:spPr bwMode="auto">
          <a:xfrm>
            <a:off x="6549283" y="3575050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4</a:t>
            </a:r>
          </a:p>
        </p:txBody>
      </p:sp>
      <p:sp>
        <p:nvSpPr>
          <p:cNvPr id="21529" name="Text Box 30"/>
          <p:cNvSpPr txBox="1">
            <a:spLocks noChangeArrowheads="1"/>
          </p:cNvSpPr>
          <p:nvPr/>
        </p:nvSpPr>
        <p:spPr bwMode="auto">
          <a:xfrm>
            <a:off x="6119071" y="3636963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5</a:t>
            </a:r>
          </a:p>
        </p:txBody>
      </p:sp>
      <p:sp>
        <p:nvSpPr>
          <p:cNvPr id="21530" name="Text Box 31"/>
          <p:cNvSpPr txBox="1">
            <a:spLocks noChangeArrowheads="1"/>
          </p:cNvSpPr>
          <p:nvPr/>
        </p:nvSpPr>
        <p:spPr bwMode="auto">
          <a:xfrm>
            <a:off x="5753946" y="3224213"/>
            <a:ext cx="3412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  <a:latin typeface="+mn-lt"/>
              </a:rPr>
              <a:t>6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769101" y="5321301"/>
            <a:ext cx="1439863" cy="338138"/>
            <a:chOff x="1743" y="3514"/>
            <a:chExt cx="907" cy="213"/>
          </a:xfrm>
        </p:grpSpPr>
        <p:sp>
          <p:nvSpPr>
            <p:cNvPr id="420896" name="Rectangle 32"/>
            <p:cNvSpPr>
              <a:spLocks noChangeArrowheads="1"/>
            </p:cNvSpPr>
            <p:nvPr/>
          </p:nvSpPr>
          <p:spPr bwMode="auto">
            <a:xfrm>
              <a:off x="1771" y="3542"/>
              <a:ext cx="879" cy="16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</p:txBody>
        </p:sp>
        <p:sp>
          <p:nvSpPr>
            <p:cNvPr id="21554" name="Text Box 33"/>
            <p:cNvSpPr txBox="1">
              <a:spLocks noChangeArrowheads="1"/>
            </p:cNvSpPr>
            <p:nvPr/>
          </p:nvSpPr>
          <p:spPr bwMode="auto">
            <a:xfrm>
              <a:off x="1743" y="3514"/>
              <a:ext cx="36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0">
                  <a:solidFill>
                    <a:schemeClr val="bg1"/>
                  </a:solidFill>
                  <a:latin typeface="+mn-lt"/>
                  <a:cs typeface="Tw Cen MT" charset="0"/>
                </a:rPr>
                <a:t>F  A</a:t>
              </a:r>
            </a:p>
          </p:txBody>
        </p:sp>
        <p:sp>
          <p:nvSpPr>
            <p:cNvPr id="21555" name="Line 34"/>
            <p:cNvSpPr>
              <a:spLocks noChangeShapeType="1"/>
            </p:cNvSpPr>
            <p:nvPr/>
          </p:nvSpPr>
          <p:spPr bwMode="auto">
            <a:xfrm>
              <a:off x="1936" y="3535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56" name="Line 35"/>
            <p:cNvSpPr>
              <a:spLocks noChangeShapeType="1"/>
            </p:cNvSpPr>
            <p:nvPr/>
          </p:nvSpPr>
          <p:spPr bwMode="auto">
            <a:xfrm>
              <a:off x="2116" y="3540"/>
              <a:ext cx="0" cy="1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6996118" y="4622800"/>
            <a:ext cx="1331913" cy="714375"/>
            <a:chOff x="4406" y="331"/>
            <a:chExt cx="839" cy="450"/>
          </a:xfrm>
        </p:grpSpPr>
        <p:sp>
          <p:nvSpPr>
            <p:cNvPr id="21549" name="Line 37"/>
            <p:cNvSpPr>
              <a:spLocks noChangeShapeType="1"/>
            </p:cNvSpPr>
            <p:nvPr/>
          </p:nvSpPr>
          <p:spPr bwMode="auto">
            <a:xfrm flipV="1">
              <a:off x="4406" y="439"/>
              <a:ext cx="252" cy="3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50" name="Line 38"/>
            <p:cNvSpPr>
              <a:spLocks noChangeShapeType="1"/>
            </p:cNvSpPr>
            <p:nvPr/>
          </p:nvSpPr>
          <p:spPr bwMode="auto">
            <a:xfrm flipV="1">
              <a:off x="4524" y="594"/>
              <a:ext cx="137" cy="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51" name="Text Box 39"/>
            <p:cNvSpPr txBox="1">
              <a:spLocks noChangeArrowheads="1"/>
            </p:cNvSpPr>
            <p:nvPr/>
          </p:nvSpPr>
          <p:spPr bwMode="auto">
            <a:xfrm>
              <a:off x="4621" y="331"/>
              <a:ext cx="62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latin typeface="+mn-lt"/>
                  <a:cs typeface="Tw Cen MT" charset="0"/>
                </a:rPr>
                <a:t>Source: F</a:t>
              </a:r>
            </a:p>
          </p:txBody>
        </p:sp>
        <p:sp>
          <p:nvSpPr>
            <p:cNvPr id="21552" name="Text Box 40"/>
            <p:cNvSpPr txBox="1">
              <a:spLocks noChangeArrowheads="1"/>
            </p:cNvSpPr>
            <p:nvPr/>
          </p:nvSpPr>
          <p:spPr bwMode="auto">
            <a:xfrm>
              <a:off x="4640" y="492"/>
              <a:ext cx="51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latin typeface="+mn-lt"/>
                  <a:cs typeface="Tw Cen MT" charset="0"/>
                </a:rPr>
                <a:t>Dest: A</a:t>
              </a: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14337" y="2836863"/>
            <a:ext cx="3060700" cy="1444625"/>
            <a:chOff x="3414" y="3154"/>
            <a:chExt cx="1928" cy="910"/>
          </a:xfrm>
        </p:grpSpPr>
        <p:sp>
          <p:nvSpPr>
            <p:cNvPr id="21544" name="Rectangle 43"/>
            <p:cNvSpPr>
              <a:spLocks noChangeArrowheads="1"/>
            </p:cNvSpPr>
            <p:nvPr/>
          </p:nvSpPr>
          <p:spPr bwMode="auto">
            <a:xfrm>
              <a:off x="3449" y="3154"/>
              <a:ext cx="1893" cy="90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latin typeface="+mn-lt"/>
                <a:cs typeface="Tw Cen MT" charset="0"/>
              </a:endParaRPr>
            </a:p>
          </p:txBody>
        </p:sp>
        <p:sp>
          <p:nvSpPr>
            <p:cNvPr id="21545" name="Text Box 42"/>
            <p:cNvSpPr txBox="1">
              <a:spLocks noChangeArrowheads="1"/>
            </p:cNvSpPr>
            <p:nvPr/>
          </p:nvSpPr>
          <p:spPr bwMode="auto">
            <a:xfrm>
              <a:off x="3414" y="3175"/>
              <a:ext cx="192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0">
                  <a:latin typeface="+mn-lt"/>
                  <a:cs typeface="Tw Cen MT" charset="0"/>
                </a:rPr>
                <a:t>MAC addr       interface   TTL</a:t>
              </a:r>
            </a:p>
          </p:txBody>
        </p:sp>
        <p:sp>
          <p:nvSpPr>
            <p:cNvPr id="21546" name="Line 44"/>
            <p:cNvSpPr>
              <a:spLocks noChangeShapeType="1"/>
            </p:cNvSpPr>
            <p:nvPr/>
          </p:nvSpPr>
          <p:spPr bwMode="auto">
            <a:xfrm>
              <a:off x="4226" y="3154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47" name="Line 45"/>
            <p:cNvSpPr>
              <a:spLocks noChangeShapeType="1"/>
            </p:cNvSpPr>
            <p:nvPr/>
          </p:nvSpPr>
          <p:spPr bwMode="auto">
            <a:xfrm>
              <a:off x="4963" y="315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1548" name="Line 46"/>
            <p:cNvSpPr>
              <a:spLocks noChangeShapeType="1"/>
            </p:cNvSpPr>
            <p:nvPr/>
          </p:nvSpPr>
          <p:spPr bwMode="auto">
            <a:xfrm>
              <a:off x="3452" y="3397"/>
              <a:ext cx="18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</p:grpSp>
      <p:sp>
        <p:nvSpPr>
          <p:cNvPr id="420912" name="Text Box 48"/>
          <p:cNvSpPr txBox="1">
            <a:spLocks noChangeArrowheads="1"/>
          </p:cNvSpPr>
          <p:nvPr/>
        </p:nvSpPr>
        <p:spPr bwMode="auto">
          <a:xfrm>
            <a:off x="457200" y="2090738"/>
            <a:ext cx="3181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>
                <a:latin typeface="+mn-lt"/>
                <a:cs typeface="Tw Cen MT" charset="0"/>
              </a:rPr>
              <a:t>Mac Address table </a:t>
            </a: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850902" y="3386145"/>
            <a:ext cx="2505076" cy="377825"/>
            <a:chOff x="2371" y="3383"/>
            <a:chExt cx="1578" cy="238"/>
          </a:xfrm>
        </p:grpSpPr>
        <p:sp>
          <p:nvSpPr>
            <p:cNvPr id="21541" name="Text Box 49"/>
            <p:cNvSpPr txBox="1">
              <a:spLocks noChangeArrowheads="1"/>
            </p:cNvSpPr>
            <p:nvPr/>
          </p:nvSpPr>
          <p:spPr bwMode="auto">
            <a:xfrm>
              <a:off x="2371" y="3388"/>
              <a:ext cx="2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A</a:t>
              </a:r>
            </a:p>
          </p:txBody>
        </p:sp>
        <p:sp>
          <p:nvSpPr>
            <p:cNvPr id="21542" name="Text Box 50"/>
            <p:cNvSpPr txBox="1">
              <a:spLocks noChangeArrowheads="1"/>
            </p:cNvSpPr>
            <p:nvPr/>
          </p:nvSpPr>
          <p:spPr bwMode="auto">
            <a:xfrm>
              <a:off x="3145" y="3387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1</a:t>
              </a:r>
            </a:p>
          </p:txBody>
        </p:sp>
        <p:sp>
          <p:nvSpPr>
            <p:cNvPr id="21543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59</a:t>
              </a:r>
            </a:p>
          </p:txBody>
        </p:sp>
      </p:grpSp>
      <p:sp>
        <p:nvSpPr>
          <p:cNvPr id="55" name="Text Box 48"/>
          <p:cNvSpPr txBox="1">
            <a:spLocks noChangeArrowheads="1"/>
          </p:cNvSpPr>
          <p:nvPr/>
        </p:nvSpPr>
        <p:spPr bwMode="auto">
          <a:xfrm>
            <a:off x="468313" y="4841875"/>
            <a:ext cx="31829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pt-PT" b="0" dirty="0">
                <a:latin typeface="+mn-lt"/>
                <a:cs typeface="Tw Cen MT" charset="0"/>
              </a:rPr>
              <a:t>A é conhecido, enviar via a interface 1</a:t>
            </a:r>
            <a:endParaRPr lang="pt-PT" sz="2400" b="0" i="1" dirty="0">
              <a:latin typeface="+mn-lt"/>
              <a:cs typeface="Tw Cen MT" charset="0"/>
            </a:endParaRPr>
          </a:p>
        </p:txBody>
      </p:sp>
      <p:grpSp>
        <p:nvGrpSpPr>
          <p:cNvPr id="53" name="Group 53"/>
          <p:cNvGrpSpPr>
            <a:grpSpLocks/>
          </p:cNvGrpSpPr>
          <p:nvPr/>
        </p:nvGrpSpPr>
        <p:grpSpPr bwMode="auto">
          <a:xfrm>
            <a:off x="852489" y="3738570"/>
            <a:ext cx="2501901" cy="377825"/>
            <a:chOff x="2373" y="3383"/>
            <a:chExt cx="1576" cy="238"/>
          </a:xfrm>
        </p:grpSpPr>
        <p:sp>
          <p:nvSpPr>
            <p:cNvPr id="21538" name="Text Box 49"/>
            <p:cNvSpPr txBox="1">
              <a:spLocks noChangeArrowheads="1"/>
            </p:cNvSpPr>
            <p:nvPr/>
          </p:nvSpPr>
          <p:spPr bwMode="auto">
            <a:xfrm>
              <a:off x="2373" y="3388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F</a:t>
              </a:r>
            </a:p>
          </p:txBody>
        </p:sp>
        <p:sp>
          <p:nvSpPr>
            <p:cNvPr id="21539" name="Text Box 50"/>
            <p:cNvSpPr txBox="1">
              <a:spLocks noChangeArrowheads="1"/>
            </p:cNvSpPr>
            <p:nvPr/>
          </p:nvSpPr>
          <p:spPr bwMode="auto">
            <a:xfrm>
              <a:off x="3133" y="3387"/>
              <a:ext cx="20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4</a:t>
              </a:r>
            </a:p>
          </p:txBody>
        </p:sp>
        <p:sp>
          <p:nvSpPr>
            <p:cNvPr id="21540" name="Text Box 51"/>
            <p:cNvSpPr txBox="1">
              <a:spLocks noChangeArrowheads="1"/>
            </p:cNvSpPr>
            <p:nvPr/>
          </p:nvSpPr>
          <p:spPr bwMode="auto">
            <a:xfrm>
              <a:off x="3655" y="3383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60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-0.10694 0.11482 L -0.10694 0.24329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7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912" grpId="0"/>
      <p:bldP spid="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39725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PT" sz="5400" dirty="0" smtClean="0">
                <a:latin typeface="+mn-lt"/>
                <a:ea typeface="ＭＳ Ｐゴシック" charset="0"/>
                <a:cs typeface="Tw Cen MT"/>
              </a:rPr>
              <a:t>Interligação de </a:t>
            </a:r>
            <a:r>
              <a:rPr lang="pt-PT" sz="5400" i="1" dirty="0" err="1" smtClean="0">
                <a:latin typeface="+mn-lt"/>
                <a:ea typeface="ＭＳ Ｐゴシック" charset="0"/>
                <a:cs typeface="Tw Cen MT"/>
              </a:rPr>
              <a:t>switches</a:t>
            </a:r>
            <a:endParaRPr lang="pt-PT" sz="5400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5566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90563" y="1482725"/>
            <a:ext cx="7881937" cy="936625"/>
          </a:xfrm>
        </p:spPr>
        <p:txBody>
          <a:bodyPr>
            <a:noAutofit/>
          </a:bodyPr>
          <a:lstStyle/>
          <a:p>
            <a:pPr marL="0" indent="0">
              <a:buFontTx/>
              <a:buNone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Os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switches</a:t>
            </a:r>
            <a:r>
              <a:rPr lang="pt-PT" sz="2000" dirty="0" smtClean="0">
                <a:ea typeface="ＭＳ Ｐゴシック" charset="0"/>
                <a:cs typeface="Tw Cen MT"/>
              </a:rPr>
              <a:t> podem ser ligados entre si desde que se mantenha uma configuração em árvore</a:t>
            </a:r>
            <a:endParaRPr lang="pt-PT" sz="2000" dirty="0">
              <a:ea typeface="ＭＳ Ｐゴシック" charset="0"/>
              <a:cs typeface="Tw Cen MT"/>
            </a:endParaRPr>
          </a:p>
        </p:txBody>
      </p:sp>
      <p:sp>
        <p:nvSpPr>
          <p:cNvPr id="681030" name="Rectangle 70"/>
          <p:cNvSpPr>
            <a:spLocks noChangeArrowheads="1"/>
          </p:cNvSpPr>
          <p:nvPr/>
        </p:nvSpPr>
        <p:spPr bwMode="auto">
          <a:xfrm>
            <a:off x="690563" y="4735513"/>
            <a:ext cx="788193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Pergunta: enviar de A para G – como sabe o S</a:t>
            </a:r>
            <a:r>
              <a:rPr lang="pt-PT" b="0" baseline="-25000" dirty="0">
                <a:solidFill>
                  <a:srgbClr val="0000FF"/>
                </a:solidFill>
                <a:latin typeface="+mn-lt"/>
                <a:cs typeface="Tw Cen MT" charset="0"/>
              </a:rPr>
              <a:t>1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 encaminhar </a:t>
            </a:r>
            <a:r>
              <a:rPr lang="pt-PT" b="0" i="1" dirty="0" err="1">
                <a:solidFill>
                  <a:srgbClr val="0000FF"/>
                </a:solidFill>
                <a:latin typeface="+mn-lt"/>
                <a:cs typeface="Tw Cen MT" charset="0"/>
              </a:rPr>
              <a:t>frames</a:t>
            </a:r>
            <a:r>
              <a:rPr lang="pt-PT" b="0" i="1" dirty="0">
                <a:solidFill>
                  <a:srgbClr val="0000FF"/>
                </a:solidFill>
                <a:latin typeface="+mn-lt"/>
                <a:cs typeface="Tw Cen MT" charset="0"/>
              </a:rPr>
              <a:t>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destinadas a G via S</a:t>
            </a:r>
            <a:r>
              <a:rPr lang="pt-PT" b="0" baseline="-25000" dirty="0">
                <a:solidFill>
                  <a:srgbClr val="0000FF"/>
                </a:solidFill>
                <a:latin typeface="+mn-lt"/>
                <a:cs typeface="Tw Cen MT" charset="0"/>
              </a:rPr>
              <a:t>4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 e S</a:t>
            </a:r>
            <a:r>
              <a:rPr lang="pt-PT" b="0" baseline="-25000" dirty="0">
                <a:solidFill>
                  <a:srgbClr val="0000FF"/>
                </a:solidFill>
                <a:latin typeface="+mn-lt"/>
                <a:cs typeface="Tw Cen MT" charset="0"/>
              </a:rPr>
              <a:t>3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?</a:t>
            </a:r>
          </a:p>
          <a:p>
            <a:pPr algn="l"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Resposta: com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 charset="0"/>
              </a:rPr>
              <a:t>auto aprendizagem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pois funciona 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 charset="0"/>
              </a:rPr>
              <a:t>exactamente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 como no caso simples!</a:t>
            </a:r>
          </a:p>
        </p:txBody>
      </p:sp>
      <p:grpSp>
        <p:nvGrpSpPr>
          <p:cNvPr id="22532" name="Group 57"/>
          <p:cNvGrpSpPr>
            <a:grpSpLocks/>
          </p:cNvGrpSpPr>
          <p:nvPr/>
        </p:nvGrpSpPr>
        <p:grpSpPr bwMode="auto">
          <a:xfrm>
            <a:off x="1265491" y="2419350"/>
            <a:ext cx="6333691" cy="2044145"/>
            <a:chOff x="962278" y="1984375"/>
            <a:chExt cx="6333692" cy="2044145"/>
          </a:xfrm>
        </p:grpSpPr>
        <p:graphicFrame>
          <p:nvGraphicFramePr>
            <p:cNvPr id="22533" name="Object 2"/>
            <p:cNvGraphicFramePr>
              <a:graphicFrameLocks noChangeAspect="1"/>
            </p:cNvGraphicFramePr>
            <p:nvPr/>
          </p:nvGraphicFramePr>
          <p:xfrm>
            <a:off x="1646238" y="3346450"/>
            <a:ext cx="415925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4" name="Clip" r:id="rId4" imgW="1308100" imgH="1079500" progId="MS_ClipArt_Gallery.2">
                    <p:embed/>
                  </p:oleObj>
                </mc:Choice>
                <mc:Fallback>
                  <p:oleObj name="Clip" r:id="rId4" imgW="1308100" imgH="1079500" progId="MS_ClipArt_Gallery.2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6238" y="3346450"/>
                          <a:ext cx="415925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4" name="Object 3"/>
            <p:cNvGraphicFramePr>
              <a:graphicFrameLocks noChangeAspect="1"/>
            </p:cNvGraphicFramePr>
            <p:nvPr/>
          </p:nvGraphicFramePr>
          <p:xfrm>
            <a:off x="2305050" y="33718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5" name="Clip" r:id="rId6" imgW="1308100" imgH="1079500" progId="MS_ClipArt_Gallery.2">
                    <p:embed/>
                  </p:oleObj>
                </mc:Choice>
                <mc:Fallback>
                  <p:oleObj name="Clip" r:id="rId6" imgW="1308100" imgH="1079500" progId="MS_ClipArt_Gallery.2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5050" y="33718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5" name="Object 4"/>
            <p:cNvGraphicFramePr>
              <a:graphicFrameLocks noChangeAspect="1"/>
            </p:cNvGraphicFramePr>
            <p:nvPr/>
          </p:nvGraphicFramePr>
          <p:xfrm>
            <a:off x="1206500" y="2867025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6" name="Clip" r:id="rId7" imgW="1308100" imgH="1079500" progId="MS_ClipArt_Gallery.2">
                    <p:embed/>
                  </p:oleObj>
                </mc:Choice>
                <mc:Fallback>
                  <p:oleObj name="Clip" r:id="rId7" imgW="1308100" imgH="1079500" progId="MS_ClipArt_Gallery.2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6500" y="2867025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36" name="Line 20"/>
            <p:cNvSpPr>
              <a:spLocks noChangeShapeType="1"/>
            </p:cNvSpPr>
            <p:nvPr/>
          </p:nvSpPr>
          <p:spPr bwMode="auto">
            <a:xfrm flipH="1">
              <a:off x="1582738" y="3030538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37" name="Line 21"/>
            <p:cNvSpPr>
              <a:spLocks noChangeShapeType="1"/>
            </p:cNvSpPr>
            <p:nvPr/>
          </p:nvSpPr>
          <p:spPr bwMode="auto">
            <a:xfrm flipH="1">
              <a:off x="1970088" y="3078163"/>
              <a:ext cx="271462" cy="314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38" name="Line 22"/>
            <p:cNvSpPr>
              <a:spLocks noChangeShapeType="1"/>
            </p:cNvSpPr>
            <p:nvPr/>
          </p:nvSpPr>
          <p:spPr bwMode="auto">
            <a:xfrm>
              <a:off x="2389188" y="3106738"/>
              <a:ext cx="73025" cy="295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grpSp>
          <p:nvGrpSpPr>
            <p:cNvPr id="22539" name="Group 59"/>
            <p:cNvGrpSpPr>
              <a:grpSpLocks/>
            </p:cNvGrpSpPr>
            <p:nvPr/>
          </p:nvGrpSpPr>
          <p:grpSpPr bwMode="auto">
            <a:xfrm>
              <a:off x="2006600" y="2822575"/>
              <a:ext cx="720725" cy="279400"/>
              <a:chOff x="3913" y="3140"/>
              <a:chExt cx="454" cy="176"/>
            </a:xfrm>
          </p:grpSpPr>
          <p:sp>
            <p:nvSpPr>
              <p:cNvPr id="22580" name="Rectangle 60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81" name="Freeform 61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67 h 63"/>
                  <a:gd name="T2" fmla="*/ 49346 w 280"/>
                  <a:gd name="T3" fmla="*/ 263 h 63"/>
                  <a:gd name="T4" fmla="*/ 292882 w 280"/>
                  <a:gd name="T5" fmla="*/ 0 h 63"/>
                  <a:gd name="T6" fmla="*/ 374624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82" name="Freeform 62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913291 w 148"/>
                  <a:gd name="T3" fmla="*/ 0 h 74"/>
                  <a:gd name="T4" fmla="*/ 2328364 w 148"/>
                  <a:gd name="T5" fmla="*/ 93 h 74"/>
                  <a:gd name="T6" fmla="*/ 3380344 w 148"/>
                  <a:gd name="T7" fmla="*/ 93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</p:grpSp>
        <p:sp>
          <p:nvSpPr>
            <p:cNvPr id="22540" name="Text Box 64"/>
            <p:cNvSpPr txBox="1">
              <a:spLocks noChangeArrowheads="1"/>
            </p:cNvSpPr>
            <p:nvPr/>
          </p:nvSpPr>
          <p:spPr bwMode="auto">
            <a:xfrm>
              <a:off x="962278" y="2844800"/>
              <a:ext cx="3535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A</a:t>
              </a:r>
            </a:p>
          </p:txBody>
        </p:sp>
        <p:sp>
          <p:nvSpPr>
            <p:cNvPr id="22541" name="Text Box 65"/>
            <p:cNvSpPr txBox="1">
              <a:spLocks noChangeArrowheads="1"/>
            </p:cNvSpPr>
            <p:nvPr/>
          </p:nvSpPr>
          <p:spPr bwMode="auto">
            <a:xfrm>
              <a:off x="1423206" y="3306763"/>
              <a:ext cx="3301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B</a:t>
              </a:r>
            </a:p>
          </p:txBody>
        </p:sp>
        <p:sp>
          <p:nvSpPr>
            <p:cNvPr id="22542" name="Text Box 73"/>
            <p:cNvSpPr txBox="1">
              <a:spLocks noChangeArrowheads="1"/>
            </p:cNvSpPr>
            <p:nvPr/>
          </p:nvSpPr>
          <p:spPr bwMode="auto">
            <a:xfrm>
              <a:off x="2202033" y="2444750"/>
              <a:ext cx="4139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S</a:t>
              </a:r>
              <a:r>
                <a:rPr lang="en-US" sz="1800" b="0" baseline="-25000">
                  <a:latin typeface="+mn-lt"/>
                </a:rPr>
                <a:t>1</a:t>
              </a:r>
            </a:p>
          </p:txBody>
        </p:sp>
        <p:sp>
          <p:nvSpPr>
            <p:cNvPr id="22543" name="Text Box 66"/>
            <p:cNvSpPr txBox="1">
              <a:spLocks noChangeArrowheads="1"/>
            </p:cNvSpPr>
            <p:nvPr/>
          </p:nvSpPr>
          <p:spPr bwMode="auto">
            <a:xfrm>
              <a:off x="2671812" y="3298825"/>
              <a:ext cx="3237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C</a:t>
              </a:r>
            </a:p>
          </p:txBody>
        </p:sp>
        <p:graphicFrame>
          <p:nvGraphicFramePr>
            <p:cNvPr id="22544" name="Object 5"/>
            <p:cNvGraphicFramePr>
              <a:graphicFrameLocks noChangeAspect="1"/>
            </p:cNvGraphicFramePr>
            <p:nvPr/>
          </p:nvGraphicFramePr>
          <p:xfrm>
            <a:off x="4351338" y="33591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7" name="Clip" r:id="rId8" imgW="1308100" imgH="1079500" progId="MS_ClipArt_Gallery.2">
                    <p:embed/>
                  </p:oleObj>
                </mc:Choice>
                <mc:Fallback>
                  <p:oleObj name="Clip" r:id="rId8" imgW="1308100" imgH="1079500" progId="MS_ClipArt_Gallery.2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338" y="33591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45" name="Object 6"/>
            <p:cNvGraphicFramePr>
              <a:graphicFrameLocks noChangeAspect="1"/>
            </p:cNvGraphicFramePr>
            <p:nvPr/>
          </p:nvGraphicFramePr>
          <p:xfrm>
            <a:off x="5164138" y="3313113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8" name="Clip" r:id="rId9" imgW="1308100" imgH="1079500" progId="MS_ClipArt_Gallery.2">
                    <p:embed/>
                  </p:oleObj>
                </mc:Choice>
                <mc:Fallback>
                  <p:oleObj name="Clip" r:id="rId9" imgW="1308100" imgH="107950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4138" y="3313113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46" name="Object 7"/>
            <p:cNvGraphicFramePr>
              <a:graphicFrameLocks noChangeAspect="1"/>
            </p:cNvGraphicFramePr>
            <p:nvPr/>
          </p:nvGraphicFramePr>
          <p:xfrm>
            <a:off x="3246438" y="320675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59" name="Clip" r:id="rId10" imgW="1308100" imgH="1079500" progId="MS_ClipArt_Gallery.2">
                    <p:embed/>
                  </p:oleObj>
                </mc:Choice>
                <mc:Fallback>
                  <p:oleObj name="Clip" r:id="rId10" imgW="1308100" imgH="1079500" progId="MS_ClipArt_Gallery.2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6438" y="320675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47" name="Object 8"/>
            <p:cNvGraphicFramePr>
              <a:graphicFrameLocks noChangeAspect="1"/>
            </p:cNvGraphicFramePr>
            <p:nvPr/>
          </p:nvGraphicFramePr>
          <p:xfrm>
            <a:off x="3684588" y="3684588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60" name="Clip" r:id="rId11" imgW="1308100" imgH="1079500" progId="MS_ClipArt_Gallery.2">
                    <p:embed/>
                  </p:oleObj>
                </mc:Choice>
                <mc:Fallback>
                  <p:oleObj name="Clip" r:id="rId11" imgW="1308100" imgH="1079500" progId="MS_ClipArt_Gallery.2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4588" y="3684588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48" name="Object 9"/>
            <p:cNvGraphicFramePr>
              <a:graphicFrameLocks noChangeAspect="1"/>
            </p:cNvGraphicFramePr>
            <p:nvPr/>
          </p:nvGraphicFramePr>
          <p:xfrm>
            <a:off x="6624638" y="3175000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61" name="Clip" r:id="rId12" imgW="1308100" imgH="1079500" progId="MS_ClipArt_Gallery.2">
                    <p:embed/>
                  </p:oleObj>
                </mc:Choice>
                <mc:Fallback>
                  <p:oleObj name="Clip" r:id="rId12" imgW="1308100" imgH="1079500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4638" y="3175000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49" name="Object 10"/>
            <p:cNvGraphicFramePr>
              <a:graphicFrameLocks noChangeAspect="1"/>
            </p:cNvGraphicFramePr>
            <p:nvPr/>
          </p:nvGraphicFramePr>
          <p:xfrm>
            <a:off x="5870576" y="3544888"/>
            <a:ext cx="417513" cy="33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062" name="Clip" r:id="rId13" imgW="1308100" imgH="1079500" progId="MS_ClipArt_Gallery.2">
                    <p:embed/>
                  </p:oleObj>
                </mc:Choice>
                <mc:Fallback>
                  <p:oleObj name="Clip" r:id="rId13" imgW="1308100" imgH="1079500" progId="MS_ClipArt_Gallery.2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70576" y="3544888"/>
                          <a:ext cx="417513" cy="33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50" name="Line 23"/>
            <p:cNvSpPr>
              <a:spLocks noChangeShapeType="1"/>
            </p:cNvSpPr>
            <p:nvPr/>
          </p:nvSpPr>
          <p:spPr bwMode="auto">
            <a:xfrm flipH="1">
              <a:off x="3635376" y="3068638"/>
              <a:ext cx="34607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1" name="Line 24"/>
            <p:cNvSpPr>
              <a:spLocks noChangeShapeType="1"/>
            </p:cNvSpPr>
            <p:nvPr/>
          </p:nvSpPr>
          <p:spPr bwMode="auto">
            <a:xfrm flipH="1">
              <a:off x="3949701" y="3087688"/>
              <a:ext cx="125413" cy="587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2" name="Line 25"/>
            <p:cNvSpPr>
              <a:spLocks noChangeShapeType="1"/>
            </p:cNvSpPr>
            <p:nvPr/>
          </p:nvSpPr>
          <p:spPr bwMode="auto">
            <a:xfrm>
              <a:off x="4254501" y="3030538"/>
              <a:ext cx="230188" cy="36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3" name="Line 26"/>
            <p:cNvSpPr>
              <a:spLocks noChangeShapeType="1"/>
            </p:cNvSpPr>
            <p:nvPr/>
          </p:nvSpPr>
          <p:spPr bwMode="auto">
            <a:xfrm flipH="1">
              <a:off x="5532438" y="3106738"/>
              <a:ext cx="428625" cy="2444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4" name="Line 27"/>
            <p:cNvSpPr>
              <a:spLocks noChangeShapeType="1"/>
            </p:cNvSpPr>
            <p:nvPr/>
          </p:nvSpPr>
          <p:spPr bwMode="auto">
            <a:xfrm flipH="1">
              <a:off x="6035676" y="3078163"/>
              <a:ext cx="9525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5" name="Line 35"/>
            <p:cNvSpPr>
              <a:spLocks noChangeShapeType="1"/>
            </p:cNvSpPr>
            <p:nvPr/>
          </p:nvSpPr>
          <p:spPr bwMode="auto">
            <a:xfrm flipH="1">
              <a:off x="2379663" y="2355850"/>
              <a:ext cx="1517650" cy="5365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6" name="Line 36"/>
            <p:cNvSpPr>
              <a:spLocks noChangeShapeType="1"/>
            </p:cNvSpPr>
            <p:nvPr/>
          </p:nvSpPr>
          <p:spPr bwMode="auto">
            <a:xfrm>
              <a:off x="4200526" y="2322513"/>
              <a:ext cx="0" cy="600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57" name="Line 37"/>
            <p:cNvSpPr>
              <a:spLocks noChangeShapeType="1"/>
            </p:cNvSpPr>
            <p:nvPr/>
          </p:nvSpPr>
          <p:spPr bwMode="auto">
            <a:xfrm flipH="1" flipV="1">
              <a:off x="4622801" y="2273300"/>
              <a:ext cx="1233488" cy="717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grpSp>
          <p:nvGrpSpPr>
            <p:cNvPr id="22558" name="Group 47"/>
            <p:cNvGrpSpPr>
              <a:grpSpLocks/>
            </p:cNvGrpSpPr>
            <p:nvPr/>
          </p:nvGrpSpPr>
          <p:grpSpPr bwMode="auto">
            <a:xfrm>
              <a:off x="3870326" y="2147888"/>
              <a:ext cx="720725" cy="279400"/>
              <a:chOff x="3913" y="3140"/>
              <a:chExt cx="454" cy="176"/>
            </a:xfrm>
          </p:grpSpPr>
          <p:sp>
            <p:nvSpPr>
              <p:cNvPr id="22577" name="Rectangle 48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8" name="Freeform 49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67 h 63"/>
                  <a:gd name="T2" fmla="*/ 49346 w 280"/>
                  <a:gd name="T3" fmla="*/ 263 h 63"/>
                  <a:gd name="T4" fmla="*/ 292882 w 280"/>
                  <a:gd name="T5" fmla="*/ 0 h 63"/>
                  <a:gd name="T6" fmla="*/ 374624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9" name="Freeform 50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913291 w 148"/>
                  <a:gd name="T3" fmla="*/ 0 h 74"/>
                  <a:gd name="T4" fmla="*/ 2328364 w 148"/>
                  <a:gd name="T5" fmla="*/ 93 h 74"/>
                  <a:gd name="T6" fmla="*/ 3380344 w 148"/>
                  <a:gd name="T7" fmla="*/ 93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</p:grpSp>
        <p:grpSp>
          <p:nvGrpSpPr>
            <p:cNvPr id="22559" name="Group 51"/>
            <p:cNvGrpSpPr>
              <a:grpSpLocks/>
            </p:cNvGrpSpPr>
            <p:nvPr/>
          </p:nvGrpSpPr>
          <p:grpSpPr bwMode="auto">
            <a:xfrm>
              <a:off x="5668963" y="2928938"/>
              <a:ext cx="720725" cy="279400"/>
              <a:chOff x="3913" y="3140"/>
              <a:chExt cx="454" cy="176"/>
            </a:xfrm>
          </p:grpSpPr>
          <p:sp>
            <p:nvSpPr>
              <p:cNvPr id="22574" name="Rectangle 52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5" name="Freeform 53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67 h 63"/>
                  <a:gd name="T2" fmla="*/ 49346 w 280"/>
                  <a:gd name="T3" fmla="*/ 263 h 63"/>
                  <a:gd name="T4" fmla="*/ 292882 w 280"/>
                  <a:gd name="T5" fmla="*/ 0 h 63"/>
                  <a:gd name="T6" fmla="*/ 374624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6" name="Freeform 54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913291 w 148"/>
                  <a:gd name="T3" fmla="*/ 0 h 74"/>
                  <a:gd name="T4" fmla="*/ 2328364 w 148"/>
                  <a:gd name="T5" fmla="*/ 93 h 74"/>
                  <a:gd name="T6" fmla="*/ 3380344 w 148"/>
                  <a:gd name="T7" fmla="*/ 93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</p:grpSp>
        <p:grpSp>
          <p:nvGrpSpPr>
            <p:cNvPr id="22560" name="Group 55"/>
            <p:cNvGrpSpPr>
              <a:grpSpLocks/>
            </p:cNvGrpSpPr>
            <p:nvPr/>
          </p:nvGrpSpPr>
          <p:grpSpPr bwMode="auto">
            <a:xfrm>
              <a:off x="3821113" y="2887663"/>
              <a:ext cx="720725" cy="279400"/>
              <a:chOff x="3913" y="3140"/>
              <a:chExt cx="454" cy="176"/>
            </a:xfrm>
          </p:grpSpPr>
          <p:sp>
            <p:nvSpPr>
              <p:cNvPr id="22571" name="Rectangle 56"/>
              <p:cNvSpPr>
                <a:spLocks noChangeArrowheads="1"/>
              </p:cNvSpPr>
              <p:nvPr/>
            </p:nvSpPr>
            <p:spPr bwMode="auto">
              <a:xfrm>
                <a:off x="3913" y="3228"/>
                <a:ext cx="407" cy="8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2" name="Freeform 57"/>
              <p:cNvSpPr>
                <a:spLocks/>
              </p:cNvSpPr>
              <p:nvPr/>
            </p:nvSpPr>
            <p:spPr bwMode="auto">
              <a:xfrm>
                <a:off x="3958" y="3145"/>
                <a:ext cx="409" cy="68"/>
              </a:xfrm>
              <a:custGeom>
                <a:avLst/>
                <a:gdLst>
                  <a:gd name="T0" fmla="*/ 0 w 280"/>
                  <a:gd name="T1" fmla="*/ 267 h 63"/>
                  <a:gd name="T2" fmla="*/ 49346 w 280"/>
                  <a:gd name="T3" fmla="*/ 263 h 63"/>
                  <a:gd name="T4" fmla="*/ 292882 w 280"/>
                  <a:gd name="T5" fmla="*/ 0 h 63"/>
                  <a:gd name="T6" fmla="*/ 374624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  <p:sp>
            <p:nvSpPr>
              <p:cNvPr id="22573" name="Freeform 58"/>
              <p:cNvSpPr>
                <a:spLocks/>
              </p:cNvSpPr>
              <p:nvPr/>
            </p:nvSpPr>
            <p:spPr bwMode="auto">
              <a:xfrm>
                <a:off x="4044" y="3140"/>
                <a:ext cx="251" cy="75"/>
              </a:xfrm>
              <a:custGeom>
                <a:avLst/>
                <a:gdLst>
                  <a:gd name="T0" fmla="*/ 0 w 148"/>
                  <a:gd name="T1" fmla="*/ 0 h 74"/>
                  <a:gd name="T2" fmla="*/ 913291 w 148"/>
                  <a:gd name="T3" fmla="*/ 0 h 74"/>
                  <a:gd name="T4" fmla="*/ 2328364 w 148"/>
                  <a:gd name="T5" fmla="*/ 93 h 74"/>
                  <a:gd name="T6" fmla="*/ 3380344 w 148"/>
                  <a:gd name="T7" fmla="*/ 93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8"/>
                  <a:gd name="T13" fmla="*/ 0 h 74"/>
                  <a:gd name="T14" fmla="*/ 148 w 148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 sz="1800" b="0">
                  <a:latin typeface="+mn-lt"/>
                </a:endParaRPr>
              </a:p>
            </p:txBody>
          </p:sp>
        </p:grpSp>
        <p:sp>
          <p:nvSpPr>
            <p:cNvPr id="22561" name="Line 63"/>
            <p:cNvSpPr>
              <a:spLocks noChangeShapeType="1"/>
            </p:cNvSpPr>
            <p:nvPr/>
          </p:nvSpPr>
          <p:spPr bwMode="auto">
            <a:xfrm>
              <a:off x="6411913" y="3132138"/>
              <a:ext cx="285750" cy="1587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latin typeface="+mn-lt"/>
              </a:endParaRPr>
            </a:p>
          </p:txBody>
        </p:sp>
        <p:sp>
          <p:nvSpPr>
            <p:cNvPr id="22562" name="Text Box 67"/>
            <p:cNvSpPr txBox="1">
              <a:spLocks noChangeArrowheads="1"/>
            </p:cNvSpPr>
            <p:nvPr/>
          </p:nvSpPr>
          <p:spPr bwMode="auto">
            <a:xfrm>
              <a:off x="3635168" y="3222625"/>
              <a:ext cx="3512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D</a:t>
              </a:r>
            </a:p>
          </p:txBody>
        </p:sp>
        <p:sp>
          <p:nvSpPr>
            <p:cNvPr id="22563" name="Text Box 68"/>
            <p:cNvSpPr txBox="1">
              <a:spLocks noChangeArrowheads="1"/>
            </p:cNvSpPr>
            <p:nvPr/>
          </p:nvSpPr>
          <p:spPr bwMode="auto">
            <a:xfrm>
              <a:off x="4100408" y="3659188"/>
              <a:ext cx="328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E</a:t>
              </a:r>
            </a:p>
          </p:txBody>
        </p:sp>
        <p:sp>
          <p:nvSpPr>
            <p:cNvPr id="22564" name="Text Box 69"/>
            <p:cNvSpPr txBox="1">
              <a:spLocks noChangeArrowheads="1"/>
            </p:cNvSpPr>
            <p:nvPr/>
          </p:nvSpPr>
          <p:spPr bwMode="auto">
            <a:xfrm>
              <a:off x="4571060" y="3057525"/>
              <a:ext cx="3257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F</a:t>
              </a:r>
            </a:p>
          </p:txBody>
        </p:sp>
        <p:sp>
          <p:nvSpPr>
            <p:cNvPr id="22565" name="Text Box 74"/>
            <p:cNvSpPr txBox="1">
              <a:spLocks noChangeArrowheads="1"/>
            </p:cNvSpPr>
            <p:nvPr/>
          </p:nvSpPr>
          <p:spPr bwMode="auto">
            <a:xfrm>
              <a:off x="3416848" y="2768600"/>
              <a:ext cx="43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S</a:t>
              </a:r>
              <a:r>
                <a:rPr lang="en-US" sz="1800" b="0" baseline="-25000">
                  <a:latin typeface="+mn-lt"/>
                </a:rPr>
                <a:t>2</a:t>
              </a:r>
            </a:p>
          </p:txBody>
        </p:sp>
        <p:sp>
          <p:nvSpPr>
            <p:cNvPr id="22566" name="Text Box 75"/>
            <p:cNvSpPr txBox="1">
              <a:spLocks noChangeArrowheads="1"/>
            </p:cNvSpPr>
            <p:nvPr/>
          </p:nvSpPr>
          <p:spPr bwMode="auto">
            <a:xfrm>
              <a:off x="4643986" y="1984375"/>
              <a:ext cx="43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S</a:t>
              </a:r>
              <a:r>
                <a:rPr lang="en-US" sz="1800" b="0" baseline="-25000">
                  <a:latin typeface="+mn-lt"/>
                </a:rPr>
                <a:t>4</a:t>
              </a:r>
            </a:p>
          </p:txBody>
        </p:sp>
        <p:sp>
          <p:nvSpPr>
            <p:cNvPr id="22567" name="Text Box 76"/>
            <p:cNvSpPr txBox="1">
              <a:spLocks noChangeArrowheads="1"/>
            </p:cNvSpPr>
            <p:nvPr/>
          </p:nvSpPr>
          <p:spPr bwMode="auto">
            <a:xfrm>
              <a:off x="6018761" y="2570163"/>
              <a:ext cx="43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S</a:t>
              </a:r>
              <a:r>
                <a:rPr lang="en-US" sz="1800" b="0" baseline="-25000">
                  <a:latin typeface="+mn-lt"/>
                </a:rPr>
                <a:t>3</a:t>
              </a:r>
            </a:p>
          </p:txBody>
        </p:sp>
        <p:sp>
          <p:nvSpPr>
            <p:cNvPr id="22568" name="Text Box 78"/>
            <p:cNvSpPr txBox="1">
              <a:spLocks noChangeArrowheads="1"/>
            </p:cNvSpPr>
            <p:nvPr/>
          </p:nvSpPr>
          <p:spPr bwMode="auto">
            <a:xfrm>
              <a:off x="6249982" y="3541713"/>
              <a:ext cx="36196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H</a:t>
              </a:r>
            </a:p>
          </p:txBody>
        </p:sp>
        <p:sp>
          <p:nvSpPr>
            <p:cNvPr id="22569" name="Text Box 79"/>
            <p:cNvSpPr txBox="1">
              <a:spLocks noChangeArrowheads="1"/>
            </p:cNvSpPr>
            <p:nvPr/>
          </p:nvSpPr>
          <p:spPr bwMode="auto">
            <a:xfrm>
              <a:off x="6985180" y="3179763"/>
              <a:ext cx="310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I</a:t>
              </a:r>
            </a:p>
          </p:txBody>
        </p:sp>
        <p:sp>
          <p:nvSpPr>
            <p:cNvPr id="22570" name="Text Box 80"/>
            <p:cNvSpPr txBox="1">
              <a:spLocks noChangeArrowheads="1"/>
            </p:cNvSpPr>
            <p:nvPr/>
          </p:nvSpPr>
          <p:spPr bwMode="auto">
            <a:xfrm>
              <a:off x="5120357" y="3595688"/>
              <a:ext cx="3415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0">
                  <a:latin typeface="+mn-lt"/>
                </a:rPr>
                <a:t>G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7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193675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PT" sz="5400" dirty="0" smtClean="0">
                <a:latin typeface="+mn-lt"/>
                <a:ea typeface="ＭＳ Ｐゴシック" charset="0"/>
                <a:cs typeface="Tw Cen MT"/>
              </a:rPr>
              <a:t>Exemplo</a:t>
            </a:r>
            <a:endParaRPr lang="pt-PT" sz="72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57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7772400" cy="511175"/>
          </a:xfrm>
        </p:spPr>
        <p:txBody>
          <a:bodyPr/>
          <a:lstStyle/>
          <a:p>
            <a:pPr>
              <a:buFont typeface="ZapfDingbats" charset="0"/>
              <a:buNone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C envia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frames</a:t>
            </a:r>
            <a:r>
              <a:rPr lang="pt-PT" sz="2000" dirty="0" smtClean="0">
                <a:ea typeface="ＭＳ Ｐゴシック" charset="0"/>
                <a:cs typeface="Tw Cen MT"/>
              </a:rPr>
              <a:t> a I e I responde a C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539552" y="5013176"/>
            <a:ext cx="828092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rgbClr val="0000FF"/>
              </a:buClr>
              <a:buSzPct val="85000"/>
            </a:pP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Fazer o exercício de mostrar as tabelas de </a:t>
            </a:r>
            <a:r>
              <a:rPr lang="pt-PT" b="0" i="1" dirty="0" err="1">
                <a:solidFill>
                  <a:srgbClr val="0000FF"/>
                </a:solidFill>
                <a:latin typeface="+mn-lt"/>
                <a:cs typeface="Tw Cen MT" charset="0"/>
              </a:rPr>
              <a:t>switching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 e o processamento de encaminhamento de </a:t>
            </a:r>
            <a:r>
              <a:rPr lang="pt-PT" b="0" i="1" dirty="0" err="1">
                <a:solidFill>
                  <a:srgbClr val="0000FF"/>
                </a:solidFill>
                <a:latin typeface="+mn-lt"/>
                <a:cs typeface="Tw Cen MT" charset="0"/>
              </a:rPr>
              <a:t>frames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 em S1, S2, S3 e S4 na sequência de C mandar um </a:t>
            </a:r>
            <a:r>
              <a:rPr lang="pt-PT" b="0" i="1" dirty="0" err="1">
                <a:solidFill>
                  <a:srgbClr val="0000FF"/>
                </a:solidFill>
                <a:latin typeface="+mn-lt"/>
                <a:cs typeface="Tw Cen MT" charset="0"/>
              </a:rPr>
              <a:t>frame</a:t>
            </a:r>
            <a:r>
              <a:rPr lang="pt-PT" b="0" i="1" dirty="0">
                <a:solidFill>
                  <a:srgbClr val="0000FF"/>
                </a:solidFill>
                <a:latin typeface="+mn-lt"/>
                <a:cs typeface="Tw Cen MT" charset="0"/>
              </a:rPr>
              <a:t>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 charset="0"/>
              </a:rPr>
              <a:t>para I e este responder-lhe.</a:t>
            </a:r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09166"/>
              </p:ext>
            </p:extLst>
          </p:nvPr>
        </p:nvGraphicFramePr>
        <p:xfrm>
          <a:off x="2171700" y="3629025"/>
          <a:ext cx="4159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0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629025"/>
                        <a:ext cx="4159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06869"/>
              </p:ext>
            </p:extLst>
          </p:nvPr>
        </p:nvGraphicFramePr>
        <p:xfrm>
          <a:off x="2830513" y="365442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1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365442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425690"/>
              </p:ext>
            </p:extLst>
          </p:nvPr>
        </p:nvGraphicFramePr>
        <p:xfrm>
          <a:off x="1731963" y="3149600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2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3149600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Line 65"/>
          <p:cNvSpPr>
            <a:spLocks noChangeShapeType="1"/>
          </p:cNvSpPr>
          <p:nvPr/>
        </p:nvSpPr>
        <p:spPr bwMode="auto">
          <a:xfrm flipH="1">
            <a:off x="2108200" y="331311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60" name="Line 66"/>
          <p:cNvSpPr>
            <a:spLocks noChangeShapeType="1"/>
          </p:cNvSpPr>
          <p:nvPr/>
        </p:nvSpPr>
        <p:spPr bwMode="auto">
          <a:xfrm flipH="1">
            <a:off x="2495550" y="3360738"/>
            <a:ext cx="271463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61" name="Line 67"/>
          <p:cNvSpPr>
            <a:spLocks noChangeShapeType="1"/>
          </p:cNvSpPr>
          <p:nvPr/>
        </p:nvSpPr>
        <p:spPr bwMode="auto">
          <a:xfrm>
            <a:off x="2914650" y="3389313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grpSp>
        <p:nvGrpSpPr>
          <p:cNvPr id="23562" name="Group 68"/>
          <p:cNvGrpSpPr>
            <a:grpSpLocks/>
          </p:cNvGrpSpPr>
          <p:nvPr/>
        </p:nvGrpSpPr>
        <p:grpSpPr bwMode="auto">
          <a:xfrm>
            <a:off x="2532063" y="3105150"/>
            <a:ext cx="720725" cy="279400"/>
            <a:chOff x="3913" y="3140"/>
            <a:chExt cx="454" cy="176"/>
          </a:xfrm>
        </p:grpSpPr>
        <p:sp>
          <p:nvSpPr>
            <p:cNvPr id="23606" name="Rectangle 69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6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7" name="Freeform 70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8" name="Freeform 71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23563" name="Text Box 72"/>
          <p:cNvSpPr txBox="1">
            <a:spLocks noChangeArrowheads="1"/>
          </p:cNvSpPr>
          <p:nvPr/>
        </p:nvSpPr>
        <p:spPr bwMode="auto">
          <a:xfrm>
            <a:off x="1488390" y="3127375"/>
            <a:ext cx="3347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A</a:t>
            </a:r>
          </a:p>
        </p:txBody>
      </p:sp>
      <p:sp>
        <p:nvSpPr>
          <p:cNvPr id="23564" name="Text Box 73"/>
          <p:cNvSpPr txBox="1">
            <a:spLocks noChangeArrowheads="1"/>
          </p:cNvSpPr>
          <p:nvPr/>
        </p:nvSpPr>
        <p:spPr bwMode="auto">
          <a:xfrm>
            <a:off x="1948021" y="3589338"/>
            <a:ext cx="3140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B</a:t>
            </a:r>
          </a:p>
        </p:txBody>
      </p:sp>
      <p:sp>
        <p:nvSpPr>
          <p:cNvPr id="23565" name="Text Box 74"/>
          <p:cNvSpPr txBox="1">
            <a:spLocks noChangeArrowheads="1"/>
          </p:cNvSpPr>
          <p:nvPr/>
        </p:nvSpPr>
        <p:spPr bwMode="auto">
          <a:xfrm>
            <a:off x="2726744" y="2727325"/>
            <a:ext cx="3885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600" b="0" baseline="-2500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3566" name="Text Box 75"/>
          <p:cNvSpPr txBox="1">
            <a:spLocks noChangeArrowheads="1"/>
          </p:cNvSpPr>
          <p:nvPr/>
        </p:nvSpPr>
        <p:spPr bwMode="auto">
          <a:xfrm>
            <a:off x="3195414" y="3581400"/>
            <a:ext cx="327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000000"/>
                </a:solidFill>
                <a:latin typeface="+mn-lt"/>
              </a:rPr>
              <a:t>C</a:t>
            </a:r>
          </a:p>
        </p:txBody>
      </p:sp>
      <p:graphicFrame>
        <p:nvGraphicFramePr>
          <p:cNvPr id="235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016352"/>
              </p:ext>
            </p:extLst>
          </p:nvPr>
        </p:nvGraphicFramePr>
        <p:xfrm>
          <a:off x="4876800" y="364172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3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4172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287207"/>
              </p:ext>
            </p:extLst>
          </p:nvPr>
        </p:nvGraphicFramePr>
        <p:xfrm>
          <a:off x="5689600" y="359568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4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359568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180799"/>
              </p:ext>
            </p:extLst>
          </p:nvPr>
        </p:nvGraphicFramePr>
        <p:xfrm>
          <a:off x="3771900" y="348932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5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8932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683471"/>
              </p:ext>
            </p:extLst>
          </p:nvPr>
        </p:nvGraphicFramePr>
        <p:xfrm>
          <a:off x="4210050" y="3967163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6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967163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738379"/>
              </p:ext>
            </p:extLst>
          </p:nvPr>
        </p:nvGraphicFramePr>
        <p:xfrm>
          <a:off x="7150100" y="345757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7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345757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742531"/>
              </p:ext>
            </p:extLst>
          </p:nvPr>
        </p:nvGraphicFramePr>
        <p:xfrm>
          <a:off x="6396038" y="3827463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8" name="Clip" r:id="rId13" imgW="1308100" imgH="1079500" progId="MS_ClipArt_Gallery.2">
                  <p:embed/>
                </p:oleObj>
              </mc:Choice>
              <mc:Fallback>
                <p:oleObj name="Clip" r:id="rId13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3827463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83"/>
          <p:cNvSpPr>
            <a:spLocks noChangeShapeType="1"/>
          </p:cNvSpPr>
          <p:nvPr/>
        </p:nvSpPr>
        <p:spPr bwMode="auto">
          <a:xfrm flipH="1">
            <a:off x="4160838" y="3351213"/>
            <a:ext cx="3460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4" name="Line 84"/>
          <p:cNvSpPr>
            <a:spLocks noChangeShapeType="1"/>
          </p:cNvSpPr>
          <p:nvPr/>
        </p:nvSpPr>
        <p:spPr bwMode="auto">
          <a:xfrm flipH="1">
            <a:off x="4475163" y="3370263"/>
            <a:ext cx="125412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5" name="Line 85"/>
          <p:cNvSpPr>
            <a:spLocks noChangeShapeType="1"/>
          </p:cNvSpPr>
          <p:nvPr/>
        </p:nvSpPr>
        <p:spPr bwMode="auto">
          <a:xfrm>
            <a:off x="4779963" y="3313113"/>
            <a:ext cx="230187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6" name="Line 86"/>
          <p:cNvSpPr>
            <a:spLocks noChangeShapeType="1"/>
          </p:cNvSpPr>
          <p:nvPr/>
        </p:nvSpPr>
        <p:spPr bwMode="auto">
          <a:xfrm flipH="1">
            <a:off x="6057900" y="3389313"/>
            <a:ext cx="428625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7" name="Line 87"/>
          <p:cNvSpPr>
            <a:spLocks noChangeShapeType="1"/>
          </p:cNvSpPr>
          <p:nvPr/>
        </p:nvSpPr>
        <p:spPr bwMode="auto">
          <a:xfrm flipH="1">
            <a:off x="6561138" y="3360738"/>
            <a:ext cx="952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8" name="Line 88"/>
          <p:cNvSpPr>
            <a:spLocks noChangeShapeType="1"/>
          </p:cNvSpPr>
          <p:nvPr/>
        </p:nvSpPr>
        <p:spPr bwMode="auto">
          <a:xfrm flipH="1">
            <a:off x="2905125" y="2638425"/>
            <a:ext cx="1517650" cy="53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79" name="Line 89"/>
          <p:cNvSpPr>
            <a:spLocks noChangeShapeType="1"/>
          </p:cNvSpPr>
          <p:nvPr/>
        </p:nvSpPr>
        <p:spPr bwMode="auto">
          <a:xfrm>
            <a:off x="4725988" y="2605088"/>
            <a:ext cx="0" cy="600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80" name="Line 90"/>
          <p:cNvSpPr>
            <a:spLocks noChangeShapeType="1"/>
          </p:cNvSpPr>
          <p:nvPr/>
        </p:nvSpPr>
        <p:spPr bwMode="auto">
          <a:xfrm flipH="1" flipV="1">
            <a:off x="5148263" y="2555875"/>
            <a:ext cx="1233487" cy="71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grpSp>
        <p:nvGrpSpPr>
          <p:cNvPr id="23581" name="Group 91"/>
          <p:cNvGrpSpPr>
            <a:grpSpLocks/>
          </p:cNvGrpSpPr>
          <p:nvPr/>
        </p:nvGrpSpPr>
        <p:grpSpPr bwMode="auto">
          <a:xfrm>
            <a:off x="4395788" y="2430463"/>
            <a:ext cx="720725" cy="279400"/>
            <a:chOff x="3913" y="3140"/>
            <a:chExt cx="454" cy="176"/>
          </a:xfrm>
        </p:grpSpPr>
        <p:sp>
          <p:nvSpPr>
            <p:cNvPr id="23603" name="Rectangle 92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6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4" name="Freeform 93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5" name="Freeform 94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</p:grpSp>
      <p:grpSp>
        <p:nvGrpSpPr>
          <p:cNvPr id="23582" name="Group 95"/>
          <p:cNvGrpSpPr>
            <a:grpSpLocks/>
          </p:cNvGrpSpPr>
          <p:nvPr/>
        </p:nvGrpSpPr>
        <p:grpSpPr bwMode="auto">
          <a:xfrm>
            <a:off x="6194425" y="3211513"/>
            <a:ext cx="720725" cy="279400"/>
            <a:chOff x="3913" y="3140"/>
            <a:chExt cx="454" cy="176"/>
          </a:xfrm>
        </p:grpSpPr>
        <p:sp>
          <p:nvSpPr>
            <p:cNvPr id="23600" name="Rectangle 96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6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1" name="Freeform 97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602" name="Freeform 98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</p:grpSp>
      <p:grpSp>
        <p:nvGrpSpPr>
          <p:cNvPr id="23583" name="Group 99"/>
          <p:cNvGrpSpPr>
            <a:grpSpLocks/>
          </p:cNvGrpSpPr>
          <p:nvPr/>
        </p:nvGrpSpPr>
        <p:grpSpPr bwMode="auto">
          <a:xfrm>
            <a:off x="4346575" y="3170238"/>
            <a:ext cx="720725" cy="279400"/>
            <a:chOff x="3913" y="3140"/>
            <a:chExt cx="454" cy="176"/>
          </a:xfrm>
        </p:grpSpPr>
        <p:sp>
          <p:nvSpPr>
            <p:cNvPr id="23597" name="Rectangle 100"/>
            <p:cNvSpPr>
              <a:spLocks noChangeArrowheads="1"/>
            </p:cNvSpPr>
            <p:nvPr/>
          </p:nvSpPr>
          <p:spPr bwMode="auto">
            <a:xfrm>
              <a:off x="3913" y="3228"/>
              <a:ext cx="407" cy="8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sz="16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598" name="Freeform 101"/>
            <p:cNvSpPr>
              <a:spLocks/>
            </p:cNvSpPr>
            <p:nvPr/>
          </p:nvSpPr>
          <p:spPr bwMode="auto">
            <a:xfrm>
              <a:off x="3958" y="3145"/>
              <a:ext cx="409" cy="68"/>
            </a:xfrm>
            <a:custGeom>
              <a:avLst/>
              <a:gdLst>
                <a:gd name="T0" fmla="*/ 0 w 280"/>
                <a:gd name="T1" fmla="*/ 267 h 63"/>
                <a:gd name="T2" fmla="*/ 49346 w 280"/>
                <a:gd name="T3" fmla="*/ 263 h 63"/>
                <a:gd name="T4" fmla="*/ 292882 w 280"/>
                <a:gd name="T5" fmla="*/ 0 h 63"/>
                <a:gd name="T6" fmla="*/ 37462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599" name="Freeform 102"/>
            <p:cNvSpPr>
              <a:spLocks/>
            </p:cNvSpPr>
            <p:nvPr/>
          </p:nvSpPr>
          <p:spPr bwMode="auto">
            <a:xfrm>
              <a:off x="4044" y="3140"/>
              <a:ext cx="251" cy="75"/>
            </a:xfrm>
            <a:custGeom>
              <a:avLst/>
              <a:gdLst>
                <a:gd name="T0" fmla="*/ 0 w 148"/>
                <a:gd name="T1" fmla="*/ 0 h 74"/>
                <a:gd name="T2" fmla="*/ 913291 w 148"/>
                <a:gd name="T3" fmla="*/ 0 h 74"/>
                <a:gd name="T4" fmla="*/ 2328364 w 148"/>
                <a:gd name="T5" fmla="*/ 93 h 74"/>
                <a:gd name="T6" fmla="*/ 3380344 w 148"/>
                <a:gd name="T7" fmla="*/ 93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"/>
                <a:gd name="T13" fmla="*/ 0 h 74"/>
                <a:gd name="T14" fmla="*/ 148 w 148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800" b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23584" name="Line 103"/>
          <p:cNvSpPr>
            <a:spLocks noChangeShapeType="1"/>
          </p:cNvSpPr>
          <p:nvPr/>
        </p:nvSpPr>
        <p:spPr bwMode="auto">
          <a:xfrm>
            <a:off x="6937375" y="3414713"/>
            <a:ext cx="285750" cy="158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1800" b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3585" name="Text Box 104"/>
          <p:cNvSpPr txBox="1">
            <a:spLocks noChangeArrowheads="1"/>
          </p:cNvSpPr>
          <p:nvPr/>
        </p:nvSpPr>
        <p:spPr bwMode="auto">
          <a:xfrm>
            <a:off x="4159566" y="3505200"/>
            <a:ext cx="3327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D</a:t>
            </a:r>
          </a:p>
        </p:txBody>
      </p:sp>
      <p:sp>
        <p:nvSpPr>
          <p:cNvPr id="23586" name="Text Box 105"/>
          <p:cNvSpPr txBox="1">
            <a:spLocks noChangeArrowheads="1"/>
          </p:cNvSpPr>
          <p:nvPr/>
        </p:nvSpPr>
        <p:spPr bwMode="auto">
          <a:xfrm>
            <a:off x="4626734" y="3941763"/>
            <a:ext cx="3128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E</a:t>
            </a:r>
          </a:p>
        </p:txBody>
      </p:sp>
      <p:sp>
        <p:nvSpPr>
          <p:cNvPr id="23587" name="Text Box 106"/>
          <p:cNvSpPr txBox="1">
            <a:spLocks noChangeArrowheads="1"/>
          </p:cNvSpPr>
          <p:nvPr/>
        </p:nvSpPr>
        <p:spPr bwMode="auto">
          <a:xfrm>
            <a:off x="5095791" y="3340100"/>
            <a:ext cx="312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F</a:t>
            </a:r>
          </a:p>
        </p:txBody>
      </p:sp>
      <p:sp>
        <p:nvSpPr>
          <p:cNvPr id="23588" name="Text Box 107"/>
          <p:cNvSpPr txBox="1">
            <a:spLocks noChangeArrowheads="1"/>
          </p:cNvSpPr>
          <p:nvPr/>
        </p:nvSpPr>
        <p:spPr bwMode="auto">
          <a:xfrm>
            <a:off x="3942927" y="3051175"/>
            <a:ext cx="4104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600" b="0" baseline="-2500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3589" name="Text Box 108"/>
          <p:cNvSpPr txBox="1">
            <a:spLocks noChangeArrowheads="1"/>
          </p:cNvSpPr>
          <p:nvPr/>
        </p:nvSpPr>
        <p:spPr bwMode="auto">
          <a:xfrm>
            <a:off x="4889714" y="2068513"/>
            <a:ext cx="4154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600" b="0" baseline="-25000">
                <a:solidFill>
                  <a:srgbClr val="000000"/>
                </a:solidFill>
                <a:latin typeface="+mn-lt"/>
              </a:rPr>
              <a:t>4</a:t>
            </a:r>
          </a:p>
        </p:txBody>
      </p:sp>
      <p:sp>
        <p:nvSpPr>
          <p:cNvPr id="23590" name="Text Box 109"/>
          <p:cNvSpPr txBox="1">
            <a:spLocks noChangeArrowheads="1"/>
          </p:cNvSpPr>
          <p:nvPr/>
        </p:nvSpPr>
        <p:spPr bwMode="auto">
          <a:xfrm>
            <a:off x="6544840" y="2852738"/>
            <a:ext cx="4104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600" b="0" baseline="-25000">
                <a:solidFill>
                  <a:srgbClr val="000000"/>
                </a:solidFill>
                <a:latin typeface="+mn-lt"/>
              </a:rPr>
              <a:t>3</a:t>
            </a:r>
          </a:p>
        </p:txBody>
      </p:sp>
      <p:sp>
        <p:nvSpPr>
          <p:cNvPr id="23591" name="Text Box 110"/>
          <p:cNvSpPr txBox="1">
            <a:spLocks noChangeArrowheads="1"/>
          </p:cNvSpPr>
          <p:nvPr/>
        </p:nvSpPr>
        <p:spPr bwMode="auto">
          <a:xfrm>
            <a:off x="6774976" y="3824288"/>
            <a:ext cx="3422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H</a:t>
            </a:r>
          </a:p>
        </p:txBody>
      </p:sp>
      <p:sp>
        <p:nvSpPr>
          <p:cNvPr id="23592" name="Text Box 111"/>
          <p:cNvSpPr txBox="1">
            <a:spLocks noChangeArrowheads="1"/>
          </p:cNvSpPr>
          <p:nvPr/>
        </p:nvSpPr>
        <p:spPr bwMode="auto">
          <a:xfrm>
            <a:off x="7510642" y="3462338"/>
            <a:ext cx="3107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solidFill>
                  <a:srgbClr val="000000"/>
                </a:solidFill>
                <a:latin typeface="+mn-lt"/>
              </a:rPr>
              <a:t>I</a:t>
            </a:r>
          </a:p>
        </p:txBody>
      </p:sp>
      <p:sp>
        <p:nvSpPr>
          <p:cNvPr id="23593" name="Text Box 112"/>
          <p:cNvSpPr txBox="1">
            <a:spLocks noChangeArrowheads="1"/>
          </p:cNvSpPr>
          <p:nvPr/>
        </p:nvSpPr>
        <p:spPr bwMode="auto">
          <a:xfrm>
            <a:off x="5644210" y="3878263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G</a:t>
            </a:r>
          </a:p>
        </p:txBody>
      </p:sp>
      <p:sp>
        <p:nvSpPr>
          <p:cNvPr id="23594" name="Text Box 113"/>
          <p:cNvSpPr txBox="1">
            <a:spLocks noChangeArrowheads="1"/>
          </p:cNvSpPr>
          <p:nvPr/>
        </p:nvSpPr>
        <p:spPr bwMode="auto">
          <a:xfrm>
            <a:off x="4131062" y="2352675"/>
            <a:ext cx="2770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3595" name="Text Box 114"/>
          <p:cNvSpPr txBox="1">
            <a:spLocks noChangeArrowheads="1"/>
          </p:cNvSpPr>
          <p:nvPr/>
        </p:nvSpPr>
        <p:spPr bwMode="auto">
          <a:xfrm>
            <a:off x="4495631" y="2744788"/>
            <a:ext cx="30990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3596" name="Text Box 114"/>
          <p:cNvSpPr txBox="1">
            <a:spLocks noChangeArrowheads="1"/>
          </p:cNvSpPr>
          <p:nvPr/>
        </p:nvSpPr>
        <p:spPr bwMode="auto">
          <a:xfrm>
            <a:off x="5108406" y="2640013"/>
            <a:ext cx="30990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0">
                <a:solidFill>
                  <a:srgbClr val="000000"/>
                </a:solidFill>
                <a:latin typeface="+mn-lt"/>
              </a:rPr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</a:rPr>
              <a:t>Análise e conclusões</a:t>
            </a:r>
            <a:endParaRPr lang="pt-PT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363272" cy="532859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2400" dirty="0" smtClean="0">
                <a:cs typeface="Tw Cen MT"/>
              </a:rPr>
              <a:t>Numa rede estruturada em árvore e em que seja realista utilizar inundação, é possível encaminhar mensagens sem necessidade </a:t>
            </a:r>
            <a:r>
              <a:rPr lang="pt-PT" sz="2400" dirty="0" smtClean="0">
                <a:cs typeface="Tw Cen MT"/>
              </a:rPr>
              <a:t>de nenhuma </a:t>
            </a:r>
            <a:r>
              <a:rPr lang="pt-PT" sz="2400" dirty="0" smtClean="0">
                <a:cs typeface="Tw Cen MT"/>
              </a:rPr>
              <a:t>parametrização prévia. </a:t>
            </a: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O método suporta até que os computadores se desloquem (sejam móveis)</a:t>
            </a: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Exige-se apenas que todos os endereços sejam diferentes</a:t>
            </a:r>
            <a:endParaRPr lang="pt-PT" sz="2000" dirty="0">
              <a:cs typeface="Tw Cen MT"/>
            </a:endParaRP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E q</a:t>
            </a:r>
            <a:r>
              <a:rPr lang="pt-PT" sz="2000" dirty="0" smtClean="0">
                <a:cs typeface="Tw Cen MT"/>
              </a:rPr>
              <a:t>ue </a:t>
            </a:r>
            <a:r>
              <a:rPr lang="pt-PT" sz="2000" dirty="0" smtClean="0">
                <a:cs typeface="Tw Cen MT"/>
              </a:rPr>
              <a:t>fazer inundação com alguma frequência seja realista e que a rede não tenha falhas (os canais não avariam !)</a:t>
            </a:r>
            <a:endParaRPr lang="pt-PT" sz="2000" dirty="0">
              <a:cs typeface="Tw Cen MT"/>
            </a:endParaRPr>
          </a:p>
          <a:p>
            <a:pPr>
              <a:defRPr/>
            </a:pPr>
            <a:r>
              <a:rPr lang="pt-PT" sz="2400" dirty="0" smtClean="0">
                <a:cs typeface="Tw Cen MT"/>
              </a:rPr>
              <a:t>Será realista fazê-lo numa rede </a:t>
            </a:r>
            <a:r>
              <a:rPr lang="pt-PT" sz="2400" dirty="0" smtClean="0">
                <a:cs typeface="Tw Cen MT"/>
              </a:rPr>
              <a:t>com a configuraç</a:t>
            </a:r>
            <a:r>
              <a:rPr lang="pt-PT" sz="2400" dirty="0" smtClean="0">
                <a:cs typeface="Tw Cen MT"/>
              </a:rPr>
              <a:t>ão de uma malha e caminhos redundantes</a:t>
            </a:r>
            <a:r>
              <a:rPr lang="pt-PT" sz="2400" dirty="0" smtClean="0">
                <a:cs typeface="Tw Cen MT"/>
              </a:rPr>
              <a:t>?</a:t>
            </a:r>
            <a:endParaRPr lang="pt-PT" sz="2400" dirty="0" smtClean="0">
              <a:cs typeface="Tw Cen MT"/>
            </a:endParaRPr>
          </a:p>
          <a:p>
            <a:pPr lvl="1">
              <a:defRPr/>
            </a:pPr>
            <a:r>
              <a:rPr lang="pt-PT" sz="2000" dirty="0">
                <a:cs typeface="Tw Cen MT"/>
              </a:rPr>
              <a:t>C</a:t>
            </a:r>
            <a:r>
              <a:rPr lang="pt-PT" sz="2000" dirty="0" smtClean="0">
                <a:cs typeface="Tw Cen MT"/>
              </a:rPr>
              <a:t>om </a:t>
            </a:r>
            <a:r>
              <a:rPr lang="pt-PT" sz="2000" dirty="0" smtClean="0">
                <a:cs typeface="Tw Cen MT"/>
              </a:rPr>
              <a:t>vários milhares de </a:t>
            </a:r>
            <a:r>
              <a:rPr lang="pt-PT" sz="2000" dirty="0" smtClean="0">
                <a:cs typeface="Tw Cen MT"/>
              </a:rPr>
              <a:t>computadores?</a:t>
            </a:r>
            <a:endParaRPr lang="pt-PT" sz="2000" dirty="0" smtClean="0">
              <a:cs typeface="Tw Cen MT"/>
            </a:endParaRP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Cobrindo um </a:t>
            </a:r>
            <a:r>
              <a:rPr lang="pt-PT" sz="2000" dirty="0" smtClean="0">
                <a:cs typeface="Tw Cen MT"/>
              </a:rPr>
              <a:t>país ou mesmo do mundo?</a:t>
            </a:r>
            <a:endParaRPr lang="pt-PT" sz="2000" dirty="0">
              <a:cs typeface="Tw Cen MT"/>
            </a:endParaRPr>
          </a:p>
          <a:p>
            <a:pPr>
              <a:defRPr/>
            </a:pPr>
            <a:r>
              <a:rPr lang="pt-PT" sz="2400" dirty="0" smtClean="0">
                <a:cs typeface="Tw Cen MT"/>
              </a:rPr>
              <a:t>A resposta é NÃO !</a:t>
            </a:r>
          </a:p>
          <a:p>
            <a:pPr>
              <a:defRPr/>
            </a:pPr>
            <a:endParaRPr lang="pt-PT" sz="2400" dirty="0"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196752"/>
            <a:ext cx="8228013" cy="4968552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Uma das propriedades interessantes de qualquer solução de um problema de engenharia é a simplicidade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Fazer encaminhamento de pacotes usando difusão é muito simples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Não requer que os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routers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necessitem de muita informação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Permite aos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routers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adaptarem-se automaticamente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Introduzir </a:t>
            </a:r>
            <a:r>
              <a:rPr lang="pt-PT" sz="2400" dirty="0">
                <a:ea typeface="ＭＳ Ｐゴシック" charset="0"/>
                <a:cs typeface="ＭＳ Ｐゴシック" charset="0"/>
              </a:rPr>
              <a:t>optimização por auto aprendizagem pelo caminho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inverso torna o método ainda mais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atractivo</a:t>
            </a:r>
            <a:endParaRPr lang="pt-PT" sz="2400" dirty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Infelizmente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Só é realista em redes organizadas em árvore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Pode não ser muito escalável sempre que a rede tem muitos computadores </a:t>
            </a:r>
            <a:r>
              <a:rPr lang="pt-PT" sz="2000" smtClean="0">
                <a:ea typeface="ＭＳ Ｐゴシック" charset="0"/>
              </a:rPr>
              <a:t>ou </a:t>
            </a:r>
            <a:r>
              <a:rPr lang="pt-PT" sz="2000" smtClean="0">
                <a:ea typeface="ＭＳ Ｐゴシック" charset="0"/>
              </a:rPr>
              <a:t>esta </a:t>
            </a:r>
            <a:r>
              <a:rPr lang="pt-PT" sz="2000" smtClean="0">
                <a:ea typeface="ＭＳ Ｐゴシック" charset="0"/>
              </a:rPr>
              <a:t>é</a:t>
            </a:r>
            <a:r>
              <a:rPr lang="pt-PT" sz="2000" smtClean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de grande dimensão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A074799-A8C0-C041-A47F-B8BDAA0A67FC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encaminhamento numa rede com a dimensão da Internet é muito complexo pois a mesma tem uma dimensão gigantesca</a:t>
            </a:r>
          </a:p>
          <a:p>
            <a:pPr>
              <a:defRPr/>
            </a:pPr>
            <a:r>
              <a:rPr lang="pt-PT" sz="2400" dirty="0" smtClean="0"/>
              <a:t>Por isso na Internet as diferentes sub-redes usam técnicas de encaminhamento independentes</a:t>
            </a:r>
          </a:p>
          <a:p>
            <a:pPr>
              <a:defRPr/>
            </a:pPr>
            <a:r>
              <a:rPr lang="pt-PT" sz="2400" dirty="0" smtClean="0"/>
              <a:t>Nesta lição iremos ver a mais simples de todas, o encaminhamento por difusão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EE280978-DBA0-0A43-927C-FE40E7819FDB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2800" dirty="0" smtClean="0"/>
              <a:t>Propriedades desejáveis do encaminhamento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10600" cy="5486400"/>
          </a:xfrm>
        </p:spPr>
        <p:txBody>
          <a:bodyPr/>
          <a:lstStyle/>
          <a:p>
            <a:r>
              <a:rPr lang="pt-PT" sz="2000" dirty="0" smtClean="0"/>
              <a:t>Correção</a:t>
            </a:r>
          </a:p>
          <a:p>
            <a:pPr lvl="1"/>
            <a:r>
              <a:rPr lang="pt-PT" sz="1800" dirty="0" smtClean="0"/>
              <a:t>Os pacotes chegam ao destino</a:t>
            </a:r>
          </a:p>
          <a:p>
            <a:r>
              <a:rPr lang="pt-PT" sz="2000" dirty="0" smtClean="0"/>
              <a:t>Escalabilidade</a:t>
            </a:r>
          </a:p>
          <a:p>
            <a:pPr lvl="1"/>
            <a:r>
              <a:rPr lang="pt-PT" sz="1800" dirty="0" smtClean="0"/>
              <a:t>A técnica adapta-se a redes de grandes dimensões</a:t>
            </a:r>
          </a:p>
          <a:p>
            <a:r>
              <a:rPr lang="pt-PT" sz="2000" dirty="0" smtClean="0"/>
              <a:t>Adaptável</a:t>
            </a:r>
          </a:p>
          <a:p>
            <a:pPr lvl="1"/>
            <a:r>
              <a:rPr lang="pt-PT" sz="1800" dirty="0" smtClean="0"/>
              <a:t>O encaminhamento adapta-se à evolução da rede e às suas alterações bruscas (devido a falhas por exemplo)</a:t>
            </a:r>
          </a:p>
          <a:p>
            <a:r>
              <a:rPr lang="pt-PT" sz="2000" dirty="0" smtClean="0"/>
              <a:t>Equidade </a:t>
            </a:r>
            <a:r>
              <a:rPr lang="pt-PT" sz="2000" dirty="0" smtClean="0"/>
              <a:t>(</a:t>
            </a:r>
            <a:r>
              <a:rPr lang="pt-PT" sz="2000" i="1" dirty="0" err="1" smtClean="0"/>
              <a:t>fairness</a:t>
            </a:r>
            <a:r>
              <a:rPr lang="pt-PT" sz="2000" dirty="0" smtClean="0"/>
              <a:t>)</a:t>
            </a:r>
          </a:p>
          <a:p>
            <a:pPr lvl="1"/>
            <a:r>
              <a:rPr lang="pt-PT" sz="1800" dirty="0" smtClean="0"/>
              <a:t>Os diferentes fluxos são tratados equitativamente</a:t>
            </a:r>
          </a:p>
          <a:p>
            <a:r>
              <a:rPr lang="pt-PT" sz="2000" dirty="0" err="1" smtClean="0"/>
              <a:t>Optimalidade</a:t>
            </a:r>
            <a:endParaRPr lang="pt-PT" sz="2000" dirty="0" smtClean="0"/>
          </a:p>
          <a:p>
            <a:pPr lvl="1"/>
            <a:r>
              <a:rPr lang="pt-PT" sz="1800" dirty="0" smtClean="0"/>
              <a:t>Os pacotes seguem por caminhos óptimos</a:t>
            </a:r>
          </a:p>
          <a:p>
            <a:r>
              <a:rPr lang="pt-PT" sz="2000" dirty="0" smtClean="0"/>
              <a:t>Simplicidade</a:t>
            </a:r>
          </a:p>
          <a:p>
            <a:pPr lvl="1"/>
            <a:r>
              <a:rPr lang="pt-PT" sz="1800" dirty="0" smtClean="0"/>
              <a:t>Na sua ausência, os objectivos anteriores são comprometidos</a:t>
            </a:r>
          </a:p>
          <a:p>
            <a:endParaRPr lang="pt-PT" sz="2000" dirty="0" smtClean="0"/>
          </a:p>
          <a:p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947764-57D3-0344-9DD9-39B95C2E963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Técnicas de encaminhamento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000" dirty="0" smtClean="0"/>
              <a:t>Por difusão</a:t>
            </a:r>
          </a:p>
          <a:p>
            <a:pPr lvl="1"/>
            <a:r>
              <a:rPr lang="pt-PT" sz="1800" dirty="0" smtClean="0"/>
              <a:t>Os </a:t>
            </a:r>
            <a:r>
              <a:rPr lang="pt-PT" sz="1800" i="1" dirty="0" err="1" smtClean="0"/>
              <a:t>routers</a:t>
            </a:r>
            <a:r>
              <a:rPr lang="pt-PT" sz="1800" dirty="0" smtClean="0"/>
              <a:t> não sabem nada sobre a configuração da rede nem onde estão os diferentes destinos</a:t>
            </a:r>
          </a:p>
          <a:p>
            <a:pPr lvl="1"/>
            <a:r>
              <a:rPr lang="pt-PT" sz="1800" dirty="0" smtClean="0"/>
              <a:t>Apenas conhecem os seus vizinhos</a:t>
            </a:r>
          </a:p>
          <a:p>
            <a:pPr lvl="1"/>
            <a:r>
              <a:rPr lang="pt-PT" sz="1800" dirty="0" smtClean="0"/>
              <a:t>É a mais simples de todas</a:t>
            </a:r>
          </a:p>
          <a:p>
            <a:r>
              <a:rPr lang="pt-PT" sz="2000" dirty="0" smtClean="0"/>
              <a:t>Centralizada</a:t>
            </a:r>
          </a:p>
          <a:p>
            <a:pPr lvl="1"/>
            <a:r>
              <a:rPr lang="pt-PT" sz="1800" dirty="0" smtClean="0"/>
              <a:t>cada</a:t>
            </a:r>
            <a:r>
              <a:rPr lang="pt-PT" sz="1800" dirty="0" smtClean="0"/>
              <a:t> </a:t>
            </a:r>
            <a:r>
              <a:rPr lang="pt-PT" sz="1800" i="1" dirty="0" err="1" smtClean="0"/>
              <a:t>router</a:t>
            </a:r>
            <a:r>
              <a:rPr lang="pt-PT" sz="1800" dirty="0" smtClean="0"/>
              <a:t> conhece a </a:t>
            </a:r>
            <a:r>
              <a:rPr lang="pt-PT" sz="1800" dirty="0" smtClean="0"/>
              <a:t>configuração de toda a rede e onde estão os diferentes destinos</a:t>
            </a:r>
          </a:p>
          <a:p>
            <a:pPr lvl="1"/>
            <a:r>
              <a:rPr lang="pt-PT" sz="1800" dirty="0" smtClean="0"/>
              <a:t>É então possível calcular os melhores caminhos para atingir cada destino diferente</a:t>
            </a:r>
          </a:p>
          <a:p>
            <a:r>
              <a:rPr lang="pt-PT" sz="2000" dirty="0" smtClean="0"/>
              <a:t>Descentralizada e distribuída</a:t>
            </a:r>
            <a:endParaRPr lang="pt-PT" sz="2000" dirty="0"/>
          </a:p>
          <a:p>
            <a:pPr lvl="1"/>
            <a:r>
              <a:rPr lang="pt-PT" sz="1800" dirty="0"/>
              <a:t>Os </a:t>
            </a:r>
            <a:r>
              <a:rPr lang="pt-PT" sz="1800" i="1" dirty="0" err="1"/>
              <a:t>routers</a:t>
            </a:r>
            <a:r>
              <a:rPr lang="pt-PT" sz="1800" dirty="0"/>
              <a:t> conhecem </a:t>
            </a:r>
            <a:r>
              <a:rPr lang="pt-PT" sz="1800" dirty="0" smtClean="0"/>
              <a:t>os seus vizinhos e </a:t>
            </a:r>
            <a:r>
              <a:rPr lang="pt-PT" sz="1800" dirty="0" smtClean="0"/>
              <a:t>os destinos que eles conhecem</a:t>
            </a:r>
            <a:endParaRPr lang="pt-PT" sz="1800" dirty="0" smtClean="0"/>
          </a:p>
          <a:p>
            <a:pPr lvl="1"/>
            <a:r>
              <a:rPr lang="pt-PT" sz="1800" dirty="0" smtClean="0"/>
              <a:t>A partir dessa informação calculam a melhor forma de chegar aos diferentes destinos e informam os seus vizinhos das suas conclusões</a:t>
            </a:r>
            <a:endParaRPr lang="pt-PT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947764-57D3-0344-9DD9-39B95C2E963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37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KISS – Keep It Simple Stupid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Tw Cen MT"/>
              </a:rPr>
              <a:t>Tentemos inventar o algoritmo de encaminhamento mais simples </a:t>
            </a:r>
            <a:r>
              <a:rPr lang="pt-PT" dirty="0" smtClean="0">
                <a:cs typeface="Tw Cen MT"/>
              </a:rPr>
              <a:t>que seja possível </a:t>
            </a:r>
            <a:r>
              <a:rPr lang="pt-PT" dirty="0" smtClean="0">
                <a:cs typeface="Tw Cen MT"/>
              </a:rPr>
              <a:t>admitindo que não se sabe nada sobre a rede ou a localização do destinatário</a:t>
            </a:r>
          </a:p>
          <a:p>
            <a:pPr>
              <a:defRPr/>
            </a:pPr>
            <a:endParaRPr lang="pt-PT" dirty="0" smtClean="0">
              <a:cs typeface="Tw Cen MT"/>
            </a:endParaRPr>
          </a:p>
          <a:p>
            <a:pPr>
              <a:defRPr/>
            </a:pPr>
            <a:r>
              <a:rPr lang="pt-PT" dirty="0" smtClean="0">
                <a:cs typeface="Tw Cen MT"/>
              </a:rPr>
              <a:t>Esse algoritmo chama-se algoritmo de inundação ou </a:t>
            </a:r>
            <a:r>
              <a:rPr lang="pt-PT" i="1" dirty="0" err="1" smtClean="0">
                <a:cs typeface="Tw Cen MT"/>
              </a:rPr>
              <a:t>flooding</a:t>
            </a:r>
            <a:endParaRPr lang="pt-PT" i="1" dirty="0"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KISS – Keep It Simple Stupid !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67100" cy="49498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pt-PT" dirty="0" smtClean="0">
                <a:cs typeface="Tw Cen MT"/>
              </a:rPr>
              <a:t>O emissor envia para todos os vizinhos, e estes para todos os vizinhos menos para aquele de que receberam a mensagem</a:t>
            </a:r>
          </a:p>
          <a:p>
            <a:pPr>
              <a:defRPr/>
            </a:pPr>
            <a:endParaRPr lang="pt-PT" dirty="0" smtClean="0">
              <a:cs typeface="Tw Cen MT"/>
            </a:endParaRPr>
          </a:p>
          <a:p>
            <a:pPr>
              <a:defRPr/>
            </a:pPr>
            <a:r>
              <a:rPr lang="pt-PT" dirty="0" smtClean="0">
                <a:cs typeface="Tw Cen MT"/>
              </a:rPr>
              <a:t>Exige um mecanismo para detecção de mensagens duplicadas – por exemplo cada nó regista as mensagens recebidas</a:t>
            </a:r>
          </a:p>
          <a:p>
            <a:pPr>
              <a:defRPr/>
            </a:pPr>
            <a:endParaRPr lang="pt-PT" dirty="0" smtClean="0">
              <a:cs typeface="Tw Cen MT"/>
            </a:endParaRPr>
          </a:p>
          <a:p>
            <a:pPr>
              <a:defRPr/>
            </a:pPr>
            <a:r>
              <a:rPr lang="pt-PT" dirty="0" smtClean="0">
                <a:cs typeface="Tw Cen MT"/>
              </a:rPr>
              <a:t>Pode ser um número único gerado sequencialmente (endereço origem, n.º de série) ou o resultado do cálculo de um </a:t>
            </a:r>
            <a:r>
              <a:rPr lang="pt-PT" i="1" dirty="0" err="1" smtClean="0">
                <a:cs typeface="Tw Cen MT"/>
              </a:rPr>
              <a:t>digest</a:t>
            </a:r>
            <a:r>
              <a:rPr lang="pt-PT" dirty="0" smtClean="0">
                <a:cs typeface="Tw Cen MT"/>
              </a:rPr>
              <a:t> seguro da mensagem por exemplo</a:t>
            </a:r>
          </a:p>
        </p:txBody>
      </p:sp>
      <p:sp>
        <p:nvSpPr>
          <p:cNvPr id="28675" name="Line 5"/>
          <p:cNvSpPr>
            <a:spLocks noChangeShapeType="1"/>
          </p:cNvSpPr>
          <p:nvPr/>
        </p:nvSpPr>
        <p:spPr bwMode="auto">
          <a:xfrm rot="5400000">
            <a:off x="7277100" y="3771900"/>
            <a:ext cx="8382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 rot="5400000" flipH="1" flipV="1">
            <a:off x="6477000" y="2667000"/>
            <a:ext cx="685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77" name="Line 7"/>
          <p:cNvSpPr>
            <a:spLocks noChangeShapeType="1"/>
          </p:cNvSpPr>
          <p:nvPr/>
        </p:nvSpPr>
        <p:spPr bwMode="auto">
          <a:xfrm rot="5400000" flipV="1">
            <a:off x="7315200" y="2667000"/>
            <a:ext cx="6096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78" name="Line 9"/>
          <p:cNvSpPr>
            <a:spLocks noChangeShapeType="1"/>
          </p:cNvSpPr>
          <p:nvPr/>
        </p:nvSpPr>
        <p:spPr bwMode="auto">
          <a:xfrm rot="5400000" flipV="1">
            <a:off x="6134100" y="35433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79" name="Line 10"/>
          <p:cNvSpPr>
            <a:spLocks noChangeShapeType="1"/>
          </p:cNvSpPr>
          <p:nvPr/>
        </p:nvSpPr>
        <p:spPr bwMode="auto">
          <a:xfrm rot="5400000">
            <a:off x="6210300" y="24003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80" name="Line 11"/>
          <p:cNvSpPr>
            <a:spLocks noChangeShapeType="1"/>
          </p:cNvSpPr>
          <p:nvPr/>
        </p:nvSpPr>
        <p:spPr bwMode="auto">
          <a:xfrm rot="5400000" flipV="1">
            <a:off x="7162800" y="2438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81" name="Line 12"/>
          <p:cNvSpPr>
            <a:spLocks noChangeShapeType="1"/>
          </p:cNvSpPr>
          <p:nvPr/>
        </p:nvSpPr>
        <p:spPr bwMode="auto">
          <a:xfrm rot="5400000" flipH="1">
            <a:off x="7200900" y="25527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82" name="Line 13"/>
          <p:cNvSpPr>
            <a:spLocks noChangeShapeType="1"/>
          </p:cNvSpPr>
          <p:nvPr/>
        </p:nvSpPr>
        <p:spPr bwMode="auto">
          <a:xfrm rot="5400000" flipH="1" flipV="1">
            <a:off x="7086600" y="3581400"/>
            <a:ext cx="1143000" cy="838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83" name="Oval 14"/>
          <p:cNvSpPr>
            <a:spLocks noChangeArrowheads="1"/>
          </p:cNvSpPr>
          <p:nvPr/>
        </p:nvSpPr>
        <p:spPr bwMode="auto">
          <a:xfrm rot="5400000">
            <a:off x="61722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4" name="Oval 15"/>
          <p:cNvSpPr>
            <a:spLocks noChangeArrowheads="1"/>
          </p:cNvSpPr>
          <p:nvPr/>
        </p:nvSpPr>
        <p:spPr bwMode="auto">
          <a:xfrm rot="5400000">
            <a:off x="7086600" y="2133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5" name="Oval 16"/>
          <p:cNvSpPr>
            <a:spLocks noChangeArrowheads="1"/>
          </p:cNvSpPr>
          <p:nvPr/>
        </p:nvSpPr>
        <p:spPr bwMode="auto">
          <a:xfrm rot="5400000">
            <a:off x="7010400" y="4419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6" name="Oval 17"/>
          <p:cNvSpPr>
            <a:spLocks noChangeArrowheads="1"/>
          </p:cNvSpPr>
          <p:nvPr/>
        </p:nvSpPr>
        <p:spPr bwMode="auto">
          <a:xfrm rot="5400000">
            <a:off x="79248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7" name="Line 18"/>
          <p:cNvSpPr>
            <a:spLocks noChangeShapeType="1"/>
          </p:cNvSpPr>
          <p:nvPr/>
        </p:nvSpPr>
        <p:spPr bwMode="auto">
          <a:xfrm rot="16200000" flipH="1">
            <a:off x="6400800" y="3657600"/>
            <a:ext cx="7620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88" name="Text Box 19"/>
          <p:cNvSpPr txBox="1">
            <a:spLocks noChangeArrowheads="1"/>
          </p:cNvSpPr>
          <p:nvPr/>
        </p:nvSpPr>
        <p:spPr bwMode="auto">
          <a:xfrm>
            <a:off x="7086600" y="2133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E</a:t>
            </a:r>
          </a:p>
        </p:txBody>
      </p:sp>
      <p:sp>
        <p:nvSpPr>
          <p:cNvPr id="28689" name="Text Box 20"/>
          <p:cNvSpPr txBox="1">
            <a:spLocks noChangeArrowheads="1"/>
          </p:cNvSpPr>
          <p:nvPr/>
        </p:nvSpPr>
        <p:spPr bwMode="auto">
          <a:xfrm>
            <a:off x="6400800" y="39624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3</a:t>
            </a:r>
          </a:p>
        </p:txBody>
      </p:sp>
      <p:sp>
        <p:nvSpPr>
          <p:cNvPr id="28690" name="Text Box 21"/>
          <p:cNvSpPr txBox="1">
            <a:spLocks noChangeArrowheads="1"/>
          </p:cNvSpPr>
          <p:nvPr/>
        </p:nvSpPr>
        <p:spPr bwMode="auto">
          <a:xfrm>
            <a:off x="7620000" y="4038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2</a:t>
            </a:r>
          </a:p>
        </p:txBody>
      </p:sp>
      <p:sp>
        <p:nvSpPr>
          <p:cNvPr id="28691" name="Line 22"/>
          <p:cNvSpPr>
            <a:spLocks noChangeShapeType="1"/>
          </p:cNvSpPr>
          <p:nvPr/>
        </p:nvSpPr>
        <p:spPr bwMode="auto">
          <a:xfrm rot="5400000" flipH="1">
            <a:off x="7200900" y="3086100"/>
            <a:ext cx="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92" name="Text Box 23"/>
          <p:cNvSpPr txBox="1">
            <a:spLocks noChangeArrowheads="1"/>
          </p:cNvSpPr>
          <p:nvPr/>
        </p:nvSpPr>
        <p:spPr bwMode="auto">
          <a:xfrm>
            <a:off x="6156325" y="24384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5</a:t>
            </a:r>
          </a:p>
        </p:txBody>
      </p:sp>
      <p:sp>
        <p:nvSpPr>
          <p:cNvPr id="28693" name="Text Box 24"/>
          <p:cNvSpPr txBox="1">
            <a:spLocks noChangeArrowheads="1"/>
          </p:cNvSpPr>
          <p:nvPr/>
        </p:nvSpPr>
        <p:spPr bwMode="auto">
          <a:xfrm>
            <a:off x="7086600" y="29718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1</a:t>
            </a:r>
          </a:p>
        </p:txBody>
      </p:sp>
      <p:sp>
        <p:nvSpPr>
          <p:cNvPr id="28694" name="Text Box 25"/>
          <p:cNvSpPr txBox="1">
            <a:spLocks noChangeArrowheads="1"/>
          </p:cNvSpPr>
          <p:nvPr/>
        </p:nvSpPr>
        <p:spPr bwMode="auto">
          <a:xfrm>
            <a:off x="7772400" y="2590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2</a:t>
            </a:r>
          </a:p>
        </p:txBody>
      </p:sp>
      <p:sp>
        <p:nvSpPr>
          <p:cNvPr id="28695" name="Text Box 26"/>
          <p:cNvSpPr txBox="1">
            <a:spLocks noChangeArrowheads="1"/>
          </p:cNvSpPr>
          <p:nvPr/>
        </p:nvSpPr>
        <p:spPr bwMode="auto">
          <a:xfrm>
            <a:off x="4535488" y="5572125"/>
            <a:ext cx="2149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Usa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implicitamente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uma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árvores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de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cobertura</a:t>
            </a:r>
            <a:endParaRPr lang="en-GB" sz="1400" b="0" dirty="0">
              <a:latin typeface="+mn-lt"/>
              <a:cs typeface="Arial" charset="0"/>
            </a:endParaRPr>
          </a:p>
        </p:txBody>
      </p:sp>
      <p:sp>
        <p:nvSpPr>
          <p:cNvPr id="28696" name="Text Box 27"/>
          <p:cNvSpPr txBox="1">
            <a:spLocks noChangeArrowheads="1"/>
          </p:cNvSpPr>
          <p:nvPr/>
        </p:nvSpPr>
        <p:spPr bwMode="auto">
          <a:xfrm>
            <a:off x="4724400" y="1371600"/>
            <a:ext cx="2209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GB" sz="1400" b="0" dirty="0" err="1">
                <a:latin typeface="+mn-lt"/>
                <a:cs typeface="Arial" charset="0"/>
              </a:rPr>
              <a:t>Mensagens</a:t>
            </a:r>
            <a:r>
              <a:rPr lang="en-GB" sz="1400" b="0" dirty="0">
                <a:latin typeface="+mn-lt"/>
                <a:cs typeface="Arial" charset="0"/>
              </a:rPr>
              <a:t>:</a:t>
            </a:r>
          </a:p>
          <a:p>
            <a:pPr algn="l" eaLnBrk="1" hangingPunct="1"/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   </a:t>
            </a:r>
            <a:r>
              <a:rPr lang="en-GB" altLang="ja-JP" sz="1400" b="0" dirty="0" err="1" smtClean="0">
                <a:latin typeface="+mn-lt"/>
                <a:ea typeface="ヒラギノ角ゴ Pro W3" charset="0"/>
                <a:cs typeface="ヒラギノ角ゴ Pro W3" charset="0"/>
              </a:rPr>
              <a:t>Úteis</a:t>
            </a:r>
            <a:endParaRPr lang="en-GB" altLang="ja-JP" sz="1400" b="0" dirty="0">
              <a:latin typeface="+mn-lt"/>
              <a:ea typeface="ヒラギノ角ゴ Pro W3" charset="0"/>
              <a:cs typeface="ヒラギノ角ゴ Pro W3" charset="0"/>
            </a:endParaRPr>
          </a:p>
          <a:p>
            <a:pPr algn="l" eaLnBrk="1" hangingPunct="1"/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  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Duplicados</a:t>
            </a:r>
            <a:endParaRPr lang="en-GB" sz="1400" b="0" dirty="0">
              <a:latin typeface="+mn-lt"/>
              <a:cs typeface="Arial" charset="0"/>
            </a:endParaRPr>
          </a:p>
        </p:txBody>
      </p:sp>
      <p:sp>
        <p:nvSpPr>
          <p:cNvPr id="28697" name="Line 28"/>
          <p:cNvSpPr>
            <a:spLocks noChangeShapeType="1"/>
          </p:cNvSpPr>
          <p:nvPr/>
        </p:nvSpPr>
        <p:spPr bwMode="auto">
          <a:xfrm rot="5400000" flipV="1">
            <a:off x="6286500" y="17145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98" name="Line 29"/>
          <p:cNvSpPr>
            <a:spLocks noChangeShapeType="1"/>
          </p:cNvSpPr>
          <p:nvPr/>
        </p:nvSpPr>
        <p:spPr bwMode="auto">
          <a:xfrm rot="16200000" flipH="1">
            <a:off x="6286500" y="1409700"/>
            <a:ext cx="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699" name="Line 30"/>
          <p:cNvSpPr>
            <a:spLocks noChangeShapeType="1"/>
          </p:cNvSpPr>
          <p:nvPr/>
        </p:nvSpPr>
        <p:spPr bwMode="auto">
          <a:xfrm rot="16200000" flipH="1">
            <a:off x="7581900" y="5524500"/>
            <a:ext cx="457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700" name="Line 31"/>
          <p:cNvSpPr>
            <a:spLocks noChangeShapeType="1"/>
          </p:cNvSpPr>
          <p:nvPr/>
        </p:nvSpPr>
        <p:spPr bwMode="auto">
          <a:xfrm rot="5400000">
            <a:off x="7658100" y="56007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701" name="Line 32"/>
          <p:cNvSpPr>
            <a:spLocks noChangeShapeType="1"/>
          </p:cNvSpPr>
          <p:nvPr/>
        </p:nvSpPr>
        <p:spPr bwMode="auto">
          <a:xfrm rot="5400000">
            <a:off x="7581900" y="5981700"/>
            <a:ext cx="457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8702" name="Text Box 33"/>
          <p:cNvSpPr txBox="1">
            <a:spLocks noChangeArrowheads="1"/>
          </p:cNvSpPr>
          <p:nvPr/>
        </p:nvSpPr>
        <p:spPr bwMode="auto">
          <a:xfrm>
            <a:off x="7772400" y="54102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2</a:t>
            </a:r>
          </a:p>
        </p:txBody>
      </p:sp>
      <p:sp>
        <p:nvSpPr>
          <p:cNvPr id="28703" name="Text Box 34"/>
          <p:cNvSpPr txBox="1">
            <a:spLocks noChangeArrowheads="1"/>
          </p:cNvSpPr>
          <p:nvPr/>
        </p:nvSpPr>
        <p:spPr bwMode="auto">
          <a:xfrm>
            <a:off x="7772400" y="60960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2</a:t>
            </a:r>
          </a:p>
        </p:txBody>
      </p:sp>
      <p:sp>
        <p:nvSpPr>
          <p:cNvPr id="28704" name="Text Box 35"/>
          <p:cNvSpPr txBox="1">
            <a:spLocks noChangeArrowheads="1"/>
          </p:cNvSpPr>
          <p:nvPr/>
        </p:nvSpPr>
        <p:spPr bwMode="auto">
          <a:xfrm>
            <a:off x="7391400" y="56388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+mn-lt"/>
                <a:cs typeface="Arial" charset="0"/>
              </a:rPr>
              <a:t>1</a:t>
            </a:r>
          </a:p>
        </p:txBody>
      </p:sp>
      <p:sp>
        <p:nvSpPr>
          <p:cNvPr id="28705" name="Text Box 26"/>
          <p:cNvSpPr txBox="1">
            <a:spLocks noChangeArrowheads="1"/>
          </p:cNvSpPr>
          <p:nvPr/>
        </p:nvSpPr>
        <p:spPr bwMode="auto">
          <a:xfrm>
            <a:off x="4267200" y="2971800"/>
            <a:ext cx="1752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As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etiquetas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nos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links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são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o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seu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custo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–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por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exemplo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o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número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de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ms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necessários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para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os</a:t>
            </a:r>
            <a:r>
              <a:rPr lang="en-GB" altLang="ja-JP" sz="1400" b="0" dirty="0"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en-GB" altLang="ja-JP" sz="1400" b="0" dirty="0" err="1">
                <a:latin typeface="+mn-lt"/>
                <a:ea typeface="ヒラギノ角ゴ Pro W3" charset="0"/>
                <a:cs typeface="ヒラギノ角ゴ Pro W3" charset="0"/>
              </a:rPr>
              <a:t>atravessar</a:t>
            </a:r>
            <a:endParaRPr lang="en-GB" sz="1400" b="0" dirty="0">
              <a:latin typeface="+mn-lt"/>
              <a:cs typeface="Arial" charset="0"/>
            </a:endParaRPr>
          </a:p>
        </p:txBody>
      </p:sp>
      <p:sp>
        <p:nvSpPr>
          <p:cNvPr id="28706" name="Line 6"/>
          <p:cNvSpPr>
            <a:spLocks noChangeShapeType="1"/>
          </p:cNvSpPr>
          <p:nvPr/>
        </p:nvSpPr>
        <p:spPr bwMode="auto">
          <a:xfrm rot="5400000">
            <a:off x="6324600" y="2514600"/>
            <a:ext cx="7620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Análise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0784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2400" dirty="0" smtClean="0">
                <a:cs typeface="Tw Cen MT"/>
              </a:rPr>
              <a:t>É robusto pois explora todos os caminhos disponíveis</a:t>
            </a:r>
          </a:p>
          <a:p>
            <a:pPr lvl="1">
              <a:defRPr/>
            </a:pPr>
            <a:r>
              <a:rPr lang="pt-PT" sz="2000" dirty="0">
                <a:cs typeface="Tw Cen MT"/>
              </a:rPr>
              <a:t>a</a:t>
            </a:r>
            <a:r>
              <a:rPr lang="pt-PT" sz="2000" dirty="0" smtClean="0">
                <a:cs typeface="Tw Cen MT"/>
              </a:rPr>
              <a:t> cópia que chega primeiro ao destinatário chega pelo caminho mais curto</a:t>
            </a: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Mesmo que o destinatário se desloque, localiza-o facilmente</a:t>
            </a:r>
            <a:endParaRPr lang="pt-PT" sz="2000" dirty="0">
              <a:cs typeface="Tw Cen MT"/>
            </a:endParaRPr>
          </a:p>
          <a:p>
            <a:pPr>
              <a:defRPr/>
            </a:pPr>
            <a:r>
              <a:rPr lang="pt-PT" sz="2400" dirty="0">
                <a:cs typeface="Tw Cen MT"/>
              </a:rPr>
              <a:t>Implementa implicitamente a difusão (</a:t>
            </a:r>
            <a:r>
              <a:rPr lang="pt-PT" sz="2400" i="1" dirty="0" err="1">
                <a:cs typeface="Tw Cen MT"/>
              </a:rPr>
              <a:t>broadcasting</a:t>
            </a:r>
            <a:r>
              <a:rPr lang="pt-PT" sz="2400" dirty="0">
                <a:cs typeface="Tw Cen MT"/>
              </a:rPr>
              <a:t>)</a:t>
            </a:r>
          </a:p>
          <a:p>
            <a:pPr>
              <a:defRPr/>
            </a:pPr>
            <a:r>
              <a:rPr lang="pt-PT" sz="2400" dirty="0" smtClean="0">
                <a:cs typeface="Tw Cen MT"/>
              </a:rPr>
              <a:t>Defeitos</a:t>
            </a: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Quando o destinatário é único (</a:t>
            </a:r>
            <a:r>
              <a:rPr lang="pt-PT" sz="2000" i="1" dirty="0" err="1" smtClean="0">
                <a:cs typeface="Tw Cen MT"/>
              </a:rPr>
              <a:t>unicasting</a:t>
            </a:r>
            <a:r>
              <a:rPr lang="pt-PT" sz="2000" dirty="0" smtClean="0">
                <a:cs typeface="Tw Cen MT"/>
              </a:rPr>
              <a:t>) envia mensagens a mais</a:t>
            </a: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O mecanismo para detecção de duplicados é pesado nos requisitos </a:t>
            </a:r>
            <a:r>
              <a:rPr lang="pt-PT" sz="2000" dirty="0" smtClean="0">
                <a:cs typeface="Tw Cen MT"/>
              </a:rPr>
              <a:t>de memória </a:t>
            </a:r>
            <a:r>
              <a:rPr lang="pt-PT" sz="2000" dirty="0" smtClean="0">
                <a:cs typeface="Tw Cen MT"/>
              </a:rPr>
              <a:t>e </a:t>
            </a:r>
            <a:r>
              <a:rPr lang="pt-PT" sz="2000" dirty="0" smtClean="0">
                <a:cs typeface="Tw Cen MT"/>
              </a:rPr>
              <a:t>de cabeçalhos</a:t>
            </a:r>
            <a:endParaRPr lang="pt-PT" sz="2000" dirty="0" smtClean="0">
              <a:cs typeface="Tw Cen MT"/>
            </a:endParaRPr>
          </a:p>
          <a:p>
            <a:pPr lvl="1">
              <a:defRPr/>
            </a:pPr>
            <a:r>
              <a:rPr lang="pt-PT" sz="2000" dirty="0" smtClean="0">
                <a:cs typeface="Tw Cen MT"/>
              </a:rPr>
              <a:t>É </a:t>
            </a:r>
            <a:r>
              <a:rPr lang="pt-PT" sz="2000" dirty="0">
                <a:cs typeface="Tw Cen MT"/>
              </a:rPr>
              <a:t>um método </a:t>
            </a:r>
            <a:r>
              <a:rPr lang="pt-PT" sz="2000" dirty="0" smtClean="0">
                <a:cs typeface="Tw Cen MT"/>
              </a:rPr>
              <a:t>promíscuo pois todos os nós vêm todas as mensagens</a:t>
            </a:r>
          </a:p>
          <a:p>
            <a:pPr marL="0" indent="0">
              <a:buNone/>
              <a:defRPr/>
            </a:pPr>
            <a:endParaRPr lang="pt-PT" sz="2000" dirty="0" smtClean="0"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</a:rPr>
              <a:t>Inundação numa árvore</a:t>
            </a:r>
            <a:endParaRPr lang="pt-PT" dirty="0">
              <a:latin typeface="+mn-lt"/>
            </a:endParaRPr>
          </a:p>
        </p:txBody>
      </p:sp>
      <p:sp>
        <p:nvSpPr>
          <p:cNvPr id="30722" name="Line 5"/>
          <p:cNvSpPr>
            <a:spLocks noChangeShapeType="1"/>
          </p:cNvSpPr>
          <p:nvPr/>
        </p:nvSpPr>
        <p:spPr bwMode="auto">
          <a:xfrm rot="5400000">
            <a:off x="6858000" y="2819400"/>
            <a:ext cx="609600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Line 6"/>
          <p:cNvSpPr>
            <a:spLocks noChangeShapeType="1"/>
          </p:cNvSpPr>
          <p:nvPr/>
        </p:nvSpPr>
        <p:spPr bwMode="auto">
          <a:xfrm rot="5400000">
            <a:off x="6553200" y="2667000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Line 7"/>
          <p:cNvSpPr>
            <a:spLocks noChangeShapeType="1"/>
          </p:cNvSpPr>
          <p:nvPr/>
        </p:nvSpPr>
        <p:spPr bwMode="auto">
          <a:xfrm rot="5400000" flipV="1">
            <a:off x="7467600" y="2514600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9"/>
          <p:cNvSpPr>
            <a:spLocks noChangeShapeType="1"/>
          </p:cNvSpPr>
          <p:nvPr/>
        </p:nvSpPr>
        <p:spPr bwMode="auto">
          <a:xfrm rot="5400000" flipV="1">
            <a:off x="6877050" y="2762250"/>
            <a:ext cx="11049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10"/>
          <p:cNvSpPr>
            <a:spLocks noChangeShapeType="1"/>
          </p:cNvSpPr>
          <p:nvPr/>
        </p:nvSpPr>
        <p:spPr bwMode="auto">
          <a:xfrm rot="5400000">
            <a:off x="6210300" y="24003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11"/>
          <p:cNvSpPr>
            <a:spLocks noChangeShapeType="1"/>
          </p:cNvSpPr>
          <p:nvPr/>
        </p:nvSpPr>
        <p:spPr bwMode="auto">
          <a:xfrm rot="5400000" flipV="1">
            <a:off x="7162800" y="2438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13"/>
          <p:cNvSpPr>
            <a:spLocks noChangeShapeType="1"/>
          </p:cNvSpPr>
          <p:nvPr/>
        </p:nvSpPr>
        <p:spPr bwMode="auto">
          <a:xfrm rot="5400000" flipH="1" flipV="1">
            <a:off x="6513513" y="2779712"/>
            <a:ext cx="110490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Oval 14"/>
          <p:cNvSpPr>
            <a:spLocks noChangeArrowheads="1"/>
          </p:cNvSpPr>
          <p:nvPr/>
        </p:nvSpPr>
        <p:spPr bwMode="auto">
          <a:xfrm rot="5400000">
            <a:off x="61722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Oval 15"/>
          <p:cNvSpPr>
            <a:spLocks noChangeArrowheads="1"/>
          </p:cNvSpPr>
          <p:nvPr/>
        </p:nvSpPr>
        <p:spPr bwMode="auto">
          <a:xfrm rot="5400000">
            <a:off x="7086600" y="2133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Oval 16"/>
          <p:cNvSpPr>
            <a:spLocks noChangeArrowheads="1"/>
          </p:cNvSpPr>
          <p:nvPr/>
        </p:nvSpPr>
        <p:spPr bwMode="auto">
          <a:xfrm rot="5400000">
            <a:off x="7405688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Oval 17"/>
          <p:cNvSpPr>
            <a:spLocks noChangeArrowheads="1"/>
          </p:cNvSpPr>
          <p:nvPr/>
        </p:nvSpPr>
        <p:spPr bwMode="auto">
          <a:xfrm rot="5400000">
            <a:off x="7924800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Text Box 19"/>
          <p:cNvSpPr txBox="1">
            <a:spLocks noChangeArrowheads="1"/>
          </p:cNvSpPr>
          <p:nvPr/>
        </p:nvSpPr>
        <p:spPr bwMode="auto">
          <a:xfrm>
            <a:off x="7086600" y="2133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E</a:t>
            </a:r>
          </a:p>
        </p:txBody>
      </p:sp>
      <p:sp>
        <p:nvSpPr>
          <p:cNvPr id="30734" name="Text Box 20"/>
          <p:cNvSpPr txBox="1">
            <a:spLocks noChangeArrowheads="1"/>
          </p:cNvSpPr>
          <p:nvPr/>
        </p:nvSpPr>
        <p:spPr bwMode="auto">
          <a:xfrm>
            <a:off x="6800850" y="2895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3</a:t>
            </a:r>
          </a:p>
        </p:txBody>
      </p:sp>
      <p:sp>
        <p:nvSpPr>
          <p:cNvPr id="30735" name="Text Box 21"/>
          <p:cNvSpPr txBox="1">
            <a:spLocks noChangeArrowheads="1"/>
          </p:cNvSpPr>
          <p:nvPr/>
        </p:nvSpPr>
        <p:spPr bwMode="auto">
          <a:xfrm>
            <a:off x="7192963" y="2971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0736" name="Text Box 23"/>
          <p:cNvSpPr txBox="1">
            <a:spLocks noChangeArrowheads="1"/>
          </p:cNvSpPr>
          <p:nvPr/>
        </p:nvSpPr>
        <p:spPr bwMode="auto">
          <a:xfrm>
            <a:off x="6400800" y="26670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5</a:t>
            </a:r>
          </a:p>
        </p:txBody>
      </p:sp>
      <p:sp>
        <p:nvSpPr>
          <p:cNvPr id="30737" name="Text Box 25"/>
          <p:cNvSpPr txBox="1">
            <a:spLocks noChangeArrowheads="1"/>
          </p:cNvSpPr>
          <p:nvPr/>
        </p:nvSpPr>
        <p:spPr bwMode="auto">
          <a:xfrm>
            <a:off x="7864475" y="25908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0738" name="Oval 16"/>
          <p:cNvSpPr>
            <a:spLocks noChangeArrowheads="1"/>
          </p:cNvSpPr>
          <p:nvPr/>
        </p:nvSpPr>
        <p:spPr bwMode="auto">
          <a:xfrm rot="5400000">
            <a:off x="6740525" y="32766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5"/>
          <p:cNvSpPr>
            <a:spLocks noChangeShapeType="1"/>
          </p:cNvSpPr>
          <p:nvPr/>
        </p:nvSpPr>
        <p:spPr bwMode="auto">
          <a:xfrm rot="5400000" flipV="1">
            <a:off x="7246144" y="2736056"/>
            <a:ext cx="609600" cy="3190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5"/>
          <p:cNvSpPr>
            <a:spLocks noChangeShapeType="1"/>
          </p:cNvSpPr>
          <p:nvPr/>
        </p:nvSpPr>
        <p:spPr bwMode="auto">
          <a:xfrm rot="5400000">
            <a:off x="6904038" y="4729163"/>
            <a:ext cx="609600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6"/>
          <p:cNvSpPr>
            <a:spLocks noChangeShapeType="1"/>
          </p:cNvSpPr>
          <p:nvPr/>
        </p:nvSpPr>
        <p:spPr bwMode="auto">
          <a:xfrm rot="5400000">
            <a:off x="6599238" y="4576763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7"/>
          <p:cNvSpPr>
            <a:spLocks noChangeShapeType="1"/>
          </p:cNvSpPr>
          <p:nvPr/>
        </p:nvSpPr>
        <p:spPr bwMode="auto">
          <a:xfrm rot="5400000" flipV="1">
            <a:off x="7513638" y="4424363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9"/>
          <p:cNvSpPr>
            <a:spLocks noChangeShapeType="1"/>
          </p:cNvSpPr>
          <p:nvPr/>
        </p:nvSpPr>
        <p:spPr bwMode="auto">
          <a:xfrm rot="5400000" flipV="1">
            <a:off x="6923088" y="4672013"/>
            <a:ext cx="11049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10"/>
          <p:cNvSpPr>
            <a:spLocks noChangeShapeType="1"/>
          </p:cNvSpPr>
          <p:nvPr/>
        </p:nvSpPr>
        <p:spPr bwMode="auto">
          <a:xfrm rot="5400000">
            <a:off x="6256338" y="4310063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11"/>
          <p:cNvSpPr>
            <a:spLocks noChangeShapeType="1"/>
          </p:cNvSpPr>
          <p:nvPr/>
        </p:nvSpPr>
        <p:spPr bwMode="auto">
          <a:xfrm rot="5400000" flipV="1">
            <a:off x="7208838" y="4348163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13"/>
          <p:cNvSpPr>
            <a:spLocks noChangeShapeType="1"/>
          </p:cNvSpPr>
          <p:nvPr/>
        </p:nvSpPr>
        <p:spPr bwMode="auto">
          <a:xfrm rot="5400000" flipH="1" flipV="1">
            <a:off x="6559551" y="4689475"/>
            <a:ext cx="110490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Oval 14"/>
          <p:cNvSpPr>
            <a:spLocks noChangeArrowheads="1"/>
          </p:cNvSpPr>
          <p:nvPr/>
        </p:nvSpPr>
        <p:spPr bwMode="auto">
          <a:xfrm rot="5400000">
            <a:off x="6218238" y="5186363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Oval 15"/>
          <p:cNvSpPr>
            <a:spLocks noChangeArrowheads="1"/>
          </p:cNvSpPr>
          <p:nvPr/>
        </p:nvSpPr>
        <p:spPr bwMode="auto">
          <a:xfrm rot="5400000">
            <a:off x="7132638" y="4043363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Oval 16"/>
          <p:cNvSpPr>
            <a:spLocks noChangeArrowheads="1"/>
          </p:cNvSpPr>
          <p:nvPr/>
        </p:nvSpPr>
        <p:spPr bwMode="auto">
          <a:xfrm rot="5400000">
            <a:off x="7451725" y="5186363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Oval 17"/>
          <p:cNvSpPr>
            <a:spLocks noChangeArrowheads="1"/>
          </p:cNvSpPr>
          <p:nvPr/>
        </p:nvSpPr>
        <p:spPr bwMode="auto">
          <a:xfrm rot="5400000">
            <a:off x="7970838" y="5186363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Text Box 19"/>
          <p:cNvSpPr txBox="1">
            <a:spLocks noChangeArrowheads="1"/>
          </p:cNvSpPr>
          <p:nvPr/>
        </p:nvSpPr>
        <p:spPr bwMode="auto">
          <a:xfrm>
            <a:off x="7451725" y="51863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E</a:t>
            </a:r>
          </a:p>
        </p:txBody>
      </p:sp>
      <p:sp>
        <p:nvSpPr>
          <p:cNvPr id="30752" name="Text Box 20"/>
          <p:cNvSpPr txBox="1">
            <a:spLocks noChangeArrowheads="1"/>
          </p:cNvSpPr>
          <p:nvPr/>
        </p:nvSpPr>
        <p:spPr bwMode="auto">
          <a:xfrm>
            <a:off x="6846888" y="48053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3</a:t>
            </a:r>
          </a:p>
        </p:txBody>
      </p:sp>
      <p:sp>
        <p:nvSpPr>
          <p:cNvPr id="30753" name="Text Box 21"/>
          <p:cNvSpPr txBox="1">
            <a:spLocks noChangeArrowheads="1"/>
          </p:cNvSpPr>
          <p:nvPr/>
        </p:nvSpPr>
        <p:spPr bwMode="auto">
          <a:xfrm>
            <a:off x="7239000" y="48815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0754" name="Text Box 23"/>
          <p:cNvSpPr txBox="1">
            <a:spLocks noChangeArrowheads="1"/>
          </p:cNvSpPr>
          <p:nvPr/>
        </p:nvSpPr>
        <p:spPr bwMode="auto">
          <a:xfrm>
            <a:off x="6446838" y="45767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5</a:t>
            </a:r>
          </a:p>
        </p:txBody>
      </p:sp>
      <p:sp>
        <p:nvSpPr>
          <p:cNvPr id="30755" name="Text Box 25"/>
          <p:cNvSpPr txBox="1">
            <a:spLocks noChangeArrowheads="1"/>
          </p:cNvSpPr>
          <p:nvPr/>
        </p:nvSpPr>
        <p:spPr bwMode="auto">
          <a:xfrm>
            <a:off x="7910513" y="45005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0756" name="Oval 16"/>
          <p:cNvSpPr>
            <a:spLocks noChangeArrowheads="1"/>
          </p:cNvSpPr>
          <p:nvPr/>
        </p:nvSpPr>
        <p:spPr bwMode="auto">
          <a:xfrm rot="5400000">
            <a:off x="6786563" y="5186363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7" name="Line 5"/>
          <p:cNvSpPr>
            <a:spLocks noChangeShapeType="1"/>
          </p:cNvSpPr>
          <p:nvPr/>
        </p:nvSpPr>
        <p:spPr bwMode="auto">
          <a:xfrm rot="5400000" flipH="1">
            <a:off x="7285832" y="4639469"/>
            <a:ext cx="609600" cy="3317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71513" y="1712913"/>
            <a:ext cx="4151312" cy="4565650"/>
          </a:xfrm>
        </p:spPr>
        <p:txBody>
          <a:bodyPr>
            <a:noAutofit/>
          </a:bodyPr>
          <a:lstStyle/>
          <a:p>
            <a:pPr marL="0" indent="0">
              <a:buFontTx/>
              <a:buNone/>
              <a:defRPr/>
            </a:pPr>
            <a:r>
              <a:rPr lang="pt-PT" sz="2400" dirty="0" smtClean="0">
                <a:cs typeface="Tw Cen MT"/>
              </a:rPr>
              <a:t>Mas se a rede tiver a configuração de uma árvore, a inundação não introduz duplicados. </a:t>
            </a:r>
          </a:p>
          <a:p>
            <a:pPr marL="0" indent="0">
              <a:buFontTx/>
              <a:buNone/>
              <a:defRPr/>
            </a:pPr>
            <a:r>
              <a:rPr lang="pt-PT" sz="2400" dirty="0" smtClean="0">
                <a:cs typeface="Tw Cen MT"/>
              </a:rPr>
              <a:t>Apenas mensagens inúteis quando se pretende comunicar em </a:t>
            </a:r>
            <a:r>
              <a:rPr lang="pt-PT" sz="2400" i="1" dirty="0" err="1" smtClean="0">
                <a:cs typeface="Tw Cen MT"/>
              </a:rPr>
              <a:t>unicasting</a:t>
            </a:r>
            <a:r>
              <a:rPr lang="pt-PT" sz="2400" dirty="0" smtClean="0">
                <a:cs typeface="Tw Cen MT"/>
              </a:rPr>
              <a:t> (um emissor e um receptor)</a:t>
            </a:r>
          </a:p>
        </p:txBody>
      </p:sp>
      <p:sp>
        <p:nvSpPr>
          <p:cNvPr id="30759" name="Text Box 19"/>
          <p:cNvSpPr txBox="1">
            <a:spLocks noChangeArrowheads="1"/>
          </p:cNvSpPr>
          <p:nvPr/>
        </p:nvSpPr>
        <p:spPr bwMode="auto">
          <a:xfrm>
            <a:off x="6208713" y="32766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R</a:t>
            </a:r>
          </a:p>
        </p:txBody>
      </p:sp>
      <p:sp>
        <p:nvSpPr>
          <p:cNvPr id="30760" name="Text Box 19"/>
          <p:cNvSpPr txBox="1">
            <a:spLocks noChangeArrowheads="1"/>
          </p:cNvSpPr>
          <p:nvPr/>
        </p:nvSpPr>
        <p:spPr bwMode="auto">
          <a:xfrm>
            <a:off x="6218238" y="5186363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É possível melhorar ?</a:t>
            </a:r>
            <a:endParaRPr lang="pt-PT" dirty="0"/>
          </a:p>
        </p:txBody>
      </p:sp>
      <p:sp>
        <p:nvSpPr>
          <p:cNvPr id="31746" name="Line 9"/>
          <p:cNvSpPr>
            <a:spLocks noChangeShapeType="1"/>
          </p:cNvSpPr>
          <p:nvPr/>
        </p:nvSpPr>
        <p:spPr bwMode="auto">
          <a:xfrm rot="5400000" flipV="1">
            <a:off x="6927850" y="4730750"/>
            <a:ext cx="11049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7" name="Line 10"/>
          <p:cNvSpPr>
            <a:spLocks noChangeShapeType="1"/>
          </p:cNvSpPr>
          <p:nvPr/>
        </p:nvSpPr>
        <p:spPr bwMode="auto">
          <a:xfrm rot="5400000">
            <a:off x="6261100" y="43688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Line 11"/>
          <p:cNvSpPr>
            <a:spLocks noChangeShapeType="1"/>
          </p:cNvSpPr>
          <p:nvPr/>
        </p:nvSpPr>
        <p:spPr bwMode="auto">
          <a:xfrm rot="5400000" flipV="1">
            <a:off x="7213600" y="44069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13"/>
          <p:cNvSpPr>
            <a:spLocks noChangeShapeType="1"/>
          </p:cNvSpPr>
          <p:nvPr/>
        </p:nvSpPr>
        <p:spPr bwMode="auto">
          <a:xfrm rot="5400000" flipH="1" flipV="1">
            <a:off x="6564313" y="4748212"/>
            <a:ext cx="110490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Oval 14"/>
          <p:cNvSpPr>
            <a:spLocks noChangeArrowheads="1"/>
          </p:cNvSpPr>
          <p:nvPr/>
        </p:nvSpPr>
        <p:spPr bwMode="auto">
          <a:xfrm rot="5400000">
            <a:off x="6223000" y="52451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15"/>
          <p:cNvSpPr>
            <a:spLocks noChangeArrowheads="1"/>
          </p:cNvSpPr>
          <p:nvPr/>
        </p:nvSpPr>
        <p:spPr bwMode="auto">
          <a:xfrm rot="5400000">
            <a:off x="7137400" y="41021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16"/>
          <p:cNvSpPr>
            <a:spLocks noChangeArrowheads="1"/>
          </p:cNvSpPr>
          <p:nvPr/>
        </p:nvSpPr>
        <p:spPr bwMode="auto">
          <a:xfrm rot="5400000">
            <a:off x="7458075" y="52451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17"/>
          <p:cNvSpPr>
            <a:spLocks noChangeArrowheads="1"/>
          </p:cNvSpPr>
          <p:nvPr/>
        </p:nvSpPr>
        <p:spPr bwMode="auto">
          <a:xfrm rot="5400000">
            <a:off x="7975600" y="52451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Text Box 19"/>
          <p:cNvSpPr txBox="1">
            <a:spLocks noChangeArrowheads="1"/>
          </p:cNvSpPr>
          <p:nvPr/>
        </p:nvSpPr>
        <p:spPr bwMode="auto">
          <a:xfrm>
            <a:off x="7137400" y="41021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A</a:t>
            </a:r>
          </a:p>
        </p:txBody>
      </p:sp>
      <p:sp>
        <p:nvSpPr>
          <p:cNvPr id="31755" name="Text Box 20"/>
          <p:cNvSpPr txBox="1">
            <a:spLocks noChangeArrowheads="1"/>
          </p:cNvSpPr>
          <p:nvPr/>
        </p:nvSpPr>
        <p:spPr bwMode="auto">
          <a:xfrm>
            <a:off x="6851650" y="48641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3</a:t>
            </a:r>
          </a:p>
        </p:txBody>
      </p:sp>
      <p:sp>
        <p:nvSpPr>
          <p:cNvPr id="31756" name="Text Box 21"/>
          <p:cNvSpPr txBox="1">
            <a:spLocks noChangeArrowheads="1"/>
          </p:cNvSpPr>
          <p:nvPr/>
        </p:nvSpPr>
        <p:spPr bwMode="auto">
          <a:xfrm>
            <a:off x="7243763" y="4940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1757" name="Text Box 23"/>
          <p:cNvSpPr txBox="1">
            <a:spLocks noChangeArrowheads="1"/>
          </p:cNvSpPr>
          <p:nvPr/>
        </p:nvSpPr>
        <p:spPr bwMode="auto">
          <a:xfrm>
            <a:off x="6451600" y="46355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5</a:t>
            </a:r>
          </a:p>
        </p:txBody>
      </p:sp>
      <p:sp>
        <p:nvSpPr>
          <p:cNvPr id="31758" name="Text Box 25"/>
          <p:cNvSpPr txBox="1">
            <a:spLocks noChangeArrowheads="1"/>
          </p:cNvSpPr>
          <p:nvPr/>
        </p:nvSpPr>
        <p:spPr bwMode="auto">
          <a:xfrm>
            <a:off x="7915275" y="4559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1759" name="Oval 16"/>
          <p:cNvSpPr>
            <a:spLocks noChangeArrowheads="1"/>
          </p:cNvSpPr>
          <p:nvPr/>
        </p:nvSpPr>
        <p:spPr bwMode="auto">
          <a:xfrm rot="5400000">
            <a:off x="6791325" y="5245100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5"/>
          <p:cNvSpPr>
            <a:spLocks noChangeShapeType="1"/>
          </p:cNvSpPr>
          <p:nvPr/>
        </p:nvSpPr>
        <p:spPr bwMode="auto">
          <a:xfrm rot="5400000" flipV="1">
            <a:off x="7297738" y="4703762"/>
            <a:ext cx="609600" cy="3206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5"/>
          <p:cNvSpPr>
            <a:spLocks noChangeShapeType="1"/>
          </p:cNvSpPr>
          <p:nvPr/>
        </p:nvSpPr>
        <p:spPr bwMode="auto">
          <a:xfrm rot="5400000">
            <a:off x="6924675" y="2503488"/>
            <a:ext cx="609600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6"/>
          <p:cNvSpPr>
            <a:spLocks noChangeShapeType="1"/>
          </p:cNvSpPr>
          <p:nvPr/>
        </p:nvSpPr>
        <p:spPr bwMode="auto">
          <a:xfrm rot="5400000">
            <a:off x="6619875" y="2351088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7"/>
          <p:cNvSpPr>
            <a:spLocks noChangeShapeType="1"/>
          </p:cNvSpPr>
          <p:nvPr/>
        </p:nvSpPr>
        <p:spPr bwMode="auto">
          <a:xfrm rot="5400000" flipV="1">
            <a:off x="7534275" y="2198688"/>
            <a:ext cx="6096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9"/>
          <p:cNvSpPr>
            <a:spLocks noChangeShapeType="1"/>
          </p:cNvSpPr>
          <p:nvPr/>
        </p:nvSpPr>
        <p:spPr bwMode="auto">
          <a:xfrm rot="5400000" flipV="1">
            <a:off x="6943725" y="2446338"/>
            <a:ext cx="11049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10"/>
          <p:cNvSpPr>
            <a:spLocks noChangeShapeType="1"/>
          </p:cNvSpPr>
          <p:nvPr/>
        </p:nvSpPr>
        <p:spPr bwMode="auto">
          <a:xfrm rot="5400000">
            <a:off x="6276975" y="2084388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Line 11"/>
          <p:cNvSpPr>
            <a:spLocks noChangeShapeType="1"/>
          </p:cNvSpPr>
          <p:nvPr/>
        </p:nvSpPr>
        <p:spPr bwMode="auto">
          <a:xfrm rot="5400000" flipV="1">
            <a:off x="7229475" y="2122488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13"/>
          <p:cNvSpPr>
            <a:spLocks noChangeShapeType="1"/>
          </p:cNvSpPr>
          <p:nvPr/>
        </p:nvSpPr>
        <p:spPr bwMode="auto">
          <a:xfrm rot="5400000" flipH="1" flipV="1">
            <a:off x="6580188" y="2463800"/>
            <a:ext cx="110490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Oval 14"/>
          <p:cNvSpPr>
            <a:spLocks noChangeArrowheads="1"/>
          </p:cNvSpPr>
          <p:nvPr/>
        </p:nvSpPr>
        <p:spPr bwMode="auto">
          <a:xfrm rot="5400000">
            <a:off x="6238875" y="2960688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Oval 15"/>
          <p:cNvSpPr>
            <a:spLocks noChangeArrowheads="1"/>
          </p:cNvSpPr>
          <p:nvPr/>
        </p:nvSpPr>
        <p:spPr bwMode="auto">
          <a:xfrm rot="5400000">
            <a:off x="7153275" y="1817688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Oval 16"/>
          <p:cNvSpPr>
            <a:spLocks noChangeArrowheads="1"/>
          </p:cNvSpPr>
          <p:nvPr/>
        </p:nvSpPr>
        <p:spPr bwMode="auto">
          <a:xfrm rot="5400000">
            <a:off x="7473950" y="2960688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Oval 17"/>
          <p:cNvSpPr>
            <a:spLocks noChangeArrowheads="1"/>
          </p:cNvSpPr>
          <p:nvPr/>
        </p:nvSpPr>
        <p:spPr bwMode="auto">
          <a:xfrm rot="5400000">
            <a:off x="7991475" y="2960688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Text Box 19"/>
          <p:cNvSpPr txBox="1">
            <a:spLocks noChangeArrowheads="1"/>
          </p:cNvSpPr>
          <p:nvPr/>
        </p:nvSpPr>
        <p:spPr bwMode="auto">
          <a:xfrm>
            <a:off x="7473950" y="29606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A</a:t>
            </a:r>
          </a:p>
        </p:txBody>
      </p:sp>
      <p:sp>
        <p:nvSpPr>
          <p:cNvPr id="31773" name="Text Box 20"/>
          <p:cNvSpPr txBox="1">
            <a:spLocks noChangeArrowheads="1"/>
          </p:cNvSpPr>
          <p:nvPr/>
        </p:nvSpPr>
        <p:spPr bwMode="auto">
          <a:xfrm>
            <a:off x="6867525" y="25796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3</a:t>
            </a:r>
          </a:p>
        </p:txBody>
      </p:sp>
      <p:sp>
        <p:nvSpPr>
          <p:cNvPr id="31774" name="Text Box 21"/>
          <p:cNvSpPr txBox="1">
            <a:spLocks noChangeArrowheads="1"/>
          </p:cNvSpPr>
          <p:nvPr/>
        </p:nvSpPr>
        <p:spPr bwMode="auto">
          <a:xfrm>
            <a:off x="7259638" y="26558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1775" name="Text Box 23"/>
          <p:cNvSpPr txBox="1">
            <a:spLocks noChangeArrowheads="1"/>
          </p:cNvSpPr>
          <p:nvPr/>
        </p:nvSpPr>
        <p:spPr bwMode="auto">
          <a:xfrm>
            <a:off x="6467475" y="23510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5</a:t>
            </a:r>
          </a:p>
        </p:txBody>
      </p:sp>
      <p:sp>
        <p:nvSpPr>
          <p:cNvPr id="31776" name="Text Box 25"/>
          <p:cNvSpPr txBox="1">
            <a:spLocks noChangeArrowheads="1"/>
          </p:cNvSpPr>
          <p:nvPr/>
        </p:nvSpPr>
        <p:spPr bwMode="auto">
          <a:xfrm>
            <a:off x="7931150" y="22748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2</a:t>
            </a:r>
          </a:p>
        </p:txBody>
      </p:sp>
      <p:sp>
        <p:nvSpPr>
          <p:cNvPr id="31777" name="Oval 16"/>
          <p:cNvSpPr>
            <a:spLocks noChangeArrowheads="1"/>
          </p:cNvSpPr>
          <p:nvPr/>
        </p:nvSpPr>
        <p:spPr bwMode="auto">
          <a:xfrm rot="5400000">
            <a:off x="6807200" y="2960688"/>
            <a:ext cx="304800" cy="30480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8" name="Line 5"/>
          <p:cNvSpPr>
            <a:spLocks noChangeShapeType="1"/>
          </p:cNvSpPr>
          <p:nvPr/>
        </p:nvSpPr>
        <p:spPr bwMode="auto">
          <a:xfrm rot="5400000" flipH="1">
            <a:off x="7307263" y="2413000"/>
            <a:ext cx="609600" cy="3333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4151312" cy="45656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2400" dirty="0" smtClean="0">
                <a:cs typeface="Tw Cen MT"/>
              </a:rPr>
              <a:t>Sim, com aprendizagem pelo caminho inverso</a:t>
            </a:r>
          </a:p>
          <a:p>
            <a:pPr>
              <a:defRPr/>
            </a:pPr>
            <a:r>
              <a:rPr lang="pt-PT" sz="2400" dirty="0" smtClean="0">
                <a:cs typeface="Tw Cen MT"/>
              </a:rPr>
              <a:t>Quando um pacote passa, anota-se de que lado está o emissor</a:t>
            </a:r>
          </a:p>
          <a:p>
            <a:pPr>
              <a:defRPr/>
            </a:pPr>
            <a:r>
              <a:rPr lang="pt-PT" sz="2400" dirty="0" smtClean="0">
                <a:cs typeface="Tw Cen MT"/>
              </a:rPr>
              <a:t>Para a próxima não é necessário enviar para todos os nós</a:t>
            </a:r>
          </a:p>
        </p:txBody>
      </p:sp>
      <p:sp>
        <p:nvSpPr>
          <p:cNvPr id="31780" name="Text Box 19"/>
          <p:cNvSpPr txBox="1">
            <a:spLocks noChangeArrowheads="1"/>
          </p:cNvSpPr>
          <p:nvPr/>
        </p:nvSpPr>
        <p:spPr bwMode="auto">
          <a:xfrm>
            <a:off x="6253163" y="2960688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B</a:t>
            </a:r>
          </a:p>
        </p:txBody>
      </p:sp>
      <p:sp>
        <p:nvSpPr>
          <p:cNvPr id="31781" name="Text Box 19"/>
          <p:cNvSpPr txBox="1">
            <a:spLocks noChangeArrowheads="1"/>
          </p:cNvSpPr>
          <p:nvPr/>
        </p:nvSpPr>
        <p:spPr bwMode="auto">
          <a:xfrm>
            <a:off x="7481888" y="52451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b="0">
                <a:latin typeface="Tahoma" charset="0"/>
                <a:cs typeface="Arial" charset="0"/>
              </a:rPr>
              <a:t>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11321</TotalTime>
  <Words>1272</Words>
  <Application>Microsoft Macintosh PowerPoint</Application>
  <PresentationFormat>On-screen Show (4:3)</PresentationFormat>
  <Paragraphs>263</Paragraphs>
  <Slides>18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cs426</vt:lpstr>
      <vt:lpstr>Clip</vt:lpstr>
      <vt:lpstr> Redes de Computadores   Encaminhamento por difusão </vt:lpstr>
      <vt:lpstr>Objectivos da lição</vt:lpstr>
      <vt:lpstr>Propriedades desejáveis do encaminhamento</vt:lpstr>
      <vt:lpstr>Técnicas de encaminhamento</vt:lpstr>
      <vt:lpstr>KISS – Keep It Simple Stupid !</vt:lpstr>
      <vt:lpstr>KISS – Keep It Simple Stupid !</vt:lpstr>
      <vt:lpstr>Análise</vt:lpstr>
      <vt:lpstr>Inundação numa árvore</vt:lpstr>
      <vt:lpstr>É possível melhorar ?</vt:lpstr>
      <vt:lpstr>Exemplo: Switches Ethernet</vt:lpstr>
      <vt:lpstr>Inundação com auto aprendizagem</vt:lpstr>
      <vt:lpstr>Algoritmo</vt:lpstr>
      <vt:lpstr>Exemplo: A envia para F</vt:lpstr>
      <vt:lpstr>F responde a A</vt:lpstr>
      <vt:lpstr>Interligação de switches</vt:lpstr>
      <vt:lpstr>Exemplo</vt:lpstr>
      <vt:lpstr>Análise e conclusões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646</cp:revision>
  <dcterms:created xsi:type="dcterms:W3CDTF">2001-07-06T14:58:21Z</dcterms:created>
  <dcterms:modified xsi:type="dcterms:W3CDTF">2013-05-06T16:47:17Z</dcterms:modified>
</cp:coreProperties>
</file>