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notesSlides/notesSlide12.xml" ContentType="application/vnd.openxmlformats-officedocument.presentationml.notesSlide+xml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notesSlides/notesSlide13.xml" ContentType="application/vnd.openxmlformats-officedocument.presentationml.notesSlide+xml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notesSlides/notesSlide14.xml" ContentType="application/vnd.openxmlformats-officedocument.presentationml.notesSlide+xml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2"/>
  </p:notesMasterIdLst>
  <p:handoutMasterIdLst>
    <p:handoutMasterId r:id="rId33"/>
  </p:handoutMasterIdLst>
  <p:sldIdLst>
    <p:sldId id="257" r:id="rId2"/>
    <p:sldId id="394" r:id="rId3"/>
    <p:sldId id="515" r:id="rId4"/>
    <p:sldId id="426" r:id="rId5"/>
    <p:sldId id="518" r:id="rId6"/>
    <p:sldId id="507" r:id="rId7"/>
    <p:sldId id="516" r:id="rId8"/>
    <p:sldId id="517" r:id="rId9"/>
    <p:sldId id="508" r:id="rId10"/>
    <p:sldId id="514" r:id="rId11"/>
    <p:sldId id="519" r:id="rId12"/>
    <p:sldId id="520" r:id="rId13"/>
    <p:sldId id="511" r:id="rId14"/>
    <p:sldId id="512" r:id="rId15"/>
    <p:sldId id="465" r:id="rId16"/>
    <p:sldId id="467" r:id="rId17"/>
    <p:sldId id="504" r:id="rId18"/>
    <p:sldId id="505" r:id="rId19"/>
    <p:sldId id="506" r:id="rId20"/>
    <p:sldId id="472" r:id="rId21"/>
    <p:sldId id="473" r:id="rId22"/>
    <p:sldId id="474" r:id="rId23"/>
    <p:sldId id="521" r:id="rId24"/>
    <p:sldId id="522" r:id="rId25"/>
    <p:sldId id="524" r:id="rId26"/>
    <p:sldId id="479" r:id="rId27"/>
    <p:sldId id="525" r:id="rId28"/>
    <p:sldId id="526" r:id="rId29"/>
    <p:sldId id="527" r:id="rId30"/>
    <p:sldId id="528" r:id="rId31"/>
  </p:sldIdLst>
  <p:sldSz cx="9144000" cy="6858000" type="screen4x3"/>
  <p:notesSz cx="7315200" cy="9601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99"/>
    <a:srgbClr val="FF3300"/>
    <a:srgbClr val="CCFFFF"/>
    <a:srgbClr val="FFCC00"/>
    <a:srgbClr val="DCA6FF"/>
    <a:srgbClr val="E9C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06" autoAdjust="0"/>
    <p:restoredTop sz="97137" autoAdjust="0"/>
  </p:normalViewPr>
  <p:slideViewPr>
    <p:cSldViewPr>
      <p:cViewPr varScale="1">
        <p:scale>
          <a:sx n="118" d="100"/>
          <a:sy n="118" d="100"/>
        </p:scale>
        <p:origin x="-6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3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cs typeface="+mn-cs"/>
              </a:defRPr>
            </a:lvl1pPr>
          </a:lstStyle>
          <a:p>
            <a:pPr>
              <a:defRPr/>
            </a:pPr>
            <a:fld id="{618F579C-8E34-5740-BE54-C992214256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316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83EC92D8-E17E-3C47-97CA-19F1617902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5351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6403D2-3FD1-AE4C-814E-328098D1124C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72CB751C-156D-964A-B4A7-728EC757FC99}" type="slidenum">
              <a:rPr lang="pt-PT" sz="1300" u="none"/>
              <a:pPr eaLnBrk="1" hangingPunct="1"/>
              <a:t>20</a:t>
            </a:fld>
            <a:endParaRPr lang="pt-PT" sz="1300" u="none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EE9EA76-6A41-B34D-BA44-6615A13966E3}" type="slidenum">
              <a:rPr lang="pt-PT" sz="1300" u="none"/>
              <a:pPr eaLnBrk="1" hangingPunct="1"/>
              <a:t>21</a:t>
            </a:fld>
            <a:endParaRPr lang="pt-PT" sz="1300" u="none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948D6F7-508A-324A-A4B4-1D0E26282C2D}" type="slidenum">
              <a:rPr lang="pt-PT" sz="1300" u="none"/>
              <a:pPr eaLnBrk="1" hangingPunct="1"/>
              <a:t>22</a:t>
            </a:fld>
            <a:endParaRPr lang="pt-PT" sz="1300" u="none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948D6F7-508A-324A-A4B4-1D0E26282C2D}" type="slidenum">
              <a:rPr lang="pt-PT" sz="1300" u="none"/>
              <a:pPr eaLnBrk="1" hangingPunct="1"/>
              <a:t>23</a:t>
            </a:fld>
            <a:endParaRPr lang="pt-PT" sz="1300" u="none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948D6F7-508A-324A-A4B4-1D0E26282C2D}" type="slidenum">
              <a:rPr lang="pt-PT" sz="1300" u="none"/>
              <a:pPr eaLnBrk="1" hangingPunct="1"/>
              <a:t>24</a:t>
            </a:fld>
            <a:endParaRPr lang="pt-PT" sz="1300" u="none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DA9A7A2-E71E-7548-AACD-66A2ED1D00D1}" type="slidenum">
              <a:rPr lang="pt-PT" sz="1300" u="none"/>
              <a:pPr eaLnBrk="1" hangingPunct="1"/>
              <a:t>26</a:t>
            </a:fld>
            <a:endParaRPr lang="pt-PT" sz="1300" u="none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3B5B8FF-FD79-E346-BF58-47E685CFDFED}" type="slidenum">
              <a:rPr lang="en-US" sz="1300" b="0" smtClean="0">
                <a:latin typeface="Times New Roman" charset="0"/>
              </a:rPr>
              <a:pPr eaLnBrk="1" hangingPunct="1">
                <a:defRPr/>
              </a:pPr>
              <a:t>30</a:t>
            </a:fld>
            <a:endParaRPr lang="en-US" sz="1300" b="0" smtClean="0">
              <a:latin typeface="Times New Roman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AF7B0B-7285-974B-9550-A3E2FE43E260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04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485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883" indent="-28572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2898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057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217" indent="-228580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376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536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8694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5854" indent="-228580" defTabSz="966702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fld id="{2945C6EA-7870-8A41-980C-72EF118682B0}" type="slidenum">
              <a:rPr lang="pt-PT" sz="1300" u="none"/>
              <a:pPr eaLnBrk="1" hangingPunct="1">
                <a:defRPr/>
              </a:pPr>
              <a:t>3</a:t>
            </a:fld>
            <a:endParaRPr lang="pt-PT" sz="1300" u="none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solidFill>
            <a:srgbClr val="FFFFFF"/>
          </a:solidFill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>
              <a:defRPr/>
            </a:pPr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D482296B-25D5-E245-B266-9B660276DB0A}" type="slidenum">
              <a:rPr lang="pt-PT" sz="1300" u="none"/>
              <a:pPr eaLnBrk="1" hangingPunct="1"/>
              <a:t>4</a:t>
            </a:fld>
            <a:endParaRPr lang="pt-PT" sz="1300" u="none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6F54DF1-1AFA-704E-BCFF-115D5F549DF9}" type="slidenum">
              <a:rPr lang="en-US" sz="1300" b="0">
                <a:latin typeface="Times New Roman" charset="0"/>
              </a:rPr>
              <a:pPr eaLnBrk="1" hangingPunct="1"/>
              <a:t>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fr-FR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8889B7E-8BF0-4740-88A9-6AFAE754BE4F}" type="slidenum">
              <a:rPr lang="en-US" sz="1300" b="0">
                <a:latin typeface="Times New Roman" charset="0"/>
              </a:rPr>
              <a:pPr eaLnBrk="1" hangingPunct="1"/>
              <a:t>13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F20CD3B-92AE-CC4E-90D2-720F549212E3}" type="slidenum">
              <a:rPr lang="en-US" sz="1300" b="0">
                <a:latin typeface="Times New Roman" charset="0"/>
              </a:rPr>
              <a:pPr eaLnBrk="1" hangingPunct="1"/>
              <a:t>14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E0C8D1C-FDC7-FC48-AED5-7A0239368943}" type="slidenum">
              <a:rPr lang="pt-PT" sz="1300" u="none"/>
              <a:pPr eaLnBrk="1" hangingPunct="1"/>
              <a:t>15</a:t>
            </a:fld>
            <a:endParaRPr lang="pt-PT" sz="1300" u="none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28345" indent="-37471185" defTabSz="966702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15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319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47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637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D3A0705-439F-4F48-9A6F-80C9CBB8E94D}" type="slidenum">
              <a:rPr lang="pt-PT" sz="1300" u="none"/>
              <a:pPr eaLnBrk="1" hangingPunct="1"/>
              <a:t>16</a:t>
            </a:fld>
            <a:endParaRPr lang="pt-PT" sz="1300" u="none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PT" noProof="0" smtClean="0"/>
              <a:t>Click to edit Master title style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pt-PT" noProof="0" smtClean="0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29400" y="60960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4418C-55F2-9F4F-81F2-10B8E2129E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342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1C04A1-5B7B-AC4B-80DB-153B6D320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821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381000"/>
            <a:ext cx="2152650" cy="6324600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305550" cy="6324600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B2E95-8082-7340-ADD5-13E4FE670C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519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152900" cy="26670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2500" y="1219200"/>
            <a:ext cx="4152900" cy="26670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57200" y="4038600"/>
            <a:ext cx="8458200" cy="2667000"/>
          </a:xfrm>
        </p:spPr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EDFB5-4BC3-4D47-9755-F46A1A0A24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86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  <a:p>
            <a:pPr lvl="1"/>
            <a:r>
              <a:rPr lang="pt-PT" dirty="0" err="1" smtClean="0"/>
              <a:t>Second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2"/>
            <a:r>
              <a:rPr lang="pt-PT" dirty="0" err="1" smtClean="0"/>
              <a:t>Third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3"/>
            <a:r>
              <a:rPr lang="pt-PT" dirty="0" err="1" smtClean="0"/>
              <a:t>Fourth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pt-PT" dirty="0" smtClean="0"/>
          </a:p>
          <a:p>
            <a:pPr lvl="4"/>
            <a:r>
              <a:rPr lang="pt-PT" dirty="0" err="1" smtClean="0"/>
              <a:t>Fifth</a:t>
            </a:r>
            <a:r>
              <a:rPr lang="pt-PT" dirty="0" smtClean="0"/>
              <a:t> </a:t>
            </a:r>
            <a:r>
              <a:rPr lang="pt-PT" dirty="0" err="1" smtClean="0"/>
              <a:t>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A9CDC-A860-3344-A30C-B53008D6F6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37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title</a:t>
            </a:r>
            <a:r>
              <a:rPr lang="pt-PT" dirty="0" smtClean="0"/>
              <a:t> </a:t>
            </a:r>
            <a:r>
              <a:rPr lang="pt-PT" dirty="0" err="1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 dirty="0" err="1" smtClean="0"/>
              <a:t>Click</a:t>
            </a:r>
            <a:r>
              <a:rPr lang="pt-PT" dirty="0" smtClean="0"/>
              <a:t> to </a:t>
            </a:r>
            <a:r>
              <a:rPr lang="pt-PT" dirty="0" err="1" smtClean="0"/>
              <a:t>edit</a:t>
            </a:r>
            <a:r>
              <a:rPr lang="pt-PT" dirty="0" smtClean="0"/>
              <a:t> </a:t>
            </a:r>
            <a:r>
              <a:rPr lang="pt-PT" dirty="0" err="1" smtClean="0"/>
              <a:t>Master</a:t>
            </a:r>
            <a:r>
              <a:rPr lang="pt-PT" dirty="0" smtClean="0"/>
              <a:t> </a:t>
            </a:r>
            <a:r>
              <a:rPr lang="pt-PT" dirty="0" err="1" smtClean="0"/>
              <a:t>text</a:t>
            </a:r>
            <a:r>
              <a:rPr lang="pt-PT" dirty="0" smtClean="0"/>
              <a:t> </a:t>
            </a:r>
            <a:r>
              <a:rPr lang="pt-PT" dirty="0" err="1" smtClean="0"/>
              <a:t>styles</a:t>
            </a:r>
            <a:endParaRPr lang="pt-PT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F50FD1-03F8-5C4A-9F47-2763F812DA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601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2291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70D7D-7753-B248-BF35-EF2113FEF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806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E9BEBD-6218-AA40-A3B1-6272492240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160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3A193-6B8B-A845-8447-62BAC2ECFC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6436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94D0B-AE59-E947-AA3F-05924391BD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262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5B14B-169C-1C41-9C78-2DD8DC0CCE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22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5D00C-C702-3F40-A3E2-04BD6144458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140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8382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title style</a:t>
            </a:r>
            <a:endParaRPr lang="pt-PT" noProof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610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noProof="0" smtClean="0"/>
              <a:t>Click to edit Master text styles</a:t>
            </a:r>
          </a:p>
          <a:p>
            <a:pPr lvl="1"/>
            <a:r>
              <a:rPr lang="pt-PT" noProof="0" smtClean="0"/>
              <a:t>Second level</a:t>
            </a:r>
          </a:p>
          <a:p>
            <a:pPr lvl="2"/>
            <a:r>
              <a:rPr lang="pt-PT" noProof="0" smtClean="0"/>
              <a:t>Third level</a:t>
            </a:r>
          </a:p>
          <a:p>
            <a:pPr lvl="3"/>
            <a:r>
              <a:rPr lang="pt-PT" noProof="0" smtClean="0"/>
              <a:t>Fourth level</a:t>
            </a:r>
          </a:p>
          <a:p>
            <a:pPr lvl="4"/>
            <a:r>
              <a:rPr lang="pt-PT" noProof="0" smtClean="0"/>
              <a:t>Fifth level</a:t>
            </a:r>
            <a:endParaRPr lang="pt-PT" noProof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6248400"/>
            <a:ext cx="914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fld id="{F2778DAF-A21C-EE43-81B5-E043CE269E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Comic Sans MS" charset="0"/>
          <a:ea typeface="ＭＳ Ｐゴシック" charset="0"/>
        </a:defRPr>
      </a:lvl9pPr>
    </p:titleStyle>
    <p:bodyStyle>
      <a:lvl1pPr marL="223838" indent="-223838" algn="l" rtl="0" eaLnBrk="0" fontAlgn="base" hangingPunct="0">
        <a:spcBef>
          <a:spcPct val="50000"/>
        </a:spcBef>
        <a:spcAft>
          <a:spcPct val="0"/>
        </a:spcAft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563563" indent="-223838" algn="l" rtl="0" eaLnBrk="0" fontAlgn="base" hangingPunct="0">
        <a:spcBef>
          <a:spcPct val="10000"/>
        </a:spcBef>
        <a:spcAft>
          <a:spcPct val="0"/>
        </a:spcAft>
        <a:buFont typeface="Helvetica" charset="0"/>
        <a:buChar char="–"/>
        <a:defRPr sz="2400">
          <a:solidFill>
            <a:schemeClr val="tx2"/>
          </a:solidFill>
          <a:latin typeface="+mn-lt"/>
          <a:ea typeface="Arial" charset="0"/>
          <a:cs typeface="+mn-cs"/>
        </a:defRPr>
      </a:lvl2pPr>
      <a:lvl3pPr marL="911225" indent="-233363" algn="l" rtl="0" eaLnBrk="0" fontAlgn="base" hangingPunct="0">
        <a:spcBef>
          <a:spcPct val="10000"/>
        </a:spcBef>
        <a:spcAft>
          <a:spcPct val="0"/>
        </a:spcAft>
        <a:buFont typeface="Wingdings" charset="0"/>
        <a:buChar char=""/>
        <a:defRPr sz="2000">
          <a:solidFill>
            <a:schemeClr val="tx2"/>
          </a:solidFill>
          <a:latin typeface="+mn-lt"/>
          <a:ea typeface="Arial" charset="0"/>
          <a:cs typeface="+mn-cs"/>
        </a:defRPr>
      </a:lvl3pPr>
      <a:lvl4pPr marL="1258888" indent="-233363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4pPr>
      <a:lvl5pPr marL="15970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5pPr>
      <a:lvl6pPr marL="20542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6pPr>
      <a:lvl7pPr marL="25114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7pPr>
      <a:lvl8pPr marL="29686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8pPr>
      <a:lvl9pPr marL="3425825" indent="-223838" algn="l" rtl="0" eaLnBrk="0" fontAlgn="base" hangingPunct="0">
        <a:spcBef>
          <a:spcPct val="1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oleObject" Target="../embeddings/oleObject3.bin"/><Relationship Id="rId8" Type="http://schemas.openxmlformats.org/officeDocument/2006/relationships/oleObject" Target="../embeddings/oleObject4.bin"/><Relationship Id="rId9" Type="http://schemas.openxmlformats.org/officeDocument/2006/relationships/oleObject" Target="../embeddings/oleObject5.bin"/><Relationship Id="rId10" Type="http://schemas.openxmlformats.org/officeDocument/2006/relationships/oleObject" Target="../embeddings/oleObject6.bin"/><Relationship Id="rId11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4" Type="http://schemas.openxmlformats.org/officeDocument/2006/relationships/oleObject" Target="../embeddings/oleObject8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9.bin"/><Relationship Id="rId7" Type="http://schemas.openxmlformats.org/officeDocument/2006/relationships/oleObject" Target="../embeddings/oleObject10.bin"/><Relationship Id="rId8" Type="http://schemas.openxmlformats.org/officeDocument/2006/relationships/oleObject" Target="../embeddings/oleObject11.bin"/><Relationship Id="rId9" Type="http://schemas.openxmlformats.org/officeDocument/2006/relationships/oleObject" Target="../embeddings/oleObject12.bin"/><Relationship Id="rId10" Type="http://schemas.openxmlformats.org/officeDocument/2006/relationships/oleObject" Target="../embeddings/oleObject13.bin"/><Relationship Id="rId11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4" Type="http://schemas.openxmlformats.org/officeDocument/2006/relationships/oleObject" Target="../embeddings/oleObject15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16.bin"/><Relationship Id="rId7" Type="http://schemas.openxmlformats.org/officeDocument/2006/relationships/oleObject" Target="../embeddings/oleObject17.bin"/><Relationship Id="rId8" Type="http://schemas.openxmlformats.org/officeDocument/2006/relationships/oleObject" Target="../embeddings/oleObject18.bin"/><Relationship Id="rId9" Type="http://schemas.openxmlformats.org/officeDocument/2006/relationships/oleObject" Target="../embeddings/oleObject19.bin"/><Relationship Id="rId10" Type="http://schemas.openxmlformats.org/officeDocument/2006/relationships/oleObject" Target="../embeddings/oleObject20.bin"/><Relationship Id="rId11" Type="http://schemas.openxmlformats.org/officeDocument/2006/relationships/oleObject" Target="../embeddings/oleObject21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22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3.bin"/><Relationship Id="rId7" Type="http://schemas.openxmlformats.org/officeDocument/2006/relationships/oleObject" Target="../embeddings/oleObject24.bin"/><Relationship Id="rId8" Type="http://schemas.openxmlformats.org/officeDocument/2006/relationships/oleObject" Target="../embeddings/oleObject25.bin"/><Relationship Id="rId9" Type="http://schemas.openxmlformats.org/officeDocument/2006/relationships/oleObject" Target="../embeddings/oleObject26.bin"/><Relationship Id="rId10" Type="http://schemas.openxmlformats.org/officeDocument/2006/relationships/oleObject" Target="../embeddings/oleObject27.bin"/><Relationship Id="rId11" Type="http://schemas.openxmlformats.org/officeDocument/2006/relationships/oleObject" Target="../embeddings/oleObject28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AFFAF3DA-665A-344C-9C2B-04EFDEA3BFF7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775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"/>
            <a:ext cx="7772400" cy="2590800"/>
          </a:xfrm>
        </p:spPr>
        <p:txBody>
          <a:bodyPr/>
          <a:lstStyle/>
          <a:p>
            <a:pPr>
              <a:defRPr/>
            </a:pP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Redes de Computadores</a:t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/>
            </a:r>
            <a:br>
              <a:rPr lang="pt-PT" dirty="0" smtClean="0">
                <a:cs typeface="+mj-cs"/>
              </a:rPr>
            </a:br>
            <a:r>
              <a:rPr lang="pt-PT" dirty="0" smtClean="0">
                <a:cs typeface="+mj-cs"/>
              </a:rPr>
              <a:t>O protocolo IP</a:t>
            </a:r>
            <a:br>
              <a:rPr lang="pt-PT" dirty="0" smtClean="0">
                <a:cs typeface="+mj-cs"/>
              </a:rPr>
            </a:br>
            <a:endParaRPr lang="pt-PT" dirty="0" smtClean="0">
              <a:cs typeface="+mj-cs"/>
            </a:endParaRP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2971800"/>
            <a:ext cx="7680325" cy="3265488"/>
          </a:xfrm>
        </p:spPr>
        <p:txBody>
          <a:bodyPr/>
          <a:lstStyle/>
          <a:p>
            <a:pPr>
              <a:defRPr/>
            </a:pPr>
            <a:endParaRPr lang="pt-PT" sz="2400" dirty="0" smtClean="0"/>
          </a:p>
          <a:p>
            <a:pPr>
              <a:defRPr/>
            </a:pPr>
            <a:endParaRPr lang="pt-PT" sz="2400" dirty="0" smtClean="0"/>
          </a:p>
          <a:p>
            <a:pPr>
              <a:defRPr/>
            </a:pPr>
            <a:r>
              <a:rPr lang="pt-PT" sz="2400" dirty="0" smtClean="0"/>
              <a:t>Jos</a:t>
            </a:r>
            <a:r>
              <a:rPr lang="pt-PT" altLang="ja-JP" sz="2400" dirty="0" smtClean="0"/>
              <a:t>é Legatheaux Martins</a:t>
            </a:r>
          </a:p>
          <a:p>
            <a:pPr>
              <a:defRPr/>
            </a:pPr>
            <a:endParaRPr lang="pt-PT" altLang="ja-JP" sz="2400" dirty="0" smtClean="0"/>
          </a:p>
          <a:p>
            <a:pPr>
              <a:defRPr/>
            </a:pPr>
            <a:r>
              <a:rPr lang="pt-PT" altLang="ja-JP" sz="2400" dirty="0" smtClean="0"/>
              <a:t>Departamento de Informática da</a:t>
            </a:r>
          </a:p>
          <a:p>
            <a:pPr>
              <a:defRPr/>
            </a:pPr>
            <a:r>
              <a:rPr lang="pt-PT" altLang="ja-JP" sz="2400" dirty="0" smtClean="0"/>
              <a:t>FCT/UNL</a:t>
            </a:r>
            <a:endParaRPr lang="pt-PT" sz="2000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475241-6272-7B4C-A9CF-EA1BA45C725C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/>
              <a:t>Formato de um pacote IP</a:t>
            </a:r>
            <a:endParaRPr lang="pt-PT"/>
          </a:p>
        </p:txBody>
      </p:sp>
      <p:sp>
        <p:nvSpPr>
          <p:cNvPr id="685059" name="Rectangle 3"/>
          <p:cNvSpPr>
            <a:spLocks noChangeArrowheads="1"/>
          </p:cNvSpPr>
          <p:nvPr/>
        </p:nvSpPr>
        <p:spPr bwMode="auto">
          <a:xfrm>
            <a:off x="1476375" y="1557338"/>
            <a:ext cx="6007100" cy="3311525"/>
          </a:xfrm>
          <a:prstGeom prst="rect">
            <a:avLst/>
          </a:prstGeom>
          <a:solidFill>
            <a:srgbClr val="FDE3B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0" name="Rectangle 4"/>
          <p:cNvSpPr>
            <a:spLocks noChangeArrowheads="1"/>
          </p:cNvSpPr>
          <p:nvPr/>
        </p:nvSpPr>
        <p:spPr bwMode="auto">
          <a:xfrm>
            <a:off x="1476375" y="4859338"/>
            <a:ext cx="6003925" cy="6350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1" name="Rectangle 5"/>
          <p:cNvSpPr>
            <a:spLocks noChangeArrowheads="1"/>
          </p:cNvSpPr>
          <p:nvPr/>
        </p:nvSpPr>
        <p:spPr bwMode="auto">
          <a:xfrm>
            <a:off x="1477963" y="5484813"/>
            <a:ext cx="6002337" cy="8255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2" name="Line 6"/>
          <p:cNvSpPr>
            <a:spLocks noChangeShapeType="1"/>
          </p:cNvSpPr>
          <p:nvPr/>
        </p:nvSpPr>
        <p:spPr bwMode="auto">
          <a:xfrm flipV="1">
            <a:off x="1504950" y="2286000"/>
            <a:ext cx="5980113" cy="15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3" name="Line 7"/>
          <p:cNvSpPr>
            <a:spLocks noChangeShapeType="1"/>
          </p:cNvSpPr>
          <p:nvPr/>
        </p:nvSpPr>
        <p:spPr bwMode="auto">
          <a:xfrm flipV="1">
            <a:off x="1500188" y="2989263"/>
            <a:ext cx="6002337" cy="142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4" name="Line 8"/>
          <p:cNvSpPr>
            <a:spLocks noChangeShapeType="1"/>
          </p:cNvSpPr>
          <p:nvPr/>
        </p:nvSpPr>
        <p:spPr bwMode="auto">
          <a:xfrm>
            <a:off x="1484313" y="3619500"/>
            <a:ext cx="6019800" cy="174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5" name="Line 9"/>
          <p:cNvSpPr>
            <a:spLocks noChangeShapeType="1"/>
          </p:cNvSpPr>
          <p:nvPr/>
        </p:nvSpPr>
        <p:spPr bwMode="auto">
          <a:xfrm>
            <a:off x="4441825" y="1550988"/>
            <a:ext cx="17463" cy="210502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6" name="Line 10"/>
          <p:cNvSpPr>
            <a:spLocks noChangeShapeType="1"/>
          </p:cNvSpPr>
          <p:nvPr/>
        </p:nvSpPr>
        <p:spPr bwMode="auto">
          <a:xfrm>
            <a:off x="2968625" y="1617663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7" name="Line 11"/>
          <p:cNvSpPr>
            <a:spLocks noChangeShapeType="1"/>
          </p:cNvSpPr>
          <p:nvPr/>
        </p:nvSpPr>
        <p:spPr bwMode="auto">
          <a:xfrm>
            <a:off x="2244725" y="1617663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68" name="Rectangle 12"/>
          <p:cNvSpPr>
            <a:spLocks noChangeArrowheads="1"/>
          </p:cNvSpPr>
          <p:nvPr/>
        </p:nvSpPr>
        <p:spPr bwMode="auto">
          <a:xfrm>
            <a:off x="1401763" y="1666875"/>
            <a:ext cx="925512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Version</a:t>
            </a:r>
          </a:p>
        </p:txBody>
      </p:sp>
      <p:sp>
        <p:nvSpPr>
          <p:cNvPr id="685069" name="Rectangle 13"/>
          <p:cNvSpPr>
            <a:spLocks noChangeArrowheads="1"/>
          </p:cNvSpPr>
          <p:nvPr/>
        </p:nvSpPr>
        <p:spPr bwMode="auto">
          <a:xfrm>
            <a:off x="2178050" y="1589088"/>
            <a:ext cx="868363" cy="674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lnSpc>
                <a:spcPct val="80000"/>
              </a:lnSpc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pPr eaLnBrk="0" hangingPunct="0">
              <a:lnSpc>
                <a:spcPct val="80000"/>
              </a:lnSpc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Header</a:t>
            </a:r>
          </a:p>
          <a:p>
            <a:pPr eaLnBrk="0" hangingPunct="0">
              <a:lnSpc>
                <a:spcPct val="80000"/>
              </a:lnSpc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Length</a:t>
            </a:r>
            <a:endParaRPr lang="en-US" sz="16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70" name="Rectangle 14"/>
          <p:cNvSpPr>
            <a:spLocks noChangeArrowheads="1"/>
          </p:cNvSpPr>
          <p:nvPr/>
        </p:nvSpPr>
        <p:spPr bwMode="auto">
          <a:xfrm>
            <a:off x="2968625" y="1644650"/>
            <a:ext cx="1514475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8-bit Type of</a:t>
            </a:r>
          </a:p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Service (TOS)</a:t>
            </a:r>
          </a:p>
        </p:txBody>
      </p:sp>
      <p:sp>
        <p:nvSpPr>
          <p:cNvPr id="685071" name="Rectangle 15"/>
          <p:cNvSpPr>
            <a:spLocks noChangeArrowheads="1"/>
          </p:cNvSpPr>
          <p:nvPr/>
        </p:nvSpPr>
        <p:spPr bwMode="auto">
          <a:xfrm>
            <a:off x="4602163" y="1760538"/>
            <a:ext cx="2755162" cy="33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>
                <a:latin typeface="Arial" charset="0"/>
              </a:rPr>
              <a:t>16-bit Total Length (Bytes)</a:t>
            </a:r>
            <a:endParaRPr lang="en-US" sz="1400">
              <a:latin typeface="Arial" charset="0"/>
            </a:endParaRPr>
          </a:p>
        </p:txBody>
      </p:sp>
      <p:sp>
        <p:nvSpPr>
          <p:cNvPr id="685072" name="Rectangle 16"/>
          <p:cNvSpPr>
            <a:spLocks noChangeArrowheads="1"/>
          </p:cNvSpPr>
          <p:nvPr/>
        </p:nvSpPr>
        <p:spPr bwMode="auto">
          <a:xfrm>
            <a:off x="1954213" y="2490788"/>
            <a:ext cx="20478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16-bit Identification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73" name="Line 17"/>
          <p:cNvSpPr>
            <a:spLocks noChangeShapeType="1"/>
          </p:cNvSpPr>
          <p:nvPr/>
        </p:nvSpPr>
        <p:spPr bwMode="auto">
          <a:xfrm>
            <a:off x="5102225" y="2316163"/>
            <a:ext cx="1588" cy="6588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74" name="Rectangle 18"/>
          <p:cNvSpPr>
            <a:spLocks noChangeArrowheads="1"/>
          </p:cNvSpPr>
          <p:nvPr/>
        </p:nvSpPr>
        <p:spPr bwMode="auto">
          <a:xfrm>
            <a:off x="4419600" y="2376488"/>
            <a:ext cx="7112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3-bit</a:t>
            </a:r>
          </a:p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Flags</a:t>
            </a:r>
            <a:endParaRPr lang="en-US" sz="16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75" name="Rectangle 19"/>
          <p:cNvSpPr>
            <a:spLocks noChangeArrowheads="1"/>
          </p:cNvSpPr>
          <p:nvPr/>
        </p:nvSpPr>
        <p:spPr bwMode="auto">
          <a:xfrm>
            <a:off x="5105400" y="2508250"/>
            <a:ext cx="2352675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13-bit Fragment Offset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76" name="Line 20"/>
          <p:cNvSpPr>
            <a:spLocks noChangeShapeType="1"/>
          </p:cNvSpPr>
          <p:nvPr/>
        </p:nvSpPr>
        <p:spPr bwMode="auto">
          <a:xfrm>
            <a:off x="3032125" y="3014663"/>
            <a:ext cx="1588" cy="60166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77" name="Rectangle 21"/>
          <p:cNvSpPr>
            <a:spLocks noChangeArrowheads="1"/>
          </p:cNvSpPr>
          <p:nvPr/>
        </p:nvSpPr>
        <p:spPr bwMode="auto">
          <a:xfrm>
            <a:off x="1554163" y="3049588"/>
            <a:ext cx="1449387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8-bit Time to </a:t>
            </a:r>
          </a:p>
          <a:p>
            <a:pPr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Live (TTL)</a:t>
            </a:r>
          </a:p>
        </p:txBody>
      </p:sp>
      <p:sp>
        <p:nvSpPr>
          <p:cNvPr id="685078" name="Rectangle 22"/>
          <p:cNvSpPr>
            <a:spLocks noChangeArrowheads="1"/>
          </p:cNvSpPr>
          <p:nvPr/>
        </p:nvSpPr>
        <p:spPr bwMode="auto">
          <a:xfrm>
            <a:off x="3009900" y="3146425"/>
            <a:ext cx="1505020" cy="33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 dirty="0">
                <a:latin typeface="Arial" charset="0"/>
              </a:rPr>
              <a:t>8-bit Protocol</a:t>
            </a:r>
            <a:endParaRPr lang="en-US" sz="1400" b="0" dirty="0">
              <a:latin typeface="Arial" charset="0"/>
            </a:endParaRPr>
          </a:p>
        </p:txBody>
      </p:sp>
      <p:sp>
        <p:nvSpPr>
          <p:cNvPr id="685079" name="Rectangle 23"/>
          <p:cNvSpPr>
            <a:spLocks noChangeArrowheads="1"/>
          </p:cNvSpPr>
          <p:nvPr/>
        </p:nvSpPr>
        <p:spPr bwMode="auto">
          <a:xfrm>
            <a:off x="4719638" y="3163888"/>
            <a:ext cx="25511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>
                <a:solidFill>
                  <a:srgbClr val="000000"/>
                </a:solidFill>
                <a:latin typeface="Arial" charset="0"/>
              </a:rPr>
              <a:t>16-bit Header Checksum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80" name="Line 24"/>
          <p:cNvSpPr>
            <a:spLocks noChangeShapeType="1"/>
          </p:cNvSpPr>
          <p:nvPr/>
        </p:nvSpPr>
        <p:spPr bwMode="auto">
          <a:xfrm>
            <a:off x="1487488" y="4283075"/>
            <a:ext cx="6015037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81" name="Rectangle 25"/>
          <p:cNvSpPr>
            <a:spLocks noChangeArrowheads="1"/>
          </p:cNvSpPr>
          <p:nvPr/>
        </p:nvSpPr>
        <p:spPr bwMode="auto">
          <a:xfrm>
            <a:off x="2771800" y="3717032"/>
            <a:ext cx="3808886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2400" dirty="0">
                <a:solidFill>
                  <a:srgbClr val="3333FF"/>
                </a:solidFill>
                <a:latin typeface="Arial" charset="0"/>
              </a:rPr>
              <a:t>32-bit Source IP Address</a:t>
            </a:r>
            <a:endParaRPr lang="en-US" dirty="0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685082" name="Rectangle 26"/>
          <p:cNvSpPr>
            <a:spLocks noChangeArrowheads="1"/>
          </p:cNvSpPr>
          <p:nvPr/>
        </p:nvSpPr>
        <p:spPr bwMode="auto">
          <a:xfrm>
            <a:off x="2601937" y="4342507"/>
            <a:ext cx="4441271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2400">
                <a:solidFill>
                  <a:srgbClr val="3333FF"/>
                </a:solidFill>
                <a:latin typeface="Arial" charset="0"/>
              </a:rPr>
              <a:t>32-bit Destination IP Address</a:t>
            </a:r>
            <a:endParaRPr lang="en-US" b="0">
              <a:solidFill>
                <a:srgbClr val="3333FF"/>
              </a:solidFill>
              <a:latin typeface="Arial" charset="0"/>
            </a:endParaRPr>
          </a:p>
        </p:txBody>
      </p:sp>
      <p:sp>
        <p:nvSpPr>
          <p:cNvPr id="685083" name="Rectangle 27"/>
          <p:cNvSpPr>
            <a:spLocks noChangeArrowheads="1"/>
          </p:cNvSpPr>
          <p:nvPr/>
        </p:nvSpPr>
        <p:spPr bwMode="auto">
          <a:xfrm>
            <a:off x="3779838" y="5013325"/>
            <a:ext cx="1560512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Options (if any)</a:t>
            </a:r>
            <a:endParaRPr lang="en-US" sz="14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84" name="Rectangle 28"/>
          <p:cNvSpPr>
            <a:spLocks noChangeArrowheads="1"/>
          </p:cNvSpPr>
          <p:nvPr/>
        </p:nvSpPr>
        <p:spPr bwMode="auto">
          <a:xfrm>
            <a:off x="3789363" y="5753100"/>
            <a:ext cx="1654175" cy="33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Data or Payload</a:t>
            </a:r>
            <a:endParaRPr lang="en-US" sz="14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85085" name="Line 29"/>
          <p:cNvSpPr>
            <a:spLocks noChangeShapeType="1"/>
          </p:cNvSpPr>
          <p:nvPr/>
        </p:nvSpPr>
        <p:spPr bwMode="auto">
          <a:xfrm>
            <a:off x="7813675" y="1555750"/>
            <a:ext cx="1588" cy="14001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85086" name="Rectangle 30"/>
          <p:cNvSpPr>
            <a:spLocks noChangeArrowheads="1"/>
          </p:cNvSpPr>
          <p:nvPr/>
        </p:nvSpPr>
        <p:spPr bwMode="auto">
          <a:xfrm>
            <a:off x="7564438" y="3038475"/>
            <a:ext cx="9810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8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20-byte</a:t>
            </a:r>
          </a:p>
          <a:p>
            <a:pPr algn="l" eaLnBrk="0" hangingPunct="0">
              <a:defRPr/>
            </a:pPr>
            <a:r>
              <a:rPr lang="en-US" sz="180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header</a:t>
            </a:r>
          </a:p>
        </p:txBody>
      </p:sp>
      <p:sp>
        <p:nvSpPr>
          <p:cNvPr id="685087" name="Line 31"/>
          <p:cNvSpPr>
            <a:spLocks noChangeShapeType="1"/>
          </p:cNvSpPr>
          <p:nvPr/>
        </p:nvSpPr>
        <p:spPr bwMode="auto">
          <a:xfrm>
            <a:off x="7813675" y="3662363"/>
            <a:ext cx="1588" cy="1314450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5632" name="Text Box 10"/>
          <p:cNvSpPr txBox="1">
            <a:spLocks noChangeArrowheads="1"/>
          </p:cNvSpPr>
          <p:nvPr/>
        </p:nvSpPr>
        <p:spPr bwMode="auto">
          <a:xfrm>
            <a:off x="4186238" y="1144588"/>
            <a:ext cx="819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latin typeface="Tw Cen MT" charset="0"/>
                <a:cs typeface="Tw Cen MT" charset="0"/>
              </a:rPr>
              <a:t>32 bits</a:t>
            </a:r>
            <a:endParaRPr lang="en-US" sz="2400">
              <a:latin typeface="Tw Cen MT" charset="0"/>
              <a:cs typeface="Tw Cen MT" charset="0"/>
            </a:endParaRPr>
          </a:p>
        </p:txBody>
      </p:sp>
      <p:sp>
        <p:nvSpPr>
          <p:cNvPr id="25633" name="Line 11"/>
          <p:cNvSpPr>
            <a:spLocks noChangeShapeType="1"/>
          </p:cNvSpPr>
          <p:nvPr/>
        </p:nvSpPr>
        <p:spPr bwMode="auto">
          <a:xfrm>
            <a:off x="5076825" y="1341438"/>
            <a:ext cx="2374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34" name="Line 12"/>
          <p:cNvSpPr>
            <a:spLocks noChangeShapeType="1"/>
          </p:cNvSpPr>
          <p:nvPr/>
        </p:nvSpPr>
        <p:spPr bwMode="auto">
          <a:xfrm rot="10800000">
            <a:off x="1476375" y="1341438"/>
            <a:ext cx="26193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218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Campo de cabeçalho (1)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/>
              <a:t>Versão (4 bits)</a:t>
            </a:r>
          </a:p>
          <a:p>
            <a:pPr lvl="1"/>
            <a:r>
              <a:rPr lang="pt-PT" sz="2000" dirty="0" smtClean="0"/>
              <a:t>Geralmente é a versão 4, a mudar para 6</a:t>
            </a:r>
          </a:p>
          <a:p>
            <a:pPr lvl="1"/>
            <a:r>
              <a:rPr lang="pt-PT" sz="2000" dirty="0" smtClean="0"/>
              <a:t>É necessário para saber como interpretar o resto</a:t>
            </a:r>
          </a:p>
          <a:p>
            <a:r>
              <a:rPr lang="pt-PT" sz="2400" dirty="0" err="1" smtClean="0"/>
              <a:t>Header</a:t>
            </a:r>
            <a:r>
              <a:rPr lang="pt-PT" sz="2400" dirty="0" smtClean="0"/>
              <a:t> </a:t>
            </a:r>
            <a:r>
              <a:rPr lang="pt-PT" sz="2400" dirty="0" err="1" smtClean="0"/>
              <a:t>length</a:t>
            </a:r>
            <a:r>
              <a:rPr lang="pt-PT" sz="2400" dirty="0" smtClean="0"/>
              <a:t> (4 bits)</a:t>
            </a:r>
          </a:p>
          <a:p>
            <a:pPr lvl="1"/>
            <a:r>
              <a:rPr lang="pt-PT" sz="2000" dirty="0" smtClean="0"/>
              <a:t>Número de palavras de 32 bits que formam o cabeçalho</a:t>
            </a:r>
          </a:p>
          <a:p>
            <a:pPr lvl="1"/>
            <a:r>
              <a:rPr lang="pt-PT" sz="2000" dirty="0" smtClean="0"/>
              <a:t>geralmente vale 5 (20 bytes)</a:t>
            </a:r>
          </a:p>
          <a:p>
            <a:r>
              <a:rPr lang="pt-PT" sz="2400" dirty="0" smtClean="0"/>
              <a:t>Tipo de serviço (8 bits)</a:t>
            </a:r>
          </a:p>
          <a:p>
            <a:pPr lvl="1"/>
            <a:r>
              <a:rPr lang="pt-PT" sz="2000" dirty="0" smtClean="0"/>
              <a:t>Prioridade  a dar ao pacote (geralmente é por classes)</a:t>
            </a:r>
          </a:p>
          <a:p>
            <a:pPr lvl="1"/>
            <a:r>
              <a:rPr lang="pt-PT" sz="2000" dirty="0" smtClean="0"/>
              <a:t>O </a:t>
            </a:r>
            <a:r>
              <a:rPr lang="pt-PT" sz="2000" i="1" dirty="0" err="1" smtClean="0"/>
              <a:t>router</a:t>
            </a:r>
            <a:r>
              <a:rPr lang="pt-PT" sz="2000" dirty="0" smtClean="0"/>
              <a:t> pode ignorar este campo</a:t>
            </a:r>
          </a:p>
          <a:p>
            <a:r>
              <a:rPr lang="pt-PT" sz="2400" dirty="0" smtClean="0"/>
              <a:t>Total </a:t>
            </a:r>
            <a:r>
              <a:rPr lang="pt-PT" sz="2400" dirty="0" err="1" smtClean="0"/>
              <a:t>length</a:t>
            </a:r>
            <a:r>
              <a:rPr lang="pt-PT" sz="2400" dirty="0" smtClean="0"/>
              <a:t> (16 bits)</a:t>
            </a:r>
          </a:p>
          <a:p>
            <a:pPr lvl="1"/>
            <a:r>
              <a:rPr lang="pt-PT" sz="2000" dirty="0" smtClean="0"/>
              <a:t>O maior pacote pode ter 64 K bytes mas em geral usa-se um muito menor pois quase todos os canais impõem um valor mais baixo ao maior </a:t>
            </a:r>
            <a:r>
              <a:rPr lang="pt-PT" sz="2000" i="1" dirty="0" err="1" smtClean="0"/>
              <a:t>frame</a:t>
            </a:r>
            <a:r>
              <a:rPr lang="pt-PT" sz="2000" dirty="0" smtClean="0"/>
              <a:t> que aceitam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188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Campo de cabeçalho (2)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dirty="0" smtClean="0"/>
              <a:t>Fragmentação (32 bits)</a:t>
            </a:r>
          </a:p>
          <a:p>
            <a:pPr lvl="1"/>
            <a:r>
              <a:rPr lang="pt-PT" sz="2000" dirty="0" smtClean="0"/>
              <a:t>Na versão 4 permite subdividir no interior da rede um pacote em fragmentos quando o mesmo não cabe no canal</a:t>
            </a:r>
          </a:p>
          <a:p>
            <a:pPr lvl="1"/>
            <a:r>
              <a:rPr lang="pt-PT" sz="2000" dirty="0" smtClean="0"/>
              <a:t>O destinatário final deve recompor o pacote original</a:t>
            </a:r>
          </a:p>
          <a:p>
            <a:r>
              <a:rPr lang="pt-PT" sz="2400" dirty="0" smtClean="0"/>
              <a:t>TTL – Time to </a:t>
            </a:r>
            <a:r>
              <a:rPr lang="pt-PT" sz="2400" dirty="0" err="1" smtClean="0"/>
              <a:t>Live</a:t>
            </a:r>
            <a:r>
              <a:rPr lang="pt-PT" sz="2400" dirty="0" smtClean="0"/>
              <a:t> (8 bits)</a:t>
            </a:r>
          </a:p>
          <a:p>
            <a:pPr lvl="1"/>
            <a:r>
              <a:rPr lang="pt-PT" sz="2000" dirty="0" smtClean="0"/>
              <a:t>Número de </a:t>
            </a:r>
            <a:r>
              <a:rPr lang="pt-PT" sz="2000" i="1" dirty="0" err="1" smtClean="0"/>
              <a:t>routers</a:t>
            </a:r>
            <a:r>
              <a:rPr lang="pt-PT" sz="2000" dirty="0" smtClean="0"/>
              <a:t> máximo a atravessar</a:t>
            </a:r>
          </a:p>
          <a:p>
            <a:pPr lvl="1"/>
            <a:r>
              <a:rPr lang="pt-PT" sz="2000" dirty="0" smtClean="0"/>
              <a:t>Funciona como um mecanismo de proteção contra caminhos demasiado longos ou infinitos introduzidos por erros</a:t>
            </a:r>
          </a:p>
          <a:p>
            <a:r>
              <a:rPr lang="pt-PT" sz="2400" dirty="0" smtClean="0"/>
              <a:t>Protocolo (8 bits)</a:t>
            </a:r>
          </a:p>
          <a:p>
            <a:pPr lvl="1"/>
            <a:r>
              <a:rPr lang="pt-PT" sz="2000" dirty="0"/>
              <a:t>T</a:t>
            </a:r>
            <a:r>
              <a:rPr lang="pt-PT" sz="2000" dirty="0" smtClean="0"/>
              <a:t>ipo do </a:t>
            </a:r>
            <a:r>
              <a:rPr lang="pt-PT" sz="2000" i="1" dirty="0" err="1" smtClean="0"/>
              <a:t>payload</a:t>
            </a:r>
            <a:r>
              <a:rPr lang="pt-PT" sz="2000" dirty="0" smtClean="0"/>
              <a:t> (suporta a </a:t>
            </a:r>
            <a:r>
              <a:rPr lang="pt-PT" sz="2000" i="1" dirty="0" err="1" smtClean="0"/>
              <a:t>desmultiplexagem</a:t>
            </a:r>
            <a:r>
              <a:rPr lang="pt-PT" sz="2000" dirty="0" smtClean="0"/>
              <a:t> a nível superior)</a:t>
            </a:r>
          </a:p>
          <a:p>
            <a:r>
              <a:rPr lang="pt-PT" sz="2400" dirty="0" err="1" smtClean="0"/>
              <a:t>Header</a:t>
            </a:r>
            <a:r>
              <a:rPr lang="pt-PT" sz="2400" dirty="0" smtClean="0"/>
              <a:t> </a:t>
            </a:r>
            <a:r>
              <a:rPr lang="pt-PT" sz="2400" dirty="0" err="1" smtClean="0"/>
              <a:t>Checksum</a:t>
            </a:r>
            <a:r>
              <a:rPr lang="pt-PT" sz="2400" dirty="0" smtClean="0"/>
              <a:t> (16 </a:t>
            </a:r>
            <a:r>
              <a:rPr lang="pt-PT" sz="2400" dirty="0"/>
              <a:t>bits)</a:t>
            </a:r>
          </a:p>
          <a:p>
            <a:r>
              <a:rPr lang="pt-PT" sz="2400" dirty="0" err="1" smtClean="0"/>
              <a:t>Options</a:t>
            </a:r>
            <a:r>
              <a:rPr lang="pt-PT" sz="2400" dirty="0" smtClean="0"/>
              <a:t> (</a:t>
            </a:r>
            <a:r>
              <a:rPr lang="pt-PT" sz="2400" dirty="0" err="1" smtClean="0"/>
              <a:t>variavél</a:t>
            </a:r>
            <a:r>
              <a:rPr lang="pt-PT" sz="2400" dirty="0" smtClean="0"/>
              <a:t>)</a:t>
            </a:r>
            <a:endParaRPr lang="pt-PT" sz="2400" dirty="0"/>
          </a:p>
          <a:p>
            <a:pPr lvl="1"/>
            <a:r>
              <a:rPr lang="pt-PT" sz="2000" i="1" dirty="0" err="1" smtClean="0"/>
              <a:t>Source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route</a:t>
            </a:r>
            <a:r>
              <a:rPr lang="pt-PT" sz="2000" i="1" dirty="0" smtClean="0"/>
              <a:t>, record </a:t>
            </a:r>
            <a:r>
              <a:rPr lang="pt-PT" sz="2000" i="1" dirty="0" err="1" smtClean="0"/>
              <a:t>route</a:t>
            </a:r>
            <a:r>
              <a:rPr lang="pt-PT" sz="2000" dirty="0" smtClean="0"/>
              <a:t>, ...</a:t>
            </a:r>
            <a:endParaRPr lang="pt-PT" sz="2000" dirty="0"/>
          </a:p>
          <a:p>
            <a:pPr lvl="1"/>
            <a:endParaRPr lang="pt-PT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41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IP Header: </a:t>
            </a:r>
            <a:r>
              <a:rPr lang="en-US" dirty="0" smtClean="0">
                <a:latin typeface="Calibri" charset="0"/>
                <a:ea typeface="ＭＳ Ｐゴシック" charset="0"/>
              </a:rPr>
              <a:t>Payload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 </a:t>
            </a:r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Protocol</a:t>
            </a:r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56E12D-CD47-6643-BDE6-52D1C08AF76D}" type="slidenum">
              <a:rPr lang="en-US" sz="1200">
                <a:solidFill>
                  <a:srgbClr val="898989"/>
                </a:solidFill>
              </a:rPr>
              <a:pPr eaLnBrk="1" hangingPunct="1"/>
              <a:t>13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92165" name="Text Box 6"/>
          <p:cNvSpPr txBox="1">
            <a:spLocks noChangeArrowheads="1"/>
          </p:cNvSpPr>
          <p:nvPr/>
        </p:nvSpPr>
        <p:spPr bwMode="auto">
          <a:xfrm>
            <a:off x="1763688" y="2660650"/>
            <a:ext cx="19589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IP header</a:t>
            </a:r>
          </a:p>
        </p:txBody>
      </p:sp>
      <p:sp>
        <p:nvSpPr>
          <p:cNvPr id="92166" name="Text Box 7"/>
          <p:cNvSpPr txBox="1">
            <a:spLocks noChangeArrowheads="1"/>
          </p:cNvSpPr>
          <p:nvPr/>
        </p:nvSpPr>
        <p:spPr bwMode="auto">
          <a:xfrm>
            <a:off x="5335563" y="2660650"/>
            <a:ext cx="2035175" cy="396875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IP header</a:t>
            </a:r>
          </a:p>
        </p:txBody>
      </p:sp>
      <p:sp>
        <p:nvSpPr>
          <p:cNvPr id="92167" name="Text Box 8"/>
          <p:cNvSpPr txBox="1">
            <a:spLocks noChangeArrowheads="1"/>
          </p:cNvSpPr>
          <p:nvPr/>
        </p:nvSpPr>
        <p:spPr bwMode="auto">
          <a:xfrm>
            <a:off x="1763688" y="3044825"/>
            <a:ext cx="1957388" cy="396875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TCP header</a:t>
            </a:r>
          </a:p>
        </p:txBody>
      </p:sp>
      <p:sp>
        <p:nvSpPr>
          <p:cNvPr id="92168" name="Text Box 9"/>
          <p:cNvSpPr txBox="1">
            <a:spLocks noChangeArrowheads="1"/>
          </p:cNvSpPr>
          <p:nvPr/>
        </p:nvSpPr>
        <p:spPr bwMode="auto">
          <a:xfrm>
            <a:off x="5335563" y="3044825"/>
            <a:ext cx="2033588" cy="396875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UDP header</a:t>
            </a:r>
          </a:p>
        </p:txBody>
      </p:sp>
      <p:sp>
        <p:nvSpPr>
          <p:cNvPr id="92169" name="Rectangle 10"/>
          <p:cNvSpPr>
            <a:spLocks noChangeArrowheads="1"/>
          </p:cNvSpPr>
          <p:nvPr/>
        </p:nvSpPr>
        <p:spPr bwMode="auto">
          <a:xfrm>
            <a:off x="1763688" y="3429000"/>
            <a:ext cx="1958975" cy="11906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0" name="Rectangle 11"/>
          <p:cNvSpPr>
            <a:spLocks noChangeArrowheads="1"/>
          </p:cNvSpPr>
          <p:nvPr/>
        </p:nvSpPr>
        <p:spPr bwMode="auto">
          <a:xfrm>
            <a:off x="5297463" y="3429000"/>
            <a:ext cx="2073275" cy="11906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1" name="Text Box 13"/>
          <p:cNvSpPr txBox="1">
            <a:spLocks noChangeArrowheads="1"/>
          </p:cNvSpPr>
          <p:nvPr/>
        </p:nvSpPr>
        <p:spPr bwMode="auto">
          <a:xfrm>
            <a:off x="1801788" y="2084387"/>
            <a:ext cx="170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protocol=6</a:t>
            </a:r>
          </a:p>
        </p:txBody>
      </p:sp>
      <p:sp>
        <p:nvSpPr>
          <p:cNvPr id="92172" name="Text Box 14"/>
          <p:cNvSpPr txBox="1">
            <a:spLocks noChangeArrowheads="1"/>
          </p:cNvSpPr>
          <p:nvPr/>
        </p:nvSpPr>
        <p:spPr bwMode="auto">
          <a:xfrm>
            <a:off x="5395888" y="2160587"/>
            <a:ext cx="1860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protocol=17</a:t>
            </a:r>
          </a:p>
        </p:txBody>
      </p:sp>
    </p:spTree>
    <p:extLst>
      <p:ext uri="{BB962C8B-B14F-4D97-AF65-F5344CB8AC3E}">
        <p14:creationId xmlns:p14="http://schemas.microsoft.com/office/powerpoint/2010/main" val="1888369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382000" cy="654267"/>
          </a:xfrm>
        </p:spPr>
        <p:txBody>
          <a:bodyPr/>
          <a:lstStyle/>
          <a:p>
            <a:r>
              <a:rPr lang="pt-PT" i="1" dirty="0" err="1" smtClean="0">
                <a:latin typeface="+mn-lt"/>
                <a:ea typeface="ＭＳ Ｐゴシック" charset="0"/>
                <a:cs typeface="ＭＳ Ｐゴシック" charset="0"/>
              </a:rPr>
              <a:t>Header</a:t>
            </a:r>
            <a:r>
              <a:rPr lang="pt-PT" i="1" dirty="0" smtClean="0">
                <a:latin typeface="+mn-lt"/>
                <a:ea typeface="ＭＳ Ｐゴシック" charset="0"/>
                <a:cs typeface="ＭＳ Ｐゴシック" charset="0"/>
              </a:rPr>
              <a:t> </a:t>
            </a:r>
            <a:r>
              <a:rPr lang="pt-PT" i="1" dirty="0" err="1" smtClean="0">
                <a:latin typeface="+mn-lt"/>
                <a:ea typeface="ＭＳ Ｐゴシック" charset="0"/>
                <a:cs typeface="ＭＳ Ｐゴシック" charset="0"/>
              </a:rPr>
              <a:t>Checksum</a:t>
            </a:r>
            <a:endParaRPr lang="pt-PT" i="1" dirty="0">
              <a:latin typeface="+mn-lt"/>
              <a:ea typeface="ＭＳ Ｐゴシック" charset="0"/>
              <a:cs typeface="ＭＳ Ｐゴシック" charset="0"/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610600" cy="5234136"/>
          </a:xfrm>
        </p:spPr>
        <p:txBody>
          <a:bodyPr/>
          <a:lstStyle/>
          <a:p>
            <a:r>
              <a:rPr lang="pt-PT" dirty="0" err="1" smtClean="0">
                <a:ea typeface="ＭＳ Ｐゴシック" charset="0"/>
                <a:cs typeface="ＭＳ Ｐゴシック" charset="0"/>
              </a:rPr>
              <a:t>Checksum</a:t>
            </a:r>
            <a:r>
              <a:rPr lang="pt-PT" dirty="0" smtClean="0">
                <a:ea typeface="ＭＳ Ｐゴシック" charset="0"/>
                <a:cs typeface="ＭＳ Ｐゴシック" charset="0"/>
              </a:rPr>
              <a:t> (16 bits)</a:t>
            </a:r>
          </a:p>
          <a:p>
            <a:pPr lvl="1"/>
            <a:r>
              <a:rPr lang="pt-PT" dirty="0" smtClean="0">
                <a:ea typeface="ＭＳ Ｐゴシック" charset="0"/>
              </a:rPr>
              <a:t>Soma de todas as palavras de 16-bit do cabeçalho</a:t>
            </a:r>
          </a:p>
          <a:p>
            <a:pPr lvl="1"/>
            <a:r>
              <a:rPr lang="pt-PT" dirty="0" smtClean="0">
                <a:ea typeface="ＭＳ Ｐゴシック" charset="0"/>
              </a:rPr>
              <a:t>Se o cabeçalho se corromper num canal as somas diferem na </a:t>
            </a:r>
            <a:r>
              <a:rPr lang="pt-PT" dirty="0" err="1" smtClean="0">
                <a:ea typeface="ＭＳ Ｐゴシック" charset="0"/>
              </a:rPr>
              <a:t>emissaõ</a:t>
            </a:r>
            <a:r>
              <a:rPr lang="pt-PT" dirty="0" smtClean="0">
                <a:ea typeface="ＭＳ Ｐゴシック" charset="0"/>
              </a:rPr>
              <a:t> e na recepção</a:t>
            </a:r>
          </a:p>
          <a:p>
            <a:pPr lvl="1"/>
            <a:r>
              <a:rPr lang="pt-PT" dirty="0" smtClean="0">
                <a:ea typeface="ＭＳ Ｐゴシック" charset="0"/>
              </a:rPr>
              <a:t>O que permite não tratar pacotes com cabeçalho corrompido</a:t>
            </a:r>
            <a:endParaRPr lang="pt-PT" dirty="0">
              <a:ea typeface="ＭＳ Ｐゴシック" charset="0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A7EE956-8CCF-4A45-81C0-2F917267F6B9}" type="slidenum">
              <a:rPr lang="en-US" sz="1200">
                <a:solidFill>
                  <a:srgbClr val="898989"/>
                </a:solidFill>
              </a:rPr>
              <a:pPr eaLnBrk="1" hangingPunct="1"/>
              <a:t>14</a:t>
            </a:fld>
            <a:endParaRPr lang="en-US" sz="1200">
              <a:solidFill>
                <a:srgbClr val="898989"/>
              </a:solidFill>
            </a:endParaRPr>
          </a:p>
        </p:txBody>
      </p:sp>
      <p:sp>
        <p:nvSpPr>
          <p:cNvPr id="844804" name="Text Box 4"/>
          <p:cNvSpPr txBox="1">
            <a:spLocks noChangeArrowheads="1"/>
          </p:cNvSpPr>
          <p:nvPr/>
        </p:nvSpPr>
        <p:spPr bwMode="auto">
          <a:xfrm>
            <a:off x="1181504" y="3933825"/>
            <a:ext cx="113266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0" dirty="0">
                <a:latin typeface="+mn-lt"/>
              </a:rPr>
              <a:t>  134</a:t>
            </a:r>
          </a:p>
          <a:p>
            <a:pPr eaLnBrk="1" hangingPunct="1"/>
            <a:r>
              <a:rPr lang="en-US" sz="2800" b="0" dirty="0">
                <a:latin typeface="+mn-lt"/>
              </a:rPr>
              <a:t>+ 212</a:t>
            </a:r>
          </a:p>
          <a:p>
            <a:pPr eaLnBrk="1" hangingPunct="1"/>
            <a:endParaRPr lang="en-US" sz="2800" b="0" dirty="0">
              <a:latin typeface="+mn-lt"/>
            </a:endParaRPr>
          </a:p>
          <a:p>
            <a:pPr eaLnBrk="1" hangingPunct="1"/>
            <a:r>
              <a:rPr lang="en-US" sz="2800" b="0" dirty="0">
                <a:latin typeface="+mn-lt"/>
              </a:rPr>
              <a:t>= 346</a:t>
            </a:r>
          </a:p>
        </p:txBody>
      </p:sp>
      <p:sp>
        <p:nvSpPr>
          <p:cNvPr id="844805" name="Text Box 5"/>
          <p:cNvSpPr txBox="1">
            <a:spLocks noChangeArrowheads="1"/>
          </p:cNvSpPr>
          <p:nvPr/>
        </p:nvSpPr>
        <p:spPr bwMode="auto">
          <a:xfrm>
            <a:off x="6788554" y="3932238"/>
            <a:ext cx="113266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0">
                <a:latin typeface="+mn-lt"/>
              </a:rPr>
              <a:t>  134</a:t>
            </a:r>
          </a:p>
          <a:p>
            <a:pPr eaLnBrk="1" hangingPunct="1"/>
            <a:r>
              <a:rPr lang="en-US" sz="2800" b="0">
                <a:latin typeface="+mn-lt"/>
              </a:rPr>
              <a:t>+ 21</a:t>
            </a:r>
            <a:r>
              <a:rPr lang="en-US" sz="2800" b="0">
                <a:solidFill>
                  <a:srgbClr val="FF3300"/>
                </a:solidFill>
                <a:latin typeface="+mn-lt"/>
              </a:rPr>
              <a:t>6</a:t>
            </a:r>
          </a:p>
          <a:p>
            <a:pPr eaLnBrk="1" hangingPunct="1"/>
            <a:endParaRPr lang="en-US" sz="2800" b="0">
              <a:latin typeface="+mn-lt"/>
            </a:endParaRPr>
          </a:p>
          <a:p>
            <a:pPr eaLnBrk="1" hangingPunct="1"/>
            <a:r>
              <a:rPr lang="en-US" sz="2800" b="0">
                <a:latin typeface="+mn-lt"/>
              </a:rPr>
              <a:t>= 350</a:t>
            </a:r>
          </a:p>
        </p:txBody>
      </p:sp>
      <p:sp>
        <p:nvSpPr>
          <p:cNvPr id="844806" name="Line 6"/>
          <p:cNvSpPr>
            <a:spLocks noChangeShapeType="1"/>
          </p:cNvSpPr>
          <p:nvPr/>
        </p:nvSpPr>
        <p:spPr bwMode="auto">
          <a:xfrm>
            <a:off x="969963" y="5084763"/>
            <a:ext cx="16906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4807" name="Line 7"/>
          <p:cNvSpPr>
            <a:spLocks noChangeShapeType="1"/>
          </p:cNvSpPr>
          <p:nvPr/>
        </p:nvSpPr>
        <p:spPr bwMode="auto">
          <a:xfrm>
            <a:off x="6386513" y="5046663"/>
            <a:ext cx="1690687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4809" name="AutoShape 9"/>
          <p:cNvSpPr>
            <a:spLocks noChangeArrowheads="1"/>
          </p:cNvSpPr>
          <p:nvPr/>
        </p:nvSpPr>
        <p:spPr bwMode="auto">
          <a:xfrm>
            <a:off x="3505200" y="4586288"/>
            <a:ext cx="1958975" cy="728662"/>
          </a:xfrm>
          <a:prstGeom prst="rightArrow">
            <a:avLst>
              <a:gd name="adj1" fmla="val 50000"/>
              <a:gd name="adj2" fmla="val 67211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4810" name="Text Box 10"/>
          <p:cNvSpPr txBox="1">
            <a:spLocks noChangeArrowheads="1"/>
          </p:cNvSpPr>
          <p:nvPr/>
        </p:nvSpPr>
        <p:spPr bwMode="auto">
          <a:xfrm>
            <a:off x="4952861" y="3886200"/>
            <a:ext cx="18862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0">
                <a:solidFill>
                  <a:srgbClr val="FF3300"/>
                </a:solidFill>
                <a:latin typeface="+mn-lt"/>
              </a:rPr>
              <a:t>Mismatch!</a:t>
            </a:r>
          </a:p>
        </p:txBody>
      </p:sp>
    </p:spTree>
    <p:extLst>
      <p:ext uri="{BB962C8B-B14F-4D97-AF65-F5344CB8AC3E}">
        <p14:creationId xmlns:p14="http://schemas.microsoft.com/office/powerpoint/2010/main" val="3287008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4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4804" grpId="0"/>
      <p:bldP spid="844805" grpId="0"/>
      <p:bldP spid="844806" grpId="0" animBg="1"/>
      <p:bldP spid="844807" grpId="0" animBg="1"/>
      <p:bldP spid="844809" grpId="0" animBg="1"/>
      <p:bldP spid="8448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382000" cy="887760"/>
          </a:xfrm>
        </p:spPr>
        <p:txBody>
          <a:bodyPr>
            <a:normAutofit/>
          </a:bodyPr>
          <a:lstStyle/>
          <a:p>
            <a:pPr eaLnBrk="1" hangingPunct="1"/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Encaminhamento ou </a:t>
            </a:r>
            <a:r>
              <a:rPr lang="pt-PT" sz="4000" i="1" dirty="0" err="1" smtClean="0">
                <a:latin typeface="+mn-lt"/>
                <a:ea typeface="ＭＳ Ｐゴシック" charset="0"/>
                <a:cs typeface="Tw Cen MT"/>
              </a:rPr>
              <a:t>Routing</a:t>
            </a:r>
            <a:endParaRPr lang="pt-PT" sz="4000" i="1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92164" name="Rectangle 3"/>
          <p:cNvSpPr>
            <a:spLocks noChangeArrowheads="1"/>
          </p:cNvSpPr>
          <p:nvPr/>
        </p:nvSpPr>
        <p:spPr bwMode="auto">
          <a:xfrm>
            <a:off x="2632075" y="5867400"/>
            <a:ext cx="2813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92165" name="Rectangle 4"/>
          <p:cNvSpPr>
            <a:spLocks noChangeArrowheads="1"/>
          </p:cNvSpPr>
          <p:nvPr/>
        </p:nvSpPr>
        <p:spPr bwMode="auto">
          <a:xfrm>
            <a:off x="2560638" y="5943600"/>
            <a:ext cx="2814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45062" name="Rectangle 5"/>
          <p:cNvSpPr>
            <a:spLocks noChangeArrowheads="1"/>
          </p:cNvSpPr>
          <p:nvPr/>
        </p:nvSpPr>
        <p:spPr bwMode="auto">
          <a:xfrm>
            <a:off x="467544" y="1412776"/>
            <a:ext cx="8382000" cy="2882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325" tIns="23812" rIns="60325" bIns="23812">
            <a:spAutoFit/>
          </a:bodyPr>
          <a:lstStyle/>
          <a:p>
            <a:pPr algn="l" defTabSz="723900" eaLnBrk="0" hangingPunct="0">
              <a:lnSpc>
                <a:spcPct val="85000"/>
              </a:lnSpc>
              <a:buFont typeface="Wingdings" charset="0"/>
              <a:buNone/>
            </a:pPr>
            <a:r>
              <a:rPr lang="pt-PT" sz="24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Cada </a:t>
            </a:r>
            <a:r>
              <a:rPr lang="pt-PT" sz="2400" b="0" u="none" dirty="0">
                <a:solidFill>
                  <a:srgbClr val="0000FF"/>
                </a:solidFill>
                <a:latin typeface="+mn-lt"/>
                <a:cs typeface="Tw Cen MT"/>
              </a:rPr>
              <a:t>computador </a:t>
            </a:r>
            <a:r>
              <a:rPr lang="pt-PT" sz="2400" b="0" dirty="0" smtClean="0">
                <a:solidFill>
                  <a:srgbClr val="0000FF"/>
                </a:solidFill>
                <a:latin typeface="+mn-lt"/>
                <a:cs typeface="Tw Cen MT"/>
              </a:rPr>
              <a:t>e cada</a:t>
            </a:r>
            <a:r>
              <a:rPr lang="pt-PT" sz="24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 </a:t>
            </a:r>
            <a:r>
              <a:rPr lang="pt-PT" sz="2400" b="0" i="1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router</a:t>
            </a:r>
            <a:r>
              <a:rPr lang="pt-PT" sz="24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 tem </a:t>
            </a:r>
            <a:r>
              <a:rPr lang="pt-PT" sz="2400" b="0" u="none" dirty="0">
                <a:solidFill>
                  <a:srgbClr val="0000FF"/>
                </a:solidFill>
                <a:latin typeface="+mn-lt"/>
                <a:cs typeface="Tw Cen MT"/>
              </a:rPr>
              <a:t>que possuir tabelas de encaminhamento ou </a:t>
            </a:r>
            <a:r>
              <a:rPr lang="pt-PT" sz="24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de </a:t>
            </a:r>
            <a:r>
              <a:rPr lang="pt-PT" sz="2400" b="0" i="1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routing</a:t>
            </a:r>
            <a:r>
              <a:rPr lang="pt-PT" sz="2400" b="0" i="1" u="none" dirty="0" smtClean="0">
                <a:solidFill>
                  <a:srgbClr val="0000FF"/>
                </a:solidFill>
                <a:latin typeface="+mn-lt"/>
                <a:cs typeface="Tw Cen MT"/>
              </a:rPr>
              <a:t> / </a:t>
            </a:r>
            <a:r>
              <a:rPr lang="pt-PT" sz="2400" b="0" i="1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forwarding</a:t>
            </a:r>
            <a:endParaRPr lang="pt-PT" sz="2400" b="0" i="1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23900" eaLnBrk="0" hangingPunct="0">
              <a:lnSpc>
                <a:spcPct val="85000"/>
              </a:lnSpc>
              <a:buFont typeface="Wingdings" charset="0"/>
              <a:buChar char="§"/>
            </a:pPr>
            <a:endParaRPr lang="pt-PT" sz="24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23900" eaLnBrk="0" hangingPunct="0">
              <a:lnSpc>
                <a:spcPct val="85000"/>
              </a:lnSpc>
              <a:buFont typeface="Wingdings" charset="0"/>
              <a:buNone/>
            </a:pPr>
            <a:r>
              <a:rPr lang="pt-PT" sz="24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As </a:t>
            </a:r>
            <a:r>
              <a:rPr lang="pt-PT" sz="2400" b="0" u="none" dirty="0">
                <a:solidFill>
                  <a:srgbClr val="0000FF"/>
                </a:solidFill>
                <a:latin typeface="+mn-lt"/>
                <a:cs typeface="Tw Cen MT"/>
              </a:rPr>
              <a:t>tabelas de encaminhamento </a:t>
            </a:r>
            <a:r>
              <a:rPr lang="pt-PT" sz="24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relacionam prefixos </a:t>
            </a:r>
            <a:r>
              <a:rPr lang="pt-PT" sz="2400" b="0" u="none" dirty="0">
                <a:solidFill>
                  <a:srgbClr val="0000FF"/>
                </a:solidFill>
                <a:latin typeface="+mn-lt"/>
                <a:cs typeface="Tw Cen MT"/>
              </a:rPr>
              <a:t>de rede IP destino com interfaces ou endereços IP de </a:t>
            </a:r>
            <a:r>
              <a:rPr lang="pt-PT" sz="2400" b="0" i="1" u="none" dirty="0" err="1">
                <a:solidFill>
                  <a:srgbClr val="0000FF"/>
                </a:solidFill>
                <a:latin typeface="+mn-lt"/>
                <a:cs typeface="Tw Cen MT"/>
              </a:rPr>
              <a:t>routers</a:t>
            </a:r>
            <a:endParaRPr lang="pt-PT" sz="2400" b="0" i="1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23900" eaLnBrk="0" hangingPunct="0">
              <a:lnSpc>
                <a:spcPct val="85000"/>
              </a:lnSpc>
              <a:buFont typeface="Wingdings" charset="0"/>
              <a:buNone/>
            </a:pPr>
            <a:endParaRPr lang="pt-PT" sz="2400" b="0" u="none" dirty="0">
              <a:solidFill>
                <a:srgbClr val="0000FF"/>
              </a:solidFill>
              <a:latin typeface="+mn-lt"/>
              <a:cs typeface="Tw Cen MT"/>
            </a:endParaRPr>
          </a:p>
          <a:p>
            <a:pPr algn="l" defTabSz="723900" eaLnBrk="0" hangingPunct="0">
              <a:lnSpc>
                <a:spcPct val="85000"/>
              </a:lnSpc>
              <a:buFont typeface="Wingdings" charset="0"/>
              <a:buNone/>
            </a:pPr>
            <a:r>
              <a:rPr lang="pt-PT" sz="2400" b="0" u="none" dirty="0" smtClean="0">
                <a:solidFill>
                  <a:srgbClr val="0000FF"/>
                </a:solidFill>
                <a:latin typeface="+mn-lt"/>
                <a:cs typeface="Tw Cen MT"/>
              </a:rPr>
              <a:t>A tabela contem prefixos IP associados à forma de encaminhamento a seguir para o prefixo</a:t>
            </a:r>
            <a:endParaRPr lang="pt-PT" sz="2400" b="0" u="none" dirty="0">
              <a:solidFill>
                <a:srgbClr val="0000FF"/>
              </a:solidFill>
              <a:latin typeface="+mn-lt"/>
              <a:ea typeface="ヒラギノ角ゴ Pro W3" charset="0"/>
              <a:cs typeface="Tw Cen M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971187"/>
              </p:ext>
            </p:extLst>
          </p:nvPr>
        </p:nvGraphicFramePr>
        <p:xfrm>
          <a:off x="832555" y="4734489"/>
          <a:ext cx="7450665" cy="1355098"/>
        </p:xfrm>
        <a:graphic>
          <a:graphicData uri="http://schemas.openxmlformats.org/drawingml/2006/table">
            <a:tbl>
              <a:tblPr/>
              <a:tblGrid>
                <a:gridCol w="2483555"/>
                <a:gridCol w="2483555"/>
                <a:gridCol w="2483555"/>
              </a:tblGrid>
              <a:tr h="857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Destino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Prefixo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IP, Mask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End GW (Next Hop)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Hops,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Métrica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ou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custo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976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766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086725" cy="914400"/>
          </a:xfrm>
        </p:spPr>
        <p:txBody>
          <a:bodyPr>
            <a:noAutofit/>
          </a:bodyPr>
          <a:lstStyle/>
          <a:p>
            <a:pPr eaLnBrk="1" hangingPunct="1"/>
            <a:r>
              <a:rPr lang="pt-PT" sz="4800" dirty="0" smtClean="0">
                <a:latin typeface="+mn-lt"/>
                <a:ea typeface="ＭＳ Ｐゴシック" charset="0"/>
                <a:cs typeface="Tw Cen MT"/>
              </a:rPr>
              <a:t>Tabela </a:t>
            </a:r>
            <a:r>
              <a:rPr lang="pt-PT" sz="4800" dirty="0">
                <a:latin typeface="+mn-lt"/>
                <a:ea typeface="ＭＳ Ｐゴシック" charset="0"/>
                <a:cs typeface="Tw Cen MT"/>
              </a:rPr>
              <a:t>de encaminhamento</a:t>
            </a:r>
          </a:p>
        </p:txBody>
      </p:sp>
      <p:sp>
        <p:nvSpPr>
          <p:cNvPr id="96268" name="Rectangle 11"/>
          <p:cNvSpPr>
            <a:spLocks noChangeArrowheads="1"/>
          </p:cNvSpPr>
          <p:nvPr/>
        </p:nvSpPr>
        <p:spPr bwMode="auto">
          <a:xfrm>
            <a:off x="1043608" y="1815394"/>
            <a:ext cx="6768752" cy="840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2000" b="0" u="none" dirty="0">
                <a:latin typeface="+mn-lt"/>
                <a:cs typeface="Tw Cen MT"/>
              </a:rPr>
              <a:t>Acess</a:t>
            </a:r>
            <a:r>
              <a:rPr lang="pt-PT" altLang="ja-JP" sz="2000" b="0" u="none" dirty="0">
                <a:latin typeface="+mn-lt"/>
                <a:ea typeface="ヒラギノ角ゴ Pro W3" charset="0"/>
                <a:cs typeface="Tw Cen MT"/>
              </a:rPr>
              <a:t>ível num computador através dos comandos: 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altLang="ja-JP" sz="2000" b="0" u="none" dirty="0">
                <a:latin typeface="+mn-lt"/>
                <a:ea typeface="ヒラギノ角ゴ Pro W3" charset="0"/>
                <a:cs typeface="Tw Cen MT"/>
              </a:rPr>
              <a:t>	</a:t>
            </a:r>
            <a:endParaRPr lang="pt-PT" altLang="ja-JP" sz="2000" b="0" u="none" dirty="0" smtClean="0">
              <a:latin typeface="+mn-lt"/>
              <a:ea typeface="ヒラギノ角ゴ Pro W3" charset="0"/>
              <a:cs typeface="Tw Cen MT"/>
            </a:endParaRPr>
          </a:p>
          <a:p>
            <a:pPr defTabSz="723900" eaLnBrk="0" hangingPunct="0">
              <a:lnSpc>
                <a:spcPct val="85000"/>
              </a:lnSpc>
            </a:pPr>
            <a:r>
              <a:rPr lang="pt-PT" altLang="ja-JP" sz="2000" b="0" u="none" dirty="0" err="1" smtClean="0">
                <a:latin typeface="+mn-lt"/>
                <a:ea typeface="ヒラギノ角ゴ Pro W3" charset="0"/>
                <a:cs typeface="Tw Cen MT"/>
              </a:rPr>
              <a:t>netstat</a:t>
            </a:r>
            <a:r>
              <a:rPr lang="pt-PT" altLang="ja-JP" sz="2000" b="0" u="none" dirty="0" smtClean="0">
                <a:latin typeface="+mn-lt"/>
                <a:ea typeface="ヒラギノ角ゴ Pro W3" charset="0"/>
                <a:cs typeface="Tw Cen MT"/>
              </a:rPr>
              <a:t> </a:t>
            </a:r>
            <a:r>
              <a:rPr lang="pt-PT" altLang="ja-JP" sz="2000" b="0" u="none" dirty="0">
                <a:latin typeface="+mn-lt"/>
                <a:ea typeface="ヒラギノ角ゴ Pro W3" charset="0"/>
                <a:cs typeface="Tw Cen MT"/>
              </a:rPr>
              <a:t>-r  ou   </a:t>
            </a:r>
            <a:r>
              <a:rPr lang="pt-PT" altLang="ja-JP" sz="2000" b="0" u="none" dirty="0" err="1">
                <a:latin typeface="+mn-lt"/>
                <a:ea typeface="ヒラギノ角ゴ Pro W3" charset="0"/>
                <a:cs typeface="Tw Cen MT"/>
              </a:rPr>
              <a:t>route</a:t>
            </a:r>
            <a:r>
              <a:rPr lang="pt-PT" altLang="ja-JP" sz="2000" b="0" u="none" dirty="0">
                <a:latin typeface="+mn-lt"/>
                <a:ea typeface="ヒラギノ角ゴ Pro W3" charset="0"/>
                <a:cs typeface="Tw Cen MT"/>
              </a:rPr>
              <a:t>     por exemplo</a:t>
            </a:r>
            <a:endParaRPr lang="pt-PT" sz="2000" b="0" u="none" dirty="0">
              <a:latin typeface="+mn-lt"/>
              <a:ea typeface="ヒラギノ角ゴ Pro W3" charset="0"/>
              <a:cs typeface="Tw Cen MT"/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2307407"/>
              </p:ext>
            </p:extLst>
          </p:nvPr>
        </p:nvGraphicFramePr>
        <p:xfrm>
          <a:off x="412044" y="3134356"/>
          <a:ext cx="8506178" cy="2228850"/>
        </p:xfrm>
        <a:graphic>
          <a:graphicData uri="http://schemas.openxmlformats.org/drawingml/2006/table">
            <a:tbl>
              <a:tblPr/>
              <a:tblGrid>
                <a:gridCol w="1790774"/>
                <a:gridCol w="1903515"/>
                <a:gridCol w="1778000"/>
                <a:gridCol w="1509889"/>
                <a:gridCol w="1524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Rede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Mask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End GW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Interface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Métrica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192.168.1.0/32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255.255.255.255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Direct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193.56.45.0/24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192.168.1.254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193.136.122/24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192.168.1.254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F5E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192.168.1.0/24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Direct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0.0.0.0/0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ahoma" charset="0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0.0.0.0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192.168.1.1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Eth0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charset="0"/>
                          <a:ea typeface="ＭＳ Ｐゴシック" charset="0"/>
                          <a:cs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AF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5001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Encaminhamento dito </a:t>
            </a:r>
            <a:r>
              <a:rPr lang="pt-PT" i="1" dirty="0" err="1" smtClean="0"/>
              <a:t>directo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Se a interface com o endereço IP de destino está ligada a um canal a que o computador ou o </a:t>
            </a:r>
            <a:r>
              <a:rPr lang="pt-PT" i="1" dirty="0" err="1" smtClean="0"/>
              <a:t>router</a:t>
            </a:r>
            <a:r>
              <a:rPr lang="pt-PT" dirty="0" smtClean="0"/>
              <a:t> estão </a:t>
            </a:r>
            <a:r>
              <a:rPr lang="pt-PT" dirty="0" err="1" smtClean="0"/>
              <a:t>dicetamente</a:t>
            </a:r>
            <a:r>
              <a:rPr lang="pt-PT" dirty="0" smtClean="0"/>
              <a:t> ligados</a:t>
            </a:r>
          </a:p>
          <a:p>
            <a:pPr lvl="1"/>
            <a:r>
              <a:rPr lang="pt-PT" dirty="0" smtClean="0"/>
              <a:t>O destino está numa </a:t>
            </a:r>
            <a:r>
              <a:rPr lang="pt-PT" i="1" dirty="0" err="1" smtClean="0"/>
              <a:t>subnet</a:t>
            </a:r>
            <a:r>
              <a:rPr lang="pt-PT" dirty="0" smtClean="0"/>
              <a:t> a que o computador ou </a:t>
            </a:r>
            <a:r>
              <a:rPr lang="pt-PT" i="1" dirty="0" err="1" smtClean="0"/>
              <a:t>router</a:t>
            </a:r>
            <a:r>
              <a:rPr lang="pt-PT" dirty="0" smtClean="0"/>
              <a:t> está ligado</a:t>
            </a:r>
          </a:p>
          <a:p>
            <a:pPr lvl="1"/>
            <a:r>
              <a:rPr lang="pt-PT" dirty="0" smtClean="0"/>
              <a:t>O encaminhamento diz-se </a:t>
            </a:r>
            <a:r>
              <a:rPr lang="pt-PT" dirty="0" err="1" smtClean="0"/>
              <a:t>directo</a:t>
            </a:r>
            <a:endParaRPr lang="pt-PT" dirty="0" smtClean="0"/>
          </a:p>
          <a:p>
            <a:pPr lvl="1"/>
            <a:r>
              <a:rPr lang="pt-PT" dirty="0" smtClean="0"/>
              <a:t>Tal reconhece-se pois o prefixo é o prefixo de uma </a:t>
            </a:r>
            <a:r>
              <a:rPr lang="pt-PT" i="1" dirty="0" err="1" smtClean="0"/>
              <a:t>subnet</a:t>
            </a:r>
            <a:r>
              <a:rPr lang="pt-PT" dirty="0" smtClean="0"/>
              <a:t> </a:t>
            </a:r>
            <a:r>
              <a:rPr lang="pt-PT" dirty="0" err="1" smtClean="0"/>
              <a:t>directamente</a:t>
            </a:r>
            <a:r>
              <a:rPr lang="pt-PT" dirty="0" smtClean="0"/>
              <a:t> ligada</a:t>
            </a:r>
          </a:p>
          <a:p>
            <a:pPr lvl="1"/>
            <a:r>
              <a:rPr lang="pt-PT" dirty="0" smtClean="0"/>
              <a:t>Se o canal for </a:t>
            </a:r>
            <a:r>
              <a:rPr lang="pt-PT" dirty="0" err="1" smtClean="0"/>
              <a:t>multi-ponto</a:t>
            </a:r>
            <a:r>
              <a:rPr lang="pt-PT" dirty="0" smtClean="0"/>
              <a:t> (tipicamente um canal baseado em </a:t>
            </a:r>
            <a:r>
              <a:rPr lang="pt-PT" i="1" dirty="0" err="1" smtClean="0"/>
              <a:t>broadcast</a:t>
            </a:r>
            <a:r>
              <a:rPr lang="pt-PT" dirty="0" smtClean="0"/>
              <a:t>) usa-se o protocolo ARP para conhecer o endereço canal do destino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Encaminhamento dito </a:t>
            </a:r>
            <a:r>
              <a:rPr lang="pt-PT" i="1" dirty="0" err="1" smtClean="0"/>
              <a:t>indirecto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Ocorre quando o destino do pacote não se encontra </a:t>
            </a:r>
            <a:r>
              <a:rPr lang="pt-PT" dirty="0" err="1" smtClean="0"/>
              <a:t>directamente</a:t>
            </a:r>
            <a:r>
              <a:rPr lang="pt-PT" dirty="0" smtClean="0"/>
              <a:t> ligado ao computador ou </a:t>
            </a:r>
            <a:r>
              <a:rPr lang="pt-PT" i="1" dirty="0" err="1" smtClean="0"/>
              <a:t>router</a:t>
            </a:r>
            <a:endParaRPr lang="pt-PT" i="1" dirty="0" smtClean="0"/>
          </a:p>
          <a:p>
            <a:pPr lvl="1"/>
            <a:r>
              <a:rPr lang="pt-PT" dirty="0" smtClean="0"/>
              <a:t>O endereço IP de destino não pertence a nenhum dos prefixos das </a:t>
            </a:r>
            <a:r>
              <a:rPr lang="pt-PT" i="1" dirty="0" err="1" smtClean="0"/>
              <a:t>subnets</a:t>
            </a:r>
            <a:r>
              <a:rPr lang="pt-PT" dirty="0" smtClean="0"/>
              <a:t> que estão </a:t>
            </a:r>
            <a:r>
              <a:rPr lang="pt-PT" dirty="0" err="1" smtClean="0"/>
              <a:t>directamente</a:t>
            </a:r>
            <a:r>
              <a:rPr lang="pt-PT" dirty="0" smtClean="0"/>
              <a:t> ligados ao computador ou </a:t>
            </a:r>
            <a:r>
              <a:rPr lang="pt-PT" i="1" dirty="0" err="1" smtClean="0"/>
              <a:t>router</a:t>
            </a:r>
            <a:endParaRPr lang="pt-PT" i="1" dirty="0" smtClean="0"/>
          </a:p>
          <a:p>
            <a:pPr lvl="1"/>
            <a:r>
              <a:rPr lang="pt-PT" dirty="0" smtClean="0"/>
              <a:t>O pacote tem de ser entregue a um </a:t>
            </a:r>
            <a:r>
              <a:rPr lang="pt-PT" i="1" dirty="0" err="1" smtClean="0"/>
              <a:t>router</a:t>
            </a:r>
            <a:r>
              <a:rPr lang="pt-PT" dirty="0" smtClean="0"/>
              <a:t> </a:t>
            </a:r>
            <a:r>
              <a:rPr lang="pt-PT" dirty="0" smtClean="0"/>
              <a:t>(acess</a:t>
            </a:r>
            <a:r>
              <a:rPr lang="pt-PT" dirty="0" smtClean="0"/>
              <a:t>ível </a:t>
            </a:r>
            <a:r>
              <a:rPr lang="pt-PT" dirty="0" smtClean="0"/>
              <a:t>por encaminhamento </a:t>
            </a:r>
            <a:r>
              <a:rPr lang="pt-PT" dirty="0" err="1" smtClean="0"/>
              <a:t>directo</a:t>
            </a:r>
            <a:r>
              <a:rPr lang="pt-PT" dirty="0" smtClean="0"/>
              <a:t>) que se aproxima do </a:t>
            </a:r>
            <a:r>
              <a:rPr lang="pt-PT" dirty="0" smtClean="0"/>
              <a:t>destino</a:t>
            </a:r>
          </a:p>
          <a:p>
            <a:pPr lvl="1"/>
            <a:r>
              <a:rPr lang="pt-PT" dirty="0" smtClean="0"/>
              <a:t>O endereço IP desse </a:t>
            </a:r>
            <a:r>
              <a:rPr lang="pt-PT" i="1" dirty="0" err="1" smtClean="0"/>
              <a:t>router</a:t>
            </a:r>
            <a:r>
              <a:rPr lang="pt-PT" dirty="0" smtClean="0"/>
              <a:t> vizinho tem de ser conhecido e o mesmo tem de ser </a:t>
            </a:r>
            <a:r>
              <a:rPr lang="pt-PT" dirty="0" err="1" smtClean="0"/>
              <a:t>directmente</a:t>
            </a:r>
            <a:r>
              <a:rPr lang="pt-PT" dirty="0" smtClean="0"/>
              <a:t> alcançável por uma das nossas interfaces</a:t>
            </a:r>
          </a:p>
          <a:p>
            <a:pPr lvl="1"/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3896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Encaminhamento dito </a:t>
            </a:r>
            <a:r>
              <a:rPr lang="pt-PT" i="1" dirty="0" smtClean="0"/>
              <a:t>por defeito</a:t>
            </a:r>
            <a:endParaRPr lang="pt-PT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Ocorre quando o destino do pacote só faz </a:t>
            </a:r>
            <a:r>
              <a:rPr lang="pt-PT" i="1" dirty="0" err="1" smtClean="0"/>
              <a:t>matching</a:t>
            </a:r>
            <a:r>
              <a:rPr lang="pt-PT" dirty="0" smtClean="0"/>
              <a:t> com o endereço por defeito, geralmente denotado prefixo IP de comprimento 0 ou 0.0.0.0/0</a:t>
            </a:r>
          </a:p>
          <a:p>
            <a:r>
              <a:rPr lang="pt-PT" dirty="0" smtClean="0"/>
              <a:t>O destino não se encontra </a:t>
            </a:r>
            <a:r>
              <a:rPr lang="pt-PT" dirty="0" err="1" smtClean="0"/>
              <a:t>directamente</a:t>
            </a:r>
            <a:r>
              <a:rPr lang="pt-PT" dirty="0" smtClean="0"/>
              <a:t> ligado ao computador ou </a:t>
            </a:r>
            <a:r>
              <a:rPr lang="pt-PT" i="1" dirty="0" err="1" smtClean="0"/>
              <a:t>router</a:t>
            </a:r>
            <a:endParaRPr lang="pt-PT" i="1" dirty="0" smtClean="0"/>
          </a:p>
          <a:p>
            <a:pPr lvl="1"/>
            <a:r>
              <a:rPr lang="pt-PT" dirty="0"/>
              <a:t>Trata-se de uma espécie de “</a:t>
            </a:r>
            <a:r>
              <a:rPr lang="pt-PT" dirty="0" err="1"/>
              <a:t>otherwise</a:t>
            </a:r>
            <a:r>
              <a:rPr lang="pt-PT" dirty="0"/>
              <a:t>”</a:t>
            </a:r>
          </a:p>
          <a:p>
            <a:pPr lvl="1"/>
            <a:r>
              <a:rPr lang="pt-PT" dirty="0" smtClean="0"/>
              <a:t>O pacote tem de ser entregue a um </a:t>
            </a:r>
            <a:r>
              <a:rPr lang="pt-PT" dirty="0" err="1" smtClean="0"/>
              <a:t>router</a:t>
            </a:r>
            <a:r>
              <a:rPr lang="pt-PT" dirty="0" smtClean="0"/>
              <a:t> </a:t>
            </a:r>
            <a:r>
              <a:rPr lang="pt-PT" dirty="0" err="1" smtClean="0"/>
              <a:t>directamente</a:t>
            </a:r>
            <a:r>
              <a:rPr lang="pt-PT" dirty="0" smtClean="0"/>
              <a:t> ligado que possa aproximar-se melhor </a:t>
            </a:r>
            <a:r>
              <a:rPr lang="pt-PT" dirty="0" smtClean="0"/>
              <a:t>de </a:t>
            </a:r>
            <a:r>
              <a:rPr lang="pt-PT" dirty="0" err="1" smtClean="0"/>
              <a:t>qualuqer</a:t>
            </a:r>
            <a:r>
              <a:rPr lang="pt-PT" dirty="0" smtClean="0"/>
              <a:t> </a:t>
            </a:r>
            <a:r>
              <a:rPr lang="pt-PT" dirty="0" smtClean="0"/>
              <a:t>destino</a:t>
            </a:r>
          </a:p>
          <a:p>
            <a:pPr lvl="1"/>
            <a:r>
              <a:rPr lang="pt-PT" dirty="0"/>
              <a:t>O</a:t>
            </a:r>
            <a:r>
              <a:rPr lang="pt-PT" dirty="0" smtClean="0"/>
              <a:t> endereço IP desse </a:t>
            </a:r>
            <a:r>
              <a:rPr lang="pt-PT" i="1" dirty="0" err="1" smtClean="0"/>
              <a:t>router</a:t>
            </a:r>
            <a:r>
              <a:rPr lang="pt-PT" dirty="0" smtClean="0"/>
              <a:t> vizinho, dito </a:t>
            </a:r>
            <a:r>
              <a:rPr lang="pt-PT" i="1" dirty="0" err="1" smtClean="0"/>
              <a:t>default</a:t>
            </a:r>
            <a:r>
              <a:rPr lang="pt-PT" i="1" dirty="0" smtClean="0"/>
              <a:t> </a:t>
            </a:r>
            <a:r>
              <a:rPr lang="pt-PT" i="1" dirty="0" err="1" smtClean="0"/>
              <a:t>router</a:t>
            </a:r>
            <a:r>
              <a:rPr lang="pt-PT" dirty="0" smtClean="0"/>
              <a:t>, tem de ser conhecido</a:t>
            </a:r>
          </a:p>
          <a:p>
            <a:pPr lvl="1"/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467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smtClean="0">
                <a:cs typeface="+mj-cs"/>
              </a:rPr>
              <a:t>Objectivos da lição</a:t>
            </a:r>
          </a:p>
        </p:txBody>
      </p:sp>
      <p:sp>
        <p:nvSpPr>
          <p:cNvPr id="1047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5378450"/>
          </a:xfrm>
        </p:spPr>
        <p:txBody>
          <a:bodyPr/>
          <a:lstStyle/>
          <a:p>
            <a:pPr>
              <a:defRPr/>
            </a:pPr>
            <a:r>
              <a:rPr lang="pt-PT" sz="2400" dirty="0" smtClean="0"/>
              <a:t>O encaminhamento de pacotes na Internet é realizado pela colaboração dos sistemas terminais (computadores) e comutadores de pacotes</a:t>
            </a:r>
          </a:p>
          <a:p>
            <a:pPr>
              <a:defRPr/>
            </a:pPr>
            <a:r>
              <a:rPr lang="pt-PT" sz="2400" dirty="0" smtClean="0"/>
              <a:t>Para que seja possível esta colaboração são necessárias um conjunto de convenções, formatos e procedimentos comuns, reunidos no protocolo IP</a:t>
            </a:r>
          </a:p>
          <a:p>
            <a:pPr>
              <a:defRPr/>
            </a:pPr>
            <a:r>
              <a:rPr lang="pt-PT" sz="2400" dirty="0" smtClean="0"/>
              <a:t>Este protocolo é o principal protocolo usado no </a:t>
            </a:r>
            <a:r>
              <a:rPr lang="pt-PT" sz="2400" i="1" dirty="0" smtClean="0"/>
              <a:t>core</a:t>
            </a:r>
            <a:r>
              <a:rPr lang="pt-PT" sz="2400" dirty="0" smtClean="0"/>
              <a:t> da Internet e a sua descrição é o objecto desta lição.</a:t>
            </a:r>
          </a:p>
          <a:p>
            <a:pPr>
              <a:defRPr/>
            </a:pPr>
            <a:r>
              <a:rPr lang="pt-PT" sz="2400" dirty="0" smtClean="0"/>
              <a:t>Slides elaborados com alguns exemplos disponibilizados pelos autores do livro</a:t>
            </a:r>
          </a:p>
          <a:p>
            <a:pPr marL="339725" lvl="1" indent="0">
              <a:buFont typeface="Helvetica" charset="0"/>
              <a:buNone/>
              <a:defRPr/>
            </a:pPr>
            <a:r>
              <a:rPr lang="pt-PT" sz="2000" dirty="0" smtClean="0">
                <a:cs typeface="Times New Roman" charset="0"/>
              </a:rPr>
              <a:t>James F. </a:t>
            </a:r>
            <a:r>
              <a:rPr lang="pt-PT" sz="2000" dirty="0" err="1" smtClean="0">
                <a:cs typeface="Times New Roman" charset="0"/>
              </a:rPr>
              <a:t>Kurose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and</a:t>
            </a:r>
            <a:r>
              <a:rPr lang="pt-PT" sz="2000" dirty="0" smtClean="0">
                <a:cs typeface="Times New Roman" charset="0"/>
              </a:rPr>
              <a:t> Keith W. Ross, </a:t>
            </a:r>
            <a:r>
              <a:rPr lang="pt-PT" altLang="ja-JP" sz="2000" dirty="0" smtClean="0">
                <a:cs typeface="Times New Roman" charset="0"/>
              </a:rPr>
              <a:t>“</a:t>
            </a:r>
            <a:r>
              <a:rPr lang="pt-PT" sz="2000" dirty="0" err="1" smtClean="0">
                <a:cs typeface="Times New Roman" charset="0"/>
              </a:rPr>
              <a:t>Computer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Networking</a:t>
            </a:r>
            <a:r>
              <a:rPr lang="pt-PT" sz="2000" dirty="0" smtClean="0">
                <a:cs typeface="Times New Roman" charset="0"/>
              </a:rPr>
              <a:t> - A Top-</a:t>
            </a:r>
            <a:r>
              <a:rPr lang="pt-PT" sz="2000" dirty="0" err="1" smtClean="0">
                <a:cs typeface="Times New Roman" charset="0"/>
              </a:rPr>
              <a:t>Down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Approach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Featuring</a:t>
            </a:r>
            <a:r>
              <a:rPr lang="pt-PT" sz="2000" dirty="0" smtClean="0">
                <a:cs typeface="Times New Roman" charset="0"/>
              </a:rPr>
              <a:t> </a:t>
            </a:r>
            <a:r>
              <a:rPr lang="pt-PT" sz="2000" dirty="0" err="1" smtClean="0">
                <a:cs typeface="Times New Roman" charset="0"/>
              </a:rPr>
              <a:t>the</a:t>
            </a:r>
            <a:r>
              <a:rPr lang="pt-PT" sz="2000" dirty="0" smtClean="0">
                <a:cs typeface="Times New Roman" charset="0"/>
              </a:rPr>
              <a:t> Internet,</a:t>
            </a:r>
            <a:r>
              <a:rPr lang="pt-PT" altLang="ja-JP" sz="2000" dirty="0" smtClean="0">
                <a:cs typeface="Times New Roman" charset="0"/>
              </a:rPr>
              <a:t>”</a:t>
            </a:r>
            <a:r>
              <a:rPr lang="pt-PT" sz="2000" dirty="0" smtClean="0">
                <a:cs typeface="Times New Roman" charset="0"/>
              </a:rPr>
              <a:t> 6th </a:t>
            </a:r>
            <a:r>
              <a:rPr lang="pt-PT" sz="2000" dirty="0" err="1" smtClean="0">
                <a:cs typeface="Times New Roman" charset="0"/>
              </a:rPr>
              <a:t>Edition</a:t>
            </a:r>
            <a:r>
              <a:rPr lang="pt-PT" sz="2000" dirty="0" smtClean="0">
                <a:cs typeface="Times New Roman" charset="0"/>
              </a:rPr>
              <a:t>, 2012, </a:t>
            </a:r>
            <a:r>
              <a:rPr lang="pt-PT" sz="2000" dirty="0" err="1" smtClean="0">
                <a:cs typeface="Times New Roman" charset="0"/>
              </a:rPr>
              <a:t>Addison</a:t>
            </a:r>
            <a:r>
              <a:rPr lang="pt-PT" sz="2000" dirty="0" smtClean="0">
                <a:cs typeface="Times New Roman" charset="0"/>
              </a:rPr>
              <a:t> Wesley </a:t>
            </a:r>
          </a:p>
          <a:p>
            <a:pPr marL="339725" lvl="1" indent="0">
              <a:buFont typeface="Helvetica" charset="0"/>
              <a:buNone/>
              <a:defRPr/>
            </a:pPr>
            <a:endParaRPr lang="pt-PT" sz="1800" dirty="0" smtClean="0"/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4C880E6D-D3A8-2043-8435-99CC8E7EBEC1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 noChangeArrowheads="1"/>
          </p:cNvSpPr>
          <p:nvPr>
            <p:ph type="title"/>
          </p:nvPr>
        </p:nvSpPr>
        <p:spPr>
          <a:xfrm>
            <a:off x="263525" y="285044"/>
            <a:ext cx="8715375" cy="1066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pt-PT" sz="5400" dirty="0">
                <a:latin typeface="+mn-lt"/>
                <a:ea typeface="ＭＳ Ｐゴシック" charset="0"/>
                <a:cs typeface="Tw Cen MT"/>
              </a:rPr>
              <a:t>Tratamento de um pacote</a:t>
            </a:r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579438" y="5816600"/>
            <a:ext cx="189865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b="0">
              <a:solidFill>
                <a:srgbClr val="000000"/>
              </a:solidFill>
              <a:latin typeface="+mn-lt"/>
              <a:cs typeface="Tw Cen MT"/>
            </a:endParaRPr>
          </a:p>
        </p:txBody>
      </p:sp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3041650" y="5751513"/>
            <a:ext cx="28130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b="0">
              <a:solidFill>
                <a:srgbClr val="000000"/>
              </a:solidFill>
              <a:latin typeface="+mn-lt"/>
              <a:cs typeface="Tw Cen MT"/>
            </a:endParaRPr>
          </a:p>
        </p:txBody>
      </p:sp>
      <p:sp>
        <p:nvSpPr>
          <p:cNvPr id="98310" name="Rectangle 6"/>
          <p:cNvSpPr>
            <a:spLocks noChangeArrowheads="1"/>
          </p:cNvSpPr>
          <p:nvPr/>
        </p:nvSpPr>
        <p:spPr bwMode="auto">
          <a:xfrm>
            <a:off x="228600" y="5816600"/>
            <a:ext cx="1898650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  <a:latin typeface="Tw Cen MT"/>
              <a:cs typeface="Tw Cen MT"/>
            </a:endParaRPr>
          </a:p>
        </p:txBody>
      </p:sp>
      <p:sp>
        <p:nvSpPr>
          <p:cNvPr id="98311" name="Rectangle 7"/>
          <p:cNvSpPr>
            <a:spLocks noChangeArrowheads="1"/>
          </p:cNvSpPr>
          <p:nvPr/>
        </p:nvSpPr>
        <p:spPr bwMode="auto">
          <a:xfrm>
            <a:off x="2970213" y="5816600"/>
            <a:ext cx="2814637" cy="38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b="0">
              <a:solidFill>
                <a:srgbClr val="000000"/>
              </a:solidFill>
              <a:latin typeface="+mn-lt"/>
              <a:cs typeface="Tw Cen MT"/>
            </a:endParaRPr>
          </a:p>
        </p:txBody>
      </p:sp>
      <p:sp>
        <p:nvSpPr>
          <p:cNvPr id="98312" name="Rectangle 8"/>
          <p:cNvSpPr>
            <a:spLocks noChangeArrowheads="1"/>
          </p:cNvSpPr>
          <p:nvPr/>
        </p:nvSpPr>
        <p:spPr bwMode="auto">
          <a:xfrm>
            <a:off x="1752297" y="1371600"/>
            <a:ext cx="1037932" cy="72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1700" b="0" u="none">
                <a:solidFill>
                  <a:srgbClr val="000000"/>
                </a:solidFill>
                <a:latin typeface="+mn-lt"/>
                <a:cs typeface="Tw Cen MT"/>
              </a:rPr>
              <a:t>O pacote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b="0" u="none">
                <a:solidFill>
                  <a:srgbClr val="000000"/>
                </a:solidFill>
                <a:latin typeface="+mn-lt"/>
                <a:cs typeface="Tw Cen MT"/>
              </a:rPr>
              <a:t>é para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ja-JP" altLang="pt-PT" sz="1700" b="0" u="none">
                <a:solidFill>
                  <a:srgbClr val="000000"/>
                </a:solidFill>
                <a:latin typeface="+mn-lt"/>
                <a:cs typeface="Tw Cen MT"/>
              </a:rPr>
              <a:t>“</a:t>
            </a:r>
            <a:r>
              <a:rPr lang="pt-PT" sz="1700" b="0" u="none">
                <a:solidFill>
                  <a:srgbClr val="000000"/>
                </a:solidFill>
                <a:latin typeface="+mn-lt"/>
                <a:cs typeface="Tw Cen MT"/>
              </a:rPr>
              <a:t>mim</a:t>
            </a:r>
            <a:r>
              <a:rPr lang="ja-JP" altLang="pt-PT" sz="1700" b="0" u="none">
                <a:solidFill>
                  <a:srgbClr val="000000"/>
                </a:solidFill>
                <a:latin typeface="+mn-lt"/>
                <a:cs typeface="Tw Cen MT"/>
              </a:rPr>
              <a:t>”</a:t>
            </a:r>
            <a:r>
              <a:rPr lang="pt-PT" sz="1700" b="0" u="none">
                <a:solidFill>
                  <a:srgbClr val="000000"/>
                </a:solidFill>
                <a:latin typeface="+mn-lt"/>
                <a:cs typeface="Tw Cen MT"/>
              </a:rPr>
              <a:t> ?</a:t>
            </a:r>
          </a:p>
        </p:txBody>
      </p:sp>
      <p:sp>
        <p:nvSpPr>
          <p:cNvPr id="98313" name="Line 10"/>
          <p:cNvSpPr>
            <a:spLocks noChangeShapeType="1"/>
          </p:cNvSpPr>
          <p:nvPr/>
        </p:nvSpPr>
        <p:spPr bwMode="auto">
          <a:xfrm>
            <a:off x="1446213" y="1371600"/>
            <a:ext cx="0" cy="4549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solidFill>
                <a:srgbClr val="000000"/>
              </a:solidFill>
              <a:latin typeface="+mn-lt"/>
              <a:cs typeface="Tw Cen MT"/>
            </a:endParaRP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323528" y="5522915"/>
            <a:ext cx="2875800" cy="957346"/>
            <a:chOff x="580705" y="5522912"/>
            <a:chExt cx="2875915" cy="957565"/>
          </a:xfrm>
        </p:grpSpPr>
        <p:sp>
          <p:nvSpPr>
            <p:cNvPr id="98360" name="Rectangle 11"/>
            <p:cNvSpPr>
              <a:spLocks noChangeArrowheads="1"/>
            </p:cNvSpPr>
            <p:nvPr/>
          </p:nvSpPr>
          <p:spPr bwMode="auto">
            <a:xfrm>
              <a:off x="580705" y="6021401"/>
              <a:ext cx="2875915" cy="4590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 dirty="0">
                  <a:solidFill>
                    <a:srgbClr val="000000"/>
                  </a:solidFill>
                  <a:latin typeface="Tw Cen MT"/>
                  <a:cs typeface="Tw Cen MT"/>
                </a:rPr>
                <a:t>Não encaminho: descarte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400" b="0" u="none" dirty="0">
                  <a:solidFill>
                    <a:srgbClr val="000000"/>
                  </a:solidFill>
                  <a:latin typeface="Tw Cen MT"/>
                  <a:cs typeface="Tw Cen MT"/>
                </a:rPr>
                <a:t>(possível geração de condição ICMP)</a:t>
              </a:r>
            </a:p>
          </p:txBody>
        </p:sp>
        <p:sp>
          <p:nvSpPr>
            <p:cNvPr id="98361" name="Rectangle 15"/>
            <p:cNvSpPr>
              <a:spLocks noChangeArrowheads="1"/>
            </p:cNvSpPr>
            <p:nvPr/>
          </p:nvSpPr>
          <p:spPr bwMode="auto">
            <a:xfrm>
              <a:off x="1143000" y="5522912"/>
              <a:ext cx="502618" cy="277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Tw Cen MT"/>
                  <a:cs typeface="Tw Cen MT"/>
                </a:rPr>
                <a:t>Não</a:t>
              </a:r>
            </a:p>
          </p:txBody>
        </p:sp>
      </p:grp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1446213" y="1981200"/>
            <a:ext cx="3151187" cy="276998"/>
            <a:chOff x="1717675" y="1981200"/>
            <a:chExt cx="3151188" cy="276998"/>
          </a:xfrm>
        </p:grpSpPr>
        <p:sp>
          <p:nvSpPr>
            <p:cNvPr id="98358" name="Line 16"/>
            <p:cNvSpPr>
              <a:spLocks noChangeShapeType="1"/>
            </p:cNvSpPr>
            <p:nvPr/>
          </p:nvSpPr>
          <p:spPr bwMode="auto">
            <a:xfrm>
              <a:off x="1717675" y="2257425"/>
              <a:ext cx="31511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98359" name="Rectangle 20"/>
            <p:cNvSpPr>
              <a:spLocks noChangeArrowheads="1"/>
            </p:cNvSpPr>
            <p:nvPr/>
          </p:nvSpPr>
          <p:spPr bwMode="auto">
            <a:xfrm>
              <a:off x="4027018" y="1981200"/>
              <a:ext cx="458421" cy="276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 dirty="0">
                  <a:solidFill>
                    <a:srgbClr val="000000"/>
                  </a:solidFill>
                  <a:latin typeface="+mn-lt"/>
                  <a:cs typeface="Tw Cen MT"/>
                </a:rPr>
                <a:t>sim</a:t>
              </a:r>
            </a:p>
          </p:txBody>
        </p:sp>
      </p:grp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1446213" y="3048000"/>
            <a:ext cx="3151187" cy="282575"/>
            <a:chOff x="1717675" y="3048000"/>
            <a:chExt cx="3151188" cy="282575"/>
          </a:xfrm>
        </p:grpSpPr>
        <p:sp>
          <p:nvSpPr>
            <p:cNvPr id="98356" name="Line 17"/>
            <p:cNvSpPr>
              <a:spLocks noChangeShapeType="1"/>
            </p:cNvSpPr>
            <p:nvPr/>
          </p:nvSpPr>
          <p:spPr bwMode="auto">
            <a:xfrm>
              <a:off x="1717675" y="3330575"/>
              <a:ext cx="31511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98357" name="Rectangle 21"/>
            <p:cNvSpPr>
              <a:spLocks noChangeArrowheads="1"/>
            </p:cNvSpPr>
            <p:nvPr/>
          </p:nvSpPr>
          <p:spPr bwMode="auto">
            <a:xfrm>
              <a:off x="4003206" y="3048000"/>
              <a:ext cx="458421" cy="276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sim</a:t>
              </a:r>
            </a:p>
          </p:txBody>
        </p:sp>
      </p:grpSp>
      <p:grpSp>
        <p:nvGrpSpPr>
          <p:cNvPr id="5" name="Group 49"/>
          <p:cNvGrpSpPr>
            <a:grpSpLocks/>
          </p:cNvGrpSpPr>
          <p:nvPr/>
        </p:nvGrpSpPr>
        <p:grpSpPr bwMode="auto">
          <a:xfrm>
            <a:off x="1446213" y="4114800"/>
            <a:ext cx="3151187" cy="354013"/>
            <a:chOff x="1717675" y="4114800"/>
            <a:chExt cx="3151188" cy="354013"/>
          </a:xfrm>
        </p:grpSpPr>
        <p:sp>
          <p:nvSpPr>
            <p:cNvPr id="98354" name="Line 18"/>
            <p:cNvSpPr>
              <a:spLocks noChangeShapeType="1"/>
            </p:cNvSpPr>
            <p:nvPr/>
          </p:nvSpPr>
          <p:spPr bwMode="auto">
            <a:xfrm>
              <a:off x="1717675" y="4468813"/>
              <a:ext cx="31511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98355" name="Rectangle 22"/>
            <p:cNvSpPr>
              <a:spLocks noChangeArrowheads="1"/>
            </p:cNvSpPr>
            <p:nvPr/>
          </p:nvSpPr>
          <p:spPr bwMode="auto">
            <a:xfrm>
              <a:off x="4027018" y="4114800"/>
              <a:ext cx="458421" cy="276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sim</a:t>
              </a:r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1490663" y="5294314"/>
            <a:ext cx="3151187" cy="276998"/>
            <a:chOff x="1762125" y="5294312"/>
            <a:chExt cx="3151188" cy="276999"/>
          </a:xfrm>
        </p:grpSpPr>
        <p:sp>
          <p:nvSpPr>
            <p:cNvPr id="98352" name="Line 19"/>
            <p:cNvSpPr>
              <a:spLocks noChangeShapeType="1"/>
            </p:cNvSpPr>
            <p:nvPr/>
          </p:nvSpPr>
          <p:spPr bwMode="auto">
            <a:xfrm>
              <a:off x="1762125" y="5562600"/>
              <a:ext cx="31511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98353" name="Rectangle 23"/>
            <p:cNvSpPr>
              <a:spLocks noChangeArrowheads="1"/>
            </p:cNvSpPr>
            <p:nvPr/>
          </p:nvSpPr>
          <p:spPr bwMode="auto">
            <a:xfrm>
              <a:off x="4027018" y="5294312"/>
              <a:ext cx="458421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sim</a:t>
              </a:r>
            </a:p>
          </p:txBody>
        </p:sp>
      </p:grpSp>
      <p:sp>
        <p:nvSpPr>
          <p:cNvPr id="98319" name="Line 24"/>
          <p:cNvSpPr>
            <a:spLocks noChangeShapeType="1"/>
          </p:cNvSpPr>
          <p:nvPr/>
        </p:nvSpPr>
        <p:spPr bwMode="auto">
          <a:xfrm>
            <a:off x="1446213" y="1433513"/>
            <a:ext cx="0" cy="758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solidFill>
                <a:srgbClr val="000000"/>
              </a:solidFill>
              <a:latin typeface="+mn-lt"/>
              <a:cs typeface="Tw Cen MT"/>
            </a:endParaRPr>
          </a:p>
        </p:txBody>
      </p: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855411" y="4468813"/>
            <a:ext cx="3216527" cy="1054100"/>
            <a:chOff x="1126873" y="4468813"/>
            <a:chExt cx="3216527" cy="1053522"/>
          </a:xfrm>
        </p:grpSpPr>
        <p:sp>
          <p:nvSpPr>
            <p:cNvPr id="98349" name="Rectangle 9"/>
            <p:cNvSpPr>
              <a:spLocks noChangeArrowheads="1"/>
            </p:cNvSpPr>
            <p:nvPr/>
          </p:nvSpPr>
          <p:spPr bwMode="auto">
            <a:xfrm>
              <a:off x="1905000" y="4800600"/>
              <a:ext cx="2438400" cy="72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Tenho um 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encaminhamento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por defeito ?</a:t>
              </a:r>
            </a:p>
          </p:txBody>
        </p:sp>
        <p:sp>
          <p:nvSpPr>
            <p:cNvPr id="98350" name="Rectangle 14"/>
            <p:cNvSpPr>
              <a:spLocks noChangeArrowheads="1"/>
            </p:cNvSpPr>
            <p:nvPr/>
          </p:nvSpPr>
          <p:spPr bwMode="auto">
            <a:xfrm>
              <a:off x="1126873" y="4559300"/>
              <a:ext cx="534852" cy="2768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Não</a:t>
              </a:r>
            </a:p>
          </p:txBody>
        </p:sp>
        <p:sp>
          <p:nvSpPr>
            <p:cNvPr id="98351" name="Line 27"/>
            <p:cNvSpPr>
              <a:spLocks noChangeShapeType="1"/>
            </p:cNvSpPr>
            <p:nvPr/>
          </p:nvSpPr>
          <p:spPr bwMode="auto">
            <a:xfrm>
              <a:off x="1717675" y="4468813"/>
              <a:ext cx="0" cy="7588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</p:grpSp>
      <p:sp>
        <p:nvSpPr>
          <p:cNvPr id="98333" name="Rectangle 28"/>
          <p:cNvSpPr>
            <a:spLocks noChangeArrowheads="1"/>
          </p:cNvSpPr>
          <p:nvPr/>
        </p:nvSpPr>
        <p:spPr bwMode="auto">
          <a:xfrm>
            <a:off x="4574535" y="1905000"/>
            <a:ext cx="810769" cy="72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1700" b="0" u="none" dirty="0">
                <a:solidFill>
                  <a:srgbClr val="000000"/>
                </a:solidFill>
                <a:latin typeface="+mn-lt"/>
                <a:cs typeface="Tw Cen MT"/>
              </a:rPr>
              <a:t>fico 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b="0" u="none" dirty="0">
                <a:solidFill>
                  <a:srgbClr val="000000"/>
                </a:solidFill>
                <a:latin typeface="+mn-lt"/>
                <a:cs typeface="Tw Cen MT"/>
              </a:rPr>
              <a:t>com o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b="0" u="none" dirty="0">
                <a:solidFill>
                  <a:srgbClr val="000000"/>
                </a:solidFill>
                <a:latin typeface="+mn-lt"/>
                <a:cs typeface="Tw Cen MT"/>
              </a:rPr>
              <a:t>pacote</a:t>
            </a:r>
          </a:p>
        </p:txBody>
      </p:sp>
      <p:sp>
        <p:nvSpPr>
          <p:cNvPr id="98334" name="Rectangle 29"/>
          <p:cNvSpPr>
            <a:spLocks noChangeArrowheads="1"/>
          </p:cNvSpPr>
          <p:nvPr/>
        </p:nvSpPr>
        <p:spPr bwMode="auto">
          <a:xfrm>
            <a:off x="4651998" y="3048000"/>
            <a:ext cx="819285" cy="72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1700" b="0" u="none" dirty="0" smtClean="0">
                <a:solidFill>
                  <a:srgbClr val="000000"/>
                </a:solidFill>
                <a:latin typeface="+mn-lt"/>
                <a:cs typeface="Tw Cen MT"/>
              </a:rPr>
              <a:t>envio</a:t>
            </a:r>
            <a:endParaRPr lang="pt-PT" sz="1700" b="0" u="none" dirty="0">
              <a:solidFill>
                <a:srgbClr val="000000"/>
              </a:solidFill>
              <a:latin typeface="+mn-lt"/>
              <a:cs typeface="Tw Cen MT"/>
            </a:endParaRPr>
          </a:p>
          <a:p>
            <a:pPr defTabSz="723900" eaLnBrk="0" hangingPunct="0">
              <a:lnSpc>
                <a:spcPct val="85000"/>
              </a:lnSpc>
            </a:pPr>
            <a:r>
              <a:rPr lang="pt-PT" sz="1700" b="0" u="none" dirty="0">
                <a:solidFill>
                  <a:srgbClr val="000000"/>
                </a:solidFill>
                <a:latin typeface="+mn-lt"/>
                <a:cs typeface="Tw Cen MT"/>
              </a:rPr>
              <a:t>usando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b="0" u="none" dirty="0">
                <a:solidFill>
                  <a:srgbClr val="000000"/>
                </a:solidFill>
                <a:latin typeface="+mn-lt"/>
                <a:cs typeface="Tw Cen MT"/>
              </a:rPr>
              <a:t>ARP</a:t>
            </a:r>
          </a:p>
        </p:txBody>
      </p:sp>
      <p:sp>
        <p:nvSpPr>
          <p:cNvPr id="98335" name="Rectangle 30"/>
          <p:cNvSpPr>
            <a:spLocks noChangeArrowheads="1"/>
          </p:cNvSpPr>
          <p:nvPr/>
        </p:nvSpPr>
        <p:spPr bwMode="auto">
          <a:xfrm>
            <a:off x="4630669" y="4114800"/>
            <a:ext cx="830356" cy="72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1700" b="0" u="none">
                <a:solidFill>
                  <a:srgbClr val="000000"/>
                </a:solidFill>
                <a:latin typeface="+mn-lt"/>
                <a:cs typeface="Tw Cen MT"/>
              </a:rPr>
              <a:t>Envio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b="0" u="none">
                <a:solidFill>
                  <a:srgbClr val="000000"/>
                </a:solidFill>
                <a:latin typeface="+mn-lt"/>
                <a:cs typeface="Tw Cen MT"/>
              </a:rPr>
              <a:t>para o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b="0" i="1" u="none">
                <a:solidFill>
                  <a:srgbClr val="000000"/>
                </a:solidFill>
                <a:latin typeface="+mn-lt"/>
                <a:cs typeface="Tw Cen MT"/>
              </a:rPr>
              <a:t>router</a:t>
            </a:r>
            <a:endParaRPr lang="pt-PT" sz="1700" b="0" u="none">
              <a:solidFill>
                <a:srgbClr val="000000"/>
              </a:solidFill>
              <a:latin typeface="+mn-lt"/>
              <a:cs typeface="Tw Cen MT"/>
            </a:endParaRPr>
          </a:p>
        </p:txBody>
      </p:sp>
      <p:sp>
        <p:nvSpPr>
          <p:cNvPr id="98336" name="Rectangle 31"/>
          <p:cNvSpPr>
            <a:spLocks noChangeArrowheads="1"/>
          </p:cNvSpPr>
          <p:nvPr/>
        </p:nvSpPr>
        <p:spPr bwMode="auto">
          <a:xfrm>
            <a:off x="4568478" y="5256213"/>
            <a:ext cx="1535677" cy="721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sz="1700" b="0" u="none">
                <a:solidFill>
                  <a:srgbClr val="000000"/>
                </a:solidFill>
                <a:latin typeface="+mn-lt"/>
                <a:cs typeface="Tw Cen MT"/>
              </a:rPr>
              <a:t>Envio para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en-US" sz="1700" b="0" i="1" u="none">
                <a:solidFill>
                  <a:srgbClr val="000000"/>
                </a:solidFill>
                <a:latin typeface="+mn-lt"/>
                <a:cs typeface="Tw Cen MT"/>
              </a:rPr>
              <a:t>R</a:t>
            </a:r>
            <a:r>
              <a:rPr lang="pt-PT" sz="1700" b="0" i="1" u="none">
                <a:solidFill>
                  <a:srgbClr val="000000"/>
                </a:solidFill>
                <a:latin typeface="+mn-lt"/>
                <a:cs typeface="Tw Cen MT"/>
              </a:rPr>
              <a:t>outer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sz="1700" b="0" i="1" u="none">
                <a:solidFill>
                  <a:srgbClr val="000000"/>
                </a:solidFill>
                <a:latin typeface="+mn-lt"/>
                <a:cs typeface="Tw Cen MT"/>
              </a:rPr>
              <a:t>(default GW)</a:t>
            </a:r>
            <a:endParaRPr lang="pt-PT" sz="1700" b="0" u="none">
              <a:solidFill>
                <a:srgbClr val="000000"/>
              </a:solidFill>
              <a:latin typeface="+mn-lt"/>
              <a:cs typeface="Tw Cen MT"/>
            </a:endParaRPr>
          </a:p>
        </p:txBody>
      </p:sp>
      <p:grpSp>
        <p:nvGrpSpPr>
          <p:cNvPr id="12" name="Group 44"/>
          <p:cNvGrpSpPr>
            <a:grpSpLocks/>
          </p:cNvGrpSpPr>
          <p:nvPr/>
        </p:nvGrpSpPr>
        <p:grpSpPr bwMode="auto">
          <a:xfrm>
            <a:off x="841123" y="2287588"/>
            <a:ext cx="3307015" cy="873125"/>
            <a:chOff x="1112586" y="2287588"/>
            <a:chExt cx="3307014" cy="872547"/>
          </a:xfrm>
        </p:grpSpPr>
        <p:sp>
          <p:nvSpPr>
            <p:cNvPr id="98338" name="Rectangle 12"/>
            <p:cNvSpPr>
              <a:spLocks noChangeArrowheads="1"/>
            </p:cNvSpPr>
            <p:nvPr/>
          </p:nvSpPr>
          <p:spPr bwMode="auto">
            <a:xfrm>
              <a:off x="1112586" y="2287588"/>
              <a:ext cx="534852" cy="2768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Não</a:t>
              </a:r>
            </a:p>
          </p:txBody>
        </p:sp>
        <p:sp>
          <p:nvSpPr>
            <p:cNvPr id="98339" name="Line 25"/>
            <p:cNvSpPr>
              <a:spLocks noChangeShapeType="1"/>
            </p:cNvSpPr>
            <p:nvPr/>
          </p:nvSpPr>
          <p:spPr bwMode="auto">
            <a:xfrm>
              <a:off x="1717675" y="2319338"/>
              <a:ext cx="0" cy="7588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98340" name="Rectangle 9"/>
            <p:cNvSpPr>
              <a:spLocks noChangeArrowheads="1"/>
            </p:cNvSpPr>
            <p:nvPr/>
          </p:nvSpPr>
          <p:spPr bwMode="auto">
            <a:xfrm>
              <a:off x="1981200" y="2438400"/>
              <a:ext cx="2438400" cy="72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 dirty="0">
                  <a:solidFill>
                    <a:srgbClr val="000000"/>
                  </a:solidFill>
                  <a:latin typeface="+mn-lt"/>
                  <a:cs typeface="Tw Cen MT"/>
                </a:rPr>
                <a:t>O pacote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 dirty="0">
                  <a:solidFill>
                    <a:srgbClr val="000000"/>
                  </a:solidFill>
                  <a:latin typeface="+mn-lt"/>
                  <a:cs typeface="Tw Cen MT"/>
                </a:rPr>
                <a:t>é para um </a:t>
              </a:r>
              <a:r>
                <a:rPr lang="pt-PT" sz="1700" b="0" u="none" dirty="0" smtClean="0">
                  <a:solidFill>
                    <a:srgbClr val="000000"/>
                  </a:solidFill>
                  <a:latin typeface="+mn-lt"/>
                  <a:cs typeface="Tw Cen MT"/>
                </a:rPr>
                <a:t>prefixo IP</a:t>
              </a:r>
              <a:endParaRPr lang="pt-PT" sz="1700" b="0" u="none" dirty="0">
                <a:solidFill>
                  <a:srgbClr val="000000"/>
                </a:solidFill>
                <a:latin typeface="+mn-lt"/>
                <a:cs typeface="Tw Cen MT"/>
              </a:endParaRP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 dirty="0" smtClean="0">
                  <a:solidFill>
                    <a:srgbClr val="000000"/>
                  </a:solidFill>
                  <a:latin typeface="+mn-lt"/>
                  <a:cs typeface="Tw Cen MT"/>
                </a:rPr>
                <a:t>A que estou ligado ?</a:t>
              </a:r>
              <a:endParaRPr lang="pt-PT" sz="1700" b="0" u="none" dirty="0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</p:grpSp>
      <p:grpSp>
        <p:nvGrpSpPr>
          <p:cNvPr id="13" name="Group 48"/>
          <p:cNvGrpSpPr>
            <a:grpSpLocks/>
          </p:cNvGrpSpPr>
          <p:nvPr/>
        </p:nvGrpSpPr>
        <p:grpSpPr bwMode="auto">
          <a:xfrm>
            <a:off x="855411" y="3330575"/>
            <a:ext cx="3216527" cy="973138"/>
            <a:chOff x="1126873" y="3330575"/>
            <a:chExt cx="3216527" cy="972560"/>
          </a:xfrm>
        </p:grpSpPr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126873" y="3362325"/>
              <a:ext cx="534852" cy="276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Não</a:t>
              </a:r>
            </a:p>
          </p:txBody>
        </p:sp>
        <p:sp>
          <p:nvSpPr>
            <p:cNvPr id="15" name="Line 26"/>
            <p:cNvSpPr>
              <a:spLocks noChangeShapeType="1"/>
            </p:cNvSpPr>
            <p:nvPr/>
          </p:nvSpPr>
          <p:spPr bwMode="auto">
            <a:xfrm>
              <a:off x="1717675" y="3330575"/>
              <a:ext cx="0" cy="7588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b="0">
                <a:solidFill>
                  <a:srgbClr val="000000"/>
                </a:solidFill>
                <a:latin typeface="+mn-lt"/>
                <a:cs typeface="Tw Cen MT"/>
              </a:endParaRPr>
            </a:p>
          </p:txBody>
        </p:sp>
        <p:sp>
          <p:nvSpPr>
            <p:cNvPr id="98337" name="Rectangle 9"/>
            <p:cNvSpPr>
              <a:spLocks noChangeArrowheads="1"/>
            </p:cNvSpPr>
            <p:nvPr/>
          </p:nvSpPr>
          <p:spPr bwMode="auto">
            <a:xfrm>
              <a:off x="1905000" y="3581400"/>
              <a:ext cx="2438400" cy="721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60325" tIns="23812" rIns="60325" bIns="23812">
              <a:spAutoFit/>
            </a:bodyPr>
            <a:lstStyle/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Tenho algum 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encaminhamento</a:t>
              </a:r>
            </a:p>
            <a:p>
              <a:pPr defTabSz="723900" eaLnBrk="0" hangingPunct="0">
                <a:lnSpc>
                  <a:spcPct val="85000"/>
                </a:lnSpc>
              </a:pPr>
              <a:r>
                <a:rPr lang="pt-PT" sz="1700" b="0" u="none">
                  <a:solidFill>
                    <a:srgbClr val="000000"/>
                  </a:solidFill>
                  <a:latin typeface="+mn-lt"/>
                  <a:cs typeface="Tw Cen MT"/>
                </a:rPr>
                <a:t>específico ?</a:t>
              </a:r>
            </a:p>
          </p:txBody>
        </p:sp>
      </p:grpSp>
      <p:sp>
        <p:nvSpPr>
          <p:cNvPr id="98331" name="Left Brace 56"/>
          <p:cNvSpPr>
            <a:spLocks/>
          </p:cNvSpPr>
          <p:nvPr/>
        </p:nvSpPr>
        <p:spPr bwMode="auto">
          <a:xfrm>
            <a:off x="6400800" y="1752600"/>
            <a:ext cx="228600" cy="838200"/>
          </a:xfrm>
          <a:prstGeom prst="leftBrace">
            <a:avLst>
              <a:gd name="adj1" fmla="val 8335"/>
              <a:gd name="adj2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b="0">
              <a:solidFill>
                <a:srgbClr val="000000"/>
              </a:solidFill>
              <a:latin typeface="+mn-lt"/>
              <a:cs typeface="Tw Cen MT"/>
            </a:endParaRPr>
          </a:p>
        </p:txBody>
      </p:sp>
      <p:sp>
        <p:nvSpPr>
          <p:cNvPr id="98332" name="Left Brace 59"/>
          <p:cNvSpPr>
            <a:spLocks/>
          </p:cNvSpPr>
          <p:nvPr/>
        </p:nvSpPr>
        <p:spPr bwMode="auto">
          <a:xfrm>
            <a:off x="6400800" y="2895600"/>
            <a:ext cx="228600" cy="838200"/>
          </a:xfrm>
          <a:prstGeom prst="leftBrace">
            <a:avLst>
              <a:gd name="adj1" fmla="val 8335"/>
              <a:gd name="adj2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b="0">
              <a:solidFill>
                <a:srgbClr val="000000"/>
              </a:solidFill>
              <a:latin typeface="+mn-lt"/>
              <a:cs typeface="Tw Cen MT"/>
            </a:endParaRPr>
          </a:p>
        </p:txBody>
      </p:sp>
      <p:sp>
        <p:nvSpPr>
          <p:cNvPr id="16" name="Left Brace 60"/>
          <p:cNvSpPr>
            <a:spLocks/>
          </p:cNvSpPr>
          <p:nvPr/>
        </p:nvSpPr>
        <p:spPr bwMode="auto">
          <a:xfrm>
            <a:off x="6400800" y="4114800"/>
            <a:ext cx="228600" cy="838200"/>
          </a:xfrm>
          <a:prstGeom prst="leftBrace">
            <a:avLst>
              <a:gd name="adj1" fmla="val 8335"/>
              <a:gd name="adj2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b="0">
              <a:solidFill>
                <a:srgbClr val="000000"/>
              </a:solidFill>
              <a:latin typeface="+mn-lt"/>
              <a:cs typeface="Tw Cen MT"/>
            </a:endParaRPr>
          </a:p>
        </p:txBody>
      </p:sp>
      <p:sp>
        <p:nvSpPr>
          <p:cNvPr id="17" name="Left Brace 61"/>
          <p:cNvSpPr>
            <a:spLocks/>
          </p:cNvSpPr>
          <p:nvPr/>
        </p:nvSpPr>
        <p:spPr bwMode="auto">
          <a:xfrm>
            <a:off x="6400800" y="5181600"/>
            <a:ext cx="228600" cy="838200"/>
          </a:xfrm>
          <a:prstGeom prst="leftBrace">
            <a:avLst>
              <a:gd name="adj1" fmla="val 8335"/>
              <a:gd name="adj2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 b="0">
              <a:solidFill>
                <a:srgbClr val="000000"/>
              </a:solidFill>
              <a:latin typeface="+mn-lt"/>
              <a:cs typeface="Tw Cen MT"/>
            </a:endParaRPr>
          </a:p>
        </p:txBody>
      </p:sp>
      <p:sp>
        <p:nvSpPr>
          <p:cNvPr id="57" name="Rectangle 33"/>
          <p:cNvSpPr>
            <a:spLocks noChangeArrowheads="1"/>
          </p:cNvSpPr>
          <p:nvPr/>
        </p:nvSpPr>
        <p:spPr bwMode="auto">
          <a:xfrm>
            <a:off x="6732241" y="1844824"/>
            <a:ext cx="1859584" cy="579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O d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estinatário</a:t>
            </a:r>
            <a:endParaRPr lang="pt-PT" b="0" dirty="0">
              <a:solidFill>
                <a:srgbClr val="0000FF"/>
              </a:solidFill>
              <a:latin typeface="+mn-lt"/>
              <a:cs typeface="Tw Cen MT"/>
            </a:endParaRPr>
          </a:p>
          <a:p>
            <a:pPr defTabSz="723900" eaLnBrk="0" hangingPunct="0">
              <a:lnSpc>
                <a:spcPct val="85000"/>
              </a:lnSpc>
            </a:pP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s</a:t>
            </a:r>
            <a:r>
              <a:rPr lang="pt-PT" b="0" u="none" dirty="0" smtClean="0">
                <a:solidFill>
                  <a:srgbClr val="0000FF"/>
                </a:solidFill>
                <a:latin typeface="+mn-lt"/>
                <a:cs typeface="Tw Cen MT"/>
              </a:rPr>
              <a:t>ou eu</a:t>
            </a:r>
            <a:endParaRPr lang="pt-PT" b="0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58" name="Rectangle 33"/>
          <p:cNvSpPr>
            <a:spLocks noChangeArrowheads="1"/>
          </p:cNvSpPr>
          <p:nvPr/>
        </p:nvSpPr>
        <p:spPr bwMode="auto">
          <a:xfrm>
            <a:off x="6687159" y="3068960"/>
            <a:ext cx="2093772" cy="579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Encaminhamento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b="0" dirty="0" err="1" smtClean="0">
                <a:solidFill>
                  <a:srgbClr val="0000FF"/>
                </a:solidFill>
                <a:latin typeface="+mn-lt"/>
                <a:cs typeface="Tw Cen MT"/>
              </a:rPr>
              <a:t>directo</a:t>
            </a:r>
            <a:endParaRPr lang="pt-PT" b="0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59" name="Rectangle 33"/>
          <p:cNvSpPr>
            <a:spLocks noChangeArrowheads="1"/>
          </p:cNvSpPr>
          <p:nvPr/>
        </p:nvSpPr>
        <p:spPr bwMode="auto">
          <a:xfrm>
            <a:off x="6732240" y="4221088"/>
            <a:ext cx="2093772" cy="579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Encaminhamento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b="0" dirty="0" err="1" smtClean="0">
                <a:solidFill>
                  <a:srgbClr val="0000FF"/>
                </a:solidFill>
                <a:latin typeface="+mn-lt"/>
                <a:cs typeface="Tw Cen MT"/>
              </a:rPr>
              <a:t>indirecto</a:t>
            </a:r>
            <a:endParaRPr lang="pt-PT" b="0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  <p:sp>
        <p:nvSpPr>
          <p:cNvPr id="60" name="Rectangle 33"/>
          <p:cNvSpPr>
            <a:spLocks noChangeArrowheads="1"/>
          </p:cNvSpPr>
          <p:nvPr/>
        </p:nvSpPr>
        <p:spPr bwMode="auto">
          <a:xfrm>
            <a:off x="6732240" y="5301208"/>
            <a:ext cx="2093772" cy="579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0325" tIns="23812" rIns="60325" bIns="23812">
            <a:spAutoFit/>
          </a:bodyPr>
          <a:lstStyle/>
          <a:p>
            <a:pPr defTabSz="723900" eaLnBrk="0" hangingPunct="0">
              <a:lnSpc>
                <a:spcPct val="85000"/>
              </a:lnSpc>
            </a:pP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Encaminhamento</a:t>
            </a:r>
          </a:p>
          <a:p>
            <a:pPr defTabSz="723900" eaLnBrk="0" hangingPunct="0">
              <a:lnSpc>
                <a:spcPct val="85000"/>
              </a:lnSpc>
            </a:pPr>
            <a:r>
              <a:rPr lang="pt-PT" b="0" dirty="0" smtClean="0">
                <a:solidFill>
                  <a:srgbClr val="0000FF"/>
                </a:solidFill>
                <a:latin typeface="+mn-lt"/>
                <a:cs typeface="Tw Cen MT"/>
              </a:rPr>
              <a:t>Por defeito</a:t>
            </a:r>
            <a:endParaRPr lang="pt-PT" b="0" u="none" dirty="0">
              <a:solidFill>
                <a:srgbClr val="0000FF"/>
              </a:solidFill>
              <a:latin typeface="+mn-l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62199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33" grpId="0"/>
      <p:bldP spid="98334" grpId="0"/>
      <p:bldP spid="98335" grpId="0"/>
      <p:bldP spid="9833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399463" cy="703263"/>
          </a:xfrm>
        </p:spPr>
        <p:txBody>
          <a:bodyPr>
            <a:noAutofit/>
          </a:bodyPr>
          <a:lstStyle/>
          <a:p>
            <a:pPr eaLnBrk="1" hangingPunct="1"/>
            <a:r>
              <a:rPr lang="pt-PT" sz="4000" dirty="0">
                <a:latin typeface="+mn-lt"/>
                <a:ea typeface="ＭＳ Ｐゴシック" charset="0"/>
                <a:cs typeface="Tw Cen MT"/>
              </a:rPr>
              <a:t>E</a:t>
            </a:r>
            <a:r>
              <a:rPr lang="pt-PT" sz="4000" dirty="0" smtClean="0">
                <a:latin typeface="+mn-lt"/>
                <a:ea typeface="ＭＳ Ｐゴシック" charset="0"/>
                <a:cs typeface="Tw Cen MT"/>
              </a:rPr>
              <a:t>xemplo</a:t>
            </a:r>
            <a:endParaRPr lang="pt-PT" sz="4000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00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295400"/>
            <a:ext cx="3695700" cy="523875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pt-PT" sz="2000">
                <a:ea typeface="ＭＳ Ｐゴシック" charset="0"/>
                <a:cs typeface="Tw Cen MT"/>
              </a:rPr>
              <a:t>Datagrama IP: </a:t>
            </a:r>
          </a:p>
        </p:txBody>
      </p:sp>
      <p:sp>
        <p:nvSpPr>
          <p:cNvPr id="100366" name="Freeform 84"/>
          <p:cNvSpPr>
            <a:spLocks/>
          </p:cNvSpPr>
          <p:nvPr/>
        </p:nvSpPr>
        <p:spPr bwMode="auto">
          <a:xfrm>
            <a:off x="4559335" y="1928284"/>
            <a:ext cx="295275" cy="1143000"/>
          </a:xfrm>
          <a:custGeom>
            <a:avLst/>
            <a:gdLst>
              <a:gd name="T0" fmla="*/ 2147483647 w 186"/>
              <a:gd name="T1" fmla="*/ 0 h 720"/>
              <a:gd name="T2" fmla="*/ 2147483647 w 186"/>
              <a:gd name="T3" fmla="*/ 2147483647 h 720"/>
              <a:gd name="T4" fmla="*/ 0 60000 65536"/>
              <a:gd name="T5" fmla="*/ 0 60000 65536"/>
              <a:gd name="T6" fmla="*/ 0 w 186"/>
              <a:gd name="T7" fmla="*/ 0 h 720"/>
              <a:gd name="T8" fmla="*/ 186 w 186"/>
              <a:gd name="T9" fmla="*/ 720 h 7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6" h="720">
                <a:moveTo>
                  <a:pt x="186" y="0"/>
                </a:moveTo>
                <a:cubicBezTo>
                  <a:pt x="36" y="198"/>
                  <a:pt x="0" y="360"/>
                  <a:pt x="60" y="72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grpSp>
        <p:nvGrpSpPr>
          <p:cNvPr id="100368" name="Group 65"/>
          <p:cNvGrpSpPr>
            <a:grpSpLocks/>
          </p:cNvGrpSpPr>
          <p:nvPr/>
        </p:nvGrpSpPr>
        <p:grpSpPr bwMode="auto">
          <a:xfrm>
            <a:off x="476250" y="1752600"/>
            <a:ext cx="3667125" cy="603250"/>
            <a:chOff x="408" y="2630"/>
            <a:chExt cx="2310" cy="380"/>
          </a:xfrm>
        </p:grpSpPr>
        <p:sp>
          <p:nvSpPr>
            <p:cNvPr id="100369" name="Rectangle 66"/>
            <p:cNvSpPr>
              <a:spLocks noChangeArrowheads="1"/>
            </p:cNvSpPr>
            <p:nvPr/>
          </p:nvSpPr>
          <p:spPr bwMode="auto">
            <a:xfrm>
              <a:off x="456" y="2646"/>
              <a:ext cx="2262" cy="31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 b="0">
                <a:latin typeface="+mn-lt"/>
                <a:cs typeface="Tw Cen MT"/>
              </a:endParaRPr>
            </a:p>
          </p:txBody>
        </p:sp>
        <p:grpSp>
          <p:nvGrpSpPr>
            <p:cNvPr id="100370" name="Group 67"/>
            <p:cNvGrpSpPr>
              <a:grpSpLocks/>
            </p:cNvGrpSpPr>
            <p:nvPr/>
          </p:nvGrpSpPr>
          <p:grpSpPr bwMode="auto">
            <a:xfrm>
              <a:off x="408" y="2630"/>
              <a:ext cx="2262" cy="380"/>
              <a:chOff x="1038" y="1424"/>
              <a:chExt cx="2262" cy="380"/>
            </a:xfrm>
          </p:grpSpPr>
          <p:sp>
            <p:nvSpPr>
              <p:cNvPr id="100371" name="Rectangle 68"/>
              <p:cNvSpPr>
                <a:spLocks noChangeArrowheads="1"/>
              </p:cNvSpPr>
              <p:nvPr/>
            </p:nvSpPr>
            <p:spPr bwMode="auto">
              <a:xfrm>
                <a:off x="1038" y="1470"/>
                <a:ext cx="2262" cy="31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b="0">
                  <a:latin typeface="+mn-lt"/>
                  <a:cs typeface="Tw Cen MT"/>
                </a:endParaRPr>
              </a:p>
            </p:txBody>
          </p:sp>
          <p:sp>
            <p:nvSpPr>
              <p:cNvPr id="100372" name="Text Box 69"/>
              <p:cNvSpPr txBox="1">
                <a:spLocks noChangeArrowheads="1"/>
              </p:cNvSpPr>
              <p:nvPr/>
            </p:nvSpPr>
            <p:spPr bwMode="auto">
              <a:xfrm>
                <a:off x="1053" y="1436"/>
                <a:ext cx="465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pt-PT" sz="1600" b="0" u="none">
                    <a:latin typeface="+mn-lt"/>
                    <a:cs typeface="Tw Cen MT"/>
                  </a:rPr>
                  <a:t>misc</a:t>
                </a:r>
              </a:p>
              <a:p>
                <a:pPr algn="ctr"/>
                <a:r>
                  <a:rPr lang="pt-PT" sz="1600" b="0" u="none">
                    <a:latin typeface="+mn-lt"/>
                    <a:cs typeface="Tw Cen MT"/>
                  </a:rPr>
                  <a:t>fields</a:t>
                </a:r>
              </a:p>
            </p:txBody>
          </p:sp>
          <p:sp>
            <p:nvSpPr>
              <p:cNvPr id="100373" name="Line 70"/>
              <p:cNvSpPr>
                <a:spLocks noChangeShapeType="1"/>
              </p:cNvSpPr>
              <p:nvPr/>
            </p:nvSpPr>
            <p:spPr bwMode="auto">
              <a:xfrm>
                <a:off x="1518" y="1476"/>
                <a:ext cx="0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latin typeface="+mn-lt"/>
                  <a:cs typeface="Tw Cen MT"/>
                </a:endParaRPr>
              </a:p>
            </p:txBody>
          </p:sp>
          <p:sp>
            <p:nvSpPr>
              <p:cNvPr id="100374" name="Text Box 71"/>
              <p:cNvSpPr txBox="1">
                <a:spLocks noChangeArrowheads="1"/>
              </p:cNvSpPr>
              <p:nvPr/>
            </p:nvSpPr>
            <p:spPr bwMode="auto">
              <a:xfrm>
                <a:off x="1538" y="1424"/>
                <a:ext cx="573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pt-PT" sz="16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source</a:t>
                </a:r>
                <a:endParaRPr lang="pt-PT" sz="16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  <a:p>
                <a:pPr algn="ctr"/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IP </a:t>
                </a:r>
                <a:r>
                  <a:rPr lang="pt-PT" sz="16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addr</a:t>
                </a:r>
                <a:endParaRPr lang="pt-PT" sz="16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0375" name="Text Box 72"/>
              <p:cNvSpPr txBox="1">
                <a:spLocks noChangeArrowheads="1"/>
              </p:cNvSpPr>
              <p:nvPr/>
            </p:nvSpPr>
            <p:spPr bwMode="auto">
              <a:xfrm>
                <a:off x="2114" y="1436"/>
                <a:ext cx="573" cy="36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pt-PT" sz="16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dest</a:t>
                </a:r>
                <a:endParaRPr lang="pt-PT" sz="16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  <a:p>
                <a:pPr algn="ctr"/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IP </a:t>
                </a:r>
                <a:r>
                  <a:rPr lang="pt-PT" sz="16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addr</a:t>
                </a:r>
                <a:endParaRPr lang="pt-PT" sz="16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0376" name="Line 73"/>
              <p:cNvSpPr>
                <a:spLocks noChangeShapeType="1"/>
              </p:cNvSpPr>
              <p:nvPr/>
            </p:nvSpPr>
            <p:spPr bwMode="auto">
              <a:xfrm>
                <a:off x="2124" y="1476"/>
                <a:ext cx="0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latin typeface="+mn-lt"/>
                  <a:cs typeface="Tw Cen MT"/>
                </a:endParaRPr>
              </a:p>
            </p:txBody>
          </p:sp>
          <p:sp>
            <p:nvSpPr>
              <p:cNvPr id="100377" name="Line 74"/>
              <p:cNvSpPr>
                <a:spLocks noChangeShapeType="1"/>
              </p:cNvSpPr>
              <p:nvPr/>
            </p:nvSpPr>
            <p:spPr bwMode="auto">
              <a:xfrm>
                <a:off x="2712" y="1482"/>
                <a:ext cx="0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latin typeface="+mn-lt"/>
                  <a:cs typeface="Tw Cen MT"/>
                </a:endParaRPr>
              </a:p>
            </p:txBody>
          </p:sp>
          <p:sp>
            <p:nvSpPr>
              <p:cNvPr id="100378" name="Text Box 75"/>
              <p:cNvSpPr txBox="1">
                <a:spLocks noChangeArrowheads="1"/>
              </p:cNvSpPr>
              <p:nvPr/>
            </p:nvSpPr>
            <p:spPr bwMode="auto">
              <a:xfrm>
                <a:off x="2820" y="1532"/>
                <a:ext cx="397" cy="2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pPr algn="ctr"/>
                <a:r>
                  <a:rPr lang="pt-PT" sz="1600" b="0" u="none">
                    <a:latin typeface="+mn-lt"/>
                    <a:cs typeface="Tw Cen MT"/>
                  </a:rPr>
                  <a:t>data</a:t>
                </a:r>
              </a:p>
            </p:txBody>
          </p:sp>
        </p:grpSp>
      </p:grpSp>
      <p:grpSp>
        <p:nvGrpSpPr>
          <p:cNvPr id="86" name="Group 85"/>
          <p:cNvGrpSpPr/>
          <p:nvPr/>
        </p:nvGrpSpPr>
        <p:grpSpPr>
          <a:xfrm>
            <a:off x="4437098" y="1395413"/>
            <a:ext cx="4422776" cy="4852987"/>
            <a:chOff x="4437098" y="1395413"/>
            <a:chExt cx="4422776" cy="4852987"/>
          </a:xfrm>
        </p:grpSpPr>
        <p:grpSp>
          <p:nvGrpSpPr>
            <p:cNvPr id="87" name="Group 86"/>
            <p:cNvGrpSpPr/>
            <p:nvPr/>
          </p:nvGrpSpPr>
          <p:grpSpPr>
            <a:xfrm>
              <a:off x="4788024" y="1395413"/>
              <a:ext cx="3691065" cy="1428810"/>
              <a:chOff x="4957815" y="1477963"/>
              <a:chExt cx="3691065" cy="1428810"/>
            </a:xfrm>
          </p:grpSpPr>
          <p:sp>
            <p:nvSpPr>
              <p:cNvPr id="149" name="Text Box 65"/>
              <p:cNvSpPr txBox="1">
                <a:spLocks noChangeArrowheads="1"/>
              </p:cNvSpPr>
              <p:nvPr/>
            </p:nvSpPr>
            <p:spPr bwMode="auto">
              <a:xfrm>
                <a:off x="5000826" y="1477963"/>
                <a:ext cx="364805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Dest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. Net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.   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next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router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  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H</a:t>
                </a:r>
                <a:r>
                  <a:rPr lang="pt-PT" sz="1800" b="0" u="none" dirty="0" err="1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ops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0" name="Text Box 66"/>
              <p:cNvSpPr txBox="1">
                <a:spLocks noChangeArrowheads="1"/>
              </p:cNvSpPr>
              <p:nvPr/>
            </p:nvSpPr>
            <p:spPr bwMode="auto">
              <a:xfrm>
                <a:off x="4957815" y="1855366"/>
                <a:ext cx="349837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  223.1.1      </a:t>
                </a:r>
                <a:r>
                  <a:rPr lang="pt-PT" sz="20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eth0              </a:t>
                </a:r>
                <a:r>
                  <a:rPr lang="pt-PT" sz="20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 0</a:t>
                </a:r>
                <a:endParaRPr lang="pt-PT" sz="20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1" name="Text Box 67"/>
              <p:cNvSpPr txBox="1">
                <a:spLocks noChangeArrowheads="1"/>
              </p:cNvSpPr>
              <p:nvPr/>
            </p:nvSpPr>
            <p:spPr bwMode="auto">
              <a:xfrm>
                <a:off x="5125984" y="2173288"/>
                <a:ext cx="3291236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223.1.2      223.1.1.4        </a:t>
                </a:r>
                <a:r>
                  <a:rPr lang="pt-PT" sz="20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1</a:t>
                </a:r>
                <a:endParaRPr lang="pt-PT" sz="20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2" name="Text Box 68"/>
              <p:cNvSpPr txBox="1">
                <a:spLocks noChangeArrowheads="1"/>
              </p:cNvSpPr>
              <p:nvPr/>
            </p:nvSpPr>
            <p:spPr bwMode="auto">
              <a:xfrm>
                <a:off x="5135509" y="2506663"/>
                <a:ext cx="3291236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20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223.1.3      223.1.1.4        </a:t>
                </a:r>
                <a:r>
                  <a:rPr lang="pt-PT" sz="20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1</a:t>
                </a:r>
                <a:endParaRPr lang="pt-PT" sz="20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3" name="Line 69"/>
              <p:cNvSpPr>
                <a:spLocks noChangeShapeType="1"/>
              </p:cNvSpPr>
              <p:nvPr/>
            </p:nvSpPr>
            <p:spPr bwMode="auto">
              <a:xfrm flipV="1">
                <a:off x="5238750" y="1857376"/>
                <a:ext cx="339090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4" name="Line 70"/>
              <p:cNvSpPr>
                <a:spLocks noChangeShapeType="1"/>
              </p:cNvSpPr>
              <p:nvPr/>
            </p:nvSpPr>
            <p:spPr bwMode="auto">
              <a:xfrm>
                <a:off x="6391275" y="1619251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5" name="Line 71"/>
              <p:cNvSpPr>
                <a:spLocks noChangeShapeType="1"/>
              </p:cNvSpPr>
              <p:nvPr/>
            </p:nvSpPr>
            <p:spPr bwMode="auto">
              <a:xfrm>
                <a:off x="7772400" y="1609726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</p:grpSp>
        <p:grpSp>
          <p:nvGrpSpPr>
            <p:cNvPr id="88" name="Group 87"/>
            <p:cNvGrpSpPr/>
            <p:nvPr/>
          </p:nvGrpSpPr>
          <p:grpSpPr>
            <a:xfrm>
              <a:off x="4437098" y="3094038"/>
              <a:ext cx="4422776" cy="3154362"/>
              <a:chOff x="4437098" y="3094038"/>
              <a:chExt cx="4422776" cy="3154362"/>
            </a:xfrm>
          </p:grpSpPr>
          <p:sp>
            <p:nvSpPr>
              <p:cNvPr id="89" name="Freeform 4"/>
              <p:cNvSpPr>
                <a:spLocks/>
              </p:cNvSpPr>
              <p:nvPr/>
            </p:nvSpPr>
            <p:spPr bwMode="auto">
              <a:xfrm>
                <a:off x="4437098" y="3094038"/>
                <a:ext cx="1941513" cy="2049462"/>
              </a:xfrm>
              <a:custGeom>
                <a:avLst/>
                <a:gdLst>
                  <a:gd name="T0" fmla="*/ 1201 w 1223"/>
                  <a:gd name="T1" fmla="*/ 756 h 1291"/>
                  <a:gd name="T2" fmla="*/ 702 w 1223"/>
                  <a:gd name="T3" fmla="*/ 670 h 1291"/>
                  <a:gd name="T4" fmla="*/ 608 w 1223"/>
                  <a:gd name="T5" fmla="*/ 103 h 1291"/>
                  <a:gd name="T6" fmla="*/ 335 w 1223"/>
                  <a:gd name="T7" fmla="*/ 52 h 1291"/>
                  <a:gd name="T8" fmla="*/ 65 w 1223"/>
                  <a:gd name="T9" fmla="*/ 82 h 1291"/>
                  <a:gd name="T10" fmla="*/ 41 w 1223"/>
                  <a:gd name="T11" fmla="*/ 544 h 1291"/>
                  <a:gd name="T12" fmla="*/ 38 w 1223"/>
                  <a:gd name="T13" fmla="*/ 751 h 1291"/>
                  <a:gd name="T14" fmla="*/ 23 w 1223"/>
                  <a:gd name="T15" fmla="*/ 940 h 1291"/>
                  <a:gd name="T16" fmla="*/ 17 w 1223"/>
                  <a:gd name="T17" fmla="*/ 1114 h 1291"/>
                  <a:gd name="T18" fmla="*/ 128 w 1223"/>
                  <a:gd name="T19" fmla="*/ 1219 h 1291"/>
                  <a:gd name="T20" fmla="*/ 602 w 1223"/>
                  <a:gd name="T21" fmla="*/ 1243 h 1291"/>
                  <a:gd name="T22" fmla="*/ 686 w 1223"/>
                  <a:gd name="T23" fmla="*/ 930 h 1291"/>
                  <a:gd name="T24" fmla="*/ 1177 w 1223"/>
                  <a:gd name="T25" fmla="*/ 916 h 1291"/>
                  <a:gd name="T26" fmla="*/ 1201 w 1223"/>
                  <a:gd name="T27" fmla="*/ 756 h 12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23"/>
                  <a:gd name="T43" fmla="*/ 0 h 1291"/>
                  <a:gd name="T44" fmla="*/ 1223 w 1223"/>
                  <a:gd name="T45" fmla="*/ 1291 h 129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23" h="1291">
                    <a:moveTo>
                      <a:pt x="1201" y="756"/>
                    </a:moveTo>
                    <a:cubicBezTo>
                      <a:pt x="1180" y="640"/>
                      <a:pt x="798" y="744"/>
                      <a:pt x="702" y="670"/>
                    </a:cubicBezTo>
                    <a:cubicBezTo>
                      <a:pt x="603" y="561"/>
                      <a:pt x="669" y="206"/>
                      <a:pt x="608" y="103"/>
                    </a:cubicBezTo>
                    <a:cubicBezTo>
                      <a:pt x="547" y="0"/>
                      <a:pt x="425" y="55"/>
                      <a:pt x="335" y="52"/>
                    </a:cubicBezTo>
                    <a:cubicBezTo>
                      <a:pt x="245" y="49"/>
                      <a:pt x="114" y="0"/>
                      <a:pt x="65" y="82"/>
                    </a:cubicBezTo>
                    <a:cubicBezTo>
                      <a:pt x="16" y="164"/>
                      <a:pt x="45" y="433"/>
                      <a:pt x="41" y="544"/>
                    </a:cubicBezTo>
                    <a:cubicBezTo>
                      <a:pt x="37" y="655"/>
                      <a:pt x="41" y="685"/>
                      <a:pt x="38" y="751"/>
                    </a:cubicBezTo>
                    <a:cubicBezTo>
                      <a:pt x="35" y="817"/>
                      <a:pt x="26" y="880"/>
                      <a:pt x="23" y="940"/>
                    </a:cubicBezTo>
                    <a:cubicBezTo>
                      <a:pt x="20" y="1000"/>
                      <a:pt x="0" y="1068"/>
                      <a:pt x="17" y="1114"/>
                    </a:cubicBezTo>
                    <a:cubicBezTo>
                      <a:pt x="34" y="1160"/>
                      <a:pt x="31" y="1198"/>
                      <a:pt x="128" y="1219"/>
                    </a:cubicBezTo>
                    <a:cubicBezTo>
                      <a:pt x="225" y="1240"/>
                      <a:pt x="509" y="1291"/>
                      <a:pt x="602" y="1243"/>
                    </a:cubicBezTo>
                    <a:cubicBezTo>
                      <a:pt x="695" y="1195"/>
                      <a:pt x="590" y="984"/>
                      <a:pt x="686" y="930"/>
                    </a:cubicBezTo>
                    <a:cubicBezTo>
                      <a:pt x="782" y="876"/>
                      <a:pt x="1091" y="945"/>
                      <a:pt x="1177" y="916"/>
                    </a:cubicBezTo>
                    <a:cubicBezTo>
                      <a:pt x="1208" y="864"/>
                      <a:pt x="1223" y="871"/>
                      <a:pt x="1201" y="756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0" name="Freeform 5"/>
              <p:cNvSpPr>
                <a:spLocks/>
              </p:cNvSpPr>
              <p:nvPr/>
            </p:nvSpPr>
            <p:spPr bwMode="auto">
              <a:xfrm>
                <a:off x="6953286" y="3381375"/>
                <a:ext cx="1906588" cy="1958975"/>
              </a:xfrm>
              <a:custGeom>
                <a:avLst/>
                <a:gdLst>
                  <a:gd name="T0" fmla="*/ 25 w 1201"/>
                  <a:gd name="T1" fmla="*/ 709 h 1234"/>
                  <a:gd name="T2" fmla="*/ 526 w 1201"/>
                  <a:gd name="T3" fmla="*/ 780 h 1234"/>
                  <a:gd name="T4" fmla="*/ 613 w 1201"/>
                  <a:gd name="T5" fmla="*/ 1134 h 1234"/>
                  <a:gd name="T6" fmla="*/ 946 w 1201"/>
                  <a:gd name="T7" fmla="*/ 1230 h 1234"/>
                  <a:gd name="T8" fmla="*/ 1171 w 1201"/>
                  <a:gd name="T9" fmla="*/ 1107 h 1234"/>
                  <a:gd name="T10" fmla="*/ 1126 w 1201"/>
                  <a:gd name="T11" fmla="*/ 894 h 1234"/>
                  <a:gd name="T12" fmla="*/ 1114 w 1201"/>
                  <a:gd name="T13" fmla="*/ 693 h 1234"/>
                  <a:gd name="T14" fmla="*/ 1099 w 1201"/>
                  <a:gd name="T15" fmla="*/ 423 h 1234"/>
                  <a:gd name="T16" fmla="*/ 1141 w 1201"/>
                  <a:gd name="T17" fmla="*/ 216 h 1234"/>
                  <a:gd name="T18" fmla="*/ 1102 w 1201"/>
                  <a:gd name="T19" fmla="*/ 33 h 1234"/>
                  <a:gd name="T20" fmla="*/ 646 w 1201"/>
                  <a:gd name="T21" fmla="*/ 81 h 1234"/>
                  <a:gd name="T22" fmla="*/ 535 w 1201"/>
                  <a:gd name="T23" fmla="*/ 519 h 1234"/>
                  <a:gd name="T24" fmla="*/ 44 w 1201"/>
                  <a:gd name="T25" fmla="*/ 548 h 1234"/>
                  <a:gd name="T26" fmla="*/ 25 w 1201"/>
                  <a:gd name="T27" fmla="*/ 709 h 123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01"/>
                  <a:gd name="T43" fmla="*/ 0 h 1234"/>
                  <a:gd name="T44" fmla="*/ 1201 w 1201"/>
                  <a:gd name="T45" fmla="*/ 1234 h 123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01" h="1234">
                    <a:moveTo>
                      <a:pt x="25" y="709"/>
                    </a:moveTo>
                    <a:cubicBezTo>
                      <a:pt x="49" y="824"/>
                      <a:pt x="428" y="709"/>
                      <a:pt x="526" y="780"/>
                    </a:cubicBezTo>
                    <a:cubicBezTo>
                      <a:pt x="624" y="851"/>
                      <a:pt x="543" y="1059"/>
                      <a:pt x="613" y="1134"/>
                    </a:cubicBezTo>
                    <a:cubicBezTo>
                      <a:pt x="683" y="1209"/>
                      <a:pt x="853" y="1234"/>
                      <a:pt x="946" y="1230"/>
                    </a:cubicBezTo>
                    <a:cubicBezTo>
                      <a:pt x="1039" y="1226"/>
                      <a:pt x="1141" y="1163"/>
                      <a:pt x="1171" y="1107"/>
                    </a:cubicBezTo>
                    <a:cubicBezTo>
                      <a:pt x="1201" y="1051"/>
                      <a:pt x="1135" y="963"/>
                      <a:pt x="1126" y="894"/>
                    </a:cubicBezTo>
                    <a:cubicBezTo>
                      <a:pt x="1117" y="825"/>
                      <a:pt x="1119" y="772"/>
                      <a:pt x="1114" y="693"/>
                    </a:cubicBezTo>
                    <a:cubicBezTo>
                      <a:pt x="1109" y="614"/>
                      <a:pt x="1095" y="502"/>
                      <a:pt x="1099" y="423"/>
                    </a:cubicBezTo>
                    <a:cubicBezTo>
                      <a:pt x="1103" y="344"/>
                      <a:pt x="1141" y="281"/>
                      <a:pt x="1141" y="216"/>
                    </a:cubicBezTo>
                    <a:cubicBezTo>
                      <a:pt x="1141" y="151"/>
                      <a:pt x="1185" y="56"/>
                      <a:pt x="1102" y="33"/>
                    </a:cubicBezTo>
                    <a:cubicBezTo>
                      <a:pt x="1019" y="10"/>
                      <a:pt x="740" y="0"/>
                      <a:pt x="646" y="81"/>
                    </a:cubicBezTo>
                    <a:cubicBezTo>
                      <a:pt x="552" y="162"/>
                      <a:pt x="635" y="441"/>
                      <a:pt x="535" y="519"/>
                    </a:cubicBezTo>
                    <a:cubicBezTo>
                      <a:pt x="435" y="597"/>
                      <a:pt x="129" y="516"/>
                      <a:pt x="44" y="548"/>
                    </a:cubicBezTo>
                    <a:cubicBezTo>
                      <a:pt x="15" y="601"/>
                      <a:pt x="0" y="594"/>
                      <a:pt x="25" y="709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1" name="Freeform 6"/>
              <p:cNvSpPr>
                <a:spLocks/>
              </p:cNvSpPr>
              <p:nvPr/>
            </p:nvSpPr>
            <p:spPr bwMode="auto">
              <a:xfrm>
                <a:off x="5645186" y="4757738"/>
                <a:ext cx="2055813" cy="1490662"/>
              </a:xfrm>
              <a:custGeom>
                <a:avLst/>
                <a:gdLst>
                  <a:gd name="T0" fmla="*/ 600 w 1295"/>
                  <a:gd name="T1" fmla="*/ 30 h 939"/>
                  <a:gd name="T2" fmla="*/ 525 w 1295"/>
                  <a:gd name="T3" fmla="*/ 393 h 939"/>
                  <a:gd name="T4" fmla="*/ 81 w 1295"/>
                  <a:gd name="T5" fmla="*/ 471 h 939"/>
                  <a:gd name="T6" fmla="*/ 39 w 1295"/>
                  <a:gd name="T7" fmla="*/ 855 h 939"/>
                  <a:gd name="T8" fmla="*/ 207 w 1295"/>
                  <a:gd name="T9" fmla="*/ 927 h 939"/>
                  <a:gd name="T10" fmla="*/ 429 w 1295"/>
                  <a:gd name="T11" fmla="*/ 927 h 939"/>
                  <a:gd name="T12" fmla="*/ 705 w 1295"/>
                  <a:gd name="T13" fmla="*/ 891 h 939"/>
                  <a:gd name="T14" fmla="*/ 1227 w 1295"/>
                  <a:gd name="T15" fmla="*/ 849 h 939"/>
                  <a:gd name="T16" fmla="*/ 1113 w 1295"/>
                  <a:gd name="T17" fmla="*/ 459 h 939"/>
                  <a:gd name="T18" fmla="*/ 777 w 1295"/>
                  <a:gd name="T19" fmla="*/ 363 h 939"/>
                  <a:gd name="T20" fmla="*/ 762 w 1295"/>
                  <a:gd name="T21" fmla="*/ 42 h 939"/>
                  <a:gd name="T22" fmla="*/ 600 w 1295"/>
                  <a:gd name="T23" fmla="*/ 30 h 93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295"/>
                  <a:gd name="T37" fmla="*/ 0 h 939"/>
                  <a:gd name="T38" fmla="*/ 1295 w 1295"/>
                  <a:gd name="T39" fmla="*/ 939 h 93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295" h="939">
                    <a:moveTo>
                      <a:pt x="600" y="30"/>
                    </a:moveTo>
                    <a:cubicBezTo>
                      <a:pt x="486" y="60"/>
                      <a:pt x="610" y="247"/>
                      <a:pt x="525" y="393"/>
                    </a:cubicBezTo>
                    <a:cubicBezTo>
                      <a:pt x="439" y="467"/>
                      <a:pt x="162" y="394"/>
                      <a:pt x="81" y="471"/>
                    </a:cubicBezTo>
                    <a:cubicBezTo>
                      <a:pt x="0" y="548"/>
                      <a:pt x="18" y="779"/>
                      <a:pt x="39" y="855"/>
                    </a:cubicBezTo>
                    <a:cubicBezTo>
                      <a:pt x="60" y="931"/>
                      <a:pt x="142" y="915"/>
                      <a:pt x="207" y="927"/>
                    </a:cubicBezTo>
                    <a:cubicBezTo>
                      <a:pt x="272" y="939"/>
                      <a:pt x="346" y="933"/>
                      <a:pt x="429" y="927"/>
                    </a:cubicBezTo>
                    <a:cubicBezTo>
                      <a:pt x="512" y="921"/>
                      <a:pt x="572" y="904"/>
                      <a:pt x="705" y="891"/>
                    </a:cubicBezTo>
                    <a:cubicBezTo>
                      <a:pt x="838" y="878"/>
                      <a:pt x="1159" y="921"/>
                      <a:pt x="1227" y="849"/>
                    </a:cubicBezTo>
                    <a:cubicBezTo>
                      <a:pt x="1295" y="777"/>
                      <a:pt x="1188" y="540"/>
                      <a:pt x="1113" y="459"/>
                    </a:cubicBezTo>
                    <a:cubicBezTo>
                      <a:pt x="1038" y="378"/>
                      <a:pt x="835" y="432"/>
                      <a:pt x="777" y="363"/>
                    </a:cubicBezTo>
                    <a:cubicBezTo>
                      <a:pt x="719" y="294"/>
                      <a:pt x="791" y="97"/>
                      <a:pt x="762" y="42"/>
                    </a:cubicBezTo>
                    <a:cubicBezTo>
                      <a:pt x="708" y="15"/>
                      <a:pt x="714" y="0"/>
                      <a:pt x="600" y="30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92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705551901"/>
                  </p:ext>
                </p:extLst>
              </p:nvPr>
            </p:nvGraphicFramePr>
            <p:xfrm>
              <a:off x="4514886" y="31988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943" name="Clip" r:id="rId4" imgW="1307948" imgH="1084823" progId="MS_ClipArt_Gallery.2">
                      <p:embed/>
                    </p:oleObj>
                  </mc:Choice>
                  <mc:Fallback>
                    <p:oleObj name="Clip" r:id="rId4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1988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3" name="Line 8"/>
              <p:cNvSpPr>
                <a:spLocks noChangeShapeType="1"/>
              </p:cNvSpPr>
              <p:nvPr/>
            </p:nvSpPr>
            <p:spPr bwMode="auto">
              <a:xfrm>
                <a:off x="5075273" y="3571875"/>
                <a:ext cx="277813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4" name="Line 9"/>
              <p:cNvSpPr>
                <a:spLocks noChangeShapeType="1"/>
              </p:cNvSpPr>
              <p:nvPr/>
            </p:nvSpPr>
            <p:spPr bwMode="auto">
              <a:xfrm flipH="1">
                <a:off x="5365786" y="355758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5" name="Line 10"/>
              <p:cNvSpPr>
                <a:spLocks noChangeShapeType="1"/>
              </p:cNvSpPr>
              <p:nvPr/>
            </p:nvSpPr>
            <p:spPr bwMode="auto">
              <a:xfrm flipV="1">
                <a:off x="5075273" y="4216400"/>
                <a:ext cx="277813" cy="31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6" name="Line 11"/>
              <p:cNvSpPr>
                <a:spLocks noChangeShapeType="1"/>
              </p:cNvSpPr>
              <p:nvPr/>
            </p:nvSpPr>
            <p:spPr bwMode="auto">
              <a:xfrm>
                <a:off x="5084798" y="4843463"/>
                <a:ext cx="27305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97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4232146"/>
                  </p:ext>
                </p:extLst>
              </p:nvPr>
            </p:nvGraphicFramePr>
            <p:xfrm>
              <a:off x="4514886" y="38655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944" name="Clip" r:id="rId6" imgW="1307948" imgH="1084823" progId="MS_ClipArt_Gallery.2">
                      <p:embed/>
                    </p:oleObj>
                  </mc:Choice>
                  <mc:Fallback>
                    <p:oleObj name="Clip" r:id="rId6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8655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8" name="Object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23178016"/>
                  </p:ext>
                </p:extLst>
              </p:nvPr>
            </p:nvGraphicFramePr>
            <p:xfrm>
              <a:off x="4514886" y="44751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945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44751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9" name="Line 14"/>
              <p:cNvSpPr>
                <a:spLocks noChangeShapeType="1"/>
              </p:cNvSpPr>
              <p:nvPr/>
            </p:nvSpPr>
            <p:spPr bwMode="auto">
              <a:xfrm>
                <a:off x="5365786" y="4414838"/>
                <a:ext cx="10350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pSp>
            <p:nvGrpSpPr>
              <p:cNvPr id="100" name="Group 15"/>
              <p:cNvGrpSpPr>
                <a:grpSpLocks/>
              </p:cNvGrpSpPr>
              <p:nvPr/>
            </p:nvGrpSpPr>
            <p:grpSpPr bwMode="auto">
              <a:xfrm>
                <a:off x="6308761" y="4379913"/>
                <a:ext cx="711200" cy="381000"/>
                <a:chOff x="3600" y="219"/>
                <a:chExt cx="360" cy="175"/>
              </a:xfrm>
            </p:grpSpPr>
            <p:sp>
              <p:nvSpPr>
                <p:cNvPr id="136" name="Oval 16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7" name="Line 17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8" name="Line 18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9" name="Rectangle 19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GB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40" name="Oval 20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grpSp>
              <p:nvGrpSpPr>
                <p:cNvPr id="141" name="Group 21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146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7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8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</p:grpSp>
            <p:grpSp>
              <p:nvGrpSpPr>
                <p:cNvPr id="142" name="Group 25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143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4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5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</p:grpSp>
          </p:grpSp>
          <p:sp>
            <p:nvSpPr>
              <p:cNvPr id="101" name="Text Box 29"/>
              <p:cNvSpPr txBox="1">
                <a:spLocks noChangeArrowheads="1"/>
              </p:cNvSpPr>
              <p:nvPr/>
            </p:nvSpPr>
            <p:spPr bwMode="auto">
              <a:xfrm>
                <a:off x="5053646" y="3246438"/>
                <a:ext cx="99257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223.1.1.1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2" name="Rectangle 30"/>
              <p:cNvSpPr>
                <a:spLocks noChangeArrowheads="1"/>
              </p:cNvSpPr>
              <p:nvPr/>
            </p:nvSpPr>
            <p:spPr bwMode="auto">
              <a:xfrm>
                <a:off x="5121311" y="3967163"/>
                <a:ext cx="309563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3" name="Text Box 31"/>
              <p:cNvSpPr txBox="1">
                <a:spLocks noChangeArrowheads="1"/>
              </p:cNvSpPr>
              <p:nvPr/>
            </p:nvSpPr>
            <p:spPr bwMode="auto">
              <a:xfrm>
                <a:off x="5052405" y="3875088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4" name="Text Box 32"/>
              <p:cNvSpPr txBox="1">
                <a:spLocks noChangeArrowheads="1"/>
              </p:cNvSpPr>
              <p:nvPr/>
            </p:nvSpPr>
            <p:spPr bwMode="auto">
              <a:xfrm>
                <a:off x="4923817" y="4827588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223.1.1.3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5" name="Text Box 33"/>
              <p:cNvSpPr txBox="1">
                <a:spLocks noChangeArrowheads="1"/>
              </p:cNvSpPr>
              <p:nvPr/>
            </p:nvSpPr>
            <p:spPr bwMode="auto">
              <a:xfrm>
                <a:off x="5710685" y="4100513"/>
                <a:ext cx="1031051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223.1.1.4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6" name="Line 34"/>
              <p:cNvSpPr>
                <a:spLocks noChangeShapeType="1"/>
              </p:cNvSpPr>
              <p:nvPr/>
            </p:nvSpPr>
            <p:spPr bwMode="auto">
              <a:xfrm>
                <a:off x="6913599" y="4424363"/>
                <a:ext cx="101600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7" name="Text Box 35"/>
              <p:cNvSpPr txBox="1">
                <a:spLocks noChangeArrowheads="1"/>
              </p:cNvSpPr>
              <p:nvPr/>
            </p:nvSpPr>
            <p:spPr bwMode="auto">
              <a:xfrm>
                <a:off x="6774287" y="4062413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223.1.2.9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8" name="Line 36"/>
              <p:cNvSpPr>
                <a:spLocks noChangeShapeType="1"/>
              </p:cNvSpPr>
              <p:nvPr/>
            </p:nvSpPr>
            <p:spPr bwMode="auto">
              <a:xfrm flipH="1">
                <a:off x="7937536" y="372903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09" name="Object 3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57696834"/>
                  </p:ext>
                </p:extLst>
              </p:nvPr>
            </p:nvGraphicFramePr>
            <p:xfrm>
              <a:off x="8115336" y="3436938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946" name="Clip" r:id="rId8" imgW="1307948" imgH="1084823" progId="MS_ClipArt_Gallery.2">
                      <p:embed/>
                    </p:oleObj>
                  </mc:Choice>
                  <mc:Fallback>
                    <p:oleObj name="Clip" r:id="rId8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15336" y="3436938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0" name="Line 38"/>
              <p:cNvSpPr>
                <a:spLocks noChangeShapeType="1"/>
              </p:cNvSpPr>
              <p:nvPr/>
            </p:nvSpPr>
            <p:spPr bwMode="auto">
              <a:xfrm>
                <a:off x="7937536" y="3733800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11" name="Object 3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60460595"/>
                  </p:ext>
                </p:extLst>
              </p:nvPr>
            </p:nvGraphicFramePr>
            <p:xfrm>
              <a:off x="8120099" y="48180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947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20099" y="48180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2" name="Line 40"/>
              <p:cNvSpPr>
                <a:spLocks noChangeShapeType="1"/>
              </p:cNvSpPr>
              <p:nvPr/>
            </p:nvSpPr>
            <p:spPr bwMode="auto">
              <a:xfrm>
                <a:off x="7937536" y="5005388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3" name="Rectangle 41"/>
              <p:cNvSpPr>
                <a:spLocks noChangeArrowheads="1"/>
              </p:cNvSpPr>
              <p:nvPr/>
            </p:nvSpPr>
            <p:spPr bwMode="auto">
              <a:xfrm>
                <a:off x="7883561" y="4752975"/>
                <a:ext cx="1714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4" name="Text Box 42"/>
              <p:cNvSpPr txBox="1">
                <a:spLocks noChangeArrowheads="1"/>
              </p:cNvSpPr>
              <p:nvPr/>
            </p:nvSpPr>
            <p:spPr bwMode="auto">
              <a:xfrm>
                <a:off x="7260062" y="4665663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223.1.2.2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5" name="Rectangle 43"/>
              <p:cNvSpPr>
                <a:spLocks noChangeArrowheads="1"/>
              </p:cNvSpPr>
              <p:nvPr/>
            </p:nvSpPr>
            <p:spPr bwMode="auto">
              <a:xfrm>
                <a:off x="7897849" y="3781425"/>
                <a:ext cx="2476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6" name="Text Box 44"/>
              <p:cNvSpPr txBox="1">
                <a:spLocks noChangeArrowheads="1"/>
              </p:cNvSpPr>
              <p:nvPr/>
            </p:nvSpPr>
            <p:spPr bwMode="auto">
              <a:xfrm>
                <a:off x="7017730" y="3662363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223.1.2.1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7" name="Line 45"/>
              <p:cNvSpPr>
                <a:spLocks noChangeShapeType="1"/>
              </p:cNvSpPr>
              <p:nvPr/>
            </p:nvSpPr>
            <p:spPr bwMode="auto">
              <a:xfrm flipH="1">
                <a:off x="6675474" y="4762500"/>
                <a:ext cx="0" cy="7191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8" name="Line 46"/>
              <p:cNvSpPr>
                <a:spLocks noChangeShapeType="1"/>
              </p:cNvSpPr>
              <p:nvPr/>
            </p:nvSpPr>
            <p:spPr bwMode="auto">
              <a:xfrm flipH="1">
                <a:off x="6018248" y="5481638"/>
                <a:ext cx="11858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9" name="Line 47"/>
              <p:cNvSpPr>
                <a:spLocks noChangeShapeType="1"/>
              </p:cNvSpPr>
              <p:nvPr/>
            </p:nvSpPr>
            <p:spPr bwMode="auto">
              <a:xfrm flipH="1" flipV="1">
                <a:off x="6015073" y="5473700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0" name="Line 48"/>
              <p:cNvSpPr>
                <a:spLocks noChangeShapeType="1"/>
              </p:cNvSpPr>
              <p:nvPr/>
            </p:nvSpPr>
            <p:spPr bwMode="auto">
              <a:xfrm flipH="1" flipV="1">
                <a:off x="7191411" y="5478463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21" name="Object 4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55832036"/>
                  </p:ext>
                </p:extLst>
              </p:nvPr>
            </p:nvGraphicFramePr>
            <p:xfrm>
              <a:off x="6977099" y="56372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948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977099" y="56372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2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77761928"/>
                  </p:ext>
                </p:extLst>
              </p:nvPr>
            </p:nvGraphicFramePr>
            <p:xfrm>
              <a:off x="5719798" y="5651500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949" name="Clip" r:id="rId11" imgW="1307948" imgH="1084823" progId="MS_ClipArt_Gallery.2">
                      <p:embed/>
                    </p:oleObj>
                  </mc:Choice>
                  <mc:Fallback>
                    <p:oleObj name="Clip" r:id="rId11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19798" y="5651500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3" name="Text Box 51"/>
              <p:cNvSpPr txBox="1">
                <a:spLocks noChangeArrowheads="1"/>
              </p:cNvSpPr>
              <p:nvPr/>
            </p:nvSpPr>
            <p:spPr bwMode="auto">
              <a:xfrm>
                <a:off x="7183862" y="5327650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223.1.3.2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4" name="Text Box 52"/>
              <p:cNvSpPr txBox="1">
                <a:spLocks noChangeArrowheads="1"/>
              </p:cNvSpPr>
              <p:nvPr/>
            </p:nvSpPr>
            <p:spPr bwMode="auto">
              <a:xfrm>
                <a:off x="5023830" y="5365750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223.1.3.1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5" name="Rectangle 53"/>
              <p:cNvSpPr>
                <a:spLocks noChangeArrowheads="1"/>
              </p:cNvSpPr>
              <p:nvPr/>
            </p:nvSpPr>
            <p:spPr bwMode="auto">
              <a:xfrm>
                <a:off x="6611973" y="4895850"/>
                <a:ext cx="128588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6" name="Text Box 54"/>
              <p:cNvSpPr txBox="1">
                <a:spLocks noChangeArrowheads="1"/>
              </p:cNvSpPr>
              <p:nvPr/>
            </p:nvSpPr>
            <p:spPr bwMode="auto">
              <a:xfrm>
                <a:off x="6052047" y="4818063"/>
                <a:ext cx="118494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223.1.3.27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pSp>
            <p:nvGrpSpPr>
              <p:cNvPr id="127" name="Group 55"/>
              <p:cNvGrpSpPr>
                <a:grpSpLocks/>
              </p:cNvGrpSpPr>
              <p:nvPr/>
            </p:nvGrpSpPr>
            <p:grpSpPr bwMode="auto">
              <a:xfrm>
                <a:off x="4599023" y="3160713"/>
                <a:ext cx="371475" cy="400050"/>
                <a:chOff x="2812" y="1181"/>
                <a:chExt cx="234" cy="252"/>
              </a:xfrm>
            </p:grpSpPr>
            <p:sp>
              <p:nvSpPr>
                <p:cNvPr id="134" name="Rectangle 56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5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812" y="1181"/>
                  <a:ext cx="23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A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  <p:grpSp>
            <p:nvGrpSpPr>
              <p:cNvPr id="128" name="Group 58"/>
              <p:cNvGrpSpPr>
                <a:grpSpLocks/>
              </p:cNvGrpSpPr>
              <p:nvPr/>
            </p:nvGrpSpPr>
            <p:grpSpPr bwMode="auto">
              <a:xfrm>
                <a:off x="4587916" y="4398963"/>
                <a:ext cx="346076" cy="400050"/>
                <a:chOff x="2811" y="1181"/>
                <a:chExt cx="218" cy="252"/>
              </a:xfrm>
            </p:grpSpPr>
            <p:sp>
              <p:nvSpPr>
                <p:cNvPr id="132" name="Rectangle 59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3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811" y="1181"/>
                  <a:ext cx="218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B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  <p:grpSp>
            <p:nvGrpSpPr>
              <p:cNvPr id="129" name="Group 61"/>
              <p:cNvGrpSpPr>
                <a:grpSpLocks/>
              </p:cNvGrpSpPr>
              <p:nvPr/>
            </p:nvGrpSpPr>
            <p:grpSpPr bwMode="auto">
              <a:xfrm>
                <a:off x="8196305" y="4760913"/>
                <a:ext cx="344488" cy="400050"/>
                <a:chOff x="2810" y="1181"/>
                <a:chExt cx="217" cy="252"/>
              </a:xfrm>
            </p:grpSpPr>
            <p:sp>
              <p:nvSpPr>
                <p:cNvPr id="130" name="Rectangle 62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1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2810" y="1181"/>
                  <a:ext cx="21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E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506053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71675" y="231422"/>
            <a:ext cx="8399463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>
                <a:latin typeface="+mn-lt"/>
                <a:ea typeface="ＭＳ Ｐゴシック" charset="0"/>
                <a:cs typeface="Tw Cen MT"/>
              </a:rPr>
              <a:t>Encaminhamento </a:t>
            </a:r>
            <a:r>
              <a:rPr lang="pt-PT" dirty="0" err="1">
                <a:latin typeface="+mn-lt"/>
                <a:ea typeface="ＭＳ Ｐゴシック" charset="0"/>
                <a:cs typeface="Tw Cen MT"/>
              </a:rPr>
              <a:t>directo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02415" name="Freeform 73"/>
          <p:cNvSpPr>
            <a:spLocks/>
          </p:cNvSpPr>
          <p:nvPr/>
        </p:nvSpPr>
        <p:spPr bwMode="auto">
          <a:xfrm>
            <a:off x="4511653" y="1846616"/>
            <a:ext cx="295275" cy="1143000"/>
          </a:xfrm>
          <a:custGeom>
            <a:avLst/>
            <a:gdLst>
              <a:gd name="T0" fmla="*/ 2147483647 w 186"/>
              <a:gd name="T1" fmla="*/ 0 h 720"/>
              <a:gd name="T2" fmla="*/ 2147483647 w 186"/>
              <a:gd name="T3" fmla="*/ 2147483647 h 720"/>
              <a:gd name="T4" fmla="*/ 0 60000 65536"/>
              <a:gd name="T5" fmla="*/ 0 60000 65536"/>
              <a:gd name="T6" fmla="*/ 0 w 186"/>
              <a:gd name="T7" fmla="*/ 0 h 720"/>
              <a:gd name="T8" fmla="*/ 186 w 186"/>
              <a:gd name="T9" fmla="*/ 720 h 7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6" h="720">
                <a:moveTo>
                  <a:pt x="186" y="0"/>
                </a:moveTo>
                <a:cubicBezTo>
                  <a:pt x="36" y="198"/>
                  <a:pt x="0" y="360"/>
                  <a:pt x="60" y="72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16" name="Rectangle 74"/>
          <p:cNvSpPr>
            <a:spLocks noChangeArrowheads="1"/>
          </p:cNvSpPr>
          <p:nvPr/>
        </p:nvSpPr>
        <p:spPr bwMode="auto">
          <a:xfrm>
            <a:off x="533400" y="1762125"/>
            <a:ext cx="3590925" cy="5048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17" name="Rectangle 75"/>
          <p:cNvSpPr>
            <a:spLocks noChangeArrowheads="1"/>
          </p:cNvSpPr>
          <p:nvPr/>
        </p:nvSpPr>
        <p:spPr bwMode="auto">
          <a:xfrm>
            <a:off x="457200" y="1828800"/>
            <a:ext cx="3590925" cy="504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18" name="Text Box 76"/>
          <p:cNvSpPr txBox="1">
            <a:spLocks noChangeArrowheads="1"/>
          </p:cNvSpPr>
          <p:nvPr/>
        </p:nvSpPr>
        <p:spPr bwMode="auto">
          <a:xfrm>
            <a:off x="453424" y="1752600"/>
            <a:ext cx="737802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>
                <a:latin typeface="+mn-lt"/>
                <a:cs typeface="Tw Cen MT"/>
              </a:rPr>
              <a:t>misc</a:t>
            </a:r>
          </a:p>
          <a:p>
            <a:pPr algn="ctr"/>
            <a:r>
              <a:rPr lang="pt-PT" sz="1600" b="0" u="none">
                <a:latin typeface="+mn-lt"/>
                <a:cs typeface="Tw Cen MT"/>
              </a:rPr>
              <a:t>fields</a:t>
            </a:r>
          </a:p>
        </p:txBody>
      </p:sp>
      <p:sp>
        <p:nvSpPr>
          <p:cNvPr id="102419" name="Line 77"/>
          <p:cNvSpPr>
            <a:spLocks noChangeShapeType="1"/>
          </p:cNvSpPr>
          <p:nvPr/>
        </p:nvSpPr>
        <p:spPr bwMode="auto">
          <a:xfrm>
            <a:off x="1219200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0" name="Text Box 78"/>
          <p:cNvSpPr txBox="1">
            <a:spLocks noChangeArrowheads="1"/>
          </p:cNvSpPr>
          <p:nvPr/>
        </p:nvSpPr>
        <p:spPr bwMode="auto">
          <a:xfrm>
            <a:off x="1231705" y="1936750"/>
            <a:ext cx="99257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>
                <a:solidFill>
                  <a:srgbClr val="000000"/>
                </a:solidFill>
                <a:latin typeface="+mn-lt"/>
                <a:cs typeface="Tw Cen MT"/>
              </a:rPr>
              <a:t>223.1.1.1</a:t>
            </a:r>
          </a:p>
        </p:txBody>
      </p:sp>
      <p:sp>
        <p:nvSpPr>
          <p:cNvPr id="102421" name="Text Box 79"/>
          <p:cNvSpPr txBox="1">
            <a:spLocks noChangeArrowheads="1"/>
          </p:cNvSpPr>
          <p:nvPr/>
        </p:nvSpPr>
        <p:spPr bwMode="auto">
          <a:xfrm>
            <a:off x="2235350" y="1936750"/>
            <a:ext cx="102363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>
                <a:solidFill>
                  <a:srgbClr val="000000"/>
                </a:solidFill>
                <a:latin typeface="+mn-lt"/>
                <a:cs typeface="Tw Cen MT"/>
              </a:rPr>
              <a:t>223.1.1.3</a:t>
            </a:r>
          </a:p>
        </p:txBody>
      </p:sp>
      <p:sp>
        <p:nvSpPr>
          <p:cNvPr id="102422" name="Line 80"/>
          <p:cNvSpPr>
            <a:spLocks noChangeShapeType="1"/>
          </p:cNvSpPr>
          <p:nvPr/>
        </p:nvSpPr>
        <p:spPr bwMode="auto">
          <a:xfrm>
            <a:off x="2209800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3" name="Line 81"/>
          <p:cNvSpPr>
            <a:spLocks noChangeShapeType="1"/>
          </p:cNvSpPr>
          <p:nvPr/>
        </p:nvSpPr>
        <p:spPr bwMode="auto">
          <a:xfrm>
            <a:off x="3228975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4" name="Text Box 82"/>
          <p:cNvSpPr txBox="1">
            <a:spLocks noChangeArrowheads="1"/>
          </p:cNvSpPr>
          <p:nvPr/>
        </p:nvSpPr>
        <p:spPr bwMode="auto">
          <a:xfrm>
            <a:off x="3287881" y="1927225"/>
            <a:ext cx="629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>
                <a:latin typeface="+mn-lt"/>
                <a:cs typeface="Tw Cen MT"/>
              </a:rPr>
              <a:t>data</a:t>
            </a: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5113373" y="3046413"/>
            <a:ext cx="838200" cy="2286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6" name="Rectangle 3"/>
          <p:cNvSpPr txBox="1">
            <a:spLocks noChangeArrowheads="1"/>
          </p:cNvSpPr>
          <p:nvPr/>
        </p:nvSpPr>
        <p:spPr bwMode="auto">
          <a:xfrm>
            <a:off x="304800" y="1295400"/>
            <a:ext cx="3695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000" b="0" u="none">
                <a:latin typeface="+mn-lt"/>
                <a:cs typeface="Tw Cen MT"/>
              </a:rPr>
              <a:t>Datagrama IP: 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4437098" y="1395413"/>
            <a:ext cx="4422776" cy="4852987"/>
            <a:chOff x="4437098" y="1395413"/>
            <a:chExt cx="4422776" cy="4852987"/>
          </a:xfrm>
        </p:grpSpPr>
        <p:grpSp>
          <p:nvGrpSpPr>
            <p:cNvPr id="88" name="Group 87"/>
            <p:cNvGrpSpPr/>
            <p:nvPr/>
          </p:nvGrpSpPr>
          <p:grpSpPr>
            <a:xfrm>
              <a:off x="4831035" y="1395413"/>
              <a:ext cx="3648054" cy="1398032"/>
              <a:chOff x="5000826" y="1477963"/>
              <a:chExt cx="3648054" cy="1398032"/>
            </a:xfrm>
          </p:grpSpPr>
          <p:sp>
            <p:nvSpPr>
              <p:cNvPr id="150" name="Text Box 65"/>
              <p:cNvSpPr txBox="1">
                <a:spLocks noChangeArrowheads="1"/>
              </p:cNvSpPr>
              <p:nvPr/>
            </p:nvSpPr>
            <p:spPr bwMode="auto">
              <a:xfrm>
                <a:off x="5000826" y="1477963"/>
                <a:ext cx="364805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Dest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. Net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.   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next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router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  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H</a:t>
                </a:r>
                <a:r>
                  <a:rPr lang="pt-PT" sz="1800" b="0" u="none" dirty="0" err="1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ops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1" name="Text Box 66"/>
              <p:cNvSpPr txBox="1">
                <a:spLocks noChangeArrowheads="1"/>
              </p:cNvSpPr>
              <p:nvPr/>
            </p:nvSpPr>
            <p:spPr bwMode="auto">
              <a:xfrm>
                <a:off x="5245847" y="1855366"/>
                <a:ext cx="309802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223.1.1      eth0              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0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2" name="Text Box 67"/>
              <p:cNvSpPr txBox="1">
                <a:spLocks noChangeArrowheads="1"/>
              </p:cNvSpPr>
              <p:nvPr/>
            </p:nvSpPr>
            <p:spPr bwMode="auto">
              <a:xfrm>
                <a:off x="5281313" y="2173288"/>
                <a:ext cx="298057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223.1.2      223.1.1.4       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3" name="Text Box 68"/>
              <p:cNvSpPr txBox="1">
                <a:spLocks noChangeArrowheads="1"/>
              </p:cNvSpPr>
              <p:nvPr/>
            </p:nvSpPr>
            <p:spPr bwMode="auto">
              <a:xfrm>
                <a:off x="5290838" y="2506663"/>
                <a:ext cx="298057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223.1.3      223.1.1.4       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4" name="Line 69"/>
              <p:cNvSpPr>
                <a:spLocks noChangeShapeType="1"/>
              </p:cNvSpPr>
              <p:nvPr/>
            </p:nvSpPr>
            <p:spPr bwMode="auto">
              <a:xfrm flipV="1">
                <a:off x="5238750" y="1857376"/>
                <a:ext cx="339090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5" name="Line 70"/>
              <p:cNvSpPr>
                <a:spLocks noChangeShapeType="1"/>
              </p:cNvSpPr>
              <p:nvPr/>
            </p:nvSpPr>
            <p:spPr bwMode="auto">
              <a:xfrm>
                <a:off x="6391275" y="1619251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6" name="Line 71"/>
              <p:cNvSpPr>
                <a:spLocks noChangeShapeType="1"/>
              </p:cNvSpPr>
              <p:nvPr/>
            </p:nvSpPr>
            <p:spPr bwMode="auto">
              <a:xfrm>
                <a:off x="7772400" y="1609726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4437098" y="3094038"/>
              <a:ext cx="4422776" cy="3154362"/>
              <a:chOff x="4437098" y="3094038"/>
              <a:chExt cx="4422776" cy="3154362"/>
            </a:xfrm>
          </p:grpSpPr>
          <p:sp>
            <p:nvSpPr>
              <p:cNvPr id="90" name="Freeform 4"/>
              <p:cNvSpPr>
                <a:spLocks/>
              </p:cNvSpPr>
              <p:nvPr/>
            </p:nvSpPr>
            <p:spPr bwMode="auto">
              <a:xfrm>
                <a:off x="4437098" y="3094038"/>
                <a:ext cx="1941513" cy="2049462"/>
              </a:xfrm>
              <a:custGeom>
                <a:avLst/>
                <a:gdLst>
                  <a:gd name="T0" fmla="*/ 1201 w 1223"/>
                  <a:gd name="T1" fmla="*/ 756 h 1291"/>
                  <a:gd name="T2" fmla="*/ 702 w 1223"/>
                  <a:gd name="T3" fmla="*/ 670 h 1291"/>
                  <a:gd name="T4" fmla="*/ 608 w 1223"/>
                  <a:gd name="T5" fmla="*/ 103 h 1291"/>
                  <a:gd name="T6" fmla="*/ 335 w 1223"/>
                  <a:gd name="T7" fmla="*/ 52 h 1291"/>
                  <a:gd name="T8" fmla="*/ 65 w 1223"/>
                  <a:gd name="T9" fmla="*/ 82 h 1291"/>
                  <a:gd name="T10" fmla="*/ 41 w 1223"/>
                  <a:gd name="T11" fmla="*/ 544 h 1291"/>
                  <a:gd name="T12" fmla="*/ 38 w 1223"/>
                  <a:gd name="T13" fmla="*/ 751 h 1291"/>
                  <a:gd name="T14" fmla="*/ 23 w 1223"/>
                  <a:gd name="T15" fmla="*/ 940 h 1291"/>
                  <a:gd name="T16" fmla="*/ 17 w 1223"/>
                  <a:gd name="T17" fmla="*/ 1114 h 1291"/>
                  <a:gd name="T18" fmla="*/ 128 w 1223"/>
                  <a:gd name="T19" fmla="*/ 1219 h 1291"/>
                  <a:gd name="T20" fmla="*/ 602 w 1223"/>
                  <a:gd name="T21" fmla="*/ 1243 h 1291"/>
                  <a:gd name="T22" fmla="*/ 686 w 1223"/>
                  <a:gd name="T23" fmla="*/ 930 h 1291"/>
                  <a:gd name="T24" fmla="*/ 1177 w 1223"/>
                  <a:gd name="T25" fmla="*/ 916 h 1291"/>
                  <a:gd name="T26" fmla="*/ 1201 w 1223"/>
                  <a:gd name="T27" fmla="*/ 756 h 12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23"/>
                  <a:gd name="T43" fmla="*/ 0 h 1291"/>
                  <a:gd name="T44" fmla="*/ 1223 w 1223"/>
                  <a:gd name="T45" fmla="*/ 1291 h 129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23" h="1291">
                    <a:moveTo>
                      <a:pt x="1201" y="756"/>
                    </a:moveTo>
                    <a:cubicBezTo>
                      <a:pt x="1180" y="640"/>
                      <a:pt x="798" y="744"/>
                      <a:pt x="702" y="670"/>
                    </a:cubicBezTo>
                    <a:cubicBezTo>
                      <a:pt x="603" y="561"/>
                      <a:pt x="669" y="206"/>
                      <a:pt x="608" y="103"/>
                    </a:cubicBezTo>
                    <a:cubicBezTo>
                      <a:pt x="547" y="0"/>
                      <a:pt x="425" y="55"/>
                      <a:pt x="335" y="52"/>
                    </a:cubicBezTo>
                    <a:cubicBezTo>
                      <a:pt x="245" y="49"/>
                      <a:pt x="114" y="0"/>
                      <a:pt x="65" y="82"/>
                    </a:cubicBezTo>
                    <a:cubicBezTo>
                      <a:pt x="16" y="164"/>
                      <a:pt x="45" y="433"/>
                      <a:pt x="41" y="544"/>
                    </a:cubicBezTo>
                    <a:cubicBezTo>
                      <a:pt x="37" y="655"/>
                      <a:pt x="41" y="685"/>
                      <a:pt x="38" y="751"/>
                    </a:cubicBezTo>
                    <a:cubicBezTo>
                      <a:pt x="35" y="817"/>
                      <a:pt x="26" y="880"/>
                      <a:pt x="23" y="940"/>
                    </a:cubicBezTo>
                    <a:cubicBezTo>
                      <a:pt x="20" y="1000"/>
                      <a:pt x="0" y="1068"/>
                      <a:pt x="17" y="1114"/>
                    </a:cubicBezTo>
                    <a:cubicBezTo>
                      <a:pt x="34" y="1160"/>
                      <a:pt x="31" y="1198"/>
                      <a:pt x="128" y="1219"/>
                    </a:cubicBezTo>
                    <a:cubicBezTo>
                      <a:pt x="225" y="1240"/>
                      <a:pt x="509" y="1291"/>
                      <a:pt x="602" y="1243"/>
                    </a:cubicBezTo>
                    <a:cubicBezTo>
                      <a:pt x="695" y="1195"/>
                      <a:pt x="590" y="984"/>
                      <a:pt x="686" y="930"/>
                    </a:cubicBezTo>
                    <a:cubicBezTo>
                      <a:pt x="782" y="876"/>
                      <a:pt x="1091" y="945"/>
                      <a:pt x="1177" y="916"/>
                    </a:cubicBezTo>
                    <a:cubicBezTo>
                      <a:pt x="1208" y="864"/>
                      <a:pt x="1223" y="871"/>
                      <a:pt x="1201" y="756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1" name="Freeform 5"/>
              <p:cNvSpPr>
                <a:spLocks/>
              </p:cNvSpPr>
              <p:nvPr/>
            </p:nvSpPr>
            <p:spPr bwMode="auto">
              <a:xfrm>
                <a:off x="6953286" y="3381375"/>
                <a:ext cx="1906588" cy="1958975"/>
              </a:xfrm>
              <a:custGeom>
                <a:avLst/>
                <a:gdLst>
                  <a:gd name="T0" fmla="*/ 25 w 1201"/>
                  <a:gd name="T1" fmla="*/ 709 h 1234"/>
                  <a:gd name="T2" fmla="*/ 526 w 1201"/>
                  <a:gd name="T3" fmla="*/ 780 h 1234"/>
                  <a:gd name="T4" fmla="*/ 613 w 1201"/>
                  <a:gd name="T5" fmla="*/ 1134 h 1234"/>
                  <a:gd name="T6" fmla="*/ 946 w 1201"/>
                  <a:gd name="T7" fmla="*/ 1230 h 1234"/>
                  <a:gd name="T8" fmla="*/ 1171 w 1201"/>
                  <a:gd name="T9" fmla="*/ 1107 h 1234"/>
                  <a:gd name="T10" fmla="*/ 1126 w 1201"/>
                  <a:gd name="T11" fmla="*/ 894 h 1234"/>
                  <a:gd name="T12" fmla="*/ 1114 w 1201"/>
                  <a:gd name="T13" fmla="*/ 693 h 1234"/>
                  <a:gd name="T14" fmla="*/ 1099 w 1201"/>
                  <a:gd name="T15" fmla="*/ 423 h 1234"/>
                  <a:gd name="T16" fmla="*/ 1141 w 1201"/>
                  <a:gd name="T17" fmla="*/ 216 h 1234"/>
                  <a:gd name="T18" fmla="*/ 1102 w 1201"/>
                  <a:gd name="T19" fmla="*/ 33 h 1234"/>
                  <a:gd name="T20" fmla="*/ 646 w 1201"/>
                  <a:gd name="T21" fmla="*/ 81 h 1234"/>
                  <a:gd name="T22" fmla="*/ 535 w 1201"/>
                  <a:gd name="T23" fmla="*/ 519 h 1234"/>
                  <a:gd name="T24" fmla="*/ 44 w 1201"/>
                  <a:gd name="T25" fmla="*/ 548 h 1234"/>
                  <a:gd name="T26" fmla="*/ 25 w 1201"/>
                  <a:gd name="T27" fmla="*/ 709 h 123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01"/>
                  <a:gd name="T43" fmla="*/ 0 h 1234"/>
                  <a:gd name="T44" fmla="*/ 1201 w 1201"/>
                  <a:gd name="T45" fmla="*/ 1234 h 123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01" h="1234">
                    <a:moveTo>
                      <a:pt x="25" y="709"/>
                    </a:moveTo>
                    <a:cubicBezTo>
                      <a:pt x="49" y="824"/>
                      <a:pt x="428" y="709"/>
                      <a:pt x="526" y="780"/>
                    </a:cubicBezTo>
                    <a:cubicBezTo>
                      <a:pt x="624" y="851"/>
                      <a:pt x="543" y="1059"/>
                      <a:pt x="613" y="1134"/>
                    </a:cubicBezTo>
                    <a:cubicBezTo>
                      <a:pt x="683" y="1209"/>
                      <a:pt x="853" y="1234"/>
                      <a:pt x="946" y="1230"/>
                    </a:cubicBezTo>
                    <a:cubicBezTo>
                      <a:pt x="1039" y="1226"/>
                      <a:pt x="1141" y="1163"/>
                      <a:pt x="1171" y="1107"/>
                    </a:cubicBezTo>
                    <a:cubicBezTo>
                      <a:pt x="1201" y="1051"/>
                      <a:pt x="1135" y="963"/>
                      <a:pt x="1126" y="894"/>
                    </a:cubicBezTo>
                    <a:cubicBezTo>
                      <a:pt x="1117" y="825"/>
                      <a:pt x="1119" y="772"/>
                      <a:pt x="1114" y="693"/>
                    </a:cubicBezTo>
                    <a:cubicBezTo>
                      <a:pt x="1109" y="614"/>
                      <a:pt x="1095" y="502"/>
                      <a:pt x="1099" y="423"/>
                    </a:cubicBezTo>
                    <a:cubicBezTo>
                      <a:pt x="1103" y="344"/>
                      <a:pt x="1141" y="281"/>
                      <a:pt x="1141" y="216"/>
                    </a:cubicBezTo>
                    <a:cubicBezTo>
                      <a:pt x="1141" y="151"/>
                      <a:pt x="1185" y="56"/>
                      <a:pt x="1102" y="33"/>
                    </a:cubicBezTo>
                    <a:cubicBezTo>
                      <a:pt x="1019" y="10"/>
                      <a:pt x="740" y="0"/>
                      <a:pt x="646" y="81"/>
                    </a:cubicBezTo>
                    <a:cubicBezTo>
                      <a:pt x="552" y="162"/>
                      <a:pt x="635" y="441"/>
                      <a:pt x="535" y="519"/>
                    </a:cubicBezTo>
                    <a:cubicBezTo>
                      <a:pt x="435" y="597"/>
                      <a:pt x="129" y="516"/>
                      <a:pt x="44" y="548"/>
                    </a:cubicBezTo>
                    <a:cubicBezTo>
                      <a:pt x="15" y="601"/>
                      <a:pt x="0" y="594"/>
                      <a:pt x="25" y="709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2" name="Freeform 6"/>
              <p:cNvSpPr>
                <a:spLocks/>
              </p:cNvSpPr>
              <p:nvPr/>
            </p:nvSpPr>
            <p:spPr bwMode="auto">
              <a:xfrm>
                <a:off x="5645186" y="4757738"/>
                <a:ext cx="2055813" cy="1490662"/>
              </a:xfrm>
              <a:custGeom>
                <a:avLst/>
                <a:gdLst>
                  <a:gd name="T0" fmla="*/ 600 w 1295"/>
                  <a:gd name="T1" fmla="*/ 30 h 939"/>
                  <a:gd name="T2" fmla="*/ 525 w 1295"/>
                  <a:gd name="T3" fmla="*/ 393 h 939"/>
                  <a:gd name="T4" fmla="*/ 81 w 1295"/>
                  <a:gd name="T5" fmla="*/ 471 h 939"/>
                  <a:gd name="T6" fmla="*/ 39 w 1295"/>
                  <a:gd name="T7" fmla="*/ 855 h 939"/>
                  <a:gd name="T8" fmla="*/ 207 w 1295"/>
                  <a:gd name="T9" fmla="*/ 927 h 939"/>
                  <a:gd name="T10" fmla="*/ 429 w 1295"/>
                  <a:gd name="T11" fmla="*/ 927 h 939"/>
                  <a:gd name="T12" fmla="*/ 705 w 1295"/>
                  <a:gd name="T13" fmla="*/ 891 h 939"/>
                  <a:gd name="T14" fmla="*/ 1227 w 1295"/>
                  <a:gd name="T15" fmla="*/ 849 h 939"/>
                  <a:gd name="T16" fmla="*/ 1113 w 1295"/>
                  <a:gd name="T17" fmla="*/ 459 h 939"/>
                  <a:gd name="T18" fmla="*/ 777 w 1295"/>
                  <a:gd name="T19" fmla="*/ 363 h 939"/>
                  <a:gd name="T20" fmla="*/ 762 w 1295"/>
                  <a:gd name="T21" fmla="*/ 42 h 939"/>
                  <a:gd name="T22" fmla="*/ 600 w 1295"/>
                  <a:gd name="T23" fmla="*/ 30 h 93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295"/>
                  <a:gd name="T37" fmla="*/ 0 h 939"/>
                  <a:gd name="T38" fmla="*/ 1295 w 1295"/>
                  <a:gd name="T39" fmla="*/ 939 h 93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295" h="939">
                    <a:moveTo>
                      <a:pt x="600" y="30"/>
                    </a:moveTo>
                    <a:cubicBezTo>
                      <a:pt x="486" y="60"/>
                      <a:pt x="610" y="247"/>
                      <a:pt x="525" y="393"/>
                    </a:cubicBezTo>
                    <a:cubicBezTo>
                      <a:pt x="439" y="467"/>
                      <a:pt x="162" y="394"/>
                      <a:pt x="81" y="471"/>
                    </a:cubicBezTo>
                    <a:cubicBezTo>
                      <a:pt x="0" y="548"/>
                      <a:pt x="18" y="779"/>
                      <a:pt x="39" y="855"/>
                    </a:cubicBezTo>
                    <a:cubicBezTo>
                      <a:pt x="60" y="931"/>
                      <a:pt x="142" y="915"/>
                      <a:pt x="207" y="927"/>
                    </a:cubicBezTo>
                    <a:cubicBezTo>
                      <a:pt x="272" y="939"/>
                      <a:pt x="346" y="933"/>
                      <a:pt x="429" y="927"/>
                    </a:cubicBezTo>
                    <a:cubicBezTo>
                      <a:pt x="512" y="921"/>
                      <a:pt x="572" y="904"/>
                      <a:pt x="705" y="891"/>
                    </a:cubicBezTo>
                    <a:cubicBezTo>
                      <a:pt x="838" y="878"/>
                      <a:pt x="1159" y="921"/>
                      <a:pt x="1227" y="849"/>
                    </a:cubicBezTo>
                    <a:cubicBezTo>
                      <a:pt x="1295" y="777"/>
                      <a:pt x="1188" y="540"/>
                      <a:pt x="1113" y="459"/>
                    </a:cubicBezTo>
                    <a:cubicBezTo>
                      <a:pt x="1038" y="378"/>
                      <a:pt x="835" y="432"/>
                      <a:pt x="777" y="363"/>
                    </a:cubicBezTo>
                    <a:cubicBezTo>
                      <a:pt x="719" y="294"/>
                      <a:pt x="791" y="97"/>
                      <a:pt x="762" y="42"/>
                    </a:cubicBezTo>
                    <a:cubicBezTo>
                      <a:pt x="708" y="15"/>
                      <a:pt x="714" y="0"/>
                      <a:pt x="600" y="30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93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39419526"/>
                  </p:ext>
                </p:extLst>
              </p:nvPr>
            </p:nvGraphicFramePr>
            <p:xfrm>
              <a:off x="4514886" y="31988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967" name="Clip" r:id="rId4" imgW="1307948" imgH="1084823" progId="MS_ClipArt_Gallery.2">
                      <p:embed/>
                    </p:oleObj>
                  </mc:Choice>
                  <mc:Fallback>
                    <p:oleObj name="Clip" r:id="rId4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1988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4" name="Line 8"/>
              <p:cNvSpPr>
                <a:spLocks noChangeShapeType="1"/>
              </p:cNvSpPr>
              <p:nvPr/>
            </p:nvSpPr>
            <p:spPr bwMode="auto">
              <a:xfrm>
                <a:off x="5075273" y="3571875"/>
                <a:ext cx="277813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5" name="Line 9"/>
              <p:cNvSpPr>
                <a:spLocks noChangeShapeType="1"/>
              </p:cNvSpPr>
              <p:nvPr/>
            </p:nvSpPr>
            <p:spPr bwMode="auto">
              <a:xfrm flipH="1">
                <a:off x="5365786" y="355758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6" name="Line 10"/>
              <p:cNvSpPr>
                <a:spLocks noChangeShapeType="1"/>
              </p:cNvSpPr>
              <p:nvPr/>
            </p:nvSpPr>
            <p:spPr bwMode="auto">
              <a:xfrm flipV="1">
                <a:off x="5075273" y="4216400"/>
                <a:ext cx="277813" cy="31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7" name="Line 11"/>
              <p:cNvSpPr>
                <a:spLocks noChangeShapeType="1"/>
              </p:cNvSpPr>
              <p:nvPr/>
            </p:nvSpPr>
            <p:spPr bwMode="auto">
              <a:xfrm>
                <a:off x="5084798" y="4843463"/>
                <a:ext cx="27305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98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158503639"/>
                  </p:ext>
                </p:extLst>
              </p:nvPr>
            </p:nvGraphicFramePr>
            <p:xfrm>
              <a:off x="4514886" y="38655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968" name="Clip" r:id="rId6" imgW="1307948" imgH="1084823" progId="MS_ClipArt_Gallery.2">
                      <p:embed/>
                    </p:oleObj>
                  </mc:Choice>
                  <mc:Fallback>
                    <p:oleObj name="Clip" r:id="rId6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8655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9" name="Object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16040856"/>
                  </p:ext>
                </p:extLst>
              </p:nvPr>
            </p:nvGraphicFramePr>
            <p:xfrm>
              <a:off x="4514886" y="44751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969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44751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0" name="Line 14"/>
              <p:cNvSpPr>
                <a:spLocks noChangeShapeType="1"/>
              </p:cNvSpPr>
              <p:nvPr/>
            </p:nvSpPr>
            <p:spPr bwMode="auto">
              <a:xfrm>
                <a:off x="5365786" y="4414838"/>
                <a:ext cx="10350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pSp>
            <p:nvGrpSpPr>
              <p:cNvPr id="101" name="Group 15"/>
              <p:cNvGrpSpPr>
                <a:grpSpLocks/>
              </p:cNvGrpSpPr>
              <p:nvPr/>
            </p:nvGrpSpPr>
            <p:grpSpPr bwMode="auto">
              <a:xfrm>
                <a:off x="6308761" y="4379913"/>
                <a:ext cx="711200" cy="381000"/>
                <a:chOff x="3600" y="219"/>
                <a:chExt cx="360" cy="175"/>
              </a:xfrm>
            </p:grpSpPr>
            <p:sp>
              <p:nvSpPr>
                <p:cNvPr id="137" name="Oval 16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8" name="Line 17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9" name="Line 18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40" name="Rectangle 19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GB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41" name="Oval 20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grpSp>
              <p:nvGrpSpPr>
                <p:cNvPr id="142" name="Group 21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147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9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</p:grpSp>
            <p:grpSp>
              <p:nvGrpSpPr>
                <p:cNvPr id="143" name="Group 25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144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5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6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</p:grpSp>
          </p:grpSp>
          <p:sp>
            <p:nvSpPr>
              <p:cNvPr id="102" name="Text Box 29"/>
              <p:cNvSpPr txBox="1">
                <a:spLocks noChangeArrowheads="1"/>
              </p:cNvSpPr>
              <p:nvPr/>
            </p:nvSpPr>
            <p:spPr bwMode="auto">
              <a:xfrm>
                <a:off x="5053646" y="3246438"/>
                <a:ext cx="99257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223.1.1.1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3" name="Rectangle 30"/>
              <p:cNvSpPr>
                <a:spLocks noChangeArrowheads="1"/>
              </p:cNvSpPr>
              <p:nvPr/>
            </p:nvSpPr>
            <p:spPr bwMode="auto">
              <a:xfrm>
                <a:off x="5121311" y="3967163"/>
                <a:ext cx="309563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4" name="Text Box 31"/>
              <p:cNvSpPr txBox="1">
                <a:spLocks noChangeArrowheads="1"/>
              </p:cNvSpPr>
              <p:nvPr/>
            </p:nvSpPr>
            <p:spPr bwMode="auto">
              <a:xfrm>
                <a:off x="5052405" y="3875088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5" name="Text Box 32"/>
              <p:cNvSpPr txBox="1">
                <a:spLocks noChangeArrowheads="1"/>
              </p:cNvSpPr>
              <p:nvPr/>
            </p:nvSpPr>
            <p:spPr bwMode="auto">
              <a:xfrm>
                <a:off x="4923817" y="4827588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223.1.1.3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6" name="Text Box 33"/>
              <p:cNvSpPr txBox="1">
                <a:spLocks noChangeArrowheads="1"/>
              </p:cNvSpPr>
              <p:nvPr/>
            </p:nvSpPr>
            <p:spPr bwMode="auto">
              <a:xfrm>
                <a:off x="5710685" y="4100513"/>
                <a:ext cx="1031051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223.1.1.4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7" name="Line 34"/>
              <p:cNvSpPr>
                <a:spLocks noChangeShapeType="1"/>
              </p:cNvSpPr>
              <p:nvPr/>
            </p:nvSpPr>
            <p:spPr bwMode="auto">
              <a:xfrm>
                <a:off x="6913599" y="4424363"/>
                <a:ext cx="101600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8" name="Text Box 35"/>
              <p:cNvSpPr txBox="1">
                <a:spLocks noChangeArrowheads="1"/>
              </p:cNvSpPr>
              <p:nvPr/>
            </p:nvSpPr>
            <p:spPr bwMode="auto">
              <a:xfrm>
                <a:off x="6774287" y="4062413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223.1.2.9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9" name="Line 36"/>
              <p:cNvSpPr>
                <a:spLocks noChangeShapeType="1"/>
              </p:cNvSpPr>
              <p:nvPr/>
            </p:nvSpPr>
            <p:spPr bwMode="auto">
              <a:xfrm flipH="1">
                <a:off x="7937536" y="372903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10" name="Object 3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614103746"/>
                  </p:ext>
                </p:extLst>
              </p:nvPr>
            </p:nvGraphicFramePr>
            <p:xfrm>
              <a:off x="8115336" y="3436938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970" name="Clip" r:id="rId8" imgW="1307948" imgH="1084823" progId="MS_ClipArt_Gallery.2">
                      <p:embed/>
                    </p:oleObj>
                  </mc:Choice>
                  <mc:Fallback>
                    <p:oleObj name="Clip" r:id="rId8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15336" y="3436938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1" name="Line 38"/>
              <p:cNvSpPr>
                <a:spLocks noChangeShapeType="1"/>
              </p:cNvSpPr>
              <p:nvPr/>
            </p:nvSpPr>
            <p:spPr bwMode="auto">
              <a:xfrm>
                <a:off x="7937536" y="3733800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12" name="Object 3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3279150"/>
                  </p:ext>
                </p:extLst>
              </p:nvPr>
            </p:nvGraphicFramePr>
            <p:xfrm>
              <a:off x="8120099" y="48180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971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20099" y="48180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3" name="Line 40"/>
              <p:cNvSpPr>
                <a:spLocks noChangeShapeType="1"/>
              </p:cNvSpPr>
              <p:nvPr/>
            </p:nvSpPr>
            <p:spPr bwMode="auto">
              <a:xfrm>
                <a:off x="7937536" y="5005388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4" name="Rectangle 41"/>
              <p:cNvSpPr>
                <a:spLocks noChangeArrowheads="1"/>
              </p:cNvSpPr>
              <p:nvPr/>
            </p:nvSpPr>
            <p:spPr bwMode="auto">
              <a:xfrm>
                <a:off x="7883561" y="4752975"/>
                <a:ext cx="1714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5" name="Text Box 42"/>
              <p:cNvSpPr txBox="1">
                <a:spLocks noChangeArrowheads="1"/>
              </p:cNvSpPr>
              <p:nvPr/>
            </p:nvSpPr>
            <p:spPr bwMode="auto">
              <a:xfrm>
                <a:off x="7260062" y="4665663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223.1.2.2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6" name="Rectangle 43"/>
              <p:cNvSpPr>
                <a:spLocks noChangeArrowheads="1"/>
              </p:cNvSpPr>
              <p:nvPr/>
            </p:nvSpPr>
            <p:spPr bwMode="auto">
              <a:xfrm>
                <a:off x="7897849" y="3781425"/>
                <a:ext cx="2476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7" name="Text Box 44"/>
              <p:cNvSpPr txBox="1">
                <a:spLocks noChangeArrowheads="1"/>
              </p:cNvSpPr>
              <p:nvPr/>
            </p:nvSpPr>
            <p:spPr bwMode="auto">
              <a:xfrm>
                <a:off x="7017730" y="3662363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223.1.2.1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8" name="Line 45"/>
              <p:cNvSpPr>
                <a:spLocks noChangeShapeType="1"/>
              </p:cNvSpPr>
              <p:nvPr/>
            </p:nvSpPr>
            <p:spPr bwMode="auto">
              <a:xfrm flipH="1">
                <a:off x="6675474" y="4762500"/>
                <a:ext cx="0" cy="7191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9" name="Line 46"/>
              <p:cNvSpPr>
                <a:spLocks noChangeShapeType="1"/>
              </p:cNvSpPr>
              <p:nvPr/>
            </p:nvSpPr>
            <p:spPr bwMode="auto">
              <a:xfrm flipH="1">
                <a:off x="6018248" y="5481638"/>
                <a:ext cx="11858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0" name="Line 47"/>
              <p:cNvSpPr>
                <a:spLocks noChangeShapeType="1"/>
              </p:cNvSpPr>
              <p:nvPr/>
            </p:nvSpPr>
            <p:spPr bwMode="auto">
              <a:xfrm flipH="1" flipV="1">
                <a:off x="6015073" y="5473700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1" name="Line 48"/>
              <p:cNvSpPr>
                <a:spLocks noChangeShapeType="1"/>
              </p:cNvSpPr>
              <p:nvPr/>
            </p:nvSpPr>
            <p:spPr bwMode="auto">
              <a:xfrm flipH="1" flipV="1">
                <a:off x="7191411" y="5478463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22" name="Object 4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11465617"/>
                  </p:ext>
                </p:extLst>
              </p:nvPr>
            </p:nvGraphicFramePr>
            <p:xfrm>
              <a:off x="6977099" y="56372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972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977099" y="56372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3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35966309"/>
                  </p:ext>
                </p:extLst>
              </p:nvPr>
            </p:nvGraphicFramePr>
            <p:xfrm>
              <a:off x="5719798" y="5651500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973" name="Clip" r:id="rId11" imgW="1307948" imgH="1084823" progId="MS_ClipArt_Gallery.2">
                      <p:embed/>
                    </p:oleObj>
                  </mc:Choice>
                  <mc:Fallback>
                    <p:oleObj name="Clip" r:id="rId11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19798" y="5651500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4" name="Text Box 51"/>
              <p:cNvSpPr txBox="1">
                <a:spLocks noChangeArrowheads="1"/>
              </p:cNvSpPr>
              <p:nvPr/>
            </p:nvSpPr>
            <p:spPr bwMode="auto">
              <a:xfrm>
                <a:off x="7183862" y="5327650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223.1.3.2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5" name="Text Box 52"/>
              <p:cNvSpPr txBox="1">
                <a:spLocks noChangeArrowheads="1"/>
              </p:cNvSpPr>
              <p:nvPr/>
            </p:nvSpPr>
            <p:spPr bwMode="auto">
              <a:xfrm>
                <a:off x="5023830" y="5365750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223.1.3.1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6" name="Rectangle 53"/>
              <p:cNvSpPr>
                <a:spLocks noChangeArrowheads="1"/>
              </p:cNvSpPr>
              <p:nvPr/>
            </p:nvSpPr>
            <p:spPr bwMode="auto">
              <a:xfrm>
                <a:off x="6611973" y="4895850"/>
                <a:ext cx="128588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7" name="Text Box 54"/>
              <p:cNvSpPr txBox="1">
                <a:spLocks noChangeArrowheads="1"/>
              </p:cNvSpPr>
              <p:nvPr/>
            </p:nvSpPr>
            <p:spPr bwMode="auto">
              <a:xfrm>
                <a:off x="6052047" y="4818063"/>
                <a:ext cx="118494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223.1.3.27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pSp>
            <p:nvGrpSpPr>
              <p:cNvPr id="128" name="Group 55"/>
              <p:cNvGrpSpPr>
                <a:grpSpLocks/>
              </p:cNvGrpSpPr>
              <p:nvPr/>
            </p:nvGrpSpPr>
            <p:grpSpPr bwMode="auto">
              <a:xfrm>
                <a:off x="4599023" y="3160713"/>
                <a:ext cx="371475" cy="400050"/>
                <a:chOff x="2812" y="1181"/>
                <a:chExt cx="234" cy="252"/>
              </a:xfrm>
            </p:grpSpPr>
            <p:sp>
              <p:nvSpPr>
                <p:cNvPr id="135" name="Rectangle 56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812" y="1181"/>
                  <a:ext cx="23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A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  <p:grpSp>
            <p:nvGrpSpPr>
              <p:cNvPr id="129" name="Group 58"/>
              <p:cNvGrpSpPr>
                <a:grpSpLocks/>
              </p:cNvGrpSpPr>
              <p:nvPr/>
            </p:nvGrpSpPr>
            <p:grpSpPr bwMode="auto">
              <a:xfrm>
                <a:off x="4587916" y="4398963"/>
                <a:ext cx="346076" cy="400050"/>
                <a:chOff x="2811" y="1181"/>
                <a:chExt cx="218" cy="252"/>
              </a:xfrm>
            </p:grpSpPr>
            <p:sp>
              <p:nvSpPr>
                <p:cNvPr id="133" name="Rectangle 59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811" y="1181"/>
                  <a:ext cx="218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B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  <p:grpSp>
            <p:nvGrpSpPr>
              <p:cNvPr id="130" name="Group 61"/>
              <p:cNvGrpSpPr>
                <a:grpSpLocks/>
              </p:cNvGrpSpPr>
              <p:nvPr/>
            </p:nvGrpSpPr>
            <p:grpSpPr bwMode="auto">
              <a:xfrm>
                <a:off x="8196305" y="4760913"/>
                <a:ext cx="344488" cy="400050"/>
                <a:chOff x="2810" y="1181"/>
                <a:chExt cx="217" cy="252"/>
              </a:xfrm>
            </p:grpSpPr>
            <p:sp>
              <p:nvSpPr>
                <p:cNvPr id="131" name="Rectangle 62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2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2810" y="1181"/>
                  <a:ext cx="21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E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</p:grpSp>
      </p:grpSp>
      <p:sp>
        <p:nvSpPr>
          <p:cNvPr id="86" name="Content Placeholder 2"/>
          <p:cNvSpPr>
            <a:spLocks noGrp="1"/>
          </p:cNvSpPr>
          <p:nvPr>
            <p:ph sz="half" idx="1"/>
          </p:nvPr>
        </p:nvSpPr>
        <p:spPr>
          <a:xfrm>
            <a:off x="467544" y="2564904"/>
            <a:ext cx="3691136" cy="4010000"/>
          </a:xfrm>
        </p:spPr>
        <p:txBody>
          <a:bodyPr/>
          <a:lstStyle/>
          <a:p>
            <a:r>
              <a:rPr lang="pt-PT" sz="2000" dirty="0" smtClean="0"/>
              <a:t>Extrair o endereço de destino e procurar o </a:t>
            </a:r>
            <a:r>
              <a:rPr lang="pt-PT" sz="2000" i="1" dirty="0" err="1" smtClean="0"/>
              <a:t>longest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prefix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matching</a:t>
            </a:r>
            <a:r>
              <a:rPr lang="pt-PT" sz="2000" i="1" dirty="0" smtClean="0"/>
              <a:t> </a:t>
            </a:r>
            <a:r>
              <a:rPr lang="pt-PT" sz="2000" dirty="0" smtClean="0"/>
              <a:t>na tabela de encaminhamento</a:t>
            </a:r>
          </a:p>
          <a:p>
            <a:pPr lvl="1"/>
            <a:r>
              <a:rPr lang="pt-PT" sz="1800" dirty="0" smtClean="0"/>
              <a:t>Está numa </a:t>
            </a:r>
            <a:r>
              <a:rPr lang="pt-PT" sz="1800" i="1" dirty="0" err="1" smtClean="0"/>
              <a:t>subnet</a:t>
            </a:r>
            <a:r>
              <a:rPr lang="pt-PT" sz="1800" dirty="0" smtClean="0"/>
              <a:t> </a:t>
            </a:r>
            <a:r>
              <a:rPr lang="pt-PT" sz="1800" dirty="0" err="1" smtClean="0"/>
              <a:t>directamente</a:t>
            </a:r>
            <a:r>
              <a:rPr lang="pt-PT" sz="1800" dirty="0" smtClean="0"/>
              <a:t> ligada 223.1.1</a:t>
            </a:r>
          </a:p>
          <a:p>
            <a:pPr lvl="1"/>
            <a:r>
              <a:rPr lang="pt-PT" sz="1800" dirty="0" smtClean="0"/>
              <a:t>Usar ARP para determinar o endereço de canal (MAC </a:t>
            </a:r>
            <a:r>
              <a:rPr lang="pt-PT" sz="1800" dirty="0" err="1" smtClean="0"/>
              <a:t>Address</a:t>
            </a:r>
            <a:r>
              <a:rPr lang="pt-PT" sz="1800" dirty="0" smtClean="0"/>
              <a:t>)</a:t>
            </a:r>
          </a:p>
          <a:p>
            <a:pPr lvl="1"/>
            <a:r>
              <a:rPr lang="pt-PT" sz="1800" dirty="0" smtClean="0"/>
              <a:t>Enviá-lo </a:t>
            </a:r>
            <a:r>
              <a:rPr lang="pt-PT" sz="1800" dirty="0" err="1" smtClean="0"/>
              <a:t>directamente</a:t>
            </a:r>
            <a:r>
              <a:rPr lang="pt-PT" sz="1800" dirty="0" smtClean="0"/>
              <a:t> pela interface eth0</a:t>
            </a:r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1374192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1.11111E-6 C 0.0092 0.00903 0.01059 0.0162 0.01163 0.0257 C 0.01215 0.03079 0.01423 0.03889 0.01423 0.03912 C 0.01597 0.06134 0.01892 0.08287 0.02031 0.10579 C 0.01736 0.11968 0.01892 0.10995 0.01753 0.13843 C 0.01666 0.15533 0.01649 0.14699 0.01493 0.15787 C 0.01354 0.16644 0.01336 0.16968 0.01093 0.17523 C 0.00937 0.18958 0.01146 0.17546 0.00833 0.18403 C 0.00764 0.18565 0.00764 0.18889 0.00694 0.19051 C 0.00347 0.20023 -0.00104 0.20556 -0.00417 0.21667 " pathEditMode="relative" rAng="0" ptsTypes="fffffffffA">
                                      <p:cBhvr>
                                        <p:cTn id="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71675" y="231422"/>
            <a:ext cx="8399463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>
                <a:latin typeface="+mn-lt"/>
                <a:ea typeface="ＭＳ Ｐゴシック" charset="0"/>
                <a:cs typeface="Tw Cen MT"/>
              </a:rPr>
              <a:t>Encaminhamento </a:t>
            </a:r>
            <a:r>
              <a:rPr lang="pt-PT" dirty="0" err="1" smtClean="0">
                <a:latin typeface="+mn-lt"/>
                <a:ea typeface="ＭＳ Ｐゴシック" charset="0"/>
                <a:cs typeface="Tw Cen MT"/>
              </a:rPr>
              <a:t>indirecto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02415" name="Freeform 73"/>
          <p:cNvSpPr>
            <a:spLocks/>
          </p:cNvSpPr>
          <p:nvPr/>
        </p:nvSpPr>
        <p:spPr bwMode="auto">
          <a:xfrm>
            <a:off x="4511653" y="1846616"/>
            <a:ext cx="295275" cy="1143000"/>
          </a:xfrm>
          <a:custGeom>
            <a:avLst/>
            <a:gdLst>
              <a:gd name="T0" fmla="*/ 2147483647 w 186"/>
              <a:gd name="T1" fmla="*/ 0 h 720"/>
              <a:gd name="T2" fmla="*/ 2147483647 w 186"/>
              <a:gd name="T3" fmla="*/ 2147483647 h 720"/>
              <a:gd name="T4" fmla="*/ 0 60000 65536"/>
              <a:gd name="T5" fmla="*/ 0 60000 65536"/>
              <a:gd name="T6" fmla="*/ 0 w 186"/>
              <a:gd name="T7" fmla="*/ 0 h 720"/>
              <a:gd name="T8" fmla="*/ 186 w 186"/>
              <a:gd name="T9" fmla="*/ 720 h 7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6" h="720">
                <a:moveTo>
                  <a:pt x="186" y="0"/>
                </a:moveTo>
                <a:cubicBezTo>
                  <a:pt x="36" y="198"/>
                  <a:pt x="0" y="360"/>
                  <a:pt x="60" y="72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16" name="Rectangle 74"/>
          <p:cNvSpPr>
            <a:spLocks noChangeArrowheads="1"/>
          </p:cNvSpPr>
          <p:nvPr/>
        </p:nvSpPr>
        <p:spPr bwMode="auto">
          <a:xfrm>
            <a:off x="533400" y="1762125"/>
            <a:ext cx="3590925" cy="5048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17" name="Rectangle 75"/>
          <p:cNvSpPr>
            <a:spLocks noChangeArrowheads="1"/>
          </p:cNvSpPr>
          <p:nvPr/>
        </p:nvSpPr>
        <p:spPr bwMode="auto">
          <a:xfrm>
            <a:off x="457200" y="1828800"/>
            <a:ext cx="3590925" cy="504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18" name="Text Box 76"/>
          <p:cNvSpPr txBox="1">
            <a:spLocks noChangeArrowheads="1"/>
          </p:cNvSpPr>
          <p:nvPr/>
        </p:nvSpPr>
        <p:spPr bwMode="auto">
          <a:xfrm>
            <a:off x="453424" y="1752600"/>
            <a:ext cx="737802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>
                <a:latin typeface="+mn-lt"/>
                <a:cs typeface="Tw Cen MT"/>
              </a:rPr>
              <a:t>misc</a:t>
            </a:r>
          </a:p>
          <a:p>
            <a:pPr algn="ctr"/>
            <a:r>
              <a:rPr lang="pt-PT" sz="1600" b="0" u="none">
                <a:latin typeface="+mn-lt"/>
                <a:cs typeface="Tw Cen MT"/>
              </a:rPr>
              <a:t>fields</a:t>
            </a:r>
          </a:p>
        </p:txBody>
      </p:sp>
      <p:sp>
        <p:nvSpPr>
          <p:cNvPr id="102419" name="Line 77"/>
          <p:cNvSpPr>
            <a:spLocks noChangeShapeType="1"/>
          </p:cNvSpPr>
          <p:nvPr/>
        </p:nvSpPr>
        <p:spPr bwMode="auto">
          <a:xfrm>
            <a:off x="1219200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0" name="Text Box 78"/>
          <p:cNvSpPr txBox="1">
            <a:spLocks noChangeArrowheads="1"/>
          </p:cNvSpPr>
          <p:nvPr/>
        </p:nvSpPr>
        <p:spPr bwMode="auto">
          <a:xfrm>
            <a:off x="1231705" y="1936750"/>
            <a:ext cx="99257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>
                <a:solidFill>
                  <a:srgbClr val="000000"/>
                </a:solidFill>
                <a:latin typeface="+mn-lt"/>
                <a:cs typeface="Tw Cen MT"/>
              </a:rPr>
              <a:t>223.1.1.1</a:t>
            </a:r>
          </a:p>
        </p:txBody>
      </p:sp>
      <p:sp>
        <p:nvSpPr>
          <p:cNvPr id="102421" name="Text Box 79"/>
          <p:cNvSpPr txBox="1">
            <a:spLocks noChangeArrowheads="1"/>
          </p:cNvSpPr>
          <p:nvPr/>
        </p:nvSpPr>
        <p:spPr bwMode="auto">
          <a:xfrm>
            <a:off x="2218919" y="1936750"/>
            <a:ext cx="105649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 dirty="0" smtClean="0">
                <a:solidFill>
                  <a:srgbClr val="000000"/>
                </a:solidFill>
                <a:latin typeface="+mn-lt"/>
                <a:cs typeface="Tw Cen MT"/>
              </a:rPr>
              <a:t>223.1.2.2</a:t>
            </a:r>
            <a:endParaRPr lang="pt-PT" sz="1600" b="0" u="none" dirty="0">
              <a:solidFill>
                <a:srgbClr val="000000"/>
              </a:solidFill>
              <a:latin typeface="+mn-lt"/>
              <a:cs typeface="Tw Cen MT"/>
            </a:endParaRPr>
          </a:p>
        </p:txBody>
      </p:sp>
      <p:sp>
        <p:nvSpPr>
          <p:cNvPr id="102422" name="Line 80"/>
          <p:cNvSpPr>
            <a:spLocks noChangeShapeType="1"/>
          </p:cNvSpPr>
          <p:nvPr/>
        </p:nvSpPr>
        <p:spPr bwMode="auto">
          <a:xfrm>
            <a:off x="2209800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3" name="Line 81"/>
          <p:cNvSpPr>
            <a:spLocks noChangeShapeType="1"/>
          </p:cNvSpPr>
          <p:nvPr/>
        </p:nvSpPr>
        <p:spPr bwMode="auto">
          <a:xfrm>
            <a:off x="3228975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4" name="Text Box 82"/>
          <p:cNvSpPr txBox="1">
            <a:spLocks noChangeArrowheads="1"/>
          </p:cNvSpPr>
          <p:nvPr/>
        </p:nvSpPr>
        <p:spPr bwMode="auto">
          <a:xfrm>
            <a:off x="3287881" y="1927225"/>
            <a:ext cx="629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>
                <a:latin typeface="+mn-lt"/>
                <a:cs typeface="Tw Cen MT"/>
              </a:rPr>
              <a:t>data</a:t>
            </a: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5113373" y="3046413"/>
            <a:ext cx="838200" cy="2286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6" name="Rectangle 3"/>
          <p:cNvSpPr txBox="1">
            <a:spLocks noChangeArrowheads="1"/>
          </p:cNvSpPr>
          <p:nvPr/>
        </p:nvSpPr>
        <p:spPr bwMode="auto">
          <a:xfrm>
            <a:off x="304800" y="1295400"/>
            <a:ext cx="3695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000" b="0" u="none">
                <a:latin typeface="+mn-lt"/>
                <a:cs typeface="Tw Cen MT"/>
              </a:rPr>
              <a:t>Datagrama IP: 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4437098" y="1395413"/>
            <a:ext cx="4422776" cy="4852987"/>
            <a:chOff x="4437098" y="1395413"/>
            <a:chExt cx="4422776" cy="4852987"/>
          </a:xfrm>
        </p:grpSpPr>
        <p:grpSp>
          <p:nvGrpSpPr>
            <p:cNvPr id="88" name="Group 87"/>
            <p:cNvGrpSpPr/>
            <p:nvPr/>
          </p:nvGrpSpPr>
          <p:grpSpPr>
            <a:xfrm>
              <a:off x="4831035" y="1395413"/>
              <a:ext cx="3648054" cy="1398032"/>
              <a:chOff x="5000826" y="1477963"/>
              <a:chExt cx="3648054" cy="1398032"/>
            </a:xfrm>
          </p:grpSpPr>
          <p:sp>
            <p:nvSpPr>
              <p:cNvPr id="150" name="Text Box 65"/>
              <p:cNvSpPr txBox="1">
                <a:spLocks noChangeArrowheads="1"/>
              </p:cNvSpPr>
              <p:nvPr/>
            </p:nvSpPr>
            <p:spPr bwMode="auto">
              <a:xfrm>
                <a:off x="5000826" y="1477963"/>
                <a:ext cx="364805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Dest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. Net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.   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next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router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  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H</a:t>
                </a:r>
                <a:r>
                  <a:rPr lang="pt-PT" sz="1800" b="0" u="none" dirty="0" err="1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ops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1" name="Text Box 66"/>
              <p:cNvSpPr txBox="1">
                <a:spLocks noChangeArrowheads="1"/>
              </p:cNvSpPr>
              <p:nvPr/>
            </p:nvSpPr>
            <p:spPr bwMode="auto">
              <a:xfrm>
                <a:off x="5245847" y="1855366"/>
                <a:ext cx="309802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223.1.1      eth0              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0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2" name="Text Box 67"/>
              <p:cNvSpPr txBox="1">
                <a:spLocks noChangeArrowheads="1"/>
              </p:cNvSpPr>
              <p:nvPr/>
            </p:nvSpPr>
            <p:spPr bwMode="auto">
              <a:xfrm>
                <a:off x="5281313" y="2173288"/>
                <a:ext cx="298057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223.1.2      223.1.1.4       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3" name="Text Box 68"/>
              <p:cNvSpPr txBox="1">
                <a:spLocks noChangeArrowheads="1"/>
              </p:cNvSpPr>
              <p:nvPr/>
            </p:nvSpPr>
            <p:spPr bwMode="auto">
              <a:xfrm>
                <a:off x="5290838" y="2506663"/>
                <a:ext cx="2980578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223.1.3      223.1.1.4       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4" name="Line 69"/>
              <p:cNvSpPr>
                <a:spLocks noChangeShapeType="1"/>
              </p:cNvSpPr>
              <p:nvPr/>
            </p:nvSpPr>
            <p:spPr bwMode="auto">
              <a:xfrm flipV="1">
                <a:off x="5238750" y="1857376"/>
                <a:ext cx="339090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5" name="Line 70"/>
              <p:cNvSpPr>
                <a:spLocks noChangeShapeType="1"/>
              </p:cNvSpPr>
              <p:nvPr/>
            </p:nvSpPr>
            <p:spPr bwMode="auto">
              <a:xfrm>
                <a:off x="6391275" y="1619251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6" name="Line 71"/>
              <p:cNvSpPr>
                <a:spLocks noChangeShapeType="1"/>
              </p:cNvSpPr>
              <p:nvPr/>
            </p:nvSpPr>
            <p:spPr bwMode="auto">
              <a:xfrm>
                <a:off x="7772400" y="1609726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4437098" y="3094038"/>
              <a:ext cx="4422776" cy="3154362"/>
              <a:chOff x="4437098" y="3094038"/>
              <a:chExt cx="4422776" cy="3154362"/>
            </a:xfrm>
          </p:grpSpPr>
          <p:sp>
            <p:nvSpPr>
              <p:cNvPr id="90" name="Freeform 4"/>
              <p:cNvSpPr>
                <a:spLocks/>
              </p:cNvSpPr>
              <p:nvPr/>
            </p:nvSpPr>
            <p:spPr bwMode="auto">
              <a:xfrm>
                <a:off x="4437098" y="3094038"/>
                <a:ext cx="1941513" cy="2049462"/>
              </a:xfrm>
              <a:custGeom>
                <a:avLst/>
                <a:gdLst>
                  <a:gd name="T0" fmla="*/ 1201 w 1223"/>
                  <a:gd name="T1" fmla="*/ 756 h 1291"/>
                  <a:gd name="T2" fmla="*/ 702 w 1223"/>
                  <a:gd name="T3" fmla="*/ 670 h 1291"/>
                  <a:gd name="T4" fmla="*/ 608 w 1223"/>
                  <a:gd name="T5" fmla="*/ 103 h 1291"/>
                  <a:gd name="T6" fmla="*/ 335 w 1223"/>
                  <a:gd name="T7" fmla="*/ 52 h 1291"/>
                  <a:gd name="T8" fmla="*/ 65 w 1223"/>
                  <a:gd name="T9" fmla="*/ 82 h 1291"/>
                  <a:gd name="T10" fmla="*/ 41 w 1223"/>
                  <a:gd name="T11" fmla="*/ 544 h 1291"/>
                  <a:gd name="T12" fmla="*/ 38 w 1223"/>
                  <a:gd name="T13" fmla="*/ 751 h 1291"/>
                  <a:gd name="T14" fmla="*/ 23 w 1223"/>
                  <a:gd name="T15" fmla="*/ 940 h 1291"/>
                  <a:gd name="T16" fmla="*/ 17 w 1223"/>
                  <a:gd name="T17" fmla="*/ 1114 h 1291"/>
                  <a:gd name="T18" fmla="*/ 128 w 1223"/>
                  <a:gd name="T19" fmla="*/ 1219 h 1291"/>
                  <a:gd name="T20" fmla="*/ 602 w 1223"/>
                  <a:gd name="T21" fmla="*/ 1243 h 1291"/>
                  <a:gd name="T22" fmla="*/ 686 w 1223"/>
                  <a:gd name="T23" fmla="*/ 930 h 1291"/>
                  <a:gd name="T24" fmla="*/ 1177 w 1223"/>
                  <a:gd name="T25" fmla="*/ 916 h 1291"/>
                  <a:gd name="T26" fmla="*/ 1201 w 1223"/>
                  <a:gd name="T27" fmla="*/ 756 h 12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23"/>
                  <a:gd name="T43" fmla="*/ 0 h 1291"/>
                  <a:gd name="T44" fmla="*/ 1223 w 1223"/>
                  <a:gd name="T45" fmla="*/ 1291 h 129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23" h="1291">
                    <a:moveTo>
                      <a:pt x="1201" y="756"/>
                    </a:moveTo>
                    <a:cubicBezTo>
                      <a:pt x="1180" y="640"/>
                      <a:pt x="798" y="744"/>
                      <a:pt x="702" y="670"/>
                    </a:cubicBezTo>
                    <a:cubicBezTo>
                      <a:pt x="603" y="561"/>
                      <a:pt x="669" y="206"/>
                      <a:pt x="608" y="103"/>
                    </a:cubicBezTo>
                    <a:cubicBezTo>
                      <a:pt x="547" y="0"/>
                      <a:pt x="425" y="55"/>
                      <a:pt x="335" y="52"/>
                    </a:cubicBezTo>
                    <a:cubicBezTo>
                      <a:pt x="245" y="49"/>
                      <a:pt x="114" y="0"/>
                      <a:pt x="65" y="82"/>
                    </a:cubicBezTo>
                    <a:cubicBezTo>
                      <a:pt x="16" y="164"/>
                      <a:pt x="45" y="433"/>
                      <a:pt x="41" y="544"/>
                    </a:cubicBezTo>
                    <a:cubicBezTo>
                      <a:pt x="37" y="655"/>
                      <a:pt x="41" y="685"/>
                      <a:pt x="38" y="751"/>
                    </a:cubicBezTo>
                    <a:cubicBezTo>
                      <a:pt x="35" y="817"/>
                      <a:pt x="26" y="880"/>
                      <a:pt x="23" y="940"/>
                    </a:cubicBezTo>
                    <a:cubicBezTo>
                      <a:pt x="20" y="1000"/>
                      <a:pt x="0" y="1068"/>
                      <a:pt x="17" y="1114"/>
                    </a:cubicBezTo>
                    <a:cubicBezTo>
                      <a:pt x="34" y="1160"/>
                      <a:pt x="31" y="1198"/>
                      <a:pt x="128" y="1219"/>
                    </a:cubicBezTo>
                    <a:cubicBezTo>
                      <a:pt x="225" y="1240"/>
                      <a:pt x="509" y="1291"/>
                      <a:pt x="602" y="1243"/>
                    </a:cubicBezTo>
                    <a:cubicBezTo>
                      <a:pt x="695" y="1195"/>
                      <a:pt x="590" y="984"/>
                      <a:pt x="686" y="930"/>
                    </a:cubicBezTo>
                    <a:cubicBezTo>
                      <a:pt x="782" y="876"/>
                      <a:pt x="1091" y="945"/>
                      <a:pt x="1177" y="916"/>
                    </a:cubicBezTo>
                    <a:cubicBezTo>
                      <a:pt x="1208" y="864"/>
                      <a:pt x="1223" y="871"/>
                      <a:pt x="1201" y="756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1" name="Freeform 5"/>
              <p:cNvSpPr>
                <a:spLocks/>
              </p:cNvSpPr>
              <p:nvPr/>
            </p:nvSpPr>
            <p:spPr bwMode="auto">
              <a:xfrm>
                <a:off x="6953286" y="3381375"/>
                <a:ext cx="1906588" cy="1958975"/>
              </a:xfrm>
              <a:custGeom>
                <a:avLst/>
                <a:gdLst>
                  <a:gd name="T0" fmla="*/ 25 w 1201"/>
                  <a:gd name="T1" fmla="*/ 709 h 1234"/>
                  <a:gd name="T2" fmla="*/ 526 w 1201"/>
                  <a:gd name="T3" fmla="*/ 780 h 1234"/>
                  <a:gd name="T4" fmla="*/ 613 w 1201"/>
                  <a:gd name="T5" fmla="*/ 1134 h 1234"/>
                  <a:gd name="T6" fmla="*/ 946 w 1201"/>
                  <a:gd name="T7" fmla="*/ 1230 h 1234"/>
                  <a:gd name="T8" fmla="*/ 1171 w 1201"/>
                  <a:gd name="T9" fmla="*/ 1107 h 1234"/>
                  <a:gd name="T10" fmla="*/ 1126 w 1201"/>
                  <a:gd name="T11" fmla="*/ 894 h 1234"/>
                  <a:gd name="T12" fmla="*/ 1114 w 1201"/>
                  <a:gd name="T13" fmla="*/ 693 h 1234"/>
                  <a:gd name="T14" fmla="*/ 1099 w 1201"/>
                  <a:gd name="T15" fmla="*/ 423 h 1234"/>
                  <a:gd name="T16" fmla="*/ 1141 w 1201"/>
                  <a:gd name="T17" fmla="*/ 216 h 1234"/>
                  <a:gd name="T18" fmla="*/ 1102 w 1201"/>
                  <a:gd name="T19" fmla="*/ 33 h 1234"/>
                  <a:gd name="T20" fmla="*/ 646 w 1201"/>
                  <a:gd name="T21" fmla="*/ 81 h 1234"/>
                  <a:gd name="T22" fmla="*/ 535 w 1201"/>
                  <a:gd name="T23" fmla="*/ 519 h 1234"/>
                  <a:gd name="T24" fmla="*/ 44 w 1201"/>
                  <a:gd name="T25" fmla="*/ 548 h 1234"/>
                  <a:gd name="T26" fmla="*/ 25 w 1201"/>
                  <a:gd name="T27" fmla="*/ 709 h 123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01"/>
                  <a:gd name="T43" fmla="*/ 0 h 1234"/>
                  <a:gd name="T44" fmla="*/ 1201 w 1201"/>
                  <a:gd name="T45" fmla="*/ 1234 h 123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01" h="1234">
                    <a:moveTo>
                      <a:pt x="25" y="709"/>
                    </a:moveTo>
                    <a:cubicBezTo>
                      <a:pt x="49" y="824"/>
                      <a:pt x="428" y="709"/>
                      <a:pt x="526" y="780"/>
                    </a:cubicBezTo>
                    <a:cubicBezTo>
                      <a:pt x="624" y="851"/>
                      <a:pt x="543" y="1059"/>
                      <a:pt x="613" y="1134"/>
                    </a:cubicBezTo>
                    <a:cubicBezTo>
                      <a:pt x="683" y="1209"/>
                      <a:pt x="853" y="1234"/>
                      <a:pt x="946" y="1230"/>
                    </a:cubicBezTo>
                    <a:cubicBezTo>
                      <a:pt x="1039" y="1226"/>
                      <a:pt x="1141" y="1163"/>
                      <a:pt x="1171" y="1107"/>
                    </a:cubicBezTo>
                    <a:cubicBezTo>
                      <a:pt x="1201" y="1051"/>
                      <a:pt x="1135" y="963"/>
                      <a:pt x="1126" y="894"/>
                    </a:cubicBezTo>
                    <a:cubicBezTo>
                      <a:pt x="1117" y="825"/>
                      <a:pt x="1119" y="772"/>
                      <a:pt x="1114" y="693"/>
                    </a:cubicBezTo>
                    <a:cubicBezTo>
                      <a:pt x="1109" y="614"/>
                      <a:pt x="1095" y="502"/>
                      <a:pt x="1099" y="423"/>
                    </a:cubicBezTo>
                    <a:cubicBezTo>
                      <a:pt x="1103" y="344"/>
                      <a:pt x="1141" y="281"/>
                      <a:pt x="1141" y="216"/>
                    </a:cubicBezTo>
                    <a:cubicBezTo>
                      <a:pt x="1141" y="151"/>
                      <a:pt x="1185" y="56"/>
                      <a:pt x="1102" y="33"/>
                    </a:cubicBezTo>
                    <a:cubicBezTo>
                      <a:pt x="1019" y="10"/>
                      <a:pt x="740" y="0"/>
                      <a:pt x="646" y="81"/>
                    </a:cubicBezTo>
                    <a:cubicBezTo>
                      <a:pt x="552" y="162"/>
                      <a:pt x="635" y="441"/>
                      <a:pt x="535" y="519"/>
                    </a:cubicBezTo>
                    <a:cubicBezTo>
                      <a:pt x="435" y="597"/>
                      <a:pt x="129" y="516"/>
                      <a:pt x="44" y="548"/>
                    </a:cubicBezTo>
                    <a:cubicBezTo>
                      <a:pt x="15" y="601"/>
                      <a:pt x="0" y="594"/>
                      <a:pt x="25" y="709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2" name="Freeform 6"/>
              <p:cNvSpPr>
                <a:spLocks/>
              </p:cNvSpPr>
              <p:nvPr/>
            </p:nvSpPr>
            <p:spPr bwMode="auto">
              <a:xfrm>
                <a:off x="5645186" y="4757738"/>
                <a:ext cx="2055813" cy="1490662"/>
              </a:xfrm>
              <a:custGeom>
                <a:avLst/>
                <a:gdLst>
                  <a:gd name="T0" fmla="*/ 600 w 1295"/>
                  <a:gd name="T1" fmla="*/ 30 h 939"/>
                  <a:gd name="T2" fmla="*/ 525 w 1295"/>
                  <a:gd name="T3" fmla="*/ 393 h 939"/>
                  <a:gd name="T4" fmla="*/ 81 w 1295"/>
                  <a:gd name="T5" fmla="*/ 471 h 939"/>
                  <a:gd name="T6" fmla="*/ 39 w 1295"/>
                  <a:gd name="T7" fmla="*/ 855 h 939"/>
                  <a:gd name="T8" fmla="*/ 207 w 1295"/>
                  <a:gd name="T9" fmla="*/ 927 h 939"/>
                  <a:gd name="T10" fmla="*/ 429 w 1295"/>
                  <a:gd name="T11" fmla="*/ 927 h 939"/>
                  <a:gd name="T12" fmla="*/ 705 w 1295"/>
                  <a:gd name="T13" fmla="*/ 891 h 939"/>
                  <a:gd name="T14" fmla="*/ 1227 w 1295"/>
                  <a:gd name="T15" fmla="*/ 849 h 939"/>
                  <a:gd name="T16" fmla="*/ 1113 w 1295"/>
                  <a:gd name="T17" fmla="*/ 459 h 939"/>
                  <a:gd name="T18" fmla="*/ 777 w 1295"/>
                  <a:gd name="T19" fmla="*/ 363 h 939"/>
                  <a:gd name="T20" fmla="*/ 762 w 1295"/>
                  <a:gd name="T21" fmla="*/ 42 h 939"/>
                  <a:gd name="T22" fmla="*/ 600 w 1295"/>
                  <a:gd name="T23" fmla="*/ 30 h 93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295"/>
                  <a:gd name="T37" fmla="*/ 0 h 939"/>
                  <a:gd name="T38" fmla="*/ 1295 w 1295"/>
                  <a:gd name="T39" fmla="*/ 939 h 93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295" h="939">
                    <a:moveTo>
                      <a:pt x="600" y="30"/>
                    </a:moveTo>
                    <a:cubicBezTo>
                      <a:pt x="486" y="60"/>
                      <a:pt x="610" y="247"/>
                      <a:pt x="525" y="393"/>
                    </a:cubicBezTo>
                    <a:cubicBezTo>
                      <a:pt x="439" y="467"/>
                      <a:pt x="162" y="394"/>
                      <a:pt x="81" y="471"/>
                    </a:cubicBezTo>
                    <a:cubicBezTo>
                      <a:pt x="0" y="548"/>
                      <a:pt x="18" y="779"/>
                      <a:pt x="39" y="855"/>
                    </a:cubicBezTo>
                    <a:cubicBezTo>
                      <a:pt x="60" y="931"/>
                      <a:pt x="142" y="915"/>
                      <a:pt x="207" y="927"/>
                    </a:cubicBezTo>
                    <a:cubicBezTo>
                      <a:pt x="272" y="939"/>
                      <a:pt x="346" y="933"/>
                      <a:pt x="429" y="927"/>
                    </a:cubicBezTo>
                    <a:cubicBezTo>
                      <a:pt x="512" y="921"/>
                      <a:pt x="572" y="904"/>
                      <a:pt x="705" y="891"/>
                    </a:cubicBezTo>
                    <a:cubicBezTo>
                      <a:pt x="838" y="878"/>
                      <a:pt x="1159" y="921"/>
                      <a:pt x="1227" y="849"/>
                    </a:cubicBezTo>
                    <a:cubicBezTo>
                      <a:pt x="1295" y="777"/>
                      <a:pt x="1188" y="540"/>
                      <a:pt x="1113" y="459"/>
                    </a:cubicBezTo>
                    <a:cubicBezTo>
                      <a:pt x="1038" y="378"/>
                      <a:pt x="835" y="432"/>
                      <a:pt x="777" y="363"/>
                    </a:cubicBezTo>
                    <a:cubicBezTo>
                      <a:pt x="719" y="294"/>
                      <a:pt x="791" y="97"/>
                      <a:pt x="762" y="42"/>
                    </a:cubicBezTo>
                    <a:cubicBezTo>
                      <a:pt x="708" y="15"/>
                      <a:pt x="714" y="0"/>
                      <a:pt x="600" y="30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93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19353312"/>
                  </p:ext>
                </p:extLst>
              </p:nvPr>
            </p:nvGraphicFramePr>
            <p:xfrm>
              <a:off x="4514886" y="31988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94" name="Clip" r:id="rId4" imgW="1307948" imgH="1084823" progId="MS_ClipArt_Gallery.2">
                      <p:embed/>
                    </p:oleObj>
                  </mc:Choice>
                  <mc:Fallback>
                    <p:oleObj name="Clip" r:id="rId4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1988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4" name="Line 8"/>
              <p:cNvSpPr>
                <a:spLocks noChangeShapeType="1"/>
              </p:cNvSpPr>
              <p:nvPr/>
            </p:nvSpPr>
            <p:spPr bwMode="auto">
              <a:xfrm>
                <a:off x="5075273" y="3571875"/>
                <a:ext cx="277813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5" name="Line 9"/>
              <p:cNvSpPr>
                <a:spLocks noChangeShapeType="1"/>
              </p:cNvSpPr>
              <p:nvPr/>
            </p:nvSpPr>
            <p:spPr bwMode="auto">
              <a:xfrm flipH="1">
                <a:off x="5365786" y="355758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6" name="Line 10"/>
              <p:cNvSpPr>
                <a:spLocks noChangeShapeType="1"/>
              </p:cNvSpPr>
              <p:nvPr/>
            </p:nvSpPr>
            <p:spPr bwMode="auto">
              <a:xfrm flipV="1">
                <a:off x="5075273" y="4216400"/>
                <a:ext cx="277813" cy="31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7" name="Line 11"/>
              <p:cNvSpPr>
                <a:spLocks noChangeShapeType="1"/>
              </p:cNvSpPr>
              <p:nvPr/>
            </p:nvSpPr>
            <p:spPr bwMode="auto">
              <a:xfrm>
                <a:off x="5084798" y="4843463"/>
                <a:ext cx="27305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98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43627986"/>
                  </p:ext>
                </p:extLst>
              </p:nvPr>
            </p:nvGraphicFramePr>
            <p:xfrm>
              <a:off x="4514886" y="38655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95" name="Clip" r:id="rId6" imgW="1307948" imgH="1084823" progId="MS_ClipArt_Gallery.2">
                      <p:embed/>
                    </p:oleObj>
                  </mc:Choice>
                  <mc:Fallback>
                    <p:oleObj name="Clip" r:id="rId6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8655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9" name="Object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079142444"/>
                  </p:ext>
                </p:extLst>
              </p:nvPr>
            </p:nvGraphicFramePr>
            <p:xfrm>
              <a:off x="4514886" y="44751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96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44751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0" name="Line 14"/>
              <p:cNvSpPr>
                <a:spLocks noChangeShapeType="1"/>
              </p:cNvSpPr>
              <p:nvPr/>
            </p:nvSpPr>
            <p:spPr bwMode="auto">
              <a:xfrm>
                <a:off x="5365786" y="4414838"/>
                <a:ext cx="10350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pSp>
            <p:nvGrpSpPr>
              <p:cNvPr id="101" name="Group 15"/>
              <p:cNvGrpSpPr>
                <a:grpSpLocks/>
              </p:cNvGrpSpPr>
              <p:nvPr/>
            </p:nvGrpSpPr>
            <p:grpSpPr bwMode="auto">
              <a:xfrm>
                <a:off x="6308761" y="4379913"/>
                <a:ext cx="711200" cy="381000"/>
                <a:chOff x="3600" y="219"/>
                <a:chExt cx="360" cy="175"/>
              </a:xfrm>
            </p:grpSpPr>
            <p:sp>
              <p:nvSpPr>
                <p:cNvPr id="137" name="Oval 16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8" name="Line 17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9" name="Line 18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40" name="Rectangle 19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GB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41" name="Oval 20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grpSp>
              <p:nvGrpSpPr>
                <p:cNvPr id="142" name="Group 21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147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9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</p:grpSp>
            <p:grpSp>
              <p:nvGrpSpPr>
                <p:cNvPr id="143" name="Group 25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144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5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6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</p:grpSp>
          </p:grpSp>
          <p:sp>
            <p:nvSpPr>
              <p:cNvPr id="102" name="Text Box 29"/>
              <p:cNvSpPr txBox="1">
                <a:spLocks noChangeArrowheads="1"/>
              </p:cNvSpPr>
              <p:nvPr/>
            </p:nvSpPr>
            <p:spPr bwMode="auto">
              <a:xfrm>
                <a:off x="5053646" y="3246438"/>
                <a:ext cx="99257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223.1.1.1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3" name="Rectangle 30"/>
              <p:cNvSpPr>
                <a:spLocks noChangeArrowheads="1"/>
              </p:cNvSpPr>
              <p:nvPr/>
            </p:nvSpPr>
            <p:spPr bwMode="auto">
              <a:xfrm>
                <a:off x="5121311" y="3967163"/>
                <a:ext cx="309563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4" name="Text Box 31"/>
              <p:cNvSpPr txBox="1">
                <a:spLocks noChangeArrowheads="1"/>
              </p:cNvSpPr>
              <p:nvPr/>
            </p:nvSpPr>
            <p:spPr bwMode="auto">
              <a:xfrm>
                <a:off x="5052405" y="3875088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5" name="Text Box 32"/>
              <p:cNvSpPr txBox="1">
                <a:spLocks noChangeArrowheads="1"/>
              </p:cNvSpPr>
              <p:nvPr/>
            </p:nvSpPr>
            <p:spPr bwMode="auto">
              <a:xfrm>
                <a:off x="4923817" y="4827588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223.1.1.3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6" name="Text Box 33"/>
              <p:cNvSpPr txBox="1">
                <a:spLocks noChangeArrowheads="1"/>
              </p:cNvSpPr>
              <p:nvPr/>
            </p:nvSpPr>
            <p:spPr bwMode="auto">
              <a:xfrm>
                <a:off x="5710685" y="4100513"/>
                <a:ext cx="1031051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223.1.1.4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7" name="Line 34"/>
              <p:cNvSpPr>
                <a:spLocks noChangeShapeType="1"/>
              </p:cNvSpPr>
              <p:nvPr/>
            </p:nvSpPr>
            <p:spPr bwMode="auto">
              <a:xfrm>
                <a:off x="6913599" y="4424363"/>
                <a:ext cx="101600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8" name="Text Box 35"/>
              <p:cNvSpPr txBox="1">
                <a:spLocks noChangeArrowheads="1"/>
              </p:cNvSpPr>
              <p:nvPr/>
            </p:nvSpPr>
            <p:spPr bwMode="auto">
              <a:xfrm>
                <a:off x="6774287" y="4062413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223.1.2.9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9" name="Line 36"/>
              <p:cNvSpPr>
                <a:spLocks noChangeShapeType="1"/>
              </p:cNvSpPr>
              <p:nvPr/>
            </p:nvSpPr>
            <p:spPr bwMode="auto">
              <a:xfrm flipH="1">
                <a:off x="7937536" y="372903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10" name="Object 3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31813688"/>
                  </p:ext>
                </p:extLst>
              </p:nvPr>
            </p:nvGraphicFramePr>
            <p:xfrm>
              <a:off x="8115336" y="3436938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97" name="Clip" r:id="rId8" imgW="1307948" imgH="1084823" progId="MS_ClipArt_Gallery.2">
                      <p:embed/>
                    </p:oleObj>
                  </mc:Choice>
                  <mc:Fallback>
                    <p:oleObj name="Clip" r:id="rId8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15336" y="3436938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1" name="Line 38"/>
              <p:cNvSpPr>
                <a:spLocks noChangeShapeType="1"/>
              </p:cNvSpPr>
              <p:nvPr/>
            </p:nvSpPr>
            <p:spPr bwMode="auto">
              <a:xfrm>
                <a:off x="7937536" y="3733800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12" name="Object 3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72954874"/>
                  </p:ext>
                </p:extLst>
              </p:nvPr>
            </p:nvGraphicFramePr>
            <p:xfrm>
              <a:off x="8120099" y="48180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98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20099" y="48180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3" name="Line 40"/>
              <p:cNvSpPr>
                <a:spLocks noChangeShapeType="1"/>
              </p:cNvSpPr>
              <p:nvPr/>
            </p:nvSpPr>
            <p:spPr bwMode="auto">
              <a:xfrm>
                <a:off x="7937536" y="5005388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4" name="Rectangle 41"/>
              <p:cNvSpPr>
                <a:spLocks noChangeArrowheads="1"/>
              </p:cNvSpPr>
              <p:nvPr/>
            </p:nvSpPr>
            <p:spPr bwMode="auto">
              <a:xfrm>
                <a:off x="7883561" y="4752975"/>
                <a:ext cx="1714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5" name="Text Box 42"/>
              <p:cNvSpPr txBox="1">
                <a:spLocks noChangeArrowheads="1"/>
              </p:cNvSpPr>
              <p:nvPr/>
            </p:nvSpPr>
            <p:spPr bwMode="auto">
              <a:xfrm>
                <a:off x="7260062" y="4665663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223.1.2.2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6" name="Rectangle 43"/>
              <p:cNvSpPr>
                <a:spLocks noChangeArrowheads="1"/>
              </p:cNvSpPr>
              <p:nvPr/>
            </p:nvSpPr>
            <p:spPr bwMode="auto">
              <a:xfrm>
                <a:off x="7897849" y="3781425"/>
                <a:ext cx="2476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7" name="Text Box 44"/>
              <p:cNvSpPr txBox="1">
                <a:spLocks noChangeArrowheads="1"/>
              </p:cNvSpPr>
              <p:nvPr/>
            </p:nvSpPr>
            <p:spPr bwMode="auto">
              <a:xfrm>
                <a:off x="7017730" y="3662363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223.1.2.1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8" name="Line 45"/>
              <p:cNvSpPr>
                <a:spLocks noChangeShapeType="1"/>
              </p:cNvSpPr>
              <p:nvPr/>
            </p:nvSpPr>
            <p:spPr bwMode="auto">
              <a:xfrm flipH="1">
                <a:off x="6675474" y="4762500"/>
                <a:ext cx="0" cy="7191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9" name="Line 46"/>
              <p:cNvSpPr>
                <a:spLocks noChangeShapeType="1"/>
              </p:cNvSpPr>
              <p:nvPr/>
            </p:nvSpPr>
            <p:spPr bwMode="auto">
              <a:xfrm flipH="1">
                <a:off x="6018248" y="5481638"/>
                <a:ext cx="11858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0" name="Line 47"/>
              <p:cNvSpPr>
                <a:spLocks noChangeShapeType="1"/>
              </p:cNvSpPr>
              <p:nvPr/>
            </p:nvSpPr>
            <p:spPr bwMode="auto">
              <a:xfrm flipH="1" flipV="1">
                <a:off x="6015073" y="5473700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1" name="Line 48"/>
              <p:cNvSpPr>
                <a:spLocks noChangeShapeType="1"/>
              </p:cNvSpPr>
              <p:nvPr/>
            </p:nvSpPr>
            <p:spPr bwMode="auto">
              <a:xfrm flipH="1" flipV="1">
                <a:off x="7191411" y="5478463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22" name="Object 4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83969295"/>
                  </p:ext>
                </p:extLst>
              </p:nvPr>
            </p:nvGraphicFramePr>
            <p:xfrm>
              <a:off x="6977099" y="56372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99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977099" y="56372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3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703923102"/>
                  </p:ext>
                </p:extLst>
              </p:nvPr>
            </p:nvGraphicFramePr>
            <p:xfrm>
              <a:off x="5719798" y="5651500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200" name="Clip" r:id="rId11" imgW="1307948" imgH="1084823" progId="MS_ClipArt_Gallery.2">
                      <p:embed/>
                    </p:oleObj>
                  </mc:Choice>
                  <mc:Fallback>
                    <p:oleObj name="Clip" r:id="rId11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19798" y="5651500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4" name="Text Box 51"/>
              <p:cNvSpPr txBox="1">
                <a:spLocks noChangeArrowheads="1"/>
              </p:cNvSpPr>
              <p:nvPr/>
            </p:nvSpPr>
            <p:spPr bwMode="auto">
              <a:xfrm>
                <a:off x="7183862" y="5327650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223.1.3.2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5" name="Text Box 52"/>
              <p:cNvSpPr txBox="1">
                <a:spLocks noChangeArrowheads="1"/>
              </p:cNvSpPr>
              <p:nvPr/>
            </p:nvSpPr>
            <p:spPr bwMode="auto">
              <a:xfrm>
                <a:off x="5023830" y="5365750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223.1.3.1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6" name="Rectangle 53"/>
              <p:cNvSpPr>
                <a:spLocks noChangeArrowheads="1"/>
              </p:cNvSpPr>
              <p:nvPr/>
            </p:nvSpPr>
            <p:spPr bwMode="auto">
              <a:xfrm>
                <a:off x="6611973" y="4895850"/>
                <a:ext cx="128588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7" name="Text Box 54"/>
              <p:cNvSpPr txBox="1">
                <a:spLocks noChangeArrowheads="1"/>
              </p:cNvSpPr>
              <p:nvPr/>
            </p:nvSpPr>
            <p:spPr bwMode="auto">
              <a:xfrm>
                <a:off x="6052047" y="4818063"/>
                <a:ext cx="118494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223.1.3.27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pSp>
            <p:nvGrpSpPr>
              <p:cNvPr id="128" name="Group 55"/>
              <p:cNvGrpSpPr>
                <a:grpSpLocks/>
              </p:cNvGrpSpPr>
              <p:nvPr/>
            </p:nvGrpSpPr>
            <p:grpSpPr bwMode="auto">
              <a:xfrm>
                <a:off x="4599023" y="3160713"/>
                <a:ext cx="371475" cy="400050"/>
                <a:chOff x="2812" y="1181"/>
                <a:chExt cx="234" cy="252"/>
              </a:xfrm>
            </p:grpSpPr>
            <p:sp>
              <p:nvSpPr>
                <p:cNvPr id="135" name="Rectangle 56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812" y="1181"/>
                  <a:ext cx="23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A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  <p:grpSp>
            <p:nvGrpSpPr>
              <p:cNvPr id="129" name="Group 58"/>
              <p:cNvGrpSpPr>
                <a:grpSpLocks/>
              </p:cNvGrpSpPr>
              <p:nvPr/>
            </p:nvGrpSpPr>
            <p:grpSpPr bwMode="auto">
              <a:xfrm>
                <a:off x="4587916" y="4398963"/>
                <a:ext cx="346076" cy="400050"/>
                <a:chOff x="2811" y="1181"/>
                <a:chExt cx="218" cy="252"/>
              </a:xfrm>
            </p:grpSpPr>
            <p:sp>
              <p:nvSpPr>
                <p:cNvPr id="133" name="Rectangle 59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811" y="1181"/>
                  <a:ext cx="218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B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  <p:grpSp>
            <p:nvGrpSpPr>
              <p:cNvPr id="130" name="Group 61"/>
              <p:cNvGrpSpPr>
                <a:grpSpLocks/>
              </p:cNvGrpSpPr>
              <p:nvPr/>
            </p:nvGrpSpPr>
            <p:grpSpPr bwMode="auto">
              <a:xfrm>
                <a:off x="8196305" y="4760913"/>
                <a:ext cx="344488" cy="400050"/>
                <a:chOff x="2810" y="1181"/>
                <a:chExt cx="217" cy="252"/>
              </a:xfrm>
            </p:grpSpPr>
            <p:sp>
              <p:nvSpPr>
                <p:cNvPr id="131" name="Rectangle 62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2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2810" y="1181"/>
                  <a:ext cx="21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E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</p:grpSp>
      </p:grpSp>
      <p:sp>
        <p:nvSpPr>
          <p:cNvPr id="86" name="Content Placeholder 2"/>
          <p:cNvSpPr>
            <a:spLocks noGrp="1"/>
          </p:cNvSpPr>
          <p:nvPr>
            <p:ph sz="half" idx="1"/>
          </p:nvPr>
        </p:nvSpPr>
        <p:spPr>
          <a:xfrm>
            <a:off x="467544" y="2564904"/>
            <a:ext cx="3691136" cy="4010000"/>
          </a:xfrm>
        </p:spPr>
        <p:txBody>
          <a:bodyPr/>
          <a:lstStyle/>
          <a:p>
            <a:r>
              <a:rPr lang="pt-PT" sz="2000" dirty="0" smtClean="0"/>
              <a:t>Extrair o endereço de destino e procurar o </a:t>
            </a:r>
            <a:r>
              <a:rPr lang="pt-PT" sz="2000" i="1" dirty="0" err="1" smtClean="0"/>
              <a:t>longest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prefix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matching</a:t>
            </a:r>
            <a:r>
              <a:rPr lang="pt-PT" sz="2000" i="1" dirty="0" smtClean="0"/>
              <a:t> </a:t>
            </a:r>
            <a:r>
              <a:rPr lang="pt-PT" sz="2000" dirty="0" smtClean="0"/>
              <a:t>na tabela de encaminhamento</a:t>
            </a:r>
          </a:p>
          <a:p>
            <a:pPr lvl="1"/>
            <a:r>
              <a:rPr lang="pt-PT" sz="1800" dirty="0" smtClean="0"/>
              <a:t>Está numa </a:t>
            </a:r>
            <a:r>
              <a:rPr lang="pt-PT" sz="1800" i="1" dirty="0" err="1" smtClean="0"/>
              <a:t>subnet</a:t>
            </a:r>
            <a:r>
              <a:rPr lang="pt-PT" sz="1800" dirty="0" smtClean="0"/>
              <a:t> NÃO </a:t>
            </a:r>
            <a:r>
              <a:rPr lang="pt-PT" sz="1800" dirty="0" err="1" smtClean="0"/>
              <a:t>directamente</a:t>
            </a:r>
            <a:r>
              <a:rPr lang="pt-PT" sz="1800" dirty="0" smtClean="0"/>
              <a:t> ligada 223.1.2</a:t>
            </a:r>
          </a:p>
          <a:p>
            <a:pPr lvl="1"/>
            <a:r>
              <a:rPr lang="pt-PT" sz="1800" dirty="0" smtClean="0"/>
              <a:t>Deve seguir via 223.1.1.4</a:t>
            </a:r>
          </a:p>
          <a:p>
            <a:pPr lvl="1"/>
            <a:r>
              <a:rPr lang="pt-PT" sz="1800" dirty="0" smtClean="0"/>
              <a:t>Usar ARP para determinar o endereço de canal (MAC </a:t>
            </a:r>
            <a:r>
              <a:rPr lang="pt-PT" sz="1800" dirty="0" err="1" smtClean="0"/>
              <a:t>Address</a:t>
            </a:r>
            <a:r>
              <a:rPr lang="pt-PT" sz="1800" dirty="0" smtClean="0"/>
              <a:t>) do </a:t>
            </a:r>
            <a:r>
              <a:rPr lang="pt-PT" sz="1800" i="1" dirty="0" err="1" smtClean="0"/>
              <a:t>router</a:t>
            </a:r>
            <a:endParaRPr lang="pt-PT" sz="1800" i="1" dirty="0" smtClean="0"/>
          </a:p>
          <a:p>
            <a:pPr lvl="1"/>
            <a:r>
              <a:rPr lang="pt-PT" sz="1800" dirty="0" smtClean="0"/>
              <a:t>Enviá-lo para o </a:t>
            </a:r>
            <a:r>
              <a:rPr lang="pt-PT" sz="1800" i="1" dirty="0" err="1" smtClean="0"/>
              <a:t>router</a:t>
            </a:r>
            <a:r>
              <a:rPr lang="pt-PT" sz="1800" dirty="0" smtClean="0"/>
              <a:t> via a interface eth0</a:t>
            </a:r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6576737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1.11111E-6 C 0.0092 0.00903 0.01059 0.0162 0.01163 0.0257 C 0.01215 0.03079 0.01423 0.03889 0.01423 0.03912 C 0.01597 0.06134 0.01892 0.08287 0.02031 0.10579 C 0.01736 0.11968 0.01892 0.10995 0.01753 0.13843 C 0.01666 0.15533 0.01649 0.14699 0.01493 0.15787 C 0.01354 0.16644 0.01336 0.16968 0.01093 0.17523 C 0.00937 0.18958 0.01146 0.17546 0.00833 0.18403 C 0.00764 0.18565 0.00764 0.18889 0.00694 0.19051 C 0.00347 0.20023 -0.00104 0.20556 -0.00417 0.21667 " pathEditMode="relative" rAng="0" ptsTypes="fffffffffA">
                                      <p:cBhvr>
                                        <p:cTn id="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71675" y="231422"/>
            <a:ext cx="8399463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 smtClean="0">
                <a:latin typeface="+mn-lt"/>
                <a:ea typeface="ＭＳ Ｐゴシック" charset="0"/>
                <a:cs typeface="Tw Cen MT"/>
              </a:rPr>
              <a:t>Continuação</a:t>
            </a:r>
            <a:endParaRPr lang="pt-PT" dirty="0">
              <a:latin typeface="+mn-lt"/>
              <a:ea typeface="ＭＳ Ｐゴシック" charset="0"/>
              <a:cs typeface="Tw Cen MT"/>
            </a:endParaRPr>
          </a:p>
        </p:txBody>
      </p:sp>
      <p:sp>
        <p:nvSpPr>
          <p:cNvPr id="102415" name="Freeform 73"/>
          <p:cNvSpPr>
            <a:spLocks/>
          </p:cNvSpPr>
          <p:nvPr/>
        </p:nvSpPr>
        <p:spPr bwMode="auto">
          <a:xfrm>
            <a:off x="6444208" y="2924944"/>
            <a:ext cx="295275" cy="1143000"/>
          </a:xfrm>
          <a:custGeom>
            <a:avLst/>
            <a:gdLst>
              <a:gd name="T0" fmla="*/ 2147483647 w 186"/>
              <a:gd name="T1" fmla="*/ 0 h 720"/>
              <a:gd name="T2" fmla="*/ 2147483647 w 186"/>
              <a:gd name="T3" fmla="*/ 2147483647 h 720"/>
              <a:gd name="T4" fmla="*/ 0 60000 65536"/>
              <a:gd name="T5" fmla="*/ 0 60000 65536"/>
              <a:gd name="T6" fmla="*/ 0 w 186"/>
              <a:gd name="T7" fmla="*/ 0 h 720"/>
              <a:gd name="T8" fmla="*/ 186 w 186"/>
              <a:gd name="T9" fmla="*/ 720 h 7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6" h="720">
                <a:moveTo>
                  <a:pt x="186" y="0"/>
                </a:moveTo>
                <a:cubicBezTo>
                  <a:pt x="36" y="198"/>
                  <a:pt x="0" y="360"/>
                  <a:pt x="60" y="720"/>
                </a:cubicBezTo>
              </a:path>
            </a:pathLst>
          </a:cu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16" name="Rectangle 74"/>
          <p:cNvSpPr>
            <a:spLocks noChangeArrowheads="1"/>
          </p:cNvSpPr>
          <p:nvPr/>
        </p:nvSpPr>
        <p:spPr bwMode="auto">
          <a:xfrm>
            <a:off x="533400" y="1762125"/>
            <a:ext cx="3590925" cy="5048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17" name="Rectangle 75"/>
          <p:cNvSpPr>
            <a:spLocks noChangeArrowheads="1"/>
          </p:cNvSpPr>
          <p:nvPr/>
        </p:nvSpPr>
        <p:spPr bwMode="auto">
          <a:xfrm>
            <a:off x="457200" y="1828800"/>
            <a:ext cx="3590925" cy="5048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18" name="Text Box 76"/>
          <p:cNvSpPr txBox="1">
            <a:spLocks noChangeArrowheads="1"/>
          </p:cNvSpPr>
          <p:nvPr/>
        </p:nvSpPr>
        <p:spPr bwMode="auto">
          <a:xfrm>
            <a:off x="453424" y="1752600"/>
            <a:ext cx="737802" cy="584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>
                <a:latin typeface="+mn-lt"/>
                <a:cs typeface="Tw Cen MT"/>
              </a:rPr>
              <a:t>misc</a:t>
            </a:r>
          </a:p>
          <a:p>
            <a:pPr algn="ctr"/>
            <a:r>
              <a:rPr lang="pt-PT" sz="1600" b="0" u="none">
                <a:latin typeface="+mn-lt"/>
                <a:cs typeface="Tw Cen MT"/>
              </a:rPr>
              <a:t>fields</a:t>
            </a:r>
          </a:p>
        </p:txBody>
      </p:sp>
      <p:sp>
        <p:nvSpPr>
          <p:cNvPr id="102419" name="Line 77"/>
          <p:cNvSpPr>
            <a:spLocks noChangeShapeType="1"/>
          </p:cNvSpPr>
          <p:nvPr/>
        </p:nvSpPr>
        <p:spPr bwMode="auto">
          <a:xfrm>
            <a:off x="1219200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0" name="Text Box 78"/>
          <p:cNvSpPr txBox="1">
            <a:spLocks noChangeArrowheads="1"/>
          </p:cNvSpPr>
          <p:nvPr/>
        </p:nvSpPr>
        <p:spPr bwMode="auto">
          <a:xfrm>
            <a:off x="1231705" y="1936750"/>
            <a:ext cx="99257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>
                <a:solidFill>
                  <a:srgbClr val="000000"/>
                </a:solidFill>
                <a:latin typeface="+mn-lt"/>
                <a:cs typeface="Tw Cen MT"/>
              </a:rPr>
              <a:t>223.1.1.1</a:t>
            </a:r>
          </a:p>
        </p:txBody>
      </p:sp>
      <p:sp>
        <p:nvSpPr>
          <p:cNvPr id="102421" name="Text Box 79"/>
          <p:cNvSpPr txBox="1">
            <a:spLocks noChangeArrowheads="1"/>
          </p:cNvSpPr>
          <p:nvPr/>
        </p:nvSpPr>
        <p:spPr bwMode="auto">
          <a:xfrm>
            <a:off x="2218919" y="1936750"/>
            <a:ext cx="105649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 dirty="0" smtClean="0">
                <a:solidFill>
                  <a:srgbClr val="000000"/>
                </a:solidFill>
                <a:latin typeface="+mn-lt"/>
                <a:cs typeface="Tw Cen MT"/>
              </a:rPr>
              <a:t>223.1.2.2</a:t>
            </a:r>
            <a:endParaRPr lang="pt-PT" sz="1600" b="0" u="none" dirty="0">
              <a:solidFill>
                <a:srgbClr val="000000"/>
              </a:solidFill>
              <a:latin typeface="+mn-lt"/>
              <a:cs typeface="Tw Cen MT"/>
            </a:endParaRPr>
          </a:p>
        </p:txBody>
      </p:sp>
      <p:sp>
        <p:nvSpPr>
          <p:cNvPr id="102422" name="Line 80"/>
          <p:cNvSpPr>
            <a:spLocks noChangeShapeType="1"/>
          </p:cNvSpPr>
          <p:nvPr/>
        </p:nvSpPr>
        <p:spPr bwMode="auto">
          <a:xfrm>
            <a:off x="2209800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3" name="Line 81"/>
          <p:cNvSpPr>
            <a:spLocks noChangeShapeType="1"/>
          </p:cNvSpPr>
          <p:nvPr/>
        </p:nvSpPr>
        <p:spPr bwMode="auto">
          <a:xfrm>
            <a:off x="3228975" y="1838325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4" name="Text Box 82"/>
          <p:cNvSpPr txBox="1">
            <a:spLocks noChangeArrowheads="1"/>
          </p:cNvSpPr>
          <p:nvPr/>
        </p:nvSpPr>
        <p:spPr bwMode="auto">
          <a:xfrm>
            <a:off x="3287881" y="1927225"/>
            <a:ext cx="6299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1600" b="0" u="none">
                <a:latin typeface="+mn-lt"/>
                <a:cs typeface="Tw Cen MT"/>
              </a:rPr>
              <a:t>data</a:t>
            </a:r>
          </a:p>
        </p:txBody>
      </p:sp>
      <p:sp>
        <p:nvSpPr>
          <p:cNvPr id="85" name="Rectangle 84"/>
          <p:cNvSpPr>
            <a:spLocks noChangeArrowheads="1"/>
          </p:cNvSpPr>
          <p:nvPr/>
        </p:nvSpPr>
        <p:spPr bwMode="auto">
          <a:xfrm>
            <a:off x="6588224" y="3933056"/>
            <a:ext cx="838200" cy="228600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 b="0">
              <a:latin typeface="+mn-lt"/>
              <a:cs typeface="Tw Cen MT"/>
            </a:endParaRPr>
          </a:p>
        </p:txBody>
      </p:sp>
      <p:sp>
        <p:nvSpPr>
          <p:cNvPr id="102426" name="Rectangle 3"/>
          <p:cNvSpPr txBox="1">
            <a:spLocks noChangeArrowheads="1"/>
          </p:cNvSpPr>
          <p:nvPr/>
        </p:nvSpPr>
        <p:spPr bwMode="auto">
          <a:xfrm>
            <a:off x="304800" y="1295400"/>
            <a:ext cx="3695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charset="0"/>
              <a:buNone/>
            </a:pPr>
            <a:r>
              <a:rPr lang="pt-PT" sz="2000" b="0" u="none">
                <a:latin typeface="+mn-lt"/>
                <a:cs typeface="Tw Cen MT"/>
              </a:rPr>
              <a:t>Datagrama IP: </a:t>
            </a:r>
          </a:p>
        </p:txBody>
      </p:sp>
      <p:grpSp>
        <p:nvGrpSpPr>
          <p:cNvPr id="87" name="Group 86"/>
          <p:cNvGrpSpPr/>
          <p:nvPr/>
        </p:nvGrpSpPr>
        <p:grpSpPr>
          <a:xfrm>
            <a:off x="4437098" y="1395413"/>
            <a:ext cx="4422776" cy="4852987"/>
            <a:chOff x="4437098" y="1395413"/>
            <a:chExt cx="4422776" cy="4852987"/>
          </a:xfrm>
        </p:grpSpPr>
        <p:grpSp>
          <p:nvGrpSpPr>
            <p:cNvPr id="88" name="Group 87"/>
            <p:cNvGrpSpPr/>
            <p:nvPr/>
          </p:nvGrpSpPr>
          <p:grpSpPr>
            <a:xfrm>
              <a:off x="4831035" y="1395413"/>
              <a:ext cx="3648054" cy="1398032"/>
              <a:chOff x="5000826" y="1477963"/>
              <a:chExt cx="3648054" cy="1398032"/>
            </a:xfrm>
          </p:grpSpPr>
          <p:sp>
            <p:nvSpPr>
              <p:cNvPr id="150" name="Text Box 65"/>
              <p:cNvSpPr txBox="1">
                <a:spLocks noChangeArrowheads="1"/>
              </p:cNvSpPr>
              <p:nvPr/>
            </p:nvSpPr>
            <p:spPr bwMode="auto">
              <a:xfrm>
                <a:off x="5000826" y="1477963"/>
                <a:ext cx="364805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Dest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. Net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.   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next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router</a:t>
                </a:r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   </a:t>
                </a:r>
                <a:r>
                  <a:rPr lang="pt-PT" sz="1800" b="0" u="none" dirty="0" err="1">
                    <a:solidFill>
                      <a:srgbClr val="000000"/>
                    </a:solidFill>
                    <a:latin typeface="+mn-lt"/>
                    <a:cs typeface="Tw Cen MT"/>
                  </a:rPr>
                  <a:t>H</a:t>
                </a:r>
                <a:r>
                  <a:rPr lang="pt-PT" sz="1800" b="0" u="none" dirty="0" err="1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ops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1" name="Text Box 66"/>
              <p:cNvSpPr txBox="1">
                <a:spLocks noChangeArrowheads="1"/>
              </p:cNvSpPr>
              <p:nvPr/>
            </p:nvSpPr>
            <p:spPr bwMode="auto">
              <a:xfrm>
                <a:off x="5245847" y="1855366"/>
                <a:ext cx="309802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223.1.1      eth0              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 0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2" name="Text Box 67"/>
              <p:cNvSpPr txBox="1">
                <a:spLocks noChangeArrowheads="1"/>
              </p:cNvSpPr>
              <p:nvPr/>
            </p:nvSpPr>
            <p:spPr bwMode="auto">
              <a:xfrm>
                <a:off x="5222597" y="2173288"/>
                <a:ext cx="309802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     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eth1                0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3" name="Text Box 68"/>
              <p:cNvSpPr txBox="1">
                <a:spLocks noChangeArrowheads="1"/>
              </p:cNvSpPr>
              <p:nvPr/>
            </p:nvSpPr>
            <p:spPr bwMode="auto">
              <a:xfrm>
                <a:off x="5248123" y="2506663"/>
                <a:ext cx="306601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8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223.1.3      </a:t>
                </a:r>
                <a:r>
                  <a:rPr lang="pt-PT" sz="1800" b="0" u="none" dirty="0" smtClean="0">
                    <a:solidFill>
                      <a:srgbClr val="000000"/>
                    </a:solidFill>
                    <a:latin typeface="+mn-lt"/>
                    <a:cs typeface="Tw Cen MT"/>
                  </a:rPr>
                  <a:t>eth2               0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4" name="Line 69"/>
              <p:cNvSpPr>
                <a:spLocks noChangeShapeType="1"/>
              </p:cNvSpPr>
              <p:nvPr/>
            </p:nvSpPr>
            <p:spPr bwMode="auto">
              <a:xfrm flipV="1">
                <a:off x="5238750" y="1857376"/>
                <a:ext cx="3390900" cy="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5" name="Line 70"/>
              <p:cNvSpPr>
                <a:spLocks noChangeShapeType="1"/>
              </p:cNvSpPr>
              <p:nvPr/>
            </p:nvSpPr>
            <p:spPr bwMode="auto">
              <a:xfrm>
                <a:off x="6391275" y="1619251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56" name="Line 71"/>
              <p:cNvSpPr>
                <a:spLocks noChangeShapeType="1"/>
              </p:cNvSpPr>
              <p:nvPr/>
            </p:nvSpPr>
            <p:spPr bwMode="auto">
              <a:xfrm>
                <a:off x="7772400" y="1609726"/>
                <a:ext cx="0" cy="1181100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</p:grpSp>
        <p:grpSp>
          <p:nvGrpSpPr>
            <p:cNvPr id="89" name="Group 88"/>
            <p:cNvGrpSpPr/>
            <p:nvPr/>
          </p:nvGrpSpPr>
          <p:grpSpPr>
            <a:xfrm>
              <a:off x="4437098" y="3094038"/>
              <a:ext cx="4422776" cy="3154362"/>
              <a:chOff x="4437098" y="3094038"/>
              <a:chExt cx="4422776" cy="3154362"/>
            </a:xfrm>
          </p:grpSpPr>
          <p:sp>
            <p:nvSpPr>
              <p:cNvPr id="90" name="Freeform 4"/>
              <p:cNvSpPr>
                <a:spLocks/>
              </p:cNvSpPr>
              <p:nvPr/>
            </p:nvSpPr>
            <p:spPr bwMode="auto">
              <a:xfrm>
                <a:off x="4437098" y="3094038"/>
                <a:ext cx="1941513" cy="2049462"/>
              </a:xfrm>
              <a:custGeom>
                <a:avLst/>
                <a:gdLst>
                  <a:gd name="T0" fmla="*/ 1201 w 1223"/>
                  <a:gd name="T1" fmla="*/ 756 h 1291"/>
                  <a:gd name="T2" fmla="*/ 702 w 1223"/>
                  <a:gd name="T3" fmla="*/ 670 h 1291"/>
                  <a:gd name="T4" fmla="*/ 608 w 1223"/>
                  <a:gd name="T5" fmla="*/ 103 h 1291"/>
                  <a:gd name="T6" fmla="*/ 335 w 1223"/>
                  <a:gd name="T7" fmla="*/ 52 h 1291"/>
                  <a:gd name="T8" fmla="*/ 65 w 1223"/>
                  <a:gd name="T9" fmla="*/ 82 h 1291"/>
                  <a:gd name="T10" fmla="*/ 41 w 1223"/>
                  <a:gd name="T11" fmla="*/ 544 h 1291"/>
                  <a:gd name="T12" fmla="*/ 38 w 1223"/>
                  <a:gd name="T13" fmla="*/ 751 h 1291"/>
                  <a:gd name="T14" fmla="*/ 23 w 1223"/>
                  <a:gd name="T15" fmla="*/ 940 h 1291"/>
                  <a:gd name="T16" fmla="*/ 17 w 1223"/>
                  <a:gd name="T17" fmla="*/ 1114 h 1291"/>
                  <a:gd name="T18" fmla="*/ 128 w 1223"/>
                  <a:gd name="T19" fmla="*/ 1219 h 1291"/>
                  <a:gd name="T20" fmla="*/ 602 w 1223"/>
                  <a:gd name="T21" fmla="*/ 1243 h 1291"/>
                  <a:gd name="T22" fmla="*/ 686 w 1223"/>
                  <a:gd name="T23" fmla="*/ 930 h 1291"/>
                  <a:gd name="T24" fmla="*/ 1177 w 1223"/>
                  <a:gd name="T25" fmla="*/ 916 h 1291"/>
                  <a:gd name="T26" fmla="*/ 1201 w 1223"/>
                  <a:gd name="T27" fmla="*/ 756 h 129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23"/>
                  <a:gd name="T43" fmla="*/ 0 h 1291"/>
                  <a:gd name="T44" fmla="*/ 1223 w 1223"/>
                  <a:gd name="T45" fmla="*/ 1291 h 1291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23" h="1291">
                    <a:moveTo>
                      <a:pt x="1201" y="756"/>
                    </a:moveTo>
                    <a:cubicBezTo>
                      <a:pt x="1180" y="640"/>
                      <a:pt x="798" y="744"/>
                      <a:pt x="702" y="670"/>
                    </a:cubicBezTo>
                    <a:cubicBezTo>
                      <a:pt x="603" y="561"/>
                      <a:pt x="669" y="206"/>
                      <a:pt x="608" y="103"/>
                    </a:cubicBezTo>
                    <a:cubicBezTo>
                      <a:pt x="547" y="0"/>
                      <a:pt x="425" y="55"/>
                      <a:pt x="335" y="52"/>
                    </a:cubicBezTo>
                    <a:cubicBezTo>
                      <a:pt x="245" y="49"/>
                      <a:pt x="114" y="0"/>
                      <a:pt x="65" y="82"/>
                    </a:cubicBezTo>
                    <a:cubicBezTo>
                      <a:pt x="16" y="164"/>
                      <a:pt x="45" y="433"/>
                      <a:pt x="41" y="544"/>
                    </a:cubicBezTo>
                    <a:cubicBezTo>
                      <a:pt x="37" y="655"/>
                      <a:pt x="41" y="685"/>
                      <a:pt x="38" y="751"/>
                    </a:cubicBezTo>
                    <a:cubicBezTo>
                      <a:pt x="35" y="817"/>
                      <a:pt x="26" y="880"/>
                      <a:pt x="23" y="940"/>
                    </a:cubicBezTo>
                    <a:cubicBezTo>
                      <a:pt x="20" y="1000"/>
                      <a:pt x="0" y="1068"/>
                      <a:pt x="17" y="1114"/>
                    </a:cubicBezTo>
                    <a:cubicBezTo>
                      <a:pt x="34" y="1160"/>
                      <a:pt x="31" y="1198"/>
                      <a:pt x="128" y="1219"/>
                    </a:cubicBezTo>
                    <a:cubicBezTo>
                      <a:pt x="225" y="1240"/>
                      <a:pt x="509" y="1291"/>
                      <a:pt x="602" y="1243"/>
                    </a:cubicBezTo>
                    <a:cubicBezTo>
                      <a:pt x="695" y="1195"/>
                      <a:pt x="590" y="984"/>
                      <a:pt x="686" y="930"/>
                    </a:cubicBezTo>
                    <a:cubicBezTo>
                      <a:pt x="782" y="876"/>
                      <a:pt x="1091" y="945"/>
                      <a:pt x="1177" y="916"/>
                    </a:cubicBezTo>
                    <a:cubicBezTo>
                      <a:pt x="1208" y="864"/>
                      <a:pt x="1223" y="871"/>
                      <a:pt x="1201" y="756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1" name="Freeform 5"/>
              <p:cNvSpPr>
                <a:spLocks/>
              </p:cNvSpPr>
              <p:nvPr/>
            </p:nvSpPr>
            <p:spPr bwMode="auto">
              <a:xfrm>
                <a:off x="6953286" y="3381375"/>
                <a:ext cx="1906588" cy="1958975"/>
              </a:xfrm>
              <a:custGeom>
                <a:avLst/>
                <a:gdLst>
                  <a:gd name="T0" fmla="*/ 25 w 1201"/>
                  <a:gd name="T1" fmla="*/ 709 h 1234"/>
                  <a:gd name="T2" fmla="*/ 526 w 1201"/>
                  <a:gd name="T3" fmla="*/ 780 h 1234"/>
                  <a:gd name="T4" fmla="*/ 613 w 1201"/>
                  <a:gd name="T5" fmla="*/ 1134 h 1234"/>
                  <a:gd name="T6" fmla="*/ 946 w 1201"/>
                  <a:gd name="T7" fmla="*/ 1230 h 1234"/>
                  <a:gd name="T8" fmla="*/ 1171 w 1201"/>
                  <a:gd name="T9" fmla="*/ 1107 h 1234"/>
                  <a:gd name="T10" fmla="*/ 1126 w 1201"/>
                  <a:gd name="T11" fmla="*/ 894 h 1234"/>
                  <a:gd name="T12" fmla="*/ 1114 w 1201"/>
                  <a:gd name="T13" fmla="*/ 693 h 1234"/>
                  <a:gd name="T14" fmla="*/ 1099 w 1201"/>
                  <a:gd name="T15" fmla="*/ 423 h 1234"/>
                  <a:gd name="T16" fmla="*/ 1141 w 1201"/>
                  <a:gd name="T17" fmla="*/ 216 h 1234"/>
                  <a:gd name="T18" fmla="*/ 1102 w 1201"/>
                  <a:gd name="T19" fmla="*/ 33 h 1234"/>
                  <a:gd name="T20" fmla="*/ 646 w 1201"/>
                  <a:gd name="T21" fmla="*/ 81 h 1234"/>
                  <a:gd name="T22" fmla="*/ 535 w 1201"/>
                  <a:gd name="T23" fmla="*/ 519 h 1234"/>
                  <a:gd name="T24" fmla="*/ 44 w 1201"/>
                  <a:gd name="T25" fmla="*/ 548 h 1234"/>
                  <a:gd name="T26" fmla="*/ 25 w 1201"/>
                  <a:gd name="T27" fmla="*/ 709 h 123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1201"/>
                  <a:gd name="T43" fmla="*/ 0 h 1234"/>
                  <a:gd name="T44" fmla="*/ 1201 w 1201"/>
                  <a:gd name="T45" fmla="*/ 1234 h 1234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1201" h="1234">
                    <a:moveTo>
                      <a:pt x="25" y="709"/>
                    </a:moveTo>
                    <a:cubicBezTo>
                      <a:pt x="49" y="824"/>
                      <a:pt x="428" y="709"/>
                      <a:pt x="526" y="780"/>
                    </a:cubicBezTo>
                    <a:cubicBezTo>
                      <a:pt x="624" y="851"/>
                      <a:pt x="543" y="1059"/>
                      <a:pt x="613" y="1134"/>
                    </a:cubicBezTo>
                    <a:cubicBezTo>
                      <a:pt x="683" y="1209"/>
                      <a:pt x="853" y="1234"/>
                      <a:pt x="946" y="1230"/>
                    </a:cubicBezTo>
                    <a:cubicBezTo>
                      <a:pt x="1039" y="1226"/>
                      <a:pt x="1141" y="1163"/>
                      <a:pt x="1171" y="1107"/>
                    </a:cubicBezTo>
                    <a:cubicBezTo>
                      <a:pt x="1201" y="1051"/>
                      <a:pt x="1135" y="963"/>
                      <a:pt x="1126" y="894"/>
                    </a:cubicBezTo>
                    <a:cubicBezTo>
                      <a:pt x="1117" y="825"/>
                      <a:pt x="1119" y="772"/>
                      <a:pt x="1114" y="693"/>
                    </a:cubicBezTo>
                    <a:cubicBezTo>
                      <a:pt x="1109" y="614"/>
                      <a:pt x="1095" y="502"/>
                      <a:pt x="1099" y="423"/>
                    </a:cubicBezTo>
                    <a:cubicBezTo>
                      <a:pt x="1103" y="344"/>
                      <a:pt x="1141" y="281"/>
                      <a:pt x="1141" y="216"/>
                    </a:cubicBezTo>
                    <a:cubicBezTo>
                      <a:pt x="1141" y="151"/>
                      <a:pt x="1185" y="56"/>
                      <a:pt x="1102" y="33"/>
                    </a:cubicBezTo>
                    <a:cubicBezTo>
                      <a:pt x="1019" y="10"/>
                      <a:pt x="740" y="0"/>
                      <a:pt x="646" y="81"/>
                    </a:cubicBezTo>
                    <a:cubicBezTo>
                      <a:pt x="552" y="162"/>
                      <a:pt x="635" y="441"/>
                      <a:pt x="535" y="519"/>
                    </a:cubicBezTo>
                    <a:cubicBezTo>
                      <a:pt x="435" y="597"/>
                      <a:pt x="129" y="516"/>
                      <a:pt x="44" y="548"/>
                    </a:cubicBezTo>
                    <a:cubicBezTo>
                      <a:pt x="15" y="601"/>
                      <a:pt x="0" y="594"/>
                      <a:pt x="25" y="709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2" name="Freeform 6"/>
              <p:cNvSpPr>
                <a:spLocks/>
              </p:cNvSpPr>
              <p:nvPr/>
            </p:nvSpPr>
            <p:spPr bwMode="auto">
              <a:xfrm>
                <a:off x="5645186" y="4757738"/>
                <a:ext cx="2055813" cy="1490662"/>
              </a:xfrm>
              <a:custGeom>
                <a:avLst/>
                <a:gdLst>
                  <a:gd name="T0" fmla="*/ 600 w 1295"/>
                  <a:gd name="T1" fmla="*/ 30 h 939"/>
                  <a:gd name="T2" fmla="*/ 525 w 1295"/>
                  <a:gd name="T3" fmla="*/ 393 h 939"/>
                  <a:gd name="T4" fmla="*/ 81 w 1295"/>
                  <a:gd name="T5" fmla="*/ 471 h 939"/>
                  <a:gd name="T6" fmla="*/ 39 w 1295"/>
                  <a:gd name="T7" fmla="*/ 855 h 939"/>
                  <a:gd name="T8" fmla="*/ 207 w 1295"/>
                  <a:gd name="T9" fmla="*/ 927 h 939"/>
                  <a:gd name="T10" fmla="*/ 429 w 1295"/>
                  <a:gd name="T11" fmla="*/ 927 h 939"/>
                  <a:gd name="T12" fmla="*/ 705 w 1295"/>
                  <a:gd name="T13" fmla="*/ 891 h 939"/>
                  <a:gd name="T14" fmla="*/ 1227 w 1295"/>
                  <a:gd name="T15" fmla="*/ 849 h 939"/>
                  <a:gd name="T16" fmla="*/ 1113 w 1295"/>
                  <a:gd name="T17" fmla="*/ 459 h 939"/>
                  <a:gd name="T18" fmla="*/ 777 w 1295"/>
                  <a:gd name="T19" fmla="*/ 363 h 939"/>
                  <a:gd name="T20" fmla="*/ 762 w 1295"/>
                  <a:gd name="T21" fmla="*/ 42 h 939"/>
                  <a:gd name="T22" fmla="*/ 600 w 1295"/>
                  <a:gd name="T23" fmla="*/ 30 h 939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295"/>
                  <a:gd name="T37" fmla="*/ 0 h 939"/>
                  <a:gd name="T38" fmla="*/ 1295 w 1295"/>
                  <a:gd name="T39" fmla="*/ 939 h 939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295" h="939">
                    <a:moveTo>
                      <a:pt x="600" y="30"/>
                    </a:moveTo>
                    <a:cubicBezTo>
                      <a:pt x="486" y="60"/>
                      <a:pt x="610" y="247"/>
                      <a:pt x="525" y="393"/>
                    </a:cubicBezTo>
                    <a:cubicBezTo>
                      <a:pt x="439" y="467"/>
                      <a:pt x="162" y="394"/>
                      <a:pt x="81" y="471"/>
                    </a:cubicBezTo>
                    <a:cubicBezTo>
                      <a:pt x="0" y="548"/>
                      <a:pt x="18" y="779"/>
                      <a:pt x="39" y="855"/>
                    </a:cubicBezTo>
                    <a:cubicBezTo>
                      <a:pt x="60" y="931"/>
                      <a:pt x="142" y="915"/>
                      <a:pt x="207" y="927"/>
                    </a:cubicBezTo>
                    <a:cubicBezTo>
                      <a:pt x="272" y="939"/>
                      <a:pt x="346" y="933"/>
                      <a:pt x="429" y="927"/>
                    </a:cubicBezTo>
                    <a:cubicBezTo>
                      <a:pt x="512" y="921"/>
                      <a:pt x="572" y="904"/>
                      <a:pt x="705" y="891"/>
                    </a:cubicBezTo>
                    <a:cubicBezTo>
                      <a:pt x="838" y="878"/>
                      <a:pt x="1159" y="921"/>
                      <a:pt x="1227" y="849"/>
                    </a:cubicBezTo>
                    <a:cubicBezTo>
                      <a:pt x="1295" y="777"/>
                      <a:pt x="1188" y="540"/>
                      <a:pt x="1113" y="459"/>
                    </a:cubicBezTo>
                    <a:cubicBezTo>
                      <a:pt x="1038" y="378"/>
                      <a:pt x="835" y="432"/>
                      <a:pt x="777" y="363"/>
                    </a:cubicBezTo>
                    <a:cubicBezTo>
                      <a:pt x="719" y="294"/>
                      <a:pt x="791" y="97"/>
                      <a:pt x="762" y="42"/>
                    </a:cubicBezTo>
                    <a:cubicBezTo>
                      <a:pt x="708" y="15"/>
                      <a:pt x="714" y="0"/>
                      <a:pt x="600" y="30"/>
                    </a:cubicBezTo>
                    <a:close/>
                  </a:path>
                </a:pathLst>
              </a:cu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93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567526720"/>
                  </p:ext>
                </p:extLst>
              </p:nvPr>
            </p:nvGraphicFramePr>
            <p:xfrm>
              <a:off x="4514886" y="31988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452" name="Clip" r:id="rId4" imgW="1307948" imgH="1084823" progId="MS_ClipArt_Gallery.2">
                      <p:embed/>
                    </p:oleObj>
                  </mc:Choice>
                  <mc:Fallback>
                    <p:oleObj name="Clip" r:id="rId4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1988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94" name="Line 8"/>
              <p:cNvSpPr>
                <a:spLocks noChangeShapeType="1"/>
              </p:cNvSpPr>
              <p:nvPr/>
            </p:nvSpPr>
            <p:spPr bwMode="auto">
              <a:xfrm>
                <a:off x="5075273" y="3571875"/>
                <a:ext cx="277813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5" name="Line 9"/>
              <p:cNvSpPr>
                <a:spLocks noChangeShapeType="1"/>
              </p:cNvSpPr>
              <p:nvPr/>
            </p:nvSpPr>
            <p:spPr bwMode="auto">
              <a:xfrm flipH="1">
                <a:off x="5365786" y="355758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6" name="Line 10"/>
              <p:cNvSpPr>
                <a:spLocks noChangeShapeType="1"/>
              </p:cNvSpPr>
              <p:nvPr/>
            </p:nvSpPr>
            <p:spPr bwMode="auto">
              <a:xfrm flipV="1">
                <a:off x="5075273" y="4216400"/>
                <a:ext cx="277813" cy="31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97" name="Line 11"/>
              <p:cNvSpPr>
                <a:spLocks noChangeShapeType="1"/>
              </p:cNvSpPr>
              <p:nvPr/>
            </p:nvSpPr>
            <p:spPr bwMode="auto">
              <a:xfrm>
                <a:off x="5084798" y="4843463"/>
                <a:ext cx="27305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98" name="Object 1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21518276"/>
                  </p:ext>
                </p:extLst>
              </p:nvPr>
            </p:nvGraphicFramePr>
            <p:xfrm>
              <a:off x="4514886" y="38655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453" name="Clip" r:id="rId6" imgW="1307948" imgH="1084823" progId="MS_ClipArt_Gallery.2">
                      <p:embed/>
                    </p:oleObj>
                  </mc:Choice>
                  <mc:Fallback>
                    <p:oleObj name="Clip" r:id="rId6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38655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99" name="Object 13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607035849"/>
                  </p:ext>
                </p:extLst>
              </p:nvPr>
            </p:nvGraphicFramePr>
            <p:xfrm>
              <a:off x="4514886" y="44751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454" name="Clip" r:id="rId7" imgW="1307948" imgH="1084823" progId="MS_ClipArt_Gallery.2">
                      <p:embed/>
                    </p:oleObj>
                  </mc:Choice>
                  <mc:Fallback>
                    <p:oleObj name="Clip" r:id="rId7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14886" y="44751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0" name="Line 14"/>
              <p:cNvSpPr>
                <a:spLocks noChangeShapeType="1"/>
              </p:cNvSpPr>
              <p:nvPr/>
            </p:nvSpPr>
            <p:spPr bwMode="auto">
              <a:xfrm>
                <a:off x="5365786" y="4414838"/>
                <a:ext cx="10350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pSp>
            <p:nvGrpSpPr>
              <p:cNvPr id="101" name="Group 15"/>
              <p:cNvGrpSpPr>
                <a:grpSpLocks/>
              </p:cNvGrpSpPr>
              <p:nvPr/>
            </p:nvGrpSpPr>
            <p:grpSpPr bwMode="auto">
              <a:xfrm>
                <a:off x="6308761" y="4379913"/>
                <a:ext cx="711200" cy="381000"/>
                <a:chOff x="3600" y="219"/>
                <a:chExt cx="360" cy="175"/>
              </a:xfrm>
            </p:grpSpPr>
            <p:sp>
              <p:nvSpPr>
                <p:cNvPr id="137" name="Oval 16"/>
                <p:cNvSpPr>
                  <a:spLocks noChangeArrowheads="1"/>
                </p:cNvSpPr>
                <p:nvPr/>
              </p:nvSpPr>
              <p:spPr bwMode="auto">
                <a:xfrm>
                  <a:off x="3603" y="297"/>
                  <a:ext cx="357" cy="97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8" name="Line 17"/>
                <p:cNvSpPr>
                  <a:spLocks noChangeShapeType="1"/>
                </p:cNvSpPr>
                <p:nvPr/>
              </p:nvSpPr>
              <p:spPr bwMode="auto">
                <a:xfrm>
                  <a:off x="3603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9" name="Line 18"/>
                <p:cNvSpPr>
                  <a:spLocks noChangeShapeType="1"/>
                </p:cNvSpPr>
                <p:nvPr/>
              </p:nvSpPr>
              <p:spPr bwMode="auto">
                <a:xfrm>
                  <a:off x="3960" y="289"/>
                  <a:ext cx="0" cy="6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40" name="Rectangle 19"/>
                <p:cNvSpPr>
                  <a:spLocks noChangeArrowheads="1"/>
                </p:cNvSpPr>
                <p:nvPr/>
              </p:nvSpPr>
              <p:spPr bwMode="auto">
                <a:xfrm>
                  <a:off x="3603" y="289"/>
                  <a:ext cx="354" cy="59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algn="ctr" eaLnBrk="0" hangingPunct="0"/>
                  <a:endParaRPr lang="en-GB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41" name="Oval 20"/>
                <p:cNvSpPr>
                  <a:spLocks noChangeArrowheads="1"/>
                </p:cNvSpPr>
                <p:nvPr/>
              </p:nvSpPr>
              <p:spPr bwMode="auto">
                <a:xfrm>
                  <a:off x="3600" y="219"/>
                  <a:ext cx="357" cy="113"/>
                </a:xfrm>
                <a:prstGeom prst="ellipse">
                  <a:avLst/>
                </a:prstGeom>
                <a:solidFill>
                  <a:schemeClr val="hlink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grpSp>
              <p:nvGrpSpPr>
                <p:cNvPr id="142" name="Group 21"/>
                <p:cNvGrpSpPr>
                  <a:grpSpLocks/>
                </p:cNvGrpSpPr>
                <p:nvPr/>
              </p:nvGrpSpPr>
              <p:grpSpPr bwMode="auto">
                <a:xfrm>
                  <a:off x="3686" y="244"/>
                  <a:ext cx="177" cy="66"/>
                  <a:chOff x="2848" y="848"/>
                  <a:chExt cx="140" cy="98"/>
                </a:xfrm>
              </p:grpSpPr>
              <p:sp>
                <p:nvSpPr>
                  <p:cNvPr id="147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9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</p:grpSp>
            <p:grpSp>
              <p:nvGrpSpPr>
                <p:cNvPr id="143" name="Group 25"/>
                <p:cNvGrpSpPr>
                  <a:grpSpLocks/>
                </p:cNvGrpSpPr>
                <p:nvPr/>
              </p:nvGrpSpPr>
              <p:grpSpPr bwMode="auto">
                <a:xfrm flipV="1">
                  <a:off x="3686" y="243"/>
                  <a:ext cx="177" cy="66"/>
                  <a:chOff x="2848" y="848"/>
                  <a:chExt cx="140" cy="98"/>
                </a:xfrm>
              </p:grpSpPr>
              <p:sp>
                <p:nvSpPr>
                  <p:cNvPr id="144" name="Line 2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848" y="848"/>
                    <a:ext cx="50" cy="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5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944" y="946"/>
                    <a:ext cx="44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  <p:sp>
                <p:nvSpPr>
                  <p:cNvPr id="146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894" y="850"/>
                    <a:ext cx="52" cy="96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 b="0">
                      <a:solidFill>
                        <a:srgbClr val="000000"/>
                      </a:solidFill>
                      <a:latin typeface="+mn-lt"/>
                      <a:cs typeface="Tw Cen MT"/>
                    </a:endParaRPr>
                  </a:p>
                </p:txBody>
              </p:sp>
            </p:grpSp>
          </p:grpSp>
          <p:sp>
            <p:nvSpPr>
              <p:cNvPr id="102" name="Text Box 29"/>
              <p:cNvSpPr txBox="1">
                <a:spLocks noChangeArrowheads="1"/>
              </p:cNvSpPr>
              <p:nvPr/>
            </p:nvSpPr>
            <p:spPr bwMode="auto">
              <a:xfrm>
                <a:off x="5053646" y="3246438"/>
                <a:ext cx="99257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223.1.1.1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3" name="Rectangle 30"/>
              <p:cNvSpPr>
                <a:spLocks noChangeArrowheads="1"/>
              </p:cNvSpPr>
              <p:nvPr/>
            </p:nvSpPr>
            <p:spPr bwMode="auto">
              <a:xfrm>
                <a:off x="5121311" y="3967163"/>
                <a:ext cx="309563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4" name="Text Box 31"/>
              <p:cNvSpPr txBox="1">
                <a:spLocks noChangeArrowheads="1"/>
              </p:cNvSpPr>
              <p:nvPr/>
            </p:nvSpPr>
            <p:spPr bwMode="auto">
              <a:xfrm>
                <a:off x="5052405" y="3875088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5" name="Text Box 32"/>
              <p:cNvSpPr txBox="1">
                <a:spLocks noChangeArrowheads="1"/>
              </p:cNvSpPr>
              <p:nvPr/>
            </p:nvSpPr>
            <p:spPr bwMode="auto">
              <a:xfrm>
                <a:off x="4923817" y="4827588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223.1.1.3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6" name="Text Box 33"/>
              <p:cNvSpPr txBox="1">
                <a:spLocks noChangeArrowheads="1"/>
              </p:cNvSpPr>
              <p:nvPr/>
            </p:nvSpPr>
            <p:spPr bwMode="auto">
              <a:xfrm>
                <a:off x="5710685" y="4100513"/>
                <a:ext cx="1031051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223.1.1.4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7" name="Line 34"/>
              <p:cNvSpPr>
                <a:spLocks noChangeShapeType="1"/>
              </p:cNvSpPr>
              <p:nvPr/>
            </p:nvSpPr>
            <p:spPr bwMode="auto">
              <a:xfrm>
                <a:off x="6913599" y="4424363"/>
                <a:ext cx="1016000" cy="158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8" name="Text Box 35"/>
              <p:cNvSpPr txBox="1">
                <a:spLocks noChangeArrowheads="1"/>
              </p:cNvSpPr>
              <p:nvPr/>
            </p:nvSpPr>
            <p:spPr bwMode="auto">
              <a:xfrm>
                <a:off x="6774287" y="4062413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223.1.2.9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09" name="Line 36"/>
              <p:cNvSpPr>
                <a:spLocks noChangeShapeType="1"/>
              </p:cNvSpPr>
              <p:nvPr/>
            </p:nvSpPr>
            <p:spPr bwMode="auto">
              <a:xfrm flipH="1">
                <a:off x="7937536" y="3729038"/>
                <a:ext cx="0" cy="12906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10" name="Object 3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656079087"/>
                  </p:ext>
                </p:extLst>
              </p:nvPr>
            </p:nvGraphicFramePr>
            <p:xfrm>
              <a:off x="8115336" y="3436938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455" name="Clip" r:id="rId8" imgW="1307948" imgH="1084823" progId="MS_ClipArt_Gallery.2">
                      <p:embed/>
                    </p:oleObj>
                  </mc:Choice>
                  <mc:Fallback>
                    <p:oleObj name="Clip" r:id="rId8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15336" y="3436938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1" name="Line 38"/>
              <p:cNvSpPr>
                <a:spLocks noChangeShapeType="1"/>
              </p:cNvSpPr>
              <p:nvPr/>
            </p:nvSpPr>
            <p:spPr bwMode="auto">
              <a:xfrm>
                <a:off x="7937536" y="3733800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12" name="Object 3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207776961"/>
                  </p:ext>
                </p:extLst>
              </p:nvPr>
            </p:nvGraphicFramePr>
            <p:xfrm>
              <a:off x="8120099" y="481806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456" name="Clip" r:id="rId9" imgW="1307948" imgH="1084823" progId="MS_ClipArt_Gallery.2">
                      <p:embed/>
                    </p:oleObj>
                  </mc:Choice>
                  <mc:Fallback>
                    <p:oleObj name="Clip" r:id="rId9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8120099" y="481806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3" name="Line 40"/>
              <p:cNvSpPr>
                <a:spLocks noChangeShapeType="1"/>
              </p:cNvSpPr>
              <p:nvPr/>
            </p:nvSpPr>
            <p:spPr bwMode="auto">
              <a:xfrm>
                <a:off x="7937536" y="5005388"/>
                <a:ext cx="234950" cy="635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4" name="Rectangle 41"/>
              <p:cNvSpPr>
                <a:spLocks noChangeArrowheads="1"/>
              </p:cNvSpPr>
              <p:nvPr/>
            </p:nvSpPr>
            <p:spPr bwMode="auto">
              <a:xfrm>
                <a:off x="7883561" y="4752975"/>
                <a:ext cx="1714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5" name="Text Box 42"/>
              <p:cNvSpPr txBox="1">
                <a:spLocks noChangeArrowheads="1"/>
              </p:cNvSpPr>
              <p:nvPr/>
            </p:nvSpPr>
            <p:spPr bwMode="auto">
              <a:xfrm>
                <a:off x="7260062" y="4665663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223.1.2.2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6" name="Rectangle 43"/>
              <p:cNvSpPr>
                <a:spLocks noChangeArrowheads="1"/>
              </p:cNvSpPr>
              <p:nvPr/>
            </p:nvSpPr>
            <p:spPr bwMode="auto">
              <a:xfrm>
                <a:off x="7897849" y="3781425"/>
                <a:ext cx="247650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7" name="Text Box 44"/>
              <p:cNvSpPr txBox="1">
                <a:spLocks noChangeArrowheads="1"/>
              </p:cNvSpPr>
              <p:nvPr/>
            </p:nvSpPr>
            <p:spPr bwMode="auto">
              <a:xfrm>
                <a:off x="7017730" y="3662363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223.1.2.1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8" name="Line 45"/>
              <p:cNvSpPr>
                <a:spLocks noChangeShapeType="1"/>
              </p:cNvSpPr>
              <p:nvPr/>
            </p:nvSpPr>
            <p:spPr bwMode="auto">
              <a:xfrm flipH="1">
                <a:off x="6675474" y="4762500"/>
                <a:ext cx="0" cy="71913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19" name="Line 46"/>
              <p:cNvSpPr>
                <a:spLocks noChangeShapeType="1"/>
              </p:cNvSpPr>
              <p:nvPr/>
            </p:nvSpPr>
            <p:spPr bwMode="auto">
              <a:xfrm flipH="1">
                <a:off x="6018248" y="5481638"/>
                <a:ext cx="118586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0" name="Line 47"/>
              <p:cNvSpPr>
                <a:spLocks noChangeShapeType="1"/>
              </p:cNvSpPr>
              <p:nvPr/>
            </p:nvSpPr>
            <p:spPr bwMode="auto">
              <a:xfrm flipH="1" flipV="1">
                <a:off x="6015073" y="5473700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1" name="Line 48"/>
              <p:cNvSpPr>
                <a:spLocks noChangeShapeType="1"/>
              </p:cNvSpPr>
              <p:nvPr/>
            </p:nvSpPr>
            <p:spPr bwMode="auto">
              <a:xfrm flipH="1" flipV="1">
                <a:off x="7191411" y="5478463"/>
                <a:ext cx="3175" cy="24130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aphicFrame>
            <p:nvGraphicFramePr>
              <p:cNvPr id="122" name="Object 4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15853077"/>
                  </p:ext>
                </p:extLst>
              </p:nvPr>
            </p:nvGraphicFramePr>
            <p:xfrm>
              <a:off x="6977099" y="5637213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457" name="Clip" r:id="rId10" imgW="1307948" imgH="1084823" progId="MS_ClipArt_Gallery.2">
                      <p:embed/>
                    </p:oleObj>
                  </mc:Choice>
                  <mc:Fallback>
                    <p:oleObj name="Clip" r:id="rId10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6977099" y="5637213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23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490404794"/>
                  </p:ext>
                </p:extLst>
              </p:nvPr>
            </p:nvGraphicFramePr>
            <p:xfrm>
              <a:off x="5719798" y="5651500"/>
              <a:ext cx="584200" cy="4635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5458" name="Clip" r:id="rId11" imgW="1307948" imgH="1084823" progId="MS_ClipArt_Gallery.2">
                      <p:embed/>
                    </p:oleObj>
                  </mc:Choice>
                  <mc:Fallback>
                    <p:oleObj name="Clip" r:id="rId11" imgW="1307948" imgH="1084823" progId="MS_ClipArt_Gallery.2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719798" y="5651500"/>
                            <a:ext cx="584200" cy="46355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rgbClr val="000000">
                                      <a:alpha val="74998"/>
                                    </a:srgb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24" name="Text Box 51"/>
              <p:cNvSpPr txBox="1">
                <a:spLocks noChangeArrowheads="1"/>
              </p:cNvSpPr>
              <p:nvPr/>
            </p:nvSpPr>
            <p:spPr bwMode="auto">
              <a:xfrm>
                <a:off x="7183862" y="5327650"/>
                <a:ext cx="1056499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223.1.3.2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5" name="Text Box 52"/>
              <p:cNvSpPr txBox="1">
                <a:spLocks noChangeArrowheads="1"/>
              </p:cNvSpPr>
              <p:nvPr/>
            </p:nvSpPr>
            <p:spPr bwMode="auto">
              <a:xfrm>
                <a:off x="5023830" y="5365750"/>
                <a:ext cx="102363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 dirty="0">
                    <a:solidFill>
                      <a:srgbClr val="000000"/>
                    </a:solidFill>
                    <a:latin typeface="+mn-lt"/>
                    <a:cs typeface="Tw Cen MT"/>
                  </a:rPr>
                  <a:t>223.1.3.1</a:t>
                </a:r>
                <a:endParaRPr lang="pt-PT" sz="1800" b="0" u="none" dirty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6" name="Rectangle 53"/>
              <p:cNvSpPr>
                <a:spLocks noChangeArrowheads="1"/>
              </p:cNvSpPr>
              <p:nvPr/>
            </p:nvSpPr>
            <p:spPr bwMode="auto">
              <a:xfrm>
                <a:off x="6611973" y="4895850"/>
                <a:ext cx="128588" cy="180975"/>
              </a:xfrm>
              <a:prstGeom prst="rect">
                <a:avLst/>
              </a:prstGeom>
              <a:solidFill>
                <a:srgbClr val="CC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 b="0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sp>
            <p:nvSpPr>
              <p:cNvPr id="127" name="Text Box 54"/>
              <p:cNvSpPr txBox="1">
                <a:spLocks noChangeArrowheads="1"/>
              </p:cNvSpPr>
              <p:nvPr/>
            </p:nvSpPr>
            <p:spPr bwMode="auto">
              <a:xfrm>
                <a:off x="6052047" y="4818063"/>
                <a:ext cx="1184940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eaLnBrk="0" hangingPunct="0"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pt-PT" sz="1600" b="0" u="none">
                    <a:solidFill>
                      <a:srgbClr val="000000"/>
                    </a:solidFill>
                    <a:latin typeface="+mn-lt"/>
                    <a:cs typeface="Tw Cen MT"/>
                  </a:rPr>
                  <a:t>223.1.3.27</a:t>
                </a:r>
                <a:endParaRPr lang="pt-PT" sz="1800" b="0" u="none">
                  <a:solidFill>
                    <a:srgbClr val="000000"/>
                  </a:solidFill>
                  <a:latin typeface="+mn-lt"/>
                  <a:cs typeface="Tw Cen MT"/>
                </a:endParaRPr>
              </a:p>
            </p:txBody>
          </p:sp>
          <p:grpSp>
            <p:nvGrpSpPr>
              <p:cNvPr id="128" name="Group 55"/>
              <p:cNvGrpSpPr>
                <a:grpSpLocks/>
              </p:cNvGrpSpPr>
              <p:nvPr/>
            </p:nvGrpSpPr>
            <p:grpSpPr bwMode="auto">
              <a:xfrm>
                <a:off x="4599023" y="3160713"/>
                <a:ext cx="371475" cy="400050"/>
                <a:chOff x="2812" y="1181"/>
                <a:chExt cx="234" cy="252"/>
              </a:xfrm>
            </p:grpSpPr>
            <p:sp>
              <p:nvSpPr>
                <p:cNvPr id="135" name="Rectangle 56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812" y="1181"/>
                  <a:ext cx="234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A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  <p:grpSp>
            <p:nvGrpSpPr>
              <p:cNvPr id="129" name="Group 58"/>
              <p:cNvGrpSpPr>
                <a:grpSpLocks/>
              </p:cNvGrpSpPr>
              <p:nvPr/>
            </p:nvGrpSpPr>
            <p:grpSpPr bwMode="auto">
              <a:xfrm>
                <a:off x="4587916" y="4398963"/>
                <a:ext cx="346076" cy="400050"/>
                <a:chOff x="2811" y="1181"/>
                <a:chExt cx="218" cy="252"/>
              </a:xfrm>
            </p:grpSpPr>
            <p:sp>
              <p:nvSpPr>
                <p:cNvPr id="133" name="Rectangle 59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4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2811" y="1181"/>
                  <a:ext cx="218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B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  <p:grpSp>
            <p:nvGrpSpPr>
              <p:cNvPr id="130" name="Group 61"/>
              <p:cNvGrpSpPr>
                <a:grpSpLocks/>
              </p:cNvGrpSpPr>
              <p:nvPr/>
            </p:nvGrpSpPr>
            <p:grpSpPr bwMode="auto">
              <a:xfrm>
                <a:off x="8196305" y="4760913"/>
                <a:ext cx="344488" cy="400050"/>
                <a:chOff x="2810" y="1181"/>
                <a:chExt cx="217" cy="252"/>
              </a:xfrm>
            </p:grpSpPr>
            <p:sp>
              <p:nvSpPr>
                <p:cNvPr id="131" name="Rectangle 62"/>
                <p:cNvSpPr>
                  <a:spLocks noChangeArrowheads="1"/>
                </p:cNvSpPr>
                <p:nvPr/>
              </p:nvSpPr>
              <p:spPr bwMode="auto">
                <a:xfrm>
                  <a:off x="2886" y="1230"/>
                  <a:ext cx="114" cy="1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 b="0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  <p:sp>
              <p:nvSpPr>
                <p:cNvPr id="132" name="Text Box 63"/>
                <p:cNvSpPr txBox="1">
                  <a:spLocks noChangeArrowheads="1"/>
                </p:cNvSpPr>
                <p:nvPr/>
              </p:nvSpPr>
              <p:spPr bwMode="auto">
                <a:xfrm>
                  <a:off x="2810" y="1181"/>
                  <a:ext cx="217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  <a:cs typeface="ＭＳ Ｐゴシック" charset="0"/>
                    </a:defRPr>
                  </a:lvl1pPr>
                  <a:lvl2pPr marL="37931725" indent="-37474525"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2pPr>
                  <a:lvl3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3pPr>
                  <a:lvl4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4pPr>
                  <a:lvl5pPr eaLnBrk="0" hangingPunct="0"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5pPr>
                  <a:lvl6pPr marL="4572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6pPr>
                  <a:lvl7pPr marL="9144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7pPr>
                  <a:lvl8pPr marL="1371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8pPr>
                  <a:lvl9pPr marL="18288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u="sng">
                      <a:solidFill>
                        <a:schemeClr val="tx1"/>
                      </a:solidFill>
                      <a:latin typeface="Tahoma" charset="0"/>
                      <a:ea typeface="ＭＳ Ｐゴシック" charset="0"/>
                    </a:defRPr>
                  </a:lvl9pPr>
                </a:lstStyle>
                <a:p>
                  <a:r>
                    <a:rPr lang="pt-PT" sz="2000" b="0" u="none">
                      <a:solidFill>
                        <a:srgbClr val="000000"/>
                      </a:solidFill>
                      <a:latin typeface="+mn-lt"/>
                      <a:cs typeface="Tw Cen MT"/>
                    </a:rPr>
                    <a:t>E</a:t>
                  </a:r>
                  <a:endParaRPr lang="pt-PT" sz="1800" b="0" u="none">
                    <a:solidFill>
                      <a:srgbClr val="000000"/>
                    </a:solidFill>
                    <a:latin typeface="+mn-lt"/>
                    <a:cs typeface="Tw Cen MT"/>
                  </a:endParaRPr>
                </a:p>
              </p:txBody>
            </p:sp>
          </p:grpSp>
        </p:grpSp>
      </p:grpSp>
      <p:sp>
        <p:nvSpPr>
          <p:cNvPr id="86" name="Content Placeholder 2"/>
          <p:cNvSpPr>
            <a:spLocks noGrp="1"/>
          </p:cNvSpPr>
          <p:nvPr>
            <p:ph sz="half" idx="1"/>
          </p:nvPr>
        </p:nvSpPr>
        <p:spPr>
          <a:xfrm>
            <a:off x="467544" y="2564904"/>
            <a:ext cx="3691136" cy="4010000"/>
          </a:xfrm>
        </p:spPr>
        <p:txBody>
          <a:bodyPr/>
          <a:lstStyle/>
          <a:p>
            <a:r>
              <a:rPr lang="pt-PT" sz="2000" dirty="0" smtClean="0"/>
              <a:t>O </a:t>
            </a:r>
            <a:r>
              <a:rPr lang="pt-PT" sz="2000" dirty="0" err="1" smtClean="0"/>
              <a:t>router</a:t>
            </a:r>
            <a:r>
              <a:rPr lang="pt-PT" sz="2000" dirty="0" smtClean="0"/>
              <a:t> extrai o endereço de destino e procurar o </a:t>
            </a:r>
            <a:r>
              <a:rPr lang="pt-PT" sz="2000" i="1" dirty="0" err="1" smtClean="0"/>
              <a:t>longest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prefix</a:t>
            </a:r>
            <a:r>
              <a:rPr lang="pt-PT" sz="2000" i="1" dirty="0" smtClean="0"/>
              <a:t> </a:t>
            </a:r>
            <a:r>
              <a:rPr lang="pt-PT" sz="2000" i="1" dirty="0" err="1" smtClean="0"/>
              <a:t>matching</a:t>
            </a:r>
            <a:r>
              <a:rPr lang="pt-PT" sz="2000" i="1" dirty="0" smtClean="0"/>
              <a:t> </a:t>
            </a:r>
            <a:r>
              <a:rPr lang="pt-PT" sz="2000" dirty="0" smtClean="0"/>
              <a:t>na tabela de encaminhamento</a:t>
            </a:r>
          </a:p>
          <a:p>
            <a:pPr lvl="1"/>
            <a:r>
              <a:rPr lang="pt-PT" sz="1800" dirty="0" smtClean="0"/>
              <a:t>Está numa </a:t>
            </a:r>
            <a:r>
              <a:rPr lang="pt-PT" sz="1800" i="1" dirty="0" err="1" smtClean="0"/>
              <a:t>subnet</a:t>
            </a:r>
            <a:r>
              <a:rPr lang="pt-PT" sz="1800" dirty="0" smtClean="0"/>
              <a:t> </a:t>
            </a:r>
            <a:r>
              <a:rPr lang="pt-PT" sz="1800" dirty="0" err="1" smtClean="0"/>
              <a:t>directamente</a:t>
            </a:r>
            <a:r>
              <a:rPr lang="pt-PT" sz="1800" dirty="0" smtClean="0"/>
              <a:t> ligada 223.1.2</a:t>
            </a:r>
          </a:p>
          <a:p>
            <a:pPr lvl="1"/>
            <a:r>
              <a:rPr lang="pt-PT" sz="1800" dirty="0" smtClean="0"/>
              <a:t>Deve seguir via eth1</a:t>
            </a:r>
          </a:p>
          <a:p>
            <a:pPr lvl="1"/>
            <a:r>
              <a:rPr lang="pt-PT" sz="1800" dirty="0" smtClean="0"/>
              <a:t>Usar ARP para determinar o endereço de canal (MAC </a:t>
            </a:r>
            <a:r>
              <a:rPr lang="pt-PT" sz="1800" dirty="0" err="1" smtClean="0"/>
              <a:t>Address</a:t>
            </a:r>
            <a:r>
              <a:rPr lang="pt-PT" sz="1800" dirty="0" smtClean="0"/>
              <a:t>) do destino</a:t>
            </a:r>
            <a:endParaRPr lang="pt-PT" sz="1800" i="1" dirty="0" smtClean="0"/>
          </a:p>
          <a:p>
            <a:pPr lvl="1"/>
            <a:r>
              <a:rPr lang="pt-PT" sz="1800" dirty="0" smtClean="0"/>
              <a:t>Enviá-lo via a interface eth1</a:t>
            </a:r>
            <a:endParaRPr lang="pt-PT" sz="1800" dirty="0"/>
          </a:p>
        </p:txBody>
      </p:sp>
    </p:spTree>
    <p:extLst>
      <p:ext uri="{BB962C8B-B14F-4D97-AF65-F5344CB8AC3E}">
        <p14:creationId xmlns:p14="http://schemas.microsoft.com/office/powerpoint/2010/main" val="2700842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-1.11111E-6 C 0.0092 0.00903 0.01059 0.0162 0.01163 0.0257 C 0.01215 0.03079 0.01423 0.03889 0.01423 0.03912 C 0.01597 0.06134 0.01892 0.08287 0.02031 0.10579 C 0.01736 0.11968 0.01892 0.10995 0.01753 0.13843 C 0.01666 0.15533 0.01649 0.14699 0.01493 0.15787 C 0.01354 0.16644 0.01336 0.16968 0.01093 0.17523 C 0.00937 0.18958 0.01146 0.17546 0.00833 0.18403 C 0.00764 0.18565 0.00764 0.18889 0.00694 0.19051 C 0.00347 0.20023 -0.00104 0.20556 -0.00417 0.21667 " pathEditMode="relative" rAng="0" ptsTypes="fffffffffA">
                                      <p:cBhvr>
                                        <p:cTn id="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0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AB65712-FE9E-DA46-87C2-CDD075FD9493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9308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/>
              <a:t>Formato dos pacotes</a:t>
            </a:r>
            <a:r>
              <a:rPr lang="pt-PT" dirty="0"/>
              <a:t> </a:t>
            </a:r>
            <a:r>
              <a:rPr lang="pt-PT" dirty="0" smtClean="0"/>
              <a:t>ICMP</a:t>
            </a:r>
            <a:endParaRPr lang="pt-PT" dirty="0"/>
          </a:p>
        </p:txBody>
      </p:sp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1907704" y="2924200"/>
            <a:ext cx="2447925" cy="533400"/>
          </a:xfrm>
          <a:prstGeom prst="rect">
            <a:avLst/>
          </a:prstGeom>
          <a:solidFill>
            <a:srgbClr val="FFCA9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4355629" y="2924200"/>
            <a:ext cx="2447925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54279" name="Rectangle 26"/>
          <p:cNvSpPr>
            <a:spLocks noChangeArrowheads="1"/>
          </p:cNvSpPr>
          <p:nvPr/>
        </p:nvSpPr>
        <p:spPr bwMode="auto">
          <a:xfrm>
            <a:off x="1907704" y="4005287"/>
            <a:ext cx="4876800" cy="817563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pt-PT" sz="2400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80" name="Text Box 7"/>
          <p:cNvSpPr txBox="1">
            <a:spLocks noChangeArrowheads="1"/>
          </p:cNvSpPr>
          <p:nvPr/>
        </p:nvSpPr>
        <p:spPr bwMode="auto">
          <a:xfrm>
            <a:off x="3707557" y="4220790"/>
            <a:ext cx="14342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ICMP Data</a:t>
            </a:r>
            <a:endParaRPr lang="en-US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4281" name="Rectangle 26"/>
          <p:cNvSpPr>
            <a:spLocks noChangeArrowheads="1"/>
          </p:cNvSpPr>
          <p:nvPr/>
        </p:nvSpPr>
        <p:spPr bwMode="auto">
          <a:xfrm>
            <a:off x="1907704" y="1628800"/>
            <a:ext cx="4876800" cy="1295400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pt-PT" sz="2400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4282" name="Text Box 7"/>
          <p:cNvSpPr txBox="1">
            <a:spLocks noChangeArrowheads="1"/>
          </p:cNvSpPr>
          <p:nvPr/>
        </p:nvSpPr>
        <p:spPr bwMode="auto">
          <a:xfrm>
            <a:off x="2699867" y="2132037"/>
            <a:ext cx="35099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b="0">
                <a:solidFill>
                  <a:srgbClr val="000000"/>
                </a:solidFill>
                <a:latin typeface="Arial" charset="0"/>
              </a:rPr>
              <a:t>IP Packet (e.g. IP addresses)</a:t>
            </a:r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7090892" y="3211537"/>
            <a:ext cx="1580562" cy="64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8-byte</a:t>
            </a:r>
          </a:p>
          <a:p>
            <a:pPr algn="l" eaLnBrk="0" hangingPunct="0">
              <a:defRPr/>
            </a:pPr>
            <a:r>
              <a:rPr lang="en-US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ICMP </a:t>
            </a:r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header</a:t>
            </a:r>
          </a:p>
        </p:txBody>
      </p:sp>
      <p:sp>
        <p:nvSpPr>
          <p:cNvPr id="35" name="Line 29"/>
          <p:cNvSpPr>
            <a:spLocks noChangeShapeType="1"/>
          </p:cNvSpPr>
          <p:nvPr/>
        </p:nvSpPr>
        <p:spPr bwMode="auto">
          <a:xfrm>
            <a:off x="7235354" y="1628800"/>
            <a:ext cx="0" cy="287337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6" name="Rectangle 30"/>
          <p:cNvSpPr>
            <a:spLocks noChangeArrowheads="1"/>
          </p:cNvSpPr>
          <p:nvPr/>
        </p:nvSpPr>
        <p:spPr bwMode="auto">
          <a:xfrm>
            <a:off x="7019454" y="1987575"/>
            <a:ext cx="1222375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20-byte</a:t>
            </a:r>
          </a:p>
          <a:p>
            <a:pPr algn="l" eaLnBrk="0" hangingPunct="0">
              <a:defRPr/>
            </a:pPr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IP header</a:t>
            </a:r>
          </a:p>
        </p:txBody>
      </p:sp>
      <p:sp>
        <p:nvSpPr>
          <p:cNvPr id="37" name="Line 31"/>
          <p:cNvSpPr>
            <a:spLocks noChangeShapeType="1"/>
          </p:cNvSpPr>
          <p:nvPr/>
        </p:nvSpPr>
        <p:spPr bwMode="auto">
          <a:xfrm>
            <a:off x="7235354" y="2636862"/>
            <a:ext cx="0" cy="2698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4287" name="Text Box 10"/>
          <p:cNvSpPr txBox="1">
            <a:spLocks noChangeArrowheads="1"/>
          </p:cNvSpPr>
          <p:nvPr/>
        </p:nvSpPr>
        <p:spPr bwMode="auto">
          <a:xfrm>
            <a:off x="3990504" y="1277962"/>
            <a:ext cx="8207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latin typeface="Tw Cen MT" charset="0"/>
                <a:cs typeface="Tw Cen MT" charset="0"/>
              </a:rPr>
              <a:t>32 bits</a:t>
            </a:r>
            <a:endParaRPr lang="en-US" sz="2400">
              <a:latin typeface="Tw Cen MT" charset="0"/>
              <a:cs typeface="Tw Cen MT" charset="0"/>
            </a:endParaRPr>
          </a:p>
        </p:txBody>
      </p:sp>
      <p:sp>
        <p:nvSpPr>
          <p:cNvPr id="54288" name="Line 11"/>
          <p:cNvSpPr>
            <a:spLocks noChangeShapeType="1"/>
          </p:cNvSpPr>
          <p:nvPr/>
        </p:nvSpPr>
        <p:spPr bwMode="auto">
          <a:xfrm>
            <a:off x="4881092" y="1474812"/>
            <a:ext cx="1922462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2"/>
          <p:cNvSpPr>
            <a:spLocks noChangeShapeType="1"/>
          </p:cNvSpPr>
          <p:nvPr/>
        </p:nvSpPr>
        <p:spPr bwMode="auto">
          <a:xfrm rot="10800000">
            <a:off x="1834679" y="1484337"/>
            <a:ext cx="20653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Rectangle 4"/>
          <p:cNvSpPr>
            <a:spLocks noChangeArrowheads="1"/>
          </p:cNvSpPr>
          <p:nvPr/>
        </p:nvSpPr>
        <p:spPr bwMode="auto">
          <a:xfrm>
            <a:off x="1907704" y="3475062"/>
            <a:ext cx="2447925" cy="533400"/>
          </a:xfrm>
          <a:prstGeom prst="rect">
            <a:avLst/>
          </a:prstGeom>
          <a:solidFill>
            <a:srgbClr val="FFCA9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43" name="Rectangle 6"/>
          <p:cNvSpPr>
            <a:spLocks noChangeArrowheads="1"/>
          </p:cNvSpPr>
          <p:nvPr/>
        </p:nvSpPr>
        <p:spPr bwMode="auto">
          <a:xfrm>
            <a:off x="4355629" y="3475062"/>
            <a:ext cx="2441575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1765" name="Text Box 22"/>
          <p:cNvSpPr txBox="1">
            <a:spLocks noChangeArrowheads="1"/>
          </p:cNvSpPr>
          <p:nvPr/>
        </p:nvSpPr>
        <p:spPr bwMode="auto">
          <a:xfrm>
            <a:off x="4715992" y="3546500"/>
            <a:ext cx="133983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Sequence</a:t>
            </a:r>
          </a:p>
        </p:txBody>
      </p:sp>
      <p:sp>
        <p:nvSpPr>
          <p:cNvPr id="31766" name="Text Box 23"/>
          <p:cNvSpPr txBox="1">
            <a:spLocks noChangeArrowheads="1"/>
          </p:cNvSpPr>
          <p:nvPr/>
        </p:nvSpPr>
        <p:spPr bwMode="auto">
          <a:xfrm>
            <a:off x="2555404" y="3546500"/>
            <a:ext cx="441146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ID</a:t>
            </a:r>
          </a:p>
        </p:txBody>
      </p:sp>
      <p:sp>
        <p:nvSpPr>
          <p:cNvPr id="45" name="Line 31"/>
          <p:cNvSpPr>
            <a:spLocks noChangeShapeType="1"/>
          </p:cNvSpPr>
          <p:nvPr/>
        </p:nvSpPr>
        <p:spPr bwMode="auto">
          <a:xfrm>
            <a:off x="7235354" y="3860825"/>
            <a:ext cx="0" cy="269875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6" name="Line 29"/>
          <p:cNvSpPr>
            <a:spLocks noChangeShapeType="1"/>
          </p:cNvSpPr>
          <p:nvPr/>
        </p:nvSpPr>
        <p:spPr bwMode="auto">
          <a:xfrm>
            <a:off x="7235354" y="2995637"/>
            <a:ext cx="0" cy="287338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4298" name="Line 11"/>
          <p:cNvSpPr>
            <a:spLocks noChangeShapeType="1"/>
          </p:cNvSpPr>
          <p:nvPr/>
        </p:nvSpPr>
        <p:spPr bwMode="auto">
          <a:xfrm>
            <a:off x="6948017" y="2924200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Text Box 22"/>
          <p:cNvSpPr txBox="1">
            <a:spLocks noChangeArrowheads="1"/>
          </p:cNvSpPr>
          <p:nvPr/>
        </p:nvSpPr>
        <p:spPr bwMode="auto">
          <a:xfrm>
            <a:off x="4859685" y="2996654"/>
            <a:ext cx="1396186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Checksum</a:t>
            </a:r>
          </a:p>
        </p:txBody>
      </p:sp>
      <p:sp>
        <p:nvSpPr>
          <p:cNvPr id="30" name="Text Box 22"/>
          <p:cNvSpPr txBox="1">
            <a:spLocks noChangeArrowheads="1"/>
          </p:cNvSpPr>
          <p:nvPr/>
        </p:nvSpPr>
        <p:spPr bwMode="auto">
          <a:xfrm>
            <a:off x="3347517" y="2996654"/>
            <a:ext cx="797815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Code</a:t>
            </a:r>
          </a:p>
        </p:txBody>
      </p:sp>
      <p:sp>
        <p:nvSpPr>
          <p:cNvPr id="32" name="Rectangle 6"/>
          <p:cNvSpPr>
            <a:spLocks noChangeArrowheads="1"/>
          </p:cNvSpPr>
          <p:nvPr/>
        </p:nvSpPr>
        <p:spPr bwMode="auto">
          <a:xfrm>
            <a:off x="1907357" y="2924646"/>
            <a:ext cx="1224136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PT"/>
          </a:p>
        </p:txBody>
      </p:sp>
      <p:sp>
        <p:nvSpPr>
          <p:cNvPr id="31" name="Text Box 22"/>
          <p:cNvSpPr txBox="1">
            <a:spLocks noChangeArrowheads="1"/>
          </p:cNvSpPr>
          <p:nvPr/>
        </p:nvSpPr>
        <p:spPr bwMode="auto">
          <a:xfrm>
            <a:off x="2123381" y="2996654"/>
            <a:ext cx="740708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defRPr/>
            </a:pPr>
            <a:r>
              <a:rPr lang="en-US" b="0" dirty="0" smtClean="0">
                <a:solidFill>
                  <a:srgbClr val="000000"/>
                </a:solidFill>
                <a:latin typeface="Arial" charset="0"/>
              </a:rPr>
              <a:t>Type</a:t>
            </a:r>
          </a:p>
        </p:txBody>
      </p:sp>
      <p:sp>
        <p:nvSpPr>
          <p:cNvPr id="34" name="Content Placeholder 2"/>
          <p:cNvSpPr>
            <a:spLocks noGrp="1"/>
          </p:cNvSpPr>
          <p:nvPr>
            <p:ph sz="half" idx="1"/>
          </p:nvPr>
        </p:nvSpPr>
        <p:spPr>
          <a:xfrm>
            <a:off x="539552" y="5085184"/>
            <a:ext cx="7920880" cy="1584176"/>
          </a:xfrm>
        </p:spPr>
        <p:txBody>
          <a:bodyPr/>
          <a:lstStyle/>
          <a:p>
            <a:r>
              <a:rPr lang="pt-PT" sz="2000" dirty="0" smtClean="0"/>
              <a:t>Pacotes especiais entre </a:t>
            </a:r>
            <a:r>
              <a:rPr lang="pt-PT" sz="2000" i="1" dirty="0" err="1" smtClean="0"/>
              <a:t>control</a:t>
            </a:r>
            <a:r>
              <a:rPr lang="pt-PT" sz="2000" i="1" dirty="0" smtClean="0"/>
              <a:t> planes </a:t>
            </a:r>
            <a:r>
              <a:rPr lang="pt-PT" sz="2000" dirty="0" smtClean="0"/>
              <a:t>(não há portas)</a:t>
            </a:r>
          </a:p>
          <a:p>
            <a:r>
              <a:rPr lang="pt-PT" sz="2000" dirty="0" smtClean="0"/>
              <a:t>Na parte de dados vão alguns bytes colocados pelo emissor que identificam a origem do erro (e.g. primeiros 8 bytes do pacotes que provocou o problema)</a:t>
            </a:r>
          </a:p>
        </p:txBody>
      </p:sp>
    </p:spTree>
    <p:extLst>
      <p:ext uri="{BB962C8B-B14F-4D97-AF65-F5344CB8AC3E}">
        <p14:creationId xmlns:p14="http://schemas.microsoft.com/office/powerpoint/2010/main" val="1584859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Rectangle 2"/>
          <p:cNvSpPr>
            <a:spLocks noGrp="1" noChangeArrowheads="1"/>
          </p:cNvSpPr>
          <p:nvPr>
            <p:ph type="title"/>
          </p:nvPr>
        </p:nvSpPr>
        <p:spPr>
          <a:xfrm>
            <a:off x="694266" y="431800"/>
            <a:ext cx="7848600" cy="762000"/>
          </a:xfrm>
        </p:spPr>
        <p:txBody>
          <a:bodyPr>
            <a:noAutofit/>
          </a:bodyPr>
          <a:lstStyle/>
          <a:p>
            <a:pPr eaLnBrk="1" hangingPunct="1"/>
            <a:r>
              <a:rPr lang="pt-PT" dirty="0">
                <a:latin typeface="+mn-lt"/>
                <a:ea typeface="ＭＳ Ｐゴシック" charset="0"/>
                <a:cs typeface="Tw Cen MT"/>
              </a:rPr>
              <a:t>Exemplos de mensagens ICMP</a:t>
            </a:r>
          </a:p>
        </p:txBody>
      </p:sp>
      <p:sp>
        <p:nvSpPr>
          <p:cNvPr id="145412" name="Text Box 5"/>
          <p:cNvSpPr txBox="1">
            <a:spLocks noChangeArrowheads="1"/>
          </p:cNvSpPr>
          <p:nvPr/>
        </p:nvSpPr>
        <p:spPr bwMode="auto">
          <a:xfrm>
            <a:off x="1679223" y="1524000"/>
            <a:ext cx="5729111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l"/>
            <a:r>
              <a:rPr lang="en-US" sz="2000" b="0" dirty="0">
                <a:latin typeface="+mn-lt"/>
                <a:cs typeface="Tw Cen MT"/>
              </a:rPr>
              <a:t>Type</a:t>
            </a:r>
            <a:r>
              <a:rPr lang="en-US" sz="2000" b="0" u="none" dirty="0">
                <a:latin typeface="+mn-lt"/>
                <a:cs typeface="Tw Cen MT"/>
              </a:rPr>
              <a:t>  </a:t>
            </a:r>
            <a:r>
              <a:rPr lang="en-US" sz="2000" b="0" dirty="0">
                <a:latin typeface="+mn-lt"/>
                <a:cs typeface="Tw Cen MT"/>
              </a:rPr>
              <a:t>Code</a:t>
            </a:r>
            <a:r>
              <a:rPr lang="en-US" sz="2000" b="0" u="none" dirty="0">
                <a:latin typeface="+mn-lt"/>
                <a:cs typeface="Tw Cen MT"/>
              </a:rPr>
              <a:t>  </a:t>
            </a:r>
            <a:r>
              <a:rPr lang="en-US" sz="2000" b="0" dirty="0">
                <a:latin typeface="+mn-lt"/>
                <a:cs typeface="Tw Cen MT"/>
              </a:rPr>
              <a:t>description</a:t>
            </a:r>
            <a:endParaRPr lang="en-US" sz="2000" b="0" u="none" dirty="0">
              <a:latin typeface="+mn-lt"/>
              <a:cs typeface="Tw Cen MT"/>
            </a:endParaRP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0        0         echo reply (ping)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3        0         </a:t>
            </a:r>
            <a:r>
              <a:rPr lang="en-US" sz="2000" b="0" u="none" dirty="0" err="1">
                <a:latin typeface="+mn-lt"/>
                <a:cs typeface="Tw Cen MT"/>
              </a:rPr>
              <a:t>dest</a:t>
            </a:r>
            <a:r>
              <a:rPr lang="en-US" sz="2000" b="0" u="none" dirty="0">
                <a:latin typeface="+mn-lt"/>
                <a:cs typeface="Tw Cen MT"/>
              </a:rPr>
              <a:t>. network unreachable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3        1         </a:t>
            </a:r>
            <a:r>
              <a:rPr lang="en-US" sz="2000" b="0" u="none" dirty="0" smtClean="0">
                <a:latin typeface="+mn-lt"/>
                <a:cs typeface="Tw Cen MT"/>
              </a:rPr>
              <a:t> </a:t>
            </a:r>
            <a:r>
              <a:rPr lang="en-US" sz="2000" b="0" u="none" dirty="0" err="1" smtClean="0">
                <a:latin typeface="+mn-lt"/>
                <a:cs typeface="Tw Cen MT"/>
              </a:rPr>
              <a:t>dest</a:t>
            </a:r>
            <a:r>
              <a:rPr lang="en-US" sz="2000" b="0" u="none" dirty="0" smtClean="0">
                <a:latin typeface="+mn-lt"/>
                <a:cs typeface="Tw Cen MT"/>
              </a:rPr>
              <a:t> </a:t>
            </a:r>
            <a:r>
              <a:rPr lang="en-US" sz="2000" b="0" u="none" dirty="0">
                <a:latin typeface="+mn-lt"/>
                <a:cs typeface="Tw Cen MT"/>
              </a:rPr>
              <a:t>host unreachable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3        2         </a:t>
            </a:r>
            <a:r>
              <a:rPr lang="en-US" sz="2000" b="0" u="none" dirty="0" err="1">
                <a:latin typeface="+mn-lt"/>
                <a:cs typeface="Tw Cen MT"/>
              </a:rPr>
              <a:t>dest</a:t>
            </a:r>
            <a:r>
              <a:rPr lang="en-US" sz="2000" b="0" u="none" dirty="0">
                <a:latin typeface="+mn-lt"/>
                <a:cs typeface="Tw Cen MT"/>
              </a:rPr>
              <a:t> protocol unreachable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3        3         </a:t>
            </a:r>
            <a:r>
              <a:rPr lang="en-US" sz="2000" b="0" u="none" dirty="0" err="1">
                <a:latin typeface="+mn-lt"/>
                <a:cs typeface="Tw Cen MT"/>
              </a:rPr>
              <a:t>dest</a:t>
            </a:r>
            <a:r>
              <a:rPr lang="en-US" sz="2000" b="0" u="none" dirty="0">
                <a:latin typeface="+mn-lt"/>
                <a:cs typeface="Tw Cen MT"/>
              </a:rPr>
              <a:t> port unreachable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3        6         </a:t>
            </a:r>
            <a:r>
              <a:rPr lang="en-US" sz="2000" b="0" u="none" dirty="0" err="1">
                <a:latin typeface="+mn-lt"/>
                <a:cs typeface="Tw Cen MT"/>
              </a:rPr>
              <a:t>dest</a:t>
            </a:r>
            <a:r>
              <a:rPr lang="en-US" sz="2000" b="0" u="none" dirty="0">
                <a:latin typeface="+mn-lt"/>
                <a:cs typeface="Tw Cen MT"/>
              </a:rPr>
              <a:t> network unknown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3        7         </a:t>
            </a:r>
            <a:r>
              <a:rPr lang="en-US" sz="2000" b="0" u="none" dirty="0" err="1">
                <a:latin typeface="+mn-lt"/>
                <a:cs typeface="Tw Cen MT"/>
              </a:rPr>
              <a:t>dest</a:t>
            </a:r>
            <a:r>
              <a:rPr lang="en-US" sz="2000" b="0" u="none" dirty="0">
                <a:latin typeface="+mn-lt"/>
                <a:cs typeface="Tw Cen MT"/>
              </a:rPr>
              <a:t> host unknown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4        0         source quench (congestion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                     control - not used)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8        0         echo request (ping)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9        0         route advertisement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10      0         router discovery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11      0         TTL expired</a:t>
            </a:r>
          </a:p>
          <a:p>
            <a:pPr algn="l"/>
            <a:r>
              <a:rPr lang="en-US" sz="2000" b="0" u="none" dirty="0">
                <a:latin typeface="+mn-lt"/>
                <a:cs typeface="Tw Cen MT"/>
              </a:rPr>
              <a:t>12      0         bad IP header</a:t>
            </a:r>
          </a:p>
          <a:p>
            <a:pPr algn="l"/>
            <a:endParaRPr lang="en-US" sz="2000" b="0" u="none" dirty="0">
              <a:latin typeface="+mn-l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431694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IP </a:t>
            </a:r>
            <a:r>
              <a:rPr lang="pt-PT" dirty="0" err="1" smtClean="0"/>
              <a:t>version</a:t>
            </a:r>
            <a:r>
              <a:rPr lang="pt-PT" dirty="0" smtClean="0"/>
              <a:t> 6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Motivação inicial – aumentar o espaço de endereçamento</a:t>
            </a:r>
          </a:p>
          <a:p>
            <a:r>
              <a:rPr lang="pt-PT" dirty="0" smtClean="0"/>
              <a:t>Motivações adicionais – simplificar o protocolo IP no que fosse possível</a:t>
            </a:r>
          </a:p>
          <a:p>
            <a:pPr lvl="1"/>
            <a:r>
              <a:rPr lang="pt-PT" dirty="0" smtClean="0"/>
              <a:t>Melhorar o tempo de processamento do cabeçalho (e.g. sem </a:t>
            </a:r>
            <a:r>
              <a:rPr lang="pt-PT" dirty="0" err="1" smtClean="0"/>
              <a:t>checksum</a:t>
            </a:r>
            <a:r>
              <a:rPr lang="pt-PT" dirty="0" smtClean="0"/>
              <a:t>)</a:t>
            </a:r>
          </a:p>
          <a:p>
            <a:pPr lvl="1"/>
            <a:r>
              <a:rPr lang="pt-PT" dirty="0" smtClean="0"/>
              <a:t>Dar relevo à qualidade de serviço (objectivo falhado)</a:t>
            </a:r>
          </a:p>
          <a:p>
            <a:pPr lvl="1"/>
            <a:r>
              <a:rPr lang="pt-PT" dirty="0" smtClean="0"/>
              <a:t>Tornar a implementação das opções de Mobile IP e Segurança obrigatórias (objectivos falhados)</a:t>
            </a:r>
          </a:p>
          <a:p>
            <a:pPr lvl="1"/>
            <a:r>
              <a:rPr lang="pt-PT" dirty="0" smtClean="0"/>
              <a:t>Introduzir novos tipos de endereçamento (e.g. IP </a:t>
            </a:r>
            <a:r>
              <a:rPr lang="pt-PT" dirty="0" err="1" smtClean="0"/>
              <a:t>Anycast</a:t>
            </a:r>
            <a:r>
              <a:rPr lang="pt-PT" dirty="0" smtClean="0"/>
              <a:t>)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61659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Espaço de endereçamento IPv6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000" dirty="0" smtClean="0">
                <a:ea typeface="ＭＳ Ｐゴシック" charset="0"/>
                <a:cs typeface="Tw Cen MT"/>
              </a:rPr>
              <a:t>2</a:t>
            </a:r>
            <a:r>
              <a:rPr lang="pt-PT" sz="2000" baseline="30000" dirty="0" smtClean="0">
                <a:ea typeface="ＭＳ Ｐゴシック" charset="0"/>
                <a:cs typeface="Tw Cen MT"/>
              </a:rPr>
              <a:t>128</a:t>
            </a:r>
            <a:r>
              <a:rPr lang="pt-PT" sz="2000" dirty="0" smtClean="0">
                <a:ea typeface="ＭＳ Ｐゴシック" charset="0"/>
                <a:cs typeface="Tw Cen MT"/>
              </a:rPr>
              <a:t> endereços = 3.4 x 10</a:t>
            </a:r>
            <a:r>
              <a:rPr lang="pt-PT" sz="2000" baseline="30000" dirty="0" smtClean="0">
                <a:ea typeface="ＭＳ Ｐゴシック" charset="0"/>
                <a:cs typeface="Tw Cen MT"/>
              </a:rPr>
              <a:t>38</a:t>
            </a:r>
            <a:r>
              <a:rPr lang="pt-PT" sz="2000" dirty="0" smtClean="0">
                <a:ea typeface="ＭＳ Ｐゴシック" charset="0"/>
                <a:cs typeface="Tw Cen MT"/>
              </a:rPr>
              <a:t> endereços</a:t>
            </a:r>
          </a:p>
          <a:p>
            <a:r>
              <a:rPr lang="pt-PT" sz="2000" dirty="0" smtClean="0">
                <a:ea typeface="ＭＳ Ｐゴシック" charset="0"/>
                <a:cs typeface="Tw Cen MT"/>
              </a:rPr>
              <a:t>340,282,366,920,938,463,463,374,607,431,768,211,456</a:t>
            </a:r>
          </a:p>
          <a:p>
            <a:r>
              <a:rPr lang="pt-PT" sz="2000" dirty="0" smtClean="0">
                <a:ea typeface="ＭＳ Ｐゴシック" charset="0"/>
                <a:cs typeface="Tw Cen MT"/>
              </a:rPr>
              <a:t>5 x 10</a:t>
            </a:r>
            <a:r>
              <a:rPr lang="pt-PT" sz="2000" baseline="30000" dirty="0" smtClean="0">
                <a:ea typeface="ＭＳ Ｐゴシック" charset="0"/>
                <a:cs typeface="Tw Cen MT"/>
              </a:rPr>
              <a:t>28</a:t>
            </a:r>
            <a:r>
              <a:rPr lang="pt-PT" sz="2000" dirty="0" smtClean="0">
                <a:ea typeface="ＭＳ Ｐゴシック" charset="0"/>
                <a:cs typeface="Tw Cen MT"/>
              </a:rPr>
              <a:t>  endereços por pessoa ( 7 . 10</a:t>
            </a:r>
            <a:r>
              <a:rPr lang="pt-PT" sz="2000" baseline="30000" dirty="0" smtClean="0">
                <a:ea typeface="ＭＳ Ｐゴシック" charset="0"/>
                <a:cs typeface="Tw Cen MT"/>
              </a:rPr>
              <a:t>9</a:t>
            </a:r>
            <a:r>
              <a:rPr lang="pt-PT" sz="2000" dirty="0" smtClean="0">
                <a:ea typeface="ＭＳ Ｐゴシック" charset="0"/>
                <a:cs typeface="Tw Cen MT"/>
              </a:rPr>
              <a:t> é a população mundial </a:t>
            </a:r>
            <a:r>
              <a:rPr lang="pt-PT" sz="2000" dirty="0" err="1" smtClean="0">
                <a:ea typeface="ＭＳ Ｐゴシック" charset="0"/>
                <a:cs typeface="Tw Cen MT"/>
              </a:rPr>
              <a:t>actual</a:t>
            </a:r>
            <a:r>
              <a:rPr lang="pt-PT" sz="2000" dirty="0" smtClean="0">
                <a:ea typeface="ＭＳ Ｐゴシック" charset="0"/>
                <a:cs typeface="Tw Cen MT"/>
              </a:rPr>
              <a:t>)</a:t>
            </a:r>
          </a:p>
          <a:p>
            <a:r>
              <a:rPr lang="pt-PT" sz="2000" dirty="0" smtClean="0">
                <a:ea typeface="ＭＳ Ｐゴシック" charset="0"/>
                <a:cs typeface="Tw Cen MT"/>
              </a:rPr>
              <a:t>Os maiores prefixos têm 64 bits – é possível fazer coincidir a parte final do endereço IP com um endereço MAC</a:t>
            </a:r>
          </a:p>
          <a:p>
            <a:r>
              <a:rPr lang="pt-PT" sz="2000" dirty="0" smtClean="0">
                <a:ea typeface="ＭＳ Ｐゴシック" charset="0"/>
                <a:cs typeface="Tw Cen MT"/>
              </a:rPr>
              <a:t>Grande flexibilidade para introduzir convenções de encaminhamento em prefixos</a:t>
            </a:r>
          </a:p>
          <a:p>
            <a:r>
              <a:rPr lang="pt-PT" sz="2000" dirty="0" smtClean="0">
                <a:ea typeface="ＭＳ Ｐゴシック" charset="0"/>
                <a:cs typeface="Tw Cen MT"/>
              </a:rPr>
              <a:t>Pelo que é possível potenciar encaminhamento mais eficiente (e.g. Reservar prefixos para efeitos especiais)</a:t>
            </a:r>
          </a:p>
          <a:p>
            <a:r>
              <a:rPr lang="pt-PT" sz="2000" dirty="0" err="1" smtClean="0">
                <a:ea typeface="ＭＳ Ｐゴシック" charset="0"/>
                <a:cs typeface="Tw Cen MT"/>
              </a:rPr>
              <a:t>Multicasting</a:t>
            </a:r>
            <a:r>
              <a:rPr lang="pt-PT" sz="2000" dirty="0" smtClean="0">
                <a:ea typeface="ＭＳ Ｐゴシック" charset="0"/>
                <a:cs typeface="Tw Cen MT"/>
              </a:rPr>
              <a:t> – prefixo 11111111 ou FF:</a:t>
            </a:r>
          </a:p>
          <a:p>
            <a:r>
              <a:rPr lang="pt-PT" sz="2000" dirty="0" err="1" smtClean="0">
                <a:ea typeface="ＭＳ Ｐゴシック" charset="0"/>
                <a:cs typeface="Tw Cen MT"/>
              </a:rPr>
              <a:t>Anycasting</a:t>
            </a:r>
            <a:r>
              <a:rPr lang="pt-PT" sz="2000" dirty="0" smtClean="0">
                <a:ea typeface="ＭＳ Ｐゴシック" charset="0"/>
                <a:cs typeface="Tw Cen MT"/>
              </a:rPr>
              <a:t> – vários computadores com o mesmo endereço IP</a:t>
            </a:r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4718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Pacote IPv6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4869160"/>
            <a:ext cx="8610600" cy="1728192"/>
          </a:xfrm>
        </p:spPr>
        <p:txBody>
          <a:bodyPr/>
          <a:lstStyle/>
          <a:p>
            <a:r>
              <a:rPr lang="pt-PT" sz="2000" dirty="0" smtClean="0"/>
              <a:t>Com tamanho fixo mas sem </a:t>
            </a:r>
            <a:r>
              <a:rPr lang="pt-PT" sz="2000" dirty="0" err="1" smtClean="0"/>
              <a:t>checksum</a:t>
            </a:r>
            <a:r>
              <a:rPr lang="pt-PT" sz="2000" dirty="0" smtClean="0"/>
              <a:t>, fragmentação e opções</a:t>
            </a:r>
          </a:p>
          <a:p>
            <a:r>
              <a:rPr lang="pt-PT" sz="2000" dirty="0" smtClean="0"/>
              <a:t>Prioridade e </a:t>
            </a:r>
            <a:r>
              <a:rPr lang="pt-PT" sz="2000" dirty="0" err="1" smtClean="0"/>
              <a:t>flow</a:t>
            </a:r>
            <a:r>
              <a:rPr lang="pt-PT" sz="2000" dirty="0" smtClean="0"/>
              <a:t> </a:t>
            </a:r>
            <a:r>
              <a:rPr lang="pt-PT" sz="2000" dirty="0" err="1" smtClean="0"/>
              <a:t>label</a:t>
            </a:r>
            <a:r>
              <a:rPr lang="pt-PT" sz="2000" dirty="0" smtClean="0"/>
              <a:t> são para suportar a qualidade de serviço</a:t>
            </a:r>
          </a:p>
          <a:p>
            <a:r>
              <a:rPr lang="pt-PT" sz="2000" dirty="0" err="1" smtClean="0"/>
              <a:t>Next</a:t>
            </a:r>
            <a:r>
              <a:rPr lang="pt-PT" sz="2000" dirty="0" smtClean="0"/>
              <a:t> </a:t>
            </a:r>
            <a:r>
              <a:rPr lang="pt-PT" sz="2000" dirty="0" err="1" smtClean="0"/>
              <a:t>hdr</a:t>
            </a:r>
            <a:r>
              <a:rPr lang="pt-PT" sz="2000" dirty="0" smtClean="0"/>
              <a:t> = </a:t>
            </a:r>
            <a:r>
              <a:rPr lang="pt-PT" sz="2000" dirty="0" err="1" smtClean="0"/>
              <a:t>protocol</a:t>
            </a:r>
            <a:r>
              <a:rPr lang="pt-PT" sz="2000" dirty="0" smtClean="0"/>
              <a:t>, </a:t>
            </a:r>
            <a:r>
              <a:rPr lang="pt-PT" sz="2000" dirty="0" err="1" smtClean="0"/>
              <a:t>hop</a:t>
            </a:r>
            <a:r>
              <a:rPr lang="pt-PT" sz="2000" dirty="0" smtClean="0"/>
              <a:t> </a:t>
            </a:r>
            <a:r>
              <a:rPr lang="pt-PT" sz="2000" dirty="0" err="1" smtClean="0"/>
              <a:t>limit</a:t>
            </a:r>
            <a:r>
              <a:rPr lang="pt-PT" sz="2000" dirty="0" smtClean="0"/>
              <a:t> = TTL</a:t>
            </a:r>
          </a:p>
          <a:p>
            <a:endParaRPr lang="pt-PT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pic>
        <p:nvPicPr>
          <p:cNvPr id="5" name="Picture 3" descr="471 ipv6 header form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268760"/>
            <a:ext cx="4865688" cy="3279775"/>
          </a:xfrm>
          <a:prstGeom prst="rect">
            <a:avLst/>
          </a:prstGeom>
          <a:solidFill>
            <a:srgbClr val="FFFFFF"/>
          </a:solidFill>
          <a:ln>
            <a:noFill/>
          </a:ln>
          <a:extLst/>
        </p:spPr>
      </p:pic>
      <p:cxnSp>
        <p:nvCxnSpPr>
          <p:cNvPr id="6" name="Straight Arrow Connector 6"/>
          <p:cNvCxnSpPr>
            <a:cxnSpLocks noChangeShapeType="1"/>
          </p:cNvCxnSpPr>
          <p:nvPr/>
        </p:nvCxnSpPr>
        <p:spPr bwMode="auto">
          <a:xfrm rot="5400000">
            <a:off x="1160815" y="2324887"/>
            <a:ext cx="1905000" cy="1588"/>
          </a:xfrm>
          <a:prstGeom prst="straightConnector1">
            <a:avLst/>
          </a:prstGeom>
          <a:noFill/>
          <a:ln w="50800">
            <a:solidFill>
              <a:srgbClr val="C00000"/>
            </a:solidFill>
            <a:miter lim="800000"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ctangle 30"/>
          <p:cNvSpPr>
            <a:spLocks noChangeArrowheads="1"/>
          </p:cNvSpPr>
          <p:nvPr/>
        </p:nvSpPr>
        <p:spPr bwMode="auto">
          <a:xfrm>
            <a:off x="683568" y="1916832"/>
            <a:ext cx="1222375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>
              <a:defRPr/>
            </a:pPr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4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0</a:t>
            </a:r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-byte</a:t>
            </a:r>
          </a:p>
          <a:p>
            <a:pPr algn="l" eaLnBrk="0" hangingPunct="0">
              <a:defRPr/>
            </a:pPr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IP header</a:t>
            </a:r>
          </a:p>
        </p:txBody>
      </p:sp>
    </p:spTree>
    <p:extLst>
      <p:ext uri="{BB962C8B-B14F-4D97-AF65-F5344CB8AC3E}">
        <p14:creationId xmlns:p14="http://schemas.microsoft.com/office/powerpoint/2010/main" val="985206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dirty="0" smtClean="0">
                <a:ea typeface="ＭＳ Ｐゴシック" charset="0"/>
              </a:rPr>
              <a:t>O Nível IP na pilha de protocolos</a:t>
            </a:r>
            <a:endParaRPr lang="pt-PT" i="1" dirty="0">
              <a:ea typeface="ＭＳ Ｐゴシック" charset="0"/>
            </a:endParaRPr>
          </a:p>
        </p:txBody>
      </p:sp>
      <p:sp>
        <p:nvSpPr>
          <p:cNvPr id="28674" name="Rectangle 15"/>
          <p:cNvSpPr>
            <a:spLocks noChangeArrowheads="1"/>
          </p:cNvSpPr>
          <p:nvPr/>
        </p:nvSpPr>
        <p:spPr bwMode="auto">
          <a:xfrm>
            <a:off x="588963" y="1417638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675" name="Rectangle 27"/>
          <p:cNvSpPr>
            <a:spLocks noChangeArrowheads="1"/>
          </p:cNvSpPr>
          <p:nvPr/>
        </p:nvSpPr>
        <p:spPr bwMode="auto">
          <a:xfrm>
            <a:off x="7543800" y="1417638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grpSp>
        <p:nvGrpSpPr>
          <p:cNvPr id="28676" name="Group 4"/>
          <p:cNvGrpSpPr>
            <a:grpSpLocks/>
          </p:cNvGrpSpPr>
          <p:nvPr/>
        </p:nvGrpSpPr>
        <p:grpSpPr bwMode="auto">
          <a:xfrm>
            <a:off x="720725" y="1524000"/>
            <a:ext cx="7910513" cy="5046663"/>
            <a:chOff x="720725" y="1524001"/>
            <a:chExt cx="7910513" cy="5046662"/>
          </a:xfrm>
        </p:grpSpPr>
        <p:sp>
          <p:nvSpPr>
            <p:cNvPr id="28682" name="Line 12"/>
            <p:cNvSpPr>
              <a:spLocks noChangeShapeType="1"/>
            </p:cNvSpPr>
            <p:nvPr/>
          </p:nvSpPr>
          <p:spPr bwMode="auto">
            <a:xfrm>
              <a:off x="1198563" y="21939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3" name="Line 24"/>
            <p:cNvSpPr>
              <a:spLocks noChangeShapeType="1"/>
            </p:cNvSpPr>
            <p:nvPr/>
          </p:nvSpPr>
          <p:spPr bwMode="auto">
            <a:xfrm>
              <a:off x="8153400" y="21939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4" name="Line 13"/>
            <p:cNvSpPr>
              <a:spLocks noChangeShapeType="1"/>
            </p:cNvSpPr>
            <p:nvPr/>
          </p:nvSpPr>
          <p:spPr bwMode="auto">
            <a:xfrm>
              <a:off x="1198563" y="34004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5" name="Line 25"/>
            <p:cNvSpPr>
              <a:spLocks noChangeShapeType="1"/>
            </p:cNvSpPr>
            <p:nvPr/>
          </p:nvSpPr>
          <p:spPr bwMode="auto">
            <a:xfrm>
              <a:off x="8153400" y="3400426"/>
              <a:ext cx="0" cy="622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86" name="Rectangle 10"/>
            <p:cNvSpPr>
              <a:spLocks noChangeArrowheads="1"/>
            </p:cNvSpPr>
            <p:nvPr/>
          </p:nvSpPr>
          <p:spPr bwMode="auto">
            <a:xfrm>
              <a:off x="720725" y="5229226"/>
              <a:ext cx="906463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87" name="Text Box 11"/>
            <p:cNvSpPr txBox="1">
              <a:spLocks noChangeArrowheads="1"/>
            </p:cNvSpPr>
            <p:nvPr/>
          </p:nvSpPr>
          <p:spPr bwMode="auto">
            <a:xfrm>
              <a:off x="730250" y="52673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interface</a:t>
              </a:r>
            </a:p>
          </p:txBody>
        </p:sp>
        <p:sp>
          <p:nvSpPr>
            <p:cNvPr id="28688" name="Rectangle 19"/>
            <p:cNvSpPr>
              <a:spLocks noChangeArrowheads="1"/>
            </p:cNvSpPr>
            <p:nvPr/>
          </p:nvSpPr>
          <p:spPr bwMode="auto">
            <a:xfrm>
              <a:off x="7710488" y="5189538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89" name="Text Box 23"/>
            <p:cNvSpPr txBox="1">
              <a:spLocks noChangeArrowheads="1"/>
            </p:cNvSpPr>
            <p:nvPr/>
          </p:nvSpPr>
          <p:spPr bwMode="auto">
            <a:xfrm>
              <a:off x="7735888" y="52292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interface</a:t>
              </a:r>
            </a:p>
          </p:txBody>
        </p:sp>
        <p:sp>
          <p:nvSpPr>
            <p:cNvPr id="28690" name="Rectangle 36"/>
            <p:cNvSpPr>
              <a:spLocks noChangeArrowheads="1"/>
            </p:cNvSpPr>
            <p:nvPr/>
          </p:nvSpPr>
          <p:spPr bwMode="auto">
            <a:xfrm>
              <a:off x="2357438" y="5229226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91" name="Text Box 37"/>
            <p:cNvSpPr txBox="1">
              <a:spLocks noChangeArrowheads="1"/>
            </p:cNvSpPr>
            <p:nvPr/>
          </p:nvSpPr>
          <p:spPr bwMode="auto">
            <a:xfrm>
              <a:off x="2359025" y="52292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Ethernet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interface</a:t>
              </a:r>
            </a:p>
          </p:txBody>
        </p:sp>
        <p:grpSp>
          <p:nvGrpSpPr>
            <p:cNvPr id="28692" name="Group 38"/>
            <p:cNvGrpSpPr>
              <a:grpSpLocks/>
            </p:cNvGrpSpPr>
            <p:nvPr/>
          </p:nvGrpSpPr>
          <p:grpSpPr bwMode="auto">
            <a:xfrm>
              <a:off x="6256338" y="5203826"/>
              <a:ext cx="912812" cy="606425"/>
              <a:chOff x="323" y="3421"/>
              <a:chExt cx="580" cy="367"/>
            </a:xfrm>
          </p:grpSpPr>
          <p:sp>
            <p:nvSpPr>
              <p:cNvPr id="28749" name="Rectangle 39"/>
              <p:cNvSpPr>
                <a:spLocks noChangeArrowheads="1"/>
              </p:cNvSpPr>
              <p:nvPr/>
            </p:nvSpPr>
            <p:spPr bwMode="auto">
              <a:xfrm>
                <a:off x="323" y="3421"/>
                <a:ext cx="576" cy="367"/>
              </a:xfrm>
              <a:prstGeom prst="rect">
                <a:avLst/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50" name="Text Box 40"/>
              <p:cNvSpPr txBox="1">
                <a:spLocks noChangeArrowheads="1"/>
              </p:cNvSpPr>
              <p:nvPr/>
            </p:nvSpPr>
            <p:spPr bwMode="auto">
              <a:xfrm>
                <a:off x="334" y="3429"/>
                <a:ext cx="569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pPr>
                  <a:lnSpc>
                    <a:spcPct val="90000"/>
                  </a:lnSpc>
                </a:pPr>
                <a:r>
                  <a:rPr lang="en-US" sz="1600">
                    <a:latin typeface="Times New Roman" charset="0"/>
                  </a:rPr>
                  <a:t>Ethernet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600">
                    <a:latin typeface="Times New Roman" charset="0"/>
                  </a:rPr>
                  <a:t>interface</a:t>
                </a:r>
              </a:p>
            </p:txBody>
          </p:sp>
        </p:grpSp>
        <p:sp>
          <p:nvSpPr>
            <p:cNvPr id="28693" name="Rectangle 44"/>
            <p:cNvSpPr>
              <a:spLocks noChangeArrowheads="1"/>
            </p:cNvSpPr>
            <p:nvPr/>
          </p:nvSpPr>
          <p:spPr bwMode="auto">
            <a:xfrm>
              <a:off x="3665538" y="5203826"/>
              <a:ext cx="906462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94" name="Text Box 45"/>
            <p:cNvSpPr txBox="1">
              <a:spLocks noChangeArrowheads="1"/>
            </p:cNvSpPr>
            <p:nvPr/>
          </p:nvSpPr>
          <p:spPr bwMode="auto">
            <a:xfrm>
              <a:off x="3687763" y="52292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SONET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interface</a:t>
              </a:r>
            </a:p>
          </p:txBody>
        </p:sp>
        <p:sp>
          <p:nvSpPr>
            <p:cNvPr id="28695" name="Rectangle 46"/>
            <p:cNvSpPr>
              <a:spLocks noChangeArrowheads="1"/>
            </p:cNvSpPr>
            <p:nvPr/>
          </p:nvSpPr>
          <p:spPr bwMode="auto">
            <a:xfrm>
              <a:off x="4940300" y="5216526"/>
              <a:ext cx="906463" cy="606425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96" name="Text Box 47"/>
            <p:cNvSpPr txBox="1">
              <a:spLocks noChangeArrowheads="1"/>
            </p:cNvSpPr>
            <p:nvPr/>
          </p:nvSpPr>
          <p:spPr bwMode="auto">
            <a:xfrm>
              <a:off x="4954588" y="5267326"/>
              <a:ext cx="895350" cy="533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SONET</a:t>
              </a:r>
            </a:p>
            <a:p>
              <a:pPr>
                <a:lnSpc>
                  <a:spcPct val="90000"/>
                </a:lnSpc>
              </a:pPr>
              <a:r>
                <a:rPr lang="en-US" sz="1600">
                  <a:latin typeface="Times New Roman" charset="0"/>
                </a:rPr>
                <a:t>interface</a:t>
              </a:r>
            </a:p>
          </p:txBody>
        </p:sp>
        <p:grpSp>
          <p:nvGrpSpPr>
            <p:cNvPr id="28697" name="Group 79"/>
            <p:cNvGrpSpPr>
              <a:grpSpLocks/>
            </p:cNvGrpSpPr>
            <p:nvPr/>
          </p:nvGrpSpPr>
          <p:grpSpPr bwMode="auto">
            <a:xfrm>
              <a:off x="1198563" y="4592638"/>
              <a:ext cx="6954837" cy="663575"/>
              <a:chOff x="1198563" y="4879975"/>
              <a:chExt cx="6954837" cy="663575"/>
            </a:xfrm>
          </p:grpSpPr>
          <p:sp>
            <p:nvSpPr>
              <p:cNvPr id="28743" name="Line 14"/>
              <p:cNvSpPr>
                <a:spLocks noChangeShapeType="1"/>
              </p:cNvSpPr>
              <p:nvPr/>
            </p:nvSpPr>
            <p:spPr bwMode="auto">
              <a:xfrm>
                <a:off x="1198563" y="4879975"/>
                <a:ext cx="0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4" name="Line 26"/>
              <p:cNvSpPr>
                <a:spLocks noChangeShapeType="1"/>
              </p:cNvSpPr>
              <p:nvPr/>
            </p:nvSpPr>
            <p:spPr bwMode="auto">
              <a:xfrm>
                <a:off x="8153400" y="4879975"/>
                <a:ext cx="0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5" name="Line 42"/>
              <p:cNvSpPr>
                <a:spLocks noChangeShapeType="1"/>
              </p:cNvSpPr>
              <p:nvPr/>
            </p:nvSpPr>
            <p:spPr bwMode="auto">
              <a:xfrm flipH="1">
                <a:off x="2776538" y="4894263"/>
                <a:ext cx="541337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6" name="Line 43"/>
              <p:cNvSpPr>
                <a:spLocks noChangeShapeType="1"/>
              </p:cNvSpPr>
              <p:nvPr/>
            </p:nvSpPr>
            <p:spPr bwMode="auto">
              <a:xfrm>
                <a:off x="3579813" y="4908550"/>
                <a:ext cx="541337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7" name="Line 51"/>
              <p:cNvSpPr>
                <a:spLocks noChangeShapeType="1"/>
              </p:cNvSpPr>
              <p:nvPr/>
            </p:nvSpPr>
            <p:spPr bwMode="auto">
              <a:xfrm flipH="1">
                <a:off x="5353050" y="4921250"/>
                <a:ext cx="541338" cy="622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48" name="Line 52"/>
              <p:cNvSpPr>
                <a:spLocks noChangeShapeType="1"/>
              </p:cNvSpPr>
              <p:nvPr/>
            </p:nvSpPr>
            <p:spPr bwMode="auto">
              <a:xfrm>
                <a:off x="6170613" y="4921250"/>
                <a:ext cx="527050" cy="5953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698" name="Rectangle 53"/>
            <p:cNvSpPr>
              <a:spLocks noChangeArrowheads="1"/>
            </p:cNvSpPr>
            <p:nvPr/>
          </p:nvSpPr>
          <p:spPr bwMode="auto">
            <a:xfrm>
              <a:off x="2195513" y="3827463"/>
              <a:ext cx="2522537" cy="2162175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699" name="Rectangle 54"/>
            <p:cNvSpPr>
              <a:spLocks noChangeArrowheads="1"/>
            </p:cNvSpPr>
            <p:nvPr/>
          </p:nvSpPr>
          <p:spPr bwMode="auto">
            <a:xfrm>
              <a:off x="4827588" y="3827463"/>
              <a:ext cx="2522537" cy="2162175"/>
            </a:xfrm>
            <a:prstGeom prst="rect">
              <a:avLst/>
            </a:prstGeom>
            <a:noFill/>
            <a:ln w="25400">
              <a:solidFill>
                <a:srgbClr val="969696"/>
              </a:solidFill>
              <a:prstDash val="sys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700" name="Text Box 60"/>
            <p:cNvSpPr txBox="1">
              <a:spLocks noChangeArrowheads="1"/>
            </p:cNvSpPr>
            <p:nvPr/>
          </p:nvSpPr>
          <p:spPr bwMode="auto">
            <a:xfrm>
              <a:off x="2699792" y="3573017"/>
              <a:ext cx="131490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0000FF"/>
                  </a:solidFill>
                  <a:latin typeface="Times New Roman" charset="0"/>
                </a:rPr>
                <a:t>Nó (router)</a:t>
              </a:r>
            </a:p>
          </p:txBody>
        </p:sp>
        <p:grpSp>
          <p:nvGrpSpPr>
            <p:cNvPr id="28701" name="Group 74"/>
            <p:cNvGrpSpPr>
              <a:grpSpLocks/>
            </p:cNvGrpSpPr>
            <p:nvPr/>
          </p:nvGrpSpPr>
          <p:grpSpPr bwMode="auto">
            <a:xfrm>
              <a:off x="744538" y="1619251"/>
              <a:ext cx="7869237" cy="582612"/>
              <a:chOff x="744538" y="1906588"/>
              <a:chExt cx="7869237" cy="582612"/>
            </a:xfrm>
          </p:grpSpPr>
          <p:sp>
            <p:nvSpPr>
              <p:cNvPr id="28738" name="Rectangle 3"/>
              <p:cNvSpPr>
                <a:spLocks noChangeArrowheads="1"/>
              </p:cNvSpPr>
              <p:nvPr/>
            </p:nvSpPr>
            <p:spPr bwMode="auto">
              <a:xfrm>
                <a:off x="744538" y="1906588"/>
                <a:ext cx="914400" cy="582612"/>
              </a:xfrm>
              <a:prstGeom prst="rect">
                <a:avLst/>
              </a:prstGeom>
              <a:solidFill>
                <a:srgbClr val="FF7C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39" name="Text Box 5"/>
              <p:cNvSpPr txBox="1">
                <a:spLocks noChangeArrowheads="1"/>
              </p:cNvSpPr>
              <p:nvPr/>
            </p:nvSpPr>
            <p:spPr bwMode="auto">
              <a:xfrm>
                <a:off x="857250" y="2006600"/>
                <a:ext cx="7556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Times New Roman" charset="0"/>
                  </a:rPr>
                  <a:t>HTTP</a:t>
                </a:r>
              </a:p>
            </p:txBody>
          </p:sp>
          <p:sp>
            <p:nvSpPr>
              <p:cNvPr id="28740" name="Rectangle 16"/>
              <p:cNvSpPr>
                <a:spLocks noChangeArrowheads="1"/>
              </p:cNvSpPr>
              <p:nvPr/>
            </p:nvSpPr>
            <p:spPr bwMode="auto">
              <a:xfrm>
                <a:off x="7699375" y="1906588"/>
                <a:ext cx="914400" cy="582612"/>
              </a:xfrm>
              <a:prstGeom prst="rect">
                <a:avLst/>
              </a:prstGeom>
              <a:solidFill>
                <a:srgbClr val="FF7C8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41" name="Text Box 20"/>
              <p:cNvSpPr txBox="1">
                <a:spLocks noChangeArrowheads="1"/>
              </p:cNvSpPr>
              <p:nvPr/>
            </p:nvSpPr>
            <p:spPr bwMode="auto">
              <a:xfrm>
                <a:off x="7812088" y="2006600"/>
                <a:ext cx="75565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Times New Roman" charset="0"/>
                  </a:rPr>
                  <a:t>HTTP</a:t>
                </a:r>
              </a:p>
            </p:txBody>
          </p:sp>
          <p:sp>
            <p:nvSpPr>
              <p:cNvPr id="28742" name="Line 62"/>
              <p:cNvSpPr>
                <a:spLocks noChangeShapeType="1"/>
              </p:cNvSpPr>
              <p:nvPr/>
            </p:nvSpPr>
            <p:spPr bwMode="auto">
              <a:xfrm>
                <a:off x="1670050" y="2203450"/>
                <a:ext cx="606425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 type="arrow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8702" name="Text Box 64"/>
            <p:cNvSpPr txBox="1">
              <a:spLocks noChangeArrowheads="1"/>
            </p:cNvSpPr>
            <p:nvPr/>
          </p:nvSpPr>
          <p:spPr bwMode="auto">
            <a:xfrm>
              <a:off x="3923548" y="1524001"/>
              <a:ext cx="1928733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FF3300"/>
                  </a:solidFill>
                  <a:latin typeface="Times New Roman" charset="0"/>
                </a:rPr>
                <a:t>Mensagem HTTP</a:t>
              </a:r>
            </a:p>
          </p:txBody>
        </p:sp>
        <p:sp>
          <p:nvSpPr>
            <p:cNvPr id="28703" name="Rectangle 4"/>
            <p:cNvSpPr>
              <a:spLocks noChangeArrowheads="1"/>
            </p:cNvSpPr>
            <p:nvPr/>
          </p:nvSpPr>
          <p:spPr bwMode="auto">
            <a:xfrm>
              <a:off x="754063" y="2811463"/>
              <a:ext cx="914400" cy="58261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704" name="Text Box 6"/>
            <p:cNvSpPr txBox="1">
              <a:spLocks noChangeArrowheads="1"/>
            </p:cNvSpPr>
            <p:nvPr/>
          </p:nvSpPr>
          <p:spPr bwMode="auto">
            <a:xfrm>
              <a:off x="941388" y="2909888"/>
              <a:ext cx="603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Times New Roman" charset="0"/>
                </a:rPr>
                <a:t>TCP</a:t>
              </a:r>
            </a:p>
          </p:txBody>
        </p:sp>
        <p:sp>
          <p:nvSpPr>
            <p:cNvPr id="28705" name="Rectangle 17"/>
            <p:cNvSpPr>
              <a:spLocks noChangeArrowheads="1"/>
            </p:cNvSpPr>
            <p:nvPr/>
          </p:nvSpPr>
          <p:spPr bwMode="auto">
            <a:xfrm>
              <a:off x="7708900" y="2811463"/>
              <a:ext cx="914400" cy="58261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706" name="Text Box 21"/>
            <p:cNvSpPr txBox="1">
              <a:spLocks noChangeArrowheads="1"/>
            </p:cNvSpPr>
            <p:nvPr/>
          </p:nvSpPr>
          <p:spPr bwMode="auto">
            <a:xfrm>
              <a:off x="7896225" y="2909888"/>
              <a:ext cx="6032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Times New Roman" charset="0"/>
                </a:rPr>
                <a:t>TCP</a:t>
              </a:r>
            </a:p>
          </p:txBody>
        </p:sp>
        <p:sp>
          <p:nvSpPr>
            <p:cNvPr id="28707" name="Line 63"/>
            <p:cNvSpPr>
              <a:spLocks noChangeShapeType="1"/>
            </p:cNvSpPr>
            <p:nvPr/>
          </p:nvSpPr>
          <p:spPr bwMode="auto">
            <a:xfrm>
              <a:off x="1698625" y="3106738"/>
              <a:ext cx="60404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Text Box 65"/>
            <p:cNvSpPr txBox="1">
              <a:spLocks noChangeArrowheads="1"/>
            </p:cNvSpPr>
            <p:nvPr/>
          </p:nvSpPr>
          <p:spPr bwMode="auto">
            <a:xfrm>
              <a:off x="4074074" y="2728913"/>
              <a:ext cx="165942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solidFill>
                    <a:srgbClr val="FF3300"/>
                  </a:solidFill>
                  <a:latin typeface="Times New Roman" charset="0"/>
                </a:rPr>
                <a:t>Segmento TCP</a:t>
              </a:r>
            </a:p>
          </p:txBody>
        </p:sp>
        <p:grpSp>
          <p:nvGrpSpPr>
            <p:cNvPr id="28709" name="Group 7"/>
            <p:cNvGrpSpPr>
              <a:grpSpLocks/>
            </p:cNvGrpSpPr>
            <p:nvPr/>
          </p:nvGrpSpPr>
          <p:grpSpPr bwMode="auto">
            <a:xfrm>
              <a:off x="739775" y="3998913"/>
              <a:ext cx="914400" cy="582613"/>
              <a:chOff x="323" y="2664"/>
              <a:chExt cx="576" cy="367"/>
            </a:xfrm>
          </p:grpSpPr>
          <p:sp>
            <p:nvSpPr>
              <p:cNvPr id="28736" name="Rectangle 8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37" name="Text Box 9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Times New Roman" charset="0"/>
                  </a:rPr>
                  <a:t>IP</a:t>
                </a:r>
              </a:p>
            </p:txBody>
          </p:sp>
        </p:grpSp>
        <p:sp>
          <p:nvSpPr>
            <p:cNvPr id="28710" name="Rectangle 18"/>
            <p:cNvSpPr>
              <a:spLocks noChangeArrowheads="1"/>
            </p:cNvSpPr>
            <p:nvPr/>
          </p:nvSpPr>
          <p:spPr bwMode="auto">
            <a:xfrm>
              <a:off x="7694613" y="3998913"/>
              <a:ext cx="914400" cy="582613"/>
            </a:xfrm>
            <a:prstGeom prst="rect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28711" name="Text Box 22"/>
            <p:cNvSpPr txBox="1">
              <a:spLocks noChangeArrowheads="1"/>
            </p:cNvSpPr>
            <p:nvPr/>
          </p:nvSpPr>
          <p:spPr bwMode="auto">
            <a:xfrm>
              <a:off x="7991475" y="4114801"/>
              <a:ext cx="387350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800">
                  <a:latin typeface="Times New Roman" charset="0"/>
                </a:rPr>
                <a:t>IP</a:t>
              </a:r>
            </a:p>
          </p:txBody>
        </p:sp>
        <p:grpSp>
          <p:nvGrpSpPr>
            <p:cNvPr id="28712" name="Group 30"/>
            <p:cNvGrpSpPr>
              <a:grpSpLocks/>
            </p:cNvGrpSpPr>
            <p:nvPr/>
          </p:nvGrpSpPr>
          <p:grpSpPr bwMode="auto">
            <a:xfrm>
              <a:off x="2955925" y="4027488"/>
              <a:ext cx="914400" cy="582613"/>
              <a:chOff x="323" y="2664"/>
              <a:chExt cx="576" cy="367"/>
            </a:xfrm>
          </p:grpSpPr>
          <p:sp>
            <p:nvSpPr>
              <p:cNvPr id="28734" name="Rectangle 31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35" name="Text Box 32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Times New Roman" charset="0"/>
                  </a:rPr>
                  <a:t>IP</a:t>
                </a:r>
              </a:p>
            </p:txBody>
          </p:sp>
        </p:grpSp>
        <p:grpSp>
          <p:nvGrpSpPr>
            <p:cNvPr id="28713" name="Group 33"/>
            <p:cNvGrpSpPr>
              <a:grpSpLocks/>
            </p:cNvGrpSpPr>
            <p:nvPr/>
          </p:nvGrpSpPr>
          <p:grpSpPr bwMode="auto">
            <a:xfrm>
              <a:off x="5600700" y="4027488"/>
              <a:ext cx="914400" cy="582613"/>
              <a:chOff x="323" y="2664"/>
              <a:chExt cx="576" cy="367"/>
            </a:xfrm>
          </p:grpSpPr>
          <p:sp>
            <p:nvSpPr>
              <p:cNvPr id="28732" name="Rectangle 34"/>
              <p:cNvSpPr>
                <a:spLocks noChangeArrowheads="1"/>
              </p:cNvSpPr>
              <p:nvPr/>
            </p:nvSpPr>
            <p:spPr bwMode="auto">
              <a:xfrm>
                <a:off x="323" y="2664"/>
                <a:ext cx="576" cy="367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28733" name="Text Box 35"/>
              <p:cNvSpPr txBox="1">
                <a:spLocks noChangeArrowheads="1"/>
              </p:cNvSpPr>
              <p:nvPr/>
            </p:nvSpPr>
            <p:spPr bwMode="auto">
              <a:xfrm>
                <a:off x="500" y="2729"/>
                <a:ext cx="244" cy="231"/>
              </a:xfrm>
              <a:prstGeom prst="rect">
                <a:avLst/>
              </a:prstGeom>
              <a:solidFill>
                <a:srgbClr val="FFCC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latin typeface="Times New Roman" charset="0"/>
                  </a:rPr>
                  <a:t>IP</a:t>
                </a:r>
              </a:p>
            </p:txBody>
          </p:sp>
        </p:grpSp>
        <p:sp>
          <p:nvSpPr>
            <p:cNvPr id="28714" name="Line 66"/>
            <p:cNvSpPr>
              <a:spLocks noChangeShapeType="1"/>
            </p:cNvSpPr>
            <p:nvPr/>
          </p:nvSpPr>
          <p:spPr bwMode="auto">
            <a:xfrm flipV="1">
              <a:off x="1671638" y="4311651"/>
              <a:ext cx="13017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5" name="Line 67"/>
            <p:cNvSpPr>
              <a:spLocks noChangeShapeType="1"/>
            </p:cNvSpPr>
            <p:nvPr/>
          </p:nvSpPr>
          <p:spPr bwMode="auto">
            <a:xfrm flipV="1">
              <a:off x="3902075" y="4325938"/>
              <a:ext cx="17446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6" name="Line 68"/>
            <p:cNvSpPr>
              <a:spLocks noChangeShapeType="1"/>
            </p:cNvSpPr>
            <p:nvPr/>
          </p:nvSpPr>
          <p:spPr bwMode="auto">
            <a:xfrm flipV="1">
              <a:off x="6519863" y="4311651"/>
              <a:ext cx="11763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17" name="Text Box 69"/>
            <p:cNvSpPr txBox="1">
              <a:spLocks noChangeArrowheads="1"/>
            </p:cNvSpPr>
            <p:nvPr/>
          </p:nvSpPr>
          <p:spPr bwMode="auto">
            <a:xfrm>
              <a:off x="1825306" y="3984626"/>
              <a:ext cx="101822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600">
                  <a:solidFill>
                    <a:srgbClr val="FF3300"/>
                  </a:solidFill>
                  <a:latin typeface="Times New Roman" charset="0"/>
                </a:rPr>
                <a:t>Pacote IP</a:t>
              </a:r>
            </a:p>
          </p:txBody>
        </p:sp>
        <p:sp>
          <p:nvSpPr>
            <p:cNvPr id="28718" name="Text Box 71"/>
            <p:cNvSpPr txBox="1">
              <a:spLocks noChangeArrowheads="1"/>
            </p:cNvSpPr>
            <p:nvPr/>
          </p:nvSpPr>
          <p:spPr bwMode="auto">
            <a:xfrm>
              <a:off x="4249418" y="3998913"/>
              <a:ext cx="101822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r>
                <a:rPr lang="en-US" sz="1600">
                  <a:solidFill>
                    <a:srgbClr val="FF3300"/>
                  </a:solidFill>
                  <a:latin typeface="Times New Roman" charset="0"/>
                </a:rPr>
                <a:t>Pacote IP</a:t>
              </a:r>
            </a:p>
          </p:txBody>
        </p:sp>
        <p:sp>
          <p:nvSpPr>
            <p:cNvPr id="28719" name="Line 48"/>
            <p:cNvSpPr>
              <a:spLocks noChangeShapeType="1"/>
            </p:cNvSpPr>
            <p:nvPr/>
          </p:nvSpPr>
          <p:spPr bwMode="auto">
            <a:xfrm flipH="1">
              <a:off x="6731000" y="5803901"/>
              <a:ext cx="0" cy="36036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0" name="Line 50"/>
            <p:cNvSpPr>
              <a:spLocks noChangeShapeType="1"/>
            </p:cNvSpPr>
            <p:nvPr/>
          </p:nvSpPr>
          <p:spPr bwMode="auto">
            <a:xfrm>
              <a:off x="8183563" y="5807076"/>
              <a:ext cx="1587" cy="330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21" name="Line 55"/>
            <p:cNvSpPr>
              <a:spLocks noChangeShapeType="1"/>
            </p:cNvSpPr>
            <p:nvPr/>
          </p:nvSpPr>
          <p:spPr bwMode="auto">
            <a:xfrm flipH="1">
              <a:off x="4105275" y="5805488"/>
              <a:ext cx="1588" cy="3302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8722" name="Group 81"/>
            <p:cNvGrpSpPr>
              <a:grpSpLocks/>
            </p:cNvGrpSpPr>
            <p:nvPr/>
          </p:nvGrpSpPr>
          <p:grpSpPr bwMode="auto">
            <a:xfrm>
              <a:off x="858838" y="5815013"/>
              <a:ext cx="7742237" cy="755650"/>
              <a:chOff x="858838" y="6102350"/>
              <a:chExt cx="7742237" cy="755650"/>
            </a:xfrm>
          </p:grpSpPr>
          <p:sp>
            <p:nvSpPr>
              <p:cNvPr id="28723" name="Line 28"/>
              <p:cNvSpPr>
                <a:spLocks noChangeShapeType="1"/>
              </p:cNvSpPr>
              <p:nvPr/>
            </p:nvSpPr>
            <p:spPr bwMode="auto">
              <a:xfrm>
                <a:off x="1190625" y="6102350"/>
                <a:ext cx="0" cy="373063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4" name="Line 29"/>
              <p:cNvSpPr>
                <a:spLocks noChangeShapeType="1"/>
              </p:cNvSpPr>
              <p:nvPr/>
            </p:nvSpPr>
            <p:spPr bwMode="auto">
              <a:xfrm>
                <a:off x="858838" y="6475413"/>
                <a:ext cx="2327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5" name="Line 41"/>
              <p:cNvSpPr>
                <a:spLocks noChangeShapeType="1"/>
              </p:cNvSpPr>
              <p:nvPr/>
            </p:nvSpPr>
            <p:spPr bwMode="auto">
              <a:xfrm flipH="1">
                <a:off x="2795588" y="6130925"/>
                <a:ext cx="1587" cy="330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6" name="Line 49"/>
              <p:cNvSpPr>
                <a:spLocks noChangeShapeType="1"/>
              </p:cNvSpPr>
              <p:nvPr/>
            </p:nvSpPr>
            <p:spPr bwMode="auto">
              <a:xfrm flipH="1">
                <a:off x="6273800" y="6437313"/>
                <a:ext cx="2327275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7" name="Line 56"/>
              <p:cNvSpPr>
                <a:spLocks noChangeShapeType="1"/>
              </p:cNvSpPr>
              <p:nvPr/>
            </p:nvSpPr>
            <p:spPr bwMode="auto">
              <a:xfrm flipH="1">
                <a:off x="5365750" y="6105525"/>
                <a:ext cx="1588" cy="330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8" name="Line 57"/>
              <p:cNvSpPr>
                <a:spLocks noChangeShapeType="1"/>
              </p:cNvSpPr>
              <p:nvPr/>
            </p:nvSpPr>
            <p:spPr bwMode="auto">
              <a:xfrm>
                <a:off x="4122738" y="6437313"/>
                <a:ext cx="1246187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29" name="Text Box 72"/>
              <p:cNvSpPr txBox="1">
                <a:spLocks noChangeArrowheads="1"/>
              </p:cNvSpPr>
              <p:nvPr/>
            </p:nvSpPr>
            <p:spPr bwMode="auto">
              <a:xfrm>
                <a:off x="1166813" y="6491288"/>
                <a:ext cx="16891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FF3300"/>
                    </a:solidFill>
                    <a:latin typeface="Times New Roman" charset="0"/>
                  </a:rPr>
                  <a:t>Ethernet</a:t>
                </a:r>
                <a:r>
                  <a:rPr lang="en-US" sz="1800">
                    <a:solidFill>
                      <a:srgbClr val="FF9900"/>
                    </a:solidFill>
                    <a:latin typeface="Times New Roman" charset="0"/>
                  </a:rPr>
                  <a:t> </a:t>
                </a:r>
                <a:r>
                  <a:rPr lang="en-US" sz="1800">
                    <a:solidFill>
                      <a:srgbClr val="FF3300"/>
                    </a:solidFill>
                    <a:latin typeface="Times New Roman" charset="0"/>
                  </a:rPr>
                  <a:t>frame</a:t>
                </a:r>
              </a:p>
            </p:txBody>
          </p:sp>
          <p:sp>
            <p:nvSpPr>
              <p:cNvPr id="28730" name="Text Box 73"/>
              <p:cNvSpPr txBox="1">
                <a:spLocks noChangeArrowheads="1"/>
              </p:cNvSpPr>
              <p:nvPr/>
            </p:nvSpPr>
            <p:spPr bwMode="auto">
              <a:xfrm>
                <a:off x="6723063" y="6419850"/>
                <a:ext cx="1689100" cy="366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FF3300"/>
                    </a:solidFill>
                    <a:latin typeface="Times New Roman" charset="0"/>
                  </a:rPr>
                  <a:t>Ethernet frame</a:t>
                </a:r>
                <a:endParaRPr lang="en-US" sz="2400">
                  <a:solidFill>
                    <a:srgbClr val="FF3300"/>
                  </a:solidFill>
                  <a:latin typeface="Times New Roman" charset="0"/>
                </a:endParaRPr>
              </a:p>
            </p:txBody>
          </p:sp>
          <p:sp>
            <p:nvSpPr>
              <p:cNvPr id="28731" name="Text Box 74"/>
              <p:cNvSpPr txBox="1">
                <a:spLocks noChangeArrowheads="1"/>
              </p:cNvSpPr>
              <p:nvPr/>
            </p:nvSpPr>
            <p:spPr bwMode="auto">
              <a:xfrm>
                <a:off x="3948113" y="6491288"/>
                <a:ext cx="1600200" cy="3667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Courier New" charset="0"/>
                    <a:ea typeface="ＭＳ Ｐゴシック" charset="0"/>
                  </a:defRPr>
                </a:lvl9pPr>
              </a:lstStyle>
              <a:p>
                <a:r>
                  <a:rPr lang="en-US" sz="1800">
                    <a:solidFill>
                      <a:srgbClr val="FF3300"/>
                    </a:solidFill>
                    <a:latin typeface="Times New Roman" charset="0"/>
                  </a:rPr>
                  <a:t>SONET frame</a:t>
                </a:r>
              </a:p>
            </p:txBody>
          </p:sp>
        </p:grpSp>
      </p:grpSp>
      <p:sp>
        <p:nvSpPr>
          <p:cNvPr id="28677" name="Text Box 59"/>
          <p:cNvSpPr txBox="1">
            <a:spLocks noChangeArrowheads="1"/>
          </p:cNvSpPr>
          <p:nvPr/>
        </p:nvSpPr>
        <p:spPr bwMode="auto">
          <a:xfrm>
            <a:off x="468313" y="1052513"/>
            <a:ext cx="14493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3333FF"/>
                </a:solidFill>
                <a:latin typeface="Times New Roman" charset="0"/>
              </a:rPr>
              <a:t>Computador</a:t>
            </a:r>
          </a:p>
        </p:txBody>
      </p:sp>
      <p:sp>
        <p:nvSpPr>
          <p:cNvPr id="25614" name="Slide Number Placeholder 85"/>
          <p:cNvSpPr>
            <a:spLocks noGrp="1"/>
          </p:cNvSpPr>
          <p:nvPr>
            <p:ph type="sldNum" sz="quarter" idx="10"/>
          </p:nvPr>
        </p:nvSpPr>
        <p:spPr>
          <a:xfrm>
            <a:off x="6553200" y="6069013"/>
            <a:ext cx="2133600" cy="3651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fld id="{8FEC9ACC-D9A7-F64D-9691-46A75750DFF9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  <a:defRPr/>
              </a:pPr>
              <a:t>3</a:t>
            </a:fld>
            <a:endParaRPr lang="en-US" sz="1200">
              <a:solidFill>
                <a:srgbClr val="FFFFFF"/>
              </a:solidFill>
            </a:endParaRPr>
          </a:p>
        </p:txBody>
      </p:sp>
      <p:sp>
        <p:nvSpPr>
          <p:cNvPr id="28679" name="Text Box 71"/>
          <p:cNvSpPr txBox="1">
            <a:spLocks noChangeArrowheads="1"/>
          </p:cNvSpPr>
          <p:nvPr/>
        </p:nvSpPr>
        <p:spPr bwMode="auto">
          <a:xfrm>
            <a:off x="6659563" y="4005263"/>
            <a:ext cx="10191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600">
                <a:solidFill>
                  <a:srgbClr val="FF3300"/>
                </a:solidFill>
                <a:latin typeface="Times New Roman" charset="0"/>
              </a:rPr>
              <a:t>Pacote IP</a:t>
            </a:r>
          </a:p>
        </p:txBody>
      </p:sp>
      <p:sp>
        <p:nvSpPr>
          <p:cNvPr id="28680" name="Text Box 59"/>
          <p:cNvSpPr txBox="1">
            <a:spLocks noChangeArrowheads="1"/>
          </p:cNvSpPr>
          <p:nvPr/>
        </p:nvSpPr>
        <p:spPr bwMode="auto">
          <a:xfrm>
            <a:off x="7451725" y="1052513"/>
            <a:ext cx="1450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3333FF"/>
                </a:solidFill>
                <a:latin typeface="Times New Roman" charset="0"/>
              </a:rPr>
              <a:t>Computador</a:t>
            </a:r>
          </a:p>
        </p:txBody>
      </p:sp>
      <p:sp>
        <p:nvSpPr>
          <p:cNvPr id="28681" name="Text Box 60"/>
          <p:cNvSpPr txBox="1">
            <a:spLocks noChangeArrowheads="1"/>
          </p:cNvSpPr>
          <p:nvPr/>
        </p:nvSpPr>
        <p:spPr bwMode="auto">
          <a:xfrm>
            <a:off x="5435600" y="3573463"/>
            <a:ext cx="1316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r>
              <a:rPr lang="en-US" sz="1800">
                <a:solidFill>
                  <a:srgbClr val="0000FF"/>
                </a:solidFill>
                <a:latin typeface="Times New Roman" charset="0"/>
              </a:rPr>
              <a:t>Nó (router)</a:t>
            </a:r>
          </a:p>
        </p:txBody>
      </p:sp>
    </p:spTree>
    <p:extLst>
      <p:ext uri="{BB962C8B-B14F-4D97-AF65-F5344CB8AC3E}">
        <p14:creationId xmlns:p14="http://schemas.microsoft.com/office/powerpoint/2010/main" val="577252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dirty="0" smtClean="0">
                <a:ea typeface="ＭＳ Ｐゴシック" charset="0"/>
              </a:rPr>
              <a:t>Conclusões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341438"/>
            <a:ext cx="8228013" cy="4679950"/>
          </a:xfrm>
        </p:spPr>
        <p:txBody>
          <a:bodyPr/>
          <a:lstStyle/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O protocolo IP está na base do funcionamento da interno da Internet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Define o formato dos pacotes </a:t>
            </a:r>
            <a:r>
              <a:rPr lang="pt-PT" sz="2000" dirty="0" smtClean="0">
                <a:ea typeface="ＭＳ Ｐゴシック" charset="0"/>
              </a:rPr>
              <a:t>IP e </a:t>
            </a:r>
            <a:r>
              <a:rPr lang="pt-PT" sz="2000" dirty="0" smtClean="0">
                <a:ea typeface="ＭＳ Ｐゴシック" charset="0"/>
              </a:rPr>
              <a:t>o significado dos diferentes campos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Define o espaço de endereçamento e como este deve ser interpretado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</a:rPr>
              <a:t>Define como os </a:t>
            </a:r>
            <a:r>
              <a:rPr lang="pt-PT" sz="2000" i="1" dirty="0" err="1" smtClean="0">
                <a:ea typeface="ＭＳ Ｐゴシック" charset="0"/>
              </a:rPr>
              <a:t>routers</a:t>
            </a:r>
            <a:r>
              <a:rPr lang="pt-PT" sz="2000" dirty="0" smtClean="0">
                <a:ea typeface="ＭＳ Ｐゴシック" charset="0"/>
              </a:rPr>
              <a:t> devem fazer o encaminhamento dos pacotes</a:t>
            </a:r>
            <a:endParaRPr lang="pt-PT" sz="1100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400" dirty="0">
                <a:ea typeface="ＭＳ Ｐゴシック" charset="0"/>
                <a:cs typeface="ＭＳ Ｐゴシック" charset="0"/>
              </a:rPr>
              <a:t>O protocolo IP </a:t>
            </a:r>
            <a:r>
              <a:rPr lang="pt-PT" sz="2400" dirty="0" smtClean="0">
                <a:ea typeface="ＭＳ Ｐゴシック" charset="0"/>
                <a:cs typeface="ＭＳ Ｐゴシック" charset="0"/>
              </a:rPr>
              <a:t>é crítico para a eficiência da Internet</a:t>
            </a:r>
            <a:endParaRPr lang="pt-PT" sz="2000" dirty="0">
              <a:ea typeface="ＭＳ Ｐゴシック" charset="0"/>
            </a:endParaRPr>
          </a:p>
          <a:p>
            <a:pPr eaLnBrk="1" hangingPunct="1">
              <a:defRPr/>
            </a:pPr>
            <a:r>
              <a:rPr lang="pt-PT" sz="2400" dirty="0" smtClean="0">
                <a:ea typeface="ＭＳ Ｐゴシック" charset="0"/>
                <a:cs typeface="ＭＳ Ｐゴシック" charset="0"/>
              </a:rPr>
              <a:t>Tem duas versões fundamentais: IPv4 e IPv6</a:t>
            </a:r>
          </a:p>
          <a:p>
            <a:pPr lvl="1" eaLnBrk="1" hangingPunct="1">
              <a:defRPr/>
            </a:pPr>
            <a:r>
              <a:rPr lang="pt-PT" sz="2000" dirty="0" smtClean="0">
                <a:ea typeface="ＭＳ Ｐゴシック" charset="0"/>
                <a:cs typeface="ＭＳ Ｐゴシック" charset="0"/>
              </a:rPr>
              <a:t>Cuja principal diferença </a:t>
            </a:r>
            <a:r>
              <a:rPr lang="pt-PT" sz="2000" smtClean="0">
                <a:ea typeface="ＭＳ Ｐゴシック" charset="0"/>
                <a:cs typeface="ＭＳ Ｐゴシック" charset="0"/>
              </a:rPr>
              <a:t>é </a:t>
            </a:r>
            <a:r>
              <a:rPr lang="pt-PT" sz="2000">
                <a:ea typeface="ＭＳ Ｐゴシック" charset="0"/>
                <a:cs typeface="ＭＳ Ｐゴシック" charset="0"/>
              </a:rPr>
              <a:t>o</a:t>
            </a:r>
            <a:r>
              <a:rPr lang="pt-PT" sz="2000" smtClean="0">
                <a:ea typeface="ＭＳ Ｐゴシック" charset="0"/>
                <a:cs typeface="ＭＳ Ｐゴシック" charset="0"/>
              </a:rPr>
              <a:t> </a:t>
            </a:r>
            <a:r>
              <a:rPr lang="pt-PT" sz="2000" dirty="0" smtClean="0">
                <a:ea typeface="ＭＳ Ｐゴシック" charset="0"/>
                <a:cs typeface="ＭＳ Ｐゴシック" charset="0"/>
              </a:rPr>
              <a:t>espaço de endereçamento</a:t>
            </a:r>
            <a:endParaRPr lang="pt-PT" sz="20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Slide Number Placeholder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75463" y="6237288"/>
            <a:ext cx="2133600" cy="476250"/>
          </a:xfrm>
        </p:spPr>
        <p:txBody>
          <a:bodyPr/>
          <a:lstStyle/>
          <a:p>
            <a:pPr>
              <a:defRPr/>
            </a:pPr>
            <a:fld id="{7CE678B4-BDDF-4443-A882-B931B7BB788E}" type="slidenum">
              <a:rPr lang="en-US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608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3" name="Group 2"/>
          <p:cNvGrpSpPr>
            <a:grpSpLocks/>
          </p:cNvGrpSpPr>
          <p:nvPr/>
        </p:nvGrpSpPr>
        <p:grpSpPr bwMode="auto">
          <a:xfrm>
            <a:off x="401075" y="1371600"/>
            <a:ext cx="6979237" cy="4776788"/>
            <a:chOff x="-206" y="129"/>
            <a:chExt cx="4088" cy="3304"/>
          </a:xfrm>
        </p:grpSpPr>
        <p:sp>
          <p:nvSpPr>
            <p:cNvPr id="30727" name="Freeform 3"/>
            <p:cNvSpPr>
              <a:spLocks/>
            </p:cNvSpPr>
            <p:nvPr/>
          </p:nvSpPr>
          <p:spPr bwMode="auto">
            <a:xfrm>
              <a:off x="2031" y="2058"/>
              <a:ext cx="1794" cy="933"/>
            </a:xfrm>
            <a:custGeom>
              <a:avLst/>
              <a:gdLst>
                <a:gd name="T0" fmla="*/ 6 w 1794"/>
                <a:gd name="T1" fmla="*/ 483 h 933"/>
                <a:gd name="T2" fmla="*/ 108 w 1794"/>
                <a:gd name="T3" fmla="*/ 125 h 933"/>
                <a:gd name="T4" fmla="*/ 559 w 1794"/>
                <a:gd name="T5" fmla="*/ 100 h 933"/>
                <a:gd name="T6" fmla="*/ 1128 w 1794"/>
                <a:gd name="T7" fmla="*/ 29 h 933"/>
                <a:gd name="T8" fmla="*/ 1716 w 1794"/>
                <a:gd name="T9" fmla="*/ 275 h 933"/>
                <a:gd name="T10" fmla="*/ 1596 w 1794"/>
                <a:gd name="T11" fmla="*/ 827 h 933"/>
                <a:gd name="T12" fmla="*/ 1380 w 1794"/>
                <a:gd name="T13" fmla="*/ 911 h 933"/>
                <a:gd name="T14" fmla="*/ 840 w 1794"/>
                <a:gd name="T15" fmla="*/ 929 h 933"/>
                <a:gd name="T16" fmla="*/ 414 w 1794"/>
                <a:gd name="T17" fmla="*/ 911 h 933"/>
                <a:gd name="T18" fmla="*/ 143 w 1794"/>
                <a:gd name="T19" fmla="*/ 832 h 933"/>
                <a:gd name="T20" fmla="*/ 6 w 1794"/>
                <a:gd name="T21" fmla="*/ 483 h 9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94"/>
                <a:gd name="T34" fmla="*/ 0 h 933"/>
                <a:gd name="T35" fmla="*/ 1794 w 1794"/>
                <a:gd name="T36" fmla="*/ 933 h 93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94" h="933">
                  <a:moveTo>
                    <a:pt x="6" y="483"/>
                  </a:moveTo>
                  <a:cubicBezTo>
                    <a:pt x="0" y="365"/>
                    <a:pt x="16" y="189"/>
                    <a:pt x="108" y="125"/>
                  </a:cubicBezTo>
                  <a:cubicBezTo>
                    <a:pt x="200" y="61"/>
                    <a:pt x="389" y="116"/>
                    <a:pt x="559" y="100"/>
                  </a:cubicBezTo>
                  <a:cubicBezTo>
                    <a:pt x="729" y="84"/>
                    <a:pt x="935" y="0"/>
                    <a:pt x="1128" y="29"/>
                  </a:cubicBezTo>
                  <a:cubicBezTo>
                    <a:pt x="1321" y="58"/>
                    <a:pt x="1638" y="142"/>
                    <a:pt x="1716" y="275"/>
                  </a:cubicBezTo>
                  <a:cubicBezTo>
                    <a:pt x="1794" y="408"/>
                    <a:pt x="1652" y="721"/>
                    <a:pt x="1596" y="827"/>
                  </a:cubicBezTo>
                  <a:cubicBezTo>
                    <a:pt x="1540" y="933"/>
                    <a:pt x="1506" y="894"/>
                    <a:pt x="1380" y="911"/>
                  </a:cubicBezTo>
                  <a:cubicBezTo>
                    <a:pt x="1254" y="928"/>
                    <a:pt x="1001" y="929"/>
                    <a:pt x="840" y="929"/>
                  </a:cubicBezTo>
                  <a:cubicBezTo>
                    <a:pt x="679" y="929"/>
                    <a:pt x="530" y="927"/>
                    <a:pt x="414" y="911"/>
                  </a:cubicBezTo>
                  <a:cubicBezTo>
                    <a:pt x="298" y="895"/>
                    <a:pt x="211" y="903"/>
                    <a:pt x="143" y="832"/>
                  </a:cubicBezTo>
                  <a:cubicBezTo>
                    <a:pt x="75" y="761"/>
                    <a:pt x="4" y="624"/>
                    <a:pt x="6" y="483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28" name="Freeform 4"/>
            <p:cNvSpPr>
              <a:spLocks/>
            </p:cNvSpPr>
            <p:nvPr/>
          </p:nvSpPr>
          <p:spPr bwMode="auto">
            <a:xfrm>
              <a:off x="1090" y="1594"/>
              <a:ext cx="1443" cy="816"/>
            </a:xfrm>
            <a:custGeom>
              <a:avLst/>
              <a:gdLst>
                <a:gd name="T0" fmla="*/ 0 w 1443"/>
                <a:gd name="T1" fmla="*/ 0 h 816"/>
                <a:gd name="T2" fmla="*/ 1076 w 1443"/>
                <a:gd name="T3" fmla="*/ 782 h 816"/>
                <a:gd name="T4" fmla="*/ 1320 w 1443"/>
                <a:gd name="T5" fmla="*/ 788 h 816"/>
                <a:gd name="T6" fmla="*/ 1443 w 1443"/>
                <a:gd name="T7" fmla="*/ 5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29" name="Rectangle 5"/>
            <p:cNvSpPr>
              <a:spLocks noChangeArrowheads="1"/>
            </p:cNvSpPr>
            <p:nvPr/>
          </p:nvSpPr>
          <p:spPr bwMode="auto">
            <a:xfrm>
              <a:off x="1084" y="129"/>
              <a:ext cx="1460" cy="147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30" name="Oval 6"/>
            <p:cNvSpPr>
              <a:spLocks noChangeArrowheads="1"/>
            </p:cNvSpPr>
            <p:nvPr/>
          </p:nvSpPr>
          <p:spPr bwMode="auto">
            <a:xfrm>
              <a:off x="1163" y="162"/>
              <a:ext cx="1320" cy="3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31" name="Freeform 7"/>
            <p:cNvSpPr>
              <a:spLocks/>
            </p:cNvSpPr>
            <p:nvPr/>
          </p:nvSpPr>
          <p:spPr bwMode="auto">
            <a:xfrm>
              <a:off x="2433" y="2249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grpSp>
          <p:nvGrpSpPr>
            <p:cNvPr id="30732" name="Group 8"/>
            <p:cNvGrpSpPr>
              <a:grpSpLocks/>
            </p:cNvGrpSpPr>
            <p:nvPr/>
          </p:nvGrpSpPr>
          <p:grpSpPr bwMode="auto">
            <a:xfrm>
              <a:off x="2122" y="2359"/>
              <a:ext cx="316" cy="147"/>
              <a:chOff x="3600" y="219"/>
              <a:chExt cx="360" cy="175"/>
            </a:xfrm>
          </p:grpSpPr>
          <p:sp>
            <p:nvSpPr>
              <p:cNvPr id="30877" name="Oval 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78" name="Line 1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79" name="Line 1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80" name="Rectangle 1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+mn-lt"/>
                </a:endParaRPr>
              </a:p>
            </p:txBody>
          </p:sp>
          <p:sp>
            <p:nvSpPr>
              <p:cNvPr id="30881" name="Oval 1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grpSp>
            <p:nvGrpSpPr>
              <p:cNvPr id="30882" name="Group 1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87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88" name="Line 1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89" name="Line 1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30883" name="Group 1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84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85" name="Line 2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86" name="Line 2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</p:grpSp>
        <p:grpSp>
          <p:nvGrpSpPr>
            <p:cNvPr id="30733" name="Group 22"/>
            <p:cNvGrpSpPr>
              <a:grpSpLocks/>
            </p:cNvGrpSpPr>
            <p:nvPr/>
          </p:nvGrpSpPr>
          <p:grpSpPr bwMode="auto">
            <a:xfrm>
              <a:off x="2344" y="2761"/>
              <a:ext cx="316" cy="147"/>
              <a:chOff x="3600" y="219"/>
              <a:chExt cx="360" cy="175"/>
            </a:xfrm>
          </p:grpSpPr>
          <p:sp>
            <p:nvSpPr>
              <p:cNvPr id="30864" name="Oval 23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65" name="Line 24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66" name="Line 25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67" name="Rectangle 26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+mn-lt"/>
                </a:endParaRPr>
              </a:p>
            </p:txBody>
          </p:sp>
          <p:sp>
            <p:nvSpPr>
              <p:cNvPr id="30868" name="Oval 27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grpSp>
            <p:nvGrpSpPr>
              <p:cNvPr id="30869" name="Group 28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74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75" name="Line 3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76" name="Line 3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30870" name="Group 32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71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72" name="Line 3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73" name="Line 3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</p:grpSp>
        <p:grpSp>
          <p:nvGrpSpPr>
            <p:cNvPr id="30734" name="Group 36"/>
            <p:cNvGrpSpPr>
              <a:grpSpLocks/>
            </p:cNvGrpSpPr>
            <p:nvPr/>
          </p:nvGrpSpPr>
          <p:grpSpPr bwMode="auto">
            <a:xfrm>
              <a:off x="2769" y="2167"/>
              <a:ext cx="316" cy="147"/>
              <a:chOff x="3600" y="219"/>
              <a:chExt cx="360" cy="175"/>
            </a:xfrm>
          </p:grpSpPr>
          <p:sp>
            <p:nvSpPr>
              <p:cNvPr id="30851" name="Oval 37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52" name="Line 38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53" name="Line 39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54" name="Rectangle 40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+mn-lt"/>
                </a:endParaRPr>
              </a:p>
            </p:txBody>
          </p:sp>
          <p:sp>
            <p:nvSpPr>
              <p:cNvPr id="30855" name="Oval 41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grpSp>
            <p:nvGrpSpPr>
              <p:cNvPr id="30856" name="Group 42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61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62" name="Line 4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63" name="Line 4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30857" name="Group 46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58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59" name="Line 4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60" name="Line 4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</p:grpSp>
        <p:grpSp>
          <p:nvGrpSpPr>
            <p:cNvPr id="30735" name="Group 50"/>
            <p:cNvGrpSpPr>
              <a:grpSpLocks/>
            </p:cNvGrpSpPr>
            <p:nvPr/>
          </p:nvGrpSpPr>
          <p:grpSpPr bwMode="auto">
            <a:xfrm>
              <a:off x="2720" y="2586"/>
              <a:ext cx="315" cy="147"/>
              <a:chOff x="3600" y="219"/>
              <a:chExt cx="360" cy="175"/>
            </a:xfrm>
          </p:grpSpPr>
          <p:sp>
            <p:nvSpPr>
              <p:cNvPr id="30838" name="Oval 51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39" name="Line 52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40" name="Line 53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41" name="Rectangle 54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+mn-lt"/>
                </a:endParaRPr>
              </a:p>
            </p:txBody>
          </p:sp>
          <p:sp>
            <p:nvSpPr>
              <p:cNvPr id="30842" name="Oval 55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grpSp>
            <p:nvGrpSpPr>
              <p:cNvPr id="30843" name="Group 56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48" name="Line 5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49" name="Line 5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50" name="Line 5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30844" name="Group 60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45" name="Line 6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46" name="Line 6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47" name="Line 6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</p:grpSp>
        <p:grpSp>
          <p:nvGrpSpPr>
            <p:cNvPr id="30736" name="Group 64"/>
            <p:cNvGrpSpPr>
              <a:grpSpLocks/>
            </p:cNvGrpSpPr>
            <p:nvPr/>
          </p:nvGrpSpPr>
          <p:grpSpPr bwMode="auto">
            <a:xfrm>
              <a:off x="3120" y="2773"/>
              <a:ext cx="316" cy="147"/>
              <a:chOff x="3600" y="219"/>
              <a:chExt cx="360" cy="175"/>
            </a:xfrm>
          </p:grpSpPr>
          <p:sp>
            <p:nvSpPr>
              <p:cNvPr id="30825" name="Oval 65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26" name="Line 66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27" name="Line 67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28" name="Rectangle 68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+mn-lt"/>
                </a:endParaRPr>
              </a:p>
            </p:txBody>
          </p:sp>
          <p:sp>
            <p:nvSpPr>
              <p:cNvPr id="30829" name="Oval 69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grpSp>
            <p:nvGrpSpPr>
              <p:cNvPr id="30830" name="Group 70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35" name="Line 7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36" name="Line 7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37" name="Line 7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30831" name="Group 74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32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33" name="Line 7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34" name="Line 7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</p:grpSp>
        <p:grpSp>
          <p:nvGrpSpPr>
            <p:cNvPr id="30737" name="Group 78"/>
            <p:cNvGrpSpPr>
              <a:grpSpLocks/>
            </p:cNvGrpSpPr>
            <p:nvPr/>
          </p:nvGrpSpPr>
          <p:grpSpPr bwMode="auto">
            <a:xfrm>
              <a:off x="3400" y="2360"/>
              <a:ext cx="316" cy="147"/>
              <a:chOff x="3600" y="219"/>
              <a:chExt cx="360" cy="175"/>
            </a:xfrm>
          </p:grpSpPr>
          <p:sp>
            <p:nvSpPr>
              <p:cNvPr id="30812" name="Oval 79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13" name="Line 80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14" name="Line 81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15" name="Rectangle 82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u="none">
                  <a:latin typeface="+mn-lt"/>
                </a:endParaRPr>
              </a:p>
            </p:txBody>
          </p:sp>
          <p:sp>
            <p:nvSpPr>
              <p:cNvPr id="30816" name="Oval 83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grpSp>
            <p:nvGrpSpPr>
              <p:cNvPr id="30817" name="Group 84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30822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23" name="Line 8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24" name="Line 8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  <p:grpSp>
            <p:nvGrpSpPr>
              <p:cNvPr id="30818" name="Group 88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30819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20" name="Line 9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  <p:sp>
              <p:nvSpPr>
                <p:cNvPr id="30821" name="Line 9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latin typeface="+mn-lt"/>
                  </a:endParaRPr>
                </a:p>
              </p:txBody>
            </p:sp>
          </p:grpSp>
        </p:grpSp>
        <p:sp>
          <p:nvSpPr>
            <p:cNvPr id="30738" name="Freeform 92"/>
            <p:cNvSpPr>
              <a:spLocks/>
            </p:cNvSpPr>
            <p:nvPr/>
          </p:nvSpPr>
          <p:spPr bwMode="auto">
            <a:xfrm>
              <a:off x="3089" y="2245"/>
              <a:ext cx="318" cy="194"/>
            </a:xfrm>
            <a:custGeom>
              <a:avLst/>
              <a:gdLst>
                <a:gd name="T0" fmla="*/ 0 w 318"/>
                <a:gd name="T1" fmla="*/ 0 h 194"/>
                <a:gd name="T2" fmla="*/ 318 w 318"/>
                <a:gd name="T3" fmla="*/ 194 h 194"/>
                <a:gd name="T4" fmla="*/ 0 60000 65536"/>
                <a:gd name="T5" fmla="*/ 0 60000 65536"/>
                <a:gd name="T6" fmla="*/ 0 w 318"/>
                <a:gd name="T7" fmla="*/ 0 h 194"/>
                <a:gd name="T8" fmla="*/ 318 w 318"/>
                <a:gd name="T9" fmla="*/ 194 h 1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8" h="194">
                  <a:moveTo>
                    <a:pt x="0" y="0"/>
                  </a:moveTo>
                  <a:lnTo>
                    <a:pt x="318" y="19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39" name="Freeform 93"/>
            <p:cNvSpPr>
              <a:spLocks/>
            </p:cNvSpPr>
            <p:nvPr/>
          </p:nvSpPr>
          <p:spPr bwMode="auto">
            <a:xfrm>
              <a:off x="2418" y="2492"/>
              <a:ext cx="303" cy="150"/>
            </a:xfrm>
            <a:custGeom>
              <a:avLst/>
              <a:gdLst>
                <a:gd name="T0" fmla="*/ 0 w 294"/>
                <a:gd name="T1" fmla="*/ 0 h 174"/>
                <a:gd name="T2" fmla="*/ 537 w 294"/>
                <a:gd name="T3" fmla="*/ 9 h 174"/>
                <a:gd name="T4" fmla="*/ 0 60000 65536"/>
                <a:gd name="T5" fmla="*/ 0 60000 65536"/>
                <a:gd name="T6" fmla="*/ 0 w 294"/>
                <a:gd name="T7" fmla="*/ 0 h 174"/>
                <a:gd name="T8" fmla="*/ 294 w 294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4" h="174">
                  <a:moveTo>
                    <a:pt x="0" y="0"/>
                  </a:moveTo>
                  <a:lnTo>
                    <a:pt x="294" y="17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0" name="Freeform 94"/>
            <p:cNvSpPr>
              <a:spLocks/>
            </p:cNvSpPr>
            <p:nvPr/>
          </p:nvSpPr>
          <p:spPr bwMode="auto">
            <a:xfrm>
              <a:off x="3015" y="2477"/>
              <a:ext cx="396" cy="156"/>
            </a:xfrm>
            <a:custGeom>
              <a:avLst/>
              <a:gdLst>
                <a:gd name="T0" fmla="*/ 0 w 378"/>
                <a:gd name="T1" fmla="*/ 20 h 174"/>
                <a:gd name="T2" fmla="*/ 962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1" name="Freeform 95"/>
            <p:cNvSpPr>
              <a:spLocks/>
            </p:cNvSpPr>
            <p:nvPr/>
          </p:nvSpPr>
          <p:spPr bwMode="auto">
            <a:xfrm>
              <a:off x="3435" y="2511"/>
              <a:ext cx="130" cy="320"/>
            </a:xfrm>
            <a:custGeom>
              <a:avLst/>
              <a:gdLst>
                <a:gd name="T0" fmla="*/ 0 w 118"/>
                <a:gd name="T1" fmla="*/ 1 h 500"/>
                <a:gd name="T2" fmla="*/ 826 w 118"/>
                <a:gd name="T3" fmla="*/ 0 h 500"/>
                <a:gd name="T4" fmla="*/ 0 60000 65536"/>
                <a:gd name="T5" fmla="*/ 0 60000 65536"/>
                <a:gd name="T6" fmla="*/ 0 w 118"/>
                <a:gd name="T7" fmla="*/ 0 h 500"/>
                <a:gd name="T8" fmla="*/ 118 w 118"/>
                <a:gd name="T9" fmla="*/ 500 h 5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8" h="500">
                  <a:moveTo>
                    <a:pt x="0" y="500"/>
                  </a:moveTo>
                  <a:lnTo>
                    <a:pt x="11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2" name="Freeform 96"/>
            <p:cNvSpPr>
              <a:spLocks/>
            </p:cNvSpPr>
            <p:nvPr/>
          </p:nvSpPr>
          <p:spPr bwMode="auto">
            <a:xfrm>
              <a:off x="2657" y="2847"/>
              <a:ext cx="464" cy="47"/>
            </a:xfrm>
            <a:custGeom>
              <a:avLst/>
              <a:gdLst>
                <a:gd name="T0" fmla="*/ 34197 w 370"/>
                <a:gd name="T1" fmla="*/ 69432 h 32"/>
                <a:gd name="T2" fmla="*/ 0 w 370"/>
                <a:gd name="T3" fmla="*/ 0 h 32"/>
                <a:gd name="T4" fmla="*/ 0 60000 65536"/>
                <a:gd name="T5" fmla="*/ 0 60000 65536"/>
                <a:gd name="T6" fmla="*/ 0 w 370"/>
                <a:gd name="T7" fmla="*/ 0 h 32"/>
                <a:gd name="T8" fmla="*/ 370 w 370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0" h="32">
                  <a:moveTo>
                    <a:pt x="370" y="32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3" name="Freeform 97"/>
            <p:cNvSpPr>
              <a:spLocks/>
            </p:cNvSpPr>
            <p:nvPr/>
          </p:nvSpPr>
          <p:spPr bwMode="auto">
            <a:xfrm>
              <a:off x="2319" y="2507"/>
              <a:ext cx="122" cy="268"/>
            </a:xfrm>
            <a:custGeom>
              <a:avLst/>
              <a:gdLst>
                <a:gd name="T0" fmla="*/ 1 w 176"/>
                <a:gd name="T1" fmla="*/ 1 h 412"/>
                <a:gd name="T2" fmla="*/ 1 w 176"/>
                <a:gd name="T3" fmla="*/ 1 h 412"/>
                <a:gd name="T4" fmla="*/ 0 w 176"/>
                <a:gd name="T5" fmla="*/ 0 h 412"/>
                <a:gd name="T6" fmla="*/ 0 60000 65536"/>
                <a:gd name="T7" fmla="*/ 0 60000 65536"/>
                <a:gd name="T8" fmla="*/ 0 60000 65536"/>
                <a:gd name="T9" fmla="*/ 0 w 176"/>
                <a:gd name="T10" fmla="*/ 0 h 412"/>
                <a:gd name="T11" fmla="*/ 176 w 176"/>
                <a:gd name="T12" fmla="*/ 412 h 4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6" h="412">
                  <a:moveTo>
                    <a:pt x="162" y="408"/>
                  </a:moveTo>
                  <a:lnTo>
                    <a:pt x="176" y="41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4" name="Rectangle 98"/>
            <p:cNvSpPr>
              <a:spLocks noChangeArrowheads="1"/>
            </p:cNvSpPr>
            <p:nvPr/>
          </p:nvSpPr>
          <p:spPr bwMode="auto">
            <a:xfrm>
              <a:off x="1128" y="2264"/>
              <a:ext cx="728" cy="1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5" name="Rectangle 99"/>
            <p:cNvSpPr>
              <a:spLocks noChangeArrowheads="1"/>
            </p:cNvSpPr>
            <p:nvPr/>
          </p:nvSpPr>
          <p:spPr bwMode="auto">
            <a:xfrm>
              <a:off x="1113" y="2279"/>
              <a:ext cx="723" cy="15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6" name="Line 100"/>
            <p:cNvSpPr>
              <a:spLocks noChangeShapeType="1"/>
            </p:cNvSpPr>
            <p:nvPr/>
          </p:nvSpPr>
          <p:spPr bwMode="auto">
            <a:xfrm>
              <a:off x="1759" y="2362"/>
              <a:ext cx="26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47" name="Text Box 101"/>
            <p:cNvSpPr txBox="1">
              <a:spLocks noChangeArrowheads="1"/>
            </p:cNvSpPr>
            <p:nvPr/>
          </p:nvSpPr>
          <p:spPr bwMode="auto">
            <a:xfrm>
              <a:off x="2401" y="2183"/>
              <a:ext cx="174" cy="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u="none">
                  <a:latin typeface="+mn-lt"/>
                </a:rPr>
                <a:t>1</a:t>
              </a:r>
            </a:p>
          </p:txBody>
        </p:sp>
        <p:sp>
          <p:nvSpPr>
            <p:cNvPr id="30748" name="Text Box 102"/>
            <p:cNvSpPr txBox="1">
              <a:spLocks noChangeArrowheads="1"/>
            </p:cNvSpPr>
            <p:nvPr/>
          </p:nvSpPr>
          <p:spPr bwMode="auto">
            <a:xfrm>
              <a:off x="2347" y="2459"/>
              <a:ext cx="16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latin typeface="+mn-lt"/>
                </a:rPr>
                <a:t>2</a:t>
              </a:r>
            </a:p>
          </p:txBody>
        </p:sp>
        <p:sp>
          <p:nvSpPr>
            <p:cNvPr id="30749" name="Text Box 103"/>
            <p:cNvSpPr txBox="1">
              <a:spLocks noChangeArrowheads="1"/>
            </p:cNvSpPr>
            <p:nvPr/>
          </p:nvSpPr>
          <p:spPr bwMode="auto">
            <a:xfrm>
              <a:off x="2189" y="2505"/>
              <a:ext cx="16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600" u="none">
                  <a:latin typeface="+mn-lt"/>
                </a:rPr>
                <a:t>3</a:t>
              </a:r>
            </a:p>
          </p:txBody>
        </p:sp>
        <p:sp>
          <p:nvSpPr>
            <p:cNvPr id="30750" name="Rectangle 104"/>
            <p:cNvSpPr>
              <a:spLocks noChangeArrowheads="1"/>
            </p:cNvSpPr>
            <p:nvPr/>
          </p:nvSpPr>
          <p:spPr bwMode="auto">
            <a:xfrm>
              <a:off x="1509" y="2281"/>
              <a:ext cx="269" cy="15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1" name="Text Box 105"/>
            <p:cNvSpPr txBox="1">
              <a:spLocks noChangeArrowheads="1"/>
            </p:cNvSpPr>
            <p:nvPr/>
          </p:nvSpPr>
          <p:spPr bwMode="auto">
            <a:xfrm>
              <a:off x="1494" y="2264"/>
              <a:ext cx="3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200" u="none">
                  <a:latin typeface="+mn-lt"/>
                </a:rPr>
                <a:t>0111</a:t>
              </a:r>
            </a:p>
          </p:txBody>
        </p:sp>
        <p:sp>
          <p:nvSpPr>
            <p:cNvPr id="30752" name="Text Box 106"/>
            <p:cNvSpPr txBox="1">
              <a:spLocks noChangeArrowheads="1"/>
            </p:cNvSpPr>
            <p:nvPr/>
          </p:nvSpPr>
          <p:spPr bwMode="auto">
            <a:xfrm>
              <a:off x="-206" y="1816"/>
              <a:ext cx="2470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pt-PT" sz="2000" b="0" u="none" dirty="0" smtClean="0">
                  <a:latin typeface="+mn-lt"/>
                  <a:cs typeface="Tw Cen MT"/>
                </a:rPr>
                <a:t>Endereço de destino no cabeçalho</a:t>
              </a:r>
              <a:endParaRPr lang="pt-PT" sz="2000" b="0" u="none" dirty="0">
                <a:latin typeface="+mn-lt"/>
                <a:cs typeface="Tw Cen MT"/>
              </a:endParaRPr>
            </a:p>
          </p:txBody>
        </p:sp>
        <p:sp>
          <p:nvSpPr>
            <p:cNvPr id="30753" name="Line 107"/>
            <p:cNvSpPr>
              <a:spLocks noChangeShapeType="1"/>
            </p:cNvSpPr>
            <p:nvPr/>
          </p:nvSpPr>
          <p:spPr bwMode="auto">
            <a:xfrm flipH="1">
              <a:off x="1269" y="2444"/>
              <a:ext cx="8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4" name="Text Box 108"/>
            <p:cNvSpPr txBox="1">
              <a:spLocks noChangeArrowheads="1"/>
            </p:cNvSpPr>
            <p:nvPr/>
          </p:nvSpPr>
          <p:spPr bwMode="auto">
            <a:xfrm>
              <a:off x="1244" y="261"/>
              <a:ext cx="1174" cy="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400" u="none" dirty="0" smtClean="0">
                  <a:latin typeface="+mn-lt"/>
                </a:rPr>
                <a:t>Control plane</a:t>
              </a:r>
              <a:endParaRPr lang="en-US" sz="1400" u="none" dirty="0">
                <a:latin typeface="+mn-lt"/>
              </a:endParaRPr>
            </a:p>
          </p:txBody>
        </p:sp>
        <p:sp>
          <p:nvSpPr>
            <p:cNvPr id="30755" name="Rectangle 109"/>
            <p:cNvSpPr>
              <a:spLocks noChangeArrowheads="1"/>
            </p:cNvSpPr>
            <p:nvPr/>
          </p:nvSpPr>
          <p:spPr bwMode="auto">
            <a:xfrm>
              <a:off x="1197" y="732"/>
              <a:ext cx="1263" cy="80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57" name="Text Box 111"/>
            <p:cNvSpPr txBox="1">
              <a:spLocks noChangeArrowheads="1"/>
            </p:cNvSpPr>
            <p:nvPr/>
          </p:nvSpPr>
          <p:spPr bwMode="auto">
            <a:xfrm>
              <a:off x="1183" y="805"/>
              <a:ext cx="7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 u="none" dirty="0" err="1" smtClean="0">
                  <a:latin typeface="+mn-lt"/>
                </a:rPr>
                <a:t>Endereço</a:t>
              </a:r>
              <a:endParaRPr lang="en-US" sz="1200" u="none" dirty="0">
                <a:latin typeface="+mn-lt"/>
              </a:endParaRPr>
            </a:p>
          </p:txBody>
        </p:sp>
        <p:sp>
          <p:nvSpPr>
            <p:cNvPr id="30758" name="Text Box 112"/>
            <p:cNvSpPr txBox="1">
              <a:spLocks noChangeArrowheads="1"/>
            </p:cNvSpPr>
            <p:nvPr/>
          </p:nvSpPr>
          <p:spPr bwMode="auto">
            <a:xfrm>
              <a:off x="1815" y="805"/>
              <a:ext cx="73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 u="none" dirty="0">
                  <a:latin typeface="+mn-lt"/>
                </a:rPr>
                <a:t>O</a:t>
              </a:r>
              <a:r>
                <a:rPr lang="en-US" sz="1200" u="none" dirty="0" smtClean="0">
                  <a:latin typeface="+mn-lt"/>
                </a:rPr>
                <a:t>utput </a:t>
              </a:r>
              <a:r>
                <a:rPr lang="en-US" sz="1200" u="none" dirty="0">
                  <a:latin typeface="+mn-lt"/>
                </a:rPr>
                <a:t>link</a:t>
              </a:r>
            </a:p>
          </p:txBody>
        </p:sp>
        <p:sp>
          <p:nvSpPr>
            <p:cNvPr id="30759" name="Line 113"/>
            <p:cNvSpPr>
              <a:spLocks noChangeShapeType="1"/>
            </p:cNvSpPr>
            <p:nvPr/>
          </p:nvSpPr>
          <p:spPr bwMode="auto">
            <a:xfrm>
              <a:off x="1886" y="814"/>
              <a:ext cx="5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60" name="Text Box 114"/>
            <p:cNvSpPr txBox="1">
              <a:spLocks noChangeArrowheads="1"/>
            </p:cNvSpPr>
            <p:nvPr/>
          </p:nvSpPr>
          <p:spPr bwMode="auto">
            <a:xfrm>
              <a:off x="1580" y="972"/>
              <a:ext cx="300" cy="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en-US" sz="1200" u="none" dirty="0">
                  <a:latin typeface="+mn-lt"/>
                </a:rPr>
                <a:t>0100</a:t>
              </a:r>
            </a:p>
            <a:p>
              <a:pPr algn="r" eaLnBrk="1" hangingPunct="1"/>
              <a:r>
                <a:rPr lang="en-US" sz="1200" u="none" dirty="0">
                  <a:latin typeface="+mn-lt"/>
                </a:rPr>
                <a:t>0101</a:t>
              </a:r>
            </a:p>
            <a:p>
              <a:pPr algn="r" eaLnBrk="1" hangingPunct="1"/>
              <a:r>
                <a:rPr lang="en-US" sz="1200" u="none" dirty="0">
                  <a:latin typeface="+mn-lt"/>
                </a:rPr>
                <a:t>0111</a:t>
              </a:r>
            </a:p>
            <a:p>
              <a:pPr algn="r" eaLnBrk="1" hangingPunct="1"/>
              <a:r>
                <a:rPr lang="en-US" sz="1200" u="none" dirty="0">
                  <a:latin typeface="+mn-lt"/>
                </a:rPr>
                <a:t>1001</a:t>
              </a:r>
            </a:p>
          </p:txBody>
        </p:sp>
        <p:sp>
          <p:nvSpPr>
            <p:cNvPr id="30761" name="Text Box 115"/>
            <p:cNvSpPr txBox="1">
              <a:spLocks noChangeArrowheads="1"/>
            </p:cNvSpPr>
            <p:nvPr/>
          </p:nvSpPr>
          <p:spPr bwMode="auto">
            <a:xfrm>
              <a:off x="1944" y="972"/>
              <a:ext cx="149" cy="5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200" u="none" dirty="0">
                  <a:latin typeface="+mn-lt"/>
                </a:rPr>
                <a:t>3</a:t>
              </a:r>
            </a:p>
            <a:p>
              <a:pPr algn="ctr" eaLnBrk="1" hangingPunct="1"/>
              <a:r>
                <a:rPr lang="en-US" sz="1200" u="none" dirty="0">
                  <a:latin typeface="+mn-lt"/>
                </a:rPr>
                <a:t>2</a:t>
              </a:r>
            </a:p>
            <a:p>
              <a:pPr algn="ctr" eaLnBrk="1" hangingPunct="1"/>
              <a:r>
                <a:rPr lang="en-US" sz="1200" u="none" dirty="0">
                  <a:latin typeface="+mn-lt"/>
                </a:rPr>
                <a:t>2</a:t>
              </a:r>
            </a:p>
            <a:p>
              <a:pPr algn="ctr" eaLnBrk="1" hangingPunct="1"/>
              <a:r>
                <a:rPr lang="en-US" sz="1200" u="none" dirty="0">
                  <a:latin typeface="+mn-lt"/>
                </a:rPr>
                <a:t>1</a:t>
              </a:r>
            </a:p>
          </p:txBody>
        </p:sp>
        <p:sp>
          <p:nvSpPr>
            <p:cNvPr id="30764" name="AutoShape 118"/>
            <p:cNvSpPr>
              <a:spLocks noChangeArrowheads="1"/>
            </p:cNvSpPr>
            <p:nvPr/>
          </p:nvSpPr>
          <p:spPr bwMode="auto">
            <a:xfrm rot="5400000">
              <a:off x="1763" y="548"/>
              <a:ext cx="151" cy="172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65" name="Line 119"/>
            <p:cNvSpPr>
              <a:spLocks noChangeShapeType="1"/>
            </p:cNvSpPr>
            <p:nvPr/>
          </p:nvSpPr>
          <p:spPr bwMode="auto">
            <a:xfrm>
              <a:off x="1371" y="2086"/>
              <a:ext cx="229" cy="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66" name="Freeform 120"/>
            <p:cNvSpPr>
              <a:spLocks/>
            </p:cNvSpPr>
            <p:nvPr/>
          </p:nvSpPr>
          <p:spPr bwMode="auto">
            <a:xfrm>
              <a:off x="2047" y="2395"/>
              <a:ext cx="554" cy="167"/>
            </a:xfrm>
            <a:custGeom>
              <a:avLst/>
              <a:gdLst>
                <a:gd name="T0" fmla="*/ 0 w 554"/>
                <a:gd name="T1" fmla="*/ 10 h 167"/>
                <a:gd name="T2" fmla="*/ 324 w 554"/>
                <a:gd name="T3" fmla="*/ 26 h 167"/>
                <a:gd name="T4" fmla="*/ 554 w 554"/>
                <a:gd name="T5" fmla="*/ 167 h 167"/>
                <a:gd name="T6" fmla="*/ 0 60000 65536"/>
                <a:gd name="T7" fmla="*/ 0 60000 65536"/>
                <a:gd name="T8" fmla="*/ 0 60000 65536"/>
                <a:gd name="T9" fmla="*/ 0 w 554"/>
                <a:gd name="T10" fmla="*/ 0 h 167"/>
                <a:gd name="T11" fmla="*/ 554 w 554"/>
                <a:gd name="T12" fmla="*/ 167 h 1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54" h="167">
                  <a:moveTo>
                    <a:pt x="0" y="10"/>
                  </a:moveTo>
                  <a:cubicBezTo>
                    <a:pt x="102" y="0"/>
                    <a:pt x="240" y="5"/>
                    <a:pt x="324" y="26"/>
                  </a:cubicBezTo>
                  <a:cubicBezTo>
                    <a:pt x="416" y="52"/>
                    <a:pt x="502" y="120"/>
                    <a:pt x="554" y="167"/>
                  </a:cubicBezTo>
                </a:path>
              </a:pathLst>
            </a:custGeom>
            <a:noFill/>
            <a:ln w="571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67" name="Freeform 121"/>
            <p:cNvSpPr>
              <a:spLocks/>
            </p:cNvSpPr>
            <p:nvPr/>
          </p:nvSpPr>
          <p:spPr bwMode="auto">
            <a:xfrm flipH="1">
              <a:off x="3518" y="2127"/>
              <a:ext cx="364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68" name="Freeform 122"/>
            <p:cNvSpPr>
              <a:spLocks/>
            </p:cNvSpPr>
            <p:nvPr/>
          </p:nvSpPr>
          <p:spPr bwMode="auto">
            <a:xfrm flipH="1">
              <a:off x="2881" y="1948"/>
              <a:ext cx="364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69" name="Freeform 123"/>
            <p:cNvSpPr>
              <a:spLocks/>
            </p:cNvSpPr>
            <p:nvPr/>
          </p:nvSpPr>
          <p:spPr bwMode="auto">
            <a:xfrm flipH="1" flipV="1">
              <a:off x="3302" y="2922"/>
              <a:ext cx="342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70" name="Freeform 124"/>
            <p:cNvSpPr>
              <a:spLocks/>
            </p:cNvSpPr>
            <p:nvPr/>
          </p:nvSpPr>
          <p:spPr bwMode="auto">
            <a:xfrm flipH="1" flipV="1">
              <a:off x="2452" y="2912"/>
              <a:ext cx="342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0771" name="Freeform 125"/>
            <p:cNvSpPr>
              <a:spLocks/>
            </p:cNvSpPr>
            <p:nvPr/>
          </p:nvSpPr>
          <p:spPr bwMode="auto">
            <a:xfrm flipH="1" flipV="1">
              <a:off x="2855" y="2728"/>
              <a:ext cx="342" cy="285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grpSp>
          <p:nvGrpSpPr>
            <p:cNvPr id="30772" name="Group 126"/>
            <p:cNvGrpSpPr>
              <a:grpSpLocks/>
            </p:cNvGrpSpPr>
            <p:nvPr/>
          </p:nvGrpSpPr>
          <p:grpSpPr bwMode="auto">
            <a:xfrm>
              <a:off x="2886" y="1668"/>
              <a:ext cx="347" cy="285"/>
              <a:chOff x="2886" y="1668"/>
              <a:chExt cx="347" cy="285"/>
            </a:xfrm>
          </p:grpSpPr>
          <p:sp>
            <p:nvSpPr>
              <p:cNvPr id="30805" name="Rectangle 127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06" name="Oval 128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07" name="Rectangle 129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08" name="Line 130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09" name="Line 131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10" name="Line 132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11" name="AutoShape 133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30773" name="Group 134"/>
            <p:cNvGrpSpPr>
              <a:grpSpLocks/>
            </p:cNvGrpSpPr>
            <p:nvPr/>
          </p:nvGrpSpPr>
          <p:grpSpPr bwMode="auto">
            <a:xfrm>
              <a:off x="3524" y="1840"/>
              <a:ext cx="347" cy="285"/>
              <a:chOff x="2886" y="1668"/>
              <a:chExt cx="347" cy="285"/>
            </a:xfrm>
          </p:grpSpPr>
          <p:sp>
            <p:nvSpPr>
              <p:cNvPr id="30798" name="Rectangle 135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99" name="Oval 136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00" name="Rectangle 137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01" name="Line 138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02" name="Line 139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03" name="Line 140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804" name="AutoShape 141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30774" name="Group 142"/>
            <p:cNvGrpSpPr>
              <a:grpSpLocks/>
            </p:cNvGrpSpPr>
            <p:nvPr/>
          </p:nvGrpSpPr>
          <p:grpSpPr bwMode="auto">
            <a:xfrm>
              <a:off x="3291" y="3148"/>
              <a:ext cx="347" cy="285"/>
              <a:chOff x="2886" y="1668"/>
              <a:chExt cx="347" cy="285"/>
            </a:xfrm>
          </p:grpSpPr>
          <p:sp>
            <p:nvSpPr>
              <p:cNvPr id="30791" name="Rectangle 143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92" name="Oval 144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93" name="Rectangle 145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94" name="Line 146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95" name="Line 147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96" name="Line 148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97" name="AutoShape 149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30775" name="Group 150"/>
            <p:cNvGrpSpPr>
              <a:grpSpLocks/>
            </p:cNvGrpSpPr>
            <p:nvPr/>
          </p:nvGrpSpPr>
          <p:grpSpPr bwMode="auto">
            <a:xfrm>
              <a:off x="2853" y="3010"/>
              <a:ext cx="347" cy="285"/>
              <a:chOff x="2886" y="1668"/>
              <a:chExt cx="347" cy="285"/>
            </a:xfrm>
          </p:grpSpPr>
          <p:sp>
            <p:nvSpPr>
              <p:cNvPr id="30784" name="Rectangle 151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85" name="Oval 152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86" name="Rectangle 153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87" name="Line 154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88" name="Line 155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89" name="Line 156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90" name="AutoShape 157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  <p:grpSp>
          <p:nvGrpSpPr>
            <p:cNvPr id="30776" name="Group 158"/>
            <p:cNvGrpSpPr>
              <a:grpSpLocks/>
            </p:cNvGrpSpPr>
            <p:nvPr/>
          </p:nvGrpSpPr>
          <p:grpSpPr bwMode="auto">
            <a:xfrm>
              <a:off x="2440" y="3131"/>
              <a:ext cx="347" cy="285"/>
              <a:chOff x="2886" y="1668"/>
              <a:chExt cx="347" cy="285"/>
            </a:xfrm>
          </p:grpSpPr>
          <p:sp>
            <p:nvSpPr>
              <p:cNvPr id="30777" name="Rectangle 159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78" name="Oval 160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79" name="Rectangle 161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80" name="Line 162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81" name="Line 163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82" name="Line 164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>
                  <a:latin typeface="+mn-lt"/>
                </a:endParaRPr>
              </a:p>
            </p:txBody>
          </p:sp>
          <p:sp>
            <p:nvSpPr>
              <p:cNvPr id="30783" name="AutoShape 165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+mn-lt"/>
                </a:endParaRPr>
              </a:p>
            </p:txBody>
          </p:sp>
        </p:grpSp>
      </p:grpSp>
      <p:sp>
        <p:nvSpPr>
          <p:cNvPr id="30724" name="Text Box 166"/>
          <p:cNvSpPr txBox="1">
            <a:spLocks noChangeArrowheads="1"/>
          </p:cNvSpPr>
          <p:nvPr/>
        </p:nvSpPr>
        <p:spPr bwMode="auto">
          <a:xfrm>
            <a:off x="304800" y="304800"/>
            <a:ext cx="845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pt-PT" sz="4000" i="1" u="none" dirty="0" smtClean="0">
                <a:solidFill>
                  <a:srgbClr val="0000FF"/>
                </a:solidFill>
                <a:latin typeface="+mn-lt"/>
                <a:cs typeface="Tw Cen MT"/>
              </a:rPr>
              <a:t>Data plane e </a:t>
            </a:r>
            <a:r>
              <a:rPr lang="pt-PT" sz="4000" i="1" u="none" dirty="0" err="1">
                <a:solidFill>
                  <a:srgbClr val="0000FF"/>
                </a:solidFill>
                <a:latin typeface="+mn-lt"/>
                <a:cs typeface="Tw Cen MT"/>
              </a:rPr>
              <a:t>C</a:t>
            </a:r>
            <a:r>
              <a:rPr lang="pt-PT" sz="4000" i="1" u="none" dirty="0" err="1" smtClean="0">
                <a:solidFill>
                  <a:srgbClr val="0000FF"/>
                </a:solidFill>
                <a:latin typeface="+mn-lt"/>
                <a:cs typeface="Tw Cen MT"/>
              </a:rPr>
              <a:t>ontrol</a:t>
            </a:r>
            <a:r>
              <a:rPr lang="pt-PT" sz="4000" i="1" u="none" dirty="0" smtClean="0">
                <a:solidFill>
                  <a:srgbClr val="0000FF"/>
                </a:solidFill>
                <a:latin typeface="+mn-lt"/>
                <a:cs typeface="Tw Cen MT"/>
              </a:rPr>
              <a:t> plane</a:t>
            </a:r>
            <a:endParaRPr lang="en-US" sz="4000" i="1" u="none" dirty="0">
              <a:solidFill>
                <a:srgbClr val="0000FF"/>
              </a:solidFill>
              <a:latin typeface="+mn-lt"/>
              <a:ea typeface="ヒラギノ角ゴ Pro W3" charset="0"/>
              <a:cs typeface="Tw Cen MT"/>
            </a:endParaRPr>
          </a:p>
        </p:txBody>
      </p:sp>
      <p:grpSp>
        <p:nvGrpSpPr>
          <p:cNvPr id="164" name="Group 176"/>
          <p:cNvGrpSpPr>
            <a:grpSpLocks/>
          </p:cNvGrpSpPr>
          <p:nvPr/>
        </p:nvGrpSpPr>
        <p:grpSpPr bwMode="auto">
          <a:xfrm>
            <a:off x="4283968" y="1196753"/>
            <a:ext cx="4626298" cy="2218622"/>
            <a:chOff x="2037" y="708"/>
            <a:chExt cx="3471" cy="1409"/>
          </a:xfrm>
        </p:grpSpPr>
        <p:sp>
          <p:nvSpPr>
            <p:cNvPr id="165" name="Text Box 174"/>
            <p:cNvSpPr txBox="1">
              <a:spLocks noChangeArrowheads="1"/>
            </p:cNvSpPr>
            <p:nvPr/>
          </p:nvSpPr>
          <p:spPr bwMode="auto">
            <a:xfrm>
              <a:off x="3474" y="708"/>
              <a:ext cx="2034" cy="1409"/>
            </a:xfrm>
            <a:prstGeom prst="rect">
              <a:avLst/>
            </a:prstGeom>
            <a:noFill/>
            <a:ln w="12700">
              <a:solidFill>
                <a:srgbClr val="CC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l">
                <a:lnSpc>
                  <a:spcPct val="85000"/>
                </a:lnSpc>
                <a:defRPr/>
              </a:pPr>
              <a:r>
                <a:rPr lang="pt-PT" sz="1800" b="0" dirty="0" smtClean="0">
                  <a:latin typeface="Gill Sans MT" charset="0"/>
                  <a:cs typeface="+mn-cs"/>
                </a:rPr>
                <a:t>2</a:t>
              </a:r>
              <a:r>
                <a:rPr lang="pt-PT" sz="1800" b="0" baseline="30000" dirty="0" smtClean="0">
                  <a:latin typeface="Gill Sans MT" charset="0"/>
                  <a:cs typeface="+mn-cs"/>
                </a:rPr>
                <a:t>32</a:t>
              </a:r>
              <a:r>
                <a:rPr lang="pt-PT" sz="1800" b="0" dirty="0" smtClean="0">
                  <a:latin typeface="Gill Sans MT" charset="0"/>
                  <a:cs typeface="+mn-cs"/>
                </a:rPr>
                <a:t> ≈ 4 x 10</a:t>
              </a:r>
              <a:r>
                <a:rPr lang="pt-PT" sz="1800" b="0" baseline="30000" dirty="0" smtClean="0">
                  <a:latin typeface="Gill Sans MT" charset="0"/>
                  <a:cs typeface="+mn-cs"/>
                </a:rPr>
                <a:t>9</a:t>
              </a:r>
              <a:r>
                <a:rPr lang="pt-PT" sz="1800" b="0" dirty="0" smtClean="0">
                  <a:latin typeface="Gill Sans MT" charset="0"/>
                  <a:cs typeface="+mn-cs"/>
                </a:rPr>
                <a:t> endereços IP distintos, por isso a tabela é em termos de prefixos IP e não em termos de endereços individuais. </a:t>
              </a:r>
            </a:p>
            <a:p>
              <a:pPr algn="l">
                <a:lnSpc>
                  <a:spcPct val="85000"/>
                </a:lnSpc>
                <a:defRPr/>
              </a:pPr>
              <a:endParaRPr lang="pt-PT" sz="1800" b="0" dirty="0" smtClean="0">
                <a:latin typeface="Gill Sans MT" charset="0"/>
                <a:cs typeface="+mn-cs"/>
              </a:endParaRPr>
            </a:p>
            <a:p>
              <a:pPr algn="l">
                <a:lnSpc>
                  <a:spcPct val="85000"/>
                </a:lnSpc>
                <a:defRPr/>
              </a:pPr>
              <a:r>
                <a:rPr lang="pt-PT" sz="1800" b="0" dirty="0" smtClean="0">
                  <a:latin typeface="Gill Sans MT" charset="0"/>
                  <a:cs typeface="+mn-cs"/>
                </a:rPr>
                <a:t>Hoje em dia as maiores tabelas têm cerca de 500.000 prefixos distintos</a:t>
              </a:r>
            </a:p>
          </p:txBody>
        </p:sp>
        <p:sp>
          <p:nvSpPr>
            <p:cNvPr id="166" name="Line 175"/>
            <p:cNvSpPr>
              <a:spLocks noChangeShapeType="1"/>
            </p:cNvSpPr>
            <p:nvPr/>
          </p:nvSpPr>
          <p:spPr bwMode="auto">
            <a:xfrm flipH="1">
              <a:off x="2037" y="1229"/>
              <a:ext cx="1433" cy="668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pt-PT"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577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Terminologia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sz="2400" i="1" dirty="0" smtClean="0"/>
              <a:t>Data plane </a:t>
            </a:r>
            <a:r>
              <a:rPr lang="pt-PT" sz="2400" dirty="0" smtClean="0"/>
              <a:t>(faceta dos dados ou dos pacotes)</a:t>
            </a:r>
          </a:p>
          <a:p>
            <a:pPr lvl="1"/>
            <a:r>
              <a:rPr lang="pt-PT" sz="2000" dirty="0" smtClean="0"/>
              <a:t>Trata da problemática da comutação de pacotes entre a interface de entrada e a interface de saída</a:t>
            </a:r>
          </a:p>
          <a:p>
            <a:pPr lvl="1"/>
            <a:r>
              <a:rPr lang="pt-PT" sz="2000" dirty="0" smtClean="0"/>
              <a:t>Baseia-se numa tabela de encaminhamento ou de comutação</a:t>
            </a:r>
          </a:p>
          <a:p>
            <a:pPr lvl="1"/>
            <a:r>
              <a:rPr lang="pt-PT" sz="2000" dirty="0" smtClean="0"/>
              <a:t>Em inglês diz-se </a:t>
            </a:r>
            <a:r>
              <a:rPr lang="pt-PT" sz="2000" i="1" dirty="0" err="1" smtClean="0">
                <a:solidFill>
                  <a:srgbClr val="0000FF"/>
                </a:solidFill>
              </a:rPr>
              <a:t>forwarding</a:t>
            </a:r>
            <a:r>
              <a:rPr lang="pt-PT" sz="2000" i="1" dirty="0" smtClean="0">
                <a:solidFill>
                  <a:srgbClr val="0000FF"/>
                </a:solidFill>
              </a:rPr>
              <a:t> </a:t>
            </a:r>
            <a:r>
              <a:rPr lang="pt-PT" sz="2000" i="1" dirty="0" err="1" smtClean="0">
                <a:solidFill>
                  <a:srgbClr val="0000FF"/>
                </a:solidFill>
              </a:rPr>
              <a:t>table</a:t>
            </a:r>
            <a:r>
              <a:rPr lang="pt-PT" sz="2000" dirty="0" smtClean="0"/>
              <a:t> e algumas vezes </a:t>
            </a:r>
            <a:r>
              <a:rPr lang="pt-PT" sz="2000" i="1" dirty="0" err="1" smtClean="0">
                <a:solidFill>
                  <a:srgbClr val="0000FF"/>
                </a:solidFill>
              </a:rPr>
              <a:t>switching</a:t>
            </a:r>
            <a:r>
              <a:rPr lang="pt-PT" sz="2000" i="1" dirty="0" smtClean="0">
                <a:solidFill>
                  <a:srgbClr val="0000FF"/>
                </a:solidFill>
              </a:rPr>
              <a:t> </a:t>
            </a:r>
            <a:r>
              <a:rPr lang="pt-PT" sz="2000" i="1" dirty="0" err="1" smtClean="0">
                <a:solidFill>
                  <a:srgbClr val="0000FF"/>
                </a:solidFill>
              </a:rPr>
              <a:t>table</a:t>
            </a:r>
            <a:endParaRPr lang="pt-PT" sz="2000" i="1" dirty="0" smtClean="0">
              <a:solidFill>
                <a:srgbClr val="0000FF"/>
              </a:solidFill>
            </a:endParaRPr>
          </a:p>
          <a:p>
            <a:r>
              <a:rPr lang="pt-PT" sz="2400" dirty="0" err="1" smtClean="0"/>
              <a:t>Control</a:t>
            </a:r>
            <a:r>
              <a:rPr lang="pt-PT" sz="2400" dirty="0" smtClean="0"/>
              <a:t> plane (faceta de controlo)</a:t>
            </a:r>
          </a:p>
          <a:p>
            <a:pPr lvl="1"/>
            <a:r>
              <a:rPr lang="pt-PT" sz="2000" dirty="0" smtClean="0"/>
              <a:t>Trata da problemática da configuração e controlo do equipamento de comutação (</a:t>
            </a:r>
            <a:r>
              <a:rPr lang="pt-PT" sz="2000" i="1" dirty="0" err="1" smtClean="0"/>
              <a:t>routers</a:t>
            </a:r>
            <a:r>
              <a:rPr lang="pt-PT" sz="2000" dirty="0" smtClean="0"/>
              <a:t>)</a:t>
            </a:r>
          </a:p>
          <a:p>
            <a:pPr lvl="1"/>
            <a:r>
              <a:rPr lang="pt-PT" sz="2000" dirty="0" smtClean="0"/>
              <a:t>Nomeadamente a sua configuração no que diz respeito à forma como faz </a:t>
            </a:r>
            <a:r>
              <a:rPr lang="pt-PT" sz="2000" i="1" dirty="0" err="1" smtClean="0"/>
              <a:t>forwarding</a:t>
            </a:r>
            <a:endParaRPr lang="pt-PT" sz="2000" i="1" dirty="0" smtClean="0"/>
          </a:p>
          <a:p>
            <a:pPr lvl="1"/>
            <a:r>
              <a:rPr lang="pt-PT" sz="2000" dirty="0" smtClean="0"/>
              <a:t>É assegurado por protocolos especiais de controlo e gestão que incluem os protocolos de encaminhamento ou </a:t>
            </a:r>
            <a:r>
              <a:rPr lang="pt-PT" sz="2000" i="1" dirty="0" err="1" smtClean="0">
                <a:solidFill>
                  <a:srgbClr val="0000FF"/>
                </a:solidFill>
              </a:rPr>
              <a:t>routing</a:t>
            </a:r>
            <a:r>
              <a:rPr lang="pt-PT" sz="2000" i="1" dirty="0" smtClean="0">
                <a:solidFill>
                  <a:srgbClr val="0000FF"/>
                </a:solidFill>
              </a:rPr>
              <a:t> </a:t>
            </a:r>
            <a:r>
              <a:rPr lang="pt-PT" sz="2000" i="1" dirty="0" err="1" smtClean="0">
                <a:solidFill>
                  <a:srgbClr val="0000FF"/>
                </a:solidFill>
              </a:rPr>
              <a:t>protocols</a:t>
            </a:r>
            <a:endParaRPr lang="pt-PT" sz="2000" i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EA9CDC-A860-3344-A30C-B53008D6F62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151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382000" cy="685800"/>
          </a:xfrm>
        </p:spPr>
        <p:txBody>
          <a:bodyPr/>
          <a:lstStyle/>
          <a:p>
            <a:r>
              <a:rPr lang="pt-PT" dirty="0">
                <a:ea typeface="ＭＳ Ｐゴシック" charset="0"/>
                <a:cs typeface="Tw Cen MT"/>
              </a:rPr>
              <a:t>Hierarquia de prefixos IP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610600" cy="1705744"/>
          </a:xfrm>
        </p:spPr>
        <p:txBody>
          <a:bodyPr/>
          <a:lstStyle/>
          <a:p>
            <a:r>
              <a:rPr lang="pt-PT" sz="2400" dirty="0" smtClean="0"/>
              <a:t>Os endereços são afectados a regiões, sub-redes, </a:t>
            </a:r>
            <a:r>
              <a:rPr lang="pt-PT" sz="2400" dirty="0" err="1" smtClean="0"/>
              <a:t>ISPs</a:t>
            </a:r>
            <a:r>
              <a:rPr lang="pt-PT" sz="2400" dirty="0" smtClean="0"/>
              <a:t>, etc. por blocos/prefixos hierárquicos</a:t>
            </a:r>
          </a:p>
          <a:p>
            <a:r>
              <a:rPr lang="pt-PT" sz="2400" dirty="0" smtClean="0"/>
              <a:t>Na Internet global há cerca de 500.000 prefixos distintos, mas cada um decompõe-se noutros não visíveis globalmente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EE0542-68C9-4A46-97AF-8A6412B6028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77888" y="4411663"/>
            <a:ext cx="128488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12.0.0.0/8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 rot="16200000">
            <a:off x="961231" y="4287044"/>
            <a:ext cx="2925763" cy="511175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670175" y="2974975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12.0.0.0/16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699792" y="5589240"/>
            <a:ext cx="167057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12.254.0.0/16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670175" y="3287713"/>
            <a:ext cx="135183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12.1.0.0/16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670175" y="360045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12.2.0.0/16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670175" y="391160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12.3.0.0/16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 rot="16200000">
            <a:off x="3653631" y="3788569"/>
            <a:ext cx="1425575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192463" y="4198938"/>
            <a:ext cx="308578" cy="107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3200" b="0" dirty="0" smtClean="0">
                <a:latin typeface="+mn-lt"/>
              </a:rPr>
              <a:t>:</a:t>
            </a:r>
            <a:endParaRPr lang="en-US" sz="3200" b="0" dirty="0">
              <a:latin typeface="+mn-lt"/>
            </a:endParaRPr>
          </a:p>
          <a:p>
            <a:pPr algn="l" eaLnBrk="0" hangingPunct="0"/>
            <a:r>
              <a:rPr lang="en-US" sz="3200" b="0" dirty="0">
                <a:latin typeface="+mn-lt"/>
              </a:rPr>
              <a:t>:</a:t>
            </a: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 rot="16200000">
            <a:off x="3795713" y="5568950"/>
            <a:ext cx="1738312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4611688" y="3349625"/>
            <a:ext cx="1425771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12.3.0.0/24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611688" y="360045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12.3.1.0/24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210175" y="3811588"/>
            <a:ext cx="262592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>
                <a:latin typeface="+mn-lt"/>
              </a:rPr>
              <a:t>:</a:t>
            </a:r>
          </a:p>
          <a:p>
            <a:pPr algn="l" eaLnBrk="0" hangingPunct="0"/>
            <a:r>
              <a:rPr lang="en-US" b="0">
                <a:latin typeface="+mn-lt"/>
              </a:rPr>
              <a:t>:</a:t>
            </a: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4686300" y="4473575"/>
            <a:ext cx="170754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12.3.254.0/24</a:t>
            </a: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4984750" y="4973638"/>
            <a:ext cx="167057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12.253.0.0/19</a:t>
            </a: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4984750" y="5222875"/>
            <a:ext cx="1811468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12.253.32.0/19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4984750" y="6284913"/>
            <a:ext cx="1915388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12.253.160.0/19</a:t>
            </a: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5410200" y="5486400"/>
            <a:ext cx="262592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>
                <a:latin typeface="+mn-lt"/>
              </a:rPr>
              <a:t>:</a:t>
            </a:r>
          </a:p>
          <a:p>
            <a:pPr algn="l" eaLnBrk="0" hangingPunct="0"/>
            <a:r>
              <a:rPr lang="en-US" b="0">
                <a:latin typeface="+mn-lt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15267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382000" cy="685800"/>
          </a:xfrm>
        </p:spPr>
        <p:txBody>
          <a:bodyPr/>
          <a:lstStyle/>
          <a:p>
            <a:r>
              <a:rPr lang="pt-PT" dirty="0" smtClean="0">
                <a:ea typeface="ＭＳ Ｐゴシック" charset="0"/>
                <a:cs typeface="Tw Cen MT"/>
              </a:rPr>
              <a:t>A dimensão é uniforme 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610600" cy="1705744"/>
          </a:xfrm>
        </p:spPr>
        <p:txBody>
          <a:bodyPr/>
          <a:lstStyle/>
          <a:p>
            <a:r>
              <a:rPr lang="pt-PT" sz="2400" dirty="0" smtClean="0"/>
              <a:t>Não pois os subconjuntos não são todos da mesma dimensão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EE0542-68C9-4A46-97AF-8A6412B6028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77888" y="3691583"/>
            <a:ext cx="128488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12.0.0.0/8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 rot="16200000">
            <a:off x="961231" y="3566964"/>
            <a:ext cx="2925763" cy="511175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670175" y="2254895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12.0.0.0/16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699792" y="4869160"/>
            <a:ext cx="167057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12.254.0.0/16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670175" y="2567633"/>
            <a:ext cx="135183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12.1.0.0/16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670175" y="288037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12.2.0.0/16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670175" y="319152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12.3.0.0/16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 rot="16200000">
            <a:off x="3653631" y="3068489"/>
            <a:ext cx="1425575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192463" y="3478858"/>
            <a:ext cx="308578" cy="107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3200" b="0" dirty="0" smtClean="0">
                <a:latin typeface="+mn-lt"/>
              </a:rPr>
              <a:t>:</a:t>
            </a:r>
            <a:endParaRPr lang="en-US" sz="3200" b="0" dirty="0">
              <a:latin typeface="+mn-lt"/>
            </a:endParaRPr>
          </a:p>
          <a:p>
            <a:pPr algn="l" eaLnBrk="0" hangingPunct="0"/>
            <a:r>
              <a:rPr lang="en-US" sz="3200" b="0" dirty="0">
                <a:latin typeface="+mn-lt"/>
              </a:rPr>
              <a:t>:</a:t>
            </a: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 rot="16200000">
            <a:off x="3813622" y="4835450"/>
            <a:ext cx="1738312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4611688" y="2629545"/>
            <a:ext cx="1425771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12.3.0.0/24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611688" y="288037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12.3.1.0/24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210175" y="3091508"/>
            <a:ext cx="262592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 dirty="0">
                <a:latin typeface="+mn-lt"/>
              </a:rPr>
              <a:t>:</a:t>
            </a:r>
          </a:p>
          <a:p>
            <a:pPr algn="l" eaLnBrk="0" hangingPunct="0"/>
            <a:r>
              <a:rPr lang="en-US" b="0" dirty="0">
                <a:latin typeface="+mn-lt"/>
              </a:rPr>
              <a:t>:</a:t>
            </a: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4686300" y="3753495"/>
            <a:ext cx="170754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12.3.254.0/24</a:t>
            </a: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4984750" y="4253558"/>
            <a:ext cx="167057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12.253.0.0/19</a:t>
            </a: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4984750" y="4502795"/>
            <a:ext cx="1811468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12.253.32.0/19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4984750" y="5564833"/>
            <a:ext cx="1915388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12.253.160.0/19</a:t>
            </a:r>
          </a:p>
        </p:txBody>
      </p:sp>
      <p:sp>
        <p:nvSpPr>
          <p:cNvPr id="22" name="AutoShape 23"/>
          <p:cNvSpPr>
            <a:spLocks noChangeArrowheads="1"/>
          </p:cNvSpPr>
          <p:nvPr/>
        </p:nvSpPr>
        <p:spPr bwMode="auto">
          <a:xfrm rot="16200000">
            <a:off x="6037337" y="2323703"/>
            <a:ext cx="1050925" cy="957262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5410200" y="4766320"/>
            <a:ext cx="262592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>
                <a:latin typeface="+mn-lt"/>
              </a:rPr>
              <a:t>:</a:t>
            </a:r>
          </a:p>
          <a:p>
            <a:pPr algn="l" eaLnBrk="0" hangingPunct="0"/>
            <a:r>
              <a:rPr lang="en-US" b="0">
                <a:latin typeface="+mn-lt"/>
              </a:rPr>
              <a:t>:</a:t>
            </a: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7524328" y="2924944"/>
            <a:ext cx="262592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 dirty="0">
                <a:latin typeface="+mn-lt"/>
              </a:rPr>
              <a:t>:</a:t>
            </a:r>
          </a:p>
          <a:p>
            <a:pPr algn="l" eaLnBrk="0" hangingPunct="0"/>
            <a:r>
              <a:rPr lang="en-US" b="0" dirty="0">
                <a:latin typeface="+mn-lt"/>
              </a:rPr>
              <a:t>: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7092280" y="2276872"/>
            <a:ext cx="1425771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12.3.0.0</a:t>
            </a:r>
            <a:r>
              <a:rPr lang="en-US" sz="1800" b="0" dirty="0" smtClean="0">
                <a:latin typeface="+mn-lt"/>
              </a:rPr>
              <a:t>/29</a:t>
            </a:r>
            <a:endParaRPr lang="en-US" sz="1800" b="0" dirty="0">
              <a:latin typeface="+mn-lt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7092280" y="2564904"/>
            <a:ext cx="1425771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 smtClean="0">
                <a:latin typeface="+mn-lt"/>
              </a:rPr>
              <a:t>12.3.0.8/29</a:t>
            </a:r>
            <a:endParaRPr lang="en-US" sz="18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7098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382000" cy="685800"/>
          </a:xfrm>
        </p:spPr>
        <p:txBody>
          <a:bodyPr/>
          <a:lstStyle/>
          <a:p>
            <a:r>
              <a:rPr lang="pt-PT" dirty="0" smtClean="0">
                <a:ea typeface="ＭＳ Ｐゴシック" charset="0"/>
                <a:cs typeface="Tw Cen MT"/>
              </a:rPr>
              <a:t>Os prefixos podem deslocar-se?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610600" cy="1705744"/>
          </a:xfrm>
        </p:spPr>
        <p:txBody>
          <a:bodyPr/>
          <a:lstStyle/>
          <a:p>
            <a:r>
              <a:rPr lang="pt-PT" sz="2400" dirty="0" smtClean="0"/>
              <a:t>Sim, se uma sub-rede conservar os seus endereços mas mudar de zona </a:t>
            </a:r>
            <a:r>
              <a:rPr lang="pt-PT" sz="2400" dirty="0" smtClean="0"/>
              <a:t>ou de </a:t>
            </a:r>
            <a:r>
              <a:rPr lang="pt-PT" sz="2400" dirty="0" smtClean="0"/>
              <a:t>sub-rede a que está ligada</a:t>
            </a:r>
            <a:endParaRPr lang="pt-PT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EE0542-68C9-4A46-97AF-8A6412B6028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77888" y="3691583"/>
            <a:ext cx="128488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12.0.0.0/8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 rot="16200000">
            <a:off x="961231" y="3566964"/>
            <a:ext cx="2925763" cy="511175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670175" y="2254895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12.0.0.0/16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699792" y="4869160"/>
            <a:ext cx="167057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12.254.0.0/16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2670175" y="2567633"/>
            <a:ext cx="135183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12.1.0.0/16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670175" y="288037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12.2.0.0/16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670175" y="319152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12.3.0.0/16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 rot="16200000">
            <a:off x="3653631" y="3068489"/>
            <a:ext cx="1425575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192463" y="3478858"/>
            <a:ext cx="308578" cy="1077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3200" b="0" dirty="0" smtClean="0">
                <a:latin typeface="+mn-lt"/>
              </a:rPr>
              <a:t>:</a:t>
            </a:r>
            <a:endParaRPr lang="en-US" sz="3200" b="0" dirty="0">
              <a:latin typeface="+mn-lt"/>
            </a:endParaRPr>
          </a:p>
          <a:p>
            <a:pPr algn="l" eaLnBrk="0" hangingPunct="0"/>
            <a:r>
              <a:rPr lang="en-US" sz="3200" b="0" dirty="0">
                <a:latin typeface="+mn-lt"/>
              </a:rPr>
              <a:t>:</a:t>
            </a: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 rot="16200000">
            <a:off x="3813622" y="4835450"/>
            <a:ext cx="1738312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4611688" y="2629545"/>
            <a:ext cx="1425771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12.3.0.0/24</a:t>
            </a: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4611688" y="2880370"/>
            <a:ext cx="1388802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12.3.1.0/24</a:t>
            </a: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5210175" y="3091508"/>
            <a:ext cx="262592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 dirty="0">
                <a:latin typeface="+mn-lt"/>
              </a:rPr>
              <a:t>:</a:t>
            </a:r>
          </a:p>
          <a:p>
            <a:pPr algn="l" eaLnBrk="0" hangingPunct="0"/>
            <a:r>
              <a:rPr lang="en-US" b="0" dirty="0">
                <a:latin typeface="+mn-lt"/>
              </a:rPr>
              <a:t>:</a:t>
            </a: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4686300" y="3753495"/>
            <a:ext cx="170754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12.3.254.0/24</a:t>
            </a: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4984750" y="4253558"/>
            <a:ext cx="1670579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12.253.0.0/19</a:t>
            </a: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4984750" y="4502795"/>
            <a:ext cx="1811468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12.253.32.0/19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4984750" y="5564833"/>
            <a:ext cx="1915388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>
                <a:latin typeface="+mn-lt"/>
              </a:rPr>
              <a:t>12.253.160.0/19</a:t>
            </a:r>
          </a:p>
        </p:txBody>
      </p:sp>
      <p:sp>
        <p:nvSpPr>
          <p:cNvPr id="22" name="AutoShape 23"/>
          <p:cNvSpPr>
            <a:spLocks noChangeArrowheads="1"/>
          </p:cNvSpPr>
          <p:nvPr/>
        </p:nvSpPr>
        <p:spPr bwMode="auto">
          <a:xfrm rot="16200000">
            <a:off x="6037337" y="2323703"/>
            <a:ext cx="1050925" cy="957262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t-PT" sz="1800" b="0">
              <a:latin typeface="+mn-lt"/>
            </a:endParaRP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5410200" y="4766320"/>
            <a:ext cx="262592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>
                <a:latin typeface="+mn-lt"/>
              </a:rPr>
              <a:t>:</a:t>
            </a:r>
          </a:p>
          <a:p>
            <a:pPr algn="l" eaLnBrk="0" hangingPunct="0"/>
            <a:r>
              <a:rPr lang="en-US" b="0">
                <a:latin typeface="+mn-lt"/>
              </a:rPr>
              <a:t>:</a:t>
            </a:r>
          </a:p>
        </p:txBody>
      </p:sp>
      <p:sp>
        <p:nvSpPr>
          <p:cNvPr id="25" name="Rectangle 15"/>
          <p:cNvSpPr>
            <a:spLocks noChangeArrowheads="1"/>
          </p:cNvSpPr>
          <p:nvPr/>
        </p:nvSpPr>
        <p:spPr bwMode="auto">
          <a:xfrm>
            <a:off x="7524328" y="2924944"/>
            <a:ext cx="262592" cy="708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b="0" dirty="0">
                <a:latin typeface="+mn-lt"/>
              </a:rPr>
              <a:t>:</a:t>
            </a:r>
          </a:p>
          <a:p>
            <a:pPr algn="l" eaLnBrk="0" hangingPunct="0"/>
            <a:r>
              <a:rPr lang="en-US" b="0" dirty="0">
                <a:latin typeface="+mn-lt"/>
              </a:rPr>
              <a:t>:</a:t>
            </a: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7092280" y="2276872"/>
            <a:ext cx="1425771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>
                <a:latin typeface="+mn-lt"/>
              </a:rPr>
              <a:t>12.3.0.0</a:t>
            </a:r>
            <a:r>
              <a:rPr lang="en-US" sz="1800" b="0" dirty="0" smtClean="0">
                <a:latin typeface="+mn-lt"/>
              </a:rPr>
              <a:t>/29</a:t>
            </a:r>
            <a:endParaRPr lang="en-US" sz="1800" b="0" dirty="0">
              <a:latin typeface="+mn-lt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7092280" y="2564904"/>
            <a:ext cx="1425771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strike="sngStrike" dirty="0" smtClean="0">
                <a:solidFill>
                  <a:srgbClr val="0000FF"/>
                </a:solidFill>
                <a:latin typeface="+mn-lt"/>
              </a:rPr>
              <a:t>12.3.0.8/29</a:t>
            </a:r>
            <a:endParaRPr lang="en-US" sz="1800" b="0" strike="sngStrike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004048" y="5877272"/>
            <a:ext cx="1425771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 smtClean="0">
                <a:solidFill>
                  <a:srgbClr val="0000FF"/>
                </a:solidFill>
                <a:latin typeface="+mn-lt"/>
              </a:rPr>
              <a:t>12.3.0.8/29</a:t>
            </a:r>
            <a:endParaRPr lang="en-US" sz="1800" b="0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683568" y="5877272"/>
            <a:ext cx="3632655" cy="369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 eaLnBrk="0" hangingPunct="0"/>
            <a:r>
              <a:rPr lang="en-US" sz="1800" b="0" dirty="0" err="1" smtClean="0">
                <a:solidFill>
                  <a:srgbClr val="0000FF"/>
                </a:solidFill>
                <a:latin typeface="+mn-lt"/>
              </a:rPr>
              <a:t>Onde</a:t>
            </a:r>
            <a:r>
              <a:rPr lang="en-US" sz="1800" b="0" dirty="0" smtClean="0">
                <a:solidFill>
                  <a:srgbClr val="0000FF"/>
                </a:solidFill>
                <a:latin typeface="+mn-lt"/>
              </a:rPr>
              <a:t> </a:t>
            </a:r>
            <a:r>
              <a:rPr lang="en-US" sz="1800" b="0" dirty="0" err="1" smtClean="0">
                <a:solidFill>
                  <a:srgbClr val="0000FF"/>
                </a:solidFill>
                <a:latin typeface="+mn-lt"/>
              </a:rPr>
              <a:t>está</a:t>
            </a:r>
            <a:r>
              <a:rPr lang="en-US" sz="1800" b="0" dirty="0" smtClean="0">
                <a:solidFill>
                  <a:srgbClr val="0000FF"/>
                </a:solidFill>
                <a:latin typeface="+mn-lt"/>
              </a:rPr>
              <a:t> o </a:t>
            </a:r>
            <a:r>
              <a:rPr lang="en-US" sz="1800" b="0" dirty="0" err="1" smtClean="0">
                <a:solidFill>
                  <a:srgbClr val="0000FF"/>
                </a:solidFill>
                <a:latin typeface="+mn-lt"/>
              </a:rPr>
              <a:t>endereço</a:t>
            </a:r>
            <a:r>
              <a:rPr lang="en-US" sz="1800" b="0" dirty="0" smtClean="0">
                <a:solidFill>
                  <a:srgbClr val="0000FF"/>
                </a:solidFill>
                <a:latin typeface="+mn-lt"/>
              </a:rPr>
              <a:t> 12.3.0.5 ?</a:t>
            </a:r>
            <a:endParaRPr lang="en-US" sz="1800" b="0" dirty="0">
              <a:solidFill>
                <a:srgbClr val="0000FF"/>
              </a:solidFill>
              <a:latin typeface="+mn-lt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flipV="1">
            <a:off x="2051720" y="4509120"/>
            <a:ext cx="288032" cy="1152128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66672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+mn-lt"/>
                <a:ea typeface="ＭＳ Ｐゴシック" charset="0"/>
                <a:cs typeface="ＭＳ Ｐゴシック" charset="0"/>
              </a:rPr>
              <a:t>Longest Prefix Match Forwarding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610600" cy="2425824"/>
          </a:xfrm>
        </p:spPr>
        <p:txBody>
          <a:bodyPr/>
          <a:lstStyle/>
          <a:p>
            <a:r>
              <a:rPr lang="pt-PT" sz="2400" smtClean="0">
                <a:ea typeface="ＭＳ Ｐゴシック" charset="0"/>
                <a:cs typeface="ＭＳ Ｐゴシック" charset="0"/>
              </a:rPr>
              <a:t>Encaminhamento com base no endereço de destino</a:t>
            </a:r>
          </a:p>
          <a:p>
            <a:pPr lvl="1"/>
            <a:r>
              <a:rPr lang="pt-PT" sz="2000" smtClean="0">
                <a:ea typeface="ＭＳ Ｐゴシック" charset="0"/>
              </a:rPr>
              <a:t>Primeiro verifica-se quais as entradas da tabela de encaminhamento que fazem matching com o endereço de destino do pacote</a:t>
            </a:r>
          </a:p>
          <a:p>
            <a:pPr lvl="1"/>
            <a:r>
              <a:rPr lang="pt-PT" sz="2000" smtClean="0">
                <a:ea typeface="ＭＳ Ｐゴシック" charset="0"/>
              </a:rPr>
              <a:t>Destas escolhe-se a mais fina, isto é, a que corresponde a um prefixo mais longo</a:t>
            </a:r>
          </a:p>
          <a:p>
            <a:pPr lvl="1"/>
            <a:r>
              <a:rPr lang="pt-PT" sz="2000" smtClean="0">
                <a:ea typeface="ＭＳ Ｐゴシック" charset="0"/>
              </a:rPr>
              <a:t>Requer algoritmos especiais</a:t>
            </a:r>
            <a:endParaRPr lang="pt-PT" sz="2000">
              <a:ea typeface="ＭＳ Ｐゴシック" charset="0"/>
            </a:endParaRPr>
          </a:p>
        </p:txBody>
      </p:sp>
      <p:sp>
        <p:nvSpPr>
          <p:cNvPr id="80901" name="Text Box 4"/>
          <p:cNvSpPr txBox="1">
            <a:spLocks noChangeArrowheads="1"/>
          </p:cNvSpPr>
          <p:nvPr/>
        </p:nvSpPr>
        <p:spPr bwMode="auto">
          <a:xfrm>
            <a:off x="3635896" y="4437112"/>
            <a:ext cx="2303886" cy="1631216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pt-PT" b="0" smtClean="0">
                <a:latin typeface="+mn-lt"/>
              </a:rPr>
              <a:t>4.0.0.0/8</a:t>
            </a:r>
          </a:p>
          <a:p>
            <a:pPr algn="l"/>
            <a:r>
              <a:rPr lang="pt-PT" b="0" smtClean="0">
                <a:latin typeface="+mn-lt"/>
              </a:rPr>
              <a:t>4.83.128.0/17</a:t>
            </a:r>
          </a:p>
          <a:p>
            <a:pPr algn="l"/>
            <a:r>
              <a:rPr lang="pt-PT" b="0" smtClean="0">
                <a:latin typeface="+mn-lt"/>
              </a:rPr>
              <a:t>12.3.0.0/16</a:t>
            </a:r>
          </a:p>
          <a:p>
            <a:pPr algn="l"/>
            <a:r>
              <a:rPr lang="pt-PT" b="0" smtClean="0">
                <a:solidFill>
                  <a:srgbClr val="0066FF"/>
                </a:solidFill>
                <a:latin typeface="+mn-lt"/>
              </a:rPr>
              <a:t>12.3.0.0/29</a:t>
            </a:r>
          </a:p>
          <a:p>
            <a:pPr algn="l"/>
            <a:r>
              <a:rPr lang="pt-PT" b="0" smtClean="0">
                <a:latin typeface="+mn-lt"/>
              </a:rPr>
              <a:t>126.255.103.0/24</a:t>
            </a:r>
            <a:endParaRPr lang="pt-PT" b="0">
              <a:latin typeface="+mn-lt"/>
            </a:endParaRPr>
          </a:p>
        </p:txBody>
      </p:sp>
      <p:sp>
        <p:nvSpPr>
          <p:cNvPr id="80902" name="Line 5"/>
          <p:cNvSpPr>
            <a:spLocks noChangeShapeType="1"/>
          </p:cNvSpPr>
          <p:nvPr/>
        </p:nvSpPr>
        <p:spPr bwMode="auto">
          <a:xfrm>
            <a:off x="2565921" y="5151487"/>
            <a:ext cx="1069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 b="0">
              <a:latin typeface="+mn-lt"/>
            </a:endParaRPr>
          </a:p>
        </p:txBody>
      </p:sp>
      <p:sp>
        <p:nvSpPr>
          <p:cNvPr id="80903" name="Text Box 6"/>
          <p:cNvSpPr txBox="1">
            <a:spLocks noChangeArrowheads="1"/>
          </p:cNvSpPr>
          <p:nvPr/>
        </p:nvSpPr>
        <p:spPr bwMode="auto">
          <a:xfrm>
            <a:off x="848246" y="4953050"/>
            <a:ext cx="11179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pt-PT" b="0" smtClean="0">
                <a:solidFill>
                  <a:srgbClr val="0066FF"/>
                </a:solidFill>
                <a:latin typeface="+mn-lt"/>
              </a:rPr>
              <a:t>12.3.0.5</a:t>
            </a:r>
            <a:endParaRPr lang="pt-PT" b="0">
              <a:solidFill>
                <a:srgbClr val="0066FF"/>
              </a:solidFill>
              <a:latin typeface="+mn-lt"/>
            </a:endParaRPr>
          </a:p>
        </p:txBody>
      </p:sp>
      <p:sp>
        <p:nvSpPr>
          <p:cNvPr id="80904" name="Text Box 7"/>
          <p:cNvSpPr txBox="1">
            <a:spLocks noChangeArrowheads="1"/>
          </p:cNvSpPr>
          <p:nvPr/>
        </p:nvSpPr>
        <p:spPr bwMode="auto">
          <a:xfrm>
            <a:off x="899592" y="4509120"/>
            <a:ext cx="106256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pt-PT" b="0" smtClean="0">
                <a:latin typeface="+mn-lt"/>
              </a:rPr>
              <a:t>destino</a:t>
            </a:r>
            <a:endParaRPr lang="pt-PT" b="0">
              <a:latin typeface="+mn-lt"/>
            </a:endParaRPr>
          </a:p>
        </p:txBody>
      </p:sp>
      <p:sp>
        <p:nvSpPr>
          <p:cNvPr id="80905" name="Text Box 8"/>
          <p:cNvSpPr txBox="1">
            <a:spLocks noChangeArrowheads="1"/>
          </p:cNvSpPr>
          <p:nvPr/>
        </p:nvSpPr>
        <p:spPr bwMode="auto">
          <a:xfrm>
            <a:off x="3591012" y="3933056"/>
            <a:ext cx="22774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pt-PT" b="0" i="1" smtClean="0">
                <a:solidFill>
                  <a:srgbClr val="0000FF"/>
                </a:solidFill>
                <a:latin typeface="+mn-lt"/>
              </a:rPr>
              <a:t>forwarding table</a:t>
            </a:r>
            <a:endParaRPr lang="pt-PT" b="0" i="1">
              <a:solidFill>
                <a:srgbClr val="0000FF"/>
              </a:solidFill>
              <a:latin typeface="+mn-lt"/>
            </a:endParaRPr>
          </a:p>
        </p:txBody>
      </p:sp>
      <p:sp>
        <p:nvSpPr>
          <p:cNvPr id="80906" name="Line 9"/>
          <p:cNvSpPr>
            <a:spLocks noChangeShapeType="1"/>
          </p:cNvSpPr>
          <p:nvPr/>
        </p:nvSpPr>
        <p:spPr bwMode="auto">
          <a:xfrm>
            <a:off x="5910783" y="5573762"/>
            <a:ext cx="1069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 b="0">
              <a:latin typeface="+mn-lt"/>
            </a:endParaRPr>
          </a:p>
        </p:txBody>
      </p:sp>
      <p:sp>
        <p:nvSpPr>
          <p:cNvPr id="80907" name="Rectangle 10"/>
          <p:cNvSpPr>
            <a:spLocks noChangeArrowheads="1"/>
          </p:cNvSpPr>
          <p:nvPr/>
        </p:nvSpPr>
        <p:spPr bwMode="auto">
          <a:xfrm>
            <a:off x="6923446" y="5297537"/>
            <a:ext cx="17910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pt-PT" sz="2400" b="0" smtClean="0">
                <a:solidFill>
                  <a:srgbClr val="0066FF"/>
                </a:solidFill>
                <a:latin typeface="+mn-lt"/>
              </a:rPr>
              <a:t>Serial0/0.1</a:t>
            </a:r>
            <a:endParaRPr lang="pt-PT" sz="2400" b="0">
              <a:solidFill>
                <a:srgbClr val="0066FF"/>
              </a:solidFill>
              <a:latin typeface="+mn-lt"/>
            </a:endParaRPr>
          </a:p>
        </p:txBody>
      </p:sp>
      <p:sp>
        <p:nvSpPr>
          <p:cNvPr id="80908" name="Text Box 11"/>
          <p:cNvSpPr txBox="1">
            <a:spLocks noChangeArrowheads="1"/>
          </p:cNvSpPr>
          <p:nvPr/>
        </p:nvSpPr>
        <p:spPr bwMode="auto">
          <a:xfrm>
            <a:off x="6516216" y="4869160"/>
            <a:ext cx="24318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r>
              <a:rPr lang="pt-PT" b="0" smtClean="0">
                <a:latin typeface="+mn-lt"/>
              </a:rPr>
              <a:t>Interface de saída</a:t>
            </a:r>
            <a:endParaRPr lang="pt-PT" b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73475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426">
  <a:themeElements>
    <a:clrScheme name="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F47A00"/>
      </a:accent1>
      <a:accent2>
        <a:srgbClr val="000066"/>
      </a:accent2>
      <a:accent3>
        <a:srgbClr val="FFFFFF"/>
      </a:accent3>
      <a:accent4>
        <a:srgbClr val="000000"/>
      </a:accent4>
      <a:accent5>
        <a:srgbClr val="F8BEAA"/>
      </a:accent5>
      <a:accent6>
        <a:srgbClr val="00005C"/>
      </a:accent6>
      <a:hlink>
        <a:srgbClr val="A50021"/>
      </a:hlink>
      <a:folHlink>
        <a:srgbClr val="008000"/>
      </a:folHlink>
    </a:clrScheme>
    <a:fontScheme name="cs426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Courier New" charset="0"/>
            <a:ea typeface="ＭＳ Ｐゴシック" charset="0"/>
          </a:defRPr>
        </a:defPPr>
      </a:lstStyle>
    </a:lnDef>
  </a:objectDefaults>
  <a:extraClrSchemeLst>
    <a:extraClrScheme>
      <a:clrScheme name="cs426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426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426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D:\Funk\Courses\cs217\cs426.pot</Template>
  <TotalTime>11439</TotalTime>
  <Words>2253</Words>
  <Application>Microsoft Macintosh PowerPoint</Application>
  <PresentationFormat>On-screen Show (4:3)</PresentationFormat>
  <Paragraphs>543</Paragraphs>
  <Slides>30</Slides>
  <Notes>16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cs426</vt:lpstr>
      <vt:lpstr>Clip</vt:lpstr>
      <vt:lpstr> Redes de Computadores   O protocolo IP </vt:lpstr>
      <vt:lpstr>Objectivos da lição</vt:lpstr>
      <vt:lpstr>O Nível IP na pilha de protocolos</vt:lpstr>
      <vt:lpstr>PowerPoint Presentation</vt:lpstr>
      <vt:lpstr>Terminologia</vt:lpstr>
      <vt:lpstr>Hierarquia de prefixos IP</vt:lpstr>
      <vt:lpstr>A dimensão é uniforme ?</vt:lpstr>
      <vt:lpstr>Os prefixos podem deslocar-se?</vt:lpstr>
      <vt:lpstr>Longest Prefix Match Forwarding</vt:lpstr>
      <vt:lpstr>Formato de um pacote IP</vt:lpstr>
      <vt:lpstr>Campo de cabeçalho (1)</vt:lpstr>
      <vt:lpstr>Campo de cabeçalho (2)</vt:lpstr>
      <vt:lpstr>IP Header: Payload Protocol</vt:lpstr>
      <vt:lpstr>Header Checksum</vt:lpstr>
      <vt:lpstr>Encaminhamento ou Routing</vt:lpstr>
      <vt:lpstr>Tabela de encaminhamento</vt:lpstr>
      <vt:lpstr>Encaminhamento dito directo</vt:lpstr>
      <vt:lpstr>Encaminhamento dito indirecto</vt:lpstr>
      <vt:lpstr>Encaminhamento dito por defeito</vt:lpstr>
      <vt:lpstr>Tratamento de um pacote</vt:lpstr>
      <vt:lpstr>Exemplo</vt:lpstr>
      <vt:lpstr>Encaminhamento directo</vt:lpstr>
      <vt:lpstr>Encaminhamento indirecto</vt:lpstr>
      <vt:lpstr>Continuação</vt:lpstr>
      <vt:lpstr>Formato dos pacotes ICMP</vt:lpstr>
      <vt:lpstr>Exemplos de mensagens ICMP</vt:lpstr>
      <vt:lpstr>IP version 6</vt:lpstr>
      <vt:lpstr>Espaço de endereçamento IPv6</vt:lpstr>
      <vt:lpstr>Pacote IPv6</vt:lpstr>
      <vt:lpstr>Conclusões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José Legatheaux Martins</cp:lastModifiedBy>
  <cp:revision>701</cp:revision>
  <dcterms:created xsi:type="dcterms:W3CDTF">2001-07-06T14:58:21Z</dcterms:created>
  <dcterms:modified xsi:type="dcterms:W3CDTF">2013-05-06T16:38:42Z</dcterms:modified>
</cp:coreProperties>
</file>