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notesSlides/notesSlide12.xml" ContentType="application/vnd.openxmlformats-officedocument.presentationml.notesSlide+xml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57" r:id="rId2"/>
    <p:sldId id="544" r:id="rId3"/>
    <p:sldId id="546" r:id="rId4"/>
    <p:sldId id="556" r:id="rId5"/>
    <p:sldId id="539" r:id="rId6"/>
    <p:sldId id="561" r:id="rId7"/>
    <p:sldId id="541" r:id="rId8"/>
    <p:sldId id="558" r:id="rId9"/>
    <p:sldId id="555" r:id="rId10"/>
    <p:sldId id="551" r:id="rId11"/>
    <p:sldId id="557" r:id="rId12"/>
    <p:sldId id="559" r:id="rId13"/>
    <p:sldId id="542" r:id="rId14"/>
    <p:sldId id="563" r:id="rId15"/>
    <p:sldId id="562" r:id="rId16"/>
    <p:sldId id="564" r:id="rId17"/>
    <p:sldId id="445" r:id="rId18"/>
    <p:sldId id="565" r:id="rId19"/>
    <p:sldId id="566" r:id="rId20"/>
    <p:sldId id="567" r:id="rId21"/>
    <p:sldId id="568" r:id="rId22"/>
    <p:sldId id="569" r:id="rId23"/>
    <p:sldId id="423" r:id="rId24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C5FF"/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477" autoAdjust="0"/>
    <p:restoredTop sz="98013" autoAdjust="0"/>
  </p:normalViewPr>
  <p:slideViewPr>
    <p:cSldViewPr>
      <p:cViewPr varScale="1">
        <p:scale>
          <a:sx n="121" d="100"/>
          <a:sy n="121" d="100"/>
        </p:scale>
        <p:origin x="-32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7E1E9ACD-2656-1E41-A053-E478D89050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468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94CDCF3E-2ACF-1B4D-A18D-FD370DBFDB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77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309D41-C3D3-FC42-A108-D42BC63470D9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B5DF52A-4704-1844-8F0C-E39C3E0FCF62}" type="slidenum">
              <a:rPr lang="pt-PT" sz="1300" u="none"/>
              <a:pPr eaLnBrk="1" hangingPunct="1"/>
              <a:t>10</a:t>
            </a:fld>
            <a:endParaRPr lang="pt-PT" sz="1300" u="none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9" y="4560889"/>
            <a:ext cx="5851525" cy="4319587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A2C7DC4-748C-B949-8454-10FC303C086B}" type="slidenum">
              <a:rPr lang="pt-PT" sz="1300" u="none"/>
              <a:pPr eaLnBrk="1" hangingPunct="1"/>
              <a:t>11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A2C7DC4-748C-B949-8454-10FC303C086B}" type="slidenum">
              <a:rPr lang="pt-PT" sz="1300" u="none"/>
              <a:pPr eaLnBrk="1" hangingPunct="1"/>
              <a:t>12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6E8E57F-C7D3-2244-8B7D-9750B3EE66A4}" type="slidenum">
              <a:rPr lang="pt-PT" sz="1300" u="none"/>
              <a:pPr eaLnBrk="1" hangingPunct="1"/>
              <a:t>13</a:t>
            </a:fld>
            <a:endParaRPr lang="pt-PT" sz="1300" u="none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9" y="4560889"/>
            <a:ext cx="5851525" cy="4319587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B25FF4-6D7D-744F-A569-7E46589F2407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B25FF4-6D7D-744F-A569-7E46589F2407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B25FF4-6D7D-744F-A569-7E46589F2407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B25FF4-6D7D-744F-A569-7E46589F2407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B25FF4-6D7D-744F-A569-7E46589F2407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B25FF4-6D7D-744F-A569-7E46589F2407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B25FF4-6D7D-744F-A569-7E46589F2407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4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4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BC28839-91E7-A641-870E-EFCD8DA8A150}" type="slidenum">
              <a:rPr lang="pt-PT" sz="1300" u="none"/>
              <a:pPr eaLnBrk="1" hangingPunct="1"/>
              <a:t>22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6346649A-ECBF-B14F-9F2C-79851ED0343F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23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B94EC3C-2C5E-6349-AD32-6C82A34A0391}" type="slidenum">
              <a:rPr lang="en-US" sz="1300" b="0">
                <a:latin typeface="Times New Roman" charset="0"/>
              </a:rPr>
              <a:pPr eaLnBrk="1" hangingPunct="1"/>
              <a:t>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pt-PT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B94EC3C-2C5E-6349-AD32-6C82A34A0391}" type="slidenum">
              <a:rPr lang="en-US" sz="1300" b="0">
                <a:latin typeface="Times New Roman" charset="0"/>
              </a:rPr>
              <a:pPr eaLnBrk="1" hangingPunct="1"/>
              <a:t>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pt-PT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117F24E-31CF-9943-9466-0924D6E5FA06}" type="slidenum">
              <a:rPr lang="pt-PT" sz="1300" u="none"/>
              <a:pPr eaLnBrk="1" hangingPunct="1"/>
              <a:t>5</a:t>
            </a:fld>
            <a:endParaRPr lang="pt-PT" sz="1300" u="none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9" y="4560889"/>
            <a:ext cx="5851525" cy="4319587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117F24E-31CF-9943-9466-0924D6E5FA06}" type="slidenum">
              <a:rPr lang="pt-PT" sz="1300" u="none"/>
              <a:pPr eaLnBrk="1" hangingPunct="1"/>
              <a:t>6</a:t>
            </a:fld>
            <a:endParaRPr lang="pt-PT" sz="1300" u="none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9" y="4560889"/>
            <a:ext cx="5851525" cy="4319587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6D2B945-A7BB-AD4B-B22E-7C3AA0AA6480}" type="slidenum">
              <a:rPr lang="pt-PT" sz="1300" u="none"/>
              <a:pPr eaLnBrk="1" hangingPunct="1"/>
              <a:t>7</a:t>
            </a:fld>
            <a:endParaRPr lang="pt-PT" sz="1300" u="none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9" y="4560889"/>
            <a:ext cx="5851525" cy="4319587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F601470-3826-E249-AD6E-350B41469435}" type="slidenum">
              <a:rPr lang="pt-PT" sz="1300" u="none"/>
              <a:pPr eaLnBrk="1" hangingPunct="1"/>
              <a:t>8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75E30F8-DE65-824C-8B7F-3FD5C3E3837F}" type="slidenum">
              <a:rPr lang="pt-PT" sz="1300" u="none"/>
              <a:pPr eaLnBrk="1" hangingPunct="1"/>
              <a:t>9</a:t>
            </a:fld>
            <a:endParaRPr lang="pt-PT" sz="1300" u="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1C21B-26E9-9E48-A229-69673F4D03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87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D3467-CD58-8443-9121-E12633259F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855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782B6-38B9-C34D-8556-B596A29B03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346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E0542-68C9-4A46-97AF-8A6412B602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61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DE8CD-74B1-1E46-AEE9-797DEF364D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629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9D7D2-D8F2-C44D-8E9C-BD1E4DFFE5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141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53332-389A-9C44-95DE-6E45D5E608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269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7EAD3-F7CB-294D-AA66-B6F40A5445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026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1FBB1-DC8E-2640-9F25-A8C8CE237A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2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9E85C-9945-BC46-BA5F-6BCEC0E33E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03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7F682-8C8E-1047-B62C-857275C5C2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873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F5E57467-55F1-104D-A718-2A3844595E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4.emf"/><Relationship Id="rId6" Type="http://schemas.openxmlformats.org/officeDocument/2006/relationships/oleObject" Target="../embeddings/oleObject8.bin"/><Relationship Id="rId7" Type="http://schemas.openxmlformats.org/officeDocument/2006/relationships/oleObject" Target="../embeddings/oleObject9.bin"/><Relationship Id="rId8" Type="http://schemas.openxmlformats.org/officeDocument/2006/relationships/oleObject" Target="../embeddings/oleObject10.bin"/><Relationship Id="rId9" Type="http://schemas.openxmlformats.org/officeDocument/2006/relationships/oleObject" Target="../embeddings/oleObject11.bin"/><Relationship Id="rId10" Type="http://schemas.openxmlformats.org/officeDocument/2006/relationships/oleObject" Target="../embeddings/oleObject12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4" Type="http://schemas.openxmlformats.org/officeDocument/2006/relationships/oleObject" Target="../embeddings/oleObject13.bin"/><Relationship Id="rId5" Type="http://schemas.openxmlformats.org/officeDocument/2006/relationships/image" Target="../media/image4.emf"/><Relationship Id="rId6" Type="http://schemas.openxmlformats.org/officeDocument/2006/relationships/oleObject" Target="../embeddings/oleObject14.bin"/><Relationship Id="rId7" Type="http://schemas.openxmlformats.org/officeDocument/2006/relationships/oleObject" Target="../embeddings/oleObject15.bin"/><Relationship Id="rId8" Type="http://schemas.openxmlformats.org/officeDocument/2006/relationships/oleObject" Target="../embeddings/oleObject16.bin"/><Relationship Id="rId9" Type="http://schemas.openxmlformats.org/officeDocument/2006/relationships/oleObject" Target="../embeddings/oleObject17.bin"/><Relationship Id="rId10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4.emf"/><Relationship Id="rId6" Type="http://schemas.openxmlformats.org/officeDocument/2006/relationships/oleObject" Target="../embeddings/oleObject2.bin"/><Relationship Id="rId7" Type="http://schemas.openxmlformats.org/officeDocument/2006/relationships/oleObject" Target="../embeddings/oleObject3.bin"/><Relationship Id="rId8" Type="http://schemas.openxmlformats.org/officeDocument/2006/relationships/oleObject" Target="../embeddings/oleObject4.bin"/><Relationship Id="rId9" Type="http://schemas.openxmlformats.org/officeDocument/2006/relationships/oleObject" Target="../embeddings/oleObject5.bin"/><Relationship Id="rId10" Type="http://schemas.openxmlformats.org/officeDocument/2006/relationships/oleObject" Target="../embeddings/oleObject6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549275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Descoberta e tradução de endereços IP</a:t>
            </a: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99" y="274638"/>
            <a:ext cx="8348133" cy="995362"/>
          </a:xfrm>
        </p:spPr>
        <p:txBody>
          <a:bodyPr>
            <a:normAutofit/>
          </a:bodyPr>
          <a:lstStyle/>
          <a:p>
            <a:pPr eaLnBrk="1" hangingPunct="1"/>
            <a:r>
              <a:rPr lang="pt-PT" sz="3200" dirty="0" err="1">
                <a:latin typeface="+mn-lt"/>
                <a:ea typeface="ＭＳ Ｐゴシック" charset="0"/>
                <a:cs typeface="Tw Cen MT"/>
              </a:rPr>
              <a:t>Address</a:t>
            </a:r>
            <a:r>
              <a:rPr lang="pt-PT" sz="3200" dirty="0">
                <a:latin typeface="+mn-lt"/>
                <a:ea typeface="ＭＳ Ｐゴシック" charset="0"/>
                <a:cs typeface="Tw Cen MT"/>
              </a:rPr>
              <a:t> </a:t>
            </a:r>
            <a:r>
              <a:rPr lang="pt-PT" sz="3200" dirty="0" err="1">
                <a:latin typeface="+mn-lt"/>
                <a:ea typeface="ＭＳ Ｐゴシック" charset="0"/>
                <a:cs typeface="Tw Cen MT"/>
              </a:rPr>
              <a:t>Resolution</a:t>
            </a:r>
            <a:r>
              <a:rPr lang="pt-PT" sz="3200" dirty="0">
                <a:latin typeface="+mn-lt"/>
                <a:ea typeface="ＭＳ Ｐゴシック" charset="0"/>
                <a:cs typeface="Tw Cen MT"/>
              </a:rPr>
              <a:t> </a:t>
            </a:r>
            <a:r>
              <a:rPr lang="pt-PT" sz="3200" dirty="0" err="1">
                <a:latin typeface="+mn-lt"/>
                <a:ea typeface="ＭＳ Ｐゴシック" charset="0"/>
                <a:cs typeface="Tw Cen MT"/>
              </a:rPr>
              <a:t>Protocol</a:t>
            </a:r>
            <a:r>
              <a:rPr lang="pt-PT" sz="3200" dirty="0">
                <a:latin typeface="+mn-lt"/>
                <a:ea typeface="ＭＳ Ｐゴシック" charset="0"/>
                <a:cs typeface="Tw Cen MT"/>
              </a:rPr>
              <a:t> (ARP) </a:t>
            </a:r>
            <a:r>
              <a:rPr lang="pt-PT" sz="3200" dirty="0" err="1">
                <a:latin typeface="+mn-lt"/>
                <a:ea typeface="ＭＳ Ｐゴシック" charset="0"/>
                <a:cs typeface="Tw Cen MT"/>
              </a:rPr>
              <a:t>Table</a:t>
            </a:r>
            <a:endParaRPr lang="pt-PT" sz="32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599"/>
            <a:ext cx="8534400" cy="5183465"/>
          </a:xfrm>
        </p:spPr>
        <p:txBody>
          <a:bodyPr>
            <a:noAutofit/>
          </a:bodyPr>
          <a:lstStyle/>
          <a:p>
            <a:pPr marL="223838" indent="-223838"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Cada n</a:t>
            </a:r>
            <a:r>
              <a:rPr lang="pt-PT" altLang="ja-JP" sz="2000" dirty="0">
                <a:ea typeface="ＭＳ Ｐゴシック" charset="0"/>
                <a:cs typeface="Tw Cen MT"/>
              </a:rPr>
              <a:t>ó tem uma tabela ARP</a:t>
            </a:r>
            <a:endParaRPr lang="pt-PT" sz="2000" dirty="0">
              <a:ea typeface="ＭＳ Ｐゴシック" charset="0"/>
              <a:cs typeface="Tw Cen MT"/>
            </a:endParaRPr>
          </a:p>
          <a:p>
            <a:pPr marL="563563" lvl="1" indent="-223838" eaLnBrk="1" hangingPunct="1">
              <a:lnSpc>
                <a:spcPct val="100000"/>
              </a:lnSpc>
            </a:pP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Com pares (IP </a:t>
            </a:r>
            <a:r>
              <a:rPr lang="pt-PT" sz="2000" dirty="0" err="1">
                <a:solidFill>
                  <a:srgbClr val="000000"/>
                </a:solidFill>
                <a:ea typeface="ＭＳ Ｐゴシック" charset="0"/>
                <a:cs typeface="Tw Cen MT"/>
              </a:rPr>
              <a:t>address</a:t>
            </a: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, MAC </a:t>
            </a:r>
            <a:r>
              <a:rPr lang="pt-PT" sz="2000" dirty="0" err="1">
                <a:solidFill>
                  <a:srgbClr val="000000"/>
                </a:solidFill>
                <a:ea typeface="ＭＳ Ｐゴシック" charset="0"/>
                <a:cs typeface="Tw Cen MT"/>
              </a:rPr>
              <a:t>address</a:t>
            </a: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)</a:t>
            </a:r>
          </a:p>
          <a:p>
            <a:pPr marL="223838" indent="-223838"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E consulta a tabela antes de enviar um pacote</a:t>
            </a:r>
          </a:p>
          <a:p>
            <a:pPr marL="563563" lvl="1" indent="-223838" eaLnBrk="1" hangingPunct="1">
              <a:lnSpc>
                <a:spcPct val="100000"/>
              </a:lnSpc>
            </a:pP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Se encontrar o endereço MAC correspondente ao endereço IP de destino</a:t>
            </a:r>
          </a:p>
          <a:p>
            <a:pPr marL="563563" lvl="1" indent="-223838" eaLnBrk="1" hangingPunct="1">
              <a:lnSpc>
                <a:spcPct val="100000"/>
              </a:lnSpc>
            </a:pP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Encapsula o pacote IP num </a:t>
            </a:r>
            <a:r>
              <a:rPr lang="pt-PT" sz="2000" dirty="0" err="1">
                <a:solidFill>
                  <a:srgbClr val="000000"/>
                </a:solidFill>
                <a:ea typeface="ＭＳ Ｐゴシック" charset="0"/>
                <a:cs typeface="Tw Cen MT"/>
              </a:rPr>
              <a:t>frame</a:t>
            </a: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 e envia-</a:t>
            </a:r>
            <a:r>
              <a:rPr lang="pt-PT" sz="2000" dirty="0" smtClean="0">
                <a:solidFill>
                  <a:srgbClr val="000000"/>
                </a:solidFill>
                <a:ea typeface="ＭＳ Ｐゴシック" charset="0"/>
                <a:cs typeface="Tw Cen MT"/>
              </a:rPr>
              <a:t>o</a:t>
            </a:r>
          </a:p>
          <a:p>
            <a:pPr marL="163513" indent="-223838"/>
            <a:r>
              <a:rPr lang="pt-PT" sz="2000" dirty="0" smtClean="0">
                <a:ea typeface="ＭＳ Ｐゴシック" charset="0"/>
                <a:cs typeface="Tw Cen MT"/>
              </a:rPr>
              <a:t>E se o endereço IP não está na tabela ARP?</a:t>
            </a:r>
            <a:endParaRPr lang="pt-PT" sz="2000" dirty="0">
              <a:ea typeface="ＭＳ Ｐゴシック" charset="0"/>
              <a:cs typeface="Tw Cen MT"/>
            </a:endParaRPr>
          </a:p>
          <a:p>
            <a:pPr marL="563563" lvl="1" indent="-223838" eaLnBrk="1" hangingPunct="1">
              <a:lnSpc>
                <a:spcPct val="100000"/>
              </a:lnSpc>
            </a:pPr>
            <a:r>
              <a:rPr lang="pt-PT" sz="2000" dirty="0" smtClean="0">
                <a:solidFill>
                  <a:srgbClr val="000000"/>
                </a:solidFill>
                <a:ea typeface="ＭＳ Ｐゴシック" charset="0"/>
                <a:cs typeface="Tw Cen MT"/>
              </a:rPr>
              <a:t>O </a:t>
            </a: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emissor envia um </a:t>
            </a:r>
            <a:r>
              <a:rPr lang="pt-PT" sz="2000" dirty="0" err="1">
                <a:solidFill>
                  <a:srgbClr val="000000"/>
                </a:solidFill>
                <a:ea typeface="ＭＳ Ｐゴシック" charset="0"/>
                <a:cs typeface="Tw Cen MT"/>
              </a:rPr>
              <a:t>broadcast</a:t>
            </a: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: </a:t>
            </a:r>
            <a:r>
              <a:rPr lang="ja-JP" alt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“</a:t>
            </a:r>
            <a:r>
              <a:rPr lang="pt-PT" sz="2000" dirty="0" err="1">
                <a:solidFill>
                  <a:srgbClr val="000000"/>
                </a:solidFill>
                <a:ea typeface="ＭＳ Ｐゴシック" charset="0"/>
                <a:cs typeface="Tw Cen MT"/>
              </a:rPr>
              <a:t>Who</a:t>
            </a: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solidFill>
                  <a:srgbClr val="000000"/>
                </a:solidFill>
                <a:ea typeface="ＭＳ Ｐゴシック" charset="0"/>
                <a:cs typeface="Tw Cen MT"/>
              </a:rPr>
              <a:t>has</a:t>
            </a: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 IP </a:t>
            </a:r>
            <a:r>
              <a:rPr lang="pt-PT" sz="2000" dirty="0" err="1">
                <a:solidFill>
                  <a:srgbClr val="000000"/>
                </a:solidFill>
                <a:ea typeface="ＭＳ Ｐゴシック" charset="0"/>
                <a:cs typeface="Tw Cen MT"/>
              </a:rPr>
              <a:t>address</a:t>
            </a: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 1.2.3.156?</a:t>
            </a:r>
            <a:r>
              <a:rPr lang="ja-JP" alt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”</a:t>
            </a:r>
            <a:endParaRPr lang="pt-PT" sz="2000" dirty="0">
              <a:solidFill>
                <a:srgbClr val="000000"/>
              </a:solidFill>
              <a:ea typeface="ＭＳ Ｐゴシック" charset="0"/>
              <a:cs typeface="Tw Cen MT"/>
            </a:endParaRPr>
          </a:p>
          <a:p>
            <a:pPr marL="563563" lvl="1" indent="-223838" eaLnBrk="1" hangingPunct="1">
              <a:lnSpc>
                <a:spcPct val="100000"/>
              </a:lnSpc>
            </a:pP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O receptor responde: </a:t>
            </a:r>
            <a:r>
              <a:rPr lang="ja-JP" altLang="pt-PT" sz="2000" dirty="0" smtClean="0">
                <a:solidFill>
                  <a:srgbClr val="000000"/>
                </a:solidFill>
                <a:ea typeface="ＭＳ Ｐゴシック" charset="0"/>
                <a:cs typeface="Tw Cen MT"/>
              </a:rPr>
              <a:t>“</a:t>
            </a:r>
            <a:r>
              <a:rPr lang="pt-PT" sz="2000" dirty="0" smtClean="0">
                <a:solidFill>
                  <a:srgbClr val="000000"/>
                </a:solidFill>
                <a:ea typeface="ＭＳ Ｐゴシック" charset="0"/>
                <a:cs typeface="Tw Cen MT"/>
              </a:rPr>
              <a:t>IP </a:t>
            </a:r>
            <a:r>
              <a:rPr lang="pt-PT" sz="2000" dirty="0" err="1">
                <a:solidFill>
                  <a:srgbClr val="000000"/>
                </a:solidFill>
                <a:ea typeface="ＭＳ Ｐゴシック" charset="0"/>
                <a:cs typeface="Tw Cen MT"/>
              </a:rPr>
              <a:t>address</a:t>
            </a: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 </a:t>
            </a:r>
            <a:r>
              <a:rPr lang="pt-PT" sz="2000" dirty="0" err="1" smtClean="0">
                <a:solidFill>
                  <a:srgbClr val="000000"/>
                </a:solidFill>
                <a:ea typeface="ＭＳ Ｐゴシック" charset="0"/>
                <a:cs typeface="Tw Cen MT"/>
              </a:rPr>
              <a:t>is</a:t>
            </a:r>
            <a:r>
              <a:rPr lang="pt-PT" sz="2000" dirty="0" smtClean="0">
                <a:solidFill>
                  <a:srgbClr val="000000"/>
                </a:solidFill>
                <a:ea typeface="ＭＳ Ｐゴシック" charset="0"/>
                <a:cs typeface="Tw Cen MT"/>
              </a:rPr>
              <a:t> </a:t>
            </a:r>
            <a:r>
              <a:rPr lang="pt-PT" sz="2000" dirty="0" err="1" smtClean="0">
                <a:solidFill>
                  <a:srgbClr val="000000"/>
                </a:solidFill>
                <a:ea typeface="ＭＳ Ｐゴシック" charset="0"/>
                <a:cs typeface="Tw Cen MT"/>
              </a:rPr>
              <a:t>at</a:t>
            </a:r>
            <a:r>
              <a:rPr lang="pt-PT" sz="2000" dirty="0" smtClean="0">
                <a:solidFill>
                  <a:srgbClr val="000000"/>
                </a:solidFill>
                <a:ea typeface="ＭＳ Ｐゴシック" charset="0"/>
                <a:cs typeface="Tw Cen MT"/>
              </a:rPr>
              <a:t> 58</a:t>
            </a: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-23-D7-FA-20-B0</a:t>
            </a:r>
            <a:r>
              <a:rPr lang="ja-JP" alt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”</a:t>
            </a:r>
            <a:endParaRPr lang="pt-PT" sz="2000" dirty="0">
              <a:solidFill>
                <a:srgbClr val="000000"/>
              </a:solidFill>
              <a:ea typeface="ＭＳ Ｐゴシック" charset="0"/>
              <a:cs typeface="Tw Cen MT"/>
            </a:endParaRPr>
          </a:p>
          <a:p>
            <a:pPr marL="563563" lvl="1" indent="-223838" eaLnBrk="1" hangingPunct="1">
              <a:lnSpc>
                <a:spcPct val="100000"/>
              </a:lnSpc>
            </a:pP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O emissor coloca esses dados na tabela ARP</a:t>
            </a:r>
          </a:p>
          <a:p>
            <a:pPr marL="563563" lvl="1" indent="-223838" eaLnBrk="1" hangingPunct="1">
              <a:lnSpc>
                <a:spcPct val="100000"/>
              </a:lnSpc>
            </a:pP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E </a:t>
            </a:r>
            <a:r>
              <a:rPr lang="pt-PT" sz="2000" dirty="0" smtClean="0">
                <a:solidFill>
                  <a:srgbClr val="000000"/>
                </a:solidFill>
                <a:ea typeface="ＭＳ Ｐゴシック" charset="0"/>
                <a:cs typeface="Tw Cen MT"/>
              </a:rPr>
              <a:t>em seguida </a:t>
            </a: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Tw Cen MT"/>
              </a:rPr>
              <a:t>procede como </a:t>
            </a:r>
            <a:r>
              <a:rPr lang="pt-PT" sz="2000" dirty="0" smtClean="0">
                <a:solidFill>
                  <a:srgbClr val="000000"/>
                </a:solidFill>
                <a:ea typeface="ＭＳ Ｐゴシック" charset="0"/>
                <a:cs typeface="Tw Cen MT"/>
              </a:rPr>
              <a:t>acima</a:t>
            </a:r>
            <a:endParaRPr lang="pt-PT" sz="2000" dirty="0">
              <a:solidFill>
                <a:srgbClr val="000000"/>
              </a:solidFill>
              <a:ea typeface="ＭＳ Ｐゴシック" charset="0"/>
              <a:cs typeface="Tw Cen MT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639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981747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000" dirty="0">
                <a:latin typeface="+mn-lt"/>
                <a:ea typeface="ＭＳ Ｐゴシック" charset="0"/>
                <a:cs typeface="Tw Cen MT"/>
              </a:rPr>
              <a:t>Protocolo ARP</a:t>
            </a:r>
          </a:p>
        </p:txBody>
      </p:sp>
      <p:sp>
        <p:nvSpPr>
          <p:cNvPr id="139268" name="Rectangle 3"/>
          <p:cNvSpPr>
            <a:spLocks noChangeArrowheads="1"/>
          </p:cNvSpPr>
          <p:nvPr/>
        </p:nvSpPr>
        <p:spPr bwMode="auto">
          <a:xfrm>
            <a:off x="539552" y="1340768"/>
            <a:ext cx="8229600" cy="1479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312" tIns="44450" rIns="87312" bIns="44450">
            <a:spAutoFit/>
          </a:bodyPr>
          <a:lstStyle/>
          <a:p>
            <a:pPr algn="l" defTabSz="723900" eaLnBrk="0" hangingPunct="0">
              <a:lnSpc>
                <a:spcPct val="90000"/>
              </a:lnSpc>
            </a:pPr>
            <a:r>
              <a:rPr lang="pt-PT" b="0" u="none" dirty="0">
                <a:solidFill>
                  <a:srgbClr val="0000FF"/>
                </a:solidFill>
                <a:latin typeface="+mn-lt"/>
                <a:cs typeface="Tw Cen MT"/>
              </a:rPr>
              <a:t>Numa </a:t>
            </a:r>
            <a:r>
              <a:rPr lang="pt-PT" b="0" u="none" dirty="0" err="1" smtClean="0">
                <a:solidFill>
                  <a:srgbClr val="0000FF"/>
                </a:solidFill>
                <a:latin typeface="+mn-lt"/>
                <a:cs typeface="Tw Cen MT"/>
              </a:rPr>
              <a:t>subnet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pt-PT" b="0" u="none" dirty="0">
                <a:solidFill>
                  <a:srgbClr val="0000FF"/>
                </a:solidFill>
                <a:latin typeface="+mn-lt"/>
                <a:cs typeface="Tw Cen MT"/>
              </a:rPr>
              <a:t>com suporte de 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cs typeface="Tw Cen MT"/>
              </a:rPr>
              <a:t>difusão, </a:t>
            </a:r>
            <a:r>
              <a:rPr lang="pt-PT" b="0" u="none" dirty="0">
                <a:solidFill>
                  <a:srgbClr val="0000FF"/>
                </a:solidFill>
                <a:latin typeface="+mn-lt"/>
                <a:cs typeface="Tw Cen MT"/>
              </a:rPr>
              <a:t>uma única interface dá acesso a todos os </a:t>
            </a:r>
            <a:r>
              <a:rPr lang="pt-PT" b="0" u="none" dirty="0" err="1">
                <a:solidFill>
                  <a:srgbClr val="0000FF"/>
                </a:solidFill>
                <a:latin typeface="+mn-lt"/>
                <a:cs typeface="Tw Cen MT"/>
              </a:rPr>
              <a:t>hosts</a:t>
            </a:r>
            <a:r>
              <a:rPr lang="pt-PT" b="0" u="none" dirty="0">
                <a:solidFill>
                  <a:srgbClr val="0000FF"/>
                </a:solidFill>
                <a:latin typeface="+mn-lt"/>
                <a:cs typeface="Tw Cen MT"/>
              </a:rPr>
              <a:t> da 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cs typeface="Tw Cen MT"/>
              </a:rPr>
              <a:t>mesma. </a:t>
            </a:r>
            <a:r>
              <a:rPr lang="pt-PT" b="0" u="none" dirty="0">
                <a:solidFill>
                  <a:srgbClr val="0000FF"/>
                </a:solidFill>
                <a:latin typeface="+mn-lt"/>
                <a:cs typeface="Tw Cen MT"/>
              </a:rPr>
              <a:t>Para determinar o endereço </a:t>
            </a:r>
            <a:r>
              <a:rPr lang="pt-PT" b="0" dirty="0" smtClean="0">
                <a:solidFill>
                  <a:srgbClr val="0000FF"/>
                </a:solidFill>
                <a:latin typeface="+mn-lt"/>
                <a:cs typeface="Tw Cen MT"/>
              </a:rPr>
              <a:t>canal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pt-PT" b="0" u="none" dirty="0">
                <a:solidFill>
                  <a:srgbClr val="0000FF"/>
                </a:solidFill>
                <a:latin typeface="+mn-lt"/>
                <a:cs typeface="Tw Cen MT"/>
              </a:rPr>
              <a:t>do </a:t>
            </a:r>
            <a:r>
              <a:rPr lang="pt-PT" b="0" u="none" dirty="0" err="1">
                <a:solidFill>
                  <a:srgbClr val="0000FF"/>
                </a:solidFill>
                <a:latin typeface="+mn-lt"/>
                <a:cs typeface="Tw Cen MT"/>
              </a:rPr>
              <a:t>host</a:t>
            </a:r>
            <a:r>
              <a:rPr lang="pt-PT" b="0" u="none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cs typeface="Tw Cen MT"/>
              </a:rPr>
              <a:t>(MAC </a:t>
            </a:r>
            <a:r>
              <a:rPr lang="pt-PT" b="0" u="none" dirty="0" err="1" smtClean="0">
                <a:solidFill>
                  <a:srgbClr val="0000FF"/>
                </a:solidFill>
                <a:latin typeface="+mn-lt"/>
                <a:cs typeface="Tw Cen MT"/>
              </a:rPr>
              <a:t>address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cs typeface="Tw Cen MT"/>
              </a:rPr>
              <a:t>) de destino, usa-se </a:t>
            </a:r>
            <a:r>
              <a:rPr lang="pt-PT" b="0" u="none" dirty="0">
                <a:solidFill>
                  <a:srgbClr val="0000FF"/>
                </a:solidFill>
                <a:latin typeface="+mn-lt"/>
                <a:cs typeface="Tw Cen MT"/>
              </a:rPr>
              <a:t>o protocolo ARP (</a:t>
            </a:r>
            <a:r>
              <a:rPr lang="pt-PT" b="0" u="none" dirty="0" err="1">
                <a:solidFill>
                  <a:srgbClr val="0000FF"/>
                </a:solidFill>
                <a:latin typeface="+mn-lt"/>
                <a:cs typeface="Tw Cen MT"/>
              </a:rPr>
              <a:t>Address</a:t>
            </a:r>
            <a:r>
              <a:rPr lang="pt-PT" b="0" u="none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pt-PT" b="0" u="none" dirty="0" err="1">
                <a:solidFill>
                  <a:srgbClr val="0000FF"/>
                </a:solidFill>
                <a:latin typeface="+mn-lt"/>
                <a:cs typeface="Tw Cen MT"/>
              </a:rPr>
              <a:t>Resolution</a:t>
            </a:r>
            <a:r>
              <a:rPr lang="pt-PT" b="0" u="none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pt-PT" b="0" u="none" dirty="0" err="1">
                <a:solidFill>
                  <a:srgbClr val="0000FF"/>
                </a:solidFill>
                <a:latin typeface="+mn-lt"/>
                <a:cs typeface="Tw Cen MT"/>
              </a:rPr>
              <a:t>Protocol</a:t>
            </a:r>
            <a:r>
              <a:rPr lang="pt-PT" b="0" u="none" dirty="0">
                <a:solidFill>
                  <a:srgbClr val="0000FF"/>
                </a:solidFill>
                <a:latin typeface="+mn-lt"/>
                <a:cs typeface="Tw Cen MT"/>
              </a:rPr>
              <a:t>) que  é suportado </a:t>
            </a:r>
            <a:r>
              <a:rPr lang="pt-PT" b="0" u="none" dirty="0" err="1">
                <a:solidFill>
                  <a:srgbClr val="0000FF"/>
                </a:solidFill>
                <a:latin typeface="+mn-lt"/>
                <a:cs typeface="Tw Cen MT"/>
              </a:rPr>
              <a:t>directamente</a:t>
            </a:r>
            <a:r>
              <a:rPr lang="pt-PT" b="0" u="none" dirty="0">
                <a:solidFill>
                  <a:srgbClr val="0000FF"/>
                </a:solidFill>
                <a:latin typeface="+mn-lt"/>
                <a:cs typeface="Tw Cen MT"/>
              </a:rPr>
              <a:t> através de </a:t>
            </a:r>
            <a:r>
              <a:rPr lang="pt-PT" b="0" i="1" u="none" dirty="0" err="1">
                <a:solidFill>
                  <a:srgbClr val="0000FF"/>
                </a:solidFill>
                <a:latin typeface="+mn-lt"/>
                <a:cs typeface="Tw Cen MT"/>
              </a:rPr>
              <a:t>frames</a:t>
            </a:r>
            <a:r>
              <a:rPr lang="pt-PT" b="0" u="none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cs typeface="Tw Cen MT"/>
              </a:rPr>
              <a:t>especiais. Um ARP </a:t>
            </a:r>
            <a:r>
              <a:rPr lang="pt-PT" b="0" u="none" dirty="0" err="1" smtClean="0">
                <a:solidFill>
                  <a:srgbClr val="0000FF"/>
                </a:solidFill>
                <a:latin typeface="+mn-lt"/>
                <a:cs typeface="Tw Cen MT"/>
              </a:rPr>
              <a:t>Request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cs typeface="Tw Cen MT"/>
              </a:rPr>
              <a:t> é enviado em </a:t>
            </a:r>
            <a:r>
              <a:rPr lang="pt-PT" b="0" i="1" u="none" dirty="0" err="1" smtClean="0">
                <a:solidFill>
                  <a:srgbClr val="0000FF"/>
                </a:solidFill>
                <a:latin typeface="+mn-lt"/>
                <a:cs typeface="Tw Cen MT"/>
              </a:rPr>
              <a:t>broadcast</a:t>
            </a:r>
            <a:r>
              <a:rPr lang="pt-PT" b="0" i="1" u="none" dirty="0" smtClean="0">
                <a:solidFill>
                  <a:srgbClr val="0000FF"/>
                </a:solidFill>
                <a:latin typeface="+mn-lt"/>
                <a:cs typeface="Tw Cen MT"/>
              </a:rPr>
              <a:t>.</a:t>
            </a:r>
            <a:endParaRPr lang="pt-PT" b="0" i="1" u="none" dirty="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804248" y="3861048"/>
            <a:ext cx="16689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+mn-lt"/>
                <a:cs typeface="Tw Cen MT"/>
              </a:rPr>
              <a:t>2</a:t>
            </a:r>
            <a:r>
              <a:rPr lang="en-US" sz="1100" dirty="0" smtClean="0">
                <a:latin typeface="+mn-lt"/>
                <a:cs typeface="Tw Cen MT"/>
              </a:rPr>
              <a:t>A-15-</a:t>
            </a:r>
            <a:r>
              <a:rPr lang="en-US" sz="1100" dirty="0">
                <a:latin typeface="+mn-lt"/>
                <a:cs typeface="Tw Cen MT"/>
              </a:rPr>
              <a:t>E</a:t>
            </a:r>
            <a:r>
              <a:rPr lang="en-US" sz="1100" dirty="0" smtClean="0">
                <a:latin typeface="+mn-lt"/>
                <a:cs typeface="Tw Cen MT"/>
              </a:rPr>
              <a:t>9-EF-02-56</a:t>
            </a:r>
            <a:endParaRPr lang="en-US" sz="1100" dirty="0">
              <a:latin typeface="+mn-lt"/>
              <a:cs typeface="Tw Cen MT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3335705" y="3050385"/>
            <a:ext cx="1121621" cy="1089515"/>
            <a:chOff x="3858433" y="2265598"/>
            <a:chExt cx="1121621" cy="1089515"/>
          </a:xfrm>
        </p:grpSpPr>
        <p:sp>
          <p:nvSpPr>
            <p:cNvPr id="34" name="Rectangle 33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858433" y="2265598"/>
              <a:ext cx="11216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IP10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36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1760198"/>
                </p:ext>
              </p:extLst>
            </p:nvPr>
          </p:nvGraphicFramePr>
          <p:xfrm>
            <a:off x="4164053" y="2583786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82" name="Clip" r:id="rId4" imgW="1307948" imgH="1084823" progId="MS_ClipArt_Gallery.2">
                    <p:embed/>
                  </p:oleObj>
                </mc:Choice>
                <mc:Fallback>
                  <p:oleObj name="Clip" r:id="rId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83786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" name="TextBox 36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367759" y="5313894"/>
            <a:ext cx="1012041" cy="1089515"/>
            <a:chOff x="3907656" y="2265598"/>
            <a:chExt cx="1012041" cy="1089515"/>
          </a:xfrm>
        </p:grpSpPr>
        <p:sp>
          <p:nvSpPr>
            <p:cNvPr id="39" name="Rectangle 38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907656" y="2265598"/>
              <a:ext cx="10120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IP6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41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62702787"/>
                </p:ext>
              </p:extLst>
            </p:nvPr>
          </p:nvGraphicFramePr>
          <p:xfrm>
            <a:off x="4164053" y="2531820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83" name="Clip" r:id="rId6" imgW="1307948" imgH="1084823" progId="MS_ClipArt_Gallery.2">
                    <p:embed/>
                  </p:oleObj>
                </mc:Choice>
                <mc:Fallback>
                  <p:oleObj name="Clip" r:id="rId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31820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2" name="TextBox 41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949380" y="3050386"/>
            <a:ext cx="1012041" cy="1089515"/>
            <a:chOff x="3922559" y="2265598"/>
            <a:chExt cx="1012041" cy="1089515"/>
          </a:xfrm>
        </p:grpSpPr>
        <p:sp>
          <p:nvSpPr>
            <p:cNvPr id="44" name="Rectangle 43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922559" y="2265598"/>
              <a:ext cx="10120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IP5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46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65997782"/>
                </p:ext>
              </p:extLst>
            </p:nvPr>
          </p:nvGraphicFramePr>
          <p:xfrm>
            <a:off x="4164053" y="2583786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84" name="Clip" r:id="rId7" imgW="1307948" imgH="1084823" progId="MS_ClipArt_Gallery.2">
                    <p:embed/>
                  </p:oleObj>
                </mc:Choice>
                <mc:Fallback>
                  <p:oleObj name="Clip" r:id="rId7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83786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7" name="TextBox 46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791570" y="3050387"/>
            <a:ext cx="1012041" cy="1089515"/>
            <a:chOff x="3922559" y="2265598"/>
            <a:chExt cx="1012041" cy="1089515"/>
          </a:xfrm>
        </p:grpSpPr>
        <p:sp>
          <p:nvSpPr>
            <p:cNvPr id="49" name="Rectangle 48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922559" y="2265598"/>
              <a:ext cx="10120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IP1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51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47078905"/>
                </p:ext>
              </p:extLst>
            </p:nvPr>
          </p:nvGraphicFramePr>
          <p:xfrm>
            <a:off x="4164053" y="2583786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85" name="Clip" r:id="rId8" imgW="1307948" imgH="1084823" progId="MS_ClipArt_Gallery.2">
                    <p:embed/>
                  </p:oleObj>
                </mc:Choice>
                <mc:Fallback>
                  <p:oleObj name="Clip" r:id="rId8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83786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2" name="TextBox 51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055153" y="5290183"/>
            <a:ext cx="1018227" cy="1089515"/>
            <a:chOff x="3904563" y="2265598"/>
            <a:chExt cx="1018227" cy="1089515"/>
          </a:xfrm>
        </p:grpSpPr>
        <p:sp>
          <p:nvSpPr>
            <p:cNvPr id="54" name="Rectangle 53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904563" y="2265598"/>
              <a:ext cx="10182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IP4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56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60681126"/>
                </p:ext>
              </p:extLst>
            </p:nvPr>
          </p:nvGraphicFramePr>
          <p:xfrm>
            <a:off x="4164053" y="2583786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86" name="Clip" r:id="rId9" imgW="1307948" imgH="1084823" progId="MS_ClipArt_Gallery.2">
                    <p:embed/>
                  </p:oleObj>
                </mc:Choice>
                <mc:Fallback>
                  <p:oleObj name="Clip" r:id="rId9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83786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" name="TextBox 56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703519" y="5290183"/>
            <a:ext cx="1012041" cy="1089515"/>
            <a:chOff x="3922559" y="2265598"/>
            <a:chExt cx="1012041" cy="1089515"/>
          </a:xfrm>
        </p:grpSpPr>
        <p:sp>
          <p:nvSpPr>
            <p:cNvPr id="59" name="Rectangle 58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22559" y="2265598"/>
              <a:ext cx="10120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IP3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61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32094531"/>
                </p:ext>
              </p:extLst>
            </p:nvPr>
          </p:nvGraphicFramePr>
          <p:xfrm>
            <a:off x="4164053" y="2583786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87" name="Clip" r:id="rId10" imgW="1307948" imgH="1084823" progId="MS_ClipArt_Gallery.2">
                    <p:embed/>
                  </p:oleObj>
                </mc:Choice>
                <mc:Fallback>
                  <p:oleObj name="Clip" r:id="rId10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83786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" name="TextBox 61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4283968" y="6093296"/>
            <a:ext cx="16649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+mn-lt"/>
                <a:cs typeface="Tw Cen MT"/>
              </a:rPr>
              <a:t>20-</a:t>
            </a:r>
            <a:r>
              <a:rPr lang="en-US" sz="1100" dirty="0">
                <a:latin typeface="+mn-lt"/>
                <a:cs typeface="Tw Cen MT"/>
              </a:rPr>
              <a:t>3</a:t>
            </a:r>
            <a:r>
              <a:rPr lang="en-US" sz="1100" dirty="0" smtClean="0">
                <a:latin typeface="+mn-lt"/>
                <a:cs typeface="Tw Cen MT"/>
              </a:rPr>
              <a:t>3-F0-A3-23-45</a:t>
            </a:r>
            <a:endParaRPr lang="en-US" sz="1100" dirty="0">
              <a:latin typeface="+mn-lt"/>
              <a:cs typeface="Tw Cen MT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283968" y="3861048"/>
            <a:ext cx="16851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+mn-lt"/>
                <a:cs typeface="Tw Cen MT"/>
              </a:rPr>
              <a:t>1A-22-B6-CD-08-42</a:t>
            </a:r>
            <a:endParaRPr lang="en-US" sz="1100" dirty="0">
              <a:latin typeface="+mn-lt"/>
              <a:cs typeface="Tw Cen MT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619672" y="3789040"/>
            <a:ext cx="16818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+mn-lt"/>
                <a:cs typeface="Tw Cen MT"/>
              </a:rPr>
              <a:t>1A-23-F9-CD-06-56</a:t>
            </a:r>
            <a:endParaRPr lang="en-US" sz="1100" dirty="0">
              <a:latin typeface="+mn-lt"/>
              <a:cs typeface="Tw Cen MT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619672" y="6093296"/>
            <a:ext cx="16677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+mn-lt"/>
                <a:cs typeface="Tw Cen MT"/>
              </a:rPr>
              <a:t>10-20-F9-AB-08-15</a:t>
            </a:r>
            <a:endParaRPr lang="en-US" sz="1100" dirty="0">
              <a:latin typeface="+mn-lt"/>
              <a:cs typeface="Tw Cen MT"/>
            </a:endParaRPr>
          </a:p>
        </p:txBody>
      </p:sp>
      <p:grpSp>
        <p:nvGrpSpPr>
          <p:cNvPr id="67" name="Group 6"/>
          <p:cNvGrpSpPr>
            <a:grpSpLocks/>
          </p:cNvGrpSpPr>
          <p:nvPr/>
        </p:nvGrpSpPr>
        <p:grpSpPr bwMode="auto">
          <a:xfrm>
            <a:off x="944200" y="4323889"/>
            <a:ext cx="5954643" cy="990006"/>
            <a:chOff x="3839" y="1737"/>
            <a:chExt cx="1488" cy="1110"/>
          </a:xfrm>
          <a:solidFill>
            <a:srgbClr val="A3C5FF"/>
          </a:solidFill>
        </p:grpSpPr>
        <p:sp>
          <p:nvSpPr>
            <p:cNvPr id="68" name="Freeform 7"/>
            <p:cNvSpPr>
              <a:spLocks/>
            </p:cNvSpPr>
            <p:nvPr/>
          </p:nvSpPr>
          <p:spPr bwMode="auto">
            <a:xfrm>
              <a:off x="3839" y="1737"/>
              <a:ext cx="1488" cy="1110"/>
            </a:xfrm>
            <a:custGeom>
              <a:avLst/>
              <a:gdLst>
                <a:gd name="T0" fmla="*/ 1 w 2135"/>
                <a:gd name="T1" fmla="*/ 2 h 1662"/>
                <a:gd name="T2" fmla="*/ 1 w 2135"/>
                <a:gd name="T3" fmla="*/ 1 h 1662"/>
                <a:gd name="T4" fmla="*/ 4 w 2135"/>
                <a:gd name="T5" fmla="*/ 1 h 1662"/>
                <a:gd name="T6" fmla="*/ 8 w 2135"/>
                <a:gd name="T7" fmla="*/ 1 h 1662"/>
                <a:gd name="T8" fmla="*/ 13 w 2135"/>
                <a:gd name="T9" fmla="*/ 1 h 1662"/>
                <a:gd name="T10" fmla="*/ 13 w 2135"/>
                <a:gd name="T11" fmla="*/ 4 h 1662"/>
                <a:gd name="T12" fmla="*/ 10 w 2135"/>
                <a:gd name="T13" fmla="*/ 6 h 1662"/>
                <a:gd name="T14" fmla="*/ 5 w 2135"/>
                <a:gd name="T15" fmla="*/ 5 h 1662"/>
                <a:gd name="T16" fmla="*/ 3 w 2135"/>
                <a:gd name="T17" fmla="*/ 5 h 1662"/>
                <a:gd name="T18" fmla="*/ 1 w 2135"/>
                <a:gd name="T19" fmla="*/ 4 h 1662"/>
                <a:gd name="T20" fmla="*/ 1 w 2135"/>
                <a:gd name="T21" fmla="*/ 2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69" name="Text Box 8"/>
            <p:cNvSpPr txBox="1">
              <a:spLocks noChangeArrowheads="1"/>
            </p:cNvSpPr>
            <p:nvPr/>
          </p:nvSpPr>
          <p:spPr bwMode="auto">
            <a:xfrm>
              <a:off x="4097" y="1945"/>
              <a:ext cx="1036" cy="41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800" b="0" u="none" dirty="0" smtClean="0">
                  <a:latin typeface="+mn-lt"/>
                  <a:cs typeface="Tw Cen MT"/>
                </a:rPr>
                <a:t>Who has IP address IP4 ? Tells IP10</a:t>
              </a:r>
              <a:endParaRPr lang="en-US" sz="1800" b="0" u="none" dirty="0">
                <a:latin typeface="+mn-lt"/>
                <a:cs typeface="Tw Cen MT"/>
              </a:endParaRPr>
            </a:p>
          </p:txBody>
        </p:sp>
      </p:grpSp>
      <p:cxnSp>
        <p:nvCxnSpPr>
          <p:cNvPr id="70" name="Straight Connector 69"/>
          <p:cNvCxnSpPr>
            <a:endCxn id="47" idx="2"/>
          </p:cNvCxnSpPr>
          <p:nvPr/>
        </p:nvCxnSpPr>
        <p:spPr>
          <a:xfrm flipV="1">
            <a:off x="6190874" y="4139901"/>
            <a:ext cx="316049" cy="3712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4276343" y="5290183"/>
            <a:ext cx="422014" cy="8858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604038" y="5290183"/>
            <a:ext cx="671326" cy="8858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49" idx="2"/>
          </p:cNvCxnSpPr>
          <p:nvPr/>
        </p:nvCxnSpPr>
        <p:spPr>
          <a:xfrm>
            <a:off x="1350573" y="4139901"/>
            <a:ext cx="820775" cy="2568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1575221" y="5051766"/>
            <a:ext cx="813189" cy="10438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endCxn id="34" idx="2"/>
          </p:cNvCxnSpPr>
          <p:nvPr/>
        </p:nvCxnSpPr>
        <p:spPr>
          <a:xfrm flipV="1">
            <a:off x="3909476" y="4139899"/>
            <a:ext cx="49358" cy="2568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948264" y="6093296"/>
            <a:ext cx="17015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+mn-lt"/>
                <a:cs typeface="Tw Cen MT"/>
              </a:rPr>
              <a:t>5</a:t>
            </a:r>
            <a:r>
              <a:rPr lang="en-US" sz="1100" dirty="0" smtClean="0">
                <a:latin typeface="+mn-lt"/>
                <a:cs typeface="Tw Cen MT"/>
              </a:rPr>
              <a:t>A-56-9E-A6-89-0A</a:t>
            </a:r>
            <a:endParaRPr lang="en-US" sz="1100" dirty="0">
              <a:latin typeface="+mn-lt"/>
              <a:cs typeface="Tw Cen MT"/>
            </a:endParaRPr>
          </a:p>
        </p:txBody>
      </p:sp>
      <p:cxnSp>
        <p:nvCxnSpPr>
          <p:cNvPr id="77" name="Straight Arrow Connector 76"/>
          <p:cNvCxnSpPr>
            <a:endCxn id="69" idx="0"/>
          </p:cNvCxnSpPr>
          <p:nvPr/>
        </p:nvCxnSpPr>
        <p:spPr bwMode="auto">
          <a:xfrm flipH="1">
            <a:off x="4049578" y="4221088"/>
            <a:ext cx="18366" cy="288316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Straight Arrow Connector 79"/>
          <p:cNvCxnSpPr/>
          <p:nvPr/>
        </p:nvCxnSpPr>
        <p:spPr bwMode="auto">
          <a:xfrm flipH="1">
            <a:off x="4355976" y="5157192"/>
            <a:ext cx="288032" cy="576064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" name="Straight Arrow Connector 80"/>
          <p:cNvCxnSpPr/>
          <p:nvPr/>
        </p:nvCxnSpPr>
        <p:spPr bwMode="auto">
          <a:xfrm>
            <a:off x="5652120" y="5157192"/>
            <a:ext cx="360040" cy="43204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Arrow Connector 86"/>
          <p:cNvCxnSpPr/>
          <p:nvPr/>
        </p:nvCxnSpPr>
        <p:spPr bwMode="auto">
          <a:xfrm flipV="1">
            <a:off x="6228184" y="4221089"/>
            <a:ext cx="360040" cy="432047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9" name="Straight Arrow Connector 88"/>
          <p:cNvCxnSpPr/>
          <p:nvPr/>
        </p:nvCxnSpPr>
        <p:spPr bwMode="auto">
          <a:xfrm flipH="1" flipV="1">
            <a:off x="1331640" y="4293096"/>
            <a:ext cx="576064" cy="28803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0" name="Straight Arrow Connector 89"/>
          <p:cNvCxnSpPr/>
          <p:nvPr/>
        </p:nvCxnSpPr>
        <p:spPr bwMode="auto">
          <a:xfrm flipH="1">
            <a:off x="1835696" y="5013176"/>
            <a:ext cx="378406" cy="43204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575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981747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000" dirty="0" smtClean="0">
                <a:latin typeface="+mn-lt"/>
                <a:ea typeface="ＭＳ Ｐゴシック" charset="0"/>
                <a:cs typeface="Tw Cen MT"/>
              </a:rPr>
              <a:t>Resposta ao ARP </a:t>
            </a:r>
            <a:r>
              <a:rPr lang="pt-PT" sz="4000" dirty="0" err="1" smtClean="0">
                <a:latin typeface="+mn-lt"/>
                <a:ea typeface="ＭＳ Ｐゴシック" charset="0"/>
                <a:cs typeface="Tw Cen MT"/>
              </a:rPr>
              <a:t>Request</a:t>
            </a:r>
            <a:endParaRPr lang="pt-PT" sz="40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39268" name="Rectangle 3"/>
          <p:cNvSpPr>
            <a:spLocks noChangeArrowheads="1"/>
          </p:cNvSpPr>
          <p:nvPr/>
        </p:nvSpPr>
        <p:spPr bwMode="auto">
          <a:xfrm>
            <a:off x="539552" y="1340768"/>
            <a:ext cx="8229600" cy="925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312" tIns="44450" rIns="87312" bIns="44450">
            <a:spAutoFit/>
          </a:bodyPr>
          <a:lstStyle/>
          <a:p>
            <a:pPr algn="l" defTabSz="723900" eaLnBrk="0" hangingPunct="0">
              <a:lnSpc>
                <a:spcPct val="90000"/>
              </a:lnSpc>
            </a:pPr>
            <a:r>
              <a:rPr lang="pt-PT" b="0" u="none" dirty="0" smtClean="0">
                <a:solidFill>
                  <a:srgbClr val="0000FF"/>
                </a:solidFill>
                <a:latin typeface="+mn-lt"/>
                <a:cs typeface="Tw Cen MT"/>
              </a:rPr>
              <a:t>A resposta a um ARP </a:t>
            </a:r>
            <a:r>
              <a:rPr lang="pt-PT" b="0" u="none" dirty="0" err="1" smtClean="0">
                <a:solidFill>
                  <a:srgbClr val="0000FF"/>
                </a:solidFill>
                <a:latin typeface="+mn-lt"/>
                <a:cs typeface="Tw Cen MT"/>
              </a:rPr>
              <a:t>Request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cs typeface="Tw Cen MT"/>
              </a:rPr>
              <a:t> é enviado em </a:t>
            </a:r>
            <a:r>
              <a:rPr lang="pt-PT" b="0" u="none" dirty="0" err="1" smtClean="0">
                <a:solidFill>
                  <a:srgbClr val="0000FF"/>
                </a:solidFill>
                <a:latin typeface="+mn-lt"/>
                <a:cs typeface="Tw Cen MT"/>
              </a:rPr>
              <a:t>unicast</a:t>
            </a:r>
            <a:r>
              <a:rPr lang="pt-PT" b="0" i="1" u="none" dirty="0" smtClean="0">
                <a:solidFill>
                  <a:srgbClr val="0000FF"/>
                </a:solidFill>
                <a:latin typeface="+mn-lt"/>
                <a:cs typeface="Tw Cen MT"/>
              </a:rPr>
              <a:t> (ponto a ponto) 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cs typeface="Tw Cen MT"/>
              </a:rPr>
              <a:t>pelo computador com o endereço, se existir, a partir da sua placa e portanto tem o seu endereço MAC origem</a:t>
            </a:r>
            <a:r>
              <a:rPr lang="pt-PT" b="0" i="1" u="none" dirty="0" smtClean="0">
                <a:solidFill>
                  <a:srgbClr val="0000FF"/>
                </a:solidFill>
                <a:latin typeface="+mn-lt"/>
                <a:cs typeface="Tw Cen MT"/>
              </a:rPr>
              <a:t>.</a:t>
            </a:r>
            <a:endParaRPr lang="pt-PT" b="0" i="1" u="none" dirty="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804248" y="3861048"/>
            <a:ext cx="16689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+mn-lt"/>
                <a:cs typeface="Tw Cen MT"/>
              </a:rPr>
              <a:t>2</a:t>
            </a:r>
            <a:r>
              <a:rPr lang="en-US" sz="1100" dirty="0" smtClean="0">
                <a:latin typeface="+mn-lt"/>
                <a:cs typeface="Tw Cen MT"/>
              </a:rPr>
              <a:t>A-15-</a:t>
            </a:r>
            <a:r>
              <a:rPr lang="en-US" sz="1100" dirty="0">
                <a:latin typeface="+mn-lt"/>
                <a:cs typeface="Tw Cen MT"/>
              </a:rPr>
              <a:t>E</a:t>
            </a:r>
            <a:r>
              <a:rPr lang="en-US" sz="1100" dirty="0" smtClean="0">
                <a:latin typeface="+mn-lt"/>
                <a:cs typeface="Tw Cen MT"/>
              </a:rPr>
              <a:t>9-EF-02-56</a:t>
            </a:r>
            <a:endParaRPr lang="en-US" sz="1100" dirty="0">
              <a:latin typeface="+mn-lt"/>
              <a:cs typeface="Tw Cen MT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3335705" y="3050385"/>
            <a:ext cx="1121621" cy="1089515"/>
            <a:chOff x="3858433" y="2265598"/>
            <a:chExt cx="1121621" cy="1089515"/>
          </a:xfrm>
        </p:grpSpPr>
        <p:sp>
          <p:nvSpPr>
            <p:cNvPr id="34" name="Rectangle 33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858433" y="2265598"/>
              <a:ext cx="11216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IP10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36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78827239"/>
                </p:ext>
              </p:extLst>
            </p:nvPr>
          </p:nvGraphicFramePr>
          <p:xfrm>
            <a:off x="4164053" y="2583786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06" name="Clip" r:id="rId4" imgW="1307948" imgH="1084823" progId="MS_ClipArt_Gallery.2">
                    <p:embed/>
                  </p:oleObj>
                </mc:Choice>
                <mc:Fallback>
                  <p:oleObj name="Clip" r:id="rId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83786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" name="TextBox 36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367759" y="5313894"/>
            <a:ext cx="1012041" cy="1089515"/>
            <a:chOff x="3907656" y="2265598"/>
            <a:chExt cx="1012041" cy="1089515"/>
          </a:xfrm>
        </p:grpSpPr>
        <p:sp>
          <p:nvSpPr>
            <p:cNvPr id="39" name="Rectangle 38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907656" y="2265598"/>
              <a:ext cx="10120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IP6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41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3877983"/>
                </p:ext>
              </p:extLst>
            </p:nvPr>
          </p:nvGraphicFramePr>
          <p:xfrm>
            <a:off x="4164053" y="2531820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07" name="Clip" r:id="rId6" imgW="1307948" imgH="1084823" progId="MS_ClipArt_Gallery.2">
                    <p:embed/>
                  </p:oleObj>
                </mc:Choice>
                <mc:Fallback>
                  <p:oleObj name="Clip" r:id="rId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31820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2" name="TextBox 41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949380" y="3050386"/>
            <a:ext cx="1012041" cy="1089515"/>
            <a:chOff x="3922559" y="2265598"/>
            <a:chExt cx="1012041" cy="1089515"/>
          </a:xfrm>
        </p:grpSpPr>
        <p:sp>
          <p:nvSpPr>
            <p:cNvPr id="44" name="Rectangle 43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922559" y="2265598"/>
              <a:ext cx="10120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IP5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46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88448381"/>
                </p:ext>
              </p:extLst>
            </p:nvPr>
          </p:nvGraphicFramePr>
          <p:xfrm>
            <a:off x="4164053" y="2583786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08" name="Clip" r:id="rId7" imgW="1307948" imgH="1084823" progId="MS_ClipArt_Gallery.2">
                    <p:embed/>
                  </p:oleObj>
                </mc:Choice>
                <mc:Fallback>
                  <p:oleObj name="Clip" r:id="rId7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83786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7" name="TextBox 46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791570" y="3050387"/>
            <a:ext cx="1012041" cy="1089515"/>
            <a:chOff x="3922559" y="2265598"/>
            <a:chExt cx="1012041" cy="1089515"/>
          </a:xfrm>
        </p:grpSpPr>
        <p:sp>
          <p:nvSpPr>
            <p:cNvPr id="49" name="Rectangle 48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922559" y="2265598"/>
              <a:ext cx="10120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IP1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51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64874719"/>
                </p:ext>
              </p:extLst>
            </p:nvPr>
          </p:nvGraphicFramePr>
          <p:xfrm>
            <a:off x="4164053" y="2583786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09" name="Clip" r:id="rId8" imgW="1307948" imgH="1084823" progId="MS_ClipArt_Gallery.2">
                    <p:embed/>
                  </p:oleObj>
                </mc:Choice>
                <mc:Fallback>
                  <p:oleObj name="Clip" r:id="rId8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83786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2" name="TextBox 51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055153" y="5290183"/>
            <a:ext cx="1018227" cy="1089515"/>
            <a:chOff x="3904563" y="2265598"/>
            <a:chExt cx="1018227" cy="1089515"/>
          </a:xfrm>
        </p:grpSpPr>
        <p:sp>
          <p:nvSpPr>
            <p:cNvPr id="54" name="Rectangle 53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904563" y="2265598"/>
              <a:ext cx="10182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IP4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56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77729901"/>
                </p:ext>
              </p:extLst>
            </p:nvPr>
          </p:nvGraphicFramePr>
          <p:xfrm>
            <a:off x="4164053" y="2583786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" name="Clip" r:id="rId9" imgW="1307948" imgH="1084823" progId="MS_ClipArt_Gallery.2">
                    <p:embed/>
                  </p:oleObj>
                </mc:Choice>
                <mc:Fallback>
                  <p:oleObj name="Clip" r:id="rId9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83786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" name="TextBox 56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703519" y="5290183"/>
            <a:ext cx="1012041" cy="1089515"/>
            <a:chOff x="3922559" y="2265598"/>
            <a:chExt cx="1012041" cy="1089515"/>
          </a:xfrm>
        </p:grpSpPr>
        <p:sp>
          <p:nvSpPr>
            <p:cNvPr id="59" name="Rectangle 58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22559" y="2265598"/>
              <a:ext cx="10120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IP3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61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64637519"/>
                </p:ext>
              </p:extLst>
            </p:nvPr>
          </p:nvGraphicFramePr>
          <p:xfrm>
            <a:off x="4164053" y="2583786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1" name="Clip" r:id="rId10" imgW="1307948" imgH="1084823" progId="MS_ClipArt_Gallery.2">
                    <p:embed/>
                  </p:oleObj>
                </mc:Choice>
                <mc:Fallback>
                  <p:oleObj name="Clip" r:id="rId10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83786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" name="TextBox 61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4283968" y="6093296"/>
            <a:ext cx="16649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+mn-lt"/>
                <a:cs typeface="Tw Cen MT"/>
              </a:rPr>
              <a:t>20-</a:t>
            </a:r>
            <a:r>
              <a:rPr lang="en-US" sz="1100" dirty="0">
                <a:latin typeface="+mn-lt"/>
                <a:cs typeface="Tw Cen MT"/>
              </a:rPr>
              <a:t>3</a:t>
            </a:r>
            <a:r>
              <a:rPr lang="en-US" sz="1100" dirty="0" smtClean="0">
                <a:latin typeface="+mn-lt"/>
                <a:cs typeface="Tw Cen MT"/>
              </a:rPr>
              <a:t>3-F0-A3-23-45</a:t>
            </a:r>
            <a:endParaRPr lang="en-US" sz="1100" dirty="0">
              <a:latin typeface="+mn-lt"/>
              <a:cs typeface="Tw Cen MT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283968" y="3861048"/>
            <a:ext cx="16851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+mn-lt"/>
                <a:cs typeface="Tw Cen MT"/>
              </a:rPr>
              <a:t>1A-22-B6-CD-08-42</a:t>
            </a:r>
            <a:endParaRPr lang="en-US" sz="1100" dirty="0">
              <a:latin typeface="+mn-lt"/>
              <a:cs typeface="Tw Cen MT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619672" y="3789040"/>
            <a:ext cx="16818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+mn-lt"/>
                <a:cs typeface="Tw Cen MT"/>
              </a:rPr>
              <a:t>1A-23-F9-CD-06-56</a:t>
            </a:r>
            <a:endParaRPr lang="en-US" sz="1100" dirty="0">
              <a:latin typeface="+mn-lt"/>
              <a:cs typeface="Tw Cen MT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619672" y="6093296"/>
            <a:ext cx="16677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+mn-lt"/>
                <a:cs typeface="Tw Cen MT"/>
              </a:rPr>
              <a:t>10-20-F9-AB-08-15</a:t>
            </a:r>
            <a:endParaRPr lang="en-US" sz="1100" dirty="0">
              <a:latin typeface="+mn-lt"/>
              <a:cs typeface="Tw Cen MT"/>
            </a:endParaRPr>
          </a:p>
        </p:txBody>
      </p:sp>
      <p:grpSp>
        <p:nvGrpSpPr>
          <p:cNvPr id="67" name="Group 6"/>
          <p:cNvGrpSpPr>
            <a:grpSpLocks/>
          </p:cNvGrpSpPr>
          <p:nvPr/>
        </p:nvGrpSpPr>
        <p:grpSpPr bwMode="auto">
          <a:xfrm>
            <a:off x="944200" y="4323889"/>
            <a:ext cx="5954643" cy="990006"/>
            <a:chOff x="3839" y="1737"/>
            <a:chExt cx="1488" cy="1110"/>
          </a:xfrm>
          <a:solidFill>
            <a:srgbClr val="A3C5FF"/>
          </a:solidFill>
        </p:grpSpPr>
        <p:sp>
          <p:nvSpPr>
            <p:cNvPr id="68" name="Freeform 7"/>
            <p:cNvSpPr>
              <a:spLocks/>
            </p:cNvSpPr>
            <p:nvPr/>
          </p:nvSpPr>
          <p:spPr bwMode="auto">
            <a:xfrm>
              <a:off x="3839" y="1737"/>
              <a:ext cx="1488" cy="1110"/>
            </a:xfrm>
            <a:custGeom>
              <a:avLst/>
              <a:gdLst>
                <a:gd name="T0" fmla="*/ 1 w 2135"/>
                <a:gd name="T1" fmla="*/ 2 h 1662"/>
                <a:gd name="T2" fmla="*/ 1 w 2135"/>
                <a:gd name="T3" fmla="*/ 1 h 1662"/>
                <a:gd name="T4" fmla="*/ 4 w 2135"/>
                <a:gd name="T5" fmla="*/ 1 h 1662"/>
                <a:gd name="T6" fmla="*/ 8 w 2135"/>
                <a:gd name="T7" fmla="*/ 1 h 1662"/>
                <a:gd name="T8" fmla="*/ 13 w 2135"/>
                <a:gd name="T9" fmla="*/ 1 h 1662"/>
                <a:gd name="T10" fmla="*/ 13 w 2135"/>
                <a:gd name="T11" fmla="*/ 4 h 1662"/>
                <a:gd name="T12" fmla="*/ 10 w 2135"/>
                <a:gd name="T13" fmla="*/ 6 h 1662"/>
                <a:gd name="T14" fmla="*/ 5 w 2135"/>
                <a:gd name="T15" fmla="*/ 5 h 1662"/>
                <a:gd name="T16" fmla="*/ 3 w 2135"/>
                <a:gd name="T17" fmla="*/ 5 h 1662"/>
                <a:gd name="T18" fmla="*/ 1 w 2135"/>
                <a:gd name="T19" fmla="*/ 4 h 1662"/>
                <a:gd name="T20" fmla="*/ 1 w 2135"/>
                <a:gd name="T21" fmla="*/ 2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69" name="Text Box 8"/>
            <p:cNvSpPr txBox="1">
              <a:spLocks noChangeArrowheads="1"/>
            </p:cNvSpPr>
            <p:nvPr/>
          </p:nvSpPr>
          <p:spPr bwMode="auto">
            <a:xfrm>
              <a:off x="4186" y="1945"/>
              <a:ext cx="855" cy="41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800" b="0" u="none" dirty="0" smtClean="0">
                  <a:latin typeface="+mn-lt"/>
                  <a:cs typeface="Tw Cen MT"/>
                </a:rPr>
                <a:t>IP4 is at 51-56-9E-A6-89-OA</a:t>
              </a:r>
              <a:endParaRPr lang="en-US" sz="1800" b="0" u="none" dirty="0">
                <a:latin typeface="+mn-lt"/>
                <a:cs typeface="Tw Cen MT"/>
              </a:endParaRPr>
            </a:p>
          </p:txBody>
        </p:sp>
      </p:grpSp>
      <p:cxnSp>
        <p:nvCxnSpPr>
          <p:cNvPr id="70" name="Straight Connector 69"/>
          <p:cNvCxnSpPr>
            <a:endCxn id="47" idx="2"/>
          </p:cNvCxnSpPr>
          <p:nvPr/>
        </p:nvCxnSpPr>
        <p:spPr>
          <a:xfrm flipV="1">
            <a:off x="6190874" y="4139901"/>
            <a:ext cx="316049" cy="3712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4276343" y="5290183"/>
            <a:ext cx="422014" cy="8858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604038" y="5290183"/>
            <a:ext cx="671326" cy="8858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49" idx="2"/>
          </p:cNvCxnSpPr>
          <p:nvPr/>
        </p:nvCxnSpPr>
        <p:spPr>
          <a:xfrm>
            <a:off x="1350573" y="4139901"/>
            <a:ext cx="820775" cy="2568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1575221" y="5051766"/>
            <a:ext cx="813189" cy="10438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endCxn id="34" idx="2"/>
          </p:cNvCxnSpPr>
          <p:nvPr/>
        </p:nvCxnSpPr>
        <p:spPr>
          <a:xfrm flipV="1">
            <a:off x="3909476" y="4139899"/>
            <a:ext cx="49358" cy="2568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948264" y="6093296"/>
            <a:ext cx="17015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+mn-lt"/>
                <a:cs typeface="Tw Cen MT"/>
              </a:rPr>
              <a:t>5</a:t>
            </a:r>
            <a:r>
              <a:rPr lang="en-US" sz="1100" dirty="0" smtClean="0">
                <a:latin typeface="+mn-lt"/>
                <a:cs typeface="Tw Cen MT"/>
              </a:rPr>
              <a:t>A-56-9E-A6-89-0A</a:t>
            </a:r>
            <a:endParaRPr lang="en-US" sz="1100" dirty="0">
              <a:latin typeface="+mn-lt"/>
              <a:cs typeface="Tw Cen MT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 flipH="1" flipV="1">
            <a:off x="5724128" y="5157192"/>
            <a:ext cx="504056" cy="64807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Arrow Connector 76"/>
          <p:cNvCxnSpPr/>
          <p:nvPr/>
        </p:nvCxnSpPr>
        <p:spPr bwMode="auto">
          <a:xfrm flipV="1">
            <a:off x="3995936" y="4149080"/>
            <a:ext cx="72008" cy="43204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726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dirty="0">
                <a:latin typeface="+mn-lt"/>
                <a:ea typeface="ＭＳ Ｐゴシック" charset="0"/>
                <a:cs typeface="Tw Cen MT"/>
              </a:rPr>
              <a:t>Ideias Base de </a:t>
            </a:r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ARP e DHCP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1162" y="1475305"/>
            <a:ext cx="8365638" cy="48006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2400" i="1" dirty="0" err="1">
                <a:ea typeface="ＭＳ Ｐゴシック" charset="0"/>
                <a:cs typeface="Tw Cen MT"/>
              </a:rPr>
              <a:t>Broadcasting</a:t>
            </a:r>
            <a:r>
              <a:rPr lang="pt-PT" sz="2400" i="1" dirty="0">
                <a:ea typeface="ＭＳ Ｐゴシック" charset="0"/>
                <a:cs typeface="Tw Cen MT"/>
              </a:rPr>
              <a:t>:</a:t>
            </a:r>
            <a:r>
              <a:rPr lang="pt-PT" sz="2400" dirty="0">
                <a:ea typeface="ＭＳ Ｐゴシック" charset="0"/>
                <a:cs typeface="Tw Cen MT"/>
              </a:rPr>
              <a:t> </a:t>
            </a:r>
            <a:r>
              <a:rPr lang="ja-JP" altLang="pt-PT" sz="2400" dirty="0">
                <a:ea typeface="ＭＳ Ｐゴシック" charset="0"/>
                <a:cs typeface="Tw Cen MT"/>
              </a:rPr>
              <a:t>“</a:t>
            </a:r>
            <a:r>
              <a:rPr lang="pt-PT" sz="2400" dirty="0">
                <a:ea typeface="ＭＳ Ｐゴシック" charset="0"/>
                <a:cs typeface="Tw Cen MT"/>
              </a:rPr>
              <a:t>quando tiver d</a:t>
            </a:r>
            <a:r>
              <a:rPr lang="pt-PT" altLang="ja-JP" sz="2400" dirty="0">
                <a:ea typeface="ＭＳ Ｐゴシック" charset="0"/>
                <a:cs typeface="Tw Cen MT"/>
              </a:rPr>
              <a:t>úvidas pergunte a todos”</a:t>
            </a:r>
            <a:endParaRPr lang="pt-PT" sz="2400" dirty="0"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000" dirty="0">
                <a:ea typeface="ＭＳ Ｐゴシック" charset="0"/>
                <a:cs typeface="Tw Cen MT"/>
              </a:rPr>
              <a:t>Enviar </a:t>
            </a:r>
            <a:r>
              <a:rPr lang="pt-PT" sz="2000" dirty="0" smtClean="0">
                <a:ea typeface="ＭＳ Ｐゴシック" charset="0"/>
                <a:cs typeface="Tw Cen MT"/>
              </a:rPr>
              <a:t>por </a:t>
            </a:r>
            <a:r>
              <a:rPr lang="pt-PT" sz="2000" i="1" dirty="0" err="1" smtClean="0">
                <a:ea typeface="ＭＳ Ｐゴシック" charset="0"/>
                <a:cs typeface="Tw Cen MT"/>
              </a:rPr>
              <a:t>broadcast</a:t>
            </a:r>
            <a:r>
              <a:rPr lang="pt-PT" sz="2000" dirty="0" smtClean="0">
                <a:ea typeface="ＭＳ Ｐゴシック" charset="0"/>
                <a:cs typeface="Tw Cen MT"/>
              </a:rPr>
              <a:t> </a:t>
            </a:r>
            <a:r>
              <a:rPr lang="pt-PT" sz="2000" dirty="0">
                <a:ea typeface="ＭＳ Ｐゴシック" charset="0"/>
                <a:cs typeface="Tw Cen MT"/>
              </a:rPr>
              <a:t>para todos os </a:t>
            </a:r>
            <a:r>
              <a:rPr lang="pt-PT" sz="2000" dirty="0" smtClean="0">
                <a:ea typeface="ＭＳ Ｐゴシック" charset="0"/>
                <a:cs typeface="Tw Cen MT"/>
              </a:rPr>
              <a:t>computadores </a:t>
            </a:r>
            <a:r>
              <a:rPr lang="pt-PT" sz="2000" dirty="0">
                <a:ea typeface="ＭＳ Ｐゴシック" charset="0"/>
                <a:cs typeface="Tw Cen MT"/>
              </a:rPr>
              <a:t>da rede local</a:t>
            </a:r>
          </a:p>
          <a:p>
            <a:pPr lvl="1" eaLnBrk="1" hangingPunct="1"/>
            <a:r>
              <a:rPr lang="pt-PT" sz="2000" dirty="0">
                <a:ea typeface="ＭＳ Ｐゴシック" charset="0"/>
                <a:cs typeface="Tw Cen MT"/>
              </a:rPr>
              <a:t>… mas s</a:t>
            </a:r>
            <a:r>
              <a:rPr lang="pt-PT" altLang="ja-JP" sz="2000" dirty="0">
                <a:ea typeface="ＭＳ Ｐゴシック" charset="0"/>
                <a:cs typeface="Tw Cen MT"/>
              </a:rPr>
              <a:t>ó quando não se sabe já o que se pretende</a:t>
            </a:r>
            <a:endParaRPr lang="pt-PT" sz="2000" dirty="0"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400" i="1" dirty="0" err="1">
                <a:ea typeface="ＭＳ Ｐゴシック" charset="0"/>
                <a:cs typeface="Tw Cen MT"/>
              </a:rPr>
              <a:t>Caching</a:t>
            </a:r>
            <a:r>
              <a:rPr lang="pt-PT" sz="2400" i="1" dirty="0">
                <a:ea typeface="ＭＳ Ｐゴシック" charset="0"/>
                <a:cs typeface="Tw Cen MT"/>
              </a:rPr>
              <a:t>:</a:t>
            </a:r>
            <a:r>
              <a:rPr lang="pt-PT" sz="2400" dirty="0">
                <a:ea typeface="ＭＳ Ｐゴシック" charset="0"/>
                <a:cs typeface="Tw Cen MT"/>
              </a:rPr>
              <a:t> </a:t>
            </a:r>
            <a:r>
              <a:rPr lang="ja-JP" altLang="pt-PT" sz="2400" dirty="0">
                <a:ea typeface="ＭＳ Ｐゴシック" charset="0"/>
                <a:cs typeface="Tw Cen MT"/>
              </a:rPr>
              <a:t>“</a:t>
            </a:r>
            <a:r>
              <a:rPr lang="pt-PT" sz="2400" dirty="0">
                <a:ea typeface="ＭＳ Ｐゴシック" charset="0"/>
                <a:cs typeface="Tw Cen MT"/>
              </a:rPr>
              <a:t>guarde o que aprendeu por algum tempo</a:t>
            </a:r>
            <a:r>
              <a:rPr lang="ja-JP" altLang="pt-PT" sz="2400" dirty="0">
                <a:ea typeface="ＭＳ Ｐゴシック" charset="0"/>
                <a:cs typeface="Tw Cen MT"/>
              </a:rPr>
              <a:t>”</a:t>
            </a:r>
            <a:endParaRPr lang="pt-PT" sz="2400" dirty="0"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000" dirty="0">
                <a:ea typeface="ＭＳ Ｐゴシック" charset="0"/>
                <a:cs typeface="Tw Cen MT"/>
              </a:rPr>
              <a:t>Guardar o que se aprendeu para n</a:t>
            </a:r>
            <a:r>
              <a:rPr lang="pt-PT" altLang="ja-JP" sz="2000" dirty="0">
                <a:ea typeface="ＭＳ Ｐゴシック" charset="0"/>
                <a:cs typeface="Tw Cen MT"/>
              </a:rPr>
              <a:t>ão repetir o processo</a:t>
            </a:r>
            <a:endParaRPr lang="pt-PT" sz="2000" dirty="0"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000" dirty="0">
                <a:ea typeface="ＭＳ Ｐゴシック" charset="0"/>
                <a:cs typeface="Tw Cen MT"/>
              </a:rPr>
              <a:t>Lembrar o endereço e </a:t>
            </a:r>
            <a:r>
              <a:rPr lang="pt-PT" sz="2000" dirty="0" smtClean="0">
                <a:ea typeface="ＭＳ Ｐゴシック" charset="0"/>
                <a:cs typeface="Tw Cen MT"/>
              </a:rPr>
              <a:t>informação </a:t>
            </a:r>
            <a:r>
              <a:rPr lang="pt-PT" sz="2000" dirty="0">
                <a:ea typeface="ＭＳ Ｐゴシック" charset="0"/>
                <a:cs typeface="Tw Cen MT"/>
              </a:rPr>
              <a:t>sobre os outros computadores (IP </a:t>
            </a:r>
            <a:r>
              <a:rPr lang="pt-PT" sz="2000" dirty="0" err="1" smtClean="0">
                <a:ea typeface="ＭＳ Ｐゴシック" charset="0"/>
                <a:cs typeface="Tw Cen MT"/>
              </a:rPr>
              <a:t>address</a:t>
            </a:r>
            <a:r>
              <a:rPr lang="pt-PT" sz="2000" dirty="0" smtClean="0">
                <a:ea typeface="ＭＳ Ｐゴシック" charset="0"/>
                <a:cs typeface="Tw Cen MT"/>
              </a:rPr>
              <a:t> </a:t>
            </a:r>
            <a:r>
              <a:rPr lang="pt-PT" sz="2000" dirty="0">
                <a:ea typeface="ＭＳ Ｐゴシック" charset="0"/>
                <a:cs typeface="Tw Cen MT"/>
              </a:rPr>
              <a:t>+ ARP cache)</a:t>
            </a:r>
          </a:p>
          <a:p>
            <a:pPr eaLnBrk="1" hangingPunct="1"/>
            <a:r>
              <a:rPr lang="pt-PT" sz="2400" i="1" dirty="0" err="1">
                <a:ea typeface="ＭＳ Ｐゴシック" charset="0"/>
                <a:cs typeface="Tw Cen MT"/>
              </a:rPr>
              <a:t>Soft</a:t>
            </a:r>
            <a:r>
              <a:rPr lang="pt-PT" sz="2400" i="1" dirty="0">
                <a:ea typeface="ＭＳ Ｐゴシック" charset="0"/>
                <a:cs typeface="Tw Cen MT"/>
              </a:rPr>
              <a:t> </a:t>
            </a:r>
            <a:r>
              <a:rPr lang="pt-PT" sz="2400" i="1" dirty="0" err="1">
                <a:ea typeface="ＭＳ Ｐゴシック" charset="0"/>
                <a:cs typeface="Tw Cen MT"/>
              </a:rPr>
              <a:t>state</a:t>
            </a:r>
            <a:r>
              <a:rPr lang="pt-PT" sz="2400" i="1" dirty="0">
                <a:ea typeface="ＭＳ Ｐゴシック" charset="0"/>
                <a:cs typeface="Tw Cen MT"/>
              </a:rPr>
              <a:t>:</a:t>
            </a:r>
            <a:r>
              <a:rPr lang="pt-PT" sz="2400" dirty="0">
                <a:ea typeface="ＭＳ Ｐゴシック" charset="0"/>
                <a:cs typeface="Tw Cen MT"/>
              </a:rPr>
              <a:t> … </a:t>
            </a:r>
            <a:r>
              <a:rPr lang="ja-JP" altLang="pt-PT" sz="2400" dirty="0">
                <a:ea typeface="ＭＳ Ｐゴシック" charset="0"/>
                <a:cs typeface="Tw Cen MT"/>
              </a:rPr>
              <a:t>“</a:t>
            </a:r>
            <a:r>
              <a:rPr lang="pt-PT" sz="2400" dirty="0">
                <a:ea typeface="ＭＳ Ｐゴシック" charset="0"/>
                <a:cs typeface="Tw Cen MT"/>
              </a:rPr>
              <a:t>mas mais tarde ou mais cedo esquecer o passado (… e perguntar de novo)</a:t>
            </a:r>
            <a:r>
              <a:rPr lang="ja-JP" altLang="pt-PT" sz="2400" dirty="0">
                <a:ea typeface="ＭＳ Ｐゴシック" charset="0"/>
                <a:cs typeface="Tw Cen MT"/>
              </a:rPr>
              <a:t>”</a:t>
            </a:r>
            <a:endParaRPr lang="pt-PT" sz="2400" dirty="0"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000" dirty="0">
                <a:ea typeface="ＭＳ Ｐゴシック" charset="0"/>
                <a:cs typeface="Tw Cen MT"/>
              </a:rPr>
              <a:t>Associar um </a:t>
            </a:r>
            <a:r>
              <a:rPr lang="pt-PT" sz="2000" i="1" dirty="0">
                <a:ea typeface="ＭＳ Ｐゴシック" charset="0"/>
                <a:cs typeface="Tw Cen MT"/>
              </a:rPr>
              <a:t>time-to-</a:t>
            </a:r>
            <a:r>
              <a:rPr lang="pt-PT" sz="2000" i="1" dirty="0" err="1">
                <a:ea typeface="ＭＳ Ｐゴシック" charset="0"/>
                <a:cs typeface="Tw Cen MT"/>
              </a:rPr>
              <a:t>live</a:t>
            </a:r>
            <a:r>
              <a:rPr lang="pt-PT" sz="2000" i="1" dirty="0">
                <a:ea typeface="ＭＳ Ｐゴシック" charset="0"/>
                <a:cs typeface="Tw Cen MT"/>
              </a:rPr>
              <a:t> (TTL) </a:t>
            </a:r>
            <a:r>
              <a:rPr lang="pt-PT" altLang="ja-JP" sz="2000" dirty="0">
                <a:ea typeface="ＭＳ Ｐゴシック" charset="0"/>
                <a:cs typeface="Tw Cen MT"/>
              </a:rPr>
              <a:t>à</a:t>
            </a:r>
            <a:r>
              <a:rPr lang="pt-PT" sz="2000" dirty="0">
                <a:ea typeface="ＭＳ Ｐゴシック" charset="0"/>
                <a:cs typeface="Tw Cen MT"/>
              </a:rPr>
              <a:t> informaç</a:t>
            </a:r>
            <a:r>
              <a:rPr lang="pt-PT" altLang="ja-JP" sz="2000" dirty="0">
                <a:ea typeface="ＭＳ Ｐゴシック" charset="0"/>
                <a:cs typeface="Tw Cen MT"/>
              </a:rPr>
              <a:t>ão </a:t>
            </a:r>
            <a:r>
              <a:rPr lang="pt-PT" altLang="ja-JP" sz="2000" i="1" dirty="0" err="1" smtClean="0">
                <a:ea typeface="ＭＳ Ｐゴシック" charset="0"/>
                <a:cs typeface="Tw Cen MT"/>
              </a:rPr>
              <a:t>cached</a:t>
            </a:r>
            <a:endParaRPr lang="pt-PT" sz="2000" i="1" dirty="0"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000" dirty="0">
                <a:ea typeface="ＭＳ Ｐゴシック" charset="0"/>
                <a:cs typeface="Tw Cen MT"/>
              </a:rPr>
              <a:t>… refrescar ou suprimir a informaç</a:t>
            </a:r>
            <a:r>
              <a:rPr lang="pt-PT" altLang="ja-JP" sz="2000" dirty="0">
                <a:ea typeface="ＭＳ Ｐゴシック" charset="0"/>
                <a:cs typeface="Tw Cen MT"/>
              </a:rPr>
              <a:t>ão</a:t>
            </a:r>
            <a:endParaRPr lang="pt-PT" sz="2000" dirty="0"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altLang="ja-JP" sz="2000" dirty="0">
                <a:ea typeface="ＭＳ Ｐゴシック" charset="0"/>
                <a:cs typeface="Tw Cen MT"/>
              </a:rPr>
              <a:t>fundamental “para se adaptar” a modificações inesperadas</a:t>
            </a:r>
            <a:endParaRPr lang="pt-PT" sz="2000" dirty="0">
              <a:ea typeface="ＭＳ Ｐゴシック" charset="0"/>
              <a:cs typeface="Tw Cen MT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541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NAT – Network Address Translation</a:t>
            </a:r>
            <a:endParaRPr lang="pt-PT" dirty="0" smtClean="0">
              <a:cs typeface="+mj-cs"/>
            </a:endParaRP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Os utilizadores internos vão todos aparecer na Internet como tendo sempre um só endereço IP origem, que partilham</a:t>
            </a:r>
            <a:endParaRPr lang="pt-PT" sz="2400" dirty="0"/>
          </a:p>
          <a:p>
            <a:pPr>
              <a:defRPr/>
            </a:pPr>
            <a:r>
              <a:rPr lang="pt-PT" sz="2400" dirty="0" smtClean="0"/>
              <a:t>O ISP só necessita de afectar 1 único endereço IP, dito o endereço IP público</a:t>
            </a:r>
          </a:p>
          <a:p>
            <a:pPr>
              <a:defRPr/>
            </a:pPr>
            <a:r>
              <a:rPr lang="pt-PT" sz="2400" dirty="0" smtClean="0"/>
              <a:t>O utilizador pode mudar de ISP e fica com endereços internos independentes do ISP</a:t>
            </a:r>
          </a:p>
          <a:p>
            <a:pPr>
              <a:defRPr/>
            </a:pPr>
            <a:r>
              <a:rPr lang="pt-PT" sz="2400" dirty="0" smtClean="0"/>
              <a:t>Os endereços internos são privados, isto é,  desconhecidos </a:t>
            </a:r>
            <a:r>
              <a:rPr lang="pt-PT" sz="2400" dirty="0"/>
              <a:t>n</a:t>
            </a:r>
            <a:r>
              <a:rPr lang="pt-PT" sz="2400" dirty="0" smtClean="0"/>
              <a:t>o exterior</a:t>
            </a:r>
          </a:p>
          <a:p>
            <a:pPr>
              <a:defRPr/>
            </a:pPr>
            <a:r>
              <a:rPr lang="pt-PT" sz="2400" dirty="0" smtClean="0"/>
              <a:t>Os computadores da rede local não podem ser endereçados do </a:t>
            </a:r>
            <a:r>
              <a:rPr lang="pt-PT" sz="2400" dirty="0" smtClean="0"/>
              <a:t>exterior — bom para proteç</a:t>
            </a:r>
            <a:r>
              <a:rPr lang="pt-PT" sz="2400" dirty="0" smtClean="0"/>
              <a:t>ão, mau para certas aplicações </a:t>
            </a:r>
            <a:endParaRPr lang="pt-PT" sz="2400" dirty="0" smtClean="0"/>
          </a:p>
          <a:p>
            <a:pPr marL="339725" lvl="1" indent="0">
              <a:buFont typeface="Helvetica" charset="0"/>
              <a:buNone/>
              <a:defRPr/>
            </a:pPr>
            <a:endParaRPr lang="pt-PT" sz="1800" dirty="0" smtClean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4B31DB0-46D9-4D44-B0EF-90C3C8ABCF3A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92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NAT – Network Address Translation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dirty="0" smtClean="0"/>
              <a:t>Motivação: vários computadores pretendem aceder à Internet mas só se dispõe de 1 endereço </a:t>
            </a:r>
            <a:r>
              <a:rPr lang="pt-PT" sz="2400" dirty="0"/>
              <a:t>IP afectado pelo ISP por </a:t>
            </a:r>
            <a:r>
              <a:rPr lang="pt-PT" sz="2400" dirty="0" smtClean="0"/>
              <a:t>DHCP</a:t>
            </a:r>
            <a:r>
              <a:rPr lang="pt-PT" sz="2400" dirty="0"/>
              <a:t> </a:t>
            </a:r>
            <a:r>
              <a:rPr lang="pt-PT" sz="2400" dirty="0" smtClean="0"/>
              <a:t>ao </a:t>
            </a:r>
            <a:r>
              <a:rPr lang="pt-PT" sz="2400" dirty="0" err="1" smtClean="0"/>
              <a:t>router</a:t>
            </a:r>
            <a:endParaRPr lang="pt-PT" sz="2400" dirty="0"/>
          </a:p>
        </p:txBody>
      </p:sp>
      <p:sp>
        <p:nvSpPr>
          <p:cNvPr id="5" name="Freeform 80"/>
          <p:cNvSpPr>
            <a:spLocks/>
          </p:cNvSpPr>
          <p:nvPr/>
        </p:nvSpPr>
        <p:spPr bwMode="auto">
          <a:xfrm>
            <a:off x="4139952" y="2636912"/>
            <a:ext cx="3738563" cy="2697162"/>
          </a:xfrm>
          <a:custGeom>
            <a:avLst/>
            <a:gdLst>
              <a:gd name="T0" fmla="*/ 2147483647 w 2355"/>
              <a:gd name="T1" fmla="*/ 2147483647 h 1699"/>
              <a:gd name="T2" fmla="*/ 2147483647 w 2355"/>
              <a:gd name="T3" fmla="*/ 2147483647 h 1699"/>
              <a:gd name="T4" fmla="*/ 2147483647 w 2355"/>
              <a:gd name="T5" fmla="*/ 2147483647 h 1699"/>
              <a:gd name="T6" fmla="*/ 2147483647 w 2355"/>
              <a:gd name="T7" fmla="*/ 2147483647 h 1699"/>
              <a:gd name="T8" fmla="*/ 2147483647 w 2355"/>
              <a:gd name="T9" fmla="*/ 2147483647 h 1699"/>
              <a:gd name="T10" fmla="*/ 2147483647 w 2355"/>
              <a:gd name="T11" fmla="*/ 2147483647 h 1699"/>
              <a:gd name="T12" fmla="*/ 2147483647 w 2355"/>
              <a:gd name="T13" fmla="*/ 2147483647 h 1699"/>
              <a:gd name="T14" fmla="*/ 2147483647 w 2355"/>
              <a:gd name="T15" fmla="*/ 2147483647 h 1699"/>
              <a:gd name="T16" fmla="*/ 2147483647 w 2355"/>
              <a:gd name="T17" fmla="*/ 2147483647 h 1699"/>
              <a:gd name="T18" fmla="*/ 2147483647 w 2355"/>
              <a:gd name="T19" fmla="*/ 2147483647 h 1699"/>
              <a:gd name="T20" fmla="*/ 2147483647 w 2355"/>
              <a:gd name="T21" fmla="*/ 2147483647 h 16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 b="0">
              <a:latin typeface="+mn-lt"/>
            </a:endParaRPr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 flipV="1">
            <a:off x="4254252" y="3948187"/>
            <a:ext cx="1214438" cy="11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latin typeface="+mn-lt"/>
              <a:cs typeface="+mn-cs"/>
            </a:endParaRPr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 flipH="1">
            <a:off x="6997452" y="3998987"/>
            <a:ext cx="3000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latin typeface="+mn-lt"/>
              <a:cs typeface="+mn-cs"/>
            </a:endParaRPr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7094290" y="3211587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latin typeface="+mn-lt"/>
              <a:cs typeface="+mn-cs"/>
            </a:endParaRPr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 flipV="1">
            <a:off x="7100640" y="4716537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latin typeface="+mn-lt"/>
              <a:cs typeface="+mn-cs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7719765" y="2941712"/>
            <a:ext cx="919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600" b="0" smtClean="0">
                <a:latin typeface="+mn-lt"/>
                <a:cs typeface="+mn-cs"/>
              </a:rPr>
              <a:t>10.0.0.1</a:t>
            </a: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7840714" y="3710062"/>
            <a:ext cx="93126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600" b="0" smtClean="0">
                <a:latin typeface="+mn-lt"/>
                <a:cs typeface="+mn-cs"/>
              </a:rPr>
              <a:t>10.0.0.2</a:t>
            </a: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7791501" y="4516512"/>
            <a:ext cx="93126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600" b="0" smtClean="0">
                <a:latin typeface="+mn-lt"/>
                <a:cs typeface="+mn-cs"/>
              </a:rPr>
              <a:t>10.0.0.3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941507" y="3356992"/>
            <a:ext cx="304933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600" b="0" dirty="0" smtClean="0">
                <a:latin typeface="+mn-lt"/>
                <a:cs typeface="+mn-cs"/>
              </a:rPr>
              <a:t>10.0.0.4 (endereço IP interno)</a:t>
            </a:r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 flipH="1">
            <a:off x="4328865" y="3710062"/>
            <a:ext cx="85725" cy="128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latin typeface="+mn-lt"/>
              <a:cs typeface="+mn-cs"/>
            </a:endParaRP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1283598" y="4089474"/>
            <a:ext cx="3312425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600" b="0" dirty="0" smtClean="0">
                <a:latin typeface="+mn-lt"/>
                <a:cs typeface="+mn-cs"/>
              </a:rPr>
              <a:t>138.76.29.7</a:t>
            </a:r>
          </a:p>
          <a:p>
            <a:pPr>
              <a:defRPr/>
            </a:pPr>
            <a:r>
              <a:rPr lang="pt-PT" sz="1600" b="0" dirty="0" smtClean="0">
                <a:latin typeface="+mn-lt"/>
                <a:cs typeface="+mn-cs"/>
              </a:rPr>
              <a:t>(endereço IP externo ou público)</a:t>
            </a:r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 flipH="1">
            <a:off x="3489077" y="4037087"/>
            <a:ext cx="85725" cy="128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latin typeface="+mn-lt"/>
              <a:cs typeface="+mn-cs"/>
            </a:endParaRPr>
          </a:p>
        </p:txBody>
      </p:sp>
      <p:sp>
        <p:nvSpPr>
          <p:cNvPr id="17" name="Line 79"/>
          <p:cNvSpPr>
            <a:spLocks noChangeShapeType="1"/>
          </p:cNvSpPr>
          <p:nvPr/>
        </p:nvSpPr>
        <p:spPr bwMode="auto">
          <a:xfrm>
            <a:off x="693490" y="3987874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latin typeface="+mn-lt"/>
              <a:cs typeface="+mn-cs"/>
            </a:endParaRPr>
          </a:p>
        </p:txBody>
      </p:sp>
      <p:sp>
        <p:nvSpPr>
          <p:cNvPr id="18" name="Text Box 81"/>
          <p:cNvSpPr txBox="1">
            <a:spLocks noChangeArrowheads="1"/>
          </p:cNvSpPr>
          <p:nvPr/>
        </p:nvSpPr>
        <p:spPr bwMode="auto">
          <a:xfrm>
            <a:off x="4788024" y="2420888"/>
            <a:ext cx="211027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pt-PT" sz="1600" b="0" smtClean="0">
                <a:latin typeface="+mn-lt"/>
                <a:cs typeface="+mn-cs"/>
              </a:rPr>
              <a:t>local network</a:t>
            </a:r>
          </a:p>
          <a:p>
            <a:pPr algn="ctr">
              <a:defRPr/>
            </a:pPr>
            <a:r>
              <a:rPr lang="pt-PT" sz="1600" b="0" smtClean="0">
                <a:latin typeface="+mn-lt"/>
                <a:cs typeface="+mn-cs"/>
              </a:rPr>
              <a:t>(e.g., home network)</a:t>
            </a:r>
          </a:p>
          <a:p>
            <a:pPr algn="ctr">
              <a:defRPr/>
            </a:pPr>
            <a:r>
              <a:rPr lang="pt-PT" sz="1600" b="0" smtClean="0">
                <a:latin typeface="+mn-lt"/>
                <a:cs typeface="+mn-cs"/>
              </a:rPr>
              <a:t>10.0.0/24</a:t>
            </a:r>
          </a:p>
        </p:txBody>
      </p:sp>
      <p:sp>
        <p:nvSpPr>
          <p:cNvPr id="19" name="Line 82"/>
          <p:cNvSpPr>
            <a:spLocks noChangeShapeType="1"/>
          </p:cNvSpPr>
          <p:nvPr/>
        </p:nvSpPr>
        <p:spPr bwMode="auto">
          <a:xfrm>
            <a:off x="6972052" y="2665487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latin typeface="+mn-lt"/>
              <a:cs typeface="+mn-cs"/>
            </a:endParaRPr>
          </a:p>
        </p:txBody>
      </p:sp>
      <p:sp>
        <p:nvSpPr>
          <p:cNvPr id="20" name="Line 83"/>
          <p:cNvSpPr>
            <a:spLocks noChangeShapeType="1"/>
          </p:cNvSpPr>
          <p:nvPr/>
        </p:nvSpPr>
        <p:spPr bwMode="auto">
          <a:xfrm>
            <a:off x="4020890" y="2525787"/>
            <a:ext cx="0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latin typeface="+mn-lt"/>
              <a:cs typeface="+mn-cs"/>
            </a:endParaRPr>
          </a:p>
        </p:txBody>
      </p:sp>
      <p:sp>
        <p:nvSpPr>
          <p:cNvPr id="21" name="Line 84"/>
          <p:cNvSpPr>
            <a:spLocks noChangeShapeType="1"/>
          </p:cNvSpPr>
          <p:nvPr/>
        </p:nvSpPr>
        <p:spPr bwMode="auto">
          <a:xfrm flipH="1" flipV="1">
            <a:off x="4160590" y="2652787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latin typeface="+mn-lt"/>
              <a:cs typeface="+mn-cs"/>
            </a:endParaRPr>
          </a:p>
        </p:txBody>
      </p:sp>
      <p:sp>
        <p:nvSpPr>
          <p:cNvPr id="22" name="Line 86"/>
          <p:cNvSpPr>
            <a:spLocks noChangeShapeType="1"/>
          </p:cNvSpPr>
          <p:nvPr/>
        </p:nvSpPr>
        <p:spPr bwMode="auto">
          <a:xfrm>
            <a:off x="2565152" y="2665487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latin typeface="+mn-lt"/>
              <a:cs typeface="+mn-cs"/>
            </a:endParaRPr>
          </a:p>
        </p:txBody>
      </p:sp>
      <p:sp>
        <p:nvSpPr>
          <p:cNvPr id="23" name="Line 87"/>
          <p:cNvSpPr>
            <a:spLocks noChangeShapeType="1"/>
          </p:cNvSpPr>
          <p:nvPr/>
        </p:nvSpPr>
        <p:spPr bwMode="auto">
          <a:xfrm flipH="1" flipV="1">
            <a:off x="611560" y="2636912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latin typeface="+mn-lt"/>
              <a:cs typeface="+mn-cs"/>
            </a:endParaRPr>
          </a:p>
        </p:txBody>
      </p:sp>
      <p:sp>
        <p:nvSpPr>
          <p:cNvPr id="24" name="Text Box 88"/>
          <p:cNvSpPr txBox="1">
            <a:spLocks noChangeArrowheads="1"/>
          </p:cNvSpPr>
          <p:nvPr/>
        </p:nvSpPr>
        <p:spPr bwMode="auto">
          <a:xfrm>
            <a:off x="1605126" y="2427362"/>
            <a:ext cx="1031051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pt-PT" sz="1600" b="0" smtClean="0">
                <a:latin typeface="+mn-lt"/>
                <a:cs typeface="+mn-cs"/>
              </a:rPr>
              <a:t>Resto da</a:t>
            </a:r>
          </a:p>
          <a:p>
            <a:pPr algn="ctr">
              <a:defRPr/>
            </a:pPr>
            <a:r>
              <a:rPr lang="pt-PT" sz="1600" b="0" smtClean="0">
                <a:latin typeface="+mn-lt"/>
                <a:cs typeface="+mn-cs"/>
              </a:rPr>
              <a:t>Internet</a:t>
            </a:r>
          </a:p>
        </p:txBody>
      </p:sp>
      <p:sp>
        <p:nvSpPr>
          <p:cNvPr id="25" name="Text Box 90"/>
          <p:cNvSpPr txBox="1">
            <a:spLocks noChangeArrowheads="1"/>
          </p:cNvSpPr>
          <p:nvPr/>
        </p:nvSpPr>
        <p:spPr bwMode="auto">
          <a:xfrm>
            <a:off x="3491880" y="5445224"/>
            <a:ext cx="3600400" cy="726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lnSpc>
                <a:spcPct val="85000"/>
              </a:lnSpc>
              <a:defRPr/>
            </a:pPr>
            <a:r>
              <a:rPr lang="pt-PT" sz="1600" b="0" dirty="0" smtClean="0">
                <a:latin typeface="+mn-lt"/>
                <a:cs typeface="+mn-cs"/>
              </a:rPr>
              <a:t>Os </a:t>
            </a:r>
            <a:r>
              <a:rPr lang="pt-PT" sz="1600" b="0" dirty="0" smtClean="0">
                <a:latin typeface="+mn-lt"/>
                <a:cs typeface="+mn-cs"/>
              </a:rPr>
              <a:t>pacotes </a:t>
            </a:r>
            <a:r>
              <a:rPr lang="pt-PT" sz="1600" b="0" dirty="0" smtClean="0">
                <a:latin typeface="+mn-lt"/>
                <a:cs typeface="+mn-cs"/>
              </a:rPr>
              <a:t>com origem e destino na rede local têm endereços no prefixo10.0.0/24</a:t>
            </a:r>
          </a:p>
        </p:txBody>
      </p:sp>
      <p:sp>
        <p:nvSpPr>
          <p:cNvPr id="26" name="Line 96"/>
          <p:cNvSpPr>
            <a:spLocks noChangeShapeType="1"/>
          </p:cNvSpPr>
          <p:nvPr/>
        </p:nvSpPr>
        <p:spPr bwMode="auto">
          <a:xfrm flipH="1" flipV="1">
            <a:off x="5148064" y="4077072"/>
            <a:ext cx="72008" cy="1224136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latin typeface="+mn-lt"/>
              <a:cs typeface="+mn-cs"/>
            </a:endParaRPr>
          </a:p>
        </p:txBody>
      </p:sp>
      <p:sp>
        <p:nvSpPr>
          <p:cNvPr id="27" name="Line 97"/>
          <p:cNvSpPr>
            <a:spLocks noChangeShapeType="1"/>
          </p:cNvSpPr>
          <p:nvPr/>
        </p:nvSpPr>
        <p:spPr bwMode="auto">
          <a:xfrm flipV="1">
            <a:off x="1835697" y="4077071"/>
            <a:ext cx="0" cy="864096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latin typeface="+mn-lt"/>
              <a:cs typeface="+mn-cs"/>
            </a:endParaRPr>
          </a:p>
        </p:txBody>
      </p:sp>
      <p:grpSp>
        <p:nvGrpSpPr>
          <p:cNvPr id="28" name="Group 98"/>
          <p:cNvGrpSpPr>
            <a:grpSpLocks/>
          </p:cNvGrpSpPr>
          <p:nvPr/>
        </p:nvGrpSpPr>
        <p:grpSpPr bwMode="auto">
          <a:xfrm>
            <a:off x="3620840" y="3824362"/>
            <a:ext cx="900112" cy="347662"/>
            <a:chOff x="4396" y="1245"/>
            <a:chExt cx="672" cy="248"/>
          </a:xfrm>
        </p:grpSpPr>
        <p:sp>
          <p:nvSpPr>
            <p:cNvPr id="29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 b="0">
                <a:latin typeface="+mn-lt"/>
                <a:cs typeface="Arial" charset="0"/>
              </a:endParaRPr>
            </a:p>
          </p:txBody>
        </p:sp>
        <p:sp>
          <p:nvSpPr>
            <p:cNvPr id="30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PT" sz="2400" b="0">
                <a:latin typeface="+mn-lt"/>
                <a:cs typeface="Arial" charset="0"/>
              </a:endParaRPr>
            </a:p>
          </p:txBody>
        </p:sp>
        <p:sp>
          <p:nvSpPr>
            <p:cNvPr id="31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 b="0">
                <a:latin typeface="+mn-lt"/>
                <a:cs typeface="Arial" charset="0"/>
              </a:endParaRPr>
            </a:p>
          </p:txBody>
        </p:sp>
        <p:grpSp>
          <p:nvGrpSpPr>
            <p:cNvPr id="32" name="Group 10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35" name="Freeform 10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 b="0">
                  <a:latin typeface="+mn-lt"/>
                </a:endParaRPr>
              </a:p>
            </p:txBody>
          </p:sp>
          <p:sp>
            <p:nvSpPr>
              <p:cNvPr id="36" name="Freeform 10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 b="0">
                  <a:latin typeface="+mn-lt"/>
                </a:endParaRPr>
              </a:p>
            </p:txBody>
          </p:sp>
        </p:grpSp>
        <p:sp>
          <p:nvSpPr>
            <p:cNvPr id="33" name="Line 105"/>
            <p:cNvSpPr>
              <a:spLocks noChangeShapeType="1"/>
            </p:cNvSpPr>
            <p:nvPr/>
          </p:nvSpPr>
          <p:spPr bwMode="auto">
            <a:xfrm>
              <a:off x="4400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b="0">
                <a:latin typeface="+mn-lt"/>
                <a:cs typeface="+mn-cs"/>
              </a:endParaRPr>
            </a:p>
          </p:txBody>
        </p:sp>
        <p:sp>
          <p:nvSpPr>
            <p:cNvPr id="34" name="Line 106"/>
            <p:cNvSpPr>
              <a:spLocks noChangeShapeType="1"/>
            </p:cNvSpPr>
            <p:nvPr/>
          </p:nvSpPr>
          <p:spPr bwMode="auto">
            <a:xfrm>
              <a:off x="5063" y="1327"/>
              <a:ext cx="0" cy="10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b="0">
                <a:latin typeface="+mn-lt"/>
                <a:cs typeface="+mn-cs"/>
              </a:endParaRPr>
            </a:p>
          </p:txBody>
        </p:sp>
      </p:grpSp>
      <p:grpSp>
        <p:nvGrpSpPr>
          <p:cNvPr id="37" name="Group 107"/>
          <p:cNvGrpSpPr>
            <a:grpSpLocks/>
          </p:cNvGrpSpPr>
          <p:nvPr/>
        </p:nvGrpSpPr>
        <p:grpSpPr bwMode="auto">
          <a:xfrm flipH="1">
            <a:off x="7194302" y="3005212"/>
            <a:ext cx="641350" cy="558800"/>
            <a:chOff x="-44" y="1473"/>
            <a:chExt cx="981" cy="1105"/>
          </a:xfrm>
        </p:grpSpPr>
        <p:pic>
          <p:nvPicPr>
            <p:cNvPr id="38" name="Picture 108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" name="Freeform 10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 b="0">
                <a:latin typeface="+mn-lt"/>
              </a:endParaRPr>
            </a:p>
          </p:txBody>
        </p:sp>
      </p:grpSp>
      <p:grpSp>
        <p:nvGrpSpPr>
          <p:cNvPr id="40" name="Group 110"/>
          <p:cNvGrpSpPr>
            <a:grpSpLocks/>
          </p:cNvGrpSpPr>
          <p:nvPr/>
        </p:nvGrpSpPr>
        <p:grpSpPr bwMode="auto">
          <a:xfrm flipH="1">
            <a:off x="7233990" y="3681487"/>
            <a:ext cx="641350" cy="558800"/>
            <a:chOff x="-44" y="1473"/>
            <a:chExt cx="981" cy="1105"/>
          </a:xfrm>
        </p:grpSpPr>
        <p:pic>
          <p:nvPicPr>
            <p:cNvPr id="41" name="Picture 11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" name="Freeform 11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 b="0">
                <a:latin typeface="+mn-lt"/>
              </a:endParaRPr>
            </a:p>
          </p:txBody>
        </p:sp>
      </p:grpSp>
      <p:grpSp>
        <p:nvGrpSpPr>
          <p:cNvPr id="43" name="Group 113"/>
          <p:cNvGrpSpPr>
            <a:grpSpLocks/>
          </p:cNvGrpSpPr>
          <p:nvPr/>
        </p:nvGrpSpPr>
        <p:grpSpPr bwMode="auto">
          <a:xfrm flipH="1">
            <a:off x="7241927" y="4435549"/>
            <a:ext cx="641350" cy="558800"/>
            <a:chOff x="-44" y="1473"/>
            <a:chExt cx="981" cy="1105"/>
          </a:xfrm>
        </p:grpSpPr>
        <p:pic>
          <p:nvPicPr>
            <p:cNvPr id="44" name="Picture 114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5" name="Freeform 11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 b="0">
                <a:latin typeface="+mn-lt"/>
              </a:endParaRPr>
            </a:p>
          </p:txBody>
        </p:sp>
      </p:grpSp>
      <p:sp>
        <p:nvSpPr>
          <p:cNvPr id="46" name="Text Box 92"/>
          <p:cNvSpPr txBox="1">
            <a:spLocks noChangeArrowheads="1"/>
          </p:cNvSpPr>
          <p:nvPr/>
        </p:nvSpPr>
        <p:spPr bwMode="auto">
          <a:xfrm>
            <a:off x="539552" y="4941168"/>
            <a:ext cx="2736304" cy="11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lnSpc>
                <a:spcPct val="85000"/>
              </a:lnSpc>
              <a:defRPr/>
            </a:pPr>
            <a:r>
              <a:rPr lang="pt-PT" sz="1600" b="0" dirty="0" smtClean="0">
                <a:latin typeface="+mn-lt"/>
                <a:cs typeface="+mn-cs"/>
              </a:rPr>
              <a:t>Os </a:t>
            </a:r>
            <a:r>
              <a:rPr lang="pt-PT" sz="1600" b="0" dirty="0" smtClean="0"/>
              <a:t>pacotes </a:t>
            </a:r>
            <a:r>
              <a:rPr lang="pt-PT" sz="1600" b="0" dirty="0" smtClean="0">
                <a:latin typeface="+mn-lt"/>
                <a:cs typeface="+mn-cs"/>
              </a:rPr>
              <a:t>que </a:t>
            </a:r>
            <a:r>
              <a:rPr lang="pt-PT" sz="1600" b="0" dirty="0" smtClean="0">
                <a:latin typeface="+mn-lt"/>
                <a:cs typeface="+mn-cs"/>
              </a:rPr>
              <a:t>saem da rede local têm o endereço origem 138.76.29.7, e diferentes números de porta</a:t>
            </a:r>
          </a:p>
        </p:txBody>
      </p:sp>
      <p:sp>
        <p:nvSpPr>
          <p:cNvPr id="47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8" name="Text Box 17"/>
          <p:cNvSpPr txBox="1">
            <a:spLocks noChangeArrowheads="1"/>
          </p:cNvSpPr>
          <p:nvPr/>
        </p:nvSpPr>
        <p:spPr bwMode="auto">
          <a:xfrm>
            <a:off x="7452320" y="5445224"/>
            <a:ext cx="1401718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600" b="0" dirty="0" smtClean="0">
                <a:latin typeface="+mn-lt"/>
                <a:cs typeface="+mn-cs"/>
              </a:rPr>
              <a:t>Endereços IP privados</a:t>
            </a:r>
          </a:p>
        </p:txBody>
      </p:sp>
      <p:sp>
        <p:nvSpPr>
          <p:cNvPr id="49" name="Line 96"/>
          <p:cNvSpPr>
            <a:spLocks noChangeShapeType="1"/>
          </p:cNvSpPr>
          <p:nvPr/>
        </p:nvSpPr>
        <p:spPr bwMode="auto">
          <a:xfrm flipH="1" flipV="1">
            <a:off x="8172400" y="4869160"/>
            <a:ext cx="0" cy="576064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0518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 </a:t>
            </a:r>
            <a:r>
              <a:rPr lang="en-US" i="1" dirty="0" smtClean="0"/>
              <a:t>router</a:t>
            </a:r>
            <a:r>
              <a:rPr lang="en-US" dirty="0" smtClean="0"/>
              <a:t> NAT tem de</a:t>
            </a:r>
            <a:endParaRPr lang="pt-PT" dirty="0" smtClean="0">
              <a:cs typeface="+mj-cs"/>
            </a:endParaRP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Transformar os </a:t>
            </a:r>
            <a:r>
              <a:rPr lang="pt-PT" sz="2400" dirty="0" smtClean="0"/>
              <a:t>pacotes em </a:t>
            </a:r>
            <a:r>
              <a:rPr lang="pt-PT" sz="2400" dirty="0" smtClean="0"/>
              <a:t>saída</a:t>
            </a:r>
          </a:p>
          <a:p>
            <a:pPr lvl="1">
              <a:defRPr/>
            </a:pPr>
            <a:r>
              <a:rPr lang="pt-PT" sz="2000" dirty="0" smtClean="0"/>
              <a:t>Substituir no cabeçalho do </a:t>
            </a:r>
            <a:r>
              <a:rPr lang="pt-PT" sz="2000" dirty="0" smtClean="0"/>
              <a:t>pacote </a:t>
            </a:r>
            <a:r>
              <a:rPr lang="pt-PT" sz="2000" dirty="0" smtClean="0"/>
              <a:t>(endereço IP origem, porta origem, ...) por (endereço IP público, nova porta, ...). Desta forma os servidores externos vão responder para o </a:t>
            </a:r>
            <a:r>
              <a:rPr lang="pt-PT" sz="2000" i="1" dirty="0" err="1" smtClean="0"/>
              <a:t>router</a:t>
            </a:r>
            <a:r>
              <a:rPr lang="pt-PT" sz="2000" dirty="0" smtClean="0"/>
              <a:t> (..., endereço IP público, nova porta)</a:t>
            </a:r>
          </a:p>
          <a:p>
            <a:pPr>
              <a:defRPr/>
            </a:pPr>
            <a:r>
              <a:rPr lang="pt-PT" sz="2400" dirty="0" smtClean="0"/>
              <a:t>Memorizar</a:t>
            </a:r>
          </a:p>
          <a:p>
            <a:pPr lvl="1">
              <a:defRPr/>
            </a:pPr>
            <a:r>
              <a:rPr lang="pt-PT" sz="2000" dirty="0" smtClean="0"/>
              <a:t>(endereço IP origem, porta origem) e associá-lo a (endereço IP público, nova porta) de forma a poder transformar um </a:t>
            </a:r>
            <a:r>
              <a:rPr lang="pt-PT" sz="2000" dirty="0" smtClean="0"/>
              <a:t>pacote </a:t>
            </a:r>
            <a:r>
              <a:rPr lang="pt-PT" sz="2000" dirty="0"/>
              <a:t>(..., endereço IP público, nova porta</a:t>
            </a:r>
            <a:r>
              <a:rPr lang="pt-PT" sz="2000" dirty="0" smtClean="0"/>
              <a:t>) em (...., endereço </a:t>
            </a:r>
            <a:r>
              <a:rPr lang="pt-PT" sz="2000" dirty="0"/>
              <a:t>IP origem, porta </a:t>
            </a:r>
            <a:r>
              <a:rPr lang="pt-PT" sz="2000" dirty="0" smtClean="0"/>
              <a:t>origem)</a:t>
            </a:r>
          </a:p>
          <a:p>
            <a:pPr>
              <a:defRPr/>
            </a:pPr>
            <a:r>
              <a:rPr lang="pt-PT" sz="2400" dirty="0" smtClean="0"/>
              <a:t>Transformar os </a:t>
            </a:r>
            <a:r>
              <a:rPr lang="pt-PT" sz="2400" dirty="0" smtClean="0"/>
              <a:t>pacotes </a:t>
            </a:r>
            <a:r>
              <a:rPr lang="pt-PT" sz="2400" dirty="0" smtClean="0"/>
              <a:t>em entrada</a:t>
            </a:r>
          </a:p>
          <a:p>
            <a:pPr lvl="1">
              <a:defRPr/>
            </a:pPr>
            <a:r>
              <a:rPr lang="pt-PT" sz="2000" dirty="0" smtClean="0"/>
              <a:t>Transformas os </a:t>
            </a:r>
            <a:r>
              <a:rPr lang="pt-PT" sz="2000" dirty="0" smtClean="0"/>
              <a:t>pacotes </a:t>
            </a:r>
            <a:r>
              <a:rPr lang="pt-PT" sz="2000" dirty="0" smtClean="0"/>
              <a:t>quer recebe dirigidos a </a:t>
            </a:r>
            <a:r>
              <a:rPr lang="pt-PT" sz="2000" dirty="0"/>
              <a:t>(..., endereço IP público, nova porta) em (...., endereço IP origem, porta origem)</a:t>
            </a:r>
            <a:endParaRPr lang="pt-PT" sz="2000" dirty="0" smtClean="0"/>
          </a:p>
          <a:p>
            <a:pPr marL="339725" lvl="1" indent="0">
              <a:buFont typeface="Helvetica" charset="0"/>
              <a:buNone/>
              <a:defRPr/>
            </a:pPr>
            <a:endParaRPr lang="pt-PT" sz="1800" dirty="0" smtClean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4B31DB0-46D9-4D44-B0EF-90C3C8ABCF3A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837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Freeform 139"/>
          <p:cNvSpPr>
            <a:spLocks/>
          </p:cNvSpPr>
          <p:nvPr/>
        </p:nvSpPr>
        <p:spPr bwMode="auto">
          <a:xfrm>
            <a:off x="179388" y="3651250"/>
            <a:ext cx="4089400" cy="1355725"/>
          </a:xfrm>
          <a:custGeom>
            <a:avLst/>
            <a:gdLst>
              <a:gd name="T0" fmla="*/ 2147483647 w 2269"/>
              <a:gd name="T1" fmla="*/ 2147483647 h 854"/>
              <a:gd name="T2" fmla="*/ 2147483647 w 2269"/>
              <a:gd name="T3" fmla="*/ 2147483647 h 854"/>
              <a:gd name="T4" fmla="*/ 2147483647 w 2269"/>
              <a:gd name="T5" fmla="*/ 2147483647 h 854"/>
              <a:gd name="T6" fmla="*/ 2147483647 w 2269"/>
              <a:gd name="T7" fmla="*/ 2147483647 h 854"/>
              <a:gd name="T8" fmla="*/ 2147483647 w 2269"/>
              <a:gd name="T9" fmla="*/ 2147483647 h 854"/>
              <a:gd name="T10" fmla="*/ 2147483647 w 2269"/>
              <a:gd name="T11" fmla="*/ 2147483647 h 854"/>
              <a:gd name="T12" fmla="*/ 2147483647 w 2269"/>
              <a:gd name="T13" fmla="*/ 2147483647 h 8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69" h="854">
                <a:moveTo>
                  <a:pt x="1888" y="285"/>
                </a:moveTo>
                <a:cubicBezTo>
                  <a:pt x="1622" y="258"/>
                  <a:pt x="723" y="317"/>
                  <a:pt x="418" y="283"/>
                </a:cubicBezTo>
                <a:cubicBezTo>
                  <a:pt x="113" y="249"/>
                  <a:pt x="120" y="0"/>
                  <a:pt x="60" y="83"/>
                </a:cubicBezTo>
                <a:cubicBezTo>
                  <a:pt x="0" y="166"/>
                  <a:pt x="8" y="708"/>
                  <a:pt x="60" y="781"/>
                </a:cubicBezTo>
                <a:cubicBezTo>
                  <a:pt x="112" y="854"/>
                  <a:pt x="48" y="575"/>
                  <a:pt x="374" y="519"/>
                </a:cubicBezTo>
                <a:cubicBezTo>
                  <a:pt x="700" y="463"/>
                  <a:pt x="1765" y="486"/>
                  <a:pt x="2017" y="447"/>
                </a:cubicBezTo>
                <a:cubicBezTo>
                  <a:pt x="2269" y="408"/>
                  <a:pt x="2110" y="319"/>
                  <a:pt x="1888" y="285"/>
                </a:cubicBezTo>
                <a:close/>
              </a:path>
            </a:pathLst>
          </a:custGeom>
          <a:gradFill rotWithShape="1">
            <a:gsLst>
              <a:gs pos="0">
                <a:srgbClr val="FFFFFF">
                  <a:alpha val="98000"/>
                </a:srgbClr>
              </a:gs>
              <a:gs pos="100000">
                <a:srgbClr val="66CC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 sz="1600" b="0">
              <a:latin typeface="+mn-lt"/>
            </a:endParaRPr>
          </a:p>
        </p:txBody>
      </p:sp>
      <p:sp>
        <p:nvSpPr>
          <p:cNvPr id="78852" name="Freeform 29"/>
          <p:cNvSpPr>
            <a:spLocks/>
          </p:cNvSpPr>
          <p:nvPr/>
        </p:nvSpPr>
        <p:spPr bwMode="auto">
          <a:xfrm>
            <a:off x="4468813" y="2922588"/>
            <a:ext cx="3738562" cy="2697162"/>
          </a:xfrm>
          <a:custGeom>
            <a:avLst/>
            <a:gdLst>
              <a:gd name="T0" fmla="*/ 2147483647 w 2355"/>
              <a:gd name="T1" fmla="*/ 2147483647 h 1699"/>
              <a:gd name="T2" fmla="*/ 2147483647 w 2355"/>
              <a:gd name="T3" fmla="*/ 2147483647 h 1699"/>
              <a:gd name="T4" fmla="*/ 2147483647 w 2355"/>
              <a:gd name="T5" fmla="*/ 2147483647 h 1699"/>
              <a:gd name="T6" fmla="*/ 2147483647 w 2355"/>
              <a:gd name="T7" fmla="*/ 2147483647 h 1699"/>
              <a:gd name="T8" fmla="*/ 2147483647 w 2355"/>
              <a:gd name="T9" fmla="*/ 2147483647 h 1699"/>
              <a:gd name="T10" fmla="*/ 2147483647 w 2355"/>
              <a:gd name="T11" fmla="*/ 2147483647 h 1699"/>
              <a:gd name="T12" fmla="*/ 2147483647 w 2355"/>
              <a:gd name="T13" fmla="*/ 2147483647 h 1699"/>
              <a:gd name="T14" fmla="*/ 2147483647 w 2355"/>
              <a:gd name="T15" fmla="*/ 2147483647 h 1699"/>
              <a:gd name="T16" fmla="*/ 2147483647 w 2355"/>
              <a:gd name="T17" fmla="*/ 2147483647 h 1699"/>
              <a:gd name="T18" fmla="*/ 2147483647 w 2355"/>
              <a:gd name="T19" fmla="*/ 2147483647 h 1699"/>
              <a:gd name="T20" fmla="*/ 2147483647 w 2355"/>
              <a:gd name="T21" fmla="*/ 2147483647 h 16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 sz="1600" b="0">
              <a:latin typeface="+mn-lt"/>
            </a:endParaRPr>
          </a:p>
        </p:txBody>
      </p:sp>
      <p:sp>
        <p:nvSpPr>
          <p:cNvPr id="59398" name="Line 32"/>
          <p:cNvSpPr>
            <a:spLocks noChangeShapeType="1"/>
          </p:cNvSpPr>
          <p:nvPr/>
        </p:nvSpPr>
        <p:spPr bwMode="auto">
          <a:xfrm>
            <a:off x="4583113" y="4244975"/>
            <a:ext cx="6048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600" b="0">
              <a:latin typeface="+mn-lt"/>
              <a:cs typeface="+mn-cs"/>
            </a:endParaRPr>
          </a:p>
        </p:txBody>
      </p:sp>
      <p:sp>
        <p:nvSpPr>
          <p:cNvPr id="59400" name="Line 34"/>
          <p:cNvSpPr>
            <a:spLocks noChangeShapeType="1"/>
          </p:cNvSpPr>
          <p:nvPr/>
        </p:nvSpPr>
        <p:spPr bwMode="auto">
          <a:xfrm>
            <a:off x="7423150" y="3497263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600" b="0">
              <a:latin typeface="+mn-lt"/>
              <a:cs typeface="+mn-cs"/>
            </a:endParaRPr>
          </a:p>
        </p:txBody>
      </p:sp>
      <p:sp>
        <p:nvSpPr>
          <p:cNvPr id="59401" name="Line 35"/>
          <p:cNvSpPr>
            <a:spLocks noChangeShapeType="1"/>
          </p:cNvSpPr>
          <p:nvPr/>
        </p:nvSpPr>
        <p:spPr bwMode="auto">
          <a:xfrm flipV="1">
            <a:off x="7429500" y="500221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600" b="0">
              <a:latin typeface="+mn-lt"/>
              <a:cs typeface="+mn-cs"/>
            </a:endParaRPr>
          </a:p>
        </p:txBody>
      </p:sp>
      <p:sp>
        <p:nvSpPr>
          <p:cNvPr id="59402" name="Text Box 36"/>
          <p:cNvSpPr txBox="1">
            <a:spLocks noChangeArrowheads="1"/>
          </p:cNvSpPr>
          <p:nvPr/>
        </p:nvSpPr>
        <p:spPr bwMode="auto">
          <a:xfrm>
            <a:off x="8148222" y="3227388"/>
            <a:ext cx="71996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b="0" smtClean="0">
                <a:latin typeface="+mn-lt"/>
                <a:cs typeface="+mn-cs"/>
              </a:rPr>
              <a:t>10.0.0.1</a:t>
            </a:r>
          </a:p>
        </p:txBody>
      </p:sp>
      <p:sp>
        <p:nvSpPr>
          <p:cNvPr id="59403" name="Text Box 37"/>
          <p:cNvSpPr txBox="1">
            <a:spLocks noChangeArrowheads="1"/>
          </p:cNvSpPr>
          <p:nvPr/>
        </p:nvSpPr>
        <p:spPr bwMode="auto">
          <a:xfrm>
            <a:off x="8262899" y="3995738"/>
            <a:ext cx="74461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b="0" smtClean="0">
                <a:latin typeface="+mn-lt"/>
                <a:cs typeface="+mn-cs"/>
              </a:rPr>
              <a:t>10.0.0.2</a:t>
            </a:r>
          </a:p>
        </p:txBody>
      </p:sp>
      <p:sp>
        <p:nvSpPr>
          <p:cNvPr id="59404" name="Text Box 38"/>
          <p:cNvSpPr txBox="1">
            <a:spLocks noChangeArrowheads="1"/>
          </p:cNvSpPr>
          <p:nvPr/>
        </p:nvSpPr>
        <p:spPr bwMode="auto">
          <a:xfrm>
            <a:off x="8224799" y="4891088"/>
            <a:ext cx="74461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b="0" smtClean="0">
                <a:latin typeface="+mn-lt"/>
                <a:cs typeface="+mn-cs"/>
              </a:rPr>
              <a:t>10.0.0.3</a:t>
            </a:r>
          </a:p>
        </p:txBody>
      </p:sp>
      <p:grpSp>
        <p:nvGrpSpPr>
          <p:cNvPr id="233560" name="Group 88"/>
          <p:cNvGrpSpPr>
            <a:grpSpLocks/>
          </p:cNvGrpSpPr>
          <p:nvPr/>
        </p:nvGrpSpPr>
        <p:grpSpPr bwMode="auto">
          <a:xfrm>
            <a:off x="5630863" y="2855913"/>
            <a:ext cx="1871662" cy="1033462"/>
            <a:chOff x="3550" y="2055"/>
            <a:chExt cx="1179" cy="651"/>
          </a:xfrm>
        </p:grpSpPr>
        <p:grpSp>
          <p:nvGrpSpPr>
            <p:cNvPr id="78949" name="Group 50"/>
            <p:cNvGrpSpPr>
              <a:grpSpLocks/>
            </p:cNvGrpSpPr>
            <p:nvPr/>
          </p:nvGrpSpPr>
          <p:grpSpPr bwMode="auto">
            <a:xfrm>
              <a:off x="3550" y="2055"/>
              <a:ext cx="1179" cy="357"/>
              <a:chOff x="4381" y="786"/>
              <a:chExt cx="1108" cy="357"/>
            </a:xfrm>
          </p:grpSpPr>
          <p:sp>
            <p:nvSpPr>
              <p:cNvPr id="59499" name="Rectangle 40"/>
              <p:cNvSpPr>
                <a:spLocks noChangeArrowheads="1"/>
              </p:cNvSpPr>
              <p:nvPr/>
            </p:nvSpPr>
            <p:spPr bwMode="auto">
              <a:xfrm>
                <a:off x="4385" y="830"/>
                <a:ext cx="1104" cy="2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600" b="0">
                  <a:latin typeface="+mn-lt"/>
                  <a:cs typeface="+mn-cs"/>
                </a:endParaRPr>
              </a:p>
            </p:txBody>
          </p:sp>
          <p:sp>
            <p:nvSpPr>
              <p:cNvPr id="59500" name="Text Box 39"/>
              <p:cNvSpPr txBox="1">
                <a:spLocks noChangeArrowheads="1"/>
              </p:cNvSpPr>
              <p:nvPr/>
            </p:nvSpPr>
            <p:spPr bwMode="auto">
              <a:xfrm>
                <a:off x="4381" y="813"/>
                <a:ext cx="1045" cy="2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50" b="0" smtClean="0">
                    <a:latin typeface="+mn-lt"/>
                    <a:cs typeface="+mn-cs"/>
                  </a:rPr>
                  <a:t>S: 10.0.0.1, 3345</a:t>
                </a:r>
              </a:p>
              <a:p>
                <a:pPr>
                  <a:defRPr/>
                </a:pPr>
                <a:r>
                  <a:rPr lang="en-US" sz="1050" b="0" smtClean="0">
                    <a:latin typeface="+mn-lt"/>
                    <a:cs typeface="+mn-cs"/>
                  </a:rPr>
                  <a:t>D: 128.119.40.186, 80</a:t>
                </a:r>
              </a:p>
            </p:txBody>
          </p:sp>
          <p:grpSp>
            <p:nvGrpSpPr>
              <p:cNvPr id="78956" name="Group 44"/>
              <p:cNvGrpSpPr>
                <a:grpSpLocks/>
              </p:cNvGrpSpPr>
              <p:nvPr/>
            </p:nvGrpSpPr>
            <p:grpSpPr bwMode="auto">
              <a:xfrm>
                <a:off x="5394" y="786"/>
                <a:ext cx="48" cy="99"/>
                <a:chOff x="5508" y="1599"/>
                <a:chExt cx="48" cy="99"/>
              </a:xfrm>
            </p:grpSpPr>
            <p:sp>
              <p:nvSpPr>
                <p:cNvPr id="78961" name="Freeform 43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pt-PT" sz="1600" b="0">
                    <a:latin typeface="+mn-lt"/>
                  </a:endParaRPr>
                </a:p>
              </p:txBody>
            </p:sp>
            <p:sp>
              <p:nvSpPr>
                <p:cNvPr id="59507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2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1600" b="0">
                    <a:latin typeface="+mn-lt"/>
                    <a:cs typeface="+mn-cs"/>
                  </a:endParaRPr>
                </a:p>
              </p:txBody>
            </p:sp>
            <p:sp>
              <p:nvSpPr>
                <p:cNvPr id="59508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1600" b="0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78957" name="Group 45"/>
              <p:cNvGrpSpPr>
                <a:grpSpLocks/>
              </p:cNvGrpSpPr>
              <p:nvPr/>
            </p:nvGrpSpPr>
            <p:grpSpPr bwMode="auto">
              <a:xfrm>
                <a:off x="5382" y="1044"/>
                <a:ext cx="48" cy="99"/>
                <a:chOff x="5508" y="1599"/>
                <a:chExt cx="48" cy="99"/>
              </a:xfrm>
            </p:grpSpPr>
            <p:sp>
              <p:nvSpPr>
                <p:cNvPr id="78958" name="Freeform 46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pt-PT" sz="1600" b="0">
                    <a:latin typeface="+mn-lt"/>
                  </a:endParaRPr>
                </a:p>
              </p:txBody>
            </p:sp>
            <p:sp>
              <p:nvSpPr>
                <p:cNvPr id="59504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2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1600" b="0">
                    <a:latin typeface="+mn-lt"/>
                    <a:cs typeface="+mn-cs"/>
                  </a:endParaRPr>
                </a:p>
              </p:txBody>
            </p:sp>
            <p:sp>
              <p:nvSpPr>
                <p:cNvPr id="59505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1600" b="0">
                    <a:latin typeface="+mn-lt"/>
                    <a:cs typeface="+mn-cs"/>
                  </a:endParaRPr>
                </a:p>
              </p:txBody>
            </p:sp>
          </p:grpSp>
        </p:grpSp>
        <p:sp>
          <p:nvSpPr>
            <p:cNvPr id="78950" name="Freeform 51"/>
            <p:cNvSpPr>
              <a:spLocks/>
            </p:cNvSpPr>
            <p:nvPr/>
          </p:nvSpPr>
          <p:spPr bwMode="auto">
            <a:xfrm>
              <a:off x="3573" y="2364"/>
              <a:ext cx="564" cy="342"/>
            </a:xfrm>
            <a:custGeom>
              <a:avLst/>
              <a:gdLst>
                <a:gd name="T0" fmla="*/ 0 w 417"/>
                <a:gd name="T1" fmla="*/ 964 h 264"/>
                <a:gd name="T2" fmla="*/ 1888 w 417"/>
                <a:gd name="T3" fmla="*/ 964 h 264"/>
                <a:gd name="T4" fmla="*/ 1888 w 417"/>
                <a:gd name="T5" fmla="*/ 0 h 26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7" h="264">
                  <a:moveTo>
                    <a:pt x="0" y="264"/>
                  </a:moveTo>
                  <a:lnTo>
                    <a:pt x="417" y="264"/>
                  </a:lnTo>
                  <a:lnTo>
                    <a:pt x="417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 sz="1600" b="0">
                <a:latin typeface="+mn-lt"/>
              </a:endParaRPr>
            </a:p>
          </p:txBody>
        </p:sp>
        <p:grpSp>
          <p:nvGrpSpPr>
            <p:cNvPr id="78951" name="Group 87"/>
            <p:cNvGrpSpPr>
              <a:grpSpLocks/>
            </p:cNvGrpSpPr>
            <p:nvPr/>
          </p:nvGrpSpPr>
          <p:grpSpPr bwMode="auto">
            <a:xfrm>
              <a:off x="4032" y="2416"/>
              <a:ext cx="218" cy="228"/>
              <a:chOff x="5140" y="400"/>
              <a:chExt cx="218" cy="228"/>
            </a:xfrm>
          </p:grpSpPr>
          <p:sp>
            <p:nvSpPr>
              <p:cNvPr id="59497" name="Oval 86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600" b="0">
                  <a:latin typeface="+mn-lt"/>
                  <a:cs typeface="+mn-cs"/>
                </a:endParaRPr>
              </a:p>
            </p:txBody>
          </p:sp>
          <p:sp>
            <p:nvSpPr>
              <p:cNvPr id="59498" name="Text Box 52"/>
              <p:cNvSpPr txBox="1">
                <a:spLocks noChangeArrowheads="1"/>
              </p:cNvSpPr>
              <p:nvPr/>
            </p:nvSpPr>
            <p:spPr bwMode="auto">
              <a:xfrm>
                <a:off x="5165" y="400"/>
                <a:ext cx="175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600" b="0" smtClean="0">
                    <a:solidFill>
                      <a:srgbClr val="CC0000"/>
                    </a:solidFill>
                    <a:latin typeface="+mn-lt"/>
                    <a:cs typeface="+mn-cs"/>
                  </a:rPr>
                  <a:t>1</a:t>
                </a:r>
              </a:p>
            </p:txBody>
          </p:sp>
        </p:grpSp>
      </p:grpSp>
      <p:sp>
        <p:nvSpPr>
          <p:cNvPr id="59406" name="Text Box 54"/>
          <p:cNvSpPr txBox="1">
            <a:spLocks noChangeArrowheads="1"/>
          </p:cNvSpPr>
          <p:nvPr/>
        </p:nvSpPr>
        <p:spPr bwMode="auto">
          <a:xfrm>
            <a:off x="4621174" y="3817938"/>
            <a:ext cx="74461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b="0" smtClean="0">
                <a:latin typeface="+mn-lt"/>
                <a:cs typeface="+mn-cs"/>
              </a:rPr>
              <a:t>10.0.0.4</a:t>
            </a:r>
          </a:p>
        </p:txBody>
      </p:sp>
      <p:sp>
        <p:nvSpPr>
          <p:cNvPr id="59407" name="Line 55"/>
          <p:cNvSpPr>
            <a:spLocks noChangeShapeType="1"/>
          </p:cNvSpPr>
          <p:nvPr/>
        </p:nvSpPr>
        <p:spPr bwMode="auto">
          <a:xfrm flipH="1">
            <a:off x="4657725" y="4073525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600" b="0">
              <a:latin typeface="+mn-lt"/>
              <a:cs typeface="+mn-cs"/>
            </a:endParaRPr>
          </a:p>
        </p:txBody>
      </p:sp>
      <p:sp>
        <p:nvSpPr>
          <p:cNvPr id="59408" name="Text Box 56"/>
          <p:cNvSpPr txBox="1">
            <a:spLocks noChangeArrowheads="1"/>
          </p:cNvSpPr>
          <p:nvPr/>
        </p:nvSpPr>
        <p:spPr bwMode="auto">
          <a:xfrm>
            <a:off x="2811028" y="4375150"/>
            <a:ext cx="102639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b="0" smtClean="0">
                <a:latin typeface="+mn-lt"/>
                <a:cs typeface="+mn-cs"/>
              </a:rPr>
              <a:t>138.76.29.7</a:t>
            </a:r>
          </a:p>
        </p:txBody>
      </p:sp>
      <p:sp>
        <p:nvSpPr>
          <p:cNvPr id="59409" name="Line 57"/>
          <p:cNvSpPr>
            <a:spLocks noChangeShapeType="1"/>
          </p:cNvSpPr>
          <p:nvPr/>
        </p:nvSpPr>
        <p:spPr bwMode="auto">
          <a:xfrm flipH="1">
            <a:off x="3917950" y="4311650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600" b="0">
              <a:latin typeface="+mn-lt"/>
              <a:cs typeface="+mn-cs"/>
            </a:endParaRPr>
          </a:p>
        </p:txBody>
      </p:sp>
      <p:grpSp>
        <p:nvGrpSpPr>
          <p:cNvPr id="233531" name="Group 59"/>
          <p:cNvGrpSpPr>
            <a:grpSpLocks/>
          </p:cNvGrpSpPr>
          <p:nvPr/>
        </p:nvGrpSpPr>
        <p:grpSpPr bwMode="auto">
          <a:xfrm>
            <a:off x="6469064" y="1570038"/>
            <a:ext cx="2333625" cy="1389062"/>
            <a:chOff x="3944" y="989"/>
            <a:chExt cx="1470" cy="875"/>
          </a:xfrm>
        </p:grpSpPr>
        <p:sp>
          <p:nvSpPr>
            <p:cNvPr id="59492" name="Text Box 53"/>
            <p:cNvSpPr txBox="1">
              <a:spLocks noChangeArrowheads="1"/>
            </p:cNvSpPr>
            <p:nvPr/>
          </p:nvSpPr>
          <p:spPr bwMode="auto">
            <a:xfrm>
              <a:off x="4184" y="989"/>
              <a:ext cx="1230" cy="4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  <a:defRPr/>
              </a:pPr>
              <a:r>
                <a:rPr lang="en-US" sz="1600" b="0" i="1" smtClean="0">
                  <a:solidFill>
                    <a:srgbClr val="CC0000"/>
                  </a:solidFill>
                  <a:latin typeface="+mn-lt"/>
                  <a:cs typeface="+mn-cs"/>
                </a:rPr>
                <a:t>1:</a:t>
              </a:r>
              <a:r>
                <a:rPr lang="en-US" sz="1600" b="0" smtClean="0">
                  <a:solidFill>
                    <a:srgbClr val="FF0000"/>
                  </a:solidFill>
                  <a:latin typeface="+mn-lt"/>
                  <a:cs typeface="+mn-cs"/>
                </a:rPr>
                <a:t> </a:t>
              </a:r>
              <a:r>
                <a:rPr lang="en-US" sz="1600" b="0" smtClean="0">
                  <a:solidFill>
                    <a:srgbClr val="000099"/>
                  </a:solidFill>
                  <a:latin typeface="+mn-lt"/>
                  <a:cs typeface="+mn-cs"/>
                </a:rPr>
                <a:t>host 10.0.0.1 </a:t>
              </a:r>
            </a:p>
            <a:p>
              <a:pPr>
                <a:lnSpc>
                  <a:spcPct val="85000"/>
                </a:lnSpc>
                <a:defRPr/>
              </a:pPr>
              <a:r>
                <a:rPr lang="en-US" sz="1600" b="0" smtClean="0">
                  <a:solidFill>
                    <a:srgbClr val="000099"/>
                  </a:solidFill>
                  <a:latin typeface="+mn-lt"/>
                  <a:cs typeface="+mn-cs"/>
                </a:rPr>
                <a:t>sends datagram to </a:t>
              </a:r>
            </a:p>
            <a:p>
              <a:pPr>
                <a:lnSpc>
                  <a:spcPct val="85000"/>
                </a:lnSpc>
                <a:defRPr/>
              </a:pPr>
              <a:r>
                <a:rPr lang="en-US" sz="1600" b="0" smtClean="0">
                  <a:solidFill>
                    <a:srgbClr val="000099"/>
                  </a:solidFill>
                  <a:latin typeface="+mn-lt"/>
                  <a:cs typeface="+mn-cs"/>
                </a:rPr>
                <a:t>128.119.40.186, 80</a:t>
              </a:r>
            </a:p>
          </p:txBody>
        </p:sp>
        <p:sp>
          <p:nvSpPr>
            <p:cNvPr id="59493" name="Line 58"/>
            <p:cNvSpPr>
              <a:spLocks noChangeShapeType="1"/>
            </p:cNvSpPr>
            <p:nvPr/>
          </p:nvSpPr>
          <p:spPr bwMode="auto">
            <a:xfrm flipH="1">
              <a:off x="3944" y="1105"/>
              <a:ext cx="197" cy="75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1600" b="0">
                <a:latin typeface="+mn-lt"/>
                <a:cs typeface="+mn-cs"/>
              </a:endParaRPr>
            </a:p>
          </p:txBody>
        </p:sp>
      </p:grpSp>
      <p:sp>
        <p:nvSpPr>
          <p:cNvPr id="78865" name="Freeform 67"/>
          <p:cNvSpPr>
            <a:spLocks/>
          </p:cNvSpPr>
          <p:nvPr/>
        </p:nvSpPr>
        <p:spPr bwMode="auto">
          <a:xfrm>
            <a:off x="2344738" y="2627313"/>
            <a:ext cx="3862387" cy="1531937"/>
          </a:xfrm>
          <a:custGeom>
            <a:avLst/>
            <a:gdLst>
              <a:gd name="T0" fmla="*/ 0 w 2433"/>
              <a:gd name="T1" fmla="*/ 2147483647 h 965"/>
              <a:gd name="T2" fmla="*/ 2147483647 w 2433"/>
              <a:gd name="T3" fmla="*/ 2147483647 h 965"/>
              <a:gd name="T4" fmla="*/ 2147483647 w 2433"/>
              <a:gd name="T5" fmla="*/ 2147483647 h 965"/>
              <a:gd name="T6" fmla="*/ 2147483647 w 2433"/>
              <a:gd name="T7" fmla="*/ 2147483647 h 965"/>
              <a:gd name="T8" fmla="*/ 2147483647 w 2433"/>
              <a:gd name="T9" fmla="*/ 2147483647 h 965"/>
              <a:gd name="T10" fmla="*/ 2147483647 w 2433"/>
              <a:gd name="T11" fmla="*/ 2147483647 h 965"/>
              <a:gd name="T12" fmla="*/ 0 w 2433"/>
              <a:gd name="T13" fmla="*/ 2147483647 h 9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433" h="965">
                <a:moveTo>
                  <a:pt x="0" y="64"/>
                </a:moveTo>
                <a:cubicBezTo>
                  <a:pt x="0" y="64"/>
                  <a:pt x="2079" y="0"/>
                  <a:pt x="2352" y="64"/>
                </a:cubicBezTo>
                <a:cubicBezTo>
                  <a:pt x="2433" y="57"/>
                  <a:pt x="1814" y="309"/>
                  <a:pt x="1640" y="450"/>
                </a:cubicBezTo>
                <a:cubicBezTo>
                  <a:pt x="1466" y="591"/>
                  <a:pt x="1383" y="888"/>
                  <a:pt x="1308" y="965"/>
                </a:cubicBezTo>
                <a:lnTo>
                  <a:pt x="1159" y="965"/>
                </a:lnTo>
                <a:cubicBezTo>
                  <a:pt x="1078" y="870"/>
                  <a:pt x="1013" y="546"/>
                  <a:pt x="820" y="396"/>
                </a:cubicBezTo>
                <a:cubicBezTo>
                  <a:pt x="583" y="207"/>
                  <a:pt x="189" y="142"/>
                  <a:pt x="0" y="64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bg1"/>
              </a:gs>
            </a:gsLst>
            <a:lin ang="5400000" scaled="1"/>
          </a:gradFill>
          <a:ln w="3175" cap="flat" cmpd="sng">
            <a:solidFill>
              <a:schemeClr val="hlink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PT" sz="1600" b="0">
              <a:latin typeface="+mn-lt"/>
            </a:endParaRPr>
          </a:p>
        </p:txBody>
      </p:sp>
      <p:sp>
        <p:nvSpPr>
          <p:cNvPr id="59412" name="Rectangle 62"/>
          <p:cNvSpPr>
            <a:spLocks noChangeArrowheads="1"/>
          </p:cNvSpPr>
          <p:nvPr/>
        </p:nvSpPr>
        <p:spPr bwMode="auto">
          <a:xfrm>
            <a:off x="2344738" y="1374775"/>
            <a:ext cx="3784600" cy="1354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600" b="0">
              <a:latin typeface="+mn-lt"/>
              <a:cs typeface="+mn-cs"/>
            </a:endParaRPr>
          </a:p>
        </p:txBody>
      </p:sp>
      <p:sp>
        <p:nvSpPr>
          <p:cNvPr id="59413" name="Text Box 60"/>
          <p:cNvSpPr txBox="1">
            <a:spLocks noChangeArrowheads="1"/>
          </p:cNvSpPr>
          <p:nvPr/>
        </p:nvSpPr>
        <p:spPr bwMode="auto">
          <a:xfrm>
            <a:off x="2452408" y="1419225"/>
            <a:ext cx="3543859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b="0" smtClean="0">
                <a:latin typeface="+mn-lt"/>
                <a:cs typeface="+mn-cs"/>
              </a:rPr>
              <a:t>NAT translation table</a:t>
            </a:r>
          </a:p>
          <a:p>
            <a:pPr algn="ctr">
              <a:defRPr/>
            </a:pPr>
            <a:r>
              <a:rPr lang="en-US" sz="1600" b="0" smtClean="0">
                <a:latin typeface="+mn-lt"/>
                <a:cs typeface="+mn-cs"/>
              </a:rPr>
              <a:t>WAN side addr        LAN side addr</a:t>
            </a:r>
          </a:p>
        </p:txBody>
      </p:sp>
      <p:sp>
        <p:nvSpPr>
          <p:cNvPr id="59414" name="Line 63"/>
          <p:cNvSpPr>
            <a:spLocks noChangeShapeType="1"/>
          </p:cNvSpPr>
          <p:nvPr/>
        </p:nvSpPr>
        <p:spPr bwMode="auto">
          <a:xfrm flipV="1">
            <a:off x="2344738" y="1747838"/>
            <a:ext cx="3790950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600" b="0">
              <a:latin typeface="+mn-lt"/>
              <a:cs typeface="+mn-cs"/>
            </a:endParaRPr>
          </a:p>
        </p:txBody>
      </p:sp>
      <p:sp>
        <p:nvSpPr>
          <p:cNvPr id="59415" name="Line 64"/>
          <p:cNvSpPr>
            <a:spLocks noChangeShapeType="1"/>
          </p:cNvSpPr>
          <p:nvPr/>
        </p:nvSpPr>
        <p:spPr bwMode="auto">
          <a:xfrm flipV="1">
            <a:off x="2359025" y="2025650"/>
            <a:ext cx="3749675" cy="11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600" b="0">
              <a:latin typeface="+mn-lt"/>
              <a:cs typeface="+mn-cs"/>
            </a:endParaRPr>
          </a:p>
        </p:txBody>
      </p:sp>
      <p:sp>
        <p:nvSpPr>
          <p:cNvPr id="59416" name="Line 65"/>
          <p:cNvSpPr>
            <a:spLocks noChangeShapeType="1"/>
          </p:cNvSpPr>
          <p:nvPr/>
        </p:nvSpPr>
        <p:spPr bwMode="auto">
          <a:xfrm>
            <a:off x="4468813" y="1770063"/>
            <a:ext cx="3175" cy="955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600" b="0">
              <a:latin typeface="+mn-lt"/>
              <a:cs typeface="+mn-cs"/>
            </a:endParaRPr>
          </a:p>
        </p:txBody>
      </p:sp>
      <p:sp>
        <p:nvSpPr>
          <p:cNvPr id="233533" name="Text Box 61"/>
          <p:cNvSpPr txBox="1">
            <a:spLocks noChangeArrowheads="1"/>
          </p:cNvSpPr>
          <p:nvPr/>
        </p:nvSpPr>
        <p:spPr bwMode="auto">
          <a:xfrm>
            <a:off x="2547959" y="2044700"/>
            <a:ext cx="3409908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b="0" smtClean="0">
                <a:solidFill>
                  <a:srgbClr val="CC0000"/>
                </a:solidFill>
                <a:latin typeface="+mn-lt"/>
                <a:cs typeface="+mn-cs"/>
              </a:rPr>
              <a:t>138.76.29.7, 5001   10.0.0.1, 3345</a:t>
            </a:r>
          </a:p>
          <a:p>
            <a:pPr algn="ctr">
              <a:defRPr/>
            </a:pPr>
            <a:r>
              <a:rPr lang="en-US" sz="1600" b="0" smtClean="0">
                <a:latin typeface="+mn-lt"/>
                <a:cs typeface="+mn-cs"/>
              </a:rPr>
              <a:t>……                                         ……</a:t>
            </a:r>
          </a:p>
        </p:txBody>
      </p:sp>
      <p:grpSp>
        <p:nvGrpSpPr>
          <p:cNvPr id="233607" name="Group 135"/>
          <p:cNvGrpSpPr>
            <a:grpSpLocks/>
          </p:cNvGrpSpPr>
          <p:nvPr/>
        </p:nvGrpSpPr>
        <p:grpSpPr bwMode="auto">
          <a:xfrm>
            <a:off x="4765675" y="3435351"/>
            <a:ext cx="2784475" cy="1592263"/>
            <a:chOff x="3002" y="2417"/>
            <a:chExt cx="1754" cy="1003"/>
          </a:xfrm>
        </p:grpSpPr>
        <p:sp>
          <p:nvSpPr>
            <p:cNvPr id="59478" name="Rectangle 91"/>
            <p:cNvSpPr>
              <a:spLocks noChangeArrowheads="1"/>
            </p:cNvSpPr>
            <p:nvPr/>
          </p:nvSpPr>
          <p:spPr bwMode="auto">
            <a:xfrm>
              <a:off x="3002" y="3051"/>
              <a:ext cx="1175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600" b="0">
                <a:latin typeface="+mn-lt"/>
                <a:cs typeface="+mn-cs"/>
              </a:endParaRPr>
            </a:p>
          </p:txBody>
        </p:sp>
        <p:sp>
          <p:nvSpPr>
            <p:cNvPr id="59479" name="Text Box 92"/>
            <p:cNvSpPr txBox="1">
              <a:spLocks noChangeArrowheads="1"/>
            </p:cNvSpPr>
            <p:nvPr/>
          </p:nvSpPr>
          <p:spPr bwMode="auto">
            <a:xfrm>
              <a:off x="3104" y="3042"/>
              <a:ext cx="1112" cy="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50" b="0" smtClean="0">
                  <a:latin typeface="+mn-lt"/>
                  <a:cs typeface="+mn-cs"/>
                </a:rPr>
                <a:t>S: 128.119.40.186, 80 </a:t>
              </a:r>
            </a:p>
            <a:p>
              <a:pPr>
                <a:defRPr/>
              </a:pPr>
              <a:r>
                <a:rPr lang="en-US" sz="1050" b="0" smtClean="0">
                  <a:latin typeface="+mn-lt"/>
                  <a:cs typeface="+mn-cs"/>
                </a:rPr>
                <a:t>D: 10.0.0.1, 3345</a:t>
              </a:r>
            </a:p>
            <a:p>
              <a:pPr>
                <a:defRPr/>
              </a:pPr>
              <a:endParaRPr lang="en-US" sz="1050" b="0" smtClean="0">
                <a:latin typeface="+mn-lt"/>
                <a:cs typeface="+mn-cs"/>
              </a:endParaRPr>
            </a:p>
          </p:txBody>
        </p:sp>
        <p:grpSp>
          <p:nvGrpSpPr>
            <p:cNvPr id="78935" name="Group 93"/>
            <p:cNvGrpSpPr>
              <a:grpSpLocks/>
            </p:cNvGrpSpPr>
            <p:nvPr/>
          </p:nvGrpSpPr>
          <p:grpSpPr bwMode="auto">
            <a:xfrm>
              <a:off x="3054" y="3007"/>
              <a:ext cx="51" cy="99"/>
              <a:chOff x="5508" y="1599"/>
              <a:chExt cx="48" cy="99"/>
            </a:xfrm>
          </p:grpSpPr>
          <p:sp>
            <p:nvSpPr>
              <p:cNvPr id="78944" name="Freeform 94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 sz="1600" b="0">
                  <a:latin typeface="+mn-lt"/>
                </a:endParaRPr>
              </a:p>
            </p:txBody>
          </p:sp>
          <p:sp>
            <p:nvSpPr>
              <p:cNvPr id="59490" name="Line 95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2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1600" b="0">
                  <a:latin typeface="+mn-lt"/>
                  <a:cs typeface="+mn-cs"/>
                </a:endParaRPr>
              </a:p>
            </p:txBody>
          </p:sp>
          <p:sp>
            <p:nvSpPr>
              <p:cNvPr id="59491" name="Line 96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1600" b="0">
                  <a:latin typeface="+mn-lt"/>
                  <a:cs typeface="+mn-cs"/>
                </a:endParaRPr>
              </a:p>
            </p:txBody>
          </p:sp>
        </p:grpSp>
        <p:grpSp>
          <p:nvGrpSpPr>
            <p:cNvPr id="78936" name="Group 97"/>
            <p:cNvGrpSpPr>
              <a:grpSpLocks/>
            </p:cNvGrpSpPr>
            <p:nvPr/>
          </p:nvGrpSpPr>
          <p:grpSpPr bwMode="auto">
            <a:xfrm>
              <a:off x="3059" y="3248"/>
              <a:ext cx="51" cy="99"/>
              <a:chOff x="5508" y="1599"/>
              <a:chExt cx="48" cy="99"/>
            </a:xfrm>
          </p:grpSpPr>
          <p:sp>
            <p:nvSpPr>
              <p:cNvPr id="78941" name="Freeform 98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 sz="1600" b="0">
                  <a:latin typeface="+mn-lt"/>
                </a:endParaRPr>
              </a:p>
            </p:txBody>
          </p:sp>
          <p:sp>
            <p:nvSpPr>
              <p:cNvPr id="59487" name="Line 99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2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1600" b="0">
                  <a:latin typeface="+mn-lt"/>
                  <a:cs typeface="+mn-cs"/>
                </a:endParaRPr>
              </a:p>
            </p:txBody>
          </p:sp>
          <p:sp>
            <p:nvSpPr>
              <p:cNvPr id="59488" name="Line 100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1600" b="0">
                  <a:latin typeface="+mn-lt"/>
                  <a:cs typeface="+mn-cs"/>
                </a:endParaRPr>
              </a:p>
            </p:txBody>
          </p:sp>
        </p:grpSp>
        <p:sp>
          <p:nvSpPr>
            <p:cNvPr id="78937" name="Freeform 101"/>
            <p:cNvSpPr>
              <a:spLocks/>
            </p:cNvSpPr>
            <p:nvPr/>
          </p:nvSpPr>
          <p:spPr bwMode="auto">
            <a:xfrm>
              <a:off x="4179" y="2417"/>
              <a:ext cx="577" cy="768"/>
            </a:xfrm>
            <a:custGeom>
              <a:avLst/>
              <a:gdLst>
                <a:gd name="T0" fmla="*/ 577 w 577"/>
                <a:gd name="T1" fmla="*/ 0 h 768"/>
                <a:gd name="T2" fmla="*/ 342 w 577"/>
                <a:gd name="T3" fmla="*/ 0 h 768"/>
                <a:gd name="T4" fmla="*/ 342 w 577"/>
                <a:gd name="T5" fmla="*/ 768 h 768"/>
                <a:gd name="T6" fmla="*/ 0 w 577"/>
                <a:gd name="T7" fmla="*/ 760 h 76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77" h="768">
                  <a:moveTo>
                    <a:pt x="577" y="0"/>
                  </a:moveTo>
                  <a:lnTo>
                    <a:pt x="342" y="0"/>
                  </a:lnTo>
                  <a:lnTo>
                    <a:pt x="342" y="768"/>
                  </a:lnTo>
                  <a:lnTo>
                    <a:pt x="0" y="76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 sz="1600" b="0">
                <a:latin typeface="+mn-lt"/>
              </a:endParaRPr>
            </a:p>
          </p:txBody>
        </p:sp>
        <p:grpSp>
          <p:nvGrpSpPr>
            <p:cNvPr id="78938" name="Group 102"/>
            <p:cNvGrpSpPr>
              <a:grpSpLocks/>
            </p:cNvGrpSpPr>
            <p:nvPr/>
          </p:nvGrpSpPr>
          <p:grpSpPr bwMode="auto">
            <a:xfrm>
              <a:off x="4240" y="3061"/>
              <a:ext cx="218" cy="228"/>
              <a:chOff x="5140" y="400"/>
              <a:chExt cx="218" cy="228"/>
            </a:xfrm>
          </p:grpSpPr>
          <p:sp>
            <p:nvSpPr>
              <p:cNvPr id="59484" name="Oval 103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600" b="0">
                  <a:latin typeface="+mn-lt"/>
                  <a:cs typeface="+mn-cs"/>
                </a:endParaRPr>
              </a:p>
            </p:txBody>
          </p:sp>
          <p:sp>
            <p:nvSpPr>
              <p:cNvPr id="59485" name="Text Box 104"/>
              <p:cNvSpPr txBox="1">
                <a:spLocks noChangeArrowheads="1"/>
              </p:cNvSpPr>
              <p:nvPr/>
            </p:nvSpPr>
            <p:spPr bwMode="auto">
              <a:xfrm>
                <a:off x="5153" y="400"/>
                <a:ext cx="197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600" b="0" smtClean="0">
                    <a:solidFill>
                      <a:srgbClr val="CC0000"/>
                    </a:solidFill>
                    <a:latin typeface="+mn-lt"/>
                    <a:cs typeface="+mn-cs"/>
                  </a:rPr>
                  <a:t>4</a:t>
                </a:r>
              </a:p>
            </p:txBody>
          </p:sp>
        </p:grpSp>
      </p:grpSp>
      <p:grpSp>
        <p:nvGrpSpPr>
          <p:cNvPr id="233580" name="Group 108"/>
          <p:cNvGrpSpPr>
            <a:grpSpLocks/>
          </p:cNvGrpSpPr>
          <p:nvPr/>
        </p:nvGrpSpPr>
        <p:grpSpPr bwMode="auto">
          <a:xfrm>
            <a:off x="1531938" y="3652838"/>
            <a:ext cx="2497137" cy="566737"/>
            <a:chOff x="1026" y="3559"/>
            <a:chExt cx="1573" cy="357"/>
          </a:xfrm>
        </p:grpSpPr>
        <p:grpSp>
          <p:nvGrpSpPr>
            <p:cNvPr id="78918" name="Group 68"/>
            <p:cNvGrpSpPr>
              <a:grpSpLocks/>
            </p:cNvGrpSpPr>
            <p:nvPr/>
          </p:nvGrpSpPr>
          <p:grpSpPr bwMode="auto">
            <a:xfrm>
              <a:off x="1412" y="3559"/>
              <a:ext cx="1187" cy="357"/>
              <a:chOff x="4381" y="786"/>
              <a:chExt cx="1108" cy="357"/>
            </a:xfrm>
          </p:grpSpPr>
          <p:sp>
            <p:nvSpPr>
              <p:cNvPr id="59468" name="Rectangle 69"/>
              <p:cNvSpPr>
                <a:spLocks noChangeArrowheads="1"/>
              </p:cNvSpPr>
              <p:nvPr/>
            </p:nvSpPr>
            <p:spPr bwMode="auto">
              <a:xfrm>
                <a:off x="4385" y="830"/>
                <a:ext cx="1104" cy="2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600" b="0">
                  <a:latin typeface="+mn-lt"/>
                  <a:cs typeface="+mn-cs"/>
                </a:endParaRPr>
              </a:p>
            </p:txBody>
          </p:sp>
          <p:sp>
            <p:nvSpPr>
              <p:cNvPr id="59469" name="Text Box 70"/>
              <p:cNvSpPr txBox="1">
                <a:spLocks noChangeArrowheads="1"/>
              </p:cNvSpPr>
              <p:nvPr/>
            </p:nvSpPr>
            <p:spPr bwMode="auto">
              <a:xfrm>
                <a:off x="4381" y="813"/>
                <a:ext cx="1045" cy="2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50" b="0" smtClean="0">
                    <a:latin typeface="+mn-lt"/>
                    <a:cs typeface="+mn-cs"/>
                  </a:rPr>
                  <a:t>S: 138.76.29.7, 5001</a:t>
                </a:r>
              </a:p>
              <a:p>
                <a:pPr>
                  <a:defRPr/>
                </a:pPr>
                <a:r>
                  <a:rPr lang="en-US" sz="1050" b="0" smtClean="0">
                    <a:latin typeface="+mn-lt"/>
                    <a:cs typeface="+mn-cs"/>
                  </a:rPr>
                  <a:t>D: 128.119.40.186, 80</a:t>
                </a:r>
              </a:p>
            </p:txBody>
          </p:sp>
          <p:grpSp>
            <p:nvGrpSpPr>
              <p:cNvPr id="78925" name="Group 71"/>
              <p:cNvGrpSpPr>
                <a:grpSpLocks/>
              </p:cNvGrpSpPr>
              <p:nvPr/>
            </p:nvGrpSpPr>
            <p:grpSpPr bwMode="auto">
              <a:xfrm>
                <a:off x="5394" y="786"/>
                <a:ext cx="48" cy="99"/>
                <a:chOff x="5508" y="1599"/>
                <a:chExt cx="48" cy="99"/>
              </a:xfrm>
            </p:grpSpPr>
            <p:sp>
              <p:nvSpPr>
                <p:cNvPr id="78930" name="Freeform 72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pt-PT" sz="1600" b="0">
                    <a:latin typeface="+mn-lt"/>
                  </a:endParaRPr>
                </a:p>
              </p:txBody>
            </p:sp>
            <p:sp>
              <p:nvSpPr>
                <p:cNvPr id="59476" name="Line 73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1600" b="0">
                    <a:latin typeface="+mn-lt"/>
                    <a:cs typeface="+mn-cs"/>
                  </a:endParaRPr>
                </a:p>
              </p:txBody>
            </p:sp>
            <p:sp>
              <p:nvSpPr>
                <p:cNvPr id="59477" name="Line 74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1600" b="0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78926" name="Group 75"/>
              <p:cNvGrpSpPr>
                <a:grpSpLocks/>
              </p:cNvGrpSpPr>
              <p:nvPr/>
            </p:nvGrpSpPr>
            <p:grpSpPr bwMode="auto">
              <a:xfrm>
                <a:off x="5382" y="1044"/>
                <a:ext cx="48" cy="99"/>
                <a:chOff x="5508" y="1599"/>
                <a:chExt cx="48" cy="99"/>
              </a:xfrm>
            </p:grpSpPr>
            <p:sp>
              <p:nvSpPr>
                <p:cNvPr id="78927" name="Freeform 76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pt-PT" sz="1600" b="0">
                    <a:latin typeface="+mn-lt"/>
                  </a:endParaRPr>
                </a:p>
              </p:txBody>
            </p:sp>
            <p:sp>
              <p:nvSpPr>
                <p:cNvPr id="59473" name="Line 77"/>
                <p:cNvSpPr>
                  <a:spLocks noChangeShapeType="1"/>
                </p:cNvSpPr>
                <p:nvPr/>
              </p:nvSpPr>
              <p:spPr bwMode="auto">
                <a:xfrm flipH="1">
                  <a:off x="5510" y="1608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1600" b="0">
                    <a:latin typeface="+mn-lt"/>
                    <a:cs typeface="+mn-cs"/>
                  </a:endParaRPr>
                </a:p>
              </p:txBody>
            </p:sp>
            <p:sp>
              <p:nvSpPr>
                <p:cNvPr id="59474" name="Line 78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1600" b="0">
                    <a:latin typeface="+mn-lt"/>
                    <a:cs typeface="+mn-cs"/>
                  </a:endParaRPr>
                </a:p>
              </p:txBody>
            </p:sp>
          </p:grpSp>
        </p:grpSp>
        <p:sp>
          <p:nvSpPr>
            <p:cNvPr id="59464" name="Line 79"/>
            <p:cNvSpPr>
              <a:spLocks noChangeShapeType="1"/>
            </p:cNvSpPr>
            <p:nvPr/>
          </p:nvSpPr>
          <p:spPr bwMode="auto">
            <a:xfrm flipH="1">
              <a:off x="1026" y="3729"/>
              <a:ext cx="3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1600" b="0">
                <a:latin typeface="+mn-lt"/>
                <a:cs typeface="+mn-cs"/>
              </a:endParaRPr>
            </a:p>
          </p:txBody>
        </p:sp>
        <p:grpSp>
          <p:nvGrpSpPr>
            <p:cNvPr id="78920" name="Group 105"/>
            <p:cNvGrpSpPr>
              <a:grpSpLocks/>
            </p:cNvGrpSpPr>
            <p:nvPr/>
          </p:nvGrpSpPr>
          <p:grpSpPr bwMode="auto">
            <a:xfrm>
              <a:off x="1143" y="3613"/>
              <a:ext cx="218" cy="228"/>
              <a:chOff x="5140" y="400"/>
              <a:chExt cx="218" cy="228"/>
            </a:xfrm>
          </p:grpSpPr>
          <p:sp>
            <p:nvSpPr>
              <p:cNvPr id="59466" name="Oval 106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600" b="0">
                  <a:latin typeface="+mn-lt"/>
                  <a:cs typeface="+mn-cs"/>
                </a:endParaRPr>
              </a:p>
            </p:txBody>
          </p:sp>
          <p:sp>
            <p:nvSpPr>
              <p:cNvPr id="59467" name="Text Box 107"/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5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600" b="0" smtClean="0">
                    <a:solidFill>
                      <a:srgbClr val="CC0000"/>
                    </a:solidFill>
                    <a:latin typeface="+mn-lt"/>
                    <a:cs typeface="+mn-cs"/>
                  </a:rPr>
                  <a:t>2</a:t>
                </a:r>
              </a:p>
            </p:txBody>
          </p:sp>
        </p:grpSp>
      </p:grpSp>
      <p:grpSp>
        <p:nvGrpSpPr>
          <p:cNvPr id="233584" name="Group 112"/>
          <p:cNvGrpSpPr>
            <a:grpSpLocks/>
          </p:cNvGrpSpPr>
          <p:nvPr/>
        </p:nvGrpSpPr>
        <p:grpSpPr bwMode="auto">
          <a:xfrm>
            <a:off x="68263" y="1671638"/>
            <a:ext cx="5086350" cy="2052637"/>
            <a:chOff x="43" y="1306"/>
            <a:chExt cx="3204" cy="1293"/>
          </a:xfrm>
        </p:grpSpPr>
        <p:sp>
          <p:nvSpPr>
            <p:cNvPr id="59459" name="Text Box 82"/>
            <p:cNvSpPr txBox="1">
              <a:spLocks noChangeArrowheads="1"/>
            </p:cNvSpPr>
            <p:nvPr/>
          </p:nvSpPr>
          <p:spPr bwMode="auto">
            <a:xfrm>
              <a:off x="43" y="1306"/>
              <a:ext cx="1228" cy="8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CC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  <a:defRPr/>
              </a:pPr>
              <a:r>
                <a:rPr lang="en-US" sz="1600" b="0" i="1" smtClean="0">
                  <a:solidFill>
                    <a:srgbClr val="CC0000"/>
                  </a:solidFill>
                  <a:latin typeface="+mn-lt"/>
                  <a:cs typeface="+mn-cs"/>
                </a:rPr>
                <a:t>2:</a:t>
              </a:r>
              <a:r>
                <a:rPr lang="en-US" sz="1600" b="0" smtClean="0">
                  <a:solidFill>
                    <a:srgbClr val="FF0000"/>
                  </a:solidFill>
                  <a:latin typeface="+mn-lt"/>
                  <a:cs typeface="+mn-cs"/>
                </a:rPr>
                <a:t> </a:t>
              </a:r>
              <a:r>
                <a:rPr lang="en-US" sz="1600" b="0" smtClean="0">
                  <a:solidFill>
                    <a:srgbClr val="000099"/>
                  </a:solidFill>
                  <a:latin typeface="+mn-lt"/>
                  <a:cs typeface="+mn-cs"/>
                </a:rPr>
                <a:t>NAT router</a:t>
              </a:r>
            </a:p>
            <a:p>
              <a:pPr>
                <a:lnSpc>
                  <a:spcPct val="85000"/>
                </a:lnSpc>
                <a:defRPr/>
              </a:pPr>
              <a:r>
                <a:rPr lang="en-US" sz="1600" b="0" smtClean="0">
                  <a:solidFill>
                    <a:srgbClr val="000099"/>
                  </a:solidFill>
                  <a:latin typeface="+mn-lt"/>
                  <a:cs typeface="+mn-cs"/>
                </a:rPr>
                <a:t>changes datagram</a:t>
              </a:r>
            </a:p>
            <a:p>
              <a:pPr>
                <a:lnSpc>
                  <a:spcPct val="85000"/>
                </a:lnSpc>
                <a:defRPr/>
              </a:pPr>
              <a:r>
                <a:rPr lang="en-US" sz="1600" b="0" smtClean="0">
                  <a:solidFill>
                    <a:srgbClr val="000099"/>
                  </a:solidFill>
                  <a:latin typeface="+mn-lt"/>
                  <a:cs typeface="+mn-cs"/>
                </a:rPr>
                <a:t>source addr from</a:t>
              </a:r>
            </a:p>
            <a:p>
              <a:pPr>
                <a:lnSpc>
                  <a:spcPct val="85000"/>
                </a:lnSpc>
                <a:defRPr/>
              </a:pPr>
              <a:r>
                <a:rPr lang="en-US" sz="1600" b="0" smtClean="0">
                  <a:solidFill>
                    <a:srgbClr val="000099"/>
                  </a:solidFill>
                  <a:latin typeface="+mn-lt"/>
                  <a:cs typeface="+mn-cs"/>
                </a:rPr>
                <a:t>10.0.0.1, 3345 to</a:t>
              </a:r>
            </a:p>
            <a:p>
              <a:pPr>
                <a:lnSpc>
                  <a:spcPct val="85000"/>
                </a:lnSpc>
                <a:defRPr/>
              </a:pPr>
              <a:r>
                <a:rPr lang="en-US" sz="1600" b="0" smtClean="0">
                  <a:solidFill>
                    <a:srgbClr val="000099"/>
                  </a:solidFill>
                  <a:latin typeface="+mn-lt"/>
                  <a:cs typeface="+mn-cs"/>
                </a:rPr>
                <a:t>138.76.29.7, 5001,</a:t>
              </a:r>
            </a:p>
            <a:p>
              <a:pPr>
                <a:lnSpc>
                  <a:spcPct val="85000"/>
                </a:lnSpc>
                <a:defRPr/>
              </a:pPr>
              <a:r>
                <a:rPr lang="en-US" sz="1600" b="0" smtClean="0">
                  <a:solidFill>
                    <a:srgbClr val="000099"/>
                  </a:solidFill>
                  <a:latin typeface="+mn-lt"/>
                  <a:cs typeface="+mn-cs"/>
                </a:rPr>
                <a:t>updates table</a:t>
              </a:r>
            </a:p>
          </p:txBody>
        </p:sp>
        <p:sp>
          <p:nvSpPr>
            <p:cNvPr id="59460" name="Line 83"/>
            <p:cNvSpPr>
              <a:spLocks noChangeShapeType="1"/>
            </p:cNvSpPr>
            <p:nvPr/>
          </p:nvSpPr>
          <p:spPr bwMode="auto">
            <a:xfrm>
              <a:off x="1285" y="2243"/>
              <a:ext cx="147" cy="356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1600" b="0">
                <a:latin typeface="+mn-lt"/>
                <a:cs typeface="+mn-cs"/>
              </a:endParaRPr>
            </a:p>
          </p:txBody>
        </p:sp>
        <p:sp>
          <p:nvSpPr>
            <p:cNvPr id="59461" name="Line 110"/>
            <p:cNvSpPr>
              <a:spLocks noChangeShapeType="1"/>
            </p:cNvSpPr>
            <p:nvPr/>
          </p:nvSpPr>
          <p:spPr bwMode="auto">
            <a:xfrm flipV="1">
              <a:off x="1275" y="1788"/>
              <a:ext cx="663" cy="455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1600" b="0">
                <a:latin typeface="+mn-lt"/>
                <a:cs typeface="+mn-cs"/>
              </a:endParaRPr>
            </a:p>
          </p:txBody>
        </p:sp>
        <p:sp>
          <p:nvSpPr>
            <p:cNvPr id="59462" name="Line 111"/>
            <p:cNvSpPr>
              <a:spLocks noChangeShapeType="1"/>
            </p:cNvSpPr>
            <p:nvPr/>
          </p:nvSpPr>
          <p:spPr bwMode="auto">
            <a:xfrm flipV="1">
              <a:off x="1275" y="1751"/>
              <a:ext cx="1972" cy="49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1600" b="0">
                <a:latin typeface="+mn-lt"/>
                <a:cs typeface="+mn-cs"/>
              </a:endParaRPr>
            </a:p>
          </p:txBody>
        </p:sp>
      </p:grpSp>
      <p:grpSp>
        <p:nvGrpSpPr>
          <p:cNvPr id="233601" name="Group 129"/>
          <p:cNvGrpSpPr>
            <a:grpSpLocks/>
          </p:cNvGrpSpPr>
          <p:nvPr/>
        </p:nvGrpSpPr>
        <p:grpSpPr bwMode="auto">
          <a:xfrm>
            <a:off x="1360488" y="4681542"/>
            <a:ext cx="2471737" cy="657225"/>
            <a:chOff x="1163" y="3752"/>
            <a:chExt cx="1557" cy="414"/>
          </a:xfrm>
        </p:grpSpPr>
        <p:sp>
          <p:nvSpPr>
            <p:cNvPr id="59445" name="Rectangle 115"/>
            <p:cNvSpPr>
              <a:spLocks noChangeArrowheads="1"/>
            </p:cNvSpPr>
            <p:nvPr/>
          </p:nvSpPr>
          <p:spPr bwMode="auto">
            <a:xfrm>
              <a:off x="1163" y="3796"/>
              <a:ext cx="1183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600" b="0">
                <a:latin typeface="+mn-lt"/>
                <a:cs typeface="+mn-cs"/>
              </a:endParaRPr>
            </a:p>
          </p:txBody>
        </p:sp>
        <p:sp>
          <p:nvSpPr>
            <p:cNvPr id="59446" name="Text Box 116"/>
            <p:cNvSpPr txBox="1">
              <a:spLocks noChangeArrowheads="1"/>
            </p:cNvSpPr>
            <p:nvPr/>
          </p:nvSpPr>
          <p:spPr bwMode="auto">
            <a:xfrm>
              <a:off x="1281" y="3788"/>
              <a:ext cx="1120" cy="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50" b="0" smtClean="0">
                  <a:latin typeface="+mn-lt"/>
                  <a:cs typeface="+mn-cs"/>
                </a:rPr>
                <a:t>S: 128.119.40.186, 80 </a:t>
              </a:r>
            </a:p>
            <a:p>
              <a:pPr>
                <a:defRPr/>
              </a:pPr>
              <a:r>
                <a:rPr lang="en-US" sz="1050" b="0" smtClean="0">
                  <a:latin typeface="+mn-lt"/>
                  <a:cs typeface="+mn-cs"/>
                </a:rPr>
                <a:t>D: 138.76.29.7, 5001</a:t>
              </a:r>
            </a:p>
            <a:p>
              <a:pPr>
                <a:defRPr/>
              </a:pPr>
              <a:endParaRPr lang="en-US" sz="1050" b="0" smtClean="0">
                <a:latin typeface="+mn-lt"/>
                <a:cs typeface="+mn-cs"/>
              </a:endParaRPr>
            </a:p>
          </p:txBody>
        </p:sp>
        <p:grpSp>
          <p:nvGrpSpPr>
            <p:cNvPr id="78902" name="Group 117"/>
            <p:cNvGrpSpPr>
              <a:grpSpLocks/>
            </p:cNvGrpSpPr>
            <p:nvPr/>
          </p:nvGrpSpPr>
          <p:grpSpPr bwMode="auto">
            <a:xfrm>
              <a:off x="1214" y="3752"/>
              <a:ext cx="52" cy="99"/>
              <a:chOff x="5508" y="1599"/>
              <a:chExt cx="48" cy="99"/>
            </a:xfrm>
          </p:grpSpPr>
          <p:sp>
            <p:nvSpPr>
              <p:cNvPr id="78911" name="Freeform 118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 sz="1600" b="0">
                  <a:latin typeface="+mn-lt"/>
                </a:endParaRPr>
              </a:p>
            </p:txBody>
          </p:sp>
          <p:sp>
            <p:nvSpPr>
              <p:cNvPr id="59457" name="Line 119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1600" b="0">
                  <a:latin typeface="+mn-lt"/>
                  <a:cs typeface="+mn-cs"/>
                </a:endParaRPr>
              </a:p>
            </p:txBody>
          </p:sp>
          <p:sp>
            <p:nvSpPr>
              <p:cNvPr id="59458" name="Line 120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1600" b="0">
                  <a:latin typeface="+mn-lt"/>
                  <a:cs typeface="+mn-cs"/>
                </a:endParaRPr>
              </a:p>
            </p:txBody>
          </p:sp>
        </p:grpSp>
        <p:grpSp>
          <p:nvGrpSpPr>
            <p:cNvPr id="78903" name="Group 121"/>
            <p:cNvGrpSpPr>
              <a:grpSpLocks/>
            </p:cNvGrpSpPr>
            <p:nvPr/>
          </p:nvGrpSpPr>
          <p:grpSpPr bwMode="auto">
            <a:xfrm>
              <a:off x="1193" y="3984"/>
              <a:ext cx="52" cy="99"/>
              <a:chOff x="5508" y="1599"/>
              <a:chExt cx="48" cy="99"/>
            </a:xfrm>
          </p:grpSpPr>
          <p:sp>
            <p:nvSpPr>
              <p:cNvPr id="78908" name="Freeform 122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 sz="1600" b="0">
                  <a:latin typeface="+mn-lt"/>
                </a:endParaRPr>
              </a:p>
            </p:txBody>
          </p:sp>
          <p:sp>
            <p:nvSpPr>
              <p:cNvPr id="59454" name="Line 123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1600" b="0">
                  <a:latin typeface="+mn-lt"/>
                  <a:cs typeface="+mn-cs"/>
                </a:endParaRPr>
              </a:p>
            </p:txBody>
          </p:sp>
          <p:sp>
            <p:nvSpPr>
              <p:cNvPr id="59455" name="Line 124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1600" b="0">
                  <a:latin typeface="+mn-lt"/>
                  <a:cs typeface="+mn-cs"/>
                </a:endParaRPr>
              </a:p>
            </p:txBody>
          </p:sp>
        </p:grpSp>
        <p:sp>
          <p:nvSpPr>
            <p:cNvPr id="59449" name="Line 125"/>
            <p:cNvSpPr>
              <a:spLocks noChangeShapeType="1"/>
            </p:cNvSpPr>
            <p:nvPr/>
          </p:nvSpPr>
          <p:spPr bwMode="auto">
            <a:xfrm flipH="1">
              <a:off x="2344" y="3931"/>
              <a:ext cx="3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1600" b="0">
                <a:latin typeface="+mn-lt"/>
                <a:cs typeface="+mn-cs"/>
              </a:endParaRPr>
            </a:p>
          </p:txBody>
        </p:sp>
        <p:grpSp>
          <p:nvGrpSpPr>
            <p:cNvPr id="78905" name="Group 126"/>
            <p:cNvGrpSpPr>
              <a:grpSpLocks/>
            </p:cNvGrpSpPr>
            <p:nvPr/>
          </p:nvGrpSpPr>
          <p:grpSpPr bwMode="auto">
            <a:xfrm>
              <a:off x="2409" y="3815"/>
              <a:ext cx="218" cy="228"/>
              <a:chOff x="5140" y="400"/>
              <a:chExt cx="218" cy="228"/>
            </a:xfrm>
          </p:grpSpPr>
          <p:sp>
            <p:nvSpPr>
              <p:cNvPr id="59451" name="Oval 127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600" b="0">
                  <a:latin typeface="+mn-lt"/>
                  <a:cs typeface="+mn-cs"/>
                </a:endParaRPr>
              </a:p>
            </p:txBody>
          </p:sp>
          <p:sp>
            <p:nvSpPr>
              <p:cNvPr id="59452" name="Text Box 128"/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5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600" b="0" smtClean="0">
                    <a:solidFill>
                      <a:srgbClr val="CC0000"/>
                    </a:solidFill>
                    <a:latin typeface="+mn-lt"/>
                    <a:cs typeface="+mn-cs"/>
                  </a:rPr>
                  <a:t>3</a:t>
                </a:r>
              </a:p>
            </p:txBody>
          </p:sp>
        </p:grpSp>
      </p:grpSp>
      <p:sp>
        <p:nvSpPr>
          <p:cNvPr id="233603" name="Text Box 131"/>
          <p:cNvSpPr txBox="1">
            <a:spLocks noChangeArrowheads="1"/>
          </p:cNvSpPr>
          <p:nvPr/>
        </p:nvSpPr>
        <p:spPr bwMode="auto">
          <a:xfrm>
            <a:off x="1384959" y="5170488"/>
            <a:ext cx="1954481" cy="726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defRPr/>
            </a:pPr>
            <a:r>
              <a:rPr lang="en-US" sz="1600" b="0" i="1" smtClean="0">
                <a:solidFill>
                  <a:srgbClr val="CC0000"/>
                </a:solidFill>
                <a:latin typeface="+mn-lt"/>
                <a:cs typeface="+mn-cs"/>
              </a:rPr>
              <a:t>3:</a:t>
            </a:r>
            <a:r>
              <a:rPr lang="en-US" sz="1600" b="0" smtClean="0"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en-US" sz="1600" b="0" smtClean="0">
                <a:solidFill>
                  <a:srgbClr val="000099"/>
                </a:solidFill>
                <a:latin typeface="+mn-lt"/>
                <a:cs typeface="+mn-cs"/>
              </a:rPr>
              <a:t>reply arrives</a:t>
            </a:r>
          </a:p>
          <a:p>
            <a:pPr>
              <a:lnSpc>
                <a:spcPct val="85000"/>
              </a:lnSpc>
              <a:defRPr/>
            </a:pPr>
            <a:r>
              <a:rPr lang="en-US" sz="1600" b="0" smtClean="0">
                <a:solidFill>
                  <a:srgbClr val="000099"/>
                </a:solidFill>
                <a:latin typeface="+mn-lt"/>
                <a:cs typeface="+mn-cs"/>
              </a:rPr>
              <a:t> dest. address:</a:t>
            </a:r>
          </a:p>
          <a:p>
            <a:pPr>
              <a:lnSpc>
                <a:spcPct val="85000"/>
              </a:lnSpc>
              <a:defRPr/>
            </a:pPr>
            <a:r>
              <a:rPr lang="en-US" sz="1600" b="0" smtClean="0">
                <a:solidFill>
                  <a:srgbClr val="000099"/>
                </a:solidFill>
                <a:latin typeface="+mn-lt"/>
                <a:cs typeface="+mn-cs"/>
              </a:rPr>
              <a:t> 138.76.29.7, 5001</a:t>
            </a:r>
          </a:p>
        </p:txBody>
      </p:sp>
      <p:sp>
        <p:nvSpPr>
          <p:cNvPr id="233608" name="Text Box 136"/>
          <p:cNvSpPr txBox="1">
            <a:spLocks noChangeArrowheads="1"/>
          </p:cNvSpPr>
          <p:nvPr/>
        </p:nvSpPr>
        <p:spPr bwMode="auto">
          <a:xfrm>
            <a:off x="4898850" y="5005388"/>
            <a:ext cx="3553176" cy="1175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defRPr/>
            </a:pPr>
            <a:r>
              <a:rPr lang="en-US" sz="1600" b="0" i="1" dirty="0" smtClean="0">
                <a:solidFill>
                  <a:srgbClr val="CC0000"/>
                </a:solidFill>
                <a:latin typeface="+mn-lt"/>
                <a:cs typeface="+mn-cs"/>
              </a:rPr>
              <a:t>4:</a:t>
            </a:r>
            <a:r>
              <a:rPr lang="en-US" sz="1600" b="0" dirty="0" smtClean="0"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en-US" sz="1600" b="0" dirty="0" smtClean="0">
                <a:solidFill>
                  <a:srgbClr val="000099"/>
                </a:solidFill>
                <a:latin typeface="+mn-lt"/>
                <a:cs typeface="+mn-cs"/>
              </a:rPr>
              <a:t>NAT router</a:t>
            </a:r>
          </a:p>
          <a:p>
            <a:pPr>
              <a:lnSpc>
                <a:spcPct val="85000"/>
              </a:lnSpc>
              <a:defRPr/>
            </a:pPr>
            <a:r>
              <a:rPr lang="en-US" sz="1600" b="0" dirty="0" smtClean="0">
                <a:solidFill>
                  <a:srgbClr val="000099"/>
                </a:solidFill>
                <a:latin typeface="+mn-lt"/>
                <a:cs typeface="+mn-cs"/>
              </a:rPr>
              <a:t>changes datagram</a:t>
            </a:r>
          </a:p>
          <a:p>
            <a:pPr>
              <a:lnSpc>
                <a:spcPct val="85000"/>
              </a:lnSpc>
              <a:defRPr/>
            </a:pPr>
            <a:r>
              <a:rPr lang="en-US" sz="1600" b="0" dirty="0" err="1" smtClean="0">
                <a:solidFill>
                  <a:srgbClr val="000099"/>
                </a:solidFill>
                <a:latin typeface="+mn-lt"/>
                <a:cs typeface="+mn-cs"/>
              </a:rPr>
              <a:t>dest</a:t>
            </a:r>
            <a:r>
              <a:rPr lang="en-US" sz="1600" b="0" dirty="0" smtClean="0">
                <a:solidFill>
                  <a:srgbClr val="000099"/>
                </a:solidFill>
                <a:latin typeface="+mn-lt"/>
                <a:cs typeface="+mn-cs"/>
              </a:rPr>
              <a:t> </a:t>
            </a:r>
            <a:r>
              <a:rPr lang="en-US" sz="1600" b="0" dirty="0" err="1" smtClean="0">
                <a:solidFill>
                  <a:srgbClr val="000099"/>
                </a:solidFill>
                <a:latin typeface="+mn-lt"/>
                <a:cs typeface="+mn-cs"/>
              </a:rPr>
              <a:t>addr</a:t>
            </a:r>
            <a:r>
              <a:rPr lang="en-US" sz="1600" b="0" dirty="0" smtClean="0">
                <a:solidFill>
                  <a:srgbClr val="000099"/>
                </a:solidFill>
                <a:latin typeface="+mn-lt"/>
                <a:cs typeface="+mn-cs"/>
              </a:rPr>
              <a:t> from</a:t>
            </a:r>
          </a:p>
          <a:p>
            <a:pPr>
              <a:lnSpc>
                <a:spcPct val="85000"/>
              </a:lnSpc>
              <a:defRPr/>
            </a:pPr>
            <a:r>
              <a:rPr lang="en-US" sz="1600" b="0" dirty="0" smtClean="0">
                <a:solidFill>
                  <a:srgbClr val="000099"/>
                </a:solidFill>
                <a:latin typeface="+mn-lt"/>
                <a:cs typeface="+mn-cs"/>
              </a:rPr>
              <a:t>138.76.29.7, 5001 to 10.0.0.1, 3345 </a:t>
            </a:r>
          </a:p>
          <a:p>
            <a:pPr>
              <a:defRPr/>
            </a:pPr>
            <a:endParaRPr lang="en-US" sz="1600" b="0" dirty="0" smtClean="0">
              <a:solidFill>
                <a:srgbClr val="000099"/>
              </a:solidFill>
              <a:latin typeface="+mn-lt"/>
              <a:cs typeface="+mn-cs"/>
            </a:endParaRPr>
          </a:p>
        </p:txBody>
      </p:sp>
      <p:sp>
        <p:nvSpPr>
          <p:cNvPr id="59424" name="Line 138"/>
          <p:cNvSpPr>
            <a:spLocks noChangeShapeType="1"/>
          </p:cNvSpPr>
          <p:nvPr/>
        </p:nvSpPr>
        <p:spPr bwMode="auto">
          <a:xfrm>
            <a:off x="1022350" y="4273550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600" b="0">
              <a:latin typeface="+mn-lt"/>
              <a:cs typeface="+mn-cs"/>
            </a:endParaRPr>
          </a:p>
        </p:txBody>
      </p:sp>
      <p:sp>
        <p:nvSpPr>
          <p:cNvPr id="59425" name="Rectangle 141"/>
          <p:cNvSpPr>
            <a:spLocks noGrp="1" noChangeArrowheads="1"/>
          </p:cNvSpPr>
          <p:nvPr>
            <p:ph type="title"/>
          </p:nvPr>
        </p:nvSpPr>
        <p:spPr>
          <a:xfrm>
            <a:off x="395536" y="230188"/>
            <a:ext cx="8352928" cy="908050"/>
          </a:xfrm>
        </p:spPr>
        <p:txBody>
          <a:bodyPr/>
          <a:lstStyle/>
          <a:p>
            <a:pPr>
              <a:defRPr/>
            </a:pPr>
            <a:r>
              <a:rPr lang="en-US" dirty="0"/>
              <a:t>NAT – Network Address Translation</a:t>
            </a:r>
            <a:endParaRPr lang="en-US" dirty="0">
              <a:latin typeface="Gill Sans MT" charset="0"/>
              <a:cs typeface="+mj-cs"/>
            </a:endParaRPr>
          </a:p>
        </p:txBody>
      </p:sp>
      <p:grpSp>
        <p:nvGrpSpPr>
          <p:cNvPr id="78881" name="Group 143"/>
          <p:cNvGrpSpPr>
            <a:grpSpLocks/>
          </p:cNvGrpSpPr>
          <p:nvPr/>
        </p:nvGrpSpPr>
        <p:grpSpPr bwMode="auto">
          <a:xfrm>
            <a:off x="4035425" y="4095750"/>
            <a:ext cx="587375" cy="323850"/>
            <a:chOff x="4396" y="1245"/>
            <a:chExt cx="672" cy="248"/>
          </a:xfrm>
        </p:grpSpPr>
        <p:sp>
          <p:nvSpPr>
            <p:cNvPr id="78892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1800" b="0">
                <a:latin typeface="+mn-lt"/>
                <a:cs typeface="Arial" charset="0"/>
              </a:endParaRPr>
            </a:p>
          </p:txBody>
        </p:sp>
        <p:sp>
          <p:nvSpPr>
            <p:cNvPr id="78893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PT" sz="1800" b="0">
                <a:latin typeface="+mn-lt"/>
                <a:cs typeface="Arial" charset="0"/>
              </a:endParaRPr>
            </a:p>
          </p:txBody>
        </p:sp>
        <p:sp>
          <p:nvSpPr>
            <p:cNvPr id="78894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1800" b="0">
                <a:latin typeface="+mn-lt"/>
                <a:cs typeface="Arial" charset="0"/>
              </a:endParaRPr>
            </a:p>
          </p:txBody>
        </p:sp>
        <p:grpSp>
          <p:nvGrpSpPr>
            <p:cNvPr id="78895" name="Group 147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78898" name="Freeform 14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 sz="1600" b="0">
                  <a:latin typeface="+mn-lt"/>
                </a:endParaRPr>
              </a:p>
            </p:txBody>
          </p:sp>
          <p:sp>
            <p:nvSpPr>
              <p:cNvPr id="78899" name="Freeform 14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 sz="1600" b="0">
                  <a:latin typeface="+mn-lt"/>
                </a:endParaRPr>
              </a:p>
            </p:txBody>
          </p:sp>
        </p:grpSp>
        <p:sp>
          <p:nvSpPr>
            <p:cNvPr id="59441" name="Line 150"/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600" b="0">
                <a:latin typeface="+mn-lt"/>
                <a:cs typeface="+mn-cs"/>
              </a:endParaRPr>
            </a:p>
          </p:txBody>
        </p:sp>
        <p:sp>
          <p:nvSpPr>
            <p:cNvPr id="59442" name="Line 151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600" b="0">
                <a:latin typeface="+mn-lt"/>
                <a:cs typeface="+mn-cs"/>
              </a:endParaRPr>
            </a:p>
          </p:txBody>
        </p:sp>
      </p:grpSp>
      <p:grpSp>
        <p:nvGrpSpPr>
          <p:cNvPr id="78882" name="Group 156"/>
          <p:cNvGrpSpPr>
            <a:grpSpLocks/>
          </p:cNvGrpSpPr>
          <p:nvPr/>
        </p:nvGrpSpPr>
        <p:grpSpPr bwMode="auto">
          <a:xfrm flipH="1">
            <a:off x="7529513" y="3311525"/>
            <a:ext cx="641350" cy="558800"/>
            <a:chOff x="-44" y="1473"/>
            <a:chExt cx="981" cy="1105"/>
          </a:xfrm>
        </p:grpSpPr>
        <p:pic>
          <p:nvPicPr>
            <p:cNvPr id="78890" name="Picture 157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8891" name="Freeform 15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 sz="1600" b="0">
                <a:latin typeface="+mn-lt"/>
              </a:endParaRPr>
            </a:p>
          </p:txBody>
        </p:sp>
      </p:grpSp>
      <p:grpSp>
        <p:nvGrpSpPr>
          <p:cNvPr id="78883" name="Group 159"/>
          <p:cNvGrpSpPr>
            <a:grpSpLocks/>
          </p:cNvGrpSpPr>
          <p:nvPr/>
        </p:nvGrpSpPr>
        <p:grpSpPr bwMode="auto">
          <a:xfrm flipH="1">
            <a:off x="7540625" y="4054475"/>
            <a:ext cx="641350" cy="558800"/>
            <a:chOff x="-44" y="1473"/>
            <a:chExt cx="981" cy="1105"/>
          </a:xfrm>
        </p:grpSpPr>
        <p:pic>
          <p:nvPicPr>
            <p:cNvPr id="78888" name="Picture 160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8889" name="Freeform 16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 sz="1600" b="0">
                <a:latin typeface="+mn-lt"/>
              </a:endParaRPr>
            </a:p>
          </p:txBody>
        </p:sp>
      </p:grpSp>
      <p:grpSp>
        <p:nvGrpSpPr>
          <p:cNvPr id="78884" name="Group 162"/>
          <p:cNvGrpSpPr>
            <a:grpSpLocks/>
          </p:cNvGrpSpPr>
          <p:nvPr/>
        </p:nvGrpSpPr>
        <p:grpSpPr bwMode="auto">
          <a:xfrm flipH="1">
            <a:off x="7548563" y="4808538"/>
            <a:ext cx="641350" cy="558800"/>
            <a:chOff x="-44" y="1473"/>
            <a:chExt cx="981" cy="1105"/>
          </a:xfrm>
        </p:grpSpPr>
        <p:pic>
          <p:nvPicPr>
            <p:cNvPr id="78886" name="Picture 163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8887" name="Freeform 16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 sz="1600" b="0">
                <a:latin typeface="+mn-lt"/>
              </a:endParaRPr>
            </a:p>
          </p:txBody>
        </p:sp>
      </p:grpSp>
      <p:sp>
        <p:nvSpPr>
          <p:cNvPr id="117" name="Line 32"/>
          <p:cNvSpPr>
            <a:spLocks noChangeShapeType="1"/>
          </p:cNvSpPr>
          <p:nvPr/>
        </p:nvSpPr>
        <p:spPr bwMode="auto">
          <a:xfrm>
            <a:off x="7386638" y="4238625"/>
            <a:ext cx="2190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600" b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9741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3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3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23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3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3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533" grpId="0"/>
      <p:bldP spid="233603" grpId="0"/>
      <p:bldP spid="23360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Análise</a:t>
            </a:r>
            <a:r>
              <a:rPr lang="en-US" dirty="0" smtClean="0"/>
              <a:t> do NAT</a:t>
            </a:r>
            <a:endParaRPr lang="pt-PT" dirty="0" smtClean="0">
              <a:cs typeface="+mj-cs"/>
            </a:endParaRP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000" dirty="0" smtClean="0"/>
              <a:t>As portas são representadas em 16 bits, logo é possível reservar uma gama de por exemplo 50.000 portas para o NAT</a:t>
            </a:r>
          </a:p>
          <a:p>
            <a:pPr lvl="1">
              <a:defRPr/>
            </a:pPr>
            <a:r>
              <a:rPr lang="pt-PT" sz="1800" dirty="0" smtClean="0"/>
              <a:t>50.000 conexões diferentes com um único endereço IP público</a:t>
            </a:r>
          </a:p>
          <a:p>
            <a:pPr>
              <a:defRPr/>
            </a:pPr>
            <a:r>
              <a:rPr lang="pt-PT" sz="2000" dirty="0" smtClean="0"/>
              <a:t>O NAT é sujeito a controvérsia</a:t>
            </a:r>
          </a:p>
          <a:p>
            <a:pPr lvl="1">
              <a:defRPr/>
            </a:pPr>
            <a:r>
              <a:rPr lang="pt-PT" sz="1800" dirty="0" smtClean="0"/>
              <a:t>Certas aplicações necessitam de conhecer endereço e portas das partes em diálogo (e.g. certos jogos) e para atravessarem o </a:t>
            </a:r>
            <a:r>
              <a:rPr lang="pt-PT" sz="1800" i="1" dirty="0" err="1" smtClean="0"/>
              <a:t>router</a:t>
            </a:r>
            <a:r>
              <a:rPr lang="pt-PT" sz="1800" dirty="0" smtClean="0"/>
              <a:t> os pacotes têm de ser transformados</a:t>
            </a:r>
          </a:p>
          <a:p>
            <a:pPr lvl="1">
              <a:defRPr/>
            </a:pPr>
            <a:r>
              <a:rPr lang="pt-PT" sz="1800" dirty="0" smtClean="0"/>
              <a:t>Alguns argumentam que viola a filosofia inicial da Internet</a:t>
            </a:r>
          </a:p>
          <a:p>
            <a:pPr lvl="1">
              <a:defRPr/>
            </a:pPr>
            <a:r>
              <a:rPr lang="pt-PT" sz="1800" dirty="0" smtClean="0"/>
              <a:t>Torna difícil ter servidores na rede excepto se estes estiverem dentro do </a:t>
            </a:r>
            <a:r>
              <a:rPr lang="pt-PT" sz="1800" i="1" dirty="0" err="1" smtClean="0"/>
              <a:t>router</a:t>
            </a:r>
            <a:endParaRPr lang="pt-PT" sz="1800" i="1" dirty="0" smtClean="0"/>
          </a:p>
          <a:p>
            <a:pPr>
              <a:defRPr/>
            </a:pPr>
            <a:r>
              <a:rPr lang="pt-PT" sz="2000" dirty="0" smtClean="0"/>
              <a:t>Mas o NAT resolve vários problemas reais</a:t>
            </a:r>
          </a:p>
          <a:p>
            <a:pPr lvl="1">
              <a:defRPr/>
            </a:pPr>
            <a:r>
              <a:rPr lang="pt-PT" sz="1800" dirty="0" smtClean="0"/>
              <a:t>Permite trabalhar com menos endereços públicos</a:t>
            </a:r>
          </a:p>
          <a:p>
            <a:pPr lvl="1">
              <a:defRPr/>
            </a:pPr>
            <a:r>
              <a:rPr lang="pt-PT" sz="1800" dirty="0" smtClean="0"/>
              <a:t>Torna o endereçamento na minha rede independente do ISP e torna essa rede “portável”</a:t>
            </a:r>
          </a:p>
          <a:p>
            <a:pPr lvl="1">
              <a:defRPr/>
            </a:pPr>
            <a:r>
              <a:rPr lang="pt-PT" sz="1800" dirty="0" smtClean="0"/>
              <a:t>Tem propriedades suplementares de segurança</a:t>
            </a:r>
          </a:p>
          <a:p>
            <a:pPr marL="339725" lvl="1" indent="0">
              <a:buFont typeface="Helvetica" charset="0"/>
              <a:buNone/>
              <a:defRPr/>
            </a:pPr>
            <a:endParaRPr lang="pt-PT" sz="1600" dirty="0" smtClean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4B31DB0-46D9-4D44-B0EF-90C3C8ABCF3A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297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Como ter servidores com NAT?</a:t>
            </a:r>
            <a:endParaRPr lang="pt-PT" dirty="0" smtClean="0">
              <a:cs typeface="+mj-cs"/>
            </a:endParaRP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4411216" cy="5378450"/>
          </a:xfrm>
        </p:spPr>
        <p:txBody>
          <a:bodyPr/>
          <a:lstStyle/>
          <a:p>
            <a:pPr>
              <a:defRPr/>
            </a:pPr>
            <a:r>
              <a:rPr lang="pt-PT" sz="2000" dirty="0" smtClean="0"/>
              <a:t>Gostaríamos de ter um servidor na rede interna acessível do exterior</a:t>
            </a:r>
          </a:p>
          <a:p>
            <a:pPr lvl="1">
              <a:defRPr/>
            </a:pPr>
            <a:r>
              <a:rPr lang="pt-PT" sz="1800" dirty="0" smtClean="0"/>
              <a:t>Servidor com o endereço interno 10.0.0.1 mas apenas visível do </a:t>
            </a:r>
            <a:r>
              <a:rPr lang="pt-PT" sz="1800" smtClean="0"/>
              <a:t>exterior </a:t>
            </a:r>
            <a:r>
              <a:rPr lang="pt-PT" sz="1800" smtClean="0"/>
              <a:t>como </a:t>
            </a:r>
            <a:r>
              <a:rPr lang="pt-PT" sz="1800" dirty="0" smtClean="0"/>
              <a:t>tendo o endereço público do </a:t>
            </a:r>
            <a:r>
              <a:rPr lang="pt-PT" sz="1800" i="1" dirty="0" err="1" smtClean="0"/>
              <a:t>router</a:t>
            </a:r>
            <a:endParaRPr lang="pt-PT" sz="1800" i="1" dirty="0" smtClean="0"/>
          </a:p>
          <a:p>
            <a:pPr lvl="1">
              <a:defRPr/>
            </a:pPr>
            <a:r>
              <a:rPr lang="pt-PT" sz="1800" dirty="0" smtClean="0"/>
              <a:t>Como abrir conexões de fora para dentro ?</a:t>
            </a:r>
          </a:p>
          <a:p>
            <a:pPr>
              <a:defRPr/>
            </a:pPr>
            <a:r>
              <a:rPr lang="pt-PT" sz="2000" dirty="0" smtClean="0"/>
              <a:t>Solução com </a:t>
            </a:r>
            <a:r>
              <a:rPr lang="pt-PT" sz="2000" i="1" dirty="0" err="1" smtClean="0"/>
              <a:t>port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forwarding</a:t>
            </a:r>
            <a:endParaRPr lang="pt-PT" sz="2000" i="1" dirty="0" smtClean="0"/>
          </a:p>
          <a:p>
            <a:pPr lvl="1">
              <a:defRPr/>
            </a:pPr>
            <a:r>
              <a:rPr lang="pt-PT" sz="1800" dirty="0" smtClean="0"/>
              <a:t>Configurar estaticamente o </a:t>
            </a:r>
            <a:r>
              <a:rPr lang="pt-PT" sz="1800" i="1" dirty="0" err="1" smtClean="0"/>
              <a:t>router</a:t>
            </a:r>
            <a:r>
              <a:rPr lang="pt-PT" sz="1800" dirty="0" smtClean="0"/>
              <a:t> para redirigir todos os </a:t>
            </a:r>
            <a:r>
              <a:rPr lang="pt-PT" sz="1800" dirty="0" err="1" smtClean="0"/>
              <a:t>datagramas</a:t>
            </a:r>
            <a:r>
              <a:rPr lang="pt-PT" sz="1800" dirty="0" smtClean="0"/>
              <a:t> dirigidos à sua porta 80 para a porta 80 do servidor </a:t>
            </a:r>
            <a:r>
              <a:rPr lang="pt-PT" sz="1800" dirty="0"/>
              <a:t>i</a:t>
            </a:r>
            <a:r>
              <a:rPr lang="pt-PT" sz="1800" dirty="0" smtClean="0"/>
              <a:t>nterno 10.0.0.1</a:t>
            </a:r>
            <a:endParaRPr lang="pt-PT" sz="1600" dirty="0" smtClean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4B31DB0-46D9-4D44-B0EF-90C3C8ABCF3A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6" name="Freeform 29"/>
          <p:cNvSpPr>
            <a:spLocks/>
          </p:cNvSpPr>
          <p:nvPr/>
        </p:nvSpPr>
        <p:spPr bwMode="auto">
          <a:xfrm>
            <a:off x="7115175" y="2185988"/>
            <a:ext cx="1676400" cy="2487612"/>
          </a:xfrm>
          <a:custGeom>
            <a:avLst/>
            <a:gdLst>
              <a:gd name="T0" fmla="*/ 2147483647 w 1056"/>
              <a:gd name="T1" fmla="*/ 2147483647 h 1567"/>
              <a:gd name="T2" fmla="*/ 2147483647 w 1056"/>
              <a:gd name="T3" fmla="*/ 2147483647 h 1567"/>
              <a:gd name="T4" fmla="*/ 2147483647 w 1056"/>
              <a:gd name="T5" fmla="*/ 2147483647 h 1567"/>
              <a:gd name="T6" fmla="*/ 2147483647 w 1056"/>
              <a:gd name="T7" fmla="*/ 2147483647 h 1567"/>
              <a:gd name="T8" fmla="*/ 2147483647 w 1056"/>
              <a:gd name="T9" fmla="*/ 2147483647 h 1567"/>
              <a:gd name="T10" fmla="*/ 2147483647 w 1056"/>
              <a:gd name="T11" fmla="*/ 2147483647 h 1567"/>
              <a:gd name="T12" fmla="*/ 2147483647 w 1056"/>
              <a:gd name="T13" fmla="*/ 2147483647 h 1567"/>
              <a:gd name="T14" fmla="*/ 2147483647 w 1056"/>
              <a:gd name="T15" fmla="*/ 2147483647 h 1567"/>
              <a:gd name="T16" fmla="*/ 2147483647 w 1056"/>
              <a:gd name="T17" fmla="*/ 2147483647 h 1567"/>
              <a:gd name="T18" fmla="*/ 2147483647 w 1056"/>
              <a:gd name="T19" fmla="*/ 2147483647 h 1567"/>
              <a:gd name="T20" fmla="*/ 2147483647 w 1056"/>
              <a:gd name="T21" fmla="*/ 2147483647 h 1567"/>
              <a:gd name="T22" fmla="*/ 2147483647 w 1056"/>
              <a:gd name="T23" fmla="*/ 2147483647 h 1567"/>
              <a:gd name="T24" fmla="*/ 2147483647 w 1056"/>
              <a:gd name="T25" fmla="*/ 2147483647 h 156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056" h="1567">
                <a:moveTo>
                  <a:pt x="109" y="676"/>
                </a:moveTo>
                <a:cubicBezTo>
                  <a:pt x="199" y="644"/>
                  <a:pt x="527" y="657"/>
                  <a:pt x="598" y="647"/>
                </a:cubicBezTo>
                <a:cubicBezTo>
                  <a:pt x="669" y="637"/>
                  <a:pt x="538" y="694"/>
                  <a:pt x="533" y="614"/>
                </a:cubicBezTo>
                <a:cubicBezTo>
                  <a:pt x="527" y="534"/>
                  <a:pt x="522" y="265"/>
                  <a:pt x="566" y="169"/>
                </a:cubicBezTo>
                <a:cubicBezTo>
                  <a:pt x="610" y="73"/>
                  <a:pt x="721" y="51"/>
                  <a:pt x="795" y="38"/>
                </a:cubicBezTo>
                <a:cubicBezTo>
                  <a:pt x="869" y="25"/>
                  <a:pt x="981" y="0"/>
                  <a:pt x="1013" y="90"/>
                </a:cubicBezTo>
                <a:cubicBezTo>
                  <a:pt x="1045" y="180"/>
                  <a:pt x="988" y="448"/>
                  <a:pt x="987" y="579"/>
                </a:cubicBezTo>
                <a:cubicBezTo>
                  <a:pt x="986" y="710"/>
                  <a:pt x="1005" y="730"/>
                  <a:pt x="1005" y="875"/>
                </a:cubicBezTo>
                <a:cubicBezTo>
                  <a:pt x="1005" y="1020"/>
                  <a:pt x="1056" y="1351"/>
                  <a:pt x="987" y="1451"/>
                </a:cubicBezTo>
                <a:cubicBezTo>
                  <a:pt x="918" y="1551"/>
                  <a:pt x="678" y="1567"/>
                  <a:pt x="592" y="1478"/>
                </a:cubicBezTo>
                <a:cubicBezTo>
                  <a:pt x="506" y="1389"/>
                  <a:pt x="562" y="1026"/>
                  <a:pt x="473" y="919"/>
                </a:cubicBezTo>
                <a:cubicBezTo>
                  <a:pt x="384" y="812"/>
                  <a:pt x="122" y="878"/>
                  <a:pt x="61" y="838"/>
                </a:cubicBezTo>
                <a:cubicBezTo>
                  <a:pt x="0" y="798"/>
                  <a:pt x="26" y="710"/>
                  <a:pt x="109" y="67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7" name="Line 35"/>
          <p:cNvSpPr>
            <a:spLocks noChangeShapeType="1"/>
          </p:cNvSpPr>
          <p:nvPr/>
        </p:nvSpPr>
        <p:spPr bwMode="auto">
          <a:xfrm>
            <a:off x="8140700" y="2613025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" name="Line 36"/>
          <p:cNvSpPr>
            <a:spLocks noChangeShapeType="1"/>
          </p:cNvSpPr>
          <p:nvPr/>
        </p:nvSpPr>
        <p:spPr bwMode="auto">
          <a:xfrm flipV="1">
            <a:off x="8034338" y="4117975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/>
        </p:nvSpPr>
        <p:spPr bwMode="auto">
          <a:xfrm>
            <a:off x="7905750" y="1997075"/>
            <a:ext cx="919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10.0.0.1</a:t>
            </a:r>
          </a:p>
        </p:txBody>
      </p:sp>
      <p:sp>
        <p:nvSpPr>
          <p:cNvPr id="10" name="Text Box 56"/>
          <p:cNvSpPr txBox="1">
            <a:spLocks noChangeArrowheads="1"/>
          </p:cNvSpPr>
          <p:nvPr/>
        </p:nvSpPr>
        <p:spPr bwMode="auto">
          <a:xfrm>
            <a:off x="7134225" y="2946400"/>
            <a:ext cx="919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10.0.0.4</a:t>
            </a:r>
          </a:p>
        </p:txBody>
      </p:sp>
      <p:sp>
        <p:nvSpPr>
          <p:cNvPr id="11" name="Line 57"/>
          <p:cNvSpPr>
            <a:spLocks noChangeShapeType="1"/>
          </p:cNvSpPr>
          <p:nvPr/>
        </p:nvSpPr>
        <p:spPr bwMode="auto">
          <a:xfrm flipH="1">
            <a:off x="7258050" y="3201988"/>
            <a:ext cx="85725" cy="128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" name="Line 58"/>
          <p:cNvSpPr>
            <a:spLocks noChangeShapeType="1"/>
          </p:cNvSpPr>
          <p:nvPr/>
        </p:nvSpPr>
        <p:spPr bwMode="auto">
          <a:xfrm flipH="1">
            <a:off x="6518275" y="3440113"/>
            <a:ext cx="85725" cy="128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" name="Text Box 88"/>
          <p:cNvSpPr txBox="1">
            <a:spLocks noChangeArrowheads="1"/>
          </p:cNvSpPr>
          <p:nvPr/>
        </p:nvSpPr>
        <p:spPr bwMode="auto">
          <a:xfrm>
            <a:off x="6613525" y="3551238"/>
            <a:ext cx="781050" cy="55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dirty="0" smtClean="0">
                <a:solidFill>
                  <a:srgbClr val="CC0000"/>
                </a:solidFill>
                <a:cs typeface="+mn-cs"/>
              </a:rPr>
              <a:t>NAT </a:t>
            </a:r>
          </a:p>
          <a:p>
            <a:pPr algn="ctr">
              <a:lnSpc>
                <a:spcPct val="85000"/>
              </a:lnSpc>
              <a:defRPr/>
            </a:pPr>
            <a:r>
              <a:rPr lang="en-US" dirty="0" smtClean="0">
                <a:solidFill>
                  <a:srgbClr val="CC0000"/>
                </a:solidFill>
                <a:cs typeface="+mn-cs"/>
              </a:rPr>
              <a:t>router</a:t>
            </a:r>
          </a:p>
        </p:txBody>
      </p:sp>
      <p:sp>
        <p:nvSpPr>
          <p:cNvPr id="14" name="Text Box 89"/>
          <p:cNvSpPr txBox="1">
            <a:spLocks noChangeArrowheads="1"/>
          </p:cNvSpPr>
          <p:nvPr/>
        </p:nvSpPr>
        <p:spPr bwMode="auto">
          <a:xfrm>
            <a:off x="5295900" y="3503613"/>
            <a:ext cx="1257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138.76.29.7</a:t>
            </a:r>
          </a:p>
        </p:txBody>
      </p:sp>
      <p:sp>
        <p:nvSpPr>
          <p:cNvPr id="15" name="Line 100"/>
          <p:cNvSpPr>
            <a:spLocks noChangeShapeType="1"/>
          </p:cNvSpPr>
          <p:nvPr/>
        </p:nvSpPr>
        <p:spPr bwMode="auto">
          <a:xfrm>
            <a:off x="6345238" y="3422650"/>
            <a:ext cx="4016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6" name="Text Box 102"/>
          <p:cNvSpPr txBox="1">
            <a:spLocks noChangeArrowheads="1"/>
          </p:cNvSpPr>
          <p:nvPr/>
        </p:nvSpPr>
        <p:spPr bwMode="auto">
          <a:xfrm>
            <a:off x="5046663" y="2182813"/>
            <a:ext cx="71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client</a:t>
            </a:r>
          </a:p>
        </p:txBody>
      </p:sp>
      <p:sp>
        <p:nvSpPr>
          <p:cNvPr id="17" name="Text Box 103"/>
          <p:cNvSpPr txBox="1">
            <a:spLocks noChangeArrowheads="1"/>
          </p:cNvSpPr>
          <p:nvPr/>
        </p:nvSpPr>
        <p:spPr bwMode="auto">
          <a:xfrm>
            <a:off x="5668963" y="2405063"/>
            <a:ext cx="4095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200" smtClean="0">
                <a:solidFill>
                  <a:srgbClr val="000099"/>
                </a:solidFill>
                <a:cs typeface="+mn-cs"/>
              </a:rPr>
              <a:t>?</a:t>
            </a:r>
          </a:p>
        </p:txBody>
      </p:sp>
      <p:sp>
        <p:nvSpPr>
          <p:cNvPr id="18" name="Line 104"/>
          <p:cNvSpPr>
            <a:spLocks noChangeShapeType="1"/>
          </p:cNvSpPr>
          <p:nvPr/>
        </p:nvSpPr>
        <p:spPr bwMode="auto">
          <a:xfrm>
            <a:off x="5653088" y="3019425"/>
            <a:ext cx="401637" cy="277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19" name="Group 116"/>
          <p:cNvGrpSpPr>
            <a:grpSpLocks/>
          </p:cNvGrpSpPr>
          <p:nvPr/>
        </p:nvGrpSpPr>
        <p:grpSpPr bwMode="auto">
          <a:xfrm>
            <a:off x="6656388" y="3203575"/>
            <a:ext cx="587375" cy="323850"/>
            <a:chOff x="4396" y="1245"/>
            <a:chExt cx="672" cy="248"/>
          </a:xfrm>
        </p:grpSpPr>
        <p:sp>
          <p:nvSpPr>
            <p:cNvPr id="20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cs typeface="Arial" charset="0"/>
              </a:endParaRPr>
            </a:p>
          </p:txBody>
        </p:sp>
        <p:sp>
          <p:nvSpPr>
            <p:cNvPr id="21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PT" sz="2400">
                <a:cs typeface="Arial" charset="0"/>
              </a:endParaRPr>
            </a:p>
          </p:txBody>
        </p:sp>
        <p:sp>
          <p:nvSpPr>
            <p:cNvPr id="22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cs typeface="Arial" charset="0"/>
              </a:endParaRPr>
            </a:p>
          </p:txBody>
        </p:sp>
        <p:grpSp>
          <p:nvGrpSpPr>
            <p:cNvPr id="23" name="Group 120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6" name="Freeform 12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7" name="Freeform 12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24" name="Line 123"/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5" name="Line 124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8" name="Group 128"/>
          <p:cNvGrpSpPr>
            <a:grpSpLocks/>
          </p:cNvGrpSpPr>
          <p:nvPr/>
        </p:nvGrpSpPr>
        <p:grpSpPr bwMode="auto">
          <a:xfrm>
            <a:off x="5021263" y="2652713"/>
            <a:ext cx="685800" cy="649287"/>
            <a:chOff x="-44" y="1473"/>
            <a:chExt cx="981" cy="1105"/>
          </a:xfrm>
        </p:grpSpPr>
        <p:pic>
          <p:nvPicPr>
            <p:cNvPr id="29" name="Picture 12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Freeform 1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31" name="Group 131"/>
          <p:cNvGrpSpPr>
            <a:grpSpLocks/>
          </p:cNvGrpSpPr>
          <p:nvPr/>
        </p:nvGrpSpPr>
        <p:grpSpPr bwMode="auto">
          <a:xfrm flipH="1">
            <a:off x="8108950" y="3163888"/>
            <a:ext cx="641350" cy="558800"/>
            <a:chOff x="-44" y="1473"/>
            <a:chExt cx="981" cy="1105"/>
          </a:xfrm>
        </p:grpSpPr>
        <p:pic>
          <p:nvPicPr>
            <p:cNvPr id="32" name="Picture 13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Freeform 13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34" name="Group 134"/>
          <p:cNvGrpSpPr>
            <a:grpSpLocks/>
          </p:cNvGrpSpPr>
          <p:nvPr/>
        </p:nvGrpSpPr>
        <p:grpSpPr bwMode="auto">
          <a:xfrm flipH="1">
            <a:off x="8083550" y="3927475"/>
            <a:ext cx="641350" cy="558800"/>
            <a:chOff x="-44" y="1473"/>
            <a:chExt cx="981" cy="1105"/>
          </a:xfrm>
        </p:grpSpPr>
        <p:pic>
          <p:nvPicPr>
            <p:cNvPr id="35" name="Picture 13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" name="Freeform 13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sp>
        <p:nvSpPr>
          <p:cNvPr id="37" name="Line 137"/>
          <p:cNvSpPr>
            <a:spLocks noChangeShapeType="1"/>
          </p:cNvSpPr>
          <p:nvPr/>
        </p:nvSpPr>
        <p:spPr bwMode="auto">
          <a:xfrm>
            <a:off x="7237413" y="3389313"/>
            <a:ext cx="2571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38" name="Group 138"/>
          <p:cNvGrpSpPr>
            <a:grpSpLocks/>
          </p:cNvGrpSpPr>
          <p:nvPr/>
        </p:nvGrpSpPr>
        <p:grpSpPr bwMode="auto">
          <a:xfrm>
            <a:off x="8259763" y="2362200"/>
            <a:ext cx="346075" cy="623888"/>
            <a:chOff x="4140" y="429"/>
            <a:chExt cx="1425" cy="2396"/>
          </a:xfrm>
        </p:grpSpPr>
        <p:sp>
          <p:nvSpPr>
            <p:cNvPr id="39" name="Freeform 13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40" name="Rectangle 140"/>
            <p:cNvSpPr>
              <a:spLocks noChangeArrowheads="1"/>
            </p:cNvSpPr>
            <p:nvPr/>
          </p:nvSpPr>
          <p:spPr bwMode="auto">
            <a:xfrm>
              <a:off x="4205" y="429"/>
              <a:ext cx="1046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" name="Freeform 14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42" name="Freeform 14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43" name="Rectangle 143"/>
            <p:cNvSpPr>
              <a:spLocks noChangeArrowheads="1"/>
            </p:cNvSpPr>
            <p:nvPr/>
          </p:nvSpPr>
          <p:spPr bwMode="auto">
            <a:xfrm>
              <a:off x="4212" y="691"/>
              <a:ext cx="595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44" name="Group 14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69" name="AutoShape 145"/>
              <p:cNvSpPr>
                <a:spLocks noChangeArrowheads="1"/>
              </p:cNvSpPr>
              <p:nvPr/>
            </p:nvSpPr>
            <p:spPr bwMode="auto">
              <a:xfrm>
                <a:off x="613" y="2567"/>
                <a:ext cx="726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0" name="AutoShape 146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9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45" name="Rectangle 147"/>
            <p:cNvSpPr>
              <a:spLocks noChangeArrowheads="1"/>
            </p:cNvSpPr>
            <p:nvPr/>
          </p:nvSpPr>
          <p:spPr bwMode="auto">
            <a:xfrm>
              <a:off x="4225" y="102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46" name="Group 14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67" name="AutoShape 149"/>
              <p:cNvSpPr>
                <a:spLocks noChangeArrowheads="1"/>
              </p:cNvSpPr>
              <p:nvPr/>
            </p:nvSpPr>
            <p:spPr bwMode="auto">
              <a:xfrm>
                <a:off x="615" y="2570"/>
                <a:ext cx="726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8" name="AutoShape 150"/>
              <p:cNvSpPr>
                <a:spLocks noChangeArrowheads="1"/>
              </p:cNvSpPr>
              <p:nvPr/>
            </p:nvSpPr>
            <p:spPr bwMode="auto">
              <a:xfrm>
                <a:off x="631" y="2589"/>
                <a:ext cx="693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47" name="Rectangle 151"/>
            <p:cNvSpPr>
              <a:spLocks noChangeArrowheads="1"/>
            </p:cNvSpPr>
            <p:nvPr/>
          </p:nvSpPr>
          <p:spPr bwMode="auto">
            <a:xfrm>
              <a:off x="4218" y="1356"/>
              <a:ext cx="595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" name="Rectangle 152"/>
            <p:cNvSpPr>
              <a:spLocks noChangeArrowheads="1"/>
            </p:cNvSpPr>
            <p:nvPr/>
          </p:nvSpPr>
          <p:spPr bwMode="auto">
            <a:xfrm>
              <a:off x="4225" y="1654"/>
              <a:ext cx="601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49" name="Group 15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65" name="AutoShape 154"/>
              <p:cNvSpPr>
                <a:spLocks noChangeArrowheads="1"/>
              </p:cNvSpPr>
              <p:nvPr/>
            </p:nvSpPr>
            <p:spPr bwMode="auto">
              <a:xfrm>
                <a:off x="614" y="2576"/>
                <a:ext cx="725" cy="12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6" name="AutoShape 155"/>
              <p:cNvSpPr>
                <a:spLocks noChangeArrowheads="1"/>
              </p:cNvSpPr>
              <p:nvPr/>
            </p:nvSpPr>
            <p:spPr bwMode="auto">
              <a:xfrm>
                <a:off x="630" y="2588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50" name="Freeform 15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51" name="Group 15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63" name="AutoShape 158"/>
              <p:cNvSpPr>
                <a:spLocks noChangeArrowheads="1"/>
              </p:cNvSpPr>
              <p:nvPr/>
            </p:nvSpPr>
            <p:spPr bwMode="auto">
              <a:xfrm>
                <a:off x="617" y="2566"/>
                <a:ext cx="725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4" name="AutoShape 159"/>
              <p:cNvSpPr>
                <a:spLocks noChangeArrowheads="1"/>
              </p:cNvSpPr>
              <p:nvPr/>
            </p:nvSpPr>
            <p:spPr bwMode="auto">
              <a:xfrm>
                <a:off x="633" y="2585"/>
                <a:ext cx="692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52" name="Rectangle 160"/>
            <p:cNvSpPr>
              <a:spLocks noChangeArrowheads="1"/>
            </p:cNvSpPr>
            <p:nvPr/>
          </p:nvSpPr>
          <p:spPr bwMode="auto">
            <a:xfrm>
              <a:off x="5251" y="429"/>
              <a:ext cx="65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3" name="Freeform 16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54" name="Freeform 16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55" name="Oval 163"/>
            <p:cNvSpPr>
              <a:spLocks noChangeArrowheads="1"/>
            </p:cNvSpPr>
            <p:nvPr/>
          </p:nvSpPr>
          <p:spPr bwMode="auto">
            <a:xfrm>
              <a:off x="5519" y="2612"/>
              <a:ext cx="46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6" name="Freeform 16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57" name="AutoShape 165"/>
            <p:cNvSpPr>
              <a:spLocks noChangeArrowheads="1"/>
            </p:cNvSpPr>
            <p:nvPr/>
          </p:nvSpPr>
          <p:spPr bwMode="auto">
            <a:xfrm>
              <a:off x="4140" y="2679"/>
              <a:ext cx="1196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8" name="AutoShape 166"/>
            <p:cNvSpPr>
              <a:spLocks noChangeArrowheads="1"/>
            </p:cNvSpPr>
            <p:nvPr/>
          </p:nvSpPr>
          <p:spPr bwMode="auto">
            <a:xfrm>
              <a:off x="4205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9" name="Oval 167"/>
            <p:cNvSpPr>
              <a:spLocks noChangeArrowheads="1"/>
            </p:cNvSpPr>
            <p:nvPr/>
          </p:nvSpPr>
          <p:spPr bwMode="auto">
            <a:xfrm>
              <a:off x="4310" y="2386"/>
              <a:ext cx="157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0" name="Oval 168"/>
            <p:cNvSpPr>
              <a:spLocks noChangeArrowheads="1"/>
            </p:cNvSpPr>
            <p:nvPr/>
          </p:nvSpPr>
          <p:spPr bwMode="auto">
            <a:xfrm>
              <a:off x="4486" y="2386"/>
              <a:ext cx="157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61" name="Oval 169"/>
            <p:cNvSpPr>
              <a:spLocks noChangeArrowheads="1"/>
            </p:cNvSpPr>
            <p:nvPr/>
          </p:nvSpPr>
          <p:spPr bwMode="auto">
            <a:xfrm>
              <a:off x="4663" y="2380"/>
              <a:ext cx="157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" name="Rectangle 170"/>
            <p:cNvSpPr>
              <a:spLocks noChangeArrowheads="1"/>
            </p:cNvSpPr>
            <p:nvPr/>
          </p:nvSpPr>
          <p:spPr bwMode="auto">
            <a:xfrm>
              <a:off x="5062" y="1837"/>
              <a:ext cx="85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71" name="Line 137"/>
          <p:cNvSpPr>
            <a:spLocks noChangeShapeType="1"/>
          </p:cNvSpPr>
          <p:nvPr/>
        </p:nvSpPr>
        <p:spPr bwMode="auto">
          <a:xfrm>
            <a:off x="8058150" y="3400425"/>
            <a:ext cx="123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1383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Um computador para comunicar na Internet tem de conhecer o seu endereço IP, o endereço de um </a:t>
            </a:r>
            <a:r>
              <a:rPr lang="pt-PT" sz="2400" i="1" dirty="0" err="1" smtClean="0"/>
              <a:t>router</a:t>
            </a:r>
            <a:r>
              <a:rPr lang="pt-PT" sz="2400" dirty="0" smtClean="0"/>
              <a:t>, o endereço do </a:t>
            </a:r>
            <a:r>
              <a:rPr lang="pt-PT" sz="2400" dirty="0" err="1" smtClean="0"/>
              <a:t>DNs</a:t>
            </a:r>
            <a:r>
              <a:rPr lang="pt-PT" sz="2400" dirty="0" smtClean="0"/>
              <a:t>, etc.</a:t>
            </a:r>
          </a:p>
          <a:p>
            <a:pPr>
              <a:defRPr/>
            </a:pPr>
            <a:r>
              <a:rPr lang="pt-PT" sz="2400" dirty="0" smtClean="0"/>
              <a:t>Geralmente também precisa de saber o endereço MAC dos outros computadores ligados ao mesmo canal</a:t>
            </a:r>
          </a:p>
          <a:p>
            <a:pPr>
              <a:defRPr/>
            </a:pPr>
            <a:r>
              <a:rPr lang="pt-PT" sz="2400" dirty="0" smtClean="0"/>
              <a:t>Esta lição trata destes problemas e de mais alguns que lhe estão associados</a:t>
            </a:r>
          </a:p>
          <a:p>
            <a:pPr marL="0" indent="0">
              <a:buNone/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Slides elaborados com alguns exemplos disponibilizados pelos autores do livro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pt-PT" sz="2000" dirty="0" smtClean="0">
                <a:cs typeface="Times New Roman" charset="0"/>
              </a:rPr>
              <a:t>James F. </a:t>
            </a:r>
            <a:r>
              <a:rPr lang="pt-PT" sz="2000" dirty="0" err="1" smtClean="0">
                <a:cs typeface="Times New Roman" charset="0"/>
              </a:rPr>
              <a:t>Kurose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and</a:t>
            </a:r>
            <a:r>
              <a:rPr lang="pt-PT" sz="2000" dirty="0" smtClean="0">
                <a:cs typeface="Times New Roman" charset="0"/>
              </a:rPr>
              <a:t> Keith W. Ross, </a:t>
            </a:r>
            <a:r>
              <a:rPr lang="pt-PT" altLang="ja-JP" sz="2000" dirty="0" smtClean="0">
                <a:cs typeface="Times New Roman" charset="0"/>
              </a:rPr>
              <a:t>“</a:t>
            </a:r>
            <a:r>
              <a:rPr lang="pt-PT" sz="2000" dirty="0" err="1" smtClean="0">
                <a:cs typeface="Times New Roman" charset="0"/>
              </a:rPr>
              <a:t>Computer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Networking</a:t>
            </a:r>
            <a:r>
              <a:rPr lang="pt-PT" sz="2000" dirty="0" smtClean="0">
                <a:cs typeface="Times New Roman" charset="0"/>
              </a:rPr>
              <a:t> - A Top-</a:t>
            </a:r>
            <a:r>
              <a:rPr lang="pt-PT" sz="2000" dirty="0" err="1" smtClean="0">
                <a:cs typeface="Times New Roman" charset="0"/>
              </a:rPr>
              <a:t>Down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Approach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Featuring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the</a:t>
            </a:r>
            <a:r>
              <a:rPr lang="pt-PT" sz="2000" dirty="0" smtClean="0">
                <a:cs typeface="Times New Roman" charset="0"/>
              </a:rPr>
              <a:t> Internet,</a:t>
            </a:r>
            <a:r>
              <a:rPr lang="pt-PT" altLang="ja-JP" sz="2000" dirty="0" smtClean="0">
                <a:cs typeface="Times New Roman" charset="0"/>
              </a:rPr>
              <a:t>”</a:t>
            </a:r>
            <a:r>
              <a:rPr lang="pt-PT" sz="2000" dirty="0" smtClean="0">
                <a:cs typeface="Times New Roman" charset="0"/>
              </a:rPr>
              <a:t> 6th </a:t>
            </a:r>
            <a:r>
              <a:rPr lang="pt-PT" sz="2000" dirty="0" err="1" smtClean="0">
                <a:cs typeface="Times New Roman" charset="0"/>
              </a:rPr>
              <a:t>Edition</a:t>
            </a:r>
            <a:r>
              <a:rPr lang="pt-PT" sz="2000" dirty="0" smtClean="0">
                <a:cs typeface="Times New Roman" charset="0"/>
              </a:rPr>
              <a:t>, 2012, </a:t>
            </a:r>
            <a:r>
              <a:rPr lang="pt-PT" sz="2000" dirty="0" err="1" smtClean="0">
                <a:cs typeface="Times New Roman" charset="0"/>
              </a:rPr>
              <a:t>Addison</a:t>
            </a:r>
            <a:r>
              <a:rPr lang="pt-PT" sz="2000" dirty="0" smtClean="0">
                <a:cs typeface="Times New Roman" charset="0"/>
              </a:rPr>
              <a:t> Wesley </a:t>
            </a:r>
          </a:p>
          <a:p>
            <a:pPr marL="339725" lvl="1" indent="0">
              <a:buFont typeface="Helvetica" charset="0"/>
              <a:buNone/>
              <a:defRPr/>
            </a:pPr>
            <a:endParaRPr lang="pt-PT" sz="1800" dirty="0" smtClean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4B31DB0-46D9-4D44-B0EF-90C3C8ABCF3A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607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Outra solução - </a:t>
            </a:r>
            <a:r>
              <a:rPr lang="pt-PT" i="1" dirty="0" err="1" smtClean="0"/>
              <a:t>relaying</a:t>
            </a:r>
            <a:endParaRPr lang="pt-PT" i="1" dirty="0" smtClean="0">
              <a:cs typeface="+mj-cs"/>
            </a:endParaRP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71656" cy="1849760"/>
          </a:xfrm>
        </p:spPr>
        <p:txBody>
          <a:bodyPr/>
          <a:lstStyle/>
          <a:p>
            <a:pPr>
              <a:defRPr/>
            </a:pPr>
            <a:r>
              <a:rPr lang="pt-PT" sz="1800" dirty="0" smtClean="0"/>
              <a:t>O computador interno abre uma conexão para um </a:t>
            </a:r>
            <a:r>
              <a:rPr lang="pt-PT" sz="1800" i="1" dirty="0" err="1" smtClean="0"/>
              <a:t>relay</a:t>
            </a:r>
            <a:endParaRPr lang="pt-PT" sz="1800" i="1" dirty="0"/>
          </a:p>
          <a:p>
            <a:pPr>
              <a:defRPr/>
            </a:pPr>
            <a:r>
              <a:rPr lang="pt-PT" sz="1800" dirty="0" smtClean="0"/>
              <a:t>O cliente abre uma conexão para o </a:t>
            </a:r>
            <a:r>
              <a:rPr lang="pt-PT" sz="1800" i="1" dirty="0" err="1" smtClean="0"/>
              <a:t>relay</a:t>
            </a:r>
            <a:endParaRPr lang="pt-PT" sz="1800" i="1" dirty="0"/>
          </a:p>
          <a:p>
            <a:pPr>
              <a:defRPr/>
            </a:pPr>
            <a:r>
              <a:rPr lang="pt-PT" sz="1800" dirty="0" smtClean="0"/>
              <a:t>O </a:t>
            </a:r>
            <a:r>
              <a:rPr lang="pt-PT" sz="1800" i="1" dirty="0" err="1" smtClean="0"/>
              <a:t>relay</a:t>
            </a:r>
            <a:r>
              <a:rPr lang="pt-PT" sz="1800" dirty="0" smtClean="0"/>
              <a:t> </a:t>
            </a:r>
            <a:r>
              <a:rPr lang="pt-PT" sz="1800" dirty="0" err="1" smtClean="0"/>
              <a:t>actua</a:t>
            </a:r>
            <a:r>
              <a:rPr lang="pt-PT" sz="1800" dirty="0" smtClean="0"/>
              <a:t> como ponte entre o cliente e o servidor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4B31DB0-46D9-4D44-B0EF-90C3C8ABCF3A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72" name="Text Box 16"/>
          <p:cNvSpPr txBox="1">
            <a:spLocks noChangeArrowheads="1"/>
          </p:cNvSpPr>
          <p:nvPr/>
        </p:nvSpPr>
        <p:spPr bwMode="auto">
          <a:xfrm>
            <a:off x="5244688" y="5224834"/>
            <a:ext cx="956249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100" b="0" smtClean="0">
                <a:latin typeface="+mn-lt"/>
                <a:cs typeface="+mn-cs"/>
              </a:rPr>
              <a:t>138.76.29.7</a:t>
            </a:r>
          </a:p>
        </p:txBody>
      </p:sp>
      <p:sp>
        <p:nvSpPr>
          <p:cNvPr id="73" name="Text Box 42"/>
          <p:cNvSpPr txBox="1">
            <a:spLocks noChangeArrowheads="1"/>
          </p:cNvSpPr>
          <p:nvPr/>
        </p:nvSpPr>
        <p:spPr bwMode="auto">
          <a:xfrm>
            <a:off x="506653" y="4847009"/>
            <a:ext cx="65331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b="0" smtClean="0">
                <a:latin typeface="+mn-lt"/>
                <a:cs typeface="+mn-cs"/>
              </a:rPr>
              <a:t>client</a:t>
            </a:r>
          </a:p>
        </p:txBody>
      </p:sp>
      <p:sp>
        <p:nvSpPr>
          <p:cNvPr id="74" name="Line 14"/>
          <p:cNvSpPr>
            <a:spLocks noChangeShapeType="1"/>
          </p:cNvSpPr>
          <p:nvPr/>
        </p:nvSpPr>
        <p:spPr bwMode="auto">
          <a:xfrm flipH="1">
            <a:off x="6316538" y="5161334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400" b="0">
              <a:latin typeface="+mn-lt"/>
              <a:cs typeface="+mn-cs"/>
            </a:endParaRPr>
          </a:p>
        </p:txBody>
      </p:sp>
      <p:pic>
        <p:nvPicPr>
          <p:cNvPr id="75" name="Picture 46" descr="kw_skype_rel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351" y="3457947"/>
            <a:ext cx="8255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" name="Picture 57" descr="kw_skype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26" y="4091359"/>
            <a:ext cx="7366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" name="Freeform 58"/>
          <p:cNvSpPr>
            <a:spLocks/>
          </p:cNvSpPr>
          <p:nvPr/>
        </p:nvSpPr>
        <p:spPr bwMode="auto">
          <a:xfrm>
            <a:off x="4355976" y="4077072"/>
            <a:ext cx="3714750" cy="1039812"/>
          </a:xfrm>
          <a:custGeom>
            <a:avLst/>
            <a:gdLst>
              <a:gd name="T0" fmla="*/ 2147483647 w 1597"/>
              <a:gd name="T1" fmla="*/ 2147483647 h 655"/>
              <a:gd name="T2" fmla="*/ 2147483647 w 1597"/>
              <a:gd name="T3" fmla="*/ 2147483647 h 655"/>
              <a:gd name="T4" fmla="*/ 2147483647 w 1597"/>
              <a:gd name="T5" fmla="*/ 2147483647 h 655"/>
              <a:gd name="T6" fmla="*/ 2147483647 w 1597"/>
              <a:gd name="T7" fmla="*/ 2147483647 h 655"/>
              <a:gd name="T8" fmla="*/ 0 w 1597"/>
              <a:gd name="T9" fmla="*/ 2147483647 h 6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97" h="655">
                <a:moveTo>
                  <a:pt x="1597" y="61"/>
                </a:moveTo>
                <a:cubicBezTo>
                  <a:pt x="1562" y="64"/>
                  <a:pt x="1425" y="0"/>
                  <a:pt x="1376" y="78"/>
                </a:cubicBezTo>
                <a:cubicBezTo>
                  <a:pt x="1327" y="156"/>
                  <a:pt x="1464" y="449"/>
                  <a:pt x="1303" y="531"/>
                </a:cubicBezTo>
                <a:cubicBezTo>
                  <a:pt x="1142" y="613"/>
                  <a:pt x="625" y="655"/>
                  <a:pt x="408" y="572"/>
                </a:cubicBezTo>
                <a:cubicBezTo>
                  <a:pt x="190" y="490"/>
                  <a:pt x="94" y="263"/>
                  <a:pt x="0" y="36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PT" sz="1400" b="0">
              <a:latin typeface="+mn-lt"/>
            </a:endParaRPr>
          </a:p>
        </p:txBody>
      </p:sp>
      <p:sp>
        <p:nvSpPr>
          <p:cNvPr id="78" name="Text Box 59"/>
          <p:cNvSpPr txBox="1">
            <a:spLocks noChangeArrowheads="1"/>
          </p:cNvSpPr>
          <p:nvPr/>
        </p:nvSpPr>
        <p:spPr bwMode="auto">
          <a:xfrm>
            <a:off x="5332288" y="3996109"/>
            <a:ext cx="1946275" cy="64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defRPr/>
            </a:pPr>
            <a:r>
              <a:rPr lang="en-US" sz="1400" b="0" i="1" smtClean="0">
                <a:solidFill>
                  <a:srgbClr val="CC0000"/>
                </a:solidFill>
                <a:latin typeface="+mn-lt"/>
                <a:cs typeface="+mn-cs"/>
              </a:rPr>
              <a:t>1.</a:t>
            </a:r>
            <a:r>
              <a:rPr lang="en-US" sz="1400" b="0" smtClean="0">
                <a:latin typeface="+mn-lt"/>
                <a:cs typeface="+mn-cs"/>
              </a:rPr>
              <a:t> connection to</a:t>
            </a:r>
          </a:p>
          <a:p>
            <a:pPr>
              <a:lnSpc>
                <a:spcPct val="85000"/>
              </a:lnSpc>
              <a:defRPr/>
            </a:pPr>
            <a:r>
              <a:rPr lang="en-US" sz="1400" b="0" smtClean="0">
                <a:latin typeface="+mn-lt"/>
                <a:cs typeface="+mn-cs"/>
              </a:rPr>
              <a:t>relay initiated</a:t>
            </a:r>
          </a:p>
          <a:p>
            <a:pPr>
              <a:lnSpc>
                <a:spcPct val="85000"/>
              </a:lnSpc>
              <a:defRPr/>
            </a:pPr>
            <a:r>
              <a:rPr lang="en-US" sz="1400" b="0" smtClean="0">
                <a:latin typeface="+mn-lt"/>
                <a:cs typeface="+mn-cs"/>
              </a:rPr>
              <a:t>by NATed host</a:t>
            </a:r>
          </a:p>
        </p:txBody>
      </p:sp>
      <p:sp>
        <p:nvSpPr>
          <p:cNvPr id="79" name="Text Box 60"/>
          <p:cNvSpPr txBox="1">
            <a:spLocks noChangeArrowheads="1"/>
          </p:cNvSpPr>
          <p:nvPr/>
        </p:nvSpPr>
        <p:spPr bwMode="auto">
          <a:xfrm>
            <a:off x="1128588" y="3732584"/>
            <a:ext cx="1946275" cy="64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defRPr/>
            </a:pPr>
            <a:r>
              <a:rPr lang="en-US" sz="1400" b="0" i="1" dirty="0" smtClean="0">
                <a:solidFill>
                  <a:srgbClr val="CC0000"/>
                </a:solidFill>
                <a:latin typeface="+mn-lt"/>
                <a:cs typeface="+mn-cs"/>
              </a:rPr>
              <a:t>2.</a:t>
            </a:r>
            <a:r>
              <a:rPr lang="en-US" sz="1400" b="0" dirty="0" smtClean="0">
                <a:latin typeface="+mn-lt"/>
                <a:cs typeface="+mn-cs"/>
              </a:rPr>
              <a:t> connection to</a:t>
            </a:r>
          </a:p>
          <a:p>
            <a:pPr>
              <a:lnSpc>
                <a:spcPct val="85000"/>
              </a:lnSpc>
              <a:defRPr/>
            </a:pPr>
            <a:r>
              <a:rPr lang="en-US" sz="1400" b="0" dirty="0" smtClean="0">
                <a:latin typeface="+mn-lt"/>
                <a:cs typeface="+mn-cs"/>
              </a:rPr>
              <a:t>relay initiated</a:t>
            </a:r>
          </a:p>
          <a:p>
            <a:pPr>
              <a:lnSpc>
                <a:spcPct val="85000"/>
              </a:lnSpc>
              <a:defRPr/>
            </a:pPr>
            <a:r>
              <a:rPr lang="en-US" sz="1400" b="0" dirty="0" smtClean="0">
                <a:latin typeface="+mn-lt"/>
                <a:cs typeface="+mn-cs"/>
              </a:rPr>
              <a:t>by client</a:t>
            </a:r>
          </a:p>
        </p:txBody>
      </p:sp>
      <p:sp>
        <p:nvSpPr>
          <p:cNvPr id="80" name="Freeform 61"/>
          <p:cNvSpPr>
            <a:spLocks/>
          </p:cNvSpPr>
          <p:nvPr/>
        </p:nvSpPr>
        <p:spPr bwMode="auto">
          <a:xfrm>
            <a:off x="1247651" y="4213597"/>
            <a:ext cx="2798762" cy="511175"/>
          </a:xfrm>
          <a:custGeom>
            <a:avLst/>
            <a:gdLst>
              <a:gd name="T0" fmla="*/ 0 w 1763"/>
              <a:gd name="T1" fmla="*/ 2147483647 h 322"/>
              <a:gd name="T2" fmla="*/ 2147483647 w 1763"/>
              <a:gd name="T3" fmla="*/ 2147483647 h 322"/>
              <a:gd name="T4" fmla="*/ 2147483647 w 1763"/>
              <a:gd name="T5" fmla="*/ 2147483647 h 322"/>
              <a:gd name="T6" fmla="*/ 2147483647 w 1763"/>
              <a:gd name="T7" fmla="*/ 0 h 32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763" h="322">
                <a:moveTo>
                  <a:pt x="0" y="305"/>
                </a:moveTo>
                <a:cubicBezTo>
                  <a:pt x="412" y="313"/>
                  <a:pt x="825" y="322"/>
                  <a:pt x="1091" y="305"/>
                </a:cubicBezTo>
                <a:cubicBezTo>
                  <a:pt x="1357" y="288"/>
                  <a:pt x="1485" y="252"/>
                  <a:pt x="1597" y="201"/>
                </a:cubicBezTo>
                <a:cubicBezTo>
                  <a:pt x="1709" y="150"/>
                  <a:pt x="1736" y="75"/>
                  <a:pt x="1763" y="0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PT" sz="1400" b="0">
              <a:latin typeface="+mn-lt"/>
            </a:endParaRPr>
          </a:p>
        </p:txBody>
      </p:sp>
      <p:sp>
        <p:nvSpPr>
          <p:cNvPr id="81" name="Freeform 62"/>
          <p:cNvSpPr>
            <a:spLocks/>
          </p:cNvSpPr>
          <p:nvPr/>
        </p:nvSpPr>
        <p:spPr bwMode="auto">
          <a:xfrm>
            <a:off x="4019426" y="3826247"/>
            <a:ext cx="360362" cy="420687"/>
          </a:xfrm>
          <a:custGeom>
            <a:avLst/>
            <a:gdLst>
              <a:gd name="T0" fmla="*/ 0 w 227"/>
              <a:gd name="T1" fmla="*/ 2147483647 h 265"/>
              <a:gd name="T2" fmla="*/ 2147483647 w 227"/>
              <a:gd name="T3" fmla="*/ 2147483647 h 265"/>
              <a:gd name="T4" fmla="*/ 2147483647 w 227"/>
              <a:gd name="T5" fmla="*/ 2147483647 h 26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7" h="265">
                <a:moveTo>
                  <a:pt x="0" y="265"/>
                </a:moveTo>
                <a:cubicBezTo>
                  <a:pt x="33" y="135"/>
                  <a:pt x="67" y="6"/>
                  <a:pt x="105" y="3"/>
                </a:cubicBezTo>
                <a:cubicBezTo>
                  <a:pt x="143" y="0"/>
                  <a:pt x="185" y="123"/>
                  <a:pt x="227" y="247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PT" sz="1400" b="0">
              <a:latin typeface="+mn-lt"/>
            </a:endParaRPr>
          </a:p>
        </p:txBody>
      </p:sp>
      <p:sp>
        <p:nvSpPr>
          <p:cNvPr id="82" name="Text Box 63"/>
          <p:cNvSpPr txBox="1">
            <a:spLocks noChangeArrowheads="1"/>
          </p:cNvSpPr>
          <p:nvPr/>
        </p:nvSpPr>
        <p:spPr bwMode="auto">
          <a:xfrm>
            <a:off x="3400301" y="4713659"/>
            <a:ext cx="1946275" cy="463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defRPr/>
            </a:pPr>
            <a:r>
              <a:rPr lang="en-US" sz="1400" b="0" i="1" smtClean="0">
                <a:solidFill>
                  <a:srgbClr val="CC0000"/>
                </a:solidFill>
                <a:latin typeface="+mn-lt"/>
                <a:cs typeface="+mn-cs"/>
              </a:rPr>
              <a:t>3.</a:t>
            </a:r>
            <a:r>
              <a:rPr lang="en-US" sz="1400" b="0" smtClean="0">
                <a:latin typeface="+mn-lt"/>
                <a:cs typeface="+mn-cs"/>
              </a:rPr>
              <a:t> relaying </a:t>
            </a:r>
          </a:p>
          <a:p>
            <a:pPr>
              <a:lnSpc>
                <a:spcPct val="85000"/>
              </a:lnSpc>
              <a:defRPr/>
            </a:pPr>
            <a:r>
              <a:rPr lang="en-US" sz="1400" b="0" smtClean="0">
                <a:latin typeface="+mn-lt"/>
                <a:cs typeface="+mn-cs"/>
              </a:rPr>
              <a:t>established</a:t>
            </a:r>
          </a:p>
        </p:txBody>
      </p:sp>
      <p:grpSp>
        <p:nvGrpSpPr>
          <p:cNvPr id="83" name="Group 157"/>
          <p:cNvGrpSpPr>
            <a:grpSpLocks/>
          </p:cNvGrpSpPr>
          <p:nvPr/>
        </p:nvGrpSpPr>
        <p:grpSpPr bwMode="auto">
          <a:xfrm>
            <a:off x="6135563" y="3910384"/>
            <a:ext cx="2641600" cy="2565400"/>
            <a:chOff x="3948" y="731"/>
            <a:chExt cx="1664" cy="1616"/>
          </a:xfrm>
        </p:grpSpPr>
        <p:sp>
          <p:nvSpPr>
            <p:cNvPr id="84" name="Freeform 95"/>
            <p:cNvSpPr>
              <a:spLocks/>
            </p:cNvSpPr>
            <p:nvPr/>
          </p:nvSpPr>
          <p:spPr bwMode="auto">
            <a:xfrm>
              <a:off x="4433" y="874"/>
              <a:ext cx="1056" cy="1473"/>
            </a:xfrm>
            <a:custGeom>
              <a:avLst/>
              <a:gdLst>
                <a:gd name="T0" fmla="*/ 109 w 1056"/>
                <a:gd name="T1" fmla="*/ 582 h 1473"/>
                <a:gd name="T2" fmla="*/ 598 w 1056"/>
                <a:gd name="T3" fmla="*/ 553 h 1473"/>
                <a:gd name="T4" fmla="*/ 533 w 1056"/>
                <a:gd name="T5" fmla="*/ 520 h 1473"/>
                <a:gd name="T6" fmla="*/ 566 w 1056"/>
                <a:gd name="T7" fmla="*/ 75 h 1473"/>
                <a:gd name="T8" fmla="*/ 835 w 1056"/>
                <a:gd name="T9" fmla="*/ 67 h 1473"/>
                <a:gd name="T10" fmla="*/ 1025 w 1056"/>
                <a:gd name="T11" fmla="*/ 152 h 1473"/>
                <a:gd name="T12" fmla="*/ 987 w 1056"/>
                <a:gd name="T13" fmla="*/ 485 h 1473"/>
                <a:gd name="T14" fmla="*/ 1005 w 1056"/>
                <a:gd name="T15" fmla="*/ 781 h 1473"/>
                <a:gd name="T16" fmla="*/ 987 w 1056"/>
                <a:gd name="T17" fmla="*/ 1357 h 1473"/>
                <a:gd name="T18" fmla="*/ 592 w 1056"/>
                <a:gd name="T19" fmla="*/ 1384 h 1473"/>
                <a:gd name="T20" fmla="*/ 473 w 1056"/>
                <a:gd name="T21" fmla="*/ 825 h 1473"/>
                <a:gd name="T22" fmla="*/ 61 w 1056"/>
                <a:gd name="T23" fmla="*/ 744 h 1473"/>
                <a:gd name="T24" fmla="*/ 109 w 1056"/>
                <a:gd name="T25" fmla="*/ 582 h 14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56" h="1473">
                  <a:moveTo>
                    <a:pt x="109" y="582"/>
                  </a:moveTo>
                  <a:cubicBezTo>
                    <a:pt x="199" y="550"/>
                    <a:pt x="527" y="563"/>
                    <a:pt x="598" y="553"/>
                  </a:cubicBezTo>
                  <a:cubicBezTo>
                    <a:pt x="669" y="543"/>
                    <a:pt x="538" y="600"/>
                    <a:pt x="533" y="520"/>
                  </a:cubicBezTo>
                  <a:cubicBezTo>
                    <a:pt x="527" y="440"/>
                    <a:pt x="516" y="150"/>
                    <a:pt x="566" y="75"/>
                  </a:cubicBezTo>
                  <a:cubicBezTo>
                    <a:pt x="616" y="0"/>
                    <a:pt x="759" y="54"/>
                    <a:pt x="835" y="67"/>
                  </a:cubicBezTo>
                  <a:cubicBezTo>
                    <a:pt x="911" y="80"/>
                    <a:pt x="1000" y="82"/>
                    <a:pt x="1025" y="152"/>
                  </a:cubicBezTo>
                  <a:cubicBezTo>
                    <a:pt x="1050" y="222"/>
                    <a:pt x="990" y="380"/>
                    <a:pt x="987" y="485"/>
                  </a:cubicBezTo>
                  <a:cubicBezTo>
                    <a:pt x="984" y="590"/>
                    <a:pt x="1005" y="636"/>
                    <a:pt x="1005" y="781"/>
                  </a:cubicBezTo>
                  <a:cubicBezTo>
                    <a:pt x="1005" y="926"/>
                    <a:pt x="1056" y="1257"/>
                    <a:pt x="987" y="1357"/>
                  </a:cubicBezTo>
                  <a:cubicBezTo>
                    <a:pt x="918" y="1457"/>
                    <a:pt x="678" y="1473"/>
                    <a:pt x="592" y="1384"/>
                  </a:cubicBezTo>
                  <a:cubicBezTo>
                    <a:pt x="506" y="1295"/>
                    <a:pt x="562" y="932"/>
                    <a:pt x="473" y="825"/>
                  </a:cubicBezTo>
                  <a:cubicBezTo>
                    <a:pt x="384" y="718"/>
                    <a:pt x="122" y="784"/>
                    <a:pt x="61" y="744"/>
                  </a:cubicBezTo>
                  <a:cubicBezTo>
                    <a:pt x="0" y="704"/>
                    <a:pt x="26" y="616"/>
                    <a:pt x="109" y="582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PT" sz="1400" b="0">
                <a:latin typeface="+mn-lt"/>
              </a:endParaRPr>
            </a:p>
          </p:txBody>
        </p:sp>
        <p:sp>
          <p:nvSpPr>
            <p:cNvPr id="85" name="Line 96"/>
            <p:cNvSpPr>
              <a:spLocks noChangeShapeType="1"/>
            </p:cNvSpPr>
            <p:nvPr/>
          </p:nvSpPr>
          <p:spPr bwMode="auto">
            <a:xfrm flipH="1">
              <a:off x="5005" y="1003"/>
              <a:ext cx="6" cy="9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86" name="Line 97"/>
            <p:cNvSpPr>
              <a:spLocks noChangeShapeType="1"/>
            </p:cNvSpPr>
            <p:nvPr/>
          </p:nvSpPr>
          <p:spPr bwMode="auto">
            <a:xfrm>
              <a:off x="5008" y="1000"/>
              <a:ext cx="84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87" name="Line 98"/>
            <p:cNvSpPr>
              <a:spLocks noChangeShapeType="1"/>
            </p:cNvSpPr>
            <p:nvPr/>
          </p:nvSpPr>
          <p:spPr bwMode="auto">
            <a:xfrm flipV="1">
              <a:off x="5012" y="1948"/>
              <a:ext cx="1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88" name="Text Box 100"/>
            <p:cNvSpPr txBox="1">
              <a:spLocks noChangeArrowheads="1"/>
            </p:cNvSpPr>
            <p:nvPr/>
          </p:nvSpPr>
          <p:spPr bwMode="auto">
            <a:xfrm>
              <a:off x="4132" y="1591"/>
              <a:ext cx="459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5000"/>
                </a:lnSpc>
                <a:defRPr/>
              </a:pPr>
              <a:r>
                <a:rPr lang="en-US" sz="1400" b="0" smtClean="0">
                  <a:solidFill>
                    <a:srgbClr val="CC0000"/>
                  </a:solidFill>
                  <a:latin typeface="+mn-lt"/>
                  <a:cs typeface="+mn-cs"/>
                </a:rPr>
                <a:t>NAT </a:t>
              </a:r>
            </a:p>
            <a:p>
              <a:pPr algn="ctr">
                <a:lnSpc>
                  <a:spcPct val="85000"/>
                </a:lnSpc>
                <a:defRPr/>
              </a:pPr>
              <a:r>
                <a:rPr lang="en-US" sz="1400" b="0" smtClean="0">
                  <a:solidFill>
                    <a:srgbClr val="CC0000"/>
                  </a:solidFill>
                  <a:latin typeface="+mn-lt"/>
                  <a:cs typeface="+mn-cs"/>
                </a:rPr>
                <a:t>router</a:t>
              </a:r>
            </a:p>
          </p:txBody>
        </p:sp>
        <p:sp>
          <p:nvSpPr>
            <p:cNvPr id="89" name="Line 101"/>
            <p:cNvSpPr>
              <a:spLocks noChangeShapeType="1"/>
            </p:cNvSpPr>
            <p:nvPr/>
          </p:nvSpPr>
          <p:spPr bwMode="auto">
            <a:xfrm>
              <a:off x="3948" y="1510"/>
              <a:ext cx="2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grpSp>
          <p:nvGrpSpPr>
            <p:cNvPr id="90" name="Group 102"/>
            <p:cNvGrpSpPr>
              <a:grpSpLocks/>
            </p:cNvGrpSpPr>
            <p:nvPr/>
          </p:nvGrpSpPr>
          <p:grpSpPr bwMode="auto">
            <a:xfrm>
              <a:off x="4144" y="1372"/>
              <a:ext cx="370" cy="204"/>
              <a:chOff x="4396" y="1245"/>
              <a:chExt cx="672" cy="248"/>
            </a:xfrm>
          </p:grpSpPr>
          <p:sp>
            <p:nvSpPr>
              <p:cNvPr id="103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600" b="0">
                  <a:latin typeface="+mn-lt"/>
                  <a:cs typeface="Arial" charset="0"/>
                </a:endParaRPr>
              </a:p>
            </p:txBody>
          </p:sp>
          <p:sp>
            <p:nvSpPr>
              <p:cNvPr id="104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pt-PT" sz="1600" b="0">
                  <a:latin typeface="+mn-lt"/>
                  <a:cs typeface="Arial" charset="0"/>
                </a:endParaRPr>
              </a:p>
            </p:txBody>
          </p:sp>
          <p:sp>
            <p:nvSpPr>
              <p:cNvPr id="105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600" b="0">
                  <a:latin typeface="+mn-lt"/>
                  <a:cs typeface="Arial" charset="0"/>
                </a:endParaRPr>
              </a:p>
            </p:txBody>
          </p:sp>
          <p:grpSp>
            <p:nvGrpSpPr>
              <p:cNvPr id="106" name="Group 106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09" name="Freeform 10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00CC99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PT" sz="1400" b="0">
                    <a:latin typeface="+mn-lt"/>
                  </a:endParaRPr>
                </a:p>
              </p:txBody>
            </p:sp>
            <p:sp>
              <p:nvSpPr>
                <p:cNvPr id="110" name="Freeform 10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00CC99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PT" sz="1400" b="0">
                    <a:latin typeface="+mn-lt"/>
                  </a:endParaRPr>
                </a:p>
              </p:txBody>
            </p:sp>
          </p:grpSp>
          <p:sp>
            <p:nvSpPr>
              <p:cNvPr id="107" name="Line 109"/>
              <p:cNvSpPr>
                <a:spLocks noChangeShapeType="1"/>
              </p:cNvSpPr>
              <p:nvPr/>
            </p:nvSpPr>
            <p:spPr bwMode="auto">
              <a:xfrm>
                <a:off x="4400" y="1322"/>
                <a:ext cx="0" cy="1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  <p:sp>
            <p:nvSpPr>
              <p:cNvPr id="108" name="Line 110"/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</p:grpSp>
        <p:grpSp>
          <p:nvGrpSpPr>
            <p:cNvPr id="91" name="Group 111"/>
            <p:cNvGrpSpPr>
              <a:grpSpLocks/>
            </p:cNvGrpSpPr>
            <p:nvPr/>
          </p:nvGrpSpPr>
          <p:grpSpPr bwMode="auto">
            <a:xfrm flipH="1">
              <a:off x="5059" y="1347"/>
              <a:ext cx="404" cy="352"/>
              <a:chOff x="-44" y="1473"/>
              <a:chExt cx="981" cy="1105"/>
            </a:xfrm>
          </p:grpSpPr>
          <p:pic>
            <p:nvPicPr>
              <p:cNvPr id="101" name="Picture 11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2" name="Freeform 113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 sz="1400" b="0">
                  <a:latin typeface="+mn-lt"/>
                </a:endParaRPr>
              </a:p>
            </p:txBody>
          </p:sp>
        </p:grpSp>
        <p:grpSp>
          <p:nvGrpSpPr>
            <p:cNvPr id="92" name="Group 114"/>
            <p:cNvGrpSpPr>
              <a:grpSpLocks/>
            </p:cNvGrpSpPr>
            <p:nvPr/>
          </p:nvGrpSpPr>
          <p:grpSpPr bwMode="auto">
            <a:xfrm flipH="1">
              <a:off x="5043" y="1828"/>
              <a:ext cx="404" cy="352"/>
              <a:chOff x="-44" y="1473"/>
              <a:chExt cx="981" cy="1105"/>
            </a:xfrm>
          </p:grpSpPr>
          <p:pic>
            <p:nvPicPr>
              <p:cNvPr id="99" name="Picture 11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0" name="Freeform 11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 sz="1400" b="0">
                  <a:latin typeface="+mn-lt"/>
                </a:endParaRPr>
              </a:p>
            </p:txBody>
          </p:sp>
        </p:grpSp>
        <p:sp>
          <p:nvSpPr>
            <p:cNvPr id="93" name="Line 117"/>
            <p:cNvSpPr>
              <a:spLocks noChangeShapeType="1"/>
            </p:cNvSpPr>
            <p:nvPr/>
          </p:nvSpPr>
          <p:spPr bwMode="auto">
            <a:xfrm>
              <a:off x="4510" y="1489"/>
              <a:ext cx="58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grpSp>
          <p:nvGrpSpPr>
            <p:cNvPr id="94" name="Group 153"/>
            <p:cNvGrpSpPr>
              <a:grpSpLocks/>
            </p:cNvGrpSpPr>
            <p:nvPr/>
          </p:nvGrpSpPr>
          <p:grpSpPr bwMode="auto">
            <a:xfrm flipH="1">
              <a:off x="5043" y="952"/>
              <a:ext cx="404" cy="352"/>
              <a:chOff x="-44" y="1473"/>
              <a:chExt cx="981" cy="1105"/>
            </a:xfrm>
          </p:grpSpPr>
          <p:pic>
            <p:nvPicPr>
              <p:cNvPr id="97" name="Picture 15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8" name="Freeform 15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 sz="1400" b="0">
                  <a:latin typeface="+mn-lt"/>
                </a:endParaRPr>
              </a:p>
            </p:txBody>
          </p:sp>
        </p:grpSp>
        <p:pic>
          <p:nvPicPr>
            <p:cNvPr id="95" name="Picture 156" descr="skype_logo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0" y="869"/>
              <a:ext cx="51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" name="Text Box 99"/>
            <p:cNvSpPr txBox="1">
              <a:spLocks noChangeArrowheads="1"/>
            </p:cNvSpPr>
            <p:nvPr/>
          </p:nvSpPr>
          <p:spPr bwMode="auto">
            <a:xfrm>
              <a:off x="5154" y="731"/>
              <a:ext cx="425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100" b="0" smtClean="0">
                  <a:latin typeface="+mn-lt"/>
                  <a:cs typeface="+mn-cs"/>
                </a:rPr>
                <a:t>10.0.0.1</a:t>
              </a:r>
            </a:p>
          </p:txBody>
        </p:sp>
      </p:grpSp>
      <p:grpSp>
        <p:nvGrpSpPr>
          <p:cNvPr id="111" name="Group 158"/>
          <p:cNvGrpSpPr>
            <a:grpSpLocks/>
          </p:cNvGrpSpPr>
          <p:nvPr/>
        </p:nvGrpSpPr>
        <p:grpSpPr bwMode="auto">
          <a:xfrm>
            <a:off x="3392363" y="3605584"/>
            <a:ext cx="388938" cy="569913"/>
            <a:chOff x="4140" y="429"/>
            <a:chExt cx="1425" cy="2396"/>
          </a:xfrm>
        </p:grpSpPr>
        <p:sp>
          <p:nvSpPr>
            <p:cNvPr id="112" name="Freeform 15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sz="1400" b="0">
                <a:latin typeface="+mn-lt"/>
              </a:endParaRPr>
            </a:p>
          </p:txBody>
        </p:sp>
        <p:sp>
          <p:nvSpPr>
            <p:cNvPr id="113" name="Rectangle 160"/>
            <p:cNvSpPr>
              <a:spLocks noChangeArrowheads="1"/>
            </p:cNvSpPr>
            <p:nvPr/>
          </p:nvSpPr>
          <p:spPr bwMode="auto">
            <a:xfrm>
              <a:off x="4204" y="429"/>
              <a:ext cx="1047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14" name="Freeform 16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sz="1400" b="0">
                <a:latin typeface="+mn-lt"/>
              </a:endParaRPr>
            </a:p>
          </p:txBody>
        </p:sp>
        <p:sp>
          <p:nvSpPr>
            <p:cNvPr id="115" name="Freeform 16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sz="1400" b="0">
                <a:latin typeface="+mn-lt"/>
              </a:endParaRPr>
            </a:p>
          </p:txBody>
        </p:sp>
        <p:sp>
          <p:nvSpPr>
            <p:cNvPr id="116" name="Rectangle 163"/>
            <p:cNvSpPr>
              <a:spLocks noChangeArrowheads="1"/>
            </p:cNvSpPr>
            <p:nvPr/>
          </p:nvSpPr>
          <p:spPr bwMode="auto">
            <a:xfrm>
              <a:off x="4210" y="696"/>
              <a:ext cx="599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grpSp>
          <p:nvGrpSpPr>
            <p:cNvPr id="117" name="Group 16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2" name="AutoShape 165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6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  <p:sp>
            <p:nvSpPr>
              <p:cNvPr id="143" name="AutoShape 166"/>
              <p:cNvSpPr>
                <a:spLocks noChangeArrowheads="1"/>
              </p:cNvSpPr>
              <p:nvPr/>
            </p:nvSpPr>
            <p:spPr bwMode="auto">
              <a:xfrm>
                <a:off x="631" y="2588"/>
                <a:ext cx="697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</p:grpSp>
        <p:sp>
          <p:nvSpPr>
            <p:cNvPr id="118" name="Rectangle 167"/>
            <p:cNvSpPr>
              <a:spLocks noChangeArrowheads="1"/>
            </p:cNvSpPr>
            <p:nvPr/>
          </p:nvSpPr>
          <p:spPr bwMode="auto">
            <a:xfrm>
              <a:off x="4221" y="1016"/>
              <a:ext cx="599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grpSp>
          <p:nvGrpSpPr>
            <p:cNvPr id="119" name="Group 16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0" name="AutoShape 169"/>
              <p:cNvSpPr>
                <a:spLocks noChangeArrowheads="1"/>
              </p:cNvSpPr>
              <p:nvPr/>
            </p:nvSpPr>
            <p:spPr bwMode="auto">
              <a:xfrm>
                <a:off x="611" y="2570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  <p:sp>
            <p:nvSpPr>
              <p:cNvPr id="141" name="AutoShape 170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7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</p:grpSp>
        <p:sp>
          <p:nvSpPr>
            <p:cNvPr id="120" name="Rectangle 171"/>
            <p:cNvSpPr>
              <a:spLocks noChangeArrowheads="1"/>
            </p:cNvSpPr>
            <p:nvPr/>
          </p:nvSpPr>
          <p:spPr bwMode="auto">
            <a:xfrm>
              <a:off x="4216" y="1357"/>
              <a:ext cx="599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21" name="Rectangle 172"/>
            <p:cNvSpPr>
              <a:spLocks noChangeArrowheads="1"/>
            </p:cNvSpPr>
            <p:nvPr/>
          </p:nvSpPr>
          <p:spPr bwMode="auto">
            <a:xfrm>
              <a:off x="4227" y="1657"/>
              <a:ext cx="599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grpSp>
          <p:nvGrpSpPr>
            <p:cNvPr id="122" name="Group 17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38" name="AutoShape 174"/>
              <p:cNvSpPr>
                <a:spLocks noChangeArrowheads="1"/>
              </p:cNvSpPr>
              <p:nvPr/>
            </p:nvSpPr>
            <p:spPr bwMode="auto">
              <a:xfrm>
                <a:off x="612" y="2571"/>
                <a:ext cx="725" cy="13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  <p:sp>
            <p:nvSpPr>
              <p:cNvPr id="139" name="AutoShape 175"/>
              <p:cNvSpPr>
                <a:spLocks noChangeArrowheads="1"/>
              </p:cNvSpPr>
              <p:nvPr/>
            </p:nvSpPr>
            <p:spPr bwMode="auto">
              <a:xfrm>
                <a:off x="626" y="2590"/>
                <a:ext cx="69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</p:grpSp>
        <p:sp>
          <p:nvSpPr>
            <p:cNvPr id="123" name="Freeform 17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sz="1400" b="0">
                <a:latin typeface="+mn-lt"/>
              </a:endParaRPr>
            </a:p>
          </p:txBody>
        </p:sp>
        <p:grpSp>
          <p:nvGrpSpPr>
            <p:cNvPr id="124" name="Group 17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36" name="AutoShape 178"/>
              <p:cNvSpPr>
                <a:spLocks noChangeArrowheads="1"/>
              </p:cNvSpPr>
              <p:nvPr/>
            </p:nvSpPr>
            <p:spPr bwMode="auto">
              <a:xfrm>
                <a:off x="614" y="2571"/>
                <a:ext cx="725" cy="13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  <p:sp>
            <p:nvSpPr>
              <p:cNvPr id="137" name="AutoShape 179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9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</p:grpSp>
        <p:sp>
          <p:nvSpPr>
            <p:cNvPr id="125" name="Rectangle 180"/>
            <p:cNvSpPr>
              <a:spLocks noChangeArrowheads="1"/>
            </p:cNvSpPr>
            <p:nvPr/>
          </p:nvSpPr>
          <p:spPr bwMode="auto">
            <a:xfrm>
              <a:off x="5251" y="429"/>
              <a:ext cx="70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26" name="Freeform 18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sz="1400" b="0">
                <a:latin typeface="+mn-lt"/>
              </a:endParaRPr>
            </a:p>
          </p:txBody>
        </p:sp>
        <p:sp>
          <p:nvSpPr>
            <p:cNvPr id="127" name="Freeform 18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sz="1400" b="0">
                <a:latin typeface="+mn-lt"/>
              </a:endParaRPr>
            </a:p>
          </p:txBody>
        </p:sp>
        <p:sp>
          <p:nvSpPr>
            <p:cNvPr id="128" name="Oval 183"/>
            <p:cNvSpPr>
              <a:spLocks noChangeArrowheads="1"/>
            </p:cNvSpPr>
            <p:nvPr/>
          </p:nvSpPr>
          <p:spPr bwMode="auto">
            <a:xfrm>
              <a:off x="5518" y="2611"/>
              <a:ext cx="47" cy="9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29" name="Freeform 18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sz="1400" b="0">
                <a:latin typeface="+mn-lt"/>
              </a:endParaRPr>
            </a:p>
          </p:txBody>
        </p:sp>
        <p:sp>
          <p:nvSpPr>
            <p:cNvPr id="130" name="AutoShape 185"/>
            <p:cNvSpPr>
              <a:spLocks noChangeArrowheads="1"/>
            </p:cNvSpPr>
            <p:nvPr/>
          </p:nvSpPr>
          <p:spPr bwMode="auto">
            <a:xfrm>
              <a:off x="4140" y="2678"/>
              <a:ext cx="1198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31" name="AutoShape 186"/>
            <p:cNvSpPr>
              <a:spLocks noChangeArrowheads="1"/>
            </p:cNvSpPr>
            <p:nvPr/>
          </p:nvSpPr>
          <p:spPr bwMode="auto">
            <a:xfrm>
              <a:off x="4204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32" name="Oval 187"/>
            <p:cNvSpPr>
              <a:spLocks noChangeArrowheads="1"/>
            </p:cNvSpPr>
            <p:nvPr/>
          </p:nvSpPr>
          <p:spPr bwMode="auto">
            <a:xfrm>
              <a:off x="4309" y="2385"/>
              <a:ext cx="157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33" name="Oval 188"/>
            <p:cNvSpPr>
              <a:spLocks noChangeArrowheads="1"/>
            </p:cNvSpPr>
            <p:nvPr/>
          </p:nvSpPr>
          <p:spPr bwMode="auto">
            <a:xfrm>
              <a:off x="4483" y="2385"/>
              <a:ext cx="163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1400" b="0">
                <a:solidFill>
                  <a:srgbClr val="FF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34" name="Oval 189"/>
            <p:cNvSpPr>
              <a:spLocks noChangeArrowheads="1"/>
            </p:cNvSpPr>
            <p:nvPr/>
          </p:nvSpPr>
          <p:spPr bwMode="auto">
            <a:xfrm>
              <a:off x="4663" y="2378"/>
              <a:ext cx="157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35" name="Rectangle 190"/>
            <p:cNvSpPr>
              <a:spLocks noChangeArrowheads="1"/>
            </p:cNvSpPr>
            <p:nvPr/>
          </p:nvSpPr>
          <p:spPr bwMode="auto">
            <a:xfrm>
              <a:off x="5065" y="1837"/>
              <a:ext cx="81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</p:grpSp>
      <p:grpSp>
        <p:nvGrpSpPr>
          <p:cNvPr id="144" name="Group 191"/>
          <p:cNvGrpSpPr>
            <a:grpSpLocks/>
          </p:cNvGrpSpPr>
          <p:nvPr/>
        </p:nvGrpSpPr>
        <p:grpSpPr bwMode="auto">
          <a:xfrm>
            <a:off x="523751" y="4275509"/>
            <a:ext cx="631825" cy="671513"/>
            <a:chOff x="-44" y="1473"/>
            <a:chExt cx="981" cy="1105"/>
          </a:xfrm>
        </p:grpSpPr>
        <p:pic>
          <p:nvPicPr>
            <p:cNvPr id="145" name="Picture 192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6" name="Freeform 19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 sz="1400" b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0553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8" grpId="0"/>
      <p:bldP spid="79" grpId="0"/>
      <p:bldP spid="80" grpId="0" animBg="1"/>
      <p:bldP spid="81" grpId="0" animBg="1"/>
      <p:bldP spid="8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Freeform 95"/>
          <p:cNvSpPr>
            <a:spLocks/>
          </p:cNvSpPr>
          <p:nvPr/>
        </p:nvSpPr>
        <p:spPr bwMode="auto">
          <a:xfrm rot="10800000">
            <a:off x="323528" y="3501008"/>
            <a:ext cx="1676400" cy="2338388"/>
          </a:xfrm>
          <a:custGeom>
            <a:avLst/>
            <a:gdLst>
              <a:gd name="T0" fmla="*/ 109 w 1056"/>
              <a:gd name="T1" fmla="*/ 582 h 1473"/>
              <a:gd name="T2" fmla="*/ 598 w 1056"/>
              <a:gd name="T3" fmla="*/ 553 h 1473"/>
              <a:gd name="T4" fmla="*/ 533 w 1056"/>
              <a:gd name="T5" fmla="*/ 520 h 1473"/>
              <a:gd name="T6" fmla="*/ 566 w 1056"/>
              <a:gd name="T7" fmla="*/ 75 h 1473"/>
              <a:gd name="T8" fmla="*/ 835 w 1056"/>
              <a:gd name="T9" fmla="*/ 67 h 1473"/>
              <a:gd name="T10" fmla="*/ 1025 w 1056"/>
              <a:gd name="T11" fmla="*/ 152 h 1473"/>
              <a:gd name="T12" fmla="*/ 987 w 1056"/>
              <a:gd name="T13" fmla="*/ 485 h 1473"/>
              <a:gd name="T14" fmla="*/ 1005 w 1056"/>
              <a:gd name="T15" fmla="*/ 781 h 1473"/>
              <a:gd name="T16" fmla="*/ 987 w 1056"/>
              <a:gd name="T17" fmla="*/ 1357 h 1473"/>
              <a:gd name="T18" fmla="*/ 592 w 1056"/>
              <a:gd name="T19" fmla="*/ 1384 h 1473"/>
              <a:gd name="T20" fmla="*/ 473 w 1056"/>
              <a:gd name="T21" fmla="*/ 825 h 1473"/>
              <a:gd name="T22" fmla="*/ 61 w 1056"/>
              <a:gd name="T23" fmla="*/ 744 h 1473"/>
              <a:gd name="T24" fmla="*/ 109 w 1056"/>
              <a:gd name="T25" fmla="*/ 582 h 147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056" h="1473">
                <a:moveTo>
                  <a:pt x="109" y="582"/>
                </a:moveTo>
                <a:cubicBezTo>
                  <a:pt x="199" y="550"/>
                  <a:pt x="527" y="563"/>
                  <a:pt x="598" y="553"/>
                </a:cubicBezTo>
                <a:cubicBezTo>
                  <a:pt x="669" y="543"/>
                  <a:pt x="538" y="600"/>
                  <a:pt x="533" y="520"/>
                </a:cubicBezTo>
                <a:cubicBezTo>
                  <a:pt x="527" y="440"/>
                  <a:pt x="516" y="150"/>
                  <a:pt x="566" y="75"/>
                </a:cubicBezTo>
                <a:cubicBezTo>
                  <a:pt x="616" y="0"/>
                  <a:pt x="759" y="54"/>
                  <a:pt x="835" y="67"/>
                </a:cubicBezTo>
                <a:cubicBezTo>
                  <a:pt x="911" y="80"/>
                  <a:pt x="1000" y="82"/>
                  <a:pt x="1025" y="152"/>
                </a:cubicBezTo>
                <a:cubicBezTo>
                  <a:pt x="1050" y="222"/>
                  <a:pt x="990" y="380"/>
                  <a:pt x="987" y="485"/>
                </a:cubicBezTo>
                <a:cubicBezTo>
                  <a:pt x="984" y="590"/>
                  <a:pt x="1005" y="636"/>
                  <a:pt x="1005" y="781"/>
                </a:cubicBezTo>
                <a:cubicBezTo>
                  <a:pt x="1005" y="926"/>
                  <a:pt x="1056" y="1257"/>
                  <a:pt x="987" y="1357"/>
                </a:cubicBezTo>
                <a:cubicBezTo>
                  <a:pt x="918" y="1457"/>
                  <a:pt x="678" y="1473"/>
                  <a:pt x="592" y="1384"/>
                </a:cubicBezTo>
                <a:cubicBezTo>
                  <a:pt x="506" y="1295"/>
                  <a:pt x="562" y="932"/>
                  <a:pt x="473" y="825"/>
                </a:cubicBezTo>
                <a:cubicBezTo>
                  <a:pt x="384" y="718"/>
                  <a:pt x="122" y="784"/>
                  <a:pt x="61" y="744"/>
                </a:cubicBezTo>
                <a:cubicBezTo>
                  <a:pt x="0" y="704"/>
                  <a:pt x="26" y="616"/>
                  <a:pt x="109" y="582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 sz="1400" b="0">
              <a:latin typeface="+mn-lt"/>
            </a:endParaRPr>
          </a:p>
        </p:txBody>
      </p:sp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i="1" dirty="0" err="1" smtClean="0"/>
              <a:t>Relaying</a:t>
            </a:r>
            <a:r>
              <a:rPr lang="pt-PT" i="1" dirty="0" smtClean="0"/>
              <a:t> - </a:t>
            </a:r>
            <a:r>
              <a:rPr lang="pt-PT" dirty="0" smtClean="0"/>
              <a:t>observações</a:t>
            </a:r>
            <a:endParaRPr lang="pt-PT" dirty="0" smtClean="0">
              <a:cs typeface="+mj-cs"/>
            </a:endParaRP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71656" cy="2209800"/>
          </a:xfrm>
        </p:spPr>
        <p:txBody>
          <a:bodyPr/>
          <a:lstStyle/>
          <a:p>
            <a:pPr>
              <a:defRPr/>
            </a:pPr>
            <a:r>
              <a:rPr lang="pt-PT" sz="1800" dirty="0" smtClean="0"/>
              <a:t>Esta solução não é geral pois requer modificações das aplicações ou a utilização de túneis pelos computadores internos como se tivessem um canal (lógico) para um </a:t>
            </a:r>
            <a:r>
              <a:rPr lang="pt-PT" sz="1800" i="1" dirty="0" err="1" smtClean="0"/>
              <a:t>router</a:t>
            </a:r>
            <a:r>
              <a:rPr lang="pt-PT" sz="1800" i="1" dirty="0" smtClean="0"/>
              <a:t> </a:t>
            </a:r>
            <a:r>
              <a:rPr lang="pt-PT" sz="1800" dirty="0" smtClean="0"/>
              <a:t>externo (o </a:t>
            </a:r>
            <a:r>
              <a:rPr lang="pt-PT" sz="1800" i="1" dirty="0" err="1" smtClean="0"/>
              <a:t>relay</a:t>
            </a:r>
            <a:r>
              <a:rPr lang="pt-PT" sz="1800" dirty="0" smtClean="0"/>
              <a:t>)</a:t>
            </a:r>
          </a:p>
          <a:p>
            <a:pPr>
              <a:defRPr/>
            </a:pPr>
            <a:r>
              <a:rPr lang="pt-PT" sz="1800" dirty="0" smtClean="0"/>
              <a:t>Na verdade, nada impede que os dois parceiros estejam ambos por detrás de </a:t>
            </a:r>
            <a:r>
              <a:rPr lang="pt-PT" sz="1800" i="1" dirty="0" err="1" smtClean="0"/>
              <a:t>routers</a:t>
            </a:r>
            <a:r>
              <a:rPr lang="pt-PT" sz="1800" dirty="0" smtClean="0"/>
              <a:t> NAT e até que tenham os mesmos endereços IP privados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4B31DB0-46D9-4D44-B0EF-90C3C8ABCF3A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72" name="Text Box 16"/>
          <p:cNvSpPr txBox="1">
            <a:spLocks noChangeArrowheads="1"/>
          </p:cNvSpPr>
          <p:nvPr/>
        </p:nvSpPr>
        <p:spPr bwMode="auto">
          <a:xfrm>
            <a:off x="5244688" y="5224834"/>
            <a:ext cx="956249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100" b="0" smtClean="0">
                <a:latin typeface="+mn-lt"/>
                <a:cs typeface="+mn-cs"/>
              </a:rPr>
              <a:t>138.76.29.7</a:t>
            </a:r>
          </a:p>
        </p:txBody>
      </p:sp>
      <p:sp>
        <p:nvSpPr>
          <p:cNvPr id="73" name="Text Box 42"/>
          <p:cNvSpPr txBox="1">
            <a:spLocks noChangeArrowheads="1"/>
          </p:cNvSpPr>
          <p:nvPr/>
        </p:nvSpPr>
        <p:spPr bwMode="auto">
          <a:xfrm>
            <a:off x="251520" y="4941168"/>
            <a:ext cx="65331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b="0" dirty="0" smtClean="0">
                <a:latin typeface="+mn-lt"/>
                <a:cs typeface="+mn-cs"/>
              </a:rPr>
              <a:t>client</a:t>
            </a:r>
          </a:p>
        </p:txBody>
      </p:sp>
      <p:sp>
        <p:nvSpPr>
          <p:cNvPr id="74" name="Line 14"/>
          <p:cNvSpPr>
            <a:spLocks noChangeShapeType="1"/>
          </p:cNvSpPr>
          <p:nvPr/>
        </p:nvSpPr>
        <p:spPr bwMode="auto">
          <a:xfrm flipH="1">
            <a:off x="6316538" y="5161334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400" b="0">
              <a:latin typeface="+mn-lt"/>
              <a:cs typeface="+mn-cs"/>
            </a:endParaRPr>
          </a:p>
        </p:txBody>
      </p:sp>
      <p:sp>
        <p:nvSpPr>
          <p:cNvPr id="77" name="Freeform 58"/>
          <p:cNvSpPr>
            <a:spLocks/>
          </p:cNvSpPr>
          <p:nvPr/>
        </p:nvSpPr>
        <p:spPr bwMode="auto">
          <a:xfrm>
            <a:off x="4355976" y="4077072"/>
            <a:ext cx="3714750" cy="1039812"/>
          </a:xfrm>
          <a:custGeom>
            <a:avLst/>
            <a:gdLst>
              <a:gd name="T0" fmla="*/ 2147483647 w 1597"/>
              <a:gd name="T1" fmla="*/ 2147483647 h 655"/>
              <a:gd name="T2" fmla="*/ 2147483647 w 1597"/>
              <a:gd name="T3" fmla="*/ 2147483647 h 655"/>
              <a:gd name="T4" fmla="*/ 2147483647 w 1597"/>
              <a:gd name="T5" fmla="*/ 2147483647 h 655"/>
              <a:gd name="T6" fmla="*/ 2147483647 w 1597"/>
              <a:gd name="T7" fmla="*/ 2147483647 h 655"/>
              <a:gd name="T8" fmla="*/ 0 w 1597"/>
              <a:gd name="T9" fmla="*/ 2147483647 h 6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97" h="655">
                <a:moveTo>
                  <a:pt x="1597" y="61"/>
                </a:moveTo>
                <a:cubicBezTo>
                  <a:pt x="1562" y="64"/>
                  <a:pt x="1425" y="0"/>
                  <a:pt x="1376" y="78"/>
                </a:cubicBezTo>
                <a:cubicBezTo>
                  <a:pt x="1327" y="156"/>
                  <a:pt x="1464" y="449"/>
                  <a:pt x="1303" y="531"/>
                </a:cubicBezTo>
                <a:cubicBezTo>
                  <a:pt x="1142" y="613"/>
                  <a:pt x="625" y="655"/>
                  <a:pt x="408" y="572"/>
                </a:cubicBezTo>
                <a:cubicBezTo>
                  <a:pt x="190" y="490"/>
                  <a:pt x="94" y="263"/>
                  <a:pt x="0" y="36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PT" sz="1400" b="0">
              <a:latin typeface="+mn-lt"/>
            </a:endParaRPr>
          </a:p>
        </p:txBody>
      </p:sp>
      <p:sp>
        <p:nvSpPr>
          <p:cNvPr id="80" name="Freeform 61"/>
          <p:cNvSpPr>
            <a:spLocks/>
          </p:cNvSpPr>
          <p:nvPr/>
        </p:nvSpPr>
        <p:spPr bwMode="auto">
          <a:xfrm>
            <a:off x="971600" y="4213597"/>
            <a:ext cx="3074813" cy="511547"/>
          </a:xfrm>
          <a:custGeom>
            <a:avLst/>
            <a:gdLst>
              <a:gd name="T0" fmla="*/ 0 w 1763"/>
              <a:gd name="T1" fmla="*/ 2147483647 h 322"/>
              <a:gd name="T2" fmla="*/ 2147483647 w 1763"/>
              <a:gd name="T3" fmla="*/ 2147483647 h 322"/>
              <a:gd name="T4" fmla="*/ 2147483647 w 1763"/>
              <a:gd name="T5" fmla="*/ 2147483647 h 322"/>
              <a:gd name="T6" fmla="*/ 2147483647 w 1763"/>
              <a:gd name="T7" fmla="*/ 0 h 32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763" h="322">
                <a:moveTo>
                  <a:pt x="0" y="305"/>
                </a:moveTo>
                <a:cubicBezTo>
                  <a:pt x="412" y="313"/>
                  <a:pt x="825" y="322"/>
                  <a:pt x="1091" y="305"/>
                </a:cubicBezTo>
                <a:cubicBezTo>
                  <a:pt x="1357" y="288"/>
                  <a:pt x="1485" y="252"/>
                  <a:pt x="1597" y="201"/>
                </a:cubicBezTo>
                <a:cubicBezTo>
                  <a:pt x="1709" y="150"/>
                  <a:pt x="1736" y="75"/>
                  <a:pt x="1763" y="0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PT" sz="1400" b="0">
              <a:latin typeface="+mn-lt"/>
            </a:endParaRPr>
          </a:p>
        </p:txBody>
      </p:sp>
      <p:sp>
        <p:nvSpPr>
          <p:cNvPr id="81" name="Freeform 62"/>
          <p:cNvSpPr>
            <a:spLocks/>
          </p:cNvSpPr>
          <p:nvPr/>
        </p:nvSpPr>
        <p:spPr bwMode="auto">
          <a:xfrm>
            <a:off x="4019426" y="3826247"/>
            <a:ext cx="360362" cy="420687"/>
          </a:xfrm>
          <a:custGeom>
            <a:avLst/>
            <a:gdLst>
              <a:gd name="T0" fmla="*/ 0 w 227"/>
              <a:gd name="T1" fmla="*/ 2147483647 h 265"/>
              <a:gd name="T2" fmla="*/ 2147483647 w 227"/>
              <a:gd name="T3" fmla="*/ 2147483647 h 265"/>
              <a:gd name="T4" fmla="*/ 2147483647 w 227"/>
              <a:gd name="T5" fmla="*/ 2147483647 h 26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7" h="265">
                <a:moveTo>
                  <a:pt x="0" y="265"/>
                </a:moveTo>
                <a:cubicBezTo>
                  <a:pt x="33" y="135"/>
                  <a:pt x="67" y="6"/>
                  <a:pt x="105" y="3"/>
                </a:cubicBezTo>
                <a:cubicBezTo>
                  <a:pt x="143" y="0"/>
                  <a:pt x="185" y="123"/>
                  <a:pt x="227" y="247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PT" sz="1400" b="0">
              <a:latin typeface="+mn-lt"/>
            </a:endParaRPr>
          </a:p>
        </p:txBody>
      </p:sp>
      <p:sp>
        <p:nvSpPr>
          <p:cNvPr id="84" name="Freeform 95"/>
          <p:cNvSpPr>
            <a:spLocks/>
          </p:cNvSpPr>
          <p:nvPr/>
        </p:nvSpPr>
        <p:spPr bwMode="auto">
          <a:xfrm>
            <a:off x="6948264" y="4149080"/>
            <a:ext cx="1676400" cy="2338388"/>
          </a:xfrm>
          <a:custGeom>
            <a:avLst/>
            <a:gdLst>
              <a:gd name="T0" fmla="*/ 109 w 1056"/>
              <a:gd name="T1" fmla="*/ 582 h 1473"/>
              <a:gd name="T2" fmla="*/ 598 w 1056"/>
              <a:gd name="T3" fmla="*/ 553 h 1473"/>
              <a:gd name="T4" fmla="*/ 533 w 1056"/>
              <a:gd name="T5" fmla="*/ 520 h 1473"/>
              <a:gd name="T6" fmla="*/ 566 w 1056"/>
              <a:gd name="T7" fmla="*/ 75 h 1473"/>
              <a:gd name="T8" fmla="*/ 835 w 1056"/>
              <a:gd name="T9" fmla="*/ 67 h 1473"/>
              <a:gd name="T10" fmla="*/ 1025 w 1056"/>
              <a:gd name="T11" fmla="*/ 152 h 1473"/>
              <a:gd name="T12" fmla="*/ 987 w 1056"/>
              <a:gd name="T13" fmla="*/ 485 h 1473"/>
              <a:gd name="T14" fmla="*/ 1005 w 1056"/>
              <a:gd name="T15" fmla="*/ 781 h 1473"/>
              <a:gd name="T16" fmla="*/ 987 w 1056"/>
              <a:gd name="T17" fmla="*/ 1357 h 1473"/>
              <a:gd name="T18" fmla="*/ 592 w 1056"/>
              <a:gd name="T19" fmla="*/ 1384 h 1473"/>
              <a:gd name="T20" fmla="*/ 473 w 1056"/>
              <a:gd name="T21" fmla="*/ 825 h 1473"/>
              <a:gd name="T22" fmla="*/ 61 w 1056"/>
              <a:gd name="T23" fmla="*/ 744 h 1473"/>
              <a:gd name="T24" fmla="*/ 109 w 1056"/>
              <a:gd name="T25" fmla="*/ 582 h 147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056" h="1473">
                <a:moveTo>
                  <a:pt x="109" y="582"/>
                </a:moveTo>
                <a:cubicBezTo>
                  <a:pt x="199" y="550"/>
                  <a:pt x="527" y="563"/>
                  <a:pt x="598" y="553"/>
                </a:cubicBezTo>
                <a:cubicBezTo>
                  <a:pt x="669" y="543"/>
                  <a:pt x="538" y="600"/>
                  <a:pt x="533" y="520"/>
                </a:cubicBezTo>
                <a:cubicBezTo>
                  <a:pt x="527" y="440"/>
                  <a:pt x="516" y="150"/>
                  <a:pt x="566" y="75"/>
                </a:cubicBezTo>
                <a:cubicBezTo>
                  <a:pt x="616" y="0"/>
                  <a:pt x="759" y="54"/>
                  <a:pt x="835" y="67"/>
                </a:cubicBezTo>
                <a:cubicBezTo>
                  <a:pt x="911" y="80"/>
                  <a:pt x="1000" y="82"/>
                  <a:pt x="1025" y="152"/>
                </a:cubicBezTo>
                <a:cubicBezTo>
                  <a:pt x="1050" y="222"/>
                  <a:pt x="990" y="380"/>
                  <a:pt x="987" y="485"/>
                </a:cubicBezTo>
                <a:cubicBezTo>
                  <a:pt x="984" y="590"/>
                  <a:pt x="1005" y="636"/>
                  <a:pt x="1005" y="781"/>
                </a:cubicBezTo>
                <a:cubicBezTo>
                  <a:pt x="1005" y="926"/>
                  <a:pt x="1056" y="1257"/>
                  <a:pt x="987" y="1357"/>
                </a:cubicBezTo>
                <a:cubicBezTo>
                  <a:pt x="918" y="1457"/>
                  <a:pt x="678" y="1473"/>
                  <a:pt x="592" y="1384"/>
                </a:cubicBezTo>
                <a:cubicBezTo>
                  <a:pt x="506" y="1295"/>
                  <a:pt x="562" y="932"/>
                  <a:pt x="473" y="825"/>
                </a:cubicBezTo>
                <a:cubicBezTo>
                  <a:pt x="384" y="718"/>
                  <a:pt x="122" y="784"/>
                  <a:pt x="61" y="744"/>
                </a:cubicBezTo>
                <a:cubicBezTo>
                  <a:pt x="0" y="704"/>
                  <a:pt x="26" y="616"/>
                  <a:pt x="109" y="582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 sz="1400" b="0">
              <a:latin typeface="+mn-lt"/>
            </a:endParaRPr>
          </a:p>
        </p:txBody>
      </p:sp>
      <p:sp>
        <p:nvSpPr>
          <p:cNvPr id="85" name="Line 96"/>
          <p:cNvSpPr>
            <a:spLocks noChangeShapeType="1"/>
          </p:cNvSpPr>
          <p:nvPr/>
        </p:nvSpPr>
        <p:spPr bwMode="auto">
          <a:xfrm flipH="1">
            <a:off x="7813552" y="4342184"/>
            <a:ext cx="9525" cy="1492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400" b="0">
              <a:latin typeface="+mn-lt"/>
              <a:cs typeface="+mn-cs"/>
            </a:endParaRPr>
          </a:p>
        </p:txBody>
      </p:sp>
      <p:sp>
        <p:nvSpPr>
          <p:cNvPr id="86" name="Line 97"/>
          <p:cNvSpPr>
            <a:spLocks noChangeShapeType="1"/>
          </p:cNvSpPr>
          <p:nvPr/>
        </p:nvSpPr>
        <p:spPr bwMode="auto">
          <a:xfrm>
            <a:off x="7818314" y="4337422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400" b="0">
              <a:latin typeface="+mn-lt"/>
              <a:cs typeface="+mn-cs"/>
            </a:endParaRPr>
          </a:p>
        </p:txBody>
      </p:sp>
      <p:sp>
        <p:nvSpPr>
          <p:cNvPr id="87" name="Line 98"/>
          <p:cNvSpPr>
            <a:spLocks noChangeShapeType="1"/>
          </p:cNvSpPr>
          <p:nvPr/>
        </p:nvSpPr>
        <p:spPr bwMode="auto">
          <a:xfrm flipV="1">
            <a:off x="7824664" y="5842372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400" b="0">
              <a:latin typeface="+mn-lt"/>
              <a:cs typeface="+mn-cs"/>
            </a:endParaRPr>
          </a:p>
        </p:txBody>
      </p:sp>
      <p:sp>
        <p:nvSpPr>
          <p:cNvPr id="88" name="Text Box 100"/>
          <p:cNvSpPr txBox="1">
            <a:spLocks noChangeArrowheads="1"/>
          </p:cNvSpPr>
          <p:nvPr/>
        </p:nvSpPr>
        <p:spPr bwMode="auto">
          <a:xfrm>
            <a:off x="6300664" y="5372472"/>
            <a:ext cx="7286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sz="1400" b="0" dirty="0" smtClean="0">
                <a:solidFill>
                  <a:srgbClr val="CC0000"/>
                </a:solidFill>
                <a:latin typeface="+mn-lt"/>
                <a:cs typeface="+mn-cs"/>
              </a:rPr>
              <a:t>NAT 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b="0" dirty="0" smtClean="0">
                <a:solidFill>
                  <a:srgbClr val="CC0000"/>
                </a:solidFill>
                <a:latin typeface="+mn-lt"/>
                <a:cs typeface="+mn-cs"/>
              </a:rPr>
              <a:t>router</a:t>
            </a:r>
          </a:p>
        </p:txBody>
      </p:sp>
      <p:sp>
        <p:nvSpPr>
          <p:cNvPr id="89" name="Line 101"/>
          <p:cNvSpPr>
            <a:spLocks noChangeShapeType="1"/>
          </p:cNvSpPr>
          <p:nvPr/>
        </p:nvSpPr>
        <p:spPr bwMode="auto">
          <a:xfrm>
            <a:off x="6135564" y="5147047"/>
            <a:ext cx="4016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400" b="0">
              <a:latin typeface="+mn-lt"/>
              <a:cs typeface="+mn-cs"/>
            </a:endParaRPr>
          </a:p>
        </p:txBody>
      </p:sp>
      <p:grpSp>
        <p:nvGrpSpPr>
          <p:cNvPr id="90" name="Group 102"/>
          <p:cNvGrpSpPr>
            <a:grpSpLocks/>
          </p:cNvGrpSpPr>
          <p:nvPr/>
        </p:nvGrpSpPr>
        <p:grpSpPr bwMode="auto">
          <a:xfrm>
            <a:off x="6446714" y="4927972"/>
            <a:ext cx="587375" cy="323850"/>
            <a:chOff x="4396" y="1245"/>
            <a:chExt cx="672" cy="248"/>
          </a:xfrm>
        </p:grpSpPr>
        <p:sp>
          <p:nvSpPr>
            <p:cNvPr id="103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1600" b="0">
                <a:latin typeface="+mn-lt"/>
                <a:cs typeface="Arial" charset="0"/>
              </a:endParaRPr>
            </a:p>
          </p:txBody>
        </p:sp>
        <p:sp>
          <p:nvSpPr>
            <p:cNvPr id="104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PT" sz="1600" b="0">
                <a:latin typeface="+mn-lt"/>
                <a:cs typeface="Arial" charset="0"/>
              </a:endParaRPr>
            </a:p>
          </p:txBody>
        </p:sp>
        <p:sp>
          <p:nvSpPr>
            <p:cNvPr id="105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1600" b="0">
                <a:latin typeface="+mn-lt"/>
                <a:cs typeface="Arial" charset="0"/>
              </a:endParaRPr>
            </a:p>
          </p:txBody>
        </p:sp>
        <p:grpSp>
          <p:nvGrpSpPr>
            <p:cNvPr id="106" name="Group 106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09" name="Freeform 107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 sz="1400" b="0">
                  <a:latin typeface="+mn-lt"/>
                </a:endParaRPr>
              </a:p>
            </p:txBody>
          </p:sp>
          <p:sp>
            <p:nvSpPr>
              <p:cNvPr id="110" name="Freeform 108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 sz="1400" b="0">
                  <a:latin typeface="+mn-lt"/>
                </a:endParaRPr>
              </a:p>
            </p:txBody>
          </p:sp>
        </p:grpSp>
        <p:sp>
          <p:nvSpPr>
            <p:cNvPr id="107" name="Line 109"/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08" name="Line 110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</p:grpSp>
      <p:grpSp>
        <p:nvGrpSpPr>
          <p:cNvPr id="91" name="Group 111"/>
          <p:cNvGrpSpPr>
            <a:grpSpLocks/>
          </p:cNvGrpSpPr>
          <p:nvPr/>
        </p:nvGrpSpPr>
        <p:grpSpPr bwMode="auto">
          <a:xfrm flipH="1">
            <a:off x="7899277" y="4888284"/>
            <a:ext cx="641350" cy="558800"/>
            <a:chOff x="-44" y="1473"/>
            <a:chExt cx="981" cy="1105"/>
          </a:xfrm>
        </p:grpSpPr>
        <p:pic>
          <p:nvPicPr>
            <p:cNvPr id="101" name="Picture 11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" name="Freeform 11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 sz="1400" b="0">
                <a:latin typeface="+mn-lt"/>
              </a:endParaRPr>
            </a:p>
          </p:txBody>
        </p:sp>
      </p:grpSp>
      <p:grpSp>
        <p:nvGrpSpPr>
          <p:cNvPr id="92" name="Group 114"/>
          <p:cNvGrpSpPr>
            <a:grpSpLocks/>
          </p:cNvGrpSpPr>
          <p:nvPr/>
        </p:nvGrpSpPr>
        <p:grpSpPr bwMode="auto">
          <a:xfrm flipH="1">
            <a:off x="7873877" y="5651872"/>
            <a:ext cx="641350" cy="558800"/>
            <a:chOff x="-44" y="1473"/>
            <a:chExt cx="981" cy="1105"/>
          </a:xfrm>
        </p:grpSpPr>
        <p:pic>
          <p:nvPicPr>
            <p:cNvPr id="99" name="Picture 11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" name="Freeform 11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 sz="1400" b="0">
                <a:latin typeface="+mn-lt"/>
              </a:endParaRPr>
            </a:p>
          </p:txBody>
        </p:sp>
      </p:grpSp>
      <p:sp>
        <p:nvSpPr>
          <p:cNvPr id="93" name="Line 117"/>
          <p:cNvSpPr>
            <a:spLocks noChangeShapeType="1"/>
          </p:cNvSpPr>
          <p:nvPr/>
        </p:nvSpPr>
        <p:spPr bwMode="auto">
          <a:xfrm>
            <a:off x="7027739" y="5113709"/>
            <a:ext cx="9255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400" b="0">
              <a:latin typeface="+mn-lt"/>
              <a:cs typeface="+mn-cs"/>
            </a:endParaRPr>
          </a:p>
        </p:txBody>
      </p:sp>
      <p:grpSp>
        <p:nvGrpSpPr>
          <p:cNvPr id="94" name="Group 153"/>
          <p:cNvGrpSpPr>
            <a:grpSpLocks/>
          </p:cNvGrpSpPr>
          <p:nvPr/>
        </p:nvGrpSpPr>
        <p:grpSpPr bwMode="auto">
          <a:xfrm flipH="1">
            <a:off x="7873877" y="4261222"/>
            <a:ext cx="641350" cy="558800"/>
            <a:chOff x="-44" y="1473"/>
            <a:chExt cx="981" cy="1105"/>
          </a:xfrm>
        </p:grpSpPr>
        <p:pic>
          <p:nvPicPr>
            <p:cNvPr id="97" name="Picture 154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8" name="Freeform 15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 sz="1400" b="0">
                <a:latin typeface="+mn-lt"/>
              </a:endParaRPr>
            </a:p>
          </p:txBody>
        </p:sp>
      </p:grpSp>
      <p:sp>
        <p:nvSpPr>
          <p:cNvPr id="96" name="Text Box 99"/>
          <p:cNvSpPr txBox="1">
            <a:spLocks noChangeArrowheads="1"/>
          </p:cNvSpPr>
          <p:nvPr/>
        </p:nvSpPr>
        <p:spPr bwMode="auto">
          <a:xfrm>
            <a:off x="8050089" y="3910384"/>
            <a:ext cx="674688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100" b="0" dirty="0" smtClean="0">
                <a:latin typeface="+mn-lt"/>
                <a:cs typeface="+mn-cs"/>
              </a:rPr>
              <a:t>10.0.0.1</a:t>
            </a:r>
          </a:p>
        </p:txBody>
      </p:sp>
      <p:grpSp>
        <p:nvGrpSpPr>
          <p:cNvPr id="111" name="Group 158"/>
          <p:cNvGrpSpPr>
            <a:grpSpLocks/>
          </p:cNvGrpSpPr>
          <p:nvPr/>
        </p:nvGrpSpPr>
        <p:grpSpPr bwMode="auto">
          <a:xfrm>
            <a:off x="3995936" y="3068960"/>
            <a:ext cx="388938" cy="569913"/>
            <a:chOff x="4140" y="429"/>
            <a:chExt cx="1425" cy="2396"/>
          </a:xfrm>
        </p:grpSpPr>
        <p:sp>
          <p:nvSpPr>
            <p:cNvPr id="112" name="Freeform 15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sz="1400" b="0">
                <a:latin typeface="+mn-lt"/>
              </a:endParaRPr>
            </a:p>
          </p:txBody>
        </p:sp>
        <p:sp>
          <p:nvSpPr>
            <p:cNvPr id="113" name="Rectangle 160"/>
            <p:cNvSpPr>
              <a:spLocks noChangeArrowheads="1"/>
            </p:cNvSpPr>
            <p:nvPr/>
          </p:nvSpPr>
          <p:spPr bwMode="auto">
            <a:xfrm>
              <a:off x="4204" y="429"/>
              <a:ext cx="1047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14" name="Freeform 16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sz="1400" b="0">
                <a:latin typeface="+mn-lt"/>
              </a:endParaRPr>
            </a:p>
          </p:txBody>
        </p:sp>
        <p:sp>
          <p:nvSpPr>
            <p:cNvPr id="115" name="Freeform 16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sz="1400" b="0">
                <a:latin typeface="+mn-lt"/>
              </a:endParaRPr>
            </a:p>
          </p:txBody>
        </p:sp>
        <p:sp>
          <p:nvSpPr>
            <p:cNvPr id="116" name="Rectangle 163"/>
            <p:cNvSpPr>
              <a:spLocks noChangeArrowheads="1"/>
            </p:cNvSpPr>
            <p:nvPr/>
          </p:nvSpPr>
          <p:spPr bwMode="auto">
            <a:xfrm>
              <a:off x="4210" y="696"/>
              <a:ext cx="599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grpSp>
          <p:nvGrpSpPr>
            <p:cNvPr id="117" name="Group 16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2" name="AutoShape 165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6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  <p:sp>
            <p:nvSpPr>
              <p:cNvPr id="143" name="AutoShape 166"/>
              <p:cNvSpPr>
                <a:spLocks noChangeArrowheads="1"/>
              </p:cNvSpPr>
              <p:nvPr/>
            </p:nvSpPr>
            <p:spPr bwMode="auto">
              <a:xfrm>
                <a:off x="631" y="2588"/>
                <a:ext cx="697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</p:grpSp>
        <p:sp>
          <p:nvSpPr>
            <p:cNvPr id="118" name="Rectangle 167"/>
            <p:cNvSpPr>
              <a:spLocks noChangeArrowheads="1"/>
            </p:cNvSpPr>
            <p:nvPr/>
          </p:nvSpPr>
          <p:spPr bwMode="auto">
            <a:xfrm>
              <a:off x="4221" y="1016"/>
              <a:ext cx="599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grpSp>
          <p:nvGrpSpPr>
            <p:cNvPr id="119" name="Group 16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0" name="AutoShape 169"/>
              <p:cNvSpPr>
                <a:spLocks noChangeArrowheads="1"/>
              </p:cNvSpPr>
              <p:nvPr/>
            </p:nvSpPr>
            <p:spPr bwMode="auto">
              <a:xfrm>
                <a:off x="611" y="2570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  <p:sp>
            <p:nvSpPr>
              <p:cNvPr id="141" name="AutoShape 170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7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</p:grpSp>
        <p:sp>
          <p:nvSpPr>
            <p:cNvPr id="120" name="Rectangle 171"/>
            <p:cNvSpPr>
              <a:spLocks noChangeArrowheads="1"/>
            </p:cNvSpPr>
            <p:nvPr/>
          </p:nvSpPr>
          <p:spPr bwMode="auto">
            <a:xfrm>
              <a:off x="4216" y="1357"/>
              <a:ext cx="599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21" name="Rectangle 172"/>
            <p:cNvSpPr>
              <a:spLocks noChangeArrowheads="1"/>
            </p:cNvSpPr>
            <p:nvPr/>
          </p:nvSpPr>
          <p:spPr bwMode="auto">
            <a:xfrm>
              <a:off x="4227" y="1657"/>
              <a:ext cx="599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grpSp>
          <p:nvGrpSpPr>
            <p:cNvPr id="122" name="Group 17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38" name="AutoShape 174"/>
              <p:cNvSpPr>
                <a:spLocks noChangeArrowheads="1"/>
              </p:cNvSpPr>
              <p:nvPr/>
            </p:nvSpPr>
            <p:spPr bwMode="auto">
              <a:xfrm>
                <a:off x="612" y="2571"/>
                <a:ext cx="725" cy="13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  <p:sp>
            <p:nvSpPr>
              <p:cNvPr id="139" name="AutoShape 175"/>
              <p:cNvSpPr>
                <a:spLocks noChangeArrowheads="1"/>
              </p:cNvSpPr>
              <p:nvPr/>
            </p:nvSpPr>
            <p:spPr bwMode="auto">
              <a:xfrm>
                <a:off x="626" y="2590"/>
                <a:ext cx="69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</p:grpSp>
        <p:sp>
          <p:nvSpPr>
            <p:cNvPr id="123" name="Freeform 17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sz="1400" b="0">
                <a:latin typeface="+mn-lt"/>
              </a:endParaRPr>
            </a:p>
          </p:txBody>
        </p:sp>
        <p:grpSp>
          <p:nvGrpSpPr>
            <p:cNvPr id="124" name="Group 17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36" name="AutoShape 178"/>
              <p:cNvSpPr>
                <a:spLocks noChangeArrowheads="1"/>
              </p:cNvSpPr>
              <p:nvPr/>
            </p:nvSpPr>
            <p:spPr bwMode="auto">
              <a:xfrm>
                <a:off x="614" y="2571"/>
                <a:ext cx="725" cy="13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  <p:sp>
            <p:nvSpPr>
              <p:cNvPr id="137" name="AutoShape 179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9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 b="0">
                  <a:latin typeface="+mn-lt"/>
                  <a:cs typeface="+mn-cs"/>
                </a:endParaRPr>
              </a:p>
            </p:txBody>
          </p:sp>
        </p:grpSp>
        <p:sp>
          <p:nvSpPr>
            <p:cNvPr id="125" name="Rectangle 180"/>
            <p:cNvSpPr>
              <a:spLocks noChangeArrowheads="1"/>
            </p:cNvSpPr>
            <p:nvPr/>
          </p:nvSpPr>
          <p:spPr bwMode="auto">
            <a:xfrm>
              <a:off x="5251" y="429"/>
              <a:ext cx="70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26" name="Freeform 18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sz="1400" b="0">
                <a:latin typeface="+mn-lt"/>
              </a:endParaRPr>
            </a:p>
          </p:txBody>
        </p:sp>
        <p:sp>
          <p:nvSpPr>
            <p:cNvPr id="127" name="Freeform 18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sz="1400" b="0">
                <a:latin typeface="+mn-lt"/>
              </a:endParaRPr>
            </a:p>
          </p:txBody>
        </p:sp>
        <p:sp>
          <p:nvSpPr>
            <p:cNvPr id="128" name="Oval 183"/>
            <p:cNvSpPr>
              <a:spLocks noChangeArrowheads="1"/>
            </p:cNvSpPr>
            <p:nvPr/>
          </p:nvSpPr>
          <p:spPr bwMode="auto">
            <a:xfrm>
              <a:off x="5518" y="2611"/>
              <a:ext cx="47" cy="9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29" name="Freeform 18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sz="1400" b="0">
                <a:latin typeface="+mn-lt"/>
              </a:endParaRPr>
            </a:p>
          </p:txBody>
        </p:sp>
        <p:sp>
          <p:nvSpPr>
            <p:cNvPr id="130" name="AutoShape 185"/>
            <p:cNvSpPr>
              <a:spLocks noChangeArrowheads="1"/>
            </p:cNvSpPr>
            <p:nvPr/>
          </p:nvSpPr>
          <p:spPr bwMode="auto">
            <a:xfrm>
              <a:off x="4140" y="2678"/>
              <a:ext cx="1198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31" name="AutoShape 186"/>
            <p:cNvSpPr>
              <a:spLocks noChangeArrowheads="1"/>
            </p:cNvSpPr>
            <p:nvPr/>
          </p:nvSpPr>
          <p:spPr bwMode="auto">
            <a:xfrm>
              <a:off x="4204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32" name="Oval 187"/>
            <p:cNvSpPr>
              <a:spLocks noChangeArrowheads="1"/>
            </p:cNvSpPr>
            <p:nvPr/>
          </p:nvSpPr>
          <p:spPr bwMode="auto">
            <a:xfrm>
              <a:off x="4309" y="2385"/>
              <a:ext cx="157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33" name="Oval 188"/>
            <p:cNvSpPr>
              <a:spLocks noChangeArrowheads="1"/>
            </p:cNvSpPr>
            <p:nvPr/>
          </p:nvSpPr>
          <p:spPr bwMode="auto">
            <a:xfrm>
              <a:off x="4483" y="2385"/>
              <a:ext cx="163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1400" b="0">
                <a:solidFill>
                  <a:srgbClr val="FF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34" name="Oval 189"/>
            <p:cNvSpPr>
              <a:spLocks noChangeArrowheads="1"/>
            </p:cNvSpPr>
            <p:nvPr/>
          </p:nvSpPr>
          <p:spPr bwMode="auto">
            <a:xfrm>
              <a:off x="4663" y="2378"/>
              <a:ext cx="157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35" name="Rectangle 190"/>
            <p:cNvSpPr>
              <a:spLocks noChangeArrowheads="1"/>
            </p:cNvSpPr>
            <p:nvPr/>
          </p:nvSpPr>
          <p:spPr bwMode="auto">
            <a:xfrm>
              <a:off x="5065" y="1837"/>
              <a:ext cx="81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</p:grpSp>
      <p:grpSp>
        <p:nvGrpSpPr>
          <p:cNvPr id="144" name="Group 191"/>
          <p:cNvGrpSpPr>
            <a:grpSpLocks/>
          </p:cNvGrpSpPr>
          <p:nvPr/>
        </p:nvGrpSpPr>
        <p:grpSpPr bwMode="auto">
          <a:xfrm>
            <a:off x="251520" y="4293096"/>
            <a:ext cx="631825" cy="671513"/>
            <a:chOff x="-44" y="1473"/>
            <a:chExt cx="981" cy="1105"/>
          </a:xfrm>
        </p:grpSpPr>
        <p:pic>
          <p:nvPicPr>
            <p:cNvPr id="145" name="Picture 19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6" name="Freeform 19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 sz="1400" b="0">
                <a:latin typeface="+mn-lt"/>
              </a:endParaRPr>
            </a:p>
          </p:txBody>
        </p:sp>
      </p:grpSp>
      <p:grpSp>
        <p:nvGrpSpPr>
          <p:cNvPr id="147" name="Group 102"/>
          <p:cNvGrpSpPr>
            <a:grpSpLocks/>
          </p:cNvGrpSpPr>
          <p:nvPr/>
        </p:nvGrpSpPr>
        <p:grpSpPr bwMode="auto">
          <a:xfrm>
            <a:off x="1835696" y="4581128"/>
            <a:ext cx="587375" cy="323850"/>
            <a:chOff x="4396" y="1245"/>
            <a:chExt cx="672" cy="248"/>
          </a:xfrm>
        </p:grpSpPr>
        <p:sp>
          <p:nvSpPr>
            <p:cNvPr id="148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1600" b="0">
                <a:latin typeface="+mn-lt"/>
                <a:cs typeface="Arial" charset="0"/>
              </a:endParaRPr>
            </a:p>
          </p:txBody>
        </p:sp>
        <p:sp>
          <p:nvSpPr>
            <p:cNvPr id="149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PT" sz="1600" b="0">
                <a:latin typeface="+mn-lt"/>
                <a:cs typeface="Arial" charset="0"/>
              </a:endParaRPr>
            </a:p>
          </p:txBody>
        </p:sp>
        <p:sp>
          <p:nvSpPr>
            <p:cNvPr id="150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1600" b="0">
                <a:latin typeface="+mn-lt"/>
                <a:cs typeface="Arial" charset="0"/>
              </a:endParaRPr>
            </a:p>
          </p:txBody>
        </p:sp>
        <p:grpSp>
          <p:nvGrpSpPr>
            <p:cNvPr id="151" name="Group 106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4" name="Freeform 107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 sz="1400" b="0">
                  <a:latin typeface="+mn-lt"/>
                </a:endParaRPr>
              </a:p>
            </p:txBody>
          </p:sp>
          <p:sp>
            <p:nvSpPr>
              <p:cNvPr id="155" name="Freeform 108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 sz="1400" b="0">
                  <a:latin typeface="+mn-lt"/>
                </a:endParaRPr>
              </a:p>
            </p:txBody>
          </p:sp>
        </p:grpSp>
        <p:sp>
          <p:nvSpPr>
            <p:cNvPr id="152" name="Line 109"/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  <p:sp>
          <p:nvSpPr>
            <p:cNvPr id="153" name="Line 110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400" b="0">
                <a:latin typeface="+mn-lt"/>
                <a:cs typeface="+mn-cs"/>
              </a:endParaRPr>
            </a:p>
          </p:txBody>
        </p:sp>
      </p:grpSp>
      <p:sp>
        <p:nvSpPr>
          <p:cNvPr id="156" name="Text Box 16"/>
          <p:cNvSpPr txBox="1">
            <a:spLocks noChangeArrowheads="1"/>
          </p:cNvSpPr>
          <p:nvPr/>
        </p:nvSpPr>
        <p:spPr bwMode="auto">
          <a:xfrm>
            <a:off x="2627784" y="4869160"/>
            <a:ext cx="116936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100" b="0" dirty="0" smtClean="0">
                <a:latin typeface="+mn-lt"/>
                <a:cs typeface="+mn-cs"/>
              </a:rPr>
              <a:t>193.136.124.22</a:t>
            </a:r>
          </a:p>
        </p:txBody>
      </p:sp>
      <p:sp>
        <p:nvSpPr>
          <p:cNvPr id="157" name="Line 14"/>
          <p:cNvSpPr>
            <a:spLocks noChangeShapeType="1"/>
          </p:cNvSpPr>
          <p:nvPr/>
        </p:nvSpPr>
        <p:spPr bwMode="auto">
          <a:xfrm>
            <a:off x="2497484" y="4869160"/>
            <a:ext cx="130299" cy="14401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400" b="0">
              <a:latin typeface="+mn-lt"/>
              <a:cs typeface="+mn-cs"/>
            </a:endParaRPr>
          </a:p>
        </p:txBody>
      </p:sp>
      <p:sp>
        <p:nvSpPr>
          <p:cNvPr id="158" name="Text Box 100"/>
          <p:cNvSpPr txBox="1">
            <a:spLocks noChangeArrowheads="1"/>
          </p:cNvSpPr>
          <p:nvPr/>
        </p:nvSpPr>
        <p:spPr bwMode="auto">
          <a:xfrm>
            <a:off x="1763688" y="5085184"/>
            <a:ext cx="7286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sz="1400" b="0" dirty="0" smtClean="0">
                <a:solidFill>
                  <a:srgbClr val="CC0000"/>
                </a:solidFill>
                <a:latin typeface="+mn-lt"/>
                <a:cs typeface="+mn-cs"/>
              </a:rPr>
              <a:t>NAT 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b="0" dirty="0" smtClean="0">
                <a:solidFill>
                  <a:srgbClr val="CC0000"/>
                </a:solidFill>
                <a:latin typeface="+mn-lt"/>
                <a:cs typeface="+mn-cs"/>
              </a:rPr>
              <a:t>router</a:t>
            </a:r>
          </a:p>
        </p:txBody>
      </p:sp>
      <p:sp>
        <p:nvSpPr>
          <p:cNvPr id="159" name="Line 101"/>
          <p:cNvSpPr>
            <a:spLocks noChangeShapeType="1"/>
          </p:cNvSpPr>
          <p:nvPr/>
        </p:nvSpPr>
        <p:spPr bwMode="auto">
          <a:xfrm>
            <a:off x="2411760" y="4797152"/>
            <a:ext cx="4016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400" b="0">
              <a:latin typeface="+mn-lt"/>
              <a:cs typeface="+mn-cs"/>
            </a:endParaRPr>
          </a:p>
        </p:txBody>
      </p:sp>
      <p:sp>
        <p:nvSpPr>
          <p:cNvPr id="160" name="Text Box 100"/>
          <p:cNvSpPr txBox="1">
            <a:spLocks noChangeArrowheads="1"/>
          </p:cNvSpPr>
          <p:nvPr/>
        </p:nvSpPr>
        <p:spPr bwMode="auto">
          <a:xfrm>
            <a:off x="4418414" y="3573016"/>
            <a:ext cx="603789" cy="280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sz="1400" b="0" dirty="0" smtClean="0">
                <a:solidFill>
                  <a:srgbClr val="CC0000"/>
                </a:solidFill>
                <a:latin typeface="+mn-lt"/>
                <a:cs typeface="+mn-cs"/>
              </a:rPr>
              <a:t>relay</a:t>
            </a:r>
          </a:p>
        </p:txBody>
      </p:sp>
      <p:sp>
        <p:nvSpPr>
          <p:cNvPr id="162" name="Line 117"/>
          <p:cNvSpPr>
            <a:spLocks noChangeShapeType="1"/>
          </p:cNvSpPr>
          <p:nvPr/>
        </p:nvSpPr>
        <p:spPr bwMode="auto">
          <a:xfrm>
            <a:off x="899592" y="4797152"/>
            <a:ext cx="9255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400" b="0">
              <a:latin typeface="+mn-lt"/>
              <a:cs typeface="+mn-cs"/>
            </a:endParaRPr>
          </a:p>
        </p:txBody>
      </p:sp>
      <p:sp>
        <p:nvSpPr>
          <p:cNvPr id="163" name="Text Box 99"/>
          <p:cNvSpPr txBox="1">
            <a:spLocks noChangeArrowheads="1"/>
          </p:cNvSpPr>
          <p:nvPr/>
        </p:nvSpPr>
        <p:spPr bwMode="auto">
          <a:xfrm>
            <a:off x="179512" y="5301208"/>
            <a:ext cx="674688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100" b="0" dirty="0" smtClean="0">
                <a:latin typeface="+mn-lt"/>
                <a:cs typeface="+mn-cs"/>
              </a:rPr>
              <a:t>10.0.0.1</a:t>
            </a:r>
          </a:p>
        </p:txBody>
      </p:sp>
      <p:sp>
        <p:nvSpPr>
          <p:cNvPr id="164" name="Text Box 16"/>
          <p:cNvSpPr txBox="1">
            <a:spLocks noChangeArrowheads="1"/>
          </p:cNvSpPr>
          <p:nvPr/>
        </p:nvSpPr>
        <p:spPr bwMode="auto">
          <a:xfrm>
            <a:off x="4499992" y="3861048"/>
            <a:ext cx="1105854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100" b="0" dirty="0" smtClean="0">
                <a:latin typeface="+mn-lt"/>
                <a:cs typeface="+mn-cs"/>
              </a:rPr>
              <a:t>18.33.134.208</a:t>
            </a:r>
          </a:p>
        </p:txBody>
      </p:sp>
    </p:spTree>
    <p:extLst>
      <p:ext uri="{BB962C8B-B14F-4D97-AF65-F5344CB8AC3E}">
        <p14:creationId xmlns:p14="http://schemas.microsoft.com/office/powerpoint/2010/main" val="605926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80" grpId="0" animBg="1"/>
      <p:bldP spid="8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Gamas de endereços IPv4 privados</a:t>
            </a:r>
            <a:endParaRPr lang="pt-PT" sz="3600" dirty="0">
              <a:latin typeface="+mn-lt"/>
              <a:ea typeface="ＭＳ Ｐゴシック" charset="0"/>
              <a:cs typeface="Tw Cen M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461535"/>
              </p:ext>
            </p:extLst>
          </p:nvPr>
        </p:nvGraphicFramePr>
        <p:xfrm>
          <a:off x="793043" y="1818482"/>
          <a:ext cx="7620000" cy="4062414"/>
        </p:xfrm>
        <a:graphic>
          <a:graphicData uri="http://schemas.openxmlformats.org/drawingml/2006/table">
            <a:tbl>
              <a:tblPr/>
              <a:tblGrid>
                <a:gridCol w="1219200"/>
                <a:gridCol w="2133600"/>
                <a:gridCol w="1524000"/>
                <a:gridCol w="1752600"/>
                <a:gridCol w="990600"/>
              </a:tblGrid>
              <a:tr h="1065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Name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/>
                        <a:ea typeface="ＭＳ Ｐゴシック" charset="0"/>
                        <a:cs typeface="Tw Cen MT"/>
                      </a:endParaRP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IP address range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#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of addresses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Subnet mask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/>
                        <a:ea typeface="ＭＳ Ｐゴシック" charset="0"/>
                        <a:cs typeface="Tw Cen MT"/>
                      </a:endParaRP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host id size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6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24-bit block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10.0.0.0 – 10.255.255.255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16,777,216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10.0.0.0/8 (255.0.0.0)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24 bits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5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20-bit block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172.16.0.0 – 172.31.255.255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1,048,576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172.16.0.0/12 (255.240.0.0)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20 bits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5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16-bit block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192.168.0.0 – 192.168.255.255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65,536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192.168.0.0/16 (255.255.0.0)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16 bits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53633" name="Straight Connector 9"/>
          <p:cNvCxnSpPr>
            <a:cxnSpLocks noChangeShapeType="1"/>
          </p:cNvCxnSpPr>
          <p:nvPr/>
        </p:nvCxnSpPr>
        <p:spPr bwMode="auto">
          <a:xfrm>
            <a:off x="7351888" y="2070896"/>
            <a:ext cx="1" cy="363378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634" name="Straight Connector 10"/>
          <p:cNvCxnSpPr>
            <a:cxnSpLocks noChangeShapeType="1"/>
          </p:cNvCxnSpPr>
          <p:nvPr/>
        </p:nvCxnSpPr>
        <p:spPr bwMode="auto">
          <a:xfrm>
            <a:off x="8336843" y="2070896"/>
            <a:ext cx="1" cy="363378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636" name="Straight Connector 13"/>
          <p:cNvCxnSpPr>
            <a:cxnSpLocks noChangeShapeType="1"/>
          </p:cNvCxnSpPr>
          <p:nvPr/>
        </p:nvCxnSpPr>
        <p:spPr bwMode="auto">
          <a:xfrm>
            <a:off x="716843" y="2739763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637" name="Straight Connector 14"/>
          <p:cNvCxnSpPr>
            <a:cxnSpLocks noChangeShapeType="1"/>
          </p:cNvCxnSpPr>
          <p:nvPr/>
        </p:nvCxnSpPr>
        <p:spPr bwMode="auto">
          <a:xfrm>
            <a:off x="716843" y="3671096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638" name="Straight Connector 15"/>
          <p:cNvCxnSpPr>
            <a:cxnSpLocks noChangeShapeType="1"/>
          </p:cNvCxnSpPr>
          <p:nvPr/>
        </p:nvCxnSpPr>
        <p:spPr bwMode="auto">
          <a:xfrm>
            <a:off x="716843" y="4737896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639" name="Straight Connector 16"/>
          <p:cNvCxnSpPr>
            <a:cxnSpLocks noChangeShapeType="1"/>
          </p:cNvCxnSpPr>
          <p:nvPr/>
        </p:nvCxnSpPr>
        <p:spPr bwMode="auto">
          <a:xfrm>
            <a:off x="716843" y="5704682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16"/>
          <p:cNvCxnSpPr>
            <a:cxnSpLocks noChangeShapeType="1"/>
          </p:cNvCxnSpPr>
          <p:nvPr/>
        </p:nvCxnSpPr>
        <p:spPr bwMode="auto">
          <a:xfrm>
            <a:off x="716843" y="2070896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Connector 9"/>
          <p:cNvCxnSpPr>
            <a:cxnSpLocks noChangeShapeType="1"/>
          </p:cNvCxnSpPr>
          <p:nvPr/>
        </p:nvCxnSpPr>
        <p:spPr bwMode="auto">
          <a:xfrm>
            <a:off x="5556955" y="2070896"/>
            <a:ext cx="1" cy="363378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Connector 9"/>
          <p:cNvCxnSpPr>
            <a:cxnSpLocks noChangeShapeType="1"/>
          </p:cNvCxnSpPr>
          <p:nvPr/>
        </p:nvCxnSpPr>
        <p:spPr bwMode="auto">
          <a:xfrm>
            <a:off x="3863622" y="2070896"/>
            <a:ext cx="1" cy="363378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Connector 9"/>
          <p:cNvCxnSpPr>
            <a:cxnSpLocks noChangeShapeType="1"/>
          </p:cNvCxnSpPr>
          <p:nvPr/>
        </p:nvCxnSpPr>
        <p:spPr bwMode="auto">
          <a:xfrm>
            <a:off x="716842" y="2070896"/>
            <a:ext cx="1" cy="363378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Straight Connector 9"/>
          <p:cNvCxnSpPr>
            <a:cxnSpLocks noChangeShapeType="1"/>
          </p:cNvCxnSpPr>
          <p:nvPr/>
        </p:nvCxnSpPr>
        <p:spPr bwMode="auto">
          <a:xfrm>
            <a:off x="1984020" y="2070896"/>
            <a:ext cx="1" cy="363378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024045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228013" cy="4679950"/>
          </a:xfrm>
        </p:spPr>
        <p:txBody>
          <a:bodyPr/>
          <a:lstStyle/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Na Internet os computadores têm de ter endereços IP distintos e conhecerem os endereços IP dos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routers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e de diversos servidores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 protocolo DHCP automatiza a aquisição destas informações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 protocolo ARP automatiza a aquisição dos endereços nível canal nos canais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broadcasting</a:t>
            </a:r>
            <a:endParaRPr lang="pt-PT" sz="2400" i="1" dirty="0" smtClean="0">
              <a:ea typeface="ＭＳ Ｐゴシック" charset="0"/>
              <a:cs typeface="ＭＳ Ｐゴシック" charset="0"/>
            </a:endParaRP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 técnica de NAT isola uma rede do exterior e permite que os computadores internos partilhem um único endereço IP público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BDE03A0F-D6E8-6842-9D70-EDFD6FE1D68B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>
                <a:latin typeface="+mn-lt"/>
                <a:ea typeface="ＭＳ Ｐゴシック" charset="0"/>
                <a:cs typeface="ＭＳ Ｐゴシック" charset="0"/>
              </a:rPr>
              <a:t>Como inicializar um computador?</a:t>
            </a:r>
            <a:endParaRPr lang="pt-PT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84168" y="1700808"/>
            <a:ext cx="2495128" cy="1944216"/>
          </a:xfrm>
        </p:spPr>
        <p:txBody>
          <a:bodyPr/>
          <a:lstStyle/>
          <a:p>
            <a:r>
              <a:rPr lang="pt-PT" sz="2000" dirty="0" smtClean="0">
                <a:ea typeface="ＭＳ Ｐゴシック" charset="0"/>
                <a:cs typeface="ＭＳ Ｐゴシック" charset="0"/>
              </a:rPr>
              <a:t>Que servidor DNS usar ? Qual o meu endereço IP ? Como chego à Internet</a:t>
            </a:r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2824535" y="6396807"/>
            <a:ext cx="4978400" cy="3190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" name="Text Box 97"/>
          <p:cNvSpPr txBox="1">
            <a:spLocks noChangeArrowheads="1"/>
          </p:cNvSpPr>
          <p:nvPr/>
        </p:nvSpPr>
        <p:spPr bwMode="auto">
          <a:xfrm>
            <a:off x="566167" y="2046933"/>
            <a:ext cx="1314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1" smtClean="0">
                <a:cs typeface="+mn-cs"/>
              </a:rPr>
              <a:t>223.1.1.0/24</a:t>
            </a:r>
          </a:p>
        </p:txBody>
      </p:sp>
      <p:sp>
        <p:nvSpPr>
          <p:cNvPr id="36" name="Text Box 98"/>
          <p:cNvSpPr txBox="1">
            <a:spLocks noChangeArrowheads="1"/>
          </p:cNvSpPr>
          <p:nvPr/>
        </p:nvSpPr>
        <p:spPr bwMode="auto">
          <a:xfrm>
            <a:off x="4044380" y="4542483"/>
            <a:ext cx="1314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1" smtClean="0">
                <a:cs typeface="+mn-cs"/>
              </a:rPr>
              <a:t>223.1.2.0/24</a:t>
            </a:r>
          </a:p>
        </p:txBody>
      </p:sp>
      <p:sp>
        <p:nvSpPr>
          <p:cNvPr id="37" name="Text Box 99"/>
          <p:cNvSpPr txBox="1">
            <a:spLocks noChangeArrowheads="1"/>
          </p:cNvSpPr>
          <p:nvPr/>
        </p:nvSpPr>
        <p:spPr bwMode="auto">
          <a:xfrm>
            <a:off x="3067422" y="6352357"/>
            <a:ext cx="1314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1" smtClean="0">
                <a:cs typeface="+mn-cs"/>
              </a:rPr>
              <a:t>223.1.3.0/24</a:t>
            </a:r>
          </a:p>
        </p:txBody>
      </p:sp>
      <p:sp>
        <p:nvSpPr>
          <p:cNvPr id="38" name="Rectangle 100"/>
          <p:cNvSpPr>
            <a:spLocks noChangeArrowheads="1"/>
          </p:cNvSpPr>
          <p:nvPr/>
        </p:nvSpPr>
        <p:spPr bwMode="auto">
          <a:xfrm>
            <a:off x="1359917" y="4377383"/>
            <a:ext cx="847725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9" name="Freeform 101"/>
          <p:cNvSpPr>
            <a:spLocks/>
          </p:cNvSpPr>
          <p:nvPr/>
        </p:nvSpPr>
        <p:spPr bwMode="auto">
          <a:xfrm>
            <a:off x="772542" y="2316808"/>
            <a:ext cx="1941513" cy="2049462"/>
          </a:xfrm>
          <a:custGeom>
            <a:avLst/>
            <a:gdLst>
              <a:gd name="T0" fmla="*/ 2147483647 w 1223"/>
              <a:gd name="T1" fmla="*/ 2147483647 h 1291"/>
              <a:gd name="T2" fmla="*/ 2147483647 w 1223"/>
              <a:gd name="T3" fmla="*/ 2147483647 h 1291"/>
              <a:gd name="T4" fmla="*/ 2147483647 w 1223"/>
              <a:gd name="T5" fmla="*/ 2147483647 h 1291"/>
              <a:gd name="T6" fmla="*/ 2147483647 w 1223"/>
              <a:gd name="T7" fmla="*/ 2147483647 h 1291"/>
              <a:gd name="T8" fmla="*/ 2147483647 w 1223"/>
              <a:gd name="T9" fmla="*/ 2147483647 h 1291"/>
              <a:gd name="T10" fmla="*/ 2147483647 w 1223"/>
              <a:gd name="T11" fmla="*/ 2147483647 h 1291"/>
              <a:gd name="T12" fmla="*/ 2147483647 w 1223"/>
              <a:gd name="T13" fmla="*/ 2147483647 h 1291"/>
              <a:gd name="T14" fmla="*/ 2147483647 w 1223"/>
              <a:gd name="T15" fmla="*/ 2147483647 h 1291"/>
              <a:gd name="T16" fmla="*/ 2147483647 w 1223"/>
              <a:gd name="T17" fmla="*/ 2147483647 h 1291"/>
              <a:gd name="T18" fmla="*/ 2147483647 w 1223"/>
              <a:gd name="T19" fmla="*/ 2147483647 h 1291"/>
              <a:gd name="T20" fmla="*/ 2147483647 w 1223"/>
              <a:gd name="T21" fmla="*/ 2147483647 h 1291"/>
              <a:gd name="T22" fmla="*/ 2147483647 w 1223"/>
              <a:gd name="T23" fmla="*/ 2147483647 h 1291"/>
              <a:gd name="T24" fmla="*/ 2147483647 w 1223"/>
              <a:gd name="T25" fmla="*/ 2147483647 h 1291"/>
              <a:gd name="T26" fmla="*/ 2147483647 w 1223"/>
              <a:gd name="T27" fmla="*/ 2147483647 h 12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0" name="Freeform 102"/>
          <p:cNvSpPr>
            <a:spLocks/>
          </p:cNvSpPr>
          <p:nvPr/>
        </p:nvSpPr>
        <p:spPr bwMode="auto">
          <a:xfrm>
            <a:off x="3299842" y="2626370"/>
            <a:ext cx="1906588" cy="1958975"/>
          </a:xfrm>
          <a:custGeom>
            <a:avLst/>
            <a:gdLst>
              <a:gd name="T0" fmla="*/ 2147483647 w 1201"/>
              <a:gd name="T1" fmla="*/ 2147483647 h 1234"/>
              <a:gd name="T2" fmla="*/ 2147483647 w 1201"/>
              <a:gd name="T3" fmla="*/ 2147483647 h 1234"/>
              <a:gd name="T4" fmla="*/ 2147483647 w 1201"/>
              <a:gd name="T5" fmla="*/ 2147483647 h 1234"/>
              <a:gd name="T6" fmla="*/ 2147483647 w 1201"/>
              <a:gd name="T7" fmla="*/ 2147483647 h 1234"/>
              <a:gd name="T8" fmla="*/ 2147483647 w 1201"/>
              <a:gd name="T9" fmla="*/ 2147483647 h 1234"/>
              <a:gd name="T10" fmla="*/ 2147483647 w 1201"/>
              <a:gd name="T11" fmla="*/ 2147483647 h 1234"/>
              <a:gd name="T12" fmla="*/ 2147483647 w 1201"/>
              <a:gd name="T13" fmla="*/ 2147483647 h 1234"/>
              <a:gd name="T14" fmla="*/ 2147483647 w 1201"/>
              <a:gd name="T15" fmla="*/ 2147483647 h 1234"/>
              <a:gd name="T16" fmla="*/ 2147483647 w 1201"/>
              <a:gd name="T17" fmla="*/ 2147483647 h 1234"/>
              <a:gd name="T18" fmla="*/ 2147483647 w 1201"/>
              <a:gd name="T19" fmla="*/ 2147483647 h 1234"/>
              <a:gd name="T20" fmla="*/ 2147483647 w 1201"/>
              <a:gd name="T21" fmla="*/ 2147483647 h 1234"/>
              <a:gd name="T22" fmla="*/ 2147483647 w 1201"/>
              <a:gd name="T23" fmla="*/ 2147483647 h 1234"/>
              <a:gd name="T24" fmla="*/ 2147483647 w 1201"/>
              <a:gd name="T25" fmla="*/ 2147483647 h 1234"/>
              <a:gd name="T26" fmla="*/ 2147483647 w 1201"/>
              <a:gd name="T27" fmla="*/ 2147483647 h 123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201" h="1234">
                <a:moveTo>
                  <a:pt x="25" y="709"/>
                </a:moveTo>
                <a:cubicBezTo>
                  <a:pt x="49" y="824"/>
                  <a:pt x="428" y="709"/>
                  <a:pt x="526" y="780"/>
                </a:cubicBezTo>
                <a:cubicBezTo>
                  <a:pt x="624" y="851"/>
                  <a:pt x="543" y="1059"/>
                  <a:pt x="613" y="1134"/>
                </a:cubicBezTo>
                <a:cubicBezTo>
                  <a:pt x="683" y="1209"/>
                  <a:pt x="853" y="1234"/>
                  <a:pt x="946" y="1230"/>
                </a:cubicBezTo>
                <a:cubicBezTo>
                  <a:pt x="1039" y="1226"/>
                  <a:pt x="1141" y="1163"/>
                  <a:pt x="1171" y="1107"/>
                </a:cubicBezTo>
                <a:cubicBezTo>
                  <a:pt x="1201" y="1051"/>
                  <a:pt x="1135" y="963"/>
                  <a:pt x="1126" y="894"/>
                </a:cubicBezTo>
                <a:cubicBezTo>
                  <a:pt x="1117" y="825"/>
                  <a:pt x="1119" y="772"/>
                  <a:pt x="1114" y="693"/>
                </a:cubicBezTo>
                <a:cubicBezTo>
                  <a:pt x="1109" y="614"/>
                  <a:pt x="1095" y="502"/>
                  <a:pt x="1099" y="423"/>
                </a:cubicBezTo>
                <a:cubicBezTo>
                  <a:pt x="1103" y="344"/>
                  <a:pt x="1141" y="281"/>
                  <a:pt x="1141" y="216"/>
                </a:cubicBezTo>
                <a:cubicBezTo>
                  <a:pt x="1141" y="151"/>
                  <a:pt x="1185" y="56"/>
                  <a:pt x="1102" y="33"/>
                </a:cubicBezTo>
                <a:cubicBezTo>
                  <a:pt x="1019" y="10"/>
                  <a:pt x="740" y="0"/>
                  <a:pt x="646" y="81"/>
                </a:cubicBezTo>
                <a:cubicBezTo>
                  <a:pt x="552" y="162"/>
                  <a:pt x="635" y="441"/>
                  <a:pt x="535" y="519"/>
                </a:cubicBezTo>
                <a:cubicBezTo>
                  <a:pt x="435" y="597"/>
                  <a:pt x="129" y="516"/>
                  <a:pt x="44" y="548"/>
                </a:cubicBezTo>
                <a:cubicBezTo>
                  <a:pt x="15" y="601"/>
                  <a:pt x="0" y="594"/>
                  <a:pt x="25" y="709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1" name="Freeform 103"/>
          <p:cNvSpPr>
            <a:spLocks/>
          </p:cNvSpPr>
          <p:nvPr/>
        </p:nvSpPr>
        <p:spPr bwMode="auto">
          <a:xfrm>
            <a:off x="1972692" y="4059883"/>
            <a:ext cx="2041525" cy="1979612"/>
          </a:xfrm>
          <a:custGeom>
            <a:avLst/>
            <a:gdLst>
              <a:gd name="T0" fmla="*/ 2147483647 w 1286"/>
              <a:gd name="T1" fmla="*/ 2147483647 h 1247"/>
              <a:gd name="T2" fmla="*/ 2147483647 w 1286"/>
              <a:gd name="T3" fmla="*/ 2147483647 h 1247"/>
              <a:gd name="T4" fmla="*/ 2147483647 w 1286"/>
              <a:gd name="T5" fmla="*/ 2147483647 h 1247"/>
              <a:gd name="T6" fmla="*/ 2147483647 w 1286"/>
              <a:gd name="T7" fmla="*/ 2147483647 h 1247"/>
              <a:gd name="T8" fmla="*/ 2147483647 w 1286"/>
              <a:gd name="T9" fmla="*/ 2147483647 h 1247"/>
              <a:gd name="T10" fmla="*/ 2147483647 w 1286"/>
              <a:gd name="T11" fmla="*/ 2147483647 h 1247"/>
              <a:gd name="T12" fmla="*/ 2147483647 w 1286"/>
              <a:gd name="T13" fmla="*/ 2147483647 h 1247"/>
              <a:gd name="T14" fmla="*/ 2147483647 w 1286"/>
              <a:gd name="T15" fmla="*/ 2147483647 h 1247"/>
              <a:gd name="T16" fmla="*/ 2147483647 w 1286"/>
              <a:gd name="T17" fmla="*/ 2147483647 h 1247"/>
              <a:gd name="T18" fmla="*/ 2147483647 w 1286"/>
              <a:gd name="T19" fmla="*/ 2147483647 h 1247"/>
              <a:gd name="T20" fmla="*/ 2147483647 w 1286"/>
              <a:gd name="T21" fmla="*/ 2147483647 h 1247"/>
              <a:gd name="T22" fmla="*/ 2147483647 w 1286"/>
              <a:gd name="T23" fmla="*/ 2147483647 h 1247"/>
              <a:gd name="T24" fmla="*/ 2147483647 w 1286"/>
              <a:gd name="T25" fmla="*/ 2147483647 h 124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286" h="1247">
                <a:moveTo>
                  <a:pt x="587" y="30"/>
                </a:moveTo>
                <a:cubicBezTo>
                  <a:pt x="473" y="60"/>
                  <a:pt x="601" y="475"/>
                  <a:pt x="509" y="618"/>
                </a:cubicBezTo>
                <a:cubicBezTo>
                  <a:pt x="424" y="765"/>
                  <a:pt x="154" y="830"/>
                  <a:pt x="77" y="909"/>
                </a:cubicBezTo>
                <a:cubicBezTo>
                  <a:pt x="0" y="988"/>
                  <a:pt x="37" y="1043"/>
                  <a:pt x="47" y="1095"/>
                </a:cubicBezTo>
                <a:cubicBezTo>
                  <a:pt x="57" y="1147"/>
                  <a:pt x="71" y="1205"/>
                  <a:pt x="140" y="1224"/>
                </a:cubicBezTo>
                <a:cubicBezTo>
                  <a:pt x="209" y="1243"/>
                  <a:pt x="369" y="1212"/>
                  <a:pt x="461" y="1209"/>
                </a:cubicBezTo>
                <a:cubicBezTo>
                  <a:pt x="553" y="1206"/>
                  <a:pt x="571" y="1206"/>
                  <a:pt x="692" y="1209"/>
                </a:cubicBezTo>
                <a:cubicBezTo>
                  <a:pt x="813" y="1212"/>
                  <a:pt x="1094" y="1247"/>
                  <a:pt x="1190" y="1227"/>
                </a:cubicBezTo>
                <a:cubicBezTo>
                  <a:pt x="1286" y="1207"/>
                  <a:pt x="1279" y="1170"/>
                  <a:pt x="1271" y="1089"/>
                </a:cubicBezTo>
                <a:cubicBezTo>
                  <a:pt x="1263" y="1008"/>
                  <a:pt x="1217" y="818"/>
                  <a:pt x="1139" y="741"/>
                </a:cubicBezTo>
                <a:cubicBezTo>
                  <a:pt x="1061" y="664"/>
                  <a:pt x="865" y="743"/>
                  <a:pt x="800" y="627"/>
                </a:cubicBezTo>
                <a:cubicBezTo>
                  <a:pt x="735" y="511"/>
                  <a:pt x="785" y="142"/>
                  <a:pt x="749" y="42"/>
                </a:cubicBezTo>
                <a:cubicBezTo>
                  <a:pt x="695" y="15"/>
                  <a:pt x="701" y="0"/>
                  <a:pt x="587" y="3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2" name="Line 104"/>
          <p:cNvSpPr>
            <a:spLocks noChangeShapeType="1"/>
          </p:cNvSpPr>
          <p:nvPr/>
        </p:nvSpPr>
        <p:spPr bwMode="auto">
          <a:xfrm>
            <a:off x="1321817" y="2839095"/>
            <a:ext cx="277813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43" name="Line 106"/>
          <p:cNvSpPr>
            <a:spLocks noChangeShapeType="1"/>
          </p:cNvSpPr>
          <p:nvPr/>
        </p:nvSpPr>
        <p:spPr bwMode="auto">
          <a:xfrm flipV="1">
            <a:off x="1371030" y="3559820"/>
            <a:ext cx="2778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44" name="Line 107"/>
          <p:cNvSpPr>
            <a:spLocks noChangeShapeType="1"/>
          </p:cNvSpPr>
          <p:nvPr/>
        </p:nvSpPr>
        <p:spPr bwMode="auto">
          <a:xfrm>
            <a:off x="1331342" y="4110683"/>
            <a:ext cx="27305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45" name="Line 108"/>
          <p:cNvSpPr>
            <a:spLocks noChangeShapeType="1"/>
          </p:cNvSpPr>
          <p:nvPr/>
        </p:nvSpPr>
        <p:spPr bwMode="auto">
          <a:xfrm flipV="1">
            <a:off x="2174305" y="3688408"/>
            <a:ext cx="561975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46" name="Text Box 109"/>
          <p:cNvSpPr txBox="1">
            <a:spLocks noChangeArrowheads="1"/>
          </p:cNvSpPr>
          <p:nvPr/>
        </p:nvSpPr>
        <p:spPr bwMode="auto">
          <a:xfrm>
            <a:off x="1369442" y="2513658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223.1.1.1</a:t>
            </a:r>
            <a:endParaRPr lang="en-US" sz="1400" smtClean="0">
              <a:latin typeface="Comic Sans MS" charset="0"/>
              <a:cs typeface="+mn-cs"/>
            </a:endParaRPr>
          </a:p>
        </p:txBody>
      </p:sp>
      <p:sp>
        <p:nvSpPr>
          <p:cNvPr id="47" name="Text Box 111"/>
          <p:cNvSpPr txBox="1">
            <a:spLocks noChangeArrowheads="1"/>
          </p:cNvSpPr>
          <p:nvPr/>
        </p:nvSpPr>
        <p:spPr bwMode="auto">
          <a:xfrm>
            <a:off x="1255142" y="4139258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223.1.1.3</a:t>
            </a:r>
            <a:endParaRPr lang="en-US" sz="1400" smtClean="0">
              <a:latin typeface="Comic Sans MS" charset="0"/>
              <a:cs typeface="+mn-cs"/>
            </a:endParaRPr>
          </a:p>
        </p:txBody>
      </p:sp>
      <p:sp>
        <p:nvSpPr>
          <p:cNvPr id="48" name="Text Box 112"/>
          <p:cNvSpPr txBox="1">
            <a:spLocks noChangeArrowheads="1"/>
          </p:cNvSpPr>
          <p:nvPr/>
        </p:nvSpPr>
        <p:spPr bwMode="auto">
          <a:xfrm>
            <a:off x="2001267" y="3378845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223.1.1.4</a:t>
            </a:r>
            <a:endParaRPr lang="en-US" sz="1400" smtClean="0">
              <a:latin typeface="Comic Sans MS" charset="0"/>
              <a:cs typeface="+mn-cs"/>
            </a:endParaRPr>
          </a:p>
        </p:txBody>
      </p:sp>
      <p:sp>
        <p:nvSpPr>
          <p:cNvPr id="49" name="Line 113"/>
          <p:cNvSpPr>
            <a:spLocks noChangeShapeType="1"/>
          </p:cNvSpPr>
          <p:nvPr/>
        </p:nvSpPr>
        <p:spPr bwMode="auto">
          <a:xfrm flipV="1">
            <a:off x="3249042" y="3689995"/>
            <a:ext cx="5334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50" name="Text Box 114"/>
          <p:cNvSpPr txBox="1">
            <a:spLocks noChangeArrowheads="1"/>
          </p:cNvSpPr>
          <p:nvPr/>
        </p:nvSpPr>
        <p:spPr bwMode="auto">
          <a:xfrm>
            <a:off x="3122042" y="3380433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223.1.2.9</a:t>
            </a:r>
            <a:endParaRPr lang="en-US" sz="1400" smtClean="0">
              <a:latin typeface="Comic Sans MS" charset="0"/>
              <a:cs typeface="+mn-cs"/>
            </a:endParaRPr>
          </a:p>
        </p:txBody>
      </p:sp>
      <p:sp>
        <p:nvSpPr>
          <p:cNvPr id="51" name="Line 116"/>
          <p:cNvSpPr>
            <a:spLocks noChangeShapeType="1"/>
          </p:cNvSpPr>
          <p:nvPr/>
        </p:nvSpPr>
        <p:spPr bwMode="auto">
          <a:xfrm>
            <a:off x="4441255" y="3001020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52" name="Line 117"/>
          <p:cNvSpPr>
            <a:spLocks noChangeShapeType="1"/>
          </p:cNvSpPr>
          <p:nvPr/>
        </p:nvSpPr>
        <p:spPr bwMode="auto">
          <a:xfrm>
            <a:off x="4495230" y="4277370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53" name="Line 120"/>
          <p:cNvSpPr>
            <a:spLocks noChangeShapeType="1"/>
          </p:cNvSpPr>
          <p:nvPr/>
        </p:nvSpPr>
        <p:spPr bwMode="auto">
          <a:xfrm flipH="1">
            <a:off x="3007742" y="4029720"/>
            <a:ext cx="3175" cy="708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4" name="Line 122"/>
          <p:cNvSpPr>
            <a:spLocks noChangeShapeType="1"/>
          </p:cNvSpPr>
          <p:nvPr/>
        </p:nvSpPr>
        <p:spPr bwMode="auto">
          <a:xfrm flipH="1" flipV="1">
            <a:off x="2433067" y="5374333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55" name="Line 123"/>
          <p:cNvSpPr>
            <a:spLocks noChangeShapeType="1"/>
          </p:cNvSpPr>
          <p:nvPr/>
        </p:nvSpPr>
        <p:spPr bwMode="auto">
          <a:xfrm flipH="1" flipV="1">
            <a:off x="3574480" y="5307658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56" name="Text Box 124"/>
          <p:cNvSpPr txBox="1">
            <a:spLocks noChangeArrowheads="1"/>
          </p:cNvSpPr>
          <p:nvPr/>
        </p:nvSpPr>
        <p:spPr bwMode="auto">
          <a:xfrm>
            <a:off x="3545905" y="5185420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223.1.3.2</a:t>
            </a:r>
            <a:endParaRPr lang="en-US" sz="1400" smtClean="0">
              <a:latin typeface="Comic Sans MS" charset="0"/>
              <a:cs typeface="+mn-cs"/>
            </a:endParaRPr>
          </a:p>
        </p:txBody>
      </p:sp>
      <p:sp>
        <p:nvSpPr>
          <p:cNvPr id="57" name="Text Box 127"/>
          <p:cNvSpPr txBox="1">
            <a:spLocks noChangeArrowheads="1"/>
          </p:cNvSpPr>
          <p:nvPr/>
        </p:nvSpPr>
        <p:spPr bwMode="auto">
          <a:xfrm>
            <a:off x="1398017" y="5196533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cs typeface="+mn-cs"/>
              </a:rPr>
              <a:t>223.1.3.1</a:t>
            </a:r>
            <a:endParaRPr lang="en-US" sz="1400" dirty="0" smtClean="0">
              <a:latin typeface="Comic Sans MS" charset="0"/>
              <a:cs typeface="+mn-cs"/>
            </a:endParaRPr>
          </a:p>
        </p:txBody>
      </p:sp>
      <p:grpSp>
        <p:nvGrpSpPr>
          <p:cNvPr id="58" name="Group 129"/>
          <p:cNvGrpSpPr>
            <a:grpSpLocks/>
          </p:cNvGrpSpPr>
          <p:nvPr/>
        </p:nvGrpSpPr>
        <p:grpSpPr bwMode="auto">
          <a:xfrm>
            <a:off x="767780" y="2540645"/>
            <a:ext cx="641350" cy="558800"/>
            <a:chOff x="-44" y="1473"/>
            <a:chExt cx="981" cy="1105"/>
          </a:xfrm>
        </p:grpSpPr>
        <p:pic>
          <p:nvPicPr>
            <p:cNvPr id="59" name="Picture 13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0" name="Freeform 13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61" name="Group 132"/>
          <p:cNvGrpSpPr>
            <a:grpSpLocks/>
          </p:cNvGrpSpPr>
          <p:nvPr/>
        </p:nvGrpSpPr>
        <p:grpSpPr bwMode="auto">
          <a:xfrm>
            <a:off x="763017" y="3150245"/>
            <a:ext cx="641350" cy="558800"/>
            <a:chOff x="-44" y="1473"/>
            <a:chExt cx="981" cy="1105"/>
          </a:xfrm>
        </p:grpSpPr>
        <p:pic>
          <p:nvPicPr>
            <p:cNvPr id="62" name="Picture 13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" name="Freeform 13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64" name="Group 135"/>
          <p:cNvGrpSpPr>
            <a:grpSpLocks/>
          </p:cNvGrpSpPr>
          <p:nvPr/>
        </p:nvGrpSpPr>
        <p:grpSpPr bwMode="auto">
          <a:xfrm>
            <a:off x="791592" y="3759845"/>
            <a:ext cx="641350" cy="558800"/>
            <a:chOff x="-44" y="1473"/>
            <a:chExt cx="981" cy="1105"/>
          </a:xfrm>
        </p:grpSpPr>
        <p:pic>
          <p:nvPicPr>
            <p:cNvPr id="65" name="Picture 136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6" name="Freeform 13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67" name="Group 138"/>
          <p:cNvGrpSpPr>
            <a:grpSpLocks/>
          </p:cNvGrpSpPr>
          <p:nvPr/>
        </p:nvGrpSpPr>
        <p:grpSpPr bwMode="auto">
          <a:xfrm flipH="1">
            <a:off x="4499992" y="2708920"/>
            <a:ext cx="641350" cy="558800"/>
            <a:chOff x="-44" y="1473"/>
            <a:chExt cx="981" cy="1105"/>
          </a:xfrm>
        </p:grpSpPr>
        <p:pic>
          <p:nvPicPr>
            <p:cNvPr id="68" name="Picture 13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9" name="Freeform 14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70" name="Group 141"/>
          <p:cNvGrpSpPr>
            <a:grpSpLocks/>
          </p:cNvGrpSpPr>
          <p:nvPr/>
        </p:nvGrpSpPr>
        <p:grpSpPr bwMode="auto">
          <a:xfrm flipH="1">
            <a:off x="4574605" y="3988445"/>
            <a:ext cx="641350" cy="558800"/>
            <a:chOff x="-44" y="1473"/>
            <a:chExt cx="981" cy="1105"/>
          </a:xfrm>
        </p:grpSpPr>
        <p:pic>
          <p:nvPicPr>
            <p:cNvPr id="71" name="Picture 14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" name="Freeform 14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73" name="Group 144"/>
          <p:cNvGrpSpPr>
            <a:grpSpLocks/>
          </p:cNvGrpSpPr>
          <p:nvPr/>
        </p:nvGrpSpPr>
        <p:grpSpPr bwMode="auto">
          <a:xfrm flipH="1">
            <a:off x="3366517" y="5512445"/>
            <a:ext cx="641350" cy="558800"/>
            <a:chOff x="-44" y="1473"/>
            <a:chExt cx="981" cy="1105"/>
          </a:xfrm>
        </p:grpSpPr>
        <p:pic>
          <p:nvPicPr>
            <p:cNvPr id="74" name="Picture 14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5" name="Freeform 1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76" name="Group 147"/>
          <p:cNvGrpSpPr>
            <a:grpSpLocks/>
          </p:cNvGrpSpPr>
          <p:nvPr/>
        </p:nvGrpSpPr>
        <p:grpSpPr bwMode="auto">
          <a:xfrm flipH="1">
            <a:off x="2202880" y="5553720"/>
            <a:ext cx="641350" cy="558800"/>
            <a:chOff x="-44" y="1473"/>
            <a:chExt cx="981" cy="1105"/>
          </a:xfrm>
        </p:grpSpPr>
        <p:pic>
          <p:nvPicPr>
            <p:cNvPr id="77" name="Picture 14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8" name="Freeform 14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79" name="Group 150"/>
          <p:cNvGrpSpPr>
            <a:grpSpLocks/>
          </p:cNvGrpSpPr>
          <p:nvPr/>
        </p:nvGrpSpPr>
        <p:grpSpPr bwMode="auto">
          <a:xfrm>
            <a:off x="2631505" y="3647133"/>
            <a:ext cx="698500" cy="355600"/>
            <a:chOff x="4396" y="1245"/>
            <a:chExt cx="672" cy="248"/>
          </a:xfrm>
        </p:grpSpPr>
        <p:sp>
          <p:nvSpPr>
            <p:cNvPr id="80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1400">
                <a:latin typeface="Times New Roman" charset="0"/>
                <a:cs typeface="Arial" charset="0"/>
              </a:endParaRPr>
            </a:p>
          </p:txBody>
        </p:sp>
        <p:sp>
          <p:nvSpPr>
            <p:cNvPr id="81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PT" sz="1400">
                <a:latin typeface="Times New Roman" charset="0"/>
                <a:cs typeface="Arial" charset="0"/>
              </a:endParaRPr>
            </a:p>
          </p:txBody>
        </p:sp>
        <p:sp>
          <p:nvSpPr>
            <p:cNvPr id="82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1400">
                <a:latin typeface="Times New Roman" charset="0"/>
                <a:cs typeface="Arial" charset="0"/>
              </a:endParaRPr>
            </a:p>
          </p:txBody>
        </p:sp>
        <p:grpSp>
          <p:nvGrpSpPr>
            <p:cNvPr id="83" name="Group 154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86" name="Freeform 15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87" name="Freeform 15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84" name="Line 157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85" name="Line 158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</p:grpSp>
      <p:sp>
        <p:nvSpPr>
          <p:cNvPr id="88" name="Rectangle 162"/>
          <p:cNvSpPr>
            <a:spLocks noChangeArrowheads="1"/>
          </p:cNvSpPr>
          <p:nvPr/>
        </p:nvSpPr>
        <p:spPr bwMode="auto">
          <a:xfrm>
            <a:off x="1485330" y="3262958"/>
            <a:ext cx="288925" cy="233362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89" name="Text Box 110"/>
          <p:cNvSpPr txBox="1">
            <a:spLocks noChangeArrowheads="1"/>
          </p:cNvSpPr>
          <p:nvPr/>
        </p:nvSpPr>
        <p:spPr bwMode="auto">
          <a:xfrm>
            <a:off x="1320230" y="3169295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cs typeface="+mn-cs"/>
              </a:rPr>
              <a:t>223.1.1.2</a:t>
            </a:r>
            <a:endParaRPr lang="en-US" sz="1400" dirty="0" smtClean="0">
              <a:latin typeface="Comic Sans MS" charset="0"/>
              <a:cs typeface="+mn-cs"/>
            </a:endParaRPr>
          </a:p>
        </p:txBody>
      </p:sp>
      <p:sp>
        <p:nvSpPr>
          <p:cNvPr id="90" name="Rectangle 165"/>
          <p:cNvSpPr>
            <a:spLocks noChangeArrowheads="1"/>
          </p:cNvSpPr>
          <p:nvPr/>
        </p:nvSpPr>
        <p:spPr bwMode="auto">
          <a:xfrm>
            <a:off x="4226942" y="3972570"/>
            <a:ext cx="288925" cy="233363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91" name="Rectangle 166"/>
          <p:cNvSpPr>
            <a:spLocks noChangeArrowheads="1"/>
          </p:cNvSpPr>
          <p:nvPr/>
        </p:nvSpPr>
        <p:spPr bwMode="auto">
          <a:xfrm>
            <a:off x="2874392" y="4158308"/>
            <a:ext cx="288925" cy="233362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92" name="Text Box 128"/>
          <p:cNvSpPr txBox="1">
            <a:spLocks noChangeArrowheads="1"/>
          </p:cNvSpPr>
          <p:nvPr/>
        </p:nvSpPr>
        <p:spPr bwMode="auto">
          <a:xfrm>
            <a:off x="2498155" y="4120208"/>
            <a:ext cx="103346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cs typeface="+mn-cs"/>
              </a:rPr>
              <a:t>223.1.3.27</a:t>
            </a:r>
            <a:endParaRPr lang="en-US" sz="1400" dirty="0" smtClean="0">
              <a:latin typeface="Comic Sans MS" charset="0"/>
              <a:cs typeface="+mn-cs"/>
            </a:endParaRPr>
          </a:p>
        </p:txBody>
      </p:sp>
      <p:sp>
        <p:nvSpPr>
          <p:cNvPr id="93" name="Text Box 118"/>
          <p:cNvSpPr txBox="1">
            <a:spLocks noChangeArrowheads="1"/>
          </p:cNvSpPr>
          <p:nvPr/>
        </p:nvSpPr>
        <p:spPr bwMode="auto">
          <a:xfrm>
            <a:off x="3596705" y="3986858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cs typeface="+mn-cs"/>
              </a:rPr>
              <a:t>223.1.2.2</a:t>
            </a:r>
            <a:endParaRPr lang="en-US" sz="1400" dirty="0" smtClean="0">
              <a:latin typeface="Comic Sans MS" charset="0"/>
              <a:cs typeface="+mn-cs"/>
            </a:endParaRPr>
          </a:p>
        </p:txBody>
      </p:sp>
      <p:sp>
        <p:nvSpPr>
          <p:cNvPr id="94" name="Text Box 119"/>
          <p:cNvSpPr txBox="1">
            <a:spLocks noChangeArrowheads="1"/>
          </p:cNvSpPr>
          <p:nvPr/>
        </p:nvSpPr>
        <p:spPr bwMode="auto">
          <a:xfrm>
            <a:off x="4426967" y="2470795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223.1.2.1</a:t>
            </a:r>
            <a:endParaRPr lang="en-US" sz="1400" smtClean="0">
              <a:latin typeface="Comic Sans MS" charset="0"/>
              <a:cs typeface="+mn-cs"/>
            </a:endParaRPr>
          </a:p>
        </p:txBody>
      </p:sp>
      <p:grpSp>
        <p:nvGrpSpPr>
          <p:cNvPr id="97" name="Group 195"/>
          <p:cNvGrpSpPr>
            <a:grpSpLocks/>
          </p:cNvGrpSpPr>
          <p:nvPr/>
        </p:nvGrpSpPr>
        <p:grpSpPr bwMode="auto">
          <a:xfrm>
            <a:off x="3569717" y="2539058"/>
            <a:ext cx="401638" cy="681037"/>
            <a:chOff x="4140" y="429"/>
            <a:chExt cx="1425" cy="2396"/>
          </a:xfrm>
        </p:grpSpPr>
        <p:sp>
          <p:nvSpPr>
            <p:cNvPr id="98" name="Freeform 19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99" name="Rectangle 197"/>
            <p:cNvSpPr>
              <a:spLocks noChangeArrowheads="1"/>
            </p:cNvSpPr>
            <p:nvPr/>
          </p:nvSpPr>
          <p:spPr bwMode="auto">
            <a:xfrm>
              <a:off x="4208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100" name="Freeform 19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01" name="Freeform 19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02" name="Rectangle 200"/>
            <p:cNvSpPr>
              <a:spLocks noChangeArrowheads="1"/>
            </p:cNvSpPr>
            <p:nvPr/>
          </p:nvSpPr>
          <p:spPr bwMode="auto">
            <a:xfrm>
              <a:off x="4213" y="691"/>
              <a:ext cx="597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grpSp>
          <p:nvGrpSpPr>
            <p:cNvPr id="103" name="Group 20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8" name="AutoShape 202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  <p:sp>
            <p:nvSpPr>
              <p:cNvPr id="129" name="AutoShape 203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89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</p:grpSp>
        <p:sp>
          <p:nvSpPr>
            <p:cNvPr id="104" name="Rectangle 204"/>
            <p:cNvSpPr>
              <a:spLocks noChangeArrowheads="1"/>
            </p:cNvSpPr>
            <p:nvPr/>
          </p:nvSpPr>
          <p:spPr bwMode="auto">
            <a:xfrm>
              <a:off x="4224" y="1021"/>
              <a:ext cx="597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grpSp>
          <p:nvGrpSpPr>
            <p:cNvPr id="105" name="Group 20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26" name="AutoShape 206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  <p:sp>
            <p:nvSpPr>
              <p:cNvPr id="127" name="AutoShape 207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9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</p:grpSp>
        <p:sp>
          <p:nvSpPr>
            <p:cNvPr id="106" name="Rectangle 208"/>
            <p:cNvSpPr>
              <a:spLocks noChangeArrowheads="1"/>
            </p:cNvSpPr>
            <p:nvPr/>
          </p:nvSpPr>
          <p:spPr bwMode="auto">
            <a:xfrm>
              <a:off x="4219" y="1356"/>
              <a:ext cx="591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107" name="Rectangle 209"/>
            <p:cNvSpPr>
              <a:spLocks noChangeArrowheads="1"/>
            </p:cNvSpPr>
            <p:nvPr/>
          </p:nvSpPr>
          <p:spPr bwMode="auto">
            <a:xfrm>
              <a:off x="4230" y="1658"/>
              <a:ext cx="591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grpSp>
          <p:nvGrpSpPr>
            <p:cNvPr id="108" name="Group 21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4" name="AutoShape 211"/>
              <p:cNvSpPr>
                <a:spLocks noChangeArrowheads="1"/>
              </p:cNvSpPr>
              <p:nvPr/>
            </p:nvSpPr>
            <p:spPr bwMode="auto">
              <a:xfrm>
                <a:off x="617" y="2576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  <p:sp>
            <p:nvSpPr>
              <p:cNvPr id="125" name="AutoShape 212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88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</p:grpSp>
        <p:sp>
          <p:nvSpPr>
            <p:cNvPr id="109" name="Freeform 21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110" name="Group 21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2" name="AutoShape 215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30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  <p:sp>
            <p:nvSpPr>
              <p:cNvPr id="123" name="AutoShape 216"/>
              <p:cNvSpPr>
                <a:spLocks noChangeArrowheads="1"/>
              </p:cNvSpPr>
              <p:nvPr/>
            </p:nvSpPr>
            <p:spPr bwMode="auto">
              <a:xfrm>
                <a:off x="626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</p:grpSp>
        <p:sp>
          <p:nvSpPr>
            <p:cNvPr id="111" name="Rectangle 217"/>
            <p:cNvSpPr>
              <a:spLocks noChangeArrowheads="1"/>
            </p:cNvSpPr>
            <p:nvPr/>
          </p:nvSpPr>
          <p:spPr bwMode="auto">
            <a:xfrm>
              <a:off x="5250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112" name="Freeform 21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13" name="Freeform 21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14" name="Oval 220"/>
            <p:cNvSpPr>
              <a:spLocks noChangeArrowheads="1"/>
            </p:cNvSpPr>
            <p:nvPr/>
          </p:nvSpPr>
          <p:spPr bwMode="auto">
            <a:xfrm>
              <a:off x="5514" y="2613"/>
              <a:ext cx="51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115" name="Freeform 22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16" name="AutoShape 222"/>
            <p:cNvSpPr>
              <a:spLocks noChangeArrowheads="1"/>
            </p:cNvSpPr>
            <p:nvPr/>
          </p:nvSpPr>
          <p:spPr bwMode="auto">
            <a:xfrm>
              <a:off x="4140" y="2680"/>
              <a:ext cx="1200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117" name="AutoShape 223"/>
            <p:cNvSpPr>
              <a:spLocks noChangeArrowheads="1"/>
            </p:cNvSpPr>
            <p:nvPr/>
          </p:nvSpPr>
          <p:spPr bwMode="auto">
            <a:xfrm>
              <a:off x="4208" y="2713"/>
              <a:ext cx="1070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118" name="Oval 224"/>
            <p:cNvSpPr>
              <a:spLocks noChangeArrowheads="1"/>
            </p:cNvSpPr>
            <p:nvPr/>
          </p:nvSpPr>
          <p:spPr bwMode="auto">
            <a:xfrm>
              <a:off x="4309" y="2384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119" name="Oval 225"/>
            <p:cNvSpPr>
              <a:spLocks noChangeArrowheads="1"/>
            </p:cNvSpPr>
            <p:nvPr/>
          </p:nvSpPr>
          <p:spPr bwMode="auto">
            <a:xfrm>
              <a:off x="4484" y="2384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14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20" name="Oval 226"/>
            <p:cNvSpPr>
              <a:spLocks noChangeArrowheads="1"/>
            </p:cNvSpPr>
            <p:nvPr/>
          </p:nvSpPr>
          <p:spPr bwMode="auto">
            <a:xfrm>
              <a:off x="4664" y="2384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121" name="Rectangle 227"/>
            <p:cNvSpPr>
              <a:spLocks noChangeArrowheads="1"/>
            </p:cNvSpPr>
            <p:nvPr/>
          </p:nvSpPr>
          <p:spPr bwMode="auto">
            <a:xfrm>
              <a:off x="5064" y="1836"/>
              <a:ext cx="84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</p:grpSp>
      <p:grpSp>
        <p:nvGrpSpPr>
          <p:cNvPr id="130" name="Group 231"/>
          <p:cNvGrpSpPr>
            <a:grpSpLocks/>
          </p:cNvGrpSpPr>
          <p:nvPr/>
        </p:nvGrpSpPr>
        <p:grpSpPr bwMode="auto">
          <a:xfrm>
            <a:off x="5182617" y="3285183"/>
            <a:ext cx="1101725" cy="549275"/>
            <a:chOff x="3428" y="1798"/>
            <a:chExt cx="694" cy="346"/>
          </a:xfrm>
        </p:grpSpPr>
        <p:grpSp>
          <p:nvGrpSpPr>
            <p:cNvPr id="131" name="Group 229"/>
            <p:cNvGrpSpPr>
              <a:grpSpLocks/>
            </p:cNvGrpSpPr>
            <p:nvPr/>
          </p:nvGrpSpPr>
          <p:grpSpPr bwMode="auto">
            <a:xfrm>
              <a:off x="3628" y="1798"/>
              <a:ext cx="494" cy="346"/>
              <a:chOff x="4420" y="878"/>
              <a:chExt cx="614" cy="458"/>
            </a:xfrm>
          </p:grpSpPr>
          <p:pic>
            <p:nvPicPr>
              <p:cNvPr id="133" name="Picture 173" descr="laptop_keyboard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4420" y="1108"/>
                <a:ext cx="527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4" name="Freeform 174"/>
              <p:cNvSpPr>
                <a:spLocks/>
              </p:cNvSpPr>
              <p:nvPr/>
            </p:nvSpPr>
            <p:spPr bwMode="auto">
              <a:xfrm>
                <a:off x="4595" y="888"/>
                <a:ext cx="424" cy="297"/>
              </a:xfrm>
              <a:custGeom>
                <a:avLst/>
                <a:gdLst>
                  <a:gd name="T0" fmla="*/ 0 w 2982"/>
                  <a:gd name="T1" fmla="*/ 0 h 2442"/>
                  <a:gd name="T2" fmla="*/ 0 w 2982"/>
                  <a:gd name="T3" fmla="*/ 0 h 2442"/>
                  <a:gd name="T4" fmla="*/ 0 w 2982"/>
                  <a:gd name="T5" fmla="*/ 0 h 2442"/>
                  <a:gd name="T6" fmla="*/ 0 w 2982"/>
                  <a:gd name="T7" fmla="*/ 0 h 2442"/>
                  <a:gd name="T8" fmla="*/ 0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pic>
            <p:nvPicPr>
              <p:cNvPr id="135" name="Picture 175" descr="screen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16" y="895"/>
                <a:ext cx="385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6" name="Freeform 176"/>
              <p:cNvSpPr>
                <a:spLocks/>
              </p:cNvSpPr>
              <p:nvPr/>
            </p:nvSpPr>
            <p:spPr bwMode="auto">
              <a:xfrm>
                <a:off x="4672" y="879"/>
                <a:ext cx="359" cy="55"/>
              </a:xfrm>
              <a:custGeom>
                <a:avLst/>
                <a:gdLst>
                  <a:gd name="T0" fmla="*/ 0 w 2528"/>
                  <a:gd name="T1" fmla="*/ 0 h 455"/>
                  <a:gd name="T2" fmla="*/ 0 w 2528"/>
                  <a:gd name="T3" fmla="*/ 0 h 455"/>
                  <a:gd name="T4" fmla="*/ 0 w 2528"/>
                  <a:gd name="T5" fmla="*/ 0 h 455"/>
                  <a:gd name="T6" fmla="*/ 0 w 2528"/>
                  <a:gd name="T7" fmla="*/ 0 h 455"/>
                  <a:gd name="T8" fmla="*/ 0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7" name="Freeform 177"/>
              <p:cNvSpPr>
                <a:spLocks/>
              </p:cNvSpPr>
              <p:nvPr/>
            </p:nvSpPr>
            <p:spPr bwMode="auto">
              <a:xfrm>
                <a:off x="4591" y="878"/>
                <a:ext cx="100" cy="230"/>
              </a:xfrm>
              <a:custGeom>
                <a:avLst/>
                <a:gdLst>
                  <a:gd name="T0" fmla="*/ 0 w 702"/>
                  <a:gd name="T1" fmla="*/ 0 h 1893"/>
                  <a:gd name="T2" fmla="*/ 0 w 702"/>
                  <a:gd name="T3" fmla="*/ 0 h 1893"/>
                  <a:gd name="T4" fmla="*/ 0 w 702"/>
                  <a:gd name="T5" fmla="*/ 0 h 1893"/>
                  <a:gd name="T6" fmla="*/ 0 w 702"/>
                  <a:gd name="T7" fmla="*/ 0 h 1893"/>
                  <a:gd name="T8" fmla="*/ 0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8" name="Freeform 178"/>
              <p:cNvSpPr>
                <a:spLocks/>
              </p:cNvSpPr>
              <p:nvPr/>
            </p:nvSpPr>
            <p:spPr bwMode="auto">
              <a:xfrm>
                <a:off x="4921" y="920"/>
                <a:ext cx="108" cy="265"/>
              </a:xfrm>
              <a:custGeom>
                <a:avLst/>
                <a:gdLst>
                  <a:gd name="T0" fmla="*/ 0 w 756"/>
                  <a:gd name="T1" fmla="*/ 0 h 2184"/>
                  <a:gd name="T2" fmla="*/ 0 w 756"/>
                  <a:gd name="T3" fmla="*/ 0 h 2184"/>
                  <a:gd name="T4" fmla="*/ 0 w 756"/>
                  <a:gd name="T5" fmla="*/ 0 h 2184"/>
                  <a:gd name="T6" fmla="*/ 0 w 756"/>
                  <a:gd name="T7" fmla="*/ 0 h 2184"/>
                  <a:gd name="T8" fmla="*/ 0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9" name="Freeform 179"/>
              <p:cNvSpPr>
                <a:spLocks/>
              </p:cNvSpPr>
              <p:nvPr/>
            </p:nvSpPr>
            <p:spPr bwMode="auto">
              <a:xfrm>
                <a:off x="4590" y="1097"/>
                <a:ext cx="394" cy="89"/>
              </a:xfrm>
              <a:custGeom>
                <a:avLst/>
                <a:gdLst>
                  <a:gd name="T0" fmla="*/ 0 w 2773"/>
                  <a:gd name="T1" fmla="*/ 0 h 738"/>
                  <a:gd name="T2" fmla="*/ 0 w 2773"/>
                  <a:gd name="T3" fmla="*/ 0 h 738"/>
                  <a:gd name="T4" fmla="*/ 0 w 2773"/>
                  <a:gd name="T5" fmla="*/ 0 h 738"/>
                  <a:gd name="T6" fmla="*/ 0 w 2773"/>
                  <a:gd name="T7" fmla="*/ 0 h 738"/>
                  <a:gd name="T8" fmla="*/ 0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0" name="Freeform 180"/>
              <p:cNvSpPr>
                <a:spLocks/>
              </p:cNvSpPr>
              <p:nvPr/>
            </p:nvSpPr>
            <p:spPr bwMode="auto">
              <a:xfrm>
                <a:off x="4933" y="922"/>
                <a:ext cx="101" cy="266"/>
              </a:xfrm>
              <a:custGeom>
                <a:avLst/>
                <a:gdLst>
                  <a:gd name="T0" fmla="*/ 0 w 637"/>
                  <a:gd name="T1" fmla="*/ 0 h 1659"/>
                  <a:gd name="T2" fmla="*/ 0 w 637"/>
                  <a:gd name="T3" fmla="*/ 0 h 1659"/>
                  <a:gd name="T4" fmla="*/ 0 w 637"/>
                  <a:gd name="T5" fmla="*/ 0 h 1659"/>
                  <a:gd name="T6" fmla="*/ 0 w 637"/>
                  <a:gd name="T7" fmla="*/ 0 h 1659"/>
                  <a:gd name="T8" fmla="*/ 0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1" name="Freeform 181"/>
              <p:cNvSpPr>
                <a:spLocks/>
              </p:cNvSpPr>
              <p:nvPr/>
            </p:nvSpPr>
            <p:spPr bwMode="auto">
              <a:xfrm>
                <a:off x="4590" y="1109"/>
                <a:ext cx="351" cy="88"/>
              </a:xfrm>
              <a:custGeom>
                <a:avLst/>
                <a:gdLst>
                  <a:gd name="T0" fmla="*/ 0 w 2216"/>
                  <a:gd name="T1" fmla="*/ 0 h 550"/>
                  <a:gd name="T2" fmla="*/ 0 w 2216"/>
                  <a:gd name="T3" fmla="*/ 0 h 550"/>
                  <a:gd name="T4" fmla="*/ 0 w 2216"/>
                  <a:gd name="T5" fmla="*/ 0 h 550"/>
                  <a:gd name="T6" fmla="*/ 0 w 2216"/>
                  <a:gd name="T7" fmla="*/ 0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grpSp>
            <p:nvGrpSpPr>
              <p:cNvPr id="142" name="Group 182"/>
              <p:cNvGrpSpPr>
                <a:grpSpLocks/>
              </p:cNvGrpSpPr>
              <p:nvPr/>
            </p:nvGrpSpPr>
            <p:grpSpPr bwMode="auto">
              <a:xfrm>
                <a:off x="4584" y="1203"/>
                <a:ext cx="119" cy="53"/>
                <a:chOff x="1740" y="2642"/>
                <a:chExt cx="752" cy="327"/>
              </a:xfrm>
            </p:grpSpPr>
            <p:sp>
              <p:nvSpPr>
                <p:cNvPr id="149" name="Freeform 183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50" name="Freeform 184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51" name="Freeform 185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52" name="Freeform 186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53" name="Freeform 187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54" name="Freeform 188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sp>
            <p:nvSpPr>
              <p:cNvPr id="143" name="Freeform 189"/>
              <p:cNvSpPr>
                <a:spLocks/>
              </p:cNvSpPr>
              <p:nvPr/>
            </p:nvSpPr>
            <p:spPr bwMode="auto">
              <a:xfrm>
                <a:off x="4788" y="1211"/>
                <a:ext cx="144" cy="116"/>
              </a:xfrm>
              <a:custGeom>
                <a:avLst/>
                <a:gdLst>
                  <a:gd name="T0" fmla="*/ 0 w 990"/>
                  <a:gd name="T1" fmla="*/ 0 h 792"/>
                  <a:gd name="T2" fmla="*/ 0 w 990"/>
                  <a:gd name="T3" fmla="*/ 0 h 792"/>
                  <a:gd name="T4" fmla="*/ 0 w 990"/>
                  <a:gd name="T5" fmla="*/ 0 h 792"/>
                  <a:gd name="T6" fmla="*/ 0 w 990"/>
                  <a:gd name="T7" fmla="*/ 0 h 792"/>
                  <a:gd name="T8" fmla="*/ 0 w 990"/>
                  <a:gd name="T9" fmla="*/ 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4" name="Freeform 190"/>
              <p:cNvSpPr>
                <a:spLocks/>
              </p:cNvSpPr>
              <p:nvPr/>
            </p:nvSpPr>
            <p:spPr bwMode="auto">
              <a:xfrm>
                <a:off x="4420" y="1220"/>
                <a:ext cx="369" cy="106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0 h 723"/>
                  <a:gd name="T6" fmla="*/ 0 w 2532"/>
                  <a:gd name="T7" fmla="*/ 0 h 723"/>
                  <a:gd name="T8" fmla="*/ 0 w 2532"/>
                  <a:gd name="T9" fmla="*/ 0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5" name="Freeform 191"/>
              <p:cNvSpPr>
                <a:spLocks/>
              </p:cNvSpPr>
              <p:nvPr/>
            </p:nvSpPr>
            <p:spPr bwMode="auto">
              <a:xfrm>
                <a:off x="4420" y="1201"/>
                <a:ext cx="4" cy="21"/>
              </a:xfrm>
              <a:custGeom>
                <a:avLst/>
                <a:gdLst>
                  <a:gd name="T0" fmla="*/ 0 w 26"/>
                  <a:gd name="T1" fmla="*/ 0 h 147"/>
                  <a:gd name="T2" fmla="*/ 0 w 26"/>
                  <a:gd name="T3" fmla="*/ 0 h 147"/>
                  <a:gd name="T4" fmla="*/ 0 w 26"/>
                  <a:gd name="T5" fmla="*/ 0 h 147"/>
                  <a:gd name="T6" fmla="*/ 0 w 26"/>
                  <a:gd name="T7" fmla="*/ 0 h 147"/>
                  <a:gd name="T8" fmla="*/ 0 w 26"/>
                  <a:gd name="T9" fmla="*/ 0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6" name="Freeform 192"/>
              <p:cNvSpPr>
                <a:spLocks/>
              </p:cNvSpPr>
              <p:nvPr/>
            </p:nvSpPr>
            <p:spPr bwMode="auto">
              <a:xfrm>
                <a:off x="4421" y="1114"/>
                <a:ext cx="171" cy="88"/>
              </a:xfrm>
              <a:custGeom>
                <a:avLst/>
                <a:gdLst>
                  <a:gd name="T0" fmla="*/ 0 w 1176"/>
                  <a:gd name="T1" fmla="*/ 0 h 606"/>
                  <a:gd name="T2" fmla="*/ 0 w 1176"/>
                  <a:gd name="T3" fmla="*/ 0 h 606"/>
                  <a:gd name="T4" fmla="*/ 0 w 1176"/>
                  <a:gd name="T5" fmla="*/ 0 h 606"/>
                  <a:gd name="T6" fmla="*/ 0 w 1176"/>
                  <a:gd name="T7" fmla="*/ 0 h 606"/>
                  <a:gd name="T8" fmla="*/ 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7" name="Freeform 193"/>
              <p:cNvSpPr>
                <a:spLocks/>
              </p:cNvSpPr>
              <p:nvPr/>
            </p:nvSpPr>
            <p:spPr bwMode="auto">
              <a:xfrm>
                <a:off x="4432" y="1205"/>
                <a:ext cx="350" cy="102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0 h 723"/>
                  <a:gd name="T6" fmla="*/ 0 w 2532"/>
                  <a:gd name="T7" fmla="*/ 0 h 723"/>
                  <a:gd name="T8" fmla="*/ 0 w 2532"/>
                  <a:gd name="T9" fmla="*/ 0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8" name="Freeform 194"/>
              <p:cNvSpPr>
                <a:spLocks/>
              </p:cNvSpPr>
              <p:nvPr/>
            </p:nvSpPr>
            <p:spPr bwMode="auto">
              <a:xfrm flipV="1">
                <a:off x="4782" y="1198"/>
                <a:ext cx="142" cy="105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0 h 723"/>
                  <a:gd name="T6" fmla="*/ 0 w 2532"/>
                  <a:gd name="T7" fmla="*/ 0 h 723"/>
                  <a:gd name="T8" fmla="*/ 0 w 2532"/>
                  <a:gd name="T9" fmla="*/ 0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132" name="Line 230"/>
            <p:cNvSpPr>
              <a:spLocks noChangeShapeType="1"/>
            </p:cNvSpPr>
            <p:nvPr/>
          </p:nvSpPr>
          <p:spPr bwMode="auto">
            <a:xfrm flipH="1">
              <a:off x="3428" y="2002"/>
              <a:ext cx="2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55" name="AutoShape 232"/>
          <p:cNvSpPr>
            <a:spLocks noChangeArrowheads="1"/>
          </p:cNvSpPr>
          <p:nvPr/>
        </p:nvSpPr>
        <p:spPr bwMode="auto">
          <a:xfrm>
            <a:off x="5450905" y="3842395"/>
            <a:ext cx="976312" cy="374650"/>
          </a:xfrm>
          <a:prstGeom prst="leftArrow">
            <a:avLst>
              <a:gd name="adj1" fmla="val 50000"/>
              <a:gd name="adj2" fmla="val 65148"/>
            </a:avLst>
          </a:prstGeom>
          <a:gradFill rotWithShape="1">
            <a:gsLst>
              <a:gs pos="0">
                <a:srgbClr val="CC0000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56" name="Line 233"/>
          <p:cNvSpPr>
            <a:spLocks noChangeShapeType="1"/>
          </p:cNvSpPr>
          <p:nvPr/>
        </p:nvSpPr>
        <p:spPr bwMode="auto">
          <a:xfrm flipH="1">
            <a:off x="3965005" y="3097858"/>
            <a:ext cx="314325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157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548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3200" dirty="0" smtClean="0">
                <a:latin typeface="+mn-lt"/>
                <a:ea typeface="ＭＳ Ｐゴシック" charset="0"/>
                <a:cs typeface="ＭＳ Ｐゴシック" charset="0"/>
              </a:rPr>
              <a:t>Que tal descobrir quem possa ajudar?</a:t>
            </a:r>
            <a:endParaRPr lang="pt-PT" sz="3200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84168" y="1700808"/>
            <a:ext cx="2495128" cy="1944216"/>
          </a:xfrm>
        </p:spPr>
        <p:txBody>
          <a:bodyPr/>
          <a:lstStyle/>
          <a:p>
            <a:r>
              <a:rPr lang="pt-PT" sz="2000" dirty="0" smtClean="0">
                <a:ea typeface="ＭＳ Ｐゴシック" charset="0"/>
                <a:cs typeface="ＭＳ Ｐゴシック" charset="0"/>
              </a:rPr>
              <a:t>Que servidor DNS usar ? Qual o meu endereço IP ? Como chego à Internet</a:t>
            </a:r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2824535" y="6396807"/>
            <a:ext cx="4978400" cy="3190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" name="Text Box 97"/>
          <p:cNvSpPr txBox="1">
            <a:spLocks noChangeArrowheads="1"/>
          </p:cNvSpPr>
          <p:nvPr/>
        </p:nvSpPr>
        <p:spPr bwMode="auto">
          <a:xfrm>
            <a:off x="566167" y="2046933"/>
            <a:ext cx="1314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1" smtClean="0">
                <a:cs typeface="+mn-cs"/>
              </a:rPr>
              <a:t>223.1.1.0/24</a:t>
            </a:r>
          </a:p>
        </p:txBody>
      </p:sp>
      <p:sp>
        <p:nvSpPr>
          <p:cNvPr id="36" name="Text Box 98"/>
          <p:cNvSpPr txBox="1">
            <a:spLocks noChangeArrowheads="1"/>
          </p:cNvSpPr>
          <p:nvPr/>
        </p:nvSpPr>
        <p:spPr bwMode="auto">
          <a:xfrm>
            <a:off x="4044380" y="4542483"/>
            <a:ext cx="1314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1" smtClean="0">
                <a:cs typeface="+mn-cs"/>
              </a:rPr>
              <a:t>223.1.2.0/24</a:t>
            </a:r>
          </a:p>
        </p:txBody>
      </p:sp>
      <p:sp>
        <p:nvSpPr>
          <p:cNvPr id="37" name="Text Box 99"/>
          <p:cNvSpPr txBox="1">
            <a:spLocks noChangeArrowheads="1"/>
          </p:cNvSpPr>
          <p:nvPr/>
        </p:nvSpPr>
        <p:spPr bwMode="auto">
          <a:xfrm>
            <a:off x="3067422" y="6352357"/>
            <a:ext cx="1314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1" smtClean="0">
                <a:cs typeface="+mn-cs"/>
              </a:rPr>
              <a:t>223.1.3.0/24</a:t>
            </a:r>
          </a:p>
        </p:txBody>
      </p:sp>
      <p:sp>
        <p:nvSpPr>
          <p:cNvPr id="38" name="Rectangle 100"/>
          <p:cNvSpPr>
            <a:spLocks noChangeArrowheads="1"/>
          </p:cNvSpPr>
          <p:nvPr/>
        </p:nvSpPr>
        <p:spPr bwMode="auto">
          <a:xfrm>
            <a:off x="1359917" y="4377383"/>
            <a:ext cx="847725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9" name="Freeform 101"/>
          <p:cNvSpPr>
            <a:spLocks/>
          </p:cNvSpPr>
          <p:nvPr/>
        </p:nvSpPr>
        <p:spPr bwMode="auto">
          <a:xfrm>
            <a:off x="772542" y="2316808"/>
            <a:ext cx="1941513" cy="2049462"/>
          </a:xfrm>
          <a:custGeom>
            <a:avLst/>
            <a:gdLst>
              <a:gd name="T0" fmla="*/ 2147483647 w 1223"/>
              <a:gd name="T1" fmla="*/ 2147483647 h 1291"/>
              <a:gd name="T2" fmla="*/ 2147483647 w 1223"/>
              <a:gd name="T3" fmla="*/ 2147483647 h 1291"/>
              <a:gd name="T4" fmla="*/ 2147483647 w 1223"/>
              <a:gd name="T5" fmla="*/ 2147483647 h 1291"/>
              <a:gd name="T6" fmla="*/ 2147483647 w 1223"/>
              <a:gd name="T7" fmla="*/ 2147483647 h 1291"/>
              <a:gd name="T8" fmla="*/ 2147483647 w 1223"/>
              <a:gd name="T9" fmla="*/ 2147483647 h 1291"/>
              <a:gd name="T10" fmla="*/ 2147483647 w 1223"/>
              <a:gd name="T11" fmla="*/ 2147483647 h 1291"/>
              <a:gd name="T12" fmla="*/ 2147483647 w 1223"/>
              <a:gd name="T13" fmla="*/ 2147483647 h 1291"/>
              <a:gd name="T14" fmla="*/ 2147483647 w 1223"/>
              <a:gd name="T15" fmla="*/ 2147483647 h 1291"/>
              <a:gd name="T16" fmla="*/ 2147483647 w 1223"/>
              <a:gd name="T17" fmla="*/ 2147483647 h 1291"/>
              <a:gd name="T18" fmla="*/ 2147483647 w 1223"/>
              <a:gd name="T19" fmla="*/ 2147483647 h 1291"/>
              <a:gd name="T20" fmla="*/ 2147483647 w 1223"/>
              <a:gd name="T21" fmla="*/ 2147483647 h 1291"/>
              <a:gd name="T22" fmla="*/ 2147483647 w 1223"/>
              <a:gd name="T23" fmla="*/ 2147483647 h 1291"/>
              <a:gd name="T24" fmla="*/ 2147483647 w 1223"/>
              <a:gd name="T25" fmla="*/ 2147483647 h 1291"/>
              <a:gd name="T26" fmla="*/ 2147483647 w 1223"/>
              <a:gd name="T27" fmla="*/ 2147483647 h 12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0" name="Freeform 102"/>
          <p:cNvSpPr>
            <a:spLocks/>
          </p:cNvSpPr>
          <p:nvPr/>
        </p:nvSpPr>
        <p:spPr bwMode="auto">
          <a:xfrm>
            <a:off x="3299842" y="2626370"/>
            <a:ext cx="1906588" cy="1958975"/>
          </a:xfrm>
          <a:custGeom>
            <a:avLst/>
            <a:gdLst>
              <a:gd name="T0" fmla="*/ 2147483647 w 1201"/>
              <a:gd name="T1" fmla="*/ 2147483647 h 1234"/>
              <a:gd name="T2" fmla="*/ 2147483647 w 1201"/>
              <a:gd name="T3" fmla="*/ 2147483647 h 1234"/>
              <a:gd name="T4" fmla="*/ 2147483647 w 1201"/>
              <a:gd name="T5" fmla="*/ 2147483647 h 1234"/>
              <a:gd name="T6" fmla="*/ 2147483647 w 1201"/>
              <a:gd name="T7" fmla="*/ 2147483647 h 1234"/>
              <a:gd name="T8" fmla="*/ 2147483647 w 1201"/>
              <a:gd name="T9" fmla="*/ 2147483647 h 1234"/>
              <a:gd name="T10" fmla="*/ 2147483647 w 1201"/>
              <a:gd name="T11" fmla="*/ 2147483647 h 1234"/>
              <a:gd name="T12" fmla="*/ 2147483647 w 1201"/>
              <a:gd name="T13" fmla="*/ 2147483647 h 1234"/>
              <a:gd name="T14" fmla="*/ 2147483647 w 1201"/>
              <a:gd name="T15" fmla="*/ 2147483647 h 1234"/>
              <a:gd name="T16" fmla="*/ 2147483647 w 1201"/>
              <a:gd name="T17" fmla="*/ 2147483647 h 1234"/>
              <a:gd name="T18" fmla="*/ 2147483647 w 1201"/>
              <a:gd name="T19" fmla="*/ 2147483647 h 1234"/>
              <a:gd name="T20" fmla="*/ 2147483647 w 1201"/>
              <a:gd name="T21" fmla="*/ 2147483647 h 1234"/>
              <a:gd name="T22" fmla="*/ 2147483647 w 1201"/>
              <a:gd name="T23" fmla="*/ 2147483647 h 1234"/>
              <a:gd name="T24" fmla="*/ 2147483647 w 1201"/>
              <a:gd name="T25" fmla="*/ 2147483647 h 1234"/>
              <a:gd name="T26" fmla="*/ 2147483647 w 1201"/>
              <a:gd name="T27" fmla="*/ 2147483647 h 123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201" h="1234">
                <a:moveTo>
                  <a:pt x="25" y="709"/>
                </a:moveTo>
                <a:cubicBezTo>
                  <a:pt x="49" y="824"/>
                  <a:pt x="428" y="709"/>
                  <a:pt x="526" y="780"/>
                </a:cubicBezTo>
                <a:cubicBezTo>
                  <a:pt x="624" y="851"/>
                  <a:pt x="543" y="1059"/>
                  <a:pt x="613" y="1134"/>
                </a:cubicBezTo>
                <a:cubicBezTo>
                  <a:pt x="683" y="1209"/>
                  <a:pt x="853" y="1234"/>
                  <a:pt x="946" y="1230"/>
                </a:cubicBezTo>
                <a:cubicBezTo>
                  <a:pt x="1039" y="1226"/>
                  <a:pt x="1141" y="1163"/>
                  <a:pt x="1171" y="1107"/>
                </a:cubicBezTo>
                <a:cubicBezTo>
                  <a:pt x="1201" y="1051"/>
                  <a:pt x="1135" y="963"/>
                  <a:pt x="1126" y="894"/>
                </a:cubicBezTo>
                <a:cubicBezTo>
                  <a:pt x="1117" y="825"/>
                  <a:pt x="1119" y="772"/>
                  <a:pt x="1114" y="693"/>
                </a:cubicBezTo>
                <a:cubicBezTo>
                  <a:pt x="1109" y="614"/>
                  <a:pt x="1095" y="502"/>
                  <a:pt x="1099" y="423"/>
                </a:cubicBezTo>
                <a:cubicBezTo>
                  <a:pt x="1103" y="344"/>
                  <a:pt x="1141" y="281"/>
                  <a:pt x="1141" y="216"/>
                </a:cubicBezTo>
                <a:cubicBezTo>
                  <a:pt x="1141" y="151"/>
                  <a:pt x="1185" y="56"/>
                  <a:pt x="1102" y="33"/>
                </a:cubicBezTo>
                <a:cubicBezTo>
                  <a:pt x="1019" y="10"/>
                  <a:pt x="740" y="0"/>
                  <a:pt x="646" y="81"/>
                </a:cubicBezTo>
                <a:cubicBezTo>
                  <a:pt x="552" y="162"/>
                  <a:pt x="635" y="441"/>
                  <a:pt x="535" y="519"/>
                </a:cubicBezTo>
                <a:cubicBezTo>
                  <a:pt x="435" y="597"/>
                  <a:pt x="129" y="516"/>
                  <a:pt x="44" y="548"/>
                </a:cubicBezTo>
                <a:cubicBezTo>
                  <a:pt x="15" y="601"/>
                  <a:pt x="0" y="594"/>
                  <a:pt x="25" y="709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1" name="Freeform 103"/>
          <p:cNvSpPr>
            <a:spLocks/>
          </p:cNvSpPr>
          <p:nvPr/>
        </p:nvSpPr>
        <p:spPr bwMode="auto">
          <a:xfrm>
            <a:off x="1972692" y="4059883"/>
            <a:ext cx="2041525" cy="1979612"/>
          </a:xfrm>
          <a:custGeom>
            <a:avLst/>
            <a:gdLst>
              <a:gd name="T0" fmla="*/ 2147483647 w 1286"/>
              <a:gd name="T1" fmla="*/ 2147483647 h 1247"/>
              <a:gd name="T2" fmla="*/ 2147483647 w 1286"/>
              <a:gd name="T3" fmla="*/ 2147483647 h 1247"/>
              <a:gd name="T4" fmla="*/ 2147483647 w 1286"/>
              <a:gd name="T5" fmla="*/ 2147483647 h 1247"/>
              <a:gd name="T6" fmla="*/ 2147483647 w 1286"/>
              <a:gd name="T7" fmla="*/ 2147483647 h 1247"/>
              <a:gd name="T8" fmla="*/ 2147483647 w 1286"/>
              <a:gd name="T9" fmla="*/ 2147483647 h 1247"/>
              <a:gd name="T10" fmla="*/ 2147483647 w 1286"/>
              <a:gd name="T11" fmla="*/ 2147483647 h 1247"/>
              <a:gd name="T12" fmla="*/ 2147483647 w 1286"/>
              <a:gd name="T13" fmla="*/ 2147483647 h 1247"/>
              <a:gd name="T14" fmla="*/ 2147483647 w 1286"/>
              <a:gd name="T15" fmla="*/ 2147483647 h 1247"/>
              <a:gd name="T16" fmla="*/ 2147483647 w 1286"/>
              <a:gd name="T17" fmla="*/ 2147483647 h 1247"/>
              <a:gd name="T18" fmla="*/ 2147483647 w 1286"/>
              <a:gd name="T19" fmla="*/ 2147483647 h 1247"/>
              <a:gd name="T20" fmla="*/ 2147483647 w 1286"/>
              <a:gd name="T21" fmla="*/ 2147483647 h 1247"/>
              <a:gd name="T22" fmla="*/ 2147483647 w 1286"/>
              <a:gd name="T23" fmla="*/ 2147483647 h 1247"/>
              <a:gd name="T24" fmla="*/ 2147483647 w 1286"/>
              <a:gd name="T25" fmla="*/ 2147483647 h 124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286" h="1247">
                <a:moveTo>
                  <a:pt x="587" y="30"/>
                </a:moveTo>
                <a:cubicBezTo>
                  <a:pt x="473" y="60"/>
                  <a:pt x="601" y="475"/>
                  <a:pt x="509" y="618"/>
                </a:cubicBezTo>
                <a:cubicBezTo>
                  <a:pt x="424" y="765"/>
                  <a:pt x="154" y="830"/>
                  <a:pt x="77" y="909"/>
                </a:cubicBezTo>
                <a:cubicBezTo>
                  <a:pt x="0" y="988"/>
                  <a:pt x="37" y="1043"/>
                  <a:pt x="47" y="1095"/>
                </a:cubicBezTo>
                <a:cubicBezTo>
                  <a:pt x="57" y="1147"/>
                  <a:pt x="71" y="1205"/>
                  <a:pt x="140" y="1224"/>
                </a:cubicBezTo>
                <a:cubicBezTo>
                  <a:pt x="209" y="1243"/>
                  <a:pt x="369" y="1212"/>
                  <a:pt x="461" y="1209"/>
                </a:cubicBezTo>
                <a:cubicBezTo>
                  <a:pt x="553" y="1206"/>
                  <a:pt x="571" y="1206"/>
                  <a:pt x="692" y="1209"/>
                </a:cubicBezTo>
                <a:cubicBezTo>
                  <a:pt x="813" y="1212"/>
                  <a:pt x="1094" y="1247"/>
                  <a:pt x="1190" y="1227"/>
                </a:cubicBezTo>
                <a:cubicBezTo>
                  <a:pt x="1286" y="1207"/>
                  <a:pt x="1279" y="1170"/>
                  <a:pt x="1271" y="1089"/>
                </a:cubicBezTo>
                <a:cubicBezTo>
                  <a:pt x="1263" y="1008"/>
                  <a:pt x="1217" y="818"/>
                  <a:pt x="1139" y="741"/>
                </a:cubicBezTo>
                <a:cubicBezTo>
                  <a:pt x="1061" y="664"/>
                  <a:pt x="865" y="743"/>
                  <a:pt x="800" y="627"/>
                </a:cubicBezTo>
                <a:cubicBezTo>
                  <a:pt x="735" y="511"/>
                  <a:pt x="785" y="142"/>
                  <a:pt x="749" y="42"/>
                </a:cubicBezTo>
                <a:cubicBezTo>
                  <a:pt x="695" y="15"/>
                  <a:pt x="701" y="0"/>
                  <a:pt x="587" y="3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2" name="Line 104"/>
          <p:cNvSpPr>
            <a:spLocks noChangeShapeType="1"/>
          </p:cNvSpPr>
          <p:nvPr/>
        </p:nvSpPr>
        <p:spPr bwMode="auto">
          <a:xfrm>
            <a:off x="1321817" y="2839095"/>
            <a:ext cx="277813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43" name="Line 106"/>
          <p:cNvSpPr>
            <a:spLocks noChangeShapeType="1"/>
          </p:cNvSpPr>
          <p:nvPr/>
        </p:nvSpPr>
        <p:spPr bwMode="auto">
          <a:xfrm flipV="1">
            <a:off x="1371030" y="3559820"/>
            <a:ext cx="2778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44" name="Line 107"/>
          <p:cNvSpPr>
            <a:spLocks noChangeShapeType="1"/>
          </p:cNvSpPr>
          <p:nvPr/>
        </p:nvSpPr>
        <p:spPr bwMode="auto">
          <a:xfrm>
            <a:off x="1331342" y="4110683"/>
            <a:ext cx="27305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45" name="Line 108"/>
          <p:cNvSpPr>
            <a:spLocks noChangeShapeType="1"/>
          </p:cNvSpPr>
          <p:nvPr/>
        </p:nvSpPr>
        <p:spPr bwMode="auto">
          <a:xfrm flipV="1">
            <a:off x="2174305" y="3688408"/>
            <a:ext cx="561975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46" name="Text Box 109"/>
          <p:cNvSpPr txBox="1">
            <a:spLocks noChangeArrowheads="1"/>
          </p:cNvSpPr>
          <p:nvPr/>
        </p:nvSpPr>
        <p:spPr bwMode="auto">
          <a:xfrm>
            <a:off x="1369442" y="2513658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223.1.1.1</a:t>
            </a:r>
            <a:endParaRPr lang="en-US" sz="1400" smtClean="0">
              <a:latin typeface="Comic Sans MS" charset="0"/>
              <a:cs typeface="+mn-cs"/>
            </a:endParaRPr>
          </a:p>
        </p:txBody>
      </p:sp>
      <p:sp>
        <p:nvSpPr>
          <p:cNvPr id="47" name="Text Box 111"/>
          <p:cNvSpPr txBox="1">
            <a:spLocks noChangeArrowheads="1"/>
          </p:cNvSpPr>
          <p:nvPr/>
        </p:nvSpPr>
        <p:spPr bwMode="auto">
          <a:xfrm>
            <a:off x="1255142" y="4139258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223.1.1.3</a:t>
            </a:r>
            <a:endParaRPr lang="en-US" sz="1400" smtClean="0">
              <a:latin typeface="Comic Sans MS" charset="0"/>
              <a:cs typeface="+mn-cs"/>
            </a:endParaRPr>
          </a:p>
        </p:txBody>
      </p:sp>
      <p:sp>
        <p:nvSpPr>
          <p:cNvPr id="48" name="Text Box 112"/>
          <p:cNvSpPr txBox="1">
            <a:spLocks noChangeArrowheads="1"/>
          </p:cNvSpPr>
          <p:nvPr/>
        </p:nvSpPr>
        <p:spPr bwMode="auto">
          <a:xfrm>
            <a:off x="2001267" y="3378845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223.1.1.4</a:t>
            </a:r>
            <a:endParaRPr lang="en-US" sz="1400" smtClean="0">
              <a:latin typeface="Comic Sans MS" charset="0"/>
              <a:cs typeface="+mn-cs"/>
            </a:endParaRPr>
          </a:p>
        </p:txBody>
      </p:sp>
      <p:sp>
        <p:nvSpPr>
          <p:cNvPr id="49" name="Line 113"/>
          <p:cNvSpPr>
            <a:spLocks noChangeShapeType="1"/>
          </p:cNvSpPr>
          <p:nvPr/>
        </p:nvSpPr>
        <p:spPr bwMode="auto">
          <a:xfrm flipV="1">
            <a:off x="3249042" y="3689995"/>
            <a:ext cx="5334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50" name="Text Box 114"/>
          <p:cNvSpPr txBox="1">
            <a:spLocks noChangeArrowheads="1"/>
          </p:cNvSpPr>
          <p:nvPr/>
        </p:nvSpPr>
        <p:spPr bwMode="auto">
          <a:xfrm>
            <a:off x="3122042" y="3380433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223.1.2.9</a:t>
            </a:r>
            <a:endParaRPr lang="en-US" sz="1400" smtClean="0">
              <a:latin typeface="Comic Sans MS" charset="0"/>
              <a:cs typeface="+mn-cs"/>
            </a:endParaRPr>
          </a:p>
        </p:txBody>
      </p:sp>
      <p:sp>
        <p:nvSpPr>
          <p:cNvPr id="51" name="Line 116"/>
          <p:cNvSpPr>
            <a:spLocks noChangeShapeType="1"/>
          </p:cNvSpPr>
          <p:nvPr/>
        </p:nvSpPr>
        <p:spPr bwMode="auto">
          <a:xfrm>
            <a:off x="4441255" y="3001020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52" name="Line 117"/>
          <p:cNvSpPr>
            <a:spLocks noChangeShapeType="1"/>
          </p:cNvSpPr>
          <p:nvPr/>
        </p:nvSpPr>
        <p:spPr bwMode="auto">
          <a:xfrm>
            <a:off x="4495230" y="4277370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53" name="Line 120"/>
          <p:cNvSpPr>
            <a:spLocks noChangeShapeType="1"/>
          </p:cNvSpPr>
          <p:nvPr/>
        </p:nvSpPr>
        <p:spPr bwMode="auto">
          <a:xfrm flipH="1">
            <a:off x="3007742" y="4029720"/>
            <a:ext cx="3175" cy="708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4" name="Line 122"/>
          <p:cNvSpPr>
            <a:spLocks noChangeShapeType="1"/>
          </p:cNvSpPr>
          <p:nvPr/>
        </p:nvSpPr>
        <p:spPr bwMode="auto">
          <a:xfrm flipH="1" flipV="1">
            <a:off x="2433067" y="5374333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55" name="Line 123"/>
          <p:cNvSpPr>
            <a:spLocks noChangeShapeType="1"/>
          </p:cNvSpPr>
          <p:nvPr/>
        </p:nvSpPr>
        <p:spPr bwMode="auto">
          <a:xfrm flipH="1" flipV="1">
            <a:off x="3574480" y="5307658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56" name="Text Box 124"/>
          <p:cNvSpPr txBox="1">
            <a:spLocks noChangeArrowheads="1"/>
          </p:cNvSpPr>
          <p:nvPr/>
        </p:nvSpPr>
        <p:spPr bwMode="auto">
          <a:xfrm>
            <a:off x="3545905" y="5185420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223.1.3.2</a:t>
            </a:r>
            <a:endParaRPr lang="en-US" sz="1400" smtClean="0">
              <a:latin typeface="Comic Sans MS" charset="0"/>
              <a:cs typeface="+mn-cs"/>
            </a:endParaRPr>
          </a:p>
        </p:txBody>
      </p:sp>
      <p:sp>
        <p:nvSpPr>
          <p:cNvPr id="57" name="Text Box 127"/>
          <p:cNvSpPr txBox="1">
            <a:spLocks noChangeArrowheads="1"/>
          </p:cNvSpPr>
          <p:nvPr/>
        </p:nvSpPr>
        <p:spPr bwMode="auto">
          <a:xfrm>
            <a:off x="1398017" y="5196533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cs typeface="+mn-cs"/>
              </a:rPr>
              <a:t>223.1.3.1</a:t>
            </a:r>
            <a:endParaRPr lang="en-US" sz="1400" dirty="0" smtClean="0">
              <a:latin typeface="Comic Sans MS" charset="0"/>
              <a:cs typeface="+mn-cs"/>
            </a:endParaRPr>
          </a:p>
        </p:txBody>
      </p:sp>
      <p:grpSp>
        <p:nvGrpSpPr>
          <p:cNvPr id="58" name="Group 129"/>
          <p:cNvGrpSpPr>
            <a:grpSpLocks/>
          </p:cNvGrpSpPr>
          <p:nvPr/>
        </p:nvGrpSpPr>
        <p:grpSpPr bwMode="auto">
          <a:xfrm>
            <a:off x="767780" y="2540645"/>
            <a:ext cx="641350" cy="558800"/>
            <a:chOff x="-44" y="1473"/>
            <a:chExt cx="981" cy="1105"/>
          </a:xfrm>
        </p:grpSpPr>
        <p:pic>
          <p:nvPicPr>
            <p:cNvPr id="59" name="Picture 13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0" name="Freeform 13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61" name="Group 132"/>
          <p:cNvGrpSpPr>
            <a:grpSpLocks/>
          </p:cNvGrpSpPr>
          <p:nvPr/>
        </p:nvGrpSpPr>
        <p:grpSpPr bwMode="auto">
          <a:xfrm>
            <a:off x="763017" y="3150245"/>
            <a:ext cx="641350" cy="558800"/>
            <a:chOff x="-44" y="1473"/>
            <a:chExt cx="981" cy="1105"/>
          </a:xfrm>
        </p:grpSpPr>
        <p:pic>
          <p:nvPicPr>
            <p:cNvPr id="62" name="Picture 13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" name="Freeform 13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64" name="Group 135"/>
          <p:cNvGrpSpPr>
            <a:grpSpLocks/>
          </p:cNvGrpSpPr>
          <p:nvPr/>
        </p:nvGrpSpPr>
        <p:grpSpPr bwMode="auto">
          <a:xfrm>
            <a:off x="791592" y="3759845"/>
            <a:ext cx="641350" cy="558800"/>
            <a:chOff x="-44" y="1473"/>
            <a:chExt cx="981" cy="1105"/>
          </a:xfrm>
        </p:grpSpPr>
        <p:pic>
          <p:nvPicPr>
            <p:cNvPr id="65" name="Picture 136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6" name="Freeform 13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67" name="Group 138"/>
          <p:cNvGrpSpPr>
            <a:grpSpLocks/>
          </p:cNvGrpSpPr>
          <p:nvPr/>
        </p:nvGrpSpPr>
        <p:grpSpPr bwMode="auto">
          <a:xfrm flipH="1">
            <a:off x="4499992" y="2708920"/>
            <a:ext cx="641350" cy="558800"/>
            <a:chOff x="-44" y="1473"/>
            <a:chExt cx="981" cy="1105"/>
          </a:xfrm>
        </p:grpSpPr>
        <p:pic>
          <p:nvPicPr>
            <p:cNvPr id="68" name="Picture 13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9" name="Freeform 14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70" name="Group 141"/>
          <p:cNvGrpSpPr>
            <a:grpSpLocks/>
          </p:cNvGrpSpPr>
          <p:nvPr/>
        </p:nvGrpSpPr>
        <p:grpSpPr bwMode="auto">
          <a:xfrm flipH="1">
            <a:off x="4574605" y="3988445"/>
            <a:ext cx="641350" cy="558800"/>
            <a:chOff x="-44" y="1473"/>
            <a:chExt cx="981" cy="1105"/>
          </a:xfrm>
        </p:grpSpPr>
        <p:pic>
          <p:nvPicPr>
            <p:cNvPr id="71" name="Picture 14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" name="Freeform 14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73" name="Group 144"/>
          <p:cNvGrpSpPr>
            <a:grpSpLocks/>
          </p:cNvGrpSpPr>
          <p:nvPr/>
        </p:nvGrpSpPr>
        <p:grpSpPr bwMode="auto">
          <a:xfrm flipH="1">
            <a:off x="3366517" y="5512445"/>
            <a:ext cx="641350" cy="558800"/>
            <a:chOff x="-44" y="1473"/>
            <a:chExt cx="981" cy="1105"/>
          </a:xfrm>
        </p:grpSpPr>
        <p:pic>
          <p:nvPicPr>
            <p:cNvPr id="74" name="Picture 14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5" name="Freeform 1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76" name="Group 147"/>
          <p:cNvGrpSpPr>
            <a:grpSpLocks/>
          </p:cNvGrpSpPr>
          <p:nvPr/>
        </p:nvGrpSpPr>
        <p:grpSpPr bwMode="auto">
          <a:xfrm flipH="1">
            <a:off x="2202880" y="5553720"/>
            <a:ext cx="641350" cy="558800"/>
            <a:chOff x="-44" y="1473"/>
            <a:chExt cx="981" cy="1105"/>
          </a:xfrm>
        </p:grpSpPr>
        <p:pic>
          <p:nvPicPr>
            <p:cNvPr id="77" name="Picture 14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8" name="Freeform 14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79" name="Group 150"/>
          <p:cNvGrpSpPr>
            <a:grpSpLocks/>
          </p:cNvGrpSpPr>
          <p:nvPr/>
        </p:nvGrpSpPr>
        <p:grpSpPr bwMode="auto">
          <a:xfrm>
            <a:off x="2631505" y="3647133"/>
            <a:ext cx="698500" cy="355600"/>
            <a:chOff x="4396" y="1245"/>
            <a:chExt cx="672" cy="248"/>
          </a:xfrm>
        </p:grpSpPr>
        <p:sp>
          <p:nvSpPr>
            <p:cNvPr id="80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1400">
                <a:latin typeface="Times New Roman" charset="0"/>
                <a:cs typeface="Arial" charset="0"/>
              </a:endParaRPr>
            </a:p>
          </p:txBody>
        </p:sp>
        <p:sp>
          <p:nvSpPr>
            <p:cNvPr id="81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PT" sz="1400">
                <a:latin typeface="Times New Roman" charset="0"/>
                <a:cs typeface="Arial" charset="0"/>
              </a:endParaRPr>
            </a:p>
          </p:txBody>
        </p:sp>
        <p:sp>
          <p:nvSpPr>
            <p:cNvPr id="82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1400">
                <a:latin typeface="Times New Roman" charset="0"/>
                <a:cs typeface="Arial" charset="0"/>
              </a:endParaRPr>
            </a:p>
          </p:txBody>
        </p:sp>
        <p:grpSp>
          <p:nvGrpSpPr>
            <p:cNvPr id="83" name="Group 154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86" name="Freeform 15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87" name="Freeform 15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84" name="Line 157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85" name="Line 158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</p:grpSp>
      <p:sp>
        <p:nvSpPr>
          <p:cNvPr id="88" name="Rectangle 162"/>
          <p:cNvSpPr>
            <a:spLocks noChangeArrowheads="1"/>
          </p:cNvSpPr>
          <p:nvPr/>
        </p:nvSpPr>
        <p:spPr bwMode="auto">
          <a:xfrm>
            <a:off x="1485330" y="3262958"/>
            <a:ext cx="288925" cy="233362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89" name="Text Box 110"/>
          <p:cNvSpPr txBox="1">
            <a:spLocks noChangeArrowheads="1"/>
          </p:cNvSpPr>
          <p:nvPr/>
        </p:nvSpPr>
        <p:spPr bwMode="auto">
          <a:xfrm>
            <a:off x="1320230" y="3169295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cs typeface="+mn-cs"/>
              </a:rPr>
              <a:t>223.1.1.2</a:t>
            </a:r>
            <a:endParaRPr lang="en-US" sz="1400" dirty="0" smtClean="0">
              <a:latin typeface="Comic Sans MS" charset="0"/>
              <a:cs typeface="+mn-cs"/>
            </a:endParaRPr>
          </a:p>
        </p:txBody>
      </p:sp>
      <p:sp>
        <p:nvSpPr>
          <p:cNvPr id="90" name="Rectangle 165"/>
          <p:cNvSpPr>
            <a:spLocks noChangeArrowheads="1"/>
          </p:cNvSpPr>
          <p:nvPr/>
        </p:nvSpPr>
        <p:spPr bwMode="auto">
          <a:xfrm>
            <a:off x="4226942" y="3972570"/>
            <a:ext cx="288925" cy="233363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91" name="Rectangle 166"/>
          <p:cNvSpPr>
            <a:spLocks noChangeArrowheads="1"/>
          </p:cNvSpPr>
          <p:nvPr/>
        </p:nvSpPr>
        <p:spPr bwMode="auto">
          <a:xfrm>
            <a:off x="2874392" y="4158308"/>
            <a:ext cx="288925" cy="233362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92" name="Text Box 128"/>
          <p:cNvSpPr txBox="1">
            <a:spLocks noChangeArrowheads="1"/>
          </p:cNvSpPr>
          <p:nvPr/>
        </p:nvSpPr>
        <p:spPr bwMode="auto">
          <a:xfrm>
            <a:off x="2498155" y="4120208"/>
            <a:ext cx="103346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cs typeface="+mn-cs"/>
              </a:rPr>
              <a:t>223.1.3.27</a:t>
            </a:r>
            <a:endParaRPr lang="en-US" sz="1400" dirty="0" smtClean="0">
              <a:latin typeface="Comic Sans MS" charset="0"/>
              <a:cs typeface="+mn-cs"/>
            </a:endParaRPr>
          </a:p>
        </p:txBody>
      </p:sp>
      <p:sp>
        <p:nvSpPr>
          <p:cNvPr id="93" name="Text Box 118"/>
          <p:cNvSpPr txBox="1">
            <a:spLocks noChangeArrowheads="1"/>
          </p:cNvSpPr>
          <p:nvPr/>
        </p:nvSpPr>
        <p:spPr bwMode="auto">
          <a:xfrm>
            <a:off x="3596705" y="3986858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cs typeface="+mn-cs"/>
              </a:rPr>
              <a:t>223.1.2.2</a:t>
            </a:r>
            <a:endParaRPr lang="en-US" sz="1400" dirty="0" smtClean="0">
              <a:latin typeface="Comic Sans MS" charset="0"/>
              <a:cs typeface="+mn-cs"/>
            </a:endParaRPr>
          </a:p>
        </p:txBody>
      </p:sp>
      <p:sp>
        <p:nvSpPr>
          <p:cNvPr id="94" name="Text Box 119"/>
          <p:cNvSpPr txBox="1">
            <a:spLocks noChangeArrowheads="1"/>
          </p:cNvSpPr>
          <p:nvPr/>
        </p:nvSpPr>
        <p:spPr bwMode="auto">
          <a:xfrm>
            <a:off x="4426967" y="2470795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223.1.2.1</a:t>
            </a:r>
            <a:endParaRPr lang="en-US" sz="1400" smtClean="0">
              <a:latin typeface="Comic Sans MS" charset="0"/>
              <a:cs typeface="+mn-cs"/>
            </a:endParaRPr>
          </a:p>
        </p:txBody>
      </p:sp>
      <p:sp>
        <p:nvSpPr>
          <p:cNvPr id="95" name="Text Box 168"/>
          <p:cNvSpPr txBox="1">
            <a:spLocks noChangeArrowheads="1"/>
          </p:cNvSpPr>
          <p:nvPr/>
        </p:nvSpPr>
        <p:spPr bwMode="auto">
          <a:xfrm>
            <a:off x="3161730" y="1904058"/>
            <a:ext cx="906462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defRPr/>
            </a:pPr>
            <a:r>
              <a:rPr lang="en-US" sz="2000" i="1" smtClean="0">
                <a:solidFill>
                  <a:srgbClr val="CC0000"/>
                </a:solidFill>
                <a:cs typeface="+mn-cs"/>
              </a:rPr>
              <a:t>DHCP</a:t>
            </a:r>
          </a:p>
          <a:p>
            <a:pPr>
              <a:lnSpc>
                <a:spcPct val="85000"/>
              </a:lnSpc>
              <a:defRPr/>
            </a:pPr>
            <a:r>
              <a:rPr lang="en-US" sz="2000" i="1" smtClean="0">
                <a:solidFill>
                  <a:srgbClr val="CC0000"/>
                </a:solidFill>
                <a:cs typeface="+mn-cs"/>
              </a:rPr>
              <a:t>server</a:t>
            </a:r>
          </a:p>
        </p:txBody>
      </p:sp>
      <p:grpSp>
        <p:nvGrpSpPr>
          <p:cNvPr id="97" name="Group 195"/>
          <p:cNvGrpSpPr>
            <a:grpSpLocks/>
          </p:cNvGrpSpPr>
          <p:nvPr/>
        </p:nvGrpSpPr>
        <p:grpSpPr bwMode="auto">
          <a:xfrm>
            <a:off x="3569717" y="2539058"/>
            <a:ext cx="401638" cy="681037"/>
            <a:chOff x="4140" y="429"/>
            <a:chExt cx="1425" cy="2396"/>
          </a:xfrm>
        </p:grpSpPr>
        <p:sp>
          <p:nvSpPr>
            <p:cNvPr id="98" name="Freeform 19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99" name="Rectangle 197"/>
            <p:cNvSpPr>
              <a:spLocks noChangeArrowheads="1"/>
            </p:cNvSpPr>
            <p:nvPr/>
          </p:nvSpPr>
          <p:spPr bwMode="auto">
            <a:xfrm>
              <a:off x="4208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100" name="Freeform 19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01" name="Freeform 19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02" name="Rectangle 200"/>
            <p:cNvSpPr>
              <a:spLocks noChangeArrowheads="1"/>
            </p:cNvSpPr>
            <p:nvPr/>
          </p:nvSpPr>
          <p:spPr bwMode="auto">
            <a:xfrm>
              <a:off x="4213" y="691"/>
              <a:ext cx="597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grpSp>
          <p:nvGrpSpPr>
            <p:cNvPr id="103" name="Group 20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8" name="AutoShape 202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  <p:sp>
            <p:nvSpPr>
              <p:cNvPr id="129" name="AutoShape 203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89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</p:grpSp>
        <p:sp>
          <p:nvSpPr>
            <p:cNvPr id="104" name="Rectangle 204"/>
            <p:cNvSpPr>
              <a:spLocks noChangeArrowheads="1"/>
            </p:cNvSpPr>
            <p:nvPr/>
          </p:nvSpPr>
          <p:spPr bwMode="auto">
            <a:xfrm>
              <a:off x="4224" y="1021"/>
              <a:ext cx="597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grpSp>
          <p:nvGrpSpPr>
            <p:cNvPr id="105" name="Group 20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26" name="AutoShape 206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  <p:sp>
            <p:nvSpPr>
              <p:cNvPr id="127" name="AutoShape 207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9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</p:grpSp>
        <p:sp>
          <p:nvSpPr>
            <p:cNvPr id="106" name="Rectangle 208"/>
            <p:cNvSpPr>
              <a:spLocks noChangeArrowheads="1"/>
            </p:cNvSpPr>
            <p:nvPr/>
          </p:nvSpPr>
          <p:spPr bwMode="auto">
            <a:xfrm>
              <a:off x="4219" y="1356"/>
              <a:ext cx="591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107" name="Rectangle 209"/>
            <p:cNvSpPr>
              <a:spLocks noChangeArrowheads="1"/>
            </p:cNvSpPr>
            <p:nvPr/>
          </p:nvSpPr>
          <p:spPr bwMode="auto">
            <a:xfrm>
              <a:off x="4230" y="1658"/>
              <a:ext cx="591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grpSp>
          <p:nvGrpSpPr>
            <p:cNvPr id="108" name="Group 21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4" name="AutoShape 211"/>
              <p:cNvSpPr>
                <a:spLocks noChangeArrowheads="1"/>
              </p:cNvSpPr>
              <p:nvPr/>
            </p:nvSpPr>
            <p:spPr bwMode="auto">
              <a:xfrm>
                <a:off x="617" y="2576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  <p:sp>
            <p:nvSpPr>
              <p:cNvPr id="125" name="AutoShape 212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88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</p:grpSp>
        <p:sp>
          <p:nvSpPr>
            <p:cNvPr id="109" name="Freeform 21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110" name="Group 21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2" name="AutoShape 215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30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  <p:sp>
            <p:nvSpPr>
              <p:cNvPr id="123" name="AutoShape 216"/>
              <p:cNvSpPr>
                <a:spLocks noChangeArrowheads="1"/>
              </p:cNvSpPr>
              <p:nvPr/>
            </p:nvSpPr>
            <p:spPr bwMode="auto">
              <a:xfrm>
                <a:off x="626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</p:grpSp>
        <p:sp>
          <p:nvSpPr>
            <p:cNvPr id="111" name="Rectangle 217"/>
            <p:cNvSpPr>
              <a:spLocks noChangeArrowheads="1"/>
            </p:cNvSpPr>
            <p:nvPr/>
          </p:nvSpPr>
          <p:spPr bwMode="auto">
            <a:xfrm>
              <a:off x="5250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112" name="Freeform 21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13" name="Freeform 21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14" name="Oval 220"/>
            <p:cNvSpPr>
              <a:spLocks noChangeArrowheads="1"/>
            </p:cNvSpPr>
            <p:nvPr/>
          </p:nvSpPr>
          <p:spPr bwMode="auto">
            <a:xfrm>
              <a:off x="5514" y="2613"/>
              <a:ext cx="51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115" name="Freeform 22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16" name="AutoShape 222"/>
            <p:cNvSpPr>
              <a:spLocks noChangeArrowheads="1"/>
            </p:cNvSpPr>
            <p:nvPr/>
          </p:nvSpPr>
          <p:spPr bwMode="auto">
            <a:xfrm>
              <a:off x="4140" y="2680"/>
              <a:ext cx="1200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117" name="AutoShape 223"/>
            <p:cNvSpPr>
              <a:spLocks noChangeArrowheads="1"/>
            </p:cNvSpPr>
            <p:nvPr/>
          </p:nvSpPr>
          <p:spPr bwMode="auto">
            <a:xfrm>
              <a:off x="4208" y="2713"/>
              <a:ext cx="1070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118" name="Oval 224"/>
            <p:cNvSpPr>
              <a:spLocks noChangeArrowheads="1"/>
            </p:cNvSpPr>
            <p:nvPr/>
          </p:nvSpPr>
          <p:spPr bwMode="auto">
            <a:xfrm>
              <a:off x="4309" y="2384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119" name="Oval 225"/>
            <p:cNvSpPr>
              <a:spLocks noChangeArrowheads="1"/>
            </p:cNvSpPr>
            <p:nvPr/>
          </p:nvSpPr>
          <p:spPr bwMode="auto">
            <a:xfrm>
              <a:off x="4484" y="2384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14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20" name="Oval 226"/>
            <p:cNvSpPr>
              <a:spLocks noChangeArrowheads="1"/>
            </p:cNvSpPr>
            <p:nvPr/>
          </p:nvSpPr>
          <p:spPr bwMode="auto">
            <a:xfrm>
              <a:off x="4664" y="2384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121" name="Rectangle 227"/>
            <p:cNvSpPr>
              <a:spLocks noChangeArrowheads="1"/>
            </p:cNvSpPr>
            <p:nvPr/>
          </p:nvSpPr>
          <p:spPr bwMode="auto">
            <a:xfrm>
              <a:off x="5064" y="1836"/>
              <a:ext cx="84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</p:grpSp>
      <p:grpSp>
        <p:nvGrpSpPr>
          <p:cNvPr id="130" name="Group 231"/>
          <p:cNvGrpSpPr>
            <a:grpSpLocks/>
          </p:cNvGrpSpPr>
          <p:nvPr/>
        </p:nvGrpSpPr>
        <p:grpSpPr bwMode="auto">
          <a:xfrm>
            <a:off x="5182617" y="3285183"/>
            <a:ext cx="1101725" cy="549275"/>
            <a:chOff x="3428" y="1798"/>
            <a:chExt cx="694" cy="346"/>
          </a:xfrm>
        </p:grpSpPr>
        <p:grpSp>
          <p:nvGrpSpPr>
            <p:cNvPr id="131" name="Group 229"/>
            <p:cNvGrpSpPr>
              <a:grpSpLocks/>
            </p:cNvGrpSpPr>
            <p:nvPr/>
          </p:nvGrpSpPr>
          <p:grpSpPr bwMode="auto">
            <a:xfrm>
              <a:off x="3628" y="1798"/>
              <a:ext cx="494" cy="346"/>
              <a:chOff x="4420" y="878"/>
              <a:chExt cx="614" cy="458"/>
            </a:xfrm>
          </p:grpSpPr>
          <p:pic>
            <p:nvPicPr>
              <p:cNvPr id="133" name="Picture 173" descr="laptop_keyboard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4420" y="1108"/>
                <a:ext cx="527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4" name="Freeform 174"/>
              <p:cNvSpPr>
                <a:spLocks/>
              </p:cNvSpPr>
              <p:nvPr/>
            </p:nvSpPr>
            <p:spPr bwMode="auto">
              <a:xfrm>
                <a:off x="4595" y="888"/>
                <a:ext cx="424" cy="297"/>
              </a:xfrm>
              <a:custGeom>
                <a:avLst/>
                <a:gdLst>
                  <a:gd name="T0" fmla="*/ 0 w 2982"/>
                  <a:gd name="T1" fmla="*/ 0 h 2442"/>
                  <a:gd name="T2" fmla="*/ 0 w 2982"/>
                  <a:gd name="T3" fmla="*/ 0 h 2442"/>
                  <a:gd name="T4" fmla="*/ 0 w 2982"/>
                  <a:gd name="T5" fmla="*/ 0 h 2442"/>
                  <a:gd name="T6" fmla="*/ 0 w 2982"/>
                  <a:gd name="T7" fmla="*/ 0 h 2442"/>
                  <a:gd name="T8" fmla="*/ 0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pic>
            <p:nvPicPr>
              <p:cNvPr id="135" name="Picture 175" descr="screen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16" y="895"/>
                <a:ext cx="385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6" name="Freeform 176"/>
              <p:cNvSpPr>
                <a:spLocks/>
              </p:cNvSpPr>
              <p:nvPr/>
            </p:nvSpPr>
            <p:spPr bwMode="auto">
              <a:xfrm>
                <a:off x="4672" y="879"/>
                <a:ext cx="359" cy="55"/>
              </a:xfrm>
              <a:custGeom>
                <a:avLst/>
                <a:gdLst>
                  <a:gd name="T0" fmla="*/ 0 w 2528"/>
                  <a:gd name="T1" fmla="*/ 0 h 455"/>
                  <a:gd name="T2" fmla="*/ 0 w 2528"/>
                  <a:gd name="T3" fmla="*/ 0 h 455"/>
                  <a:gd name="T4" fmla="*/ 0 w 2528"/>
                  <a:gd name="T5" fmla="*/ 0 h 455"/>
                  <a:gd name="T6" fmla="*/ 0 w 2528"/>
                  <a:gd name="T7" fmla="*/ 0 h 455"/>
                  <a:gd name="T8" fmla="*/ 0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7" name="Freeform 177"/>
              <p:cNvSpPr>
                <a:spLocks/>
              </p:cNvSpPr>
              <p:nvPr/>
            </p:nvSpPr>
            <p:spPr bwMode="auto">
              <a:xfrm>
                <a:off x="4591" y="878"/>
                <a:ext cx="100" cy="230"/>
              </a:xfrm>
              <a:custGeom>
                <a:avLst/>
                <a:gdLst>
                  <a:gd name="T0" fmla="*/ 0 w 702"/>
                  <a:gd name="T1" fmla="*/ 0 h 1893"/>
                  <a:gd name="T2" fmla="*/ 0 w 702"/>
                  <a:gd name="T3" fmla="*/ 0 h 1893"/>
                  <a:gd name="T4" fmla="*/ 0 w 702"/>
                  <a:gd name="T5" fmla="*/ 0 h 1893"/>
                  <a:gd name="T6" fmla="*/ 0 w 702"/>
                  <a:gd name="T7" fmla="*/ 0 h 1893"/>
                  <a:gd name="T8" fmla="*/ 0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8" name="Freeform 178"/>
              <p:cNvSpPr>
                <a:spLocks/>
              </p:cNvSpPr>
              <p:nvPr/>
            </p:nvSpPr>
            <p:spPr bwMode="auto">
              <a:xfrm>
                <a:off x="4921" y="920"/>
                <a:ext cx="108" cy="265"/>
              </a:xfrm>
              <a:custGeom>
                <a:avLst/>
                <a:gdLst>
                  <a:gd name="T0" fmla="*/ 0 w 756"/>
                  <a:gd name="T1" fmla="*/ 0 h 2184"/>
                  <a:gd name="T2" fmla="*/ 0 w 756"/>
                  <a:gd name="T3" fmla="*/ 0 h 2184"/>
                  <a:gd name="T4" fmla="*/ 0 w 756"/>
                  <a:gd name="T5" fmla="*/ 0 h 2184"/>
                  <a:gd name="T6" fmla="*/ 0 w 756"/>
                  <a:gd name="T7" fmla="*/ 0 h 2184"/>
                  <a:gd name="T8" fmla="*/ 0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9" name="Freeform 179"/>
              <p:cNvSpPr>
                <a:spLocks/>
              </p:cNvSpPr>
              <p:nvPr/>
            </p:nvSpPr>
            <p:spPr bwMode="auto">
              <a:xfrm>
                <a:off x="4590" y="1097"/>
                <a:ext cx="394" cy="89"/>
              </a:xfrm>
              <a:custGeom>
                <a:avLst/>
                <a:gdLst>
                  <a:gd name="T0" fmla="*/ 0 w 2773"/>
                  <a:gd name="T1" fmla="*/ 0 h 738"/>
                  <a:gd name="T2" fmla="*/ 0 w 2773"/>
                  <a:gd name="T3" fmla="*/ 0 h 738"/>
                  <a:gd name="T4" fmla="*/ 0 w 2773"/>
                  <a:gd name="T5" fmla="*/ 0 h 738"/>
                  <a:gd name="T6" fmla="*/ 0 w 2773"/>
                  <a:gd name="T7" fmla="*/ 0 h 738"/>
                  <a:gd name="T8" fmla="*/ 0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0" name="Freeform 180"/>
              <p:cNvSpPr>
                <a:spLocks/>
              </p:cNvSpPr>
              <p:nvPr/>
            </p:nvSpPr>
            <p:spPr bwMode="auto">
              <a:xfrm>
                <a:off x="4933" y="922"/>
                <a:ext cx="101" cy="266"/>
              </a:xfrm>
              <a:custGeom>
                <a:avLst/>
                <a:gdLst>
                  <a:gd name="T0" fmla="*/ 0 w 637"/>
                  <a:gd name="T1" fmla="*/ 0 h 1659"/>
                  <a:gd name="T2" fmla="*/ 0 w 637"/>
                  <a:gd name="T3" fmla="*/ 0 h 1659"/>
                  <a:gd name="T4" fmla="*/ 0 w 637"/>
                  <a:gd name="T5" fmla="*/ 0 h 1659"/>
                  <a:gd name="T6" fmla="*/ 0 w 637"/>
                  <a:gd name="T7" fmla="*/ 0 h 1659"/>
                  <a:gd name="T8" fmla="*/ 0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1" name="Freeform 181"/>
              <p:cNvSpPr>
                <a:spLocks/>
              </p:cNvSpPr>
              <p:nvPr/>
            </p:nvSpPr>
            <p:spPr bwMode="auto">
              <a:xfrm>
                <a:off x="4590" y="1109"/>
                <a:ext cx="351" cy="88"/>
              </a:xfrm>
              <a:custGeom>
                <a:avLst/>
                <a:gdLst>
                  <a:gd name="T0" fmla="*/ 0 w 2216"/>
                  <a:gd name="T1" fmla="*/ 0 h 550"/>
                  <a:gd name="T2" fmla="*/ 0 w 2216"/>
                  <a:gd name="T3" fmla="*/ 0 h 550"/>
                  <a:gd name="T4" fmla="*/ 0 w 2216"/>
                  <a:gd name="T5" fmla="*/ 0 h 550"/>
                  <a:gd name="T6" fmla="*/ 0 w 2216"/>
                  <a:gd name="T7" fmla="*/ 0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grpSp>
            <p:nvGrpSpPr>
              <p:cNvPr id="142" name="Group 182"/>
              <p:cNvGrpSpPr>
                <a:grpSpLocks/>
              </p:cNvGrpSpPr>
              <p:nvPr/>
            </p:nvGrpSpPr>
            <p:grpSpPr bwMode="auto">
              <a:xfrm>
                <a:off x="4584" y="1203"/>
                <a:ext cx="119" cy="53"/>
                <a:chOff x="1740" y="2642"/>
                <a:chExt cx="752" cy="327"/>
              </a:xfrm>
            </p:grpSpPr>
            <p:sp>
              <p:nvSpPr>
                <p:cNvPr id="149" name="Freeform 183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50" name="Freeform 184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51" name="Freeform 185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52" name="Freeform 186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53" name="Freeform 187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54" name="Freeform 188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sp>
            <p:nvSpPr>
              <p:cNvPr id="143" name="Freeform 189"/>
              <p:cNvSpPr>
                <a:spLocks/>
              </p:cNvSpPr>
              <p:nvPr/>
            </p:nvSpPr>
            <p:spPr bwMode="auto">
              <a:xfrm>
                <a:off x="4788" y="1211"/>
                <a:ext cx="144" cy="116"/>
              </a:xfrm>
              <a:custGeom>
                <a:avLst/>
                <a:gdLst>
                  <a:gd name="T0" fmla="*/ 0 w 990"/>
                  <a:gd name="T1" fmla="*/ 0 h 792"/>
                  <a:gd name="T2" fmla="*/ 0 w 990"/>
                  <a:gd name="T3" fmla="*/ 0 h 792"/>
                  <a:gd name="T4" fmla="*/ 0 w 990"/>
                  <a:gd name="T5" fmla="*/ 0 h 792"/>
                  <a:gd name="T6" fmla="*/ 0 w 990"/>
                  <a:gd name="T7" fmla="*/ 0 h 792"/>
                  <a:gd name="T8" fmla="*/ 0 w 990"/>
                  <a:gd name="T9" fmla="*/ 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4" name="Freeform 190"/>
              <p:cNvSpPr>
                <a:spLocks/>
              </p:cNvSpPr>
              <p:nvPr/>
            </p:nvSpPr>
            <p:spPr bwMode="auto">
              <a:xfrm>
                <a:off x="4420" y="1220"/>
                <a:ext cx="369" cy="106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0 h 723"/>
                  <a:gd name="T6" fmla="*/ 0 w 2532"/>
                  <a:gd name="T7" fmla="*/ 0 h 723"/>
                  <a:gd name="T8" fmla="*/ 0 w 2532"/>
                  <a:gd name="T9" fmla="*/ 0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5" name="Freeform 191"/>
              <p:cNvSpPr>
                <a:spLocks/>
              </p:cNvSpPr>
              <p:nvPr/>
            </p:nvSpPr>
            <p:spPr bwMode="auto">
              <a:xfrm>
                <a:off x="4420" y="1201"/>
                <a:ext cx="4" cy="21"/>
              </a:xfrm>
              <a:custGeom>
                <a:avLst/>
                <a:gdLst>
                  <a:gd name="T0" fmla="*/ 0 w 26"/>
                  <a:gd name="T1" fmla="*/ 0 h 147"/>
                  <a:gd name="T2" fmla="*/ 0 w 26"/>
                  <a:gd name="T3" fmla="*/ 0 h 147"/>
                  <a:gd name="T4" fmla="*/ 0 w 26"/>
                  <a:gd name="T5" fmla="*/ 0 h 147"/>
                  <a:gd name="T6" fmla="*/ 0 w 26"/>
                  <a:gd name="T7" fmla="*/ 0 h 147"/>
                  <a:gd name="T8" fmla="*/ 0 w 26"/>
                  <a:gd name="T9" fmla="*/ 0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6" name="Freeform 192"/>
              <p:cNvSpPr>
                <a:spLocks/>
              </p:cNvSpPr>
              <p:nvPr/>
            </p:nvSpPr>
            <p:spPr bwMode="auto">
              <a:xfrm>
                <a:off x="4421" y="1114"/>
                <a:ext cx="171" cy="88"/>
              </a:xfrm>
              <a:custGeom>
                <a:avLst/>
                <a:gdLst>
                  <a:gd name="T0" fmla="*/ 0 w 1176"/>
                  <a:gd name="T1" fmla="*/ 0 h 606"/>
                  <a:gd name="T2" fmla="*/ 0 w 1176"/>
                  <a:gd name="T3" fmla="*/ 0 h 606"/>
                  <a:gd name="T4" fmla="*/ 0 w 1176"/>
                  <a:gd name="T5" fmla="*/ 0 h 606"/>
                  <a:gd name="T6" fmla="*/ 0 w 1176"/>
                  <a:gd name="T7" fmla="*/ 0 h 606"/>
                  <a:gd name="T8" fmla="*/ 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7" name="Freeform 193"/>
              <p:cNvSpPr>
                <a:spLocks/>
              </p:cNvSpPr>
              <p:nvPr/>
            </p:nvSpPr>
            <p:spPr bwMode="auto">
              <a:xfrm>
                <a:off x="4432" y="1205"/>
                <a:ext cx="350" cy="102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0 h 723"/>
                  <a:gd name="T6" fmla="*/ 0 w 2532"/>
                  <a:gd name="T7" fmla="*/ 0 h 723"/>
                  <a:gd name="T8" fmla="*/ 0 w 2532"/>
                  <a:gd name="T9" fmla="*/ 0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8" name="Freeform 194"/>
              <p:cNvSpPr>
                <a:spLocks/>
              </p:cNvSpPr>
              <p:nvPr/>
            </p:nvSpPr>
            <p:spPr bwMode="auto">
              <a:xfrm flipV="1">
                <a:off x="4782" y="1198"/>
                <a:ext cx="142" cy="105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0 h 723"/>
                  <a:gd name="T6" fmla="*/ 0 w 2532"/>
                  <a:gd name="T7" fmla="*/ 0 h 723"/>
                  <a:gd name="T8" fmla="*/ 0 w 2532"/>
                  <a:gd name="T9" fmla="*/ 0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132" name="Line 230"/>
            <p:cNvSpPr>
              <a:spLocks noChangeShapeType="1"/>
            </p:cNvSpPr>
            <p:nvPr/>
          </p:nvSpPr>
          <p:spPr bwMode="auto">
            <a:xfrm flipH="1">
              <a:off x="3428" y="2002"/>
              <a:ext cx="2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55" name="AutoShape 232"/>
          <p:cNvSpPr>
            <a:spLocks noChangeArrowheads="1"/>
          </p:cNvSpPr>
          <p:nvPr/>
        </p:nvSpPr>
        <p:spPr bwMode="auto">
          <a:xfrm>
            <a:off x="5450905" y="3842395"/>
            <a:ext cx="976312" cy="374650"/>
          </a:xfrm>
          <a:prstGeom prst="leftArrow">
            <a:avLst>
              <a:gd name="adj1" fmla="val 50000"/>
              <a:gd name="adj2" fmla="val 65148"/>
            </a:avLst>
          </a:prstGeom>
          <a:gradFill rotWithShape="1">
            <a:gsLst>
              <a:gs pos="0">
                <a:srgbClr val="CC0000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56" name="Line 233"/>
          <p:cNvSpPr>
            <a:spLocks noChangeShapeType="1"/>
          </p:cNvSpPr>
          <p:nvPr/>
        </p:nvSpPr>
        <p:spPr bwMode="auto">
          <a:xfrm flipH="1">
            <a:off x="3965005" y="3097858"/>
            <a:ext cx="314325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400">
              <a:cs typeface="+mn-cs"/>
            </a:endParaRPr>
          </a:p>
        </p:txBody>
      </p:sp>
      <p:sp>
        <p:nvSpPr>
          <p:cNvPr id="157" name="Rectangle 3"/>
          <p:cNvSpPr txBox="1">
            <a:spLocks noChangeArrowheads="1"/>
          </p:cNvSpPr>
          <p:nvPr/>
        </p:nvSpPr>
        <p:spPr bwMode="auto">
          <a:xfrm>
            <a:off x="5580112" y="5301208"/>
            <a:ext cx="302433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3838" indent="-22383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0" fontAlgn="base" hangingPunct="0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2pPr>
            <a:lvl3pPr marL="911225" indent="-233363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charset="0"/>
              <a:buChar char="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3pPr>
            <a:lvl4pPr marL="1258888" indent="-233363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4pPr>
            <a:lvl5pPr marL="15970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5pPr>
            <a:lvl6pPr marL="20542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6pPr>
            <a:lvl7pPr marL="25114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7pPr>
            <a:lvl8pPr marL="29686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8pPr>
            <a:lvl9pPr marL="34258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pPr marL="0" indent="0">
              <a:buNone/>
            </a:pPr>
            <a:r>
              <a:rPr lang="pt-PT" sz="2000" b="0" dirty="0" smtClean="0">
                <a:ea typeface="ＭＳ Ｐゴシック" charset="0"/>
                <a:cs typeface="ＭＳ Ｐゴシック" charset="0"/>
              </a:rPr>
              <a:t>DHCP - RFC 2131 (IPv4) ou 3315 (IPv6)</a:t>
            </a:r>
          </a:p>
        </p:txBody>
      </p:sp>
      <p:sp>
        <p:nvSpPr>
          <p:cNvPr id="158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828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7"/>
            <a:ext cx="8229600" cy="1370447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dirty="0">
                <a:latin typeface="+mn-lt"/>
                <a:ea typeface="ＭＳ Ｐゴシック" charset="0"/>
                <a:cs typeface="Tw Cen MT"/>
              </a:rPr>
              <a:t>DHCP - Dynamic Host Configuration Protocol</a:t>
            </a:r>
          </a:p>
        </p:txBody>
      </p:sp>
      <p:sp>
        <p:nvSpPr>
          <p:cNvPr id="122886" name="Text Box 5"/>
          <p:cNvSpPr txBox="1">
            <a:spLocks noChangeArrowheads="1"/>
          </p:cNvSpPr>
          <p:nvPr/>
        </p:nvSpPr>
        <p:spPr bwMode="auto">
          <a:xfrm>
            <a:off x="400630" y="4566712"/>
            <a:ext cx="16228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0" u="none" dirty="0" err="1" smtClean="0">
                <a:latin typeface="+mn-lt"/>
                <a:cs typeface="Tw Cen MT"/>
              </a:rPr>
              <a:t>Cliente</a:t>
            </a:r>
            <a:r>
              <a:rPr lang="en-US" sz="2000" b="0" u="none" dirty="0" smtClean="0">
                <a:latin typeface="+mn-lt"/>
                <a:cs typeface="Tw Cen MT"/>
              </a:rPr>
              <a:t> novo</a:t>
            </a:r>
            <a:endParaRPr lang="en-US" sz="2000" b="0" u="none" dirty="0">
              <a:latin typeface="+mn-lt"/>
              <a:cs typeface="Tw Cen MT"/>
            </a:endParaRPr>
          </a:p>
        </p:txBody>
      </p:sp>
      <p:sp>
        <p:nvSpPr>
          <p:cNvPr id="122887" name="Text Box 6"/>
          <p:cNvSpPr txBox="1">
            <a:spLocks noChangeArrowheads="1"/>
          </p:cNvSpPr>
          <p:nvPr/>
        </p:nvSpPr>
        <p:spPr bwMode="auto">
          <a:xfrm>
            <a:off x="6516216" y="4293096"/>
            <a:ext cx="214862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0" u="none" dirty="0">
                <a:latin typeface="+mn-lt"/>
                <a:cs typeface="Tw Cen MT"/>
              </a:rPr>
              <a:t>DHCP server</a:t>
            </a:r>
          </a:p>
          <a:p>
            <a:pPr algn="ctr" eaLnBrk="1" hangingPunct="1"/>
            <a:r>
              <a:rPr lang="en-US" sz="2000" b="0" u="none" dirty="0" smtClean="0">
                <a:latin typeface="+mn-lt"/>
                <a:cs typeface="Tw Cen MT"/>
              </a:rPr>
              <a:t>233.1.2.5</a:t>
            </a:r>
            <a:endParaRPr lang="en-US" sz="2000" b="0" u="none" dirty="0">
              <a:cs typeface="Tw Cen MT"/>
            </a:endParaRPr>
          </a:p>
          <a:p>
            <a:pPr algn="l" eaLnBrk="1" hangingPunct="1"/>
            <a:r>
              <a:rPr lang="en-US" sz="2000" b="0" u="none" dirty="0" smtClean="0">
                <a:cs typeface="Tw Cen MT"/>
              </a:rPr>
              <a:t>Dynamic or static IP Allocation</a:t>
            </a:r>
          </a:p>
        </p:txBody>
      </p:sp>
      <p:sp>
        <p:nvSpPr>
          <p:cNvPr id="122888" name="Line 7"/>
          <p:cNvSpPr>
            <a:spLocks noChangeShapeType="1"/>
          </p:cNvSpPr>
          <p:nvPr/>
        </p:nvSpPr>
        <p:spPr bwMode="auto">
          <a:xfrm>
            <a:off x="2420938" y="1816100"/>
            <a:ext cx="3294062" cy="850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22889" name="Text Box 8"/>
          <p:cNvSpPr txBox="1">
            <a:spLocks noChangeArrowheads="1"/>
          </p:cNvSpPr>
          <p:nvPr/>
        </p:nvSpPr>
        <p:spPr bwMode="auto">
          <a:xfrm rot="795519">
            <a:off x="3283536" y="1839883"/>
            <a:ext cx="19800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0" u="none" dirty="0">
                <a:solidFill>
                  <a:srgbClr val="FF3300"/>
                </a:solidFill>
                <a:latin typeface="+mn-lt"/>
                <a:cs typeface="Tw Cen MT"/>
              </a:rPr>
              <a:t>DHCP discover</a:t>
            </a:r>
          </a:p>
        </p:txBody>
      </p:sp>
      <p:sp>
        <p:nvSpPr>
          <p:cNvPr id="122890" name="Text Box 9"/>
          <p:cNvSpPr txBox="1">
            <a:spLocks noChangeArrowheads="1"/>
          </p:cNvSpPr>
          <p:nvPr/>
        </p:nvSpPr>
        <p:spPr bwMode="auto">
          <a:xfrm rot="795519">
            <a:off x="3250952" y="2224058"/>
            <a:ext cx="15959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0" u="none">
                <a:solidFill>
                  <a:srgbClr val="FF3300"/>
                </a:solidFill>
                <a:latin typeface="+mn-lt"/>
                <a:cs typeface="Tw Cen MT"/>
              </a:rPr>
              <a:t>(broadcast)</a:t>
            </a:r>
          </a:p>
        </p:txBody>
      </p:sp>
      <p:sp>
        <p:nvSpPr>
          <p:cNvPr id="122891" name="Line 10"/>
          <p:cNvSpPr>
            <a:spLocks noChangeShapeType="1"/>
          </p:cNvSpPr>
          <p:nvPr/>
        </p:nvSpPr>
        <p:spPr bwMode="auto">
          <a:xfrm flipH="1">
            <a:off x="2382838" y="3200400"/>
            <a:ext cx="3332162" cy="76676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22892" name="Text Box 11"/>
          <p:cNvSpPr txBox="1">
            <a:spLocks noChangeArrowheads="1"/>
          </p:cNvSpPr>
          <p:nvPr/>
        </p:nvSpPr>
        <p:spPr bwMode="auto">
          <a:xfrm rot="-847892">
            <a:off x="3287529" y="3119408"/>
            <a:ext cx="16466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0" u="none">
                <a:solidFill>
                  <a:srgbClr val="FF3300"/>
                </a:solidFill>
                <a:latin typeface="+mn-lt"/>
                <a:cs typeface="Tw Cen MT"/>
              </a:rPr>
              <a:t>DHCP offer</a:t>
            </a:r>
          </a:p>
        </p:txBody>
      </p:sp>
      <p:sp>
        <p:nvSpPr>
          <p:cNvPr id="122893" name="Line 12"/>
          <p:cNvSpPr>
            <a:spLocks noChangeShapeType="1"/>
          </p:cNvSpPr>
          <p:nvPr/>
        </p:nvSpPr>
        <p:spPr bwMode="auto">
          <a:xfrm>
            <a:off x="2420938" y="4119563"/>
            <a:ext cx="3370262" cy="75723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22894" name="Text Box 13"/>
          <p:cNvSpPr txBox="1">
            <a:spLocks noChangeArrowheads="1"/>
          </p:cNvSpPr>
          <p:nvPr/>
        </p:nvSpPr>
        <p:spPr bwMode="auto">
          <a:xfrm rot="795519">
            <a:off x="3328852" y="4143346"/>
            <a:ext cx="18957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0" u="none">
                <a:solidFill>
                  <a:srgbClr val="0000FF"/>
                </a:solidFill>
                <a:latin typeface="+mn-lt"/>
                <a:cs typeface="Tw Cen MT"/>
              </a:rPr>
              <a:t>DHCP request</a:t>
            </a:r>
          </a:p>
        </p:txBody>
      </p:sp>
      <p:sp>
        <p:nvSpPr>
          <p:cNvPr id="122895" name="Line 14"/>
          <p:cNvSpPr>
            <a:spLocks noChangeShapeType="1"/>
          </p:cNvSpPr>
          <p:nvPr/>
        </p:nvSpPr>
        <p:spPr bwMode="auto">
          <a:xfrm flipH="1">
            <a:off x="2382838" y="5410200"/>
            <a:ext cx="3408362" cy="8985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22896" name="Text Box 15"/>
          <p:cNvSpPr txBox="1">
            <a:spLocks noChangeArrowheads="1"/>
          </p:cNvSpPr>
          <p:nvPr/>
        </p:nvSpPr>
        <p:spPr bwMode="auto">
          <a:xfrm rot="-847892">
            <a:off x="3371933" y="5460971"/>
            <a:ext cx="147621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0" u="none">
                <a:solidFill>
                  <a:srgbClr val="0000FF"/>
                </a:solidFill>
                <a:latin typeface="+mn-lt"/>
                <a:cs typeface="Tw Cen MT"/>
              </a:rPr>
              <a:t>DHCP ACK</a:t>
            </a:r>
          </a:p>
        </p:txBody>
      </p:sp>
      <p:sp>
        <p:nvSpPr>
          <p:cNvPr id="122897" name="Text Box 16"/>
          <p:cNvSpPr txBox="1">
            <a:spLocks noChangeArrowheads="1"/>
          </p:cNvSpPr>
          <p:nvPr/>
        </p:nvSpPr>
        <p:spPr bwMode="auto">
          <a:xfrm rot="795519">
            <a:off x="3250952" y="4529108"/>
            <a:ext cx="15959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0" u="none">
                <a:solidFill>
                  <a:srgbClr val="0000FF"/>
                </a:solidFill>
                <a:latin typeface="+mn-lt"/>
                <a:cs typeface="Tw Cen MT"/>
              </a:rPr>
              <a:t>(broadcast)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6300192" y="1340768"/>
            <a:ext cx="223224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0" u="none" dirty="0" smtClean="0">
                <a:cs typeface="Tw Cen MT"/>
              </a:rPr>
              <a:t>UDP port 67 in server, 68 in client</a:t>
            </a:r>
          </a:p>
        </p:txBody>
      </p:sp>
      <p:grpSp>
        <p:nvGrpSpPr>
          <p:cNvPr id="18" name="Group 195"/>
          <p:cNvGrpSpPr>
            <a:grpSpLocks/>
          </p:cNvGrpSpPr>
          <p:nvPr/>
        </p:nvGrpSpPr>
        <p:grpSpPr bwMode="auto">
          <a:xfrm>
            <a:off x="6804248" y="2420888"/>
            <a:ext cx="1080120" cy="1512168"/>
            <a:chOff x="4140" y="429"/>
            <a:chExt cx="1425" cy="2396"/>
          </a:xfrm>
        </p:grpSpPr>
        <p:sp>
          <p:nvSpPr>
            <p:cNvPr id="19" name="Freeform 19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0" name="Rectangle 197"/>
            <p:cNvSpPr>
              <a:spLocks noChangeArrowheads="1"/>
            </p:cNvSpPr>
            <p:nvPr/>
          </p:nvSpPr>
          <p:spPr bwMode="auto">
            <a:xfrm>
              <a:off x="4208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21" name="Freeform 19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" name="Freeform 19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3" name="Rectangle 200"/>
            <p:cNvSpPr>
              <a:spLocks noChangeArrowheads="1"/>
            </p:cNvSpPr>
            <p:nvPr/>
          </p:nvSpPr>
          <p:spPr bwMode="auto">
            <a:xfrm>
              <a:off x="4213" y="691"/>
              <a:ext cx="597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grpSp>
          <p:nvGrpSpPr>
            <p:cNvPr id="24" name="Group 20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9" name="AutoShape 202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  <p:sp>
            <p:nvSpPr>
              <p:cNvPr id="50" name="AutoShape 203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89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</p:grpSp>
        <p:sp>
          <p:nvSpPr>
            <p:cNvPr id="25" name="Rectangle 204"/>
            <p:cNvSpPr>
              <a:spLocks noChangeArrowheads="1"/>
            </p:cNvSpPr>
            <p:nvPr/>
          </p:nvSpPr>
          <p:spPr bwMode="auto">
            <a:xfrm>
              <a:off x="4224" y="1021"/>
              <a:ext cx="597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grpSp>
          <p:nvGrpSpPr>
            <p:cNvPr id="26" name="Group 20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7" name="AutoShape 206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  <p:sp>
            <p:nvSpPr>
              <p:cNvPr id="48" name="AutoShape 207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9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</p:grpSp>
        <p:sp>
          <p:nvSpPr>
            <p:cNvPr id="27" name="Rectangle 208"/>
            <p:cNvSpPr>
              <a:spLocks noChangeArrowheads="1"/>
            </p:cNvSpPr>
            <p:nvPr/>
          </p:nvSpPr>
          <p:spPr bwMode="auto">
            <a:xfrm>
              <a:off x="4219" y="1356"/>
              <a:ext cx="591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28" name="Rectangle 209"/>
            <p:cNvSpPr>
              <a:spLocks noChangeArrowheads="1"/>
            </p:cNvSpPr>
            <p:nvPr/>
          </p:nvSpPr>
          <p:spPr bwMode="auto">
            <a:xfrm>
              <a:off x="4230" y="1658"/>
              <a:ext cx="591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grpSp>
          <p:nvGrpSpPr>
            <p:cNvPr id="29" name="Group 21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5" name="AutoShape 211"/>
              <p:cNvSpPr>
                <a:spLocks noChangeArrowheads="1"/>
              </p:cNvSpPr>
              <p:nvPr/>
            </p:nvSpPr>
            <p:spPr bwMode="auto">
              <a:xfrm>
                <a:off x="617" y="2576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  <p:sp>
            <p:nvSpPr>
              <p:cNvPr id="46" name="AutoShape 212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88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</p:grpSp>
        <p:sp>
          <p:nvSpPr>
            <p:cNvPr id="30" name="Freeform 21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31" name="Group 21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3" name="AutoShape 215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30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  <p:sp>
            <p:nvSpPr>
              <p:cNvPr id="44" name="AutoShape 216"/>
              <p:cNvSpPr>
                <a:spLocks noChangeArrowheads="1"/>
              </p:cNvSpPr>
              <p:nvPr/>
            </p:nvSpPr>
            <p:spPr bwMode="auto">
              <a:xfrm>
                <a:off x="626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</p:grpSp>
        <p:sp>
          <p:nvSpPr>
            <p:cNvPr id="32" name="Rectangle 217"/>
            <p:cNvSpPr>
              <a:spLocks noChangeArrowheads="1"/>
            </p:cNvSpPr>
            <p:nvPr/>
          </p:nvSpPr>
          <p:spPr bwMode="auto">
            <a:xfrm>
              <a:off x="5250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33" name="Freeform 21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4" name="Freeform 21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5" name="Oval 220"/>
            <p:cNvSpPr>
              <a:spLocks noChangeArrowheads="1"/>
            </p:cNvSpPr>
            <p:nvPr/>
          </p:nvSpPr>
          <p:spPr bwMode="auto">
            <a:xfrm>
              <a:off x="5514" y="2613"/>
              <a:ext cx="51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36" name="Freeform 22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7" name="AutoShape 222"/>
            <p:cNvSpPr>
              <a:spLocks noChangeArrowheads="1"/>
            </p:cNvSpPr>
            <p:nvPr/>
          </p:nvSpPr>
          <p:spPr bwMode="auto">
            <a:xfrm>
              <a:off x="4140" y="2680"/>
              <a:ext cx="1200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38" name="AutoShape 223"/>
            <p:cNvSpPr>
              <a:spLocks noChangeArrowheads="1"/>
            </p:cNvSpPr>
            <p:nvPr/>
          </p:nvSpPr>
          <p:spPr bwMode="auto">
            <a:xfrm>
              <a:off x="4208" y="2713"/>
              <a:ext cx="1070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39" name="Oval 224"/>
            <p:cNvSpPr>
              <a:spLocks noChangeArrowheads="1"/>
            </p:cNvSpPr>
            <p:nvPr/>
          </p:nvSpPr>
          <p:spPr bwMode="auto">
            <a:xfrm>
              <a:off x="4309" y="2384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40" name="Oval 225"/>
            <p:cNvSpPr>
              <a:spLocks noChangeArrowheads="1"/>
            </p:cNvSpPr>
            <p:nvPr/>
          </p:nvSpPr>
          <p:spPr bwMode="auto">
            <a:xfrm>
              <a:off x="4484" y="2384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14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1" name="Oval 226"/>
            <p:cNvSpPr>
              <a:spLocks noChangeArrowheads="1"/>
            </p:cNvSpPr>
            <p:nvPr/>
          </p:nvSpPr>
          <p:spPr bwMode="auto">
            <a:xfrm>
              <a:off x="4664" y="2384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42" name="Rectangle 227"/>
            <p:cNvSpPr>
              <a:spLocks noChangeArrowheads="1"/>
            </p:cNvSpPr>
            <p:nvPr/>
          </p:nvSpPr>
          <p:spPr bwMode="auto">
            <a:xfrm>
              <a:off x="5064" y="1836"/>
              <a:ext cx="84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</p:grpSp>
      <p:grpSp>
        <p:nvGrpSpPr>
          <p:cNvPr id="52" name="Group 229"/>
          <p:cNvGrpSpPr>
            <a:grpSpLocks/>
          </p:cNvGrpSpPr>
          <p:nvPr/>
        </p:nvGrpSpPr>
        <p:grpSpPr bwMode="auto">
          <a:xfrm>
            <a:off x="611560" y="2780928"/>
            <a:ext cx="1224136" cy="981323"/>
            <a:chOff x="4420" y="878"/>
            <a:chExt cx="614" cy="458"/>
          </a:xfrm>
        </p:grpSpPr>
        <p:pic>
          <p:nvPicPr>
            <p:cNvPr id="54" name="Picture 173" descr="laptop_keyboar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4420" y="1108"/>
              <a:ext cx="52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5" name="Freeform 174"/>
            <p:cNvSpPr>
              <a:spLocks/>
            </p:cNvSpPr>
            <p:nvPr/>
          </p:nvSpPr>
          <p:spPr bwMode="auto">
            <a:xfrm>
              <a:off x="4595" y="888"/>
              <a:ext cx="424" cy="297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pic>
          <p:nvPicPr>
            <p:cNvPr id="56" name="Picture 175" descr="scree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6" y="895"/>
              <a:ext cx="385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7" name="Freeform 176"/>
            <p:cNvSpPr>
              <a:spLocks/>
            </p:cNvSpPr>
            <p:nvPr/>
          </p:nvSpPr>
          <p:spPr bwMode="auto">
            <a:xfrm>
              <a:off x="4672" y="879"/>
              <a:ext cx="359" cy="5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58" name="Freeform 177"/>
            <p:cNvSpPr>
              <a:spLocks/>
            </p:cNvSpPr>
            <p:nvPr/>
          </p:nvSpPr>
          <p:spPr bwMode="auto">
            <a:xfrm>
              <a:off x="4591" y="878"/>
              <a:ext cx="100" cy="230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59" name="Freeform 178"/>
            <p:cNvSpPr>
              <a:spLocks/>
            </p:cNvSpPr>
            <p:nvPr/>
          </p:nvSpPr>
          <p:spPr bwMode="auto">
            <a:xfrm>
              <a:off x="4921" y="920"/>
              <a:ext cx="108" cy="265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0" name="Freeform 179"/>
            <p:cNvSpPr>
              <a:spLocks/>
            </p:cNvSpPr>
            <p:nvPr/>
          </p:nvSpPr>
          <p:spPr bwMode="auto">
            <a:xfrm>
              <a:off x="4590" y="1097"/>
              <a:ext cx="394" cy="89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1" name="Freeform 180"/>
            <p:cNvSpPr>
              <a:spLocks/>
            </p:cNvSpPr>
            <p:nvPr/>
          </p:nvSpPr>
          <p:spPr bwMode="auto">
            <a:xfrm>
              <a:off x="4933" y="922"/>
              <a:ext cx="101" cy="266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2" name="Freeform 181"/>
            <p:cNvSpPr>
              <a:spLocks/>
            </p:cNvSpPr>
            <p:nvPr/>
          </p:nvSpPr>
          <p:spPr bwMode="auto">
            <a:xfrm>
              <a:off x="4590" y="1109"/>
              <a:ext cx="351" cy="88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63" name="Group 182"/>
            <p:cNvGrpSpPr>
              <a:grpSpLocks/>
            </p:cNvGrpSpPr>
            <p:nvPr/>
          </p:nvGrpSpPr>
          <p:grpSpPr bwMode="auto">
            <a:xfrm>
              <a:off x="4584" y="1203"/>
              <a:ext cx="119" cy="53"/>
              <a:chOff x="1740" y="2642"/>
              <a:chExt cx="752" cy="327"/>
            </a:xfrm>
          </p:grpSpPr>
          <p:sp>
            <p:nvSpPr>
              <p:cNvPr id="70" name="Freeform 183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71" name="Freeform 184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72" name="Freeform 185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73" name="Freeform 186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74" name="Freeform 187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75" name="Freeform 188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64" name="Freeform 189"/>
            <p:cNvSpPr>
              <a:spLocks/>
            </p:cNvSpPr>
            <p:nvPr/>
          </p:nvSpPr>
          <p:spPr bwMode="auto">
            <a:xfrm>
              <a:off x="4788" y="1211"/>
              <a:ext cx="144" cy="116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5" name="Freeform 190"/>
            <p:cNvSpPr>
              <a:spLocks/>
            </p:cNvSpPr>
            <p:nvPr/>
          </p:nvSpPr>
          <p:spPr bwMode="auto">
            <a:xfrm>
              <a:off x="4420" y="1220"/>
              <a:ext cx="369" cy="10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6" name="Freeform 191"/>
            <p:cNvSpPr>
              <a:spLocks/>
            </p:cNvSpPr>
            <p:nvPr/>
          </p:nvSpPr>
          <p:spPr bwMode="auto">
            <a:xfrm>
              <a:off x="4420" y="1201"/>
              <a:ext cx="4" cy="21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7" name="Freeform 192"/>
            <p:cNvSpPr>
              <a:spLocks/>
            </p:cNvSpPr>
            <p:nvPr/>
          </p:nvSpPr>
          <p:spPr bwMode="auto">
            <a:xfrm>
              <a:off x="4421" y="1114"/>
              <a:ext cx="171" cy="88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8" name="Freeform 193"/>
            <p:cNvSpPr>
              <a:spLocks/>
            </p:cNvSpPr>
            <p:nvPr/>
          </p:nvSpPr>
          <p:spPr bwMode="auto">
            <a:xfrm>
              <a:off x="4432" y="1205"/>
              <a:ext cx="350" cy="102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9" name="Freeform 194"/>
            <p:cNvSpPr>
              <a:spLocks/>
            </p:cNvSpPr>
            <p:nvPr/>
          </p:nvSpPr>
          <p:spPr bwMode="auto">
            <a:xfrm flipV="1">
              <a:off x="4782" y="1198"/>
              <a:ext cx="142" cy="10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76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031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7"/>
            <a:ext cx="8229600" cy="994123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dirty="0" smtClean="0">
                <a:latin typeface="+mn-lt"/>
                <a:ea typeface="ＭＳ Ｐゴシック" charset="0"/>
                <a:cs typeface="Tw Cen MT"/>
              </a:rPr>
              <a:t>O DHCP </a:t>
            </a:r>
            <a:r>
              <a:rPr lang="en-US" sz="2800" dirty="0" err="1" smtClean="0">
                <a:latin typeface="+mn-lt"/>
                <a:ea typeface="ＭＳ Ｐゴシック" charset="0"/>
                <a:cs typeface="Tw Cen MT"/>
              </a:rPr>
              <a:t>usa</a:t>
            </a:r>
            <a:r>
              <a:rPr lang="en-US" sz="2800" dirty="0" smtClean="0">
                <a:latin typeface="+mn-lt"/>
                <a:ea typeface="ＭＳ Ｐゴシック" charset="0"/>
                <a:cs typeface="Tw Cen MT"/>
              </a:rPr>
              <a:t> </a:t>
            </a:r>
            <a:r>
              <a:rPr lang="en-US" sz="2800" dirty="0" err="1" smtClean="0">
                <a:latin typeface="+mn-lt"/>
                <a:ea typeface="ＭＳ Ｐゴシック" charset="0"/>
                <a:cs typeface="Tw Cen MT"/>
              </a:rPr>
              <a:t>datagramas</a:t>
            </a:r>
            <a:r>
              <a:rPr lang="en-US" sz="2800" dirty="0" smtClean="0">
                <a:latin typeface="+mn-lt"/>
                <a:ea typeface="ＭＳ Ｐゴシック" charset="0"/>
                <a:cs typeface="Tw Cen MT"/>
              </a:rPr>
              <a:t> UDP e </a:t>
            </a:r>
            <a:r>
              <a:rPr lang="en-US" sz="2800" i="1" dirty="0" smtClean="0">
                <a:latin typeface="+mn-lt"/>
                <a:ea typeface="ＭＳ Ｐゴシック" charset="0"/>
                <a:cs typeface="Tw Cen MT"/>
              </a:rPr>
              <a:t>broadcast</a:t>
            </a:r>
            <a:endParaRPr lang="en-US" sz="2800" i="1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22886" name="Text Box 5"/>
          <p:cNvSpPr txBox="1">
            <a:spLocks noChangeArrowheads="1"/>
          </p:cNvSpPr>
          <p:nvPr/>
        </p:nvSpPr>
        <p:spPr bwMode="auto">
          <a:xfrm>
            <a:off x="400630" y="4566712"/>
            <a:ext cx="16228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0" u="none" dirty="0" err="1" smtClean="0">
                <a:latin typeface="+mn-lt"/>
                <a:cs typeface="Tw Cen MT"/>
              </a:rPr>
              <a:t>Cliente</a:t>
            </a:r>
            <a:r>
              <a:rPr lang="en-US" sz="2000" b="0" u="none" dirty="0" smtClean="0">
                <a:latin typeface="+mn-lt"/>
                <a:cs typeface="Tw Cen MT"/>
              </a:rPr>
              <a:t> novo</a:t>
            </a:r>
            <a:endParaRPr lang="en-US" sz="2000" b="0" u="none" dirty="0">
              <a:latin typeface="+mn-lt"/>
              <a:cs typeface="Tw Cen MT"/>
            </a:endParaRPr>
          </a:p>
        </p:txBody>
      </p:sp>
      <p:sp>
        <p:nvSpPr>
          <p:cNvPr id="122887" name="Text Box 6"/>
          <p:cNvSpPr txBox="1">
            <a:spLocks noChangeArrowheads="1"/>
          </p:cNvSpPr>
          <p:nvPr/>
        </p:nvSpPr>
        <p:spPr bwMode="auto">
          <a:xfrm>
            <a:off x="6516216" y="4293096"/>
            <a:ext cx="214862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0" u="none" dirty="0">
                <a:latin typeface="+mn-lt"/>
                <a:cs typeface="Tw Cen MT"/>
              </a:rPr>
              <a:t>DHCP server</a:t>
            </a:r>
          </a:p>
          <a:p>
            <a:pPr algn="ctr" eaLnBrk="1" hangingPunct="1"/>
            <a:r>
              <a:rPr lang="en-US" sz="2000" b="0" u="none" dirty="0" smtClean="0">
                <a:latin typeface="+mn-lt"/>
                <a:cs typeface="Tw Cen MT"/>
              </a:rPr>
              <a:t>233.1.2.5</a:t>
            </a:r>
            <a:endParaRPr lang="en-US" sz="2000" b="0" u="none" dirty="0">
              <a:cs typeface="Tw Cen MT"/>
            </a:endParaRPr>
          </a:p>
          <a:p>
            <a:pPr algn="l" eaLnBrk="1" hangingPunct="1"/>
            <a:r>
              <a:rPr lang="en-US" sz="2000" b="0" u="none" dirty="0" smtClean="0">
                <a:cs typeface="Tw Cen MT"/>
              </a:rPr>
              <a:t>Dynamic or static IP Allocation</a:t>
            </a:r>
          </a:p>
        </p:txBody>
      </p:sp>
      <p:sp>
        <p:nvSpPr>
          <p:cNvPr id="122888" name="Line 7"/>
          <p:cNvSpPr>
            <a:spLocks noChangeShapeType="1"/>
          </p:cNvSpPr>
          <p:nvPr/>
        </p:nvSpPr>
        <p:spPr bwMode="auto">
          <a:xfrm>
            <a:off x="2843808" y="1700808"/>
            <a:ext cx="3294062" cy="850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22891" name="Line 10"/>
          <p:cNvSpPr>
            <a:spLocks noChangeShapeType="1"/>
          </p:cNvSpPr>
          <p:nvPr/>
        </p:nvSpPr>
        <p:spPr bwMode="auto">
          <a:xfrm flipH="1">
            <a:off x="2843808" y="2708920"/>
            <a:ext cx="3332162" cy="76676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22893" name="Line 12"/>
          <p:cNvSpPr>
            <a:spLocks noChangeShapeType="1"/>
          </p:cNvSpPr>
          <p:nvPr/>
        </p:nvSpPr>
        <p:spPr bwMode="auto">
          <a:xfrm>
            <a:off x="2843808" y="4293096"/>
            <a:ext cx="3370262" cy="75723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22895" name="Line 14"/>
          <p:cNvSpPr>
            <a:spLocks noChangeShapeType="1"/>
          </p:cNvSpPr>
          <p:nvPr/>
        </p:nvSpPr>
        <p:spPr bwMode="auto">
          <a:xfrm flipH="1">
            <a:off x="2699792" y="5445224"/>
            <a:ext cx="3408362" cy="8985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6300192" y="1340768"/>
            <a:ext cx="223224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0" u="none" dirty="0" smtClean="0">
                <a:cs typeface="Tw Cen MT"/>
              </a:rPr>
              <a:t>UDP port 67 in server, 68 in client</a:t>
            </a:r>
          </a:p>
        </p:txBody>
      </p:sp>
      <p:grpSp>
        <p:nvGrpSpPr>
          <p:cNvPr id="18" name="Group 195"/>
          <p:cNvGrpSpPr>
            <a:grpSpLocks/>
          </p:cNvGrpSpPr>
          <p:nvPr/>
        </p:nvGrpSpPr>
        <p:grpSpPr bwMode="auto">
          <a:xfrm>
            <a:off x="6804248" y="2420888"/>
            <a:ext cx="1080120" cy="1512168"/>
            <a:chOff x="4140" y="429"/>
            <a:chExt cx="1425" cy="2396"/>
          </a:xfrm>
        </p:grpSpPr>
        <p:sp>
          <p:nvSpPr>
            <p:cNvPr id="19" name="Freeform 19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0" name="Rectangle 197"/>
            <p:cNvSpPr>
              <a:spLocks noChangeArrowheads="1"/>
            </p:cNvSpPr>
            <p:nvPr/>
          </p:nvSpPr>
          <p:spPr bwMode="auto">
            <a:xfrm>
              <a:off x="4208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21" name="Freeform 19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" name="Freeform 19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3" name="Rectangle 200"/>
            <p:cNvSpPr>
              <a:spLocks noChangeArrowheads="1"/>
            </p:cNvSpPr>
            <p:nvPr/>
          </p:nvSpPr>
          <p:spPr bwMode="auto">
            <a:xfrm>
              <a:off x="4213" y="691"/>
              <a:ext cx="597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grpSp>
          <p:nvGrpSpPr>
            <p:cNvPr id="24" name="Group 20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9" name="AutoShape 202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  <p:sp>
            <p:nvSpPr>
              <p:cNvPr id="50" name="AutoShape 203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89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</p:grpSp>
        <p:sp>
          <p:nvSpPr>
            <p:cNvPr id="25" name="Rectangle 204"/>
            <p:cNvSpPr>
              <a:spLocks noChangeArrowheads="1"/>
            </p:cNvSpPr>
            <p:nvPr/>
          </p:nvSpPr>
          <p:spPr bwMode="auto">
            <a:xfrm>
              <a:off x="4224" y="1021"/>
              <a:ext cx="597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grpSp>
          <p:nvGrpSpPr>
            <p:cNvPr id="26" name="Group 20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7" name="AutoShape 206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  <p:sp>
            <p:nvSpPr>
              <p:cNvPr id="48" name="AutoShape 207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9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</p:grpSp>
        <p:sp>
          <p:nvSpPr>
            <p:cNvPr id="27" name="Rectangle 208"/>
            <p:cNvSpPr>
              <a:spLocks noChangeArrowheads="1"/>
            </p:cNvSpPr>
            <p:nvPr/>
          </p:nvSpPr>
          <p:spPr bwMode="auto">
            <a:xfrm>
              <a:off x="4219" y="1356"/>
              <a:ext cx="591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28" name="Rectangle 209"/>
            <p:cNvSpPr>
              <a:spLocks noChangeArrowheads="1"/>
            </p:cNvSpPr>
            <p:nvPr/>
          </p:nvSpPr>
          <p:spPr bwMode="auto">
            <a:xfrm>
              <a:off x="4230" y="1658"/>
              <a:ext cx="591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grpSp>
          <p:nvGrpSpPr>
            <p:cNvPr id="29" name="Group 21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5" name="AutoShape 211"/>
              <p:cNvSpPr>
                <a:spLocks noChangeArrowheads="1"/>
              </p:cNvSpPr>
              <p:nvPr/>
            </p:nvSpPr>
            <p:spPr bwMode="auto">
              <a:xfrm>
                <a:off x="617" y="2576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  <p:sp>
            <p:nvSpPr>
              <p:cNvPr id="46" name="AutoShape 212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88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</p:grpSp>
        <p:sp>
          <p:nvSpPr>
            <p:cNvPr id="30" name="Freeform 21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31" name="Group 21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3" name="AutoShape 215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30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  <p:sp>
            <p:nvSpPr>
              <p:cNvPr id="44" name="AutoShape 216"/>
              <p:cNvSpPr>
                <a:spLocks noChangeArrowheads="1"/>
              </p:cNvSpPr>
              <p:nvPr/>
            </p:nvSpPr>
            <p:spPr bwMode="auto">
              <a:xfrm>
                <a:off x="626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cs typeface="+mn-cs"/>
                </a:endParaRPr>
              </a:p>
            </p:txBody>
          </p:sp>
        </p:grpSp>
        <p:sp>
          <p:nvSpPr>
            <p:cNvPr id="32" name="Rectangle 217"/>
            <p:cNvSpPr>
              <a:spLocks noChangeArrowheads="1"/>
            </p:cNvSpPr>
            <p:nvPr/>
          </p:nvSpPr>
          <p:spPr bwMode="auto">
            <a:xfrm>
              <a:off x="5250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33" name="Freeform 21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4" name="Freeform 21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5" name="Oval 220"/>
            <p:cNvSpPr>
              <a:spLocks noChangeArrowheads="1"/>
            </p:cNvSpPr>
            <p:nvPr/>
          </p:nvSpPr>
          <p:spPr bwMode="auto">
            <a:xfrm>
              <a:off x="5514" y="2613"/>
              <a:ext cx="51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36" name="Freeform 22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7" name="AutoShape 222"/>
            <p:cNvSpPr>
              <a:spLocks noChangeArrowheads="1"/>
            </p:cNvSpPr>
            <p:nvPr/>
          </p:nvSpPr>
          <p:spPr bwMode="auto">
            <a:xfrm>
              <a:off x="4140" y="2680"/>
              <a:ext cx="1200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38" name="AutoShape 223"/>
            <p:cNvSpPr>
              <a:spLocks noChangeArrowheads="1"/>
            </p:cNvSpPr>
            <p:nvPr/>
          </p:nvSpPr>
          <p:spPr bwMode="auto">
            <a:xfrm>
              <a:off x="4208" y="2713"/>
              <a:ext cx="1070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39" name="Oval 224"/>
            <p:cNvSpPr>
              <a:spLocks noChangeArrowheads="1"/>
            </p:cNvSpPr>
            <p:nvPr/>
          </p:nvSpPr>
          <p:spPr bwMode="auto">
            <a:xfrm>
              <a:off x="4309" y="2384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40" name="Oval 225"/>
            <p:cNvSpPr>
              <a:spLocks noChangeArrowheads="1"/>
            </p:cNvSpPr>
            <p:nvPr/>
          </p:nvSpPr>
          <p:spPr bwMode="auto">
            <a:xfrm>
              <a:off x="4484" y="2384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14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1" name="Oval 226"/>
            <p:cNvSpPr>
              <a:spLocks noChangeArrowheads="1"/>
            </p:cNvSpPr>
            <p:nvPr/>
          </p:nvSpPr>
          <p:spPr bwMode="auto">
            <a:xfrm>
              <a:off x="4664" y="2384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  <p:sp>
          <p:nvSpPr>
            <p:cNvPr id="42" name="Rectangle 227"/>
            <p:cNvSpPr>
              <a:spLocks noChangeArrowheads="1"/>
            </p:cNvSpPr>
            <p:nvPr/>
          </p:nvSpPr>
          <p:spPr bwMode="auto">
            <a:xfrm>
              <a:off x="5064" y="1836"/>
              <a:ext cx="84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cs typeface="+mn-cs"/>
              </a:endParaRPr>
            </a:p>
          </p:txBody>
        </p:sp>
      </p:grpSp>
      <p:grpSp>
        <p:nvGrpSpPr>
          <p:cNvPr id="52" name="Group 229"/>
          <p:cNvGrpSpPr>
            <a:grpSpLocks/>
          </p:cNvGrpSpPr>
          <p:nvPr/>
        </p:nvGrpSpPr>
        <p:grpSpPr bwMode="auto">
          <a:xfrm>
            <a:off x="611560" y="2780928"/>
            <a:ext cx="1224136" cy="981323"/>
            <a:chOff x="4420" y="878"/>
            <a:chExt cx="614" cy="458"/>
          </a:xfrm>
        </p:grpSpPr>
        <p:pic>
          <p:nvPicPr>
            <p:cNvPr id="54" name="Picture 173" descr="laptop_keyboar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4420" y="1108"/>
              <a:ext cx="52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5" name="Freeform 174"/>
            <p:cNvSpPr>
              <a:spLocks/>
            </p:cNvSpPr>
            <p:nvPr/>
          </p:nvSpPr>
          <p:spPr bwMode="auto">
            <a:xfrm>
              <a:off x="4595" y="888"/>
              <a:ext cx="424" cy="297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pic>
          <p:nvPicPr>
            <p:cNvPr id="56" name="Picture 175" descr="scree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6" y="895"/>
              <a:ext cx="385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7" name="Freeform 176"/>
            <p:cNvSpPr>
              <a:spLocks/>
            </p:cNvSpPr>
            <p:nvPr/>
          </p:nvSpPr>
          <p:spPr bwMode="auto">
            <a:xfrm>
              <a:off x="4672" y="879"/>
              <a:ext cx="359" cy="5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58" name="Freeform 177"/>
            <p:cNvSpPr>
              <a:spLocks/>
            </p:cNvSpPr>
            <p:nvPr/>
          </p:nvSpPr>
          <p:spPr bwMode="auto">
            <a:xfrm>
              <a:off x="4591" y="878"/>
              <a:ext cx="100" cy="230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59" name="Freeform 178"/>
            <p:cNvSpPr>
              <a:spLocks/>
            </p:cNvSpPr>
            <p:nvPr/>
          </p:nvSpPr>
          <p:spPr bwMode="auto">
            <a:xfrm>
              <a:off x="4921" y="920"/>
              <a:ext cx="108" cy="265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0" name="Freeform 179"/>
            <p:cNvSpPr>
              <a:spLocks/>
            </p:cNvSpPr>
            <p:nvPr/>
          </p:nvSpPr>
          <p:spPr bwMode="auto">
            <a:xfrm>
              <a:off x="4590" y="1097"/>
              <a:ext cx="394" cy="89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1" name="Freeform 180"/>
            <p:cNvSpPr>
              <a:spLocks/>
            </p:cNvSpPr>
            <p:nvPr/>
          </p:nvSpPr>
          <p:spPr bwMode="auto">
            <a:xfrm>
              <a:off x="4933" y="922"/>
              <a:ext cx="101" cy="266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2" name="Freeform 181"/>
            <p:cNvSpPr>
              <a:spLocks/>
            </p:cNvSpPr>
            <p:nvPr/>
          </p:nvSpPr>
          <p:spPr bwMode="auto">
            <a:xfrm>
              <a:off x="4590" y="1109"/>
              <a:ext cx="351" cy="88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63" name="Group 182"/>
            <p:cNvGrpSpPr>
              <a:grpSpLocks/>
            </p:cNvGrpSpPr>
            <p:nvPr/>
          </p:nvGrpSpPr>
          <p:grpSpPr bwMode="auto">
            <a:xfrm>
              <a:off x="4584" y="1203"/>
              <a:ext cx="119" cy="53"/>
              <a:chOff x="1740" y="2642"/>
              <a:chExt cx="752" cy="327"/>
            </a:xfrm>
          </p:grpSpPr>
          <p:sp>
            <p:nvSpPr>
              <p:cNvPr id="70" name="Freeform 183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71" name="Freeform 184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72" name="Freeform 185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73" name="Freeform 186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74" name="Freeform 187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75" name="Freeform 188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64" name="Freeform 189"/>
            <p:cNvSpPr>
              <a:spLocks/>
            </p:cNvSpPr>
            <p:nvPr/>
          </p:nvSpPr>
          <p:spPr bwMode="auto">
            <a:xfrm>
              <a:off x="4788" y="1211"/>
              <a:ext cx="144" cy="116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5" name="Freeform 190"/>
            <p:cNvSpPr>
              <a:spLocks/>
            </p:cNvSpPr>
            <p:nvPr/>
          </p:nvSpPr>
          <p:spPr bwMode="auto">
            <a:xfrm>
              <a:off x="4420" y="1220"/>
              <a:ext cx="369" cy="10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6" name="Freeform 191"/>
            <p:cNvSpPr>
              <a:spLocks/>
            </p:cNvSpPr>
            <p:nvPr/>
          </p:nvSpPr>
          <p:spPr bwMode="auto">
            <a:xfrm>
              <a:off x="4420" y="1201"/>
              <a:ext cx="4" cy="21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7" name="Freeform 192"/>
            <p:cNvSpPr>
              <a:spLocks/>
            </p:cNvSpPr>
            <p:nvPr/>
          </p:nvSpPr>
          <p:spPr bwMode="auto">
            <a:xfrm>
              <a:off x="4421" y="1114"/>
              <a:ext cx="171" cy="88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8" name="Freeform 193"/>
            <p:cNvSpPr>
              <a:spLocks/>
            </p:cNvSpPr>
            <p:nvPr/>
          </p:nvSpPr>
          <p:spPr bwMode="auto">
            <a:xfrm>
              <a:off x="4432" y="1205"/>
              <a:ext cx="350" cy="102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9" name="Freeform 194"/>
            <p:cNvSpPr>
              <a:spLocks/>
            </p:cNvSpPr>
            <p:nvPr/>
          </p:nvSpPr>
          <p:spPr bwMode="auto">
            <a:xfrm flipV="1">
              <a:off x="4782" y="1198"/>
              <a:ext cx="142" cy="10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76" name="Group 23"/>
          <p:cNvGrpSpPr>
            <a:grpSpLocks/>
          </p:cNvGrpSpPr>
          <p:nvPr/>
        </p:nvGrpSpPr>
        <p:grpSpPr bwMode="auto">
          <a:xfrm>
            <a:off x="3059832" y="1412776"/>
            <a:ext cx="2673350" cy="1116013"/>
            <a:chOff x="11865" y="3885"/>
            <a:chExt cx="3720" cy="1260"/>
          </a:xfrm>
        </p:grpSpPr>
        <p:sp>
          <p:nvSpPr>
            <p:cNvPr id="77" name="Text Box 24"/>
            <p:cNvSpPr txBox="1">
              <a:spLocks noChangeArrowheads="1"/>
            </p:cNvSpPr>
            <p:nvPr/>
          </p:nvSpPr>
          <p:spPr bwMode="auto">
            <a:xfrm>
              <a:off x="11865" y="3885"/>
              <a:ext cx="3707" cy="49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 b="1" dirty="0"/>
                <a:t>DHCP </a:t>
              </a:r>
              <a:r>
                <a:rPr lang="en-US" sz="1200" b="1" dirty="0" smtClean="0"/>
                <a:t>discover (broadcast ether)</a:t>
              </a:r>
              <a:endParaRPr lang="en-US" sz="1200" b="1" dirty="0">
                <a:latin typeface="Comic Sans MS" charset="0"/>
              </a:endParaRPr>
            </a:p>
          </p:txBody>
        </p:sp>
        <p:sp>
          <p:nvSpPr>
            <p:cNvPr id="78" name="Text Box 25"/>
            <p:cNvSpPr txBox="1">
              <a:spLocks noChangeArrowheads="1"/>
            </p:cNvSpPr>
            <p:nvPr/>
          </p:nvSpPr>
          <p:spPr bwMode="auto">
            <a:xfrm>
              <a:off x="12015" y="4231"/>
              <a:ext cx="3570" cy="9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/>
                <a:t>src : 0.0.0.0, 68     </a:t>
              </a:r>
            </a:p>
            <a:p>
              <a:r>
                <a:rPr lang="en-US" sz="1200"/>
                <a:t>dest.: 255.255.255.255,67</a:t>
              </a:r>
            </a:p>
            <a:p>
              <a:r>
                <a:rPr lang="en-US" sz="1200"/>
                <a:t>yiaddr:    0.0.0.0</a:t>
              </a:r>
            </a:p>
            <a:p>
              <a:r>
                <a:rPr lang="en-US" sz="1200"/>
                <a:t>transaction ID: 654</a:t>
              </a:r>
              <a:endParaRPr lang="en-US" sz="1800">
                <a:latin typeface="Comic Sans MS" charset="0"/>
              </a:endParaRPr>
            </a:p>
          </p:txBody>
        </p:sp>
      </p:grpSp>
      <p:sp>
        <p:nvSpPr>
          <p:cNvPr id="79" name="Text Box 27"/>
          <p:cNvSpPr txBox="1">
            <a:spLocks noChangeArrowheads="1"/>
          </p:cNvSpPr>
          <p:nvPr/>
        </p:nvSpPr>
        <p:spPr bwMode="auto">
          <a:xfrm>
            <a:off x="3179018" y="2528516"/>
            <a:ext cx="2401094" cy="330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b="1" dirty="0"/>
              <a:t>DHCP </a:t>
            </a:r>
            <a:r>
              <a:rPr lang="en-US" sz="1200" b="1" dirty="0" smtClean="0"/>
              <a:t>offer (</a:t>
            </a:r>
            <a:r>
              <a:rPr lang="en-US" sz="1200" dirty="0" smtClean="0"/>
              <a:t>uni</a:t>
            </a:r>
            <a:r>
              <a:rPr lang="en-US" sz="1200" b="1" dirty="0" smtClean="0"/>
              <a:t>cast ether)</a:t>
            </a:r>
            <a:endParaRPr lang="en-US" sz="1800" dirty="0">
              <a:latin typeface="Comic Sans MS" charset="0"/>
            </a:endParaRPr>
          </a:p>
        </p:txBody>
      </p:sp>
      <p:sp>
        <p:nvSpPr>
          <p:cNvPr id="80" name="Text Box 28"/>
          <p:cNvSpPr txBox="1">
            <a:spLocks noChangeArrowheads="1"/>
          </p:cNvSpPr>
          <p:nvPr/>
        </p:nvSpPr>
        <p:spPr bwMode="auto">
          <a:xfrm>
            <a:off x="3275856" y="2780928"/>
            <a:ext cx="2424112" cy="965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err="1"/>
              <a:t>src</a:t>
            </a:r>
            <a:r>
              <a:rPr lang="en-US" sz="1200" dirty="0"/>
              <a:t>: 223.1.2.5, 67      </a:t>
            </a:r>
          </a:p>
          <a:p>
            <a:r>
              <a:rPr lang="en-US" sz="1200" dirty="0" err="1"/>
              <a:t>dest</a:t>
            </a:r>
            <a:r>
              <a:rPr lang="en-US" sz="1200" dirty="0"/>
              <a:t>:  255.255.255.255, 68</a:t>
            </a:r>
          </a:p>
          <a:p>
            <a:r>
              <a:rPr lang="en-US" sz="1200" dirty="0" err="1"/>
              <a:t>yiaddrr</a:t>
            </a:r>
            <a:r>
              <a:rPr lang="en-US" sz="1200" dirty="0"/>
              <a:t>: 223.1.2.4</a:t>
            </a:r>
          </a:p>
          <a:p>
            <a:r>
              <a:rPr lang="en-US" sz="1200" dirty="0"/>
              <a:t>transaction ID: 654</a:t>
            </a:r>
          </a:p>
          <a:p>
            <a:r>
              <a:rPr lang="en-US" sz="1200" dirty="0"/>
              <a:t>lifetime: 3600 </a:t>
            </a:r>
            <a:r>
              <a:rPr lang="en-US" sz="1200" dirty="0" err="1"/>
              <a:t>secs</a:t>
            </a:r>
            <a:endParaRPr lang="en-US" sz="800" dirty="0">
              <a:latin typeface="Comic Sans MS" charset="0"/>
            </a:endParaRPr>
          </a:p>
        </p:txBody>
      </p:sp>
      <p:sp>
        <p:nvSpPr>
          <p:cNvPr id="81" name="Text Box 30"/>
          <p:cNvSpPr txBox="1">
            <a:spLocks noChangeArrowheads="1"/>
          </p:cNvSpPr>
          <p:nvPr/>
        </p:nvSpPr>
        <p:spPr bwMode="auto">
          <a:xfrm>
            <a:off x="3131840" y="3789040"/>
            <a:ext cx="2664296" cy="3286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b="1" dirty="0"/>
              <a:t>DHCP </a:t>
            </a:r>
            <a:r>
              <a:rPr lang="en-US" sz="1200" b="1" dirty="0" smtClean="0"/>
              <a:t>request (</a:t>
            </a:r>
            <a:r>
              <a:rPr lang="en-US" sz="1200" dirty="0" smtClean="0"/>
              <a:t>broad</a:t>
            </a:r>
            <a:r>
              <a:rPr lang="en-US" sz="1200" b="1" dirty="0" smtClean="0"/>
              <a:t>cast ether)</a:t>
            </a:r>
            <a:endParaRPr lang="en-US" sz="1800" dirty="0">
              <a:latin typeface="Comic Sans MS" charset="0"/>
            </a:endParaRPr>
          </a:p>
        </p:txBody>
      </p:sp>
      <p:sp>
        <p:nvSpPr>
          <p:cNvPr id="82" name="Text Box 31"/>
          <p:cNvSpPr txBox="1">
            <a:spLocks noChangeArrowheads="1"/>
          </p:cNvSpPr>
          <p:nvPr/>
        </p:nvSpPr>
        <p:spPr bwMode="auto">
          <a:xfrm>
            <a:off x="3059832" y="4077072"/>
            <a:ext cx="2757487" cy="998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src:  0.0.0.0, 68     </a:t>
            </a:r>
          </a:p>
          <a:p>
            <a:r>
              <a:rPr lang="en-US" sz="1200"/>
              <a:t>dest::  255.255.255.255, 67</a:t>
            </a:r>
          </a:p>
          <a:p>
            <a:r>
              <a:rPr lang="en-US" sz="1200"/>
              <a:t>yiaddrr: 223.1.2.4</a:t>
            </a:r>
          </a:p>
          <a:p>
            <a:r>
              <a:rPr lang="en-US" sz="1200"/>
              <a:t>transaction ID: 655</a:t>
            </a:r>
          </a:p>
          <a:p>
            <a:r>
              <a:rPr lang="en-US" sz="1200"/>
              <a:t>lifetime: 3600 secs</a:t>
            </a:r>
            <a:endParaRPr lang="en-US" sz="1800">
              <a:latin typeface="Comic Sans MS" charset="0"/>
            </a:endParaRPr>
          </a:p>
        </p:txBody>
      </p:sp>
      <p:sp>
        <p:nvSpPr>
          <p:cNvPr id="83" name="Text Box 33"/>
          <p:cNvSpPr txBox="1">
            <a:spLocks noChangeArrowheads="1"/>
          </p:cNvSpPr>
          <p:nvPr/>
        </p:nvSpPr>
        <p:spPr bwMode="auto">
          <a:xfrm>
            <a:off x="3347864" y="5157192"/>
            <a:ext cx="2276648" cy="3286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b="1" dirty="0"/>
              <a:t>DHCP </a:t>
            </a:r>
            <a:r>
              <a:rPr lang="en-US" sz="1200" b="1" dirty="0" smtClean="0"/>
              <a:t>ACK (</a:t>
            </a:r>
            <a:r>
              <a:rPr lang="en-US" sz="1200" dirty="0" smtClean="0"/>
              <a:t>uni</a:t>
            </a:r>
            <a:r>
              <a:rPr lang="en-US" sz="1200" b="1" dirty="0" smtClean="0"/>
              <a:t>cast ether)</a:t>
            </a:r>
            <a:endParaRPr lang="en-US" sz="1800" dirty="0">
              <a:latin typeface="Comic Sans MS" charset="0"/>
            </a:endParaRPr>
          </a:p>
        </p:txBody>
      </p:sp>
      <p:sp>
        <p:nvSpPr>
          <p:cNvPr id="84" name="Text Box 34"/>
          <p:cNvSpPr txBox="1">
            <a:spLocks noChangeArrowheads="1"/>
          </p:cNvSpPr>
          <p:nvPr/>
        </p:nvSpPr>
        <p:spPr bwMode="auto">
          <a:xfrm>
            <a:off x="3347864" y="5445224"/>
            <a:ext cx="2413000" cy="1019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err="1"/>
              <a:t>src</a:t>
            </a:r>
            <a:r>
              <a:rPr lang="en-US" sz="1200" dirty="0"/>
              <a:t>: 223.1.2.5, 67      </a:t>
            </a:r>
          </a:p>
          <a:p>
            <a:r>
              <a:rPr lang="en-US" sz="1200" dirty="0" err="1"/>
              <a:t>dest</a:t>
            </a:r>
            <a:r>
              <a:rPr lang="en-US" sz="1200" dirty="0"/>
              <a:t>:  </a:t>
            </a:r>
            <a:r>
              <a:rPr lang="en-US" sz="1200" dirty="0" smtClean="0"/>
              <a:t>223.1.2.4, </a:t>
            </a:r>
            <a:r>
              <a:rPr lang="en-US" sz="1200" dirty="0"/>
              <a:t>68</a:t>
            </a:r>
          </a:p>
          <a:p>
            <a:r>
              <a:rPr lang="en-US" sz="1200" dirty="0" err="1"/>
              <a:t>yiaddrr</a:t>
            </a:r>
            <a:r>
              <a:rPr lang="en-US" sz="1200" dirty="0"/>
              <a:t>: 223.1.2.4</a:t>
            </a:r>
          </a:p>
          <a:p>
            <a:r>
              <a:rPr lang="en-US" sz="1200" dirty="0"/>
              <a:t>transaction ID: 655</a:t>
            </a:r>
          </a:p>
          <a:p>
            <a:r>
              <a:rPr lang="en-US" sz="1200" dirty="0"/>
              <a:t>lifetime: 3600 </a:t>
            </a:r>
            <a:r>
              <a:rPr lang="en-US" sz="1200" dirty="0" err="1"/>
              <a:t>secs</a:t>
            </a:r>
            <a:endParaRPr lang="en-US" sz="1000" dirty="0">
              <a:latin typeface="Comic Sans MS" charset="0"/>
            </a:endParaRPr>
          </a:p>
        </p:txBody>
      </p:sp>
      <p:sp>
        <p:nvSpPr>
          <p:cNvPr id="8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120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PT" sz="4800" dirty="0">
                <a:latin typeface="+mn-lt"/>
                <a:ea typeface="ＭＳ Ｐゴシック" charset="0"/>
                <a:cs typeface="Tw Cen MT"/>
              </a:rPr>
              <a:t>Resposta de um servidor DHCP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7428"/>
            <a:ext cx="8229600" cy="4787045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pt-PT" sz="2400" dirty="0">
                <a:ea typeface="ＭＳ Ｐゴシック" charset="0"/>
                <a:cs typeface="Tw Cen MT"/>
              </a:rPr>
              <a:t>DHCP </a:t>
            </a:r>
            <a:r>
              <a:rPr lang="ja-JP" altLang="pt-PT" sz="2400" dirty="0">
                <a:ea typeface="ＭＳ Ｐゴシック" charset="0"/>
                <a:cs typeface="Tw Cen MT"/>
              </a:rPr>
              <a:t>“</a:t>
            </a:r>
            <a:r>
              <a:rPr lang="pt-PT" sz="2400" i="1" dirty="0" err="1">
                <a:ea typeface="ＭＳ Ｐゴシック" charset="0"/>
                <a:cs typeface="Tw Cen MT"/>
              </a:rPr>
              <a:t>offer</a:t>
            </a:r>
            <a:r>
              <a:rPr lang="pt-PT" sz="2400" i="1" dirty="0">
                <a:ea typeface="ＭＳ Ｐゴシック" charset="0"/>
                <a:cs typeface="Tw Cen MT"/>
              </a:rPr>
              <a:t> </a:t>
            </a:r>
            <a:r>
              <a:rPr lang="pt-PT" sz="2400" i="1" dirty="0" err="1">
                <a:ea typeface="ＭＳ Ｐゴシック" charset="0"/>
                <a:cs typeface="Tw Cen MT"/>
              </a:rPr>
              <a:t>message</a:t>
            </a:r>
            <a:r>
              <a:rPr lang="ja-JP" altLang="pt-PT" sz="2400" dirty="0">
                <a:ea typeface="ＭＳ Ｐゴシック" charset="0"/>
                <a:cs typeface="Tw Cen MT"/>
              </a:rPr>
              <a:t>”</a:t>
            </a:r>
            <a:endParaRPr lang="pt-PT" sz="2400" dirty="0"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Par</a:t>
            </a:r>
            <a:r>
              <a:rPr lang="pt-PT" altLang="ja-JP" sz="2000" dirty="0">
                <a:ea typeface="ＭＳ Ｐゴシック" charset="0"/>
                <a:cs typeface="Tw Cen MT"/>
              </a:rPr>
              <a:t>âmetros de</a:t>
            </a:r>
            <a:r>
              <a:rPr lang="pt-PT" sz="2000" dirty="0">
                <a:ea typeface="ＭＳ Ｐゴシック" charset="0"/>
                <a:cs typeface="Tw Cen MT"/>
              </a:rPr>
              <a:t> configuraç</a:t>
            </a:r>
            <a:r>
              <a:rPr lang="pt-PT" altLang="ja-JP" sz="2000" dirty="0">
                <a:ea typeface="ＭＳ Ｐゴシック" charset="0"/>
                <a:cs typeface="Tw Cen MT"/>
              </a:rPr>
              <a:t>ão </a:t>
            </a:r>
            <a:r>
              <a:rPr lang="pt-PT" sz="2000" dirty="0">
                <a:ea typeface="ＭＳ Ｐゴシック" charset="0"/>
                <a:cs typeface="Tw Cen MT"/>
              </a:rPr>
              <a:t>(</a:t>
            </a:r>
            <a:r>
              <a:rPr lang="pt-PT" sz="2000" i="1" dirty="0" err="1">
                <a:ea typeface="ＭＳ Ｐゴシック" charset="0"/>
                <a:cs typeface="Tw Cen MT"/>
              </a:rPr>
              <a:t>proposed</a:t>
            </a:r>
            <a:r>
              <a:rPr lang="pt-PT" sz="2000" i="1" dirty="0">
                <a:ea typeface="ＭＳ Ｐゴシック" charset="0"/>
                <a:cs typeface="Tw Cen MT"/>
              </a:rPr>
              <a:t> IP </a:t>
            </a:r>
            <a:r>
              <a:rPr lang="pt-PT" sz="2000" i="1" dirty="0" err="1">
                <a:ea typeface="ＭＳ Ｐゴシック" charset="0"/>
                <a:cs typeface="Tw Cen MT"/>
              </a:rPr>
              <a:t>address</a:t>
            </a:r>
            <a:r>
              <a:rPr lang="pt-PT" sz="2000" i="1" dirty="0">
                <a:ea typeface="ＭＳ Ｐゴシック" charset="0"/>
                <a:cs typeface="Tw Cen MT"/>
              </a:rPr>
              <a:t>, </a:t>
            </a:r>
            <a:r>
              <a:rPr lang="pt-PT" sz="2000" i="1" dirty="0" err="1">
                <a:ea typeface="ＭＳ Ｐゴシック" charset="0"/>
                <a:cs typeface="Tw Cen MT"/>
              </a:rPr>
              <a:t>mask</a:t>
            </a:r>
            <a:r>
              <a:rPr lang="pt-PT" sz="2000" i="1" dirty="0">
                <a:ea typeface="ＭＳ Ｐゴシック" charset="0"/>
                <a:cs typeface="Tw Cen MT"/>
              </a:rPr>
              <a:t>, </a:t>
            </a:r>
            <a:r>
              <a:rPr lang="pt-PT" sz="2000" i="1" dirty="0" err="1">
                <a:ea typeface="ＭＳ Ｐゴシック" charset="0"/>
                <a:cs typeface="Tw Cen MT"/>
              </a:rPr>
              <a:t>gateway</a:t>
            </a:r>
            <a:r>
              <a:rPr lang="pt-PT" sz="2000" i="1" dirty="0">
                <a:ea typeface="ＭＳ Ｐゴシック" charset="0"/>
                <a:cs typeface="Tw Cen MT"/>
              </a:rPr>
              <a:t> </a:t>
            </a:r>
            <a:r>
              <a:rPr lang="pt-PT" sz="2000" i="1" dirty="0" err="1">
                <a:ea typeface="ＭＳ Ｐゴシック" charset="0"/>
                <a:cs typeface="Tw Cen MT"/>
              </a:rPr>
              <a:t>router</a:t>
            </a:r>
            <a:r>
              <a:rPr lang="pt-PT" sz="2000" i="1" dirty="0">
                <a:ea typeface="ＭＳ Ｐゴシック" charset="0"/>
                <a:cs typeface="Tw Cen MT"/>
              </a:rPr>
              <a:t>, DNS server, ...</a:t>
            </a:r>
            <a:r>
              <a:rPr lang="pt-PT" sz="2000" dirty="0">
                <a:ea typeface="ＭＳ Ｐゴシック" charset="0"/>
                <a:cs typeface="Tw Cen MT"/>
              </a:rPr>
              <a:t>)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000" i="1" dirty="0" err="1">
                <a:ea typeface="ＭＳ Ｐゴシック" charset="0"/>
                <a:cs typeface="Tw Cen MT"/>
              </a:rPr>
              <a:t>Lease</a:t>
            </a:r>
            <a:r>
              <a:rPr lang="pt-PT" sz="2000" i="1" dirty="0">
                <a:ea typeface="ＭＳ Ｐゴシック" charset="0"/>
                <a:cs typeface="Tw Cen MT"/>
              </a:rPr>
              <a:t> time </a:t>
            </a:r>
            <a:r>
              <a:rPr lang="pt-PT" sz="2000" dirty="0">
                <a:ea typeface="ＭＳ Ｐゴシック" charset="0"/>
                <a:cs typeface="Tw Cen MT"/>
              </a:rPr>
              <a:t>(o tempo durante o qual esta informa</a:t>
            </a:r>
            <a:r>
              <a:rPr lang="pt-PT" altLang="ja-JP" sz="2000" dirty="0">
                <a:ea typeface="ＭＳ Ｐゴシック" charset="0"/>
                <a:cs typeface="Tw Cen MT"/>
              </a:rPr>
              <a:t>ção é válida)</a:t>
            </a:r>
            <a:endParaRPr lang="pt-PT" sz="2000" dirty="0"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2400" dirty="0">
                <a:ea typeface="ＭＳ Ｐゴシック" charset="0"/>
                <a:cs typeface="Tw Cen MT"/>
              </a:rPr>
              <a:t>A resposta pode vir de mais do que um servidor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Protege contra um </a:t>
            </a:r>
            <a:r>
              <a:rPr lang="pt-PT" sz="2000" i="1" dirty="0">
                <a:ea typeface="ＭＳ Ｐゴシック" charset="0"/>
                <a:cs typeface="Tw Cen MT"/>
              </a:rPr>
              <a:t>crash</a:t>
            </a:r>
            <a:r>
              <a:rPr lang="pt-PT" sz="2000" dirty="0">
                <a:ea typeface="ＭＳ Ｐゴシック" charset="0"/>
                <a:cs typeface="Tw Cen MT"/>
              </a:rPr>
              <a:t> de um servidor </a:t>
            </a:r>
            <a:r>
              <a:rPr lang="pt-PT" altLang="ja-JP" sz="2000" dirty="0">
                <a:ea typeface="ＭＳ Ｐゴシック" charset="0"/>
                <a:cs typeface="Tw Cen MT"/>
              </a:rPr>
              <a:t>único</a:t>
            </a:r>
            <a:endParaRPr lang="pt-PT" sz="2000" dirty="0"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Os v</a:t>
            </a:r>
            <a:r>
              <a:rPr lang="pt-PT" altLang="ja-JP" sz="2000" dirty="0">
                <a:ea typeface="ＭＳ Ｐゴシック" charset="0"/>
                <a:cs typeface="Tw Cen MT"/>
              </a:rPr>
              <a:t>ários servidores</a:t>
            </a:r>
            <a:r>
              <a:rPr lang="pt-PT" sz="2000" dirty="0">
                <a:ea typeface="ＭＳ Ｐゴシック" charset="0"/>
                <a:cs typeface="Tw Cen MT"/>
              </a:rPr>
              <a:t> respondem com uma oferta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O cliente decide qual deve aceitar</a:t>
            </a:r>
          </a:p>
          <a:p>
            <a:pPr eaLnBrk="1" hangingPunct="1">
              <a:lnSpc>
                <a:spcPct val="100000"/>
              </a:lnSpc>
            </a:pPr>
            <a:r>
              <a:rPr lang="pt-PT" sz="2400" dirty="0">
                <a:ea typeface="ＭＳ Ｐゴシック" charset="0"/>
                <a:cs typeface="Tw Cen MT"/>
              </a:rPr>
              <a:t>Aceitaç</a:t>
            </a:r>
            <a:r>
              <a:rPr lang="pt-PT" altLang="ja-JP" sz="2400" dirty="0">
                <a:ea typeface="ＭＳ Ｐゴシック" charset="0"/>
                <a:cs typeface="Tw Cen MT"/>
              </a:rPr>
              <a:t>ão de uma das ofertas</a:t>
            </a:r>
            <a:endParaRPr lang="pt-PT" sz="2400" dirty="0"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O cliente envia uma mensagem DHCP com os par</a:t>
            </a:r>
            <a:r>
              <a:rPr lang="pt-PT" altLang="ja-JP" sz="2000" dirty="0">
                <a:ea typeface="ＭＳ Ｐゴシック" charset="0"/>
                <a:cs typeface="Tw Cen MT"/>
              </a:rPr>
              <a:t>âmetros aceites</a:t>
            </a:r>
            <a:endParaRPr lang="pt-PT" sz="2000" dirty="0"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O servidor confirma com um ACK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… e os outros servidores verificam que n</a:t>
            </a:r>
            <a:r>
              <a:rPr lang="pt-PT" altLang="ja-JP" sz="2000" dirty="0">
                <a:ea typeface="ＭＳ Ｐゴシック" charset="0"/>
                <a:cs typeface="Tw Cen MT"/>
              </a:rPr>
              <a:t>ão foram escolhidos</a:t>
            </a:r>
            <a:endParaRPr lang="pt-PT" sz="2000" dirty="0">
              <a:ea typeface="ＭＳ Ｐゴシック" charset="0"/>
              <a:cs typeface="Tw Cen MT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031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867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15375" cy="1083434"/>
          </a:xfrm>
        </p:spPr>
        <p:txBody>
          <a:bodyPr>
            <a:noAutofit/>
          </a:bodyPr>
          <a:lstStyle/>
          <a:p>
            <a:r>
              <a:rPr lang="en-US" sz="4000" dirty="0">
                <a:latin typeface="+mn-lt"/>
                <a:ea typeface="ＭＳ Ｐゴシック" charset="0"/>
                <a:cs typeface="Tw Cen MT"/>
              </a:rPr>
              <a:t>MAC Addresses </a:t>
            </a:r>
            <a:r>
              <a:rPr lang="en-US" sz="4000" dirty="0" err="1">
                <a:latin typeface="+mn-lt"/>
                <a:ea typeface="ＭＳ Ｐゴシック" charset="0"/>
                <a:cs typeface="Tw Cen MT"/>
              </a:rPr>
              <a:t>numa</a:t>
            </a:r>
            <a:r>
              <a:rPr lang="en-US" sz="4000" dirty="0">
                <a:latin typeface="+mn-lt"/>
                <a:ea typeface="ＭＳ Ｐゴシック" charset="0"/>
                <a:cs typeface="Tw Cen MT"/>
              </a:rPr>
              <a:t> </a:t>
            </a:r>
            <a:r>
              <a:rPr lang="en-US" sz="4000" dirty="0" smtClean="0">
                <a:latin typeface="+mn-lt"/>
                <a:ea typeface="ＭＳ Ｐゴシック" charset="0"/>
                <a:cs typeface="Tw Cen MT"/>
              </a:rPr>
              <a:t>subnet</a:t>
            </a:r>
            <a:endParaRPr lang="pt-PT" sz="4000" dirty="0">
              <a:solidFill>
                <a:srgbClr val="000000"/>
              </a:solidFill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29029" name="Text Box 4"/>
          <p:cNvSpPr txBox="1">
            <a:spLocks noChangeArrowheads="1"/>
          </p:cNvSpPr>
          <p:nvPr/>
        </p:nvSpPr>
        <p:spPr bwMode="auto">
          <a:xfrm>
            <a:off x="323528" y="1550759"/>
            <a:ext cx="84969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b="0" u="none" dirty="0">
                <a:solidFill>
                  <a:srgbClr val="000000"/>
                </a:solidFill>
                <a:latin typeface="+mn-lt"/>
                <a:cs typeface="Tw Cen MT"/>
              </a:rPr>
              <a:t>Cada placa tem um endereço do nível </a:t>
            </a:r>
            <a:r>
              <a:rPr lang="pt-PT" sz="2000" b="0" u="none" dirty="0" smtClean="0">
                <a:solidFill>
                  <a:srgbClr val="000000"/>
                </a:solidFill>
                <a:latin typeface="+mn-lt"/>
                <a:cs typeface="Tw Cen MT"/>
              </a:rPr>
              <a:t>MAC único com 48 bits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08304" y="3284984"/>
            <a:ext cx="16689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+mn-lt"/>
                <a:cs typeface="Tw Cen MT"/>
              </a:rPr>
              <a:t>2</a:t>
            </a:r>
            <a:r>
              <a:rPr lang="en-US" sz="1100" dirty="0" smtClean="0">
                <a:latin typeface="+mn-lt"/>
                <a:cs typeface="Tw Cen MT"/>
              </a:rPr>
              <a:t>A-15-</a:t>
            </a:r>
            <a:r>
              <a:rPr lang="en-US" sz="1100" dirty="0">
                <a:latin typeface="+mn-lt"/>
                <a:cs typeface="Tw Cen MT"/>
              </a:rPr>
              <a:t>E</a:t>
            </a:r>
            <a:r>
              <a:rPr lang="en-US" sz="1100" dirty="0" smtClean="0">
                <a:latin typeface="+mn-lt"/>
                <a:cs typeface="Tw Cen MT"/>
              </a:rPr>
              <a:t>9-EF-02-56</a:t>
            </a:r>
            <a:endParaRPr lang="en-US" sz="1100" dirty="0">
              <a:latin typeface="+mn-lt"/>
              <a:cs typeface="Tw Cen M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987638" y="2474321"/>
            <a:ext cx="825867" cy="1089515"/>
            <a:chOff x="4006310" y="2265598"/>
            <a:chExt cx="825867" cy="1089515"/>
          </a:xfrm>
        </p:grpSpPr>
        <p:sp>
          <p:nvSpPr>
            <p:cNvPr id="3" name="Rectangle 2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006310" y="2265598"/>
              <a:ext cx="8258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B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13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18919083"/>
                </p:ext>
              </p:extLst>
            </p:nvPr>
          </p:nvGraphicFramePr>
          <p:xfrm>
            <a:off x="4164053" y="2583786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12" name="Clip" r:id="rId4" imgW="1307948" imgH="1084823" progId="MS_ClipArt_Gallery.2">
                    <p:embed/>
                  </p:oleObj>
                </mc:Choice>
                <mc:Fallback>
                  <p:oleObj name="Clip" r:id="rId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83786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Box 13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967413" y="4737830"/>
            <a:ext cx="820845" cy="1089515"/>
            <a:chOff x="4003254" y="2265598"/>
            <a:chExt cx="820845" cy="1089515"/>
          </a:xfrm>
        </p:grpSpPr>
        <p:sp>
          <p:nvSpPr>
            <p:cNvPr id="17" name="Rectangle 16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003254" y="2265598"/>
              <a:ext cx="82084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E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19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82193542"/>
                </p:ext>
              </p:extLst>
            </p:nvPr>
          </p:nvGraphicFramePr>
          <p:xfrm>
            <a:off x="4164053" y="2531820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13" name="Clip" r:id="rId6" imgW="1307948" imgH="1084823" progId="MS_ClipArt_Gallery.2">
                    <p:embed/>
                  </p:oleObj>
                </mc:Choice>
                <mc:Fallback>
                  <p:oleObj name="Clip" r:id="rId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31820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Box 19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549560" y="2474322"/>
            <a:ext cx="819793" cy="1089515"/>
            <a:chOff x="4018683" y="2265598"/>
            <a:chExt cx="819793" cy="1089515"/>
          </a:xfrm>
        </p:grpSpPr>
        <p:sp>
          <p:nvSpPr>
            <p:cNvPr id="22" name="Rectangle 21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018683" y="2265598"/>
              <a:ext cx="81979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C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24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66775959"/>
                </p:ext>
              </p:extLst>
            </p:nvPr>
          </p:nvGraphicFramePr>
          <p:xfrm>
            <a:off x="4164053" y="2583786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14" name="Clip" r:id="rId7" imgW="1307948" imgH="1084823" progId="MS_ClipArt_Gallery.2">
                    <p:embed/>
                  </p:oleObj>
                </mc:Choice>
                <mc:Fallback>
                  <p:oleObj name="Clip" r:id="rId7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83786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TextBox 24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381625" y="2474323"/>
            <a:ext cx="840044" cy="1089515"/>
            <a:chOff x="4008558" y="2265598"/>
            <a:chExt cx="840044" cy="1089515"/>
          </a:xfrm>
        </p:grpSpPr>
        <p:sp>
          <p:nvSpPr>
            <p:cNvPr id="27" name="Rectangle 26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008558" y="2265598"/>
              <a:ext cx="84004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A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29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24041500"/>
                </p:ext>
              </p:extLst>
            </p:nvPr>
          </p:nvGraphicFramePr>
          <p:xfrm>
            <a:off x="4164053" y="2583786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15" name="Clip" r:id="rId8" imgW="1307948" imgH="1084823" progId="MS_ClipArt_Gallery.2">
                    <p:embed/>
                  </p:oleObj>
                </mc:Choice>
                <mc:Fallback>
                  <p:oleObj name="Clip" r:id="rId8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83786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" name="TextBox 29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659478" y="4714119"/>
            <a:ext cx="817689" cy="1089515"/>
            <a:chOff x="4004832" y="2265598"/>
            <a:chExt cx="817689" cy="1089515"/>
          </a:xfrm>
        </p:grpSpPr>
        <p:sp>
          <p:nvSpPr>
            <p:cNvPr id="32" name="Rectangle 31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004832" y="2265598"/>
              <a:ext cx="81768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F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34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88378621"/>
                </p:ext>
              </p:extLst>
            </p:nvPr>
          </p:nvGraphicFramePr>
          <p:xfrm>
            <a:off x="4164053" y="2583786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16" name="Clip" r:id="rId9" imgW="1307948" imgH="1084823" progId="MS_ClipArt_Gallery.2">
                    <p:embed/>
                  </p:oleObj>
                </mc:Choice>
                <mc:Fallback>
                  <p:oleObj name="Clip" r:id="rId9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83786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" name="TextBox 34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294451" y="4714119"/>
            <a:ext cx="838290" cy="1089515"/>
            <a:chOff x="4009435" y="2265598"/>
            <a:chExt cx="838290" cy="1089515"/>
          </a:xfrm>
        </p:grpSpPr>
        <p:sp>
          <p:nvSpPr>
            <p:cNvPr id="37" name="Rectangle 36"/>
            <p:cNvSpPr/>
            <p:nvPr/>
          </p:nvSpPr>
          <p:spPr>
            <a:xfrm>
              <a:off x="4164053" y="3019081"/>
              <a:ext cx="635018" cy="3360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009435" y="2265598"/>
              <a:ext cx="8382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Node D</a:t>
              </a:r>
              <a:endParaRPr lang="en-US" sz="1400" dirty="0">
                <a:latin typeface="+mn-lt"/>
                <a:cs typeface="Tw Cen MT"/>
              </a:endParaRPr>
            </a:p>
          </p:txBody>
        </p:sp>
        <p:graphicFrame>
          <p:nvGraphicFramePr>
            <p:cNvPr id="39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69779631"/>
                </p:ext>
              </p:extLst>
            </p:nvPr>
          </p:nvGraphicFramePr>
          <p:xfrm>
            <a:off x="4164053" y="2583786"/>
            <a:ext cx="584200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17" name="Clip" r:id="rId10" imgW="1307948" imgH="1084823" progId="MS_ClipArt_Gallery.2">
                    <p:embed/>
                  </p:oleObj>
                </mc:Choice>
                <mc:Fallback>
                  <p:oleObj name="Clip" r:id="rId10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4053" y="2583786"/>
                          <a:ext cx="584200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0" name="TextBox 39"/>
            <p:cNvSpPr txBox="1"/>
            <p:nvPr/>
          </p:nvSpPr>
          <p:spPr>
            <a:xfrm>
              <a:off x="4210205" y="3047336"/>
              <a:ext cx="5397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+mn-lt"/>
                  <a:cs typeface="Tw Cen MT"/>
                </a:rPr>
                <a:t>NIC</a:t>
              </a:r>
              <a:endParaRPr lang="en-US" sz="1400" dirty="0">
                <a:latin typeface="+mn-lt"/>
                <a:cs typeface="Tw Cen MT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7419252" y="5517232"/>
            <a:ext cx="17015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+mn-lt"/>
                <a:cs typeface="Tw Cen MT"/>
              </a:rPr>
              <a:t>5</a:t>
            </a:r>
            <a:r>
              <a:rPr lang="en-US" sz="1100" dirty="0" smtClean="0">
                <a:latin typeface="+mn-lt"/>
                <a:cs typeface="Tw Cen MT"/>
              </a:rPr>
              <a:t>A-56-9E-A6-89-0A</a:t>
            </a:r>
            <a:endParaRPr lang="en-US" sz="1100" dirty="0">
              <a:latin typeface="+mn-lt"/>
              <a:cs typeface="Tw Cen M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788024" y="5517232"/>
            <a:ext cx="16649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+mn-lt"/>
                <a:cs typeface="Tw Cen MT"/>
              </a:rPr>
              <a:t>20-</a:t>
            </a:r>
            <a:r>
              <a:rPr lang="en-US" sz="1100" dirty="0">
                <a:latin typeface="+mn-lt"/>
                <a:cs typeface="Tw Cen MT"/>
              </a:rPr>
              <a:t>3</a:t>
            </a:r>
            <a:r>
              <a:rPr lang="en-US" sz="1100" dirty="0" smtClean="0">
                <a:latin typeface="+mn-lt"/>
                <a:cs typeface="Tw Cen MT"/>
              </a:rPr>
              <a:t>3-F0-A3-23-45</a:t>
            </a:r>
            <a:endParaRPr lang="en-US" sz="1100" dirty="0">
              <a:latin typeface="+mn-lt"/>
              <a:cs typeface="Tw Cen M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788024" y="3284984"/>
            <a:ext cx="16851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+mn-lt"/>
                <a:cs typeface="Tw Cen MT"/>
              </a:rPr>
              <a:t>1A-22-B6-CD-08-42</a:t>
            </a:r>
            <a:endParaRPr lang="en-US" sz="1100" dirty="0">
              <a:latin typeface="+mn-lt"/>
              <a:cs typeface="Tw Cen M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123728" y="3212976"/>
            <a:ext cx="16818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+mn-lt"/>
                <a:cs typeface="Tw Cen MT"/>
              </a:rPr>
              <a:t>1A-23-F9-CD-06-56</a:t>
            </a:r>
            <a:endParaRPr lang="en-US" sz="1100" dirty="0">
              <a:latin typeface="+mn-lt"/>
              <a:cs typeface="Tw Cen M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123728" y="5517232"/>
            <a:ext cx="16677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+mn-lt"/>
                <a:cs typeface="Tw Cen MT"/>
              </a:rPr>
              <a:t>10-20-F9-AB-08-15</a:t>
            </a:r>
            <a:endParaRPr lang="en-US" sz="1100" dirty="0">
              <a:latin typeface="+mn-lt"/>
              <a:cs typeface="Tw Cen MT"/>
            </a:endParaRPr>
          </a:p>
        </p:txBody>
      </p:sp>
      <p:grpSp>
        <p:nvGrpSpPr>
          <p:cNvPr id="46" name="Group 6"/>
          <p:cNvGrpSpPr>
            <a:grpSpLocks/>
          </p:cNvGrpSpPr>
          <p:nvPr/>
        </p:nvGrpSpPr>
        <p:grpSpPr bwMode="auto">
          <a:xfrm>
            <a:off x="1448256" y="3747825"/>
            <a:ext cx="5954643" cy="990006"/>
            <a:chOff x="3839" y="1737"/>
            <a:chExt cx="1488" cy="1110"/>
          </a:xfrm>
          <a:solidFill>
            <a:srgbClr val="A3C5FF"/>
          </a:solidFill>
        </p:grpSpPr>
        <p:sp>
          <p:nvSpPr>
            <p:cNvPr id="47" name="Freeform 7"/>
            <p:cNvSpPr>
              <a:spLocks/>
            </p:cNvSpPr>
            <p:nvPr/>
          </p:nvSpPr>
          <p:spPr bwMode="auto">
            <a:xfrm>
              <a:off x="3839" y="1737"/>
              <a:ext cx="1488" cy="1110"/>
            </a:xfrm>
            <a:custGeom>
              <a:avLst/>
              <a:gdLst>
                <a:gd name="T0" fmla="*/ 1 w 2135"/>
                <a:gd name="T1" fmla="*/ 2 h 1662"/>
                <a:gd name="T2" fmla="*/ 1 w 2135"/>
                <a:gd name="T3" fmla="*/ 1 h 1662"/>
                <a:gd name="T4" fmla="*/ 4 w 2135"/>
                <a:gd name="T5" fmla="*/ 1 h 1662"/>
                <a:gd name="T6" fmla="*/ 8 w 2135"/>
                <a:gd name="T7" fmla="*/ 1 h 1662"/>
                <a:gd name="T8" fmla="*/ 13 w 2135"/>
                <a:gd name="T9" fmla="*/ 1 h 1662"/>
                <a:gd name="T10" fmla="*/ 13 w 2135"/>
                <a:gd name="T11" fmla="*/ 4 h 1662"/>
                <a:gd name="T12" fmla="*/ 10 w 2135"/>
                <a:gd name="T13" fmla="*/ 6 h 1662"/>
                <a:gd name="T14" fmla="*/ 5 w 2135"/>
                <a:gd name="T15" fmla="*/ 5 h 1662"/>
                <a:gd name="T16" fmla="*/ 3 w 2135"/>
                <a:gd name="T17" fmla="*/ 5 h 1662"/>
                <a:gd name="T18" fmla="*/ 1 w 2135"/>
                <a:gd name="T19" fmla="*/ 4 h 1662"/>
                <a:gd name="T20" fmla="*/ 1 w 2135"/>
                <a:gd name="T21" fmla="*/ 2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8" name="Text Box 8"/>
            <p:cNvSpPr txBox="1">
              <a:spLocks noChangeArrowheads="1"/>
            </p:cNvSpPr>
            <p:nvPr/>
          </p:nvSpPr>
          <p:spPr bwMode="auto">
            <a:xfrm>
              <a:off x="4135" y="1947"/>
              <a:ext cx="975" cy="7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800" b="0" u="none" dirty="0">
                  <a:latin typeface="+mn-lt"/>
                  <a:cs typeface="Tw Cen MT"/>
                </a:rPr>
                <a:t>Infra-</a:t>
              </a:r>
              <a:r>
                <a:rPr lang="en-US" sz="1800" b="0" u="none" dirty="0" err="1" smtClean="0">
                  <a:latin typeface="+mn-lt"/>
                  <a:cs typeface="Tw Cen MT"/>
                </a:rPr>
                <a:t>estrutura</a:t>
              </a:r>
              <a:r>
                <a:rPr lang="en-US" sz="1800" b="0" u="none" dirty="0">
                  <a:latin typeface="+mn-lt"/>
                  <a:cs typeface="Tw Cen MT"/>
                </a:rPr>
                <a:t> </a:t>
              </a:r>
              <a:r>
                <a:rPr lang="en-US" sz="1800" b="0" u="none" dirty="0" smtClean="0">
                  <a:latin typeface="+mn-lt"/>
                  <a:cs typeface="Tw Cen MT"/>
                </a:rPr>
                <a:t>Ethernet</a:t>
              </a:r>
            </a:p>
            <a:p>
              <a:pPr algn="ctr" eaLnBrk="1" hangingPunct="1"/>
              <a:r>
                <a:rPr lang="en-US" sz="1800" b="0" u="none" dirty="0" smtClean="0">
                  <a:latin typeface="+mn-lt"/>
                  <a:cs typeface="Tw Cen MT"/>
                </a:rPr>
                <a:t>(canal </a:t>
              </a:r>
              <a:r>
                <a:rPr lang="en-US" sz="1800" b="0" u="none" dirty="0" err="1" smtClean="0">
                  <a:latin typeface="+mn-lt"/>
                  <a:cs typeface="Tw Cen MT"/>
                </a:rPr>
                <a:t>ou</a:t>
              </a:r>
              <a:r>
                <a:rPr lang="en-US" sz="1800" b="0" u="none" dirty="0" smtClean="0">
                  <a:latin typeface="+mn-lt"/>
                  <a:cs typeface="Tw Cen MT"/>
                </a:rPr>
                <a:t> </a:t>
              </a:r>
              <a:r>
                <a:rPr lang="en-US" sz="1800" b="0" u="none" dirty="0" err="1" smtClean="0">
                  <a:latin typeface="+mn-lt"/>
                  <a:cs typeface="Tw Cen MT"/>
                </a:rPr>
                <a:t>arquitectura</a:t>
              </a:r>
              <a:r>
                <a:rPr lang="en-US" sz="1800" b="0" u="none" dirty="0" smtClean="0">
                  <a:latin typeface="+mn-lt"/>
                  <a:cs typeface="Tw Cen MT"/>
                </a:rPr>
                <a:t> switched)</a:t>
              </a:r>
              <a:endParaRPr lang="en-US" sz="1800" b="0" u="none" dirty="0">
                <a:latin typeface="+mn-lt"/>
                <a:cs typeface="Tw Cen MT"/>
              </a:endParaRPr>
            </a:p>
          </p:txBody>
        </p:sp>
      </p:grpSp>
      <p:cxnSp>
        <p:nvCxnSpPr>
          <p:cNvPr id="11" name="Straight Connector 10"/>
          <p:cNvCxnSpPr>
            <a:endCxn id="25" idx="2"/>
          </p:cNvCxnSpPr>
          <p:nvPr/>
        </p:nvCxnSpPr>
        <p:spPr>
          <a:xfrm flipV="1">
            <a:off x="6694930" y="3563837"/>
            <a:ext cx="316049" cy="3712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4780399" y="4714119"/>
            <a:ext cx="422014" cy="8858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108094" y="4714119"/>
            <a:ext cx="671326" cy="8858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27" idx="2"/>
          </p:cNvCxnSpPr>
          <p:nvPr/>
        </p:nvCxnSpPr>
        <p:spPr>
          <a:xfrm>
            <a:off x="1854629" y="3563837"/>
            <a:ext cx="820775" cy="2568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2079277" y="4475702"/>
            <a:ext cx="813189" cy="10438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endCxn id="3" idx="2"/>
          </p:cNvCxnSpPr>
          <p:nvPr/>
        </p:nvCxnSpPr>
        <p:spPr>
          <a:xfrm flipV="1">
            <a:off x="4413532" y="3563835"/>
            <a:ext cx="49358" cy="2568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535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6572250" y="4857750"/>
            <a:ext cx="1928813" cy="669925"/>
          </a:xfrm>
          <a:prstGeom prst="rect">
            <a:avLst/>
          </a:prstGeom>
          <a:solidFill>
            <a:srgbClr val="C6D9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20" name="Rectangle 2"/>
          <p:cNvSpPr>
            <a:spLocks noChangeArrowheads="1"/>
          </p:cNvSpPr>
          <p:nvPr/>
        </p:nvSpPr>
        <p:spPr bwMode="auto">
          <a:xfrm>
            <a:off x="4643438" y="4857750"/>
            <a:ext cx="1928812" cy="669925"/>
          </a:xfrm>
          <a:prstGeom prst="rect">
            <a:avLst/>
          </a:prstGeom>
          <a:solidFill>
            <a:srgbClr val="FDEAD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2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396081"/>
            <a:ext cx="8660721" cy="985638"/>
          </a:xfrm>
        </p:spPr>
        <p:txBody>
          <a:bodyPr>
            <a:noAutofit/>
          </a:bodyPr>
          <a:lstStyle/>
          <a:p>
            <a:pPr eaLnBrk="1" hangingPunct="1"/>
            <a:r>
              <a:rPr lang="pt-PT" sz="4000" i="1" dirty="0" err="1" smtClean="0">
                <a:latin typeface="+mn-lt"/>
                <a:ea typeface="ＭＳ Ｐゴシック" charset="0"/>
                <a:cs typeface="Tw Cen MT"/>
              </a:rPr>
              <a:t>Frames</a:t>
            </a:r>
            <a:r>
              <a:rPr lang="pt-PT" sz="4000" dirty="0" smtClean="0">
                <a:latin typeface="+mn-lt"/>
                <a:ea typeface="ＭＳ Ｐゴシック" charset="0"/>
                <a:cs typeface="Tw Cen MT"/>
              </a:rPr>
              <a:t> Ethernet e pacotes IP</a:t>
            </a:r>
            <a:endParaRPr lang="pt-PT" sz="40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37222" name="Text Box 6"/>
          <p:cNvSpPr txBox="1">
            <a:spLocks noChangeArrowheads="1"/>
          </p:cNvSpPr>
          <p:nvPr/>
        </p:nvSpPr>
        <p:spPr bwMode="auto">
          <a:xfrm>
            <a:off x="4760678" y="4857750"/>
            <a:ext cx="867245" cy="646331"/>
          </a:xfrm>
          <a:prstGeom prst="rect">
            <a:avLst/>
          </a:prstGeom>
          <a:solidFill>
            <a:srgbClr val="FDEADA"/>
          </a:solidFill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 dirty="0">
                <a:latin typeface="+mn-lt"/>
                <a:cs typeface="Tw Cen MT"/>
              </a:rPr>
              <a:t>A’s IP</a:t>
            </a:r>
          </a:p>
          <a:p>
            <a:pPr algn="ctr"/>
            <a:r>
              <a:rPr lang="en-US" sz="1800" u="none" dirty="0" err="1">
                <a:latin typeface="+mn-lt"/>
                <a:cs typeface="Tw Cen MT"/>
              </a:rPr>
              <a:t>addr</a:t>
            </a:r>
            <a:endParaRPr lang="en-US" sz="1800" u="none" dirty="0">
              <a:latin typeface="+mn-lt"/>
              <a:cs typeface="Tw Cen MT"/>
            </a:endParaRPr>
          </a:p>
        </p:txBody>
      </p:sp>
      <p:sp>
        <p:nvSpPr>
          <p:cNvPr id="137223" name="Text Box 7"/>
          <p:cNvSpPr txBox="1">
            <a:spLocks noChangeArrowheads="1"/>
          </p:cNvSpPr>
          <p:nvPr/>
        </p:nvSpPr>
        <p:spPr bwMode="auto">
          <a:xfrm>
            <a:off x="5727225" y="4864100"/>
            <a:ext cx="843913" cy="646331"/>
          </a:xfrm>
          <a:prstGeom prst="rect">
            <a:avLst/>
          </a:prstGeom>
          <a:solidFill>
            <a:srgbClr val="FDEADA"/>
          </a:solidFill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 dirty="0">
                <a:latin typeface="+mn-lt"/>
                <a:cs typeface="Tw Cen MT"/>
              </a:rPr>
              <a:t>B’s IP</a:t>
            </a:r>
          </a:p>
          <a:p>
            <a:pPr algn="ctr"/>
            <a:r>
              <a:rPr lang="en-US" sz="1800" u="none" dirty="0" err="1">
                <a:latin typeface="+mn-lt"/>
                <a:cs typeface="Tw Cen MT"/>
              </a:rPr>
              <a:t>addr</a:t>
            </a:r>
            <a:endParaRPr lang="en-US" sz="1800" u="none" dirty="0">
              <a:latin typeface="+mn-lt"/>
              <a:cs typeface="Tw Cen MT"/>
            </a:endParaRPr>
          </a:p>
        </p:txBody>
      </p:sp>
      <p:sp>
        <p:nvSpPr>
          <p:cNvPr id="137224" name="Text Box 8"/>
          <p:cNvSpPr txBox="1">
            <a:spLocks noChangeArrowheads="1"/>
          </p:cNvSpPr>
          <p:nvPr/>
        </p:nvSpPr>
        <p:spPr bwMode="auto">
          <a:xfrm>
            <a:off x="6716953" y="4995863"/>
            <a:ext cx="13615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 dirty="0">
                <a:latin typeface="+mn-lt"/>
                <a:cs typeface="Tw Cen MT"/>
              </a:rPr>
              <a:t>IP payload</a:t>
            </a:r>
          </a:p>
        </p:txBody>
      </p:sp>
      <p:sp>
        <p:nvSpPr>
          <p:cNvPr id="137225" name="Rectangle 15"/>
          <p:cNvSpPr>
            <a:spLocks noChangeArrowheads="1"/>
          </p:cNvSpPr>
          <p:nvPr/>
        </p:nvSpPr>
        <p:spPr bwMode="auto">
          <a:xfrm>
            <a:off x="4495800" y="4808538"/>
            <a:ext cx="74613" cy="1571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26" name="Rectangle 16"/>
          <p:cNvSpPr>
            <a:spLocks noChangeArrowheads="1"/>
          </p:cNvSpPr>
          <p:nvPr/>
        </p:nvSpPr>
        <p:spPr bwMode="auto">
          <a:xfrm>
            <a:off x="4513263" y="5454650"/>
            <a:ext cx="74612" cy="1571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27" name="Text Box 17"/>
          <p:cNvSpPr txBox="1">
            <a:spLocks noChangeArrowheads="1"/>
          </p:cNvSpPr>
          <p:nvPr/>
        </p:nvSpPr>
        <p:spPr bwMode="auto">
          <a:xfrm>
            <a:off x="5532437" y="5845175"/>
            <a:ext cx="12661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latin typeface="+mn-lt"/>
                <a:cs typeface="Tw Cen MT"/>
              </a:rPr>
              <a:t>IP Packet</a:t>
            </a:r>
          </a:p>
        </p:txBody>
      </p:sp>
      <p:sp>
        <p:nvSpPr>
          <p:cNvPr id="137228" name="Text Box 18"/>
          <p:cNvSpPr txBox="1">
            <a:spLocks noChangeArrowheads="1"/>
          </p:cNvSpPr>
          <p:nvPr/>
        </p:nvSpPr>
        <p:spPr bwMode="auto">
          <a:xfrm>
            <a:off x="4736961" y="1601788"/>
            <a:ext cx="10711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u="none" dirty="0">
                <a:latin typeface="+mn-lt"/>
                <a:cs typeface="Tw Cen MT"/>
              </a:rPr>
              <a:t>frame</a:t>
            </a:r>
          </a:p>
        </p:txBody>
      </p:sp>
      <p:sp>
        <p:nvSpPr>
          <p:cNvPr id="137229" name="Line 19"/>
          <p:cNvSpPr>
            <a:spLocks noChangeShapeType="1"/>
          </p:cNvSpPr>
          <p:nvPr/>
        </p:nvSpPr>
        <p:spPr bwMode="auto">
          <a:xfrm>
            <a:off x="7143750" y="6043613"/>
            <a:ext cx="887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30" name="Line 20"/>
          <p:cNvSpPr>
            <a:spLocks noChangeShapeType="1"/>
          </p:cNvSpPr>
          <p:nvPr/>
        </p:nvSpPr>
        <p:spPr bwMode="auto">
          <a:xfrm flipH="1">
            <a:off x="4713288" y="6053138"/>
            <a:ext cx="715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31" name="Text Box 24"/>
          <p:cNvSpPr txBox="1">
            <a:spLocks noChangeArrowheads="1"/>
          </p:cNvSpPr>
          <p:nvPr/>
        </p:nvSpPr>
        <p:spPr bwMode="auto">
          <a:xfrm>
            <a:off x="5033824" y="4062413"/>
            <a:ext cx="209737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 dirty="0" err="1" smtClean="0">
                <a:latin typeface="+mn-lt"/>
                <a:cs typeface="Tw Cen MT"/>
              </a:rPr>
              <a:t>Endereços</a:t>
            </a:r>
            <a:r>
              <a:rPr lang="en-US" sz="1800" u="none" dirty="0" smtClean="0">
                <a:latin typeface="+mn-lt"/>
                <a:cs typeface="Tw Cen MT"/>
              </a:rPr>
              <a:t> IP</a:t>
            </a:r>
          </a:p>
          <a:p>
            <a:pPr algn="ctr"/>
            <a:r>
              <a:rPr lang="en-US" sz="1800" u="none" dirty="0" err="1" smtClean="0">
                <a:latin typeface="+mn-lt"/>
                <a:cs typeface="Tw Cen MT"/>
              </a:rPr>
              <a:t>Origem</a:t>
            </a:r>
            <a:r>
              <a:rPr lang="en-US" sz="1800" u="none" dirty="0" smtClean="0">
                <a:latin typeface="+mn-lt"/>
                <a:cs typeface="Tw Cen MT"/>
              </a:rPr>
              <a:t> e </a:t>
            </a:r>
            <a:r>
              <a:rPr lang="en-US" sz="1800" u="none" dirty="0" err="1" smtClean="0">
                <a:latin typeface="+mn-lt"/>
                <a:cs typeface="Tw Cen MT"/>
              </a:rPr>
              <a:t>destino</a:t>
            </a:r>
            <a:endParaRPr lang="en-US" sz="1800" u="none" dirty="0" smtClean="0">
              <a:latin typeface="+mn-lt"/>
              <a:cs typeface="Tw Cen MT"/>
            </a:endParaRPr>
          </a:p>
        </p:txBody>
      </p:sp>
      <p:grpSp>
        <p:nvGrpSpPr>
          <p:cNvPr id="137232" name="Group 47"/>
          <p:cNvGrpSpPr>
            <a:grpSpLocks/>
          </p:cNvGrpSpPr>
          <p:nvPr/>
        </p:nvGrpSpPr>
        <p:grpSpPr bwMode="auto">
          <a:xfrm>
            <a:off x="228600" y="2624138"/>
            <a:ext cx="8660722" cy="714375"/>
            <a:chOff x="-32" y="2143116"/>
            <a:chExt cx="9144032" cy="714380"/>
          </a:xfrm>
          <a:solidFill>
            <a:srgbClr val="C6D9F1"/>
          </a:solidFill>
        </p:grpSpPr>
        <p:cxnSp>
          <p:nvCxnSpPr>
            <p:cNvPr id="31" name="Straight Connector 30"/>
            <p:cNvCxnSpPr/>
            <p:nvPr/>
          </p:nvCxnSpPr>
          <p:spPr bwMode="auto">
            <a:xfrm>
              <a:off x="-32" y="2143116"/>
              <a:ext cx="500065" cy="0"/>
            </a:xfrm>
            <a:prstGeom prst="line">
              <a:avLst/>
            </a:prstGeom>
            <a:grpFill/>
            <a:ln w="38100" cap="flat" cmpd="sng" algn="ctr">
              <a:solidFill>
                <a:schemeClr val="accent1">
                  <a:lumMod val="50000"/>
                </a:scheme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>
              <a:off x="-32" y="2857496"/>
              <a:ext cx="500065" cy="0"/>
            </a:xfrm>
            <a:prstGeom prst="line">
              <a:avLst/>
            </a:prstGeom>
            <a:grpFill/>
            <a:ln w="38100" cap="flat" cmpd="sng" algn="ctr">
              <a:solidFill>
                <a:schemeClr val="accent1">
                  <a:lumMod val="50000"/>
                </a:scheme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>
              <a:off x="8643936" y="2143116"/>
              <a:ext cx="500064" cy="0"/>
            </a:xfrm>
            <a:prstGeom prst="line">
              <a:avLst/>
            </a:prstGeom>
            <a:grpFill/>
            <a:ln w="38100" cap="flat" cmpd="sng" algn="ctr">
              <a:solidFill>
                <a:schemeClr val="accent1">
                  <a:lumMod val="50000"/>
                </a:scheme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>
              <a:off x="8643936" y="2857496"/>
              <a:ext cx="500064" cy="0"/>
            </a:xfrm>
            <a:prstGeom prst="line">
              <a:avLst/>
            </a:prstGeom>
            <a:grpFill/>
            <a:ln w="38100" cap="flat" cmpd="sng" algn="ctr">
              <a:solidFill>
                <a:schemeClr val="accent1">
                  <a:lumMod val="50000"/>
                </a:scheme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137279" name="Rectangle 45"/>
            <p:cNvSpPr>
              <a:spLocks noChangeArrowheads="1"/>
            </p:cNvSpPr>
            <p:nvPr/>
          </p:nvSpPr>
          <p:spPr bwMode="auto">
            <a:xfrm>
              <a:off x="500034" y="2143116"/>
              <a:ext cx="8143932" cy="71438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>
                <a:latin typeface="+mn-lt"/>
                <a:cs typeface="Tw Cen MT"/>
              </a:endParaRPr>
            </a:p>
          </p:txBody>
        </p:sp>
      </p:grpSp>
      <p:grpSp>
        <p:nvGrpSpPr>
          <p:cNvPr id="137233" name="Group 46"/>
          <p:cNvGrpSpPr>
            <a:grpSpLocks/>
          </p:cNvGrpSpPr>
          <p:nvPr/>
        </p:nvGrpSpPr>
        <p:grpSpPr bwMode="auto">
          <a:xfrm>
            <a:off x="736211" y="1662113"/>
            <a:ext cx="7513478" cy="2505069"/>
            <a:chOff x="600075" y="1176383"/>
            <a:chExt cx="7932738" cy="2505031"/>
          </a:xfrm>
        </p:grpSpPr>
        <p:grpSp>
          <p:nvGrpSpPr>
            <p:cNvPr id="137244" name="Group 3"/>
            <p:cNvGrpSpPr>
              <a:grpSpLocks/>
            </p:cNvGrpSpPr>
            <p:nvPr/>
          </p:nvGrpSpPr>
          <p:grpSpPr bwMode="auto">
            <a:xfrm>
              <a:off x="600075" y="1428751"/>
              <a:ext cx="7932738" cy="2252663"/>
              <a:chOff x="634" y="1225"/>
              <a:chExt cx="4997" cy="1419"/>
            </a:xfrm>
          </p:grpSpPr>
          <p:sp>
            <p:nvSpPr>
              <p:cNvPr id="137249" name="Line 5"/>
              <p:cNvSpPr>
                <a:spLocks noChangeShapeType="1"/>
              </p:cNvSpPr>
              <p:nvPr/>
            </p:nvSpPr>
            <p:spPr bwMode="auto">
              <a:xfrm>
                <a:off x="1344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50" name="Line 6"/>
              <p:cNvSpPr>
                <a:spLocks noChangeShapeType="1"/>
              </p:cNvSpPr>
              <p:nvPr/>
            </p:nvSpPr>
            <p:spPr bwMode="auto">
              <a:xfrm>
                <a:off x="1536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51" name="Line 7"/>
              <p:cNvSpPr>
                <a:spLocks noChangeShapeType="1"/>
              </p:cNvSpPr>
              <p:nvPr/>
            </p:nvSpPr>
            <p:spPr bwMode="auto">
              <a:xfrm>
                <a:off x="2159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52" name="Line 8"/>
              <p:cNvSpPr>
                <a:spLocks noChangeShapeType="1"/>
              </p:cNvSpPr>
              <p:nvPr/>
            </p:nvSpPr>
            <p:spPr bwMode="auto">
              <a:xfrm>
                <a:off x="2831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53" name="Line 9"/>
              <p:cNvSpPr>
                <a:spLocks noChangeShapeType="1"/>
              </p:cNvSpPr>
              <p:nvPr/>
            </p:nvSpPr>
            <p:spPr bwMode="auto">
              <a:xfrm>
                <a:off x="3215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54" name="Line 10"/>
              <p:cNvSpPr>
                <a:spLocks noChangeShapeType="1"/>
              </p:cNvSpPr>
              <p:nvPr/>
            </p:nvSpPr>
            <p:spPr bwMode="auto">
              <a:xfrm>
                <a:off x="4271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55" name="Line 11"/>
              <p:cNvSpPr>
                <a:spLocks noChangeShapeType="1"/>
              </p:cNvSpPr>
              <p:nvPr/>
            </p:nvSpPr>
            <p:spPr bwMode="auto">
              <a:xfrm>
                <a:off x="5038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56" name="Rectangle 12"/>
              <p:cNvSpPr>
                <a:spLocks noChangeArrowheads="1"/>
              </p:cNvSpPr>
              <p:nvPr/>
            </p:nvSpPr>
            <p:spPr bwMode="auto">
              <a:xfrm>
                <a:off x="5037" y="1813"/>
                <a:ext cx="594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Checksum</a:t>
                </a:r>
              </a:p>
            </p:txBody>
          </p:sp>
          <p:sp>
            <p:nvSpPr>
              <p:cNvPr id="137257" name="Rectangle 13"/>
              <p:cNvSpPr>
                <a:spLocks noChangeArrowheads="1"/>
              </p:cNvSpPr>
              <p:nvPr/>
            </p:nvSpPr>
            <p:spPr bwMode="auto">
              <a:xfrm>
                <a:off x="4493" y="1813"/>
                <a:ext cx="432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Pading</a:t>
                </a:r>
              </a:p>
            </p:txBody>
          </p:sp>
          <p:sp>
            <p:nvSpPr>
              <p:cNvPr id="137258" name="Rectangle 14"/>
              <p:cNvSpPr>
                <a:spLocks noChangeArrowheads="1"/>
              </p:cNvSpPr>
              <p:nvPr/>
            </p:nvSpPr>
            <p:spPr bwMode="auto">
              <a:xfrm>
                <a:off x="3529" y="1813"/>
                <a:ext cx="418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Dados</a:t>
                </a:r>
              </a:p>
            </p:txBody>
          </p:sp>
          <p:sp>
            <p:nvSpPr>
              <p:cNvPr id="137259" name="Rectangle 15"/>
              <p:cNvSpPr>
                <a:spLocks noChangeArrowheads="1"/>
              </p:cNvSpPr>
              <p:nvPr/>
            </p:nvSpPr>
            <p:spPr bwMode="auto">
              <a:xfrm>
                <a:off x="2504" y="2269"/>
                <a:ext cx="719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 dirty="0" smtClean="0">
                    <a:latin typeface="+mn-lt"/>
                    <a:cs typeface="Tw Cen MT"/>
                  </a:rPr>
                  <a:t>Dimensão dos </a:t>
                </a:r>
                <a:r>
                  <a:rPr lang="pt-PT" sz="1200" dirty="0">
                    <a:latin typeface="+mn-lt"/>
                    <a:cs typeface="Tw Cen MT"/>
                  </a:rPr>
                  <a:t>d</a:t>
                </a:r>
                <a:r>
                  <a:rPr lang="pt-PT" sz="1200" u="none" dirty="0" smtClean="0">
                    <a:latin typeface="+mn-lt"/>
                    <a:cs typeface="Tw Cen MT"/>
                  </a:rPr>
                  <a:t>ados  ou protocolo</a:t>
                </a:r>
                <a:endParaRPr lang="pt-PT" sz="1200" u="none" dirty="0">
                  <a:latin typeface="+mn-lt"/>
                  <a:cs typeface="Tw Cen MT"/>
                </a:endParaRPr>
              </a:p>
            </p:txBody>
          </p:sp>
          <p:sp>
            <p:nvSpPr>
              <p:cNvPr id="137260" name="Rectangle 16"/>
              <p:cNvSpPr>
                <a:spLocks noChangeArrowheads="1"/>
              </p:cNvSpPr>
              <p:nvPr/>
            </p:nvSpPr>
            <p:spPr bwMode="auto">
              <a:xfrm>
                <a:off x="634" y="1813"/>
                <a:ext cx="617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Preâmbulo</a:t>
                </a:r>
              </a:p>
            </p:txBody>
          </p:sp>
          <p:sp>
            <p:nvSpPr>
              <p:cNvPr id="137261" name="Rectangle 17"/>
              <p:cNvSpPr>
                <a:spLocks noChangeArrowheads="1"/>
              </p:cNvSpPr>
              <p:nvPr/>
            </p:nvSpPr>
            <p:spPr bwMode="auto">
              <a:xfrm>
                <a:off x="1365" y="1225"/>
                <a:ext cx="1492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End. </a:t>
                </a:r>
                <a:r>
                  <a:rPr lang="en-US" sz="1200" u="none">
                    <a:latin typeface="+mn-lt"/>
                    <a:cs typeface="Tw Cen MT"/>
                  </a:rPr>
                  <a:t>O</a:t>
                </a:r>
                <a:r>
                  <a:rPr lang="pt-PT" sz="1200" u="none">
                    <a:latin typeface="+mn-lt"/>
                    <a:cs typeface="Tw Cen MT"/>
                  </a:rPr>
                  <a:t>rigem   End. destino</a:t>
                </a:r>
              </a:p>
            </p:txBody>
          </p:sp>
          <p:sp>
            <p:nvSpPr>
              <p:cNvPr id="137262" name="Line 18"/>
              <p:cNvSpPr>
                <a:spLocks noChangeShapeType="1"/>
              </p:cNvSpPr>
              <p:nvPr/>
            </p:nvSpPr>
            <p:spPr bwMode="auto">
              <a:xfrm flipV="1">
                <a:off x="3071" y="2016"/>
                <a:ext cx="0" cy="20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63" name="Rectangle 19"/>
              <p:cNvSpPr>
                <a:spLocks noChangeArrowheads="1"/>
              </p:cNvSpPr>
              <p:nvPr/>
            </p:nvSpPr>
            <p:spPr bwMode="auto">
              <a:xfrm>
                <a:off x="1191" y="2341"/>
                <a:ext cx="555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Início do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  frame</a:t>
                </a:r>
              </a:p>
            </p:txBody>
          </p:sp>
          <p:sp>
            <p:nvSpPr>
              <p:cNvPr id="137264" name="Line 20"/>
              <p:cNvSpPr>
                <a:spLocks noChangeShapeType="1"/>
              </p:cNvSpPr>
              <p:nvPr/>
            </p:nvSpPr>
            <p:spPr bwMode="auto">
              <a:xfrm flipV="1">
                <a:off x="1440" y="2016"/>
                <a:ext cx="0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65" name="Line 22"/>
              <p:cNvSpPr>
                <a:spLocks noChangeShapeType="1"/>
              </p:cNvSpPr>
              <p:nvPr/>
            </p:nvSpPr>
            <p:spPr bwMode="auto">
              <a:xfrm>
                <a:off x="1928" y="1459"/>
                <a:ext cx="48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66" name="Line 23"/>
              <p:cNvSpPr>
                <a:spLocks noChangeShapeType="1"/>
              </p:cNvSpPr>
              <p:nvPr/>
            </p:nvSpPr>
            <p:spPr bwMode="auto">
              <a:xfrm>
                <a:off x="2504" y="1459"/>
                <a:ext cx="48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67" name="Rectangle 24"/>
              <p:cNvSpPr>
                <a:spLocks noChangeArrowheads="1"/>
              </p:cNvSpPr>
              <p:nvPr/>
            </p:nvSpPr>
            <p:spPr bwMode="auto">
              <a:xfrm>
                <a:off x="899" y="1477"/>
                <a:ext cx="186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7</a:t>
                </a:r>
              </a:p>
            </p:txBody>
          </p:sp>
          <p:sp>
            <p:nvSpPr>
              <p:cNvPr id="137268" name="Rectangle 25"/>
              <p:cNvSpPr>
                <a:spLocks noChangeArrowheads="1"/>
              </p:cNvSpPr>
              <p:nvPr/>
            </p:nvSpPr>
            <p:spPr bwMode="auto">
              <a:xfrm>
                <a:off x="1379" y="1477"/>
                <a:ext cx="186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1</a:t>
                </a:r>
              </a:p>
            </p:txBody>
          </p:sp>
          <p:sp>
            <p:nvSpPr>
              <p:cNvPr id="137269" name="Rectangle 26"/>
              <p:cNvSpPr>
                <a:spLocks noChangeArrowheads="1"/>
              </p:cNvSpPr>
              <p:nvPr/>
            </p:nvSpPr>
            <p:spPr bwMode="auto">
              <a:xfrm>
                <a:off x="1714" y="1477"/>
                <a:ext cx="186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6</a:t>
                </a:r>
              </a:p>
            </p:txBody>
          </p:sp>
          <p:sp>
            <p:nvSpPr>
              <p:cNvPr id="137270" name="Rectangle 27"/>
              <p:cNvSpPr>
                <a:spLocks noChangeArrowheads="1"/>
              </p:cNvSpPr>
              <p:nvPr/>
            </p:nvSpPr>
            <p:spPr bwMode="auto">
              <a:xfrm>
                <a:off x="2338" y="1477"/>
                <a:ext cx="186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6</a:t>
                </a:r>
              </a:p>
            </p:txBody>
          </p:sp>
          <p:sp>
            <p:nvSpPr>
              <p:cNvPr id="137271" name="Rectangle 28"/>
              <p:cNvSpPr>
                <a:spLocks noChangeArrowheads="1"/>
              </p:cNvSpPr>
              <p:nvPr/>
            </p:nvSpPr>
            <p:spPr bwMode="auto">
              <a:xfrm>
                <a:off x="2965" y="1477"/>
                <a:ext cx="187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2</a:t>
                </a:r>
              </a:p>
            </p:txBody>
          </p:sp>
          <p:sp>
            <p:nvSpPr>
              <p:cNvPr id="137272" name="Rectangle 29"/>
              <p:cNvSpPr>
                <a:spLocks noChangeArrowheads="1"/>
              </p:cNvSpPr>
              <p:nvPr/>
            </p:nvSpPr>
            <p:spPr bwMode="auto">
              <a:xfrm>
                <a:off x="3414" y="1477"/>
                <a:ext cx="582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0 a 1500</a:t>
                </a:r>
              </a:p>
            </p:txBody>
          </p:sp>
          <p:sp>
            <p:nvSpPr>
              <p:cNvPr id="137273" name="Rectangle 30"/>
              <p:cNvSpPr>
                <a:spLocks noChangeArrowheads="1"/>
              </p:cNvSpPr>
              <p:nvPr/>
            </p:nvSpPr>
            <p:spPr bwMode="auto">
              <a:xfrm>
                <a:off x="4476" y="1477"/>
                <a:ext cx="457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0 a 46</a:t>
                </a:r>
              </a:p>
            </p:txBody>
          </p:sp>
          <p:sp>
            <p:nvSpPr>
              <p:cNvPr id="137274" name="Rectangle 31"/>
              <p:cNvSpPr>
                <a:spLocks noChangeArrowheads="1"/>
              </p:cNvSpPr>
              <p:nvPr/>
            </p:nvSpPr>
            <p:spPr bwMode="auto">
              <a:xfrm>
                <a:off x="5316" y="1477"/>
                <a:ext cx="189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4</a:t>
                </a:r>
              </a:p>
            </p:txBody>
          </p:sp>
        </p:grpSp>
        <p:sp>
          <p:nvSpPr>
            <p:cNvPr id="137245" name="TextBox 33"/>
            <p:cNvSpPr txBox="1">
              <a:spLocks noChangeArrowheads="1"/>
            </p:cNvSpPr>
            <p:nvPr/>
          </p:nvSpPr>
          <p:spPr bwMode="auto">
            <a:xfrm>
              <a:off x="1962338" y="1176383"/>
              <a:ext cx="1044516" cy="369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>
                  <a:latin typeface="+mn-lt"/>
                  <a:cs typeface="Tw Cen MT"/>
                </a:rPr>
                <a:t>48 bits</a:t>
              </a:r>
            </a:p>
          </p:txBody>
        </p:sp>
        <p:sp>
          <p:nvSpPr>
            <p:cNvPr id="137246" name="TextBox 34"/>
            <p:cNvSpPr txBox="1">
              <a:spLocks noChangeArrowheads="1"/>
            </p:cNvSpPr>
            <p:nvPr/>
          </p:nvSpPr>
          <p:spPr bwMode="auto">
            <a:xfrm>
              <a:off x="3181538" y="1176383"/>
              <a:ext cx="1044516" cy="369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>
                  <a:latin typeface="+mn-lt"/>
                  <a:cs typeface="Tw Cen MT"/>
                </a:rPr>
                <a:t>48 bits</a:t>
              </a:r>
            </a:p>
          </p:txBody>
        </p:sp>
        <p:cxnSp>
          <p:nvCxnSpPr>
            <p:cNvPr id="137247" name="Straight Connector 36"/>
            <p:cNvCxnSpPr>
              <a:cxnSpLocks noChangeShapeType="1"/>
            </p:cNvCxnSpPr>
            <p:nvPr/>
          </p:nvCxnSpPr>
          <p:spPr bwMode="auto">
            <a:xfrm>
              <a:off x="2071670" y="1785929"/>
              <a:ext cx="857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7248" name="Straight Connector 37"/>
            <p:cNvCxnSpPr>
              <a:cxnSpLocks noChangeShapeType="1"/>
            </p:cNvCxnSpPr>
            <p:nvPr/>
          </p:nvCxnSpPr>
          <p:spPr bwMode="auto">
            <a:xfrm>
              <a:off x="3071802" y="1785929"/>
              <a:ext cx="10001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37234" name="Line 23"/>
          <p:cNvSpPr>
            <a:spLocks noChangeShapeType="1"/>
          </p:cNvSpPr>
          <p:nvPr/>
        </p:nvSpPr>
        <p:spPr bwMode="auto">
          <a:xfrm flipH="1" flipV="1">
            <a:off x="4587875" y="3322619"/>
            <a:ext cx="55563" cy="159704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35" name="Line 23"/>
          <p:cNvSpPr>
            <a:spLocks noChangeShapeType="1"/>
          </p:cNvSpPr>
          <p:nvPr/>
        </p:nvSpPr>
        <p:spPr bwMode="auto">
          <a:xfrm flipH="1" flipV="1">
            <a:off x="6204795" y="3322620"/>
            <a:ext cx="2224829" cy="153513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36" name="Text Box 4"/>
          <p:cNvSpPr txBox="1">
            <a:spLocks noChangeArrowheads="1"/>
          </p:cNvSpPr>
          <p:nvPr/>
        </p:nvSpPr>
        <p:spPr bwMode="auto">
          <a:xfrm>
            <a:off x="2024391" y="2624138"/>
            <a:ext cx="1007407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+mn-lt"/>
                <a:cs typeface="Tw Cen MT"/>
              </a:rPr>
              <a:t>B’s MAC</a:t>
            </a:r>
          </a:p>
          <a:p>
            <a:pPr algn="ctr"/>
            <a:r>
              <a:rPr lang="en-US" sz="1600" u="none">
                <a:latin typeface="+mn-lt"/>
                <a:cs typeface="Tw Cen MT"/>
              </a:rPr>
              <a:t>addr</a:t>
            </a:r>
          </a:p>
        </p:txBody>
      </p:sp>
      <p:sp>
        <p:nvSpPr>
          <p:cNvPr id="137237" name="Text Box 5"/>
          <p:cNvSpPr txBox="1">
            <a:spLocks noChangeArrowheads="1"/>
          </p:cNvSpPr>
          <p:nvPr/>
        </p:nvSpPr>
        <p:spPr bwMode="auto">
          <a:xfrm>
            <a:off x="2953162" y="2624138"/>
            <a:ext cx="1031051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+mn-lt"/>
                <a:cs typeface="Tw Cen MT"/>
              </a:rPr>
              <a:t>A’s MAC</a:t>
            </a:r>
          </a:p>
          <a:p>
            <a:pPr algn="ctr"/>
            <a:r>
              <a:rPr lang="en-US" sz="1600" u="none">
                <a:latin typeface="+mn-lt"/>
                <a:cs typeface="Tw Cen MT"/>
              </a:rPr>
              <a:t>addr</a:t>
            </a:r>
          </a:p>
        </p:txBody>
      </p:sp>
      <p:sp>
        <p:nvSpPr>
          <p:cNvPr id="137238" name="Rectangle 73"/>
          <p:cNvSpPr>
            <a:spLocks noChangeArrowheads="1"/>
          </p:cNvSpPr>
          <p:nvPr/>
        </p:nvSpPr>
        <p:spPr bwMode="auto">
          <a:xfrm>
            <a:off x="2000250" y="2624138"/>
            <a:ext cx="2000250" cy="714375"/>
          </a:xfrm>
          <a:prstGeom prst="rect">
            <a:avLst/>
          </a:prstGeom>
          <a:solidFill>
            <a:srgbClr val="FFC000">
              <a:alpha val="32156"/>
            </a:srgbClr>
          </a:solidFill>
          <a:ln w="41275">
            <a:solidFill>
              <a:srgbClr val="FF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39" name="Text Box 17"/>
          <p:cNvSpPr txBox="1">
            <a:spLocks noChangeArrowheads="1"/>
          </p:cNvSpPr>
          <p:nvPr/>
        </p:nvSpPr>
        <p:spPr bwMode="auto">
          <a:xfrm>
            <a:off x="5019640" y="5500688"/>
            <a:ext cx="9948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latin typeface="+mn-lt"/>
                <a:cs typeface="Tw Cen MT"/>
              </a:rPr>
              <a:t>Header</a:t>
            </a:r>
          </a:p>
        </p:txBody>
      </p:sp>
      <p:sp>
        <p:nvSpPr>
          <p:cNvPr id="137240" name="Text Box 17"/>
          <p:cNvSpPr txBox="1">
            <a:spLocks noChangeArrowheads="1"/>
          </p:cNvSpPr>
          <p:nvPr/>
        </p:nvSpPr>
        <p:spPr bwMode="auto">
          <a:xfrm>
            <a:off x="6978333" y="5500688"/>
            <a:ext cx="10119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latin typeface="+mn-lt"/>
                <a:cs typeface="Tw Cen MT"/>
              </a:rPr>
              <a:t>Payload</a:t>
            </a:r>
          </a:p>
        </p:txBody>
      </p:sp>
      <p:sp>
        <p:nvSpPr>
          <p:cNvPr id="137241" name="TextBox 64"/>
          <p:cNvSpPr txBox="1">
            <a:spLocks noChangeArrowheads="1"/>
          </p:cNvSpPr>
          <p:nvPr/>
        </p:nvSpPr>
        <p:spPr bwMode="auto">
          <a:xfrm>
            <a:off x="1675064" y="4876800"/>
            <a:ext cx="249186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800" u="none">
                <a:latin typeface="+mn-lt"/>
                <a:cs typeface="Tw Cen MT"/>
              </a:rPr>
              <a:t>D</a:t>
            </a:r>
            <a:r>
              <a:rPr lang="en-US" sz="1800" u="none">
                <a:latin typeface="+mn-lt"/>
                <a:cs typeface="Tw Cen MT"/>
              </a:rPr>
              <a:t>i</a:t>
            </a:r>
            <a:r>
              <a:rPr lang="pt-PT" sz="1800" u="none">
                <a:latin typeface="+mn-lt"/>
                <a:cs typeface="Tw Cen MT"/>
              </a:rPr>
              <a:t>ferença entre</a:t>
            </a:r>
          </a:p>
          <a:p>
            <a:pPr eaLnBrk="1" hangingPunct="1"/>
            <a:r>
              <a:rPr lang="pt-PT" sz="1800" u="none">
                <a:latin typeface="+mn-lt"/>
                <a:cs typeface="Tw Cen MT"/>
              </a:rPr>
              <a:t>E</a:t>
            </a:r>
            <a:r>
              <a:rPr lang="en-US" sz="1800" u="none">
                <a:latin typeface="+mn-lt"/>
                <a:cs typeface="Tw Cen MT"/>
              </a:rPr>
              <a:t>t</a:t>
            </a:r>
            <a:r>
              <a:rPr lang="pt-PT" sz="1800" u="none">
                <a:latin typeface="+mn-lt"/>
                <a:cs typeface="Tw Cen MT"/>
              </a:rPr>
              <a:t>hernet II vs. </a:t>
            </a:r>
          </a:p>
          <a:p>
            <a:pPr eaLnBrk="1" hangingPunct="1"/>
            <a:r>
              <a:rPr lang="pt-PT" sz="1800" u="none">
                <a:latin typeface="+mn-lt"/>
                <a:cs typeface="Tw Cen MT"/>
              </a:rPr>
              <a:t>Ethernet IEEE802.3</a:t>
            </a:r>
          </a:p>
        </p:txBody>
      </p:sp>
      <p:sp>
        <p:nvSpPr>
          <p:cNvPr id="137242" name="Line 18"/>
          <p:cNvSpPr>
            <a:spLocks noChangeShapeType="1"/>
          </p:cNvSpPr>
          <p:nvPr/>
        </p:nvSpPr>
        <p:spPr bwMode="auto">
          <a:xfrm flipH="1">
            <a:off x="3657600" y="4221088"/>
            <a:ext cx="482352" cy="7319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cxnSp>
        <p:nvCxnSpPr>
          <p:cNvPr id="137243" name="Straight Arrow Connector 67"/>
          <p:cNvCxnSpPr>
            <a:cxnSpLocks noChangeShapeType="1"/>
          </p:cNvCxnSpPr>
          <p:nvPr/>
        </p:nvCxnSpPr>
        <p:spPr bwMode="auto">
          <a:xfrm>
            <a:off x="533400" y="1600200"/>
            <a:ext cx="81534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509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11716</TotalTime>
  <Words>2163</Words>
  <Application>Microsoft Macintosh PowerPoint</Application>
  <PresentationFormat>On-screen Show (4:3)</PresentationFormat>
  <Paragraphs>413</Paragraphs>
  <Slides>23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cs426</vt:lpstr>
      <vt:lpstr>Clip</vt:lpstr>
      <vt:lpstr> Redes de Computadores  Descoberta e tradução de endereços IP</vt:lpstr>
      <vt:lpstr>Objectivos da lição</vt:lpstr>
      <vt:lpstr>Como inicializar um computador?</vt:lpstr>
      <vt:lpstr>Que tal descobrir quem possa ajudar?</vt:lpstr>
      <vt:lpstr>DHCP - Dynamic Host Configuration Protocol</vt:lpstr>
      <vt:lpstr>O DHCP usa datagramas UDP e broadcast</vt:lpstr>
      <vt:lpstr>Resposta de um servidor DHCP</vt:lpstr>
      <vt:lpstr>MAC Addresses numa subnet</vt:lpstr>
      <vt:lpstr>Frames Ethernet e pacotes IP</vt:lpstr>
      <vt:lpstr>Address Resolution Protocol (ARP) Table</vt:lpstr>
      <vt:lpstr>Protocolo ARP</vt:lpstr>
      <vt:lpstr>Resposta ao ARP Request</vt:lpstr>
      <vt:lpstr>Ideias Base de ARP e DHCP</vt:lpstr>
      <vt:lpstr>NAT – Network Address Translation</vt:lpstr>
      <vt:lpstr>NAT – Network Address Translation</vt:lpstr>
      <vt:lpstr>O router NAT tem de</vt:lpstr>
      <vt:lpstr>NAT – Network Address Translation</vt:lpstr>
      <vt:lpstr>Análise do NAT</vt:lpstr>
      <vt:lpstr>Como ter servidores com NAT?</vt:lpstr>
      <vt:lpstr>Outra solução - relaying</vt:lpstr>
      <vt:lpstr>Relaying - observações</vt:lpstr>
      <vt:lpstr>Gamas de endereços IPv4 privados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724</cp:revision>
  <dcterms:created xsi:type="dcterms:W3CDTF">2001-07-06T14:58:21Z</dcterms:created>
  <dcterms:modified xsi:type="dcterms:W3CDTF">2013-05-06T16:04:19Z</dcterms:modified>
</cp:coreProperties>
</file>