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7" r:id="rId2"/>
    <p:sldId id="455" r:id="rId3"/>
    <p:sldId id="456" r:id="rId4"/>
    <p:sldId id="457" r:id="rId5"/>
    <p:sldId id="426" r:id="rId6"/>
    <p:sldId id="427" r:id="rId7"/>
    <p:sldId id="428" r:id="rId8"/>
    <p:sldId id="460" r:id="rId9"/>
    <p:sldId id="431" r:id="rId10"/>
    <p:sldId id="432" r:id="rId11"/>
    <p:sldId id="433" r:id="rId12"/>
    <p:sldId id="479" r:id="rId13"/>
    <p:sldId id="480" r:id="rId14"/>
    <p:sldId id="459" r:id="rId15"/>
    <p:sldId id="499" r:id="rId16"/>
    <p:sldId id="503" r:id="rId17"/>
    <p:sldId id="462" r:id="rId18"/>
    <p:sldId id="463" r:id="rId19"/>
    <p:sldId id="465" r:id="rId20"/>
    <p:sldId id="492" r:id="rId21"/>
    <p:sldId id="500" r:id="rId22"/>
    <p:sldId id="493" r:id="rId23"/>
    <p:sldId id="501" r:id="rId24"/>
    <p:sldId id="495" r:id="rId25"/>
    <p:sldId id="466" r:id="rId26"/>
    <p:sldId id="474" r:id="rId27"/>
    <p:sldId id="476" r:id="rId28"/>
    <p:sldId id="467" r:id="rId29"/>
    <p:sldId id="469" r:id="rId30"/>
    <p:sldId id="470" r:id="rId31"/>
    <p:sldId id="502" r:id="rId32"/>
    <p:sldId id="471" r:id="rId33"/>
    <p:sldId id="472" r:id="rId34"/>
    <p:sldId id="473" r:id="rId35"/>
    <p:sldId id="475" r:id="rId3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3300"/>
    <a:srgbClr val="CCFFFF"/>
    <a:srgbClr val="FFCC00"/>
    <a:srgbClr val="DCA6FF"/>
    <a:srgbClr val="E9C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20" autoAdjust="0"/>
  </p:normalViewPr>
  <p:slideViewPr>
    <p:cSldViewPr>
      <p:cViewPr varScale="1">
        <p:scale>
          <a:sx n="85" d="100"/>
          <a:sy n="85" d="100"/>
        </p:scale>
        <p:origin x="-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6573D221-18ED-C84B-A0B8-146E2D8DC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0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E7F319C-4B6B-5943-B78D-50945694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4819B-DD1A-5649-80AE-40A5B3958DD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F601470-3826-E249-AD6E-350B41469435}" type="slidenum">
              <a:rPr lang="pt-PT" sz="1300" u="none"/>
              <a:pPr eaLnBrk="1" hangingPunct="1"/>
              <a:t>14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29F06-C7F9-9244-A783-21390915A6BA}" type="slidenum">
              <a:rPr lang="pt-PT"/>
              <a:pPr/>
              <a:t>25</a:t>
            </a:fld>
            <a:endParaRPr lang="pt-PT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730250"/>
            <a:ext cx="4770438" cy="3578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4572000"/>
            <a:ext cx="5346700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078" tIns="47539" rIns="95078" bIns="4753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77CC113-B2D4-BF42-A08C-82197B8BCC45}" type="slidenum">
              <a:rPr lang="en-US" sz="1300">
                <a:latin typeface="Times New Roman" charset="0"/>
              </a:rPr>
              <a:pPr>
                <a:defRPr/>
              </a:pPr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896072F-5240-FF4D-9E3E-21AFD83BC919}" type="slidenum">
              <a:rPr lang="pt-PT" sz="1300" u="none"/>
              <a:pPr eaLnBrk="1" hangingPunct="1"/>
              <a:t>27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CAF58-D689-0342-82D7-1D6F1D1ACC96}" type="slidenum">
              <a:rPr lang="pt-PT"/>
              <a:pPr/>
              <a:t>29</a:t>
            </a:fld>
            <a:endParaRPr lang="pt-PT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730250"/>
            <a:ext cx="4770438" cy="3578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4572000"/>
            <a:ext cx="5346700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078" tIns="47539" rIns="95078" bIns="4753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129FF-DB1B-DD4B-9CFF-85907A37321D}" type="slidenum">
              <a:rPr lang="pt-PT"/>
              <a:pPr/>
              <a:t>32</a:t>
            </a:fld>
            <a:endParaRPr lang="pt-PT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730250"/>
            <a:ext cx="4770438" cy="3578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4572000"/>
            <a:ext cx="5346700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078" tIns="47539" rIns="95078" bIns="4753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F85B8-8562-AC42-A455-189303D26A77}" type="slidenum">
              <a:rPr lang="pt-PT"/>
              <a:pPr/>
              <a:t>33</a:t>
            </a:fld>
            <a:endParaRPr lang="pt-PT"/>
          </a:p>
        </p:txBody>
      </p:sp>
      <p:sp>
        <p:nvSpPr>
          <p:cNvPr id="37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730250"/>
            <a:ext cx="4770438" cy="3578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4572000"/>
            <a:ext cx="5346700" cy="4333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078" tIns="47539" rIns="95078" bIns="4753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4FB31FE-0D39-0C4C-BE11-96F978832E3E}" type="slidenum">
              <a:rPr lang="en-US" sz="1300" b="0">
                <a:latin typeface="Times New Roman" charset="0"/>
              </a:rPr>
              <a:pPr eaLnBrk="1" hangingPunct="1">
                <a:defRPr/>
              </a:pPr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E658D93-1A60-2A48-9085-317B98AFDABB}" type="slidenum">
              <a:rPr lang="en-US" sz="1300">
                <a:latin typeface="Times New Roman" charset="0"/>
              </a:rPr>
              <a:pPr>
                <a:defRPr/>
              </a:pPr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5A1DCBF-8CF7-A140-A0F7-782A2F247FD8}" type="slidenum">
              <a:rPr lang="en-US" sz="1300" b="0">
                <a:latin typeface="Times New Roman" charset="0"/>
              </a:rPr>
              <a:pPr eaLnBrk="1" hangingPunct="1">
                <a:defRPr/>
              </a:pPr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0FECBA6-5EF1-CB4C-9F62-A467EEA575F6}" type="slidenum">
              <a:rPr lang="pt-PT" sz="1300" u="none"/>
              <a:pPr eaLnBrk="1" hangingPunct="1"/>
              <a:t>5</a:t>
            </a:fld>
            <a:endParaRPr lang="pt-PT" sz="1300" u="non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62AA4B4-BABC-7447-9082-2FDE27505BF1}" type="slidenum">
              <a:rPr lang="pt-PT" sz="1300" u="none"/>
              <a:pPr eaLnBrk="1" hangingPunct="1"/>
              <a:t>6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3F12E8-86AC-2F49-974B-97FD85DA81D1}" type="slidenum">
              <a:rPr lang="pt-PT" sz="1300" u="none"/>
              <a:pPr eaLnBrk="1" hangingPunct="1"/>
              <a:t>7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7C6AB9-0340-4D45-B9AF-8457782E5A57}" type="slidenum">
              <a:rPr lang="pt-PT" sz="1300" u="none"/>
              <a:pPr eaLnBrk="1" hangingPunct="1"/>
              <a:t>9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0740C7D-F611-5C46-844D-1F8560E5D8A7}" type="slidenum">
              <a:rPr lang="pt-PT" sz="1300" u="none"/>
              <a:pPr eaLnBrk="1" hangingPunct="1"/>
              <a:t>10</a:t>
            </a:fld>
            <a:endParaRPr lang="pt-PT" sz="1300" u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28345" indent="-37471185" defTabSz="966702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0740C7D-F611-5C46-844D-1F8560E5D8A7}" type="slidenum">
              <a:rPr lang="pt-PT" sz="1300" u="none"/>
              <a:pPr eaLnBrk="1" hangingPunct="1"/>
              <a:t>11</a:t>
            </a:fld>
            <a:endParaRPr lang="pt-PT" sz="1300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8BBD-DB38-1644-9545-9916EA28F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EA0D-B4AD-6149-BB89-4804F97B4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7040-89F6-2A4A-AD64-932B163BB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B01A8-9209-134A-AEC3-274F46C3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B8B5-2AAB-054B-90A4-EC4FE7D08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EC60-F2BA-F34D-BC1A-90FDEDC65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54BC-0672-3C48-9FA7-A34BEAF16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416B-94D2-B040-B6F6-F667090BA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9ED8-0CCB-144A-86EC-F2D0B930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F0CD-277E-2E43-BE99-5D49A9652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7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2DC5-C095-D14B-AAC3-031F104B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EA2FAA1-8089-0047-A9AD-183A44B9F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2"/>
          </a:solidFill>
          <a:latin typeface="+mn-lt"/>
          <a:ea typeface="Arial" charset="0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2"/>
          </a:solidFill>
          <a:latin typeface="+mn-lt"/>
          <a:ea typeface="Arial" charset="0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axial_cable_cutaway.svg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://en.wikipedia.org/wiki/File:Network_card.jpg" TargetMode="External"/><Relationship Id="rId6" Type="http://schemas.openxmlformats.org/officeDocument/2006/relationships/image" Target="../media/image19.jpeg"/><Relationship Id="rId7" Type="http://schemas.openxmlformats.org/officeDocument/2006/relationships/hyperlink" Target="http://en.wikipedia.org/wiki/File:10base2_cable.png" TargetMode="External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n.wikipedia.org/wiki/File:Network_card.jpg" TargetMode="External"/><Relationship Id="rId4" Type="http://schemas.openxmlformats.org/officeDocument/2006/relationships/image" Target="../media/image19.jpeg"/><Relationship Id="rId5" Type="http://schemas.openxmlformats.org/officeDocument/2006/relationships/hyperlink" Target="http://en.wikipedia.org/wiki/File:Uncrimped_rj-45_connector_close-up.jpg" TargetMode="External"/><Relationship Id="rId6" Type="http://schemas.openxmlformats.org/officeDocument/2006/relationships/image" Target="../media/image21.jpeg"/><Relationship Id="rId7" Type="http://schemas.openxmlformats.org/officeDocument/2006/relationships/hyperlink" Target="http://en.wikipedia.org/wiki/File:Ethernet_RJ45_connector_p1160054.jpg" TargetMode="External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hyperlink" Target="http://en.wikipedia.org/wiki/File:Rj45plug-8p8c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2.bin"/><Relationship Id="rId21" Type="http://schemas.openxmlformats.org/officeDocument/2006/relationships/oleObject" Target="../embeddings/oleObject33.bin"/><Relationship Id="rId22" Type="http://schemas.openxmlformats.org/officeDocument/2006/relationships/oleObject" Target="../embeddings/oleObject34.bin"/><Relationship Id="rId23" Type="http://schemas.openxmlformats.org/officeDocument/2006/relationships/oleObject" Target="../embeddings/oleObject35.bin"/><Relationship Id="rId24" Type="http://schemas.openxmlformats.org/officeDocument/2006/relationships/oleObject" Target="../embeddings/oleObject36.bin"/><Relationship Id="rId25" Type="http://schemas.openxmlformats.org/officeDocument/2006/relationships/oleObject" Target="../embeddings/oleObject37.bin"/><Relationship Id="rId26" Type="http://schemas.openxmlformats.org/officeDocument/2006/relationships/oleObject" Target="../embeddings/oleObject38.bin"/><Relationship Id="rId27" Type="http://schemas.openxmlformats.org/officeDocument/2006/relationships/oleObject" Target="../embeddings/oleObject39.bin"/><Relationship Id="rId28" Type="http://schemas.openxmlformats.org/officeDocument/2006/relationships/oleObject" Target="../embeddings/oleObject40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30" Type="http://schemas.openxmlformats.org/officeDocument/2006/relationships/oleObject" Target="../embeddings/oleObject42.bin"/><Relationship Id="rId31" Type="http://schemas.openxmlformats.org/officeDocument/2006/relationships/oleObject" Target="../embeddings/oleObject43.bin"/><Relationship Id="rId32" Type="http://schemas.openxmlformats.org/officeDocument/2006/relationships/oleObject" Target="../embeddings/oleObject44.bin"/><Relationship Id="rId9" Type="http://schemas.openxmlformats.org/officeDocument/2006/relationships/image" Target="../media/image37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5.emf"/><Relationship Id="rId8" Type="http://schemas.openxmlformats.org/officeDocument/2006/relationships/image" Target="../media/image36.png"/><Relationship Id="rId33" Type="http://schemas.openxmlformats.org/officeDocument/2006/relationships/oleObject" Target="../embeddings/oleObject45.bin"/><Relationship Id="rId34" Type="http://schemas.openxmlformats.org/officeDocument/2006/relationships/oleObject" Target="../embeddings/oleObject46.bin"/><Relationship Id="rId35" Type="http://schemas.openxmlformats.org/officeDocument/2006/relationships/oleObject" Target="../embeddings/oleObject47.bin"/><Relationship Id="rId36" Type="http://schemas.openxmlformats.org/officeDocument/2006/relationships/oleObject" Target="../embeddings/oleObject48.bin"/><Relationship Id="rId10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12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5" Type="http://schemas.openxmlformats.org/officeDocument/2006/relationships/oleObject" Target="../embeddings/oleObject27.bin"/><Relationship Id="rId16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oleObject" Target="../embeddings/oleObject31.bin"/><Relationship Id="rId37" Type="http://schemas.openxmlformats.org/officeDocument/2006/relationships/oleObject" Target="../embeddings/oleObject49.bin"/><Relationship Id="rId38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32656"/>
            <a:ext cx="7772400" cy="3672408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cs typeface="+mj-cs"/>
              </a:rPr>
              <a:t/>
            </a:r>
            <a:br>
              <a:rPr lang="pt-PT" dirty="0" smtClean="0">
                <a:cs typeface="+mj-cs"/>
              </a:rPr>
            </a:br>
            <a:r>
              <a:rPr lang="pt-PT" dirty="0" smtClean="0">
                <a:cs typeface="+mj-cs"/>
              </a:rPr>
              <a:t>Redes de Computadores</a:t>
            </a:r>
            <a:br>
              <a:rPr lang="pt-PT" dirty="0" smtClean="0">
                <a:cs typeface="+mj-cs"/>
              </a:rPr>
            </a:br>
            <a:r>
              <a:rPr lang="pt-PT" dirty="0" smtClean="0">
                <a:cs typeface="+mj-cs"/>
              </a:rPr>
              <a:t/>
            </a:r>
            <a:br>
              <a:rPr lang="pt-PT" dirty="0" smtClean="0">
                <a:cs typeface="+mj-cs"/>
              </a:rPr>
            </a:br>
            <a:r>
              <a:rPr lang="pt-PT" dirty="0">
                <a:cs typeface="+mj-cs"/>
              </a:rPr>
              <a:t>I</a:t>
            </a:r>
            <a:r>
              <a:rPr lang="pt-PT" dirty="0" smtClean="0">
                <a:cs typeface="+mj-cs"/>
              </a:rPr>
              <a:t>ntrodução aos canais baseados em difusão (</a:t>
            </a:r>
            <a:r>
              <a:rPr lang="pt-PT" i="1" dirty="0" err="1" smtClean="0">
                <a:cs typeface="+mj-cs"/>
              </a:rPr>
              <a:t>broadcasting</a:t>
            </a:r>
            <a:r>
              <a:rPr lang="pt-PT" dirty="0" smtClean="0">
                <a:cs typeface="+mj-cs"/>
              </a:rPr>
              <a:t>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61048"/>
            <a:ext cx="7680325" cy="2736304"/>
          </a:xfrm>
        </p:spPr>
        <p:txBody>
          <a:bodyPr/>
          <a:lstStyle/>
          <a:p>
            <a:pPr>
              <a:defRPr/>
            </a:pPr>
            <a:endParaRPr lang="pt-PT" sz="2400" dirty="0" smtClean="0"/>
          </a:p>
          <a:p>
            <a:pPr>
              <a:defRPr/>
            </a:pPr>
            <a:r>
              <a:rPr lang="pt-PT" sz="2400" dirty="0" smtClean="0"/>
              <a:t>Jos</a:t>
            </a:r>
            <a:r>
              <a:rPr lang="pt-PT" altLang="ja-JP" sz="2400" dirty="0" smtClean="0"/>
              <a:t>é Legatheaux Martins</a:t>
            </a:r>
          </a:p>
          <a:p>
            <a:pPr>
              <a:defRPr/>
            </a:pPr>
            <a:endParaRPr lang="pt-PT" altLang="ja-JP" sz="2400" dirty="0" smtClean="0"/>
          </a:p>
          <a:p>
            <a:pPr>
              <a:defRPr/>
            </a:pPr>
            <a:r>
              <a:rPr lang="pt-PT" altLang="ja-JP" sz="2400" dirty="0" smtClean="0"/>
              <a:t>Departamento de Informática da</a:t>
            </a:r>
          </a:p>
          <a:p>
            <a:pPr>
              <a:defRPr/>
            </a:pPr>
            <a:r>
              <a:rPr lang="pt-PT" altLang="ja-JP" sz="2400" dirty="0" smtClean="0"/>
              <a:t>FCT/UNL</a:t>
            </a:r>
            <a:endParaRPr lang="pt-PT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05" name="Picture 85" descr="http://upload.wikimedia.org/wikipedia/commons/thumb/f/f4/Coaxial_cable_cutaway.svg/300px-Coaxial_cable_cutaway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84" y="4660900"/>
            <a:ext cx="23479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>
                <a:latin typeface="+mn-lt"/>
                <a:ea typeface="ＭＳ Ｐゴシック" charset="0"/>
                <a:cs typeface="ＭＳ Ｐゴシック" charset="0"/>
              </a:rPr>
              <a:t>Ethernet</a:t>
            </a:r>
            <a:r>
              <a:rPr lang="pt-PT" altLang="ja-JP" dirty="0" smtClean="0">
                <a:latin typeface="+mn-lt"/>
                <a:ea typeface="ＭＳ Ｐゴシック" charset="0"/>
                <a:cs typeface="ＭＳ Ｐゴシック" charset="0"/>
              </a:rPr>
              <a:t> sobre cabo coaxial</a:t>
            </a:r>
            <a:endParaRPr lang="pt-PT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6261" name="Group 3"/>
          <p:cNvGrpSpPr>
            <a:grpSpLocks/>
          </p:cNvGrpSpPr>
          <p:nvPr/>
        </p:nvGrpSpPr>
        <p:grpSpPr bwMode="auto">
          <a:xfrm>
            <a:off x="1539875" y="3752850"/>
            <a:ext cx="2132013" cy="450850"/>
            <a:chOff x="1104" y="2592"/>
            <a:chExt cx="1343" cy="284"/>
          </a:xfrm>
        </p:grpSpPr>
        <p:sp>
          <p:nvSpPr>
            <p:cNvPr id="96323" name="Line 4"/>
            <p:cNvSpPr>
              <a:spLocks noChangeShapeType="1"/>
            </p:cNvSpPr>
            <p:nvPr/>
          </p:nvSpPr>
          <p:spPr bwMode="auto">
            <a:xfrm>
              <a:off x="1104" y="2592"/>
              <a:ext cx="13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324" name="Group 5"/>
            <p:cNvGrpSpPr>
              <a:grpSpLocks/>
            </p:cNvGrpSpPr>
            <p:nvPr/>
          </p:nvGrpSpPr>
          <p:grpSpPr bwMode="auto">
            <a:xfrm>
              <a:off x="1204" y="2592"/>
              <a:ext cx="88" cy="284"/>
              <a:chOff x="1204" y="2592"/>
              <a:chExt cx="88" cy="284"/>
            </a:xfrm>
          </p:grpSpPr>
          <p:grpSp>
            <p:nvGrpSpPr>
              <p:cNvPr id="96350" name="Group 6"/>
              <p:cNvGrpSpPr>
                <a:grpSpLocks/>
              </p:cNvGrpSpPr>
              <p:nvPr/>
            </p:nvGrpSpPr>
            <p:grpSpPr bwMode="auto">
              <a:xfrm>
                <a:off x="1204" y="2740"/>
                <a:ext cx="88" cy="136"/>
                <a:chOff x="1204" y="2740"/>
                <a:chExt cx="88" cy="136"/>
              </a:xfrm>
            </p:grpSpPr>
            <p:sp>
              <p:nvSpPr>
                <p:cNvPr id="96352" name="Rectangle 7"/>
                <p:cNvSpPr>
                  <a:spLocks noChangeArrowheads="1"/>
                </p:cNvSpPr>
                <p:nvPr/>
              </p:nvSpPr>
              <p:spPr bwMode="auto">
                <a:xfrm>
                  <a:off x="1204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53" name="Rectangle 8"/>
                <p:cNvSpPr>
                  <a:spLocks noChangeArrowheads="1"/>
                </p:cNvSpPr>
                <p:nvPr/>
              </p:nvSpPr>
              <p:spPr bwMode="auto">
                <a:xfrm>
                  <a:off x="1204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51" name="Line 9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25" name="Group 10"/>
            <p:cNvGrpSpPr>
              <a:grpSpLocks/>
            </p:cNvGrpSpPr>
            <p:nvPr/>
          </p:nvGrpSpPr>
          <p:grpSpPr bwMode="auto">
            <a:xfrm>
              <a:off x="1396" y="2592"/>
              <a:ext cx="88" cy="284"/>
              <a:chOff x="1396" y="2592"/>
              <a:chExt cx="88" cy="284"/>
            </a:xfrm>
          </p:grpSpPr>
          <p:grpSp>
            <p:nvGrpSpPr>
              <p:cNvPr id="96346" name="Group 11"/>
              <p:cNvGrpSpPr>
                <a:grpSpLocks/>
              </p:cNvGrpSpPr>
              <p:nvPr/>
            </p:nvGrpSpPr>
            <p:grpSpPr bwMode="auto">
              <a:xfrm>
                <a:off x="1396" y="2740"/>
                <a:ext cx="88" cy="136"/>
                <a:chOff x="1396" y="2740"/>
                <a:chExt cx="88" cy="136"/>
              </a:xfrm>
            </p:grpSpPr>
            <p:sp>
              <p:nvSpPr>
                <p:cNvPr id="963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6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96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47" name="Line 14"/>
              <p:cNvSpPr>
                <a:spLocks noChangeShapeType="1"/>
              </p:cNvSpPr>
              <p:nvPr/>
            </p:nvSpPr>
            <p:spPr bwMode="auto">
              <a:xfrm flipV="1">
                <a:off x="1440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26" name="Group 15"/>
            <p:cNvGrpSpPr>
              <a:grpSpLocks/>
            </p:cNvGrpSpPr>
            <p:nvPr/>
          </p:nvGrpSpPr>
          <p:grpSpPr bwMode="auto">
            <a:xfrm>
              <a:off x="1587" y="2592"/>
              <a:ext cx="88" cy="284"/>
              <a:chOff x="1587" y="2592"/>
              <a:chExt cx="88" cy="284"/>
            </a:xfrm>
          </p:grpSpPr>
          <p:grpSp>
            <p:nvGrpSpPr>
              <p:cNvPr id="96342" name="Group 16"/>
              <p:cNvGrpSpPr>
                <a:grpSpLocks/>
              </p:cNvGrpSpPr>
              <p:nvPr/>
            </p:nvGrpSpPr>
            <p:grpSpPr bwMode="auto">
              <a:xfrm>
                <a:off x="1587" y="2740"/>
                <a:ext cx="88" cy="136"/>
                <a:chOff x="1587" y="2740"/>
                <a:chExt cx="88" cy="136"/>
              </a:xfrm>
            </p:grpSpPr>
            <p:sp>
              <p:nvSpPr>
                <p:cNvPr id="96344" name="Rectangle 17"/>
                <p:cNvSpPr>
                  <a:spLocks noChangeArrowheads="1"/>
                </p:cNvSpPr>
                <p:nvPr/>
              </p:nvSpPr>
              <p:spPr bwMode="auto">
                <a:xfrm>
                  <a:off x="1587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45" name="Rectangle 18"/>
                <p:cNvSpPr>
                  <a:spLocks noChangeArrowheads="1"/>
                </p:cNvSpPr>
                <p:nvPr/>
              </p:nvSpPr>
              <p:spPr bwMode="auto">
                <a:xfrm>
                  <a:off x="1587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43" name="Line 19"/>
              <p:cNvSpPr>
                <a:spLocks noChangeShapeType="1"/>
              </p:cNvSpPr>
              <p:nvPr/>
            </p:nvSpPr>
            <p:spPr bwMode="auto">
              <a:xfrm flipV="1">
                <a:off x="1631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27" name="Group 20"/>
            <p:cNvGrpSpPr>
              <a:grpSpLocks/>
            </p:cNvGrpSpPr>
            <p:nvPr/>
          </p:nvGrpSpPr>
          <p:grpSpPr bwMode="auto">
            <a:xfrm>
              <a:off x="1779" y="2592"/>
              <a:ext cx="88" cy="284"/>
              <a:chOff x="1779" y="2592"/>
              <a:chExt cx="88" cy="284"/>
            </a:xfrm>
          </p:grpSpPr>
          <p:grpSp>
            <p:nvGrpSpPr>
              <p:cNvPr id="96338" name="Group 21"/>
              <p:cNvGrpSpPr>
                <a:grpSpLocks/>
              </p:cNvGrpSpPr>
              <p:nvPr/>
            </p:nvGrpSpPr>
            <p:grpSpPr bwMode="auto">
              <a:xfrm>
                <a:off x="1779" y="2740"/>
                <a:ext cx="88" cy="136"/>
                <a:chOff x="1779" y="2740"/>
                <a:chExt cx="88" cy="136"/>
              </a:xfrm>
            </p:grpSpPr>
            <p:sp>
              <p:nvSpPr>
                <p:cNvPr id="96340" name="Rectangle 22"/>
                <p:cNvSpPr>
                  <a:spLocks noChangeArrowheads="1"/>
                </p:cNvSpPr>
                <p:nvPr/>
              </p:nvSpPr>
              <p:spPr bwMode="auto">
                <a:xfrm>
                  <a:off x="1779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41" name="Rectangle 23"/>
                <p:cNvSpPr>
                  <a:spLocks noChangeArrowheads="1"/>
                </p:cNvSpPr>
                <p:nvPr/>
              </p:nvSpPr>
              <p:spPr bwMode="auto">
                <a:xfrm>
                  <a:off x="1779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39" name="Line 24"/>
              <p:cNvSpPr>
                <a:spLocks noChangeShapeType="1"/>
              </p:cNvSpPr>
              <p:nvPr/>
            </p:nvSpPr>
            <p:spPr bwMode="auto">
              <a:xfrm flipV="1">
                <a:off x="1823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28" name="Group 25"/>
            <p:cNvGrpSpPr>
              <a:grpSpLocks/>
            </p:cNvGrpSpPr>
            <p:nvPr/>
          </p:nvGrpSpPr>
          <p:grpSpPr bwMode="auto">
            <a:xfrm>
              <a:off x="1971" y="2592"/>
              <a:ext cx="88" cy="284"/>
              <a:chOff x="1971" y="2592"/>
              <a:chExt cx="88" cy="284"/>
            </a:xfrm>
          </p:grpSpPr>
          <p:grpSp>
            <p:nvGrpSpPr>
              <p:cNvPr id="96334" name="Group 26"/>
              <p:cNvGrpSpPr>
                <a:grpSpLocks/>
              </p:cNvGrpSpPr>
              <p:nvPr/>
            </p:nvGrpSpPr>
            <p:grpSpPr bwMode="auto">
              <a:xfrm>
                <a:off x="1971" y="2740"/>
                <a:ext cx="88" cy="136"/>
                <a:chOff x="1971" y="2740"/>
                <a:chExt cx="88" cy="136"/>
              </a:xfrm>
            </p:grpSpPr>
            <p:sp>
              <p:nvSpPr>
                <p:cNvPr id="96336" name="Rectangle 27"/>
                <p:cNvSpPr>
                  <a:spLocks noChangeArrowheads="1"/>
                </p:cNvSpPr>
                <p:nvPr/>
              </p:nvSpPr>
              <p:spPr bwMode="auto">
                <a:xfrm>
                  <a:off x="1971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37" name="Rectangle 28"/>
                <p:cNvSpPr>
                  <a:spLocks noChangeArrowheads="1"/>
                </p:cNvSpPr>
                <p:nvPr/>
              </p:nvSpPr>
              <p:spPr bwMode="auto">
                <a:xfrm>
                  <a:off x="1971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35" name="Line 29"/>
              <p:cNvSpPr>
                <a:spLocks noChangeShapeType="1"/>
              </p:cNvSpPr>
              <p:nvPr/>
            </p:nvSpPr>
            <p:spPr bwMode="auto">
              <a:xfrm flipV="1">
                <a:off x="2015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329" name="Group 30"/>
            <p:cNvGrpSpPr>
              <a:grpSpLocks/>
            </p:cNvGrpSpPr>
            <p:nvPr/>
          </p:nvGrpSpPr>
          <p:grpSpPr bwMode="auto">
            <a:xfrm>
              <a:off x="2163" y="2592"/>
              <a:ext cx="88" cy="284"/>
              <a:chOff x="2163" y="2592"/>
              <a:chExt cx="88" cy="284"/>
            </a:xfrm>
          </p:grpSpPr>
          <p:grpSp>
            <p:nvGrpSpPr>
              <p:cNvPr id="96330" name="Group 31"/>
              <p:cNvGrpSpPr>
                <a:grpSpLocks/>
              </p:cNvGrpSpPr>
              <p:nvPr/>
            </p:nvGrpSpPr>
            <p:grpSpPr bwMode="auto">
              <a:xfrm>
                <a:off x="2163" y="2740"/>
                <a:ext cx="88" cy="136"/>
                <a:chOff x="2163" y="2740"/>
                <a:chExt cx="88" cy="136"/>
              </a:xfrm>
            </p:grpSpPr>
            <p:sp>
              <p:nvSpPr>
                <p:cNvPr id="96332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3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33" name="Rectangle 33"/>
                <p:cNvSpPr>
                  <a:spLocks noChangeArrowheads="1"/>
                </p:cNvSpPr>
                <p:nvPr/>
              </p:nvSpPr>
              <p:spPr bwMode="auto">
                <a:xfrm>
                  <a:off x="2163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331" name="Line 34"/>
              <p:cNvSpPr>
                <a:spLocks noChangeShapeType="1"/>
              </p:cNvSpPr>
              <p:nvPr/>
            </p:nvSpPr>
            <p:spPr bwMode="auto">
              <a:xfrm flipV="1">
                <a:off x="2207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6275" name="Rectangle 64"/>
          <p:cNvSpPr>
            <a:spLocks noChangeArrowheads="1"/>
          </p:cNvSpPr>
          <p:nvPr/>
        </p:nvSpPr>
        <p:spPr bwMode="auto">
          <a:xfrm>
            <a:off x="4287838" y="2921000"/>
            <a:ext cx="4445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Line 65"/>
          <p:cNvSpPr>
            <a:spLocks noChangeShapeType="1"/>
          </p:cNvSpPr>
          <p:nvPr/>
        </p:nvSpPr>
        <p:spPr bwMode="auto">
          <a:xfrm flipV="1">
            <a:off x="3138488" y="3067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Line 66"/>
          <p:cNvSpPr>
            <a:spLocks noChangeShapeType="1"/>
          </p:cNvSpPr>
          <p:nvPr/>
        </p:nvSpPr>
        <p:spPr bwMode="auto">
          <a:xfrm>
            <a:off x="3138488" y="306705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Line 67"/>
          <p:cNvSpPr>
            <a:spLocks noChangeShapeType="1"/>
          </p:cNvSpPr>
          <p:nvPr/>
        </p:nvSpPr>
        <p:spPr bwMode="auto">
          <a:xfrm>
            <a:off x="4738688" y="3067050"/>
            <a:ext cx="2517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70"/>
          <p:cNvSpPr>
            <a:spLocks noChangeArrowheads="1"/>
          </p:cNvSpPr>
          <p:nvPr/>
        </p:nvSpPr>
        <p:spPr bwMode="auto">
          <a:xfrm>
            <a:off x="2771800" y="2060848"/>
            <a:ext cx="5688632" cy="5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>
                <a:latin typeface="+mn-lt"/>
              </a:rPr>
              <a:t>Repetidor </a:t>
            </a:r>
            <a:endParaRPr lang="pt-PT" sz="1600" b="0" u="none" dirty="0" smtClean="0">
              <a:latin typeface="+mn-lt"/>
            </a:endParaRPr>
          </a:p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 smtClean="0">
                <a:latin typeface="+mn-lt"/>
              </a:rPr>
              <a:t>(simplificando é equivalente a um amplificador do sinal</a:t>
            </a:r>
            <a:r>
              <a:rPr lang="pt-PT" altLang="ja-JP" sz="1600" b="0" u="none" dirty="0" smtClean="0">
                <a:latin typeface="+mn-lt"/>
              </a:rPr>
              <a:t>)</a:t>
            </a:r>
            <a:endParaRPr lang="pt-PT" sz="1600" b="0" u="none" dirty="0">
              <a:latin typeface="+mn-lt"/>
            </a:endParaRPr>
          </a:p>
        </p:txBody>
      </p:sp>
      <p:sp>
        <p:nvSpPr>
          <p:cNvPr id="96282" name="Line 71"/>
          <p:cNvSpPr>
            <a:spLocks noChangeShapeType="1"/>
          </p:cNvSpPr>
          <p:nvPr/>
        </p:nvSpPr>
        <p:spPr bwMode="auto">
          <a:xfrm flipH="1" flipV="1">
            <a:off x="2500313" y="1714500"/>
            <a:ext cx="257175" cy="188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72"/>
          <p:cNvSpPr>
            <a:spLocks noChangeArrowheads="1"/>
          </p:cNvSpPr>
          <p:nvPr/>
        </p:nvSpPr>
        <p:spPr bwMode="auto">
          <a:xfrm>
            <a:off x="782920" y="1412776"/>
            <a:ext cx="7234753" cy="3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ja-JP" altLang="pt-PT" sz="1600" b="0" u="none" dirty="0">
                <a:latin typeface="+mn-lt"/>
              </a:rPr>
              <a:t>“</a:t>
            </a:r>
            <a:r>
              <a:rPr lang="pt-PT" sz="1600" b="0" u="none" dirty="0">
                <a:latin typeface="+mn-lt"/>
              </a:rPr>
              <a:t>bus</a:t>
            </a:r>
            <a:r>
              <a:rPr lang="ja-JP" altLang="pt-PT" sz="1600" b="0" u="none" dirty="0">
                <a:latin typeface="+mn-lt"/>
              </a:rPr>
              <a:t>”</a:t>
            </a:r>
            <a:r>
              <a:rPr lang="pt-PT" sz="1600" b="0" u="none" dirty="0">
                <a:latin typeface="+mn-lt"/>
              </a:rPr>
              <a:t> baseado em cabo coaxial (já não é muito </a:t>
            </a:r>
            <a:r>
              <a:rPr lang="pt-PT" sz="1600" b="0" u="none" dirty="0" smtClean="0">
                <a:latin typeface="+mn-lt"/>
              </a:rPr>
              <a:t>comum dentro de edifícios)</a:t>
            </a:r>
            <a:endParaRPr lang="pt-PT" sz="1600" b="0" u="none" dirty="0">
              <a:latin typeface="+mn-lt"/>
            </a:endParaRPr>
          </a:p>
        </p:txBody>
      </p:sp>
      <p:sp>
        <p:nvSpPr>
          <p:cNvPr id="96284" name="Rectangle 73"/>
          <p:cNvSpPr>
            <a:spLocks noChangeArrowheads="1"/>
          </p:cNvSpPr>
          <p:nvPr/>
        </p:nvSpPr>
        <p:spPr bwMode="auto">
          <a:xfrm>
            <a:off x="3678238" y="3683000"/>
            <a:ext cx="63500" cy="139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74"/>
          <p:cNvSpPr>
            <a:spLocks noChangeArrowheads="1"/>
          </p:cNvSpPr>
          <p:nvPr/>
        </p:nvSpPr>
        <p:spPr bwMode="auto">
          <a:xfrm>
            <a:off x="1470025" y="3683000"/>
            <a:ext cx="63500" cy="139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75"/>
          <p:cNvSpPr>
            <a:spLocks noChangeArrowheads="1"/>
          </p:cNvSpPr>
          <p:nvPr/>
        </p:nvSpPr>
        <p:spPr bwMode="auto">
          <a:xfrm>
            <a:off x="223183" y="3657600"/>
            <a:ext cx="1126848" cy="2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400" b="1" u="none">
                <a:latin typeface="+mn-lt"/>
              </a:rPr>
              <a:t>terminador</a:t>
            </a:r>
          </a:p>
        </p:txBody>
      </p:sp>
      <p:pic>
        <p:nvPicPr>
          <p:cNvPr id="56401" name="Picture 81" descr="http://upload.wikimedia.org/wikipedia/commons/thumb/9/9e/Network_card.jpg/220px-Network_car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97"/>
          <p:cNvGrpSpPr>
            <a:grpSpLocks/>
          </p:cNvGrpSpPr>
          <p:nvPr/>
        </p:nvGrpSpPr>
        <p:grpSpPr bwMode="auto">
          <a:xfrm>
            <a:off x="401246" y="4512477"/>
            <a:ext cx="2722954" cy="1886701"/>
            <a:chOff x="609209" y="4357693"/>
            <a:chExt cx="3101564" cy="1887438"/>
          </a:xfrm>
        </p:grpSpPr>
        <p:pic>
          <p:nvPicPr>
            <p:cNvPr id="96" name="Picture 95" descr="http://upload.wikimedia.org/wikipedia/commons/thumb/9/9a/10base2_cable.png/220px-10base2_cable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09" y="4357693"/>
              <a:ext cx="2357454" cy="18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Box 96"/>
            <p:cNvSpPr txBox="1">
              <a:spLocks noChangeArrowheads="1"/>
            </p:cNvSpPr>
            <p:nvPr/>
          </p:nvSpPr>
          <p:spPr bwMode="auto">
            <a:xfrm>
              <a:off x="3500430" y="5429264"/>
              <a:ext cx="210343" cy="46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u="none" dirty="0"/>
            </a:p>
          </p:txBody>
        </p:sp>
      </p:grpSp>
      <p:grpSp>
        <p:nvGrpSpPr>
          <p:cNvPr id="98" name="Group 3"/>
          <p:cNvGrpSpPr>
            <a:grpSpLocks/>
          </p:cNvGrpSpPr>
          <p:nvPr/>
        </p:nvGrpSpPr>
        <p:grpSpPr bwMode="auto">
          <a:xfrm>
            <a:off x="6088093" y="3697288"/>
            <a:ext cx="2132013" cy="450850"/>
            <a:chOff x="1104" y="2592"/>
            <a:chExt cx="1343" cy="284"/>
          </a:xfrm>
        </p:grpSpPr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104" y="2592"/>
              <a:ext cx="13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" name="Group 5"/>
            <p:cNvGrpSpPr>
              <a:grpSpLocks/>
            </p:cNvGrpSpPr>
            <p:nvPr/>
          </p:nvGrpSpPr>
          <p:grpSpPr bwMode="auto">
            <a:xfrm>
              <a:off x="1204" y="2592"/>
              <a:ext cx="88" cy="284"/>
              <a:chOff x="1204" y="2592"/>
              <a:chExt cx="88" cy="284"/>
            </a:xfrm>
          </p:grpSpPr>
          <p:grpSp>
            <p:nvGrpSpPr>
              <p:cNvPr id="127" name="Group 6"/>
              <p:cNvGrpSpPr>
                <a:grpSpLocks/>
              </p:cNvGrpSpPr>
              <p:nvPr/>
            </p:nvGrpSpPr>
            <p:grpSpPr bwMode="auto">
              <a:xfrm>
                <a:off x="1204" y="2740"/>
                <a:ext cx="88" cy="136"/>
                <a:chOff x="1204" y="2740"/>
                <a:chExt cx="88" cy="136"/>
              </a:xfrm>
            </p:grpSpPr>
            <p:sp>
              <p:nvSpPr>
                <p:cNvPr id="129" name="Rectangle 7"/>
                <p:cNvSpPr>
                  <a:spLocks noChangeArrowheads="1"/>
                </p:cNvSpPr>
                <p:nvPr/>
              </p:nvSpPr>
              <p:spPr bwMode="auto">
                <a:xfrm>
                  <a:off x="1204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8"/>
                <p:cNvSpPr>
                  <a:spLocks noChangeArrowheads="1"/>
                </p:cNvSpPr>
                <p:nvPr/>
              </p:nvSpPr>
              <p:spPr bwMode="auto">
                <a:xfrm>
                  <a:off x="1204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" name="Line 9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1396" y="2592"/>
              <a:ext cx="88" cy="284"/>
              <a:chOff x="1396" y="2592"/>
              <a:chExt cx="88" cy="284"/>
            </a:xfrm>
          </p:grpSpPr>
          <p:grpSp>
            <p:nvGrpSpPr>
              <p:cNvPr id="123" name="Group 11"/>
              <p:cNvGrpSpPr>
                <a:grpSpLocks/>
              </p:cNvGrpSpPr>
              <p:nvPr/>
            </p:nvGrpSpPr>
            <p:grpSpPr bwMode="auto">
              <a:xfrm>
                <a:off x="1396" y="2740"/>
                <a:ext cx="88" cy="136"/>
                <a:chOff x="1396" y="2740"/>
                <a:chExt cx="88" cy="136"/>
              </a:xfrm>
            </p:grpSpPr>
            <p:sp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6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Rectangle 13"/>
                <p:cNvSpPr>
                  <a:spLocks noChangeArrowheads="1"/>
                </p:cNvSpPr>
                <p:nvPr/>
              </p:nvSpPr>
              <p:spPr bwMode="auto">
                <a:xfrm>
                  <a:off x="1396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Line 14"/>
              <p:cNvSpPr>
                <a:spLocks noChangeShapeType="1"/>
              </p:cNvSpPr>
              <p:nvPr/>
            </p:nvSpPr>
            <p:spPr bwMode="auto">
              <a:xfrm flipV="1">
                <a:off x="1440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5"/>
            <p:cNvGrpSpPr>
              <a:grpSpLocks/>
            </p:cNvGrpSpPr>
            <p:nvPr/>
          </p:nvGrpSpPr>
          <p:grpSpPr bwMode="auto">
            <a:xfrm>
              <a:off x="1587" y="2592"/>
              <a:ext cx="88" cy="284"/>
              <a:chOff x="1587" y="2592"/>
              <a:chExt cx="88" cy="284"/>
            </a:xfrm>
          </p:grpSpPr>
          <p:grpSp>
            <p:nvGrpSpPr>
              <p:cNvPr id="119" name="Group 16"/>
              <p:cNvGrpSpPr>
                <a:grpSpLocks/>
              </p:cNvGrpSpPr>
              <p:nvPr/>
            </p:nvGrpSpPr>
            <p:grpSpPr bwMode="auto">
              <a:xfrm>
                <a:off x="1587" y="2740"/>
                <a:ext cx="88" cy="136"/>
                <a:chOff x="1587" y="2740"/>
                <a:chExt cx="88" cy="136"/>
              </a:xfrm>
            </p:grpSpPr>
            <p:sp>
              <p:nvSpPr>
                <p:cNvPr id="1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587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587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0" name="Line 19"/>
              <p:cNvSpPr>
                <a:spLocks noChangeShapeType="1"/>
              </p:cNvSpPr>
              <p:nvPr/>
            </p:nvSpPr>
            <p:spPr bwMode="auto">
              <a:xfrm flipV="1">
                <a:off x="1631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20"/>
            <p:cNvGrpSpPr>
              <a:grpSpLocks/>
            </p:cNvGrpSpPr>
            <p:nvPr/>
          </p:nvGrpSpPr>
          <p:grpSpPr bwMode="auto">
            <a:xfrm>
              <a:off x="1779" y="2592"/>
              <a:ext cx="88" cy="284"/>
              <a:chOff x="1779" y="2592"/>
              <a:chExt cx="88" cy="284"/>
            </a:xfrm>
          </p:grpSpPr>
          <p:grpSp>
            <p:nvGrpSpPr>
              <p:cNvPr id="115" name="Group 21"/>
              <p:cNvGrpSpPr>
                <a:grpSpLocks/>
              </p:cNvGrpSpPr>
              <p:nvPr/>
            </p:nvGrpSpPr>
            <p:grpSpPr bwMode="auto">
              <a:xfrm>
                <a:off x="1779" y="2740"/>
                <a:ext cx="88" cy="136"/>
                <a:chOff x="1779" y="2740"/>
                <a:chExt cx="88" cy="136"/>
              </a:xfrm>
            </p:grpSpPr>
            <p:sp>
              <p:nvSpPr>
                <p:cNvPr id="117" name="Rectangle 22"/>
                <p:cNvSpPr>
                  <a:spLocks noChangeArrowheads="1"/>
                </p:cNvSpPr>
                <p:nvPr/>
              </p:nvSpPr>
              <p:spPr bwMode="auto">
                <a:xfrm>
                  <a:off x="1779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23"/>
                <p:cNvSpPr>
                  <a:spLocks noChangeArrowheads="1"/>
                </p:cNvSpPr>
                <p:nvPr/>
              </p:nvSpPr>
              <p:spPr bwMode="auto">
                <a:xfrm>
                  <a:off x="1779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6" name="Line 24"/>
              <p:cNvSpPr>
                <a:spLocks noChangeShapeType="1"/>
              </p:cNvSpPr>
              <p:nvPr/>
            </p:nvSpPr>
            <p:spPr bwMode="auto">
              <a:xfrm flipV="1">
                <a:off x="1823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" name="Group 25"/>
            <p:cNvGrpSpPr>
              <a:grpSpLocks/>
            </p:cNvGrpSpPr>
            <p:nvPr/>
          </p:nvGrpSpPr>
          <p:grpSpPr bwMode="auto">
            <a:xfrm>
              <a:off x="1971" y="2592"/>
              <a:ext cx="88" cy="284"/>
              <a:chOff x="1971" y="2592"/>
              <a:chExt cx="88" cy="284"/>
            </a:xfrm>
          </p:grpSpPr>
          <p:grpSp>
            <p:nvGrpSpPr>
              <p:cNvPr id="111" name="Group 26"/>
              <p:cNvGrpSpPr>
                <a:grpSpLocks/>
              </p:cNvGrpSpPr>
              <p:nvPr/>
            </p:nvGrpSpPr>
            <p:grpSpPr bwMode="auto">
              <a:xfrm>
                <a:off x="1971" y="2740"/>
                <a:ext cx="88" cy="136"/>
                <a:chOff x="1971" y="2740"/>
                <a:chExt cx="88" cy="136"/>
              </a:xfrm>
            </p:grpSpPr>
            <p:sp>
              <p:nvSpPr>
                <p:cNvPr id="113" name="Rectangle 27"/>
                <p:cNvSpPr>
                  <a:spLocks noChangeArrowheads="1"/>
                </p:cNvSpPr>
                <p:nvPr/>
              </p:nvSpPr>
              <p:spPr bwMode="auto">
                <a:xfrm>
                  <a:off x="1971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28"/>
                <p:cNvSpPr>
                  <a:spLocks noChangeArrowheads="1"/>
                </p:cNvSpPr>
                <p:nvPr/>
              </p:nvSpPr>
              <p:spPr bwMode="auto">
                <a:xfrm>
                  <a:off x="1971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 flipV="1">
                <a:off x="2015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2163" y="2592"/>
              <a:ext cx="88" cy="284"/>
              <a:chOff x="2163" y="2592"/>
              <a:chExt cx="88" cy="284"/>
            </a:xfrm>
          </p:grpSpPr>
          <p:grpSp>
            <p:nvGrpSpPr>
              <p:cNvPr id="107" name="Group 31"/>
              <p:cNvGrpSpPr>
                <a:grpSpLocks/>
              </p:cNvGrpSpPr>
              <p:nvPr/>
            </p:nvGrpSpPr>
            <p:grpSpPr bwMode="auto">
              <a:xfrm>
                <a:off x="2163" y="2740"/>
                <a:ext cx="88" cy="136"/>
                <a:chOff x="2163" y="2740"/>
                <a:chExt cx="88" cy="136"/>
              </a:xfrm>
            </p:grpSpPr>
            <p:sp>
              <p:nvSpPr>
                <p:cNvPr id="109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3" y="2740"/>
                  <a:ext cx="88" cy="8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33"/>
                <p:cNvSpPr>
                  <a:spLocks noChangeArrowheads="1"/>
                </p:cNvSpPr>
                <p:nvPr/>
              </p:nvSpPr>
              <p:spPr bwMode="auto">
                <a:xfrm>
                  <a:off x="2163" y="2836"/>
                  <a:ext cx="88" cy="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 flipV="1">
                <a:off x="2207" y="259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8226456" y="3627438"/>
            <a:ext cx="63500" cy="139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4"/>
          <p:cNvSpPr>
            <a:spLocks noChangeArrowheads="1"/>
          </p:cNvSpPr>
          <p:nvPr/>
        </p:nvSpPr>
        <p:spPr bwMode="auto">
          <a:xfrm>
            <a:off x="6018243" y="3627438"/>
            <a:ext cx="63500" cy="139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65"/>
          <p:cNvSpPr>
            <a:spLocks noChangeShapeType="1"/>
          </p:cNvSpPr>
          <p:nvPr/>
        </p:nvSpPr>
        <p:spPr bwMode="auto">
          <a:xfrm flipH="1" flipV="1">
            <a:off x="7254101" y="3067050"/>
            <a:ext cx="2487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1"/>
          <p:cNvSpPr>
            <a:spLocks noChangeShapeType="1"/>
          </p:cNvSpPr>
          <p:nvPr/>
        </p:nvSpPr>
        <p:spPr bwMode="auto">
          <a:xfrm flipV="1">
            <a:off x="4788024" y="2564904"/>
            <a:ext cx="798016" cy="36004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smtClean="0">
                <a:latin typeface="+mn-lt"/>
                <a:ea typeface="ＭＳ Ｐゴシック" charset="0"/>
                <a:cs typeface="ＭＳ Ｐゴシック" charset="0"/>
              </a:rPr>
              <a:t>Ethernet</a:t>
            </a:r>
            <a:r>
              <a:rPr lang="pt-PT" altLang="ja-JP" dirty="0" smtClean="0">
                <a:latin typeface="+mn-lt"/>
                <a:ea typeface="ＭＳ Ｐゴシック" charset="0"/>
                <a:cs typeface="ＭＳ Ｐゴシック" charset="0"/>
              </a:rPr>
              <a:t> sobre cabo entrançado</a:t>
            </a:r>
            <a:endParaRPr lang="pt-PT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6282" name="Line 71"/>
          <p:cNvSpPr>
            <a:spLocks noChangeShapeType="1"/>
          </p:cNvSpPr>
          <p:nvPr/>
        </p:nvSpPr>
        <p:spPr bwMode="auto">
          <a:xfrm flipH="1" flipV="1">
            <a:off x="3462841" y="2114550"/>
            <a:ext cx="257175" cy="188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01" name="Picture 81" descr="http://upload.wikimedia.org/wikipedia/commons/thumb/9/9e/Network_card.jpg/220px-Network_c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5" y="126028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3720016" y="5008858"/>
            <a:ext cx="1881188" cy="1571625"/>
            <a:chOff x="6572264" y="4786322"/>
            <a:chExt cx="2095500" cy="1571626"/>
          </a:xfrm>
        </p:grpSpPr>
        <p:pic>
          <p:nvPicPr>
            <p:cNvPr id="96305" name="Picture 89" descr="http://upload.wikimedia.org/wikipedia/commons/thumb/7/78/Uncrimped_rj-45_connector_close-up.jpg/220px-Uncrimped_rj-45_connector_close-up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4786322"/>
              <a:ext cx="2095500" cy="157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06" name="Rectangle 89"/>
            <p:cNvSpPr>
              <a:spLocks noChangeArrowheads="1"/>
            </p:cNvSpPr>
            <p:nvPr/>
          </p:nvSpPr>
          <p:spPr bwMode="auto">
            <a:xfrm>
              <a:off x="7786710" y="5857892"/>
              <a:ext cx="8402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none"/>
                <a:t>RJ45</a:t>
              </a:r>
            </a:p>
          </p:txBody>
        </p:sp>
      </p:grpSp>
      <p:grpSp>
        <p:nvGrpSpPr>
          <p:cNvPr id="24" name="Group 87"/>
          <p:cNvGrpSpPr>
            <a:grpSpLocks/>
          </p:cNvGrpSpPr>
          <p:nvPr/>
        </p:nvGrpSpPr>
        <p:grpSpPr bwMode="auto">
          <a:xfrm>
            <a:off x="552794" y="4862494"/>
            <a:ext cx="2709862" cy="1571625"/>
            <a:chOff x="4399204" y="4712026"/>
            <a:chExt cx="2500667" cy="1577351"/>
          </a:xfrm>
        </p:grpSpPr>
        <p:pic>
          <p:nvPicPr>
            <p:cNvPr id="96303" name="Picture 79" descr="http://upload.wikimedia.org/wikipedia/commons/thumb/d/d7/Ethernet_RJ45_connector_p1160054.jpg/250px-Ethernet_RJ45_connector_p1160054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204" y="4712026"/>
              <a:ext cx="1714513" cy="157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04" name="TextBox 86"/>
            <p:cNvSpPr txBox="1">
              <a:spLocks noChangeArrowheads="1"/>
            </p:cNvSpPr>
            <p:nvPr/>
          </p:nvSpPr>
          <p:spPr bwMode="auto">
            <a:xfrm>
              <a:off x="6715140" y="5715016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u="none"/>
            </a:p>
          </p:txBody>
        </p:sp>
      </p:grpSp>
      <p:grpSp>
        <p:nvGrpSpPr>
          <p:cNvPr id="27" name="Group 105"/>
          <p:cNvGrpSpPr>
            <a:grpSpLocks/>
          </p:cNvGrpSpPr>
          <p:nvPr/>
        </p:nvGrpSpPr>
        <p:grpSpPr bwMode="auto">
          <a:xfrm>
            <a:off x="5786438" y="1946570"/>
            <a:ext cx="3357562" cy="4633913"/>
            <a:chOff x="5786447" y="2000240"/>
            <a:chExt cx="3357553" cy="4633928"/>
          </a:xfrm>
        </p:grpSpPr>
        <p:pic>
          <p:nvPicPr>
            <p:cNvPr id="96297" name="Picture 97" descr="http://upload.wikimedia.org/wikipedia/commons/d/d1/CAT5e_Cabl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7" y="2000240"/>
              <a:ext cx="3189264" cy="239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98" name="Picture 99" descr="http://upload.wikimedia.org/wikipedia/commons/3/36/Rj45plug-8p8c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4071942"/>
              <a:ext cx="2381250" cy="256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41" y="2671568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71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i="1" dirty="0" err="1" smtClean="0">
                <a:cs typeface="+mj-cs"/>
              </a:rPr>
              <a:t>Hubs</a:t>
            </a:r>
            <a:r>
              <a:rPr lang="pt-PT" dirty="0">
                <a:cs typeface="+mj-cs"/>
              </a:rPr>
              <a:t> </a:t>
            </a:r>
            <a:r>
              <a:rPr lang="pt-PT" dirty="0" smtClean="0">
                <a:cs typeface="+mj-cs"/>
              </a:rPr>
              <a:t>— repetidores ao nível físico</a:t>
            </a:r>
          </a:p>
        </p:txBody>
      </p:sp>
      <p:sp>
        <p:nvSpPr>
          <p:cNvPr id="126671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10600" cy="2520280"/>
          </a:xfrm>
        </p:spPr>
        <p:txBody>
          <a:bodyPr/>
          <a:lstStyle/>
          <a:p>
            <a:pPr>
              <a:defRPr/>
            </a:pPr>
            <a:r>
              <a:rPr lang="pt-PT" dirty="0" smtClean="0"/>
              <a:t>Os bits que chegam por uma porta são retransmitidos para todos as outras portas</a:t>
            </a:r>
          </a:p>
          <a:p>
            <a:pPr>
              <a:defRPr/>
            </a:pPr>
            <a:r>
              <a:rPr lang="pt-PT" dirty="0" smtClean="0"/>
              <a:t>Sem transformação de velocidade</a:t>
            </a:r>
          </a:p>
          <a:p>
            <a:pPr>
              <a:defRPr/>
            </a:pPr>
            <a:r>
              <a:rPr lang="pt-PT" dirty="0" smtClean="0"/>
              <a:t>Os </a:t>
            </a:r>
            <a:r>
              <a:rPr lang="pt-PT" i="1" dirty="0" err="1" smtClean="0"/>
              <a:t>hubs</a:t>
            </a:r>
            <a:r>
              <a:rPr lang="pt-PT" dirty="0" smtClean="0"/>
              <a:t> não detectam colisões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71800" y="3861048"/>
            <a:ext cx="3873974" cy="2708275"/>
            <a:chOff x="2446338" y="3908425"/>
            <a:chExt cx="3873974" cy="2708275"/>
          </a:xfrm>
        </p:grpSpPr>
        <p:sp>
          <p:nvSpPr>
            <p:cNvPr id="1266693" name="Rectangle 5"/>
            <p:cNvSpPr>
              <a:spLocks noChangeArrowheads="1"/>
            </p:cNvSpPr>
            <p:nvPr/>
          </p:nvSpPr>
          <p:spPr bwMode="auto">
            <a:xfrm>
              <a:off x="3870325" y="5189538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8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605434"/>
                </p:ext>
              </p:extLst>
            </p:nvPr>
          </p:nvGraphicFramePr>
          <p:xfrm>
            <a:off x="3863975" y="3908425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6" name="Clip" r:id="rId3" imgW="1308100" imgH="1079500" progId="MS_ClipArt_Gallery.2">
                    <p:embed/>
                  </p:oleObj>
                </mc:Choice>
                <mc:Fallback>
                  <p:oleObj name="Clip" r:id="rId3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975" y="3908425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860280"/>
                </p:ext>
              </p:extLst>
            </p:nvPr>
          </p:nvGraphicFramePr>
          <p:xfrm>
            <a:off x="3894138" y="6169025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7" name="Clip" r:id="rId5" imgW="1308100" imgH="1079500" progId="MS_ClipArt_Gallery.2">
                    <p:embed/>
                  </p:oleObj>
                </mc:Choice>
                <mc:Fallback>
                  <p:oleObj name="Clip" r:id="rId5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138" y="6169025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46268"/>
                </p:ext>
              </p:extLst>
            </p:nvPr>
          </p:nvGraphicFramePr>
          <p:xfrm>
            <a:off x="5278438" y="4937125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8" name="Clip" r:id="rId6" imgW="1308100" imgH="1079500" progId="MS_ClipArt_Gallery.2">
                    <p:embed/>
                  </p:oleObj>
                </mc:Choice>
                <mc:Fallback>
                  <p:oleObj name="Clip" r:id="rId6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438" y="4937125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7594764"/>
                </p:ext>
              </p:extLst>
            </p:nvPr>
          </p:nvGraphicFramePr>
          <p:xfrm>
            <a:off x="2446338" y="494823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9" name="Clip" r:id="rId7" imgW="1308100" imgH="1079500" progId="MS_ClipArt_Gallery.2">
                    <p:embed/>
                  </p:oleObj>
                </mc:Choice>
                <mc:Fallback>
                  <p:oleObj name="Clip" r:id="rId7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494823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6698" name="Rectangle 10"/>
            <p:cNvSpPr>
              <a:spLocks noChangeArrowheads="1"/>
            </p:cNvSpPr>
            <p:nvPr/>
          </p:nvSpPr>
          <p:spPr bwMode="auto">
            <a:xfrm>
              <a:off x="2928938" y="5091113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699" name="Rectangle 11"/>
            <p:cNvSpPr>
              <a:spLocks noChangeArrowheads="1"/>
            </p:cNvSpPr>
            <p:nvPr/>
          </p:nvSpPr>
          <p:spPr bwMode="auto">
            <a:xfrm>
              <a:off x="5184775" y="5091113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0" name="Rectangle 12"/>
            <p:cNvSpPr>
              <a:spLocks noChangeArrowheads="1"/>
            </p:cNvSpPr>
            <p:nvPr/>
          </p:nvSpPr>
          <p:spPr bwMode="auto">
            <a:xfrm>
              <a:off x="4105275" y="4348163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1" name="Rectangle 13"/>
            <p:cNvSpPr>
              <a:spLocks noChangeArrowheads="1"/>
            </p:cNvSpPr>
            <p:nvPr/>
          </p:nvSpPr>
          <p:spPr bwMode="auto">
            <a:xfrm>
              <a:off x="4113213" y="5975350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2" name="Line 14"/>
            <p:cNvSpPr>
              <a:spLocks noChangeShapeType="1"/>
            </p:cNvSpPr>
            <p:nvPr/>
          </p:nvSpPr>
          <p:spPr bwMode="auto">
            <a:xfrm>
              <a:off x="3082925" y="5146675"/>
              <a:ext cx="842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3" name="Line 15"/>
            <p:cNvSpPr>
              <a:spLocks noChangeShapeType="1"/>
            </p:cNvSpPr>
            <p:nvPr/>
          </p:nvSpPr>
          <p:spPr bwMode="auto">
            <a:xfrm>
              <a:off x="4151313" y="4559300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4" name="Line 16"/>
            <p:cNvSpPr>
              <a:spLocks noChangeShapeType="1"/>
            </p:cNvSpPr>
            <p:nvPr/>
          </p:nvSpPr>
          <p:spPr bwMode="auto">
            <a:xfrm flipH="1">
              <a:off x="4314825" y="5146675"/>
              <a:ext cx="852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5" name="Line 17"/>
            <p:cNvSpPr>
              <a:spLocks noChangeShapeType="1"/>
            </p:cNvSpPr>
            <p:nvPr/>
          </p:nvSpPr>
          <p:spPr bwMode="auto">
            <a:xfrm flipV="1">
              <a:off x="4151313" y="5267325"/>
              <a:ext cx="11112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6" name="Text Box 18"/>
            <p:cNvSpPr txBox="1">
              <a:spLocks noChangeArrowheads="1"/>
            </p:cNvSpPr>
            <p:nvPr/>
          </p:nvSpPr>
          <p:spPr bwMode="auto">
            <a:xfrm>
              <a:off x="4549775" y="4630738"/>
              <a:ext cx="17705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 dirty="0" err="1" smtClean="0">
                  <a:latin typeface="Comic Sans MS" charset="0"/>
                  <a:cs typeface="+mn-cs"/>
                </a:rPr>
                <a:t>Cabo</a:t>
              </a:r>
              <a:r>
                <a:rPr lang="en-US" sz="1600" b="0" dirty="0" smtClean="0">
                  <a:latin typeface="Comic Sans MS" charset="0"/>
                  <a:cs typeface="+mn-cs"/>
                </a:rPr>
                <a:t> </a:t>
              </a:r>
              <a:r>
                <a:rPr lang="en-US" sz="1600" b="0" dirty="0" err="1" smtClean="0">
                  <a:latin typeface="Comic Sans MS" charset="0"/>
                  <a:cs typeface="+mn-cs"/>
                </a:rPr>
                <a:t>entrançado</a:t>
              </a:r>
              <a:endParaRPr lang="en-US" sz="1600" b="0" dirty="0">
                <a:latin typeface="Comic Sans MS" charset="0"/>
                <a:cs typeface="+mn-cs"/>
              </a:endParaRPr>
            </a:p>
          </p:txBody>
        </p:sp>
        <p:sp>
          <p:nvSpPr>
            <p:cNvPr id="1266707" name="Line 19"/>
            <p:cNvSpPr>
              <a:spLocks noChangeShapeType="1"/>
            </p:cNvSpPr>
            <p:nvPr/>
          </p:nvSpPr>
          <p:spPr bwMode="auto">
            <a:xfrm flipH="1">
              <a:off x="4756150" y="4868863"/>
              <a:ext cx="24923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708" name="Text Box 20"/>
            <p:cNvSpPr txBox="1">
              <a:spLocks noChangeArrowheads="1"/>
            </p:cNvSpPr>
            <p:nvPr/>
          </p:nvSpPr>
          <p:spPr bwMode="auto">
            <a:xfrm>
              <a:off x="3222625" y="5494338"/>
              <a:ext cx="528638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600" b="0">
                  <a:latin typeface="Comic Sans MS" charset="0"/>
                  <a:cs typeface="+mn-cs"/>
                </a:rPr>
                <a:t>hub</a:t>
              </a:r>
            </a:p>
          </p:txBody>
        </p:sp>
        <p:sp>
          <p:nvSpPr>
            <p:cNvPr id="1266709" name="Line 21"/>
            <p:cNvSpPr>
              <a:spLocks noChangeShapeType="1"/>
            </p:cNvSpPr>
            <p:nvPr/>
          </p:nvSpPr>
          <p:spPr bwMode="auto">
            <a:xfrm flipV="1">
              <a:off x="3536950" y="5291138"/>
              <a:ext cx="3556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8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45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>
                <a:cs typeface="+mj-cs"/>
              </a:rPr>
              <a:t>Interconexão de </a:t>
            </a:r>
            <a:r>
              <a:rPr lang="pt-PT" i="1" smtClean="0">
                <a:cs typeface="+mj-cs"/>
              </a:rPr>
              <a:t>hubs</a:t>
            </a:r>
          </a:p>
        </p:txBody>
      </p:sp>
      <p:sp>
        <p:nvSpPr>
          <p:cNvPr id="126774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777752"/>
          </a:xfrm>
        </p:spPr>
        <p:txBody>
          <a:bodyPr/>
          <a:lstStyle/>
          <a:p>
            <a:pPr>
              <a:defRPr/>
            </a:pPr>
            <a:r>
              <a:rPr lang="pt-PT" smtClean="0"/>
              <a:t>Um hub de backbone interliga vários ramos</a:t>
            </a:r>
          </a:p>
          <a:p>
            <a:pPr>
              <a:defRPr/>
            </a:pPr>
            <a:r>
              <a:rPr lang="pt-PT" smtClean="0"/>
              <a:t>Todos os pacotes são ecoados em todos os ramos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9281" y="3207320"/>
            <a:ext cx="6704012" cy="2784475"/>
            <a:chOff x="1069281" y="3207320"/>
            <a:chExt cx="6704012" cy="2784475"/>
          </a:xfrm>
        </p:grpSpPr>
        <p:sp>
          <p:nvSpPr>
            <p:cNvPr id="1267716" name="Rectangle 4"/>
            <p:cNvSpPr>
              <a:spLocks noChangeArrowheads="1"/>
            </p:cNvSpPr>
            <p:nvPr/>
          </p:nvSpPr>
          <p:spPr bwMode="auto">
            <a:xfrm>
              <a:off x="4180781" y="4890070"/>
              <a:ext cx="361950" cy="74613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68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090596"/>
                </p:ext>
              </p:extLst>
            </p:nvPr>
          </p:nvGraphicFramePr>
          <p:xfrm>
            <a:off x="1570931" y="5240908"/>
            <a:ext cx="52070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0" name="Clip" r:id="rId3" imgW="1308100" imgH="1079500" progId="MS_ClipArt_Gallery.2">
                    <p:embed/>
                  </p:oleObj>
                </mc:Choice>
                <mc:Fallback>
                  <p:oleObj name="Clip" r:id="rId3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931" y="5240908"/>
                          <a:ext cx="520700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979863"/>
                </p:ext>
              </p:extLst>
            </p:nvPr>
          </p:nvGraphicFramePr>
          <p:xfrm>
            <a:off x="4657031" y="5255195"/>
            <a:ext cx="5222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1" name="Clip" r:id="rId5" imgW="1308100" imgH="1079500" progId="MS_ClipArt_Gallery.2">
                    <p:embed/>
                  </p:oleObj>
                </mc:Choice>
                <mc:Fallback>
                  <p:oleObj name="Clip" r:id="rId5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031" y="5255195"/>
                          <a:ext cx="522287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144512"/>
                </p:ext>
              </p:extLst>
            </p:nvPr>
          </p:nvGraphicFramePr>
          <p:xfrm>
            <a:off x="5585718" y="5204395"/>
            <a:ext cx="520700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2" name="Clip" r:id="rId6" imgW="1308100" imgH="1079500" progId="MS_ClipArt_Gallery.2">
                    <p:embed/>
                  </p:oleObj>
                </mc:Choice>
                <mc:Fallback>
                  <p:oleObj name="Clip" r:id="rId6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5718" y="5204395"/>
                          <a:ext cx="520700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525765"/>
                </p:ext>
              </p:extLst>
            </p:nvPr>
          </p:nvGraphicFramePr>
          <p:xfrm>
            <a:off x="2323406" y="5267895"/>
            <a:ext cx="5222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3" name="Clip" r:id="rId7" imgW="1308100" imgH="1079500" progId="MS_ClipArt_Gallery.2">
                    <p:embed/>
                  </p:oleObj>
                </mc:Choice>
                <mc:Fallback>
                  <p:oleObj name="Clip" r:id="rId7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3406" y="5267895"/>
                          <a:ext cx="522287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7721" name="Rectangle 9"/>
            <p:cNvSpPr>
              <a:spLocks noChangeArrowheads="1"/>
            </p:cNvSpPr>
            <p:nvPr/>
          </p:nvSpPr>
          <p:spPr bwMode="auto">
            <a:xfrm>
              <a:off x="6282631" y="4899595"/>
              <a:ext cx="360362" cy="74613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22" name="Rectangle 10"/>
            <p:cNvSpPr>
              <a:spLocks noChangeArrowheads="1"/>
            </p:cNvSpPr>
            <p:nvPr/>
          </p:nvSpPr>
          <p:spPr bwMode="auto">
            <a:xfrm>
              <a:off x="2134493" y="4886895"/>
              <a:ext cx="361950" cy="74613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687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527809"/>
                </p:ext>
              </p:extLst>
            </p:nvPr>
          </p:nvGraphicFramePr>
          <p:xfrm>
            <a:off x="3396556" y="5085333"/>
            <a:ext cx="522287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4" name="Clip" r:id="rId8" imgW="1308100" imgH="1079500" progId="MS_ClipArt_Gallery.2">
                    <p:embed/>
                  </p:oleObj>
                </mc:Choice>
                <mc:Fallback>
                  <p:oleObj name="Clip" r:id="rId8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556" y="5085333"/>
                          <a:ext cx="522287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244082"/>
                </p:ext>
              </p:extLst>
            </p:nvPr>
          </p:nvGraphicFramePr>
          <p:xfrm>
            <a:off x="3896618" y="5615558"/>
            <a:ext cx="52228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5" name="Clip" r:id="rId9" imgW="1308100" imgH="1079500" progId="MS_ClipArt_Gallery.2">
                    <p:embed/>
                  </p:oleObj>
                </mc:Choice>
                <mc:Fallback>
                  <p:oleObj name="Clip" r:id="rId9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6618" y="5615558"/>
                          <a:ext cx="522288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1459484"/>
                </p:ext>
              </p:extLst>
            </p:nvPr>
          </p:nvGraphicFramePr>
          <p:xfrm>
            <a:off x="7251006" y="5050408"/>
            <a:ext cx="522287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6" name="Clip" r:id="rId10" imgW="1308100" imgH="1079500" progId="MS_ClipArt_Gallery.2">
                    <p:embed/>
                  </p:oleObj>
                </mc:Choice>
                <mc:Fallback>
                  <p:oleObj name="Clip" r:id="rId10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006" y="5050408"/>
                          <a:ext cx="522287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790260"/>
                </p:ext>
              </p:extLst>
            </p:nvPr>
          </p:nvGraphicFramePr>
          <p:xfrm>
            <a:off x="6390581" y="5461570"/>
            <a:ext cx="5222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7" name="Clip" r:id="rId11" imgW="1308100" imgH="1079500" progId="MS_ClipArt_Gallery.2">
                    <p:embed/>
                  </p:oleObj>
                </mc:Choice>
                <mc:Fallback>
                  <p:oleObj name="Clip" r:id="rId11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0581" y="5461570"/>
                          <a:ext cx="522287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0414285"/>
                </p:ext>
              </p:extLst>
            </p:nvPr>
          </p:nvGraphicFramePr>
          <p:xfrm>
            <a:off x="1069281" y="4709095"/>
            <a:ext cx="5222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88" name="Clip" r:id="rId12" imgW="1308100" imgH="1079500" progId="MS_ClipArt_Gallery.2">
                    <p:embed/>
                  </p:oleObj>
                </mc:Choice>
                <mc:Fallback>
                  <p:oleObj name="Clip" r:id="rId12" imgW="1308100" imgH="10795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9281" y="4709095"/>
                          <a:ext cx="522287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7728" name="Line 16"/>
            <p:cNvSpPr>
              <a:spLocks noChangeShapeType="1"/>
            </p:cNvSpPr>
            <p:nvPr/>
          </p:nvSpPr>
          <p:spPr bwMode="auto">
            <a:xfrm flipH="1">
              <a:off x="1497906" y="4891658"/>
              <a:ext cx="69373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29" name="Line 17"/>
            <p:cNvSpPr>
              <a:spLocks noChangeShapeType="1"/>
            </p:cNvSpPr>
            <p:nvPr/>
          </p:nvSpPr>
          <p:spPr bwMode="auto">
            <a:xfrm flipH="1">
              <a:off x="1939231" y="4944045"/>
              <a:ext cx="341312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0" name="Line 18"/>
            <p:cNvSpPr>
              <a:spLocks noChangeShapeType="1"/>
            </p:cNvSpPr>
            <p:nvPr/>
          </p:nvSpPr>
          <p:spPr bwMode="auto">
            <a:xfrm>
              <a:off x="2418656" y="4975795"/>
              <a:ext cx="90487" cy="325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1" name="Line 19"/>
            <p:cNvSpPr>
              <a:spLocks noChangeShapeType="1"/>
            </p:cNvSpPr>
            <p:nvPr/>
          </p:nvSpPr>
          <p:spPr bwMode="auto">
            <a:xfrm flipH="1">
              <a:off x="3841056" y="4934520"/>
              <a:ext cx="431800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2" name="Line 20"/>
            <p:cNvSpPr>
              <a:spLocks noChangeShapeType="1"/>
            </p:cNvSpPr>
            <p:nvPr/>
          </p:nvSpPr>
          <p:spPr bwMode="auto">
            <a:xfrm flipH="1">
              <a:off x="4198243" y="4955158"/>
              <a:ext cx="158750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3" name="Line 21"/>
            <p:cNvSpPr>
              <a:spLocks noChangeShapeType="1"/>
            </p:cNvSpPr>
            <p:nvPr/>
          </p:nvSpPr>
          <p:spPr bwMode="auto">
            <a:xfrm>
              <a:off x="4545906" y="4891658"/>
              <a:ext cx="287337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4" name="Line 22"/>
            <p:cNvSpPr>
              <a:spLocks noChangeShapeType="1"/>
            </p:cNvSpPr>
            <p:nvPr/>
          </p:nvSpPr>
          <p:spPr bwMode="auto">
            <a:xfrm flipH="1">
              <a:off x="6004818" y="4975795"/>
              <a:ext cx="536575" cy="27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5" name="Line 23"/>
            <p:cNvSpPr>
              <a:spLocks noChangeShapeType="1"/>
            </p:cNvSpPr>
            <p:nvPr/>
          </p:nvSpPr>
          <p:spPr bwMode="auto">
            <a:xfrm flipH="1">
              <a:off x="6577906" y="4944045"/>
              <a:ext cx="14287" cy="520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6" name="Line 24"/>
            <p:cNvSpPr>
              <a:spLocks noChangeShapeType="1"/>
            </p:cNvSpPr>
            <p:nvPr/>
          </p:nvSpPr>
          <p:spPr bwMode="auto">
            <a:xfrm>
              <a:off x="6720781" y="4858320"/>
              <a:ext cx="641350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7" name="Line 25"/>
            <p:cNvSpPr>
              <a:spLocks noChangeShapeType="1"/>
            </p:cNvSpPr>
            <p:nvPr/>
          </p:nvSpPr>
          <p:spPr bwMode="auto">
            <a:xfrm flipH="1">
              <a:off x="2407543" y="3548633"/>
              <a:ext cx="2082800" cy="1190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8" name="Line 26"/>
            <p:cNvSpPr>
              <a:spLocks noChangeShapeType="1"/>
            </p:cNvSpPr>
            <p:nvPr/>
          </p:nvSpPr>
          <p:spPr bwMode="auto">
            <a:xfrm>
              <a:off x="4485581" y="3537520"/>
              <a:ext cx="0" cy="123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39" name="Line 27"/>
            <p:cNvSpPr>
              <a:spLocks noChangeShapeType="1"/>
            </p:cNvSpPr>
            <p:nvPr/>
          </p:nvSpPr>
          <p:spPr bwMode="auto">
            <a:xfrm flipH="1" flipV="1">
              <a:off x="4664968" y="3483545"/>
              <a:ext cx="1873250" cy="136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740" name="Text Box 28"/>
            <p:cNvSpPr txBox="1">
              <a:spLocks noChangeArrowheads="1"/>
            </p:cNvSpPr>
            <p:nvPr/>
          </p:nvSpPr>
          <p:spPr bwMode="auto">
            <a:xfrm>
              <a:off x="2609156" y="4669408"/>
              <a:ext cx="579437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en-US" sz="1800" b="0">
                  <a:latin typeface="Comic Sans MS" charset="0"/>
                  <a:cs typeface="+mn-cs"/>
                </a:rPr>
                <a:t>hub</a:t>
              </a:r>
            </a:p>
          </p:txBody>
        </p:sp>
        <p:sp>
          <p:nvSpPr>
            <p:cNvPr id="1267741" name="Text Box 29"/>
            <p:cNvSpPr txBox="1">
              <a:spLocks noChangeArrowheads="1"/>
            </p:cNvSpPr>
            <p:nvPr/>
          </p:nvSpPr>
          <p:spPr bwMode="auto">
            <a:xfrm>
              <a:off x="4664968" y="4678933"/>
              <a:ext cx="569913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0">
                  <a:latin typeface="Comic Sans MS" charset="0"/>
                  <a:cs typeface="+mn-cs"/>
                </a:rPr>
                <a:t>hub</a:t>
              </a:r>
            </a:p>
          </p:txBody>
        </p:sp>
        <p:sp>
          <p:nvSpPr>
            <p:cNvPr id="1267742" name="Text Box 30"/>
            <p:cNvSpPr txBox="1">
              <a:spLocks noChangeArrowheads="1"/>
            </p:cNvSpPr>
            <p:nvPr/>
          </p:nvSpPr>
          <p:spPr bwMode="auto">
            <a:xfrm>
              <a:off x="6754118" y="4539233"/>
              <a:ext cx="569913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0">
                  <a:latin typeface="Comic Sans MS" charset="0"/>
                  <a:cs typeface="+mn-cs"/>
                </a:rPr>
                <a:t>hub</a:t>
              </a:r>
            </a:p>
          </p:txBody>
        </p:sp>
        <p:sp>
          <p:nvSpPr>
            <p:cNvPr id="1267743" name="Text Box 31"/>
            <p:cNvSpPr txBox="1">
              <a:spLocks noChangeArrowheads="1"/>
            </p:cNvSpPr>
            <p:nvPr/>
          </p:nvSpPr>
          <p:spPr bwMode="auto">
            <a:xfrm>
              <a:off x="4818956" y="3207320"/>
              <a:ext cx="569912" cy="41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 b="0">
                  <a:latin typeface="Comic Sans MS" charset="0"/>
                  <a:cs typeface="+mn-cs"/>
                </a:rPr>
                <a:t>hub</a:t>
              </a:r>
            </a:p>
          </p:txBody>
        </p:sp>
        <p:sp>
          <p:nvSpPr>
            <p:cNvPr id="1267744" name="Rectangle 32"/>
            <p:cNvSpPr>
              <a:spLocks noChangeArrowheads="1"/>
            </p:cNvSpPr>
            <p:nvPr/>
          </p:nvSpPr>
          <p:spPr bwMode="auto">
            <a:xfrm>
              <a:off x="4283968" y="3501008"/>
              <a:ext cx="361950" cy="74612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2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15375" cy="108343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  <a:ea typeface="ＭＳ Ｐゴシック" charset="0"/>
                <a:cs typeface="Tw Cen MT"/>
              </a:rPr>
              <a:t>MAC </a:t>
            </a:r>
            <a:r>
              <a:rPr lang="en-US" sz="4000" dirty="0" smtClean="0">
                <a:latin typeface="+mn-lt"/>
                <a:ea typeface="ＭＳ Ｐゴシック" charset="0"/>
                <a:cs typeface="Tw Cen MT"/>
              </a:rPr>
              <a:t>Addresses</a:t>
            </a:r>
            <a:endParaRPr lang="pt-PT" sz="4000" dirty="0">
              <a:solidFill>
                <a:srgbClr val="000000"/>
              </a:solidFill>
              <a:latin typeface="+mn-lt"/>
              <a:ea typeface="ＭＳ Ｐゴシック" charset="0"/>
              <a:cs typeface="Tw Cen MT"/>
            </a:endParaRP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8208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pt-PT" sz="2000" b="0" u="none" dirty="0">
                <a:solidFill>
                  <a:srgbClr val="0000FF"/>
                </a:solidFill>
                <a:latin typeface="+mn-lt"/>
                <a:cs typeface="Tw Cen MT"/>
              </a:rPr>
              <a:t>Cada placa tem um endereço do nível </a:t>
            </a:r>
            <a:r>
              <a:rPr lang="pt-PT" sz="2000" b="0" u="none" dirty="0" smtClean="0">
                <a:solidFill>
                  <a:srgbClr val="0000FF"/>
                </a:solidFill>
                <a:latin typeface="+mn-lt"/>
                <a:cs typeface="Tw Cen MT"/>
              </a:rPr>
              <a:t>MAC único com 48 bits</a:t>
            </a:r>
          </a:p>
          <a:p>
            <a:pPr algn="l"/>
            <a:endParaRPr lang="pt-PT" sz="2000" b="0" u="none" dirty="0" smtClean="0">
              <a:solidFill>
                <a:srgbClr val="0000FF"/>
              </a:solidFill>
              <a:latin typeface="+mn-lt"/>
              <a:cs typeface="Tw Cen MT"/>
            </a:endParaRPr>
          </a:p>
          <a:p>
            <a:pPr marL="342900" indent="-342900" algn="l">
              <a:buFont typeface="Arial"/>
              <a:buChar char="•"/>
            </a:pPr>
            <a:r>
              <a:rPr lang="pt-PT" sz="2000" b="0" u="none" dirty="0" smtClean="0">
                <a:solidFill>
                  <a:srgbClr val="0000FF"/>
                </a:solidFill>
                <a:latin typeface="+mn-lt"/>
                <a:cs typeface="Tw Cen MT"/>
              </a:rPr>
              <a:t>O endereço é colocado na fábrica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8936" y="3591590"/>
            <a:ext cx="1668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  <a:cs typeface="Tw Cen MT"/>
              </a:rPr>
              <a:t>2</a:t>
            </a:r>
            <a:r>
              <a:rPr lang="en-US" sz="1100" dirty="0" smtClean="0">
                <a:latin typeface="+mn-lt"/>
                <a:cs typeface="Tw Cen MT"/>
              </a:rPr>
              <a:t>A-15-</a:t>
            </a:r>
            <a:r>
              <a:rPr lang="en-US" sz="1100" dirty="0">
                <a:latin typeface="+mn-lt"/>
                <a:cs typeface="Tw Cen MT"/>
              </a:rPr>
              <a:t>E</a:t>
            </a:r>
            <a:r>
              <a:rPr lang="en-US" sz="1100" dirty="0" smtClean="0">
                <a:latin typeface="+mn-lt"/>
                <a:cs typeface="Tw Cen MT"/>
              </a:rPr>
              <a:t>9-EF-02-56</a:t>
            </a:r>
            <a:endParaRPr lang="en-US" sz="1100" dirty="0">
              <a:latin typeface="+mn-lt"/>
              <a:cs typeface="Tw Cen M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8270" y="2780927"/>
            <a:ext cx="825867" cy="1089515"/>
            <a:chOff x="4006310" y="2265598"/>
            <a:chExt cx="825867" cy="1089515"/>
          </a:xfrm>
        </p:grpSpPr>
        <p:sp>
          <p:nvSpPr>
            <p:cNvPr id="3" name="Rectangle 2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06310" y="2265598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B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1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2818471"/>
                </p:ext>
              </p:extLst>
            </p:nvPr>
          </p:nvGraphicFramePr>
          <p:xfrm>
            <a:off x="4164053" y="2583786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" name="Clip" r:id="rId4" imgW="1307948" imgH="1084823" progId="MS_ClipArt_Gallery.2">
                    <p:embed/>
                  </p:oleObj>
                </mc:Choice>
                <mc:Fallback>
                  <p:oleObj name="Clip" r:id="rId4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83786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18045" y="5044436"/>
            <a:ext cx="820845" cy="1089515"/>
            <a:chOff x="4003254" y="2265598"/>
            <a:chExt cx="820845" cy="1089515"/>
          </a:xfrm>
        </p:grpSpPr>
        <p:sp>
          <p:nvSpPr>
            <p:cNvPr id="17" name="Rectangle 16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3254" y="2265598"/>
              <a:ext cx="820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E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1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5532460"/>
                </p:ext>
              </p:extLst>
            </p:nvPr>
          </p:nvGraphicFramePr>
          <p:xfrm>
            <a:off x="4164053" y="253182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1" name="Clip" r:id="rId6" imgW="1307948" imgH="1084823" progId="MS_ClipArt_Gallery.2">
                    <p:embed/>
                  </p:oleObj>
                </mc:Choice>
                <mc:Fallback>
                  <p:oleObj name="Clip" r:id="rId6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3182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0192" y="2780928"/>
            <a:ext cx="819793" cy="1089515"/>
            <a:chOff x="4018683" y="2265598"/>
            <a:chExt cx="819793" cy="1089515"/>
          </a:xfrm>
        </p:grpSpPr>
        <p:sp>
          <p:nvSpPr>
            <p:cNvPr id="22" name="Rectangle 21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18683" y="2265598"/>
              <a:ext cx="819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C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24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949324"/>
                </p:ext>
              </p:extLst>
            </p:nvPr>
          </p:nvGraphicFramePr>
          <p:xfrm>
            <a:off x="4164053" y="2583786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" name="Clip" r:id="rId7" imgW="1307948" imgH="1084823" progId="MS_ClipArt_Gallery.2">
                    <p:embed/>
                  </p:oleObj>
                </mc:Choice>
                <mc:Fallback>
                  <p:oleObj name="Clip" r:id="rId7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83786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32257" y="2780929"/>
            <a:ext cx="840044" cy="1089515"/>
            <a:chOff x="4008558" y="2265598"/>
            <a:chExt cx="840044" cy="1089515"/>
          </a:xfrm>
        </p:grpSpPr>
        <p:sp>
          <p:nvSpPr>
            <p:cNvPr id="27" name="Rectangle 26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8558" y="2265598"/>
              <a:ext cx="840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A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2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189724"/>
                </p:ext>
              </p:extLst>
            </p:nvPr>
          </p:nvGraphicFramePr>
          <p:xfrm>
            <a:off x="4164053" y="2583786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" name="Clip" r:id="rId8" imgW="1307948" imgH="1084823" progId="MS_ClipArt_Gallery.2">
                    <p:embed/>
                  </p:oleObj>
                </mc:Choice>
                <mc:Fallback>
                  <p:oleObj name="Clip" r:id="rId8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83786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10110" y="5020725"/>
            <a:ext cx="817689" cy="1089515"/>
            <a:chOff x="4004832" y="2265598"/>
            <a:chExt cx="817689" cy="1089515"/>
          </a:xfrm>
        </p:grpSpPr>
        <p:sp>
          <p:nvSpPr>
            <p:cNvPr id="32" name="Rectangle 31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04832" y="2265598"/>
              <a:ext cx="817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F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34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189480"/>
                </p:ext>
              </p:extLst>
            </p:nvPr>
          </p:nvGraphicFramePr>
          <p:xfrm>
            <a:off x="4164053" y="2583786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" name="Clip" r:id="rId9" imgW="1307948" imgH="1084823" progId="MS_ClipArt_Gallery.2">
                    <p:embed/>
                  </p:oleObj>
                </mc:Choice>
                <mc:Fallback>
                  <p:oleObj name="Clip" r:id="rId9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83786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5083" y="5020725"/>
            <a:ext cx="838290" cy="1089515"/>
            <a:chOff x="4009435" y="2265598"/>
            <a:chExt cx="838290" cy="1089515"/>
          </a:xfrm>
        </p:grpSpPr>
        <p:sp>
          <p:nvSpPr>
            <p:cNvPr id="37" name="Rectangle 36"/>
            <p:cNvSpPr/>
            <p:nvPr/>
          </p:nvSpPr>
          <p:spPr>
            <a:xfrm>
              <a:off x="4164053" y="3019081"/>
              <a:ext cx="635018" cy="336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09435" y="2265598"/>
              <a:ext cx="838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Node D</a:t>
              </a:r>
              <a:endParaRPr lang="en-US" sz="1400" dirty="0">
                <a:latin typeface="+mn-lt"/>
                <a:cs typeface="Tw Cen MT"/>
              </a:endParaRPr>
            </a:p>
          </p:txBody>
        </p:sp>
        <p:graphicFrame>
          <p:nvGraphicFramePr>
            <p:cNvPr id="3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392099"/>
                </p:ext>
              </p:extLst>
            </p:nvPr>
          </p:nvGraphicFramePr>
          <p:xfrm>
            <a:off x="4164053" y="2583786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" name="Clip" r:id="rId10" imgW="1307948" imgH="1084823" progId="MS_ClipArt_Gallery.2">
                    <p:embed/>
                  </p:oleObj>
                </mc:Choice>
                <mc:Fallback>
                  <p:oleObj name="Clip" r:id="rId10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053" y="2583786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4210205" y="3047336"/>
              <a:ext cx="539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  <a:cs typeface="Tw Cen MT"/>
                </a:rPr>
                <a:t>NIC</a:t>
              </a:r>
              <a:endParaRPr lang="en-US" sz="1400" dirty="0">
                <a:latin typeface="+mn-lt"/>
                <a:cs typeface="Tw Cen M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169884" y="5823838"/>
            <a:ext cx="1701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  <a:cs typeface="Tw Cen MT"/>
              </a:rPr>
              <a:t>5</a:t>
            </a:r>
            <a:r>
              <a:rPr lang="en-US" sz="1100" dirty="0" smtClean="0">
                <a:latin typeface="+mn-lt"/>
                <a:cs typeface="Tw Cen MT"/>
              </a:rPr>
              <a:t>A-56-9E-A6-89-0A</a:t>
            </a:r>
            <a:endParaRPr lang="en-US" sz="1100" dirty="0">
              <a:latin typeface="+mn-lt"/>
              <a:cs typeface="Tw Cen M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8656" y="5823838"/>
            <a:ext cx="1664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Tw Cen MT"/>
              </a:rPr>
              <a:t>20-</a:t>
            </a:r>
            <a:r>
              <a:rPr lang="en-US" sz="1100" dirty="0">
                <a:latin typeface="+mn-lt"/>
                <a:cs typeface="Tw Cen MT"/>
              </a:rPr>
              <a:t>3</a:t>
            </a:r>
            <a:r>
              <a:rPr lang="en-US" sz="1100" dirty="0" smtClean="0">
                <a:latin typeface="+mn-lt"/>
                <a:cs typeface="Tw Cen MT"/>
              </a:rPr>
              <a:t>3-F0-A3-23-45</a:t>
            </a:r>
            <a:endParaRPr lang="en-US" sz="1100" dirty="0">
              <a:latin typeface="+mn-lt"/>
              <a:cs typeface="Tw Cen M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38656" y="3591590"/>
            <a:ext cx="1685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Tw Cen MT"/>
              </a:rPr>
              <a:t>1A-22-B6-CD-08-42</a:t>
            </a:r>
            <a:endParaRPr lang="en-US" sz="1100" dirty="0">
              <a:latin typeface="+mn-lt"/>
              <a:cs typeface="Tw Cen M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74360" y="3519582"/>
            <a:ext cx="16818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Tw Cen MT"/>
              </a:rPr>
              <a:t>1A-23-F9-CD-06-56</a:t>
            </a:r>
            <a:endParaRPr lang="en-US" sz="1100" dirty="0">
              <a:latin typeface="+mn-lt"/>
              <a:cs typeface="Tw Cen M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4360" y="5823838"/>
            <a:ext cx="1667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Tw Cen MT"/>
              </a:rPr>
              <a:t>10-20-F9-AB-08-15</a:t>
            </a:r>
            <a:endParaRPr lang="en-US" sz="1100" dirty="0">
              <a:latin typeface="+mn-lt"/>
              <a:cs typeface="Tw Cen MT"/>
            </a:endParaRPr>
          </a:p>
        </p:txBody>
      </p: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198888" y="4054431"/>
            <a:ext cx="5954643" cy="990006"/>
            <a:chOff x="3839" y="1737"/>
            <a:chExt cx="1488" cy="1110"/>
          </a:xfrm>
          <a:solidFill>
            <a:srgbClr val="A3C5FF"/>
          </a:solidFill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2 h 1662"/>
                <a:gd name="T2" fmla="*/ 1 w 2135"/>
                <a:gd name="T3" fmla="*/ 1 h 1662"/>
                <a:gd name="T4" fmla="*/ 4 w 2135"/>
                <a:gd name="T5" fmla="*/ 1 h 1662"/>
                <a:gd name="T6" fmla="*/ 8 w 2135"/>
                <a:gd name="T7" fmla="*/ 1 h 1662"/>
                <a:gd name="T8" fmla="*/ 13 w 2135"/>
                <a:gd name="T9" fmla="*/ 1 h 1662"/>
                <a:gd name="T10" fmla="*/ 13 w 2135"/>
                <a:gd name="T11" fmla="*/ 4 h 1662"/>
                <a:gd name="T12" fmla="*/ 10 w 2135"/>
                <a:gd name="T13" fmla="*/ 6 h 1662"/>
                <a:gd name="T14" fmla="*/ 5 w 2135"/>
                <a:gd name="T15" fmla="*/ 5 h 1662"/>
                <a:gd name="T16" fmla="*/ 3 w 2135"/>
                <a:gd name="T17" fmla="*/ 5 h 1662"/>
                <a:gd name="T18" fmla="*/ 1 w 2135"/>
                <a:gd name="T19" fmla="*/ 4 h 1662"/>
                <a:gd name="T20" fmla="*/ 1 w 2135"/>
                <a:gd name="T21" fmla="*/ 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  <a:cs typeface="Tw Cen MT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135" y="1947"/>
              <a:ext cx="975" cy="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u="none" dirty="0">
                  <a:latin typeface="+mn-lt"/>
                  <a:cs typeface="Tw Cen MT"/>
                </a:rPr>
                <a:t>Infra-</a:t>
              </a:r>
              <a:r>
                <a:rPr lang="en-US" sz="1800" b="0" u="none" dirty="0" err="1" smtClean="0">
                  <a:latin typeface="+mn-lt"/>
                  <a:cs typeface="Tw Cen MT"/>
                </a:rPr>
                <a:t>estrutura</a:t>
              </a:r>
              <a:r>
                <a:rPr lang="en-US" sz="1800" b="0" u="none" dirty="0">
                  <a:latin typeface="+mn-lt"/>
                  <a:cs typeface="Tw Cen MT"/>
                </a:rPr>
                <a:t> </a:t>
              </a:r>
              <a:r>
                <a:rPr lang="en-US" sz="1800" b="0" u="none" dirty="0" smtClean="0">
                  <a:latin typeface="+mn-lt"/>
                  <a:cs typeface="Tw Cen MT"/>
                </a:rPr>
                <a:t>Ethernet</a:t>
              </a:r>
            </a:p>
            <a:p>
              <a:pPr algn="ctr" eaLnBrk="1" hangingPunct="1"/>
              <a:r>
                <a:rPr lang="en-US" sz="1800" b="0" u="none" dirty="0" smtClean="0">
                  <a:latin typeface="+mn-lt"/>
                  <a:cs typeface="Tw Cen MT"/>
                </a:rPr>
                <a:t>(canal </a:t>
              </a:r>
              <a:r>
                <a:rPr lang="en-US" sz="1800" b="0" u="none" dirty="0" err="1" smtClean="0">
                  <a:latin typeface="+mn-lt"/>
                  <a:cs typeface="Tw Cen MT"/>
                </a:rPr>
                <a:t>ou</a:t>
              </a:r>
              <a:r>
                <a:rPr lang="en-US" sz="1800" b="0" u="none" dirty="0" smtClean="0">
                  <a:latin typeface="+mn-lt"/>
                  <a:cs typeface="Tw Cen MT"/>
                </a:rPr>
                <a:t> </a:t>
              </a:r>
              <a:r>
                <a:rPr lang="en-US" sz="1800" b="0" u="none" dirty="0" err="1" smtClean="0">
                  <a:latin typeface="+mn-lt"/>
                  <a:cs typeface="Tw Cen MT"/>
                </a:rPr>
                <a:t>arquitectura</a:t>
              </a:r>
              <a:r>
                <a:rPr lang="en-US" sz="1800" b="0" u="none" dirty="0" smtClean="0">
                  <a:latin typeface="+mn-lt"/>
                  <a:cs typeface="Tw Cen MT"/>
                </a:rPr>
                <a:t> switched)</a:t>
              </a:r>
              <a:endParaRPr lang="en-US" sz="1800" b="0" u="none" dirty="0">
                <a:latin typeface="+mn-lt"/>
                <a:cs typeface="Tw Cen MT"/>
              </a:endParaRPr>
            </a:p>
          </p:txBody>
        </p:sp>
      </p:grp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6445562" y="3870443"/>
            <a:ext cx="316049" cy="371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531031" y="5020725"/>
            <a:ext cx="422014" cy="88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58726" y="5020725"/>
            <a:ext cx="671326" cy="885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7" idx="2"/>
          </p:cNvCxnSpPr>
          <p:nvPr/>
        </p:nvCxnSpPr>
        <p:spPr>
          <a:xfrm>
            <a:off x="1605261" y="3870443"/>
            <a:ext cx="820775" cy="256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29909" y="4782308"/>
            <a:ext cx="813189" cy="1043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" idx="2"/>
          </p:cNvCxnSpPr>
          <p:nvPr/>
        </p:nvCxnSpPr>
        <p:spPr>
          <a:xfrm flipV="1">
            <a:off x="4164164" y="3870441"/>
            <a:ext cx="49358" cy="256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9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</a:t>
            </a:r>
            <a:r>
              <a:rPr lang="pt-PT" i="1" dirty="0" err="1"/>
              <a:t>f</a:t>
            </a:r>
            <a:r>
              <a:rPr lang="pt-PT" i="1" dirty="0" err="1" smtClean="0"/>
              <a:t>rame</a:t>
            </a:r>
            <a:r>
              <a:rPr lang="pt-PT" dirty="0" smtClean="0"/>
              <a:t> </a:t>
            </a:r>
            <a:r>
              <a:rPr lang="pt-PT" dirty="0"/>
              <a:t>E</a:t>
            </a:r>
            <a:r>
              <a:rPr lang="pt-PT" dirty="0" smtClean="0"/>
              <a:t>thernet</a:t>
            </a:r>
            <a:endParaRPr lang="pt-PT" dirty="0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611560" y="1484784"/>
            <a:ext cx="8137527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1824410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2129211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3118223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4185024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4794624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6471024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7688637" y="147843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7634662" y="1689571"/>
            <a:ext cx="11223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Checksum</a:t>
            </a: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6759949" y="1689571"/>
            <a:ext cx="7921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Pading</a:t>
            </a: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5224836" y="1689571"/>
            <a:ext cx="7667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Dados</a:t>
            </a: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4788024" y="2348880"/>
            <a:ext cx="3324226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>
                <a:latin typeface="+mn-lt"/>
              </a:rPr>
              <a:t>Dimensão dos dados ou protocolo</a:t>
            </a:r>
          </a:p>
        </p:txBody>
      </p:sp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614735" y="1689571"/>
            <a:ext cx="1160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Preâmbulo</a:t>
            </a:r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3779912" y="2708920"/>
            <a:ext cx="2822576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>
                <a:latin typeface="+mn-lt"/>
              </a:rPr>
              <a:t>Endereços origem e destino</a:t>
            </a:r>
          </a:p>
        </p:txBody>
      </p:sp>
      <p:sp>
        <p:nvSpPr>
          <p:cNvPr id="320530" name="Line 18"/>
          <p:cNvSpPr>
            <a:spLocks noChangeShapeType="1"/>
          </p:cNvSpPr>
          <p:nvPr/>
        </p:nvSpPr>
        <p:spPr bwMode="auto">
          <a:xfrm flipH="1" flipV="1">
            <a:off x="4566024" y="2011834"/>
            <a:ext cx="5976" cy="3370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31" name="Rectangle 19"/>
          <p:cNvSpPr>
            <a:spLocks noChangeArrowheads="1"/>
          </p:cNvSpPr>
          <p:nvPr/>
        </p:nvSpPr>
        <p:spPr bwMode="auto">
          <a:xfrm>
            <a:off x="1522785" y="2527772"/>
            <a:ext cx="10239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Início do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latin typeface="+mn-lt"/>
              </a:rPr>
              <a:t>  frame</a:t>
            </a:r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 flipV="1">
            <a:off x="1976810" y="201183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 flipH="1" flipV="1">
            <a:off x="2627784" y="1772816"/>
            <a:ext cx="936104" cy="1080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20535" name="Line 23"/>
          <p:cNvSpPr>
            <a:spLocks noChangeShapeType="1"/>
          </p:cNvSpPr>
          <p:nvPr/>
        </p:nvSpPr>
        <p:spPr bwMode="auto">
          <a:xfrm flipH="1" flipV="1">
            <a:off x="3635896" y="1772816"/>
            <a:ext cx="36513" cy="107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latin typeface="+mn-lt"/>
            </a:endParaRP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95536" y="3717032"/>
            <a:ext cx="8352928" cy="2520280"/>
          </a:xfrm>
          <a:prstGeom prst="rect">
            <a:avLst/>
          </a:prstGeom>
        </p:spPr>
        <p:txBody>
          <a:bodyPr/>
          <a:lstStyle>
            <a:lvl1pPr marL="223838" indent="-2238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563563" indent="-223838" algn="l" rtl="0" eaLnBrk="0" fontAlgn="base" hangingPunct="0">
              <a:spcBef>
                <a:spcPct val="10000"/>
              </a:spcBef>
              <a:spcAft>
                <a:spcPct val="0"/>
              </a:spcAft>
              <a:buFont typeface="Helvetica" charset="0"/>
              <a:buChar char="–"/>
              <a:defRPr sz="24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2pPr>
            <a:lvl3pPr marL="911225" indent="-233363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charset="0"/>
              <a:buChar char="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3pPr>
            <a:lvl4pPr marL="1258888" indent="-233363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4pPr>
            <a:lvl5pPr marL="15970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5pPr>
            <a:lvl6pPr marL="20542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25114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29686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34258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PT" sz="2000" dirty="0" smtClean="0"/>
              <a:t>Preâmbulo: 7 bytes com o padrão 10101010 seguidos de um byte com o padrão 10101011. Este preâmbulo serve para sincronizar os relógios do emissor e do receptor</a:t>
            </a:r>
          </a:p>
          <a:p>
            <a:pPr>
              <a:lnSpc>
                <a:spcPct val="90000"/>
              </a:lnSpc>
            </a:pPr>
            <a:r>
              <a:rPr lang="pt-PT" sz="2000" dirty="0" smtClean="0"/>
              <a:t>Endereços: 6 bytes cada (48 bits), os 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 são recebidos por todas as interfaces numa mesma rede mas são suprimidos se o endereço não é o endereço da interface receptora (ou um endereço de </a:t>
            </a:r>
            <a:r>
              <a:rPr lang="pt-PT" sz="2000" i="1" dirty="0" err="1" smtClean="0"/>
              <a:t>multicasting</a:t>
            </a:r>
            <a:r>
              <a:rPr lang="pt-PT" sz="2000" i="1" dirty="0" smtClean="0"/>
              <a:t> / </a:t>
            </a:r>
            <a:r>
              <a:rPr lang="pt-PT" sz="2000" i="1" dirty="0" err="1" smtClean="0"/>
              <a:t>broadcasting</a:t>
            </a:r>
            <a:r>
              <a:rPr lang="pt-PT" sz="20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pt-PT" sz="2000" dirty="0" smtClean="0"/>
              <a:t>CRC: testado pelo receptor; se está errado o </a:t>
            </a:r>
            <a:r>
              <a:rPr lang="pt-PT" sz="2000" i="1" dirty="0" err="1" smtClean="0"/>
              <a:t>frame</a:t>
            </a:r>
            <a:r>
              <a:rPr lang="pt-PT" sz="2000" dirty="0" smtClean="0"/>
              <a:t> é suprimido</a:t>
            </a:r>
          </a:p>
          <a:p>
            <a:pPr>
              <a:lnSpc>
                <a:spcPct val="90000"/>
              </a:lnSpc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1112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Dimensões dos diferentes campos</a:t>
            </a:r>
          </a:p>
        </p:txBody>
      </p:sp>
      <p:grpSp>
        <p:nvGrpSpPr>
          <p:cNvPr id="320515" name="Group 3"/>
          <p:cNvGrpSpPr>
            <a:grpSpLocks/>
          </p:cNvGrpSpPr>
          <p:nvPr/>
        </p:nvGrpSpPr>
        <p:grpSpPr bwMode="auto">
          <a:xfrm>
            <a:off x="395536" y="1700808"/>
            <a:ext cx="8374065" cy="2774951"/>
            <a:chOff x="436" y="1189"/>
            <a:chExt cx="5275" cy="1748"/>
          </a:xfrm>
        </p:grpSpPr>
        <p:sp>
          <p:nvSpPr>
            <p:cNvPr id="320516" name="Rectangle 4"/>
            <p:cNvSpPr>
              <a:spLocks noChangeArrowheads="1"/>
            </p:cNvSpPr>
            <p:nvPr/>
          </p:nvSpPr>
          <p:spPr bwMode="auto">
            <a:xfrm>
              <a:off x="580" y="1684"/>
              <a:ext cx="5126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1344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18" name="Line 6"/>
            <p:cNvSpPr>
              <a:spLocks noChangeShapeType="1"/>
            </p:cNvSpPr>
            <p:nvPr/>
          </p:nvSpPr>
          <p:spPr bwMode="auto">
            <a:xfrm>
              <a:off x="1536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19" name="Line 7"/>
            <p:cNvSpPr>
              <a:spLocks noChangeShapeType="1"/>
            </p:cNvSpPr>
            <p:nvPr/>
          </p:nvSpPr>
          <p:spPr bwMode="auto">
            <a:xfrm>
              <a:off x="2159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20" name="Line 8"/>
            <p:cNvSpPr>
              <a:spLocks noChangeShapeType="1"/>
            </p:cNvSpPr>
            <p:nvPr/>
          </p:nvSpPr>
          <p:spPr bwMode="auto">
            <a:xfrm>
              <a:off x="2831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21" name="Line 9"/>
            <p:cNvSpPr>
              <a:spLocks noChangeShapeType="1"/>
            </p:cNvSpPr>
            <p:nvPr/>
          </p:nvSpPr>
          <p:spPr bwMode="auto">
            <a:xfrm>
              <a:off x="3215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22" name="Line 10"/>
            <p:cNvSpPr>
              <a:spLocks noChangeShapeType="1"/>
            </p:cNvSpPr>
            <p:nvPr/>
          </p:nvSpPr>
          <p:spPr bwMode="auto">
            <a:xfrm>
              <a:off x="4271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23" name="Line 11"/>
            <p:cNvSpPr>
              <a:spLocks noChangeShapeType="1"/>
            </p:cNvSpPr>
            <p:nvPr/>
          </p:nvSpPr>
          <p:spPr bwMode="auto">
            <a:xfrm>
              <a:off x="5038" y="168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24" name="Rectangle 12"/>
            <p:cNvSpPr>
              <a:spLocks noChangeArrowheads="1"/>
            </p:cNvSpPr>
            <p:nvPr/>
          </p:nvSpPr>
          <p:spPr bwMode="auto">
            <a:xfrm>
              <a:off x="5004" y="1813"/>
              <a:ext cx="70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Checksum</a:t>
              </a:r>
            </a:p>
          </p:txBody>
        </p:sp>
        <p:sp>
          <p:nvSpPr>
            <p:cNvPr id="320525" name="Rectangle 13"/>
            <p:cNvSpPr>
              <a:spLocks noChangeArrowheads="1"/>
            </p:cNvSpPr>
            <p:nvPr/>
          </p:nvSpPr>
          <p:spPr bwMode="auto">
            <a:xfrm>
              <a:off x="4453" y="1813"/>
              <a:ext cx="49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Pading</a:t>
              </a:r>
            </a:p>
          </p:txBody>
        </p:sp>
        <p:sp>
          <p:nvSpPr>
            <p:cNvPr id="320526" name="Rectangle 14"/>
            <p:cNvSpPr>
              <a:spLocks noChangeArrowheads="1"/>
            </p:cNvSpPr>
            <p:nvPr/>
          </p:nvSpPr>
          <p:spPr bwMode="auto">
            <a:xfrm>
              <a:off x="3486" y="1813"/>
              <a:ext cx="48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Dados</a:t>
              </a:r>
            </a:p>
          </p:txBody>
        </p:sp>
        <p:sp>
          <p:nvSpPr>
            <p:cNvPr id="320527" name="Rectangle 15"/>
            <p:cNvSpPr>
              <a:spLocks noChangeArrowheads="1"/>
            </p:cNvSpPr>
            <p:nvPr/>
          </p:nvSpPr>
          <p:spPr bwMode="auto">
            <a:xfrm>
              <a:off x="2926" y="2373"/>
              <a:ext cx="20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 dirty="0">
                  <a:latin typeface="+mn-lt"/>
                </a:rPr>
                <a:t>Dimensão dos dados ou protocolo</a:t>
              </a:r>
            </a:p>
          </p:txBody>
        </p:sp>
        <p:sp>
          <p:nvSpPr>
            <p:cNvPr id="320528" name="Rectangle 16"/>
            <p:cNvSpPr>
              <a:spLocks noChangeArrowheads="1"/>
            </p:cNvSpPr>
            <p:nvPr/>
          </p:nvSpPr>
          <p:spPr bwMode="auto">
            <a:xfrm>
              <a:off x="582" y="1813"/>
              <a:ext cx="73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Preâmbulo</a:t>
              </a:r>
            </a:p>
          </p:txBody>
        </p:sp>
        <p:sp>
          <p:nvSpPr>
            <p:cNvPr id="320529" name="Rectangle 17"/>
            <p:cNvSpPr>
              <a:spLocks noChangeArrowheads="1"/>
            </p:cNvSpPr>
            <p:nvPr/>
          </p:nvSpPr>
          <p:spPr bwMode="auto">
            <a:xfrm>
              <a:off x="1293" y="2736"/>
              <a:ext cx="177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 dirty="0">
                  <a:latin typeface="+mn-lt"/>
                </a:rPr>
                <a:t>Endereços origem e destino</a:t>
              </a:r>
            </a:p>
          </p:txBody>
        </p:sp>
        <p:sp>
          <p:nvSpPr>
            <p:cNvPr id="320530" name="Line 18"/>
            <p:cNvSpPr>
              <a:spLocks noChangeShapeType="1"/>
            </p:cNvSpPr>
            <p:nvPr/>
          </p:nvSpPr>
          <p:spPr bwMode="auto">
            <a:xfrm flipV="1">
              <a:off x="3071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31" name="Rectangle 19"/>
            <p:cNvSpPr>
              <a:spLocks noChangeArrowheads="1"/>
            </p:cNvSpPr>
            <p:nvPr/>
          </p:nvSpPr>
          <p:spPr bwMode="auto">
            <a:xfrm>
              <a:off x="1154" y="2341"/>
              <a:ext cx="64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Início do</a:t>
              </a:r>
            </a:p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  frame</a:t>
              </a:r>
            </a:p>
          </p:txBody>
        </p:sp>
        <p:sp>
          <p:nvSpPr>
            <p:cNvPr id="320532" name="Line 20"/>
            <p:cNvSpPr>
              <a:spLocks noChangeShapeType="1"/>
            </p:cNvSpPr>
            <p:nvPr/>
          </p:nvSpPr>
          <p:spPr bwMode="auto">
            <a:xfrm flipV="1">
              <a:off x="1440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33" name="Rectangle 21"/>
            <p:cNvSpPr>
              <a:spLocks noChangeArrowheads="1"/>
            </p:cNvSpPr>
            <p:nvPr/>
          </p:nvSpPr>
          <p:spPr bwMode="auto">
            <a:xfrm>
              <a:off x="436" y="1189"/>
              <a:ext cx="84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Nº de bytes</a:t>
              </a:r>
            </a:p>
          </p:txBody>
        </p:sp>
        <p:sp>
          <p:nvSpPr>
            <p:cNvPr id="320534" name="Line 22"/>
            <p:cNvSpPr>
              <a:spLocks noChangeShapeType="1"/>
            </p:cNvSpPr>
            <p:nvPr/>
          </p:nvSpPr>
          <p:spPr bwMode="auto">
            <a:xfrm flipH="1" flipV="1">
              <a:off x="1871" y="2016"/>
              <a:ext cx="1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flipH="1" flipV="1">
              <a:off x="2495" y="2016"/>
              <a:ext cx="23" cy="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latin typeface="+mn-lt"/>
              </a:endParaRPr>
            </a:p>
          </p:txBody>
        </p:sp>
        <p:sp>
          <p:nvSpPr>
            <p:cNvPr id="320536" name="Rectangle 24"/>
            <p:cNvSpPr>
              <a:spLocks noChangeArrowheads="1"/>
            </p:cNvSpPr>
            <p:nvPr/>
          </p:nvSpPr>
          <p:spPr bwMode="auto">
            <a:xfrm>
              <a:off x="885" y="1477"/>
              <a:ext cx="19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7</a:t>
              </a:r>
            </a:p>
          </p:txBody>
        </p:sp>
        <p:sp>
          <p:nvSpPr>
            <p:cNvPr id="320537" name="Rectangle 25"/>
            <p:cNvSpPr>
              <a:spLocks noChangeArrowheads="1"/>
            </p:cNvSpPr>
            <p:nvPr/>
          </p:nvSpPr>
          <p:spPr bwMode="auto">
            <a:xfrm>
              <a:off x="1376" y="1477"/>
              <a:ext cx="17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1</a:t>
              </a:r>
            </a:p>
          </p:txBody>
        </p:sp>
        <p:sp>
          <p:nvSpPr>
            <p:cNvPr id="320538" name="Rectangle 26"/>
            <p:cNvSpPr>
              <a:spLocks noChangeArrowheads="1"/>
            </p:cNvSpPr>
            <p:nvPr/>
          </p:nvSpPr>
          <p:spPr bwMode="auto">
            <a:xfrm>
              <a:off x="1701" y="1477"/>
              <a:ext cx="19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6</a:t>
              </a:r>
            </a:p>
          </p:txBody>
        </p:sp>
        <p:sp>
          <p:nvSpPr>
            <p:cNvPr id="320539" name="Rectangle 27"/>
            <p:cNvSpPr>
              <a:spLocks noChangeArrowheads="1"/>
            </p:cNvSpPr>
            <p:nvPr/>
          </p:nvSpPr>
          <p:spPr bwMode="auto">
            <a:xfrm>
              <a:off x="2325" y="1477"/>
              <a:ext cx="19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6</a:t>
              </a:r>
            </a:p>
          </p:txBody>
        </p:sp>
        <p:sp>
          <p:nvSpPr>
            <p:cNvPr id="320540" name="Rectangle 28"/>
            <p:cNvSpPr>
              <a:spLocks noChangeArrowheads="1"/>
            </p:cNvSpPr>
            <p:nvPr/>
          </p:nvSpPr>
          <p:spPr bwMode="auto">
            <a:xfrm>
              <a:off x="2949" y="1477"/>
              <a:ext cx="19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2</a:t>
              </a:r>
            </a:p>
          </p:txBody>
        </p:sp>
        <p:sp>
          <p:nvSpPr>
            <p:cNvPr id="320541" name="Rectangle 29"/>
            <p:cNvSpPr>
              <a:spLocks noChangeArrowheads="1"/>
            </p:cNvSpPr>
            <p:nvPr/>
          </p:nvSpPr>
          <p:spPr bwMode="auto">
            <a:xfrm>
              <a:off x="3355" y="1477"/>
              <a:ext cx="63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0 a 1500</a:t>
              </a:r>
            </a:p>
          </p:txBody>
        </p:sp>
        <p:sp>
          <p:nvSpPr>
            <p:cNvPr id="320542" name="Rectangle 30"/>
            <p:cNvSpPr>
              <a:spLocks noChangeArrowheads="1"/>
            </p:cNvSpPr>
            <p:nvPr/>
          </p:nvSpPr>
          <p:spPr bwMode="auto">
            <a:xfrm>
              <a:off x="4430" y="1477"/>
              <a:ext cx="49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0 a 46</a:t>
              </a:r>
            </a:p>
          </p:txBody>
        </p:sp>
        <p:sp>
          <p:nvSpPr>
            <p:cNvPr id="320543" name="Rectangle 31"/>
            <p:cNvSpPr>
              <a:spLocks noChangeArrowheads="1"/>
            </p:cNvSpPr>
            <p:nvPr/>
          </p:nvSpPr>
          <p:spPr bwMode="auto">
            <a:xfrm>
              <a:off x="5299" y="1477"/>
              <a:ext cx="19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sz="1600" b="0" u="none">
                  <a:latin typeface="+mn-lt"/>
                </a:rPr>
                <a:t>4</a:t>
              </a:r>
            </a:p>
          </p:txBody>
        </p:sp>
      </p:grpSp>
      <p:sp>
        <p:nvSpPr>
          <p:cNvPr id="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67544" y="4941168"/>
            <a:ext cx="8352928" cy="1584176"/>
          </a:xfrm>
          <a:prstGeom prst="rect">
            <a:avLst/>
          </a:prstGeom>
        </p:spPr>
        <p:txBody>
          <a:bodyPr/>
          <a:lstStyle>
            <a:lvl1pPr marL="223838" indent="-2238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563563" indent="-223838" algn="l" rtl="0" eaLnBrk="0" fontAlgn="base" hangingPunct="0">
              <a:spcBef>
                <a:spcPct val="10000"/>
              </a:spcBef>
              <a:spcAft>
                <a:spcPct val="0"/>
              </a:spcAft>
              <a:buFont typeface="Helvetica" charset="0"/>
              <a:buChar char="–"/>
              <a:defRPr sz="24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2pPr>
            <a:lvl3pPr marL="911225" indent="-233363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charset="0"/>
              <a:buChar char="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3pPr>
            <a:lvl4pPr marL="1258888" indent="-233363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4pPr>
            <a:lvl5pPr marL="15970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5pPr>
            <a:lvl6pPr marL="20542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25114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29686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34258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PT" sz="2000" dirty="0" smtClean="0"/>
              <a:t>Tipo: indica o protocolo do nível superior (IP, ARP, Novell IPX, </a:t>
            </a:r>
            <a:r>
              <a:rPr lang="pt-PT" sz="2000" dirty="0" err="1" smtClean="0"/>
              <a:t>AppleTalk</a:t>
            </a:r>
            <a:r>
              <a:rPr lang="pt-PT" sz="2000" dirty="0" smtClean="0"/>
              <a:t>, ...)</a:t>
            </a:r>
          </a:p>
        </p:txBody>
      </p:sp>
    </p:spTree>
    <p:extLst>
      <p:ext uri="{BB962C8B-B14F-4D97-AF65-F5344CB8AC3E}">
        <p14:creationId xmlns:p14="http://schemas.microsoft.com/office/powerpoint/2010/main" val="4948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>
                <a:cs typeface="+mj-cs"/>
              </a:rPr>
              <a:t>Ideias chave do controlo aleatório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i="1" dirty="0" err="1" smtClean="0"/>
              <a:t>Carrier</a:t>
            </a:r>
            <a:r>
              <a:rPr lang="pt-PT" i="1" dirty="0" smtClean="0"/>
              <a:t> </a:t>
            </a:r>
            <a:r>
              <a:rPr lang="pt-PT" i="1" dirty="0" err="1" smtClean="0"/>
              <a:t>sense</a:t>
            </a:r>
            <a:endParaRPr lang="pt-PT" i="1" dirty="0" smtClean="0"/>
          </a:p>
          <a:p>
            <a:pPr lvl="1">
              <a:defRPr/>
            </a:pPr>
            <a:r>
              <a:rPr lang="pt-PT" dirty="0" smtClean="0"/>
              <a:t>Verificar o estado do meio de transmissão</a:t>
            </a:r>
          </a:p>
          <a:p>
            <a:pPr lvl="1">
              <a:defRPr/>
            </a:pPr>
            <a:r>
              <a:rPr lang="pt-PT" dirty="0" smtClean="0"/>
              <a:t>Transmitir se o mesmo está livre</a:t>
            </a:r>
          </a:p>
          <a:p>
            <a:pPr>
              <a:defRPr/>
            </a:pPr>
            <a:r>
              <a:rPr lang="pt-PT" dirty="0" smtClean="0"/>
              <a:t>Detecção das colisões</a:t>
            </a:r>
          </a:p>
          <a:p>
            <a:pPr lvl="1">
              <a:defRPr/>
            </a:pPr>
            <a:r>
              <a:rPr lang="pt-PT" dirty="0" smtClean="0"/>
              <a:t>Se alguém transmitir ao mesmo tempo, stop</a:t>
            </a:r>
          </a:p>
          <a:p>
            <a:pPr lvl="1">
              <a:defRPr/>
            </a:pPr>
            <a:r>
              <a:rPr lang="pt-PT" dirty="0" smtClean="0"/>
              <a:t>Detecta-se a colisão verificando a qualidade do sinal que circula; em caso de colisão o sinal está distorcido</a:t>
            </a:r>
          </a:p>
          <a:p>
            <a:pPr>
              <a:defRPr/>
            </a:pPr>
            <a:r>
              <a:rPr lang="pt-PT" dirty="0" smtClean="0"/>
              <a:t>Aleatoriedade</a:t>
            </a:r>
          </a:p>
          <a:p>
            <a:pPr lvl="1">
              <a:defRPr/>
            </a:pPr>
            <a:r>
              <a:rPr lang="pt-PT" dirty="0" smtClean="0"/>
              <a:t>Não recomeçar a transmitir imediatamente</a:t>
            </a:r>
          </a:p>
          <a:p>
            <a:pPr lvl="1">
              <a:defRPr/>
            </a:pPr>
            <a:r>
              <a:rPr lang="pt-PT" dirty="0" smtClean="0"/>
              <a:t>Esperar um compasso de espera aleatório antes de tentar de novo para permitir desempatar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9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360" y="6381328"/>
            <a:ext cx="914400" cy="381000"/>
          </a:xfrm>
        </p:spPr>
        <p:txBody>
          <a:bodyPr/>
          <a:lstStyle/>
          <a:p>
            <a:pPr>
              <a:defRPr/>
            </a:pPr>
            <a:fld id="{401A85A9-54F8-2D4C-BC01-C7AE1B326DA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400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>
                <a:latin typeface="+mn-lt"/>
                <a:cs typeface="+mj-cs"/>
              </a:rPr>
              <a:t>Colisões CSMA</a:t>
            </a:r>
          </a:p>
        </p:txBody>
      </p:sp>
      <p:sp>
        <p:nvSpPr>
          <p:cNvPr id="1240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219200"/>
            <a:ext cx="4206180" cy="5018112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</p:txBody>
      </p:sp>
      <p:pic>
        <p:nvPicPr>
          <p:cNvPr id="24580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0068" name="Rectangle 4"/>
          <p:cNvSpPr>
            <a:spLocks noChangeArrowheads="1"/>
          </p:cNvSpPr>
          <p:nvPr/>
        </p:nvSpPr>
        <p:spPr bwMode="auto">
          <a:xfrm>
            <a:off x="541338" y="1547813"/>
            <a:ext cx="3794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pt-PT" sz="2400" b="0" dirty="0" smtClean="0">
                <a:solidFill>
                  <a:srgbClr val="0000FF"/>
                </a:solidFill>
                <a:latin typeface="+mn-lt"/>
                <a:cs typeface="+mn-cs"/>
              </a:rPr>
              <a:t>Porque não é possível evitar as colisões?</a:t>
            </a:r>
            <a:endParaRPr lang="pt-PT" sz="2400" b="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40069" name="Rectangle 5"/>
          <p:cNvSpPr>
            <a:spLocks noChangeArrowheads="1"/>
          </p:cNvSpPr>
          <p:nvPr/>
        </p:nvSpPr>
        <p:spPr bwMode="auto">
          <a:xfrm>
            <a:off x="539552" y="2492896"/>
            <a:ext cx="34988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buFontTx/>
              <a:buChar char="•"/>
              <a:defRPr/>
            </a:pPr>
            <a:r>
              <a:rPr lang="pt-PT" sz="2400" b="0" dirty="0">
                <a:solidFill>
                  <a:srgbClr val="0000FF"/>
                </a:solidFill>
                <a:latin typeface="+mn-lt"/>
                <a:cs typeface="+mn-cs"/>
              </a:rPr>
              <a:t>T</a:t>
            </a:r>
            <a:r>
              <a:rPr lang="pt-PT" sz="2400" b="0" dirty="0" smtClean="0">
                <a:solidFill>
                  <a:srgbClr val="0000FF"/>
                </a:solidFill>
                <a:latin typeface="+mn-lt"/>
                <a:cs typeface="+mn-cs"/>
              </a:rPr>
              <a:t>empo de propagação é responsável por isso nas redes com fios</a:t>
            </a:r>
          </a:p>
          <a:p>
            <a:pPr marL="342900" indent="-342900" algn="l" eaLnBrk="0" hangingPunct="0">
              <a:buFontTx/>
              <a:buChar char="•"/>
              <a:defRPr/>
            </a:pPr>
            <a:endParaRPr lang="pt-PT" sz="2400" b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buFontTx/>
              <a:buChar char="•"/>
              <a:defRPr/>
            </a:pPr>
            <a:r>
              <a:rPr lang="pt-PT" sz="2400" b="0" dirty="0" smtClean="0">
                <a:solidFill>
                  <a:srgbClr val="0000FF"/>
                </a:solidFill>
                <a:latin typeface="+mn-lt"/>
                <a:cs typeface="+mn-cs"/>
              </a:rPr>
              <a:t>Outros fenómenos complicam o processo nas redes sem fios</a:t>
            </a:r>
            <a:endParaRPr lang="pt-PT" b="0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6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095F-7451-234F-B7D9-68BA0763ADE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6627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CSMA/CD (Collision Detection)</a:t>
            </a:r>
          </a:p>
        </p:txBody>
      </p:sp>
    </p:spTree>
    <p:extLst>
      <p:ext uri="{BB962C8B-B14F-4D97-AF65-F5344CB8AC3E}">
        <p14:creationId xmlns:p14="http://schemas.microsoft.com/office/powerpoint/2010/main" val="5497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dirty="0" smtClean="0"/>
              <a:t>Canais mais comuns nas redes de acesso</a:t>
            </a:r>
            <a:endParaRPr lang="pt-PT" sz="3200" dirty="0"/>
          </a:p>
        </p:txBody>
      </p:sp>
      <p:sp>
        <p:nvSpPr>
          <p:cNvPr id="24578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79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25025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5026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00CCFF"/>
                </a:solidFill>
              </a:endParaRPr>
            </a:p>
          </p:txBody>
        </p:sp>
      </p:grpSp>
      <p:sp>
        <p:nvSpPr>
          <p:cNvPr id="24580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1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4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latin typeface="Times New Roman" charset="0"/>
            </a:endParaRPr>
          </a:p>
        </p:txBody>
      </p:sp>
      <p:sp>
        <p:nvSpPr>
          <p:cNvPr id="24616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>
              <a:latin typeface="Times New Roman" charset="0"/>
            </a:endParaRPr>
          </a:p>
        </p:txBody>
      </p:sp>
      <p:sp>
        <p:nvSpPr>
          <p:cNvPr id="24617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latin typeface="Times New Roman" charset="0"/>
            </a:endParaRPr>
          </a:p>
        </p:txBody>
      </p:sp>
      <p:grpSp>
        <p:nvGrpSpPr>
          <p:cNvPr id="24618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25023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24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9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21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2501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1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1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5018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502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19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0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2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2500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0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0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5010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501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11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2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3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2499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0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500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5002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5005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6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03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4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4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2499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9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9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94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97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8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95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6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5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2498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8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8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86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89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0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87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6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27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2497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7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7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78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81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2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79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0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8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2496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6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6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70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73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4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71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2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9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2495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6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6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62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65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6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63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4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0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2495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5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5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54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57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8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55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6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1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2494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4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4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46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49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0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47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8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2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2493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3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93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938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24941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2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39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0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3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24927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928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24930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931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932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933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934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29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4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24911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2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3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4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5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6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7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8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19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0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1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2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3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4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5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26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4635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24905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6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7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8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9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0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6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24899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0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1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2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3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4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7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8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24893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4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5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6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7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8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9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40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24887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2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1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24881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2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3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2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24875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6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7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8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9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0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643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4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45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24873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74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6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24871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72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7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24869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70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8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24867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68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4649" name="Picture 93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50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24865" name="Picture 93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66" name="Picture 93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51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52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24833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4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35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6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7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38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863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64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39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40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861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62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41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42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43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859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60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44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845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857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58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46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47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8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9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50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1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52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53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54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1800">
                <a:solidFill>
                  <a:srgbClr val="FF0000"/>
                </a:solidFill>
              </a:endParaRPr>
            </a:p>
          </p:txBody>
        </p:sp>
        <p:sp>
          <p:nvSpPr>
            <p:cNvPr id="24855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56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4653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24801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03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06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831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32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07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08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829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30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09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10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4811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827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28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12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813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825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826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4814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15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7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18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9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20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21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22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1800">
                <a:solidFill>
                  <a:srgbClr val="FF0000"/>
                </a:solidFill>
              </a:endParaRPr>
            </a:p>
          </p:txBody>
        </p:sp>
        <p:sp>
          <p:nvSpPr>
            <p:cNvPr id="24823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824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4654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24778" name="Picture 100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79" name="Picture 1006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0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781" name="Picture 1008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2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4 h 1659"/>
                <a:gd name="T6" fmla="*/ 0 w 637"/>
                <a:gd name="T7" fmla="*/ 4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2 w 2216"/>
                <a:gd name="T5" fmla="*/ 1 h 550"/>
                <a:gd name="T6" fmla="*/ 2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88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4795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6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7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8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0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9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655" name="Picture 1030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56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657" name="Picture 1032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58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9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0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1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2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3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64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24772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65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6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7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8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9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0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71" name="Picture 1054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2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673" name="Picture 1056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4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5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6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7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80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24766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1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87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24764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65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4688" name="Picture 1081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89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690" name="Picture 1083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91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2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3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4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5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6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97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24758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98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9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704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2475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5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5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753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4756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7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54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5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2474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4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4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745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4748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46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6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24736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504 w 646"/>
                <a:gd name="T1" fmla="*/ 2307 h 300"/>
                <a:gd name="T2" fmla="*/ 718 w 646"/>
                <a:gd name="T3" fmla="*/ 1948 h 300"/>
                <a:gd name="T4" fmla="*/ 893 w 646"/>
                <a:gd name="T5" fmla="*/ 1471 h 300"/>
                <a:gd name="T6" fmla="*/ 922 w 646"/>
                <a:gd name="T7" fmla="*/ 823 h 300"/>
                <a:gd name="T8" fmla="*/ 675 w 646"/>
                <a:gd name="T9" fmla="*/ 460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7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247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731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4734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32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8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2472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2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2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723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4726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24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9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2471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1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2471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grpSp>
          <p:nvGrpSpPr>
            <p:cNvPr id="24715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4718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16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10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42672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pt-PT" sz="2400">
                <a:solidFill>
                  <a:srgbClr val="0000FF"/>
                </a:solidFill>
                <a:latin typeface="Comic Sans MS" charset="0"/>
                <a:cs typeface="Arial" charset="0"/>
              </a:rPr>
              <a:t>Na periferia estão as redes de acesso (</a:t>
            </a:r>
            <a:r>
              <a:rPr lang="pt-PT" sz="2400" i="1">
                <a:solidFill>
                  <a:srgbClr val="0000FF"/>
                </a:solidFill>
                <a:latin typeface="Comic Sans MS" charset="0"/>
                <a:cs typeface="Arial" charset="0"/>
              </a:rPr>
              <a:t>access networks</a:t>
            </a:r>
            <a:r>
              <a:rPr lang="pt-PT" sz="2400">
                <a:solidFill>
                  <a:srgbClr val="0000FF"/>
                </a:solidFill>
                <a:latin typeface="Comic Sans MS" charset="0"/>
                <a:cs typeface="Arial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PT" sz="2400">
                <a:solidFill>
                  <a:srgbClr val="0000FF"/>
                </a:solidFill>
                <a:latin typeface="Comic Sans MS" charset="0"/>
                <a:cs typeface="Arial" charset="0"/>
              </a:rPr>
              <a:t>Os canais são caracterizados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pt-PT">
                <a:solidFill>
                  <a:schemeClr val="tx2"/>
                </a:solidFill>
                <a:latin typeface="Comic Sans MS" charset="0"/>
                <a:cs typeface="Arial" charset="0"/>
              </a:rPr>
              <a:t>Pela capacidade, distância e taxa de erros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pt-PT">
                <a:solidFill>
                  <a:schemeClr val="tx2"/>
                </a:solidFill>
                <a:latin typeface="Comic Sans MS" charset="0"/>
                <a:cs typeface="Arial" charset="0"/>
              </a:rPr>
              <a:t>A capacidade mede-se em bits / segundo</a:t>
            </a:r>
            <a:endParaRPr lang="pt-PT" sz="2400">
              <a:solidFill>
                <a:schemeClr val="tx2"/>
              </a:solidFill>
              <a:latin typeface="Comic Sans MS" charset="0"/>
              <a:cs typeface="Arial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PT" sz="2400">
                <a:solidFill>
                  <a:srgbClr val="0000FF"/>
                </a:solidFill>
                <a:latin typeface="Comic Sans MS" charset="0"/>
                <a:cs typeface="Arial" charset="0"/>
              </a:rPr>
              <a:t>Os canais são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pt-PT">
                <a:solidFill>
                  <a:schemeClr val="tx2"/>
                </a:solidFill>
                <a:latin typeface="Comic Sans MS" charset="0"/>
                <a:cs typeface="Arial" charset="0"/>
              </a:rPr>
              <a:t>Canais com e sem fios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pt-PT">
                <a:solidFill>
                  <a:schemeClr val="tx2"/>
                </a:solidFill>
                <a:latin typeface="Comic Sans MS" charset="0"/>
                <a:cs typeface="Arial" charset="0"/>
              </a:rPr>
              <a:t>Canais de baixa capacidade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pt-PT" sz="2400">
              <a:solidFill>
                <a:srgbClr val="0000FF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45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Colisões e tempo de propagação</a:t>
            </a:r>
          </a:p>
        </p:txBody>
      </p:sp>
      <p:grpSp>
        <p:nvGrpSpPr>
          <p:cNvPr id="324611" name="Group 3"/>
          <p:cNvGrpSpPr>
            <a:grpSpLocks/>
          </p:cNvGrpSpPr>
          <p:nvPr/>
        </p:nvGrpSpPr>
        <p:grpSpPr bwMode="auto">
          <a:xfrm>
            <a:off x="1278173" y="1981202"/>
            <a:ext cx="7388484" cy="374651"/>
            <a:chOff x="935" y="1019"/>
            <a:chExt cx="5040" cy="236"/>
          </a:xfrm>
        </p:grpSpPr>
        <p:sp>
          <p:nvSpPr>
            <p:cNvPr id="324612" name="Line 4"/>
            <p:cNvSpPr>
              <a:spLocks noChangeShapeType="1"/>
            </p:cNvSpPr>
            <p:nvPr/>
          </p:nvSpPr>
          <p:spPr bwMode="auto">
            <a:xfrm>
              <a:off x="1200" y="1104"/>
              <a:ext cx="451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24613" name="Rectangle 5"/>
            <p:cNvSpPr>
              <a:spLocks noChangeArrowheads="1"/>
            </p:cNvSpPr>
            <p:nvPr/>
          </p:nvSpPr>
          <p:spPr bwMode="auto">
            <a:xfrm>
              <a:off x="935" y="1019"/>
              <a:ext cx="2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A</a:t>
              </a:r>
            </a:p>
          </p:txBody>
        </p:sp>
        <p:sp>
          <p:nvSpPr>
            <p:cNvPr id="324614" name="Rectangle 6"/>
            <p:cNvSpPr>
              <a:spLocks noChangeArrowheads="1"/>
            </p:cNvSpPr>
            <p:nvPr/>
          </p:nvSpPr>
          <p:spPr bwMode="auto">
            <a:xfrm>
              <a:off x="5738" y="1019"/>
              <a:ext cx="23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324615" name="Group 7"/>
          <p:cNvGrpSpPr>
            <a:grpSpLocks/>
          </p:cNvGrpSpPr>
          <p:nvPr/>
        </p:nvGrpSpPr>
        <p:grpSpPr bwMode="auto">
          <a:xfrm>
            <a:off x="1278173" y="2819403"/>
            <a:ext cx="7388484" cy="374651"/>
            <a:chOff x="935" y="1547"/>
            <a:chExt cx="5040" cy="236"/>
          </a:xfrm>
        </p:grpSpPr>
        <p:sp>
          <p:nvSpPr>
            <p:cNvPr id="324616" name="Line 8"/>
            <p:cNvSpPr>
              <a:spLocks noChangeShapeType="1"/>
            </p:cNvSpPr>
            <p:nvPr/>
          </p:nvSpPr>
          <p:spPr bwMode="auto">
            <a:xfrm>
              <a:off x="1200" y="1632"/>
              <a:ext cx="451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24617" name="Rectangle 9"/>
            <p:cNvSpPr>
              <a:spLocks noChangeArrowheads="1"/>
            </p:cNvSpPr>
            <p:nvPr/>
          </p:nvSpPr>
          <p:spPr bwMode="auto">
            <a:xfrm>
              <a:off x="935" y="1547"/>
              <a:ext cx="2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A</a:t>
              </a:r>
            </a:p>
          </p:txBody>
        </p:sp>
        <p:sp>
          <p:nvSpPr>
            <p:cNvPr id="324618" name="Rectangle 10"/>
            <p:cNvSpPr>
              <a:spLocks noChangeArrowheads="1"/>
            </p:cNvSpPr>
            <p:nvPr/>
          </p:nvSpPr>
          <p:spPr bwMode="auto">
            <a:xfrm>
              <a:off x="5738" y="1547"/>
              <a:ext cx="23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324619" name="Group 11"/>
          <p:cNvGrpSpPr>
            <a:grpSpLocks/>
          </p:cNvGrpSpPr>
          <p:nvPr/>
        </p:nvGrpSpPr>
        <p:grpSpPr bwMode="auto">
          <a:xfrm>
            <a:off x="1208323" y="3886204"/>
            <a:ext cx="7388484" cy="374651"/>
            <a:chOff x="887" y="2219"/>
            <a:chExt cx="5040" cy="236"/>
          </a:xfrm>
        </p:grpSpPr>
        <p:sp>
          <p:nvSpPr>
            <p:cNvPr id="324620" name="Line 12"/>
            <p:cNvSpPr>
              <a:spLocks noChangeShapeType="1"/>
            </p:cNvSpPr>
            <p:nvPr/>
          </p:nvSpPr>
          <p:spPr bwMode="auto">
            <a:xfrm>
              <a:off x="1152" y="2304"/>
              <a:ext cx="451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24621" name="Rectangle 13"/>
            <p:cNvSpPr>
              <a:spLocks noChangeArrowheads="1"/>
            </p:cNvSpPr>
            <p:nvPr/>
          </p:nvSpPr>
          <p:spPr bwMode="auto">
            <a:xfrm>
              <a:off x="887" y="2219"/>
              <a:ext cx="2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A</a:t>
              </a:r>
            </a:p>
          </p:txBody>
        </p:sp>
        <p:sp>
          <p:nvSpPr>
            <p:cNvPr id="324622" name="Rectangle 14"/>
            <p:cNvSpPr>
              <a:spLocks noChangeArrowheads="1"/>
            </p:cNvSpPr>
            <p:nvPr/>
          </p:nvSpPr>
          <p:spPr bwMode="auto">
            <a:xfrm>
              <a:off x="5690" y="2219"/>
              <a:ext cx="23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324623" name="Group 15"/>
          <p:cNvGrpSpPr>
            <a:grpSpLocks/>
          </p:cNvGrpSpPr>
          <p:nvPr/>
        </p:nvGrpSpPr>
        <p:grpSpPr bwMode="auto">
          <a:xfrm>
            <a:off x="1250838" y="5013182"/>
            <a:ext cx="7386889" cy="374651"/>
            <a:chOff x="983" y="2939"/>
            <a:chExt cx="5040" cy="236"/>
          </a:xfrm>
        </p:grpSpPr>
        <p:sp>
          <p:nvSpPr>
            <p:cNvPr id="324624" name="Line 16"/>
            <p:cNvSpPr>
              <a:spLocks noChangeShapeType="1"/>
            </p:cNvSpPr>
            <p:nvPr/>
          </p:nvSpPr>
          <p:spPr bwMode="auto">
            <a:xfrm>
              <a:off x="1248" y="3024"/>
              <a:ext cx="451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24625" name="Rectangle 17"/>
            <p:cNvSpPr>
              <a:spLocks noChangeArrowheads="1"/>
            </p:cNvSpPr>
            <p:nvPr/>
          </p:nvSpPr>
          <p:spPr bwMode="auto">
            <a:xfrm>
              <a:off x="983" y="2939"/>
              <a:ext cx="2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A</a:t>
              </a:r>
            </a:p>
          </p:txBody>
        </p:sp>
        <p:sp>
          <p:nvSpPr>
            <p:cNvPr id="324626" name="Rectangle 18"/>
            <p:cNvSpPr>
              <a:spLocks noChangeArrowheads="1"/>
            </p:cNvSpPr>
            <p:nvPr/>
          </p:nvSpPr>
          <p:spPr bwMode="auto">
            <a:xfrm>
              <a:off x="5786" y="2939"/>
              <a:ext cx="23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pt-PT" b="0" u="none">
                  <a:solidFill>
                    <a:srgbClr val="0000FF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1673225" y="1893888"/>
            <a:ext cx="269875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3600" b="0" u="none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28" name="Rectangle 20"/>
          <p:cNvSpPr>
            <a:spLocks noChangeArrowheads="1"/>
          </p:cNvSpPr>
          <p:nvPr/>
        </p:nvSpPr>
        <p:spPr bwMode="auto">
          <a:xfrm>
            <a:off x="7439025" y="2732088"/>
            <a:ext cx="269875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29" name="Rectangle 21"/>
          <p:cNvSpPr>
            <a:spLocks noChangeArrowheads="1"/>
          </p:cNvSpPr>
          <p:nvPr/>
        </p:nvSpPr>
        <p:spPr bwMode="auto">
          <a:xfrm>
            <a:off x="7580313" y="3798888"/>
            <a:ext cx="269875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0" name="Rectangle 22"/>
          <p:cNvSpPr>
            <a:spLocks noChangeArrowheads="1"/>
          </p:cNvSpPr>
          <p:nvPr/>
        </p:nvSpPr>
        <p:spPr bwMode="auto">
          <a:xfrm>
            <a:off x="7932738" y="3798888"/>
            <a:ext cx="268287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1" name="AutoShape 23"/>
          <p:cNvSpPr>
            <a:spLocks noChangeArrowheads="1"/>
          </p:cNvSpPr>
          <p:nvPr/>
        </p:nvSpPr>
        <p:spPr bwMode="auto">
          <a:xfrm>
            <a:off x="7721600" y="3494088"/>
            <a:ext cx="339725" cy="215900"/>
          </a:xfrm>
          <a:prstGeom prst="star16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2" name="AutoShape 24"/>
          <p:cNvSpPr>
            <a:spLocks noChangeArrowheads="1"/>
          </p:cNvSpPr>
          <p:nvPr/>
        </p:nvSpPr>
        <p:spPr bwMode="auto">
          <a:xfrm>
            <a:off x="1812925" y="4789488"/>
            <a:ext cx="341313" cy="215900"/>
          </a:xfrm>
          <a:prstGeom prst="star16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3" name="Line 25"/>
          <p:cNvSpPr>
            <a:spLocks noChangeShapeType="1"/>
          </p:cNvSpPr>
          <p:nvPr/>
        </p:nvSpPr>
        <p:spPr bwMode="auto">
          <a:xfrm>
            <a:off x="541338" y="1735138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4" name="Rectangle 26"/>
          <p:cNvSpPr>
            <a:spLocks noChangeArrowheads="1"/>
          </p:cNvSpPr>
          <p:nvPr/>
        </p:nvSpPr>
        <p:spPr bwMode="auto">
          <a:xfrm>
            <a:off x="153727" y="1412875"/>
            <a:ext cx="772046" cy="3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>
                <a:solidFill>
                  <a:srgbClr val="0000FF"/>
                </a:solidFill>
                <a:latin typeface="+mn-lt"/>
              </a:rPr>
              <a:t>tempo</a:t>
            </a:r>
          </a:p>
        </p:txBody>
      </p:sp>
      <p:sp>
        <p:nvSpPr>
          <p:cNvPr id="324635" name="Rectangle 27"/>
          <p:cNvSpPr>
            <a:spLocks noChangeArrowheads="1"/>
          </p:cNvSpPr>
          <p:nvPr/>
        </p:nvSpPr>
        <p:spPr bwMode="auto">
          <a:xfrm>
            <a:off x="710994" y="1981200"/>
            <a:ext cx="306800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b="0" u="none">
                <a:solidFill>
                  <a:srgbClr val="0000FF"/>
                </a:solidFill>
                <a:latin typeface="+mn-lt"/>
              </a:rPr>
              <a:t>t</a:t>
            </a:r>
          </a:p>
        </p:txBody>
      </p:sp>
      <p:sp>
        <p:nvSpPr>
          <p:cNvPr id="324636" name="Rectangle 28"/>
          <p:cNvSpPr>
            <a:spLocks noChangeArrowheads="1"/>
          </p:cNvSpPr>
          <p:nvPr/>
        </p:nvSpPr>
        <p:spPr bwMode="auto">
          <a:xfrm>
            <a:off x="566290" y="3645024"/>
            <a:ext cx="695778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b="0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pt-PT" b="0" u="none" dirty="0" err="1" smtClean="0">
                <a:solidFill>
                  <a:srgbClr val="0000FF"/>
                </a:solidFill>
                <a:latin typeface="+mn-lt"/>
              </a:rPr>
              <a:t>+T</a:t>
            </a:r>
            <a:r>
              <a:rPr lang="pt-PT" b="0" u="none" baseline="-25000" dirty="0" err="1" smtClean="0">
                <a:solidFill>
                  <a:srgbClr val="0000FF"/>
                </a:solidFill>
                <a:latin typeface="+mn-lt"/>
              </a:rPr>
              <a:t>p</a:t>
            </a:r>
            <a:endParaRPr lang="pt-PT" b="0" u="none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7" name="Rectangle 29"/>
          <p:cNvSpPr>
            <a:spLocks noChangeArrowheads="1"/>
          </p:cNvSpPr>
          <p:nvPr/>
        </p:nvSpPr>
        <p:spPr bwMode="auto">
          <a:xfrm>
            <a:off x="611560" y="4653136"/>
            <a:ext cx="852321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t+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2T</a:t>
            </a:r>
            <a:r>
              <a:rPr lang="pt-PT" b="0" u="none" baseline="-25000" dirty="0" smtClean="0">
                <a:solidFill>
                  <a:srgbClr val="0000FF"/>
                </a:solidFill>
                <a:latin typeface="+mn-lt"/>
              </a:rPr>
              <a:t>p</a:t>
            </a:r>
            <a:endParaRPr lang="pt-PT" b="0" u="none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8" name="Line 30"/>
          <p:cNvSpPr>
            <a:spLocks noChangeShapeType="1"/>
          </p:cNvSpPr>
          <p:nvPr/>
        </p:nvSpPr>
        <p:spPr bwMode="auto">
          <a:xfrm>
            <a:off x="6661150" y="3411538"/>
            <a:ext cx="984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39" name="Rectangle 31"/>
          <p:cNvSpPr>
            <a:spLocks noChangeArrowheads="1"/>
          </p:cNvSpPr>
          <p:nvPr/>
        </p:nvSpPr>
        <p:spPr bwMode="auto">
          <a:xfrm>
            <a:off x="3988851" y="3284984"/>
            <a:ext cx="2603577" cy="3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>
                <a:solidFill>
                  <a:srgbClr val="0000FF"/>
                </a:solidFill>
                <a:latin typeface="+mn-lt"/>
              </a:rPr>
              <a:t>colisão é detectada por B</a:t>
            </a:r>
          </a:p>
        </p:txBody>
      </p:sp>
      <p:sp>
        <p:nvSpPr>
          <p:cNvPr id="324640" name="Line 32"/>
          <p:cNvSpPr>
            <a:spLocks noChangeShapeType="1"/>
          </p:cNvSpPr>
          <p:nvPr/>
        </p:nvSpPr>
        <p:spPr bwMode="auto">
          <a:xfrm flipV="1">
            <a:off x="2298700" y="4630738"/>
            <a:ext cx="112553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4641" name="Rectangle 33"/>
          <p:cNvSpPr>
            <a:spLocks noChangeArrowheads="1"/>
          </p:cNvSpPr>
          <p:nvPr/>
        </p:nvSpPr>
        <p:spPr bwMode="auto">
          <a:xfrm>
            <a:off x="3473104" y="4365104"/>
            <a:ext cx="2790628" cy="3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sz="1600" b="0" u="none" dirty="0">
                <a:solidFill>
                  <a:srgbClr val="0000FF"/>
                </a:solidFill>
                <a:latin typeface="+mn-lt"/>
              </a:rPr>
              <a:t>a colisão é detectada por A</a:t>
            </a:r>
          </a:p>
        </p:txBody>
      </p:sp>
      <p:sp>
        <p:nvSpPr>
          <p:cNvPr id="324642" name="Rectangle 34"/>
          <p:cNvSpPr>
            <a:spLocks noChangeArrowheads="1"/>
          </p:cNvSpPr>
          <p:nvPr/>
        </p:nvSpPr>
        <p:spPr bwMode="auto">
          <a:xfrm>
            <a:off x="803047" y="5805264"/>
            <a:ext cx="7883894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PT" b="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pt-PT" b="0" baseline="-25000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- tempo de propagação ou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worst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case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transmission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path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delay</a:t>
            </a:r>
            <a:endParaRPr lang="pt-PT" b="0" i="1" u="none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7416B-94D2-B040-B6F6-F667090BA8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err="1" smtClean="0">
                <a:solidFill>
                  <a:srgbClr val="0000FF"/>
                </a:solidFill>
                <a:latin typeface="+mn-lt"/>
              </a:rPr>
              <a:t>int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 collisions = 0; </a:t>
            </a:r>
            <a:r>
              <a:rPr lang="en-GB" b="0" dirty="0" err="1" smtClean="0">
                <a:solidFill>
                  <a:srgbClr val="0000FF"/>
                </a:solidFill>
                <a:latin typeface="+mn-lt"/>
              </a:rPr>
              <a:t>boolean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 done = false;</a:t>
            </a:r>
          </a:p>
          <a:p>
            <a:pPr algn="l"/>
            <a:r>
              <a:rPr lang="en-GB" b="0" dirty="0" err="1" smtClean="0">
                <a:solidFill>
                  <a:srgbClr val="0000FF"/>
                </a:solidFill>
                <a:latin typeface="+mn-lt"/>
              </a:rPr>
              <a:t>boolean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b="0" dirty="0" err="1" smtClean="0">
                <a:solidFill>
                  <a:srgbClr val="0000FF"/>
                </a:solidFill>
                <a:latin typeface="+mn-lt"/>
              </a:rPr>
              <a:t>giveup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 = false;</a:t>
            </a:r>
          </a:p>
          <a:p>
            <a:pPr algn="l"/>
            <a:endParaRPr lang="en-GB" b="0" dirty="0" smtClean="0">
              <a:solidFill>
                <a:srgbClr val="0000FF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while (! done &amp;&amp; ! </a:t>
            </a:r>
            <a:r>
              <a:rPr lang="en-GB" b="0" dirty="0" err="1" smtClean="0">
                <a:solidFill>
                  <a:srgbClr val="0000FF"/>
                </a:solidFill>
                <a:latin typeface="+mn-lt"/>
              </a:rPr>
              <a:t>giveup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 ) {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if ( medium status == free ) {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	transmit and sense the medium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	if ( collisions detected ) {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		abort and send jam signal</a:t>
            </a:r>
          </a:p>
          <a:p>
            <a:pPr algn="l"/>
            <a:r>
              <a:rPr lang="en-GB" b="0" dirty="0">
                <a:solidFill>
                  <a:srgbClr val="0000FF"/>
                </a:solidFill>
              </a:rPr>
              <a:t>		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collision </a:t>
            </a:r>
            <a:r>
              <a:rPr lang="en-GB" b="0" dirty="0">
                <a:solidFill>
                  <a:srgbClr val="0000FF"/>
                </a:solidFill>
                <a:latin typeface="+mn-lt"/>
              </a:rPr>
              <a:t>+= 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1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		k = random number between 0 and 2</a:t>
            </a:r>
            <a:r>
              <a:rPr lang="en-GB" b="0" baseline="30000" dirty="0" smtClean="0">
                <a:solidFill>
                  <a:srgbClr val="0000FF"/>
                </a:solidFill>
                <a:latin typeface="+mn-lt"/>
              </a:rPr>
              <a:t>collisions 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- 1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		wait during k collision slot times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</a:rPr>
              <a:t>		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if </a:t>
            </a:r>
            <a:r>
              <a:rPr lang="en-GB" b="0" dirty="0">
                <a:solidFill>
                  <a:srgbClr val="0000FF"/>
                </a:solidFill>
                <a:latin typeface="+mn-lt"/>
              </a:rPr>
              <a:t>( collision == 16 ) </a:t>
            </a:r>
            <a:r>
              <a:rPr lang="en-GB" b="0" dirty="0" err="1">
                <a:solidFill>
                  <a:srgbClr val="0000FF"/>
                </a:solidFill>
                <a:latin typeface="+mn-lt"/>
              </a:rPr>
              <a:t>giveup</a:t>
            </a:r>
            <a:r>
              <a:rPr lang="en-GB" b="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GB" b="0" dirty="0" smtClean="0">
                <a:solidFill>
                  <a:srgbClr val="0000FF"/>
                </a:solidFill>
                <a:latin typeface="+mn-lt"/>
              </a:rPr>
              <a:t>true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	}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	else done = true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}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    else { wait until medium is free }</a:t>
            </a:r>
          </a:p>
          <a:p>
            <a:pPr algn="l"/>
            <a:r>
              <a:rPr lang="en-GB" b="0" dirty="0" smtClean="0">
                <a:solidFill>
                  <a:srgbClr val="0000FF"/>
                </a:solidFill>
                <a:latin typeface="+mn-lt"/>
              </a:rPr>
              <a:t>}</a:t>
            </a:r>
            <a:endParaRPr lang="en-GB" b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82000" cy="936104"/>
          </a:xfrm>
        </p:spPr>
        <p:txBody>
          <a:bodyPr/>
          <a:lstStyle/>
          <a:p>
            <a:r>
              <a:rPr lang="en-US" i="1" dirty="0"/>
              <a:t>Binary Exponential </a:t>
            </a:r>
            <a:r>
              <a:rPr lang="en-US" i="1" dirty="0" err="1"/>
              <a:t>Backoff</a:t>
            </a:r>
            <a:endParaRPr lang="pt-PT" i="1" dirty="0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467544" y="1268760"/>
            <a:ext cx="8208912" cy="53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O tempo é dividido em </a:t>
            </a:r>
            <a:r>
              <a:rPr lang="pt-PT" b="0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 de dimensão  superior a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2T</a:t>
            </a:r>
            <a:r>
              <a:rPr lang="pt-PT" b="0" u="none" baseline="-25000" dirty="0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ditos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collision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windows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ou</a:t>
            </a:r>
            <a:r>
              <a:rPr lang="pt-PT" b="0" i="1" u="non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collision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.  </a:t>
            </a: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Segundo a norma IEEE 802.3 o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collision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slot</a:t>
            </a:r>
            <a:r>
              <a:rPr lang="pt-PT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vale 51,2 micro segundos ou 512 bits a 10 Mbps. Este valor é característico de uma rede a 10 Mbps com 2.500 metros e 4 repetidores no máximo. Tal rede pode levar até 1024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interfaces.</a:t>
            </a: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Cada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frame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 tem de ter um mínimo de 512 bits ou 64 bytes, daí o campo de </a:t>
            </a:r>
            <a:r>
              <a:rPr lang="pt-PT" b="0" i="1" u="none" dirty="0" err="1" smtClean="0">
                <a:solidFill>
                  <a:srgbClr val="0000FF"/>
                </a:solidFill>
                <a:latin typeface="+mn-lt"/>
              </a:rPr>
              <a:t>pading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para o caso em que os dados são inferiores</a:t>
            </a:r>
          </a:p>
          <a:p>
            <a:pPr algn="l" defTabSz="762000" eaLnBrk="0" hangingPunct="0">
              <a:lnSpc>
                <a:spcPct val="90000"/>
              </a:lnSpc>
            </a:pP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Em caso de colisão, cada estação espera um número aleatório N de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collison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. O número N é gerado no intervalo 0 a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pt-PT" b="0" u="none" baseline="30000" dirty="0" smtClean="0">
                <a:solidFill>
                  <a:srgbClr val="0000FF"/>
                </a:solidFill>
                <a:latin typeface="+mn-lt"/>
              </a:rPr>
              <a:t>N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 - 1,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em que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N 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toma valores 0, 1, 2, 3, …, 10  e designa o número de tentativas de resolução da colisão.</a:t>
            </a:r>
          </a:p>
          <a:p>
            <a:pPr algn="l" defTabSz="762000" eaLnBrk="0" hangingPunct="0">
              <a:lnSpc>
                <a:spcPct val="90000"/>
              </a:lnSpc>
            </a:pPr>
            <a:endParaRPr lang="pt-PT" b="0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b="0" u="none" dirty="0">
                <a:solidFill>
                  <a:srgbClr val="0000FF"/>
                </a:solidFill>
                <a:latin typeface="+mn-lt"/>
              </a:rPr>
              <a:t>Na primeira tentativa espera-se 0 ou 1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. Na segunda, 0, 1, 2 ou 3 </a:t>
            </a:r>
            <a:r>
              <a:rPr lang="pt-PT" b="0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. 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Na décima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, esperam-se 0, 1, 2, 3, … 1023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slots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. Depois de 16 tentativas considera-se que há erro e o </a:t>
            </a:r>
            <a:r>
              <a:rPr lang="pt-PT" b="0" i="1" u="none" dirty="0" err="1">
                <a:solidFill>
                  <a:srgbClr val="0000FF"/>
                </a:solidFill>
                <a:latin typeface="+mn-lt"/>
              </a:rPr>
              <a:t>frame</a:t>
            </a:r>
            <a:r>
              <a:rPr lang="pt-PT" b="0" u="none" dirty="0">
                <a:solidFill>
                  <a:srgbClr val="0000FF"/>
                </a:solidFill>
                <a:latin typeface="+mn-lt"/>
              </a:rPr>
              <a:t> é rejeitado</a:t>
            </a:r>
            <a:r>
              <a:rPr lang="pt-PT" b="0" u="none" dirty="0" smtClean="0">
                <a:solidFill>
                  <a:srgbClr val="0000FF"/>
                </a:solidFill>
                <a:latin typeface="+mn-lt"/>
              </a:rPr>
              <a:t>.</a:t>
            </a:r>
            <a:endParaRPr lang="pt-PT" b="0" u="none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5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Observações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/>
              <a:t>Jam</a:t>
            </a:r>
            <a:r>
              <a:rPr lang="pt-PT" i="1" dirty="0" smtClean="0"/>
              <a:t> </a:t>
            </a:r>
            <a:r>
              <a:rPr lang="pt-PT" i="1" dirty="0" err="1" smtClean="0"/>
              <a:t>signal</a:t>
            </a:r>
            <a:r>
              <a:rPr lang="pt-PT" i="1" dirty="0"/>
              <a:t> </a:t>
            </a:r>
            <a:r>
              <a:rPr lang="pt-PT" dirty="0" smtClean="0"/>
              <a:t>— </a:t>
            </a:r>
            <a:r>
              <a:rPr lang="pt-PT" dirty="0"/>
              <a:t>assegura que todos os emissores detectam a colisão</a:t>
            </a:r>
            <a:r>
              <a:rPr lang="pt-PT" dirty="0" smtClean="0"/>
              <a:t>; tem </a:t>
            </a:r>
            <a:r>
              <a:rPr lang="pt-PT" dirty="0"/>
              <a:t>48 bits</a:t>
            </a:r>
            <a:r>
              <a:rPr lang="pt-PT" dirty="0" smtClean="0"/>
              <a:t> </a:t>
            </a:r>
          </a:p>
          <a:p>
            <a:r>
              <a:rPr lang="pt-PT" dirty="0" smtClean="0"/>
              <a:t>O algoritmo dito de </a:t>
            </a:r>
            <a:r>
              <a:rPr lang="pt-PT" dirty="0" err="1" smtClean="0"/>
              <a:t>Exponential</a:t>
            </a:r>
            <a:r>
              <a:rPr lang="pt-PT" dirty="0" smtClean="0"/>
              <a:t> </a:t>
            </a:r>
            <a:r>
              <a:rPr lang="pt-PT" dirty="0" err="1" smtClean="0"/>
              <a:t>backoff</a:t>
            </a:r>
            <a:r>
              <a:rPr lang="pt-PT" dirty="0"/>
              <a:t> </a:t>
            </a:r>
            <a:r>
              <a:rPr lang="pt-PT" dirty="0" smtClean="0"/>
              <a:t>tem por objectivo </a:t>
            </a:r>
            <a:r>
              <a:rPr lang="pt-PT" dirty="0"/>
              <a:t>adaptar o compasso de espera à carga </a:t>
            </a:r>
            <a:r>
              <a:rPr lang="pt-PT" dirty="0" smtClean="0"/>
              <a:t>da </a:t>
            </a:r>
            <a:r>
              <a:rPr lang="pt-PT" dirty="0"/>
              <a:t>rede; se a carga é elevada, o intervalo tem de ser </a:t>
            </a:r>
            <a:r>
              <a:rPr lang="pt-PT" dirty="0" smtClean="0"/>
              <a:t>superior;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primeira </a:t>
            </a:r>
            <a:r>
              <a:rPr lang="pt-PT" dirty="0">
                <a:solidFill>
                  <a:schemeClr val="tx1"/>
                </a:solidFill>
              </a:rPr>
              <a:t>colisão: escolher K em {0,1}; o </a:t>
            </a:r>
            <a:r>
              <a:rPr lang="pt-PT" dirty="0" err="1">
                <a:solidFill>
                  <a:schemeClr val="tx1"/>
                </a:solidFill>
              </a:rPr>
              <a:t>delay</a:t>
            </a:r>
            <a:r>
              <a:rPr lang="pt-PT" dirty="0">
                <a:solidFill>
                  <a:schemeClr val="tx1"/>
                </a:solidFill>
              </a:rPr>
              <a:t> é K x 512 bit </a:t>
            </a:r>
            <a:r>
              <a:rPr lang="pt-PT" i="1" dirty="0" err="1">
                <a:solidFill>
                  <a:schemeClr val="tx1"/>
                </a:solidFill>
              </a:rPr>
              <a:t>transmission</a:t>
            </a:r>
            <a:r>
              <a:rPr lang="pt-PT" i="1" dirty="0">
                <a:solidFill>
                  <a:schemeClr val="tx1"/>
                </a:solidFill>
              </a:rPr>
              <a:t> </a:t>
            </a:r>
            <a:r>
              <a:rPr lang="pt-PT" i="1" dirty="0" smtClean="0">
                <a:solidFill>
                  <a:schemeClr val="tx1"/>
                </a:solidFill>
              </a:rPr>
              <a:t>times</a:t>
            </a:r>
          </a:p>
          <a:p>
            <a:pPr lvl="1"/>
            <a:r>
              <a:rPr lang="pt-PT" dirty="0">
                <a:solidFill>
                  <a:schemeClr val="tx1"/>
                </a:solidFill>
              </a:rPr>
              <a:t>s</a:t>
            </a:r>
            <a:r>
              <a:rPr lang="pt-PT" dirty="0" smtClean="0">
                <a:solidFill>
                  <a:schemeClr val="tx1"/>
                </a:solidFill>
              </a:rPr>
              <a:t>egunda colisão: </a:t>
            </a:r>
            <a:r>
              <a:rPr lang="pt-PT" dirty="0">
                <a:solidFill>
                  <a:schemeClr val="tx1"/>
                </a:solidFill>
              </a:rPr>
              <a:t>escolher K em {0,1,2,3}</a:t>
            </a:r>
            <a:r>
              <a:rPr lang="pt-PT" dirty="0" smtClean="0">
                <a:solidFill>
                  <a:schemeClr val="tx1"/>
                </a:solidFill>
              </a:rPr>
              <a:t>…....</a:t>
            </a:r>
          </a:p>
          <a:p>
            <a:pPr lvl="1"/>
            <a:r>
              <a:rPr lang="pt-PT" dirty="0">
                <a:solidFill>
                  <a:schemeClr val="tx1"/>
                </a:solidFill>
              </a:rPr>
              <a:t>c</a:t>
            </a:r>
            <a:r>
              <a:rPr lang="pt-PT" dirty="0" smtClean="0">
                <a:solidFill>
                  <a:schemeClr val="tx1"/>
                </a:solidFill>
              </a:rPr>
              <a:t>om 10 </a:t>
            </a:r>
            <a:r>
              <a:rPr lang="pt-PT" dirty="0">
                <a:solidFill>
                  <a:schemeClr val="tx1"/>
                </a:solidFill>
              </a:rPr>
              <a:t>colisões: escolher K em {0,1,2,3,4,…,1023}..</a:t>
            </a:r>
            <a:r>
              <a:rPr lang="pt-PT" dirty="0" smtClean="0">
                <a:solidFill>
                  <a:schemeClr val="tx1"/>
                </a:solidFill>
              </a:rPr>
              <a:t>...</a:t>
            </a:r>
          </a:p>
          <a:p>
            <a:pPr lvl="1"/>
            <a:r>
              <a:rPr lang="pt-PT" dirty="0">
                <a:solidFill>
                  <a:schemeClr val="tx1"/>
                </a:solidFill>
              </a:rPr>
              <a:t>e</a:t>
            </a:r>
            <a:r>
              <a:rPr lang="pt-PT" dirty="0" smtClean="0">
                <a:solidFill>
                  <a:schemeClr val="tx1"/>
                </a:solidFill>
              </a:rPr>
              <a:t> assim sucessivamente</a:t>
            </a:r>
          </a:p>
          <a:p>
            <a:pPr lvl="1"/>
            <a:endParaRPr lang="pt-PT" i="1" dirty="0">
              <a:solidFill>
                <a:srgbClr val="0000FF"/>
              </a:solidFill>
            </a:endParaRP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B01A8-9209-134A-AEC3-274F46C3D5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9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Discussão</a:t>
            </a:r>
            <a:endParaRPr lang="pt-PT" sz="3600" i="1" dirty="0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467544" y="1268760"/>
            <a:ext cx="8229600" cy="483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 eaLnBrk="0" hangingPunct="0">
              <a:lnSpc>
                <a:spcPct val="90000"/>
              </a:lnSpc>
            </a:pP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Caso o intervalo usado para gerar números aleatórios fosse 0 a 1023 em todas as circunstâncias, a probabilidade de 2 estações colidirem uma segunda vez seria geralmente baixa mas introduzir-se-ia uma espera inutilmente prolongada no caso geral. Por outro lado, se 100 estações a tentarem transmitir gerassem números aleatórios no intervalo 0 a 1, para que a colisão fosse resolvida era necessário que saísse 1 em 99 delas e  0 na outra. O algoritmo tal como está definido tenta adaptar-se à situação real de carga da rede.</a:t>
            </a:r>
          </a:p>
          <a:p>
            <a:pPr algn="l" defTabSz="762000" eaLnBrk="0" hangingPunct="0">
              <a:lnSpc>
                <a:spcPct val="90000"/>
              </a:lnSpc>
            </a:pPr>
            <a:endParaRPr lang="pt-PT" sz="1800" b="1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Mantendo a mesma dimensão máxima da rede, mantem-se a duração do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collision</a:t>
            </a:r>
            <a:r>
              <a:rPr lang="pt-PT" sz="1800" b="1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slot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. Se pretendermos introduzir </a:t>
            </a:r>
            <a:r>
              <a:rPr lang="pt-PT" sz="1800" b="1" u="none" dirty="0" smtClean="0">
                <a:solidFill>
                  <a:srgbClr val="0000FF"/>
                </a:solidFill>
                <a:latin typeface="+mn-lt"/>
              </a:rPr>
              <a:t>canal 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maior velocidade, o menor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frame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 possível seria de 640 bytes para uma rede a 100 Mbps e de 6400 bytes para uma rede de 1 </a:t>
            </a:r>
            <a:r>
              <a:rPr lang="pt-PT" sz="1800" b="1" u="none" dirty="0" err="1">
                <a:solidFill>
                  <a:srgbClr val="0000FF"/>
                </a:solidFill>
                <a:latin typeface="+mn-lt"/>
              </a:rPr>
              <a:t>Gbps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. A outra opção é baixar a distância máxima de forma a manter o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collision</a:t>
            </a:r>
            <a:r>
              <a:rPr lang="pt-PT" sz="1800" b="1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slot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 em termos de bits, mas diminuí-lo em termos de duração temporal</a:t>
            </a:r>
          </a:p>
          <a:p>
            <a:pPr algn="l" defTabSz="762000" eaLnBrk="0" hangingPunct="0">
              <a:lnSpc>
                <a:spcPct val="90000"/>
              </a:lnSpc>
            </a:pPr>
            <a:endParaRPr lang="pt-PT" sz="1800" b="1" u="none" dirty="0">
              <a:solidFill>
                <a:srgbClr val="0000FF"/>
              </a:solidFill>
              <a:latin typeface="+mn-lt"/>
            </a:endParaRPr>
          </a:p>
          <a:p>
            <a:pPr algn="l" defTabSz="762000" eaLnBrk="0" hangingPunct="0">
              <a:lnSpc>
                <a:spcPct val="90000"/>
              </a:lnSpc>
            </a:pP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Foi introduzida na norma </a:t>
            </a:r>
            <a:r>
              <a:rPr lang="pt-PT" sz="1800" b="1" i="1" u="none" dirty="0" err="1">
                <a:solidFill>
                  <a:srgbClr val="0000FF"/>
                </a:solidFill>
                <a:latin typeface="+mn-lt"/>
              </a:rPr>
              <a:t>Fast</a:t>
            </a:r>
            <a:r>
              <a:rPr lang="pt-PT" sz="1800" b="1" i="1" u="none" dirty="0">
                <a:solidFill>
                  <a:srgbClr val="0000FF"/>
                </a:solidFill>
                <a:latin typeface="+mn-lt"/>
              </a:rPr>
              <a:t> Ethernet,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 que corresponde a uma rede </a:t>
            </a:r>
            <a:r>
              <a:rPr lang="pt-PT" sz="1800" b="1" u="none" dirty="0" err="1">
                <a:solidFill>
                  <a:srgbClr val="0000FF"/>
                </a:solidFill>
                <a:latin typeface="+mn-lt"/>
              </a:rPr>
              <a:t>ethernet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 que funciona a 100 Mbps, com a distância máxima de 200 metros para que o mais pequeno </a:t>
            </a:r>
            <a:r>
              <a:rPr lang="pt-PT" sz="1800" b="1" u="none" dirty="0" err="1">
                <a:solidFill>
                  <a:srgbClr val="0000FF"/>
                </a:solidFill>
                <a:latin typeface="+mn-lt"/>
              </a:rPr>
              <a:t>frame</a:t>
            </a:r>
            <a:r>
              <a:rPr lang="pt-PT" sz="1800" b="1" u="none" dirty="0">
                <a:solidFill>
                  <a:srgbClr val="0000FF"/>
                </a:solidFill>
                <a:latin typeface="+mn-lt"/>
              </a:rPr>
              <a:t> continue a ser de 64 bytes.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5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287338"/>
            <a:ext cx="7642225" cy="585787"/>
          </a:xfrm>
        </p:spPr>
        <p:txBody>
          <a:bodyPr/>
          <a:lstStyle/>
          <a:p>
            <a:r>
              <a:rPr lang="pt-PT" sz="3600"/>
              <a:t>Redes locais sem fios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18457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 dirty="0"/>
              <a:t>Norma IEEE 802.11 - Wireless LAN ou </a:t>
            </a:r>
            <a:r>
              <a:rPr lang="pt-PT" sz="2400" dirty="0" smtClean="0"/>
              <a:t>WLAN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Primeira versão até 2 Mbps, </a:t>
            </a:r>
            <a:r>
              <a:rPr lang="pt-PT" sz="2400" dirty="0" err="1"/>
              <a:t>actualmente</a:t>
            </a:r>
            <a:r>
              <a:rPr lang="pt-PT" sz="2400" dirty="0"/>
              <a:t> 11 </a:t>
            </a:r>
            <a:r>
              <a:rPr lang="pt-PT" sz="2400" dirty="0" smtClean="0"/>
              <a:t>Mbps, 54 </a:t>
            </a:r>
            <a:r>
              <a:rPr lang="pt-PT" sz="2400" dirty="0"/>
              <a:t>Mbps </a:t>
            </a:r>
            <a:r>
              <a:rPr lang="pt-PT" sz="2400" dirty="0" smtClean="0"/>
              <a:t>e 300 Mbps (802.11b, 802.11g e 802.11n)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150 metros de diâmetro máximo de cada </a:t>
            </a:r>
            <a:r>
              <a:rPr lang="ja-JP" altLang="pt-PT" sz="2400" dirty="0">
                <a:latin typeface="Arial"/>
              </a:rPr>
              <a:t>“</a:t>
            </a:r>
            <a:r>
              <a:rPr lang="pt-PT" sz="2400" dirty="0"/>
              <a:t>célula</a:t>
            </a:r>
            <a:r>
              <a:rPr lang="ja-JP" altLang="pt-PT" sz="2400" dirty="0" smtClean="0">
                <a:latin typeface="Arial"/>
              </a:rPr>
              <a:t>”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Usam frequências </a:t>
            </a:r>
            <a:r>
              <a:rPr lang="ja-JP" altLang="pt-PT" sz="2400" dirty="0">
                <a:latin typeface="Arial"/>
              </a:rPr>
              <a:t>“</a:t>
            </a:r>
            <a:r>
              <a:rPr lang="pt-PT" sz="2400" dirty="0"/>
              <a:t>livres</a:t>
            </a:r>
            <a:r>
              <a:rPr lang="ja-JP" altLang="pt-PT" sz="2400" dirty="0">
                <a:latin typeface="Arial"/>
              </a:rPr>
              <a:t>”</a:t>
            </a:r>
            <a:r>
              <a:rPr lang="pt-PT" sz="2400" dirty="0"/>
              <a:t>, isto é, não sujeitas a licenciamento (2.4 GHz, ...</a:t>
            </a:r>
            <a:r>
              <a:rPr lang="pt-PT" sz="2400" dirty="0" smtClean="0"/>
              <a:t>)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Incorporam um protocolo MAC que evita </a:t>
            </a:r>
            <a:r>
              <a:rPr lang="pt-PT" sz="2400" dirty="0" smtClean="0"/>
              <a:t>colisões</a:t>
            </a: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Configurações ad-hoc e com </a:t>
            </a:r>
            <a:r>
              <a:rPr lang="pt-PT" sz="2400" i="1" dirty="0" err="1"/>
              <a:t>wired</a:t>
            </a:r>
            <a:r>
              <a:rPr lang="pt-PT" sz="2400" i="1" dirty="0"/>
              <a:t> </a:t>
            </a:r>
            <a:r>
              <a:rPr lang="pt-PT" sz="2400" i="1" dirty="0" err="1"/>
              <a:t>acces</a:t>
            </a:r>
            <a:r>
              <a:rPr lang="pt-PT" sz="2400" i="1" dirty="0"/>
              <a:t> </a:t>
            </a:r>
            <a:r>
              <a:rPr lang="pt-PT" sz="2400" i="1" dirty="0" err="1"/>
              <a:t>points</a:t>
            </a:r>
            <a:endParaRPr lang="pt-PT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4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Physical media: radio</a:t>
            </a: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952328" cy="1816817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922446" cy="1792162"/>
          </a:xfrm>
          <a:prstGeom prst="rect">
            <a:avLst/>
          </a:prstGeom>
        </p:spPr>
      </p:pic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789040"/>
            <a:ext cx="3024336" cy="2146176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3219963" cy="206997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20" name="Oval 5"/>
          <p:cNvSpPr>
            <a:spLocks noChangeArrowheads="1"/>
          </p:cNvSpPr>
          <p:nvPr/>
        </p:nvSpPr>
        <p:spPr bwMode="auto">
          <a:xfrm>
            <a:off x="5440363" y="4791075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9" name="Rectangle 83"/>
          <p:cNvSpPr>
            <a:spLocks noChangeArrowheads="1"/>
          </p:cNvSpPr>
          <p:nvPr/>
        </p:nvSpPr>
        <p:spPr bwMode="auto">
          <a:xfrm>
            <a:off x="5508104" y="1772816"/>
            <a:ext cx="2917825" cy="206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b="0" i="1" u="none" dirty="0">
                <a:latin typeface="+mn-lt"/>
                <a:cs typeface="Tw Cen MT"/>
              </a:rPr>
              <a:t>wireless hosts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ZapfDingbats" charset="0"/>
              <a:buChar char="r"/>
            </a:pPr>
            <a:r>
              <a:rPr lang="en-US" sz="2000" b="0" u="none" dirty="0">
                <a:latin typeface="+mn-lt"/>
                <a:cs typeface="Tw Cen MT"/>
              </a:rPr>
              <a:t>laptops, PDAs,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000" b="0" u="none" dirty="0">
                <a:latin typeface="+mn-lt"/>
                <a:cs typeface="Tw Cen MT"/>
              </a:rPr>
              <a:t>	</a:t>
            </a:r>
            <a:r>
              <a:rPr lang="en-US" sz="2000" b="0" u="none" dirty="0" err="1">
                <a:latin typeface="+mn-lt"/>
                <a:cs typeface="Tw Cen MT"/>
              </a:rPr>
              <a:t>telefones</a:t>
            </a:r>
            <a:r>
              <a:rPr lang="en-US" sz="2000" b="0" u="none" dirty="0">
                <a:latin typeface="+mn-lt"/>
                <a:cs typeface="Tw Cen MT"/>
              </a:rPr>
              <a:t> IP, 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ZapfDingbats" charset="0"/>
              <a:buChar char="r"/>
            </a:pPr>
            <a:r>
              <a:rPr lang="en-US" sz="2000" b="0" u="none" dirty="0" err="1">
                <a:latin typeface="+mn-lt"/>
                <a:cs typeface="Tw Cen MT"/>
              </a:rPr>
              <a:t>Aplicações</a:t>
            </a:r>
            <a:r>
              <a:rPr lang="en-US" sz="2000" b="0" u="none" dirty="0">
                <a:latin typeface="+mn-lt"/>
                <a:cs typeface="Tw Cen MT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ZapfDingbats" charset="0"/>
              <a:buChar char="r"/>
            </a:pPr>
            <a:r>
              <a:rPr lang="en-US" sz="2000" b="0" u="none" dirty="0" err="1">
                <a:latin typeface="+mn-lt"/>
                <a:cs typeface="Tw Cen MT"/>
              </a:rPr>
              <a:t>Utilização</a:t>
            </a:r>
            <a:r>
              <a:rPr lang="en-US" sz="2000" b="0" u="none" dirty="0">
                <a:latin typeface="+mn-lt"/>
                <a:cs typeface="Tw Cen MT"/>
              </a:rPr>
              <a:t> </a:t>
            </a:r>
            <a:r>
              <a:rPr lang="en-US" sz="2000" b="0" u="none" dirty="0" err="1">
                <a:latin typeface="+mn-lt"/>
                <a:cs typeface="Tw Cen MT"/>
              </a:rPr>
              <a:t>estacionária</a:t>
            </a:r>
            <a:r>
              <a:rPr lang="en-US" sz="2000" b="0" u="none" dirty="0">
                <a:latin typeface="+mn-lt"/>
                <a:cs typeface="Tw Cen MT"/>
              </a:rPr>
              <a:t> (</a:t>
            </a:r>
            <a:r>
              <a:rPr lang="en-US" sz="2000" b="0" u="none" dirty="0" err="1">
                <a:latin typeface="+mn-lt"/>
                <a:cs typeface="Tw Cen MT"/>
              </a:rPr>
              <a:t>não</a:t>
            </a:r>
            <a:r>
              <a:rPr lang="en-US" sz="2000" b="0" u="none" dirty="0">
                <a:latin typeface="+mn-lt"/>
                <a:cs typeface="Tw Cen MT"/>
              </a:rPr>
              <a:t> </a:t>
            </a:r>
            <a:r>
              <a:rPr lang="en-US" sz="2000" b="0" u="none" dirty="0" err="1">
                <a:latin typeface="+mn-lt"/>
                <a:cs typeface="Tw Cen MT"/>
              </a:rPr>
              <a:t>móvel</a:t>
            </a:r>
            <a:r>
              <a:rPr lang="en-US" sz="2000" b="0" u="none" dirty="0">
                <a:latin typeface="+mn-lt"/>
                <a:cs typeface="Tw Cen MT"/>
              </a:rPr>
              <a:t>) </a:t>
            </a:r>
            <a:r>
              <a:rPr lang="en-US" sz="2000" b="0" u="none" dirty="0" err="1">
                <a:latin typeface="+mn-lt"/>
                <a:cs typeface="Tw Cen MT"/>
              </a:rPr>
              <a:t>ou</a:t>
            </a:r>
            <a:r>
              <a:rPr lang="en-US" sz="2000" b="0" u="none" dirty="0">
                <a:latin typeface="+mn-lt"/>
                <a:cs typeface="Tw Cen MT"/>
              </a:rPr>
              <a:t> </a:t>
            </a:r>
            <a:r>
              <a:rPr lang="en-US" sz="2000" b="0" u="none" dirty="0" err="1">
                <a:latin typeface="+mn-lt"/>
                <a:cs typeface="Tw Cen MT"/>
              </a:rPr>
              <a:t>móvel</a:t>
            </a:r>
            <a:endParaRPr lang="en-US" sz="2000" b="0" u="none" dirty="0">
              <a:latin typeface="+mn-lt"/>
              <a:cs typeface="Tw Cen MT"/>
            </a:endParaRPr>
          </a:p>
        </p:txBody>
      </p:sp>
      <p:grpSp>
        <p:nvGrpSpPr>
          <p:cNvPr id="191570" name="Group 70"/>
          <p:cNvGrpSpPr>
            <a:grpSpLocks/>
          </p:cNvGrpSpPr>
          <p:nvPr/>
        </p:nvGrpSpPr>
        <p:grpSpPr bwMode="auto">
          <a:xfrm>
            <a:off x="7668344" y="1196752"/>
            <a:ext cx="897472" cy="3230498"/>
            <a:chOff x="2818" y="1518"/>
            <a:chExt cx="324" cy="2001"/>
          </a:xfrm>
        </p:grpSpPr>
        <p:graphicFrame>
          <p:nvGraphicFramePr>
            <p:cNvPr id="191518" name="Object 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0" name="Clip" r:id="rId4" imgW="827508" imgH="841085" progId="MS_ClipArt_Gallery.2">
                    <p:embed/>
                  </p:oleObj>
                </mc:Choice>
                <mc:Fallback>
                  <p:oleObj name="Clip" r:id="rId4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1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179611"/>
                </p:ext>
              </p:extLst>
            </p:nvPr>
          </p:nvGraphicFramePr>
          <p:xfrm>
            <a:off x="2818" y="3282"/>
            <a:ext cx="24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1" name="Clip" r:id="rId6" imgW="1268977" imgH="1200107" progId="MS_ClipArt_Gallery.2">
                    <p:embed/>
                  </p:oleObj>
                </mc:Choice>
                <mc:Fallback>
                  <p:oleObj name="Clip" r:id="rId6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" y="3282"/>
                          <a:ext cx="249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1572" name="Rectangle 85"/>
          <p:cNvSpPr>
            <a:spLocks noChangeArrowheads="1"/>
          </p:cNvSpPr>
          <p:nvPr/>
        </p:nvSpPr>
        <p:spPr bwMode="auto">
          <a:xfrm>
            <a:off x="5584825" y="1339850"/>
            <a:ext cx="19129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w Cen MT"/>
              <a:cs typeface="Tw Cen MT"/>
            </a:endParaRPr>
          </a:p>
        </p:txBody>
      </p:sp>
      <p:sp>
        <p:nvSpPr>
          <p:cNvPr id="1915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15375" cy="76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+mn-lt"/>
                <a:ea typeface="ＭＳ Ｐゴシック" charset="0"/>
                <a:cs typeface="Tw Cen MT"/>
              </a:rPr>
              <a:t>Ethernet </a:t>
            </a:r>
            <a:r>
              <a:rPr lang="en-US" sz="5400" dirty="0" err="1">
                <a:latin typeface="+mn-lt"/>
                <a:ea typeface="ＭＳ Ｐゴシック" charset="0"/>
                <a:cs typeface="Tw Cen MT"/>
              </a:rPr>
              <a:t>s</a:t>
            </a:r>
            <a:r>
              <a:rPr lang="en-US" sz="5400" dirty="0" err="1" smtClean="0">
                <a:latin typeface="+mn-lt"/>
                <a:ea typeface="ＭＳ Ｐゴシック" charset="0"/>
                <a:cs typeface="Tw Cen MT"/>
              </a:rPr>
              <a:t>em</a:t>
            </a:r>
            <a:r>
              <a:rPr lang="en-US" sz="5400" dirty="0" smtClean="0">
                <a:latin typeface="+mn-lt"/>
                <a:ea typeface="ＭＳ Ｐゴシック" charset="0"/>
                <a:cs typeface="Tw Cen MT"/>
              </a:rPr>
              <a:t> </a:t>
            </a:r>
            <a:r>
              <a:rPr lang="en-US" sz="5400" dirty="0" err="1" smtClean="0">
                <a:latin typeface="+mn-lt"/>
                <a:ea typeface="ＭＳ Ｐゴシック" charset="0"/>
                <a:cs typeface="Tw Cen MT"/>
              </a:rPr>
              <a:t>fios</a:t>
            </a:r>
            <a:endParaRPr lang="en-US" sz="5400" dirty="0">
              <a:latin typeface="+mn-lt"/>
              <a:ea typeface="ＭＳ Ｐゴシック" charset="0"/>
              <a:cs typeface="Tw Cen MT"/>
            </a:endParaRPr>
          </a:p>
        </p:txBody>
      </p:sp>
      <p:grpSp>
        <p:nvGrpSpPr>
          <p:cNvPr id="191524" name="Group 6"/>
          <p:cNvGrpSpPr>
            <a:grpSpLocks/>
          </p:cNvGrpSpPr>
          <p:nvPr/>
        </p:nvGrpSpPr>
        <p:grpSpPr bwMode="auto">
          <a:xfrm>
            <a:off x="3559176" y="3325812"/>
            <a:ext cx="2362200" cy="1447800"/>
            <a:chOff x="3839" y="1737"/>
            <a:chExt cx="1488" cy="11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1566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2 h 1662"/>
                <a:gd name="T2" fmla="*/ 1 w 2135"/>
                <a:gd name="T3" fmla="*/ 1 h 1662"/>
                <a:gd name="T4" fmla="*/ 4 w 2135"/>
                <a:gd name="T5" fmla="*/ 1 h 1662"/>
                <a:gd name="T6" fmla="*/ 8 w 2135"/>
                <a:gd name="T7" fmla="*/ 1 h 1662"/>
                <a:gd name="T8" fmla="*/ 13 w 2135"/>
                <a:gd name="T9" fmla="*/ 1 h 1662"/>
                <a:gd name="T10" fmla="*/ 13 w 2135"/>
                <a:gd name="T11" fmla="*/ 4 h 1662"/>
                <a:gd name="T12" fmla="*/ 10 w 2135"/>
                <a:gd name="T13" fmla="*/ 6 h 1662"/>
                <a:gd name="T14" fmla="*/ 5 w 2135"/>
                <a:gd name="T15" fmla="*/ 5 h 1662"/>
                <a:gd name="T16" fmla="*/ 3 w 2135"/>
                <a:gd name="T17" fmla="*/ 5 h 1662"/>
                <a:gd name="T18" fmla="*/ 1 w 2135"/>
                <a:gd name="T19" fmla="*/ 4 h 1662"/>
                <a:gd name="T20" fmla="*/ 1 w 2135"/>
                <a:gd name="T21" fmla="*/ 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latin typeface="Tw Cen MT"/>
                <a:cs typeface="Tw Cen MT"/>
              </a:endParaRPr>
            </a:p>
          </p:txBody>
        </p:sp>
        <p:sp>
          <p:nvSpPr>
            <p:cNvPr id="191567" name="Text Box 8"/>
            <p:cNvSpPr txBox="1">
              <a:spLocks noChangeArrowheads="1"/>
            </p:cNvSpPr>
            <p:nvPr/>
          </p:nvSpPr>
          <p:spPr bwMode="auto">
            <a:xfrm>
              <a:off x="4134" y="1947"/>
              <a:ext cx="977" cy="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u="none">
                  <a:latin typeface="Tw Cen MT"/>
                  <a:cs typeface="Tw Cen MT"/>
                </a:rPr>
                <a:t>Infra-estrutura</a:t>
              </a:r>
            </a:p>
            <a:p>
              <a:pPr algn="ctr" eaLnBrk="1" hangingPunct="1"/>
              <a:r>
                <a:rPr lang="en-US" sz="1800" b="0" u="none">
                  <a:latin typeface="Tw Cen MT"/>
                  <a:cs typeface="Tw Cen MT"/>
                </a:rPr>
                <a:t>(Rede Fixa)</a:t>
              </a:r>
            </a:p>
          </p:txBody>
        </p:sp>
      </p:grpSp>
      <p:pic>
        <p:nvPicPr>
          <p:cNvPr id="191525" name="Picture 9" descr="31u_bnrz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273675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526" name="Group 10"/>
          <p:cNvGrpSpPr>
            <a:grpSpLocks/>
          </p:cNvGrpSpPr>
          <p:nvPr/>
        </p:nvGrpSpPr>
        <p:grpSpPr bwMode="auto">
          <a:xfrm>
            <a:off x="1816101" y="2254250"/>
            <a:ext cx="1755775" cy="1625600"/>
            <a:chOff x="567" y="1326"/>
            <a:chExt cx="1106" cy="1024"/>
          </a:xfrm>
        </p:grpSpPr>
        <p:sp>
          <p:nvSpPr>
            <p:cNvPr id="19156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562" name="Picture 12" descr="31u_bnrz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156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191516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2" name="Clip" r:id="rId10" imgW="827508" imgH="841085" progId="MS_ClipArt_Gallery.2">
                      <p:embed/>
                    </p:oleObj>
                  </mc:Choice>
                  <mc:Fallback>
                    <p:oleObj name="Clip" r:id="rId10" imgW="827508" imgH="84108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517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3" name="Clip" r:id="rId11" imgW="1268977" imgH="1200107" progId="MS_ClipArt_Gallery.2">
                      <p:embed/>
                    </p:oleObj>
                  </mc:Choice>
                  <mc:Fallback>
                    <p:oleObj name="Clip" r:id="rId11" imgW="1268977" imgH="12001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1564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191514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4" name="Clip" r:id="rId12" imgW="827508" imgH="841085" progId="MS_ClipArt_Gallery.2">
                      <p:embed/>
                    </p:oleObj>
                  </mc:Choice>
                  <mc:Fallback>
                    <p:oleObj name="Clip" r:id="rId12" imgW="827508" imgH="84108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515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5" name="Clip" r:id="rId13" imgW="1268977" imgH="1200107" progId="MS_ClipArt_Gallery.2">
                      <p:embed/>
                    </p:oleObj>
                  </mc:Choice>
                  <mc:Fallback>
                    <p:oleObj name="Clip" r:id="rId13" imgW="1268977" imgH="12001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1565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191512" name="Object 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6" name="Clip" r:id="rId14" imgW="827508" imgH="841085" progId="MS_ClipArt_Gallery.2">
                      <p:embed/>
                    </p:oleObj>
                  </mc:Choice>
                  <mc:Fallback>
                    <p:oleObj name="Clip" r:id="rId14" imgW="827508" imgH="84108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513" name="Object 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7" name="Clip" r:id="rId15" imgW="1268977" imgH="1200107" progId="MS_ClipArt_Gallery.2">
                      <p:embed/>
                    </p:oleObj>
                  </mc:Choice>
                  <mc:Fallback>
                    <p:oleObj name="Clip" r:id="rId15" imgW="1268977" imgH="12001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527" name="Line 22"/>
          <p:cNvSpPr>
            <a:spLocks noChangeShapeType="1"/>
          </p:cNvSpPr>
          <p:nvPr/>
        </p:nvSpPr>
        <p:spPr bwMode="auto">
          <a:xfrm>
            <a:off x="2928938" y="3201987"/>
            <a:ext cx="647700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8" name="Oval 23"/>
          <p:cNvSpPr>
            <a:spLocks noChangeArrowheads="1"/>
          </p:cNvSpPr>
          <p:nvPr/>
        </p:nvSpPr>
        <p:spPr bwMode="auto">
          <a:xfrm>
            <a:off x="1743076" y="4176712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29" name="Picture 24" descr="31u_bnrz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1" y="4845050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530" name="Group 25"/>
          <p:cNvGrpSpPr>
            <a:grpSpLocks/>
          </p:cNvGrpSpPr>
          <p:nvPr/>
        </p:nvGrpSpPr>
        <p:grpSpPr bwMode="auto">
          <a:xfrm>
            <a:off x="2533651" y="5195887"/>
            <a:ext cx="400050" cy="457200"/>
            <a:chOff x="2870" y="1518"/>
            <a:chExt cx="292" cy="320"/>
          </a:xfrm>
        </p:grpSpPr>
        <p:graphicFrame>
          <p:nvGraphicFramePr>
            <p:cNvPr id="19151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8" name="Clip" r:id="rId16" imgW="827508" imgH="841085" progId="MS_ClipArt_Gallery.2">
                    <p:embed/>
                  </p:oleObj>
                </mc:Choice>
                <mc:Fallback>
                  <p:oleObj name="Clip" r:id="rId16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1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9" name="Clip" r:id="rId17" imgW="1268977" imgH="1200107" progId="MS_ClipArt_Gallery.2">
                    <p:embed/>
                  </p:oleObj>
                </mc:Choice>
                <mc:Fallback>
                  <p:oleObj name="Clip" r:id="rId17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31" name="Group 28"/>
          <p:cNvGrpSpPr>
            <a:grpSpLocks/>
          </p:cNvGrpSpPr>
          <p:nvPr/>
        </p:nvGrpSpPr>
        <p:grpSpPr bwMode="auto">
          <a:xfrm>
            <a:off x="2382838" y="4246562"/>
            <a:ext cx="400050" cy="457200"/>
            <a:chOff x="2870" y="1518"/>
            <a:chExt cx="292" cy="320"/>
          </a:xfrm>
        </p:grpSpPr>
        <p:graphicFrame>
          <p:nvGraphicFramePr>
            <p:cNvPr id="191508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0" name="Clip" r:id="rId18" imgW="827508" imgH="841085" progId="MS_ClipArt_Gallery.2">
                    <p:embed/>
                  </p:oleObj>
                </mc:Choice>
                <mc:Fallback>
                  <p:oleObj name="Clip" r:id="rId18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09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1" name="Clip" r:id="rId19" imgW="1268977" imgH="1200107" progId="MS_ClipArt_Gallery.2">
                    <p:embed/>
                  </p:oleObj>
                </mc:Choice>
                <mc:Fallback>
                  <p:oleObj name="Clip" r:id="rId19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32" name="Group 31"/>
          <p:cNvGrpSpPr>
            <a:grpSpLocks/>
          </p:cNvGrpSpPr>
          <p:nvPr/>
        </p:nvGrpSpPr>
        <p:grpSpPr bwMode="auto">
          <a:xfrm>
            <a:off x="1997076" y="5053012"/>
            <a:ext cx="400050" cy="457200"/>
            <a:chOff x="2870" y="1518"/>
            <a:chExt cx="292" cy="320"/>
          </a:xfrm>
        </p:grpSpPr>
        <p:graphicFrame>
          <p:nvGraphicFramePr>
            <p:cNvPr id="191506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2" name="Clip" r:id="rId20" imgW="827508" imgH="841085" progId="MS_ClipArt_Gallery.2">
                    <p:embed/>
                  </p:oleObj>
                </mc:Choice>
                <mc:Fallback>
                  <p:oleObj name="Clip" r:id="rId20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07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3" name="Clip" r:id="rId21" imgW="1268977" imgH="1200107" progId="MS_ClipArt_Gallery.2">
                    <p:embed/>
                  </p:oleObj>
                </mc:Choice>
                <mc:Fallback>
                  <p:oleObj name="Clip" r:id="rId21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1533" name="Line 34"/>
          <p:cNvSpPr>
            <a:spLocks noChangeShapeType="1"/>
          </p:cNvSpPr>
          <p:nvPr/>
        </p:nvSpPr>
        <p:spPr bwMode="auto">
          <a:xfrm flipV="1">
            <a:off x="2697163" y="4265612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534" name="Group 35"/>
          <p:cNvGrpSpPr>
            <a:grpSpLocks/>
          </p:cNvGrpSpPr>
          <p:nvPr/>
        </p:nvGrpSpPr>
        <p:grpSpPr bwMode="auto">
          <a:xfrm>
            <a:off x="1873251" y="4505325"/>
            <a:ext cx="400050" cy="457200"/>
            <a:chOff x="2870" y="1518"/>
            <a:chExt cx="292" cy="320"/>
          </a:xfrm>
        </p:grpSpPr>
        <p:graphicFrame>
          <p:nvGraphicFramePr>
            <p:cNvPr id="191504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4" name="Clip" r:id="rId22" imgW="827508" imgH="841085" progId="MS_ClipArt_Gallery.2">
                    <p:embed/>
                  </p:oleObj>
                </mc:Choice>
                <mc:Fallback>
                  <p:oleObj name="Clip" r:id="rId22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05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5" name="Clip" r:id="rId23" imgW="1268977" imgH="1200107" progId="MS_ClipArt_Gallery.2">
                    <p:embed/>
                  </p:oleObj>
                </mc:Choice>
                <mc:Fallback>
                  <p:oleObj name="Clip" r:id="rId23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1535" name="Oval 38"/>
          <p:cNvSpPr>
            <a:spLocks noChangeArrowheads="1"/>
          </p:cNvSpPr>
          <p:nvPr/>
        </p:nvSpPr>
        <p:spPr bwMode="auto">
          <a:xfrm>
            <a:off x="4130676" y="4862512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36" name="Picture 39" descr="31u_bnrz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58165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537" name="Group 40"/>
          <p:cNvGrpSpPr>
            <a:grpSpLocks/>
          </p:cNvGrpSpPr>
          <p:nvPr/>
        </p:nvGrpSpPr>
        <p:grpSpPr bwMode="auto">
          <a:xfrm>
            <a:off x="4875213" y="5932487"/>
            <a:ext cx="400050" cy="457200"/>
            <a:chOff x="2870" y="1518"/>
            <a:chExt cx="292" cy="320"/>
          </a:xfrm>
        </p:grpSpPr>
        <p:graphicFrame>
          <p:nvGraphicFramePr>
            <p:cNvPr id="191502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6" name="Clip" r:id="rId24" imgW="827508" imgH="841085" progId="MS_ClipArt_Gallery.2">
                    <p:embed/>
                  </p:oleObj>
                </mc:Choice>
                <mc:Fallback>
                  <p:oleObj name="Clip" r:id="rId24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03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7" name="Clip" r:id="rId25" imgW="1268977" imgH="1200107" progId="MS_ClipArt_Gallery.2">
                    <p:embed/>
                  </p:oleObj>
                </mc:Choice>
                <mc:Fallback>
                  <p:oleObj name="Clip" r:id="rId25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38" name="Group 43"/>
          <p:cNvGrpSpPr>
            <a:grpSpLocks/>
          </p:cNvGrpSpPr>
          <p:nvPr/>
        </p:nvGrpSpPr>
        <p:grpSpPr bwMode="auto">
          <a:xfrm>
            <a:off x="5076826" y="4987925"/>
            <a:ext cx="400050" cy="457200"/>
            <a:chOff x="2870" y="1518"/>
            <a:chExt cx="292" cy="320"/>
          </a:xfrm>
        </p:grpSpPr>
        <p:graphicFrame>
          <p:nvGraphicFramePr>
            <p:cNvPr id="191500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8" name="Clip" r:id="rId26" imgW="827508" imgH="841085" progId="MS_ClipArt_Gallery.2">
                    <p:embed/>
                  </p:oleObj>
                </mc:Choice>
                <mc:Fallback>
                  <p:oleObj name="Clip" r:id="rId26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501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9" name="Clip" r:id="rId27" imgW="1268977" imgH="1200107" progId="MS_ClipArt_Gallery.2">
                    <p:embed/>
                  </p:oleObj>
                </mc:Choice>
                <mc:Fallback>
                  <p:oleObj name="Clip" r:id="rId27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39" name="Group 46"/>
          <p:cNvGrpSpPr>
            <a:grpSpLocks/>
          </p:cNvGrpSpPr>
          <p:nvPr/>
        </p:nvGrpSpPr>
        <p:grpSpPr bwMode="auto">
          <a:xfrm>
            <a:off x="4338638" y="5789612"/>
            <a:ext cx="400050" cy="457200"/>
            <a:chOff x="2870" y="1518"/>
            <a:chExt cx="292" cy="320"/>
          </a:xfrm>
        </p:grpSpPr>
        <p:graphicFrame>
          <p:nvGraphicFramePr>
            <p:cNvPr id="191498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0" name="Clip" r:id="rId28" imgW="827508" imgH="841085" progId="MS_ClipArt_Gallery.2">
                    <p:embed/>
                  </p:oleObj>
                </mc:Choice>
                <mc:Fallback>
                  <p:oleObj name="Clip" r:id="rId28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499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1" name="Clip" r:id="rId29" imgW="1268977" imgH="1200107" progId="MS_ClipArt_Gallery.2">
                    <p:embed/>
                  </p:oleObj>
                </mc:Choice>
                <mc:Fallback>
                  <p:oleObj name="Clip" r:id="rId29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40" name="Group 49"/>
          <p:cNvGrpSpPr>
            <a:grpSpLocks/>
          </p:cNvGrpSpPr>
          <p:nvPr/>
        </p:nvGrpSpPr>
        <p:grpSpPr bwMode="auto">
          <a:xfrm>
            <a:off x="4214813" y="5241925"/>
            <a:ext cx="400050" cy="457200"/>
            <a:chOff x="2870" y="1518"/>
            <a:chExt cx="292" cy="320"/>
          </a:xfrm>
        </p:grpSpPr>
        <p:graphicFrame>
          <p:nvGraphicFramePr>
            <p:cNvPr id="191496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2" name="Clip" r:id="rId30" imgW="827508" imgH="841085" progId="MS_ClipArt_Gallery.2">
                    <p:embed/>
                  </p:oleObj>
                </mc:Choice>
                <mc:Fallback>
                  <p:oleObj name="Clip" r:id="rId30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497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3" name="Clip" r:id="rId31" imgW="1268977" imgH="1200107" progId="MS_ClipArt_Gallery.2">
                    <p:embed/>
                  </p:oleObj>
                </mc:Choice>
                <mc:Fallback>
                  <p:oleObj name="Clip" r:id="rId31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41" name="Group 52"/>
          <p:cNvGrpSpPr>
            <a:grpSpLocks/>
          </p:cNvGrpSpPr>
          <p:nvPr/>
        </p:nvGrpSpPr>
        <p:grpSpPr bwMode="auto">
          <a:xfrm>
            <a:off x="6286501" y="5702300"/>
            <a:ext cx="400050" cy="457200"/>
            <a:chOff x="2870" y="1518"/>
            <a:chExt cx="292" cy="320"/>
          </a:xfrm>
        </p:grpSpPr>
        <p:graphicFrame>
          <p:nvGraphicFramePr>
            <p:cNvPr id="19149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4" name="Clip" r:id="rId32" imgW="827508" imgH="841085" progId="MS_ClipArt_Gallery.2">
                    <p:embed/>
                  </p:oleObj>
                </mc:Choice>
                <mc:Fallback>
                  <p:oleObj name="Clip" r:id="rId32" imgW="827508" imgH="84108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49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5" name="Clip" r:id="rId33" imgW="1268977" imgH="1200107" progId="MS_ClipArt_Gallery.2">
                    <p:embed/>
                  </p:oleObj>
                </mc:Choice>
                <mc:Fallback>
                  <p:oleObj name="Clip" r:id="rId33" imgW="1268977" imgH="120010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542" name="Group 55"/>
          <p:cNvGrpSpPr>
            <a:grpSpLocks/>
          </p:cNvGrpSpPr>
          <p:nvPr/>
        </p:nvGrpSpPr>
        <p:grpSpPr bwMode="auto">
          <a:xfrm>
            <a:off x="5330826" y="5708650"/>
            <a:ext cx="835025" cy="457200"/>
            <a:chOff x="3345" y="3383"/>
            <a:chExt cx="526" cy="288"/>
          </a:xfrm>
        </p:grpSpPr>
        <p:grpSp>
          <p:nvGrpSpPr>
            <p:cNvPr id="19155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191492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6" name="Clip" r:id="rId34" imgW="827508" imgH="841085" progId="MS_ClipArt_Gallery.2">
                      <p:embed/>
                    </p:oleObj>
                  </mc:Choice>
                  <mc:Fallback>
                    <p:oleObj name="Clip" r:id="rId34" imgW="827508" imgH="84108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493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7" name="Clip" r:id="rId35" imgW="1268977" imgH="1200107" progId="MS_ClipArt_Gallery.2">
                      <p:embed/>
                    </p:oleObj>
                  </mc:Choice>
                  <mc:Fallback>
                    <p:oleObj name="Clip" r:id="rId35" imgW="1268977" imgH="12001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1557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8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9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0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43" name="Line 63"/>
          <p:cNvSpPr>
            <a:spLocks noChangeShapeType="1"/>
          </p:cNvSpPr>
          <p:nvPr/>
        </p:nvSpPr>
        <p:spPr bwMode="auto">
          <a:xfrm flipH="1" flipV="1">
            <a:off x="5500688" y="4702175"/>
            <a:ext cx="785813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44" name="Line 64"/>
          <p:cNvSpPr>
            <a:spLocks noChangeShapeType="1"/>
          </p:cNvSpPr>
          <p:nvPr/>
        </p:nvSpPr>
        <p:spPr bwMode="auto">
          <a:xfrm flipH="1" flipV="1">
            <a:off x="4857751" y="4702175"/>
            <a:ext cx="142875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46" name="TextBox 74"/>
          <p:cNvSpPr txBox="1">
            <a:spLocks noChangeArrowheads="1"/>
          </p:cNvSpPr>
          <p:nvPr/>
        </p:nvSpPr>
        <p:spPr bwMode="auto">
          <a:xfrm>
            <a:off x="3786188" y="2344737"/>
            <a:ext cx="11294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u="none" dirty="0" err="1">
                <a:latin typeface="Tw Cen MT"/>
                <a:cs typeface="Tw Cen MT"/>
              </a:rPr>
              <a:t>Área</a:t>
            </a:r>
            <a:r>
              <a:rPr lang="en-US" sz="1800" b="0" u="none" dirty="0">
                <a:latin typeface="Tw Cen MT"/>
                <a:cs typeface="Tw Cen MT"/>
              </a:rPr>
              <a:t> de</a:t>
            </a:r>
          </a:p>
          <a:p>
            <a:pPr eaLnBrk="1" hangingPunct="1"/>
            <a:r>
              <a:rPr lang="en-US" sz="1800" b="0" u="none" dirty="0" err="1">
                <a:latin typeface="Tw Cen MT"/>
                <a:cs typeface="Tw Cen MT"/>
              </a:rPr>
              <a:t>Cobertura</a:t>
            </a:r>
            <a:endParaRPr lang="en-US" sz="1800" b="0" u="none" dirty="0">
              <a:latin typeface="Tw Cen MT"/>
              <a:cs typeface="Tw Cen MT"/>
            </a:endParaRPr>
          </a:p>
          <a:p>
            <a:pPr eaLnBrk="1" hangingPunct="1"/>
            <a:r>
              <a:rPr lang="en-US" sz="1800" b="0" u="none" dirty="0">
                <a:latin typeface="Tw Cen MT"/>
                <a:cs typeface="Tw Cen MT"/>
              </a:rPr>
              <a:t>(</a:t>
            </a:r>
            <a:r>
              <a:rPr lang="en-US" sz="1800" b="0" u="none" dirty="0" err="1">
                <a:latin typeface="Tw Cen MT"/>
                <a:cs typeface="Tw Cen MT"/>
              </a:rPr>
              <a:t>alcance</a:t>
            </a:r>
            <a:r>
              <a:rPr lang="en-US" sz="1800" b="0" u="none" dirty="0">
                <a:latin typeface="Tw Cen MT"/>
                <a:cs typeface="Tw Cen MT"/>
              </a:rPr>
              <a:t>)</a:t>
            </a:r>
          </a:p>
        </p:txBody>
      </p:sp>
      <p:sp>
        <p:nvSpPr>
          <p:cNvPr id="191547" name="TextBox 75"/>
          <p:cNvSpPr txBox="1">
            <a:spLocks noChangeArrowheads="1"/>
          </p:cNvSpPr>
          <p:nvPr/>
        </p:nvSpPr>
        <p:spPr bwMode="auto">
          <a:xfrm>
            <a:off x="179512" y="5733256"/>
            <a:ext cx="2716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u="none" dirty="0">
                <a:latin typeface="+mn-lt"/>
                <a:cs typeface="Tw Cen MT"/>
              </a:rPr>
              <a:t>Ponto de </a:t>
            </a:r>
            <a:r>
              <a:rPr lang="en-US" sz="1800" b="0" u="none" dirty="0" smtClean="0">
                <a:latin typeface="+mn-lt"/>
                <a:cs typeface="Tw Cen MT"/>
              </a:rPr>
              <a:t> </a:t>
            </a:r>
            <a:r>
              <a:rPr lang="en-US" sz="1800" b="0" u="none" dirty="0" err="1" smtClean="0">
                <a:latin typeface="+mn-lt"/>
                <a:cs typeface="Tw Cen MT"/>
              </a:rPr>
              <a:t>acesso</a:t>
            </a:r>
            <a:r>
              <a:rPr lang="en-US" sz="1800" b="0" u="none" dirty="0">
                <a:latin typeface="+mn-lt"/>
                <a:cs typeface="Tw Cen MT"/>
              </a:rPr>
              <a:t> </a:t>
            </a:r>
            <a:r>
              <a:rPr lang="en-US" sz="1800" b="0" u="none" dirty="0" err="1" smtClean="0">
                <a:latin typeface="+mn-lt"/>
                <a:cs typeface="Tw Cen MT"/>
              </a:rPr>
              <a:t>ou</a:t>
            </a:r>
            <a:r>
              <a:rPr lang="en-US" sz="1800" b="0" u="none" dirty="0" smtClean="0">
                <a:latin typeface="+mn-lt"/>
                <a:cs typeface="Tw Cen MT"/>
              </a:rPr>
              <a:t> </a:t>
            </a:r>
            <a:r>
              <a:rPr lang="en-US" sz="1800" b="0" u="none" dirty="0" err="1">
                <a:latin typeface="+mn-lt"/>
                <a:cs typeface="Tw Cen MT"/>
              </a:rPr>
              <a:t>estação</a:t>
            </a:r>
            <a:r>
              <a:rPr lang="en-US" sz="1800" b="0" u="none" dirty="0">
                <a:latin typeface="+mn-lt"/>
                <a:cs typeface="Tw Cen MT"/>
              </a:rPr>
              <a:t> </a:t>
            </a:r>
            <a:r>
              <a:rPr lang="en-US" sz="1800" b="0" u="none" dirty="0" smtClean="0">
                <a:latin typeface="+mn-lt"/>
                <a:cs typeface="Tw Cen MT"/>
              </a:rPr>
              <a:t>base</a:t>
            </a:r>
            <a:endParaRPr lang="en-US" sz="1800" b="0" u="none" dirty="0">
              <a:latin typeface="+mn-lt"/>
              <a:cs typeface="Tw Cen MT"/>
            </a:endParaRPr>
          </a:p>
        </p:txBody>
      </p:sp>
      <p:grpSp>
        <p:nvGrpSpPr>
          <p:cNvPr id="191548" name="Group 55"/>
          <p:cNvGrpSpPr>
            <a:grpSpLocks/>
          </p:cNvGrpSpPr>
          <p:nvPr/>
        </p:nvGrpSpPr>
        <p:grpSpPr bwMode="auto">
          <a:xfrm>
            <a:off x="6000751" y="4773612"/>
            <a:ext cx="714375" cy="457200"/>
            <a:chOff x="3345" y="3383"/>
            <a:chExt cx="450" cy="288"/>
          </a:xfrm>
        </p:grpSpPr>
        <p:grpSp>
          <p:nvGrpSpPr>
            <p:cNvPr id="191551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191490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8" name="Clip" r:id="rId36" imgW="827508" imgH="841085" progId="MS_ClipArt_Gallery.2">
                      <p:embed/>
                    </p:oleObj>
                  </mc:Choice>
                  <mc:Fallback>
                    <p:oleObj name="Clip" r:id="rId36" imgW="827508" imgH="84108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491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9" name="Clip" r:id="rId37" imgW="1268977" imgH="1200107" progId="MS_ClipArt_Gallery.2">
                      <p:embed/>
                    </p:oleObj>
                  </mc:Choice>
                  <mc:Fallback>
                    <p:oleObj name="Clip" r:id="rId37" imgW="1268977" imgH="12001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1552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1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3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4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5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Line 86"/>
          <p:cNvSpPr>
            <a:spLocks noChangeShapeType="1"/>
          </p:cNvSpPr>
          <p:nvPr/>
        </p:nvSpPr>
        <p:spPr bwMode="auto">
          <a:xfrm flipV="1">
            <a:off x="3429001" y="2559050"/>
            <a:ext cx="357187" cy="71437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91550" name="Picture 12" descr="31u_bnrz[1]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159500"/>
            <a:ext cx="214313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9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88" cy="838200"/>
          </a:xfrm>
        </p:spPr>
        <p:txBody>
          <a:bodyPr/>
          <a:lstStyle/>
          <a:p>
            <a:r>
              <a:rPr lang="pt-PT" sz="4000" dirty="0"/>
              <a:t>Configuração com </a:t>
            </a:r>
            <a:r>
              <a:rPr lang="pt-PT" sz="4000" i="1" dirty="0" smtClean="0"/>
              <a:t>Access </a:t>
            </a:r>
            <a:r>
              <a:rPr lang="pt-PT" sz="4000" i="1" dirty="0" err="1" smtClean="0"/>
              <a:t>Points</a:t>
            </a:r>
            <a:endParaRPr lang="pt-PT" sz="4000" i="1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172450" cy="4908550"/>
          </a:xfrm>
        </p:spPr>
        <p:txBody>
          <a:bodyPr/>
          <a:lstStyle/>
          <a:p>
            <a:pPr lvl="1"/>
            <a:endParaRPr lang="pt-PT" dirty="0"/>
          </a:p>
          <a:p>
            <a:endParaRPr lang="pt-PT" dirty="0"/>
          </a:p>
        </p:txBody>
      </p:sp>
      <p:pic>
        <p:nvPicPr>
          <p:cNvPr id="37171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7687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533400" y="1447800"/>
            <a:ext cx="419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Basic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Service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Set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(BSS) (</a:t>
            </a:r>
            <a:r>
              <a:rPr lang="pt-PT" sz="2400" b="0" u="none" dirty="0" err="1">
                <a:solidFill>
                  <a:srgbClr val="0000FF"/>
                </a:solidFill>
                <a:latin typeface="+mn-lt"/>
              </a:rPr>
              <a:t>a.k.a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. </a:t>
            </a:r>
            <a:r>
              <a:rPr lang="pt-PT" sz="2400" b="0" i="1" u="none" dirty="0" err="1" smtClean="0">
                <a:solidFill>
                  <a:srgbClr val="0000FF"/>
                </a:solidFill>
                <a:latin typeface="+mn-lt"/>
              </a:rPr>
              <a:t>cell</a:t>
            </a:r>
            <a:r>
              <a:rPr lang="pt-PT" sz="2400" b="0" u="none" dirty="0" smtClean="0">
                <a:solidFill>
                  <a:srgbClr val="0000FF"/>
                </a:solidFill>
                <a:latin typeface="+mn-lt"/>
              </a:rPr>
              <a:t>) 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contem: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Hosts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wireless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Fixed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access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points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(AP): base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stations</a:t>
            </a:r>
            <a:endParaRPr lang="pt-PT" sz="2400" b="0" i="1" u="none" dirty="0">
              <a:solidFill>
                <a:srgbClr val="0000FF"/>
              </a:solidFill>
              <a:latin typeface="+mn-lt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As base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stations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 são combinadas de forma a formarem um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distribution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i="1" u="none" dirty="0" err="1">
                <a:solidFill>
                  <a:srgbClr val="0000FF"/>
                </a:solidFill>
                <a:latin typeface="+mn-lt"/>
              </a:rPr>
              <a:t>system</a:t>
            </a:r>
            <a:r>
              <a:rPr lang="pt-PT" sz="2400" b="0" i="1" u="none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(DS)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AP – </a:t>
            </a:r>
            <a:r>
              <a:rPr lang="pt-PT" sz="2400" b="0" i="1" u="none" dirty="0" smtClean="0">
                <a:solidFill>
                  <a:srgbClr val="0000FF"/>
                </a:solidFill>
                <a:latin typeface="+mn-lt"/>
              </a:rPr>
              <a:t>Access </a:t>
            </a:r>
            <a:r>
              <a:rPr lang="pt-PT" sz="2400" b="0" i="1" u="none" dirty="0" err="1" smtClean="0">
                <a:solidFill>
                  <a:srgbClr val="0000FF"/>
                </a:solidFill>
                <a:latin typeface="+mn-lt"/>
              </a:rPr>
              <a:t>Point</a:t>
            </a:r>
            <a:r>
              <a:rPr lang="pt-PT" sz="2400" b="0" u="non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PT" sz="2400" b="0" u="none" dirty="0">
                <a:solidFill>
                  <a:srgbClr val="0000FF"/>
                </a:solidFill>
                <a:latin typeface="+mn-lt"/>
              </a:rPr>
              <a:t>ou Ponto de Acesso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pt-PT" sz="2400" b="0" u="none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46075"/>
            <a:ext cx="8040688" cy="850677"/>
          </a:xfrm>
        </p:spPr>
        <p:txBody>
          <a:bodyPr/>
          <a:lstStyle/>
          <a:p>
            <a:r>
              <a:rPr lang="pt-PT" dirty="0"/>
              <a:t>O método CSMA/CD não funciona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71600"/>
            <a:ext cx="8023225" cy="4441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pt-PT" sz="2000" dirty="0"/>
              <a:t>Mascaramento das colisões - quando uma estação transmite não consegue distinguir o sinal emitido do remoto pois a sua emissão abafa este último. Se A e C transmitem simultaneamente, B pode detectar a colisão mas A e C não. </a:t>
            </a:r>
          </a:p>
          <a:p>
            <a:r>
              <a:rPr lang="pt-PT" sz="2000" dirty="0"/>
              <a:t>Enfraquecimento rápido da potência do sinal - por exemplo, B pode alcançar A e C mas A pode não conseguir alcançar C. B detecta uma potencial colisão, mas C não</a:t>
            </a:r>
            <a:r>
              <a:rPr lang="pt-PT" sz="2000" dirty="0" smtClean="0"/>
              <a:t>.</a:t>
            </a:r>
            <a:endParaRPr lang="pt-PT" sz="2000" dirty="0"/>
          </a:p>
          <a:p>
            <a:r>
              <a:rPr lang="pt-PT" sz="2000" dirty="0"/>
              <a:t>Estação escondida </a:t>
            </a:r>
            <a:r>
              <a:rPr lang="pt-PT" sz="2000" dirty="0" smtClean="0"/>
              <a:t>(</a:t>
            </a:r>
            <a:r>
              <a:rPr lang="pt-PT" sz="2000" i="1" dirty="0" err="1" smtClean="0"/>
              <a:t>hidden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station</a:t>
            </a:r>
            <a:r>
              <a:rPr lang="pt-PT" sz="2000" dirty="0" smtClean="0"/>
              <a:t>) </a:t>
            </a:r>
            <a:r>
              <a:rPr lang="pt-PT" sz="2000" dirty="0"/>
              <a:t>- os obstáculos podem impedir duas estações de se escutarem, mas uma terceira pode escutar ambas (colisão).</a:t>
            </a:r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4183063" y="5334000"/>
            <a:ext cx="633412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720850" y="5410200"/>
            <a:ext cx="633413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6716713" y="5334000"/>
            <a:ext cx="633412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2495550" y="5715000"/>
            <a:ext cx="154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4957763" y="5715000"/>
            <a:ext cx="1547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1931988" y="5562600"/>
            <a:ext cx="312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pt-PT" sz="1400" b="1" u="none"/>
              <a:t>A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4394200" y="548640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pt-PT" sz="1400" b="1" u="none"/>
              <a:t>B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858000" y="5486400"/>
            <a:ext cx="312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pt-PT" sz="1400" b="1" u="none"/>
              <a:t>C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1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latin typeface="+mn-lt"/>
                <a:ea typeface="ＭＳ Ｐゴシック" charset="0"/>
              </a:rPr>
              <a:t>Canais de comunicação</a:t>
            </a:r>
            <a:endParaRPr lang="pt-PT" dirty="0">
              <a:latin typeface="+mn-lt"/>
              <a:ea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3733800"/>
            <a:ext cx="4267200" cy="2362200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Emissor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Põe os pacotes no formato adequado à transmissão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Junta bits para controlo de erros, etc.</a:t>
            </a:r>
            <a:endParaRPr lang="pt-PT" sz="2000" dirty="0">
              <a:ea typeface="ＭＳ Ｐゴシック" charset="0"/>
            </a:endParaRPr>
          </a:p>
        </p:txBody>
      </p:sp>
      <p:sp>
        <p:nvSpPr>
          <p:cNvPr id="25604" name="Content Placeholder 25"/>
          <p:cNvSpPr>
            <a:spLocks noGrp="1"/>
          </p:cNvSpPr>
          <p:nvPr>
            <p:ph sz="half" idx="2"/>
          </p:nvPr>
        </p:nvSpPr>
        <p:spPr>
          <a:xfrm>
            <a:off x="4572000" y="3733800"/>
            <a:ext cx="4495800" cy="2362200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Receptor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Verifica se há erros na transmissão, etc.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Extrai o pacote</a:t>
            </a:r>
            <a:endParaRPr lang="pt-PT" sz="2000" dirty="0">
              <a:ea typeface="ＭＳ Ｐゴシック" charset="0"/>
            </a:endParaRPr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2344738" y="2389188"/>
            <a:ext cx="965200" cy="427037"/>
            <a:chOff x="1477" y="1377"/>
            <a:chExt cx="608" cy="269"/>
          </a:xfrm>
        </p:grpSpPr>
        <p:sp>
          <p:nvSpPr>
            <p:cNvPr id="27672" name="Rectangle 7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+mn-lt"/>
              </a:endParaRPr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  <a:latin typeface="+mn-lt"/>
                </a:rPr>
                <a:t>frame</a:t>
              </a:r>
            </a:p>
          </p:txBody>
        </p:sp>
      </p:grp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3297238" y="26574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6783388" y="1595438"/>
            <a:ext cx="1125537" cy="1220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083425" y="19748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+mn-lt"/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19200" y="1595438"/>
            <a:ext cx="1125538" cy="1220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1544638" y="19669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atin typeface="+mn-lt"/>
            </a:endParaRP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6799263" y="282575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pt-PT" sz="1800" b="0">
                <a:latin typeface="+mn-lt"/>
              </a:rPr>
              <a:t>receptor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1295400" y="1600200"/>
            <a:ext cx="90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solidFill>
                  <a:srgbClr val="FF0000"/>
                </a:solidFill>
                <a:latin typeface="+mn-lt"/>
              </a:rPr>
              <a:t>pacote</a:t>
            </a:r>
            <a:endParaRPr lang="en-US" sz="1800" b="0">
              <a:latin typeface="+mn-lt"/>
            </a:endParaRPr>
          </a:p>
        </p:txBody>
      </p:sp>
      <p:sp>
        <p:nvSpPr>
          <p:cNvPr id="27660" name="Freeform 17"/>
          <p:cNvSpPr>
            <a:spLocks/>
          </p:cNvSpPr>
          <p:nvPr/>
        </p:nvSpPr>
        <p:spPr bwMode="auto">
          <a:xfrm>
            <a:off x="1746250" y="21812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7661" name="Group 18"/>
          <p:cNvGrpSpPr>
            <a:grpSpLocks/>
          </p:cNvGrpSpPr>
          <p:nvPr/>
        </p:nvGrpSpPr>
        <p:grpSpPr bwMode="auto">
          <a:xfrm>
            <a:off x="5819775" y="2382838"/>
            <a:ext cx="965200" cy="427037"/>
            <a:chOff x="1477" y="1377"/>
            <a:chExt cx="608" cy="269"/>
          </a:xfrm>
        </p:grpSpPr>
        <p:sp>
          <p:nvSpPr>
            <p:cNvPr id="27670" name="Rectangle 1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>
                <a:latin typeface="+mn-lt"/>
              </a:endParaRPr>
            </a:p>
          </p:txBody>
        </p:sp>
        <p:sp>
          <p:nvSpPr>
            <p:cNvPr id="27671" name="Rectangle 2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FFFF"/>
                  </a:solidFill>
                  <a:latin typeface="+mn-lt"/>
                </a:rPr>
                <a:t>frame</a:t>
              </a:r>
            </a:p>
          </p:txBody>
        </p:sp>
      </p:grpSp>
      <p:sp>
        <p:nvSpPr>
          <p:cNvPr id="27662" name="Text Box 21"/>
          <p:cNvSpPr txBox="1">
            <a:spLocks noChangeArrowheads="1"/>
          </p:cNvSpPr>
          <p:nvPr/>
        </p:nvSpPr>
        <p:spPr bwMode="auto">
          <a:xfrm>
            <a:off x="2339975" y="28527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pt-PT" sz="1800" b="0">
                <a:latin typeface="+mn-lt"/>
              </a:rPr>
              <a:t>interface</a:t>
            </a:r>
          </a:p>
        </p:txBody>
      </p:sp>
      <p:sp>
        <p:nvSpPr>
          <p:cNvPr id="27663" name="Text Box 22"/>
          <p:cNvSpPr txBox="1">
            <a:spLocks noChangeArrowheads="1"/>
          </p:cNvSpPr>
          <p:nvPr/>
        </p:nvSpPr>
        <p:spPr bwMode="auto">
          <a:xfrm>
            <a:off x="5580063" y="28527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pt-PT" sz="1800" b="0">
                <a:latin typeface="+mn-lt"/>
              </a:rPr>
              <a:t>interface</a:t>
            </a:r>
          </a:p>
        </p:txBody>
      </p:sp>
      <p:sp>
        <p:nvSpPr>
          <p:cNvPr id="27664" name="AutoShape 23"/>
          <p:cNvSpPr>
            <a:spLocks/>
          </p:cNvSpPr>
          <p:nvPr/>
        </p:nvSpPr>
        <p:spPr bwMode="auto">
          <a:xfrm rot="5399521">
            <a:off x="4533901" y="7588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>
              <a:latin typeface="+mn-lt"/>
            </a:endParaRPr>
          </a:p>
        </p:txBody>
      </p:sp>
      <p:sp>
        <p:nvSpPr>
          <p:cNvPr id="27665" name="Text Box 24"/>
          <p:cNvSpPr txBox="1">
            <a:spLocks noChangeArrowheads="1"/>
          </p:cNvSpPr>
          <p:nvPr/>
        </p:nvSpPr>
        <p:spPr bwMode="auto">
          <a:xfrm>
            <a:off x="3059113" y="170021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pt-PT" sz="1800" b="0">
                <a:latin typeface="+mn-lt"/>
              </a:rPr>
              <a:t>Protocolo de controlo do canal</a:t>
            </a:r>
          </a:p>
        </p:txBody>
      </p:sp>
      <p:sp>
        <p:nvSpPr>
          <p:cNvPr id="27666" name="Freeform 25"/>
          <p:cNvSpPr>
            <a:spLocks/>
          </p:cNvSpPr>
          <p:nvPr/>
        </p:nvSpPr>
        <p:spPr bwMode="auto">
          <a:xfrm>
            <a:off x="6704013" y="22669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5622" name="Text Box 16"/>
          <p:cNvSpPr txBox="1">
            <a:spLocks noChangeArrowheads="1"/>
          </p:cNvSpPr>
          <p:nvPr/>
        </p:nvSpPr>
        <p:spPr bwMode="auto">
          <a:xfrm>
            <a:off x="6867525" y="1600200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b="0" dirty="0" err="1" smtClean="0">
                <a:solidFill>
                  <a:srgbClr val="FF0000"/>
                </a:solidFill>
                <a:latin typeface="+mn-lt"/>
              </a:rPr>
              <a:t>pacote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27668" name="Text Box 14"/>
          <p:cNvSpPr txBox="1">
            <a:spLocks noChangeArrowheads="1"/>
          </p:cNvSpPr>
          <p:nvPr/>
        </p:nvSpPr>
        <p:spPr bwMode="auto">
          <a:xfrm>
            <a:off x="1116013" y="2852738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pt-PT" sz="1800" b="0">
                <a:latin typeface="+mn-lt"/>
              </a:rPr>
              <a:t>emissor</a:t>
            </a: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92FF1-6504-1849-B45C-733440FF9E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1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248650" cy="824136"/>
          </a:xfrm>
        </p:spPr>
        <p:txBody>
          <a:bodyPr/>
          <a:lstStyle/>
          <a:p>
            <a:r>
              <a:rPr lang="pt-PT" sz="4000" dirty="0"/>
              <a:t>O efeito estação escondida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744"/>
            <a:ext cx="8610600" cy="5486400"/>
          </a:xfrm>
        </p:spPr>
        <p:txBody>
          <a:bodyPr/>
          <a:lstStyle/>
          <a:p>
            <a:r>
              <a:rPr lang="pt-PT" altLang="ja-JP" sz="2400" dirty="0" smtClean="0">
                <a:latin typeface="Arial"/>
              </a:rPr>
              <a:t>Estação escondida — </a:t>
            </a:r>
            <a:r>
              <a:rPr lang="pt-PT" sz="2400" dirty="0" smtClean="0"/>
              <a:t>A </a:t>
            </a:r>
            <a:r>
              <a:rPr lang="pt-PT" sz="2400" dirty="0"/>
              <a:t>e C podem não se escutar devido aos </a:t>
            </a:r>
            <a:r>
              <a:rPr lang="pt-PT" sz="2400" dirty="0" smtClean="0"/>
              <a:t>obstáculos </a:t>
            </a:r>
            <a:r>
              <a:rPr lang="pt-PT" sz="2400" dirty="0"/>
              <a:t>ou à atenuação do sinal, provocando colisões em B</a:t>
            </a:r>
          </a:p>
          <a:p>
            <a:r>
              <a:rPr lang="pt-PT" sz="2400" dirty="0"/>
              <a:t>P</a:t>
            </a:r>
            <a:r>
              <a:rPr lang="pt-PT" sz="2400" dirty="0" smtClean="0"/>
              <a:t>roblema</a:t>
            </a:r>
            <a:r>
              <a:rPr lang="pt-PT" sz="2400" dirty="0"/>
              <a:t>: como evitar as colisões em B ?</a:t>
            </a:r>
          </a:p>
          <a:p>
            <a:r>
              <a:rPr lang="pt-PT" sz="2400" dirty="0"/>
              <a:t>CSMA/CA: CSMA com </a:t>
            </a:r>
            <a:r>
              <a:rPr lang="pt-PT" sz="2400" i="1" dirty="0" err="1"/>
              <a:t>Collision</a:t>
            </a:r>
            <a:r>
              <a:rPr lang="pt-PT" sz="2400" i="1" dirty="0"/>
              <a:t> </a:t>
            </a:r>
            <a:r>
              <a:rPr lang="pt-PT" sz="2400" i="1" dirty="0" err="1"/>
              <a:t>Avoidance</a:t>
            </a:r>
            <a:endParaRPr lang="pt-PT" sz="2400" i="1" dirty="0"/>
          </a:p>
        </p:txBody>
      </p:sp>
      <p:pic>
        <p:nvPicPr>
          <p:cNvPr id="37581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773488"/>
            <a:ext cx="63055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2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887760"/>
          </a:xfrm>
        </p:spPr>
        <p:txBody>
          <a:bodyPr/>
          <a:lstStyle/>
          <a:p>
            <a:r>
              <a:rPr lang="pt-PT" sz="4000" dirty="0" smtClean="0"/>
              <a:t>Como lidar com </a:t>
            </a:r>
            <a:r>
              <a:rPr lang="pt-PT" sz="4000" dirty="0" smtClean="0"/>
              <a:t>colisões </a:t>
            </a:r>
            <a:r>
              <a:rPr lang="pt-PT" sz="4000" dirty="0" smtClean="0"/>
              <a:t>?</a:t>
            </a:r>
            <a:endParaRPr lang="pt-P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10600" cy="4946104"/>
          </a:xfrm>
        </p:spPr>
        <p:txBody>
          <a:bodyPr/>
          <a:lstStyle/>
          <a:p>
            <a:r>
              <a:rPr lang="pt-PT" sz="2400" dirty="0" smtClean="0"/>
              <a:t>O emissor n</a:t>
            </a:r>
            <a:r>
              <a:rPr lang="pt-PT" sz="2400" dirty="0" smtClean="0"/>
              <a:t>ão consegue detectar as colisões</a:t>
            </a:r>
          </a:p>
          <a:p>
            <a:r>
              <a:rPr lang="pt-PT" sz="2400" dirty="0"/>
              <a:t>A</a:t>
            </a:r>
            <a:r>
              <a:rPr lang="pt-PT" sz="2400" dirty="0" smtClean="0"/>
              <a:t> </a:t>
            </a:r>
            <a:r>
              <a:rPr lang="pt-PT" sz="2400" dirty="0" smtClean="0"/>
              <a:t>probabilidade de erro </a:t>
            </a:r>
            <a:r>
              <a:rPr lang="pt-PT" sz="2400" dirty="0" smtClean="0"/>
              <a:t>é </a:t>
            </a:r>
            <a:r>
              <a:rPr lang="pt-PT" sz="2400" dirty="0" smtClean="0"/>
              <a:t>muito </a:t>
            </a:r>
            <a:r>
              <a:rPr lang="pt-PT" sz="2400" dirty="0" smtClean="0"/>
              <a:t>elevada</a:t>
            </a:r>
            <a:endParaRPr lang="pt-PT" sz="2400" dirty="0"/>
          </a:p>
          <a:p>
            <a:r>
              <a:rPr lang="pt-PT" sz="2400" dirty="0" smtClean="0"/>
              <a:t>Soluç</a:t>
            </a:r>
            <a:r>
              <a:rPr lang="pt-PT" sz="2400" dirty="0" smtClean="0"/>
              <a:t>ão: o</a:t>
            </a:r>
            <a:r>
              <a:rPr lang="pt-PT" sz="2400" dirty="0" smtClean="0"/>
              <a:t>s </a:t>
            </a:r>
            <a:r>
              <a:rPr lang="pt-PT" sz="2400" i="1" dirty="0" err="1" smtClean="0"/>
              <a:t>frames</a:t>
            </a:r>
            <a:r>
              <a:rPr lang="pt-PT" sz="2400" dirty="0" smtClean="0"/>
              <a:t> são </a:t>
            </a:r>
            <a:r>
              <a:rPr lang="pt-PT" sz="2400" dirty="0" err="1" smtClean="0"/>
              <a:t>ACKed</a:t>
            </a:r>
            <a:r>
              <a:rPr lang="pt-PT" sz="2400" dirty="0" smtClean="0"/>
              <a:t> !</a:t>
            </a:r>
          </a:p>
          <a:p>
            <a:endParaRPr lang="pt-PT" sz="2400" dirty="0" smtClean="0"/>
          </a:p>
          <a:p>
            <a:r>
              <a:rPr lang="pt-PT" sz="2400" dirty="0" smtClean="0"/>
              <a:t>Caso não receba o ACK o emissor reemite um certo número de </a:t>
            </a:r>
            <a:r>
              <a:rPr lang="pt-PT" sz="2400" dirty="0" smtClean="0"/>
              <a:t>vezes (tipicamente at</a:t>
            </a:r>
            <a:r>
              <a:rPr lang="pt-PT" sz="2400" dirty="0" smtClean="0"/>
              <a:t>é 4)</a:t>
            </a:r>
            <a:endParaRPr lang="pt-PT" sz="2400" dirty="0" smtClean="0"/>
          </a:p>
          <a:p>
            <a:r>
              <a:rPr lang="pt-PT" sz="2400" dirty="0" smtClean="0"/>
              <a:t>Os </a:t>
            </a:r>
            <a:r>
              <a:rPr lang="pt-PT" sz="2400" i="1" dirty="0" err="1" smtClean="0"/>
              <a:t>frames</a:t>
            </a:r>
            <a:r>
              <a:rPr lang="pt-PT" sz="2400" dirty="0" smtClean="0"/>
              <a:t> a difundir (por </a:t>
            </a:r>
            <a:r>
              <a:rPr lang="pt-PT" sz="2400" i="1" dirty="0" err="1" smtClean="0"/>
              <a:t>broadcast</a:t>
            </a:r>
            <a:r>
              <a:rPr lang="pt-PT" sz="2400" i="1" dirty="0" smtClean="0"/>
              <a:t> ou </a:t>
            </a:r>
            <a:r>
              <a:rPr lang="pt-PT" sz="2400" i="1" dirty="0" err="1" smtClean="0"/>
              <a:t>multicast</a:t>
            </a:r>
            <a:r>
              <a:rPr lang="pt-PT" sz="2400" dirty="0" smtClean="0"/>
              <a:t>) não são </a:t>
            </a:r>
            <a:r>
              <a:rPr lang="pt-PT" sz="2400" dirty="0" err="1" smtClean="0"/>
              <a:t>ACKed</a:t>
            </a:r>
            <a:endParaRPr lang="pt-PT" sz="2400" dirty="0" smtClean="0"/>
          </a:p>
          <a:p>
            <a:pPr lvl="1"/>
            <a:r>
              <a:rPr lang="pt-PT" sz="2000" dirty="0" smtClean="0"/>
              <a:t>O </a:t>
            </a:r>
            <a:r>
              <a:rPr lang="pt-PT" sz="2000" dirty="0" err="1" smtClean="0"/>
              <a:t>multicast</a:t>
            </a:r>
            <a:r>
              <a:rPr lang="pt-PT" sz="2000" dirty="0" smtClean="0"/>
              <a:t> nestas redes n</a:t>
            </a:r>
            <a:r>
              <a:rPr lang="pt-PT" sz="2000" dirty="0" smtClean="0"/>
              <a:t>ão é muito eficaz</a:t>
            </a:r>
            <a:endParaRPr lang="pt-P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B01A8-9209-134A-AEC3-274F46C3D5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4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648575" cy="838200"/>
          </a:xfrm>
        </p:spPr>
        <p:txBody>
          <a:bodyPr/>
          <a:lstStyle/>
          <a:p>
            <a:r>
              <a:rPr lang="pt-PT" sz="3600"/>
              <a:t>O método CSMA / CA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36904" cy="525658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pt-PT" sz="2000" dirty="0"/>
              <a:t>Utiliza-se um protocolo de reserva de </a:t>
            </a:r>
            <a:r>
              <a:rPr lang="pt-PT" sz="2000" i="1" dirty="0" smtClean="0"/>
              <a:t>time</a:t>
            </a:r>
            <a:r>
              <a:rPr lang="pt-PT" sz="2000" i="1" dirty="0"/>
              <a:t>-</a:t>
            </a:r>
            <a:r>
              <a:rPr lang="pt-PT" sz="2000" i="1" dirty="0" err="1" smtClean="0"/>
              <a:t>slots</a:t>
            </a:r>
            <a:r>
              <a:rPr lang="pt-PT" sz="2000" i="1" dirty="0" smtClean="0"/>
              <a:t> </a:t>
            </a:r>
            <a:r>
              <a:rPr lang="pt-PT" sz="2000" dirty="0"/>
              <a:t>para evitar ao máximo as </a:t>
            </a:r>
            <a:r>
              <a:rPr lang="pt-PT" sz="2000" dirty="0" smtClean="0"/>
              <a:t>colisões para 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 acima de uma certa dimensão</a:t>
            </a:r>
            <a:endParaRPr lang="pt-PT" sz="2000" dirty="0"/>
          </a:p>
          <a:p>
            <a:r>
              <a:rPr lang="pt-PT" sz="2000" dirty="0"/>
              <a:t>Quando A, o emissor, </a:t>
            </a:r>
            <a:r>
              <a:rPr lang="ja-JP" altLang="pt-PT" sz="2000" dirty="0"/>
              <a:t>“</a:t>
            </a:r>
            <a:r>
              <a:rPr lang="pt-PT" sz="2000" dirty="0"/>
              <a:t>acha</a:t>
            </a:r>
            <a:r>
              <a:rPr lang="ja-JP" altLang="pt-PT" sz="2000" dirty="0"/>
              <a:t>”</a:t>
            </a:r>
            <a:r>
              <a:rPr lang="pt-PT" sz="2000" dirty="0"/>
              <a:t> que o canal está livre, emite um </a:t>
            </a:r>
            <a:r>
              <a:rPr lang="pt-PT" sz="2000" i="1" dirty="0" err="1"/>
              <a:t>frame</a:t>
            </a:r>
            <a:r>
              <a:rPr lang="pt-PT" sz="2000" dirty="0"/>
              <a:t> </a:t>
            </a:r>
            <a:r>
              <a:rPr lang="ja-JP" altLang="pt-PT" sz="2000" dirty="0"/>
              <a:t>“</a:t>
            </a:r>
            <a:r>
              <a:rPr lang="pt-PT" sz="2000" dirty="0"/>
              <a:t>REQUEST TO SEND - RTS</a:t>
            </a:r>
            <a:r>
              <a:rPr lang="ja-JP" altLang="pt-PT" sz="2000" dirty="0"/>
              <a:t>”</a:t>
            </a:r>
            <a:r>
              <a:rPr lang="pt-PT" sz="2000" dirty="0"/>
              <a:t> para B, o receptor. Este </a:t>
            </a:r>
            <a:r>
              <a:rPr lang="pt-PT" sz="2000" i="1" dirty="0" err="1"/>
              <a:t>frame</a:t>
            </a:r>
            <a:r>
              <a:rPr lang="pt-PT" sz="2000" dirty="0"/>
              <a:t> indica a dimensão do </a:t>
            </a:r>
            <a:r>
              <a:rPr lang="pt-PT" sz="2000" i="1" dirty="0" err="1"/>
              <a:t>frame</a:t>
            </a:r>
            <a:r>
              <a:rPr lang="pt-PT" sz="2000" dirty="0"/>
              <a:t> a transmitir (dimensão do </a:t>
            </a:r>
            <a:r>
              <a:rPr lang="pt-PT" sz="2000" i="1" dirty="0" smtClean="0"/>
              <a:t>time </a:t>
            </a:r>
            <a:r>
              <a:rPr lang="pt-PT" sz="2000" i="1" dirty="0" err="1" smtClean="0"/>
              <a:t>slot</a:t>
            </a:r>
            <a:r>
              <a:rPr lang="pt-PT" sz="2000" dirty="0" smtClean="0"/>
              <a:t> </a:t>
            </a:r>
            <a:r>
              <a:rPr lang="pt-PT" sz="2000" dirty="0"/>
              <a:t>que pretende reservar).</a:t>
            </a:r>
          </a:p>
          <a:p>
            <a:r>
              <a:rPr lang="pt-PT" sz="2000" dirty="0"/>
              <a:t>B responde com um </a:t>
            </a:r>
            <a:r>
              <a:rPr lang="ja-JP" altLang="pt-PT" sz="2000" dirty="0"/>
              <a:t>“</a:t>
            </a:r>
            <a:r>
              <a:rPr lang="pt-PT" sz="2000" dirty="0"/>
              <a:t>CLEAR TO SEND - CTS</a:t>
            </a:r>
            <a:r>
              <a:rPr lang="ja-JP" altLang="pt-PT" sz="2000" dirty="0"/>
              <a:t>”</a:t>
            </a:r>
            <a:r>
              <a:rPr lang="pt-PT" sz="2000" dirty="0"/>
              <a:t> (também indicando a dimensão).</a:t>
            </a:r>
          </a:p>
          <a:p>
            <a:r>
              <a:rPr lang="pt-PT" sz="2000" dirty="0"/>
              <a:t>As estações na proximidade de A e B que detectam estes </a:t>
            </a:r>
            <a:r>
              <a:rPr lang="pt-PT" sz="2000" i="1" dirty="0" err="1"/>
              <a:t>frames</a:t>
            </a:r>
            <a:r>
              <a:rPr lang="pt-PT" sz="2000" dirty="0"/>
              <a:t> não emitem durante o período reservado</a:t>
            </a:r>
          </a:p>
          <a:p>
            <a:r>
              <a:rPr lang="pt-PT" sz="2000" dirty="0"/>
              <a:t>Após a transmissão de A para B, B responde com uma </a:t>
            </a:r>
            <a:r>
              <a:rPr lang="ja-JP" altLang="pt-PT" sz="2000" dirty="0"/>
              <a:t>“</a:t>
            </a:r>
            <a:r>
              <a:rPr lang="pt-PT" sz="2000" dirty="0"/>
              <a:t>CONFIRMAÇÃO - ACK</a:t>
            </a:r>
            <a:r>
              <a:rPr lang="ja-JP" altLang="pt-PT" sz="2000" dirty="0"/>
              <a:t>”</a:t>
            </a:r>
            <a:r>
              <a:rPr lang="pt-PT" sz="2000" dirty="0"/>
              <a:t> a A caso tudo tenha corrido bem.</a:t>
            </a:r>
          </a:p>
          <a:p>
            <a:r>
              <a:rPr lang="pt-PT" sz="2000" dirty="0"/>
              <a:t>Se o protocolo não teve êxito A recomeça tudo até ter êxito (ou ter que desistir por ter feito demasiadas tentativas).</a:t>
            </a:r>
          </a:p>
          <a:p>
            <a:endParaRPr lang="pt-PT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87760"/>
          </a:xfrm>
        </p:spPr>
        <p:txBody>
          <a:bodyPr/>
          <a:lstStyle/>
          <a:p>
            <a:r>
              <a:rPr lang="pt-PT" sz="4000" dirty="0"/>
              <a:t>Como evitar colisões 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518457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pt-PT" sz="2000" dirty="0"/>
              <a:t>Quando uma estação que quer transmitir detecta que o canal ocupado passa a livre, ao invés de começar a transmitir imediatamente espera um período de tempo aleatório. Desta forma diminui-se a probabilidade de </a:t>
            </a:r>
            <a:r>
              <a:rPr lang="pt-PT" sz="2000" dirty="0" smtClean="0"/>
              <a:t>colisões</a:t>
            </a:r>
            <a:endParaRPr lang="pt-PT" sz="2000" dirty="0"/>
          </a:p>
          <a:p>
            <a:r>
              <a:rPr lang="pt-PT" sz="2000" dirty="0"/>
              <a:t>Como os </a:t>
            </a:r>
            <a:r>
              <a:rPr lang="pt-PT" sz="2000" i="1" dirty="0" err="1"/>
              <a:t>frames</a:t>
            </a:r>
            <a:r>
              <a:rPr lang="pt-PT" sz="2000" dirty="0"/>
              <a:t> RTS, CTS e ACK são muito pequenos, a probabilidade de colisão é </a:t>
            </a:r>
            <a:r>
              <a:rPr lang="pt-PT" sz="2000" dirty="0" smtClean="0"/>
              <a:t>menor</a:t>
            </a:r>
            <a:endParaRPr lang="pt-PT" sz="2000" dirty="0"/>
          </a:p>
          <a:p>
            <a:r>
              <a:rPr lang="pt-PT" sz="2000" dirty="0"/>
              <a:t>Se a troca RTS / CTS teve êxito, a probabilidade de colisão é </a:t>
            </a:r>
            <a:r>
              <a:rPr lang="pt-PT" sz="2000" dirty="0" smtClean="0"/>
              <a:t>diminuta</a:t>
            </a:r>
            <a:endParaRPr lang="pt-PT" sz="2000" dirty="0"/>
          </a:p>
          <a:p>
            <a:r>
              <a:rPr lang="pt-PT" sz="2000" dirty="0"/>
              <a:t>Se a reserva através de RTS / CTS falhar, é porque provavelmente houve uma colisão, antes de recomeçar, o emissor espera um período de tempo aleatório que vai aumentando com o número de falhas como na </a:t>
            </a:r>
            <a:r>
              <a:rPr lang="pt-PT" sz="2000" i="1" dirty="0"/>
              <a:t>E</a:t>
            </a:r>
            <a:r>
              <a:rPr lang="pt-PT" sz="2000" i="1" dirty="0" smtClean="0"/>
              <a:t>thernet</a:t>
            </a:r>
            <a:r>
              <a:rPr lang="pt-PT" sz="2000" dirty="0" smtClean="0"/>
              <a:t> </a:t>
            </a:r>
            <a:r>
              <a:rPr lang="pt-PT" sz="2000" dirty="0"/>
              <a:t>com fios.</a:t>
            </a:r>
          </a:p>
          <a:p>
            <a:endParaRPr lang="pt-PT" sz="2000" dirty="0"/>
          </a:p>
          <a:p>
            <a:endParaRPr lang="pt-PT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424936" cy="838200"/>
          </a:xfrm>
        </p:spPr>
        <p:txBody>
          <a:bodyPr/>
          <a:lstStyle/>
          <a:p>
            <a:r>
              <a:rPr lang="en-US" sz="3200" dirty="0"/>
              <a:t>Collision Avoidance: RTS-CTS exchange</a:t>
            </a:r>
          </a:p>
        </p:txBody>
      </p:sp>
      <p:pic>
        <p:nvPicPr>
          <p:cNvPr id="380931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3260725" y="12382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sz="3200" u="none">
              <a:latin typeface="Times New Roman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82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 smtClean="0">
                <a:ea typeface="ＭＳ Ｐゴシック" charset="0"/>
              </a:rPr>
              <a:t>Conclusões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8013" cy="4679950"/>
          </a:xfrm>
        </p:spPr>
        <p:txBody>
          <a:bodyPr/>
          <a:lstStyle/>
          <a:p>
            <a:pPr eaLnBrk="1" hangingPunct="1"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A rede é constituída por </a:t>
            </a:r>
            <a:r>
              <a:rPr lang="pt-PT" sz="2400" i="1" dirty="0" err="1" smtClean="0">
                <a:ea typeface="ＭＳ Ｐゴシック" charset="0"/>
                <a:cs typeface="ＭＳ Ｐゴシック" charset="0"/>
              </a:rPr>
              <a:t>routers</a:t>
            </a:r>
            <a:r>
              <a:rPr lang="pt-PT" sz="2400" dirty="0" smtClean="0">
                <a:ea typeface="ＭＳ Ｐゴシック" charset="0"/>
                <a:cs typeface="ＭＳ Ｐゴシック" charset="0"/>
              </a:rPr>
              <a:t> e canais</a:t>
            </a:r>
          </a:p>
          <a:p>
            <a:pPr lvl="1" eaLnBrk="1" hangingPunct="1">
              <a:defRPr/>
            </a:pPr>
            <a:endParaRPr lang="pt-PT" sz="1100" dirty="0" smtClean="0">
              <a:ea typeface="ＭＳ Ｐゴシック" charset="0"/>
            </a:endParaRPr>
          </a:p>
          <a:p>
            <a:pPr lvl="1" eaLnBrk="1" hangingPunct="1">
              <a:defRPr/>
            </a:pPr>
            <a:endParaRPr lang="pt-PT" sz="1100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Do ponto de vista do endereçamento os canais podem ser classificados em </a:t>
            </a:r>
          </a:p>
          <a:p>
            <a:pPr lvl="1" eaLnBrk="1" hangingPunct="1">
              <a:defRPr/>
            </a:pPr>
            <a:r>
              <a:rPr lang="pt-PT" sz="2000" dirty="0" smtClean="0">
                <a:ea typeface="ＭＳ Ｐゴシック" charset="0"/>
              </a:rPr>
              <a:t>Canais ponto a ponto – só precisam de 2 endereços</a:t>
            </a:r>
          </a:p>
          <a:p>
            <a:pPr lvl="1" eaLnBrk="1" hangingPunct="1">
              <a:defRPr/>
            </a:pPr>
            <a:r>
              <a:rPr lang="pt-PT" sz="2000" dirty="0" smtClean="0">
                <a:ea typeface="ＭＳ Ｐゴシック" charset="0"/>
              </a:rPr>
              <a:t>Canais </a:t>
            </a:r>
            <a:r>
              <a:rPr lang="pt-PT" sz="2000" dirty="0" err="1" smtClean="0">
                <a:ea typeface="ＭＳ Ｐゴシック" charset="0"/>
              </a:rPr>
              <a:t>multi-ponto</a:t>
            </a:r>
            <a:r>
              <a:rPr lang="pt-PT" sz="2000" dirty="0" smtClean="0">
                <a:ea typeface="ＭＳ Ｐゴシック" charset="0"/>
              </a:rPr>
              <a:t> – canais que necessitam de mais do que 2 endereços e que muitas vezes se baseiam em </a:t>
            </a:r>
            <a:r>
              <a:rPr lang="pt-PT" sz="2000" i="1" dirty="0" err="1" smtClean="0">
                <a:ea typeface="ＭＳ Ｐゴシック" charset="0"/>
              </a:rPr>
              <a:t>broadcast</a:t>
            </a:r>
            <a:endParaRPr lang="pt-PT" sz="2000" i="1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pt-PT" sz="2400" dirty="0" smtClean="0">
                <a:ea typeface="ＭＳ Ｐゴシック" charset="0"/>
              </a:rPr>
              <a:t>Um canal </a:t>
            </a:r>
            <a:r>
              <a:rPr lang="pt-PT" sz="2400" i="1" dirty="0" err="1" smtClean="0">
                <a:ea typeface="ＭＳ Ｐゴシック" charset="0"/>
              </a:rPr>
              <a:t>broadcast</a:t>
            </a:r>
            <a:r>
              <a:rPr lang="pt-PT" sz="2400" dirty="0" smtClean="0">
                <a:ea typeface="ＭＳ Ｐゴシック" charset="0"/>
              </a:rPr>
              <a:t> permite às interfaces comunicarem </a:t>
            </a:r>
            <a:r>
              <a:rPr lang="pt-PT" sz="2400" dirty="0" err="1" smtClean="0">
                <a:ea typeface="ＭＳ Ｐゴシック" charset="0"/>
              </a:rPr>
              <a:t>directamente</a:t>
            </a:r>
            <a:r>
              <a:rPr lang="pt-PT" sz="2400" dirty="0" smtClean="0">
                <a:ea typeface="ＭＳ Ｐゴシック" charset="0"/>
              </a:rPr>
              <a:t> umas com as outras sem intermediários</a:t>
            </a:r>
          </a:p>
          <a:p>
            <a:pPr lvl="1" eaLnBrk="1" hangingPunct="1">
              <a:defRPr/>
            </a:pPr>
            <a:r>
              <a:rPr lang="pt-PT" sz="2000" dirty="0" smtClean="0">
                <a:ea typeface="ＭＳ Ｐゴシック" charset="0"/>
              </a:rPr>
              <a:t>Do ponto de vista do endereçamento ao nível IP constituem uma </a:t>
            </a:r>
            <a:r>
              <a:rPr lang="pt-PT" sz="2000" i="1" dirty="0" err="1" smtClean="0">
                <a:ea typeface="ＭＳ Ｐゴシック" charset="0"/>
              </a:rPr>
              <a:t>subnet</a:t>
            </a:r>
            <a:r>
              <a:rPr lang="pt-PT" sz="2000" i="1" dirty="0" smtClean="0">
                <a:ea typeface="ＭＳ Ｐゴシック" charset="0"/>
              </a:rPr>
              <a:t>, </a:t>
            </a:r>
            <a:r>
              <a:rPr lang="pt-PT" sz="2000" dirty="0" smtClean="0">
                <a:ea typeface="ＭＳ Ｐゴシック" charset="0"/>
              </a:rPr>
              <a:t>isto é, têm um prefixo IP próprio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ea typeface="ＭＳ Ｐゴシック" charset="0"/>
              </a:rPr>
              <a:t>Protocolos de controlo dos canais</a:t>
            </a:r>
            <a:endParaRPr lang="pt-PT" dirty="0">
              <a:ea typeface="ＭＳ Ｐゴシック" charset="0"/>
            </a:endParaRP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54650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Codificação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Forma de representação dos 0s e 1s para atravessarem o canal</a:t>
            </a:r>
          </a:p>
          <a:p>
            <a:pPr>
              <a:defRPr/>
            </a:pPr>
            <a:r>
              <a:rPr lang="pt-PT" sz="2400" i="1" dirty="0" err="1" smtClean="0">
                <a:ea typeface="ＭＳ Ｐゴシック" charset="0"/>
                <a:cs typeface="ＭＳ Ｐゴシック" charset="0"/>
              </a:rPr>
              <a:t>Framing</a:t>
            </a:r>
            <a:endParaRPr lang="pt-PT" sz="2400" i="1" dirty="0" smtClean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Encapsulam o pacote num chamado </a:t>
            </a:r>
            <a:r>
              <a:rPr lang="pt-PT" sz="2000" i="1" dirty="0" smtClean="0">
                <a:ea typeface="ＭＳ Ｐゴシック" charset="0"/>
              </a:rPr>
              <a:t>link </a:t>
            </a:r>
            <a:r>
              <a:rPr lang="pt-PT" sz="2000" i="1" dirty="0" err="1" smtClean="0">
                <a:ea typeface="ＭＳ Ｐゴシック" charset="0"/>
              </a:rPr>
              <a:t>layer</a:t>
            </a:r>
            <a:r>
              <a:rPr lang="pt-PT" sz="2000" i="1" dirty="0" smtClean="0">
                <a:ea typeface="ＭＳ Ｐゴシック" charset="0"/>
              </a:rPr>
              <a:t> </a:t>
            </a:r>
            <a:r>
              <a:rPr lang="pt-PT" sz="2000" i="1" dirty="0" err="1" smtClean="0">
                <a:ea typeface="ＭＳ Ｐゴシック" charset="0"/>
              </a:rPr>
              <a:t>frame</a:t>
            </a:r>
            <a:r>
              <a:rPr lang="pt-PT" sz="2000" i="1" dirty="0" smtClean="0">
                <a:ea typeface="ＭＳ Ｐゴシック" charset="0"/>
              </a:rPr>
              <a:t> </a:t>
            </a:r>
            <a:r>
              <a:rPr lang="pt-PT" sz="2000" dirty="0" smtClean="0">
                <a:ea typeface="ＭＳ Ｐゴシック" charset="0"/>
              </a:rPr>
              <a:t>juntando um sufixo e uma parte final (</a:t>
            </a:r>
            <a:r>
              <a:rPr lang="pt-PT" sz="2000" i="1" dirty="0" err="1" smtClean="0">
                <a:ea typeface="ＭＳ Ｐゴシック" charset="0"/>
              </a:rPr>
              <a:t>header</a:t>
            </a:r>
            <a:r>
              <a:rPr lang="pt-PT" sz="2000" i="1" dirty="0" smtClean="0">
                <a:ea typeface="ＭＳ Ｐゴシック" charset="0"/>
              </a:rPr>
              <a:t> / trailer</a:t>
            </a:r>
            <a:r>
              <a:rPr lang="pt-PT" sz="2000" dirty="0" smtClean="0"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Detecção e controlo de erros</a:t>
            </a:r>
          </a:p>
          <a:p>
            <a:pPr lvl="1">
              <a:defRPr/>
            </a:pPr>
            <a:r>
              <a:rPr lang="pt-PT" sz="2000" dirty="0" smtClean="0">
                <a:ea typeface="ＭＳ Ｐゴシック" charset="0"/>
              </a:rPr>
              <a:t>O receptor controla a presença de erros através de somas de controlo ou </a:t>
            </a:r>
            <a:r>
              <a:rPr lang="pt-PT" sz="2000" i="1" dirty="0" err="1" smtClean="0">
                <a:ea typeface="ＭＳ Ｐゴシック" charset="0"/>
              </a:rPr>
              <a:t>checksums</a:t>
            </a:r>
            <a:endParaRPr lang="pt-PT" sz="2000" i="1" dirty="0" smtClean="0">
              <a:ea typeface="ＭＳ Ｐゴシック" charset="0"/>
            </a:endParaRPr>
          </a:p>
          <a:p>
            <a:pPr>
              <a:defRPr/>
            </a:pPr>
            <a:r>
              <a:rPr lang="pt-PT" sz="2400" dirty="0" err="1" smtClean="0">
                <a:ea typeface="ＭＳ Ｐゴシック" charset="0"/>
                <a:cs typeface="ＭＳ Ｐゴシック" charset="0"/>
              </a:rPr>
              <a:t>Correcção</a:t>
            </a:r>
            <a:r>
              <a:rPr lang="pt-PT" sz="2400" dirty="0" smtClean="0">
                <a:ea typeface="ＭＳ Ｐゴシック" charset="0"/>
                <a:cs typeface="ＭＳ Ｐゴシック" charset="0"/>
              </a:rPr>
              <a:t> de erros (opcional)</a:t>
            </a:r>
          </a:p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Controlo de acesso ao canal (nos canais multiponto)</a:t>
            </a:r>
          </a:p>
          <a:p>
            <a:pPr>
              <a:defRPr/>
            </a:pPr>
            <a:r>
              <a:rPr lang="pt-PT" sz="2400" dirty="0" smtClean="0">
                <a:ea typeface="ＭＳ Ｐゴシック" charset="0"/>
                <a:cs typeface="ＭＳ Ｐゴシック" charset="0"/>
              </a:rPr>
              <a:t>Controlo de fluxo (opcional)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5F0D4-7DF6-F044-A536-AEF7943F48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15375" cy="832113"/>
          </a:xfrm>
        </p:spPr>
        <p:txBody>
          <a:bodyPr>
            <a:noAutofit/>
          </a:bodyPr>
          <a:lstStyle/>
          <a:p>
            <a:pPr eaLnBrk="1" hangingPunct="1"/>
            <a:r>
              <a:rPr lang="pt-PT" sz="4000" dirty="0">
                <a:latin typeface="+mn-lt"/>
                <a:ea typeface="ＭＳ Ｐゴシック" charset="0"/>
                <a:cs typeface="Tw Cen MT"/>
              </a:rPr>
              <a:t>Codificaç</a:t>
            </a:r>
            <a:r>
              <a:rPr lang="pt-PT" altLang="ja-JP" sz="4000" dirty="0">
                <a:latin typeface="+mn-lt"/>
                <a:ea typeface="ＭＳ Ｐゴシック" charset="0"/>
                <a:cs typeface="Tw Cen MT"/>
              </a:rPr>
              <a:t>ão</a:t>
            </a:r>
            <a:endParaRPr lang="pt-PT" sz="4000" dirty="0">
              <a:latin typeface="+mn-lt"/>
              <a:ea typeface="ＭＳ Ｐゴシック" charset="0"/>
              <a:cs typeface="Tw Cen MT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864" y="1305393"/>
            <a:ext cx="8507217" cy="2622016"/>
          </a:xfrm>
        </p:spPr>
        <p:txBody>
          <a:bodyPr>
            <a:noAutofit/>
          </a:bodyPr>
          <a:lstStyle/>
          <a:p>
            <a:pPr eaLnBrk="1" hangingPunct="1"/>
            <a:r>
              <a:rPr lang="pt-PT" sz="2400" dirty="0">
                <a:ea typeface="ＭＳ Ｐゴシック" charset="0"/>
                <a:cs typeface="Tw Cen MT"/>
              </a:rPr>
              <a:t>O sinal propaga-se pelo meio f</a:t>
            </a:r>
            <a:r>
              <a:rPr lang="pt-PT" altLang="ja-JP" sz="2400" dirty="0">
                <a:ea typeface="ＭＳ Ｐゴシック" charset="0"/>
                <a:cs typeface="Tw Cen MT"/>
              </a:rPr>
              <a:t>ísico (canal</a:t>
            </a:r>
            <a:r>
              <a:rPr lang="pt-PT" altLang="ja-JP" sz="2400" i="1" dirty="0">
                <a:ea typeface="ＭＳ Ｐゴシック" charset="0"/>
                <a:cs typeface="Tw Cen MT"/>
              </a:rPr>
              <a:t> ou link</a:t>
            </a:r>
            <a:r>
              <a:rPr lang="pt-PT" altLang="ja-JP" sz="2400" dirty="0">
                <a:ea typeface="ＭＳ Ｐゴシック" charset="0"/>
                <a:cs typeface="Tw Cen MT"/>
              </a:rPr>
              <a:t>)</a:t>
            </a:r>
            <a:endParaRPr lang="pt-PT" sz="2400" dirty="0">
              <a:ea typeface="ＭＳ Ｐゴシック" charset="0"/>
              <a:cs typeface="Tw Cen MT"/>
            </a:endParaRPr>
          </a:p>
          <a:p>
            <a:pPr lvl="1" eaLnBrk="1" hangingPunct="1"/>
            <a:r>
              <a:rPr lang="pt-PT" sz="2000" dirty="0">
                <a:ea typeface="ＭＳ Ｐゴシック" charset="0"/>
                <a:cs typeface="Tw Cen MT"/>
              </a:rPr>
              <a:t>Emissor codifica bits no sinal</a:t>
            </a:r>
          </a:p>
          <a:p>
            <a:pPr lvl="1" eaLnBrk="1" hangingPunct="1"/>
            <a:r>
              <a:rPr lang="pt-PT" sz="2000" dirty="0">
                <a:ea typeface="ＭＳ Ｐゴシック" charset="0"/>
                <a:cs typeface="Tw Cen MT"/>
              </a:rPr>
              <a:t>Receptor descodifica o sinal e reconhece os bits</a:t>
            </a:r>
          </a:p>
          <a:p>
            <a:pPr eaLnBrk="1" hangingPunct="1"/>
            <a:r>
              <a:rPr lang="pt-PT" sz="2400" dirty="0">
                <a:ea typeface="ＭＳ Ｐゴシック" charset="0"/>
                <a:cs typeface="Tw Cen MT"/>
              </a:rPr>
              <a:t>Simplificando</a:t>
            </a:r>
            <a:r>
              <a:rPr lang="pt-PT" altLang="ja-JP" sz="2400" dirty="0">
                <a:ea typeface="ＭＳ Ｐゴシック" charset="0"/>
                <a:cs typeface="Tw Cen MT"/>
              </a:rPr>
              <a:t> </a:t>
            </a:r>
            <a:r>
              <a:rPr lang="pt-PT" altLang="ja-JP" sz="2400" dirty="0" smtClean="0">
                <a:ea typeface="ＭＳ Ｐゴシック" charset="0"/>
                <a:cs typeface="Tw Cen MT"/>
              </a:rPr>
              <a:t>muito</a:t>
            </a:r>
            <a:endParaRPr lang="pt-PT" sz="2400" dirty="0">
              <a:ea typeface="ＭＳ Ｐゴシック" charset="0"/>
              <a:cs typeface="Tw Cen MT"/>
            </a:endParaRPr>
          </a:p>
          <a:p>
            <a:pPr lvl="1" eaLnBrk="1" hangingPunct="1"/>
            <a:r>
              <a:rPr lang="pt-PT" sz="2000" dirty="0" smtClean="0">
                <a:ea typeface="ＭＳ Ｐゴシック" charset="0"/>
                <a:cs typeface="Tw Cen MT"/>
              </a:rPr>
              <a:t>E.g. dois </a:t>
            </a:r>
            <a:r>
              <a:rPr lang="pt-PT" sz="2000" dirty="0">
                <a:ea typeface="ＭＳ Ｐゴシック" charset="0"/>
                <a:cs typeface="Tw Cen MT"/>
              </a:rPr>
              <a:t>sinais discretos, Alto e Baixo (com margem de ruído definida)</a:t>
            </a:r>
          </a:p>
          <a:p>
            <a:pPr lvl="1" eaLnBrk="1" hangingPunct="1"/>
            <a:r>
              <a:rPr lang="pt-PT" sz="2000" dirty="0" smtClean="0">
                <a:ea typeface="ＭＳ Ｐゴシック" charset="0"/>
                <a:cs typeface="Tw Cen MT"/>
              </a:rPr>
              <a:t>E.g. </a:t>
            </a:r>
            <a:r>
              <a:rPr lang="pt-PT" sz="2000" dirty="0">
                <a:ea typeface="ＭＳ Ｐゴシック" charset="0"/>
                <a:cs typeface="Tw Cen MT"/>
              </a:rPr>
              <a:t>duas voltagens diferentes (alta = </a:t>
            </a:r>
            <a:r>
              <a:rPr lang="ja-JP" altLang="pt-PT" sz="2000" dirty="0">
                <a:ea typeface="ＭＳ Ｐゴシック" charset="0"/>
                <a:cs typeface="Tw Cen MT"/>
              </a:rPr>
              <a:t>“</a:t>
            </a:r>
            <a:r>
              <a:rPr lang="pt-PT" sz="2000" dirty="0">
                <a:ea typeface="ＭＳ Ｐゴシック" charset="0"/>
                <a:cs typeface="Tw Cen MT"/>
              </a:rPr>
              <a:t>1</a:t>
            </a:r>
            <a:r>
              <a:rPr lang="ja-JP" altLang="pt-PT" sz="2000" dirty="0">
                <a:ea typeface="ＭＳ Ｐゴシック" charset="0"/>
                <a:cs typeface="Tw Cen MT"/>
              </a:rPr>
              <a:t>”</a:t>
            </a:r>
            <a:r>
              <a:rPr lang="pt-PT" sz="2000" dirty="0">
                <a:ea typeface="ＭＳ Ｐゴシック" charset="0"/>
                <a:cs typeface="Tw Cen MT"/>
              </a:rPr>
              <a:t> e baixa = </a:t>
            </a:r>
            <a:r>
              <a:rPr lang="ja-JP" altLang="pt-PT" sz="2000" dirty="0">
                <a:ea typeface="ＭＳ Ｐゴシック" charset="0"/>
                <a:cs typeface="Tw Cen MT"/>
              </a:rPr>
              <a:t>“</a:t>
            </a:r>
            <a:r>
              <a:rPr lang="pt-PT" sz="2000" dirty="0">
                <a:ea typeface="ＭＳ Ｐゴシック" charset="0"/>
                <a:cs typeface="Tw Cen MT"/>
              </a:rPr>
              <a:t>0</a:t>
            </a:r>
            <a:r>
              <a:rPr lang="ja-JP" altLang="pt-PT" sz="2000" dirty="0">
                <a:ea typeface="ＭＳ Ｐゴシック" charset="0"/>
                <a:cs typeface="Tw Cen MT"/>
              </a:rPr>
              <a:t>”</a:t>
            </a:r>
            <a:r>
              <a:rPr lang="pt-PT" sz="2000" dirty="0">
                <a:ea typeface="ＭＳ Ｐゴシック" charset="0"/>
                <a:cs typeface="Tw Cen MT"/>
              </a:rPr>
              <a:t>)</a:t>
            </a:r>
          </a:p>
        </p:txBody>
      </p:sp>
      <p:sp>
        <p:nvSpPr>
          <p:cNvPr id="31790" name="Text Box 4"/>
          <p:cNvSpPr txBox="1">
            <a:spLocks noChangeArrowheads="1"/>
          </p:cNvSpPr>
          <p:nvPr/>
        </p:nvSpPr>
        <p:spPr bwMode="auto">
          <a:xfrm>
            <a:off x="442487" y="5795170"/>
            <a:ext cx="4933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u="none" dirty="0">
                <a:latin typeface="+mn-lt"/>
                <a:cs typeface="Tw Cen MT"/>
              </a:rPr>
              <a:t>0  </a:t>
            </a:r>
            <a:r>
              <a:rPr lang="en-US" sz="2000" u="none" dirty="0" smtClean="0">
                <a:latin typeface="+mn-lt"/>
                <a:cs typeface="Tw Cen MT"/>
              </a:rPr>
              <a:t> 0  </a:t>
            </a:r>
            <a:r>
              <a:rPr lang="en-US" sz="2000" u="none" dirty="0">
                <a:latin typeface="+mn-lt"/>
                <a:cs typeface="Tw Cen MT"/>
              </a:rPr>
              <a:t>1 1  0 0 </a:t>
            </a:r>
            <a:r>
              <a:rPr lang="en-US" sz="2000" u="none" dirty="0" smtClean="0">
                <a:latin typeface="+mn-lt"/>
                <a:cs typeface="Tw Cen MT"/>
              </a:rPr>
              <a:t> 1  1  0  0 </a:t>
            </a:r>
            <a:r>
              <a:rPr lang="en-US" sz="2000" u="none" dirty="0">
                <a:latin typeface="+mn-lt"/>
                <a:cs typeface="Tw Cen MT"/>
              </a:rPr>
              <a:t>0 1 1 1 </a:t>
            </a:r>
            <a:r>
              <a:rPr lang="en-US" sz="2000" u="none" dirty="0" smtClean="0">
                <a:latin typeface="+mn-lt"/>
                <a:cs typeface="Tw Cen MT"/>
              </a:rPr>
              <a:t> 1  1 </a:t>
            </a:r>
            <a:r>
              <a:rPr lang="en-US" sz="2000" u="none" dirty="0">
                <a:latin typeface="+mn-lt"/>
                <a:cs typeface="Tw Cen MT"/>
              </a:rPr>
              <a:t>0 0</a:t>
            </a:r>
          </a:p>
        </p:txBody>
      </p:sp>
      <p:grpSp>
        <p:nvGrpSpPr>
          <p:cNvPr id="31791" name="Group 5"/>
          <p:cNvGrpSpPr>
            <a:grpSpLocks/>
          </p:cNvGrpSpPr>
          <p:nvPr/>
        </p:nvGrpSpPr>
        <p:grpSpPr bwMode="auto">
          <a:xfrm>
            <a:off x="519601" y="5337970"/>
            <a:ext cx="539795" cy="381000"/>
            <a:chOff x="864" y="1296"/>
            <a:chExt cx="336" cy="432"/>
          </a:xfrm>
        </p:grpSpPr>
        <p:sp>
          <p:nvSpPr>
            <p:cNvPr id="31813" name="Freeform 6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14" name="Freeform 7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31792" name="Group 8"/>
          <p:cNvGrpSpPr>
            <a:grpSpLocks/>
          </p:cNvGrpSpPr>
          <p:nvPr/>
        </p:nvGrpSpPr>
        <p:grpSpPr bwMode="auto">
          <a:xfrm>
            <a:off x="1059395" y="4347370"/>
            <a:ext cx="539795" cy="1371600"/>
            <a:chOff x="864" y="1296"/>
            <a:chExt cx="336" cy="432"/>
          </a:xfrm>
        </p:grpSpPr>
        <p:sp>
          <p:nvSpPr>
            <p:cNvPr id="31811" name="Freeform 9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12" name="Freeform 10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31793" name="Group 11"/>
          <p:cNvGrpSpPr>
            <a:grpSpLocks/>
          </p:cNvGrpSpPr>
          <p:nvPr/>
        </p:nvGrpSpPr>
        <p:grpSpPr bwMode="auto">
          <a:xfrm>
            <a:off x="1599190" y="5337970"/>
            <a:ext cx="462681" cy="381000"/>
            <a:chOff x="864" y="1296"/>
            <a:chExt cx="336" cy="432"/>
          </a:xfrm>
        </p:grpSpPr>
        <p:sp>
          <p:nvSpPr>
            <p:cNvPr id="31809" name="Freeform 12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10" name="Freeform 13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31794" name="Group 14"/>
          <p:cNvGrpSpPr>
            <a:grpSpLocks/>
          </p:cNvGrpSpPr>
          <p:nvPr/>
        </p:nvGrpSpPr>
        <p:grpSpPr bwMode="auto">
          <a:xfrm>
            <a:off x="2061872" y="4347370"/>
            <a:ext cx="539795" cy="1371600"/>
            <a:chOff x="864" y="1296"/>
            <a:chExt cx="336" cy="432"/>
          </a:xfrm>
        </p:grpSpPr>
        <p:sp>
          <p:nvSpPr>
            <p:cNvPr id="31807" name="Freeform 15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08" name="Freeform 16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sp>
        <p:nvSpPr>
          <p:cNvPr id="31795" name="Freeform 17"/>
          <p:cNvSpPr>
            <a:spLocks/>
          </p:cNvSpPr>
          <p:nvPr/>
        </p:nvSpPr>
        <p:spPr bwMode="auto">
          <a:xfrm>
            <a:off x="2601667" y="5337970"/>
            <a:ext cx="232947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  <a:cs typeface="Tw Cen MT"/>
            </a:endParaRPr>
          </a:p>
        </p:txBody>
      </p:sp>
      <p:sp>
        <p:nvSpPr>
          <p:cNvPr id="31796" name="Freeform 18"/>
          <p:cNvSpPr>
            <a:spLocks/>
          </p:cNvSpPr>
          <p:nvPr/>
        </p:nvSpPr>
        <p:spPr bwMode="auto">
          <a:xfrm>
            <a:off x="2910121" y="5337970"/>
            <a:ext cx="231341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  <a:cs typeface="Tw Cen MT"/>
            </a:endParaRPr>
          </a:p>
        </p:txBody>
      </p:sp>
      <p:sp>
        <p:nvSpPr>
          <p:cNvPr id="31797" name="Freeform 19"/>
          <p:cNvSpPr>
            <a:spLocks/>
          </p:cNvSpPr>
          <p:nvPr/>
        </p:nvSpPr>
        <p:spPr bwMode="auto">
          <a:xfrm>
            <a:off x="3141461" y="5337970"/>
            <a:ext cx="231341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  <a:cs typeface="Tw Cen MT"/>
            </a:endParaRPr>
          </a:p>
        </p:txBody>
      </p:sp>
      <p:grpSp>
        <p:nvGrpSpPr>
          <p:cNvPr id="31798" name="Group 20"/>
          <p:cNvGrpSpPr>
            <a:grpSpLocks/>
          </p:cNvGrpSpPr>
          <p:nvPr/>
        </p:nvGrpSpPr>
        <p:grpSpPr bwMode="auto">
          <a:xfrm>
            <a:off x="3372802" y="4347370"/>
            <a:ext cx="539795" cy="1371600"/>
            <a:chOff x="864" y="1296"/>
            <a:chExt cx="336" cy="432"/>
          </a:xfrm>
        </p:grpSpPr>
        <p:sp>
          <p:nvSpPr>
            <p:cNvPr id="31805" name="Freeform 21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06" name="Freeform 22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31799" name="Group 23"/>
          <p:cNvGrpSpPr>
            <a:grpSpLocks/>
          </p:cNvGrpSpPr>
          <p:nvPr/>
        </p:nvGrpSpPr>
        <p:grpSpPr bwMode="auto">
          <a:xfrm>
            <a:off x="3989711" y="4347370"/>
            <a:ext cx="539795" cy="1371600"/>
            <a:chOff x="864" y="1296"/>
            <a:chExt cx="336" cy="432"/>
          </a:xfrm>
        </p:grpSpPr>
        <p:sp>
          <p:nvSpPr>
            <p:cNvPr id="31803" name="Freeform 24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04" name="Freeform 25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31800" name="Group 26"/>
          <p:cNvGrpSpPr>
            <a:grpSpLocks/>
          </p:cNvGrpSpPr>
          <p:nvPr/>
        </p:nvGrpSpPr>
        <p:grpSpPr bwMode="auto">
          <a:xfrm>
            <a:off x="4529505" y="5337970"/>
            <a:ext cx="462681" cy="381000"/>
            <a:chOff x="864" y="1296"/>
            <a:chExt cx="336" cy="432"/>
          </a:xfrm>
        </p:grpSpPr>
        <p:sp>
          <p:nvSpPr>
            <p:cNvPr id="31801" name="Freeform 27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sp>
          <p:nvSpPr>
            <p:cNvPr id="31802" name="Freeform 28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2147483647 h 57"/>
                <a:gd name="T2" fmla="*/ 0 w 626"/>
                <a:gd name="T3" fmla="*/ 2147483647 h 57"/>
                <a:gd name="T4" fmla="*/ 0 w 626"/>
                <a:gd name="T5" fmla="*/ 2147483647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7 h 57"/>
                <a:gd name="T12" fmla="*/ 0 w 626"/>
                <a:gd name="T13" fmla="*/ 2147483647 h 57"/>
                <a:gd name="T14" fmla="*/ 0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6080762" y="5636420"/>
            <a:ext cx="372518" cy="888973"/>
            <a:chOff x="5923468" y="5432173"/>
            <a:chExt cx="373107" cy="888921"/>
          </a:xfrm>
        </p:grpSpPr>
        <p:cxnSp>
          <p:nvCxnSpPr>
            <p:cNvPr id="31788" name="Straight Arrow Connector 73"/>
            <p:cNvCxnSpPr>
              <a:cxnSpLocks noChangeShapeType="1"/>
            </p:cNvCxnSpPr>
            <p:nvPr/>
          </p:nvCxnSpPr>
          <p:spPr bwMode="auto">
            <a:xfrm rot="5400000" flipH="1" flipV="1">
              <a:off x="5857835" y="5717243"/>
              <a:ext cx="57172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9" name="TextBox 54"/>
            <p:cNvSpPr txBox="1">
              <a:spLocks noChangeArrowheads="1"/>
            </p:cNvSpPr>
            <p:nvPr/>
          </p:nvSpPr>
          <p:spPr bwMode="auto">
            <a:xfrm>
              <a:off x="5923468" y="5859456"/>
              <a:ext cx="373107" cy="46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0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371800" y="4850608"/>
            <a:ext cx="352425" cy="1674812"/>
            <a:chOff x="6215074" y="4646049"/>
            <a:chExt cx="352982" cy="1675072"/>
          </a:xfrm>
        </p:grpSpPr>
        <p:cxnSp>
          <p:nvCxnSpPr>
            <p:cNvPr id="31786" name="Straight Arrow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5678328" y="5324181"/>
              <a:ext cx="1357851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7" name="TextBox 55"/>
            <p:cNvSpPr txBox="1">
              <a:spLocks noChangeArrowheads="1"/>
            </p:cNvSpPr>
            <p:nvPr/>
          </p:nvSpPr>
          <p:spPr bwMode="auto">
            <a:xfrm>
              <a:off x="6215074" y="5859456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1</a:t>
              </a:r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6557537" y="4877595"/>
            <a:ext cx="352425" cy="1651000"/>
            <a:chOff x="6400206" y="4673095"/>
            <a:chExt cx="352982" cy="1651200"/>
          </a:xfrm>
        </p:grpSpPr>
        <p:cxnSp>
          <p:nvCxnSpPr>
            <p:cNvPr id="31784" name="Straight Arrow Connector 75"/>
            <p:cNvCxnSpPr>
              <a:cxnSpLocks noChangeShapeType="1"/>
            </p:cNvCxnSpPr>
            <p:nvPr/>
          </p:nvCxnSpPr>
          <p:spPr bwMode="auto">
            <a:xfrm rot="16200000" flipV="1">
              <a:off x="5899485" y="5326457"/>
              <a:ext cx="1330021" cy="232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5" name="TextBox 56"/>
            <p:cNvSpPr txBox="1">
              <a:spLocks noChangeArrowheads="1"/>
            </p:cNvSpPr>
            <p:nvPr/>
          </p:nvSpPr>
          <p:spPr bwMode="auto">
            <a:xfrm>
              <a:off x="6400206" y="5862630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1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805187" y="4849020"/>
            <a:ext cx="352425" cy="1676400"/>
            <a:chOff x="6647910" y="4645256"/>
            <a:chExt cx="352982" cy="1675865"/>
          </a:xfrm>
        </p:grpSpPr>
        <p:cxnSp>
          <p:nvCxnSpPr>
            <p:cNvPr id="31782" name="Straight Arrow Connector 78"/>
            <p:cNvCxnSpPr>
              <a:cxnSpLocks noChangeShapeType="1"/>
            </p:cNvCxnSpPr>
            <p:nvPr/>
          </p:nvCxnSpPr>
          <p:spPr bwMode="auto">
            <a:xfrm rot="16200000" flipV="1">
              <a:off x="6133386" y="5298617"/>
              <a:ext cx="1330019" cy="232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3" name="TextBox 57"/>
            <p:cNvSpPr txBox="1">
              <a:spLocks noChangeArrowheads="1"/>
            </p:cNvSpPr>
            <p:nvPr/>
          </p:nvSpPr>
          <p:spPr bwMode="auto">
            <a:xfrm>
              <a:off x="6647910" y="5859456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  <a:cs typeface="Tw Cen MT"/>
                </a:rPr>
                <a:t>1</a:t>
              </a:r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7014737" y="4849020"/>
            <a:ext cx="352425" cy="1676400"/>
            <a:chOff x="6858016" y="4645256"/>
            <a:chExt cx="352982" cy="1675865"/>
          </a:xfrm>
        </p:grpSpPr>
        <p:cxnSp>
          <p:nvCxnSpPr>
            <p:cNvPr id="31780" name="Straight Arrow Connector 82"/>
            <p:cNvCxnSpPr>
              <a:cxnSpLocks noChangeShapeType="1"/>
            </p:cNvCxnSpPr>
            <p:nvPr/>
          </p:nvCxnSpPr>
          <p:spPr bwMode="auto">
            <a:xfrm rot="16200000" flipV="1">
              <a:off x="6395886" y="5298617"/>
              <a:ext cx="1330019" cy="232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1" name="TextBox 58"/>
            <p:cNvSpPr txBox="1">
              <a:spLocks noChangeArrowheads="1"/>
            </p:cNvSpPr>
            <p:nvPr/>
          </p:nvSpPr>
          <p:spPr bwMode="auto">
            <a:xfrm>
              <a:off x="6858016" y="5859456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1</a:t>
              </a:r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7229050" y="5707858"/>
            <a:ext cx="352425" cy="817562"/>
            <a:chOff x="7072330" y="5503639"/>
            <a:chExt cx="352982" cy="817482"/>
          </a:xfrm>
        </p:grpSpPr>
        <p:cxnSp>
          <p:nvCxnSpPr>
            <p:cNvPr id="31778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7038352" y="5752976"/>
              <a:ext cx="500261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9" name="TextBox 59"/>
            <p:cNvSpPr txBox="1">
              <a:spLocks noChangeArrowheads="1"/>
            </p:cNvSpPr>
            <p:nvPr/>
          </p:nvSpPr>
          <p:spPr bwMode="auto">
            <a:xfrm>
              <a:off x="7072330" y="5859456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0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7514800" y="5564983"/>
            <a:ext cx="352425" cy="960437"/>
            <a:chOff x="7358082" y="5360708"/>
            <a:chExt cx="352982" cy="960413"/>
          </a:xfrm>
        </p:grpSpPr>
        <p:cxnSp>
          <p:nvCxnSpPr>
            <p:cNvPr id="31776" name="Straight Arrow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7179647" y="5681511"/>
              <a:ext cx="64319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7" name="TextBox 60"/>
            <p:cNvSpPr txBox="1">
              <a:spLocks noChangeArrowheads="1"/>
            </p:cNvSpPr>
            <p:nvPr/>
          </p:nvSpPr>
          <p:spPr bwMode="auto">
            <a:xfrm>
              <a:off x="7358082" y="5859456"/>
              <a:ext cx="352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u="none">
                  <a:latin typeface="+mn-lt"/>
                </a:rPr>
                <a:t>0</a:t>
              </a:r>
            </a:p>
          </p:txBody>
        </p:sp>
      </p:grp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5002034" y="4275933"/>
            <a:ext cx="3546413" cy="1716084"/>
            <a:chOff x="4818331" y="4071942"/>
            <a:chExt cx="3545809" cy="1716073"/>
          </a:xfrm>
        </p:grpSpPr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5986511" y="5278913"/>
              <a:ext cx="228638" cy="381149"/>
            </a:xfrm>
            <a:custGeom>
              <a:avLst/>
              <a:gdLst>
                <a:gd name="T0" fmla="*/ 0 w 626"/>
                <a:gd name="T1" fmla="*/ 2147483647 h 57"/>
                <a:gd name="T2" fmla="*/ 2147483647 w 626"/>
                <a:gd name="T3" fmla="*/ 2147483647 h 57"/>
                <a:gd name="T4" fmla="*/ 2147483647 w 626"/>
                <a:gd name="T5" fmla="*/ 2147483647 h 57"/>
                <a:gd name="T6" fmla="*/ 2147483647 w 626"/>
                <a:gd name="T7" fmla="*/ 0 h 57"/>
                <a:gd name="T8" fmla="*/ 2147483647 w 626"/>
                <a:gd name="T9" fmla="*/ 0 h 57"/>
                <a:gd name="T10" fmla="*/ 2147483647 w 626"/>
                <a:gd name="T11" fmla="*/ 2147483647 h 57"/>
                <a:gd name="T12" fmla="*/ 2147483647 w 626"/>
                <a:gd name="T13" fmla="*/ 2147483647 h 57"/>
                <a:gd name="T14" fmla="*/ 2147483647 w 626"/>
                <a:gd name="T15" fmla="*/ 21474836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  <a:cs typeface="Tw Cen MT"/>
              </a:endParaRPr>
            </a:p>
          </p:txBody>
        </p:sp>
        <p:grpSp>
          <p:nvGrpSpPr>
            <p:cNvPr id="31759" name="Group 20"/>
            <p:cNvGrpSpPr>
              <a:grpSpLocks/>
            </p:cNvGrpSpPr>
            <p:nvPr/>
          </p:nvGrpSpPr>
          <p:grpSpPr bwMode="auto">
            <a:xfrm>
              <a:off x="6177046" y="4287926"/>
              <a:ext cx="533488" cy="1372135"/>
              <a:chOff x="864" y="1296"/>
              <a:chExt cx="336" cy="432"/>
            </a:xfrm>
          </p:grpSpPr>
          <p:sp>
            <p:nvSpPr>
              <p:cNvPr id="31774" name="Freeform 21"/>
              <p:cNvSpPr>
                <a:spLocks/>
              </p:cNvSpPr>
              <p:nvPr/>
            </p:nvSpPr>
            <p:spPr bwMode="auto">
              <a:xfrm>
                <a:off x="864" y="1341"/>
                <a:ext cx="159" cy="387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  <p:sp>
            <p:nvSpPr>
              <p:cNvPr id="31775" name="Freeform 22"/>
              <p:cNvSpPr>
                <a:spLocks/>
              </p:cNvSpPr>
              <p:nvPr/>
            </p:nvSpPr>
            <p:spPr bwMode="auto">
              <a:xfrm>
                <a:off x="1056" y="1296"/>
                <a:ext cx="144" cy="432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</p:grpSp>
        <p:grpSp>
          <p:nvGrpSpPr>
            <p:cNvPr id="31760" name="Group 23"/>
            <p:cNvGrpSpPr>
              <a:grpSpLocks/>
            </p:cNvGrpSpPr>
            <p:nvPr/>
          </p:nvGrpSpPr>
          <p:grpSpPr bwMode="auto">
            <a:xfrm>
              <a:off x="6715297" y="4071942"/>
              <a:ext cx="481092" cy="1588119"/>
              <a:chOff x="864" y="1228"/>
              <a:chExt cx="303" cy="500"/>
            </a:xfrm>
          </p:grpSpPr>
          <p:sp>
            <p:nvSpPr>
              <p:cNvPr id="31772" name="Freeform 24"/>
              <p:cNvSpPr>
                <a:spLocks/>
              </p:cNvSpPr>
              <p:nvPr/>
            </p:nvSpPr>
            <p:spPr bwMode="auto">
              <a:xfrm>
                <a:off x="864" y="1228"/>
                <a:ext cx="135" cy="500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  <p:sp>
            <p:nvSpPr>
              <p:cNvPr id="31773" name="Freeform 25"/>
              <p:cNvSpPr>
                <a:spLocks/>
              </p:cNvSpPr>
              <p:nvPr/>
            </p:nvSpPr>
            <p:spPr bwMode="auto">
              <a:xfrm>
                <a:off x="999" y="1364"/>
                <a:ext cx="168" cy="364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</p:grpSp>
        <p:grpSp>
          <p:nvGrpSpPr>
            <p:cNvPr id="31761" name="Group 26"/>
            <p:cNvGrpSpPr>
              <a:grpSpLocks/>
            </p:cNvGrpSpPr>
            <p:nvPr/>
          </p:nvGrpSpPr>
          <p:grpSpPr bwMode="auto">
            <a:xfrm>
              <a:off x="7177336" y="5278913"/>
              <a:ext cx="396033" cy="381149"/>
              <a:chOff x="759" y="1296"/>
              <a:chExt cx="291" cy="432"/>
            </a:xfrm>
          </p:grpSpPr>
          <p:sp>
            <p:nvSpPr>
              <p:cNvPr id="31770" name="Freeform 27"/>
              <p:cNvSpPr>
                <a:spLocks/>
              </p:cNvSpPr>
              <p:nvPr/>
            </p:nvSpPr>
            <p:spPr bwMode="auto">
              <a:xfrm>
                <a:off x="759" y="1469"/>
                <a:ext cx="186" cy="259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  <p:sp>
            <p:nvSpPr>
              <p:cNvPr id="31771" name="Freeform 28"/>
              <p:cNvSpPr>
                <a:spLocks/>
              </p:cNvSpPr>
              <p:nvPr/>
            </p:nvSpPr>
            <p:spPr bwMode="auto">
              <a:xfrm>
                <a:off x="906" y="1296"/>
                <a:ext cx="144" cy="432"/>
              </a:xfrm>
              <a:custGeom>
                <a:avLst/>
                <a:gdLst>
                  <a:gd name="T0" fmla="*/ 0 w 626"/>
                  <a:gd name="T1" fmla="*/ 2147483647 h 57"/>
                  <a:gd name="T2" fmla="*/ 0 w 626"/>
                  <a:gd name="T3" fmla="*/ 2147483647 h 57"/>
                  <a:gd name="T4" fmla="*/ 0 w 626"/>
                  <a:gd name="T5" fmla="*/ 2147483647 h 57"/>
                  <a:gd name="T6" fmla="*/ 0 w 626"/>
                  <a:gd name="T7" fmla="*/ 0 h 57"/>
                  <a:gd name="T8" fmla="*/ 0 w 626"/>
                  <a:gd name="T9" fmla="*/ 0 h 57"/>
                  <a:gd name="T10" fmla="*/ 0 w 626"/>
                  <a:gd name="T11" fmla="*/ 2147483647 h 57"/>
                  <a:gd name="T12" fmla="*/ 0 w 626"/>
                  <a:gd name="T13" fmla="*/ 2147483647 h 57"/>
                  <a:gd name="T14" fmla="*/ 0 w 626"/>
                  <a:gd name="T15" fmla="*/ 214748364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6"/>
                  <a:gd name="T25" fmla="*/ 0 h 57"/>
                  <a:gd name="T26" fmla="*/ 626 w 62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6" h="57">
                    <a:moveTo>
                      <a:pt x="0" y="56"/>
                    </a:moveTo>
                    <a:lnTo>
                      <a:pt x="48" y="56"/>
                    </a:lnTo>
                    <a:lnTo>
                      <a:pt x="184" y="16"/>
                    </a:lnTo>
                    <a:lnTo>
                      <a:pt x="288" y="0"/>
                    </a:lnTo>
                    <a:lnTo>
                      <a:pt x="385" y="0"/>
                    </a:lnTo>
                    <a:lnTo>
                      <a:pt x="481" y="16"/>
                    </a:lnTo>
                    <a:lnTo>
                      <a:pt x="577" y="56"/>
                    </a:lnTo>
                    <a:lnTo>
                      <a:pt x="625" y="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  <a:cs typeface="Tw Cen MT"/>
                </a:endParaRPr>
              </a:p>
            </p:txBody>
          </p:sp>
        </p:grpSp>
        <p:cxnSp>
          <p:nvCxnSpPr>
            <p:cNvPr id="31762" name="Straight Connector 65"/>
            <p:cNvCxnSpPr>
              <a:cxnSpLocks noChangeShapeType="1"/>
            </p:cNvCxnSpPr>
            <p:nvPr/>
          </p:nvCxnSpPr>
          <p:spPr bwMode="auto">
            <a:xfrm>
              <a:off x="5715000" y="4073506"/>
              <a:ext cx="25007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Straight Connector 66"/>
            <p:cNvCxnSpPr>
              <a:cxnSpLocks noChangeShapeType="1"/>
            </p:cNvCxnSpPr>
            <p:nvPr/>
          </p:nvCxnSpPr>
          <p:spPr bwMode="auto">
            <a:xfrm>
              <a:off x="5715000" y="4859324"/>
              <a:ext cx="25007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4" name="Straight Connector 67"/>
            <p:cNvCxnSpPr>
              <a:cxnSpLocks noChangeShapeType="1"/>
            </p:cNvCxnSpPr>
            <p:nvPr/>
          </p:nvCxnSpPr>
          <p:spPr bwMode="auto">
            <a:xfrm>
              <a:off x="5715000" y="5073638"/>
              <a:ext cx="25007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5" name="Straight Connector 68"/>
            <p:cNvCxnSpPr>
              <a:cxnSpLocks noChangeShapeType="1"/>
            </p:cNvCxnSpPr>
            <p:nvPr/>
          </p:nvCxnSpPr>
          <p:spPr bwMode="auto">
            <a:xfrm>
              <a:off x="5715000" y="5717243"/>
              <a:ext cx="25007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6" name="TextBox 69"/>
            <p:cNvSpPr txBox="1">
              <a:spLocks noChangeArrowheads="1"/>
            </p:cNvSpPr>
            <p:nvPr/>
          </p:nvSpPr>
          <p:spPr bwMode="auto">
            <a:xfrm>
              <a:off x="7920235" y="4216461"/>
              <a:ext cx="372455" cy="46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Tw Cen MT"/>
                </a:rPr>
                <a:t>1</a:t>
              </a:r>
            </a:p>
          </p:txBody>
        </p:sp>
        <p:sp>
          <p:nvSpPr>
            <p:cNvPr id="31767" name="TextBox 70"/>
            <p:cNvSpPr txBox="1">
              <a:spLocks noChangeArrowheads="1"/>
            </p:cNvSpPr>
            <p:nvPr/>
          </p:nvSpPr>
          <p:spPr bwMode="auto">
            <a:xfrm>
              <a:off x="7991685" y="5255398"/>
              <a:ext cx="372455" cy="46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Tw Cen MT"/>
                </a:rPr>
                <a:t>0</a:t>
              </a:r>
            </a:p>
          </p:txBody>
        </p:sp>
        <p:sp>
          <p:nvSpPr>
            <p:cNvPr id="31768" name="TextBox 71"/>
            <p:cNvSpPr txBox="1">
              <a:spLocks noChangeArrowheads="1"/>
            </p:cNvSpPr>
            <p:nvPr/>
          </p:nvSpPr>
          <p:spPr bwMode="auto">
            <a:xfrm>
              <a:off x="4818331" y="4131673"/>
              <a:ext cx="1195356" cy="58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u="none">
                  <a:latin typeface="+mn-lt"/>
                  <a:cs typeface="Tw Cen MT"/>
                </a:rPr>
                <a:t>Margem</a:t>
              </a:r>
            </a:p>
            <a:p>
              <a:pPr eaLnBrk="1" hangingPunct="1"/>
              <a:r>
                <a:rPr lang="en-US" sz="1600" i="1" u="none">
                  <a:latin typeface="+mn-lt"/>
                  <a:cs typeface="Tw Cen MT"/>
                </a:rPr>
                <a:t>de  Ruído</a:t>
              </a:r>
            </a:p>
          </p:txBody>
        </p:sp>
        <p:sp>
          <p:nvSpPr>
            <p:cNvPr id="31769" name="TextBox 71"/>
            <p:cNvSpPr txBox="1">
              <a:spLocks noChangeArrowheads="1"/>
            </p:cNvSpPr>
            <p:nvPr/>
          </p:nvSpPr>
          <p:spPr bwMode="auto">
            <a:xfrm>
              <a:off x="4818331" y="5203243"/>
              <a:ext cx="1195356" cy="58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u="none">
                  <a:latin typeface="+mn-lt"/>
                  <a:cs typeface="Tw Cen MT"/>
                </a:rPr>
                <a:t>Margem</a:t>
              </a:r>
            </a:p>
            <a:p>
              <a:pPr eaLnBrk="1" hangingPunct="1"/>
              <a:r>
                <a:rPr lang="en-US" sz="1600" i="1" u="none">
                  <a:latin typeface="+mn-lt"/>
                  <a:cs typeface="Tw Cen MT"/>
                </a:rPr>
                <a:t>de  Ruído</a:t>
              </a:r>
            </a:p>
          </p:txBody>
        </p:sp>
      </p:grpSp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584"/>
            <a:ext cx="8715375" cy="814525"/>
          </a:xfrm>
        </p:spPr>
        <p:txBody>
          <a:bodyPr>
            <a:noAutofit/>
          </a:bodyPr>
          <a:lstStyle/>
          <a:p>
            <a:pPr eaLnBrk="1" hangingPunct="1"/>
            <a:r>
              <a:rPr lang="pt-PT" dirty="0">
                <a:latin typeface="+mn-lt"/>
                <a:ea typeface="ＭＳ Ｐゴシック" charset="0"/>
                <a:cs typeface="Tw Cen MT"/>
              </a:rPr>
              <a:t>Detecção de erros</a:t>
            </a:r>
          </a:p>
        </p:txBody>
      </p:sp>
      <p:pic>
        <p:nvPicPr>
          <p:cNvPr id="52228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348632"/>
            <a:ext cx="567055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507699" y="1123302"/>
            <a:ext cx="82560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pt-PT" sz="1800" u="none" dirty="0">
                <a:latin typeface="+mn-lt"/>
                <a:cs typeface="Tw Cen MT"/>
              </a:rPr>
              <a:t>EDC= Bits de </a:t>
            </a:r>
            <a:r>
              <a:rPr lang="ja-JP" altLang="pt-PT" sz="1800" u="none" dirty="0">
                <a:latin typeface="+mn-lt"/>
                <a:cs typeface="Tw Cen MT"/>
              </a:rPr>
              <a:t>“</a:t>
            </a:r>
            <a:r>
              <a:rPr lang="pt-PT" sz="1800" u="none" dirty="0">
                <a:latin typeface="+mn-lt"/>
                <a:cs typeface="Tw Cen MT"/>
              </a:rPr>
              <a:t>Error </a:t>
            </a:r>
            <a:r>
              <a:rPr lang="pt-PT" sz="1800" u="none" dirty="0" err="1">
                <a:latin typeface="+mn-lt"/>
                <a:cs typeface="Tw Cen MT"/>
              </a:rPr>
              <a:t>Detection</a:t>
            </a:r>
            <a:r>
              <a:rPr lang="pt-PT" sz="1800" u="none" dirty="0">
                <a:latin typeface="+mn-lt"/>
                <a:cs typeface="Tw Cen MT"/>
              </a:rPr>
              <a:t> </a:t>
            </a:r>
            <a:r>
              <a:rPr lang="pt-PT" sz="1800" u="none" dirty="0" err="1">
                <a:latin typeface="+mn-lt"/>
                <a:cs typeface="Tw Cen MT"/>
              </a:rPr>
              <a:t>and</a:t>
            </a:r>
            <a:r>
              <a:rPr lang="pt-PT" sz="1800" u="none" dirty="0">
                <a:latin typeface="+mn-lt"/>
                <a:cs typeface="Tw Cen MT"/>
              </a:rPr>
              <a:t> </a:t>
            </a:r>
            <a:r>
              <a:rPr lang="pt-PT" sz="1800" u="none" dirty="0" err="1">
                <a:latin typeface="+mn-lt"/>
                <a:cs typeface="Tw Cen MT"/>
              </a:rPr>
              <a:t>Correction</a:t>
            </a:r>
            <a:r>
              <a:rPr lang="ja-JP" altLang="pt-PT" sz="1800" u="none" dirty="0">
                <a:latin typeface="+mn-lt"/>
                <a:cs typeface="Tw Cen MT"/>
              </a:rPr>
              <a:t>”</a:t>
            </a:r>
            <a:r>
              <a:rPr lang="pt-PT" sz="1800" u="none" dirty="0">
                <a:latin typeface="+mn-lt"/>
                <a:cs typeface="Tw Cen MT"/>
              </a:rPr>
              <a:t> (bits redundantes)</a:t>
            </a:r>
          </a:p>
          <a:p>
            <a:pPr algn="l"/>
            <a:r>
              <a:rPr lang="pt-PT" sz="1800" u="none" dirty="0" smtClean="0">
                <a:latin typeface="+mn-lt"/>
                <a:cs typeface="Tw Cen MT"/>
              </a:rPr>
              <a:t>A </a:t>
            </a:r>
            <a:r>
              <a:rPr lang="pt-PT" sz="1800" u="none" dirty="0" err="1" smtClean="0">
                <a:latin typeface="+mn-lt"/>
                <a:cs typeface="Tw Cen MT"/>
              </a:rPr>
              <a:t>protecção</a:t>
            </a:r>
            <a:r>
              <a:rPr lang="pt-PT" sz="1800" u="none" dirty="0" smtClean="0">
                <a:latin typeface="+mn-lt"/>
                <a:cs typeface="Tw Cen MT"/>
              </a:rPr>
              <a:t> abrange os </a:t>
            </a:r>
            <a:r>
              <a:rPr lang="pt-PT" sz="1800" u="none" dirty="0">
                <a:latin typeface="+mn-lt"/>
                <a:cs typeface="Tw Cen MT"/>
              </a:rPr>
              <a:t>d</a:t>
            </a:r>
            <a:r>
              <a:rPr lang="pt-PT" sz="1800" u="none" dirty="0" smtClean="0">
                <a:latin typeface="+mn-lt"/>
                <a:cs typeface="Tw Cen MT"/>
              </a:rPr>
              <a:t>ados e </a:t>
            </a:r>
            <a:r>
              <a:rPr lang="pt-PT" sz="1800" u="none" dirty="0">
                <a:latin typeface="+mn-lt"/>
                <a:cs typeface="Tw Cen MT"/>
              </a:rPr>
              <a:t>os </a:t>
            </a:r>
            <a:r>
              <a:rPr lang="pt-PT" sz="1800" u="none" dirty="0" smtClean="0">
                <a:latin typeface="+mn-lt"/>
                <a:cs typeface="Tw Cen MT"/>
              </a:rPr>
              <a:t>cabeçalhos</a:t>
            </a:r>
            <a:endParaRPr lang="pt-PT" sz="1800" u="none" dirty="0">
              <a:latin typeface="+mn-lt"/>
              <a:cs typeface="Tw Cen MT"/>
            </a:endParaRPr>
          </a:p>
          <a:p>
            <a:pPr algn="l"/>
            <a:endParaRPr lang="pt-PT" sz="1800" u="none" dirty="0">
              <a:latin typeface="+mn-lt"/>
              <a:cs typeface="Tw Cen MT"/>
            </a:endParaRPr>
          </a:p>
          <a:p>
            <a:pPr algn="l"/>
            <a:r>
              <a:rPr lang="pt-PT" sz="1800" u="none" dirty="0">
                <a:latin typeface="+mn-lt"/>
                <a:cs typeface="Tw Cen MT"/>
              </a:rPr>
              <a:t>A detecção de erros não é 100% </a:t>
            </a:r>
            <a:r>
              <a:rPr lang="pt-PT" sz="1800" u="none" dirty="0" smtClean="0">
                <a:latin typeface="+mn-lt"/>
                <a:cs typeface="Tw Cen MT"/>
              </a:rPr>
              <a:t>fiável:</a:t>
            </a:r>
            <a:r>
              <a:rPr lang="pt-PT" sz="1800" u="none" dirty="0">
                <a:latin typeface="+mn-lt"/>
                <a:cs typeface="Tw Cen MT"/>
              </a:rPr>
              <a:t> </a:t>
            </a:r>
            <a:r>
              <a:rPr lang="pt-PT" sz="1800" u="none" dirty="0" smtClean="0">
                <a:latin typeface="+mn-lt"/>
                <a:cs typeface="Tw Cen MT"/>
              </a:rPr>
              <a:t>pode </a:t>
            </a:r>
            <a:r>
              <a:rPr lang="pt-PT" sz="1800" u="none" dirty="0">
                <a:latin typeface="+mn-lt"/>
                <a:cs typeface="Tw Cen MT"/>
              </a:rPr>
              <a:t>não detectar alguns erros mas com probabilidade tão baixa quanto se </a:t>
            </a:r>
            <a:r>
              <a:rPr lang="pt-PT" sz="1800" u="none" dirty="0" smtClean="0">
                <a:latin typeface="+mn-lt"/>
                <a:cs typeface="Tw Cen MT"/>
              </a:rPr>
              <a:t>pretenda. Quanto </a:t>
            </a:r>
            <a:r>
              <a:rPr lang="pt-PT" sz="1800" u="none" dirty="0">
                <a:latin typeface="+mn-lt"/>
                <a:cs typeface="Tw Cen MT"/>
              </a:rPr>
              <a:t>maior for o campo EDC menor é essa probabilidade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3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PT" dirty="0">
                <a:latin typeface="+mn-lt"/>
                <a:ea typeface="ＭＳ Ｐゴシック" charset="0"/>
                <a:cs typeface="Tw Cen MT"/>
              </a:rPr>
              <a:t>Canais ponto a ponto e </a:t>
            </a:r>
            <a:r>
              <a:rPr lang="pt-PT" dirty="0" err="1">
                <a:latin typeface="+mn-lt"/>
                <a:ea typeface="ＭＳ Ｐゴシック" charset="0"/>
                <a:cs typeface="Tw Cen MT"/>
              </a:rPr>
              <a:t>multi-ponto</a:t>
            </a:r>
            <a:endParaRPr lang="pt-PT" dirty="0">
              <a:latin typeface="+mn-lt"/>
              <a:ea typeface="ＭＳ Ｐゴシック" charset="0"/>
              <a:cs typeface="Tw Cen MT"/>
            </a:endParaRP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69127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2703772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pt-PT" sz="2000" dirty="0">
                <a:ea typeface="ＭＳ Ｐゴシック" charset="0"/>
                <a:cs typeface="Tw Cen MT"/>
              </a:rPr>
              <a:t>Exemplos de canais ponto a ponto</a:t>
            </a:r>
          </a:p>
          <a:p>
            <a:pPr lvl="1" eaLnBrk="1" hangingPunct="1">
              <a:lnSpc>
                <a:spcPct val="100000"/>
              </a:lnSpc>
            </a:pPr>
            <a:r>
              <a:rPr lang="pt-PT" sz="1800" dirty="0" smtClean="0">
                <a:ea typeface="ＭＳ Ｐゴシック" charset="0"/>
                <a:cs typeface="Tw Cen MT"/>
              </a:rPr>
              <a:t>PPP/HDLC </a:t>
            </a:r>
            <a:r>
              <a:rPr lang="pt-PT" sz="1800" dirty="0">
                <a:ea typeface="ＭＳ Ｐゴシック" charset="0"/>
                <a:cs typeface="Tw Cen MT"/>
              </a:rPr>
              <a:t>para acesso dial-</a:t>
            </a:r>
            <a:r>
              <a:rPr lang="pt-PT" sz="1800" dirty="0" err="1" smtClean="0">
                <a:ea typeface="ＭＳ Ｐゴシック" charset="0"/>
                <a:cs typeface="Tw Cen MT"/>
              </a:rPr>
              <a:t>up</a:t>
            </a:r>
            <a:r>
              <a:rPr lang="pt-PT" sz="1800" dirty="0" smtClean="0">
                <a:ea typeface="ＭＳ Ｐゴシック" charset="0"/>
                <a:cs typeface="Tw Cen MT"/>
              </a:rPr>
              <a:t> ou entre dois </a:t>
            </a:r>
            <a:r>
              <a:rPr lang="pt-PT" sz="1800" dirty="0" err="1" smtClean="0">
                <a:ea typeface="ＭＳ Ｐゴシック" charset="0"/>
                <a:cs typeface="Tw Cen MT"/>
              </a:rPr>
              <a:t>routers</a:t>
            </a:r>
            <a:endParaRPr lang="pt-PT" sz="1800" dirty="0">
              <a:ea typeface="ＭＳ Ｐゴシック" charset="0"/>
              <a:cs typeface="Tw Cen MT"/>
            </a:endParaRPr>
          </a:p>
          <a:p>
            <a:pPr lvl="1" eaLnBrk="1" hangingPunct="1">
              <a:lnSpc>
                <a:spcPct val="100000"/>
              </a:lnSpc>
            </a:pPr>
            <a:r>
              <a:rPr lang="pt-PT" sz="1800" dirty="0">
                <a:ea typeface="ＭＳ Ｐゴシック" charset="0"/>
                <a:cs typeface="Tw Cen MT"/>
              </a:rPr>
              <a:t>Canal ponto a ponto entre um </a:t>
            </a:r>
            <a:r>
              <a:rPr lang="pt-PT" sz="1800" dirty="0" err="1">
                <a:ea typeface="ＭＳ Ｐゴシック" charset="0"/>
                <a:cs typeface="Tw Cen MT"/>
              </a:rPr>
              <a:t>switch</a:t>
            </a:r>
            <a:r>
              <a:rPr lang="pt-PT" sz="1800" dirty="0">
                <a:ea typeface="ＭＳ Ｐゴシック" charset="0"/>
                <a:cs typeface="Tw Cen MT"/>
              </a:rPr>
              <a:t> Ethernet e um </a:t>
            </a:r>
            <a:r>
              <a:rPr lang="pt-PT" sz="1800" dirty="0" err="1">
                <a:ea typeface="ＭＳ Ｐゴシック" charset="0"/>
                <a:cs typeface="Tw Cen MT"/>
              </a:rPr>
              <a:t>host</a:t>
            </a:r>
            <a:endParaRPr lang="pt-PT" sz="1800" dirty="0">
              <a:ea typeface="ＭＳ Ｐゴシック" charset="0"/>
              <a:cs typeface="Tw Cen MT"/>
            </a:endParaRPr>
          </a:p>
          <a:p>
            <a:pPr eaLnBrk="1" hangingPunct="1">
              <a:lnSpc>
                <a:spcPct val="100000"/>
              </a:lnSpc>
            </a:pPr>
            <a:r>
              <a:rPr lang="pt-PT" sz="2000" dirty="0">
                <a:ea typeface="ＭＳ Ｐゴシック" charset="0"/>
                <a:cs typeface="Tw Cen MT"/>
              </a:rPr>
              <a:t>Canais </a:t>
            </a:r>
            <a:r>
              <a:rPr lang="pt-PT" sz="2000" dirty="0" err="1">
                <a:ea typeface="ＭＳ Ｐゴシック" charset="0"/>
                <a:cs typeface="Tw Cen MT"/>
              </a:rPr>
              <a:t>multi-ponto</a:t>
            </a:r>
            <a:r>
              <a:rPr lang="pt-PT" sz="2000" dirty="0">
                <a:ea typeface="ＭＳ Ｐゴシック" charset="0"/>
                <a:cs typeface="Tw Cen MT"/>
              </a:rPr>
              <a:t> geralmente baseados em difus</a:t>
            </a:r>
            <a:r>
              <a:rPr lang="pt-PT" altLang="ja-JP" sz="2000" dirty="0">
                <a:ea typeface="ＭＳ Ｐゴシック" charset="0"/>
                <a:cs typeface="Tw Cen MT"/>
              </a:rPr>
              <a:t>ão - </a:t>
            </a:r>
            <a:r>
              <a:rPr lang="pt-PT" altLang="ja-JP" sz="2000" dirty="0" err="1">
                <a:ea typeface="ＭＳ Ｐゴシック" charset="0"/>
                <a:cs typeface="Tw Cen MT"/>
              </a:rPr>
              <a:t>b</a:t>
            </a:r>
            <a:r>
              <a:rPr lang="pt-PT" sz="2000" dirty="0" err="1">
                <a:ea typeface="ＭＳ Ｐゴシック" charset="0"/>
                <a:cs typeface="Tw Cen MT"/>
              </a:rPr>
              <a:t>roadcast</a:t>
            </a:r>
            <a:r>
              <a:rPr lang="pt-PT" sz="2000" dirty="0">
                <a:ea typeface="ＭＳ Ｐゴシック" charset="0"/>
                <a:cs typeface="Tw Cen MT"/>
              </a:rPr>
              <a:t> (</a:t>
            </a:r>
            <a:r>
              <a:rPr lang="pt-PT" sz="2000" i="1" dirty="0" err="1">
                <a:ea typeface="ＭＳ Ｐゴシック" charset="0"/>
                <a:cs typeface="Tw Cen MT"/>
              </a:rPr>
              <a:t>shared</a:t>
            </a:r>
            <a:r>
              <a:rPr lang="pt-PT" sz="2000" i="1" dirty="0">
                <a:ea typeface="ＭＳ Ｐゴシック" charset="0"/>
                <a:cs typeface="Tw Cen MT"/>
              </a:rPr>
              <a:t> </a:t>
            </a:r>
            <a:r>
              <a:rPr lang="pt-PT" sz="2000" i="1" dirty="0" err="1">
                <a:ea typeface="ＭＳ Ｐゴシック" charset="0"/>
                <a:cs typeface="Tw Cen MT"/>
              </a:rPr>
              <a:t>wire</a:t>
            </a:r>
            <a:r>
              <a:rPr lang="pt-PT" sz="2000" i="1" dirty="0">
                <a:ea typeface="ＭＳ Ｐゴシック" charset="0"/>
                <a:cs typeface="Tw Cen MT"/>
              </a:rPr>
              <a:t> </a:t>
            </a:r>
            <a:r>
              <a:rPr lang="pt-PT" sz="2000" i="1" dirty="0" err="1">
                <a:ea typeface="ＭＳ Ｐゴシック" charset="0"/>
                <a:cs typeface="Tw Cen MT"/>
              </a:rPr>
              <a:t>or</a:t>
            </a:r>
            <a:r>
              <a:rPr lang="pt-PT" sz="2000" i="1" dirty="0">
                <a:ea typeface="ＭＳ Ｐゴシック" charset="0"/>
                <a:cs typeface="Tw Cen MT"/>
              </a:rPr>
              <a:t> </a:t>
            </a:r>
            <a:r>
              <a:rPr lang="pt-PT" sz="2000" i="1" dirty="0" err="1">
                <a:ea typeface="ＭＳ Ｐゴシック" charset="0"/>
                <a:cs typeface="Tw Cen MT"/>
              </a:rPr>
              <a:t>shared</a:t>
            </a:r>
            <a:r>
              <a:rPr lang="pt-PT" sz="2000" i="1" dirty="0">
                <a:ea typeface="ＭＳ Ｐゴシック" charset="0"/>
                <a:cs typeface="Tw Cen MT"/>
              </a:rPr>
              <a:t> </a:t>
            </a:r>
            <a:r>
              <a:rPr lang="pt-PT" sz="2000" i="1" dirty="0" err="1">
                <a:ea typeface="ＭＳ Ｐゴシック" charset="0"/>
                <a:cs typeface="Tw Cen MT"/>
              </a:rPr>
              <a:t>medium</a:t>
            </a:r>
            <a:r>
              <a:rPr lang="pt-PT" sz="2000" dirty="0" smtClean="0">
                <a:ea typeface="ＭＳ Ｐゴシック" charset="0"/>
                <a:cs typeface="Tw Cen MT"/>
              </a:rPr>
              <a:t>). Exemplos:</a:t>
            </a:r>
            <a:r>
              <a:rPr lang="pt-PT" sz="2000" dirty="0">
                <a:ea typeface="ＭＳ Ｐゴシック" charset="0"/>
                <a:cs typeface="Tw Cen MT"/>
              </a:rPr>
              <a:t> </a:t>
            </a:r>
            <a:r>
              <a:rPr lang="pt-PT" sz="2000" dirty="0" smtClean="0">
                <a:ea typeface="ＭＳ Ｐゴシック" charset="0"/>
                <a:cs typeface="Tw Cen MT"/>
              </a:rPr>
              <a:t>Ethernet tradicional, WIFI (IEEE 802.11)</a:t>
            </a:r>
            <a:endParaRPr lang="pt-PT" sz="2000" dirty="0">
              <a:ea typeface="ＭＳ Ｐゴシック" charset="0"/>
              <a:cs typeface="Tw Cen MT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/>
              <a:t>C</a:t>
            </a:r>
            <a:r>
              <a:rPr lang="pt-PT" sz="4000" dirty="0" smtClean="0"/>
              <a:t>ontrolo de acesso ao meio</a:t>
            </a:r>
            <a:endParaRPr lang="pt-PT" sz="4000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86800" cy="5184576"/>
          </a:xfrm>
        </p:spPr>
        <p:txBody>
          <a:bodyPr/>
          <a:lstStyle/>
          <a:p>
            <a:r>
              <a:rPr lang="pt-PT" dirty="0" smtClean="0"/>
              <a:t>Controlo centralizado</a:t>
            </a:r>
            <a:endParaRPr lang="pt-PT" dirty="0"/>
          </a:p>
          <a:p>
            <a:pPr lvl="1"/>
            <a:r>
              <a:rPr lang="pt-PT" sz="2000" dirty="0"/>
              <a:t>uma interface pode começar a transmitir quando um árbitro centralizado lhe afecta esse direito.</a:t>
            </a:r>
          </a:p>
          <a:p>
            <a:r>
              <a:rPr lang="pt-PT" dirty="0"/>
              <a:t>Controlo distribuído</a:t>
            </a:r>
          </a:p>
          <a:p>
            <a:pPr lvl="1"/>
            <a:r>
              <a:rPr lang="pt-PT" sz="2000" dirty="0"/>
              <a:t>uma interface pode começar a transmitir quando recebe o direito de o fazer através de um testemunho (</a:t>
            </a:r>
            <a:r>
              <a:rPr lang="ja-JP" altLang="pt-PT" sz="2000" dirty="0">
                <a:latin typeface="Arial"/>
              </a:rPr>
              <a:t>“</a:t>
            </a:r>
            <a:r>
              <a:rPr lang="pt-PT" sz="2000" dirty="0" err="1"/>
              <a:t>token</a:t>
            </a:r>
            <a:r>
              <a:rPr lang="ja-JP" altLang="pt-PT" sz="2000" dirty="0">
                <a:latin typeface="Arial"/>
              </a:rPr>
              <a:t>”</a:t>
            </a:r>
            <a:r>
              <a:rPr lang="pt-PT" sz="2000" dirty="0"/>
              <a:t>); a gestão do testemunho é feita por um algoritmo distribuído (exemplo: rede </a:t>
            </a:r>
            <a:r>
              <a:rPr lang="pt-PT" sz="2000" dirty="0" err="1"/>
              <a:t>Token</a:t>
            </a:r>
            <a:r>
              <a:rPr lang="pt-PT" sz="2000" dirty="0"/>
              <a:t> </a:t>
            </a:r>
            <a:r>
              <a:rPr lang="pt-PT" sz="2000" dirty="0" err="1"/>
              <a:t>Ring</a:t>
            </a:r>
            <a:r>
              <a:rPr lang="pt-PT" sz="2000" dirty="0"/>
              <a:t>)</a:t>
            </a:r>
            <a:endParaRPr lang="pt-PT" sz="2800" dirty="0"/>
          </a:p>
          <a:p>
            <a:r>
              <a:rPr lang="pt-PT" dirty="0"/>
              <a:t>Controlo aleatório</a:t>
            </a:r>
          </a:p>
          <a:p>
            <a:pPr lvl="1"/>
            <a:r>
              <a:rPr lang="pt-PT" sz="2000" dirty="0"/>
              <a:t>uma interface pode começar a transmitir logo que o canal esteja livre, ou pelo menos desde que lhe pareça que o canal está livre (exemplo: rede Ethernet)</a:t>
            </a:r>
            <a:endParaRPr lang="pt-PT" sz="2800" dirty="0"/>
          </a:p>
          <a:p>
            <a:endParaRPr lang="pt-PT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3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87338"/>
            <a:ext cx="8054975" cy="857116"/>
          </a:xfrm>
        </p:spPr>
        <p:txBody>
          <a:bodyPr>
            <a:noAutofit/>
          </a:bodyPr>
          <a:lstStyle/>
          <a:p>
            <a:pPr eaLnBrk="1" hangingPunct="1"/>
            <a:r>
              <a:rPr lang="pt-PT" sz="4000" dirty="0" smtClean="0">
                <a:latin typeface="+mn-lt"/>
                <a:ea typeface="ＭＳ Ｐゴシック" charset="0"/>
                <a:cs typeface="Tw Cen MT"/>
              </a:rPr>
              <a:t>Ethernet com fios</a:t>
            </a:r>
            <a:endParaRPr lang="pt-PT" sz="4000" dirty="0">
              <a:latin typeface="+mn-lt"/>
              <a:ea typeface="ＭＳ Ｐゴシック" charset="0"/>
              <a:cs typeface="Tw Cen MT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557" y="1345340"/>
            <a:ext cx="8054975" cy="2149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PT" sz="2000" dirty="0">
                <a:ea typeface="ＭＳ Ｐゴシック" charset="0"/>
                <a:cs typeface="Tw Cen MT"/>
              </a:rPr>
              <a:t>É a </a:t>
            </a:r>
            <a:r>
              <a:rPr lang="pt-PT" sz="2000" dirty="0" smtClean="0">
                <a:ea typeface="ＭＳ Ｐゴシック" charset="0"/>
                <a:cs typeface="Tw Cen MT"/>
              </a:rPr>
              <a:t>tecnologia dominante nos canais </a:t>
            </a:r>
            <a:r>
              <a:rPr lang="pt-PT" sz="2000" dirty="0" err="1" smtClean="0">
                <a:ea typeface="ＭＳ Ｐゴシック" charset="0"/>
                <a:cs typeface="Tw Cen MT"/>
              </a:rPr>
              <a:t>actuais</a:t>
            </a:r>
            <a:endParaRPr lang="pt-PT" sz="2000" dirty="0">
              <a:ea typeface="ＭＳ Ｐゴシック" charset="0"/>
              <a:cs typeface="Tw Cen MT"/>
            </a:endParaRPr>
          </a:p>
          <a:p>
            <a:pPr eaLnBrk="1" hangingPunct="1">
              <a:lnSpc>
                <a:spcPct val="90000"/>
              </a:lnSpc>
            </a:pPr>
            <a:r>
              <a:rPr lang="pt-PT" sz="2000" dirty="0" smtClean="0">
                <a:ea typeface="ＭＳ Ｐゴシック" charset="0"/>
                <a:cs typeface="Tw Cen MT"/>
              </a:rPr>
              <a:t>Tem imensas variantes que partilham entre si o formato dos </a:t>
            </a:r>
            <a:r>
              <a:rPr lang="pt-PT" sz="2000" i="1" dirty="0" err="1" smtClean="0">
                <a:ea typeface="ＭＳ Ｐゴシック" charset="0"/>
                <a:cs typeface="Tw Cen MT"/>
              </a:rPr>
              <a:t>frames</a:t>
            </a:r>
            <a:r>
              <a:rPr lang="pt-PT" sz="2000" dirty="0" smtClean="0">
                <a:ea typeface="ＭＳ Ｐゴシック" charset="0"/>
                <a:cs typeface="Tw Cen MT"/>
              </a:rPr>
              <a:t> e o endereçamento</a:t>
            </a:r>
            <a:endParaRPr lang="pt-PT" sz="2000" dirty="0">
              <a:ea typeface="ＭＳ Ｐゴシック" charset="0"/>
              <a:cs typeface="Tw Cen MT"/>
            </a:endParaRPr>
          </a:p>
          <a:p>
            <a:pPr eaLnBrk="1" hangingPunct="1">
              <a:lnSpc>
                <a:spcPct val="90000"/>
              </a:lnSpc>
            </a:pPr>
            <a:r>
              <a:rPr lang="pt-PT" sz="2000" dirty="0" smtClean="0">
                <a:ea typeface="ＭＳ Ｐゴシック" charset="0"/>
                <a:cs typeface="Tw Cen MT"/>
              </a:rPr>
              <a:t>Não </a:t>
            </a:r>
            <a:r>
              <a:rPr lang="pt-PT" sz="2000" dirty="0" err="1">
                <a:ea typeface="ＭＳ Ｐゴシック" charset="0"/>
                <a:cs typeface="Tw Cen MT"/>
              </a:rPr>
              <a:t>pára</a:t>
            </a:r>
            <a:r>
              <a:rPr lang="pt-PT" sz="2000" dirty="0">
                <a:ea typeface="ＭＳ Ｐゴシック" charset="0"/>
                <a:cs typeface="Tw Cen MT"/>
              </a:rPr>
              <a:t> de evoluir: 10, 100, 1000 Mbps (1 </a:t>
            </a:r>
            <a:r>
              <a:rPr lang="pt-PT" sz="2000" dirty="0" err="1">
                <a:ea typeface="ＭＳ Ｐゴシック" charset="0"/>
                <a:cs typeface="Tw Cen MT"/>
              </a:rPr>
              <a:t>Gbps</a:t>
            </a:r>
            <a:r>
              <a:rPr lang="pt-PT" sz="2000" dirty="0">
                <a:ea typeface="ＭＳ Ｐゴシック" charset="0"/>
                <a:cs typeface="Tw Cen MT"/>
              </a:rPr>
              <a:t>), 10 </a:t>
            </a:r>
            <a:r>
              <a:rPr lang="pt-PT" sz="2000" dirty="0" err="1">
                <a:ea typeface="ＭＳ Ｐゴシック" charset="0"/>
                <a:cs typeface="Tw Cen MT"/>
              </a:rPr>
              <a:t>Gbps</a:t>
            </a:r>
            <a:r>
              <a:rPr lang="pt-PT" sz="2000" dirty="0">
                <a:ea typeface="ＭＳ Ｐゴシック" charset="0"/>
                <a:cs typeface="Tw Cen MT"/>
              </a:rPr>
              <a:t>, </a:t>
            </a:r>
            <a:r>
              <a:rPr lang="pt-PT" sz="2000" dirty="0" smtClean="0">
                <a:ea typeface="ＭＳ Ｐゴシック" charset="0"/>
                <a:cs typeface="Tw Cen MT"/>
              </a:rPr>
              <a:t>...</a:t>
            </a:r>
            <a:endParaRPr lang="pt-PT" sz="2000" dirty="0">
              <a:ea typeface="ＭＳ Ｐゴシック" charset="0"/>
              <a:cs typeface="Tw Cen MT"/>
            </a:endParaRPr>
          </a:p>
          <a:p>
            <a:pPr eaLnBrk="1" hangingPunct="1">
              <a:lnSpc>
                <a:spcPct val="90000"/>
              </a:lnSpc>
            </a:pPr>
            <a:r>
              <a:rPr lang="pt-PT" sz="2000" dirty="0">
                <a:ea typeface="ＭＳ Ｐゴシック" charset="0"/>
                <a:cs typeface="Tw Cen MT"/>
              </a:rPr>
              <a:t>Os </a:t>
            </a:r>
            <a:r>
              <a:rPr lang="pt-PT" sz="2000" i="1" dirty="0" err="1">
                <a:ea typeface="ＭＳ Ｐゴシック" charset="0"/>
                <a:cs typeface="Tw Cen MT"/>
              </a:rPr>
              <a:t>Switches</a:t>
            </a:r>
            <a:r>
              <a:rPr lang="pt-PT" sz="2000" dirty="0">
                <a:ea typeface="ＭＳ Ｐゴシック" charset="0"/>
                <a:cs typeface="Tw Cen MT"/>
              </a:rPr>
              <a:t> Ethernet transformam-na n</a:t>
            </a:r>
            <a:r>
              <a:rPr lang="pt-PT" altLang="ja-JP" sz="2000" dirty="0">
                <a:ea typeface="ヒラギノ角ゴ Pro W3" charset="0"/>
                <a:cs typeface="Tw Cen MT"/>
              </a:rPr>
              <a:t>uma rede completa e mais </a:t>
            </a:r>
            <a:r>
              <a:rPr lang="pt-PT" altLang="ja-JP" sz="2000" dirty="0" smtClean="0">
                <a:ea typeface="ヒラギノ角ゴ Pro W3" charset="0"/>
                <a:cs typeface="Tw Cen MT"/>
              </a:rPr>
              <a:t>abrangente</a:t>
            </a:r>
            <a:endParaRPr lang="pt-PT" sz="2000" dirty="0">
              <a:ea typeface="ＭＳ Ｐゴシック" charset="0"/>
              <a:cs typeface="Tw Cen MT"/>
            </a:endParaRPr>
          </a:p>
          <a:p>
            <a:pPr eaLnBrk="1" hangingPunct="1">
              <a:lnSpc>
                <a:spcPct val="90000"/>
              </a:lnSpc>
            </a:pPr>
            <a:endParaRPr lang="pt-PT" sz="2000" dirty="0">
              <a:ea typeface="ＭＳ Ｐゴシック" charset="0"/>
              <a:cs typeface="Tw Cen MT"/>
            </a:endParaRPr>
          </a:p>
        </p:txBody>
      </p:sp>
      <p:pic>
        <p:nvPicPr>
          <p:cNvPr id="94213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92513"/>
            <a:ext cx="51927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2620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pt-PT" sz="1800" b="0" u="none" dirty="0">
                <a:latin typeface="+mn-lt"/>
                <a:cs typeface="Tw Cen MT"/>
              </a:rPr>
              <a:t>O diagrama inicial do inventor da Ethernet: </a:t>
            </a:r>
          </a:p>
          <a:p>
            <a:endParaRPr lang="pt-PT" sz="1800" b="0" u="none" dirty="0">
              <a:latin typeface="+mn-lt"/>
              <a:cs typeface="Tw Cen MT"/>
            </a:endParaRPr>
          </a:p>
          <a:p>
            <a:r>
              <a:rPr lang="pt-PT" sz="1800" b="0" u="none" dirty="0" err="1">
                <a:latin typeface="+mn-lt"/>
                <a:cs typeface="Tw Cen MT"/>
              </a:rPr>
              <a:t>Metcalfe</a:t>
            </a:r>
            <a:r>
              <a:rPr lang="ja-JP" altLang="pt-PT" sz="1800" b="0" u="none" dirty="0">
                <a:latin typeface="+mn-lt"/>
                <a:cs typeface="Tw Cen MT"/>
              </a:rPr>
              <a:t>’</a:t>
            </a:r>
            <a:r>
              <a:rPr lang="pt-PT" sz="1800" b="0" u="none" dirty="0">
                <a:latin typeface="+mn-lt"/>
                <a:cs typeface="Tw Cen MT"/>
              </a:rPr>
              <a:t>s Ethernet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81000"/>
          </a:xfrm>
        </p:spPr>
        <p:txBody>
          <a:bodyPr/>
          <a:lstStyle/>
          <a:p>
            <a:pPr>
              <a:defRPr/>
            </a:pPr>
            <a:fld id="{B1325288-C91C-C043-8EF3-44E55D5756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5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D:\Funk\Courses\cs217\cs426.pot</Template>
  <TotalTime>11499</TotalTime>
  <Words>2474</Words>
  <Application>Microsoft Macintosh PowerPoint</Application>
  <PresentationFormat>On-screen Show (4:3)</PresentationFormat>
  <Paragraphs>353</Paragraphs>
  <Slides>35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cs426</vt:lpstr>
      <vt:lpstr>Clip</vt:lpstr>
      <vt:lpstr> Redes de Computadores  Introdução aos canais baseados em difusão (broadcasting)</vt:lpstr>
      <vt:lpstr>Canais mais comuns nas redes de acesso</vt:lpstr>
      <vt:lpstr>Canais de comunicação</vt:lpstr>
      <vt:lpstr>Protocolos de controlo dos canais</vt:lpstr>
      <vt:lpstr>Codificação</vt:lpstr>
      <vt:lpstr>Detecção de erros</vt:lpstr>
      <vt:lpstr>Canais ponto a ponto e multi-ponto</vt:lpstr>
      <vt:lpstr>Controlo de acesso ao meio</vt:lpstr>
      <vt:lpstr>Ethernet com fios</vt:lpstr>
      <vt:lpstr>Ethernet sobre cabo coaxial</vt:lpstr>
      <vt:lpstr>Ethernet sobre cabo entrançado</vt:lpstr>
      <vt:lpstr>Hubs — repetidores ao nível físico</vt:lpstr>
      <vt:lpstr>Interconexão de hubs</vt:lpstr>
      <vt:lpstr>MAC Addresses</vt:lpstr>
      <vt:lpstr>O frame Ethernet</vt:lpstr>
      <vt:lpstr>Dimensões dos diferentes campos</vt:lpstr>
      <vt:lpstr>Ideias chave do controlo aleatório</vt:lpstr>
      <vt:lpstr>Colisões CSMA</vt:lpstr>
      <vt:lpstr>CSMA/CD (Collision Detection)</vt:lpstr>
      <vt:lpstr>Colisões e tempo de propagação</vt:lpstr>
      <vt:lpstr>Algoritmo Ethernet</vt:lpstr>
      <vt:lpstr>Binary Exponential Backoff</vt:lpstr>
      <vt:lpstr>Observações</vt:lpstr>
      <vt:lpstr>Discussão</vt:lpstr>
      <vt:lpstr>Redes locais sem fios</vt:lpstr>
      <vt:lpstr>Physical media: radio</vt:lpstr>
      <vt:lpstr>Ethernet sem fios</vt:lpstr>
      <vt:lpstr>Configuração com Access Points</vt:lpstr>
      <vt:lpstr>O método CSMA/CD não funciona</vt:lpstr>
      <vt:lpstr>O efeito estação escondida</vt:lpstr>
      <vt:lpstr>Como lidar com colisões ?</vt:lpstr>
      <vt:lpstr>O método CSMA / CA</vt:lpstr>
      <vt:lpstr>Como evitar colisões ?</vt:lpstr>
      <vt:lpstr>Collision Avoidance: RTS-CTS exchange</vt:lpstr>
      <vt:lpstr>Conclusões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José Legatheaux Martins</cp:lastModifiedBy>
  <cp:revision>741</cp:revision>
  <dcterms:created xsi:type="dcterms:W3CDTF">2001-07-06T14:58:21Z</dcterms:created>
  <dcterms:modified xsi:type="dcterms:W3CDTF">2013-05-11T11:26:43Z</dcterms:modified>
</cp:coreProperties>
</file>