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xls" ContentType="application/vnd.ms-exce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29"/>
  </p:notesMasterIdLst>
  <p:handoutMasterIdLst>
    <p:handoutMasterId r:id="rId30"/>
  </p:handoutMasterIdLst>
  <p:sldIdLst>
    <p:sldId id="257" r:id="rId2"/>
    <p:sldId id="394" r:id="rId3"/>
    <p:sldId id="479" r:id="rId4"/>
    <p:sldId id="508" r:id="rId5"/>
    <p:sldId id="507" r:id="rId6"/>
    <p:sldId id="509" r:id="rId7"/>
    <p:sldId id="510" r:id="rId8"/>
    <p:sldId id="512" r:id="rId9"/>
    <p:sldId id="511" r:id="rId10"/>
    <p:sldId id="513" r:id="rId11"/>
    <p:sldId id="514" r:id="rId12"/>
    <p:sldId id="515" r:id="rId13"/>
    <p:sldId id="522" r:id="rId14"/>
    <p:sldId id="524" r:id="rId15"/>
    <p:sldId id="525" r:id="rId16"/>
    <p:sldId id="538" r:id="rId17"/>
    <p:sldId id="528" r:id="rId18"/>
    <p:sldId id="529" r:id="rId19"/>
    <p:sldId id="530" r:id="rId20"/>
    <p:sldId id="531" r:id="rId21"/>
    <p:sldId id="532" r:id="rId22"/>
    <p:sldId id="533" r:id="rId23"/>
    <p:sldId id="534" r:id="rId24"/>
    <p:sldId id="535" r:id="rId25"/>
    <p:sldId id="536" r:id="rId26"/>
    <p:sldId id="537" r:id="rId27"/>
    <p:sldId id="527" r:id="rId28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clrMru>
    <a:srgbClr val="2FFFF3"/>
    <a:srgbClr val="FFFF99"/>
    <a:srgbClr val="FFCC99"/>
    <a:srgbClr val="FF3300"/>
    <a:srgbClr val="CCFFFF"/>
    <a:srgbClr val="FFCC00"/>
    <a:srgbClr val="DCA6FF"/>
    <a:srgbClr val="E9C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256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handoutMaster" Target="handoutMasters/handout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fld id="{026C1BE5-17A0-7D46-B5A1-4FB1C04925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1563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D230AD2D-D15F-2545-8D0B-B8EB9FD1E2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74876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C4097A1-6A44-044D-85AA-E06A63DEBD13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72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2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fld id="{5ABDC030-9623-8F4F-84CE-2D63E1AD32F1}" type="slidenum">
              <a:rPr lang="en-US" sz="1300">
                <a:latin typeface="Times New Roman" charset="0"/>
              </a:rPr>
              <a:pPr>
                <a:defRPr/>
              </a:pPr>
              <a:t>11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fld id="{C4D64D1A-F5EB-9345-A75B-374DE49E8172}" type="slidenum">
              <a:rPr lang="en-US" sz="1300">
                <a:latin typeface="Times New Roman" charset="0"/>
              </a:rPr>
              <a:pPr>
                <a:defRPr/>
              </a:pPr>
              <a:t>12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D94854E9-4268-7340-AB95-9DF9CAB93B54}" type="slidenum">
              <a:rPr lang="en-US" sz="1300" b="0">
                <a:latin typeface="Times New Roman" charset="0"/>
              </a:rPr>
              <a:pPr eaLnBrk="1" hangingPunct="1">
                <a:defRPr/>
              </a:pPr>
              <a:t>18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36E8B06A-1B39-DA4D-861B-583601A3C4A2}" type="slidenum">
              <a:rPr lang="en-US" sz="1300" b="0">
                <a:latin typeface="Times New Roman" charset="0"/>
              </a:rPr>
              <a:pPr eaLnBrk="1" hangingPunct="1">
                <a:defRPr/>
              </a:pPr>
              <a:t>20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F118CE95-C6B5-C04B-A892-8B8CFAD6ACA6}" type="slidenum">
              <a:rPr lang="en-US" sz="1300" b="0">
                <a:latin typeface="Times New Roman" charset="0"/>
              </a:rPr>
              <a:pPr eaLnBrk="1" hangingPunct="1">
                <a:defRPr/>
              </a:pPr>
              <a:t>22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282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225283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fld id="{F1650CCA-76E0-B54D-8FEC-2A8AA4DAF4C4}" type="slidenum">
              <a:rPr lang="en-US" sz="1300">
                <a:latin typeface="Times New Roman" charset="0"/>
              </a:rPr>
              <a:pPr>
                <a:defRPr/>
              </a:pPr>
              <a:t>25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F943E45-7259-DD49-8C60-AD453FA6CAF4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048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4857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40442F66-DD86-5C4C-A901-EDDD9BB089A6}" type="slidenum">
              <a:rPr lang="en-US" sz="1300" b="0">
                <a:latin typeface="Times New Roman" charset="0"/>
              </a:rPr>
              <a:pPr eaLnBrk="1" hangingPunct="1">
                <a:defRPr/>
              </a:pPr>
              <a:t>3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fld id="{4CCB862F-CE5F-204E-82B5-314CEB1D27E3}" type="slidenum">
              <a:rPr lang="en-US" sz="1300">
                <a:latin typeface="Times New Roman" charset="0"/>
              </a:rPr>
              <a:pPr>
                <a:defRPr/>
              </a:pPr>
              <a:t>5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fld id="{23FA1204-0829-664C-853F-B74B82A879D3}" type="slidenum">
              <a:rPr lang="en-US" sz="1300">
                <a:latin typeface="Times New Roman" charset="0"/>
              </a:rPr>
              <a:pPr>
                <a:defRPr/>
              </a:pPr>
              <a:t>6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fld id="{73370F68-2033-1C4E-A2B5-9BFADA641E19}" type="slidenum">
              <a:rPr lang="en-US" sz="1300">
                <a:latin typeface="Times New Roman" charset="0"/>
              </a:rPr>
              <a:pPr>
                <a:defRPr/>
              </a:pPr>
              <a:t>7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fld id="{ADA6B0A4-2D40-9346-B88E-E1AE67755FBF}" type="slidenum">
              <a:rPr lang="en-US" sz="1300">
                <a:latin typeface="Times New Roman" charset="0"/>
              </a:rPr>
              <a:pPr>
                <a:defRPr/>
              </a:pPr>
              <a:t>8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fld id="{E447594A-458C-9E41-BAD2-7C7325996F8F}" type="slidenum">
              <a:rPr lang="en-US" sz="1300">
                <a:latin typeface="Times New Roman" charset="0"/>
              </a:rPr>
              <a:pPr>
                <a:defRPr/>
              </a:pPr>
              <a:t>9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fld id="{C766C2A8-046C-8E4D-A59E-A7BB31D18FDB}" type="slidenum">
              <a:rPr lang="en-US" sz="1300">
                <a:latin typeface="Times New Roman" charset="0"/>
              </a:rPr>
              <a:pPr>
                <a:defRPr/>
              </a:pPr>
              <a:t>10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t-PT" noProof="0" smtClean="0"/>
              <a:t>Click to edit Master title style</a:t>
            </a:r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pt-PT" noProof="0" smtClean="0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F705F-22A7-1C4D-A7EC-495C39B475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182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BA69F-EEAB-8846-8016-2E8EF0E72B9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268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381000"/>
            <a:ext cx="2152650" cy="6324600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305550" cy="6324600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73DFBC-9E69-D64D-B9F6-EAD264E4AE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351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title</a:t>
            </a:r>
            <a:r>
              <a:rPr lang="pt-PT" dirty="0" smtClean="0"/>
              <a:t> </a:t>
            </a:r>
            <a:r>
              <a:rPr lang="pt-PT" dirty="0" err="1" smtClean="0"/>
              <a:t>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text</a:t>
            </a:r>
            <a:r>
              <a:rPr lang="pt-PT" dirty="0" smtClean="0"/>
              <a:t> </a:t>
            </a:r>
            <a:r>
              <a:rPr lang="pt-PT" dirty="0" err="1" smtClean="0"/>
              <a:t>styles</a:t>
            </a:r>
            <a:endParaRPr lang="pt-PT" dirty="0" smtClean="0"/>
          </a:p>
          <a:p>
            <a:pPr lvl="1"/>
            <a:r>
              <a:rPr lang="pt-PT" dirty="0" err="1" smtClean="0"/>
              <a:t>Second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2"/>
            <a:r>
              <a:rPr lang="pt-PT" dirty="0" err="1" smtClean="0"/>
              <a:t>Third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3"/>
            <a:r>
              <a:rPr lang="pt-PT" dirty="0" err="1" smtClean="0"/>
              <a:t>Fourth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4"/>
            <a:r>
              <a:rPr lang="pt-PT" dirty="0" err="1" smtClean="0"/>
              <a:t>Fifth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A032DA-1DC1-BF47-8D31-A43F9AB6D6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680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title</a:t>
            </a:r>
            <a:r>
              <a:rPr lang="pt-PT" dirty="0" smtClean="0"/>
              <a:t> </a:t>
            </a:r>
            <a:r>
              <a:rPr lang="pt-PT" dirty="0" err="1" smtClean="0"/>
              <a:t>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text</a:t>
            </a:r>
            <a:r>
              <a:rPr lang="pt-PT" dirty="0" smtClean="0"/>
              <a:t> </a:t>
            </a:r>
            <a:r>
              <a:rPr lang="pt-PT" dirty="0" err="1" smtClean="0"/>
              <a:t>styles</a:t>
            </a:r>
            <a:endParaRPr lang="pt-PT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64BBAC-8F7E-3A46-9B57-E992B9DFB6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9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CBF97E-94B4-0749-A97E-8039DFA5C1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335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6031CE-787F-4843-9668-FD062EE70F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21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A5DF2E-2FED-0842-AB92-2B36B1B35D1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485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F37F61-3418-E545-8AA6-6E072C773F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370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C8FC84-4D61-7542-AE75-E75D1E3D84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106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833E74-3D75-D54B-B57B-2928DD68CAB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577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382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noProof="0" smtClean="0"/>
              <a:t>Click to edit Master title style</a:t>
            </a:r>
            <a:endParaRPr lang="pt-PT" noProof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6106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noProof="0" smtClean="0"/>
              <a:t>Click to edit Master text styles</a:t>
            </a:r>
          </a:p>
          <a:p>
            <a:pPr lvl="1"/>
            <a:r>
              <a:rPr lang="pt-PT" noProof="0" smtClean="0"/>
              <a:t>Second level</a:t>
            </a:r>
          </a:p>
          <a:p>
            <a:pPr lvl="2"/>
            <a:r>
              <a:rPr lang="pt-PT" noProof="0" smtClean="0"/>
              <a:t>Third level</a:t>
            </a:r>
          </a:p>
          <a:p>
            <a:pPr lvl="3"/>
            <a:r>
              <a:rPr lang="pt-PT" noProof="0" smtClean="0"/>
              <a:t>Fourth level</a:t>
            </a:r>
          </a:p>
          <a:p>
            <a:pPr lvl="4"/>
            <a:r>
              <a:rPr lang="pt-PT" noProof="0" smtClean="0"/>
              <a:t>Fifth level</a:t>
            </a:r>
            <a:endParaRPr lang="pt-PT" noProof="0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96200" y="6248400"/>
            <a:ext cx="914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415BFB79-8AA3-E14E-88DB-0B57CEC862B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8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9pPr>
    </p:titleStyle>
    <p:bodyStyle>
      <a:lvl1pPr marL="223838" indent="-223838" algn="l" rtl="0" eaLnBrk="0" fontAlgn="base" hangingPunct="0">
        <a:spcBef>
          <a:spcPct val="50000"/>
        </a:spcBef>
        <a:spcAft>
          <a:spcPct val="0"/>
        </a:spcAft>
        <a:buChar char="•"/>
        <a:defRPr sz="2800">
          <a:solidFill>
            <a:srgbClr val="0000FF"/>
          </a:solidFill>
          <a:latin typeface="+mn-lt"/>
          <a:ea typeface="+mn-ea"/>
          <a:cs typeface="+mn-cs"/>
        </a:defRPr>
      </a:lvl1pPr>
      <a:lvl2pPr marL="563563" indent="-223838" algn="l" rtl="0" eaLnBrk="0" fontAlgn="base" hangingPunct="0">
        <a:spcBef>
          <a:spcPct val="10000"/>
        </a:spcBef>
        <a:spcAft>
          <a:spcPct val="0"/>
        </a:spcAft>
        <a:buFont typeface="Helvetica" charset="0"/>
        <a:buChar char="–"/>
        <a:defRPr sz="2400">
          <a:solidFill>
            <a:schemeClr val="tx2"/>
          </a:solidFill>
          <a:latin typeface="+mn-lt"/>
          <a:ea typeface="Arial" charset="0"/>
          <a:cs typeface="+mn-cs"/>
        </a:defRPr>
      </a:lvl2pPr>
      <a:lvl3pPr marL="911225" indent="-233363" algn="l" rtl="0" eaLnBrk="0" fontAlgn="base" hangingPunct="0">
        <a:spcBef>
          <a:spcPct val="10000"/>
        </a:spcBef>
        <a:spcAft>
          <a:spcPct val="0"/>
        </a:spcAft>
        <a:buFont typeface="Wingdings" charset="0"/>
        <a:buChar char=""/>
        <a:defRPr sz="2000">
          <a:solidFill>
            <a:schemeClr val="tx2"/>
          </a:solidFill>
          <a:latin typeface="+mn-lt"/>
          <a:ea typeface="Arial" charset="0"/>
          <a:cs typeface="+mn-cs"/>
        </a:defRPr>
      </a:lvl3pPr>
      <a:lvl4pPr marL="1258888" indent="-233363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4pPr>
      <a:lvl5pPr marL="15970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5pPr>
      <a:lvl6pPr marL="20542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6pPr>
      <a:lvl7pPr marL="25114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7pPr>
      <a:lvl8pPr marL="29686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8pPr>
      <a:lvl9pPr marL="34258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6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4" Type="http://schemas.openxmlformats.org/officeDocument/2006/relationships/oleObject" Target="../embeddings/Microsoft_Excel_97_-_2004_Worksheet1.xls"/><Relationship Id="rId5" Type="http://schemas.openxmlformats.org/officeDocument/2006/relationships/image" Target="../media/image7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5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908050"/>
            <a:ext cx="7772400" cy="2590800"/>
          </a:xfrm>
        </p:spPr>
        <p:txBody>
          <a:bodyPr/>
          <a:lstStyle/>
          <a:p>
            <a:pPr>
              <a:defRPr/>
            </a:pPr>
            <a:r>
              <a:rPr lang="pt-PT" sz="3200" dirty="0" smtClean="0">
                <a:cs typeface="+mj-cs"/>
              </a:rPr>
              <a:t/>
            </a:r>
            <a:br>
              <a:rPr lang="pt-PT" sz="3200" dirty="0" smtClean="0">
                <a:cs typeface="+mj-cs"/>
              </a:rPr>
            </a:br>
            <a:r>
              <a:rPr lang="pt-PT" sz="3200" dirty="0" smtClean="0">
                <a:cs typeface="+mj-cs"/>
              </a:rPr>
              <a:t>Redes de Computadores</a:t>
            </a:r>
            <a:br>
              <a:rPr lang="pt-PT" sz="3200" dirty="0" smtClean="0">
                <a:cs typeface="+mj-cs"/>
              </a:rPr>
            </a:br>
            <a:r>
              <a:rPr lang="pt-PT" sz="3200" dirty="0" smtClean="0">
                <a:cs typeface="+mj-cs"/>
              </a:rPr>
              <a:t/>
            </a:r>
            <a:br>
              <a:rPr lang="pt-PT" sz="3200" dirty="0" smtClean="0">
                <a:cs typeface="+mj-cs"/>
              </a:rPr>
            </a:br>
            <a:r>
              <a:rPr lang="pt-PT" sz="3200" dirty="0" smtClean="0">
                <a:cs typeface="+mj-cs"/>
              </a:rPr>
              <a:t/>
            </a:r>
            <a:br>
              <a:rPr lang="pt-PT" sz="3200" dirty="0" smtClean="0">
                <a:cs typeface="+mj-cs"/>
              </a:rPr>
            </a:br>
            <a:r>
              <a:rPr lang="pt-PT" sz="3200" dirty="0" smtClean="0">
                <a:cs typeface="+mj-cs"/>
              </a:rPr>
              <a:t>Distribuição massiva de ficheiros por técnicas colaborativas (P2P)</a:t>
            </a:r>
            <a:br>
              <a:rPr lang="pt-PT" sz="3200" dirty="0" smtClean="0">
                <a:cs typeface="+mj-cs"/>
              </a:rPr>
            </a:br>
            <a:endParaRPr lang="pt-PT" sz="3200" dirty="0" smtClean="0">
              <a:cs typeface="+mj-cs"/>
            </a:endParaRPr>
          </a:p>
        </p:txBody>
      </p:sp>
      <p:sp>
        <p:nvSpPr>
          <p:cNvPr id="5775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2971800"/>
            <a:ext cx="7680325" cy="3265488"/>
          </a:xfrm>
        </p:spPr>
        <p:txBody>
          <a:bodyPr/>
          <a:lstStyle/>
          <a:p>
            <a:pPr>
              <a:defRPr/>
            </a:pPr>
            <a:endParaRPr lang="pt-PT" sz="2400" dirty="0" smtClean="0"/>
          </a:p>
          <a:p>
            <a:pPr>
              <a:defRPr/>
            </a:pPr>
            <a:endParaRPr lang="pt-PT" sz="2400" dirty="0" smtClean="0"/>
          </a:p>
          <a:p>
            <a:pPr>
              <a:defRPr/>
            </a:pPr>
            <a:r>
              <a:rPr lang="pt-PT" sz="2400" dirty="0" smtClean="0"/>
              <a:t>Jos</a:t>
            </a:r>
            <a:r>
              <a:rPr lang="pt-PT" altLang="ja-JP" sz="2400" dirty="0" smtClean="0"/>
              <a:t>é Legatheaux Martins</a:t>
            </a:r>
          </a:p>
          <a:p>
            <a:pPr>
              <a:defRPr/>
            </a:pPr>
            <a:endParaRPr lang="pt-PT" altLang="ja-JP" sz="2400" dirty="0" smtClean="0"/>
          </a:p>
          <a:p>
            <a:pPr>
              <a:defRPr/>
            </a:pPr>
            <a:r>
              <a:rPr lang="pt-PT" altLang="ja-JP" sz="2400" dirty="0" smtClean="0"/>
              <a:t>Departamento de Informática da</a:t>
            </a:r>
          </a:p>
          <a:p>
            <a:pPr>
              <a:defRPr/>
            </a:pPr>
            <a:r>
              <a:rPr lang="pt-PT" altLang="ja-JP" sz="2400" dirty="0" smtClean="0"/>
              <a:t>FCT/UNL</a:t>
            </a:r>
            <a:endParaRPr lang="pt-PT" sz="20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2"/>
          <p:cNvSpPr>
            <a:spLocks noGrp="1" noChangeArrowheads="1"/>
          </p:cNvSpPr>
          <p:nvPr>
            <p:ph type="title"/>
          </p:nvPr>
        </p:nvSpPr>
        <p:spPr>
          <a:xfrm>
            <a:off x="411163" y="188913"/>
            <a:ext cx="8337550" cy="954087"/>
          </a:xfrm>
        </p:spPr>
        <p:txBody>
          <a:bodyPr/>
          <a:lstStyle/>
          <a:p>
            <a:pPr>
              <a:defRPr/>
            </a:pPr>
            <a:r>
              <a:rPr lang="en-US" sz="4000" dirty="0" err="1" smtClean="0"/>
              <a:t>Blocos</a:t>
            </a:r>
            <a:r>
              <a:rPr lang="en-US" sz="4000" dirty="0" smtClean="0"/>
              <a:t> </a:t>
            </a:r>
            <a:r>
              <a:rPr lang="en-US" sz="4000" dirty="0" err="1" smtClean="0"/>
              <a:t>para</a:t>
            </a:r>
            <a:r>
              <a:rPr lang="en-US" sz="4000" dirty="0" smtClean="0"/>
              <a:t> a </a:t>
            </a:r>
            <a:r>
              <a:rPr lang="en-US" sz="4000" smtClean="0"/>
              <a:t>troca?</a:t>
            </a:r>
            <a:endParaRPr lang="en-US" sz="4000" i="1" dirty="0"/>
          </a:p>
        </p:txBody>
      </p:sp>
      <p:grpSp>
        <p:nvGrpSpPr>
          <p:cNvPr id="48130" name="Group 1"/>
          <p:cNvGrpSpPr>
            <a:grpSpLocks/>
          </p:cNvGrpSpPr>
          <p:nvPr/>
        </p:nvGrpSpPr>
        <p:grpSpPr bwMode="auto">
          <a:xfrm>
            <a:off x="1116013" y="1341438"/>
            <a:ext cx="6616700" cy="3648075"/>
            <a:chOff x="1115616" y="1489026"/>
            <a:chExt cx="6616700" cy="3648075"/>
          </a:xfrm>
        </p:grpSpPr>
        <p:sp>
          <p:nvSpPr>
            <p:cNvPr id="48144" name="Text Box 37"/>
            <p:cNvSpPr txBox="1">
              <a:spLocks noChangeArrowheads="1"/>
            </p:cNvSpPr>
            <p:nvPr/>
          </p:nvSpPr>
          <p:spPr bwMode="auto">
            <a:xfrm>
              <a:off x="1115616" y="2420888"/>
              <a:ext cx="1014412" cy="361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85000"/>
                </a:lnSpc>
              </a:pPr>
              <a:r>
                <a:rPr lang="en-US" i="1">
                  <a:solidFill>
                    <a:srgbClr val="CC0000"/>
                  </a:solidFill>
                  <a:latin typeface="Gill Sans MT" charset="0"/>
                </a:rPr>
                <a:t>tracker</a:t>
              </a:r>
              <a:endParaRPr lang="en-US">
                <a:latin typeface="Gill Sans MT" charset="0"/>
              </a:endParaRPr>
            </a:p>
          </p:txBody>
        </p:sp>
        <p:sp>
          <p:nvSpPr>
            <p:cNvPr id="48145" name="Line 21"/>
            <p:cNvSpPr>
              <a:spLocks noChangeShapeType="1"/>
            </p:cNvSpPr>
            <p:nvPr/>
          </p:nvSpPr>
          <p:spPr bwMode="auto">
            <a:xfrm>
              <a:off x="2699941" y="2281188"/>
              <a:ext cx="63500" cy="62547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46" name="Line 25"/>
            <p:cNvSpPr>
              <a:spLocks noChangeShapeType="1"/>
            </p:cNvSpPr>
            <p:nvPr/>
          </p:nvSpPr>
          <p:spPr bwMode="auto">
            <a:xfrm>
              <a:off x="4108053" y="2098626"/>
              <a:ext cx="2551113" cy="14097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47" name="Line 26"/>
            <p:cNvSpPr>
              <a:spLocks noChangeShapeType="1"/>
            </p:cNvSpPr>
            <p:nvPr/>
          </p:nvSpPr>
          <p:spPr bwMode="auto">
            <a:xfrm>
              <a:off x="3904853" y="2249438"/>
              <a:ext cx="247650" cy="18161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48" name="Line 27"/>
            <p:cNvSpPr>
              <a:spLocks noChangeShapeType="1"/>
            </p:cNvSpPr>
            <p:nvPr/>
          </p:nvSpPr>
          <p:spPr bwMode="auto">
            <a:xfrm flipH="1" flipV="1">
              <a:off x="5544741" y="2009726"/>
              <a:ext cx="1168400" cy="3063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49" name="Line 28"/>
            <p:cNvSpPr>
              <a:spLocks noChangeShapeType="1"/>
            </p:cNvSpPr>
            <p:nvPr/>
          </p:nvSpPr>
          <p:spPr bwMode="auto">
            <a:xfrm flipH="1">
              <a:off x="4728766" y="2546301"/>
              <a:ext cx="2039937" cy="19875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50" name="Line 29"/>
            <p:cNvSpPr>
              <a:spLocks noChangeShapeType="1"/>
            </p:cNvSpPr>
            <p:nvPr/>
          </p:nvSpPr>
          <p:spPr bwMode="auto">
            <a:xfrm flipH="1">
              <a:off x="4816078" y="4511626"/>
              <a:ext cx="739775" cy="1635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51" name="Line 30"/>
            <p:cNvSpPr>
              <a:spLocks noChangeShapeType="1"/>
            </p:cNvSpPr>
            <p:nvPr/>
          </p:nvSpPr>
          <p:spPr bwMode="auto">
            <a:xfrm flipH="1">
              <a:off x="4335066" y="2208163"/>
              <a:ext cx="900112" cy="1676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52" name="Line 31"/>
            <p:cNvSpPr>
              <a:spLocks noChangeShapeType="1"/>
            </p:cNvSpPr>
            <p:nvPr/>
          </p:nvSpPr>
          <p:spPr bwMode="auto">
            <a:xfrm flipV="1">
              <a:off x="4500166" y="3594051"/>
              <a:ext cx="2120900" cy="482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53" name="Line 32"/>
            <p:cNvSpPr>
              <a:spLocks noChangeShapeType="1"/>
            </p:cNvSpPr>
            <p:nvPr/>
          </p:nvSpPr>
          <p:spPr bwMode="auto">
            <a:xfrm>
              <a:off x="5500291" y="2152601"/>
              <a:ext cx="1182687" cy="12763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54" name="Line 33"/>
            <p:cNvSpPr>
              <a:spLocks noChangeShapeType="1"/>
            </p:cNvSpPr>
            <p:nvPr/>
          </p:nvSpPr>
          <p:spPr bwMode="auto">
            <a:xfrm>
              <a:off x="5943203" y="4533851"/>
              <a:ext cx="376238" cy="2174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55" name="Line 34"/>
            <p:cNvSpPr>
              <a:spLocks noChangeShapeType="1"/>
            </p:cNvSpPr>
            <p:nvPr/>
          </p:nvSpPr>
          <p:spPr bwMode="auto">
            <a:xfrm>
              <a:off x="4828778" y="4829126"/>
              <a:ext cx="1490663" cy="15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56" name="Line 38"/>
            <p:cNvSpPr>
              <a:spLocks noChangeShapeType="1"/>
            </p:cNvSpPr>
            <p:nvPr/>
          </p:nvSpPr>
          <p:spPr bwMode="auto">
            <a:xfrm flipH="1">
              <a:off x="6494066" y="3768676"/>
              <a:ext cx="263525" cy="939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48157" name="Picture 39" descr="Alice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6553" y="3428951"/>
              <a:ext cx="474663" cy="511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8158" name="Line 42"/>
            <p:cNvSpPr>
              <a:spLocks noChangeShapeType="1"/>
            </p:cNvSpPr>
            <p:nvPr/>
          </p:nvSpPr>
          <p:spPr bwMode="auto">
            <a:xfrm flipV="1">
              <a:off x="1979216" y="1985913"/>
              <a:ext cx="474662" cy="506413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8159" name="Group 68"/>
            <p:cNvGrpSpPr>
              <a:grpSpLocks/>
            </p:cNvGrpSpPr>
            <p:nvPr/>
          </p:nvGrpSpPr>
          <p:grpSpPr bwMode="auto">
            <a:xfrm>
              <a:off x="3141266" y="2176413"/>
              <a:ext cx="3492500" cy="2163763"/>
              <a:chOff x="1752" y="2166"/>
              <a:chExt cx="2200" cy="1363"/>
            </a:xfrm>
          </p:grpSpPr>
          <p:sp>
            <p:nvSpPr>
              <p:cNvPr id="48221" name="Line 22"/>
              <p:cNvSpPr>
                <a:spLocks noChangeShapeType="1"/>
              </p:cNvSpPr>
              <p:nvPr/>
            </p:nvSpPr>
            <p:spPr bwMode="auto">
              <a:xfrm flipV="1">
                <a:off x="1752" y="2166"/>
                <a:ext cx="361" cy="53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22" name="Line 23"/>
              <p:cNvSpPr>
                <a:spLocks noChangeShapeType="1"/>
              </p:cNvSpPr>
              <p:nvPr/>
            </p:nvSpPr>
            <p:spPr bwMode="auto">
              <a:xfrm flipV="1">
                <a:off x="1770" y="2352"/>
                <a:ext cx="2182" cy="4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23" name="Line 24"/>
              <p:cNvSpPr>
                <a:spLocks noChangeShapeType="1"/>
              </p:cNvSpPr>
              <p:nvPr/>
            </p:nvSpPr>
            <p:spPr bwMode="auto">
              <a:xfrm>
                <a:off x="1786" y="2820"/>
                <a:ext cx="1550" cy="7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8160" name="Group 104"/>
            <p:cNvGrpSpPr>
              <a:grpSpLocks/>
            </p:cNvGrpSpPr>
            <p:nvPr/>
          </p:nvGrpSpPr>
          <p:grpSpPr bwMode="auto">
            <a:xfrm>
              <a:off x="2438003" y="2925713"/>
              <a:ext cx="685800" cy="588963"/>
              <a:chOff x="-44" y="1473"/>
              <a:chExt cx="981" cy="1105"/>
            </a:xfrm>
          </p:grpSpPr>
          <p:pic>
            <p:nvPicPr>
              <p:cNvPr id="48219" name="Picture 10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8220" name="Freeform 10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8161" name="Group 107"/>
            <p:cNvGrpSpPr>
              <a:grpSpLocks/>
            </p:cNvGrpSpPr>
            <p:nvPr/>
          </p:nvGrpSpPr>
          <p:grpSpPr bwMode="auto">
            <a:xfrm>
              <a:off x="3808016" y="3938538"/>
              <a:ext cx="728662" cy="620713"/>
              <a:chOff x="-44" y="1473"/>
              <a:chExt cx="981" cy="1105"/>
            </a:xfrm>
          </p:grpSpPr>
          <p:pic>
            <p:nvPicPr>
              <p:cNvPr id="48217" name="Picture 108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8218" name="Freeform 109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8162" name="Group 110"/>
            <p:cNvGrpSpPr>
              <a:grpSpLocks/>
            </p:cNvGrpSpPr>
            <p:nvPr/>
          </p:nvGrpSpPr>
          <p:grpSpPr bwMode="auto">
            <a:xfrm>
              <a:off x="4090591" y="4516388"/>
              <a:ext cx="728662" cy="620713"/>
              <a:chOff x="-44" y="1473"/>
              <a:chExt cx="981" cy="1105"/>
            </a:xfrm>
          </p:grpSpPr>
          <p:pic>
            <p:nvPicPr>
              <p:cNvPr id="48215" name="Picture 111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8216" name="Freeform 112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8163" name="Group 113"/>
            <p:cNvGrpSpPr>
              <a:grpSpLocks/>
            </p:cNvGrpSpPr>
            <p:nvPr/>
          </p:nvGrpSpPr>
          <p:grpSpPr bwMode="auto">
            <a:xfrm flipH="1">
              <a:off x="6724253" y="3362276"/>
              <a:ext cx="728663" cy="620712"/>
              <a:chOff x="-44" y="1473"/>
              <a:chExt cx="981" cy="1105"/>
            </a:xfrm>
          </p:grpSpPr>
          <p:pic>
            <p:nvPicPr>
              <p:cNvPr id="48213" name="Picture 114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8214" name="Freeform 115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8164" name="Group 119"/>
            <p:cNvGrpSpPr>
              <a:grpSpLocks/>
            </p:cNvGrpSpPr>
            <p:nvPr/>
          </p:nvGrpSpPr>
          <p:grpSpPr bwMode="auto">
            <a:xfrm flipH="1">
              <a:off x="6778228" y="2174826"/>
              <a:ext cx="728663" cy="620712"/>
              <a:chOff x="-44" y="1473"/>
              <a:chExt cx="981" cy="1105"/>
            </a:xfrm>
          </p:grpSpPr>
          <p:pic>
            <p:nvPicPr>
              <p:cNvPr id="48211" name="Picture 120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8212" name="Freeform 121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8165" name="Group 122"/>
            <p:cNvGrpSpPr>
              <a:grpSpLocks/>
            </p:cNvGrpSpPr>
            <p:nvPr/>
          </p:nvGrpSpPr>
          <p:grpSpPr bwMode="auto">
            <a:xfrm flipH="1">
              <a:off x="4981178" y="1641426"/>
              <a:ext cx="641350" cy="620712"/>
              <a:chOff x="-44" y="1473"/>
              <a:chExt cx="981" cy="1105"/>
            </a:xfrm>
          </p:grpSpPr>
          <p:pic>
            <p:nvPicPr>
              <p:cNvPr id="48209" name="Picture 123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8210" name="Freeform 124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8166" name="Group 125"/>
            <p:cNvGrpSpPr>
              <a:grpSpLocks/>
            </p:cNvGrpSpPr>
            <p:nvPr/>
          </p:nvGrpSpPr>
          <p:grpSpPr bwMode="auto">
            <a:xfrm>
              <a:off x="3371453" y="1631901"/>
              <a:ext cx="728663" cy="620712"/>
              <a:chOff x="-44" y="1473"/>
              <a:chExt cx="981" cy="1105"/>
            </a:xfrm>
          </p:grpSpPr>
          <p:pic>
            <p:nvPicPr>
              <p:cNvPr id="48207" name="Picture 126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8208" name="Freeform 127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8167" name="Group 129"/>
            <p:cNvGrpSpPr>
              <a:grpSpLocks/>
            </p:cNvGrpSpPr>
            <p:nvPr/>
          </p:nvGrpSpPr>
          <p:grpSpPr bwMode="auto">
            <a:xfrm>
              <a:off x="5471716" y="4244926"/>
              <a:ext cx="490537" cy="412750"/>
              <a:chOff x="-44" y="1473"/>
              <a:chExt cx="981" cy="1105"/>
            </a:xfrm>
          </p:grpSpPr>
          <p:pic>
            <p:nvPicPr>
              <p:cNvPr id="48205" name="Picture 130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8206" name="Freeform 131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48168" name="Text Box 37"/>
            <p:cNvSpPr txBox="1">
              <a:spLocks noChangeArrowheads="1"/>
            </p:cNvSpPr>
            <p:nvPr/>
          </p:nvSpPr>
          <p:spPr bwMode="auto">
            <a:xfrm>
              <a:off x="5508228" y="1489026"/>
              <a:ext cx="706438" cy="361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85000"/>
                </a:lnSpc>
              </a:pPr>
              <a:r>
                <a:rPr lang="en-US" i="1">
                  <a:solidFill>
                    <a:srgbClr val="CC0000"/>
                  </a:solidFill>
                  <a:latin typeface="Gill Sans MT" charset="0"/>
                </a:rPr>
                <a:t>seed</a:t>
              </a:r>
              <a:endParaRPr lang="en-US">
                <a:latin typeface="Gill Sans MT" charset="0"/>
              </a:endParaRPr>
            </a:p>
          </p:txBody>
        </p:sp>
        <p:sp>
          <p:nvSpPr>
            <p:cNvPr id="48169" name="Text Box 37"/>
            <p:cNvSpPr txBox="1">
              <a:spLocks noChangeArrowheads="1"/>
            </p:cNvSpPr>
            <p:nvPr/>
          </p:nvSpPr>
          <p:spPr bwMode="auto">
            <a:xfrm>
              <a:off x="5724128" y="3865513"/>
              <a:ext cx="706438" cy="361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85000"/>
                </a:lnSpc>
              </a:pPr>
              <a:r>
                <a:rPr lang="en-US" i="1">
                  <a:solidFill>
                    <a:srgbClr val="CC0000"/>
                  </a:solidFill>
                  <a:latin typeface="Gill Sans MT" charset="0"/>
                </a:rPr>
                <a:t>seed</a:t>
              </a:r>
              <a:endParaRPr lang="en-US">
                <a:latin typeface="Gill Sans MT" charset="0"/>
              </a:endParaRPr>
            </a:p>
          </p:txBody>
        </p:sp>
        <p:sp>
          <p:nvSpPr>
            <p:cNvPr id="48170" name="Text Box 37"/>
            <p:cNvSpPr txBox="1">
              <a:spLocks noChangeArrowheads="1"/>
            </p:cNvSpPr>
            <p:nvPr/>
          </p:nvSpPr>
          <p:spPr bwMode="auto">
            <a:xfrm>
              <a:off x="3092053" y="4440188"/>
              <a:ext cx="784225" cy="361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85000"/>
                </a:lnSpc>
              </a:pPr>
              <a:r>
                <a:rPr lang="en-US" i="1">
                  <a:solidFill>
                    <a:srgbClr val="CC0000"/>
                  </a:solidFill>
                  <a:latin typeface="Gill Sans MT" charset="0"/>
                </a:rPr>
                <a:t>leech</a:t>
              </a:r>
              <a:endParaRPr lang="en-US">
                <a:latin typeface="Gill Sans MT" charset="0"/>
              </a:endParaRPr>
            </a:p>
          </p:txBody>
        </p:sp>
        <p:sp>
          <p:nvSpPr>
            <p:cNvPr id="48171" name="Text Box 37"/>
            <p:cNvSpPr txBox="1">
              <a:spLocks noChangeArrowheads="1"/>
            </p:cNvSpPr>
            <p:nvPr/>
          </p:nvSpPr>
          <p:spPr bwMode="auto">
            <a:xfrm>
              <a:off x="6948091" y="3936951"/>
              <a:ext cx="784225" cy="361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85000"/>
                </a:lnSpc>
              </a:pPr>
              <a:r>
                <a:rPr lang="en-US" i="1">
                  <a:solidFill>
                    <a:srgbClr val="CC0000"/>
                  </a:solidFill>
                  <a:latin typeface="Gill Sans MT" charset="0"/>
                </a:rPr>
                <a:t>leech</a:t>
              </a:r>
              <a:endParaRPr lang="en-US">
                <a:latin typeface="Gill Sans MT" charset="0"/>
              </a:endParaRPr>
            </a:p>
          </p:txBody>
        </p:sp>
        <p:grpSp>
          <p:nvGrpSpPr>
            <p:cNvPr id="48172" name="Group 71"/>
            <p:cNvGrpSpPr>
              <a:grpSpLocks/>
            </p:cNvGrpSpPr>
            <p:nvPr/>
          </p:nvGrpSpPr>
          <p:grpSpPr bwMode="auto">
            <a:xfrm>
              <a:off x="2555478" y="1560463"/>
              <a:ext cx="379413" cy="604838"/>
              <a:chOff x="4140" y="429"/>
              <a:chExt cx="1425" cy="2396"/>
            </a:xfrm>
          </p:grpSpPr>
          <p:sp>
            <p:nvSpPr>
              <p:cNvPr id="48173" name="Freeform 72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2 w 354"/>
                  <a:gd name="T3" fmla="*/ 4 h 2742"/>
                  <a:gd name="T4" fmla="*/ 2 w 354"/>
                  <a:gd name="T5" fmla="*/ 28 h 2742"/>
                  <a:gd name="T6" fmla="*/ 0 w 354"/>
                  <a:gd name="T7" fmla="*/ 29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74" name="Rectangle 73"/>
              <p:cNvSpPr>
                <a:spLocks noChangeArrowheads="1"/>
              </p:cNvSpPr>
              <p:nvPr/>
            </p:nvSpPr>
            <p:spPr bwMode="auto">
              <a:xfrm>
                <a:off x="4206" y="429"/>
                <a:ext cx="1049" cy="2283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8175" name="Freeform 74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2 w 211"/>
                  <a:gd name="T3" fmla="*/ 3 h 2537"/>
                  <a:gd name="T4" fmla="*/ 2 w 211"/>
                  <a:gd name="T5" fmla="*/ 27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76" name="Freeform 75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2 w 328"/>
                  <a:gd name="T3" fmla="*/ 3 h 226"/>
                  <a:gd name="T4" fmla="*/ 2 w 328"/>
                  <a:gd name="T5" fmla="*/ 3 h 226"/>
                  <a:gd name="T6" fmla="*/ 0 w 328"/>
                  <a:gd name="T7" fmla="*/ 3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77" name="Rectangle 76"/>
              <p:cNvSpPr>
                <a:spLocks noChangeArrowheads="1"/>
              </p:cNvSpPr>
              <p:nvPr/>
            </p:nvSpPr>
            <p:spPr bwMode="auto">
              <a:xfrm>
                <a:off x="4212" y="693"/>
                <a:ext cx="596" cy="44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48178" name="Group 77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48203" name="AutoShape 78"/>
                <p:cNvSpPr>
                  <a:spLocks noChangeArrowheads="1"/>
                </p:cNvSpPr>
                <p:nvPr/>
              </p:nvSpPr>
              <p:spPr bwMode="auto">
                <a:xfrm>
                  <a:off x="613" y="2568"/>
                  <a:ext cx="729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48204" name="AutoShape 79"/>
                <p:cNvSpPr>
                  <a:spLocks noChangeArrowheads="1"/>
                </p:cNvSpPr>
                <p:nvPr/>
              </p:nvSpPr>
              <p:spPr bwMode="auto">
                <a:xfrm>
                  <a:off x="628" y="2586"/>
                  <a:ext cx="699" cy="102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48179" name="Rectangle 80"/>
              <p:cNvSpPr>
                <a:spLocks noChangeArrowheads="1"/>
              </p:cNvSpPr>
              <p:nvPr/>
            </p:nvSpPr>
            <p:spPr bwMode="auto">
              <a:xfrm>
                <a:off x="4223" y="1020"/>
                <a:ext cx="596" cy="44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48180" name="Group 81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48201" name="AutoShape 82"/>
                <p:cNvSpPr>
                  <a:spLocks noChangeArrowheads="1"/>
                </p:cNvSpPr>
                <p:nvPr/>
              </p:nvSpPr>
              <p:spPr bwMode="auto">
                <a:xfrm>
                  <a:off x="615" y="2569"/>
                  <a:ext cx="722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48202" name="AutoShape 83"/>
                <p:cNvSpPr>
                  <a:spLocks noChangeArrowheads="1"/>
                </p:cNvSpPr>
                <p:nvPr/>
              </p:nvSpPr>
              <p:spPr bwMode="auto">
                <a:xfrm>
                  <a:off x="630" y="2582"/>
                  <a:ext cx="692" cy="10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48181" name="Rectangle 84"/>
              <p:cNvSpPr>
                <a:spLocks noChangeArrowheads="1"/>
              </p:cNvSpPr>
              <p:nvPr/>
            </p:nvSpPr>
            <p:spPr bwMode="auto">
              <a:xfrm>
                <a:off x="4218" y="1360"/>
                <a:ext cx="596" cy="44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8182" name="Rectangle 85"/>
              <p:cNvSpPr>
                <a:spLocks noChangeArrowheads="1"/>
              </p:cNvSpPr>
              <p:nvPr/>
            </p:nvSpPr>
            <p:spPr bwMode="auto">
              <a:xfrm>
                <a:off x="4229" y="1655"/>
                <a:ext cx="596" cy="44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48183" name="Group 86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48199" name="AutoShape 87"/>
                <p:cNvSpPr>
                  <a:spLocks noChangeArrowheads="1"/>
                </p:cNvSpPr>
                <p:nvPr/>
              </p:nvSpPr>
              <p:spPr bwMode="auto">
                <a:xfrm>
                  <a:off x="616" y="2582"/>
                  <a:ext cx="720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48200" name="AutoShape 88"/>
                <p:cNvSpPr>
                  <a:spLocks noChangeArrowheads="1"/>
                </p:cNvSpPr>
                <p:nvPr/>
              </p:nvSpPr>
              <p:spPr bwMode="auto">
                <a:xfrm>
                  <a:off x="630" y="2588"/>
                  <a:ext cx="691" cy="10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48184" name="Freeform 89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2 w 328"/>
                  <a:gd name="T3" fmla="*/ 2 h 226"/>
                  <a:gd name="T4" fmla="*/ 2 w 328"/>
                  <a:gd name="T5" fmla="*/ 2 h 226"/>
                  <a:gd name="T6" fmla="*/ 0 w 328"/>
                  <a:gd name="T7" fmla="*/ 2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8185" name="Group 90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48197" name="AutoShape 91"/>
                <p:cNvSpPr>
                  <a:spLocks noChangeArrowheads="1"/>
                </p:cNvSpPr>
                <p:nvPr/>
              </p:nvSpPr>
              <p:spPr bwMode="auto">
                <a:xfrm>
                  <a:off x="611" y="2569"/>
                  <a:ext cx="728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48198" name="AutoShape 92"/>
                <p:cNvSpPr>
                  <a:spLocks noChangeArrowheads="1"/>
                </p:cNvSpPr>
                <p:nvPr/>
              </p:nvSpPr>
              <p:spPr bwMode="auto">
                <a:xfrm>
                  <a:off x="618" y="2588"/>
                  <a:ext cx="706" cy="101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48186" name="Rectangle 93"/>
              <p:cNvSpPr>
                <a:spLocks noChangeArrowheads="1"/>
              </p:cNvSpPr>
              <p:nvPr/>
            </p:nvSpPr>
            <p:spPr bwMode="auto">
              <a:xfrm>
                <a:off x="5249" y="429"/>
                <a:ext cx="72" cy="2289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8187" name="Freeform 94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2 w 296"/>
                  <a:gd name="T3" fmla="*/ 2 h 256"/>
                  <a:gd name="T4" fmla="*/ 2 w 296"/>
                  <a:gd name="T5" fmla="*/ 2 h 256"/>
                  <a:gd name="T6" fmla="*/ 0 w 296"/>
                  <a:gd name="T7" fmla="*/ 2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88" name="Freeform 95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2 w 304"/>
                  <a:gd name="T3" fmla="*/ 3 h 288"/>
                  <a:gd name="T4" fmla="*/ 2 w 304"/>
                  <a:gd name="T5" fmla="*/ 3 h 288"/>
                  <a:gd name="T6" fmla="*/ 2 w 304"/>
                  <a:gd name="T7" fmla="*/ 3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89" name="Oval 96"/>
              <p:cNvSpPr>
                <a:spLocks noChangeArrowheads="1"/>
              </p:cNvSpPr>
              <p:nvPr/>
            </p:nvSpPr>
            <p:spPr bwMode="auto">
              <a:xfrm>
                <a:off x="5517" y="2611"/>
                <a:ext cx="48" cy="94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8190" name="Freeform 97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3 h 240"/>
                  <a:gd name="T2" fmla="*/ 2 w 306"/>
                  <a:gd name="T3" fmla="*/ 3 h 240"/>
                  <a:gd name="T4" fmla="*/ 2 w 306"/>
                  <a:gd name="T5" fmla="*/ 3 h 240"/>
                  <a:gd name="T6" fmla="*/ 2 w 306"/>
                  <a:gd name="T7" fmla="*/ 0 h 240"/>
                  <a:gd name="T8" fmla="*/ 0 w 306"/>
                  <a:gd name="T9" fmla="*/ 3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91" name="AutoShape 98"/>
              <p:cNvSpPr>
                <a:spLocks noChangeArrowheads="1"/>
              </p:cNvSpPr>
              <p:nvPr/>
            </p:nvSpPr>
            <p:spPr bwMode="auto">
              <a:xfrm>
                <a:off x="4140" y="2680"/>
                <a:ext cx="1198" cy="145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8192" name="AutoShape 99"/>
              <p:cNvSpPr>
                <a:spLocks noChangeArrowheads="1"/>
              </p:cNvSpPr>
              <p:nvPr/>
            </p:nvSpPr>
            <p:spPr bwMode="auto">
              <a:xfrm>
                <a:off x="4206" y="2712"/>
                <a:ext cx="1073" cy="8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8193" name="Oval 100"/>
              <p:cNvSpPr>
                <a:spLocks noChangeArrowheads="1"/>
              </p:cNvSpPr>
              <p:nvPr/>
            </p:nvSpPr>
            <p:spPr bwMode="auto">
              <a:xfrm>
                <a:off x="4307" y="2385"/>
                <a:ext cx="161" cy="138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8194" name="Oval 101"/>
              <p:cNvSpPr>
                <a:spLocks noChangeArrowheads="1"/>
              </p:cNvSpPr>
              <p:nvPr/>
            </p:nvSpPr>
            <p:spPr bwMode="auto">
              <a:xfrm>
                <a:off x="4486" y="2385"/>
                <a:ext cx="161" cy="14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 sz="180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48195" name="Oval 102"/>
              <p:cNvSpPr>
                <a:spLocks noChangeArrowheads="1"/>
              </p:cNvSpPr>
              <p:nvPr/>
            </p:nvSpPr>
            <p:spPr bwMode="auto">
              <a:xfrm>
                <a:off x="4665" y="2379"/>
                <a:ext cx="155" cy="145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8196" name="Rectangle 103"/>
              <p:cNvSpPr>
                <a:spLocks noChangeArrowheads="1"/>
              </p:cNvSpPr>
              <p:nvPr/>
            </p:nvSpPr>
            <p:spPr bwMode="auto">
              <a:xfrm>
                <a:off x="5064" y="1838"/>
                <a:ext cx="83" cy="761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</p:grpSp>
      </p:grpSp>
      <p:cxnSp>
        <p:nvCxnSpPr>
          <p:cNvPr id="4" name="Straight Arrow Connector 3"/>
          <p:cNvCxnSpPr/>
          <p:nvPr/>
        </p:nvCxnSpPr>
        <p:spPr bwMode="auto">
          <a:xfrm>
            <a:off x="684213" y="5805488"/>
            <a:ext cx="1079500" cy="0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7" name="Straight Arrow Connector 86"/>
          <p:cNvCxnSpPr/>
          <p:nvPr/>
        </p:nvCxnSpPr>
        <p:spPr bwMode="auto">
          <a:xfrm>
            <a:off x="684213" y="6237288"/>
            <a:ext cx="1079500" cy="0"/>
          </a:xfrm>
          <a:prstGeom prst="straightConnector1">
            <a:avLst/>
          </a:prstGeom>
          <a:noFill/>
          <a:ln w="2857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8" name="Straight Arrow Connector 87"/>
          <p:cNvCxnSpPr/>
          <p:nvPr/>
        </p:nvCxnSpPr>
        <p:spPr bwMode="auto">
          <a:xfrm>
            <a:off x="684213" y="5373688"/>
            <a:ext cx="1079500" cy="0"/>
          </a:xfrm>
          <a:prstGeom prst="straightConnector1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5" name="Text Box 37"/>
          <p:cNvSpPr txBox="1">
            <a:spLocks noChangeArrowheads="1"/>
          </p:cNvSpPr>
          <p:nvPr/>
        </p:nvSpPr>
        <p:spPr bwMode="auto">
          <a:xfrm>
            <a:off x="1979613" y="6021388"/>
            <a:ext cx="360045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>
              <a:lnSpc>
                <a:spcPct val="85000"/>
              </a:lnSpc>
              <a:defRPr/>
            </a:pPr>
            <a:r>
              <a:rPr lang="en-US" b="0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Gill Sans MT" charset="0"/>
              </a:rPr>
              <a:t>get pieces, pieces</a:t>
            </a:r>
            <a:endParaRPr lang="en-US" b="0" dirty="0" smtClean="0">
              <a:solidFill>
                <a:schemeClr val="accent2">
                  <a:lumMod val="60000"/>
                  <a:lumOff val="40000"/>
                </a:schemeClr>
              </a:solidFill>
              <a:latin typeface="Gill Sans MT" charset="0"/>
            </a:endParaRPr>
          </a:p>
        </p:txBody>
      </p:sp>
      <p:sp>
        <p:nvSpPr>
          <p:cNvPr id="96" name="Text Box 37"/>
          <p:cNvSpPr txBox="1">
            <a:spLocks noChangeArrowheads="1"/>
          </p:cNvSpPr>
          <p:nvPr/>
        </p:nvSpPr>
        <p:spPr bwMode="auto">
          <a:xfrm>
            <a:off x="1979613" y="5157788"/>
            <a:ext cx="360045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>
              <a:lnSpc>
                <a:spcPct val="85000"/>
              </a:lnSpc>
              <a:defRPr/>
            </a:pPr>
            <a:r>
              <a:rPr lang="en-US" b="0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Gill Sans MT" charset="0"/>
              </a:rPr>
              <a:t>get-announce, peer-list</a:t>
            </a:r>
            <a:endParaRPr lang="en-US" b="0" dirty="0" smtClean="0">
              <a:solidFill>
                <a:schemeClr val="accent2">
                  <a:lumMod val="60000"/>
                  <a:lumOff val="40000"/>
                </a:schemeClr>
              </a:solidFill>
              <a:latin typeface="Gill Sans MT" charset="0"/>
            </a:endParaRPr>
          </a:p>
        </p:txBody>
      </p:sp>
      <p:cxnSp>
        <p:nvCxnSpPr>
          <p:cNvPr id="92" name="Straight Arrow Connector 91"/>
          <p:cNvCxnSpPr/>
          <p:nvPr/>
        </p:nvCxnSpPr>
        <p:spPr bwMode="auto">
          <a:xfrm flipV="1">
            <a:off x="3203575" y="2349500"/>
            <a:ext cx="3455988" cy="647700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" name="Straight Arrow Connector 97"/>
          <p:cNvCxnSpPr/>
          <p:nvPr/>
        </p:nvCxnSpPr>
        <p:spPr bwMode="auto">
          <a:xfrm>
            <a:off x="3203575" y="3141663"/>
            <a:ext cx="2376488" cy="1079500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9" name="Straight Arrow Connector 98"/>
          <p:cNvCxnSpPr>
            <a:endCxn id="48207" idx="2"/>
          </p:cNvCxnSpPr>
          <p:nvPr/>
        </p:nvCxnSpPr>
        <p:spPr bwMode="auto">
          <a:xfrm flipV="1">
            <a:off x="3203575" y="2105025"/>
            <a:ext cx="531813" cy="747713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0" name="Straight Arrow Connector 99"/>
          <p:cNvCxnSpPr/>
          <p:nvPr/>
        </p:nvCxnSpPr>
        <p:spPr bwMode="auto">
          <a:xfrm flipH="1">
            <a:off x="3276600" y="2276475"/>
            <a:ext cx="3311525" cy="620713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1" name="Straight Arrow Connector 100"/>
          <p:cNvCxnSpPr/>
          <p:nvPr/>
        </p:nvCxnSpPr>
        <p:spPr bwMode="auto">
          <a:xfrm flipH="1">
            <a:off x="3132138" y="2060575"/>
            <a:ext cx="503237" cy="692150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3" name="Straight Arrow Connector 102"/>
          <p:cNvCxnSpPr/>
          <p:nvPr/>
        </p:nvCxnSpPr>
        <p:spPr bwMode="auto">
          <a:xfrm flipH="1" flipV="1">
            <a:off x="3276600" y="2997200"/>
            <a:ext cx="2303463" cy="1079500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7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/>
          <a:p>
            <a:pPr>
              <a:defRPr/>
            </a:pPr>
            <a:fld id="{57B1CC52-975D-3B4C-BDC7-4F041E1F3C1D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102" name="Text Box 37"/>
          <p:cNvSpPr txBox="1">
            <a:spLocks noChangeArrowheads="1"/>
          </p:cNvSpPr>
          <p:nvPr/>
        </p:nvSpPr>
        <p:spPr bwMode="auto">
          <a:xfrm>
            <a:off x="1979613" y="5589588"/>
            <a:ext cx="360045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>
              <a:lnSpc>
                <a:spcPct val="85000"/>
              </a:lnSpc>
              <a:defRPr/>
            </a:pPr>
            <a:r>
              <a:rPr lang="en-US" b="0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Gill Sans MT" charset="0"/>
              </a:rPr>
              <a:t>shake-hand and available pieces</a:t>
            </a:r>
            <a:endParaRPr lang="en-US" b="0" dirty="0" smtClean="0">
              <a:solidFill>
                <a:schemeClr val="accent2">
                  <a:lumMod val="60000"/>
                  <a:lumOff val="40000"/>
                </a:schemeClr>
              </a:solidFill>
              <a:latin typeface="Gill Sans MT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2"/>
          <p:cNvSpPr>
            <a:spLocks noGrp="1" noChangeArrowheads="1"/>
          </p:cNvSpPr>
          <p:nvPr>
            <p:ph type="title"/>
          </p:nvPr>
        </p:nvSpPr>
        <p:spPr>
          <a:xfrm>
            <a:off x="411163" y="188913"/>
            <a:ext cx="8337550" cy="954087"/>
          </a:xfrm>
        </p:spPr>
        <p:txBody>
          <a:bodyPr/>
          <a:lstStyle/>
          <a:p>
            <a:pPr>
              <a:defRPr/>
            </a:pPr>
            <a:r>
              <a:rPr lang="en-US" dirty="0" err="1" smtClean="0"/>
              <a:t>Transferência</a:t>
            </a:r>
            <a:r>
              <a:rPr lang="en-US" dirty="0" smtClean="0"/>
              <a:t> (</a:t>
            </a:r>
            <a:r>
              <a:rPr lang="en-US" dirty="0" err="1" smtClean="0"/>
              <a:t>modo</a:t>
            </a:r>
            <a:r>
              <a:rPr lang="en-US" dirty="0" smtClean="0"/>
              <a:t> </a:t>
            </a:r>
            <a:r>
              <a:rPr lang="en-US" dirty="0" err="1" smtClean="0"/>
              <a:t>reciprocidade</a:t>
            </a:r>
            <a:r>
              <a:rPr lang="en-US" dirty="0" smtClean="0"/>
              <a:t>)</a:t>
            </a:r>
            <a:endParaRPr lang="en-US" i="1" dirty="0"/>
          </a:p>
        </p:txBody>
      </p:sp>
      <p:grpSp>
        <p:nvGrpSpPr>
          <p:cNvPr id="50178" name="Group 1"/>
          <p:cNvGrpSpPr>
            <a:grpSpLocks/>
          </p:cNvGrpSpPr>
          <p:nvPr/>
        </p:nvGrpSpPr>
        <p:grpSpPr bwMode="auto">
          <a:xfrm>
            <a:off x="1116013" y="1341438"/>
            <a:ext cx="6616700" cy="3648075"/>
            <a:chOff x="1115616" y="1489026"/>
            <a:chExt cx="6616700" cy="3648075"/>
          </a:xfrm>
        </p:grpSpPr>
        <p:sp>
          <p:nvSpPr>
            <p:cNvPr id="50191" name="Text Box 37"/>
            <p:cNvSpPr txBox="1">
              <a:spLocks noChangeArrowheads="1"/>
            </p:cNvSpPr>
            <p:nvPr/>
          </p:nvSpPr>
          <p:spPr bwMode="auto">
            <a:xfrm>
              <a:off x="1115616" y="2420888"/>
              <a:ext cx="1014412" cy="361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85000"/>
                </a:lnSpc>
              </a:pPr>
              <a:r>
                <a:rPr lang="en-US" i="1">
                  <a:solidFill>
                    <a:srgbClr val="CC0000"/>
                  </a:solidFill>
                  <a:latin typeface="Gill Sans MT" charset="0"/>
                </a:rPr>
                <a:t>tracker</a:t>
              </a:r>
              <a:endParaRPr lang="en-US">
                <a:latin typeface="Gill Sans MT" charset="0"/>
              </a:endParaRPr>
            </a:p>
          </p:txBody>
        </p:sp>
        <p:sp>
          <p:nvSpPr>
            <p:cNvPr id="50192" name="Line 21"/>
            <p:cNvSpPr>
              <a:spLocks noChangeShapeType="1"/>
            </p:cNvSpPr>
            <p:nvPr/>
          </p:nvSpPr>
          <p:spPr bwMode="auto">
            <a:xfrm>
              <a:off x="2699941" y="2281188"/>
              <a:ext cx="63500" cy="62547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93" name="Line 25"/>
            <p:cNvSpPr>
              <a:spLocks noChangeShapeType="1"/>
            </p:cNvSpPr>
            <p:nvPr/>
          </p:nvSpPr>
          <p:spPr bwMode="auto">
            <a:xfrm>
              <a:off x="4108053" y="2098626"/>
              <a:ext cx="2551113" cy="14097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94" name="Line 26"/>
            <p:cNvSpPr>
              <a:spLocks noChangeShapeType="1"/>
            </p:cNvSpPr>
            <p:nvPr/>
          </p:nvSpPr>
          <p:spPr bwMode="auto">
            <a:xfrm>
              <a:off x="3904853" y="2249438"/>
              <a:ext cx="247650" cy="18161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95" name="Line 27"/>
            <p:cNvSpPr>
              <a:spLocks noChangeShapeType="1"/>
            </p:cNvSpPr>
            <p:nvPr/>
          </p:nvSpPr>
          <p:spPr bwMode="auto">
            <a:xfrm flipH="1" flipV="1">
              <a:off x="5544741" y="2009726"/>
              <a:ext cx="1168400" cy="3063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96" name="Line 28"/>
            <p:cNvSpPr>
              <a:spLocks noChangeShapeType="1"/>
            </p:cNvSpPr>
            <p:nvPr/>
          </p:nvSpPr>
          <p:spPr bwMode="auto">
            <a:xfrm flipH="1">
              <a:off x="4728766" y="2546301"/>
              <a:ext cx="2039937" cy="19875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97" name="Line 29"/>
            <p:cNvSpPr>
              <a:spLocks noChangeShapeType="1"/>
            </p:cNvSpPr>
            <p:nvPr/>
          </p:nvSpPr>
          <p:spPr bwMode="auto">
            <a:xfrm flipH="1">
              <a:off x="4816078" y="4511626"/>
              <a:ext cx="739775" cy="1635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98" name="Line 30"/>
            <p:cNvSpPr>
              <a:spLocks noChangeShapeType="1"/>
            </p:cNvSpPr>
            <p:nvPr/>
          </p:nvSpPr>
          <p:spPr bwMode="auto">
            <a:xfrm flipH="1">
              <a:off x="4335066" y="2208163"/>
              <a:ext cx="900112" cy="1676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99" name="Line 31"/>
            <p:cNvSpPr>
              <a:spLocks noChangeShapeType="1"/>
            </p:cNvSpPr>
            <p:nvPr/>
          </p:nvSpPr>
          <p:spPr bwMode="auto">
            <a:xfrm flipV="1">
              <a:off x="4500166" y="3594051"/>
              <a:ext cx="2120900" cy="482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00" name="Line 32"/>
            <p:cNvSpPr>
              <a:spLocks noChangeShapeType="1"/>
            </p:cNvSpPr>
            <p:nvPr/>
          </p:nvSpPr>
          <p:spPr bwMode="auto">
            <a:xfrm>
              <a:off x="5500291" y="2152601"/>
              <a:ext cx="1182687" cy="12763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01" name="Line 33"/>
            <p:cNvSpPr>
              <a:spLocks noChangeShapeType="1"/>
            </p:cNvSpPr>
            <p:nvPr/>
          </p:nvSpPr>
          <p:spPr bwMode="auto">
            <a:xfrm>
              <a:off x="5943203" y="4533851"/>
              <a:ext cx="376238" cy="2174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02" name="Line 34"/>
            <p:cNvSpPr>
              <a:spLocks noChangeShapeType="1"/>
            </p:cNvSpPr>
            <p:nvPr/>
          </p:nvSpPr>
          <p:spPr bwMode="auto">
            <a:xfrm>
              <a:off x="4828778" y="4829126"/>
              <a:ext cx="1490663" cy="15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03" name="Line 38"/>
            <p:cNvSpPr>
              <a:spLocks noChangeShapeType="1"/>
            </p:cNvSpPr>
            <p:nvPr/>
          </p:nvSpPr>
          <p:spPr bwMode="auto">
            <a:xfrm flipH="1">
              <a:off x="6494066" y="3768676"/>
              <a:ext cx="263525" cy="939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50204" name="Picture 39" descr="Alice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6553" y="3428951"/>
              <a:ext cx="474663" cy="511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0205" name="Line 42"/>
            <p:cNvSpPr>
              <a:spLocks noChangeShapeType="1"/>
            </p:cNvSpPr>
            <p:nvPr/>
          </p:nvSpPr>
          <p:spPr bwMode="auto">
            <a:xfrm flipV="1">
              <a:off x="1979216" y="1985913"/>
              <a:ext cx="474662" cy="506413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0206" name="Group 68"/>
            <p:cNvGrpSpPr>
              <a:grpSpLocks/>
            </p:cNvGrpSpPr>
            <p:nvPr/>
          </p:nvGrpSpPr>
          <p:grpSpPr bwMode="auto">
            <a:xfrm>
              <a:off x="3141266" y="2176413"/>
              <a:ext cx="3492500" cy="2163763"/>
              <a:chOff x="1752" y="2166"/>
              <a:chExt cx="2200" cy="1363"/>
            </a:xfrm>
          </p:grpSpPr>
          <p:sp>
            <p:nvSpPr>
              <p:cNvPr id="50268" name="Line 22"/>
              <p:cNvSpPr>
                <a:spLocks noChangeShapeType="1"/>
              </p:cNvSpPr>
              <p:nvPr/>
            </p:nvSpPr>
            <p:spPr bwMode="auto">
              <a:xfrm flipV="1">
                <a:off x="1752" y="2166"/>
                <a:ext cx="361" cy="53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269" name="Line 23"/>
              <p:cNvSpPr>
                <a:spLocks noChangeShapeType="1"/>
              </p:cNvSpPr>
              <p:nvPr/>
            </p:nvSpPr>
            <p:spPr bwMode="auto">
              <a:xfrm flipV="1">
                <a:off x="1770" y="2352"/>
                <a:ext cx="2182" cy="4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270" name="Line 24"/>
              <p:cNvSpPr>
                <a:spLocks noChangeShapeType="1"/>
              </p:cNvSpPr>
              <p:nvPr/>
            </p:nvSpPr>
            <p:spPr bwMode="auto">
              <a:xfrm>
                <a:off x="1786" y="2820"/>
                <a:ext cx="1550" cy="7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0207" name="Group 104"/>
            <p:cNvGrpSpPr>
              <a:grpSpLocks/>
            </p:cNvGrpSpPr>
            <p:nvPr/>
          </p:nvGrpSpPr>
          <p:grpSpPr bwMode="auto">
            <a:xfrm>
              <a:off x="2438003" y="2925713"/>
              <a:ext cx="685800" cy="588963"/>
              <a:chOff x="-44" y="1473"/>
              <a:chExt cx="981" cy="1105"/>
            </a:xfrm>
          </p:grpSpPr>
          <p:pic>
            <p:nvPicPr>
              <p:cNvPr id="50266" name="Picture 10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0267" name="Freeform 10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50208" name="Group 107"/>
            <p:cNvGrpSpPr>
              <a:grpSpLocks/>
            </p:cNvGrpSpPr>
            <p:nvPr/>
          </p:nvGrpSpPr>
          <p:grpSpPr bwMode="auto">
            <a:xfrm>
              <a:off x="3808016" y="3938538"/>
              <a:ext cx="728662" cy="620713"/>
              <a:chOff x="-44" y="1473"/>
              <a:chExt cx="981" cy="1105"/>
            </a:xfrm>
          </p:grpSpPr>
          <p:pic>
            <p:nvPicPr>
              <p:cNvPr id="50264" name="Picture 108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0265" name="Freeform 109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50209" name="Group 110"/>
            <p:cNvGrpSpPr>
              <a:grpSpLocks/>
            </p:cNvGrpSpPr>
            <p:nvPr/>
          </p:nvGrpSpPr>
          <p:grpSpPr bwMode="auto">
            <a:xfrm>
              <a:off x="4090591" y="4516388"/>
              <a:ext cx="728662" cy="620713"/>
              <a:chOff x="-44" y="1473"/>
              <a:chExt cx="981" cy="1105"/>
            </a:xfrm>
          </p:grpSpPr>
          <p:pic>
            <p:nvPicPr>
              <p:cNvPr id="50262" name="Picture 111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0263" name="Freeform 112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50210" name="Group 113"/>
            <p:cNvGrpSpPr>
              <a:grpSpLocks/>
            </p:cNvGrpSpPr>
            <p:nvPr/>
          </p:nvGrpSpPr>
          <p:grpSpPr bwMode="auto">
            <a:xfrm flipH="1">
              <a:off x="6724253" y="3362276"/>
              <a:ext cx="728663" cy="620712"/>
              <a:chOff x="-44" y="1473"/>
              <a:chExt cx="981" cy="1105"/>
            </a:xfrm>
          </p:grpSpPr>
          <p:pic>
            <p:nvPicPr>
              <p:cNvPr id="50260" name="Picture 114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0261" name="Freeform 115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50211" name="Group 119"/>
            <p:cNvGrpSpPr>
              <a:grpSpLocks/>
            </p:cNvGrpSpPr>
            <p:nvPr/>
          </p:nvGrpSpPr>
          <p:grpSpPr bwMode="auto">
            <a:xfrm flipH="1">
              <a:off x="6778228" y="2174826"/>
              <a:ext cx="728663" cy="620712"/>
              <a:chOff x="-44" y="1473"/>
              <a:chExt cx="981" cy="1105"/>
            </a:xfrm>
          </p:grpSpPr>
          <p:pic>
            <p:nvPicPr>
              <p:cNvPr id="50258" name="Picture 120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0259" name="Freeform 121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50212" name="Group 122"/>
            <p:cNvGrpSpPr>
              <a:grpSpLocks/>
            </p:cNvGrpSpPr>
            <p:nvPr/>
          </p:nvGrpSpPr>
          <p:grpSpPr bwMode="auto">
            <a:xfrm flipH="1">
              <a:off x="4981178" y="1641426"/>
              <a:ext cx="641350" cy="620712"/>
              <a:chOff x="-44" y="1473"/>
              <a:chExt cx="981" cy="1105"/>
            </a:xfrm>
          </p:grpSpPr>
          <p:pic>
            <p:nvPicPr>
              <p:cNvPr id="50256" name="Picture 123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0257" name="Freeform 124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50213" name="Group 125"/>
            <p:cNvGrpSpPr>
              <a:grpSpLocks/>
            </p:cNvGrpSpPr>
            <p:nvPr/>
          </p:nvGrpSpPr>
          <p:grpSpPr bwMode="auto">
            <a:xfrm>
              <a:off x="3371453" y="1631901"/>
              <a:ext cx="728663" cy="620712"/>
              <a:chOff x="-44" y="1473"/>
              <a:chExt cx="981" cy="1105"/>
            </a:xfrm>
          </p:grpSpPr>
          <p:pic>
            <p:nvPicPr>
              <p:cNvPr id="50254" name="Picture 126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0255" name="Freeform 127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50214" name="Group 129"/>
            <p:cNvGrpSpPr>
              <a:grpSpLocks/>
            </p:cNvGrpSpPr>
            <p:nvPr/>
          </p:nvGrpSpPr>
          <p:grpSpPr bwMode="auto">
            <a:xfrm>
              <a:off x="5471716" y="4244926"/>
              <a:ext cx="490537" cy="412750"/>
              <a:chOff x="-44" y="1473"/>
              <a:chExt cx="981" cy="1105"/>
            </a:xfrm>
          </p:grpSpPr>
          <p:pic>
            <p:nvPicPr>
              <p:cNvPr id="50252" name="Picture 130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0253" name="Freeform 131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50215" name="Text Box 37"/>
            <p:cNvSpPr txBox="1">
              <a:spLocks noChangeArrowheads="1"/>
            </p:cNvSpPr>
            <p:nvPr/>
          </p:nvSpPr>
          <p:spPr bwMode="auto">
            <a:xfrm>
              <a:off x="5508228" y="1489026"/>
              <a:ext cx="706438" cy="361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85000"/>
                </a:lnSpc>
              </a:pPr>
              <a:r>
                <a:rPr lang="en-US" i="1">
                  <a:solidFill>
                    <a:srgbClr val="CC0000"/>
                  </a:solidFill>
                  <a:latin typeface="Gill Sans MT" charset="0"/>
                </a:rPr>
                <a:t>seed</a:t>
              </a:r>
              <a:endParaRPr lang="en-US">
                <a:latin typeface="Gill Sans MT" charset="0"/>
              </a:endParaRPr>
            </a:p>
          </p:txBody>
        </p:sp>
        <p:sp>
          <p:nvSpPr>
            <p:cNvPr id="50216" name="Text Box 37"/>
            <p:cNvSpPr txBox="1">
              <a:spLocks noChangeArrowheads="1"/>
            </p:cNvSpPr>
            <p:nvPr/>
          </p:nvSpPr>
          <p:spPr bwMode="auto">
            <a:xfrm>
              <a:off x="5724128" y="3865513"/>
              <a:ext cx="706438" cy="361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85000"/>
                </a:lnSpc>
              </a:pPr>
              <a:r>
                <a:rPr lang="en-US" i="1">
                  <a:solidFill>
                    <a:srgbClr val="CC0000"/>
                  </a:solidFill>
                  <a:latin typeface="Gill Sans MT" charset="0"/>
                </a:rPr>
                <a:t>seed</a:t>
              </a:r>
              <a:endParaRPr lang="en-US">
                <a:latin typeface="Gill Sans MT" charset="0"/>
              </a:endParaRPr>
            </a:p>
          </p:txBody>
        </p:sp>
        <p:sp>
          <p:nvSpPr>
            <p:cNvPr id="50217" name="Text Box 37"/>
            <p:cNvSpPr txBox="1">
              <a:spLocks noChangeArrowheads="1"/>
            </p:cNvSpPr>
            <p:nvPr/>
          </p:nvSpPr>
          <p:spPr bwMode="auto">
            <a:xfrm>
              <a:off x="3092053" y="4440188"/>
              <a:ext cx="784225" cy="361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85000"/>
                </a:lnSpc>
              </a:pPr>
              <a:r>
                <a:rPr lang="en-US" i="1">
                  <a:solidFill>
                    <a:srgbClr val="CC0000"/>
                  </a:solidFill>
                  <a:latin typeface="Gill Sans MT" charset="0"/>
                </a:rPr>
                <a:t>leech</a:t>
              </a:r>
              <a:endParaRPr lang="en-US">
                <a:latin typeface="Gill Sans MT" charset="0"/>
              </a:endParaRPr>
            </a:p>
          </p:txBody>
        </p:sp>
        <p:sp>
          <p:nvSpPr>
            <p:cNvPr id="50218" name="Text Box 37"/>
            <p:cNvSpPr txBox="1">
              <a:spLocks noChangeArrowheads="1"/>
            </p:cNvSpPr>
            <p:nvPr/>
          </p:nvSpPr>
          <p:spPr bwMode="auto">
            <a:xfrm>
              <a:off x="6948091" y="3936951"/>
              <a:ext cx="784225" cy="361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85000"/>
                </a:lnSpc>
              </a:pPr>
              <a:r>
                <a:rPr lang="en-US" i="1">
                  <a:solidFill>
                    <a:srgbClr val="CC0000"/>
                  </a:solidFill>
                  <a:latin typeface="Gill Sans MT" charset="0"/>
                </a:rPr>
                <a:t>leech</a:t>
              </a:r>
              <a:endParaRPr lang="en-US">
                <a:latin typeface="Gill Sans MT" charset="0"/>
              </a:endParaRPr>
            </a:p>
          </p:txBody>
        </p:sp>
        <p:grpSp>
          <p:nvGrpSpPr>
            <p:cNvPr id="50219" name="Group 71"/>
            <p:cNvGrpSpPr>
              <a:grpSpLocks/>
            </p:cNvGrpSpPr>
            <p:nvPr/>
          </p:nvGrpSpPr>
          <p:grpSpPr bwMode="auto">
            <a:xfrm>
              <a:off x="2555478" y="1560463"/>
              <a:ext cx="379413" cy="604838"/>
              <a:chOff x="4140" y="429"/>
              <a:chExt cx="1425" cy="2396"/>
            </a:xfrm>
          </p:grpSpPr>
          <p:sp>
            <p:nvSpPr>
              <p:cNvPr id="50220" name="Freeform 72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2 w 354"/>
                  <a:gd name="T3" fmla="*/ 4 h 2742"/>
                  <a:gd name="T4" fmla="*/ 2 w 354"/>
                  <a:gd name="T5" fmla="*/ 28 h 2742"/>
                  <a:gd name="T6" fmla="*/ 0 w 354"/>
                  <a:gd name="T7" fmla="*/ 29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21" name="Rectangle 73"/>
              <p:cNvSpPr>
                <a:spLocks noChangeArrowheads="1"/>
              </p:cNvSpPr>
              <p:nvPr/>
            </p:nvSpPr>
            <p:spPr bwMode="auto">
              <a:xfrm>
                <a:off x="4206" y="429"/>
                <a:ext cx="1049" cy="2283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0222" name="Freeform 74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2 w 211"/>
                  <a:gd name="T3" fmla="*/ 3 h 2537"/>
                  <a:gd name="T4" fmla="*/ 2 w 211"/>
                  <a:gd name="T5" fmla="*/ 27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23" name="Freeform 75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2 w 328"/>
                  <a:gd name="T3" fmla="*/ 3 h 226"/>
                  <a:gd name="T4" fmla="*/ 2 w 328"/>
                  <a:gd name="T5" fmla="*/ 3 h 226"/>
                  <a:gd name="T6" fmla="*/ 0 w 328"/>
                  <a:gd name="T7" fmla="*/ 3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24" name="Rectangle 76"/>
              <p:cNvSpPr>
                <a:spLocks noChangeArrowheads="1"/>
              </p:cNvSpPr>
              <p:nvPr/>
            </p:nvSpPr>
            <p:spPr bwMode="auto">
              <a:xfrm>
                <a:off x="4212" y="693"/>
                <a:ext cx="596" cy="44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50225" name="Group 77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50250" name="AutoShape 78"/>
                <p:cNvSpPr>
                  <a:spLocks noChangeArrowheads="1"/>
                </p:cNvSpPr>
                <p:nvPr/>
              </p:nvSpPr>
              <p:spPr bwMode="auto">
                <a:xfrm>
                  <a:off x="613" y="2568"/>
                  <a:ext cx="729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50251" name="AutoShape 79"/>
                <p:cNvSpPr>
                  <a:spLocks noChangeArrowheads="1"/>
                </p:cNvSpPr>
                <p:nvPr/>
              </p:nvSpPr>
              <p:spPr bwMode="auto">
                <a:xfrm>
                  <a:off x="628" y="2586"/>
                  <a:ext cx="699" cy="102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50226" name="Rectangle 80"/>
              <p:cNvSpPr>
                <a:spLocks noChangeArrowheads="1"/>
              </p:cNvSpPr>
              <p:nvPr/>
            </p:nvSpPr>
            <p:spPr bwMode="auto">
              <a:xfrm>
                <a:off x="4223" y="1020"/>
                <a:ext cx="596" cy="44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50227" name="Group 81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50248" name="AutoShape 82"/>
                <p:cNvSpPr>
                  <a:spLocks noChangeArrowheads="1"/>
                </p:cNvSpPr>
                <p:nvPr/>
              </p:nvSpPr>
              <p:spPr bwMode="auto">
                <a:xfrm>
                  <a:off x="615" y="2569"/>
                  <a:ext cx="722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50249" name="AutoShape 83"/>
                <p:cNvSpPr>
                  <a:spLocks noChangeArrowheads="1"/>
                </p:cNvSpPr>
                <p:nvPr/>
              </p:nvSpPr>
              <p:spPr bwMode="auto">
                <a:xfrm>
                  <a:off x="630" y="2582"/>
                  <a:ext cx="692" cy="10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50228" name="Rectangle 84"/>
              <p:cNvSpPr>
                <a:spLocks noChangeArrowheads="1"/>
              </p:cNvSpPr>
              <p:nvPr/>
            </p:nvSpPr>
            <p:spPr bwMode="auto">
              <a:xfrm>
                <a:off x="4218" y="1360"/>
                <a:ext cx="596" cy="44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0229" name="Rectangle 85"/>
              <p:cNvSpPr>
                <a:spLocks noChangeArrowheads="1"/>
              </p:cNvSpPr>
              <p:nvPr/>
            </p:nvSpPr>
            <p:spPr bwMode="auto">
              <a:xfrm>
                <a:off x="4229" y="1655"/>
                <a:ext cx="596" cy="44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50230" name="Group 86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50246" name="AutoShape 87"/>
                <p:cNvSpPr>
                  <a:spLocks noChangeArrowheads="1"/>
                </p:cNvSpPr>
                <p:nvPr/>
              </p:nvSpPr>
              <p:spPr bwMode="auto">
                <a:xfrm>
                  <a:off x="616" y="2582"/>
                  <a:ext cx="720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50247" name="AutoShape 88"/>
                <p:cNvSpPr>
                  <a:spLocks noChangeArrowheads="1"/>
                </p:cNvSpPr>
                <p:nvPr/>
              </p:nvSpPr>
              <p:spPr bwMode="auto">
                <a:xfrm>
                  <a:off x="630" y="2588"/>
                  <a:ext cx="691" cy="10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50231" name="Freeform 89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2 w 328"/>
                  <a:gd name="T3" fmla="*/ 2 h 226"/>
                  <a:gd name="T4" fmla="*/ 2 w 328"/>
                  <a:gd name="T5" fmla="*/ 2 h 226"/>
                  <a:gd name="T6" fmla="*/ 0 w 328"/>
                  <a:gd name="T7" fmla="*/ 2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0232" name="Group 90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50244" name="AutoShape 91"/>
                <p:cNvSpPr>
                  <a:spLocks noChangeArrowheads="1"/>
                </p:cNvSpPr>
                <p:nvPr/>
              </p:nvSpPr>
              <p:spPr bwMode="auto">
                <a:xfrm>
                  <a:off x="611" y="2569"/>
                  <a:ext cx="728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50245" name="AutoShape 92"/>
                <p:cNvSpPr>
                  <a:spLocks noChangeArrowheads="1"/>
                </p:cNvSpPr>
                <p:nvPr/>
              </p:nvSpPr>
              <p:spPr bwMode="auto">
                <a:xfrm>
                  <a:off x="618" y="2588"/>
                  <a:ext cx="706" cy="101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50233" name="Rectangle 93"/>
              <p:cNvSpPr>
                <a:spLocks noChangeArrowheads="1"/>
              </p:cNvSpPr>
              <p:nvPr/>
            </p:nvSpPr>
            <p:spPr bwMode="auto">
              <a:xfrm>
                <a:off x="5249" y="429"/>
                <a:ext cx="72" cy="2289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0234" name="Freeform 94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2 w 296"/>
                  <a:gd name="T3" fmla="*/ 2 h 256"/>
                  <a:gd name="T4" fmla="*/ 2 w 296"/>
                  <a:gd name="T5" fmla="*/ 2 h 256"/>
                  <a:gd name="T6" fmla="*/ 0 w 296"/>
                  <a:gd name="T7" fmla="*/ 2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35" name="Freeform 95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2 w 304"/>
                  <a:gd name="T3" fmla="*/ 3 h 288"/>
                  <a:gd name="T4" fmla="*/ 2 w 304"/>
                  <a:gd name="T5" fmla="*/ 3 h 288"/>
                  <a:gd name="T6" fmla="*/ 2 w 304"/>
                  <a:gd name="T7" fmla="*/ 3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36" name="Oval 96"/>
              <p:cNvSpPr>
                <a:spLocks noChangeArrowheads="1"/>
              </p:cNvSpPr>
              <p:nvPr/>
            </p:nvSpPr>
            <p:spPr bwMode="auto">
              <a:xfrm>
                <a:off x="5517" y="2611"/>
                <a:ext cx="48" cy="94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0237" name="Freeform 97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3 h 240"/>
                  <a:gd name="T2" fmla="*/ 2 w 306"/>
                  <a:gd name="T3" fmla="*/ 3 h 240"/>
                  <a:gd name="T4" fmla="*/ 2 w 306"/>
                  <a:gd name="T5" fmla="*/ 3 h 240"/>
                  <a:gd name="T6" fmla="*/ 2 w 306"/>
                  <a:gd name="T7" fmla="*/ 0 h 240"/>
                  <a:gd name="T8" fmla="*/ 0 w 306"/>
                  <a:gd name="T9" fmla="*/ 3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38" name="AutoShape 98"/>
              <p:cNvSpPr>
                <a:spLocks noChangeArrowheads="1"/>
              </p:cNvSpPr>
              <p:nvPr/>
            </p:nvSpPr>
            <p:spPr bwMode="auto">
              <a:xfrm>
                <a:off x="4140" y="2680"/>
                <a:ext cx="1198" cy="145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0239" name="AutoShape 99"/>
              <p:cNvSpPr>
                <a:spLocks noChangeArrowheads="1"/>
              </p:cNvSpPr>
              <p:nvPr/>
            </p:nvSpPr>
            <p:spPr bwMode="auto">
              <a:xfrm>
                <a:off x="4206" y="2712"/>
                <a:ext cx="1073" cy="8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0240" name="Oval 100"/>
              <p:cNvSpPr>
                <a:spLocks noChangeArrowheads="1"/>
              </p:cNvSpPr>
              <p:nvPr/>
            </p:nvSpPr>
            <p:spPr bwMode="auto">
              <a:xfrm>
                <a:off x="4307" y="2385"/>
                <a:ext cx="161" cy="138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0241" name="Oval 101"/>
              <p:cNvSpPr>
                <a:spLocks noChangeArrowheads="1"/>
              </p:cNvSpPr>
              <p:nvPr/>
            </p:nvSpPr>
            <p:spPr bwMode="auto">
              <a:xfrm>
                <a:off x="4486" y="2385"/>
                <a:ext cx="161" cy="14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 sz="180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50242" name="Oval 102"/>
              <p:cNvSpPr>
                <a:spLocks noChangeArrowheads="1"/>
              </p:cNvSpPr>
              <p:nvPr/>
            </p:nvSpPr>
            <p:spPr bwMode="auto">
              <a:xfrm>
                <a:off x="4665" y="2379"/>
                <a:ext cx="155" cy="145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0243" name="Rectangle 103"/>
              <p:cNvSpPr>
                <a:spLocks noChangeArrowheads="1"/>
              </p:cNvSpPr>
              <p:nvPr/>
            </p:nvSpPr>
            <p:spPr bwMode="auto">
              <a:xfrm>
                <a:off x="5064" y="1838"/>
                <a:ext cx="83" cy="761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</p:grpSp>
      </p:grpSp>
      <p:cxnSp>
        <p:nvCxnSpPr>
          <p:cNvPr id="4" name="Straight Arrow Connector 3"/>
          <p:cNvCxnSpPr/>
          <p:nvPr/>
        </p:nvCxnSpPr>
        <p:spPr bwMode="auto">
          <a:xfrm>
            <a:off x="684213" y="5805488"/>
            <a:ext cx="1079500" cy="0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7" name="Straight Arrow Connector 86"/>
          <p:cNvCxnSpPr/>
          <p:nvPr/>
        </p:nvCxnSpPr>
        <p:spPr bwMode="auto">
          <a:xfrm>
            <a:off x="684213" y="6237288"/>
            <a:ext cx="1079500" cy="0"/>
          </a:xfrm>
          <a:prstGeom prst="straightConnector1">
            <a:avLst/>
          </a:prstGeom>
          <a:noFill/>
          <a:ln w="2857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8" name="Straight Arrow Connector 87"/>
          <p:cNvCxnSpPr/>
          <p:nvPr/>
        </p:nvCxnSpPr>
        <p:spPr bwMode="auto">
          <a:xfrm>
            <a:off x="684213" y="5373688"/>
            <a:ext cx="1079500" cy="0"/>
          </a:xfrm>
          <a:prstGeom prst="straightConnector1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5" name="Text Box 37"/>
          <p:cNvSpPr txBox="1">
            <a:spLocks noChangeArrowheads="1"/>
          </p:cNvSpPr>
          <p:nvPr/>
        </p:nvSpPr>
        <p:spPr bwMode="auto">
          <a:xfrm>
            <a:off x="1979613" y="6021388"/>
            <a:ext cx="360045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>
              <a:lnSpc>
                <a:spcPct val="85000"/>
              </a:lnSpc>
              <a:defRPr/>
            </a:pPr>
            <a:r>
              <a:rPr lang="en-US" b="0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Gill Sans MT" charset="0"/>
              </a:rPr>
              <a:t>get pieces, pieces</a:t>
            </a:r>
            <a:endParaRPr lang="en-US" b="0" dirty="0" smtClean="0">
              <a:solidFill>
                <a:schemeClr val="accent2">
                  <a:lumMod val="60000"/>
                  <a:lumOff val="40000"/>
                </a:schemeClr>
              </a:solidFill>
              <a:latin typeface="Gill Sans MT" charset="0"/>
            </a:endParaRPr>
          </a:p>
        </p:txBody>
      </p:sp>
      <p:sp>
        <p:nvSpPr>
          <p:cNvPr id="96" name="Text Box 37"/>
          <p:cNvSpPr txBox="1">
            <a:spLocks noChangeArrowheads="1"/>
          </p:cNvSpPr>
          <p:nvPr/>
        </p:nvSpPr>
        <p:spPr bwMode="auto">
          <a:xfrm>
            <a:off x="1979613" y="5157788"/>
            <a:ext cx="360045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>
              <a:lnSpc>
                <a:spcPct val="85000"/>
              </a:lnSpc>
              <a:defRPr/>
            </a:pPr>
            <a:r>
              <a:rPr lang="en-US" b="0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Gill Sans MT" charset="0"/>
              </a:rPr>
              <a:t>get-announce, peer-list</a:t>
            </a:r>
            <a:endParaRPr lang="en-US" b="0" dirty="0" smtClean="0">
              <a:solidFill>
                <a:schemeClr val="accent2">
                  <a:lumMod val="60000"/>
                  <a:lumOff val="40000"/>
                </a:schemeClr>
              </a:solidFill>
              <a:latin typeface="Gill Sans MT" charset="0"/>
            </a:endParaRPr>
          </a:p>
        </p:txBody>
      </p:sp>
      <p:cxnSp>
        <p:nvCxnSpPr>
          <p:cNvPr id="92" name="Straight Arrow Connector 91"/>
          <p:cNvCxnSpPr/>
          <p:nvPr/>
        </p:nvCxnSpPr>
        <p:spPr bwMode="auto">
          <a:xfrm flipH="1">
            <a:off x="3276600" y="2276475"/>
            <a:ext cx="3240088" cy="576263"/>
          </a:xfrm>
          <a:prstGeom prst="straightConnector1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1" name="Straight Arrow Connector 100"/>
          <p:cNvCxnSpPr/>
          <p:nvPr/>
        </p:nvCxnSpPr>
        <p:spPr bwMode="auto">
          <a:xfrm flipH="1">
            <a:off x="3132138" y="2060575"/>
            <a:ext cx="431800" cy="692150"/>
          </a:xfrm>
          <a:prstGeom prst="straightConnector1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3" name="Straight Arrow Connector 102"/>
          <p:cNvCxnSpPr/>
          <p:nvPr/>
        </p:nvCxnSpPr>
        <p:spPr bwMode="auto">
          <a:xfrm flipH="1" flipV="1">
            <a:off x="3276600" y="2997200"/>
            <a:ext cx="2303463" cy="1079500"/>
          </a:xfrm>
          <a:prstGeom prst="straightConnector1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3" name="Straight Arrow Connector 92"/>
          <p:cNvCxnSpPr/>
          <p:nvPr/>
        </p:nvCxnSpPr>
        <p:spPr bwMode="auto">
          <a:xfrm flipV="1">
            <a:off x="3348038" y="2420938"/>
            <a:ext cx="3240087" cy="576262"/>
          </a:xfrm>
          <a:prstGeom prst="straightConnector1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9" name="Straight Arrow Connector 98"/>
          <p:cNvCxnSpPr/>
          <p:nvPr/>
        </p:nvCxnSpPr>
        <p:spPr bwMode="auto">
          <a:xfrm flipV="1">
            <a:off x="3276600" y="2060575"/>
            <a:ext cx="503238" cy="749300"/>
          </a:xfrm>
          <a:prstGeom prst="straightConnector1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2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/>
          <a:p>
            <a:pPr>
              <a:defRPr/>
            </a:pPr>
            <a:fld id="{361C1A5A-EC45-0D46-B995-8ECA1397A444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97" name="Text Box 37"/>
          <p:cNvSpPr txBox="1">
            <a:spLocks noChangeArrowheads="1"/>
          </p:cNvSpPr>
          <p:nvPr/>
        </p:nvSpPr>
        <p:spPr bwMode="auto">
          <a:xfrm>
            <a:off x="1979613" y="5589588"/>
            <a:ext cx="360045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>
              <a:lnSpc>
                <a:spcPct val="85000"/>
              </a:lnSpc>
              <a:defRPr/>
            </a:pPr>
            <a:r>
              <a:rPr lang="en-US" b="0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Gill Sans MT" charset="0"/>
              </a:rPr>
              <a:t>shake-hand and available pieces</a:t>
            </a:r>
            <a:endParaRPr lang="en-US" b="0" dirty="0" smtClean="0">
              <a:solidFill>
                <a:schemeClr val="accent2">
                  <a:lumMod val="60000"/>
                  <a:lumOff val="40000"/>
                </a:schemeClr>
              </a:solidFill>
              <a:latin typeface="Gill Sans MT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2"/>
          <p:cNvSpPr>
            <a:spLocks noGrp="1" noChangeArrowheads="1"/>
          </p:cNvSpPr>
          <p:nvPr>
            <p:ph type="title"/>
          </p:nvPr>
        </p:nvSpPr>
        <p:spPr>
          <a:xfrm>
            <a:off x="411163" y="188913"/>
            <a:ext cx="8337550" cy="954087"/>
          </a:xfrm>
        </p:spPr>
        <p:txBody>
          <a:bodyPr/>
          <a:lstStyle/>
          <a:p>
            <a:pPr>
              <a:defRPr/>
            </a:pPr>
            <a:r>
              <a:rPr lang="en-US" sz="4000" dirty="0" err="1" smtClean="0"/>
              <a:t>Aumento</a:t>
            </a:r>
            <a:r>
              <a:rPr lang="en-US" sz="4000" dirty="0" smtClean="0"/>
              <a:t> da </a:t>
            </a:r>
            <a:r>
              <a:rPr lang="en-US" sz="4000" dirty="0" err="1" smtClean="0"/>
              <a:t>diversidade</a:t>
            </a:r>
            <a:endParaRPr lang="en-US" sz="4000" i="1" dirty="0"/>
          </a:p>
        </p:txBody>
      </p:sp>
      <p:grpSp>
        <p:nvGrpSpPr>
          <p:cNvPr id="52226" name="Group 1"/>
          <p:cNvGrpSpPr>
            <a:grpSpLocks/>
          </p:cNvGrpSpPr>
          <p:nvPr/>
        </p:nvGrpSpPr>
        <p:grpSpPr bwMode="auto">
          <a:xfrm>
            <a:off x="1116013" y="1341438"/>
            <a:ext cx="6616700" cy="3648075"/>
            <a:chOff x="1115616" y="1489026"/>
            <a:chExt cx="6616700" cy="3648075"/>
          </a:xfrm>
        </p:grpSpPr>
        <p:sp>
          <p:nvSpPr>
            <p:cNvPr id="52242" name="Text Box 37"/>
            <p:cNvSpPr txBox="1">
              <a:spLocks noChangeArrowheads="1"/>
            </p:cNvSpPr>
            <p:nvPr/>
          </p:nvSpPr>
          <p:spPr bwMode="auto">
            <a:xfrm>
              <a:off x="1115616" y="2420888"/>
              <a:ext cx="1014412" cy="361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85000"/>
                </a:lnSpc>
              </a:pPr>
              <a:r>
                <a:rPr lang="en-US" i="1">
                  <a:solidFill>
                    <a:srgbClr val="CC0000"/>
                  </a:solidFill>
                  <a:latin typeface="Gill Sans MT" charset="0"/>
                </a:rPr>
                <a:t>tracker</a:t>
              </a:r>
              <a:endParaRPr lang="en-US">
                <a:latin typeface="Gill Sans MT" charset="0"/>
              </a:endParaRPr>
            </a:p>
          </p:txBody>
        </p:sp>
        <p:sp>
          <p:nvSpPr>
            <p:cNvPr id="52243" name="Line 21"/>
            <p:cNvSpPr>
              <a:spLocks noChangeShapeType="1"/>
            </p:cNvSpPr>
            <p:nvPr/>
          </p:nvSpPr>
          <p:spPr bwMode="auto">
            <a:xfrm>
              <a:off x="2699941" y="2281188"/>
              <a:ext cx="63500" cy="62547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44" name="Line 25"/>
            <p:cNvSpPr>
              <a:spLocks noChangeShapeType="1"/>
            </p:cNvSpPr>
            <p:nvPr/>
          </p:nvSpPr>
          <p:spPr bwMode="auto">
            <a:xfrm>
              <a:off x="4108053" y="2098626"/>
              <a:ext cx="2551113" cy="14097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45" name="Line 26"/>
            <p:cNvSpPr>
              <a:spLocks noChangeShapeType="1"/>
            </p:cNvSpPr>
            <p:nvPr/>
          </p:nvSpPr>
          <p:spPr bwMode="auto">
            <a:xfrm>
              <a:off x="3904853" y="2249438"/>
              <a:ext cx="247650" cy="18161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46" name="Line 27"/>
            <p:cNvSpPr>
              <a:spLocks noChangeShapeType="1"/>
            </p:cNvSpPr>
            <p:nvPr/>
          </p:nvSpPr>
          <p:spPr bwMode="auto">
            <a:xfrm flipH="1" flipV="1">
              <a:off x="5544741" y="2009726"/>
              <a:ext cx="1168400" cy="3063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47" name="Line 28"/>
            <p:cNvSpPr>
              <a:spLocks noChangeShapeType="1"/>
            </p:cNvSpPr>
            <p:nvPr/>
          </p:nvSpPr>
          <p:spPr bwMode="auto">
            <a:xfrm flipH="1">
              <a:off x="4728766" y="2546301"/>
              <a:ext cx="2039937" cy="19875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48" name="Line 29"/>
            <p:cNvSpPr>
              <a:spLocks noChangeShapeType="1"/>
            </p:cNvSpPr>
            <p:nvPr/>
          </p:nvSpPr>
          <p:spPr bwMode="auto">
            <a:xfrm flipH="1">
              <a:off x="4816078" y="4511626"/>
              <a:ext cx="739775" cy="1635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49" name="Line 30"/>
            <p:cNvSpPr>
              <a:spLocks noChangeShapeType="1"/>
            </p:cNvSpPr>
            <p:nvPr/>
          </p:nvSpPr>
          <p:spPr bwMode="auto">
            <a:xfrm flipH="1">
              <a:off x="4335066" y="2208163"/>
              <a:ext cx="900112" cy="1676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50" name="Line 31"/>
            <p:cNvSpPr>
              <a:spLocks noChangeShapeType="1"/>
            </p:cNvSpPr>
            <p:nvPr/>
          </p:nvSpPr>
          <p:spPr bwMode="auto">
            <a:xfrm flipV="1">
              <a:off x="4500166" y="3594051"/>
              <a:ext cx="2120900" cy="482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51" name="Line 32"/>
            <p:cNvSpPr>
              <a:spLocks noChangeShapeType="1"/>
            </p:cNvSpPr>
            <p:nvPr/>
          </p:nvSpPr>
          <p:spPr bwMode="auto">
            <a:xfrm>
              <a:off x="5500291" y="2152601"/>
              <a:ext cx="1182687" cy="12763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52" name="Line 33"/>
            <p:cNvSpPr>
              <a:spLocks noChangeShapeType="1"/>
            </p:cNvSpPr>
            <p:nvPr/>
          </p:nvSpPr>
          <p:spPr bwMode="auto">
            <a:xfrm>
              <a:off x="5943203" y="4533851"/>
              <a:ext cx="376238" cy="2174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53" name="Line 34"/>
            <p:cNvSpPr>
              <a:spLocks noChangeShapeType="1"/>
            </p:cNvSpPr>
            <p:nvPr/>
          </p:nvSpPr>
          <p:spPr bwMode="auto">
            <a:xfrm>
              <a:off x="4828778" y="4829126"/>
              <a:ext cx="1490663" cy="15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54" name="Line 38"/>
            <p:cNvSpPr>
              <a:spLocks noChangeShapeType="1"/>
            </p:cNvSpPr>
            <p:nvPr/>
          </p:nvSpPr>
          <p:spPr bwMode="auto">
            <a:xfrm flipH="1">
              <a:off x="6494066" y="3768676"/>
              <a:ext cx="263525" cy="939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52255" name="Picture 39" descr="Alice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6553" y="3428951"/>
              <a:ext cx="474663" cy="511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2256" name="Line 42"/>
            <p:cNvSpPr>
              <a:spLocks noChangeShapeType="1"/>
            </p:cNvSpPr>
            <p:nvPr/>
          </p:nvSpPr>
          <p:spPr bwMode="auto">
            <a:xfrm flipV="1">
              <a:off x="1979216" y="1985913"/>
              <a:ext cx="474662" cy="506413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2257" name="Group 68"/>
            <p:cNvGrpSpPr>
              <a:grpSpLocks/>
            </p:cNvGrpSpPr>
            <p:nvPr/>
          </p:nvGrpSpPr>
          <p:grpSpPr bwMode="auto">
            <a:xfrm>
              <a:off x="3141266" y="2176413"/>
              <a:ext cx="3492500" cy="2163763"/>
              <a:chOff x="1752" y="2166"/>
              <a:chExt cx="2200" cy="1363"/>
            </a:xfrm>
          </p:grpSpPr>
          <p:sp>
            <p:nvSpPr>
              <p:cNvPr id="52319" name="Line 22"/>
              <p:cNvSpPr>
                <a:spLocks noChangeShapeType="1"/>
              </p:cNvSpPr>
              <p:nvPr/>
            </p:nvSpPr>
            <p:spPr bwMode="auto">
              <a:xfrm flipV="1">
                <a:off x="1752" y="2166"/>
                <a:ext cx="361" cy="53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320" name="Line 23"/>
              <p:cNvSpPr>
                <a:spLocks noChangeShapeType="1"/>
              </p:cNvSpPr>
              <p:nvPr/>
            </p:nvSpPr>
            <p:spPr bwMode="auto">
              <a:xfrm flipV="1">
                <a:off x="1770" y="2352"/>
                <a:ext cx="2182" cy="4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321" name="Line 24"/>
              <p:cNvSpPr>
                <a:spLocks noChangeShapeType="1"/>
              </p:cNvSpPr>
              <p:nvPr/>
            </p:nvSpPr>
            <p:spPr bwMode="auto">
              <a:xfrm>
                <a:off x="1786" y="2820"/>
                <a:ext cx="1550" cy="7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2258" name="Group 104"/>
            <p:cNvGrpSpPr>
              <a:grpSpLocks/>
            </p:cNvGrpSpPr>
            <p:nvPr/>
          </p:nvGrpSpPr>
          <p:grpSpPr bwMode="auto">
            <a:xfrm>
              <a:off x="2438003" y="2925713"/>
              <a:ext cx="685800" cy="588963"/>
              <a:chOff x="-44" y="1473"/>
              <a:chExt cx="981" cy="1105"/>
            </a:xfrm>
          </p:grpSpPr>
          <p:pic>
            <p:nvPicPr>
              <p:cNvPr id="52317" name="Picture 10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2318" name="Freeform 10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52259" name="Group 107"/>
            <p:cNvGrpSpPr>
              <a:grpSpLocks/>
            </p:cNvGrpSpPr>
            <p:nvPr/>
          </p:nvGrpSpPr>
          <p:grpSpPr bwMode="auto">
            <a:xfrm>
              <a:off x="3808016" y="3938538"/>
              <a:ext cx="728662" cy="620713"/>
              <a:chOff x="-44" y="1473"/>
              <a:chExt cx="981" cy="1105"/>
            </a:xfrm>
          </p:grpSpPr>
          <p:pic>
            <p:nvPicPr>
              <p:cNvPr id="52315" name="Picture 108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2316" name="Freeform 109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52260" name="Group 110"/>
            <p:cNvGrpSpPr>
              <a:grpSpLocks/>
            </p:cNvGrpSpPr>
            <p:nvPr/>
          </p:nvGrpSpPr>
          <p:grpSpPr bwMode="auto">
            <a:xfrm>
              <a:off x="4090591" y="4516388"/>
              <a:ext cx="728662" cy="620713"/>
              <a:chOff x="-44" y="1473"/>
              <a:chExt cx="981" cy="1105"/>
            </a:xfrm>
          </p:grpSpPr>
          <p:pic>
            <p:nvPicPr>
              <p:cNvPr id="52313" name="Picture 111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2314" name="Freeform 112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52261" name="Group 113"/>
            <p:cNvGrpSpPr>
              <a:grpSpLocks/>
            </p:cNvGrpSpPr>
            <p:nvPr/>
          </p:nvGrpSpPr>
          <p:grpSpPr bwMode="auto">
            <a:xfrm flipH="1">
              <a:off x="6724253" y="3362276"/>
              <a:ext cx="728663" cy="620712"/>
              <a:chOff x="-44" y="1473"/>
              <a:chExt cx="981" cy="1105"/>
            </a:xfrm>
          </p:grpSpPr>
          <p:pic>
            <p:nvPicPr>
              <p:cNvPr id="52311" name="Picture 114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2312" name="Freeform 115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52262" name="Group 119"/>
            <p:cNvGrpSpPr>
              <a:grpSpLocks/>
            </p:cNvGrpSpPr>
            <p:nvPr/>
          </p:nvGrpSpPr>
          <p:grpSpPr bwMode="auto">
            <a:xfrm flipH="1">
              <a:off x="6778228" y="2174826"/>
              <a:ext cx="728663" cy="620712"/>
              <a:chOff x="-44" y="1473"/>
              <a:chExt cx="981" cy="1105"/>
            </a:xfrm>
          </p:grpSpPr>
          <p:pic>
            <p:nvPicPr>
              <p:cNvPr id="52309" name="Picture 120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2310" name="Freeform 121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52263" name="Group 122"/>
            <p:cNvGrpSpPr>
              <a:grpSpLocks/>
            </p:cNvGrpSpPr>
            <p:nvPr/>
          </p:nvGrpSpPr>
          <p:grpSpPr bwMode="auto">
            <a:xfrm flipH="1">
              <a:off x="4981178" y="1641426"/>
              <a:ext cx="641350" cy="620712"/>
              <a:chOff x="-44" y="1473"/>
              <a:chExt cx="981" cy="1105"/>
            </a:xfrm>
          </p:grpSpPr>
          <p:pic>
            <p:nvPicPr>
              <p:cNvPr id="52307" name="Picture 123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2308" name="Freeform 124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52264" name="Group 125"/>
            <p:cNvGrpSpPr>
              <a:grpSpLocks/>
            </p:cNvGrpSpPr>
            <p:nvPr/>
          </p:nvGrpSpPr>
          <p:grpSpPr bwMode="auto">
            <a:xfrm>
              <a:off x="3371453" y="1631901"/>
              <a:ext cx="728663" cy="620712"/>
              <a:chOff x="-44" y="1473"/>
              <a:chExt cx="981" cy="1105"/>
            </a:xfrm>
          </p:grpSpPr>
          <p:pic>
            <p:nvPicPr>
              <p:cNvPr id="52305" name="Picture 126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2306" name="Freeform 127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52265" name="Group 129"/>
            <p:cNvGrpSpPr>
              <a:grpSpLocks/>
            </p:cNvGrpSpPr>
            <p:nvPr/>
          </p:nvGrpSpPr>
          <p:grpSpPr bwMode="auto">
            <a:xfrm>
              <a:off x="5471716" y="4244926"/>
              <a:ext cx="490537" cy="412750"/>
              <a:chOff x="-44" y="1473"/>
              <a:chExt cx="981" cy="1105"/>
            </a:xfrm>
          </p:grpSpPr>
          <p:pic>
            <p:nvPicPr>
              <p:cNvPr id="52303" name="Picture 130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2304" name="Freeform 131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52266" name="Text Box 37"/>
            <p:cNvSpPr txBox="1">
              <a:spLocks noChangeArrowheads="1"/>
            </p:cNvSpPr>
            <p:nvPr/>
          </p:nvSpPr>
          <p:spPr bwMode="auto">
            <a:xfrm>
              <a:off x="5508228" y="1489026"/>
              <a:ext cx="706438" cy="361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85000"/>
                </a:lnSpc>
              </a:pPr>
              <a:r>
                <a:rPr lang="en-US" i="1">
                  <a:solidFill>
                    <a:srgbClr val="CC0000"/>
                  </a:solidFill>
                  <a:latin typeface="Gill Sans MT" charset="0"/>
                </a:rPr>
                <a:t>seed</a:t>
              </a:r>
              <a:endParaRPr lang="en-US">
                <a:latin typeface="Gill Sans MT" charset="0"/>
              </a:endParaRPr>
            </a:p>
          </p:txBody>
        </p:sp>
        <p:sp>
          <p:nvSpPr>
            <p:cNvPr id="52267" name="Text Box 37"/>
            <p:cNvSpPr txBox="1">
              <a:spLocks noChangeArrowheads="1"/>
            </p:cNvSpPr>
            <p:nvPr/>
          </p:nvSpPr>
          <p:spPr bwMode="auto">
            <a:xfrm>
              <a:off x="5724128" y="3865513"/>
              <a:ext cx="706438" cy="361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85000"/>
                </a:lnSpc>
              </a:pPr>
              <a:r>
                <a:rPr lang="en-US" i="1">
                  <a:solidFill>
                    <a:srgbClr val="CC0000"/>
                  </a:solidFill>
                  <a:latin typeface="Gill Sans MT" charset="0"/>
                </a:rPr>
                <a:t>seed</a:t>
              </a:r>
              <a:endParaRPr lang="en-US">
                <a:latin typeface="Gill Sans MT" charset="0"/>
              </a:endParaRPr>
            </a:p>
          </p:txBody>
        </p:sp>
        <p:sp>
          <p:nvSpPr>
            <p:cNvPr id="52268" name="Text Box 37"/>
            <p:cNvSpPr txBox="1">
              <a:spLocks noChangeArrowheads="1"/>
            </p:cNvSpPr>
            <p:nvPr/>
          </p:nvSpPr>
          <p:spPr bwMode="auto">
            <a:xfrm>
              <a:off x="3092053" y="4440188"/>
              <a:ext cx="784225" cy="361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85000"/>
                </a:lnSpc>
              </a:pPr>
              <a:r>
                <a:rPr lang="en-US" i="1">
                  <a:solidFill>
                    <a:srgbClr val="CC0000"/>
                  </a:solidFill>
                  <a:latin typeface="Gill Sans MT" charset="0"/>
                </a:rPr>
                <a:t>leech</a:t>
              </a:r>
              <a:endParaRPr lang="en-US">
                <a:latin typeface="Gill Sans MT" charset="0"/>
              </a:endParaRPr>
            </a:p>
          </p:txBody>
        </p:sp>
        <p:sp>
          <p:nvSpPr>
            <p:cNvPr id="52269" name="Text Box 37"/>
            <p:cNvSpPr txBox="1">
              <a:spLocks noChangeArrowheads="1"/>
            </p:cNvSpPr>
            <p:nvPr/>
          </p:nvSpPr>
          <p:spPr bwMode="auto">
            <a:xfrm>
              <a:off x="6948091" y="3936951"/>
              <a:ext cx="784225" cy="361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85000"/>
                </a:lnSpc>
              </a:pPr>
              <a:r>
                <a:rPr lang="en-US" i="1">
                  <a:solidFill>
                    <a:srgbClr val="CC0000"/>
                  </a:solidFill>
                  <a:latin typeface="Gill Sans MT" charset="0"/>
                </a:rPr>
                <a:t>leech</a:t>
              </a:r>
              <a:endParaRPr lang="en-US">
                <a:latin typeface="Gill Sans MT" charset="0"/>
              </a:endParaRPr>
            </a:p>
          </p:txBody>
        </p:sp>
        <p:grpSp>
          <p:nvGrpSpPr>
            <p:cNvPr id="52270" name="Group 71"/>
            <p:cNvGrpSpPr>
              <a:grpSpLocks/>
            </p:cNvGrpSpPr>
            <p:nvPr/>
          </p:nvGrpSpPr>
          <p:grpSpPr bwMode="auto">
            <a:xfrm>
              <a:off x="2555478" y="1560463"/>
              <a:ext cx="379413" cy="604838"/>
              <a:chOff x="4140" y="429"/>
              <a:chExt cx="1425" cy="2396"/>
            </a:xfrm>
          </p:grpSpPr>
          <p:sp>
            <p:nvSpPr>
              <p:cNvPr id="52271" name="Freeform 72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2 w 354"/>
                  <a:gd name="T3" fmla="*/ 4 h 2742"/>
                  <a:gd name="T4" fmla="*/ 2 w 354"/>
                  <a:gd name="T5" fmla="*/ 28 h 2742"/>
                  <a:gd name="T6" fmla="*/ 0 w 354"/>
                  <a:gd name="T7" fmla="*/ 29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272" name="Rectangle 73"/>
              <p:cNvSpPr>
                <a:spLocks noChangeArrowheads="1"/>
              </p:cNvSpPr>
              <p:nvPr/>
            </p:nvSpPr>
            <p:spPr bwMode="auto">
              <a:xfrm>
                <a:off x="4206" y="429"/>
                <a:ext cx="1049" cy="2283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2273" name="Freeform 74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2 w 211"/>
                  <a:gd name="T3" fmla="*/ 3 h 2537"/>
                  <a:gd name="T4" fmla="*/ 2 w 211"/>
                  <a:gd name="T5" fmla="*/ 27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274" name="Freeform 75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2 w 328"/>
                  <a:gd name="T3" fmla="*/ 3 h 226"/>
                  <a:gd name="T4" fmla="*/ 2 w 328"/>
                  <a:gd name="T5" fmla="*/ 3 h 226"/>
                  <a:gd name="T6" fmla="*/ 0 w 328"/>
                  <a:gd name="T7" fmla="*/ 3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275" name="Rectangle 76"/>
              <p:cNvSpPr>
                <a:spLocks noChangeArrowheads="1"/>
              </p:cNvSpPr>
              <p:nvPr/>
            </p:nvSpPr>
            <p:spPr bwMode="auto">
              <a:xfrm>
                <a:off x="4212" y="693"/>
                <a:ext cx="596" cy="44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52276" name="Group 77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52301" name="AutoShape 78"/>
                <p:cNvSpPr>
                  <a:spLocks noChangeArrowheads="1"/>
                </p:cNvSpPr>
                <p:nvPr/>
              </p:nvSpPr>
              <p:spPr bwMode="auto">
                <a:xfrm>
                  <a:off x="613" y="2568"/>
                  <a:ext cx="729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52302" name="AutoShape 79"/>
                <p:cNvSpPr>
                  <a:spLocks noChangeArrowheads="1"/>
                </p:cNvSpPr>
                <p:nvPr/>
              </p:nvSpPr>
              <p:spPr bwMode="auto">
                <a:xfrm>
                  <a:off x="628" y="2586"/>
                  <a:ext cx="699" cy="102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52277" name="Rectangle 80"/>
              <p:cNvSpPr>
                <a:spLocks noChangeArrowheads="1"/>
              </p:cNvSpPr>
              <p:nvPr/>
            </p:nvSpPr>
            <p:spPr bwMode="auto">
              <a:xfrm>
                <a:off x="4223" y="1020"/>
                <a:ext cx="596" cy="44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52278" name="Group 81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52299" name="AutoShape 82"/>
                <p:cNvSpPr>
                  <a:spLocks noChangeArrowheads="1"/>
                </p:cNvSpPr>
                <p:nvPr/>
              </p:nvSpPr>
              <p:spPr bwMode="auto">
                <a:xfrm>
                  <a:off x="615" y="2569"/>
                  <a:ext cx="722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52300" name="AutoShape 83"/>
                <p:cNvSpPr>
                  <a:spLocks noChangeArrowheads="1"/>
                </p:cNvSpPr>
                <p:nvPr/>
              </p:nvSpPr>
              <p:spPr bwMode="auto">
                <a:xfrm>
                  <a:off x="630" y="2582"/>
                  <a:ext cx="692" cy="10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52279" name="Rectangle 84"/>
              <p:cNvSpPr>
                <a:spLocks noChangeArrowheads="1"/>
              </p:cNvSpPr>
              <p:nvPr/>
            </p:nvSpPr>
            <p:spPr bwMode="auto">
              <a:xfrm>
                <a:off x="4218" y="1360"/>
                <a:ext cx="596" cy="44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2280" name="Rectangle 85"/>
              <p:cNvSpPr>
                <a:spLocks noChangeArrowheads="1"/>
              </p:cNvSpPr>
              <p:nvPr/>
            </p:nvSpPr>
            <p:spPr bwMode="auto">
              <a:xfrm>
                <a:off x="4229" y="1655"/>
                <a:ext cx="596" cy="44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52281" name="Group 86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52297" name="AutoShape 87"/>
                <p:cNvSpPr>
                  <a:spLocks noChangeArrowheads="1"/>
                </p:cNvSpPr>
                <p:nvPr/>
              </p:nvSpPr>
              <p:spPr bwMode="auto">
                <a:xfrm>
                  <a:off x="616" y="2582"/>
                  <a:ext cx="720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52298" name="AutoShape 88"/>
                <p:cNvSpPr>
                  <a:spLocks noChangeArrowheads="1"/>
                </p:cNvSpPr>
                <p:nvPr/>
              </p:nvSpPr>
              <p:spPr bwMode="auto">
                <a:xfrm>
                  <a:off x="630" y="2588"/>
                  <a:ext cx="691" cy="10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52282" name="Freeform 89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2 w 328"/>
                  <a:gd name="T3" fmla="*/ 2 h 226"/>
                  <a:gd name="T4" fmla="*/ 2 w 328"/>
                  <a:gd name="T5" fmla="*/ 2 h 226"/>
                  <a:gd name="T6" fmla="*/ 0 w 328"/>
                  <a:gd name="T7" fmla="*/ 2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2283" name="Group 90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52295" name="AutoShape 91"/>
                <p:cNvSpPr>
                  <a:spLocks noChangeArrowheads="1"/>
                </p:cNvSpPr>
                <p:nvPr/>
              </p:nvSpPr>
              <p:spPr bwMode="auto">
                <a:xfrm>
                  <a:off x="611" y="2569"/>
                  <a:ext cx="728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52296" name="AutoShape 92"/>
                <p:cNvSpPr>
                  <a:spLocks noChangeArrowheads="1"/>
                </p:cNvSpPr>
                <p:nvPr/>
              </p:nvSpPr>
              <p:spPr bwMode="auto">
                <a:xfrm>
                  <a:off x="618" y="2588"/>
                  <a:ext cx="706" cy="101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52284" name="Rectangle 93"/>
              <p:cNvSpPr>
                <a:spLocks noChangeArrowheads="1"/>
              </p:cNvSpPr>
              <p:nvPr/>
            </p:nvSpPr>
            <p:spPr bwMode="auto">
              <a:xfrm>
                <a:off x="5249" y="429"/>
                <a:ext cx="72" cy="2289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2285" name="Freeform 94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2 w 296"/>
                  <a:gd name="T3" fmla="*/ 2 h 256"/>
                  <a:gd name="T4" fmla="*/ 2 w 296"/>
                  <a:gd name="T5" fmla="*/ 2 h 256"/>
                  <a:gd name="T6" fmla="*/ 0 w 296"/>
                  <a:gd name="T7" fmla="*/ 2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286" name="Freeform 95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2 w 304"/>
                  <a:gd name="T3" fmla="*/ 3 h 288"/>
                  <a:gd name="T4" fmla="*/ 2 w 304"/>
                  <a:gd name="T5" fmla="*/ 3 h 288"/>
                  <a:gd name="T6" fmla="*/ 2 w 304"/>
                  <a:gd name="T7" fmla="*/ 3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287" name="Oval 96"/>
              <p:cNvSpPr>
                <a:spLocks noChangeArrowheads="1"/>
              </p:cNvSpPr>
              <p:nvPr/>
            </p:nvSpPr>
            <p:spPr bwMode="auto">
              <a:xfrm>
                <a:off x="5517" y="2611"/>
                <a:ext cx="48" cy="94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2288" name="Freeform 97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3 h 240"/>
                  <a:gd name="T2" fmla="*/ 2 w 306"/>
                  <a:gd name="T3" fmla="*/ 3 h 240"/>
                  <a:gd name="T4" fmla="*/ 2 w 306"/>
                  <a:gd name="T5" fmla="*/ 3 h 240"/>
                  <a:gd name="T6" fmla="*/ 2 w 306"/>
                  <a:gd name="T7" fmla="*/ 0 h 240"/>
                  <a:gd name="T8" fmla="*/ 0 w 306"/>
                  <a:gd name="T9" fmla="*/ 3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289" name="AutoShape 98"/>
              <p:cNvSpPr>
                <a:spLocks noChangeArrowheads="1"/>
              </p:cNvSpPr>
              <p:nvPr/>
            </p:nvSpPr>
            <p:spPr bwMode="auto">
              <a:xfrm>
                <a:off x="4140" y="2680"/>
                <a:ext cx="1198" cy="145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2290" name="AutoShape 99"/>
              <p:cNvSpPr>
                <a:spLocks noChangeArrowheads="1"/>
              </p:cNvSpPr>
              <p:nvPr/>
            </p:nvSpPr>
            <p:spPr bwMode="auto">
              <a:xfrm>
                <a:off x="4206" y="2712"/>
                <a:ext cx="1073" cy="8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2291" name="Oval 100"/>
              <p:cNvSpPr>
                <a:spLocks noChangeArrowheads="1"/>
              </p:cNvSpPr>
              <p:nvPr/>
            </p:nvSpPr>
            <p:spPr bwMode="auto">
              <a:xfrm>
                <a:off x="4307" y="2385"/>
                <a:ext cx="161" cy="138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2292" name="Oval 101"/>
              <p:cNvSpPr>
                <a:spLocks noChangeArrowheads="1"/>
              </p:cNvSpPr>
              <p:nvPr/>
            </p:nvSpPr>
            <p:spPr bwMode="auto">
              <a:xfrm>
                <a:off x="4486" y="2385"/>
                <a:ext cx="161" cy="14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 sz="180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52293" name="Oval 102"/>
              <p:cNvSpPr>
                <a:spLocks noChangeArrowheads="1"/>
              </p:cNvSpPr>
              <p:nvPr/>
            </p:nvSpPr>
            <p:spPr bwMode="auto">
              <a:xfrm>
                <a:off x="4665" y="2379"/>
                <a:ext cx="155" cy="145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2294" name="Rectangle 103"/>
              <p:cNvSpPr>
                <a:spLocks noChangeArrowheads="1"/>
              </p:cNvSpPr>
              <p:nvPr/>
            </p:nvSpPr>
            <p:spPr bwMode="auto">
              <a:xfrm>
                <a:off x="5064" y="1838"/>
                <a:ext cx="83" cy="761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</p:grpSp>
      </p:grpSp>
      <p:cxnSp>
        <p:nvCxnSpPr>
          <p:cNvPr id="4" name="Straight Arrow Connector 3"/>
          <p:cNvCxnSpPr/>
          <p:nvPr/>
        </p:nvCxnSpPr>
        <p:spPr bwMode="auto">
          <a:xfrm>
            <a:off x="684213" y="5805488"/>
            <a:ext cx="1079500" cy="0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7" name="Straight Arrow Connector 86"/>
          <p:cNvCxnSpPr/>
          <p:nvPr/>
        </p:nvCxnSpPr>
        <p:spPr bwMode="auto">
          <a:xfrm>
            <a:off x="684213" y="6237288"/>
            <a:ext cx="1079500" cy="0"/>
          </a:xfrm>
          <a:prstGeom prst="straightConnector1">
            <a:avLst/>
          </a:prstGeom>
          <a:noFill/>
          <a:ln w="2857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8" name="Straight Arrow Connector 87"/>
          <p:cNvCxnSpPr/>
          <p:nvPr/>
        </p:nvCxnSpPr>
        <p:spPr bwMode="auto">
          <a:xfrm>
            <a:off x="684213" y="5373688"/>
            <a:ext cx="1079500" cy="0"/>
          </a:xfrm>
          <a:prstGeom prst="straightConnector1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5" name="Text Box 37"/>
          <p:cNvSpPr txBox="1">
            <a:spLocks noChangeArrowheads="1"/>
          </p:cNvSpPr>
          <p:nvPr/>
        </p:nvSpPr>
        <p:spPr bwMode="auto">
          <a:xfrm>
            <a:off x="1979613" y="6021388"/>
            <a:ext cx="360045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>
              <a:lnSpc>
                <a:spcPct val="85000"/>
              </a:lnSpc>
              <a:defRPr/>
            </a:pPr>
            <a:r>
              <a:rPr lang="en-US" b="0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Gill Sans MT" charset="0"/>
              </a:rPr>
              <a:t>get pieces, pieces</a:t>
            </a:r>
            <a:endParaRPr lang="en-US" b="0" dirty="0" smtClean="0">
              <a:solidFill>
                <a:schemeClr val="accent2">
                  <a:lumMod val="60000"/>
                  <a:lumOff val="40000"/>
                </a:schemeClr>
              </a:solidFill>
              <a:latin typeface="Gill Sans MT" charset="0"/>
            </a:endParaRPr>
          </a:p>
        </p:txBody>
      </p:sp>
      <p:sp>
        <p:nvSpPr>
          <p:cNvPr id="96" name="Text Box 37"/>
          <p:cNvSpPr txBox="1">
            <a:spLocks noChangeArrowheads="1"/>
          </p:cNvSpPr>
          <p:nvPr/>
        </p:nvSpPr>
        <p:spPr bwMode="auto">
          <a:xfrm>
            <a:off x="1979613" y="5157788"/>
            <a:ext cx="360045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>
              <a:lnSpc>
                <a:spcPct val="85000"/>
              </a:lnSpc>
              <a:defRPr/>
            </a:pPr>
            <a:r>
              <a:rPr lang="en-US" b="0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Gill Sans MT" charset="0"/>
              </a:rPr>
              <a:t>get-announce, peer-list</a:t>
            </a:r>
            <a:endParaRPr lang="en-US" b="0" dirty="0" smtClean="0">
              <a:solidFill>
                <a:schemeClr val="accent2">
                  <a:lumMod val="60000"/>
                  <a:lumOff val="40000"/>
                </a:schemeClr>
              </a:solidFill>
              <a:latin typeface="Gill Sans MT" charset="0"/>
            </a:endParaRPr>
          </a:p>
        </p:txBody>
      </p:sp>
      <p:cxnSp>
        <p:nvCxnSpPr>
          <p:cNvPr id="97" name="Straight Arrow Connector 96"/>
          <p:cNvCxnSpPr/>
          <p:nvPr/>
        </p:nvCxnSpPr>
        <p:spPr bwMode="auto">
          <a:xfrm>
            <a:off x="2843213" y="2133600"/>
            <a:ext cx="73025" cy="647700"/>
          </a:xfrm>
          <a:prstGeom prst="straightConnector1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2" name="Straight Arrow Connector 101"/>
          <p:cNvCxnSpPr/>
          <p:nvPr/>
        </p:nvCxnSpPr>
        <p:spPr bwMode="auto">
          <a:xfrm flipH="1" flipV="1">
            <a:off x="2916238" y="2060575"/>
            <a:ext cx="71437" cy="647700"/>
          </a:xfrm>
          <a:prstGeom prst="straightConnector1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" name="Straight Arrow Connector 91"/>
          <p:cNvCxnSpPr/>
          <p:nvPr/>
        </p:nvCxnSpPr>
        <p:spPr bwMode="auto">
          <a:xfrm flipV="1">
            <a:off x="3203575" y="2349500"/>
            <a:ext cx="3455988" cy="647700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3" name="Straight Arrow Connector 92"/>
          <p:cNvCxnSpPr/>
          <p:nvPr/>
        </p:nvCxnSpPr>
        <p:spPr bwMode="auto">
          <a:xfrm flipH="1">
            <a:off x="3276600" y="2276475"/>
            <a:ext cx="3311525" cy="620713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" name="Straight Arrow Connector 97"/>
          <p:cNvCxnSpPr/>
          <p:nvPr/>
        </p:nvCxnSpPr>
        <p:spPr bwMode="auto">
          <a:xfrm flipH="1" flipV="1">
            <a:off x="3276600" y="2997200"/>
            <a:ext cx="2303463" cy="1079500"/>
          </a:xfrm>
          <a:prstGeom prst="straightConnector1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9" name="Straight Arrow Connector 98"/>
          <p:cNvCxnSpPr/>
          <p:nvPr/>
        </p:nvCxnSpPr>
        <p:spPr bwMode="auto">
          <a:xfrm flipV="1">
            <a:off x="3276600" y="2060575"/>
            <a:ext cx="503238" cy="749300"/>
          </a:xfrm>
          <a:prstGeom prst="straightConnector1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0" name="Straight Arrow Connector 99"/>
          <p:cNvCxnSpPr>
            <a:endCxn id="52250" idx="1"/>
          </p:cNvCxnSpPr>
          <p:nvPr/>
        </p:nvCxnSpPr>
        <p:spPr bwMode="auto">
          <a:xfrm>
            <a:off x="3348038" y="2997200"/>
            <a:ext cx="3273425" cy="449263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1" name="Straight Arrow Connector 100"/>
          <p:cNvCxnSpPr/>
          <p:nvPr/>
        </p:nvCxnSpPr>
        <p:spPr bwMode="auto">
          <a:xfrm flipH="1" flipV="1">
            <a:off x="3348038" y="3068638"/>
            <a:ext cx="3311525" cy="504825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7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/>
          <a:p>
            <a:pPr>
              <a:defRPr/>
            </a:pPr>
            <a:fld id="{FADEB0A7-F3E7-1242-A302-89AFA5C14F75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103" name="Text Box 37"/>
          <p:cNvSpPr txBox="1">
            <a:spLocks noChangeArrowheads="1"/>
          </p:cNvSpPr>
          <p:nvPr/>
        </p:nvSpPr>
        <p:spPr bwMode="auto">
          <a:xfrm>
            <a:off x="1979613" y="5589588"/>
            <a:ext cx="360045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>
              <a:lnSpc>
                <a:spcPct val="85000"/>
              </a:lnSpc>
              <a:defRPr/>
            </a:pPr>
            <a:r>
              <a:rPr lang="en-US" b="0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Gill Sans MT" charset="0"/>
              </a:rPr>
              <a:t>shake-hand and available pieces</a:t>
            </a:r>
            <a:endParaRPr lang="en-US" b="0" dirty="0" smtClean="0">
              <a:solidFill>
                <a:schemeClr val="accent2">
                  <a:lumMod val="60000"/>
                  <a:lumOff val="40000"/>
                </a:schemeClr>
              </a:solidFill>
              <a:latin typeface="Gill Sans MT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Ideias base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sz="2400" dirty="0" smtClean="0"/>
              <a:t>Ficheiro F</a:t>
            </a:r>
          </a:p>
          <a:p>
            <a:pPr lvl="1">
              <a:defRPr/>
            </a:pPr>
            <a:r>
              <a:rPr lang="pt-PT" sz="2000" dirty="0" smtClean="0"/>
              <a:t>Dividido em vários bocados (de que tamanho?)</a:t>
            </a:r>
          </a:p>
          <a:p>
            <a:pPr lvl="1">
              <a:defRPr/>
            </a:pPr>
            <a:r>
              <a:rPr lang="pt-PT" sz="2000" dirty="0" smtClean="0"/>
              <a:t>Que podem ser trocados com os parceiros</a:t>
            </a:r>
          </a:p>
          <a:p>
            <a:pPr lvl="1">
              <a:defRPr/>
            </a:pPr>
            <a:r>
              <a:rPr lang="pt-PT" sz="2000" dirty="0" smtClean="0"/>
              <a:t>Cada parceiro reconstrói e verifica a autenticidade de F pois conhece as chaves de autenticação dos blocos (.</a:t>
            </a:r>
            <a:r>
              <a:rPr lang="pt-PT" sz="2000" dirty="0" err="1" smtClean="0"/>
              <a:t>torrent</a:t>
            </a:r>
            <a:r>
              <a:rPr lang="pt-PT" sz="2000" dirty="0" smtClean="0"/>
              <a:t>)</a:t>
            </a:r>
          </a:p>
          <a:p>
            <a:pPr lvl="1">
              <a:defRPr/>
            </a:pPr>
            <a:r>
              <a:rPr lang="pt-PT" sz="2000" dirty="0" smtClean="0"/>
              <a:t>Se todos os parceiros estiverem a fazer </a:t>
            </a:r>
            <a:r>
              <a:rPr lang="pt-PT" sz="2000" i="1" dirty="0" err="1" smtClean="0"/>
              <a:t>upload</a:t>
            </a:r>
            <a:r>
              <a:rPr lang="pt-PT" sz="2000" dirty="0" smtClean="0"/>
              <a:t> à máxima capacidade o sistema está a usar a capacidade máxima (“a todo o vapor”)</a:t>
            </a:r>
          </a:p>
          <a:p>
            <a:pPr>
              <a:defRPr/>
            </a:pPr>
            <a:r>
              <a:rPr lang="pt-PT" sz="2400" dirty="0" err="1" smtClean="0"/>
              <a:t>Tracker</a:t>
            </a:r>
            <a:endParaRPr lang="pt-PT" sz="2400" dirty="0" smtClean="0"/>
          </a:p>
          <a:p>
            <a:pPr lvl="1">
              <a:defRPr/>
            </a:pPr>
            <a:r>
              <a:rPr lang="pt-PT" sz="2000" dirty="0" smtClean="0"/>
              <a:t>Servidor que tem o papel de apresentar parceiros uns aos outros</a:t>
            </a:r>
          </a:p>
          <a:p>
            <a:pPr lvl="1">
              <a:defRPr/>
            </a:pPr>
            <a:r>
              <a:rPr lang="pt-PT" sz="2000" dirty="0" smtClean="0"/>
              <a:t>Pode indicar subconjuntos aleatórios ou ser mais inteligente</a:t>
            </a:r>
          </a:p>
          <a:p>
            <a:pPr lvl="1">
              <a:defRPr/>
            </a:pPr>
            <a:r>
              <a:rPr lang="pt-PT" sz="2000" dirty="0" smtClean="0"/>
              <a:t>Geralmente indica um máximo de 50 parceiros</a:t>
            </a:r>
          </a:p>
          <a:p>
            <a:pPr lvl="1">
              <a:defRPr/>
            </a:pPr>
            <a:r>
              <a:rPr lang="pt-PT" sz="2000" dirty="0" smtClean="0"/>
              <a:t>Tem de ser contactado periodicamente de novo senão esquece-te</a:t>
            </a:r>
          </a:p>
          <a:p>
            <a:pPr lvl="1">
              <a:defRPr/>
            </a:pPr>
            <a:r>
              <a:rPr lang="pt-PT" sz="2000" dirty="0" smtClean="0"/>
              <a:t>Não participa de facto na transferência</a:t>
            </a:r>
            <a:endParaRPr lang="pt-PT" sz="2000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/>
          <a:p>
            <a:pPr>
              <a:defRPr/>
            </a:pPr>
            <a:fld id="{361C1A5A-EC45-0D46-B995-8ECA1397A444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Por que ordem transferir os blocos?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sz="2400" dirty="0" smtClean="0"/>
              <a:t>Ordens possíveis</a:t>
            </a:r>
          </a:p>
          <a:p>
            <a:pPr lvl="1">
              <a:defRPr/>
            </a:pPr>
            <a:r>
              <a:rPr lang="pt-PT" sz="2000" dirty="0" smtClean="0"/>
              <a:t>1, 2, 3, ... N como um servidor WEB</a:t>
            </a:r>
          </a:p>
          <a:p>
            <a:pPr lvl="1">
              <a:defRPr/>
            </a:pPr>
            <a:r>
              <a:rPr lang="en-US" sz="2000" dirty="0" smtClean="0"/>
              <a:t>A</a:t>
            </a:r>
            <a:r>
              <a:rPr lang="pt-PT" sz="2000" dirty="0" err="1" smtClean="0"/>
              <a:t>leatoriamente</a:t>
            </a:r>
            <a:endParaRPr lang="pt-PT" sz="2000" dirty="0" smtClean="0"/>
          </a:p>
          <a:p>
            <a:pPr lvl="1">
              <a:defRPr/>
            </a:pPr>
            <a:r>
              <a:rPr lang="pt-PT" sz="2000" dirty="0" smtClean="0"/>
              <a:t>Mais inteligente</a:t>
            </a:r>
          </a:p>
          <a:p>
            <a:pPr>
              <a:defRPr/>
            </a:pPr>
            <a:r>
              <a:rPr lang="pt-PT" sz="2400" dirty="0" smtClean="0"/>
              <a:t>Tenho de me valorizar e ajudar o mais que possível</a:t>
            </a:r>
          </a:p>
          <a:p>
            <a:pPr lvl="1">
              <a:defRPr/>
            </a:pPr>
            <a:r>
              <a:rPr lang="pt-PT" sz="2000" dirty="0" smtClean="0"/>
              <a:t>Se fosse por ordem era um desastre pois não favorecia a diversidade e todos serializava as transferências</a:t>
            </a:r>
          </a:p>
          <a:p>
            <a:pPr lvl="1">
              <a:defRPr/>
            </a:pPr>
            <a:r>
              <a:rPr lang="pt-PT" sz="2000" dirty="0" smtClean="0"/>
              <a:t>Aleatoriamente é razoável mas não resolve facilmente os buracos comuns</a:t>
            </a:r>
          </a:p>
          <a:p>
            <a:pPr>
              <a:defRPr/>
            </a:pPr>
            <a:r>
              <a:rPr lang="pt-PT" sz="2400" dirty="0" smtClean="0"/>
              <a:t>Solução: </a:t>
            </a:r>
            <a:r>
              <a:rPr lang="pt-PT" sz="2400" i="1" dirty="0" err="1" smtClean="0"/>
              <a:t>rarest-first</a:t>
            </a:r>
            <a:endParaRPr lang="pt-PT" sz="2400" i="1" dirty="0" smtClean="0"/>
          </a:p>
          <a:p>
            <a:pPr lvl="1">
              <a:defRPr/>
            </a:pPr>
            <a:r>
              <a:rPr lang="pt-PT" sz="2000" dirty="0" smtClean="0"/>
              <a:t>Valoriza-me</a:t>
            </a:r>
          </a:p>
          <a:p>
            <a:pPr lvl="1">
              <a:defRPr/>
            </a:pPr>
            <a:r>
              <a:rPr lang="pt-PT" sz="2000" dirty="0" smtClean="0"/>
              <a:t>Evita fenómenos de fome se algum parceiro se vai embora</a:t>
            </a:r>
          </a:p>
          <a:p>
            <a:pPr lvl="1">
              <a:defRPr/>
            </a:pPr>
            <a:r>
              <a:rPr lang="pt-PT" sz="2000" dirty="0" smtClean="0"/>
              <a:t>Tende a equilibrar o mercado</a:t>
            </a:r>
          </a:p>
          <a:p>
            <a:pPr lvl="1">
              <a:defRPr/>
            </a:pPr>
            <a:endParaRPr lang="pt-PT" sz="2000" dirty="0" smtClean="0"/>
          </a:p>
          <a:p>
            <a:pPr lvl="1">
              <a:defRPr/>
            </a:pPr>
            <a:endParaRPr lang="pt-PT" sz="2000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/>
          <a:p>
            <a:pPr>
              <a:defRPr/>
            </a:pPr>
            <a:fld id="{361C1A5A-EC45-0D46-B995-8ECA1397A444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Como combater os </a:t>
            </a:r>
            <a:r>
              <a:rPr lang="pt-PT" i="1" dirty="0" err="1" smtClean="0"/>
              <a:t>free-riders</a:t>
            </a:r>
            <a:r>
              <a:rPr lang="pt-PT" i="1" dirty="0" smtClean="0"/>
              <a:t> </a:t>
            </a:r>
            <a:r>
              <a:rPr lang="pt-PT" dirty="0" smtClean="0"/>
              <a:t>?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sz="2000" dirty="0" smtClean="0"/>
              <a:t>O comportamento natural é não altruísta</a:t>
            </a:r>
          </a:p>
          <a:p>
            <a:pPr lvl="1">
              <a:defRPr/>
            </a:pPr>
            <a:r>
              <a:rPr lang="pt-PT" sz="1800" dirty="0" smtClean="0"/>
              <a:t>Quero ficheiros mas não me interessa perder tempo com os outros</a:t>
            </a:r>
          </a:p>
          <a:p>
            <a:pPr lvl="1">
              <a:defRPr/>
            </a:pPr>
            <a:r>
              <a:rPr lang="en-US" sz="1800" dirty="0" smtClean="0"/>
              <a:t>E</a:t>
            </a:r>
            <a:r>
              <a:rPr lang="pt-PT" sz="1800" dirty="0" smtClean="0"/>
              <a:t> limito a capacidade de </a:t>
            </a:r>
            <a:r>
              <a:rPr lang="pt-PT" sz="1800" i="1" dirty="0" err="1" smtClean="0"/>
              <a:t>uplink</a:t>
            </a:r>
            <a:endParaRPr lang="pt-PT" sz="1800" i="1" dirty="0" smtClean="0"/>
          </a:p>
          <a:p>
            <a:pPr>
              <a:defRPr/>
            </a:pPr>
            <a:r>
              <a:rPr lang="pt-PT" sz="2000" dirty="0" smtClean="0"/>
              <a:t>Alguns (poucos) acabam a funcionar como servidores</a:t>
            </a:r>
          </a:p>
          <a:p>
            <a:pPr>
              <a:defRPr/>
            </a:pPr>
            <a:r>
              <a:rPr lang="pt-PT" sz="2000" dirty="0" smtClean="0"/>
              <a:t>Solução: </a:t>
            </a:r>
            <a:r>
              <a:rPr lang="pt-PT" sz="2000" dirty="0" err="1" smtClean="0"/>
              <a:t>tit</a:t>
            </a:r>
            <a:r>
              <a:rPr lang="pt-PT" sz="2000" dirty="0" smtClean="0"/>
              <a:t>-for-</a:t>
            </a:r>
            <a:r>
              <a:rPr lang="pt-PT" sz="2000" dirty="0" err="1" smtClean="0"/>
              <a:t>tat</a:t>
            </a:r>
            <a:r>
              <a:rPr lang="pt-PT" sz="2000" dirty="0" smtClean="0"/>
              <a:t> (“</a:t>
            </a:r>
            <a:r>
              <a:rPr lang="pt-PT" sz="2000" i="1" dirty="0" smtClean="0"/>
              <a:t>olho por olho, dente por dente” </a:t>
            </a:r>
            <a:r>
              <a:rPr lang="pt-PT" sz="2000" dirty="0" smtClean="0"/>
              <a:t>ou</a:t>
            </a:r>
            <a:r>
              <a:rPr lang="pt-PT" sz="2000" i="1" dirty="0" smtClean="0"/>
              <a:t> “amor com amor se paga”</a:t>
            </a:r>
            <a:r>
              <a:rPr lang="pt-PT" sz="2000" dirty="0" smtClean="0"/>
              <a:t>)</a:t>
            </a:r>
          </a:p>
          <a:p>
            <a:pPr lvl="1">
              <a:defRPr/>
            </a:pPr>
            <a:r>
              <a:rPr lang="pt-PT" sz="1800" dirty="0" smtClean="0"/>
              <a:t>Só deixo os parceiros que me dão mais (mais depressa) receberem os meus blocos (</a:t>
            </a:r>
            <a:r>
              <a:rPr lang="en-US" sz="1800" dirty="0" smtClean="0">
                <a:ea typeface="ＭＳ Ｐゴシック" charset="0"/>
              </a:rPr>
              <a:t>Tit-for-tat: favor neighbors uploading at highest rate)</a:t>
            </a:r>
            <a:endParaRPr lang="pt-PT" sz="1800" dirty="0" smtClean="0"/>
          </a:p>
          <a:p>
            <a:pPr lvl="1">
              <a:defRPr/>
            </a:pPr>
            <a:r>
              <a:rPr lang="pt-PT" sz="1800" dirty="0" smtClean="0"/>
              <a:t>Mas ocasionalmente “dou umas borlas” (</a:t>
            </a:r>
            <a:r>
              <a:rPr lang="pt-PT" sz="1800" i="1" dirty="0" err="1" smtClean="0"/>
              <a:t>peer</a:t>
            </a:r>
            <a:r>
              <a:rPr lang="pt-PT" sz="1800" i="1" dirty="0" smtClean="0"/>
              <a:t> </a:t>
            </a:r>
            <a:r>
              <a:rPr lang="pt-PT" sz="1800" i="1" dirty="0" err="1" smtClean="0"/>
              <a:t>unchoking</a:t>
            </a:r>
            <a:r>
              <a:rPr lang="pt-PT" sz="1800" dirty="0" smtClean="0"/>
              <a:t>)</a:t>
            </a:r>
          </a:p>
          <a:p>
            <a:pPr>
              <a:lnSpc>
                <a:spcPct val="90000"/>
              </a:lnSpc>
              <a:defRPr/>
            </a:pPr>
            <a:r>
              <a:rPr lang="en-US" sz="2000" i="1" dirty="0">
                <a:ea typeface="ＭＳ Ｐゴシック" charset="0"/>
                <a:cs typeface="ＭＳ Ｐゴシック" charset="0"/>
              </a:rPr>
              <a:t>Optimistic </a:t>
            </a:r>
            <a:r>
              <a:rPr lang="en-US" sz="2000" i="1" dirty="0" err="1">
                <a:ea typeface="ＭＳ Ｐゴシック" charset="0"/>
                <a:cs typeface="ＭＳ Ｐゴシック" charset="0"/>
              </a:rPr>
              <a:t>unchoking</a:t>
            </a:r>
            <a:endParaRPr lang="en-US" sz="2000" i="1" dirty="0"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  <a:defRPr/>
            </a:pPr>
            <a:r>
              <a:rPr lang="en-US" sz="1800" dirty="0" smtClean="0">
                <a:ea typeface="ＭＳ Ｐゴシック" charset="0"/>
              </a:rPr>
              <a:t>De 30 </a:t>
            </a:r>
            <a:r>
              <a:rPr lang="en-US" sz="1800" dirty="0" err="1" smtClean="0">
                <a:ea typeface="ＭＳ Ｐゴシック" charset="0"/>
              </a:rPr>
              <a:t>em</a:t>
            </a:r>
            <a:r>
              <a:rPr lang="en-US" sz="1800" dirty="0" smtClean="0">
                <a:ea typeface="ＭＳ Ｐゴシック" charset="0"/>
              </a:rPr>
              <a:t> 30 </a:t>
            </a:r>
            <a:r>
              <a:rPr lang="en-US" sz="1800" dirty="0" err="1" smtClean="0">
                <a:ea typeface="ＭＳ Ｐゴシック" charset="0"/>
              </a:rPr>
              <a:t>segundos</a:t>
            </a:r>
            <a:r>
              <a:rPr lang="en-US" sz="1800" dirty="0" smtClean="0">
                <a:ea typeface="ＭＳ Ｐゴシック" charset="0"/>
              </a:rPr>
              <a:t> </a:t>
            </a:r>
            <a:r>
              <a:rPr lang="en-US" sz="1800" dirty="0" err="1" smtClean="0">
                <a:ea typeface="ＭＳ Ｐゴシック" charset="0"/>
              </a:rPr>
              <a:t>testo</a:t>
            </a:r>
            <a:r>
              <a:rPr lang="en-US" sz="1800" dirty="0" smtClean="0">
                <a:ea typeface="ＭＳ Ｐゴシック" charset="0"/>
              </a:rPr>
              <a:t> um novo </a:t>
            </a:r>
            <a:r>
              <a:rPr lang="en-US" sz="1800" dirty="0" err="1" smtClean="0">
                <a:ea typeface="ＭＳ Ｐゴシック" charset="0"/>
              </a:rPr>
              <a:t>parceiro</a:t>
            </a:r>
            <a:r>
              <a:rPr lang="en-US" sz="1800" dirty="0" smtClean="0">
                <a:ea typeface="ＭＳ Ｐゴシック" charset="0"/>
              </a:rPr>
              <a:t>, </a:t>
            </a:r>
            <a:r>
              <a:rPr lang="en-US" sz="1800" dirty="0" err="1" smtClean="0">
                <a:ea typeface="ＭＳ Ｐゴシック" charset="0"/>
              </a:rPr>
              <a:t>que</a:t>
            </a:r>
            <a:r>
              <a:rPr lang="en-US" sz="1800" dirty="0" smtClean="0">
                <a:ea typeface="ＭＳ Ｐゴシック" charset="0"/>
              </a:rPr>
              <a:t> se </a:t>
            </a:r>
            <a:r>
              <a:rPr lang="en-US" sz="1800" dirty="0" err="1" smtClean="0">
                <a:ea typeface="ＭＳ Ｐゴシック" charset="0"/>
              </a:rPr>
              <a:t>pode</a:t>
            </a:r>
            <a:r>
              <a:rPr lang="en-US" sz="1800" dirty="0" smtClean="0">
                <a:ea typeface="ＭＳ Ｐゴシック" charset="0"/>
              </a:rPr>
              <a:t> </a:t>
            </a:r>
            <a:r>
              <a:rPr lang="en-US" sz="1800" dirty="0" err="1" smtClean="0">
                <a:ea typeface="ＭＳ Ｐゴシック" charset="0"/>
              </a:rPr>
              <a:t>vir</a:t>
            </a:r>
            <a:r>
              <a:rPr lang="en-US" sz="1800" dirty="0" smtClean="0">
                <a:ea typeface="ＭＳ Ｐゴシック" charset="0"/>
              </a:rPr>
              <a:t> a </a:t>
            </a:r>
            <a:r>
              <a:rPr lang="en-US" sz="1800" dirty="0" err="1" smtClean="0">
                <a:ea typeface="ＭＳ Ｐゴシック" charset="0"/>
              </a:rPr>
              <a:t>revelar</a:t>
            </a:r>
            <a:r>
              <a:rPr lang="en-US" sz="1800" dirty="0" smtClean="0">
                <a:ea typeface="ＭＳ Ｐゴシック" charset="0"/>
              </a:rPr>
              <a:t> um </a:t>
            </a:r>
            <a:r>
              <a:rPr lang="en-US" sz="1800" dirty="0" err="1" smtClean="0">
                <a:ea typeface="ＭＳ Ｐゴシック" charset="0"/>
              </a:rPr>
              <a:t>melhor</a:t>
            </a:r>
            <a:r>
              <a:rPr lang="en-US" sz="1800" dirty="0" smtClean="0">
                <a:ea typeface="ＭＳ Ｐゴシック" charset="0"/>
              </a:rPr>
              <a:t> </a:t>
            </a:r>
            <a:r>
              <a:rPr lang="en-US" sz="1800" dirty="0" err="1" smtClean="0">
                <a:ea typeface="ＭＳ Ｐゴシック" charset="0"/>
              </a:rPr>
              <a:t>parceiro</a:t>
            </a:r>
            <a:endParaRPr lang="en-US" sz="1800" dirty="0">
              <a:ea typeface="ＭＳ Ｐゴシック" charset="0"/>
            </a:endParaRPr>
          </a:p>
          <a:p>
            <a:pPr lvl="1">
              <a:lnSpc>
                <a:spcPct val="90000"/>
              </a:lnSpc>
              <a:defRPr/>
            </a:pPr>
            <a:r>
              <a:rPr lang="en-US" sz="1800" dirty="0" smtClean="0">
                <a:ea typeface="ＭＳ Ｐゴシック" charset="0"/>
              </a:rPr>
              <a:t>E</a:t>
            </a:r>
            <a:r>
              <a:rPr lang="pt-PT" sz="1800" dirty="0" smtClean="0">
                <a:ea typeface="ＭＳ Ｐゴシック" charset="0"/>
              </a:rPr>
              <a:t> dou oportunidade os chegados de novo</a:t>
            </a:r>
            <a:endParaRPr lang="pt-PT" sz="1600" dirty="0" smtClean="0"/>
          </a:p>
          <a:p>
            <a:pPr lvl="1">
              <a:defRPr/>
            </a:pPr>
            <a:endParaRPr lang="pt-PT" sz="1800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/>
          <a:p>
            <a:pPr>
              <a:defRPr/>
            </a:pPr>
            <a:fld id="{361C1A5A-EC45-0D46-B995-8ECA1397A444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Qual a melhor soluç</a:t>
            </a:r>
            <a:r>
              <a:rPr lang="pt-PT" dirty="0" smtClean="0"/>
              <a:t>ão?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P2P versus cliente servidor</a:t>
            </a:r>
          </a:p>
          <a:p>
            <a:r>
              <a:rPr lang="pt-PT" dirty="0" smtClean="0"/>
              <a:t>Que soluç</a:t>
            </a:r>
            <a:r>
              <a:rPr lang="pt-PT" dirty="0" smtClean="0"/>
              <a:t>ão é mais eficaz?</a:t>
            </a:r>
          </a:p>
          <a:p>
            <a:pPr lvl="1"/>
            <a:r>
              <a:rPr lang="pt-PT" dirty="0" smtClean="0"/>
              <a:t>Não vamos comparar outras facetas das duas aproximações (infraestrutura necessária, custo final, quem paga, ...)</a:t>
            </a:r>
          </a:p>
          <a:p>
            <a:endParaRPr lang="pt-PT" dirty="0"/>
          </a:p>
          <a:p>
            <a:r>
              <a:rPr lang="pt-PT" dirty="0" smtClean="0"/>
              <a:t>Precisamos de um modelo</a:t>
            </a:r>
          </a:p>
          <a:p>
            <a:pPr lvl="1"/>
            <a:r>
              <a:rPr lang="pt-PT" dirty="0" smtClean="0"/>
              <a:t>Todos os modelos estão errados mas alguns modelos são úteis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A032DA-1DC1-BF47-8D31-A43F9AB6D62C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99806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Precisamos de distribuir um ficheiro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sz="2000" dirty="0" smtClean="0"/>
              <a:t>Um servidor deve enviar um ficheiro com F bits para N computadores, cada um dos quais tem a capacidade de </a:t>
            </a:r>
            <a:r>
              <a:rPr lang="pt-PT" sz="2000" i="1" dirty="0" smtClean="0"/>
              <a:t>download</a:t>
            </a:r>
            <a:r>
              <a:rPr lang="pt-PT" sz="2000" dirty="0" smtClean="0"/>
              <a:t> </a:t>
            </a:r>
            <a:r>
              <a:rPr lang="pt-PT" sz="2000" dirty="0" err="1" smtClean="0"/>
              <a:t>d</a:t>
            </a:r>
            <a:r>
              <a:rPr lang="pt-PT" sz="2000" baseline="-25000" dirty="0" err="1" smtClean="0"/>
              <a:t>i</a:t>
            </a:r>
            <a:r>
              <a:rPr lang="pt-PT" sz="2000" dirty="0" smtClean="0"/>
              <a:t> e de </a:t>
            </a:r>
            <a:r>
              <a:rPr lang="pt-PT" sz="2000" i="1" dirty="0" err="1" smtClean="0"/>
              <a:t>upload</a:t>
            </a:r>
            <a:r>
              <a:rPr lang="pt-PT" sz="2000" dirty="0" smtClean="0"/>
              <a:t> u</a:t>
            </a:r>
            <a:r>
              <a:rPr lang="pt-PT" sz="2000" baseline="-25000" dirty="0" smtClean="0"/>
              <a:t>i</a:t>
            </a:r>
            <a:r>
              <a:rPr lang="pt-PT" sz="2000" dirty="0" smtClean="0"/>
              <a:t> ;o servidor tem de enviar F.N bits no total</a:t>
            </a:r>
            <a:endParaRPr lang="pt-PT" sz="2000" baseline="-25000" dirty="0" smtClean="0"/>
          </a:p>
          <a:p>
            <a:pPr>
              <a:defRPr/>
            </a:pPr>
            <a:r>
              <a:rPr lang="pt-PT" sz="2000" dirty="0" smtClean="0"/>
              <a:t>Por hipótese a Internet não impõe limites aos fluxos e o servidor tem capacidade de </a:t>
            </a:r>
            <a:r>
              <a:rPr lang="pt-PT" sz="2000" i="1" dirty="0" err="1" smtClean="0"/>
              <a:t>upload</a:t>
            </a:r>
            <a:r>
              <a:rPr lang="pt-PT" sz="2000" dirty="0" smtClean="0"/>
              <a:t> de </a:t>
            </a:r>
            <a:r>
              <a:rPr lang="pt-PT" sz="2000" dirty="0" err="1" smtClean="0"/>
              <a:t>u</a:t>
            </a:r>
            <a:r>
              <a:rPr lang="pt-PT" sz="2000" baseline="-25000" dirty="0" err="1" smtClean="0"/>
              <a:t>s</a:t>
            </a:r>
            <a:endParaRPr lang="pt-PT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EDE21C-33A5-6D47-A966-B3F98EB2A646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grpSp>
        <p:nvGrpSpPr>
          <p:cNvPr id="20484" name="Group 4"/>
          <p:cNvGrpSpPr>
            <a:grpSpLocks/>
          </p:cNvGrpSpPr>
          <p:nvPr/>
        </p:nvGrpSpPr>
        <p:grpSpPr bwMode="auto">
          <a:xfrm>
            <a:off x="250825" y="3141663"/>
            <a:ext cx="8613775" cy="3336925"/>
            <a:chOff x="254000" y="2725738"/>
            <a:chExt cx="8613775" cy="3335581"/>
          </a:xfrm>
        </p:grpSpPr>
        <p:sp>
          <p:nvSpPr>
            <p:cNvPr id="20485" name="Freeform 4"/>
            <p:cNvSpPr>
              <a:spLocks/>
            </p:cNvSpPr>
            <p:nvPr/>
          </p:nvSpPr>
          <p:spPr bwMode="auto">
            <a:xfrm>
              <a:off x="2284413" y="4087813"/>
              <a:ext cx="3775075" cy="1755775"/>
            </a:xfrm>
            <a:custGeom>
              <a:avLst/>
              <a:gdLst>
                <a:gd name="T0" fmla="*/ 2147483647 w 1292"/>
                <a:gd name="T1" fmla="*/ 2147483647 h 1255"/>
                <a:gd name="T2" fmla="*/ 2147483647 w 1292"/>
                <a:gd name="T3" fmla="*/ 2147483647 h 1255"/>
                <a:gd name="T4" fmla="*/ 2147483647 w 1292"/>
                <a:gd name="T5" fmla="*/ 2147483647 h 1255"/>
                <a:gd name="T6" fmla="*/ 2147483647 w 1292"/>
                <a:gd name="T7" fmla="*/ 2147483647 h 1255"/>
                <a:gd name="T8" fmla="*/ 2147483647 w 1292"/>
                <a:gd name="T9" fmla="*/ 2147483647 h 1255"/>
                <a:gd name="T10" fmla="*/ 2147483647 w 1292"/>
                <a:gd name="T11" fmla="*/ 2147483647 h 1255"/>
                <a:gd name="T12" fmla="*/ 2147483647 w 1292"/>
                <a:gd name="T13" fmla="*/ 2147483647 h 1255"/>
                <a:gd name="T14" fmla="*/ 2147483647 w 1292"/>
                <a:gd name="T15" fmla="*/ 2147483647 h 1255"/>
                <a:gd name="T16" fmla="*/ 2147483647 w 1292"/>
                <a:gd name="T17" fmla="*/ 2147483647 h 1255"/>
                <a:gd name="T18" fmla="*/ 2147483647 w 1292"/>
                <a:gd name="T19" fmla="*/ 2147483647 h 1255"/>
                <a:gd name="T20" fmla="*/ 2147483647 w 1292"/>
                <a:gd name="T21" fmla="*/ 2147483647 h 1255"/>
                <a:gd name="T22" fmla="*/ 2147483647 w 1292"/>
                <a:gd name="T23" fmla="*/ 2147483647 h 125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292"/>
                <a:gd name="T37" fmla="*/ 0 h 1255"/>
                <a:gd name="T38" fmla="*/ 1292 w 1292"/>
                <a:gd name="T39" fmla="*/ 1255 h 125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292" h="1255">
                  <a:moveTo>
                    <a:pt x="239" y="7"/>
                  </a:moveTo>
                  <a:cubicBezTo>
                    <a:pt x="120" y="14"/>
                    <a:pt x="70" y="71"/>
                    <a:pt x="35" y="157"/>
                  </a:cubicBezTo>
                  <a:cubicBezTo>
                    <a:pt x="0" y="243"/>
                    <a:pt x="26" y="411"/>
                    <a:pt x="29" y="523"/>
                  </a:cubicBezTo>
                  <a:cubicBezTo>
                    <a:pt x="32" y="635"/>
                    <a:pt x="17" y="771"/>
                    <a:pt x="53" y="829"/>
                  </a:cubicBezTo>
                  <a:cubicBezTo>
                    <a:pt x="89" y="887"/>
                    <a:pt x="146" y="821"/>
                    <a:pt x="245" y="871"/>
                  </a:cubicBezTo>
                  <a:cubicBezTo>
                    <a:pt x="344" y="921"/>
                    <a:pt x="522" y="1068"/>
                    <a:pt x="647" y="1129"/>
                  </a:cubicBezTo>
                  <a:cubicBezTo>
                    <a:pt x="772" y="1190"/>
                    <a:pt x="903" y="1255"/>
                    <a:pt x="995" y="1237"/>
                  </a:cubicBezTo>
                  <a:cubicBezTo>
                    <a:pt x="1087" y="1219"/>
                    <a:pt x="1153" y="1153"/>
                    <a:pt x="1199" y="1021"/>
                  </a:cubicBezTo>
                  <a:cubicBezTo>
                    <a:pt x="1245" y="889"/>
                    <a:pt x="1270" y="580"/>
                    <a:pt x="1271" y="445"/>
                  </a:cubicBezTo>
                  <a:cubicBezTo>
                    <a:pt x="1272" y="310"/>
                    <a:pt x="1292" y="266"/>
                    <a:pt x="1205" y="211"/>
                  </a:cubicBezTo>
                  <a:cubicBezTo>
                    <a:pt x="1118" y="156"/>
                    <a:pt x="908" y="150"/>
                    <a:pt x="749" y="115"/>
                  </a:cubicBezTo>
                  <a:cubicBezTo>
                    <a:pt x="590" y="80"/>
                    <a:pt x="358" y="0"/>
                    <a:pt x="239" y="7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86" name="Line 14"/>
            <p:cNvSpPr>
              <a:spLocks noChangeShapeType="1"/>
            </p:cNvSpPr>
            <p:nvPr/>
          </p:nvSpPr>
          <p:spPr bwMode="auto">
            <a:xfrm>
              <a:off x="1819275" y="4051300"/>
              <a:ext cx="803275" cy="3111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87" name="Text Box 15"/>
            <p:cNvSpPr txBox="1">
              <a:spLocks noChangeArrowheads="1"/>
            </p:cNvSpPr>
            <p:nvPr/>
          </p:nvSpPr>
          <p:spPr bwMode="auto">
            <a:xfrm>
              <a:off x="2081037" y="3849688"/>
              <a:ext cx="43215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0" i="1">
                  <a:latin typeface="Arial" charset="0"/>
                </a:rPr>
                <a:t>u</a:t>
              </a:r>
              <a:r>
                <a:rPr lang="en-US" sz="1800" b="0" i="1" baseline="-25000">
                  <a:latin typeface="Arial" charset="0"/>
                </a:rPr>
                <a:t>s</a:t>
              </a:r>
            </a:p>
          </p:txBody>
        </p:sp>
        <p:sp>
          <p:nvSpPr>
            <p:cNvPr id="20488" name="Line 39"/>
            <p:cNvSpPr>
              <a:spLocks noChangeShapeType="1"/>
            </p:cNvSpPr>
            <p:nvPr/>
          </p:nvSpPr>
          <p:spPr bwMode="auto">
            <a:xfrm>
              <a:off x="1376363" y="4962525"/>
              <a:ext cx="1016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89" name="Line 40"/>
            <p:cNvSpPr>
              <a:spLocks noChangeShapeType="1"/>
            </p:cNvSpPr>
            <p:nvPr/>
          </p:nvSpPr>
          <p:spPr bwMode="auto">
            <a:xfrm flipH="1">
              <a:off x="1431925" y="5110163"/>
              <a:ext cx="10033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0" name="Text Box 41"/>
            <p:cNvSpPr txBox="1">
              <a:spLocks noChangeArrowheads="1"/>
            </p:cNvSpPr>
            <p:nvPr/>
          </p:nvSpPr>
          <p:spPr bwMode="auto">
            <a:xfrm>
              <a:off x="1665288" y="4573588"/>
              <a:ext cx="6096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0" i="1">
                  <a:latin typeface="Arial" charset="0"/>
                </a:rPr>
                <a:t>u</a:t>
              </a:r>
              <a:r>
                <a:rPr lang="en-US" sz="1800" b="0" i="1" baseline="-25000">
                  <a:latin typeface="Arial" charset="0"/>
                </a:rPr>
                <a:t>N</a:t>
              </a:r>
            </a:p>
          </p:txBody>
        </p:sp>
        <p:sp>
          <p:nvSpPr>
            <p:cNvPr id="20491" name="Text Box 42"/>
            <p:cNvSpPr txBox="1">
              <a:spLocks noChangeArrowheads="1"/>
            </p:cNvSpPr>
            <p:nvPr/>
          </p:nvSpPr>
          <p:spPr bwMode="auto">
            <a:xfrm>
              <a:off x="1646238" y="5087938"/>
              <a:ext cx="6096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0" i="1">
                  <a:latin typeface="Arial" charset="0"/>
                </a:rPr>
                <a:t>d</a:t>
              </a:r>
              <a:r>
                <a:rPr lang="en-US" sz="1800" b="0" i="1" baseline="-25000">
                  <a:latin typeface="Arial" charset="0"/>
                </a:rPr>
                <a:t>N</a:t>
              </a:r>
            </a:p>
          </p:txBody>
        </p:sp>
        <p:sp>
          <p:nvSpPr>
            <p:cNvPr id="20492" name="Text Box 43"/>
            <p:cNvSpPr txBox="1">
              <a:spLocks noChangeArrowheads="1"/>
            </p:cNvSpPr>
            <p:nvPr/>
          </p:nvSpPr>
          <p:spPr bwMode="auto">
            <a:xfrm>
              <a:off x="1146175" y="4071938"/>
              <a:ext cx="1173163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0">
                  <a:latin typeface="Arial" charset="0"/>
                </a:rPr>
                <a:t>server</a:t>
              </a:r>
              <a:endParaRPr lang="en-US" sz="1800" b="0" baseline="-25000">
                <a:latin typeface="Arial" charset="0"/>
              </a:endParaRPr>
            </a:p>
          </p:txBody>
        </p:sp>
        <p:sp>
          <p:nvSpPr>
            <p:cNvPr id="20493" name="Text Box 44"/>
            <p:cNvSpPr txBox="1">
              <a:spLocks noChangeArrowheads="1"/>
            </p:cNvSpPr>
            <p:nvPr/>
          </p:nvSpPr>
          <p:spPr bwMode="auto">
            <a:xfrm>
              <a:off x="2813263" y="4598988"/>
              <a:ext cx="2571324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0">
                  <a:solidFill>
                    <a:schemeClr val="bg1"/>
                  </a:solidFill>
                  <a:latin typeface="Arial" charset="0"/>
                </a:rPr>
                <a:t>network (with abundant</a:t>
              </a:r>
            </a:p>
            <a:p>
              <a:pPr eaLnBrk="1" hangingPunct="1"/>
              <a:r>
                <a:rPr lang="en-US" sz="1800" b="0">
                  <a:solidFill>
                    <a:schemeClr val="bg1"/>
                  </a:solidFill>
                  <a:latin typeface="Arial" charset="0"/>
                </a:rPr>
                <a:t> bandwidth)</a:t>
              </a:r>
            </a:p>
          </p:txBody>
        </p:sp>
        <p:sp>
          <p:nvSpPr>
            <p:cNvPr id="20494" name="Text Box 47"/>
            <p:cNvSpPr txBox="1">
              <a:spLocks noChangeArrowheads="1"/>
            </p:cNvSpPr>
            <p:nvPr/>
          </p:nvSpPr>
          <p:spPr bwMode="auto">
            <a:xfrm>
              <a:off x="254000" y="3824288"/>
              <a:ext cx="13970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 b="0" i="1">
                  <a:latin typeface="Arial" charset="0"/>
                </a:rPr>
                <a:t>file, size F</a:t>
              </a:r>
              <a:endParaRPr lang="en-US" sz="1600" b="0" i="1" baseline="-25000">
                <a:latin typeface="Arial" charset="0"/>
              </a:endParaRPr>
            </a:p>
          </p:txBody>
        </p:sp>
        <p:sp>
          <p:nvSpPr>
            <p:cNvPr id="20495" name="Text Box 49"/>
            <p:cNvSpPr txBox="1">
              <a:spLocks noChangeArrowheads="1"/>
            </p:cNvSpPr>
            <p:nvPr/>
          </p:nvSpPr>
          <p:spPr bwMode="auto">
            <a:xfrm>
              <a:off x="1492250" y="2725738"/>
              <a:ext cx="2014538" cy="570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85000"/>
                </a:lnSpc>
              </a:pPr>
              <a:r>
                <a:rPr lang="en-US" sz="1800" b="0" i="1">
                  <a:solidFill>
                    <a:srgbClr val="CC0000"/>
                  </a:solidFill>
                  <a:latin typeface="Arial" charset="0"/>
                </a:rPr>
                <a:t>u</a:t>
              </a:r>
              <a:r>
                <a:rPr lang="en-US" sz="1800" b="0" i="1" baseline="-25000">
                  <a:solidFill>
                    <a:srgbClr val="CC0000"/>
                  </a:solidFill>
                  <a:latin typeface="Arial" charset="0"/>
                </a:rPr>
                <a:t>s</a:t>
              </a:r>
              <a:r>
                <a:rPr lang="en-US" sz="1800" b="0" i="1">
                  <a:solidFill>
                    <a:srgbClr val="CC0000"/>
                  </a:solidFill>
                  <a:latin typeface="Arial" charset="0"/>
                </a:rPr>
                <a:t>:</a:t>
              </a:r>
              <a:r>
                <a:rPr lang="en-US" sz="1800" b="0">
                  <a:latin typeface="Arial" charset="0"/>
                </a:rPr>
                <a:t> server upload capacity</a:t>
              </a:r>
            </a:p>
          </p:txBody>
        </p:sp>
        <p:sp>
          <p:nvSpPr>
            <p:cNvPr id="20496" name="Text Box 50"/>
            <p:cNvSpPr txBox="1">
              <a:spLocks noChangeArrowheads="1"/>
            </p:cNvSpPr>
            <p:nvPr/>
          </p:nvSpPr>
          <p:spPr bwMode="auto">
            <a:xfrm>
              <a:off x="6276975" y="5491163"/>
              <a:ext cx="2590800" cy="570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85000"/>
                </a:lnSpc>
              </a:pPr>
              <a:r>
                <a:rPr lang="en-US" sz="1800" b="0" i="1">
                  <a:solidFill>
                    <a:srgbClr val="CC0000"/>
                  </a:solidFill>
                  <a:latin typeface="Arial" charset="0"/>
                </a:rPr>
                <a:t>u</a:t>
              </a:r>
              <a:r>
                <a:rPr lang="en-US" sz="1800" b="0" i="1" baseline="-25000">
                  <a:solidFill>
                    <a:srgbClr val="CC0000"/>
                  </a:solidFill>
                  <a:latin typeface="Arial" charset="0"/>
                </a:rPr>
                <a:t>i</a:t>
              </a:r>
              <a:r>
                <a:rPr lang="en-US" sz="1800" b="0" i="1">
                  <a:solidFill>
                    <a:srgbClr val="CC0000"/>
                  </a:solidFill>
                  <a:latin typeface="Arial" charset="0"/>
                </a:rPr>
                <a:t>:</a:t>
              </a:r>
              <a:r>
                <a:rPr lang="en-US" sz="1800" b="0">
                  <a:latin typeface="Arial" charset="0"/>
                </a:rPr>
                <a:t> peer i upload capacity</a:t>
              </a:r>
            </a:p>
          </p:txBody>
        </p:sp>
        <p:sp>
          <p:nvSpPr>
            <p:cNvPr id="20497" name="Text Box 51"/>
            <p:cNvSpPr txBox="1">
              <a:spLocks noChangeArrowheads="1"/>
            </p:cNvSpPr>
            <p:nvPr/>
          </p:nvSpPr>
          <p:spPr bwMode="auto">
            <a:xfrm>
              <a:off x="6357938" y="3622675"/>
              <a:ext cx="2122487" cy="570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85000"/>
                </a:lnSpc>
              </a:pPr>
              <a:r>
                <a:rPr lang="en-US" sz="1800" b="0" i="1">
                  <a:solidFill>
                    <a:srgbClr val="CC0000"/>
                  </a:solidFill>
                  <a:latin typeface="Arial" charset="0"/>
                </a:rPr>
                <a:t>d</a:t>
              </a:r>
              <a:r>
                <a:rPr lang="en-US" sz="1800" b="0" i="1" baseline="-25000">
                  <a:solidFill>
                    <a:srgbClr val="CC0000"/>
                  </a:solidFill>
                  <a:latin typeface="Arial" charset="0"/>
                </a:rPr>
                <a:t>i</a:t>
              </a:r>
              <a:r>
                <a:rPr lang="en-US" sz="1800" b="0" i="1">
                  <a:solidFill>
                    <a:srgbClr val="CC0000"/>
                  </a:solidFill>
                  <a:latin typeface="Arial" charset="0"/>
                </a:rPr>
                <a:t>:</a:t>
              </a:r>
              <a:r>
                <a:rPr lang="en-US" sz="1800" b="0">
                  <a:latin typeface="Arial" charset="0"/>
                </a:rPr>
                <a:t> peer i download capacity</a:t>
              </a:r>
            </a:p>
          </p:txBody>
        </p:sp>
        <p:sp>
          <p:nvSpPr>
            <p:cNvPr id="20498" name="AutoShape 327"/>
            <p:cNvSpPr>
              <a:spLocks noChangeArrowheads="1"/>
            </p:cNvSpPr>
            <p:nvPr/>
          </p:nvSpPr>
          <p:spPr bwMode="auto">
            <a:xfrm>
              <a:off x="763588" y="3270250"/>
              <a:ext cx="592137" cy="581025"/>
            </a:xfrm>
            <a:prstGeom prst="can">
              <a:avLst>
                <a:gd name="adj" fmla="val 20218"/>
              </a:avLst>
            </a:pr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 sz="2400" b="0">
                <a:latin typeface="Times New Roman" charset="0"/>
                <a:cs typeface="Arial" charset="0"/>
              </a:endParaRPr>
            </a:p>
          </p:txBody>
        </p:sp>
        <p:grpSp>
          <p:nvGrpSpPr>
            <p:cNvPr id="20499" name="Group 76"/>
            <p:cNvGrpSpPr>
              <a:grpSpLocks/>
            </p:cNvGrpSpPr>
            <p:nvPr/>
          </p:nvGrpSpPr>
          <p:grpSpPr bwMode="auto">
            <a:xfrm>
              <a:off x="3498850" y="3548063"/>
              <a:ext cx="2138363" cy="903287"/>
              <a:chOff x="2204" y="2030"/>
              <a:chExt cx="1347" cy="774"/>
            </a:xfrm>
          </p:grpSpPr>
          <p:sp>
            <p:nvSpPr>
              <p:cNvPr id="20552" name="Text Box 19"/>
              <p:cNvSpPr txBox="1">
                <a:spLocks noChangeArrowheads="1"/>
              </p:cNvSpPr>
              <p:nvPr/>
            </p:nvSpPr>
            <p:spPr bwMode="auto">
              <a:xfrm>
                <a:off x="2856" y="2271"/>
                <a:ext cx="384" cy="3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 b="0" i="1">
                    <a:latin typeface="Arial" charset="0"/>
                  </a:rPr>
                  <a:t>u</a:t>
                </a:r>
                <a:r>
                  <a:rPr lang="en-US" sz="1800" b="0" i="1" baseline="-25000">
                    <a:latin typeface="Arial" charset="0"/>
                  </a:rPr>
                  <a:t>2</a:t>
                </a:r>
              </a:p>
            </p:txBody>
          </p:sp>
          <p:sp>
            <p:nvSpPr>
              <p:cNvPr id="20553" name="Line 22"/>
              <p:cNvSpPr>
                <a:spLocks noChangeShapeType="1"/>
              </p:cNvSpPr>
              <p:nvPr/>
            </p:nvSpPr>
            <p:spPr bwMode="auto">
              <a:xfrm flipV="1">
                <a:off x="2997" y="2133"/>
                <a:ext cx="200" cy="65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54" name="Line 23"/>
              <p:cNvSpPr>
                <a:spLocks noChangeShapeType="1"/>
              </p:cNvSpPr>
              <p:nvPr/>
            </p:nvSpPr>
            <p:spPr bwMode="auto">
              <a:xfrm flipH="1">
                <a:off x="3082" y="2141"/>
                <a:ext cx="208" cy="66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55" name="Text Box 24"/>
              <p:cNvSpPr txBox="1">
                <a:spLocks noChangeArrowheads="1"/>
              </p:cNvSpPr>
              <p:nvPr/>
            </p:nvSpPr>
            <p:spPr bwMode="auto">
              <a:xfrm>
                <a:off x="3167" y="2332"/>
                <a:ext cx="384" cy="3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 b="0" i="1">
                    <a:latin typeface="Arial" charset="0"/>
                  </a:rPr>
                  <a:t>d</a:t>
                </a:r>
                <a:r>
                  <a:rPr lang="en-US" sz="1800" b="0" i="1" baseline="-25000">
                    <a:latin typeface="Arial" charset="0"/>
                  </a:rPr>
                  <a:t>2</a:t>
                </a:r>
              </a:p>
            </p:txBody>
          </p:sp>
          <p:sp>
            <p:nvSpPr>
              <p:cNvPr id="20556" name="Text Box 19"/>
              <p:cNvSpPr txBox="1">
                <a:spLocks noChangeArrowheads="1"/>
              </p:cNvSpPr>
              <p:nvPr/>
            </p:nvSpPr>
            <p:spPr bwMode="auto">
              <a:xfrm>
                <a:off x="2204" y="2167"/>
                <a:ext cx="384" cy="3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 b="0" i="1">
                    <a:latin typeface="Arial" charset="0"/>
                  </a:rPr>
                  <a:t>u</a:t>
                </a:r>
                <a:r>
                  <a:rPr lang="en-US" sz="1800" b="0" i="1" baseline="-25000">
                    <a:latin typeface="Arial" charset="0"/>
                  </a:rPr>
                  <a:t>1</a:t>
                </a:r>
              </a:p>
            </p:txBody>
          </p:sp>
          <p:sp>
            <p:nvSpPr>
              <p:cNvPr id="20557" name="Line 22"/>
              <p:cNvSpPr>
                <a:spLocks noChangeShapeType="1"/>
              </p:cNvSpPr>
              <p:nvPr/>
            </p:nvSpPr>
            <p:spPr bwMode="auto">
              <a:xfrm flipV="1">
                <a:off x="2345" y="2030"/>
                <a:ext cx="200" cy="65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58" name="Line 23"/>
              <p:cNvSpPr>
                <a:spLocks noChangeShapeType="1"/>
              </p:cNvSpPr>
              <p:nvPr/>
            </p:nvSpPr>
            <p:spPr bwMode="auto">
              <a:xfrm flipH="1">
                <a:off x="2430" y="2038"/>
                <a:ext cx="208" cy="66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59" name="Text Box 24"/>
              <p:cNvSpPr txBox="1">
                <a:spLocks noChangeArrowheads="1"/>
              </p:cNvSpPr>
              <p:nvPr/>
            </p:nvSpPr>
            <p:spPr bwMode="auto">
              <a:xfrm>
                <a:off x="2515" y="2229"/>
                <a:ext cx="384" cy="3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 b="0" i="1">
                    <a:latin typeface="Arial" charset="0"/>
                  </a:rPr>
                  <a:t>d</a:t>
                </a:r>
                <a:r>
                  <a:rPr lang="en-US" sz="1800" b="0" i="1" baseline="-25000">
                    <a:latin typeface="Arial" charset="0"/>
                  </a:rPr>
                  <a:t>1</a:t>
                </a:r>
              </a:p>
            </p:txBody>
          </p:sp>
        </p:grpSp>
        <p:sp>
          <p:nvSpPr>
            <p:cNvPr id="20500" name="Line 72"/>
            <p:cNvSpPr>
              <a:spLocks noChangeShapeType="1"/>
            </p:cNvSpPr>
            <p:nvPr/>
          </p:nvSpPr>
          <p:spPr bwMode="auto">
            <a:xfrm>
              <a:off x="6030913" y="4767263"/>
              <a:ext cx="11652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1" name="Line 73"/>
            <p:cNvSpPr>
              <a:spLocks noChangeShapeType="1"/>
            </p:cNvSpPr>
            <p:nvPr/>
          </p:nvSpPr>
          <p:spPr bwMode="auto">
            <a:xfrm>
              <a:off x="6038850" y="4919663"/>
              <a:ext cx="11652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2" name="Text Box 41"/>
            <p:cNvSpPr txBox="1">
              <a:spLocks noChangeArrowheads="1"/>
            </p:cNvSpPr>
            <p:nvPr/>
          </p:nvSpPr>
          <p:spPr bwMode="auto">
            <a:xfrm>
              <a:off x="6191250" y="4356100"/>
              <a:ext cx="6096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0" i="1">
                  <a:latin typeface="Arial" charset="0"/>
                </a:rPr>
                <a:t>d</a:t>
              </a:r>
              <a:r>
                <a:rPr lang="en-US" sz="1800" b="0" i="1" baseline="-25000">
                  <a:latin typeface="Arial" charset="0"/>
                </a:rPr>
                <a:t>i</a:t>
              </a:r>
            </a:p>
          </p:txBody>
        </p:sp>
        <p:sp>
          <p:nvSpPr>
            <p:cNvPr id="20503" name="Text Box 41"/>
            <p:cNvSpPr txBox="1">
              <a:spLocks noChangeArrowheads="1"/>
            </p:cNvSpPr>
            <p:nvPr/>
          </p:nvSpPr>
          <p:spPr bwMode="auto">
            <a:xfrm>
              <a:off x="6215063" y="4889500"/>
              <a:ext cx="6096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0" i="1">
                  <a:latin typeface="Arial" charset="0"/>
                </a:rPr>
                <a:t>u</a:t>
              </a:r>
              <a:r>
                <a:rPr lang="en-US" sz="1800" b="0" i="1" baseline="-25000">
                  <a:latin typeface="Arial" charset="0"/>
                </a:rPr>
                <a:t>i</a:t>
              </a:r>
            </a:p>
          </p:txBody>
        </p:sp>
        <p:sp>
          <p:nvSpPr>
            <p:cNvPr id="20504" name="Line 77"/>
            <p:cNvSpPr>
              <a:spLocks noChangeShapeType="1"/>
            </p:cNvSpPr>
            <p:nvPr/>
          </p:nvSpPr>
          <p:spPr bwMode="auto">
            <a:xfrm>
              <a:off x="2265363" y="3232150"/>
              <a:ext cx="0" cy="663575"/>
            </a:xfrm>
            <a:prstGeom prst="line">
              <a:avLst/>
            </a:prstGeom>
            <a:noFill/>
            <a:ln w="1905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5" name="Line 78"/>
            <p:cNvSpPr>
              <a:spLocks noChangeShapeType="1"/>
            </p:cNvSpPr>
            <p:nvPr/>
          </p:nvSpPr>
          <p:spPr bwMode="auto">
            <a:xfrm flipH="1">
              <a:off x="6478588" y="4146550"/>
              <a:ext cx="369887" cy="414338"/>
            </a:xfrm>
            <a:prstGeom prst="line">
              <a:avLst/>
            </a:prstGeom>
            <a:noFill/>
            <a:ln w="1905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6" name="Line 79"/>
            <p:cNvSpPr>
              <a:spLocks noChangeShapeType="1"/>
            </p:cNvSpPr>
            <p:nvPr/>
          </p:nvSpPr>
          <p:spPr bwMode="auto">
            <a:xfrm flipH="1" flipV="1">
              <a:off x="6508750" y="5092700"/>
              <a:ext cx="369888" cy="414338"/>
            </a:xfrm>
            <a:prstGeom prst="line">
              <a:avLst/>
            </a:prstGeom>
            <a:noFill/>
            <a:ln w="1905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507" name="Group 81"/>
            <p:cNvGrpSpPr>
              <a:grpSpLocks/>
            </p:cNvGrpSpPr>
            <p:nvPr/>
          </p:nvGrpSpPr>
          <p:grpSpPr bwMode="auto">
            <a:xfrm>
              <a:off x="1535113" y="3332163"/>
              <a:ext cx="465137" cy="803275"/>
              <a:chOff x="4140" y="429"/>
              <a:chExt cx="1425" cy="2396"/>
            </a:xfrm>
          </p:grpSpPr>
          <p:sp>
            <p:nvSpPr>
              <p:cNvPr id="20520" name="Freeform 82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6 w 354"/>
                  <a:gd name="T3" fmla="*/ 13 h 2742"/>
                  <a:gd name="T4" fmla="*/ 6 w 354"/>
                  <a:gd name="T5" fmla="*/ 99 h 2742"/>
                  <a:gd name="T6" fmla="*/ 0 w 354"/>
                  <a:gd name="T7" fmla="*/ 103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21" name="Rectangle 83"/>
              <p:cNvSpPr>
                <a:spLocks noChangeArrowheads="1"/>
              </p:cNvSpPr>
              <p:nvPr/>
            </p:nvSpPr>
            <p:spPr bwMode="auto">
              <a:xfrm>
                <a:off x="4208" y="429"/>
                <a:ext cx="1046" cy="2282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 b="0"/>
              </a:p>
            </p:txBody>
          </p:sp>
          <p:sp>
            <p:nvSpPr>
              <p:cNvPr id="20522" name="Freeform 84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4 w 211"/>
                  <a:gd name="T3" fmla="*/ 9 h 2537"/>
                  <a:gd name="T4" fmla="*/ 2 w 211"/>
                  <a:gd name="T5" fmla="*/ 94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23" name="Freeform 85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6 w 328"/>
                  <a:gd name="T3" fmla="*/ 6 h 226"/>
                  <a:gd name="T4" fmla="*/ 6 w 328"/>
                  <a:gd name="T5" fmla="*/ 9 h 226"/>
                  <a:gd name="T6" fmla="*/ 0 w 328"/>
                  <a:gd name="T7" fmla="*/ 4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24" name="Rectangle 86"/>
              <p:cNvSpPr>
                <a:spLocks noChangeArrowheads="1"/>
              </p:cNvSpPr>
              <p:nvPr/>
            </p:nvSpPr>
            <p:spPr bwMode="auto">
              <a:xfrm>
                <a:off x="4213" y="694"/>
                <a:ext cx="593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 b="0"/>
              </a:p>
            </p:txBody>
          </p:sp>
          <p:grpSp>
            <p:nvGrpSpPr>
              <p:cNvPr id="20525" name="Group 87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20550" name="AutoShape 88"/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8" cy="141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 b="0"/>
                </a:p>
              </p:txBody>
            </p:sp>
            <p:sp>
              <p:nvSpPr>
                <p:cNvPr id="20551" name="AutoShape 89"/>
                <p:cNvSpPr>
                  <a:spLocks noChangeArrowheads="1"/>
                </p:cNvSpPr>
                <p:nvPr/>
              </p:nvSpPr>
              <p:spPr bwMode="auto">
                <a:xfrm>
                  <a:off x="631" y="2584"/>
                  <a:ext cx="692" cy="10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 b="0"/>
                </a:p>
              </p:txBody>
            </p:sp>
          </p:grpSp>
          <p:sp>
            <p:nvSpPr>
              <p:cNvPr id="20526" name="Rectangle 90"/>
              <p:cNvSpPr>
                <a:spLocks noChangeArrowheads="1"/>
              </p:cNvSpPr>
              <p:nvPr/>
            </p:nvSpPr>
            <p:spPr bwMode="auto">
              <a:xfrm>
                <a:off x="4223" y="1021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 b="0"/>
              </a:p>
            </p:txBody>
          </p:sp>
          <p:grpSp>
            <p:nvGrpSpPr>
              <p:cNvPr id="20527" name="Group 91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20548" name="AutoShape 92"/>
                <p:cNvSpPr>
                  <a:spLocks noChangeArrowheads="1"/>
                </p:cNvSpPr>
                <p:nvPr/>
              </p:nvSpPr>
              <p:spPr bwMode="auto">
                <a:xfrm>
                  <a:off x="615" y="2566"/>
                  <a:ext cx="722" cy="142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 b="0"/>
                </a:p>
              </p:txBody>
            </p:sp>
            <p:sp>
              <p:nvSpPr>
                <p:cNvPr id="20549" name="AutoShape 93"/>
                <p:cNvSpPr>
                  <a:spLocks noChangeArrowheads="1"/>
                </p:cNvSpPr>
                <p:nvPr/>
              </p:nvSpPr>
              <p:spPr bwMode="auto">
                <a:xfrm>
                  <a:off x="633" y="2581"/>
                  <a:ext cx="686" cy="108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 b="0"/>
                </a:p>
              </p:txBody>
            </p:sp>
          </p:grpSp>
          <p:sp>
            <p:nvSpPr>
              <p:cNvPr id="20528" name="Rectangle 94"/>
              <p:cNvSpPr>
                <a:spLocks noChangeArrowheads="1"/>
              </p:cNvSpPr>
              <p:nvPr/>
            </p:nvSpPr>
            <p:spPr bwMode="auto">
              <a:xfrm>
                <a:off x="4218" y="1357"/>
                <a:ext cx="593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 b="0"/>
              </a:p>
            </p:txBody>
          </p:sp>
          <p:sp>
            <p:nvSpPr>
              <p:cNvPr id="20529" name="Rectangle 95"/>
              <p:cNvSpPr>
                <a:spLocks noChangeArrowheads="1"/>
              </p:cNvSpPr>
              <p:nvPr/>
            </p:nvSpPr>
            <p:spPr bwMode="auto">
              <a:xfrm>
                <a:off x="4228" y="1655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 b="0"/>
              </a:p>
            </p:txBody>
          </p:sp>
          <p:grpSp>
            <p:nvGrpSpPr>
              <p:cNvPr id="20530" name="Group 96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20546" name="AutoShape 97"/>
                <p:cNvSpPr>
                  <a:spLocks noChangeArrowheads="1"/>
                </p:cNvSpPr>
                <p:nvPr/>
              </p:nvSpPr>
              <p:spPr bwMode="auto">
                <a:xfrm>
                  <a:off x="612" y="2568"/>
                  <a:ext cx="727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 b="0"/>
                </a:p>
              </p:txBody>
            </p:sp>
            <p:sp>
              <p:nvSpPr>
                <p:cNvPr id="20547" name="AutoShape 98"/>
                <p:cNvSpPr>
                  <a:spLocks noChangeArrowheads="1"/>
                </p:cNvSpPr>
                <p:nvPr/>
              </p:nvSpPr>
              <p:spPr bwMode="auto">
                <a:xfrm>
                  <a:off x="630" y="2585"/>
                  <a:ext cx="691" cy="10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 b="0"/>
                </a:p>
              </p:txBody>
            </p:sp>
          </p:grpSp>
          <p:sp>
            <p:nvSpPr>
              <p:cNvPr id="20531" name="Freeform 99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6 w 328"/>
                  <a:gd name="T3" fmla="*/ 5 h 226"/>
                  <a:gd name="T4" fmla="*/ 6 w 328"/>
                  <a:gd name="T5" fmla="*/ 8 h 226"/>
                  <a:gd name="T6" fmla="*/ 0 w 328"/>
                  <a:gd name="T7" fmla="*/ 3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0532" name="Group 100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20544" name="AutoShape 101"/>
                <p:cNvSpPr>
                  <a:spLocks noChangeArrowheads="1"/>
                </p:cNvSpPr>
                <p:nvPr/>
              </p:nvSpPr>
              <p:spPr bwMode="auto">
                <a:xfrm>
                  <a:off x="613" y="2570"/>
                  <a:ext cx="727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 b="0"/>
                </a:p>
              </p:txBody>
            </p:sp>
            <p:sp>
              <p:nvSpPr>
                <p:cNvPr id="20545" name="AutoShape 102"/>
                <p:cNvSpPr>
                  <a:spLocks noChangeArrowheads="1"/>
                </p:cNvSpPr>
                <p:nvPr/>
              </p:nvSpPr>
              <p:spPr bwMode="auto">
                <a:xfrm>
                  <a:off x="631" y="2584"/>
                  <a:ext cx="691" cy="10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 b="0"/>
                </a:p>
              </p:txBody>
            </p:sp>
          </p:grpSp>
          <p:sp>
            <p:nvSpPr>
              <p:cNvPr id="20533" name="Rectangle 103"/>
              <p:cNvSpPr>
                <a:spLocks noChangeArrowheads="1"/>
              </p:cNvSpPr>
              <p:nvPr/>
            </p:nvSpPr>
            <p:spPr bwMode="auto">
              <a:xfrm>
                <a:off x="5249" y="429"/>
                <a:ext cx="68" cy="2287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 b="0"/>
              </a:p>
            </p:txBody>
          </p:sp>
          <p:sp>
            <p:nvSpPr>
              <p:cNvPr id="20534" name="Freeform 104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6 w 296"/>
                  <a:gd name="T3" fmla="*/ 5 h 256"/>
                  <a:gd name="T4" fmla="*/ 6 w 296"/>
                  <a:gd name="T5" fmla="*/ 9 h 256"/>
                  <a:gd name="T6" fmla="*/ 0 w 296"/>
                  <a:gd name="T7" fmla="*/ 3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35" name="Freeform 105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6 w 304"/>
                  <a:gd name="T3" fmla="*/ 7 h 288"/>
                  <a:gd name="T4" fmla="*/ 5 w 304"/>
                  <a:gd name="T5" fmla="*/ 11 h 288"/>
                  <a:gd name="T6" fmla="*/ 2 w 304"/>
                  <a:gd name="T7" fmla="*/ 5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36" name="Oval 106"/>
              <p:cNvSpPr>
                <a:spLocks noChangeArrowheads="1"/>
              </p:cNvSpPr>
              <p:nvPr/>
            </p:nvSpPr>
            <p:spPr bwMode="auto">
              <a:xfrm>
                <a:off x="5516" y="2612"/>
                <a:ext cx="49" cy="95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 b="0"/>
              </a:p>
            </p:txBody>
          </p:sp>
          <p:sp>
            <p:nvSpPr>
              <p:cNvPr id="20537" name="Freeform 107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5 h 240"/>
                  <a:gd name="T2" fmla="*/ 2 w 306"/>
                  <a:gd name="T3" fmla="*/ 9 h 240"/>
                  <a:gd name="T4" fmla="*/ 6 w 306"/>
                  <a:gd name="T5" fmla="*/ 5 h 240"/>
                  <a:gd name="T6" fmla="*/ 6 w 306"/>
                  <a:gd name="T7" fmla="*/ 0 h 240"/>
                  <a:gd name="T8" fmla="*/ 0 w 306"/>
                  <a:gd name="T9" fmla="*/ 5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38" name="AutoShape 108"/>
              <p:cNvSpPr>
                <a:spLocks noChangeArrowheads="1"/>
              </p:cNvSpPr>
              <p:nvPr/>
            </p:nvSpPr>
            <p:spPr bwMode="auto">
              <a:xfrm>
                <a:off x="4140" y="2678"/>
                <a:ext cx="1201" cy="147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 b="0"/>
              </a:p>
            </p:txBody>
          </p:sp>
          <p:sp>
            <p:nvSpPr>
              <p:cNvPr id="20539" name="AutoShape 109"/>
              <p:cNvSpPr>
                <a:spLocks noChangeArrowheads="1"/>
              </p:cNvSpPr>
              <p:nvPr/>
            </p:nvSpPr>
            <p:spPr bwMode="auto">
              <a:xfrm>
                <a:off x="4208" y="2711"/>
                <a:ext cx="1070" cy="8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 b="0"/>
              </a:p>
            </p:txBody>
          </p:sp>
          <p:sp>
            <p:nvSpPr>
              <p:cNvPr id="20540" name="Oval 110"/>
              <p:cNvSpPr>
                <a:spLocks noChangeArrowheads="1"/>
              </p:cNvSpPr>
              <p:nvPr/>
            </p:nvSpPr>
            <p:spPr bwMode="auto">
              <a:xfrm>
                <a:off x="4310" y="2385"/>
                <a:ext cx="156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 b="0"/>
              </a:p>
            </p:txBody>
          </p:sp>
          <p:sp>
            <p:nvSpPr>
              <p:cNvPr id="20541" name="Oval 111"/>
              <p:cNvSpPr>
                <a:spLocks noChangeArrowheads="1"/>
              </p:cNvSpPr>
              <p:nvPr/>
            </p:nvSpPr>
            <p:spPr bwMode="auto">
              <a:xfrm>
                <a:off x="4485" y="2385"/>
                <a:ext cx="160" cy="14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 sz="1800" b="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20542" name="Oval 112"/>
              <p:cNvSpPr>
                <a:spLocks noChangeArrowheads="1"/>
              </p:cNvSpPr>
              <p:nvPr/>
            </p:nvSpPr>
            <p:spPr bwMode="auto">
              <a:xfrm>
                <a:off x="4660" y="2380"/>
                <a:ext cx="160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 b="0"/>
              </a:p>
            </p:txBody>
          </p:sp>
          <p:sp>
            <p:nvSpPr>
              <p:cNvPr id="20543" name="Rectangle 113"/>
              <p:cNvSpPr>
                <a:spLocks noChangeArrowheads="1"/>
              </p:cNvSpPr>
              <p:nvPr/>
            </p:nvSpPr>
            <p:spPr bwMode="auto">
              <a:xfrm>
                <a:off x="5064" y="1835"/>
                <a:ext cx="83" cy="762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 b="0"/>
              </a:p>
            </p:txBody>
          </p:sp>
        </p:grpSp>
        <p:grpSp>
          <p:nvGrpSpPr>
            <p:cNvPr id="20508" name="Group 114"/>
            <p:cNvGrpSpPr>
              <a:grpSpLocks/>
            </p:cNvGrpSpPr>
            <p:nvPr/>
          </p:nvGrpSpPr>
          <p:grpSpPr bwMode="auto">
            <a:xfrm>
              <a:off x="444500" y="4635500"/>
              <a:ext cx="925513" cy="795338"/>
              <a:chOff x="-44" y="1473"/>
              <a:chExt cx="981" cy="1105"/>
            </a:xfrm>
          </p:grpSpPr>
          <p:pic>
            <p:nvPicPr>
              <p:cNvPr id="20518" name="Picture 11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0519" name="Freeform 11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58127 w 356"/>
                  <a:gd name="T3" fmla="*/ 4362 h 368"/>
                  <a:gd name="T4" fmla="*/ 68956 w 356"/>
                  <a:gd name="T5" fmla="*/ 90881 h 368"/>
                  <a:gd name="T6" fmla="*/ 15197 w 356"/>
                  <a:gd name="T7" fmla="*/ 11365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20509" name="Group 117"/>
            <p:cNvGrpSpPr>
              <a:grpSpLocks/>
            </p:cNvGrpSpPr>
            <p:nvPr/>
          </p:nvGrpSpPr>
          <p:grpSpPr bwMode="auto">
            <a:xfrm>
              <a:off x="3665538" y="2816225"/>
              <a:ext cx="925512" cy="795338"/>
              <a:chOff x="-44" y="1473"/>
              <a:chExt cx="981" cy="1105"/>
            </a:xfrm>
          </p:grpSpPr>
          <p:pic>
            <p:nvPicPr>
              <p:cNvPr id="20516" name="Picture 118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0517" name="Freeform 119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58127 w 356"/>
                  <a:gd name="T3" fmla="*/ 4362 h 368"/>
                  <a:gd name="T4" fmla="*/ 68956 w 356"/>
                  <a:gd name="T5" fmla="*/ 90881 h 368"/>
                  <a:gd name="T6" fmla="*/ 15197 w 356"/>
                  <a:gd name="T7" fmla="*/ 11365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20510" name="Group 120"/>
            <p:cNvGrpSpPr>
              <a:grpSpLocks/>
            </p:cNvGrpSpPr>
            <p:nvPr/>
          </p:nvGrpSpPr>
          <p:grpSpPr bwMode="auto">
            <a:xfrm>
              <a:off x="4710113" y="2957513"/>
              <a:ext cx="925512" cy="795337"/>
              <a:chOff x="-44" y="1473"/>
              <a:chExt cx="981" cy="1105"/>
            </a:xfrm>
          </p:grpSpPr>
          <p:pic>
            <p:nvPicPr>
              <p:cNvPr id="20514" name="Picture 121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0515" name="Freeform 122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58127 w 356"/>
                  <a:gd name="T3" fmla="*/ 4362 h 368"/>
                  <a:gd name="T4" fmla="*/ 68956 w 356"/>
                  <a:gd name="T5" fmla="*/ 90881 h 368"/>
                  <a:gd name="T6" fmla="*/ 15197 w 356"/>
                  <a:gd name="T7" fmla="*/ 11365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20511" name="Group 123"/>
            <p:cNvGrpSpPr>
              <a:grpSpLocks/>
            </p:cNvGrpSpPr>
            <p:nvPr/>
          </p:nvGrpSpPr>
          <p:grpSpPr bwMode="auto">
            <a:xfrm flipH="1">
              <a:off x="7180263" y="4405313"/>
              <a:ext cx="925512" cy="795337"/>
              <a:chOff x="-44" y="1473"/>
              <a:chExt cx="981" cy="1105"/>
            </a:xfrm>
          </p:grpSpPr>
          <p:pic>
            <p:nvPicPr>
              <p:cNvPr id="20512" name="Picture 124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0513" name="Freeform 125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58127 w 356"/>
                  <a:gd name="T3" fmla="*/ 4362 h 368"/>
                  <a:gd name="T4" fmla="*/ 68956 w 356"/>
                  <a:gd name="T5" fmla="*/ 90881 h 368"/>
                  <a:gd name="T6" fmla="*/ 15197 w 356"/>
                  <a:gd name="T7" fmla="*/ 11365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685847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z="3200" smtClean="0">
                <a:latin typeface="+mn-lt"/>
                <a:ea typeface="ＭＳ Ｐゴシック" charset="0"/>
              </a:rPr>
              <a:t>O Servidor envia para todos os clientes</a:t>
            </a:r>
            <a:endParaRPr lang="pt-PT" sz="3200">
              <a:latin typeface="+mn-lt"/>
              <a:ea typeface="ＭＳ Ｐゴシック" charset="0"/>
            </a:endParaRPr>
          </a:p>
        </p:txBody>
      </p:sp>
      <p:sp>
        <p:nvSpPr>
          <p:cNvPr id="1821700" name="Cloud"/>
          <p:cNvSpPr>
            <a:spLocks noChangeAspect="1" noEditPoints="1" noChangeArrowheads="1"/>
          </p:cNvSpPr>
          <p:nvPr/>
        </p:nvSpPr>
        <p:spPr bwMode="auto">
          <a:xfrm>
            <a:off x="3151188" y="2566988"/>
            <a:ext cx="3341687" cy="2239962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-1" y="8613"/>
                  <a:pt x="-1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4" y="13940"/>
                  <a:pt x="474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299"/>
                  <a:pt x="6247" y="20299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6"/>
                  <a:pt x="11036" y="21596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6"/>
                  <a:pt x="15802" y="18946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-1"/>
                  <a:pt x="16758" y="-1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-1"/>
                  <a:pt x="13174" y="-1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49"/>
                  <a:pt x="9358" y="649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1"/>
                  <a:pt x="5288" y="1971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09"/>
                  <a:pt x="2172" y="13109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2FFFF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Courier New" pitchFamily="1" charset="0"/>
              <a:ea typeface="+mn-ea"/>
              <a:cs typeface="+mn-cs"/>
            </a:endParaRPr>
          </a:p>
        </p:txBody>
      </p:sp>
      <p:sp>
        <p:nvSpPr>
          <p:cNvPr id="21507" name="Line 6"/>
          <p:cNvSpPr>
            <a:spLocks noChangeShapeType="1"/>
          </p:cNvSpPr>
          <p:nvPr/>
        </p:nvSpPr>
        <p:spPr bwMode="auto">
          <a:xfrm>
            <a:off x="1960563" y="2890838"/>
            <a:ext cx="1458912" cy="4222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Line 16"/>
          <p:cNvSpPr>
            <a:spLocks noChangeShapeType="1"/>
          </p:cNvSpPr>
          <p:nvPr/>
        </p:nvSpPr>
        <p:spPr bwMode="auto">
          <a:xfrm flipH="1">
            <a:off x="2382838" y="4389438"/>
            <a:ext cx="1228725" cy="5762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Text Box 17"/>
          <p:cNvSpPr txBox="1">
            <a:spLocks noChangeArrowheads="1"/>
          </p:cNvSpPr>
          <p:nvPr/>
        </p:nvSpPr>
        <p:spPr bwMode="auto">
          <a:xfrm>
            <a:off x="2622550" y="4081463"/>
            <a:ext cx="441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3300"/>
                </a:solidFill>
              </a:rPr>
              <a:t>d</a:t>
            </a:r>
            <a:r>
              <a:rPr lang="en-US" baseline="-25000">
                <a:solidFill>
                  <a:srgbClr val="FF3300"/>
                </a:solidFill>
              </a:rPr>
              <a:t>1</a:t>
            </a:r>
          </a:p>
        </p:txBody>
      </p:sp>
      <p:sp>
        <p:nvSpPr>
          <p:cNvPr id="1821714" name="Document"/>
          <p:cNvSpPr>
            <a:spLocks noEditPoints="1" noChangeArrowheads="1"/>
          </p:cNvSpPr>
          <p:nvPr/>
        </p:nvSpPr>
        <p:spPr bwMode="auto">
          <a:xfrm>
            <a:off x="2613025" y="1508125"/>
            <a:ext cx="728663" cy="846138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Courier New" pitchFamily="1" charset="0"/>
              <a:ea typeface="+mn-ea"/>
              <a:cs typeface="+mn-cs"/>
            </a:endParaRPr>
          </a:p>
        </p:txBody>
      </p:sp>
      <p:sp>
        <p:nvSpPr>
          <p:cNvPr id="21511" name="Text Box 19"/>
          <p:cNvSpPr txBox="1">
            <a:spLocks noChangeArrowheads="1"/>
          </p:cNvSpPr>
          <p:nvPr/>
        </p:nvSpPr>
        <p:spPr bwMode="auto">
          <a:xfrm>
            <a:off x="3563938" y="1484313"/>
            <a:ext cx="22733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FF0000"/>
                </a:solidFill>
              </a:rPr>
              <a:t>F bits</a:t>
            </a:r>
          </a:p>
        </p:txBody>
      </p:sp>
      <p:sp>
        <p:nvSpPr>
          <p:cNvPr id="21512" name="Line 20"/>
          <p:cNvSpPr>
            <a:spLocks noChangeShapeType="1"/>
          </p:cNvSpPr>
          <p:nvPr/>
        </p:nvSpPr>
        <p:spPr bwMode="auto">
          <a:xfrm>
            <a:off x="4687888" y="4735513"/>
            <a:ext cx="920750" cy="115093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3" name="Line 21"/>
          <p:cNvSpPr>
            <a:spLocks noChangeShapeType="1"/>
          </p:cNvSpPr>
          <p:nvPr/>
        </p:nvSpPr>
        <p:spPr bwMode="auto">
          <a:xfrm>
            <a:off x="6108700" y="4159250"/>
            <a:ext cx="1497013" cy="8445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4" name="Line 22"/>
          <p:cNvSpPr>
            <a:spLocks noChangeShapeType="1"/>
          </p:cNvSpPr>
          <p:nvPr/>
        </p:nvSpPr>
        <p:spPr bwMode="auto">
          <a:xfrm flipV="1">
            <a:off x="6070600" y="2584450"/>
            <a:ext cx="1420813" cy="2682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5" name="Text Box 24"/>
          <p:cNvSpPr txBox="1">
            <a:spLocks noChangeArrowheads="1"/>
          </p:cNvSpPr>
          <p:nvPr/>
        </p:nvSpPr>
        <p:spPr bwMode="auto">
          <a:xfrm>
            <a:off x="4619625" y="5080000"/>
            <a:ext cx="441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3300"/>
                </a:solidFill>
              </a:rPr>
              <a:t>d</a:t>
            </a:r>
            <a:r>
              <a:rPr lang="en-US" baseline="-25000">
                <a:solidFill>
                  <a:srgbClr val="FF3300"/>
                </a:solidFill>
              </a:rPr>
              <a:t>2</a:t>
            </a:r>
          </a:p>
        </p:txBody>
      </p:sp>
      <p:sp>
        <p:nvSpPr>
          <p:cNvPr id="21516" name="Text Box 25"/>
          <p:cNvSpPr txBox="1">
            <a:spLocks noChangeArrowheads="1"/>
          </p:cNvSpPr>
          <p:nvPr/>
        </p:nvSpPr>
        <p:spPr bwMode="auto">
          <a:xfrm>
            <a:off x="6654800" y="4005263"/>
            <a:ext cx="441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3300"/>
                </a:solidFill>
              </a:rPr>
              <a:t>d</a:t>
            </a:r>
            <a:r>
              <a:rPr lang="en-US" baseline="-25000">
                <a:solidFill>
                  <a:srgbClr val="FF3300"/>
                </a:solidFill>
              </a:rPr>
              <a:t>3</a:t>
            </a:r>
          </a:p>
        </p:txBody>
      </p:sp>
      <p:sp>
        <p:nvSpPr>
          <p:cNvPr id="21517" name="Text Box 26"/>
          <p:cNvSpPr txBox="1">
            <a:spLocks noChangeArrowheads="1"/>
          </p:cNvSpPr>
          <p:nvPr/>
        </p:nvSpPr>
        <p:spPr bwMode="auto">
          <a:xfrm>
            <a:off x="6462713" y="2122488"/>
            <a:ext cx="441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3300"/>
                </a:solidFill>
              </a:rPr>
              <a:t>d</a:t>
            </a:r>
            <a:r>
              <a:rPr lang="en-US" baseline="-25000">
                <a:solidFill>
                  <a:srgbClr val="FF3300"/>
                </a:solidFill>
              </a:rPr>
              <a:t>4</a:t>
            </a:r>
          </a:p>
        </p:txBody>
      </p:sp>
      <p:sp>
        <p:nvSpPr>
          <p:cNvPr id="21518" name="Text Box 27"/>
          <p:cNvSpPr txBox="1">
            <a:spLocks noChangeArrowheads="1"/>
          </p:cNvSpPr>
          <p:nvPr/>
        </p:nvSpPr>
        <p:spPr bwMode="auto">
          <a:xfrm>
            <a:off x="361950" y="3097213"/>
            <a:ext cx="22875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0000FF"/>
                </a:solidFill>
              </a:rPr>
              <a:t>upload rate u</a:t>
            </a:r>
            <a:r>
              <a:rPr lang="en-US" baseline="-25000">
                <a:solidFill>
                  <a:srgbClr val="0000FF"/>
                </a:solidFill>
              </a:rPr>
              <a:t>s</a:t>
            </a:r>
          </a:p>
        </p:txBody>
      </p:sp>
      <p:sp>
        <p:nvSpPr>
          <p:cNvPr id="21519" name="Text Box 28"/>
          <p:cNvSpPr txBox="1">
            <a:spLocks noChangeArrowheads="1"/>
          </p:cNvSpPr>
          <p:nvPr/>
        </p:nvSpPr>
        <p:spPr bwMode="auto">
          <a:xfrm>
            <a:off x="695325" y="5867400"/>
            <a:ext cx="27511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3300"/>
                </a:solidFill>
              </a:rPr>
              <a:t>download rates d</a:t>
            </a:r>
            <a:r>
              <a:rPr lang="en-US" baseline="-25000">
                <a:solidFill>
                  <a:srgbClr val="FF3300"/>
                </a:solidFill>
              </a:rPr>
              <a:t>i</a:t>
            </a:r>
          </a:p>
        </p:txBody>
      </p:sp>
      <p:sp>
        <p:nvSpPr>
          <p:cNvPr id="21520" name="Text Box 30"/>
          <p:cNvSpPr txBox="1">
            <a:spLocks noChangeArrowheads="1"/>
          </p:cNvSpPr>
          <p:nvPr/>
        </p:nvSpPr>
        <p:spPr bwMode="auto">
          <a:xfrm>
            <a:off x="4071938" y="3352800"/>
            <a:ext cx="14906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/>
              <a:t>Internet</a:t>
            </a:r>
          </a:p>
        </p:txBody>
      </p:sp>
      <p:grpSp>
        <p:nvGrpSpPr>
          <p:cNvPr id="21521" name="Group 781"/>
          <p:cNvGrpSpPr>
            <a:grpSpLocks/>
          </p:cNvGrpSpPr>
          <p:nvPr/>
        </p:nvGrpSpPr>
        <p:grpSpPr bwMode="auto">
          <a:xfrm>
            <a:off x="1547813" y="2133600"/>
            <a:ext cx="442912" cy="839788"/>
            <a:chOff x="4140" y="429"/>
            <a:chExt cx="1425" cy="2396"/>
          </a:xfrm>
        </p:grpSpPr>
        <p:sp>
          <p:nvSpPr>
            <p:cNvPr id="21535" name="Freeform 782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6 w 354"/>
                <a:gd name="T3" fmla="*/ 13 h 2742"/>
                <a:gd name="T4" fmla="*/ 6 w 354"/>
                <a:gd name="T5" fmla="*/ 99 h 2742"/>
                <a:gd name="T6" fmla="*/ 0 w 354"/>
                <a:gd name="T7" fmla="*/ 103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6" name="Rectangle 783"/>
            <p:cNvSpPr>
              <a:spLocks noChangeArrowheads="1"/>
            </p:cNvSpPr>
            <p:nvPr/>
          </p:nvSpPr>
          <p:spPr bwMode="auto">
            <a:xfrm>
              <a:off x="4210" y="429"/>
              <a:ext cx="1046" cy="2285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1537" name="Freeform 784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4 w 211"/>
                <a:gd name="T3" fmla="*/ 9 h 2537"/>
                <a:gd name="T4" fmla="*/ 2 w 211"/>
                <a:gd name="T5" fmla="*/ 94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8" name="Freeform 785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6 w 328"/>
                <a:gd name="T3" fmla="*/ 6 h 226"/>
                <a:gd name="T4" fmla="*/ 6 w 328"/>
                <a:gd name="T5" fmla="*/ 9 h 226"/>
                <a:gd name="T6" fmla="*/ 0 w 328"/>
                <a:gd name="T7" fmla="*/ 4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9" name="Rectangle 786"/>
            <p:cNvSpPr>
              <a:spLocks noChangeArrowheads="1"/>
            </p:cNvSpPr>
            <p:nvPr/>
          </p:nvSpPr>
          <p:spPr bwMode="auto">
            <a:xfrm>
              <a:off x="4210" y="690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21540" name="Group 787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21565" name="AutoShape 788"/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1" cy="14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1566" name="AutoShape 789"/>
              <p:cNvSpPr>
                <a:spLocks noChangeArrowheads="1"/>
              </p:cNvSpPr>
              <p:nvPr/>
            </p:nvSpPr>
            <p:spPr bwMode="auto">
              <a:xfrm>
                <a:off x="625" y="2581"/>
                <a:ext cx="696" cy="11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21541" name="Rectangle 790"/>
            <p:cNvSpPr>
              <a:spLocks noChangeArrowheads="1"/>
            </p:cNvSpPr>
            <p:nvPr/>
          </p:nvSpPr>
          <p:spPr bwMode="auto">
            <a:xfrm>
              <a:off x="4220" y="1022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21542" name="Group 791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21563" name="AutoShape 792"/>
              <p:cNvSpPr>
                <a:spLocks noChangeArrowheads="1"/>
              </p:cNvSpPr>
              <p:nvPr/>
            </p:nvSpPr>
            <p:spPr bwMode="auto">
              <a:xfrm>
                <a:off x="615" y="2564"/>
                <a:ext cx="721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1564" name="AutoShape 793"/>
              <p:cNvSpPr>
                <a:spLocks noChangeArrowheads="1"/>
              </p:cNvSpPr>
              <p:nvPr/>
            </p:nvSpPr>
            <p:spPr bwMode="auto">
              <a:xfrm>
                <a:off x="628" y="2581"/>
                <a:ext cx="69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21543" name="Rectangle 794"/>
            <p:cNvSpPr>
              <a:spLocks noChangeArrowheads="1"/>
            </p:cNvSpPr>
            <p:nvPr/>
          </p:nvSpPr>
          <p:spPr bwMode="auto">
            <a:xfrm>
              <a:off x="4220" y="1354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1544" name="Rectangle 795"/>
            <p:cNvSpPr>
              <a:spLocks noChangeArrowheads="1"/>
            </p:cNvSpPr>
            <p:nvPr/>
          </p:nvSpPr>
          <p:spPr bwMode="auto">
            <a:xfrm>
              <a:off x="4230" y="1655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21545" name="Group 796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21561" name="AutoShape 797"/>
              <p:cNvSpPr>
                <a:spLocks noChangeArrowheads="1"/>
              </p:cNvSpPr>
              <p:nvPr/>
            </p:nvSpPr>
            <p:spPr bwMode="auto">
              <a:xfrm>
                <a:off x="618" y="2586"/>
                <a:ext cx="720" cy="12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1562" name="AutoShape 798"/>
              <p:cNvSpPr>
                <a:spLocks noChangeArrowheads="1"/>
              </p:cNvSpPr>
              <p:nvPr/>
            </p:nvSpPr>
            <p:spPr bwMode="auto">
              <a:xfrm>
                <a:off x="630" y="2586"/>
                <a:ext cx="695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21546" name="Freeform 799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6 w 328"/>
                <a:gd name="T3" fmla="*/ 5 h 226"/>
                <a:gd name="T4" fmla="*/ 6 w 328"/>
                <a:gd name="T5" fmla="*/ 8 h 226"/>
                <a:gd name="T6" fmla="*/ 0 w 328"/>
                <a:gd name="T7" fmla="*/ 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1547" name="Group 800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21559" name="AutoShape 801"/>
              <p:cNvSpPr>
                <a:spLocks noChangeArrowheads="1"/>
              </p:cNvSpPr>
              <p:nvPr/>
            </p:nvSpPr>
            <p:spPr bwMode="auto">
              <a:xfrm>
                <a:off x="613" y="2571"/>
                <a:ext cx="732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1560" name="AutoShape 802"/>
              <p:cNvSpPr>
                <a:spLocks noChangeArrowheads="1"/>
              </p:cNvSpPr>
              <p:nvPr/>
            </p:nvSpPr>
            <p:spPr bwMode="auto">
              <a:xfrm>
                <a:off x="625" y="2587"/>
                <a:ext cx="720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21548" name="Rectangle 803"/>
            <p:cNvSpPr>
              <a:spLocks noChangeArrowheads="1"/>
            </p:cNvSpPr>
            <p:nvPr/>
          </p:nvSpPr>
          <p:spPr bwMode="auto">
            <a:xfrm>
              <a:off x="5246" y="429"/>
              <a:ext cx="70" cy="2285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1549" name="Freeform 804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6 w 296"/>
                <a:gd name="T3" fmla="*/ 5 h 256"/>
                <a:gd name="T4" fmla="*/ 6 w 296"/>
                <a:gd name="T5" fmla="*/ 9 h 256"/>
                <a:gd name="T6" fmla="*/ 0 w 296"/>
                <a:gd name="T7" fmla="*/ 3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50" name="Freeform 805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6 w 304"/>
                <a:gd name="T3" fmla="*/ 7 h 288"/>
                <a:gd name="T4" fmla="*/ 5 w 304"/>
                <a:gd name="T5" fmla="*/ 11 h 288"/>
                <a:gd name="T6" fmla="*/ 2 w 304"/>
                <a:gd name="T7" fmla="*/ 5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51" name="Oval 806"/>
            <p:cNvSpPr>
              <a:spLocks noChangeArrowheads="1"/>
            </p:cNvSpPr>
            <p:nvPr/>
          </p:nvSpPr>
          <p:spPr bwMode="auto">
            <a:xfrm>
              <a:off x="5515" y="2611"/>
              <a:ext cx="50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1552" name="Freeform 807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5 h 240"/>
                <a:gd name="T2" fmla="*/ 2 w 306"/>
                <a:gd name="T3" fmla="*/ 9 h 240"/>
                <a:gd name="T4" fmla="*/ 6 w 306"/>
                <a:gd name="T5" fmla="*/ 5 h 240"/>
                <a:gd name="T6" fmla="*/ 6 w 306"/>
                <a:gd name="T7" fmla="*/ 0 h 240"/>
                <a:gd name="T8" fmla="*/ 0 w 306"/>
                <a:gd name="T9" fmla="*/ 5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53" name="AutoShape 808"/>
            <p:cNvSpPr>
              <a:spLocks noChangeArrowheads="1"/>
            </p:cNvSpPr>
            <p:nvPr/>
          </p:nvSpPr>
          <p:spPr bwMode="auto">
            <a:xfrm>
              <a:off x="4140" y="2675"/>
              <a:ext cx="1196" cy="150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1554" name="AutoShape 809"/>
            <p:cNvSpPr>
              <a:spLocks noChangeArrowheads="1"/>
            </p:cNvSpPr>
            <p:nvPr/>
          </p:nvSpPr>
          <p:spPr bwMode="auto">
            <a:xfrm>
              <a:off x="4210" y="2714"/>
              <a:ext cx="1066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1555" name="Oval 810"/>
            <p:cNvSpPr>
              <a:spLocks noChangeArrowheads="1"/>
            </p:cNvSpPr>
            <p:nvPr/>
          </p:nvSpPr>
          <p:spPr bwMode="auto">
            <a:xfrm>
              <a:off x="4309" y="2382"/>
              <a:ext cx="159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1556" name="Oval 811"/>
            <p:cNvSpPr>
              <a:spLocks noChangeArrowheads="1"/>
            </p:cNvSpPr>
            <p:nvPr/>
          </p:nvSpPr>
          <p:spPr bwMode="auto">
            <a:xfrm>
              <a:off x="4489" y="2382"/>
              <a:ext cx="159" cy="14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21557" name="Oval 812"/>
            <p:cNvSpPr>
              <a:spLocks noChangeArrowheads="1"/>
            </p:cNvSpPr>
            <p:nvPr/>
          </p:nvSpPr>
          <p:spPr bwMode="auto">
            <a:xfrm>
              <a:off x="4658" y="2382"/>
              <a:ext cx="159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1558" name="Rectangle 813"/>
            <p:cNvSpPr>
              <a:spLocks noChangeArrowheads="1"/>
            </p:cNvSpPr>
            <p:nvPr/>
          </p:nvSpPr>
          <p:spPr bwMode="auto">
            <a:xfrm>
              <a:off x="5067" y="1837"/>
              <a:ext cx="80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</p:grpSp>
      <p:grpSp>
        <p:nvGrpSpPr>
          <p:cNvPr id="21522" name="Group 771"/>
          <p:cNvGrpSpPr>
            <a:grpSpLocks/>
          </p:cNvGrpSpPr>
          <p:nvPr/>
        </p:nvGrpSpPr>
        <p:grpSpPr bwMode="auto">
          <a:xfrm flipH="1">
            <a:off x="7308850" y="4797425"/>
            <a:ext cx="657225" cy="622300"/>
            <a:chOff x="2839" y="3501"/>
            <a:chExt cx="755" cy="803"/>
          </a:xfrm>
        </p:grpSpPr>
        <p:pic>
          <p:nvPicPr>
            <p:cNvPr id="21533" name="Picture 772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501"/>
              <a:ext cx="75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534" name="Freeform 773"/>
            <p:cNvSpPr>
              <a:spLocks/>
            </p:cNvSpPr>
            <p:nvPr/>
          </p:nvSpPr>
          <p:spPr bwMode="auto">
            <a:xfrm>
              <a:off x="2916" y="3578"/>
              <a:ext cx="356" cy="368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1523" name="Group 771"/>
          <p:cNvGrpSpPr>
            <a:grpSpLocks/>
          </p:cNvGrpSpPr>
          <p:nvPr/>
        </p:nvGrpSpPr>
        <p:grpSpPr bwMode="auto">
          <a:xfrm flipH="1">
            <a:off x="7235825" y="2276475"/>
            <a:ext cx="658813" cy="622300"/>
            <a:chOff x="2839" y="3501"/>
            <a:chExt cx="755" cy="803"/>
          </a:xfrm>
        </p:grpSpPr>
        <p:pic>
          <p:nvPicPr>
            <p:cNvPr id="21531" name="Picture 772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501"/>
              <a:ext cx="75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532" name="Freeform 773"/>
            <p:cNvSpPr>
              <a:spLocks/>
            </p:cNvSpPr>
            <p:nvPr/>
          </p:nvSpPr>
          <p:spPr bwMode="auto">
            <a:xfrm>
              <a:off x="2916" y="3578"/>
              <a:ext cx="356" cy="368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1524" name="Group 771"/>
          <p:cNvGrpSpPr>
            <a:grpSpLocks/>
          </p:cNvGrpSpPr>
          <p:nvPr/>
        </p:nvGrpSpPr>
        <p:grpSpPr bwMode="auto">
          <a:xfrm flipH="1">
            <a:off x="5364163" y="5661025"/>
            <a:ext cx="658812" cy="622300"/>
            <a:chOff x="2839" y="3501"/>
            <a:chExt cx="755" cy="803"/>
          </a:xfrm>
        </p:grpSpPr>
        <p:pic>
          <p:nvPicPr>
            <p:cNvPr id="21529" name="Picture 772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501"/>
              <a:ext cx="75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530" name="Freeform 773"/>
            <p:cNvSpPr>
              <a:spLocks/>
            </p:cNvSpPr>
            <p:nvPr/>
          </p:nvSpPr>
          <p:spPr bwMode="auto">
            <a:xfrm>
              <a:off x="2916" y="3578"/>
              <a:ext cx="356" cy="368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1525" name="Group 771"/>
          <p:cNvGrpSpPr>
            <a:grpSpLocks/>
          </p:cNvGrpSpPr>
          <p:nvPr/>
        </p:nvGrpSpPr>
        <p:grpSpPr bwMode="auto">
          <a:xfrm flipH="1">
            <a:off x="1763713" y="4652963"/>
            <a:ext cx="658812" cy="622300"/>
            <a:chOff x="2839" y="3501"/>
            <a:chExt cx="755" cy="803"/>
          </a:xfrm>
        </p:grpSpPr>
        <p:pic>
          <p:nvPicPr>
            <p:cNvPr id="21527" name="Picture 772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501"/>
              <a:ext cx="75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528" name="Freeform 773"/>
            <p:cNvSpPr>
              <a:spLocks/>
            </p:cNvSpPr>
            <p:nvPr/>
          </p:nvSpPr>
          <p:spPr bwMode="auto">
            <a:xfrm>
              <a:off x="2916" y="3578"/>
              <a:ext cx="356" cy="368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63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/>
          <a:p>
            <a:pPr>
              <a:defRPr/>
            </a:pPr>
            <a:fld id="{D7EF3419-5FC3-2943-A388-DB5DEA44ACCF}" type="slidenum">
              <a:rPr lang="en-US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6213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Calculo do tempo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O servidor tem de enviar um ficheiro com F bits para N clientes</a:t>
            </a:r>
          </a:p>
          <a:p>
            <a:pPr lvl="1">
              <a:defRPr/>
            </a:pPr>
            <a:r>
              <a:rPr lang="pt-PT" dirty="0" smtClean="0"/>
              <a:t>Tem de enviar N.F bits</a:t>
            </a:r>
          </a:p>
          <a:p>
            <a:pPr lvl="1">
              <a:defRPr/>
            </a:pPr>
            <a:r>
              <a:rPr lang="pt-PT" dirty="0" smtClean="0"/>
              <a:t>Leva pelo menos N.F / </a:t>
            </a:r>
            <a:r>
              <a:rPr lang="pt-PT" dirty="0" err="1" smtClean="0"/>
              <a:t>U</a:t>
            </a:r>
            <a:r>
              <a:rPr lang="pt-PT" baseline="-25000" dirty="0" err="1" smtClean="0"/>
              <a:t>s</a:t>
            </a:r>
            <a:r>
              <a:rPr lang="pt-PT" baseline="-25000" dirty="0" smtClean="0"/>
              <a:t> </a:t>
            </a:r>
            <a:r>
              <a:rPr lang="pt-PT" dirty="0" smtClean="0"/>
              <a:t>segundos</a:t>
            </a:r>
          </a:p>
          <a:p>
            <a:pPr>
              <a:defRPr/>
            </a:pPr>
            <a:r>
              <a:rPr lang="pt-PT" dirty="0" smtClean="0"/>
              <a:t>Cada cliente tem de receber F bits</a:t>
            </a:r>
          </a:p>
          <a:p>
            <a:pPr lvl="1">
              <a:defRPr/>
            </a:pPr>
            <a:r>
              <a:rPr lang="pt-PT" dirty="0" smtClean="0"/>
              <a:t>O mais lento leva F / </a:t>
            </a:r>
            <a:r>
              <a:rPr lang="pt-PT" dirty="0" err="1" smtClean="0"/>
              <a:t>d</a:t>
            </a:r>
            <a:r>
              <a:rPr lang="pt-PT" baseline="-25000" dirty="0" err="1" smtClean="0"/>
              <a:t>min</a:t>
            </a:r>
            <a:r>
              <a:rPr lang="pt-PT" baseline="-25000" dirty="0" smtClean="0"/>
              <a:t> </a:t>
            </a:r>
            <a:r>
              <a:rPr lang="pt-PT" dirty="0" smtClean="0"/>
              <a:t>segundos, com </a:t>
            </a:r>
            <a:r>
              <a:rPr lang="pt-PT" dirty="0" err="1" smtClean="0"/>
              <a:t>d</a:t>
            </a:r>
            <a:r>
              <a:rPr lang="pt-PT" baseline="-25000" dirty="0" err="1" smtClean="0"/>
              <a:t>min</a:t>
            </a:r>
            <a:r>
              <a:rPr lang="pt-PT" dirty="0" smtClean="0"/>
              <a:t> = min {</a:t>
            </a:r>
            <a:r>
              <a:rPr lang="pt-PT" dirty="0" err="1" smtClean="0"/>
              <a:t>d</a:t>
            </a:r>
            <a:r>
              <a:rPr lang="pt-PT" baseline="-25000" dirty="0" err="1" smtClean="0"/>
              <a:t>i</a:t>
            </a:r>
            <a:r>
              <a:rPr lang="pt-PT" dirty="0" smtClean="0"/>
              <a:t>}</a:t>
            </a:r>
          </a:p>
          <a:p>
            <a:pPr lvl="1">
              <a:defRPr/>
            </a:pPr>
            <a:endParaRPr lang="pt-PT" dirty="0"/>
          </a:p>
          <a:p>
            <a:pPr>
              <a:defRPr/>
            </a:pPr>
            <a:r>
              <a:rPr lang="en-US" dirty="0" smtClean="0"/>
              <a:t>T</a:t>
            </a:r>
            <a:r>
              <a:rPr lang="pt-PT" dirty="0" smtClean="0"/>
              <a:t>empo total igual a máximo ( N.F / </a:t>
            </a:r>
            <a:r>
              <a:rPr lang="pt-PT" dirty="0" err="1" smtClean="0"/>
              <a:t>U</a:t>
            </a:r>
            <a:r>
              <a:rPr lang="pt-PT" baseline="-25000" dirty="0" err="1" smtClean="0"/>
              <a:t>s</a:t>
            </a:r>
            <a:r>
              <a:rPr lang="pt-PT" baseline="-25000" dirty="0" smtClean="0"/>
              <a:t> </a:t>
            </a:r>
            <a:r>
              <a:rPr lang="pt-PT" dirty="0"/>
              <a:t> </a:t>
            </a:r>
            <a:r>
              <a:rPr lang="pt-PT" dirty="0" smtClean="0"/>
              <a:t>, F / </a:t>
            </a:r>
            <a:r>
              <a:rPr lang="pt-PT" dirty="0" err="1" smtClean="0"/>
              <a:t>d</a:t>
            </a:r>
            <a:r>
              <a:rPr lang="pt-PT" baseline="-25000" dirty="0" err="1" smtClean="0"/>
              <a:t>min</a:t>
            </a:r>
            <a:r>
              <a:rPr lang="pt-PT" baseline="-25000" dirty="0" smtClean="0"/>
              <a:t> </a:t>
            </a:r>
            <a:r>
              <a:rPr lang="pt-PT" dirty="0" smtClean="0"/>
              <a:t>)</a:t>
            </a:r>
          </a:p>
          <a:p>
            <a:pPr lvl="1">
              <a:defRPr/>
            </a:pPr>
            <a:r>
              <a:rPr lang="pt-PT" dirty="0" smtClean="0"/>
              <a:t>É normalmente proporcional ao número de clientes</a:t>
            </a:r>
            <a:endParaRPr lang="pt-PT" dirty="0"/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/>
          <a:p>
            <a:pPr>
              <a:defRPr/>
            </a:pPr>
            <a:fld id="{EE5F86D7-CB28-1C47-BF99-1CC827040E74}" type="slidenum">
              <a:rPr lang="en-US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880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E96B15-C82D-614F-886B-E03977869E74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047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mtClean="0">
                <a:cs typeface="+mj-cs"/>
              </a:rPr>
              <a:t>Objectivos da lição</a:t>
            </a:r>
          </a:p>
        </p:txBody>
      </p:sp>
      <p:sp>
        <p:nvSpPr>
          <p:cNvPr id="1047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5378450"/>
          </a:xfrm>
        </p:spPr>
        <p:txBody>
          <a:bodyPr/>
          <a:lstStyle/>
          <a:p>
            <a:pPr>
              <a:defRPr/>
            </a:pPr>
            <a:r>
              <a:rPr lang="pt-PT" sz="2400" dirty="0" smtClean="0"/>
              <a:t>A distribuição de conteúdos é uma das aplicações centrais da Internet</a:t>
            </a:r>
          </a:p>
          <a:p>
            <a:pPr>
              <a:defRPr/>
            </a:pPr>
            <a:r>
              <a:rPr lang="pt-PT" sz="2400" dirty="0" smtClean="0"/>
              <a:t>Quando o número de interessados é muito grande, é necessária uma infraestrutura significativa (e.g. CDN)</a:t>
            </a:r>
          </a:p>
          <a:p>
            <a:pPr>
              <a:defRPr/>
            </a:pPr>
            <a:r>
              <a:rPr lang="pt-PT" sz="2400" dirty="0" smtClean="0"/>
              <a:t>Será possível arranjar uma solução mais barata, baseada na colaboração dos interessados? Sim, é possível. </a:t>
            </a:r>
          </a:p>
          <a:p>
            <a:pPr>
              <a:defRPr/>
            </a:pPr>
            <a:r>
              <a:rPr lang="pt-PT" sz="2400" dirty="0" smtClean="0"/>
              <a:t>Vamos ver o exemplo mais interessante do ponto de vista de um sistema distribuído sem hierarquia</a:t>
            </a:r>
          </a:p>
          <a:p>
            <a:pPr>
              <a:defRPr/>
            </a:pPr>
            <a:r>
              <a:rPr lang="pt-PT" sz="2400" dirty="0" smtClean="0"/>
              <a:t>Slides elaborados com alguns exemplos disponibilizados pelos autores do livro</a:t>
            </a:r>
          </a:p>
          <a:p>
            <a:pPr marL="339725" lvl="1" indent="0">
              <a:buFont typeface="Helvetica" charset="0"/>
              <a:buNone/>
              <a:defRPr/>
            </a:pPr>
            <a:r>
              <a:rPr lang="pt-PT" sz="2000" dirty="0" smtClean="0">
                <a:cs typeface="Times New Roman" charset="0"/>
              </a:rPr>
              <a:t>James F. </a:t>
            </a:r>
            <a:r>
              <a:rPr lang="pt-PT" sz="2000" dirty="0" err="1" smtClean="0">
                <a:cs typeface="Times New Roman" charset="0"/>
              </a:rPr>
              <a:t>Kurose</a:t>
            </a:r>
            <a:r>
              <a:rPr lang="pt-PT" sz="2000" dirty="0" smtClean="0">
                <a:cs typeface="Times New Roman" charset="0"/>
              </a:rPr>
              <a:t> </a:t>
            </a:r>
            <a:r>
              <a:rPr lang="pt-PT" sz="2000" dirty="0" err="1" smtClean="0">
                <a:cs typeface="Times New Roman" charset="0"/>
              </a:rPr>
              <a:t>and</a:t>
            </a:r>
            <a:r>
              <a:rPr lang="pt-PT" sz="2000" dirty="0" smtClean="0">
                <a:cs typeface="Times New Roman" charset="0"/>
              </a:rPr>
              <a:t> Keith W. Ross, </a:t>
            </a:r>
            <a:r>
              <a:rPr lang="pt-PT" altLang="ja-JP" sz="2000" dirty="0" smtClean="0">
                <a:cs typeface="Times New Roman" charset="0"/>
              </a:rPr>
              <a:t>“</a:t>
            </a:r>
            <a:r>
              <a:rPr lang="pt-PT" sz="2000" dirty="0" err="1" smtClean="0">
                <a:cs typeface="Times New Roman" charset="0"/>
              </a:rPr>
              <a:t>Computer</a:t>
            </a:r>
            <a:r>
              <a:rPr lang="pt-PT" sz="2000" dirty="0" smtClean="0">
                <a:cs typeface="Times New Roman" charset="0"/>
              </a:rPr>
              <a:t> </a:t>
            </a:r>
            <a:r>
              <a:rPr lang="pt-PT" sz="2000" dirty="0" err="1" smtClean="0">
                <a:cs typeface="Times New Roman" charset="0"/>
              </a:rPr>
              <a:t>Networking</a:t>
            </a:r>
            <a:r>
              <a:rPr lang="pt-PT" sz="2000" dirty="0" smtClean="0">
                <a:cs typeface="Times New Roman" charset="0"/>
              </a:rPr>
              <a:t> - A Top-</a:t>
            </a:r>
            <a:r>
              <a:rPr lang="pt-PT" sz="2000" dirty="0" err="1" smtClean="0">
                <a:cs typeface="Times New Roman" charset="0"/>
              </a:rPr>
              <a:t>Down</a:t>
            </a:r>
            <a:r>
              <a:rPr lang="pt-PT" sz="2000" dirty="0" smtClean="0">
                <a:cs typeface="Times New Roman" charset="0"/>
              </a:rPr>
              <a:t> </a:t>
            </a:r>
            <a:r>
              <a:rPr lang="pt-PT" sz="2000" dirty="0" err="1" smtClean="0">
                <a:cs typeface="Times New Roman" charset="0"/>
              </a:rPr>
              <a:t>Approach</a:t>
            </a:r>
            <a:r>
              <a:rPr lang="pt-PT" sz="2000" dirty="0" smtClean="0">
                <a:cs typeface="Times New Roman" charset="0"/>
              </a:rPr>
              <a:t> </a:t>
            </a:r>
            <a:r>
              <a:rPr lang="pt-PT" sz="2000" dirty="0" err="1" smtClean="0">
                <a:cs typeface="Times New Roman" charset="0"/>
              </a:rPr>
              <a:t>Featuring</a:t>
            </a:r>
            <a:r>
              <a:rPr lang="pt-PT" sz="2000" dirty="0" smtClean="0">
                <a:cs typeface="Times New Roman" charset="0"/>
              </a:rPr>
              <a:t> </a:t>
            </a:r>
            <a:r>
              <a:rPr lang="pt-PT" sz="2000" dirty="0" err="1" smtClean="0">
                <a:cs typeface="Times New Roman" charset="0"/>
              </a:rPr>
              <a:t>the</a:t>
            </a:r>
            <a:r>
              <a:rPr lang="pt-PT" sz="2000" dirty="0" smtClean="0">
                <a:cs typeface="Times New Roman" charset="0"/>
              </a:rPr>
              <a:t> Internet,</a:t>
            </a:r>
            <a:r>
              <a:rPr lang="pt-PT" altLang="ja-JP" sz="2000" dirty="0" smtClean="0">
                <a:cs typeface="Times New Roman" charset="0"/>
              </a:rPr>
              <a:t>”</a:t>
            </a:r>
            <a:r>
              <a:rPr lang="pt-PT" sz="2000" dirty="0" smtClean="0">
                <a:cs typeface="Times New Roman" charset="0"/>
              </a:rPr>
              <a:t> 6th </a:t>
            </a:r>
            <a:r>
              <a:rPr lang="pt-PT" sz="2000" dirty="0" err="1" smtClean="0">
                <a:cs typeface="Times New Roman" charset="0"/>
              </a:rPr>
              <a:t>Edition</a:t>
            </a:r>
            <a:r>
              <a:rPr lang="pt-PT" sz="2000" dirty="0" smtClean="0">
                <a:cs typeface="Times New Roman" charset="0"/>
              </a:rPr>
              <a:t>, 2012, </a:t>
            </a:r>
            <a:r>
              <a:rPr lang="pt-PT" sz="2000" dirty="0" err="1" smtClean="0">
                <a:cs typeface="Times New Roman" charset="0"/>
              </a:rPr>
              <a:t>Addison</a:t>
            </a:r>
            <a:r>
              <a:rPr lang="pt-PT" sz="2000" dirty="0" smtClean="0">
                <a:cs typeface="Times New Roman" charset="0"/>
              </a:rPr>
              <a:t> Wesley </a:t>
            </a:r>
          </a:p>
          <a:p>
            <a:pPr marL="339725" lvl="1" indent="0">
              <a:buFont typeface="Helvetica" charset="0"/>
              <a:buNone/>
              <a:defRPr/>
            </a:pPr>
            <a:endParaRPr lang="pt-PT" sz="18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mtClean="0">
                <a:latin typeface="+mn-lt"/>
                <a:ea typeface="ＭＳ Ｐゴシック" charset="0"/>
              </a:rPr>
              <a:t>Podemos fazer melhor ?</a:t>
            </a:r>
            <a:endParaRPr lang="pt-PT">
              <a:latin typeface="+mn-lt"/>
              <a:ea typeface="ＭＳ Ｐゴシック" charset="0"/>
            </a:endParaRPr>
          </a:p>
        </p:txBody>
      </p:sp>
      <p:sp>
        <p:nvSpPr>
          <p:cNvPr id="1827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Incrementar </a:t>
            </a:r>
            <a:r>
              <a:rPr lang="pt-PT" sz="2400" dirty="0" err="1" smtClean="0">
                <a:ea typeface="ＭＳ Ｐゴシック" charset="0"/>
                <a:cs typeface="ＭＳ Ｐゴシック" charset="0"/>
              </a:rPr>
              <a:t>U</a:t>
            </a:r>
            <a:r>
              <a:rPr lang="pt-PT" sz="2400" baseline="-25000" dirty="0" err="1" smtClean="0">
                <a:ea typeface="ＭＳ Ｐゴシック" charset="0"/>
                <a:cs typeface="ＭＳ Ｐゴシック" charset="0"/>
              </a:rPr>
              <a:t>s</a:t>
            </a:r>
            <a:endParaRPr lang="pt-PT" sz="2400" dirty="0" smtClean="0">
              <a:ea typeface="ＭＳ Ｐゴシック" charset="0"/>
              <a:cs typeface="ＭＳ Ｐゴシック" charset="0"/>
            </a:endParaRP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Servidor com mais capacidade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Múltiplos servidores ou uma CDN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Quem paga ?</a:t>
            </a:r>
          </a:p>
          <a:p>
            <a:pPr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Alternativa: os receptores também ajudam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O ficheiro é partido em blocos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Logo que um participante tem blocos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… distribui os mesmos pelos outros participantes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De forma a diminuir a carga sobre o servidor</a:t>
            </a:r>
            <a:endParaRPr lang="pt-PT" sz="2000" dirty="0">
              <a:ea typeface="ＭＳ Ｐゴシック" charset="0"/>
            </a:endParaRPr>
          </a:p>
        </p:txBody>
      </p:sp>
      <p:pic>
        <p:nvPicPr>
          <p:cNvPr id="1827844" name="Picture 4" descr="j01958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4365625"/>
            <a:ext cx="1773237" cy="182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/>
          <a:p>
            <a:pPr>
              <a:defRPr/>
            </a:pPr>
            <a:fld id="{9501174F-E0CB-6B48-A01D-8B89A66AF6F0}" type="slidenum">
              <a:rPr lang="en-US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9602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7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7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7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7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7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7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7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7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7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7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784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z="2800" dirty="0" smtClean="0"/>
              <a:t>Quanto tempo leva se todos colaborarem ?</a:t>
            </a:r>
            <a:endParaRPr lang="pt-PT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sz="2000" dirty="0" smtClean="0"/>
              <a:t>O servidor vai enviar um ficheiro com F bits para N computadores, cada um dos quais tem a capacidade de </a:t>
            </a:r>
            <a:r>
              <a:rPr lang="pt-PT" sz="2000" i="1" dirty="0" smtClean="0"/>
              <a:t>download</a:t>
            </a:r>
            <a:r>
              <a:rPr lang="pt-PT" sz="2000" dirty="0" smtClean="0"/>
              <a:t> </a:t>
            </a:r>
            <a:r>
              <a:rPr lang="pt-PT" sz="2000" dirty="0" err="1" smtClean="0"/>
              <a:t>d</a:t>
            </a:r>
            <a:r>
              <a:rPr lang="pt-PT" sz="2000" baseline="-25000" dirty="0" err="1" smtClean="0"/>
              <a:t>i</a:t>
            </a:r>
            <a:r>
              <a:rPr lang="pt-PT" sz="2000" dirty="0" smtClean="0"/>
              <a:t> e de </a:t>
            </a:r>
            <a:r>
              <a:rPr lang="pt-PT" sz="2000" i="1" dirty="0" err="1" smtClean="0"/>
              <a:t>upload</a:t>
            </a:r>
            <a:r>
              <a:rPr lang="pt-PT" sz="2000" dirty="0" smtClean="0"/>
              <a:t> u</a:t>
            </a:r>
            <a:r>
              <a:rPr lang="pt-PT" sz="2000" baseline="-25000" dirty="0" smtClean="0"/>
              <a:t>i</a:t>
            </a:r>
          </a:p>
          <a:p>
            <a:pPr>
              <a:defRPr/>
            </a:pPr>
            <a:r>
              <a:rPr lang="pt-PT" sz="2000" dirty="0" smtClean="0"/>
              <a:t>Por hipótese, cada um dos clientes logo que recebe um bloco colabora e envia-o para outros parceiros que ainda não tenham esse bloco</a:t>
            </a:r>
            <a:endParaRPr lang="pt-PT" sz="2000" dirty="0"/>
          </a:p>
        </p:txBody>
      </p:sp>
      <p:grpSp>
        <p:nvGrpSpPr>
          <p:cNvPr id="26627" name="Group 4"/>
          <p:cNvGrpSpPr>
            <a:grpSpLocks/>
          </p:cNvGrpSpPr>
          <p:nvPr/>
        </p:nvGrpSpPr>
        <p:grpSpPr bwMode="auto">
          <a:xfrm>
            <a:off x="323850" y="2924175"/>
            <a:ext cx="8613775" cy="3336925"/>
            <a:chOff x="254000" y="2725738"/>
            <a:chExt cx="8613775" cy="3335581"/>
          </a:xfrm>
        </p:grpSpPr>
        <p:sp>
          <p:nvSpPr>
            <p:cNvPr id="26629" name="Freeform 4"/>
            <p:cNvSpPr>
              <a:spLocks/>
            </p:cNvSpPr>
            <p:nvPr/>
          </p:nvSpPr>
          <p:spPr bwMode="auto">
            <a:xfrm>
              <a:off x="2284413" y="4087813"/>
              <a:ext cx="3775075" cy="1755775"/>
            </a:xfrm>
            <a:custGeom>
              <a:avLst/>
              <a:gdLst>
                <a:gd name="T0" fmla="*/ 2147483647 w 1292"/>
                <a:gd name="T1" fmla="*/ 2147483647 h 1255"/>
                <a:gd name="T2" fmla="*/ 2147483647 w 1292"/>
                <a:gd name="T3" fmla="*/ 2147483647 h 1255"/>
                <a:gd name="T4" fmla="*/ 2147483647 w 1292"/>
                <a:gd name="T5" fmla="*/ 2147483647 h 1255"/>
                <a:gd name="T6" fmla="*/ 2147483647 w 1292"/>
                <a:gd name="T7" fmla="*/ 2147483647 h 1255"/>
                <a:gd name="T8" fmla="*/ 2147483647 w 1292"/>
                <a:gd name="T9" fmla="*/ 2147483647 h 1255"/>
                <a:gd name="T10" fmla="*/ 2147483647 w 1292"/>
                <a:gd name="T11" fmla="*/ 2147483647 h 1255"/>
                <a:gd name="T12" fmla="*/ 2147483647 w 1292"/>
                <a:gd name="T13" fmla="*/ 2147483647 h 1255"/>
                <a:gd name="T14" fmla="*/ 2147483647 w 1292"/>
                <a:gd name="T15" fmla="*/ 2147483647 h 1255"/>
                <a:gd name="T16" fmla="*/ 2147483647 w 1292"/>
                <a:gd name="T17" fmla="*/ 2147483647 h 1255"/>
                <a:gd name="T18" fmla="*/ 2147483647 w 1292"/>
                <a:gd name="T19" fmla="*/ 2147483647 h 1255"/>
                <a:gd name="T20" fmla="*/ 2147483647 w 1292"/>
                <a:gd name="T21" fmla="*/ 2147483647 h 1255"/>
                <a:gd name="T22" fmla="*/ 2147483647 w 1292"/>
                <a:gd name="T23" fmla="*/ 2147483647 h 125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292"/>
                <a:gd name="T37" fmla="*/ 0 h 1255"/>
                <a:gd name="T38" fmla="*/ 1292 w 1292"/>
                <a:gd name="T39" fmla="*/ 1255 h 125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292" h="1255">
                  <a:moveTo>
                    <a:pt x="239" y="7"/>
                  </a:moveTo>
                  <a:cubicBezTo>
                    <a:pt x="120" y="14"/>
                    <a:pt x="70" y="71"/>
                    <a:pt x="35" y="157"/>
                  </a:cubicBezTo>
                  <a:cubicBezTo>
                    <a:pt x="0" y="243"/>
                    <a:pt x="26" y="411"/>
                    <a:pt x="29" y="523"/>
                  </a:cubicBezTo>
                  <a:cubicBezTo>
                    <a:pt x="32" y="635"/>
                    <a:pt x="17" y="771"/>
                    <a:pt x="53" y="829"/>
                  </a:cubicBezTo>
                  <a:cubicBezTo>
                    <a:pt x="89" y="887"/>
                    <a:pt x="146" y="821"/>
                    <a:pt x="245" y="871"/>
                  </a:cubicBezTo>
                  <a:cubicBezTo>
                    <a:pt x="344" y="921"/>
                    <a:pt x="522" y="1068"/>
                    <a:pt x="647" y="1129"/>
                  </a:cubicBezTo>
                  <a:cubicBezTo>
                    <a:pt x="772" y="1190"/>
                    <a:pt x="903" y="1255"/>
                    <a:pt x="995" y="1237"/>
                  </a:cubicBezTo>
                  <a:cubicBezTo>
                    <a:pt x="1087" y="1219"/>
                    <a:pt x="1153" y="1153"/>
                    <a:pt x="1199" y="1021"/>
                  </a:cubicBezTo>
                  <a:cubicBezTo>
                    <a:pt x="1245" y="889"/>
                    <a:pt x="1270" y="580"/>
                    <a:pt x="1271" y="445"/>
                  </a:cubicBezTo>
                  <a:cubicBezTo>
                    <a:pt x="1272" y="310"/>
                    <a:pt x="1292" y="266"/>
                    <a:pt x="1205" y="211"/>
                  </a:cubicBezTo>
                  <a:cubicBezTo>
                    <a:pt x="1118" y="156"/>
                    <a:pt x="908" y="150"/>
                    <a:pt x="749" y="115"/>
                  </a:cubicBezTo>
                  <a:cubicBezTo>
                    <a:pt x="590" y="80"/>
                    <a:pt x="358" y="0"/>
                    <a:pt x="239" y="7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0" name="Line 14"/>
            <p:cNvSpPr>
              <a:spLocks noChangeShapeType="1"/>
            </p:cNvSpPr>
            <p:nvPr/>
          </p:nvSpPr>
          <p:spPr bwMode="auto">
            <a:xfrm>
              <a:off x="1819275" y="4051300"/>
              <a:ext cx="803275" cy="3111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1" name="Text Box 15"/>
            <p:cNvSpPr txBox="1">
              <a:spLocks noChangeArrowheads="1"/>
            </p:cNvSpPr>
            <p:nvPr/>
          </p:nvSpPr>
          <p:spPr bwMode="auto">
            <a:xfrm>
              <a:off x="2081037" y="3849688"/>
              <a:ext cx="43215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0" i="1">
                  <a:latin typeface="Arial" charset="0"/>
                </a:rPr>
                <a:t>u</a:t>
              </a:r>
              <a:r>
                <a:rPr lang="en-US" sz="1800" b="0" i="1" baseline="-25000">
                  <a:latin typeface="Arial" charset="0"/>
                </a:rPr>
                <a:t>s</a:t>
              </a:r>
            </a:p>
          </p:txBody>
        </p:sp>
        <p:sp>
          <p:nvSpPr>
            <p:cNvPr id="26632" name="Line 39"/>
            <p:cNvSpPr>
              <a:spLocks noChangeShapeType="1"/>
            </p:cNvSpPr>
            <p:nvPr/>
          </p:nvSpPr>
          <p:spPr bwMode="auto">
            <a:xfrm>
              <a:off x="1376363" y="4962525"/>
              <a:ext cx="1016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3" name="Line 40"/>
            <p:cNvSpPr>
              <a:spLocks noChangeShapeType="1"/>
            </p:cNvSpPr>
            <p:nvPr/>
          </p:nvSpPr>
          <p:spPr bwMode="auto">
            <a:xfrm flipH="1">
              <a:off x="1431925" y="5110163"/>
              <a:ext cx="10033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4" name="Text Box 41"/>
            <p:cNvSpPr txBox="1">
              <a:spLocks noChangeArrowheads="1"/>
            </p:cNvSpPr>
            <p:nvPr/>
          </p:nvSpPr>
          <p:spPr bwMode="auto">
            <a:xfrm>
              <a:off x="1665288" y="4573588"/>
              <a:ext cx="6096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0" i="1">
                  <a:latin typeface="Arial" charset="0"/>
                </a:rPr>
                <a:t>u</a:t>
              </a:r>
              <a:r>
                <a:rPr lang="en-US" sz="1800" b="0" i="1" baseline="-25000">
                  <a:latin typeface="Arial" charset="0"/>
                </a:rPr>
                <a:t>N</a:t>
              </a:r>
            </a:p>
          </p:txBody>
        </p:sp>
        <p:sp>
          <p:nvSpPr>
            <p:cNvPr id="26635" name="Text Box 42"/>
            <p:cNvSpPr txBox="1">
              <a:spLocks noChangeArrowheads="1"/>
            </p:cNvSpPr>
            <p:nvPr/>
          </p:nvSpPr>
          <p:spPr bwMode="auto">
            <a:xfrm>
              <a:off x="1646238" y="5087938"/>
              <a:ext cx="6096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0" i="1">
                  <a:latin typeface="Arial" charset="0"/>
                </a:rPr>
                <a:t>d</a:t>
              </a:r>
              <a:r>
                <a:rPr lang="en-US" sz="1800" b="0" i="1" baseline="-25000">
                  <a:latin typeface="Arial" charset="0"/>
                </a:rPr>
                <a:t>N</a:t>
              </a:r>
            </a:p>
          </p:txBody>
        </p:sp>
        <p:sp>
          <p:nvSpPr>
            <p:cNvPr id="26636" name="Text Box 43"/>
            <p:cNvSpPr txBox="1">
              <a:spLocks noChangeArrowheads="1"/>
            </p:cNvSpPr>
            <p:nvPr/>
          </p:nvSpPr>
          <p:spPr bwMode="auto">
            <a:xfrm>
              <a:off x="1146175" y="4071938"/>
              <a:ext cx="1173163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0">
                  <a:latin typeface="Arial" charset="0"/>
                </a:rPr>
                <a:t>server</a:t>
              </a:r>
              <a:endParaRPr lang="en-US" sz="1800" b="0" baseline="-25000">
                <a:latin typeface="Arial" charset="0"/>
              </a:endParaRPr>
            </a:p>
          </p:txBody>
        </p:sp>
        <p:sp>
          <p:nvSpPr>
            <p:cNvPr id="26637" name="Text Box 44"/>
            <p:cNvSpPr txBox="1">
              <a:spLocks noChangeArrowheads="1"/>
            </p:cNvSpPr>
            <p:nvPr/>
          </p:nvSpPr>
          <p:spPr bwMode="auto">
            <a:xfrm>
              <a:off x="2813263" y="4598988"/>
              <a:ext cx="2571324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0">
                  <a:solidFill>
                    <a:schemeClr val="bg1"/>
                  </a:solidFill>
                  <a:latin typeface="Arial" charset="0"/>
                </a:rPr>
                <a:t>network (with abundant</a:t>
              </a:r>
            </a:p>
            <a:p>
              <a:pPr eaLnBrk="1" hangingPunct="1"/>
              <a:r>
                <a:rPr lang="en-US" sz="1800" b="0">
                  <a:solidFill>
                    <a:schemeClr val="bg1"/>
                  </a:solidFill>
                  <a:latin typeface="Arial" charset="0"/>
                </a:rPr>
                <a:t> bandwidth)</a:t>
              </a:r>
            </a:p>
          </p:txBody>
        </p:sp>
        <p:sp>
          <p:nvSpPr>
            <p:cNvPr id="26638" name="Text Box 47"/>
            <p:cNvSpPr txBox="1">
              <a:spLocks noChangeArrowheads="1"/>
            </p:cNvSpPr>
            <p:nvPr/>
          </p:nvSpPr>
          <p:spPr bwMode="auto">
            <a:xfrm>
              <a:off x="254000" y="3824288"/>
              <a:ext cx="13970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 b="0" i="1">
                  <a:latin typeface="Arial" charset="0"/>
                </a:rPr>
                <a:t>file, size F</a:t>
              </a:r>
              <a:endParaRPr lang="en-US" sz="1600" b="0" i="1" baseline="-25000">
                <a:latin typeface="Arial" charset="0"/>
              </a:endParaRPr>
            </a:p>
          </p:txBody>
        </p:sp>
        <p:sp>
          <p:nvSpPr>
            <p:cNvPr id="26639" name="Text Box 49"/>
            <p:cNvSpPr txBox="1">
              <a:spLocks noChangeArrowheads="1"/>
            </p:cNvSpPr>
            <p:nvPr/>
          </p:nvSpPr>
          <p:spPr bwMode="auto">
            <a:xfrm>
              <a:off x="1492250" y="2725738"/>
              <a:ext cx="2014538" cy="570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85000"/>
                </a:lnSpc>
              </a:pPr>
              <a:r>
                <a:rPr lang="en-US" sz="1800" b="0" i="1">
                  <a:solidFill>
                    <a:srgbClr val="CC0000"/>
                  </a:solidFill>
                  <a:latin typeface="Arial" charset="0"/>
                </a:rPr>
                <a:t>u</a:t>
              </a:r>
              <a:r>
                <a:rPr lang="en-US" sz="1800" b="0" i="1" baseline="-25000">
                  <a:solidFill>
                    <a:srgbClr val="CC0000"/>
                  </a:solidFill>
                  <a:latin typeface="Arial" charset="0"/>
                </a:rPr>
                <a:t>s</a:t>
              </a:r>
              <a:r>
                <a:rPr lang="en-US" sz="1800" b="0" i="1">
                  <a:solidFill>
                    <a:srgbClr val="CC0000"/>
                  </a:solidFill>
                  <a:latin typeface="Arial" charset="0"/>
                </a:rPr>
                <a:t>:</a:t>
              </a:r>
              <a:r>
                <a:rPr lang="en-US" sz="1800" b="0">
                  <a:latin typeface="Arial" charset="0"/>
                </a:rPr>
                <a:t> server upload capacity</a:t>
              </a:r>
            </a:p>
          </p:txBody>
        </p:sp>
        <p:sp>
          <p:nvSpPr>
            <p:cNvPr id="26640" name="Text Box 50"/>
            <p:cNvSpPr txBox="1">
              <a:spLocks noChangeArrowheads="1"/>
            </p:cNvSpPr>
            <p:nvPr/>
          </p:nvSpPr>
          <p:spPr bwMode="auto">
            <a:xfrm>
              <a:off x="6276975" y="5491163"/>
              <a:ext cx="2590800" cy="570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85000"/>
                </a:lnSpc>
              </a:pPr>
              <a:r>
                <a:rPr lang="en-US" sz="1800" b="0" i="1">
                  <a:solidFill>
                    <a:srgbClr val="CC0000"/>
                  </a:solidFill>
                  <a:latin typeface="Arial" charset="0"/>
                </a:rPr>
                <a:t>u</a:t>
              </a:r>
              <a:r>
                <a:rPr lang="en-US" sz="1800" b="0" i="1" baseline="-25000">
                  <a:solidFill>
                    <a:srgbClr val="CC0000"/>
                  </a:solidFill>
                  <a:latin typeface="Arial" charset="0"/>
                </a:rPr>
                <a:t>i</a:t>
              </a:r>
              <a:r>
                <a:rPr lang="en-US" sz="1800" b="0" i="1">
                  <a:solidFill>
                    <a:srgbClr val="CC0000"/>
                  </a:solidFill>
                  <a:latin typeface="Arial" charset="0"/>
                </a:rPr>
                <a:t>:</a:t>
              </a:r>
              <a:r>
                <a:rPr lang="en-US" sz="1800" b="0">
                  <a:latin typeface="Arial" charset="0"/>
                </a:rPr>
                <a:t> peer i upload capacity</a:t>
              </a:r>
            </a:p>
          </p:txBody>
        </p:sp>
        <p:sp>
          <p:nvSpPr>
            <p:cNvPr id="26641" name="Text Box 51"/>
            <p:cNvSpPr txBox="1">
              <a:spLocks noChangeArrowheads="1"/>
            </p:cNvSpPr>
            <p:nvPr/>
          </p:nvSpPr>
          <p:spPr bwMode="auto">
            <a:xfrm>
              <a:off x="6357938" y="3622675"/>
              <a:ext cx="2122487" cy="570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85000"/>
                </a:lnSpc>
              </a:pPr>
              <a:r>
                <a:rPr lang="en-US" sz="1800" b="0" i="1">
                  <a:solidFill>
                    <a:srgbClr val="CC0000"/>
                  </a:solidFill>
                  <a:latin typeface="Arial" charset="0"/>
                </a:rPr>
                <a:t>d</a:t>
              </a:r>
              <a:r>
                <a:rPr lang="en-US" sz="1800" b="0" i="1" baseline="-25000">
                  <a:solidFill>
                    <a:srgbClr val="CC0000"/>
                  </a:solidFill>
                  <a:latin typeface="Arial" charset="0"/>
                </a:rPr>
                <a:t>i</a:t>
              </a:r>
              <a:r>
                <a:rPr lang="en-US" sz="1800" b="0" i="1">
                  <a:solidFill>
                    <a:srgbClr val="CC0000"/>
                  </a:solidFill>
                  <a:latin typeface="Arial" charset="0"/>
                </a:rPr>
                <a:t>:</a:t>
              </a:r>
              <a:r>
                <a:rPr lang="en-US" sz="1800" b="0">
                  <a:latin typeface="Arial" charset="0"/>
                </a:rPr>
                <a:t> peer i download capacity</a:t>
              </a:r>
            </a:p>
          </p:txBody>
        </p:sp>
        <p:sp>
          <p:nvSpPr>
            <p:cNvPr id="26642" name="AutoShape 327"/>
            <p:cNvSpPr>
              <a:spLocks noChangeArrowheads="1"/>
            </p:cNvSpPr>
            <p:nvPr/>
          </p:nvSpPr>
          <p:spPr bwMode="auto">
            <a:xfrm>
              <a:off x="763588" y="3270250"/>
              <a:ext cx="592137" cy="581025"/>
            </a:xfrm>
            <a:prstGeom prst="can">
              <a:avLst>
                <a:gd name="adj" fmla="val 20218"/>
              </a:avLst>
            </a:pr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 sz="2400" b="0">
                <a:latin typeface="Times New Roman" charset="0"/>
                <a:cs typeface="Arial" charset="0"/>
              </a:endParaRPr>
            </a:p>
          </p:txBody>
        </p:sp>
        <p:grpSp>
          <p:nvGrpSpPr>
            <p:cNvPr id="26643" name="Group 76"/>
            <p:cNvGrpSpPr>
              <a:grpSpLocks/>
            </p:cNvGrpSpPr>
            <p:nvPr/>
          </p:nvGrpSpPr>
          <p:grpSpPr bwMode="auto">
            <a:xfrm>
              <a:off x="3498850" y="3548063"/>
              <a:ext cx="2138363" cy="903287"/>
              <a:chOff x="2204" y="2030"/>
              <a:chExt cx="1347" cy="774"/>
            </a:xfrm>
          </p:grpSpPr>
          <p:sp>
            <p:nvSpPr>
              <p:cNvPr id="26696" name="Text Box 19"/>
              <p:cNvSpPr txBox="1">
                <a:spLocks noChangeArrowheads="1"/>
              </p:cNvSpPr>
              <p:nvPr/>
            </p:nvSpPr>
            <p:spPr bwMode="auto">
              <a:xfrm>
                <a:off x="2856" y="2271"/>
                <a:ext cx="384" cy="3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 b="0" i="1">
                    <a:latin typeface="Arial" charset="0"/>
                  </a:rPr>
                  <a:t>u</a:t>
                </a:r>
                <a:r>
                  <a:rPr lang="en-US" sz="1800" b="0" i="1" baseline="-25000">
                    <a:latin typeface="Arial" charset="0"/>
                  </a:rPr>
                  <a:t>2</a:t>
                </a:r>
              </a:p>
            </p:txBody>
          </p:sp>
          <p:sp>
            <p:nvSpPr>
              <p:cNvPr id="26697" name="Line 22"/>
              <p:cNvSpPr>
                <a:spLocks noChangeShapeType="1"/>
              </p:cNvSpPr>
              <p:nvPr/>
            </p:nvSpPr>
            <p:spPr bwMode="auto">
              <a:xfrm flipV="1">
                <a:off x="2997" y="2133"/>
                <a:ext cx="200" cy="65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98" name="Line 23"/>
              <p:cNvSpPr>
                <a:spLocks noChangeShapeType="1"/>
              </p:cNvSpPr>
              <p:nvPr/>
            </p:nvSpPr>
            <p:spPr bwMode="auto">
              <a:xfrm flipH="1">
                <a:off x="3082" y="2141"/>
                <a:ext cx="208" cy="66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99" name="Text Box 24"/>
              <p:cNvSpPr txBox="1">
                <a:spLocks noChangeArrowheads="1"/>
              </p:cNvSpPr>
              <p:nvPr/>
            </p:nvSpPr>
            <p:spPr bwMode="auto">
              <a:xfrm>
                <a:off x="3167" y="2332"/>
                <a:ext cx="384" cy="3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 b="0" i="1">
                    <a:latin typeface="Arial" charset="0"/>
                  </a:rPr>
                  <a:t>d</a:t>
                </a:r>
                <a:r>
                  <a:rPr lang="en-US" sz="1800" b="0" i="1" baseline="-25000">
                    <a:latin typeface="Arial" charset="0"/>
                  </a:rPr>
                  <a:t>2</a:t>
                </a:r>
              </a:p>
            </p:txBody>
          </p:sp>
          <p:sp>
            <p:nvSpPr>
              <p:cNvPr id="26700" name="Text Box 19"/>
              <p:cNvSpPr txBox="1">
                <a:spLocks noChangeArrowheads="1"/>
              </p:cNvSpPr>
              <p:nvPr/>
            </p:nvSpPr>
            <p:spPr bwMode="auto">
              <a:xfrm>
                <a:off x="2204" y="2167"/>
                <a:ext cx="384" cy="3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 b="0" i="1">
                    <a:latin typeface="Arial" charset="0"/>
                  </a:rPr>
                  <a:t>u</a:t>
                </a:r>
                <a:r>
                  <a:rPr lang="en-US" sz="1800" b="0" i="1" baseline="-25000">
                    <a:latin typeface="Arial" charset="0"/>
                  </a:rPr>
                  <a:t>1</a:t>
                </a:r>
              </a:p>
            </p:txBody>
          </p:sp>
          <p:sp>
            <p:nvSpPr>
              <p:cNvPr id="26701" name="Line 22"/>
              <p:cNvSpPr>
                <a:spLocks noChangeShapeType="1"/>
              </p:cNvSpPr>
              <p:nvPr/>
            </p:nvSpPr>
            <p:spPr bwMode="auto">
              <a:xfrm flipV="1">
                <a:off x="2345" y="2030"/>
                <a:ext cx="200" cy="65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02" name="Line 23"/>
              <p:cNvSpPr>
                <a:spLocks noChangeShapeType="1"/>
              </p:cNvSpPr>
              <p:nvPr/>
            </p:nvSpPr>
            <p:spPr bwMode="auto">
              <a:xfrm flipH="1">
                <a:off x="2430" y="2038"/>
                <a:ext cx="208" cy="66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03" name="Text Box 24"/>
              <p:cNvSpPr txBox="1">
                <a:spLocks noChangeArrowheads="1"/>
              </p:cNvSpPr>
              <p:nvPr/>
            </p:nvSpPr>
            <p:spPr bwMode="auto">
              <a:xfrm>
                <a:off x="2515" y="2229"/>
                <a:ext cx="384" cy="3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 b="0" i="1">
                    <a:latin typeface="Arial" charset="0"/>
                  </a:rPr>
                  <a:t>d</a:t>
                </a:r>
                <a:r>
                  <a:rPr lang="en-US" sz="1800" b="0" i="1" baseline="-25000">
                    <a:latin typeface="Arial" charset="0"/>
                  </a:rPr>
                  <a:t>1</a:t>
                </a:r>
              </a:p>
            </p:txBody>
          </p:sp>
        </p:grpSp>
        <p:sp>
          <p:nvSpPr>
            <p:cNvPr id="26644" name="Line 72"/>
            <p:cNvSpPr>
              <a:spLocks noChangeShapeType="1"/>
            </p:cNvSpPr>
            <p:nvPr/>
          </p:nvSpPr>
          <p:spPr bwMode="auto">
            <a:xfrm>
              <a:off x="6030913" y="4767263"/>
              <a:ext cx="11652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5" name="Line 73"/>
            <p:cNvSpPr>
              <a:spLocks noChangeShapeType="1"/>
            </p:cNvSpPr>
            <p:nvPr/>
          </p:nvSpPr>
          <p:spPr bwMode="auto">
            <a:xfrm>
              <a:off x="6038850" y="4919663"/>
              <a:ext cx="11652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6" name="Text Box 41"/>
            <p:cNvSpPr txBox="1">
              <a:spLocks noChangeArrowheads="1"/>
            </p:cNvSpPr>
            <p:nvPr/>
          </p:nvSpPr>
          <p:spPr bwMode="auto">
            <a:xfrm>
              <a:off x="6191250" y="4356100"/>
              <a:ext cx="6096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0" i="1">
                  <a:latin typeface="Arial" charset="0"/>
                </a:rPr>
                <a:t>d</a:t>
              </a:r>
              <a:r>
                <a:rPr lang="en-US" sz="1800" b="0" i="1" baseline="-25000">
                  <a:latin typeface="Arial" charset="0"/>
                </a:rPr>
                <a:t>i</a:t>
              </a:r>
            </a:p>
          </p:txBody>
        </p:sp>
        <p:sp>
          <p:nvSpPr>
            <p:cNvPr id="26647" name="Text Box 41"/>
            <p:cNvSpPr txBox="1">
              <a:spLocks noChangeArrowheads="1"/>
            </p:cNvSpPr>
            <p:nvPr/>
          </p:nvSpPr>
          <p:spPr bwMode="auto">
            <a:xfrm>
              <a:off x="6215063" y="4889500"/>
              <a:ext cx="6096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0" i="1">
                  <a:latin typeface="Arial" charset="0"/>
                </a:rPr>
                <a:t>u</a:t>
              </a:r>
              <a:r>
                <a:rPr lang="en-US" sz="1800" b="0" i="1" baseline="-25000">
                  <a:latin typeface="Arial" charset="0"/>
                </a:rPr>
                <a:t>i</a:t>
              </a:r>
            </a:p>
          </p:txBody>
        </p:sp>
        <p:sp>
          <p:nvSpPr>
            <p:cNvPr id="26648" name="Line 77"/>
            <p:cNvSpPr>
              <a:spLocks noChangeShapeType="1"/>
            </p:cNvSpPr>
            <p:nvPr/>
          </p:nvSpPr>
          <p:spPr bwMode="auto">
            <a:xfrm>
              <a:off x="2265363" y="3232150"/>
              <a:ext cx="0" cy="663575"/>
            </a:xfrm>
            <a:prstGeom prst="line">
              <a:avLst/>
            </a:prstGeom>
            <a:noFill/>
            <a:ln w="1905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9" name="Line 78"/>
            <p:cNvSpPr>
              <a:spLocks noChangeShapeType="1"/>
            </p:cNvSpPr>
            <p:nvPr/>
          </p:nvSpPr>
          <p:spPr bwMode="auto">
            <a:xfrm flipH="1">
              <a:off x="6478588" y="4146550"/>
              <a:ext cx="369887" cy="414338"/>
            </a:xfrm>
            <a:prstGeom prst="line">
              <a:avLst/>
            </a:prstGeom>
            <a:noFill/>
            <a:ln w="1905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0" name="Line 79"/>
            <p:cNvSpPr>
              <a:spLocks noChangeShapeType="1"/>
            </p:cNvSpPr>
            <p:nvPr/>
          </p:nvSpPr>
          <p:spPr bwMode="auto">
            <a:xfrm flipH="1" flipV="1">
              <a:off x="6508750" y="5092700"/>
              <a:ext cx="369888" cy="414338"/>
            </a:xfrm>
            <a:prstGeom prst="line">
              <a:avLst/>
            </a:prstGeom>
            <a:noFill/>
            <a:ln w="1905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6651" name="Group 81"/>
            <p:cNvGrpSpPr>
              <a:grpSpLocks/>
            </p:cNvGrpSpPr>
            <p:nvPr/>
          </p:nvGrpSpPr>
          <p:grpSpPr bwMode="auto">
            <a:xfrm>
              <a:off x="1535113" y="3332163"/>
              <a:ext cx="465137" cy="803275"/>
              <a:chOff x="4140" y="429"/>
              <a:chExt cx="1425" cy="2396"/>
            </a:xfrm>
          </p:grpSpPr>
          <p:sp>
            <p:nvSpPr>
              <p:cNvPr id="26664" name="Freeform 82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6 w 354"/>
                  <a:gd name="T3" fmla="*/ 13 h 2742"/>
                  <a:gd name="T4" fmla="*/ 6 w 354"/>
                  <a:gd name="T5" fmla="*/ 99 h 2742"/>
                  <a:gd name="T6" fmla="*/ 0 w 354"/>
                  <a:gd name="T7" fmla="*/ 103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65" name="Rectangle 83"/>
              <p:cNvSpPr>
                <a:spLocks noChangeArrowheads="1"/>
              </p:cNvSpPr>
              <p:nvPr/>
            </p:nvSpPr>
            <p:spPr bwMode="auto">
              <a:xfrm>
                <a:off x="4208" y="429"/>
                <a:ext cx="1046" cy="2282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 b="0"/>
              </a:p>
            </p:txBody>
          </p:sp>
          <p:sp>
            <p:nvSpPr>
              <p:cNvPr id="26666" name="Freeform 84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4 w 211"/>
                  <a:gd name="T3" fmla="*/ 9 h 2537"/>
                  <a:gd name="T4" fmla="*/ 2 w 211"/>
                  <a:gd name="T5" fmla="*/ 94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67" name="Freeform 85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6 w 328"/>
                  <a:gd name="T3" fmla="*/ 6 h 226"/>
                  <a:gd name="T4" fmla="*/ 6 w 328"/>
                  <a:gd name="T5" fmla="*/ 9 h 226"/>
                  <a:gd name="T6" fmla="*/ 0 w 328"/>
                  <a:gd name="T7" fmla="*/ 4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68" name="Rectangle 86"/>
              <p:cNvSpPr>
                <a:spLocks noChangeArrowheads="1"/>
              </p:cNvSpPr>
              <p:nvPr/>
            </p:nvSpPr>
            <p:spPr bwMode="auto">
              <a:xfrm>
                <a:off x="4213" y="694"/>
                <a:ext cx="593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 b="0"/>
              </a:p>
            </p:txBody>
          </p:sp>
          <p:grpSp>
            <p:nvGrpSpPr>
              <p:cNvPr id="26669" name="Group 87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26694" name="AutoShape 88"/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8" cy="141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 b="0"/>
                </a:p>
              </p:txBody>
            </p:sp>
            <p:sp>
              <p:nvSpPr>
                <p:cNvPr id="26695" name="AutoShape 89"/>
                <p:cNvSpPr>
                  <a:spLocks noChangeArrowheads="1"/>
                </p:cNvSpPr>
                <p:nvPr/>
              </p:nvSpPr>
              <p:spPr bwMode="auto">
                <a:xfrm>
                  <a:off x="631" y="2584"/>
                  <a:ext cx="692" cy="10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 b="0"/>
                </a:p>
              </p:txBody>
            </p:sp>
          </p:grpSp>
          <p:sp>
            <p:nvSpPr>
              <p:cNvPr id="26670" name="Rectangle 90"/>
              <p:cNvSpPr>
                <a:spLocks noChangeArrowheads="1"/>
              </p:cNvSpPr>
              <p:nvPr/>
            </p:nvSpPr>
            <p:spPr bwMode="auto">
              <a:xfrm>
                <a:off x="4223" y="1021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 b="0"/>
              </a:p>
            </p:txBody>
          </p:sp>
          <p:grpSp>
            <p:nvGrpSpPr>
              <p:cNvPr id="26671" name="Group 91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26692" name="AutoShape 92"/>
                <p:cNvSpPr>
                  <a:spLocks noChangeArrowheads="1"/>
                </p:cNvSpPr>
                <p:nvPr/>
              </p:nvSpPr>
              <p:spPr bwMode="auto">
                <a:xfrm>
                  <a:off x="615" y="2566"/>
                  <a:ext cx="722" cy="142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 b="0"/>
                </a:p>
              </p:txBody>
            </p:sp>
            <p:sp>
              <p:nvSpPr>
                <p:cNvPr id="26693" name="AutoShape 93"/>
                <p:cNvSpPr>
                  <a:spLocks noChangeArrowheads="1"/>
                </p:cNvSpPr>
                <p:nvPr/>
              </p:nvSpPr>
              <p:spPr bwMode="auto">
                <a:xfrm>
                  <a:off x="633" y="2581"/>
                  <a:ext cx="686" cy="108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 b="0"/>
                </a:p>
              </p:txBody>
            </p:sp>
          </p:grpSp>
          <p:sp>
            <p:nvSpPr>
              <p:cNvPr id="26672" name="Rectangle 94"/>
              <p:cNvSpPr>
                <a:spLocks noChangeArrowheads="1"/>
              </p:cNvSpPr>
              <p:nvPr/>
            </p:nvSpPr>
            <p:spPr bwMode="auto">
              <a:xfrm>
                <a:off x="4218" y="1357"/>
                <a:ext cx="593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 b="0"/>
              </a:p>
            </p:txBody>
          </p:sp>
          <p:sp>
            <p:nvSpPr>
              <p:cNvPr id="26673" name="Rectangle 95"/>
              <p:cNvSpPr>
                <a:spLocks noChangeArrowheads="1"/>
              </p:cNvSpPr>
              <p:nvPr/>
            </p:nvSpPr>
            <p:spPr bwMode="auto">
              <a:xfrm>
                <a:off x="4228" y="1655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 b="0"/>
              </a:p>
            </p:txBody>
          </p:sp>
          <p:grpSp>
            <p:nvGrpSpPr>
              <p:cNvPr id="26674" name="Group 96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26690" name="AutoShape 97"/>
                <p:cNvSpPr>
                  <a:spLocks noChangeArrowheads="1"/>
                </p:cNvSpPr>
                <p:nvPr/>
              </p:nvSpPr>
              <p:spPr bwMode="auto">
                <a:xfrm>
                  <a:off x="612" y="2568"/>
                  <a:ext cx="727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 b="0"/>
                </a:p>
              </p:txBody>
            </p:sp>
            <p:sp>
              <p:nvSpPr>
                <p:cNvPr id="26691" name="AutoShape 98"/>
                <p:cNvSpPr>
                  <a:spLocks noChangeArrowheads="1"/>
                </p:cNvSpPr>
                <p:nvPr/>
              </p:nvSpPr>
              <p:spPr bwMode="auto">
                <a:xfrm>
                  <a:off x="630" y="2585"/>
                  <a:ext cx="691" cy="10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 b="0"/>
                </a:p>
              </p:txBody>
            </p:sp>
          </p:grpSp>
          <p:sp>
            <p:nvSpPr>
              <p:cNvPr id="26675" name="Freeform 99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6 w 328"/>
                  <a:gd name="T3" fmla="*/ 5 h 226"/>
                  <a:gd name="T4" fmla="*/ 6 w 328"/>
                  <a:gd name="T5" fmla="*/ 8 h 226"/>
                  <a:gd name="T6" fmla="*/ 0 w 328"/>
                  <a:gd name="T7" fmla="*/ 3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6676" name="Group 100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26688" name="AutoShape 101"/>
                <p:cNvSpPr>
                  <a:spLocks noChangeArrowheads="1"/>
                </p:cNvSpPr>
                <p:nvPr/>
              </p:nvSpPr>
              <p:spPr bwMode="auto">
                <a:xfrm>
                  <a:off x="613" y="2570"/>
                  <a:ext cx="727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 b="0"/>
                </a:p>
              </p:txBody>
            </p:sp>
            <p:sp>
              <p:nvSpPr>
                <p:cNvPr id="26689" name="AutoShape 102"/>
                <p:cNvSpPr>
                  <a:spLocks noChangeArrowheads="1"/>
                </p:cNvSpPr>
                <p:nvPr/>
              </p:nvSpPr>
              <p:spPr bwMode="auto">
                <a:xfrm>
                  <a:off x="631" y="2584"/>
                  <a:ext cx="691" cy="10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 b="0"/>
                </a:p>
              </p:txBody>
            </p:sp>
          </p:grpSp>
          <p:sp>
            <p:nvSpPr>
              <p:cNvPr id="26677" name="Rectangle 103"/>
              <p:cNvSpPr>
                <a:spLocks noChangeArrowheads="1"/>
              </p:cNvSpPr>
              <p:nvPr/>
            </p:nvSpPr>
            <p:spPr bwMode="auto">
              <a:xfrm>
                <a:off x="5249" y="429"/>
                <a:ext cx="68" cy="2287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 b="0"/>
              </a:p>
            </p:txBody>
          </p:sp>
          <p:sp>
            <p:nvSpPr>
              <p:cNvPr id="26678" name="Freeform 104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6 w 296"/>
                  <a:gd name="T3" fmla="*/ 5 h 256"/>
                  <a:gd name="T4" fmla="*/ 6 w 296"/>
                  <a:gd name="T5" fmla="*/ 9 h 256"/>
                  <a:gd name="T6" fmla="*/ 0 w 296"/>
                  <a:gd name="T7" fmla="*/ 3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79" name="Freeform 105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6 w 304"/>
                  <a:gd name="T3" fmla="*/ 7 h 288"/>
                  <a:gd name="T4" fmla="*/ 5 w 304"/>
                  <a:gd name="T5" fmla="*/ 11 h 288"/>
                  <a:gd name="T6" fmla="*/ 2 w 304"/>
                  <a:gd name="T7" fmla="*/ 5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80" name="Oval 106"/>
              <p:cNvSpPr>
                <a:spLocks noChangeArrowheads="1"/>
              </p:cNvSpPr>
              <p:nvPr/>
            </p:nvSpPr>
            <p:spPr bwMode="auto">
              <a:xfrm>
                <a:off x="5516" y="2612"/>
                <a:ext cx="49" cy="95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 b="0"/>
              </a:p>
            </p:txBody>
          </p:sp>
          <p:sp>
            <p:nvSpPr>
              <p:cNvPr id="26681" name="Freeform 107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5 h 240"/>
                  <a:gd name="T2" fmla="*/ 2 w 306"/>
                  <a:gd name="T3" fmla="*/ 9 h 240"/>
                  <a:gd name="T4" fmla="*/ 6 w 306"/>
                  <a:gd name="T5" fmla="*/ 5 h 240"/>
                  <a:gd name="T6" fmla="*/ 6 w 306"/>
                  <a:gd name="T7" fmla="*/ 0 h 240"/>
                  <a:gd name="T8" fmla="*/ 0 w 306"/>
                  <a:gd name="T9" fmla="*/ 5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82" name="AutoShape 108"/>
              <p:cNvSpPr>
                <a:spLocks noChangeArrowheads="1"/>
              </p:cNvSpPr>
              <p:nvPr/>
            </p:nvSpPr>
            <p:spPr bwMode="auto">
              <a:xfrm>
                <a:off x="4140" y="2678"/>
                <a:ext cx="1201" cy="147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 b="0"/>
              </a:p>
            </p:txBody>
          </p:sp>
          <p:sp>
            <p:nvSpPr>
              <p:cNvPr id="26683" name="AutoShape 109"/>
              <p:cNvSpPr>
                <a:spLocks noChangeArrowheads="1"/>
              </p:cNvSpPr>
              <p:nvPr/>
            </p:nvSpPr>
            <p:spPr bwMode="auto">
              <a:xfrm>
                <a:off x="4208" y="2711"/>
                <a:ext cx="1070" cy="8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 b="0"/>
              </a:p>
            </p:txBody>
          </p:sp>
          <p:sp>
            <p:nvSpPr>
              <p:cNvPr id="26684" name="Oval 110"/>
              <p:cNvSpPr>
                <a:spLocks noChangeArrowheads="1"/>
              </p:cNvSpPr>
              <p:nvPr/>
            </p:nvSpPr>
            <p:spPr bwMode="auto">
              <a:xfrm>
                <a:off x="4310" y="2385"/>
                <a:ext cx="156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 b="0"/>
              </a:p>
            </p:txBody>
          </p:sp>
          <p:sp>
            <p:nvSpPr>
              <p:cNvPr id="26685" name="Oval 111"/>
              <p:cNvSpPr>
                <a:spLocks noChangeArrowheads="1"/>
              </p:cNvSpPr>
              <p:nvPr/>
            </p:nvSpPr>
            <p:spPr bwMode="auto">
              <a:xfrm>
                <a:off x="4485" y="2385"/>
                <a:ext cx="160" cy="14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 sz="1800" b="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26686" name="Oval 112"/>
              <p:cNvSpPr>
                <a:spLocks noChangeArrowheads="1"/>
              </p:cNvSpPr>
              <p:nvPr/>
            </p:nvSpPr>
            <p:spPr bwMode="auto">
              <a:xfrm>
                <a:off x="4660" y="2380"/>
                <a:ext cx="160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 b="0"/>
              </a:p>
            </p:txBody>
          </p:sp>
          <p:sp>
            <p:nvSpPr>
              <p:cNvPr id="26687" name="Rectangle 113"/>
              <p:cNvSpPr>
                <a:spLocks noChangeArrowheads="1"/>
              </p:cNvSpPr>
              <p:nvPr/>
            </p:nvSpPr>
            <p:spPr bwMode="auto">
              <a:xfrm>
                <a:off x="5064" y="1835"/>
                <a:ext cx="83" cy="762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 b="0"/>
              </a:p>
            </p:txBody>
          </p:sp>
        </p:grpSp>
        <p:grpSp>
          <p:nvGrpSpPr>
            <p:cNvPr id="26652" name="Group 114"/>
            <p:cNvGrpSpPr>
              <a:grpSpLocks/>
            </p:cNvGrpSpPr>
            <p:nvPr/>
          </p:nvGrpSpPr>
          <p:grpSpPr bwMode="auto">
            <a:xfrm>
              <a:off x="444500" y="4635500"/>
              <a:ext cx="925513" cy="795338"/>
              <a:chOff x="-44" y="1473"/>
              <a:chExt cx="981" cy="1105"/>
            </a:xfrm>
          </p:grpSpPr>
          <p:pic>
            <p:nvPicPr>
              <p:cNvPr id="26662" name="Picture 11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6663" name="Freeform 11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58127 w 356"/>
                  <a:gd name="T3" fmla="*/ 4362 h 368"/>
                  <a:gd name="T4" fmla="*/ 68956 w 356"/>
                  <a:gd name="T5" fmla="*/ 90881 h 368"/>
                  <a:gd name="T6" fmla="*/ 15197 w 356"/>
                  <a:gd name="T7" fmla="*/ 11365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26653" name="Group 117"/>
            <p:cNvGrpSpPr>
              <a:grpSpLocks/>
            </p:cNvGrpSpPr>
            <p:nvPr/>
          </p:nvGrpSpPr>
          <p:grpSpPr bwMode="auto">
            <a:xfrm>
              <a:off x="3665538" y="2816225"/>
              <a:ext cx="925512" cy="795338"/>
              <a:chOff x="-44" y="1473"/>
              <a:chExt cx="981" cy="1105"/>
            </a:xfrm>
          </p:grpSpPr>
          <p:pic>
            <p:nvPicPr>
              <p:cNvPr id="26660" name="Picture 118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6661" name="Freeform 119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58127 w 356"/>
                  <a:gd name="T3" fmla="*/ 4362 h 368"/>
                  <a:gd name="T4" fmla="*/ 68956 w 356"/>
                  <a:gd name="T5" fmla="*/ 90881 h 368"/>
                  <a:gd name="T6" fmla="*/ 15197 w 356"/>
                  <a:gd name="T7" fmla="*/ 11365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26654" name="Group 120"/>
            <p:cNvGrpSpPr>
              <a:grpSpLocks/>
            </p:cNvGrpSpPr>
            <p:nvPr/>
          </p:nvGrpSpPr>
          <p:grpSpPr bwMode="auto">
            <a:xfrm>
              <a:off x="4710113" y="2957513"/>
              <a:ext cx="925512" cy="795337"/>
              <a:chOff x="-44" y="1473"/>
              <a:chExt cx="981" cy="1105"/>
            </a:xfrm>
          </p:grpSpPr>
          <p:pic>
            <p:nvPicPr>
              <p:cNvPr id="26658" name="Picture 121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6659" name="Freeform 122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58127 w 356"/>
                  <a:gd name="T3" fmla="*/ 4362 h 368"/>
                  <a:gd name="T4" fmla="*/ 68956 w 356"/>
                  <a:gd name="T5" fmla="*/ 90881 h 368"/>
                  <a:gd name="T6" fmla="*/ 15197 w 356"/>
                  <a:gd name="T7" fmla="*/ 11365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26655" name="Group 123"/>
            <p:cNvGrpSpPr>
              <a:grpSpLocks/>
            </p:cNvGrpSpPr>
            <p:nvPr/>
          </p:nvGrpSpPr>
          <p:grpSpPr bwMode="auto">
            <a:xfrm flipH="1">
              <a:off x="7180263" y="4405313"/>
              <a:ext cx="925512" cy="795337"/>
              <a:chOff x="-44" y="1473"/>
              <a:chExt cx="981" cy="1105"/>
            </a:xfrm>
          </p:grpSpPr>
          <p:pic>
            <p:nvPicPr>
              <p:cNvPr id="26656" name="Picture 124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6657" name="Freeform 125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58127 w 356"/>
                  <a:gd name="T3" fmla="*/ 4362 h 368"/>
                  <a:gd name="T4" fmla="*/ 68956 w 356"/>
                  <a:gd name="T5" fmla="*/ 90881 h 368"/>
                  <a:gd name="T6" fmla="*/ 15197 w 356"/>
                  <a:gd name="T7" fmla="*/ 11365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sp>
        <p:nvSpPr>
          <p:cNvPr id="82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/>
          <a:p>
            <a:pPr>
              <a:defRPr/>
            </a:pPr>
            <a:fld id="{9A352C25-D900-3442-9243-84796340FC28}" type="slidenum">
              <a:rPr lang="en-US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9551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>
                <a:latin typeface="+mn-lt"/>
                <a:ea typeface="ＭＳ Ｐゴシック" charset="0"/>
              </a:rPr>
              <a:t>Os clientes também ajudam</a:t>
            </a:r>
            <a:endParaRPr lang="pt-PT" dirty="0">
              <a:latin typeface="+mn-lt"/>
              <a:ea typeface="ＭＳ Ｐゴシック" charset="0"/>
            </a:endParaRPr>
          </a:p>
        </p:txBody>
      </p:sp>
      <p:sp>
        <p:nvSpPr>
          <p:cNvPr id="1821700" name="Cloud"/>
          <p:cNvSpPr>
            <a:spLocks noChangeAspect="1" noEditPoints="1" noChangeArrowheads="1"/>
          </p:cNvSpPr>
          <p:nvPr/>
        </p:nvSpPr>
        <p:spPr bwMode="auto">
          <a:xfrm>
            <a:off x="3151188" y="2566988"/>
            <a:ext cx="3341687" cy="2239962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-1" y="8613"/>
                  <a:pt x="-1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4" y="13940"/>
                  <a:pt x="474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299"/>
                  <a:pt x="6247" y="20299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6"/>
                  <a:pt x="11036" y="21596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6"/>
                  <a:pt x="15802" y="18946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-1"/>
                  <a:pt x="16758" y="-1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-1"/>
                  <a:pt x="13174" y="-1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49"/>
                  <a:pt x="9358" y="649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1"/>
                  <a:pt x="5288" y="1971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09"/>
                  <a:pt x="2172" y="13109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2FFFF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Courier New" pitchFamily="1" charset="0"/>
              <a:ea typeface="+mn-ea"/>
              <a:cs typeface="+mn-cs"/>
            </a:endParaRPr>
          </a:p>
        </p:txBody>
      </p:sp>
      <p:sp>
        <p:nvSpPr>
          <p:cNvPr id="27651" name="Line 6"/>
          <p:cNvSpPr>
            <a:spLocks noChangeShapeType="1"/>
          </p:cNvSpPr>
          <p:nvPr/>
        </p:nvSpPr>
        <p:spPr bwMode="auto">
          <a:xfrm>
            <a:off x="1960563" y="2890838"/>
            <a:ext cx="1458912" cy="4222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2" name="Line 16"/>
          <p:cNvSpPr>
            <a:spLocks noChangeShapeType="1"/>
          </p:cNvSpPr>
          <p:nvPr/>
        </p:nvSpPr>
        <p:spPr bwMode="auto">
          <a:xfrm flipH="1">
            <a:off x="2382838" y="4389438"/>
            <a:ext cx="1228725" cy="5762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Text Box 17"/>
          <p:cNvSpPr txBox="1">
            <a:spLocks noChangeArrowheads="1"/>
          </p:cNvSpPr>
          <p:nvPr/>
        </p:nvSpPr>
        <p:spPr bwMode="auto">
          <a:xfrm>
            <a:off x="2622550" y="4081463"/>
            <a:ext cx="441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3300"/>
                </a:solidFill>
              </a:rPr>
              <a:t>d</a:t>
            </a:r>
            <a:r>
              <a:rPr lang="en-US" baseline="-25000">
                <a:solidFill>
                  <a:srgbClr val="FF3300"/>
                </a:solidFill>
              </a:rPr>
              <a:t>1</a:t>
            </a:r>
          </a:p>
        </p:txBody>
      </p:sp>
      <p:sp>
        <p:nvSpPr>
          <p:cNvPr id="1821714" name="Document"/>
          <p:cNvSpPr>
            <a:spLocks noEditPoints="1" noChangeArrowheads="1"/>
          </p:cNvSpPr>
          <p:nvPr/>
        </p:nvSpPr>
        <p:spPr bwMode="auto">
          <a:xfrm>
            <a:off x="2613025" y="1508125"/>
            <a:ext cx="728663" cy="846138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Courier New" pitchFamily="1" charset="0"/>
              <a:ea typeface="+mn-ea"/>
              <a:cs typeface="+mn-cs"/>
            </a:endParaRPr>
          </a:p>
        </p:txBody>
      </p:sp>
      <p:sp>
        <p:nvSpPr>
          <p:cNvPr id="27655" name="Text Box 19"/>
          <p:cNvSpPr txBox="1">
            <a:spLocks noChangeArrowheads="1"/>
          </p:cNvSpPr>
          <p:nvPr/>
        </p:nvSpPr>
        <p:spPr bwMode="auto">
          <a:xfrm>
            <a:off x="3667125" y="1700213"/>
            <a:ext cx="11334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009900"/>
                </a:solidFill>
              </a:rPr>
              <a:t>F bits</a:t>
            </a:r>
          </a:p>
        </p:txBody>
      </p:sp>
      <p:sp>
        <p:nvSpPr>
          <p:cNvPr id="27656" name="Line 20"/>
          <p:cNvSpPr>
            <a:spLocks noChangeShapeType="1"/>
          </p:cNvSpPr>
          <p:nvPr/>
        </p:nvSpPr>
        <p:spPr bwMode="auto">
          <a:xfrm>
            <a:off x="4687888" y="4735513"/>
            <a:ext cx="920750" cy="115093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7" name="Line 21"/>
          <p:cNvSpPr>
            <a:spLocks noChangeShapeType="1"/>
          </p:cNvSpPr>
          <p:nvPr/>
        </p:nvSpPr>
        <p:spPr bwMode="auto">
          <a:xfrm>
            <a:off x="6108700" y="4159250"/>
            <a:ext cx="1497013" cy="8445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8" name="Line 22"/>
          <p:cNvSpPr>
            <a:spLocks noChangeShapeType="1"/>
          </p:cNvSpPr>
          <p:nvPr/>
        </p:nvSpPr>
        <p:spPr bwMode="auto">
          <a:xfrm flipV="1">
            <a:off x="6070600" y="2584450"/>
            <a:ext cx="1420813" cy="2682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9" name="Text Box 24"/>
          <p:cNvSpPr txBox="1">
            <a:spLocks noChangeArrowheads="1"/>
          </p:cNvSpPr>
          <p:nvPr/>
        </p:nvSpPr>
        <p:spPr bwMode="auto">
          <a:xfrm>
            <a:off x="4619625" y="5080000"/>
            <a:ext cx="441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3300"/>
                </a:solidFill>
              </a:rPr>
              <a:t>d</a:t>
            </a:r>
            <a:r>
              <a:rPr lang="en-US" baseline="-25000">
                <a:solidFill>
                  <a:srgbClr val="FF3300"/>
                </a:solidFill>
              </a:rPr>
              <a:t>2</a:t>
            </a:r>
          </a:p>
        </p:txBody>
      </p:sp>
      <p:sp>
        <p:nvSpPr>
          <p:cNvPr id="27660" name="Text Box 25"/>
          <p:cNvSpPr txBox="1">
            <a:spLocks noChangeArrowheads="1"/>
          </p:cNvSpPr>
          <p:nvPr/>
        </p:nvSpPr>
        <p:spPr bwMode="auto">
          <a:xfrm>
            <a:off x="6654800" y="4005263"/>
            <a:ext cx="441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3300"/>
                </a:solidFill>
              </a:rPr>
              <a:t>d</a:t>
            </a:r>
            <a:r>
              <a:rPr lang="en-US" baseline="-25000">
                <a:solidFill>
                  <a:srgbClr val="FF3300"/>
                </a:solidFill>
              </a:rPr>
              <a:t>3</a:t>
            </a:r>
          </a:p>
        </p:txBody>
      </p:sp>
      <p:sp>
        <p:nvSpPr>
          <p:cNvPr id="27661" name="Text Box 26"/>
          <p:cNvSpPr txBox="1">
            <a:spLocks noChangeArrowheads="1"/>
          </p:cNvSpPr>
          <p:nvPr/>
        </p:nvSpPr>
        <p:spPr bwMode="auto">
          <a:xfrm>
            <a:off x="6462713" y="2122488"/>
            <a:ext cx="441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3300"/>
                </a:solidFill>
              </a:rPr>
              <a:t>d</a:t>
            </a:r>
            <a:r>
              <a:rPr lang="en-US" baseline="-25000">
                <a:solidFill>
                  <a:srgbClr val="FF3300"/>
                </a:solidFill>
              </a:rPr>
              <a:t>4</a:t>
            </a:r>
          </a:p>
        </p:txBody>
      </p:sp>
      <p:sp>
        <p:nvSpPr>
          <p:cNvPr id="27662" name="Text Box 27"/>
          <p:cNvSpPr txBox="1">
            <a:spLocks noChangeArrowheads="1"/>
          </p:cNvSpPr>
          <p:nvPr/>
        </p:nvSpPr>
        <p:spPr bwMode="auto">
          <a:xfrm>
            <a:off x="361950" y="3097213"/>
            <a:ext cx="22875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0000FF"/>
                </a:solidFill>
              </a:rPr>
              <a:t>upload rate u</a:t>
            </a:r>
            <a:r>
              <a:rPr lang="en-US" baseline="-25000">
                <a:solidFill>
                  <a:srgbClr val="0000FF"/>
                </a:solidFill>
              </a:rPr>
              <a:t>s</a:t>
            </a:r>
          </a:p>
        </p:txBody>
      </p:sp>
      <p:sp>
        <p:nvSpPr>
          <p:cNvPr id="27663" name="Text Box 30"/>
          <p:cNvSpPr txBox="1">
            <a:spLocks noChangeArrowheads="1"/>
          </p:cNvSpPr>
          <p:nvPr/>
        </p:nvSpPr>
        <p:spPr bwMode="auto">
          <a:xfrm>
            <a:off x="4071938" y="3352800"/>
            <a:ext cx="14906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/>
              <a:t>Internet</a:t>
            </a:r>
          </a:p>
        </p:txBody>
      </p:sp>
      <p:grpSp>
        <p:nvGrpSpPr>
          <p:cNvPr id="27664" name="Group 781"/>
          <p:cNvGrpSpPr>
            <a:grpSpLocks/>
          </p:cNvGrpSpPr>
          <p:nvPr/>
        </p:nvGrpSpPr>
        <p:grpSpPr bwMode="auto">
          <a:xfrm>
            <a:off x="1547813" y="2133600"/>
            <a:ext cx="442912" cy="839788"/>
            <a:chOff x="4140" y="429"/>
            <a:chExt cx="1425" cy="2396"/>
          </a:xfrm>
        </p:grpSpPr>
        <p:sp>
          <p:nvSpPr>
            <p:cNvPr id="27688" name="Freeform 782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6 w 354"/>
                <a:gd name="T3" fmla="*/ 13 h 2742"/>
                <a:gd name="T4" fmla="*/ 6 w 354"/>
                <a:gd name="T5" fmla="*/ 99 h 2742"/>
                <a:gd name="T6" fmla="*/ 0 w 354"/>
                <a:gd name="T7" fmla="*/ 103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9" name="Rectangle 783"/>
            <p:cNvSpPr>
              <a:spLocks noChangeArrowheads="1"/>
            </p:cNvSpPr>
            <p:nvPr/>
          </p:nvSpPr>
          <p:spPr bwMode="auto">
            <a:xfrm>
              <a:off x="4210" y="429"/>
              <a:ext cx="1046" cy="2285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7690" name="Freeform 784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4 w 211"/>
                <a:gd name="T3" fmla="*/ 9 h 2537"/>
                <a:gd name="T4" fmla="*/ 2 w 211"/>
                <a:gd name="T5" fmla="*/ 94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1" name="Freeform 785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6 w 328"/>
                <a:gd name="T3" fmla="*/ 6 h 226"/>
                <a:gd name="T4" fmla="*/ 6 w 328"/>
                <a:gd name="T5" fmla="*/ 9 h 226"/>
                <a:gd name="T6" fmla="*/ 0 w 328"/>
                <a:gd name="T7" fmla="*/ 4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2" name="Rectangle 786"/>
            <p:cNvSpPr>
              <a:spLocks noChangeArrowheads="1"/>
            </p:cNvSpPr>
            <p:nvPr/>
          </p:nvSpPr>
          <p:spPr bwMode="auto">
            <a:xfrm>
              <a:off x="4210" y="690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27693" name="Group 787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27718" name="AutoShape 788"/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1" cy="14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7719" name="AutoShape 789"/>
              <p:cNvSpPr>
                <a:spLocks noChangeArrowheads="1"/>
              </p:cNvSpPr>
              <p:nvPr/>
            </p:nvSpPr>
            <p:spPr bwMode="auto">
              <a:xfrm>
                <a:off x="625" y="2581"/>
                <a:ext cx="696" cy="11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27694" name="Rectangle 790"/>
            <p:cNvSpPr>
              <a:spLocks noChangeArrowheads="1"/>
            </p:cNvSpPr>
            <p:nvPr/>
          </p:nvSpPr>
          <p:spPr bwMode="auto">
            <a:xfrm>
              <a:off x="4220" y="1022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27695" name="Group 791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27716" name="AutoShape 792"/>
              <p:cNvSpPr>
                <a:spLocks noChangeArrowheads="1"/>
              </p:cNvSpPr>
              <p:nvPr/>
            </p:nvSpPr>
            <p:spPr bwMode="auto">
              <a:xfrm>
                <a:off x="615" y="2564"/>
                <a:ext cx="721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7717" name="AutoShape 793"/>
              <p:cNvSpPr>
                <a:spLocks noChangeArrowheads="1"/>
              </p:cNvSpPr>
              <p:nvPr/>
            </p:nvSpPr>
            <p:spPr bwMode="auto">
              <a:xfrm>
                <a:off x="628" y="2581"/>
                <a:ext cx="69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27696" name="Rectangle 794"/>
            <p:cNvSpPr>
              <a:spLocks noChangeArrowheads="1"/>
            </p:cNvSpPr>
            <p:nvPr/>
          </p:nvSpPr>
          <p:spPr bwMode="auto">
            <a:xfrm>
              <a:off x="4220" y="1354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7697" name="Rectangle 795"/>
            <p:cNvSpPr>
              <a:spLocks noChangeArrowheads="1"/>
            </p:cNvSpPr>
            <p:nvPr/>
          </p:nvSpPr>
          <p:spPr bwMode="auto">
            <a:xfrm>
              <a:off x="4230" y="1655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27698" name="Group 796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27714" name="AutoShape 797"/>
              <p:cNvSpPr>
                <a:spLocks noChangeArrowheads="1"/>
              </p:cNvSpPr>
              <p:nvPr/>
            </p:nvSpPr>
            <p:spPr bwMode="auto">
              <a:xfrm>
                <a:off x="618" y="2586"/>
                <a:ext cx="720" cy="12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7715" name="AutoShape 798"/>
              <p:cNvSpPr>
                <a:spLocks noChangeArrowheads="1"/>
              </p:cNvSpPr>
              <p:nvPr/>
            </p:nvSpPr>
            <p:spPr bwMode="auto">
              <a:xfrm>
                <a:off x="630" y="2586"/>
                <a:ext cx="695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27699" name="Freeform 799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6 w 328"/>
                <a:gd name="T3" fmla="*/ 5 h 226"/>
                <a:gd name="T4" fmla="*/ 6 w 328"/>
                <a:gd name="T5" fmla="*/ 8 h 226"/>
                <a:gd name="T6" fmla="*/ 0 w 328"/>
                <a:gd name="T7" fmla="*/ 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7700" name="Group 800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27712" name="AutoShape 801"/>
              <p:cNvSpPr>
                <a:spLocks noChangeArrowheads="1"/>
              </p:cNvSpPr>
              <p:nvPr/>
            </p:nvSpPr>
            <p:spPr bwMode="auto">
              <a:xfrm>
                <a:off x="613" y="2571"/>
                <a:ext cx="732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7713" name="AutoShape 802"/>
              <p:cNvSpPr>
                <a:spLocks noChangeArrowheads="1"/>
              </p:cNvSpPr>
              <p:nvPr/>
            </p:nvSpPr>
            <p:spPr bwMode="auto">
              <a:xfrm>
                <a:off x="625" y="2587"/>
                <a:ext cx="720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27701" name="Rectangle 803"/>
            <p:cNvSpPr>
              <a:spLocks noChangeArrowheads="1"/>
            </p:cNvSpPr>
            <p:nvPr/>
          </p:nvSpPr>
          <p:spPr bwMode="auto">
            <a:xfrm>
              <a:off x="5246" y="429"/>
              <a:ext cx="70" cy="2285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7702" name="Freeform 804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6 w 296"/>
                <a:gd name="T3" fmla="*/ 5 h 256"/>
                <a:gd name="T4" fmla="*/ 6 w 296"/>
                <a:gd name="T5" fmla="*/ 9 h 256"/>
                <a:gd name="T6" fmla="*/ 0 w 296"/>
                <a:gd name="T7" fmla="*/ 3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3" name="Freeform 805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6 w 304"/>
                <a:gd name="T3" fmla="*/ 7 h 288"/>
                <a:gd name="T4" fmla="*/ 5 w 304"/>
                <a:gd name="T5" fmla="*/ 11 h 288"/>
                <a:gd name="T6" fmla="*/ 2 w 304"/>
                <a:gd name="T7" fmla="*/ 5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4" name="Oval 806"/>
            <p:cNvSpPr>
              <a:spLocks noChangeArrowheads="1"/>
            </p:cNvSpPr>
            <p:nvPr/>
          </p:nvSpPr>
          <p:spPr bwMode="auto">
            <a:xfrm>
              <a:off x="5515" y="2611"/>
              <a:ext cx="50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7705" name="Freeform 807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5 h 240"/>
                <a:gd name="T2" fmla="*/ 2 w 306"/>
                <a:gd name="T3" fmla="*/ 9 h 240"/>
                <a:gd name="T4" fmla="*/ 6 w 306"/>
                <a:gd name="T5" fmla="*/ 5 h 240"/>
                <a:gd name="T6" fmla="*/ 6 w 306"/>
                <a:gd name="T7" fmla="*/ 0 h 240"/>
                <a:gd name="T8" fmla="*/ 0 w 306"/>
                <a:gd name="T9" fmla="*/ 5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6" name="AutoShape 808"/>
            <p:cNvSpPr>
              <a:spLocks noChangeArrowheads="1"/>
            </p:cNvSpPr>
            <p:nvPr/>
          </p:nvSpPr>
          <p:spPr bwMode="auto">
            <a:xfrm>
              <a:off x="4140" y="2675"/>
              <a:ext cx="1196" cy="150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7707" name="AutoShape 809"/>
            <p:cNvSpPr>
              <a:spLocks noChangeArrowheads="1"/>
            </p:cNvSpPr>
            <p:nvPr/>
          </p:nvSpPr>
          <p:spPr bwMode="auto">
            <a:xfrm>
              <a:off x="4210" y="2714"/>
              <a:ext cx="1066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7708" name="Oval 810"/>
            <p:cNvSpPr>
              <a:spLocks noChangeArrowheads="1"/>
            </p:cNvSpPr>
            <p:nvPr/>
          </p:nvSpPr>
          <p:spPr bwMode="auto">
            <a:xfrm>
              <a:off x="4309" y="2382"/>
              <a:ext cx="159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7709" name="Oval 811"/>
            <p:cNvSpPr>
              <a:spLocks noChangeArrowheads="1"/>
            </p:cNvSpPr>
            <p:nvPr/>
          </p:nvSpPr>
          <p:spPr bwMode="auto">
            <a:xfrm>
              <a:off x="4489" y="2382"/>
              <a:ext cx="159" cy="14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27710" name="Oval 812"/>
            <p:cNvSpPr>
              <a:spLocks noChangeArrowheads="1"/>
            </p:cNvSpPr>
            <p:nvPr/>
          </p:nvSpPr>
          <p:spPr bwMode="auto">
            <a:xfrm>
              <a:off x="4658" y="2382"/>
              <a:ext cx="159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7711" name="Rectangle 813"/>
            <p:cNvSpPr>
              <a:spLocks noChangeArrowheads="1"/>
            </p:cNvSpPr>
            <p:nvPr/>
          </p:nvSpPr>
          <p:spPr bwMode="auto">
            <a:xfrm>
              <a:off x="5067" y="1837"/>
              <a:ext cx="80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</p:grpSp>
      <p:grpSp>
        <p:nvGrpSpPr>
          <p:cNvPr id="27665" name="Group 771"/>
          <p:cNvGrpSpPr>
            <a:grpSpLocks/>
          </p:cNvGrpSpPr>
          <p:nvPr/>
        </p:nvGrpSpPr>
        <p:grpSpPr bwMode="auto">
          <a:xfrm flipH="1">
            <a:off x="7308850" y="4797425"/>
            <a:ext cx="657225" cy="622300"/>
            <a:chOff x="2839" y="3501"/>
            <a:chExt cx="755" cy="803"/>
          </a:xfrm>
        </p:grpSpPr>
        <p:pic>
          <p:nvPicPr>
            <p:cNvPr id="27686" name="Picture 772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501"/>
              <a:ext cx="75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7687" name="Freeform 773"/>
            <p:cNvSpPr>
              <a:spLocks/>
            </p:cNvSpPr>
            <p:nvPr/>
          </p:nvSpPr>
          <p:spPr bwMode="auto">
            <a:xfrm>
              <a:off x="2916" y="3578"/>
              <a:ext cx="356" cy="368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7666" name="Group 771"/>
          <p:cNvGrpSpPr>
            <a:grpSpLocks/>
          </p:cNvGrpSpPr>
          <p:nvPr/>
        </p:nvGrpSpPr>
        <p:grpSpPr bwMode="auto">
          <a:xfrm flipH="1">
            <a:off x="7235825" y="2276475"/>
            <a:ext cx="658813" cy="622300"/>
            <a:chOff x="2839" y="3501"/>
            <a:chExt cx="755" cy="803"/>
          </a:xfrm>
        </p:grpSpPr>
        <p:pic>
          <p:nvPicPr>
            <p:cNvPr id="27684" name="Picture 772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501"/>
              <a:ext cx="75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7685" name="Freeform 773"/>
            <p:cNvSpPr>
              <a:spLocks/>
            </p:cNvSpPr>
            <p:nvPr/>
          </p:nvSpPr>
          <p:spPr bwMode="auto">
            <a:xfrm>
              <a:off x="2916" y="3578"/>
              <a:ext cx="356" cy="368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7667" name="Group 771"/>
          <p:cNvGrpSpPr>
            <a:grpSpLocks/>
          </p:cNvGrpSpPr>
          <p:nvPr/>
        </p:nvGrpSpPr>
        <p:grpSpPr bwMode="auto">
          <a:xfrm flipH="1">
            <a:off x="5364163" y="5661025"/>
            <a:ext cx="658812" cy="622300"/>
            <a:chOff x="2839" y="3501"/>
            <a:chExt cx="755" cy="803"/>
          </a:xfrm>
        </p:grpSpPr>
        <p:pic>
          <p:nvPicPr>
            <p:cNvPr id="27682" name="Picture 772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501"/>
              <a:ext cx="75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7683" name="Freeform 773"/>
            <p:cNvSpPr>
              <a:spLocks/>
            </p:cNvSpPr>
            <p:nvPr/>
          </p:nvSpPr>
          <p:spPr bwMode="auto">
            <a:xfrm>
              <a:off x="2916" y="3578"/>
              <a:ext cx="356" cy="368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7668" name="Group 771"/>
          <p:cNvGrpSpPr>
            <a:grpSpLocks/>
          </p:cNvGrpSpPr>
          <p:nvPr/>
        </p:nvGrpSpPr>
        <p:grpSpPr bwMode="auto">
          <a:xfrm flipH="1">
            <a:off x="1763713" y="4652963"/>
            <a:ext cx="658812" cy="622300"/>
            <a:chOff x="2839" y="3501"/>
            <a:chExt cx="755" cy="803"/>
          </a:xfrm>
        </p:grpSpPr>
        <p:pic>
          <p:nvPicPr>
            <p:cNvPr id="27680" name="Picture 772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501"/>
              <a:ext cx="75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7681" name="Freeform 773"/>
            <p:cNvSpPr>
              <a:spLocks/>
            </p:cNvSpPr>
            <p:nvPr/>
          </p:nvSpPr>
          <p:spPr bwMode="auto">
            <a:xfrm>
              <a:off x="2916" y="3578"/>
              <a:ext cx="356" cy="368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7669" name="Text Box 21"/>
          <p:cNvSpPr txBox="1">
            <a:spLocks noChangeArrowheads="1"/>
          </p:cNvSpPr>
          <p:nvPr/>
        </p:nvSpPr>
        <p:spPr bwMode="auto">
          <a:xfrm>
            <a:off x="539750" y="5876925"/>
            <a:ext cx="27495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3300"/>
                </a:solidFill>
              </a:rPr>
              <a:t>download rates d</a:t>
            </a:r>
            <a:r>
              <a:rPr lang="en-US" baseline="-25000">
                <a:solidFill>
                  <a:srgbClr val="FF3300"/>
                </a:solidFill>
              </a:rPr>
              <a:t>i</a:t>
            </a:r>
          </a:p>
        </p:txBody>
      </p:sp>
      <p:sp>
        <p:nvSpPr>
          <p:cNvPr id="27670" name="Line 23"/>
          <p:cNvSpPr>
            <a:spLocks noChangeShapeType="1"/>
          </p:cNvSpPr>
          <p:nvPr/>
        </p:nvSpPr>
        <p:spPr bwMode="auto">
          <a:xfrm flipV="1">
            <a:off x="2484438" y="4437063"/>
            <a:ext cx="1228725" cy="5746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71" name="Text Box 24"/>
          <p:cNvSpPr txBox="1">
            <a:spLocks noChangeArrowheads="1"/>
          </p:cNvSpPr>
          <p:nvPr/>
        </p:nvSpPr>
        <p:spPr bwMode="auto">
          <a:xfrm>
            <a:off x="3059113" y="4652963"/>
            <a:ext cx="441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0000FF"/>
                </a:solidFill>
              </a:rPr>
              <a:t>u</a:t>
            </a:r>
            <a:r>
              <a:rPr lang="en-US" baseline="-2500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27672" name="Text Box 25"/>
          <p:cNvSpPr txBox="1">
            <a:spLocks noChangeArrowheads="1"/>
          </p:cNvSpPr>
          <p:nvPr/>
        </p:nvSpPr>
        <p:spPr bwMode="auto">
          <a:xfrm>
            <a:off x="5435600" y="4868863"/>
            <a:ext cx="441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0000FF"/>
                </a:solidFill>
              </a:rPr>
              <a:t>u</a:t>
            </a:r>
            <a:r>
              <a:rPr lang="en-US" baseline="-25000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27673" name="Line 26"/>
          <p:cNvSpPr>
            <a:spLocks noChangeShapeType="1"/>
          </p:cNvSpPr>
          <p:nvPr/>
        </p:nvSpPr>
        <p:spPr bwMode="auto">
          <a:xfrm flipH="1" flipV="1">
            <a:off x="4932363" y="4868863"/>
            <a:ext cx="576262" cy="766762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74" name="Line 27"/>
          <p:cNvSpPr>
            <a:spLocks noChangeShapeType="1"/>
          </p:cNvSpPr>
          <p:nvPr/>
        </p:nvSpPr>
        <p:spPr bwMode="auto">
          <a:xfrm flipH="1" flipV="1">
            <a:off x="5940425" y="4221163"/>
            <a:ext cx="1511300" cy="8636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75" name="Text Box 28"/>
          <p:cNvSpPr txBox="1">
            <a:spLocks noChangeArrowheads="1"/>
          </p:cNvSpPr>
          <p:nvPr/>
        </p:nvSpPr>
        <p:spPr bwMode="auto">
          <a:xfrm>
            <a:off x="6300788" y="4581525"/>
            <a:ext cx="441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0000FF"/>
                </a:solidFill>
              </a:rPr>
              <a:t>u</a:t>
            </a:r>
            <a:r>
              <a:rPr lang="en-US" baseline="-2500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27676" name="Line 29"/>
          <p:cNvSpPr>
            <a:spLocks noChangeShapeType="1"/>
          </p:cNvSpPr>
          <p:nvPr/>
        </p:nvSpPr>
        <p:spPr bwMode="auto">
          <a:xfrm flipH="1">
            <a:off x="6227763" y="2781300"/>
            <a:ext cx="1008062" cy="195263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77" name="Text Box 30"/>
          <p:cNvSpPr txBox="1">
            <a:spLocks noChangeArrowheads="1"/>
          </p:cNvSpPr>
          <p:nvPr/>
        </p:nvSpPr>
        <p:spPr bwMode="auto">
          <a:xfrm>
            <a:off x="6732588" y="2852738"/>
            <a:ext cx="441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0000FF"/>
                </a:solidFill>
              </a:rPr>
              <a:t>u</a:t>
            </a:r>
            <a:r>
              <a:rPr lang="en-US" baseline="-25000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27678" name="Text Box 31"/>
          <p:cNvSpPr txBox="1">
            <a:spLocks noChangeArrowheads="1"/>
          </p:cNvSpPr>
          <p:nvPr/>
        </p:nvSpPr>
        <p:spPr bwMode="auto">
          <a:xfrm>
            <a:off x="539750" y="5516563"/>
            <a:ext cx="24415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0000FF"/>
                </a:solidFill>
              </a:rPr>
              <a:t>upload rates u</a:t>
            </a:r>
            <a:r>
              <a:rPr lang="en-US" baseline="-25000">
                <a:solidFill>
                  <a:srgbClr val="0000FF"/>
                </a:solidFill>
              </a:rPr>
              <a:t>i</a:t>
            </a:r>
          </a:p>
        </p:txBody>
      </p:sp>
      <p:sp>
        <p:nvSpPr>
          <p:cNvPr id="72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/>
          <a:p>
            <a:pPr>
              <a:defRPr/>
            </a:pPr>
            <a:fld id="{EA7802B0-0ABE-2948-967B-97A33C0F222A}" type="slidenum">
              <a:rPr lang="en-US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38667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Calculo do tempo (</a:t>
            </a:r>
            <a:r>
              <a:rPr lang="pt-PT" dirty="0"/>
              <a:t>1</a:t>
            </a:r>
            <a:r>
              <a:rPr lang="pt-PT" dirty="0" smtClean="0"/>
              <a:t>)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Por hipótese simplificativa podemos considerar que cada bloco do ficheiro é muito pequeno</a:t>
            </a:r>
          </a:p>
          <a:p>
            <a:pPr>
              <a:defRPr/>
            </a:pPr>
            <a:r>
              <a:rPr lang="pt-PT" dirty="0" smtClean="0"/>
              <a:t>Uma cópia do ficheiro tem de ser entregue a alguns dos parceiros</a:t>
            </a:r>
          </a:p>
          <a:p>
            <a:pPr lvl="1">
              <a:defRPr/>
            </a:pPr>
            <a:r>
              <a:rPr lang="en-US" dirty="0" smtClean="0"/>
              <a:t>T</a:t>
            </a:r>
            <a:r>
              <a:rPr lang="pt-PT" dirty="0" err="1" smtClean="0"/>
              <a:t>al</a:t>
            </a:r>
            <a:r>
              <a:rPr lang="pt-PT" dirty="0" smtClean="0"/>
              <a:t> leva </a:t>
            </a:r>
            <a:r>
              <a:rPr lang="pt-PT" dirty="0"/>
              <a:t> </a:t>
            </a:r>
            <a:r>
              <a:rPr lang="pt-PT" dirty="0" smtClean="0"/>
              <a:t>F </a:t>
            </a:r>
            <a:r>
              <a:rPr lang="pt-PT" dirty="0"/>
              <a:t>/ </a:t>
            </a:r>
            <a:r>
              <a:rPr lang="pt-PT" dirty="0" err="1" smtClean="0"/>
              <a:t>u</a:t>
            </a:r>
            <a:r>
              <a:rPr lang="pt-PT" baseline="-25000" dirty="0" err="1" smtClean="0"/>
              <a:t>s</a:t>
            </a:r>
            <a:r>
              <a:rPr lang="pt-PT" baseline="-25000" dirty="0" smtClean="0"/>
              <a:t> </a:t>
            </a:r>
            <a:endParaRPr lang="pt-PT" dirty="0" smtClean="0"/>
          </a:p>
          <a:p>
            <a:pPr>
              <a:defRPr/>
            </a:pPr>
            <a:r>
              <a:rPr lang="pt-PT" dirty="0" smtClean="0"/>
              <a:t>Os F bits vão ser entregues aos N parceiros usando a capacidade total de </a:t>
            </a:r>
            <a:r>
              <a:rPr lang="pt-PT" i="1" dirty="0" err="1" smtClean="0"/>
              <a:t>upload</a:t>
            </a:r>
            <a:r>
              <a:rPr lang="pt-PT" i="1" dirty="0" smtClean="0"/>
              <a:t> </a:t>
            </a:r>
            <a:r>
              <a:rPr lang="pt-PT" dirty="0" smtClean="0"/>
              <a:t>ou seja</a:t>
            </a:r>
            <a:endParaRPr lang="pt-PT" i="1" dirty="0" smtClean="0"/>
          </a:p>
          <a:p>
            <a:pPr lvl="1">
              <a:defRPr/>
            </a:pPr>
            <a:r>
              <a:rPr lang="pt-PT" dirty="0" smtClean="0"/>
              <a:t>    </a:t>
            </a:r>
            <a:r>
              <a:rPr lang="pt-PT" dirty="0" err="1" smtClean="0"/>
              <a:t>u</a:t>
            </a:r>
            <a:r>
              <a:rPr lang="pt-PT" baseline="-25000" dirty="0" err="1" smtClean="0"/>
              <a:t>s</a:t>
            </a:r>
            <a:r>
              <a:rPr lang="pt-PT" dirty="0" smtClean="0"/>
              <a:t> + ∑ u</a:t>
            </a:r>
            <a:r>
              <a:rPr lang="pt-PT" baseline="-25000" dirty="0" smtClean="0"/>
              <a:t>i</a:t>
            </a:r>
            <a:r>
              <a:rPr lang="pt-PT" dirty="0" smtClean="0"/>
              <a:t>  (pois normalmente u</a:t>
            </a:r>
            <a:r>
              <a:rPr lang="pt-PT" baseline="-25000" dirty="0" smtClean="0"/>
              <a:t>i</a:t>
            </a:r>
            <a:r>
              <a:rPr lang="pt-PT" dirty="0" smtClean="0"/>
              <a:t> &lt; </a:t>
            </a:r>
            <a:r>
              <a:rPr lang="pt-PT" dirty="0" err="1" smtClean="0"/>
              <a:t>d</a:t>
            </a:r>
            <a:r>
              <a:rPr lang="pt-PT" baseline="-25000" dirty="0" err="1" smtClean="0"/>
              <a:t>i</a:t>
            </a:r>
            <a:r>
              <a:rPr lang="pt-PT" dirty="0" smtClean="0"/>
              <a:t> )</a:t>
            </a:r>
          </a:p>
          <a:p>
            <a:pPr>
              <a:defRPr/>
            </a:pPr>
            <a:r>
              <a:rPr lang="pt-PT" dirty="0" smtClean="0"/>
              <a:t>Cada cliente tem de receber F bits</a:t>
            </a:r>
          </a:p>
          <a:p>
            <a:pPr lvl="1">
              <a:defRPr/>
            </a:pPr>
            <a:r>
              <a:rPr lang="pt-PT" dirty="0" smtClean="0"/>
              <a:t>O mais lento leva F / </a:t>
            </a:r>
            <a:r>
              <a:rPr lang="pt-PT" dirty="0" err="1" smtClean="0"/>
              <a:t>d</a:t>
            </a:r>
            <a:r>
              <a:rPr lang="pt-PT" baseline="-25000" dirty="0" err="1" smtClean="0"/>
              <a:t>min</a:t>
            </a:r>
            <a:r>
              <a:rPr lang="pt-PT" baseline="-25000" dirty="0" smtClean="0"/>
              <a:t> </a:t>
            </a:r>
            <a:r>
              <a:rPr lang="pt-PT" dirty="0" smtClean="0"/>
              <a:t>segundos, com </a:t>
            </a:r>
            <a:r>
              <a:rPr lang="pt-PT" dirty="0" err="1" smtClean="0"/>
              <a:t>d</a:t>
            </a:r>
            <a:r>
              <a:rPr lang="pt-PT" baseline="-25000" dirty="0" err="1" smtClean="0"/>
              <a:t>min</a:t>
            </a:r>
            <a:r>
              <a:rPr lang="pt-PT" dirty="0" smtClean="0"/>
              <a:t> = min {</a:t>
            </a:r>
            <a:r>
              <a:rPr lang="pt-PT" dirty="0" err="1" smtClean="0"/>
              <a:t>d</a:t>
            </a:r>
            <a:r>
              <a:rPr lang="pt-PT" baseline="-25000" dirty="0" err="1" smtClean="0"/>
              <a:t>i</a:t>
            </a:r>
            <a:r>
              <a:rPr lang="pt-PT" dirty="0" smtClean="0"/>
              <a:t>}</a:t>
            </a:r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/>
          <a:p>
            <a:pPr>
              <a:defRPr/>
            </a:pPr>
            <a:fld id="{98894BE8-F4B0-DD45-80F7-6B802E191239}" type="slidenum">
              <a:rPr lang="en-US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6966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Calculo do tempo (</a:t>
            </a:r>
            <a:r>
              <a:rPr lang="pt-PT" dirty="0"/>
              <a:t>2</a:t>
            </a:r>
            <a:r>
              <a:rPr lang="pt-PT" dirty="0" smtClean="0"/>
              <a:t>)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</a:t>
            </a:r>
            <a:r>
              <a:rPr lang="pt-PT" dirty="0" smtClean="0"/>
              <a:t>empo total igual a máximo de ( F / </a:t>
            </a:r>
            <a:r>
              <a:rPr lang="pt-PT" dirty="0" err="1" smtClean="0"/>
              <a:t>U</a:t>
            </a:r>
            <a:r>
              <a:rPr lang="pt-PT" baseline="-25000" dirty="0" err="1" smtClean="0"/>
              <a:t>s</a:t>
            </a:r>
            <a:r>
              <a:rPr lang="pt-PT" baseline="-25000" dirty="0" smtClean="0"/>
              <a:t> </a:t>
            </a:r>
            <a:r>
              <a:rPr lang="pt-PT" dirty="0"/>
              <a:t> </a:t>
            </a:r>
            <a:r>
              <a:rPr lang="pt-PT" dirty="0" smtClean="0"/>
              <a:t>, F / </a:t>
            </a:r>
            <a:r>
              <a:rPr lang="pt-PT" dirty="0" err="1" smtClean="0"/>
              <a:t>d</a:t>
            </a:r>
            <a:r>
              <a:rPr lang="pt-PT" baseline="-25000" dirty="0" err="1" smtClean="0"/>
              <a:t>min</a:t>
            </a:r>
            <a:r>
              <a:rPr lang="pt-PT" baseline="-25000" dirty="0" smtClean="0"/>
              <a:t> </a:t>
            </a:r>
            <a:r>
              <a:rPr lang="pt-PT" dirty="0" smtClean="0"/>
              <a:t>, N.F / (</a:t>
            </a:r>
            <a:r>
              <a:rPr lang="pt-PT" dirty="0" err="1" smtClean="0"/>
              <a:t>U</a:t>
            </a:r>
            <a:r>
              <a:rPr lang="pt-PT" baseline="-25000" dirty="0" err="1" smtClean="0"/>
              <a:t>s</a:t>
            </a:r>
            <a:r>
              <a:rPr lang="pt-PT" dirty="0" smtClean="0"/>
              <a:t> + ∑ U</a:t>
            </a:r>
            <a:r>
              <a:rPr lang="pt-PT" baseline="-25000" dirty="0" smtClean="0"/>
              <a:t>i</a:t>
            </a:r>
            <a:r>
              <a:rPr lang="pt-PT" dirty="0" smtClean="0"/>
              <a:t> ) )</a:t>
            </a:r>
          </a:p>
          <a:p>
            <a:pPr lvl="1">
              <a:defRPr/>
            </a:pPr>
            <a:r>
              <a:rPr lang="pt-PT" dirty="0" smtClean="0"/>
              <a:t>Normalmente o termo dominante será o último</a:t>
            </a:r>
          </a:p>
          <a:p>
            <a:pPr lvl="1">
              <a:defRPr/>
            </a:pPr>
            <a:r>
              <a:rPr lang="pt-PT" dirty="0" smtClean="0"/>
              <a:t>Este termo cresce com N e diminui com N</a:t>
            </a:r>
          </a:p>
          <a:p>
            <a:pPr lvl="1">
              <a:defRPr/>
            </a:pPr>
            <a:r>
              <a:rPr lang="pt-PT" dirty="0" smtClean="0"/>
              <a:t>Isto é, mais parceiros significa mais cópias a distribuir, mas também significa mais parceiros a ajudar à distribuição</a:t>
            </a:r>
          </a:p>
          <a:p>
            <a:pPr lvl="1">
              <a:defRPr/>
            </a:pPr>
            <a:r>
              <a:rPr lang="pt-PT" dirty="0" smtClean="0"/>
              <a:t>Logo não cresce linearmente (como no caso cliente / servidor) mas </a:t>
            </a:r>
            <a:r>
              <a:rPr lang="pt-PT" dirty="0" err="1" smtClean="0"/>
              <a:t>sub</a:t>
            </a:r>
            <a:r>
              <a:rPr lang="pt-PT" dirty="0"/>
              <a:t>-</a:t>
            </a:r>
            <a:r>
              <a:rPr lang="pt-PT" dirty="0" smtClean="0"/>
              <a:t>linearmente</a:t>
            </a:r>
          </a:p>
          <a:p>
            <a:pPr>
              <a:defRPr/>
            </a:pPr>
            <a:r>
              <a:rPr lang="pt-PT" dirty="0" smtClean="0"/>
              <a:t>Estamos a colocar a hipótese simplificativa que cada participante tem sempre trabalho a fazer e que satura o seu canal de </a:t>
            </a:r>
            <a:r>
              <a:rPr lang="pt-PT" i="1" dirty="0" err="1" smtClean="0"/>
              <a:t>upload</a:t>
            </a:r>
            <a:endParaRPr lang="pt-PT" i="1" dirty="0"/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/>
          <a:p>
            <a:pPr>
              <a:defRPr/>
            </a:pPr>
            <a:fld id="{789AFFEE-2AF9-F647-AABC-CA5EB380A23C}" type="slidenum">
              <a:rPr lang="en-US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6670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745" name="Object 2"/>
          <p:cNvGraphicFramePr>
            <a:graphicFrameLocks noChangeAspect="1"/>
          </p:cNvGraphicFramePr>
          <p:nvPr/>
        </p:nvGraphicFramePr>
        <p:xfrm>
          <a:off x="1331913" y="2133600"/>
          <a:ext cx="6543675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Chart" r:id="rId4" imgW="7734300" imgH="5295900" progId="Excel.Chart.8">
                  <p:embed/>
                </p:oleObj>
              </mc:Choice>
              <mc:Fallback>
                <p:oleObj name="Chart" r:id="rId4" imgW="7734300" imgH="5295900" progId="Excel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2133600"/>
                        <a:ext cx="6543675" cy="445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331788" y="152400"/>
            <a:ext cx="8520112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defRPr/>
            </a:pPr>
            <a:r>
              <a:rPr lang="pt-PT" sz="4000">
                <a:solidFill>
                  <a:srgbClr val="0000FF"/>
                </a:solidFill>
                <a:latin typeface="+mn-lt"/>
              </a:rPr>
              <a:t>Comparação</a:t>
            </a:r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1568450" y="1268413"/>
            <a:ext cx="58928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2400" dirty="0" smtClean="0">
                <a:latin typeface="+mn-lt"/>
              </a:rPr>
              <a:t>client upload rate =</a:t>
            </a:r>
            <a:r>
              <a:rPr lang="en-US" sz="2400" i="1" dirty="0" smtClean="0">
                <a:latin typeface="+mn-lt"/>
              </a:rPr>
              <a:t> u</a:t>
            </a:r>
            <a:r>
              <a:rPr lang="en-US" sz="2400" dirty="0" smtClean="0">
                <a:latin typeface="+mn-lt"/>
              </a:rPr>
              <a:t>,  </a:t>
            </a:r>
            <a:r>
              <a:rPr lang="en-US" sz="2400" i="1" dirty="0" smtClean="0">
                <a:latin typeface="+mn-lt"/>
              </a:rPr>
              <a:t>F/u </a:t>
            </a:r>
            <a:r>
              <a:rPr lang="en-US" sz="2400" dirty="0" smtClean="0">
                <a:latin typeface="+mn-lt"/>
              </a:rPr>
              <a:t>= 1 hour,  </a:t>
            </a:r>
          </a:p>
          <a:p>
            <a:pPr eaLnBrk="1" hangingPunct="1">
              <a:defRPr/>
            </a:pPr>
            <a:r>
              <a:rPr lang="en-US" sz="2400" i="1" dirty="0" smtClean="0">
                <a:latin typeface="+mn-lt"/>
              </a:rPr>
              <a:t>u</a:t>
            </a:r>
            <a:r>
              <a:rPr lang="en-US" sz="2400" i="1" baseline="-25000" dirty="0" smtClean="0">
                <a:latin typeface="+mn-lt"/>
              </a:rPr>
              <a:t>s</a:t>
            </a:r>
            <a:r>
              <a:rPr lang="en-US" sz="2400" i="1" dirty="0" smtClean="0">
                <a:latin typeface="+mn-lt"/>
              </a:rPr>
              <a:t> = 10 u,  </a:t>
            </a:r>
            <a:r>
              <a:rPr lang="en-US" sz="2400" i="1" dirty="0" err="1" smtClean="0">
                <a:latin typeface="+mn-lt"/>
              </a:rPr>
              <a:t>d</a:t>
            </a:r>
            <a:r>
              <a:rPr lang="en-US" sz="2400" i="1" baseline="-25000" dirty="0" err="1" smtClean="0">
                <a:latin typeface="+mn-lt"/>
              </a:rPr>
              <a:t>min</a:t>
            </a:r>
            <a:r>
              <a:rPr lang="en-US" sz="2400" i="1" dirty="0" smtClean="0">
                <a:latin typeface="+mn-lt"/>
              </a:rPr>
              <a:t> ≥ u</a:t>
            </a:r>
            <a:r>
              <a:rPr lang="en-US" sz="2400" i="1" baseline="-25000" dirty="0" smtClean="0">
                <a:latin typeface="+mn-lt"/>
              </a:rPr>
              <a:t>s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668E03-F51B-0F46-A333-34BDC803D06D}" type="slidenum">
              <a:rPr lang="en-US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5668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O </a:t>
            </a:r>
            <a:r>
              <a:rPr lang="en-US" dirty="0" smtClean="0"/>
              <a:t>M</a:t>
            </a:r>
            <a:r>
              <a:rPr lang="pt-PT" dirty="0" err="1" smtClean="0"/>
              <a:t>odelo</a:t>
            </a:r>
            <a:r>
              <a:rPr lang="pt-PT" dirty="0" smtClean="0"/>
              <a:t> e a realidade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Os participantes não chegam todos ao mesmo tempo e vêm e vão, o seu número é variável</a:t>
            </a:r>
          </a:p>
          <a:p>
            <a:pPr>
              <a:defRPr/>
            </a:pPr>
            <a:r>
              <a:rPr lang="pt-PT" dirty="0" smtClean="0"/>
              <a:t>Tem de haver parceiros interessados num dado ficheiro em simultâneo</a:t>
            </a:r>
          </a:p>
          <a:p>
            <a:pPr>
              <a:defRPr/>
            </a:pPr>
            <a:r>
              <a:rPr lang="pt-PT" dirty="0" smtClean="0"/>
              <a:t>Têm de se conhecer uns aos outros</a:t>
            </a:r>
          </a:p>
          <a:p>
            <a:pPr>
              <a:defRPr/>
            </a:pPr>
            <a:r>
              <a:rPr lang="pt-PT" dirty="0" smtClean="0"/>
              <a:t>Têm de saber quais dos outros parceiros precisam de partes do ficheiro que eles já têm</a:t>
            </a:r>
          </a:p>
          <a:p>
            <a:pPr>
              <a:defRPr/>
            </a:pPr>
            <a:r>
              <a:rPr lang="pt-PT" dirty="0" smtClean="0"/>
              <a:t>Têm de combater os egoístas, os </a:t>
            </a:r>
            <a:r>
              <a:rPr lang="pt-PT" i="1" dirty="0" err="1" smtClean="0"/>
              <a:t>free</a:t>
            </a:r>
            <a:r>
              <a:rPr lang="pt-PT" i="1" dirty="0" smtClean="0"/>
              <a:t> </a:t>
            </a:r>
            <a:r>
              <a:rPr lang="pt-PT" i="1" dirty="0" err="1" smtClean="0"/>
              <a:t>riders</a:t>
            </a:r>
            <a:endParaRPr lang="pt-PT" i="1" dirty="0" smtClean="0"/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/>
          <a:p>
            <a:pPr>
              <a:defRPr/>
            </a:pPr>
            <a:fld id="{FC7EB216-4B52-9648-BBE8-E5AD28DE3D8F}" type="slidenum">
              <a:rPr lang="en-US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405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Conclusões sobre os sistemas P2P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4915272" cy="5306144"/>
          </a:xfrm>
        </p:spPr>
        <p:txBody>
          <a:bodyPr/>
          <a:lstStyle/>
          <a:p>
            <a:r>
              <a:rPr lang="pt-PT" sz="1800" dirty="0" smtClean="0"/>
              <a:t>Vários parceiros a colaborarem de forma horizontal</a:t>
            </a:r>
          </a:p>
          <a:p>
            <a:r>
              <a:rPr lang="pt-PT" sz="1800" dirty="0" smtClean="0"/>
              <a:t>Nem sempre estão ligados mas podem arranjar-se formas de irem conhecendo os endereços uns dos outros</a:t>
            </a:r>
          </a:p>
          <a:p>
            <a:r>
              <a:rPr lang="pt-PT" sz="1800" dirty="0" smtClean="0"/>
              <a:t>Sistemas muito escaláveis e resistentes a ataques se tiverem muitos membros</a:t>
            </a:r>
          </a:p>
          <a:p>
            <a:r>
              <a:rPr lang="pt-PT" sz="1800" dirty="0" smtClean="0"/>
              <a:t>Não necessitam de infraestrutura visto que a capacidade global vem do conjunto dos participantes (</a:t>
            </a:r>
            <a:r>
              <a:rPr lang="pt-PT" sz="1800" i="1" dirty="0" smtClean="0"/>
              <a:t>união faz a força</a:t>
            </a:r>
            <a:r>
              <a:rPr lang="pt-PT" sz="1800" dirty="0" smtClean="0"/>
              <a:t>)</a:t>
            </a:r>
          </a:p>
          <a:p>
            <a:r>
              <a:rPr lang="pt-PT" sz="1800" dirty="0" smtClean="0"/>
              <a:t>Mas mais difíceis de gerir e de terem sucesso</a:t>
            </a:r>
          </a:p>
          <a:p>
            <a:r>
              <a:rPr lang="pt-PT" sz="1800" dirty="0" smtClean="0"/>
              <a:t>Exemplo notável de inovação ao nível </a:t>
            </a:r>
            <a:r>
              <a:rPr lang="pt-PT" sz="1800" i="1" dirty="0" err="1" smtClean="0"/>
              <a:t>end</a:t>
            </a:r>
            <a:r>
              <a:rPr lang="pt-PT" sz="1800" i="1" dirty="0" smtClean="0"/>
              <a:t>-to-</a:t>
            </a:r>
            <a:r>
              <a:rPr lang="pt-PT" sz="1800" i="1" dirty="0" err="1" smtClean="0"/>
              <a:t>end</a:t>
            </a:r>
            <a:endParaRPr lang="pt-PT" sz="1800" i="1" dirty="0" smtClean="0"/>
          </a:p>
          <a:p>
            <a:endParaRPr lang="pt-PT" sz="1800" dirty="0"/>
          </a:p>
        </p:txBody>
      </p:sp>
      <p:grpSp>
        <p:nvGrpSpPr>
          <p:cNvPr id="86" name="Group 85"/>
          <p:cNvGrpSpPr/>
          <p:nvPr/>
        </p:nvGrpSpPr>
        <p:grpSpPr>
          <a:xfrm>
            <a:off x="5220072" y="2585034"/>
            <a:ext cx="3405729" cy="2644166"/>
            <a:chOff x="5867625" y="2585034"/>
            <a:chExt cx="2758176" cy="2260463"/>
          </a:xfrm>
        </p:grpSpPr>
        <p:sp>
          <p:nvSpPr>
            <p:cNvPr id="8" name="Line 25"/>
            <p:cNvSpPr>
              <a:spLocks noChangeShapeType="1"/>
            </p:cNvSpPr>
            <p:nvPr/>
          </p:nvSpPr>
          <p:spPr bwMode="auto">
            <a:xfrm>
              <a:off x="6776364" y="2886020"/>
              <a:ext cx="1388158" cy="9090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Line 26"/>
            <p:cNvSpPr>
              <a:spLocks noChangeShapeType="1"/>
            </p:cNvSpPr>
            <p:nvPr/>
          </p:nvSpPr>
          <p:spPr bwMode="auto">
            <a:xfrm>
              <a:off x="6665795" y="2983277"/>
              <a:ext cx="134756" cy="117118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Line 27"/>
            <p:cNvSpPr>
              <a:spLocks noChangeShapeType="1"/>
            </p:cNvSpPr>
            <p:nvPr/>
          </p:nvSpPr>
          <p:spPr bwMode="auto">
            <a:xfrm flipH="1" flipV="1">
              <a:off x="7558121" y="2828689"/>
              <a:ext cx="635771" cy="19758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Line 28"/>
            <p:cNvSpPr>
              <a:spLocks noChangeShapeType="1"/>
            </p:cNvSpPr>
            <p:nvPr/>
          </p:nvSpPr>
          <p:spPr bwMode="auto">
            <a:xfrm flipH="1">
              <a:off x="7114117" y="3174720"/>
              <a:ext cx="1110008" cy="12817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Line 29"/>
            <p:cNvSpPr>
              <a:spLocks noChangeShapeType="1"/>
            </p:cNvSpPr>
            <p:nvPr/>
          </p:nvSpPr>
          <p:spPr bwMode="auto">
            <a:xfrm flipH="1">
              <a:off x="7161627" y="4442135"/>
              <a:ext cx="402540" cy="10544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Line 30"/>
            <p:cNvSpPr>
              <a:spLocks noChangeShapeType="1"/>
            </p:cNvSpPr>
            <p:nvPr/>
          </p:nvSpPr>
          <p:spPr bwMode="auto">
            <a:xfrm flipH="1">
              <a:off x="6899890" y="2956659"/>
              <a:ext cx="489785" cy="10810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Line 31"/>
            <p:cNvSpPr>
              <a:spLocks noChangeShapeType="1"/>
            </p:cNvSpPr>
            <p:nvPr/>
          </p:nvSpPr>
          <p:spPr bwMode="auto">
            <a:xfrm flipV="1">
              <a:off x="6989727" y="3850402"/>
              <a:ext cx="1154063" cy="31122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Line 32"/>
            <p:cNvSpPr>
              <a:spLocks noChangeShapeType="1"/>
            </p:cNvSpPr>
            <p:nvPr/>
          </p:nvSpPr>
          <p:spPr bwMode="auto">
            <a:xfrm>
              <a:off x="7533934" y="2920828"/>
              <a:ext cx="643545" cy="82310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Line 33"/>
            <p:cNvSpPr>
              <a:spLocks noChangeShapeType="1"/>
            </p:cNvSpPr>
            <p:nvPr/>
          </p:nvSpPr>
          <p:spPr bwMode="auto">
            <a:xfrm>
              <a:off x="7774939" y="4456468"/>
              <a:ext cx="204726" cy="1402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Line 34"/>
            <p:cNvSpPr>
              <a:spLocks noChangeShapeType="1"/>
            </p:cNvSpPr>
            <p:nvPr/>
          </p:nvSpPr>
          <p:spPr bwMode="auto">
            <a:xfrm>
              <a:off x="7168538" y="4646888"/>
              <a:ext cx="811127" cy="102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Line 38"/>
            <p:cNvSpPr>
              <a:spLocks noChangeShapeType="1"/>
            </p:cNvSpPr>
            <p:nvPr/>
          </p:nvSpPr>
          <p:spPr bwMode="auto">
            <a:xfrm flipH="1">
              <a:off x="8074685" y="3963016"/>
              <a:ext cx="143394" cy="6060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" name="Group 68"/>
            <p:cNvGrpSpPr>
              <a:grpSpLocks/>
            </p:cNvGrpSpPr>
            <p:nvPr/>
          </p:nvGrpSpPr>
          <p:grpSpPr bwMode="auto">
            <a:xfrm>
              <a:off x="6250298" y="2936184"/>
              <a:ext cx="1900403" cy="1395386"/>
              <a:chOff x="1752" y="2166"/>
              <a:chExt cx="2200" cy="1363"/>
            </a:xfrm>
          </p:grpSpPr>
          <p:sp>
            <p:nvSpPr>
              <p:cNvPr id="83" name="Line 22"/>
              <p:cNvSpPr>
                <a:spLocks noChangeShapeType="1"/>
              </p:cNvSpPr>
              <p:nvPr/>
            </p:nvSpPr>
            <p:spPr bwMode="auto">
              <a:xfrm flipV="1">
                <a:off x="1752" y="2166"/>
                <a:ext cx="361" cy="53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4" name="Line 23"/>
              <p:cNvSpPr>
                <a:spLocks noChangeShapeType="1"/>
              </p:cNvSpPr>
              <p:nvPr/>
            </p:nvSpPr>
            <p:spPr bwMode="auto">
              <a:xfrm flipV="1">
                <a:off x="1770" y="2352"/>
                <a:ext cx="2182" cy="4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5" name="Line 24"/>
              <p:cNvSpPr>
                <a:spLocks noChangeShapeType="1"/>
              </p:cNvSpPr>
              <p:nvPr/>
            </p:nvSpPr>
            <p:spPr bwMode="auto">
              <a:xfrm>
                <a:off x="1786" y="2820"/>
                <a:ext cx="1550" cy="7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2" name="Group 104"/>
            <p:cNvGrpSpPr>
              <a:grpSpLocks/>
            </p:cNvGrpSpPr>
            <p:nvPr/>
          </p:nvGrpSpPr>
          <p:grpSpPr bwMode="auto">
            <a:xfrm>
              <a:off x="5867625" y="3419399"/>
              <a:ext cx="373170" cy="379815"/>
              <a:chOff x="-44" y="1473"/>
              <a:chExt cx="981" cy="1105"/>
            </a:xfrm>
          </p:grpSpPr>
          <p:pic>
            <p:nvPicPr>
              <p:cNvPr id="81" name="Picture 10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2" name="Freeform 10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23" name="Group 107"/>
            <p:cNvGrpSpPr>
              <a:grpSpLocks/>
            </p:cNvGrpSpPr>
            <p:nvPr/>
          </p:nvGrpSpPr>
          <p:grpSpPr bwMode="auto">
            <a:xfrm>
              <a:off x="6613102" y="4072558"/>
              <a:ext cx="396493" cy="400291"/>
              <a:chOff x="-44" y="1473"/>
              <a:chExt cx="981" cy="1105"/>
            </a:xfrm>
          </p:grpSpPr>
          <p:pic>
            <p:nvPicPr>
              <p:cNvPr id="79" name="Picture 108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0" name="Freeform 109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24" name="Group 110"/>
            <p:cNvGrpSpPr>
              <a:grpSpLocks/>
            </p:cNvGrpSpPr>
            <p:nvPr/>
          </p:nvGrpSpPr>
          <p:grpSpPr bwMode="auto">
            <a:xfrm>
              <a:off x="6766862" y="4445206"/>
              <a:ext cx="396493" cy="400291"/>
              <a:chOff x="-44" y="1473"/>
              <a:chExt cx="981" cy="1105"/>
            </a:xfrm>
          </p:grpSpPr>
          <p:pic>
            <p:nvPicPr>
              <p:cNvPr id="77" name="Picture 111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8" name="Freeform 112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25" name="Group 113"/>
            <p:cNvGrpSpPr>
              <a:grpSpLocks/>
            </p:cNvGrpSpPr>
            <p:nvPr/>
          </p:nvGrpSpPr>
          <p:grpSpPr bwMode="auto">
            <a:xfrm flipH="1">
              <a:off x="8199938" y="3700933"/>
              <a:ext cx="396493" cy="400290"/>
              <a:chOff x="-44" y="1473"/>
              <a:chExt cx="981" cy="1105"/>
            </a:xfrm>
          </p:grpSpPr>
          <p:pic>
            <p:nvPicPr>
              <p:cNvPr id="75" name="Picture 114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6" name="Freeform 115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26" name="Group 119"/>
            <p:cNvGrpSpPr>
              <a:grpSpLocks/>
            </p:cNvGrpSpPr>
            <p:nvPr/>
          </p:nvGrpSpPr>
          <p:grpSpPr bwMode="auto">
            <a:xfrm flipH="1">
              <a:off x="8229308" y="2935160"/>
              <a:ext cx="396493" cy="400290"/>
              <a:chOff x="-44" y="1473"/>
              <a:chExt cx="981" cy="1105"/>
            </a:xfrm>
          </p:grpSpPr>
          <p:pic>
            <p:nvPicPr>
              <p:cNvPr id="73" name="Picture 120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4" name="Freeform 121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27" name="Group 122"/>
            <p:cNvGrpSpPr>
              <a:grpSpLocks/>
            </p:cNvGrpSpPr>
            <p:nvPr/>
          </p:nvGrpSpPr>
          <p:grpSpPr bwMode="auto">
            <a:xfrm flipH="1">
              <a:off x="7251464" y="2591177"/>
              <a:ext cx="348983" cy="400290"/>
              <a:chOff x="-44" y="1473"/>
              <a:chExt cx="981" cy="1105"/>
            </a:xfrm>
          </p:grpSpPr>
          <p:pic>
            <p:nvPicPr>
              <p:cNvPr id="71" name="Picture 123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2" name="Freeform 124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28" name="Group 125"/>
            <p:cNvGrpSpPr>
              <a:grpSpLocks/>
            </p:cNvGrpSpPr>
            <p:nvPr/>
          </p:nvGrpSpPr>
          <p:grpSpPr bwMode="auto">
            <a:xfrm>
              <a:off x="6375551" y="2585034"/>
              <a:ext cx="396493" cy="400290"/>
              <a:chOff x="-44" y="1473"/>
              <a:chExt cx="981" cy="1105"/>
            </a:xfrm>
          </p:grpSpPr>
          <p:pic>
            <p:nvPicPr>
              <p:cNvPr id="69" name="Picture 126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0" name="Freeform 127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29" name="Group 129"/>
            <p:cNvGrpSpPr>
              <a:grpSpLocks/>
            </p:cNvGrpSpPr>
            <p:nvPr/>
          </p:nvGrpSpPr>
          <p:grpSpPr bwMode="auto">
            <a:xfrm>
              <a:off x="7518385" y="4270144"/>
              <a:ext cx="266920" cy="266178"/>
              <a:chOff x="-44" y="1473"/>
              <a:chExt cx="981" cy="1105"/>
            </a:xfrm>
          </p:grpSpPr>
          <p:pic>
            <p:nvPicPr>
              <p:cNvPr id="67" name="Picture 130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8" name="Freeform 131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sp>
        <p:nvSpPr>
          <p:cNvPr id="87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/>
          <a:p>
            <a:pPr>
              <a:defRPr/>
            </a:pPr>
            <a:fld id="{361C1A5A-EC45-0D46-B995-8ECA1397A444}" type="slidenum">
              <a:rPr lang="en-US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857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mtClean="0">
                <a:latin typeface="+mn-lt"/>
                <a:ea typeface="ＭＳ Ｐゴシック" charset="0"/>
              </a:rPr>
              <a:t>BitTorrent</a:t>
            </a:r>
            <a:endParaRPr lang="pt-PT">
              <a:latin typeface="+mn-lt"/>
              <a:ea typeface="ＭＳ Ｐゴシック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>
                <a:ea typeface="ＭＳ Ｐゴシック" charset="0"/>
                <a:cs typeface="ＭＳ Ｐゴシック" charset="0"/>
              </a:rPr>
              <a:t>História</a:t>
            </a:r>
          </a:p>
          <a:p>
            <a:pPr lvl="1">
              <a:defRPr/>
            </a:pPr>
            <a:r>
              <a:rPr lang="pt-PT" dirty="0" smtClean="0">
                <a:ea typeface="ＭＳ Ｐゴシック" charset="0"/>
              </a:rPr>
              <a:t>B. Cohen lançou o </a:t>
            </a:r>
            <a:r>
              <a:rPr lang="pt-PT" dirty="0" err="1" smtClean="0">
                <a:ea typeface="ＭＳ Ｐゴシック" charset="0"/>
              </a:rPr>
              <a:t>BitTorrent</a:t>
            </a:r>
            <a:r>
              <a:rPr lang="pt-PT" dirty="0" smtClean="0">
                <a:ea typeface="ＭＳ Ｐゴシック" charset="0"/>
              </a:rPr>
              <a:t> em 2002</a:t>
            </a:r>
          </a:p>
          <a:p>
            <a:pPr>
              <a:defRPr/>
            </a:pPr>
            <a:r>
              <a:rPr lang="pt-PT" dirty="0" smtClean="0">
                <a:ea typeface="ＭＳ Ｐゴシック" charset="0"/>
                <a:cs typeface="ＭＳ Ｐゴシック" charset="0"/>
              </a:rPr>
              <a:t>Ê</a:t>
            </a:r>
            <a:r>
              <a:rPr lang="pt-PT" dirty="0" smtClean="0">
                <a:ea typeface="ＭＳ Ｐゴシック" charset="0"/>
                <a:cs typeface="ＭＳ Ｐゴシック" charset="0"/>
              </a:rPr>
              <a:t>nfase </a:t>
            </a:r>
            <a:r>
              <a:rPr lang="pt-PT" dirty="0" smtClean="0">
                <a:ea typeface="ＭＳ Ｐゴシック" charset="0"/>
                <a:cs typeface="ＭＳ Ｐゴシック" charset="0"/>
              </a:rPr>
              <a:t>no problema do </a:t>
            </a:r>
            <a:r>
              <a:rPr lang="pt-PT" i="1" dirty="0" smtClean="0">
                <a:ea typeface="ＭＳ Ｐゴシック" charset="0"/>
                <a:cs typeface="ＭＳ Ｐゴシック" charset="0"/>
              </a:rPr>
              <a:t>download</a:t>
            </a:r>
            <a:r>
              <a:rPr lang="pt-PT" dirty="0" smtClean="0">
                <a:ea typeface="ＭＳ Ｐゴシック" charset="0"/>
                <a:cs typeface="ＭＳ Ｐゴシック" charset="0"/>
              </a:rPr>
              <a:t> eficiente</a:t>
            </a:r>
          </a:p>
          <a:p>
            <a:pPr lvl="1">
              <a:defRPr/>
            </a:pPr>
            <a:r>
              <a:rPr lang="pt-PT" dirty="0" smtClean="0">
                <a:ea typeface="ＭＳ Ｐゴシック" charset="0"/>
              </a:rPr>
              <a:t>Um só nó com o ficheiro mas muitos </a:t>
            </a:r>
            <a:r>
              <a:rPr lang="pt-PT" i="1" dirty="0" err="1" smtClean="0">
                <a:ea typeface="ＭＳ Ｐゴシック" charset="0"/>
              </a:rPr>
              <a:t>downloaders</a:t>
            </a:r>
            <a:endParaRPr lang="pt-PT" i="1" dirty="0" smtClean="0">
              <a:ea typeface="ＭＳ Ｐゴシック" charset="0"/>
            </a:endParaRPr>
          </a:p>
          <a:p>
            <a:pPr>
              <a:defRPr/>
            </a:pPr>
            <a:r>
              <a:rPr lang="pt-PT" dirty="0" smtClean="0">
                <a:ea typeface="ＭＳ Ｐゴシック" charset="0"/>
                <a:cs typeface="ＭＳ Ｐゴシック" charset="0"/>
              </a:rPr>
              <a:t>Combater o </a:t>
            </a:r>
            <a:r>
              <a:rPr lang="pt-PT" i="1" dirty="0" err="1" smtClean="0">
                <a:ea typeface="ＭＳ Ｐゴシック" charset="0"/>
                <a:cs typeface="ＭＳ Ｐゴシック" charset="0"/>
              </a:rPr>
              <a:t>free-riding</a:t>
            </a:r>
            <a:endParaRPr lang="pt-PT" i="1" dirty="0" smtClean="0">
              <a:ea typeface="ＭＳ Ｐゴシック" charset="0"/>
              <a:cs typeface="ＭＳ Ｐゴシック" charset="0"/>
            </a:endParaRPr>
          </a:p>
          <a:p>
            <a:pPr lvl="1">
              <a:defRPr/>
            </a:pPr>
            <a:r>
              <a:rPr lang="pt-PT" dirty="0" smtClean="0">
                <a:ea typeface="ＭＳ Ｐゴシック" charset="0"/>
              </a:rPr>
              <a:t>Incentivando os participantes a colaborarem</a:t>
            </a:r>
            <a:endParaRPr lang="pt-PT" dirty="0">
              <a:ea typeface="ＭＳ Ｐゴシック" charset="0"/>
            </a:endParaRPr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57200" y="6356350"/>
            <a:ext cx="2133600" cy="3651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fld id="{9FDDD69B-F209-964A-8C3E-721A6596B5E7}" type="slidenum">
              <a:rPr lang="en-US" sz="1200">
                <a:solidFill>
                  <a:srgbClr val="898989"/>
                </a:solidFill>
              </a:rPr>
              <a:pPr algn="l" eaLnBrk="1" hangingPunct="1">
                <a:defRPr/>
              </a:pPr>
              <a:t>3</a:t>
            </a:fld>
            <a:endParaRPr lang="en-US" sz="1200">
              <a:solidFill>
                <a:srgbClr val="898989"/>
              </a:solidFill>
            </a:endParaRPr>
          </a:p>
        </p:txBody>
      </p:sp>
      <p:pic>
        <p:nvPicPr>
          <p:cNvPr id="34820" name="Picture 5" descr="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5181600"/>
            <a:ext cx="3221038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6629400" y="60960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000" b="1" kern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000" b="1" kern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000" b="1" kern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000" b="1" kern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fld id="{61D0A7C4-8514-3146-AB54-CE89A86CAEC4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err="1" smtClean="0"/>
              <a:t>BitTorrent</a:t>
            </a:r>
            <a:r>
              <a:rPr lang="pt-PT" dirty="0" smtClean="0"/>
              <a:t> - conceitos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24744"/>
            <a:ext cx="8610600" cy="5486400"/>
          </a:xfrm>
        </p:spPr>
        <p:txBody>
          <a:bodyPr/>
          <a:lstStyle/>
          <a:p>
            <a:pPr>
              <a:defRPr/>
            </a:pPr>
            <a:r>
              <a:rPr lang="pt-PT" sz="2400" dirty="0" smtClean="0"/>
              <a:t>Ficheiro</a:t>
            </a:r>
          </a:p>
          <a:p>
            <a:pPr lvl="1">
              <a:defRPr/>
            </a:pPr>
            <a:r>
              <a:rPr lang="en-US" sz="2000" dirty="0" smtClean="0"/>
              <a:t>O</a:t>
            </a:r>
            <a:r>
              <a:rPr lang="pt-PT" sz="2000" dirty="0" smtClean="0"/>
              <a:t> ficheiro a distribuir partido em blocos (e.g. 256 </a:t>
            </a:r>
            <a:r>
              <a:rPr lang="pt-PT" sz="2000" dirty="0" err="1" smtClean="0"/>
              <a:t>Kbytes</a:t>
            </a:r>
            <a:r>
              <a:rPr lang="pt-PT" sz="2000" dirty="0" smtClean="0"/>
              <a:t>)</a:t>
            </a:r>
          </a:p>
          <a:p>
            <a:pPr>
              <a:defRPr/>
            </a:pPr>
            <a:r>
              <a:rPr lang="pt-PT" sz="2400" dirty="0" smtClean="0"/>
              <a:t>Servidor com página WEB contendo o ficheiro .</a:t>
            </a:r>
            <a:r>
              <a:rPr lang="pt-PT" sz="2400" dirty="0" err="1" smtClean="0"/>
              <a:t>torrent</a:t>
            </a:r>
            <a:endParaRPr lang="pt-PT" sz="2400" dirty="0"/>
          </a:p>
          <a:p>
            <a:pPr lvl="1">
              <a:defRPr/>
            </a:pPr>
            <a:r>
              <a:rPr lang="en-US" sz="2000" dirty="0" smtClean="0"/>
              <a:t>D</a:t>
            </a:r>
            <a:r>
              <a:rPr lang="pt-PT" sz="2000" dirty="0" err="1" smtClean="0"/>
              <a:t>escrição</a:t>
            </a:r>
            <a:r>
              <a:rPr lang="pt-PT" sz="2000" dirty="0" smtClean="0"/>
              <a:t> do ficheiro, blocos, chaves, endereços de </a:t>
            </a:r>
            <a:r>
              <a:rPr lang="pt-PT" sz="2000" i="1" dirty="0" err="1" smtClean="0"/>
              <a:t>trackers</a:t>
            </a:r>
            <a:endParaRPr lang="pt-PT" sz="2000" i="1" dirty="0" smtClean="0"/>
          </a:p>
          <a:p>
            <a:pPr>
              <a:defRPr/>
            </a:pPr>
            <a:r>
              <a:rPr lang="pt-PT" sz="2400" i="1" dirty="0" err="1" smtClean="0"/>
              <a:t>Tracker</a:t>
            </a:r>
            <a:r>
              <a:rPr lang="pt-PT" sz="2400" dirty="0" smtClean="0"/>
              <a:t> </a:t>
            </a:r>
          </a:p>
          <a:p>
            <a:pPr lvl="1">
              <a:defRPr/>
            </a:pPr>
            <a:r>
              <a:rPr lang="pt-PT" sz="2000" dirty="0" smtClean="0"/>
              <a:t>servidor especial onde os participantes </a:t>
            </a:r>
            <a:r>
              <a:rPr lang="pt-PT" sz="2000" dirty="0" err="1" smtClean="0"/>
              <a:t>activos</a:t>
            </a:r>
            <a:r>
              <a:rPr lang="pt-PT" sz="2000" dirty="0" smtClean="0"/>
              <a:t> se registam e que fornece listas de participantes </a:t>
            </a:r>
            <a:r>
              <a:rPr lang="pt-PT" sz="2000" dirty="0" err="1" smtClean="0"/>
              <a:t>activos</a:t>
            </a:r>
            <a:endParaRPr lang="pt-PT" sz="2000" dirty="0" smtClean="0"/>
          </a:p>
          <a:p>
            <a:pPr>
              <a:defRPr/>
            </a:pPr>
            <a:r>
              <a:rPr lang="pt-PT" sz="2400" dirty="0" smtClean="0"/>
              <a:t>Participantes </a:t>
            </a:r>
            <a:r>
              <a:rPr lang="pt-PT" sz="2400" dirty="0" err="1" smtClean="0"/>
              <a:t>activos</a:t>
            </a:r>
            <a:endParaRPr lang="pt-PT" sz="2400" dirty="0" smtClean="0"/>
          </a:p>
          <a:p>
            <a:pPr lvl="1">
              <a:defRPr/>
            </a:pPr>
            <a:r>
              <a:rPr lang="en-US" sz="2000" i="1" dirty="0" smtClean="0"/>
              <a:t>S</a:t>
            </a:r>
            <a:r>
              <a:rPr lang="pt-PT" sz="2000" i="1" dirty="0" err="1" smtClean="0"/>
              <a:t>eeds</a:t>
            </a:r>
            <a:r>
              <a:rPr lang="pt-PT" sz="2000" dirty="0" smtClean="0"/>
              <a:t> (sementes) são participantes que têm uma cópia integral do ficheiro e que estão no sistema por altruísmo</a:t>
            </a:r>
          </a:p>
          <a:p>
            <a:pPr lvl="1">
              <a:defRPr/>
            </a:pPr>
            <a:r>
              <a:rPr lang="pt-PT" sz="2000" i="1" dirty="0" err="1" smtClean="0"/>
              <a:t>Leechs</a:t>
            </a:r>
            <a:r>
              <a:rPr lang="pt-PT" sz="2000" dirty="0" smtClean="0"/>
              <a:t> </a:t>
            </a:r>
            <a:r>
              <a:rPr lang="pt-PT" sz="2000" dirty="0"/>
              <a:t>(sanguessugas) </a:t>
            </a:r>
            <a:r>
              <a:rPr lang="pt-PT" sz="2000" dirty="0" smtClean="0"/>
              <a:t>são participantes que estão a obter o ficheiro</a:t>
            </a:r>
          </a:p>
          <a:p>
            <a:pPr lvl="1">
              <a:defRPr/>
            </a:pPr>
            <a:r>
              <a:rPr lang="pt-PT" sz="2000" dirty="0" smtClean="0"/>
              <a:t>Muitas vezes o conjunto dos participantes em </a:t>
            </a:r>
            <a:r>
              <a:rPr lang="pt-PT" sz="2000" dirty="0" err="1" smtClean="0"/>
              <a:t>actividade</a:t>
            </a:r>
            <a:r>
              <a:rPr lang="pt-PT" sz="2000" dirty="0" smtClean="0"/>
              <a:t> é designado por enxame (</a:t>
            </a:r>
            <a:r>
              <a:rPr lang="pt-PT" sz="2000" i="1" dirty="0" err="1" smtClean="0"/>
              <a:t>swarm</a:t>
            </a:r>
            <a:r>
              <a:rPr lang="pt-PT" sz="2000" dirty="0" smtClean="0"/>
              <a:t>)</a:t>
            </a:r>
          </a:p>
          <a:p>
            <a:pPr lvl="1">
              <a:defRPr/>
            </a:pPr>
            <a:endParaRPr lang="pt-PT" sz="2000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/>
          <a:p>
            <a:pPr>
              <a:defRPr/>
            </a:pPr>
            <a:fld id="{F5A270E6-0652-8348-96E4-C659B462B95D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2"/>
          <p:cNvSpPr>
            <a:spLocks noGrp="1" noChangeArrowheads="1"/>
          </p:cNvSpPr>
          <p:nvPr>
            <p:ph type="title"/>
          </p:nvPr>
        </p:nvSpPr>
        <p:spPr>
          <a:xfrm>
            <a:off x="411163" y="188913"/>
            <a:ext cx="8337550" cy="954087"/>
          </a:xfrm>
        </p:spPr>
        <p:txBody>
          <a:bodyPr/>
          <a:lstStyle/>
          <a:p>
            <a:pPr>
              <a:defRPr/>
            </a:pPr>
            <a:r>
              <a:rPr lang="en-US" sz="4000" dirty="0" err="1" smtClean="0"/>
              <a:t>Arquitectura</a:t>
            </a:r>
            <a:r>
              <a:rPr lang="en-US" sz="4000" dirty="0" smtClean="0"/>
              <a:t> do </a:t>
            </a:r>
            <a:r>
              <a:rPr lang="en-US" sz="4000" dirty="0" err="1" smtClean="0"/>
              <a:t>BitTorrent</a:t>
            </a:r>
            <a:r>
              <a:rPr lang="en-US" sz="4000" dirty="0" smtClean="0"/>
              <a:t> </a:t>
            </a:r>
            <a:endParaRPr lang="en-US" sz="4000" dirty="0"/>
          </a:p>
        </p:txBody>
      </p:sp>
      <p:sp>
        <p:nvSpPr>
          <p:cNvPr id="37890" name="Text Box 37"/>
          <p:cNvSpPr txBox="1">
            <a:spLocks noChangeArrowheads="1"/>
          </p:cNvSpPr>
          <p:nvPr/>
        </p:nvSpPr>
        <p:spPr bwMode="auto">
          <a:xfrm>
            <a:off x="1116013" y="2705100"/>
            <a:ext cx="1014412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5000"/>
              </a:lnSpc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tracker</a:t>
            </a:r>
            <a:endParaRPr lang="en-US">
              <a:latin typeface="Gill Sans MT" charset="0"/>
            </a:endParaRPr>
          </a:p>
        </p:txBody>
      </p:sp>
      <p:sp>
        <p:nvSpPr>
          <p:cNvPr id="37891" name="Line 21"/>
          <p:cNvSpPr>
            <a:spLocks noChangeShapeType="1"/>
          </p:cNvSpPr>
          <p:nvPr/>
        </p:nvSpPr>
        <p:spPr bwMode="auto">
          <a:xfrm>
            <a:off x="2700338" y="2565400"/>
            <a:ext cx="63500" cy="625475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2" name="Line 25"/>
          <p:cNvSpPr>
            <a:spLocks noChangeShapeType="1"/>
          </p:cNvSpPr>
          <p:nvPr/>
        </p:nvSpPr>
        <p:spPr bwMode="auto">
          <a:xfrm>
            <a:off x="4108450" y="2382838"/>
            <a:ext cx="2551113" cy="1409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3" name="Line 26"/>
          <p:cNvSpPr>
            <a:spLocks noChangeShapeType="1"/>
          </p:cNvSpPr>
          <p:nvPr/>
        </p:nvSpPr>
        <p:spPr bwMode="auto">
          <a:xfrm>
            <a:off x="3905250" y="2533650"/>
            <a:ext cx="247650" cy="1816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4" name="Line 27"/>
          <p:cNvSpPr>
            <a:spLocks noChangeShapeType="1"/>
          </p:cNvSpPr>
          <p:nvPr/>
        </p:nvSpPr>
        <p:spPr bwMode="auto">
          <a:xfrm flipH="1" flipV="1">
            <a:off x="5545138" y="2293938"/>
            <a:ext cx="1168400" cy="306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Line 28"/>
          <p:cNvSpPr>
            <a:spLocks noChangeShapeType="1"/>
          </p:cNvSpPr>
          <p:nvPr/>
        </p:nvSpPr>
        <p:spPr bwMode="auto">
          <a:xfrm flipH="1">
            <a:off x="4729163" y="2830513"/>
            <a:ext cx="2039937" cy="1987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6" name="Line 29"/>
          <p:cNvSpPr>
            <a:spLocks noChangeShapeType="1"/>
          </p:cNvSpPr>
          <p:nvPr/>
        </p:nvSpPr>
        <p:spPr bwMode="auto">
          <a:xfrm flipH="1">
            <a:off x="4816475" y="4795838"/>
            <a:ext cx="739775" cy="163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7" name="Line 30"/>
          <p:cNvSpPr>
            <a:spLocks noChangeShapeType="1"/>
          </p:cNvSpPr>
          <p:nvPr/>
        </p:nvSpPr>
        <p:spPr bwMode="auto">
          <a:xfrm flipH="1">
            <a:off x="4335463" y="2492375"/>
            <a:ext cx="900112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Line 31"/>
          <p:cNvSpPr>
            <a:spLocks noChangeShapeType="1"/>
          </p:cNvSpPr>
          <p:nvPr/>
        </p:nvSpPr>
        <p:spPr bwMode="auto">
          <a:xfrm flipV="1">
            <a:off x="4500563" y="3878263"/>
            <a:ext cx="2120900" cy="48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9" name="Line 32"/>
          <p:cNvSpPr>
            <a:spLocks noChangeShapeType="1"/>
          </p:cNvSpPr>
          <p:nvPr/>
        </p:nvSpPr>
        <p:spPr bwMode="auto">
          <a:xfrm>
            <a:off x="5500688" y="2436813"/>
            <a:ext cx="1182687" cy="1276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0" name="Line 33"/>
          <p:cNvSpPr>
            <a:spLocks noChangeShapeType="1"/>
          </p:cNvSpPr>
          <p:nvPr/>
        </p:nvSpPr>
        <p:spPr bwMode="auto">
          <a:xfrm>
            <a:off x="5943600" y="4818063"/>
            <a:ext cx="376238" cy="2174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Line 34"/>
          <p:cNvSpPr>
            <a:spLocks noChangeShapeType="1"/>
          </p:cNvSpPr>
          <p:nvPr/>
        </p:nvSpPr>
        <p:spPr bwMode="auto">
          <a:xfrm>
            <a:off x="4829175" y="5113338"/>
            <a:ext cx="1490663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2" name="Line 38"/>
          <p:cNvSpPr>
            <a:spLocks noChangeShapeType="1"/>
          </p:cNvSpPr>
          <p:nvPr/>
        </p:nvSpPr>
        <p:spPr bwMode="auto">
          <a:xfrm flipH="1">
            <a:off x="6494463" y="4052888"/>
            <a:ext cx="263525" cy="93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7903" name="Picture 39" descr="Alic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950" y="3713163"/>
            <a:ext cx="47466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904" name="Line 42"/>
          <p:cNvSpPr>
            <a:spLocks noChangeShapeType="1"/>
          </p:cNvSpPr>
          <p:nvPr/>
        </p:nvSpPr>
        <p:spPr bwMode="auto">
          <a:xfrm flipV="1">
            <a:off x="1979613" y="2270125"/>
            <a:ext cx="474662" cy="506413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7905" name="Group 68"/>
          <p:cNvGrpSpPr>
            <a:grpSpLocks/>
          </p:cNvGrpSpPr>
          <p:nvPr/>
        </p:nvGrpSpPr>
        <p:grpSpPr bwMode="auto">
          <a:xfrm>
            <a:off x="3141663" y="2460625"/>
            <a:ext cx="3492500" cy="2163763"/>
            <a:chOff x="1752" y="2166"/>
            <a:chExt cx="2200" cy="1363"/>
          </a:xfrm>
        </p:grpSpPr>
        <p:sp>
          <p:nvSpPr>
            <p:cNvPr id="38003" name="Line 22"/>
            <p:cNvSpPr>
              <a:spLocks noChangeShapeType="1"/>
            </p:cNvSpPr>
            <p:nvPr/>
          </p:nvSpPr>
          <p:spPr bwMode="auto">
            <a:xfrm flipV="1">
              <a:off x="1752" y="2166"/>
              <a:ext cx="361" cy="53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04" name="Line 23"/>
            <p:cNvSpPr>
              <a:spLocks noChangeShapeType="1"/>
            </p:cNvSpPr>
            <p:nvPr/>
          </p:nvSpPr>
          <p:spPr bwMode="auto">
            <a:xfrm flipV="1">
              <a:off x="1770" y="2352"/>
              <a:ext cx="2182" cy="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05" name="Line 24"/>
            <p:cNvSpPr>
              <a:spLocks noChangeShapeType="1"/>
            </p:cNvSpPr>
            <p:nvPr/>
          </p:nvSpPr>
          <p:spPr bwMode="auto">
            <a:xfrm>
              <a:off x="1786" y="2820"/>
              <a:ext cx="1550" cy="7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7906" name="Group 71"/>
          <p:cNvGrpSpPr>
            <a:grpSpLocks/>
          </p:cNvGrpSpPr>
          <p:nvPr/>
        </p:nvGrpSpPr>
        <p:grpSpPr bwMode="auto">
          <a:xfrm>
            <a:off x="1403350" y="4724400"/>
            <a:ext cx="379413" cy="604838"/>
            <a:chOff x="4140" y="429"/>
            <a:chExt cx="1425" cy="2396"/>
          </a:xfrm>
        </p:grpSpPr>
        <p:sp>
          <p:nvSpPr>
            <p:cNvPr id="37971" name="Freeform 72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2 w 354"/>
                <a:gd name="T3" fmla="*/ 4 h 2742"/>
                <a:gd name="T4" fmla="*/ 2 w 354"/>
                <a:gd name="T5" fmla="*/ 28 h 2742"/>
                <a:gd name="T6" fmla="*/ 0 w 354"/>
                <a:gd name="T7" fmla="*/ 2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72" name="Rectangle 73"/>
            <p:cNvSpPr>
              <a:spLocks noChangeArrowheads="1"/>
            </p:cNvSpPr>
            <p:nvPr/>
          </p:nvSpPr>
          <p:spPr bwMode="auto">
            <a:xfrm>
              <a:off x="4206" y="429"/>
              <a:ext cx="1049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7973" name="Freeform 74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 w 211"/>
                <a:gd name="T3" fmla="*/ 3 h 2537"/>
                <a:gd name="T4" fmla="*/ 2 w 211"/>
                <a:gd name="T5" fmla="*/ 2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74" name="Freeform 75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 w 328"/>
                <a:gd name="T3" fmla="*/ 3 h 226"/>
                <a:gd name="T4" fmla="*/ 2 w 328"/>
                <a:gd name="T5" fmla="*/ 3 h 226"/>
                <a:gd name="T6" fmla="*/ 0 w 328"/>
                <a:gd name="T7" fmla="*/ 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75" name="Rectangle 76"/>
            <p:cNvSpPr>
              <a:spLocks noChangeArrowheads="1"/>
            </p:cNvSpPr>
            <p:nvPr/>
          </p:nvSpPr>
          <p:spPr bwMode="auto">
            <a:xfrm>
              <a:off x="4212" y="693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7976" name="Group 77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38001" name="AutoShape 78"/>
              <p:cNvSpPr>
                <a:spLocks noChangeArrowheads="1"/>
              </p:cNvSpPr>
              <p:nvPr/>
            </p:nvSpPr>
            <p:spPr bwMode="auto">
              <a:xfrm>
                <a:off x="613" y="2568"/>
                <a:ext cx="729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8002" name="AutoShape 79"/>
              <p:cNvSpPr>
                <a:spLocks noChangeArrowheads="1"/>
              </p:cNvSpPr>
              <p:nvPr/>
            </p:nvSpPr>
            <p:spPr bwMode="auto">
              <a:xfrm>
                <a:off x="628" y="2586"/>
                <a:ext cx="699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7977" name="Rectangle 80"/>
            <p:cNvSpPr>
              <a:spLocks noChangeArrowheads="1"/>
            </p:cNvSpPr>
            <p:nvPr/>
          </p:nvSpPr>
          <p:spPr bwMode="auto">
            <a:xfrm>
              <a:off x="4223" y="1020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7978" name="Group 81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37999" name="AutoShape 82"/>
              <p:cNvSpPr>
                <a:spLocks noChangeArrowheads="1"/>
              </p:cNvSpPr>
              <p:nvPr/>
            </p:nvSpPr>
            <p:spPr bwMode="auto">
              <a:xfrm>
                <a:off x="615" y="2569"/>
                <a:ext cx="722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8000" name="AutoShape 83"/>
              <p:cNvSpPr>
                <a:spLocks noChangeArrowheads="1"/>
              </p:cNvSpPr>
              <p:nvPr/>
            </p:nvSpPr>
            <p:spPr bwMode="auto">
              <a:xfrm>
                <a:off x="630" y="2582"/>
                <a:ext cx="692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7979" name="Rectangle 84"/>
            <p:cNvSpPr>
              <a:spLocks noChangeArrowheads="1"/>
            </p:cNvSpPr>
            <p:nvPr/>
          </p:nvSpPr>
          <p:spPr bwMode="auto">
            <a:xfrm>
              <a:off x="4218" y="1360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7980" name="Rectangle 85"/>
            <p:cNvSpPr>
              <a:spLocks noChangeArrowheads="1"/>
            </p:cNvSpPr>
            <p:nvPr/>
          </p:nvSpPr>
          <p:spPr bwMode="auto">
            <a:xfrm>
              <a:off x="4229" y="1655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7981" name="Group 86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37997" name="AutoShape 87"/>
              <p:cNvSpPr>
                <a:spLocks noChangeArrowheads="1"/>
              </p:cNvSpPr>
              <p:nvPr/>
            </p:nvSpPr>
            <p:spPr bwMode="auto">
              <a:xfrm>
                <a:off x="616" y="2582"/>
                <a:ext cx="720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7998" name="AutoShape 88"/>
              <p:cNvSpPr>
                <a:spLocks noChangeArrowheads="1"/>
              </p:cNvSpPr>
              <p:nvPr/>
            </p:nvSpPr>
            <p:spPr bwMode="auto">
              <a:xfrm>
                <a:off x="630" y="2588"/>
                <a:ext cx="691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7982" name="Freeform 89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 w 328"/>
                <a:gd name="T3" fmla="*/ 2 h 226"/>
                <a:gd name="T4" fmla="*/ 2 w 328"/>
                <a:gd name="T5" fmla="*/ 2 h 226"/>
                <a:gd name="T6" fmla="*/ 0 w 328"/>
                <a:gd name="T7" fmla="*/ 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7983" name="Group 90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37995" name="AutoShape 91"/>
              <p:cNvSpPr>
                <a:spLocks noChangeArrowheads="1"/>
              </p:cNvSpPr>
              <p:nvPr/>
            </p:nvSpPr>
            <p:spPr bwMode="auto">
              <a:xfrm>
                <a:off x="611" y="2569"/>
                <a:ext cx="728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7996" name="AutoShape 92"/>
              <p:cNvSpPr>
                <a:spLocks noChangeArrowheads="1"/>
              </p:cNvSpPr>
              <p:nvPr/>
            </p:nvSpPr>
            <p:spPr bwMode="auto">
              <a:xfrm>
                <a:off x="618" y="2588"/>
                <a:ext cx="706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7984" name="Rectangle 93"/>
            <p:cNvSpPr>
              <a:spLocks noChangeArrowheads="1"/>
            </p:cNvSpPr>
            <p:nvPr/>
          </p:nvSpPr>
          <p:spPr bwMode="auto">
            <a:xfrm>
              <a:off x="5249" y="429"/>
              <a:ext cx="72" cy="2289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7985" name="Freeform 94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 w 296"/>
                <a:gd name="T3" fmla="*/ 2 h 256"/>
                <a:gd name="T4" fmla="*/ 2 w 296"/>
                <a:gd name="T5" fmla="*/ 2 h 256"/>
                <a:gd name="T6" fmla="*/ 0 w 296"/>
                <a:gd name="T7" fmla="*/ 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86" name="Freeform 95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 w 304"/>
                <a:gd name="T3" fmla="*/ 3 h 288"/>
                <a:gd name="T4" fmla="*/ 2 w 304"/>
                <a:gd name="T5" fmla="*/ 3 h 288"/>
                <a:gd name="T6" fmla="*/ 2 w 304"/>
                <a:gd name="T7" fmla="*/ 3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87" name="Oval 96"/>
            <p:cNvSpPr>
              <a:spLocks noChangeArrowheads="1"/>
            </p:cNvSpPr>
            <p:nvPr/>
          </p:nvSpPr>
          <p:spPr bwMode="auto">
            <a:xfrm>
              <a:off x="5517" y="2611"/>
              <a:ext cx="48" cy="94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7988" name="Freeform 97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3 h 240"/>
                <a:gd name="T2" fmla="*/ 2 w 306"/>
                <a:gd name="T3" fmla="*/ 3 h 240"/>
                <a:gd name="T4" fmla="*/ 2 w 306"/>
                <a:gd name="T5" fmla="*/ 3 h 240"/>
                <a:gd name="T6" fmla="*/ 2 w 306"/>
                <a:gd name="T7" fmla="*/ 0 h 240"/>
                <a:gd name="T8" fmla="*/ 0 w 306"/>
                <a:gd name="T9" fmla="*/ 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89" name="AutoShape 98"/>
            <p:cNvSpPr>
              <a:spLocks noChangeArrowheads="1"/>
            </p:cNvSpPr>
            <p:nvPr/>
          </p:nvSpPr>
          <p:spPr bwMode="auto">
            <a:xfrm>
              <a:off x="4140" y="2680"/>
              <a:ext cx="1198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7990" name="AutoShape 99"/>
            <p:cNvSpPr>
              <a:spLocks noChangeArrowheads="1"/>
            </p:cNvSpPr>
            <p:nvPr/>
          </p:nvSpPr>
          <p:spPr bwMode="auto">
            <a:xfrm>
              <a:off x="4206" y="2712"/>
              <a:ext cx="1073" cy="8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7991" name="Oval 100"/>
            <p:cNvSpPr>
              <a:spLocks noChangeArrowheads="1"/>
            </p:cNvSpPr>
            <p:nvPr/>
          </p:nvSpPr>
          <p:spPr bwMode="auto">
            <a:xfrm>
              <a:off x="4307" y="2385"/>
              <a:ext cx="161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7992" name="Oval 101"/>
            <p:cNvSpPr>
              <a:spLocks noChangeArrowheads="1"/>
            </p:cNvSpPr>
            <p:nvPr/>
          </p:nvSpPr>
          <p:spPr bwMode="auto">
            <a:xfrm>
              <a:off x="4486" y="2385"/>
              <a:ext cx="161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37993" name="Oval 102"/>
            <p:cNvSpPr>
              <a:spLocks noChangeArrowheads="1"/>
            </p:cNvSpPr>
            <p:nvPr/>
          </p:nvSpPr>
          <p:spPr bwMode="auto">
            <a:xfrm>
              <a:off x="4665" y="2379"/>
              <a:ext cx="155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7994" name="Rectangle 103"/>
            <p:cNvSpPr>
              <a:spLocks noChangeArrowheads="1"/>
            </p:cNvSpPr>
            <p:nvPr/>
          </p:nvSpPr>
          <p:spPr bwMode="auto">
            <a:xfrm>
              <a:off x="5064" y="1838"/>
              <a:ext cx="83" cy="761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</p:grpSp>
      <p:grpSp>
        <p:nvGrpSpPr>
          <p:cNvPr id="37907" name="Group 104"/>
          <p:cNvGrpSpPr>
            <a:grpSpLocks/>
          </p:cNvGrpSpPr>
          <p:nvPr/>
        </p:nvGrpSpPr>
        <p:grpSpPr bwMode="auto">
          <a:xfrm>
            <a:off x="2438400" y="3209925"/>
            <a:ext cx="685800" cy="588963"/>
            <a:chOff x="-44" y="1473"/>
            <a:chExt cx="981" cy="1105"/>
          </a:xfrm>
        </p:grpSpPr>
        <p:pic>
          <p:nvPicPr>
            <p:cNvPr id="37969" name="Picture 105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970" name="Freeform 10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50670 w 356"/>
                <a:gd name="T3" fmla="*/ 40535 h 368"/>
                <a:gd name="T4" fmla="*/ 534623 w 356"/>
                <a:gd name="T5" fmla="*/ 844480 h 368"/>
                <a:gd name="T6" fmla="*/ 117823 w 356"/>
                <a:gd name="T7" fmla="*/ 105613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7908" name="Group 107"/>
          <p:cNvGrpSpPr>
            <a:grpSpLocks/>
          </p:cNvGrpSpPr>
          <p:nvPr/>
        </p:nvGrpSpPr>
        <p:grpSpPr bwMode="auto">
          <a:xfrm>
            <a:off x="3808413" y="4222750"/>
            <a:ext cx="728662" cy="620713"/>
            <a:chOff x="-44" y="1473"/>
            <a:chExt cx="981" cy="1105"/>
          </a:xfrm>
        </p:grpSpPr>
        <p:pic>
          <p:nvPicPr>
            <p:cNvPr id="37967" name="Picture 108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968" name="Freeform 10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50670 w 356"/>
                <a:gd name="T3" fmla="*/ 40535 h 368"/>
                <a:gd name="T4" fmla="*/ 534623 w 356"/>
                <a:gd name="T5" fmla="*/ 844480 h 368"/>
                <a:gd name="T6" fmla="*/ 117823 w 356"/>
                <a:gd name="T7" fmla="*/ 105613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7909" name="Group 110"/>
          <p:cNvGrpSpPr>
            <a:grpSpLocks/>
          </p:cNvGrpSpPr>
          <p:nvPr/>
        </p:nvGrpSpPr>
        <p:grpSpPr bwMode="auto">
          <a:xfrm>
            <a:off x="4090988" y="4800600"/>
            <a:ext cx="728662" cy="620713"/>
            <a:chOff x="-44" y="1473"/>
            <a:chExt cx="981" cy="1105"/>
          </a:xfrm>
        </p:grpSpPr>
        <p:pic>
          <p:nvPicPr>
            <p:cNvPr id="37965" name="Picture 111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966" name="Freeform 11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50670 w 356"/>
                <a:gd name="T3" fmla="*/ 40535 h 368"/>
                <a:gd name="T4" fmla="*/ 534623 w 356"/>
                <a:gd name="T5" fmla="*/ 844480 h 368"/>
                <a:gd name="T6" fmla="*/ 117823 w 356"/>
                <a:gd name="T7" fmla="*/ 105613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7910" name="Group 113"/>
          <p:cNvGrpSpPr>
            <a:grpSpLocks/>
          </p:cNvGrpSpPr>
          <p:nvPr/>
        </p:nvGrpSpPr>
        <p:grpSpPr bwMode="auto">
          <a:xfrm flipH="1">
            <a:off x="6724650" y="3646488"/>
            <a:ext cx="728663" cy="620712"/>
            <a:chOff x="-44" y="1473"/>
            <a:chExt cx="981" cy="1105"/>
          </a:xfrm>
        </p:grpSpPr>
        <p:pic>
          <p:nvPicPr>
            <p:cNvPr id="37963" name="Picture 114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964" name="Freeform 115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50670 w 356"/>
                <a:gd name="T3" fmla="*/ 40535 h 368"/>
                <a:gd name="T4" fmla="*/ 534623 w 356"/>
                <a:gd name="T5" fmla="*/ 844480 h 368"/>
                <a:gd name="T6" fmla="*/ 117823 w 356"/>
                <a:gd name="T7" fmla="*/ 105613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7911" name="Group 119"/>
          <p:cNvGrpSpPr>
            <a:grpSpLocks/>
          </p:cNvGrpSpPr>
          <p:nvPr/>
        </p:nvGrpSpPr>
        <p:grpSpPr bwMode="auto">
          <a:xfrm flipH="1">
            <a:off x="6778625" y="2459038"/>
            <a:ext cx="728663" cy="620712"/>
            <a:chOff x="-44" y="1473"/>
            <a:chExt cx="981" cy="1105"/>
          </a:xfrm>
        </p:grpSpPr>
        <p:pic>
          <p:nvPicPr>
            <p:cNvPr id="37961" name="Picture 120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962" name="Freeform 12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50670 w 356"/>
                <a:gd name="T3" fmla="*/ 40535 h 368"/>
                <a:gd name="T4" fmla="*/ 534623 w 356"/>
                <a:gd name="T5" fmla="*/ 844480 h 368"/>
                <a:gd name="T6" fmla="*/ 117823 w 356"/>
                <a:gd name="T7" fmla="*/ 105613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7912" name="Group 122"/>
          <p:cNvGrpSpPr>
            <a:grpSpLocks/>
          </p:cNvGrpSpPr>
          <p:nvPr/>
        </p:nvGrpSpPr>
        <p:grpSpPr bwMode="auto">
          <a:xfrm flipH="1">
            <a:off x="4981575" y="1925638"/>
            <a:ext cx="641350" cy="620712"/>
            <a:chOff x="-44" y="1473"/>
            <a:chExt cx="981" cy="1105"/>
          </a:xfrm>
        </p:grpSpPr>
        <p:pic>
          <p:nvPicPr>
            <p:cNvPr id="37959" name="Picture 123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960" name="Freeform 12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50670 w 356"/>
                <a:gd name="T3" fmla="*/ 40535 h 368"/>
                <a:gd name="T4" fmla="*/ 534623 w 356"/>
                <a:gd name="T5" fmla="*/ 844480 h 368"/>
                <a:gd name="T6" fmla="*/ 117823 w 356"/>
                <a:gd name="T7" fmla="*/ 105613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7913" name="Group 125"/>
          <p:cNvGrpSpPr>
            <a:grpSpLocks/>
          </p:cNvGrpSpPr>
          <p:nvPr/>
        </p:nvGrpSpPr>
        <p:grpSpPr bwMode="auto">
          <a:xfrm>
            <a:off x="3371850" y="1916113"/>
            <a:ext cx="728663" cy="620712"/>
            <a:chOff x="-44" y="1473"/>
            <a:chExt cx="981" cy="1105"/>
          </a:xfrm>
        </p:grpSpPr>
        <p:pic>
          <p:nvPicPr>
            <p:cNvPr id="37957" name="Picture 126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958" name="Freeform 127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50670 w 356"/>
                <a:gd name="T3" fmla="*/ 40535 h 368"/>
                <a:gd name="T4" fmla="*/ 534623 w 356"/>
                <a:gd name="T5" fmla="*/ 844480 h 368"/>
                <a:gd name="T6" fmla="*/ 117823 w 356"/>
                <a:gd name="T7" fmla="*/ 105613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7914" name="Group 129"/>
          <p:cNvGrpSpPr>
            <a:grpSpLocks/>
          </p:cNvGrpSpPr>
          <p:nvPr/>
        </p:nvGrpSpPr>
        <p:grpSpPr bwMode="auto">
          <a:xfrm>
            <a:off x="5472113" y="4529138"/>
            <a:ext cx="490537" cy="412750"/>
            <a:chOff x="-44" y="1473"/>
            <a:chExt cx="981" cy="1105"/>
          </a:xfrm>
        </p:grpSpPr>
        <p:pic>
          <p:nvPicPr>
            <p:cNvPr id="37955" name="Picture 130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956" name="Freeform 13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50670 w 356"/>
                <a:gd name="T3" fmla="*/ 40535 h 368"/>
                <a:gd name="T4" fmla="*/ 534623 w 356"/>
                <a:gd name="T5" fmla="*/ 844480 h 368"/>
                <a:gd name="T6" fmla="*/ 117823 w 356"/>
                <a:gd name="T7" fmla="*/ 105613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7915" name="Text Box 37"/>
          <p:cNvSpPr txBox="1">
            <a:spLocks noChangeArrowheads="1"/>
          </p:cNvSpPr>
          <p:nvPr/>
        </p:nvSpPr>
        <p:spPr bwMode="auto">
          <a:xfrm>
            <a:off x="5508625" y="1773238"/>
            <a:ext cx="706438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5000"/>
              </a:lnSpc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seed</a:t>
            </a:r>
            <a:endParaRPr lang="en-US">
              <a:latin typeface="Gill Sans MT" charset="0"/>
            </a:endParaRPr>
          </a:p>
        </p:txBody>
      </p:sp>
      <p:sp>
        <p:nvSpPr>
          <p:cNvPr id="37916" name="Text Box 37"/>
          <p:cNvSpPr txBox="1">
            <a:spLocks noChangeArrowheads="1"/>
          </p:cNvSpPr>
          <p:nvPr/>
        </p:nvSpPr>
        <p:spPr bwMode="auto">
          <a:xfrm>
            <a:off x="5724525" y="4149725"/>
            <a:ext cx="706438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5000"/>
              </a:lnSpc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seed</a:t>
            </a:r>
            <a:endParaRPr lang="en-US">
              <a:latin typeface="Gill Sans MT" charset="0"/>
            </a:endParaRPr>
          </a:p>
        </p:txBody>
      </p:sp>
      <p:sp>
        <p:nvSpPr>
          <p:cNvPr id="37917" name="Text Box 37"/>
          <p:cNvSpPr txBox="1">
            <a:spLocks noChangeArrowheads="1"/>
          </p:cNvSpPr>
          <p:nvPr/>
        </p:nvSpPr>
        <p:spPr bwMode="auto">
          <a:xfrm>
            <a:off x="3092450" y="4724400"/>
            <a:ext cx="784225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5000"/>
              </a:lnSpc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leech</a:t>
            </a:r>
            <a:endParaRPr lang="en-US">
              <a:latin typeface="Gill Sans MT" charset="0"/>
            </a:endParaRPr>
          </a:p>
        </p:txBody>
      </p:sp>
      <p:sp>
        <p:nvSpPr>
          <p:cNvPr id="37918" name="Text Box 37"/>
          <p:cNvSpPr txBox="1">
            <a:spLocks noChangeArrowheads="1"/>
          </p:cNvSpPr>
          <p:nvPr/>
        </p:nvSpPr>
        <p:spPr bwMode="auto">
          <a:xfrm>
            <a:off x="6948488" y="4221163"/>
            <a:ext cx="784225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5000"/>
              </a:lnSpc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leech</a:t>
            </a:r>
            <a:endParaRPr lang="en-US">
              <a:latin typeface="Gill Sans MT" charset="0"/>
            </a:endParaRPr>
          </a:p>
        </p:txBody>
      </p:sp>
      <p:grpSp>
        <p:nvGrpSpPr>
          <p:cNvPr id="37919" name="Group 71"/>
          <p:cNvGrpSpPr>
            <a:grpSpLocks/>
          </p:cNvGrpSpPr>
          <p:nvPr/>
        </p:nvGrpSpPr>
        <p:grpSpPr bwMode="auto">
          <a:xfrm>
            <a:off x="2555875" y="1844675"/>
            <a:ext cx="379413" cy="604838"/>
            <a:chOff x="4140" y="429"/>
            <a:chExt cx="1425" cy="2396"/>
          </a:xfrm>
        </p:grpSpPr>
        <p:sp>
          <p:nvSpPr>
            <p:cNvPr id="37923" name="Freeform 72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2 w 354"/>
                <a:gd name="T3" fmla="*/ 4 h 2742"/>
                <a:gd name="T4" fmla="*/ 2 w 354"/>
                <a:gd name="T5" fmla="*/ 28 h 2742"/>
                <a:gd name="T6" fmla="*/ 0 w 354"/>
                <a:gd name="T7" fmla="*/ 2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24" name="Rectangle 73"/>
            <p:cNvSpPr>
              <a:spLocks noChangeArrowheads="1"/>
            </p:cNvSpPr>
            <p:nvPr/>
          </p:nvSpPr>
          <p:spPr bwMode="auto">
            <a:xfrm>
              <a:off x="4206" y="429"/>
              <a:ext cx="1049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7925" name="Freeform 74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 w 211"/>
                <a:gd name="T3" fmla="*/ 3 h 2537"/>
                <a:gd name="T4" fmla="*/ 2 w 211"/>
                <a:gd name="T5" fmla="*/ 2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26" name="Freeform 75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 w 328"/>
                <a:gd name="T3" fmla="*/ 3 h 226"/>
                <a:gd name="T4" fmla="*/ 2 w 328"/>
                <a:gd name="T5" fmla="*/ 3 h 226"/>
                <a:gd name="T6" fmla="*/ 0 w 328"/>
                <a:gd name="T7" fmla="*/ 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27" name="Rectangle 76"/>
            <p:cNvSpPr>
              <a:spLocks noChangeArrowheads="1"/>
            </p:cNvSpPr>
            <p:nvPr/>
          </p:nvSpPr>
          <p:spPr bwMode="auto">
            <a:xfrm>
              <a:off x="4212" y="693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7928" name="Group 77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37953" name="AutoShape 78"/>
              <p:cNvSpPr>
                <a:spLocks noChangeArrowheads="1"/>
              </p:cNvSpPr>
              <p:nvPr/>
            </p:nvSpPr>
            <p:spPr bwMode="auto">
              <a:xfrm>
                <a:off x="613" y="2568"/>
                <a:ext cx="729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7954" name="AutoShape 79"/>
              <p:cNvSpPr>
                <a:spLocks noChangeArrowheads="1"/>
              </p:cNvSpPr>
              <p:nvPr/>
            </p:nvSpPr>
            <p:spPr bwMode="auto">
              <a:xfrm>
                <a:off x="628" y="2586"/>
                <a:ext cx="699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7929" name="Rectangle 80"/>
            <p:cNvSpPr>
              <a:spLocks noChangeArrowheads="1"/>
            </p:cNvSpPr>
            <p:nvPr/>
          </p:nvSpPr>
          <p:spPr bwMode="auto">
            <a:xfrm>
              <a:off x="4223" y="1020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7930" name="Group 81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37951" name="AutoShape 82"/>
              <p:cNvSpPr>
                <a:spLocks noChangeArrowheads="1"/>
              </p:cNvSpPr>
              <p:nvPr/>
            </p:nvSpPr>
            <p:spPr bwMode="auto">
              <a:xfrm>
                <a:off x="615" y="2569"/>
                <a:ext cx="722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7952" name="AutoShape 83"/>
              <p:cNvSpPr>
                <a:spLocks noChangeArrowheads="1"/>
              </p:cNvSpPr>
              <p:nvPr/>
            </p:nvSpPr>
            <p:spPr bwMode="auto">
              <a:xfrm>
                <a:off x="630" y="2582"/>
                <a:ext cx="692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7931" name="Rectangle 84"/>
            <p:cNvSpPr>
              <a:spLocks noChangeArrowheads="1"/>
            </p:cNvSpPr>
            <p:nvPr/>
          </p:nvSpPr>
          <p:spPr bwMode="auto">
            <a:xfrm>
              <a:off x="4218" y="1360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7932" name="Rectangle 85"/>
            <p:cNvSpPr>
              <a:spLocks noChangeArrowheads="1"/>
            </p:cNvSpPr>
            <p:nvPr/>
          </p:nvSpPr>
          <p:spPr bwMode="auto">
            <a:xfrm>
              <a:off x="4229" y="1655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7933" name="Group 86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37949" name="AutoShape 87"/>
              <p:cNvSpPr>
                <a:spLocks noChangeArrowheads="1"/>
              </p:cNvSpPr>
              <p:nvPr/>
            </p:nvSpPr>
            <p:spPr bwMode="auto">
              <a:xfrm>
                <a:off x="616" y="2582"/>
                <a:ext cx="720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7950" name="AutoShape 88"/>
              <p:cNvSpPr>
                <a:spLocks noChangeArrowheads="1"/>
              </p:cNvSpPr>
              <p:nvPr/>
            </p:nvSpPr>
            <p:spPr bwMode="auto">
              <a:xfrm>
                <a:off x="630" y="2588"/>
                <a:ext cx="691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7934" name="Freeform 89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 w 328"/>
                <a:gd name="T3" fmla="*/ 2 h 226"/>
                <a:gd name="T4" fmla="*/ 2 w 328"/>
                <a:gd name="T5" fmla="*/ 2 h 226"/>
                <a:gd name="T6" fmla="*/ 0 w 328"/>
                <a:gd name="T7" fmla="*/ 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7935" name="Group 90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37947" name="AutoShape 91"/>
              <p:cNvSpPr>
                <a:spLocks noChangeArrowheads="1"/>
              </p:cNvSpPr>
              <p:nvPr/>
            </p:nvSpPr>
            <p:spPr bwMode="auto">
              <a:xfrm>
                <a:off x="611" y="2569"/>
                <a:ext cx="728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7948" name="AutoShape 92"/>
              <p:cNvSpPr>
                <a:spLocks noChangeArrowheads="1"/>
              </p:cNvSpPr>
              <p:nvPr/>
            </p:nvSpPr>
            <p:spPr bwMode="auto">
              <a:xfrm>
                <a:off x="618" y="2588"/>
                <a:ext cx="706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7936" name="Rectangle 93"/>
            <p:cNvSpPr>
              <a:spLocks noChangeArrowheads="1"/>
            </p:cNvSpPr>
            <p:nvPr/>
          </p:nvSpPr>
          <p:spPr bwMode="auto">
            <a:xfrm>
              <a:off x="5249" y="429"/>
              <a:ext cx="72" cy="2289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7937" name="Freeform 94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 w 296"/>
                <a:gd name="T3" fmla="*/ 2 h 256"/>
                <a:gd name="T4" fmla="*/ 2 w 296"/>
                <a:gd name="T5" fmla="*/ 2 h 256"/>
                <a:gd name="T6" fmla="*/ 0 w 296"/>
                <a:gd name="T7" fmla="*/ 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38" name="Freeform 95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 w 304"/>
                <a:gd name="T3" fmla="*/ 3 h 288"/>
                <a:gd name="T4" fmla="*/ 2 w 304"/>
                <a:gd name="T5" fmla="*/ 3 h 288"/>
                <a:gd name="T6" fmla="*/ 2 w 304"/>
                <a:gd name="T7" fmla="*/ 3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39" name="Oval 96"/>
            <p:cNvSpPr>
              <a:spLocks noChangeArrowheads="1"/>
            </p:cNvSpPr>
            <p:nvPr/>
          </p:nvSpPr>
          <p:spPr bwMode="auto">
            <a:xfrm>
              <a:off x="5517" y="2611"/>
              <a:ext cx="48" cy="94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7940" name="Freeform 97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3 h 240"/>
                <a:gd name="T2" fmla="*/ 2 w 306"/>
                <a:gd name="T3" fmla="*/ 3 h 240"/>
                <a:gd name="T4" fmla="*/ 2 w 306"/>
                <a:gd name="T5" fmla="*/ 3 h 240"/>
                <a:gd name="T6" fmla="*/ 2 w 306"/>
                <a:gd name="T7" fmla="*/ 0 h 240"/>
                <a:gd name="T8" fmla="*/ 0 w 306"/>
                <a:gd name="T9" fmla="*/ 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41" name="AutoShape 98"/>
            <p:cNvSpPr>
              <a:spLocks noChangeArrowheads="1"/>
            </p:cNvSpPr>
            <p:nvPr/>
          </p:nvSpPr>
          <p:spPr bwMode="auto">
            <a:xfrm>
              <a:off x="4140" y="2680"/>
              <a:ext cx="1198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7942" name="AutoShape 99"/>
            <p:cNvSpPr>
              <a:spLocks noChangeArrowheads="1"/>
            </p:cNvSpPr>
            <p:nvPr/>
          </p:nvSpPr>
          <p:spPr bwMode="auto">
            <a:xfrm>
              <a:off x="4206" y="2712"/>
              <a:ext cx="1073" cy="8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7943" name="Oval 100"/>
            <p:cNvSpPr>
              <a:spLocks noChangeArrowheads="1"/>
            </p:cNvSpPr>
            <p:nvPr/>
          </p:nvSpPr>
          <p:spPr bwMode="auto">
            <a:xfrm>
              <a:off x="4307" y="2385"/>
              <a:ext cx="161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7944" name="Oval 101"/>
            <p:cNvSpPr>
              <a:spLocks noChangeArrowheads="1"/>
            </p:cNvSpPr>
            <p:nvPr/>
          </p:nvSpPr>
          <p:spPr bwMode="auto">
            <a:xfrm>
              <a:off x="4486" y="2385"/>
              <a:ext cx="161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37945" name="Oval 102"/>
            <p:cNvSpPr>
              <a:spLocks noChangeArrowheads="1"/>
            </p:cNvSpPr>
            <p:nvPr/>
          </p:nvSpPr>
          <p:spPr bwMode="auto">
            <a:xfrm>
              <a:off x="4665" y="2379"/>
              <a:ext cx="155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7946" name="Rectangle 103"/>
            <p:cNvSpPr>
              <a:spLocks noChangeArrowheads="1"/>
            </p:cNvSpPr>
            <p:nvPr/>
          </p:nvSpPr>
          <p:spPr bwMode="auto">
            <a:xfrm>
              <a:off x="5064" y="1838"/>
              <a:ext cx="83" cy="761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</p:grpSp>
      <p:sp>
        <p:nvSpPr>
          <p:cNvPr id="37920" name="AutoShape 4"/>
          <p:cNvSpPr>
            <a:spLocks noChangeArrowheads="1"/>
          </p:cNvSpPr>
          <p:nvPr/>
        </p:nvSpPr>
        <p:spPr bwMode="auto">
          <a:xfrm rot="10800000">
            <a:off x="684213" y="3789363"/>
            <a:ext cx="919162" cy="798512"/>
          </a:xfrm>
          <a:prstGeom prst="foldedCorner">
            <a:avLst>
              <a:gd name="adj" fmla="val 1787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ctr"/>
          <a:lstStyle/>
          <a:p>
            <a:r>
              <a:rPr lang="en-US" sz="1000" b="0">
                <a:latin typeface="Arial" charset="0"/>
              </a:rPr>
              <a:t>Web page </a:t>
            </a:r>
          </a:p>
          <a:p>
            <a:r>
              <a:rPr lang="en-US" sz="1000" b="0">
                <a:latin typeface="Arial" charset="0"/>
              </a:rPr>
              <a:t>with link </a:t>
            </a:r>
          </a:p>
          <a:p>
            <a:r>
              <a:rPr lang="en-US" sz="1000" b="0">
                <a:latin typeface="Arial" charset="0"/>
              </a:rPr>
              <a:t>to .torrent</a:t>
            </a:r>
          </a:p>
        </p:txBody>
      </p:sp>
      <p:sp>
        <p:nvSpPr>
          <p:cNvPr id="37921" name="Text Box 37"/>
          <p:cNvSpPr txBox="1">
            <a:spLocks noChangeArrowheads="1"/>
          </p:cNvSpPr>
          <p:nvPr/>
        </p:nvSpPr>
        <p:spPr bwMode="auto">
          <a:xfrm>
            <a:off x="969963" y="5373688"/>
            <a:ext cx="1449387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5000"/>
              </a:lnSpc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Web server</a:t>
            </a:r>
            <a:endParaRPr lang="en-US">
              <a:latin typeface="Gill Sans MT" charset="0"/>
            </a:endParaRPr>
          </a:p>
        </p:txBody>
      </p:sp>
      <p:sp>
        <p:nvSpPr>
          <p:cNvPr id="118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/>
          <a:p>
            <a:pPr>
              <a:defRPr/>
            </a:pPr>
            <a:fld id="{785C922F-CB1D-E84E-92EB-A5B68A054833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2"/>
          <p:cNvSpPr>
            <a:spLocks noGrp="1" noChangeArrowheads="1"/>
          </p:cNvSpPr>
          <p:nvPr>
            <p:ph type="title"/>
          </p:nvPr>
        </p:nvSpPr>
        <p:spPr>
          <a:xfrm>
            <a:off x="411163" y="188913"/>
            <a:ext cx="8337550" cy="954087"/>
          </a:xfrm>
        </p:spPr>
        <p:txBody>
          <a:bodyPr/>
          <a:lstStyle/>
          <a:p>
            <a:pPr>
              <a:defRPr/>
            </a:pPr>
            <a:r>
              <a:rPr lang="en-US" sz="4000" dirty="0" err="1" smtClean="0"/>
              <a:t>Entrada</a:t>
            </a:r>
            <a:r>
              <a:rPr lang="en-US" sz="4000" dirty="0" smtClean="0"/>
              <a:t> de um novo </a:t>
            </a:r>
            <a:r>
              <a:rPr lang="en-US" sz="4000" i="1" dirty="0" smtClean="0"/>
              <a:t>leech</a:t>
            </a:r>
            <a:endParaRPr lang="en-US" sz="4000" i="1" dirty="0"/>
          </a:p>
        </p:txBody>
      </p:sp>
      <p:grpSp>
        <p:nvGrpSpPr>
          <p:cNvPr id="39938" name="Group 1"/>
          <p:cNvGrpSpPr>
            <a:grpSpLocks/>
          </p:cNvGrpSpPr>
          <p:nvPr/>
        </p:nvGrpSpPr>
        <p:grpSpPr bwMode="auto">
          <a:xfrm>
            <a:off x="1116013" y="1341438"/>
            <a:ext cx="6616700" cy="3648075"/>
            <a:chOff x="1115616" y="1489026"/>
            <a:chExt cx="6616700" cy="3648075"/>
          </a:xfrm>
        </p:grpSpPr>
        <p:sp>
          <p:nvSpPr>
            <p:cNvPr id="39948" name="Text Box 37"/>
            <p:cNvSpPr txBox="1">
              <a:spLocks noChangeArrowheads="1"/>
            </p:cNvSpPr>
            <p:nvPr/>
          </p:nvSpPr>
          <p:spPr bwMode="auto">
            <a:xfrm>
              <a:off x="1115616" y="2420888"/>
              <a:ext cx="1014412" cy="361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85000"/>
                </a:lnSpc>
              </a:pPr>
              <a:r>
                <a:rPr lang="en-US" i="1">
                  <a:solidFill>
                    <a:srgbClr val="CC0000"/>
                  </a:solidFill>
                  <a:latin typeface="Gill Sans MT" charset="0"/>
                </a:rPr>
                <a:t>tracker</a:t>
              </a:r>
              <a:endParaRPr lang="en-US">
                <a:latin typeface="Gill Sans MT" charset="0"/>
              </a:endParaRPr>
            </a:p>
          </p:txBody>
        </p:sp>
        <p:sp>
          <p:nvSpPr>
            <p:cNvPr id="39949" name="Line 21"/>
            <p:cNvSpPr>
              <a:spLocks noChangeShapeType="1"/>
            </p:cNvSpPr>
            <p:nvPr/>
          </p:nvSpPr>
          <p:spPr bwMode="auto">
            <a:xfrm>
              <a:off x="2699941" y="2281188"/>
              <a:ext cx="63500" cy="62547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50" name="Line 25"/>
            <p:cNvSpPr>
              <a:spLocks noChangeShapeType="1"/>
            </p:cNvSpPr>
            <p:nvPr/>
          </p:nvSpPr>
          <p:spPr bwMode="auto">
            <a:xfrm>
              <a:off x="4108053" y="2098626"/>
              <a:ext cx="2551113" cy="14097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51" name="Line 26"/>
            <p:cNvSpPr>
              <a:spLocks noChangeShapeType="1"/>
            </p:cNvSpPr>
            <p:nvPr/>
          </p:nvSpPr>
          <p:spPr bwMode="auto">
            <a:xfrm>
              <a:off x="3904853" y="2249438"/>
              <a:ext cx="247650" cy="18161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52" name="Line 27"/>
            <p:cNvSpPr>
              <a:spLocks noChangeShapeType="1"/>
            </p:cNvSpPr>
            <p:nvPr/>
          </p:nvSpPr>
          <p:spPr bwMode="auto">
            <a:xfrm flipH="1" flipV="1">
              <a:off x="5544741" y="2009726"/>
              <a:ext cx="1168400" cy="3063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53" name="Line 28"/>
            <p:cNvSpPr>
              <a:spLocks noChangeShapeType="1"/>
            </p:cNvSpPr>
            <p:nvPr/>
          </p:nvSpPr>
          <p:spPr bwMode="auto">
            <a:xfrm flipH="1">
              <a:off x="4728766" y="2546301"/>
              <a:ext cx="2039937" cy="19875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54" name="Line 29"/>
            <p:cNvSpPr>
              <a:spLocks noChangeShapeType="1"/>
            </p:cNvSpPr>
            <p:nvPr/>
          </p:nvSpPr>
          <p:spPr bwMode="auto">
            <a:xfrm flipH="1">
              <a:off x="4816078" y="4511626"/>
              <a:ext cx="739775" cy="1635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55" name="Line 30"/>
            <p:cNvSpPr>
              <a:spLocks noChangeShapeType="1"/>
            </p:cNvSpPr>
            <p:nvPr/>
          </p:nvSpPr>
          <p:spPr bwMode="auto">
            <a:xfrm flipH="1">
              <a:off x="4335066" y="2208163"/>
              <a:ext cx="900112" cy="1676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56" name="Line 31"/>
            <p:cNvSpPr>
              <a:spLocks noChangeShapeType="1"/>
            </p:cNvSpPr>
            <p:nvPr/>
          </p:nvSpPr>
          <p:spPr bwMode="auto">
            <a:xfrm flipV="1">
              <a:off x="4500166" y="3594051"/>
              <a:ext cx="2120900" cy="482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57" name="Line 32"/>
            <p:cNvSpPr>
              <a:spLocks noChangeShapeType="1"/>
            </p:cNvSpPr>
            <p:nvPr/>
          </p:nvSpPr>
          <p:spPr bwMode="auto">
            <a:xfrm>
              <a:off x="5500291" y="2152601"/>
              <a:ext cx="1182687" cy="12763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58" name="Line 33"/>
            <p:cNvSpPr>
              <a:spLocks noChangeShapeType="1"/>
            </p:cNvSpPr>
            <p:nvPr/>
          </p:nvSpPr>
          <p:spPr bwMode="auto">
            <a:xfrm>
              <a:off x="5943203" y="4533851"/>
              <a:ext cx="376238" cy="2174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59" name="Line 34"/>
            <p:cNvSpPr>
              <a:spLocks noChangeShapeType="1"/>
            </p:cNvSpPr>
            <p:nvPr/>
          </p:nvSpPr>
          <p:spPr bwMode="auto">
            <a:xfrm>
              <a:off x="4828778" y="4829126"/>
              <a:ext cx="1490663" cy="15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60" name="Line 38"/>
            <p:cNvSpPr>
              <a:spLocks noChangeShapeType="1"/>
            </p:cNvSpPr>
            <p:nvPr/>
          </p:nvSpPr>
          <p:spPr bwMode="auto">
            <a:xfrm flipH="1">
              <a:off x="6494066" y="3768676"/>
              <a:ext cx="263525" cy="939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39961" name="Picture 39" descr="Alice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6553" y="3428951"/>
              <a:ext cx="474663" cy="511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9962" name="Line 42"/>
            <p:cNvSpPr>
              <a:spLocks noChangeShapeType="1"/>
            </p:cNvSpPr>
            <p:nvPr/>
          </p:nvSpPr>
          <p:spPr bwMode="auto">
            <a:xfrm flipV="1">
              <a:off x="1979216" y="1985913"/>
              <a:ext cx="474662" cy="506413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9963" name="Group 68"/>
            <p:cNvGrpSpPr>
              <a:grpSpLocks/>
            </p:cNvGrpSpPr>
            <p:nvPr/>
          </p:nvGrpSpPr>
          <p:grpSpPr bwMode="auto">
            <a:xfrm>
              <a:off x="3141266" y="2176413"/>
              <a:ext cx="3492500" cy="2163763"/>
              <a:chOff x="1752" y="2166"/>
              <a:chExt cx="2200" cy="1363"/>
            </a:xfrm>
          </p:grpSpPr>
          <p:sp>
            <p:nvSpPr>
              <p:cNvPr id="40025" name="Line 22"/>
              <p:cNvSpPr>
                <a:spLocks noChangeShapeType="1"/>
              </p:cNvSpPr>
              <p:nvPr/>
            </p:nvSpPr>
            <p:spPr bwMode="auto">
              <a:xfrm flipV="1">
                <a:off x="1752" y="2166"/>
                <a:ext cx="361" cy="53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26" name="Line 23"/>
              <p:cNvSpPr>
                <a:spLocks noChangeShapeType="1"/>
              </p:cNvSpPr>
              <p:nvPr/>
            </p:nvSpPr>
            <p:spPr bwMode="auto">
              <a:xfrm flipV="1">
                <a:off x="1770" y="2352"/>
                <a:ext cx="2182" cy="4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27" name="Line 24"/>
              <p:cNvSpPr>
                <a:spLocks noChangeShapeType="1"/>
              </p:cNvSpPr>
              <p:nvPr/>
            </p:nvSpPr>
            <p:spPr bwMode="auto">
              <a:xfrm>
                <a:off x="1786" y="2820"/>
                <a:ext cx="1550" cy="7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9964" name="Group 104"/>
            <p:cNvGrpSpPr>
              <a:grpSpLocks/>
            </p:cNvGrpSpPr>
            <p:nvPr/>
          </p:nvGrpSpPr>
          <p:grpSpPr bwMode="auto">
            <a:xfrm>
              <a:off x="2438003" y="2925713"/>
              <a:ext cx="685800" cy="588963"/>
              <a:chOff x="-44" y="1473"/>
              <a:chExt cx="981" cy="1105"/>
            </a:xfrm>
          </p:grpSpPr>
          <p:pic>
            <p:nvPicPr>
              <p:cNvPr id="40023" name="Picture 10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0024" name="Freeform 10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39965" name="Group 107"/>
            <p:cNvGrpSpPr>
              <a:grpSpLocks/>
            </p:cNvGrpSpPr>
            <p:nvPr/>
          </p:nvGrpSpPr>
          <p:grpSpPr bwMode="auto">
            <a:xfrm>
              <a:off x="3808016" y="3938538"/>
              <a:ext cx="728662" cy="620713"/>
              <a:chOff x="-44" y="1473"/>
              <a:chExt cx="981" cy="1105"/>
            </a:xfrm>
          </p:grpSpPr>
          <p:pic>
            <p:nvPicPr>
              <p:cNvPr id="40021" name="Picture 108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0022" name="Freeform 109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39966" name="Group 110"/>
            <p:cNvGrpSpPr>
              <a:grpSpLocks/>
            </p:cNvGrpSpPr>
            <p:nvPr/>
          </p:nvGrpSpPr>
          <p:grpSpPr bwMode="auto">
            <a:xfrm>
              <a:off x="4090591" y="4516388"/>
              <a:ext cx="728662" cy="620713"/>
              <a:chOff x="-44" y="1473"/>
              <a:chExt cx="981" cy="1105"/>
            </a:xfrm>
          </p:grpSpPr>
          <p:pic>
            <p:nvPicPr>
              <p:cNvPr id="40019" name="Picture 111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0020" name="Freeform 112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39967" name="Group 113"/>
            <p:cNvGrpSpPr>
              <a:grpSpLocks/>
            </p:cNvGrpSpPr>
            <p:nvPr/>
          </p:nvGrpSpPr>
          <p:grpSpPr bwMode="auto">
            <a:xfrm flipH="1">
              <a:off x="6724253" y="3362276"/>
              <a:ext cx="728663" cy="620712"/>
              <a:chOff x="-44" y="1473"/>
              <a:chExt cx="981" cy="1105"/>
            </a:xfrm>
          </p:grpSpPr>
          <p:pic>
            <p:nvPicPr>
              <p:cNvPr id="40017" name="Picture 114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0018" name="Freeform 115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39968" name="Group 119"/>
            <p:cNvGrpSpPr>
              <a:grpSpLocks/>
            </p:cNvGrpSpPr>
            <p:nvPr/>
          </p:nvGrpSpPr>
          <p:grpSpPr bwMode="auto">
            <a:xfrm flipH="1">
              <a:off x="6778228" y="2174826"/>
              <a:ext cx="728663" cy="620712"/>
              <a:chOff x="-44" y="1473"/>
              <a:chExt cx="981" cy="1105"/>
            </a:xfrm>
          </p:grpSpPr>
          <p:pic>
            <p:nvPicPr>
              <p:cNvPr id="40015" name="Picture 120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0016" name="Freeform 121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39969" name="Group 122"/>
            <p:cNvGrpSpPr>
              <a:grpSpLocks/>
            </p:cNvGrpSpPr>
            <p:nvPr/>
          </p:nvGrpSpPr>
          <p:grpSpPr bwMode="auto">
            <a:xfrm flipH="1">
              <a:off x="4981178" y="1641426"/>
              <a:ext cx="641350" cy="620712"/>
              <a:chOff x="-44" y="1473"/>
              <a:chExt cx="981" cy="1105"/>
            </a:xfrm>
          </p:grpSpPr>
          <p:pic>
            <p:nvPicPr>
              <p:cNvPr id="40013" name="Picture 123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0014" name="Freeform 124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39970" name="Group 125"/>
            <p:cNvGrpSpPr>
              <a:grpSpLocks/>
            </p:cNvGrpSpPr>
            <p:nvPr/>
          </p:nvGrpSpPr>
          <p:grpSpPr bwMode="auto">
            <a:xfrm>
              <a:off x="3371453" y="1631901"/>
              <a:ext cx="728663" cy="620712"/>
              <a:chOff x="-44" y="1473"/>
              <a:chExt cx="981" cy="1105"/>
            </a:xfrm>
          </p:grpSpPr>
          <p:pic>
            <p:nvPicPr>
              <p:cNvPr id="40011" name="Picture 126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0012" name="Freeform 127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39971" name="Group 129"/>
            <p:cNvGrpSpPr>
              <a:grpSpLocks/>
            </p:cNvGrpSpPr>
            <p:nvPr/>
          </p:nvGrpSpPr>
          <p:grpSpPr bwMode="auto">
            <a:xfrm>
              <a:off x="5471716" y="4244926"/>
              <a:ext cx="490537" cy="412750"/>
              <a:chOff x="-44" y="1473"/>
              <a:chExt cx="981" cy="1105"/>
            </a:xfrm>
          </p:grpSpPr>
          <p:pic>
            <p:nvPicPr>
              <p:cNvPr id="40009" name="Picture 130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0010" name="Freeform 131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39972" name="Text Box 37"/>
            <p:cNvSpPr txBox="1">
              <a:spLocks noChangeArrowheads="1"/>
            </p:cNvSpPr>
            <p:nvPr/>
          </p:nvSpPr>
          <p:spPr bwMode="auto">
            <a:xfrm>
              <a:off x="5508228" y="1489026"/>
              <a:ext cx="706438" cy="361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85000"/>
                </a:lnSpc>
              </a:pPr>
              <a:r>
                <a:rPr lang="en-US" i="1">
                  <a:solidFill>
                    <a:srgbClr val="CC0000"/>
                  </a:solidFill>
                  <a:latin typeface="Gill Sans MT" charset="0"/>
                </a:rPr>
                <a:t>seed</a:t>
              </a:r>
              <a:endParaRPr lang="en-US">
                <a:latin typeface="Gill Sans MT" charset="0"/>
              </a:endParaRPr>
            </a:p>
          </p:txBody>
        </p:sp>
        <p:sp>
          <p:nvSpPr>
            <p:cNvPr id="39973" name="Text Box 37"/>
            <p:cNvSpPr txBox="1">
              <a:spLocks noChangeArrowheads="1"/>
            </p:cNvSpPr>
            <p:nvPr/>
          </p:nvSpPr>
          <p:spPr bwMode="auto">
            <a:xfrm>
              <a:off x="5724128" y="3865513"/>
              <a:ext cx="706438" cy="361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85000"/>
                </a:lnSpc>
              </a:pPr>
              <a:r>
                <a:rPr lang="en-US" i="1">
                  <a:solidFill>
                    <a:srgbClr val="CC0000"/>
                  </a:solidFill>
                  <a:latin typeface="Gill Sans MT" charset="0"/>
                </a:rPr>
                <a:t>seed</a:t>
              </a:r>
              <a:endParaRPr lang="en-US">
                <a:latin typeface="Gill Sans MT" charset="0"/>
              </a:endParaRPr>
            </a:p>
          </p:txBody>
        </p:sp>
        <p:sp>
          <p:nvSpPr>
            <p:cNvPr id="39974" name="Text Box 37"/>
            <p:cNvSpPr txBox="1">
              <a:spLocks noChangeArrowheads="1"/>
            </p:cNvSpPr>
            <p:nvPr/>
          </p:nvSpPr>
          <p:spPr bwMode="auto">
            <a:xfrm>
              <a:off x="3092053" y="4440188"/>
              <a:ext cx="784225" cy="361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85000"/>
                </a:lnSpc>
              </a:pPr>
              <a:r>
                <a:rPr lang="en-US" i="1">
                  <a:solidFill>
                    <a:srgbClr val="CC0000"/>
                  </a:solidFill>
                  <a:latin typeface="Gill Sans MT" charset="0"/>
                </a:rPr>
                <a:t>leech</a:t>
              </a:r>
              <a:endParaRPr lang="en-US">
                <a:latin typeface="Gill Sans MT" charset="0"/>
              </a:endParaRPr>
            </a:p>
          </p:txBody>
        </p:sp>
        <p:sp>
          <p:nvSpPr>
            <p:cNvPr id="39975" name="Text Box 37"/>
            <p:cNvSpPr txBox="1">
              <a:spLocks noChangeArrowheads="1"/>
            </p:cNvSpPr>
            <p:nvPr/>
          </p:nvSpPr>
          <p:spPr bwMode="auto">
            <a:xfrm>
              <a:off x="6948091" y="3936951"/>
              <a:ext cx="784225" cy="361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85000"/>
                </a:lnSpc>
              </a:pPr>
              <a:r>
                <a:rPr lang="en-US" i="1">
                  <a:solidFill>
                    <a:srgbClr val="CC0000"/>
                  </a:solidFill>
                  <a:latin typeface="Gill Sans MT" charset="0"/>
                </a:rPr>
                <a:t>leech</a:t>
              </a:r>
              <a:endParaRPr lang="en-US">
                <a:latin typeface="Gill Sans MT" charset="0"/>
              </a:endParaRPr>
            </a:p>
          </p:txBody>
        </p:sp>
        <p:grpSp>
          <p:nvGrpSpPr>
            <p:cNvPr id="39976" name="Group 71"/>
            <p:cNvGrpSpPr>
              <a:grpSpLocks/>
            </p:cNvGrpSpPr>
            <p:nvPr/>
          </p:nvGrpSpPr>
          <p:grpSpPr bwMode="auto">
            <a:xfrm>
              <a:off x="2555478" y="1560463"/>
              <a:ext cx="379413" cy="604838"/>
              <a:chOff x="4140" y="429"/>
              <a:chExt cx="1425" cy="2396"/>
            </a:xfrm>
          </p:grpSpPr>
          <p:sp>
            <p:nvSpPr>
              <p:cNvPr id="39977" name="Freeform 72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2 w 354"/>
                  <a:gd name="T3" fmla="*/ 4 h 2742"/>
                  <a:gd name="T4" fmla="*/ 2 w 354"/>
                  <a:gd name="T5" fmla="*/ 28 h 2742"/>
                  <a:gd name="T6" fmla="*/ 0 w 354"/>
                  <a:gd name="T7" fmla="*/ 29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78" name="Rectangle 73"/>
              <p:cNvSpPr>
                <a:spLocks noChangeArrowheads="1"/>
              </p:cNvSpPr>
              <p:nvPr/>
            </p:nvSpPr>
            <p:spPr bwMode="auto">
              <a:xfrm>
                <a:off x="4206" y="429"/>
                <a:ext cx="1049" cy="2283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9979" name="Freeform 74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2 w 211"/>
                  <a:gd name="T3" fmla="*/ 3 h 2537"/>
                  <a:gd name="T4" fmla="*/ 2 w 211"/>
                  <a:gd name="T5" fmla="*/ 27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80" name="Freeform 75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2 w 328"/>
                  <a:gd name="T3" fmla="*/ 3 h 226"/>
                  <a:gd name="T4" fmla="*/ 2 w 328"/>
                  <a:gd name="T5" fmla="*/ 3 h 226"/>
                  <a:gd name="T6" fmla="*/ 0 w 328"/>
                  <a:gd name="T7" fmla="*/ 3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81" name="Rectangle 76"/>
              <p:cNvSpPr>
                <a:spLocks noChangeArrowheads="1"/>
              </p:cNvSpPr>
              <p:nvPr/>
            </p:nvSpPr>
            <p:spPr bwMode="auto">
              <a:xfrm>
                <a:off x="4212" y="693"/>
                <a:ext cx="596" cy="44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39982" name="Group 77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40007" name="AutoShape 78"/>
                <p:cNvSpPr>
                  <a:spLocks noChangeArrowheads="1"/>
                </p:cNvSpPr>
                <p:nvPr/>
              </p:nvSpPr>
              <p:spPr bwMode="auto">
                <a:xfrm>
                  <a:off x="613" y="2568"/>
                  <a:ext cx="729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40008" name="AutoShape 79"/>
                <p:cNvSpPr>
                  <a:spLocks noChangeArrowheads="1"/>
                </p:cNvSpPr>
                <p:nvPr/>
              </p:nvSpPr>
              <p:spPr bwMode="auto">
                <a:xfrm>
                  <a:off x="628" y="2586"/>
                  <a:ext cx="699" cy="102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9983" name="Rectangle 80"/>
              <p:cNvSpPr>
                <a:spLocks noChangeArrowheads="1"/>
              </p:cNvSpPr>
              <p:nvPr/>
            </p:nvSpPr>
            <p:spPr bwMode="auto">
              <a:xfrm>
                <a:off x="4223" y="1020"/>
                <a:ext cx="596" cy="44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39984" name="Group 81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40005" name="AutoShape 82"/>
                <p:cNvSpPr>
                  <a:spLocks noChangeArrowheads="1"/>
                </p:cNvSpPr>
                <p:nvPr/>
              </p:nvSpPr>
              <p:spPr bwMode="auto">
                <a:xfrm>
                  <a:off x="615" y="2569"/>
                  <a:ext cx="722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40006" name="AutoShape 83"/>
                <p:cNvSpPr>
                  <a:spLocks noChangeArrowheads="1"/>
                </p:cNvSpPr>
                <p:nvPr/>
              </p:nvSpPr>
              <p:spPr bwMode="auto">
                <a:xfrm>
                  <a:off x="630" y="2582"/>
                  <a:ext cx="692" cy="10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9985" name="Rectangle 84"/>
              <p:cNvSpPr>
                <a:spLocks noChangeArrowheads="1"/>
              </p:cNvSpPr>
              <p:nvPr/>
            </p:nvSpPr>
            <p:spPr bwMode="auto">
              <a:xfrm>
                <a:off x="4218" y="1360"/>
                <a:ext cx="596" cy="44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9986" name="Rectangle 85"/>
              <p:cNvSpPr>
                <a:spLocks noChangeArrowheads="1"/>
              </p:cNvSpPr>
              <p:nvPr/>
            </p:nvSpPr>
            <p:spPr bwMode="auto">
              <a:xfrm>
                <a:off x="4229" y="1655"/>
                <a:ext cx="596" cy="44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39987" name="Group 86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40003" name="AutoShape 87"/>
                <p:cNvSpPr>
                  <a:spLocks noChangeArrowheads="1"/>
                </p:cNvSpPr>
                <p:nvPr/>
              </p:nvSpPr>
              <p:spPr bwMode="auto">
                <a:xfrm>
                  <a:off x="616" y="2582"/>
                  <a:ext cx="720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40004" name="AutoShape 88"/>
                <p:cNvSpPr>
                  <a:spLocks noChangeArrowheads="1"/>
                </p:cNvSpPr>
                <p:nvPr/>
              </p:nvSpPr>
              <p:spPr bwMode="auto">
                <a:xfrm>
                  <a:off x="630" y="2588"/>
                  <a:ext cx="691" cy="10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9988" name="Freeform 89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2 w 328"/>
                  <a:gd name="T3" fmla="*/ 2 h 226"/>
                  <a:gd name="T4" fmla="*/ 2 w 328"/>
                  <a:gd name="T5" fmla="*/ 2 h 226"/>
                  <a:gd name="T6" fmla="*/ 0 w 328"/>
                  <a:gd name="T7" fmla="*/ 2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9989" name="Group 90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40001" name="AutoShape 91"/>
                <p:cNvSpPr>
                  <a:spLocks noChangeArrowheads="1"/>
                </p:cNvSpPr>
                <p:nvPr/>
              </p:nvSpPr>
              <p:spPr bwMode="auto">
                <a:xfrm>
                  <a:off x="611" y="2569"/>
                  <a:ext cx="728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40002" name="AutoShape 92"/>
                <p:cNvSpPr>
                  <a:spLocks noChangeArrowheads="1"/>
                </p:cNvSpPr>
                <p:nvPr/>
              </p:nvSpPr>
              <p:spPr bwMode="auto">
                <a:xfrm>
                  <a:off x="618" y="2588"/>
                  <a:ext cx="706" cy="101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9990" name="Rectangle 93"/>
              <p:cNvSpPr>
                <a:spLocks noChangeArrowheads="1"/>
              </p:cNvSpPr>
              <p:nvPr/>
            </p:nvSpPr>
            <p:spPr bwMode="auto">
              <a:xfrm>
                <a:off x="5249" y="429"/>
                <a:ext cx="72" cy="2289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9991" name="Freeform 94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2 w 296"/>
                  <a:gd name="T3" fmla="*/ 2 h 256"/>
                  <a:gd name="T4" fmla="*/ 2 w 296"/>
                  <a:gd name="T5" fmla="*/ 2 h 256"/>
                  <a:gd name="T6" fmla="*/ 0 w 296"/>
                  <a:gd name="T7" fmla="*/ 2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92" name="Freeform 95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2 w 304"/>
                  <a:gd name="T3" fmla="*/ 3 h 288"/>
                  <a:gd name="T4" fmla="*/ 2 w 304"/>
                  <a:gd name="T5" fmla="*/ 3 h 288"/>
                  <a:gd name="T6" fmla="*/ 2 w 304"/>
                  <a:gd name="T7" fmla="*/ 3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93" name="Oval 96"/>
              <p:cNvSpPr>
                <a:spLocks noChangeArrowheads="1"/>
              </p:cNvSpPr>
              <p:nvPr/>
            </p:nvSpPr>
            <p:spPr bwMode="auto">
              <a:xfrm>
                <a:off x="5517" y="2611"/>
                <a:ext cx="48" cy="94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9994" name="Freeform 97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3 h 240"/>
                  <a:gd name="T2" fmla="*/ 2 w 306"/>
                  <a:gd name="T3" fmla="*/ 3 h 240"/>
                  <a:gd name="T4" fmla="*/ 2 w 306"/>
                  <a:gd name="T5" fmla="*/ 3 h 240"/>
                  <a:gd name="T6" fmla="*/ 2 w 306"/>
                  <a:gd name="T7" fmla="*/ 0 h 240"/>
                  <a:gd name="T8" fmla="*/ 0 w 306"/>
                  <a:gd name="T9" fmla="*/ 3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95" name="AutoShape 98"/>
              <p:cNvSpPr>
                <a:spLocks noChangeArrowheads="1"/>
              </p:cNvSpPr>
              <p:nvPr/>
            </p:nvSpPr>
            <p:spPr bwMode="auto">
              <a:xfrm>
                <a:off x="4140" y="2680"/>
                <a:ext cx="1198" cy="145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9996" name="AutoShape 99"/>
              <p:cNvSpPr>
                <a:spLocks noChangeArrowheads="1"/>
              </p:cNvSpPr>
              <p:nvPr/>
            </p:nvSpPr>
            <p:spPr bwMode="auto">
              <a:xfrm>
                <a:off x="4206" y="2712"/>
                <a:ext cx="1073" cy="8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9997" name="Oval 100"/>
              <p:cNvSpPr>
                <a:spLocks noChangeArrowheads="1"/>
              </p:cNvSpPr>
              <p:nvPr/>
            </p:nvSpPr>
            <p:spPr bwMode="auto">
              <a:xfrm>
                <a:off x="4307" y="2385"/>
                <a:ext cx="161" cy="138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9998" name="Oval 101"/>
              <p:cNvSpPr>
                <a:spLocks noChangeArrowheads="1"/>
              </p:cNvSpPr>
              <p:nvPr/>
            </p:nvSpPr>
            <p:spPr bwMode="auto">
              <a:xfrm>
                <a:off x="4486" y="2385"/>
                <a:ext cx="161" cy="14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 sz="180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39999" name="Oval 102"/>
              <p:cNvSpPr>
                <a:spLocks noChangeArrowheads="1"/>
              </p:cNvSpPr>
              <p:nvPr/>
            </p:nvSpPr>
            <p:spPr bwMode="auto">
              <a:xfrm>
                <a:off x="4665" y="2379"/>
                <a:ext cx="155" cy="145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0000" name="Rectangle 103"/>
              <p:cNvSpPr>
                <a:spLocks noChangeArrowheads="1"/>
              </p:cNvSpPr>
              <p:nvPr/>
            </p:nvSpPr>
            <p:spPr bwMode="auto">
              <a:xfrm>
                <a:off x="5064" y="1838"/>
                <a:ext cx="83" cy="761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</p:grpSp>
      </p:grpSp>
      <p:cxnSp>
        <p:nvCxnSpPr>
          <p:cNvPr id="4" name="Straight Arrow Connector 3"/>
          <p:cNvCxnSpPr/>
          <p:nvPr/>
        </p:nvCxnSpPr>
        <p:spPr bwMode="auto">
          <a:xfrm>
            <a:off x="684213" y="5805488"/>
            <a:ext cx="1079500" cy="0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7" name="Straight Arrow Connector 86"/>
          <p:cNvCxnSpPr/>
          <p:nvPr/>
        </p:nvCxnSpPr>
        <p:spPr bwMode="auto">
          <a:xfrm>
            <a:off x="684213" y="6237288"/>
            <a:ext cx="1079500" cy="0"/>
          </a:xfrm>
          <a:prstGeom prst="straightConnector1">
            <a:avLst/>
          </a:prstGeom>
          <a:noFill/>
          <a:ln w="2857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8" name="Straight Arrow Connector 87"/>
          <p:cNvCxnSpPr/>
          <p:nvPr/>
        </p:nvCxnSpPr>
        <p:spPr bwMode="auto">
          <a:xfrm>
            <a:off x="684213" y="5373688"/>
            <a:ext cx="1079500" cy="0"/>
          </a:xfrm>
          <a:prstGeom prst="straightConnector1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5" name="Text Box 37"/>
          <p:cNvSpPr txBox="1">
            <a:spLocks noChangeArrowheads="1"/>
          </p:cNvSpPr>
          <p:nvPr/>
        </p:nvSpPr>
        <p:spPr bwMode="auto">
          <a:xfrm>
            <a:off x="1979613" y="6021388"/>
            <a:ext cx="360045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>
              <a:lnSpc>
                <a:spcPct val="85000"/>
              </a:lnSpc>
              <a:defRPr/>
            </a:pPr>
            <a:r>
              <a:rPr lang="en-US" b="0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Gill Sans MT" charset="0"/>
              </a:rPr>
              <a:t>get pieces, pieces</a:t>
            </a:r>
            <a:endParaRPr lang="en-US" b="0" dirty="0" smtClean="0">
              <a:solidFill>
                <a:schemeClr val="accent2">
                  <a:lumMod val="60000"/>
                  <a:lumOff val="40000"/>
                </a:schemeClr>
              </a:solidFill>
              <a:latin typeface="Gill Sans MT" charset="0"/>
            </a:endParaRPr>
          </a:p>
        </p:txBody>
      </p:sp>
      <p:sp>
        <p:nvSpPr>
          <p:cNvPr id="96" name="Text Box 37"/>
          <p:cNvSpPr txBox="1">
            <a:spLocks noChangeArrowheads="1"/>
          </p:cNvSpPr>
          <p:nvPr/>
        </p:nvSpPr>
        <p:spPr bwMode="auto">
          <a:xfrm>
            <a:off x="1979613" y="5157788"/>
            <a:ext cx="360045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>
              <a:lnSpc>
                <a:spcPct val="85000"/>
              </a:lnSpc>
              <a:defRPr/>
            </a:pPr>
            <a:r>
              <a:rPr lang="en-US" b="0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Gill Sans MT" charset="0"/>
              </a:rPr>
              <a:t>get-announce, peer-list</a:t>
            </a:r>
            <a:endParaRPr lang="en-US" b="0" dirty="0" smtClean="0">
              <a:solidFill>
                <a:schemeClr val="accent2">
                  <a:lumMod val="60000"/>
                  <a:lumOff val="40000"/>
                </a:schemeClr>
              </a:solidFill>
              <a:latin typeface="Gill Sans MT" charset="0"/>
            </a:endParaRPr>
          </a:p>
        </p:txBody>
      </p:sp>
      <p:cxnSp>
        <p:nvCxnSpPr>
          <p:cNvPr id="97" name="Straight Arrow Connector 96"/>
          <p:cNvCxnSpPr/>
          <p:nvPr/>
        </p:nvCxnSpPr>
        <p:spPr bwMode="auto">
          <a:xfrm>
            <a:off x="2843213" y="2133600"/>
            <a:ext cx="73025" cy="647700"/>
          </a:xfrm>
          <a:prstGeom prst="straightConnector1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2" name="Straight Arrow Connector 101"/>
          <p:cNvCxnSpPr/>
          <p:nvPr/>
        </p:nvCxnSpPr>
        <p:spPr bwMode="auto">
          <a:xfrm flipH="1" flipV="1">
            <a:off x="2916238" y="2060575"/>
            <a:ext cx="71437" cy="647700"/>
          </a:xfrm>
          <a:prstGeom prst="straightConnector1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4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/>
          <a:p>
            <a:pPr>
              <a:defRPr/>
            </a:pPr>
            <a:fld id="{71C0EE03-CC27-F845-B67B-B8E3BA8186EE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93" name="Text Box 37"/>
          <p:cNvSpPr txBox="1">
            <a:spLocks noChangeArrowheads="1"/>
          </p:cNvSpPr>
          <p:nvPr/>
        </p:nvSpPr>
        <p:spPr bwMode="auto">
          <a:xfrm>
            <a:off x="1979613" y="5589588"/>
            <a:ext cx="360045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>
              <a:lnSpc>
                <a:spcPct val="85000"/>
              </a:lnSpc>
              <a:defRPr/>
            </a:pPr>
            <a:r>
              <a:rPr lang="en-US" b="0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Gill Sans MT" charset="0"/>
              </a:rPr>
              <a:t>shake-hand and available pieces</a:t>
            </a:r>
            <a:endParaRPr lang="en-US" b="0" dirty="0" smtClean="0">
              <a:solidFill>
                <a:schemeClr val="accent2">
                  <a:lumMod val="60000"/>
                  <a:lumOff val="40000"/>
                </a:schemeClr>
              </a:solidFill>
              <a:latin typeface="Gill Sans MT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2"/>
          <p:cNvSpPr>
            <a:spLocks noGrp="1" noChangeArrowheads="1"/>
          </p:cNvSpPr>
          <p:nvPr>
            <p:ph type="title"/>
          </p:nvPr>
        </p:nvSpPr>
        <p:spPr>
          <a:xfrm>
            <a:off x="411163" y="188913"/>
            <a:ext cx="8337550" cy="954087"/>
          </a:xfrm>
        </p:spPr>
        <p:txBody>
          <a:bodyPr/>
          <a:lstStyle/>
          <a:p>
            <a:pPr>
              <a:defRPr/>
            </a:pPr>
            <a:r>
              <a:rPr lang="en-US" sz="4000" dirty="0" err="1" smtClean="0"/>
              <a:t>Ligação</a:t>
            </a:r>
            <a:r>
              <a:rPr lang="en-US" sz="4000" dirty="0" smtClean="0"/>
              <a:t> </a:t>
            </a:r>
            <a:r>
              <a:rPr lang="en-US" sz="4000" dirty="0" err="1" smtClean="0"/>
              <a:t>aos</a:t>
            </a:r>
            <a:r>
              <a:rPr lang="en-US" sz="4000" dirty="0" smtClean="0"/>
              <a:t> outros </a:t>
            </a:r>
            <a:r>
              <a:rPr lang="en-US" sz="4000" dirty="0" err="1" smtClean="0"/>
              <a:t>parceiros</a:t>
            </a:r>
            <a:endParaRPr lang="en-US" sz="4000" i="1" dirty="0"/>
          </a:p>
        </p:txBody>
      </p:sp>
      <p:grpSp>
        <p:nvGrpSpPr>
          <p:cNvPr id="41986" name="Group 1"/>
          <p:cNvGrpSpPr>
            <a:grpSpLocks/>
          </p:cNvGrpSpPr>
          <p:nvPr/>
        </p:nvGrpSpPr>
        <p:grpSpPr bwMode="auto">
          <a:xfrm>
            <a:off x="1116013" y="1341438"/>
            <a:ext cx="6616700" cy="3648075"/>
            <a:chOff x="1115616" y="1489026"/>
            <a:chExt cx="6616700" cy="3648075"/>
          </a:xfrm>
        </p:grpSpPr>
        <p:sp>
          <p:nvSpPr>
            <p:cNvPr id="42000" name="Text Box 37"/>
            <p:cNvSpPr txBox="1">
              <a:spLocks noChangeArrowheads="1"/>
            </p:cNvSpPr>
            <p:nvPr/>
          </p:nvSpPr>
          <p:spPr bwMode="auto">
            <a:xfrm>
              <a:off x="1115616" y="2420888"/>
              <a:ext cx="1014412" cy="361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85000"/>
                </a:lnSpc>
              </a:pPr>
              <a:r>
                <a:rPr lang="en-US" i="1">
                  <a:solidFill>
                    <a:srgbClr val="CC0000"/>
                  </a:solidFill>
                  <a:latin typeface="Gill Sans MT" charset="0"/>
                </a:rPr>
                <a:t>tracker</a:t>
              </a:r>
              <a:endParaRPr lang="en-US">
                <a:latin typeface="Gill Sans MT" charset="0"/>
              </a:endParaRPr>
            </a:p>
          </p:txBody>
        </p:sp>
        <p:sp>
          <p:nvSpPr>
            <p:cNvPr id="42001" name="Line 21"/>
            <p:cNvSpPr>
              <a:spLocks noChangeShapeType="1"/>
            </p:cNvSpPr>
            <p:nvPr/>
          </p:nvSpPr>
          <p:spPr bwMode="auto">
            <a:xfrm>
              <a:off x="2699941" y="2281188"/>
              <a:ext cx="63500" cy="62547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02" name="Line 25"/>
            <p:cNvSpPr>
              <a:spLocks noChangeShapeType="1"/>
            </p:cNvSpPr>
            <p:nvPr/>
          </p:nvSpPr>
          <p:spPr bwMode="auto">
            <a:xfrm>
              <a:off x="4108053" y="2098626"/>
              <a:ext cx="2551113" cy="14097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03" name="Line 26"/>
            <p:cNvSpPr>
              <a:spLocks noChangeShapeType="1"/>
            </p:cNvSpPr>
            <p:nvPr/>
          </p:nvSpPr>
          <p:spPr bwMode="auto">
            <a:xfrm>
              <a:off x="3904853" y="2249438"/>
              <a:ext cx="247650" cy="18161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04" name="Line 27"/>
            <p:cNvSpPr>
              <a:spLocks noChangeShapeType="1"/>
            </p:cNvSpPr>
            <p:nvPr/>
          </p:nvSpPr>
          <p:spPr bwMode="auto">
            <a:xfrm flipH="1" flipV="1">
              <a:off x="5544741" y="2009726"/>
              <a:ext cx="1168400" cy="3063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05" name="Line 28"/>
            <p:cNvSpPr>
              <a:spLocks noChangeShapeType="1"/>
            </p:cNvSpPr>
            <p:nvPr/>
          </p:nvSpPr>
          <p:spPr bwMode="auto">
            <a:xfrm flipH="1">
              <a:off x="4728766" y="2546301"/>
              <a:ext cx="2039937" cy="19875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06" name="Line 29"/>
            <p:cNvSpPr>
              <a:spLocks noChangeShapeType="1"/>
            </p:cNvSpPr>
            <p:nvPr/>
          </p:nvSpPr>
          <p:spPr bwMode="auto">
            <a:xfrm flipH="1">
              <a:off x="4816078" y="4511626"/>
              <a:ext cx="739775" cy="1635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07" name="Line 30"/>
            <p:cNvSpPr>
              <a:spLocks noChangeShapeType="1"/>
            </p:cNvSpPr>
            <p:nvPr/>
          </p:nvSpPr>
          <p:spPr bwMode="auto">
            <a:xfrm flipH="1">
              <a:off x="4335066" y="2208163"/>
              <a:ext cx="900112" cy="1676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08" name="Line 31"/>
            <p:cNvSpPr>
              <a:spLocks noChangeShapeType="1"/>
            </p:cNvSpPr>
            <p:nvPr/>
          </p:nvSpPr>
          <p:spPr bwMode="auto">
            <a:xfrm flipV="1">
              <a:off x="4500166" y="3594051"/>
              <a:ext cx="2120900" cy="482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09" name="Line 32"/>
            <p:cNvSpPr>
              <a:spLocks noChangeShapeType="1"/>
            </p:cNvSpPr>
            <p:nvPr/>
          </p:nvSpPr>
          <p:spPr bwMode="auto">
            <a:xfrm>
              <a:off x="5500291" y="2152601"/>
              <a:ext cx="1182687" cy="12763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10" name="Line 33"/>
            <p:cNvSpPr>
              <a:spLocks noChangeShapeType="1"/>
            </p:cNvSpPr>
            <p:nvPr/>
          </p:nvSpPr>
          <p:spPr bwMode="auto">
            <a:xfrm>
              <a:off x="5943203" y="4533851"/>
              <a:ext cx="376238" cy="2174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11" name="Line 34"/>
            <p:cNvSpPr>
              <a:spLocks noChangeShapeType="1"/>
            </p:cNvSpPr>
            <p:nvPr/>
          </p:nvSpPr>
          <p:spPr bwMode="auto">
            <a:xfrm>
              <a:off x="4828778" y="4829126"/>
              <a:ext cx="1490663" cy="15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12" name="Line 38"/>
            <p:cNvSpPr>
              <a:spLocks noChangeShapeType="1"/>
            </p:cNvSpPr>
            <p:nvPr/>
          </p:nvSpPr>
          <p:spPr bwMode="auto">
            <a:xfrm flipH="1">
              <a:off x="6494066" y="3768676"/>
              <a:ext cx="263525" cy="939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42013" name="Picture 39" descr="Alice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6553" y="3428951"/>
              <a:ext cx="474663" cy="511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2014" name="Line 42"/>
            <p:cNvSpPr>
              <a:spLocks noChangeShapeType="1"/>
            </p:cNvSpPr>
            <p:nvPr/>
          </p:nvSpPr>
          <p:spPr bwMode="auto">
            <a:xfrm flipV="1">
              <a:off x="1979216" y="1985913"/>
              <a:ext cx="474662" cy="506413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2015" name="Group 68"/>
            <p:cNvGrpSpPr>
              <a:grpSpLocks/>
            </p:cNvGrpSpPr>
            <p:nvPr/>
          </p:nvGrpSpPr>
          <p:grpSpPr bwMode="auto">
            <a:xfrm>
              <a:off x="3141266" y="2176413"/>
              <a:ext cx="3492500" cy="2163763"/>
              <a:chOff x="1752" y="2166"/>
              <a:chExt cx="2200" cy="1363"/>
            </a:xfrm>
          </p:grpSpPr>
          <p:sp>
            <p:nvSpPr>
              <p:cNvPr id="42077" name="Line 22"/>
              <p:cNvSpPr>
                <a:spLocks noChangeShapeType="1"/>
              </p:cNvSpPr>
              <p:nvPr/>
            </p:nvSpPr>
            <p:spPr bwMode="auto">
              <a:xfrm flipV="1">
                <a:off x="1752" y="2166"/>
                <a:ext cx="361" cy="53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078" name="Line 23"/>
              <p:cNvSpPr>
                <a:spLocks noChangeShapeType="1"/>
              </p:cNvSpPr>
              <p:nvPr/>
            </p:nvSpPr>
            <p:spPr bwMode="auto">
              <a:xfrm flipV="1">
                <a:off x="1770" y="2352"/>
                <a:ext cx="2182" cy="4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079" name="Line 24"/>
              <p:cNvSpPr>
                <a:spLocks noChangeShapeType="1"/>
              </p:cNvSpPr>
              <p:nvPr/>
            </p:nvSpPr>
            <p:spPr bwMode="auto">
              <a:xfrm>
                <a:off x="1786" y="2820"/>
                <a:ext cx="1550" cy="7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2016" name="Group 104"/>
            <p:cNvGrpSpPr>
              <a:grpSpLocks/>
            </p:cNvGrpSpPr>
            <p:nvPr/>
          </p:nvGrpSpPr>
          <p:grpSpPr bwMode="auto">
            <a:xfrm>
              <a:off x="2438003" y="2925713"/>
              <a:ext cx="685800" cy="588963"/>
              <a:chOff x="-44" y="1473"/>
              <a:chExt cx="981" cy="1105"/>
            </a:xfrm>
          </p:grpSpPr>
          <p:pic>
            <p:nvPicPr>
              <p:cNvPr id="42075" name="Picture 10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2076" name="Freeform 10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2017" name="Group 107"/>
            <p:cNvGrpSpPr>
              <a:grpSpLocks/>
            </p:cNvGrpSpPr>
            <p:nvPr/>
          </p:nvGrpSpPr>
          <p:grpSpPr bwMode="auto">
            <a:xfrm>
              <a:off x="3808016" y="3938538"/>
              <a:ext cx="728662" cy="620713"/>
              <a:chOff x="-44" y="1473"/>
              <a:chExt cx="981" cy="1105"/>
            </a:xfrm>
          </p:grpSpPr>
          <p:pic>
            <p:nvPicPr>
              <p:cNvPr id="42073" name="Picture 108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2074" name="Freeform 109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2018" name="Group 110"/>
            <p:cNvGrpSpPr>
              <a:grpSpLocks/>
            </p:cNvGrpSpPr>
            <p:nvPr/>
          </p:nvGrpSpPr>
          <p:grpSpPr bwMode="auto">
            <a:xfrm>
              <a:off x="4090591" y="4516388"/>
              <a:ext cx="728662" cy="620713"/>
              <a:chOff x="-44" y="1473"/>
              <a:chExt cx="981" cy="1105"/>
            </a:xfrm>
          </p:grpSpPr>
          <p:pic>
            <p:nvPicPr>
              <p:cNvPr id="42071" name="Picture 111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2072" name="Freeform 112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2019" name="Group 113"/>
            <p:cNvGrpSpPr>
              <a:grpSpLocks/>
            </p:cNvGrpSpPr>
            <p:nvPr/>
          </p:nvGrpSpPr>
          <p:grpSpPr bwMode="auto">
            <a:xfrm flipH="1">
              <a:off x="6724253" y="3362276"/>
              <a:ext cx="728663" cy="620712"/>
              <a:chOff x="-44" y="1473"/>
              <a:chExt cx="981" cy="1105"/>
            </a:xfrm>
          </p:grpSpPr>
          <p:pic>
            <p:nvPicPr>
              <p:cNvPr id="42069" name="Picture 114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2070" name="Freeform 115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2020" name="Group 119"/>
            <p:cNvGrpSpPr>
              <a:grpSpLocks/>
            </p:cNvGrpSpPr>
            <p:nvPr/>
          </p:nvGrpSpPr>
          <p:grpSpPr bwMode="auto">
            <a:xfrm flipH="1">
              <a:off x="6778228" y="2174826"/>
              <a:ext cx="728663" cy="620712"/>
              <a:chOff x="-44" y="1473"/>
              <a:chExt cx="981" cy="1105"/>
            </a:xfrm>
          </p:grpSpPr>
          <p:pic>
            <p:nvPicPr>
              <p:cNvPr id="42067" name="Picture 120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2068" name="Freeform 121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2021" name="Group 122"/>
            <p:cNvGrpSpPr>
              <a:grpSpLocks/>
            </p:cNvGrpSpPr>
            <p:nvPr/>
          </p:nvGrpSpPr>
          <p:grpSpPr bwMode="auto">
            <a:xfrm flipH="1">
              <a:off x="4981178" y="1641426"/>
              <a:ext cx="641350" cy="620712"/>
              <a:chOff x="-44" y="1473"/>
              <a:chExt cx="981" cy="1105"/>
            </a:xfrm>
          </p:grpSpPr>
          <p:pic>
            <p:nvPicPr>
              <p:cNvPr id="42065" name="Picture 123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2066" name="Freeform 124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2022" name="Group 125"/>
            <p:cNvGrpSpPr>
              <a:grpSpLocks/>
            </p:cNvGrpSpPr>
            <p:nvPr/>
          </p:nvGrpSpPr>
          <p:grpSpPr bwMode="auto">
            <a:xfrm>
              <a:off x="3371453" y="1631901"/>
              <a:ext cx="728663" cy="620712"/>
              <a:chOff x="-44" y="1473"/>
              <a:chExt cx="981" cy="1105"/>
            </a:xfrm>
          </p:grpSpPr>
          <p:pic>
            <p:nvPicPr>
              <p:cNvPr id="42063" name="Picture 126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2064" name="Freeform 127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2023" name="Group 129"/>
            <p:cNvGrpSpPr>
              <a:grpSpLocks/>
            </p:cNvGrpSpPr>
            <p:nvPr/>
          </p:nvGrpSpPr>
          <p:grpSpPr bwMode="auto">
            <a:xfrm>
              <a:off x="5471716" y="4244926"/>
              <a:ext cx="490537" cy="412750"/>
              <a:chOff x="-44" y="1473"/>
              <a:chExt cx="981" cy="1105"/>
            </a:xfrm>
          </p:grpSpPr>
          <p:pic>
            <p:nvPicPr>
              <p:cNvPr id="42061" name="Picture 130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2062" name="Freeform 131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42024" name="Text Box 37"/>
            <p:cNvSpPr txBox="1">
              <a:spLocks noChangeArrowheads="1"/>
            </p:cNvSpPr>
            <p:nvPr/>
          </p:nvSpPr>
          <p:spPr bwMode="auto">
            <a:xfrm>
              <a:off x="5508228" y="1489026"/>
              <a:ext cx="706438" cy="361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85000"/>
                </a:lnSpc>
              </a:pPr>
              <a:r>
                <a:rPr lang="en-US" i="1">
                  <a:solidFill>
                    <a:srgbClr val="CC0000"/>
                  </a:solidFill>
                  <a:latin typeface="Gill Sans MT" charset="0"/>
                </a:rPr>
                <a:t>seed</a:t>
              </a:r>
              <a:endParaRPr lang="en-US">
                <a:latin typeface="Gill Sans MT" charset="0"/>
              </a:endParaRPr>
            </a:p>
          </p:txBody>
        </p:sp>
        <p:sp>
          <p:nvSpPr>
            <p:cNvPr id="42025" name="Text Box 37"/>
            <p:cNvSpPr txBox="1">
              <a:spLocks noChangeArrowheads="1"/>
            </p:cNvSpPr>
            <p:nvPr/>
          </p:nvSpPr>
          <p:spPr bwMode="auto">
            <a:xfrm>
              <a:off x="5724128" y="3865513"/>
              <a:ext cx="706438" cy="361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85000"/>
                </a:lnSpc>
              </a:pPr>
              <a:r>
                <a:rPr lang="en-US" i="1">
                  <a:solidFill>
                    <a:srgbClr val="CC0000"/>
                  </a:solidFill>
                  <a:latin typeface="Gill Sans MT" charset="0"/>
                </a:rPr>
                <a:t>seed</a:t>
              </a:r>
              <a:endParaRPr lang="en-US">
                <a:latin typeface="Gill Sans MT" charset="0"/>
              </a:endParaRPr>
            </a:p>
          </p:txBody>
        </p:sp>
        <p:sp>
          <p:nvSpPr>
            <p:cNvPr id="42026" name="Text Box 37"/>
            <p:cNvSpPr txBox="1">
              <a:spLocks noChangeArrowheads="1"/>
            </p:cNvSpPr>
            <p:nvPr/>
          </p:nvSpPr>
          <p:spPr bwMode="auto">
            <a:xfrm>
              <a:off x="3092053" y="4440188"/>
              <a:ext cx="784225" cy="361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85000"/>
                </a:lnSpc>
              </a:pPr>
              <a:r>
                <a:rPr lang="en-US" i="1">
                  <a:solidFill>
                    <a:srgbClr val="CC0000"/>
                  </a:solidFill>
                  <a:latin typeface="Gill Sans MT" charset="0"/>
                </a:rPr>
                <a:t>leech</a:t>
              </a:r>
              <a:endParaRPr lang="en-US">
                <a:latin typeface="Gill Sans MT" charset="0"/>
              </a:endParaRPr>
            </a:p>
          </p:txBody>
        </p:sp>
        <p:sp>
          <p:nvSpPr>
            <p:cNvPr id="42027" name="Text Box 37"/>
            <p:cNvSpPr txBox="1">
              <a:spLocks noChangeArrowheads="1"/>
            </p:cNvSpPr>
            <p:nvPr/>
          </p:nvSpPr>
          <p:spPr bwMode="auto">
            <a:xfrm>
              <a:off x="6948091" y="3936951"/>
              <a:ext cx="784225" cy="361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85000"/>
                </a:lnSpc>
              </a:pPr>
              <a:r>
                <a:rPr lang="en-US" i="1">
                  <a:solidFill>
                    <a:srgbClr val="CC0000"/>
                  </a:solidFill>
                  <a:latin typeface="Gill Sans MT" charset="0"/>
                </a:rPr>
                <a:t>leech</a:t>
              </a:r>
              <a:endParaRPr lang="en-US">
                <a:latin typeface="Gill Sans MT" charset="0"/>
              </a:endParaRPr>
            </a:p>
          </p:txBody>
        </p:sp>
        <p:grpSp>
          <p:nvGrpSpPr>
            <p:cNvPr id="42028" name="Group 71"/>
            <p:cNvGrpSpPr>
              <a:grpSpLocks/>
            </p:cNvGrpSpPr>
            <p:nvPr/>
          </p:nvGrpSpPr>
          <p:grpSpPr bwMode="auto">
            <a:xfrm>
              <a:off x="2555478" y="1560463"/>
              <a:ext cx="379413" cy="604838"/>
              <a:chOff x="4140" y="429"/>
              <a:chExt cx="1425" cy="2396"/>
            </a:xfrm>
          </p:grpSpPr>
          <p:sp>
            <p:nvSpPr>
              <p:cNvPr id="42029" name="Freeform 72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2 w 354"/>
                  <a:gd name="T3" fmla="*/ 4 h 2742"/>
                  <a:gd name="T4" fmla="*/ 2 w 354"/>
                  <a:gd name="T5" fmla="*/ 28 h 2742"/>
                  <a:gd name="T6" fmla="*/ 0 w 354"/>
                  <a:gd name="T7" fmla="*/ 29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30" name="Rectangle 73"/>
              <p:cNvSpPr>
                <a:spLocks noChangeArrowheads="1"/>
              </p:cNvSpPr>
              <p:nvPr/>
            </p:nvSpPr>
            <p:spPr bwMode="auto">
              <a:xfrm>
                <a:off x="4206" y="429"/>
                <a:ext cx="1049" cy="2283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2031" name="Freeform 74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2 w 211"/>
                  <a:gd name="T3" fmla="*/ 3 h 2537"/>
                  <a:gd name="T4" fmla="*/ 2 w 211"/>
                  <a:gd name="T5" fmla="*/ 27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32" name="Freeform 75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2 w 328"/>
                  <a:gd name="T3" fmla="*/ 3 h 226"/>
                  <a:gd name="T4" fmla="*/ 2 w 328"/>
                  <a:gd name="T5" fmla="*/ 3 h 226"/>
                  <a:gd name="T6" fmla="*/ 0 w 328"/>
                  <a:gd name="T7" fmla="*/ 3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33" name="Rectangle 76"/>
              <p:cNvSpPr>
                <a:spLocks noChangeArrowheads="1"/>
              </p:cNvSpPr>
              <p:nvPr/>
            </p:nvSpPr>
            <p:spPr bwMode="auto">
              <a:xfrm>
                <a:off x="4212" y="693"/>
                <a:ext cx="596" cy="44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42034" name="Group 77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42059" name="AutoShape 78"/>
                <p:cNvSpPr>
                  <a:spLocks noChangeArrowheads="1"/>
                </p:cNvSpPr>
                <p:nvPr/>
              </p:nvSpPr>
              <p:spPr bwMode="auto">
                <a:xfrm>
                  <a:off x="613" y="2568"/>
                  <a:ext cx="729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42060" name="AutoShape 79"/>
                <p:cNvSpPr>
                  <a:spLocks noChangeArrowheads="1"/>
                </p:cNvSpPr>
                <p:nvPr/>
              </p:nvSpPr>
              <p:spPr bwMode="auto">
                <a:xfrm>
                  <a:off x="628" y="2586"/>
                  <a:ext cx="699" cy="102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42035" name="Rectangle 80"/>
              <p:cNvSpPr>
                <a:spLocks noChangeArrowheads="1"/>
              </p:cNvSpPr>
              <p:nvPr/>
            </p:nvSpPr>
            <p:spPr bwMode="auto">
              <a:xfrm>
                <a:off x="4223" y="1020"/>
                <a:ext cx="596" cy="44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42036" name="Group 81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42057" name="AutoShape 82"/>
                <p:cNvSpPr>
                  <a:spLocks noChangeArrowheads="1"/>
                </p:cNvSpPr>
                <p:nvPr/>
              </p:nvSpPr>
              <p:spPr bwMode="auto">
                <a:xfrm>
                  <a:off x="615" y="2569"/>
                  <a:ext cx="722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42058" name="AutoShape 83"/>
                <p:cNvSpPr>
                  <a:spLocks noChangeArrowheads="1"/>
                </p:cNvSpPr>
                <p:nvPr/>
              </p:nvSpPr>
              <p:spPr bwMode="auto">
                <a:xfrm>
                  <a:off x="630" y="2582"/>
                  <a:ext cx="692" cy="10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42037" name="Rectangle 84"/>
              <p:cNvSpPr>
                <a:spLocks noChangeArrowheads="1"/>
              </p:cNvSpPr>
              <p:nvPr/>
            </p:nvSpPr>
            <p:spPr bwMode="auto">
              <a:xfrm>
                <a:off x="4218" y="1360"/>
                <a:ext cx="596" cy="44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2038" name="Rectangle 85"/>
              <p:cNvSpPr>
                <a:spLocks noChangeArrowheads="1"/>
              </p:cNvSpPr>
              <p:nvPr/>
            </p:nvSpPr>
            <p:spPr bwMode="auto">
              <a:xfrm>
                <a:off x="4229" y="1655"/>
                <a:ext cx="596" cy="44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42039" name="Group 86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42055" name="AutoShape 87"/>
                <p:cNvSpPr>
                  <a:spLocks noChangeArrowheads="1"/>
                </p:cNvSpPr>
                <p:nvPr/>
              </p:nvSpPr>
              <p:spPr bwMode="auto">
                <a:xfrm>
                  <a:off x="616" y="2582"/>
                  <a:ext cx="720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42056" name="AutoShape 88"/>
                <p:cNvSpPr>
                  <a:spLocks noChangeArrowheads="1"/>
                </p:cNvSpPr>
                <p:nvPr/>
              </p:nvSpPr>
              <p:spPr bwMode="auto">
                <a:xfrm>
                  <a:off x="630" y="2588"/>
                  <a:ext cx="691" cy="10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42040" name="Freeform 89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2 w 328"/>
                  <a:gd name="T3" fmla="*/ 2 h 226"/>
                  <a:gd name="T4" fmla="*/ 2 w 328"/>
                  <a:gd name="T5" fmla="*/ 2 h 226"/>
                  <a:gd name="T6" fmla="*/ 0 w 328"/>
                  <a:gd name="T7" fmla="*/ 2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2041" name="Group 90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42053" name="AutoShape 91"/>
                <p:cNvSpPr>
                  <a:spLocks noChangeArrowheads="1"/>
                </p:cNvSpPr>
                <p:nvPr/>
              </p:nvSpPr>
              <p:spPr bwMode="auto">
                <a:xfrm>
                  <a:off x="611" y="2569"/>
                  <a:ext cx="728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42054" name="AutoShape 92"/>
                <p:cNvSpPr>
                  <a:spLocks noChangeArrowheads="1"/>
                </p:cNvSpPr>
                <p:nvPr/>
              </p:nvSpPr>
              <p:spPr bwMode="auto">
                <a:xfrm>
                  <a:off x="618" y="2588"/>
                  <a:ext cx="706" cy="101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42042" name="Rectangle 93"/>
              <p:cNvSpPr>
                <a:spLocks noChangeArrowheads="1"/>
              </p:cNvSpPr>
              <p:nvPr/>
            </p:nvSpPr>
            <p:spPr bwMode="auto">
              <a:xfrm>
                <a:off x="5249" y="429"/>
                <a:ext cx="72" cy="2289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2043" name="Freeform 94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2 w 296"/>
                  <a:gd name="T3" fmla="*/ 2 h 256"/>
                  <a:gd name="T4" fmla="*/ 2 w 296"/>
                  <a:gd name="T5" fmla="*/ 2 h 256"/>
                  <a:gd name="T6" fmla="*/ 0 w 296"/>
                  <a:gd name="T7" fmla="*/ 2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44" name="Freeform 95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2 w 304"/>
                  <a:gd name="T3" fmla="*/ 3 h 288"/>
                  <a:gd name="T4" fmla="*/ 2 w 304"/>
                  <a:gd name="T5" fmla="*/ 3 h 288"/>
                  <a:gd name="T6" fmla="*/ 2 w 304"/>
                  <a:gd name="T7" fmla="*/ 3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45" name="Oval 96"/>
              <p:cNvSpPr>
                <a:spLocks noChangeArrowheads="1"/>
              </p:cNvSpPr>
              <p:nvPr/>
            </p:nvSpPr>
            <p:spPr bwMode="auto">
              <a:xfrm>
                <a:off x="5517" y="2611"/>
                <a:ext cx="48" cy="94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2046" name="Freeform 97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3 h 240"/>
                  <a:gd name="T2" fmla="*/ 2 w 306"/>
                  <a:gd name="T3" fmla="*/ 3 h 240"/>
                  <a:gd name="T4" fmla="*/ 2 w 306"/>
                  <a:gd name="T5" fmla="*/ 3 h 240"/>
                  <a:gd name="T6" fmla="*/ 2 w 306"/>
                  <a:gd name="T7" fmla="*/ 0 h 240"/>
                  <a:gd name="T8" fmla="*/ 0 w 306"/>
                  <a:gd name="T9" fmla="*/ 3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47" name="AutoShape 98"/>
              <p:cNvSpPr>
                <a:spLocks noChangeArrowheads="1"/>
              </p:cNvSpPr>
              <p:nvPr/>
            </p:nvSpPr>
            <p:spPr bwMode="auto">
              <a:xfrm>
                <a:off x="4140" y="2680"/>
                <a:ext cx="1198" cy="145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2048" name="AutoShape 99"/>
              <p:cNvSpPr>
                <a:spLocks noChangeArrowheads="1"/>
              </p:cNvSpPr>
              <p:nvPr/>
            </p:nvSpPr>
            <p:spPr bwMode="auto">
              <a:xfrm>
                <a:off x="4206" y="2712"/>
                <a:ext cx="1073" cy="8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2049" name="Oval 100"/>
              <p:cNvSpPr>
                <a:spLocks noChangeArrowheads="1"/>
              </p:cNvSpPr>
              <p:nvPr/>
            </p:nvSpPr>
            <p:spPr bwMode="auto">
              <a:xfrm>
                <a:off x="4307" y="2385"/>
                <a:ext cx="161" cy="138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2050" name="Oval 101"/>
              <p:cNvSpPr>
                <a:spLocks noChangeArrowheads="1"/>
              </p:cNvSpPr>
              <p:nvPr/>
            </p:nvSpPr>
            <p:spPr bwMode="auto">
              <a:xfrm>
                <a:off x="4486" y="2385"/>
                <a:ext cx="161" cy="14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 sz="180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42051" name="Oval 102"/>
              <p:cNvSpPr>
                <a:spLocks noChangeArrowheads="1"/>
              </p:cNvSpPr>
              <p:nvPr/>
            </p:nvSpPr>
            <p:spPr bwMode="auto">
              <a:xfrm>
                <a:off x="4665" y="2379"/>
                <a:ext cx="155" cy="145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2052" name="Rectangle 103"/>
              <p:cNvSpPr>
                <a:spLocks noChangeArrowheads="1"/>
              </p:cNvSpPr>
              <p:nvPr/>
            </p:nvSpPr>
            <p:spPr bwMode="auto">
              <a:xfrm>
                <a:off x="5064" y="1838"/>
                <a:ext cx="83" cy="761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</p:grpSp>
      </p:grpSp>
      <p:cxnSp>
        <p:nvCxnSpPr>
          <p:cNvPr id="4" name="Straight Arrow Connector 3"/>
          <p:cNvCxnSpPr/>
          <p:nvPr/>
        </p:nvCxnSpPr>
        <p:spPr bwMode="auto">
          <a:xfrm>
            <a:off x="684213" y="5805488"/>
            <a:ext cx="1079500" cy="0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7" name="Straight Arrow Connector 86"/>
          <p:cNvCxnSpPr/>
          <p:nvPr/>
        </p:nvCxnSpPr>
        <p:spPr bwMode="auto">
          <a:xfrm>
            <a:off x="684213" y="6237288"/>
            <a:ext cx="1079500" cy="0"/>
          </a:xfrm>
          <a:prstGeom prst="straightConnector1">
            <a:avLst/>
          </a:prstGeom>
          <a:noFill/>
          <a:ln w="2857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8" name="Straight Arrow Connector 87"/>
          <p:cNvCxnSpPr/>
          <p:nvPr/>
        </p:nvCxnSpPr>
        <p:spPr bwMode="auto">
          <a:xfrm>
            <a:off x="684213" y="5373688"/>
            <a:ext cx="1079500" cy="0"/>
          </a:xfrm>
          <a:prstGeom prst="straightConnector1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4" name="Text Box 37"/>
          <p:cNvSpPr txBox="1">
            <a:spLocks noChangeArrowheads="1"/>
          </p:cNvSpPr>
          <p:nvPr/>
        </p:nvSpPr>
        <p:spPr bwMode="auto">
          <a:xfrm>
            <a:off x="1979613" y="5589588"/>
            <a:ext cx="360045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>
              <a:lnSpc>
                <a:spcPct val="85000"/>
              </a:lnSpc>
              <a:defRPr/>
            </a:pPr>
            <a:r>
              <a:rPr lang="en-US" b="0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Gill Sans MT" charset="0"/>
              </a:rPr>
              <a:t>shake-hand and available pieces</a:t>
            </a:r>
            <a:endParaRPr lang="en-US" b="0" dirty="0" smtClean="0">
              <a:solidFill>
                <a:schemeClr val="accent2">
                  <a:lumMod val="60000"/>
                  <a:lumOff val="40000"/>
                </a:schemeClr>
              </a:solidFill>
              <a:latin typeface="Gill Sans MT" charset="0"/>
            </a:endParaRPr>
          </a:p>
        </p:txBody>
      </p:sp>
      <p:sp>
        <p:nvSpPr>
          <p:cNvPr id="95" name="Text Box 37"/>
          <p:cNvSpPr txBox="1">
            <a:spLocks noChangeArrowheads="1"/>
          </p:cNvSpPr>
          <p:nvPr/>
        </p:nvSpPr>
        <p:spPr bwMode="auto">
          <a:xfrm>
            <a:off x="1979613" y="6021388"/>
            <a:ext cx="360045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>
              <a:lnSpc>
                <a:spcPct val="85000"/>
              </a:lnSpc>
              <a:defRPr/>
            </a:pPr>
            <a:r>
              <a:rPr lang="en-US" b="0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Gill Sans MT" charset="0"/>
              </a:rPr>
              <a:t>get pieces, pieces</a:t>
            </a:r>
            <a:endParaRPr lang="en-US" b="0" dirty="0" smtClean="0">
              <a:solidFill>
                <a:schemeClr val="accent2">
                  <a:lumMod val="60000"/>
                  <a:lumOff val="40000"/>
                </a:schemeClr>
              </a:solidFill>
              <a:latin typeface="Gill Sans MT" charset="0"/>
            </a:endParaRPr>
          </a:p>
        </p:txBody>
      </p:sp>
      <p:sp>
        <p:nvSpPr>
          <p:cNvPr id="96" name="Text Box 37"/>
          <p:cNvSpPr txBox="1">
            <a:spLocks noChangeArrowheads="1"/>
          </p:cNvSpPr>
          <p:nvPr/>
        </p:nvSpPr>
        <p:spPr bwMode="auto">
          <a:xfrm>
            <a:off x="1979613" y="5157788"/>
            <a:ext cx="360045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>
              <a:lnSpc>
                <a:spcPct val="85000"/>
              </a:lnSpc>
              <a:defRPr/>
            </a:pPr>
            <a:r>
              <a:rPr lang="en-US" b="0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Gill Sans MT" charset="0"/>
              </a:rPr>
              <a:t>get-announce, peer-list</a:t>
            </a:r>
            <a:endParaRPr lang="en-US" b="0" dirty="0" smtClean="0">
              <a:solidFill>
                <a:schemeClr val="accent2">
                  <a:lumMod val="60000"/>
                  <a:lumOff val="40000"/>
                </a:schemeClr>
              </a:solidFill>
              <a:latin typeface="Gill Sans MT" charset="0"/>
            </a:endParaRPr>
          </a:p>
        </p:txBody>
      </p:sp>
      <p:cxnSp>
        <p:nvCxnSpPr>
          <p:cNvPr id="92" name="Straight Arrow Connector 91"/>
          <p:cNvCxnSpPr/>
          <p:nvPr/>
        </p:nvCxnSpPr>
        <p:spPr bwMode="auto">
          <a:xfrm flipV="1">
            <a:off x="3203575" y="2349500"/>
            <a:ext cx="3455988" cy="647700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" name="Straight Arrow Connector 97"/>
          <p:cNvCxnSpPr/>
          <p:nvPr/>
        </p:nvCxnSpPr>
        <p:spPr bwMode="auto">
          <a:xfrm>
            <a:off x="3203575" y="3141663"/>
            <a:ext cx="2376488" cy="1079500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9" name="Straight Arrow Connector 98"/>
          <p:cNvCxnSpPr>
            <a:endCxn id="42063" idx="2"/>
          </p:cNvCxnSpPr>
          <p:nvPr/>
        </p:nvCxnSpPr>
        <p:spPr bwMode="auto">
          <a:xfrm flipV="1">
            <a:off x="3203575" y="2105025"/>
            <a:ext cx="531813" cy="747713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0" name="Straight Arrow Connector 99"/>
          <p:cNvCxnSpPr/>
          <p:nvPr/>
        </p:nvCxnSpPr>
        <p:spPr bwMode="auto">
          <a:xfrm flipH="1">
            <a:off x="3276600" y="2276475"/>
            <a:ext cx="3311525" cy="620713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1" name="Straight Arrow Connector 100"/>
          <p:cNvCxnSpPr/>
          <p:nvPr/>
        </p:nvCxnSpPr>
        <p:spPr bwMode="auto">
          <a:xfrm flipH="1">
            <a:off x="3132138" y="2060575"/>
            <a:ext cx="503237" cy="692150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3" name="Straight Arrow Connector 102"/>
          <p:cNvCxnSpPr/>
          <p:nvPr/>
        </p:nvCxnSpPr>
        <p:spPr bwMode="auto">
          <a:xfrm flipH="1" flipV="1">
            <a:off x="3276600" y="2997200"/>
            <a:ext cx="2303463" cy="1079500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9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/>
          <a:p>
            <a:pPr>
              <a:defRPr/>
            </a:pPr>
            <a:fld id="{67A885EB-D3A1-7E46-8161-3DDE1DFB48AC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2"/>
          <p:cNvSpPr>
            <a:spLocks noGrp="1" noChangeArrowheads="1"/>
          </p:cNvSpPr>
          <p:nvPr>
            <p:ph type="title"/>
          </p:nvPr>
        </p:nvSpPr>
        <p:spPr>
          <a:xfrm>
            <a:off x="411163" y="188913"/>
            <a:ext cx="8337550" cy="954087"/>
          </a:xfrm>
        </p:spPr>
        <p:txBody>
          <a:bodyPr/>
          <a:lstStyle/>
          <a:p>
            <a:pPr>
              <a:defRPr/>
            </a:pPr>
            <a:r>
              <a:rPr lang="en-US" sz="4000" dirty="0" smtClean="0"/>
              <a:t>Tens </a:t>
            </a:r>
            <a:r>
              <a:rPr lang="en-US" sz="4000" dirty="0" err="1" smtClean="0"/>
              <a:t>blocos</a:t>
            </a:r>
            <a:r>
              <a:rPr lang="en-US" sz="4000" dirty="0" smtClean="0"/>
              <a:t> </a:t>
            </a:r>
            <a:r>
              <a:rPr lang="en-US" sz="4000" dirty="0" err="1" smtClean="0"/>
              <a:t>para</a:t>
            </a:r>
            <a:r>
              <a:rPr lang="en-US" sz="4000" dirty="0" smtClean="0"/>
              <a:t> a </a:t>
            </a:r>
            <a:r>
              <a:rPr lang="en-US" sz="4000" dirty="0" err="1" smtClean="0"/>
              <a:t>troca</a:t>
            </a:r>
            <a:r>
              <a:rPr lang="en-US" sz="4000" dirty="0" smtClean="0"/>
              <a:t>?</a:t>
            </a:r>
            <a:endParaRPr lang="en-US" sz="4000" i="1" dirty="0"/>
          </a:p>
        </p:txBody>
      </p:sp>
      <p:grpSp>
        <p:nvGrpSpPr>
          <p:cNvPr id="44034" name="Group 1"/>
          <p:cNvGrpSpPr>
            <a:grpSpLocks/>
          </p:cNvGrpSpPr>
          <p:nvPr/>
        </p:nvGrpSpPr>
        <p:grpSpPr bwMode="auto">
          <a:xfrm>
            <a:off x="1116013" y="1341438"/>
            <a:ext cx="6616700" cy="3648075"/>
            <a:chOff x="1115616" y="1489026"/>
            <a:chExt cx="6616700" cy="3648075"/>
          </a:xfrm>
        </p:grpSpPr>
        <p:sp>
          <p:nvSpPr>
            <p:cNvPr id="44048" name="Text Box 37"/>
            <p:cNvSpPr txBox="1">
              <a:spLocks noChangeArrowheads="1"/>
            </p:cNvSpPr>
            <p:nvPr/>
          </p:nvSpPr>
          <p:spPr bwMode="auto">
            <a:xfrm>
              <a:off x="1115616" y="2420888"/>
              <a:ext cx="1014412" cy="361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85000"/>
                </a:lnSpc>
              </a:pPr>
              <a:r>
                <a:rPr lang="en-US" i="1">
                  <a:solidFill>
                    <a:srgbClr val="CC0000"/>
                  </a:solidFill>
                  <a:latin typeface="Gill Sans MT" charset="0"/>
                </a:rPr>
                <a:t>tracker</a:t>
              </a:r>
              <a:endParaRPr lang="en-US">
                <a:latin typeface="Gill Sans MT" charset="0"/>
              </a:endParaRPr>
            </a:p>
          </p:txBody>
        </p:sp>
        <p:sp>
          <p:nvSpPr>
            <p:cNvPr id="44049" name="Line 21"/>
            <p:cNvSpPr>
              <a:spLocks noChangeShapeType="1"/>
            </p:cNvSpPr>
            <p:nvPr/>
          </p:nvSpPr>
          <p:spPr bwMode="auto">
            <a:xfrm>
              <a:off x="2699941" y="2281188"/>
              <a:ext cx="63500" cy="62547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50" name="Line 25"/>
            <p:cNvSpPr>
              <a:spLocks noChangeShapeType="1"/>
            </p:cNvSpPr>
            <p:nvPr/>
          </p:nvSpPr>
          <p:spPr bwMode="auto">
            <a:xfrm>
              <a:off x="4108053" y="2098626"/>
              <a:ext cx="2551113" cy="14097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51" name="Line 26"/>
            <p:cNvSpPr>
              <a:spLocks noChangeShapeType="1"/>
            </p:cNvSpPr>
            <p:nvPr/>
          </p:nvSpPr>
          <p:spPr bwMode="auto">
            <a:xfrm>
              <a:off x="3904853" y="2249438"/>
              <a:ext cx="247650" cy="18161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52" name="Line 27"/>
            <p:cNvSpPr>
              <a:spLocks noChangeShapeType="1"/>
            </p:cNvSpPr>
            <p:nvPr/>
          </p:nvSpPr>
          <p:spPr bwMode="auto">
            <a:xfrm flipH="1" flipV="1">
              <a:off x="5544741" y="2009726"/>
              <a:ext cx="1168400" cy="3063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53" name="Line 28"/>
            <p:cNvSpPr>
              <a:spLocks noChangeShapeType="1"/>
            </p:cNvSpPr>
            <p:nvPr/>
          </p:nvSpPr>
          <p:spPr bwMode="auto">
            <a:xfrm flipH="1">
              <a:off x="4728766" y="2546301"/>
              <a:ext cx="2039937" cy="19875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54" name="Line 29"/>
            <p:cNvSpPr>
              <a:spLocks noChangeShapeType="1"/>
            </p:cNvSpPr>
            <p:nvPr/>
          </p:nvSpPr>
          <p:spPr bwMode="auto">
            <a:xfrm flipH="1">
              <a:off x="4816078" y="4511626"/>
              <a:ext cx="739775" cy="1635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55" name="Line 30"/>
            <p:cNvSpPr>
              <a:spLocks noChangeShapeType="1"/>
            </p:cNvSpPr>
            <p:nvPr/>
          </p:nvSpPr>
          <p:spPr bwMode="auto">
            <a:xfrm flipH="1">
              <a:off x="4335066" y="2208163"/>
              <a:ext cx="900112" cy="1676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56" name="Line 31"/>
            <p:cNvSpPr>
              <a:spLocks noChangeShapeType="1"/>
            </p:cNvSpPr>
            <p:nvPr/>
          </p:nvSpPr>
          <p:spPr bwMode="auto">
            <a:xfrm flipV="1">
              <a:off x="4500166" y="3594051"/>
              <a:ext cx="2120900" cy="482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57" name="Line 32"/>
            <p:cNvSpPr>
              <a:spLocks noChangeShapeType="1"/>
            </p:cNvSpPr>
            <p:nvPr/>
          </p:nvSpPr>
          <p:spPr bwMode="auto">
            <a:xfrm>
              <a:off x="5500291" y="2152601"/>
              <a:ext cx="1182687" cy="12763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58" name="Line 33"/>
            <p:cNvSpPr>
              <a:spLocks noChangeShapeType="1"/>
            </p:cNvSpPr>
            <p:nvPr/>
          </p:nvSpPr>
          <p:spPr bwMode="auto">
            <a:xfrm>
              <a:off x="5943203" y="4533851"/>
              <a:ext cx="376238" cy="2174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59" name="Line 34"/>
            <p:cNvSpPr>
              <a:spLocks noChangeShapeType="1"/>
            </p:cNvSpPr>
            <p:nvPr/>
          </p:nvSpPr>
          <p:spPr bwMode="auto">
            <a:xfrm>
              <a:off x="4828778" y="4829126"/>
              <a:ext cx="1490663" cy="15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60" name="Line 38"/>
            <p:cNvSpPr>
              <a:spLocks noChangeShapeType="1"/>
            </p:cNvSpPr>
            <p:nvPr/>
          </p:nvSpPr>
          <p:spPr bwMode="auto">
            <a:xfrm flipH="1">
              <a:off x="6494066" y="3768676"/>
              <a:ext cx="263525" cy="939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44061" name="Picture 39" descr="Alice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6553" y="3428951"/>
              <a:ext cx="474663" cy="511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4062" name="Line 42"/>
            <p:cNvSpPr>
              <a:spLocks noChangeShapeType="1"/>
            </p:cNvSpPr>
            <p:nvPr/>
          </p:nvSpPr>
          <p:spPr bwMode="auto">
            <a:xfrm flipV="1">
              <a:off x="1979216" y="1985913"/>
              <a:ext cx="474662" cy="506413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4063" name="Group 68"/>
            <p:cNvGrpSpPr>
              <a:grpSpLocks/>
            </p:cNvGrpSpPr>
            <p:nvPr/>
          </p:nvGrpSpPr>
          <p:grpSpPr bwMode="auto">
            <a:xfrm>
              <a:off x="3141266" y="2176413"/>
              <a:ext cx="3492500" cy="2163763"/>
              <a:chOff x="1752" y="2166"/>
              <a:chExt cx="2200" cy="1363"/>
            </a:xfrm>
          </p:grpSpPr>
          <p:sp>
            <p:nvSpPr>
              <p:cNvPr id="44125" name="Line 22"/>
              <p:cNvSpPr>
                <a:spLocks noChangeShapeType="1"/>
              </p:cNvSpPr>
              <p:nvPr/>
            </p:nvSpPr>
            <p:spPr bwMode="auto">
              <a:xfrm flipV="1">
                <a:off x="1752" y="2166"/>
                <a:ext cx="361" cy="53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26" name="Line 23"/>
              <p:cNvSpPr>
                <a:spLocks noChangeShapeType="1"/>
              </p:cNvSpPr>
              <p:nvPr/>
            </p:nvSpPr>
            <p:spPr bwMode="auto">
              <a:xfrm flipV="1">
                <a:off x="1770" y="2352"/>
                <a:ext cx="2182" cy="4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27" name="Line 24"/>
              <p:cNvSpPr>
                <a:spLocks noChangeShapeType="1"/>
              </p:cNvSpPr>
              <p:nvPr/>
            </p:nvSpPr>
            <p:spPr bwMode="auto">
              <a:xfrm>
                <a:off x="1786" y="2820"/>
                <a:ext cx="1550" cy="7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4064" name="Group 104"/>
            <p:cNvGrpSpPr>
              <a:grpSpLocks/>
            </p:cNvGrpSpPr>
            <p:nvPr/>
          </p:nvGrpSpPr>
          <p:grpSpPr bwMode="auto">
            <a:xfrm>
              <a:off x="2438003" y="2925713"/>
              <a:ext cx="685800" cy="588963"/>
              <a:chOff x="-44" y="1473"/>
              <a:chExt cx="981" cy="1105"/>
            </a:xfrm>
          </p:grpSpPr>
          <p:pic>
            <p:nvPicPr>
              <p:cNvPr id="44123" name="Picture 10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4124" name="Freeform 10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4065" name="Group 107"/>
            <p:cNvGrpSpPr>
              <a:grpSpLocks/>
            </p:cNvGrpSpPr>
            <p:nvPr/>
          </p:nvGrpSpPr>
          <p:grpSpPr bwMode="auto">
            <a:xfrm>
              <a:off x="3808016" y="3938538"/>
              <a:ext cx="728662" cy="620713"/>
              <a:chOff x="-44" y="1473"/>
              <a:chExt cx="981" cy="1105"/>
            </a:xfrm>
          </p:grpSpPr>
          <p:pic>
            <p:nvPicPr>
              <p:cNvPr id="44121" name="Picture 108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4122" name="Freeform 109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4066" name="Group 110"/>
            <p:cNvGrpSpPr>
              <a:grpSpLocks/>
            </p:cNvGrpSpPr>
            <p:nvPr/>
          </p:nvGrpSpPr>
          <p:grpSpPr bwMode="auto">
            <a:xfrm>
              <a:off x="4090591" y="4516388"/>
              <a:ext cx="728662" cy="620713"/>
              <a:chOff x="-44" y="1473"/>
              <a:chExt cx="981" cy="1105"/>
            </a:xfrm>
          </p:grpSpPr>
          <p:pic>
            <p:nvPicPr>
              <p:cNvPr id="44119" name="Picture 111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4120" name="Freeform 112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4067" name="Group 113"/>
            <p:cNvGrpSpPr>
              <a:grpSpLocks/>
            </p:cNvGrpSpPr>
            <p:nvPr/>
          </p:nvGrpSpPr>
          <p:grpSpPr bwMode="auto">
            <a:xfrm flipH="1">
              <a:off x="6724253" y="3362276"/>
              <a:ext cx="728663" cy="620712"/>
              <a:chOff x="-44" y="1473"/>
              <a:chExt cx="981" cy="1105"/>
            </a:xfrm>
          </p:grpSpPr>
          <p:pic>
            <p:nvPicPr>
              <p:cNvPr id="44117" name="Picture 114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4118" name="Freeform 115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4068" name="Group 119"/>
            <p:cNvGrpSpPr>
              <a:grpSpLocks/>
            </p:cNvGrpSpPr>
            <p:nvPr/>
          </p:nvGrpSpPr>
          <p:grpSpPr bwMode="auto">
            <a:xfrm flipH="1">
              <a:off x="6778228" y="2174826"/>
              <a:ext cx="728663" cy="620712"/>
              <a:chOff x="-44" y="1473"/>
              <a:chExt cx="981" cy="1105"/>
            </a:xfrm>
          </p:grpSpPr>
          <p:pic>
            <p:nvPicPr>
              <p:cNvPr id="44115" name="Picture 120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4116" name="Freeform 121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4069" name="Group 122"/>
            <p:cNvGrpSpPr>
              <a:grpSpLocks/>
            </p:cNvGrpSpPr>
            <p:nvPr/>
          </p:nvGrpSpPr>
          <p:grpSpPr bwMode="auto">
            <a:xfrm flipH="1">
              <a:off x="4981178" y="1641426"/>
              <a:ext cx="641350" cy="620712"/>
              <a:chOff x="-44" y="1473"/>
              <a:chExt cx="981" cy="1105"/>
            </a:xfrm>
          </p:grpSpPr>
          <p:pic>
            <p:nvPicPr>
              <p:cNvPr id="44113" name="Picture 123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4114" name="Freeform 124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4070" name="Group 125"/>
            <p:cNvGrpSpPr>
              <a:grpSpLocks/>
            </p:cNvGrpSpPr>
            <p:nvPr/>
          </p:nvGrpSpPr>
          <p:grpSpPr bwMode="auto">
            <a:xfrm>
              <a:off x="3371453" y="1631901"/>
              <a:ext cx="728663" cy="620712"/>
              <a:chOff x="-44" y="1473"/>
              <a:chExt cx="981" cy="1105"/>
            </a:xfrm>
          </p:grpSpPr>
          <p:pic>
            <p:nvPicPr>
              <p:cNvPr id="44111" name="Picture 126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4112" name="Freeform 127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4071" name="Group 129"/>
            <p:cNvGrpSpPr>
              <a:grpSpLocks/>
            </p:cNvGrpSpPr>
            <p:nvPr/>
          </p:nvGrpSpPr>
          <p:grpSpPr bwMode="auto">
            <a:xfrm>
              <a:off x="5471716" y="4244926"/>
              <a:ext cx="490537" cy="412750"/>
              <a:chOff x="-44" y="1473"/>
              <a:chExt cx="981" cy="1105"/>
            </a:xfrm>
          </p:grpSpPr>
          <p:pic>
            <p:nvPicPr>
              <p:cNvPr id="44109" name="Picture 130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4110" name="Freeform 131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44072" name="Text Box 37"/>
            <p:cNvSpPr txBox="1">
              <a:spLocks noChangeArrowheads="1"/>
            </p:cNvSpPr>
            <p:nvPr/>
          </p:nvSpPr>
          <p:spPr bwMode="auto">
            <a:xfrm>
              <a:off x="5508228" y="1489026"/>
              <a:ext cx="706438" cy="361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85000"/>
                </a:lnSpc>
              </a:pPr>
              <a:r>
                <a:rPr lang="en-US" i="1">
                  <a:solidFill>
                    <a:srgbClr val="CC0000"/>
                  </a:solidFill>
                  <a:latin typeface="Gill Sans MT" charset="0"/>
                </a:rPr>
                <a:t>seed</a:t>
              </a:r>
              <a:endParaRPr lang="en-US">
                <a:latin typeface="Gill Sans MT" charset="0"/>
              </a:endParaRPr>
            </a:p>
          </p:txBody>
        </p:sp>
        <p:sp>
          <p:nvSpPr>
            <p:cNvPr id="44073" name="Text Box 37"/>
            <p:cNvSpPr txBox="1">
              <a:spLocks noChangeArrowheads="1"/>
            </p:cNvSpPr>
            <p:nvPr/>
          </p:nvSpPr>
          <p:spPr bwMode="auto">
            <a:xfrm>
              <a:off x="5724128" y="3865513"/>
              <a:ext cx="706438" cy="361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85000"/>
                </a:lnSpc>
              </a:pPr>
              <a:r>
                <a:rPr lang="en-US" i="1">
                  <a:solidFill>
                    <a:srgbClr val="CC0000"/>
                  </a:solidFill>
                  <a:latin typeface="Gill Sans MT" charset="0"/>
                </a:rPr>
                <a:t>seed</a:t>
              </a:r>
              <a:endParaRPr lang="en-US">
                <a:latin typeface="Gill Sans MT" charset="0"/>
              </a:endParaRPr>
            </a:p>
          </p:txBody>
        </p:sp>
        <p:sp>
          <p:nvSpPr>
            <p:cNvPr id="44074" name="Text Box 37"/>
            <p:cNvSpPr txBox="1">
              <a:spLocks noChangeArrowheads="1"/>
            </p:cNvSpPr>
            <p:nvPr/>
          </p:nvSpPr>
          <p:spPr bwMode="auto">
            <a:xfrm>
              <a:off x="3092053" y="4440188"/>
              <a:ext cx="784225" cy="361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85000"/>
                </a:lnSpc>
              </a:pPr>
              <a:r>
                <a:rPr lang="en-US" i="1">
                  <a:solidFill>
                    <a:srgbClr val="CC0000"/>
                  </a:solidFill>
                  <a:latin typeface="Gill Sans MT" charset="0"/>
                </a:rPr>
                <a:t>leech</a:t>
              </a:r>
              <a:endParaRPr lang="en-US">
                <a:latin typeface="Gill Sans MT" charset="0"/>
              </a:endParaRPr>
            </a:p>
          </p:txBody>
        </p:sp>
        <p:sp>
          <p:nvSpPr>
            <p:cNvPr id="44075" name="Text Box 37"/>
            <p:cNvSpPr txBox="1">
              <a:spLocks noChangeArrowheads="1"/>
            </p:cNvSpPr>
            <p:nvPr/>
          </p:nvSpPr>
          <p:spPr bwMode="auto">
            <a:xfrm>
              <a:off x="6948091" y="3936951"/>
              <a:ext cx="784225" cy="361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85000"/>
                </a:lnSpc>
              </a:pPr>
              <a:r>
                <a:rPr lang="en-US" i="1">
                  <a:solidFill>
                    <a:srgbClr val="CC0000"/>
                  </a:solidFill>
                  <a:latin typeface="Gill Sans MT" charset="0"/>
                </a:rPr>
                <a:t>leech</a:t>
              </a:r>
              <a:endParaRPr lang="en-US">
                <a:latin typeface="Gill Sans MT" charset="0"/>
              </a:endParaRPr>
            </a:p>
          </p:txBody>
        </p:sp>
        <p:grpSp>
          <p:nvGrpSpPr>
            <p:cNvPr id="44076" name="Group 71"/>
            <p:cNvGrpSpPr>
              <a:grpSpLocks/>
            </p:cNvGrpSpPr>
            <p:nvPr/>
          </p:nvGrpSpPr>
          <p:grpSpPr bwMode="auto">
            <a:xfrm>
              <a:off x="2555478" y="1560463"/>
              <a:ext cx="379413" cy="604838"/>
              <a:chOff x="4140" y="429"/>
              <a:chExt cx="1425" cy="2396"/>
            </a:xfrm>
          </p:grpSpPr>
          <p:sp>
            <p:nvSpPr>
              <p:cNvPr id="44077" name="Freeform 72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2 w 354"/>
                  <a:gd name="T3" fmla="*/ 4 h 2742"/>
                  <a:gd name="T4" fmla="*/ 2 w 354"/>
                  <a:gd name="T5" fmla="*/ 28 h 2742"/>
                  <a:gd name="T6" fmla="*/ 0 w 354"/>
                  <a:gd name="T7" fmla="*/ 29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78" name="Rectangle 73"/>
              <p:cNvSpPr>
                <a:spLocks noChangeArrowheads="1"/>
              </p:cNvSpPr>
              <p:nvPr/>
            </p:nvSpPr>
            <p:spPr bwMode="auto">
              <a:xfrm>
                <a:off x="4206" y="429"/>
                <a:ext cx="1049" cy="2283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4079" name="Freeform 74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2 w 211"/>
                  <a:gd name="T3" fmla="*/ 3 h 2537"/>
                  <a:gd name="T4" fmla="*/ 2 w 211"/>
                  <a:gd name="T5" fmla="*/ 27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80" name="Freeform 75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2 w 328"/>
                  <a:gd name="T3" fmla="*/ 3 h 226"/>
                  <a:gd name="T4" fmla="*/ 2 w 328"/>
                  <a:gd name="T5" fmla="*/ 3 h 226"/>
                  <a:gd name="T6" fmla="*/ 0 w 328"/>
                  <a:gd name="T7" fmla="*/ 3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81" name="Rectangle 76"/>
              <p:cNvSpPr>
                <a:spLocks noChangeArrowheads="1"/>
              </p:cNvSpPr>
              <p:nvPr/>
            </p:nvSpPr>
            <p:spPr bwMode="auto">
              <a:xfrm>
                <a:off x="4212" y="693"/>
                <a:ext cx="596" cy="44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44082" name="Group 77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44107" name="AutoShape 78"/>
                <p:cNvSpPr>
                  <a:spLocks noChangeArrowheads="1"/>
                </p:cNvSpPr>
                <p:nvPr/>
              </p:nvSpPr>
              <p:spPr bwMode="auto">
                <a:xfrm>
                  <a:off x="613" y="2568"/>
                  <a:ext cx="729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44108" name="AutoShape 79"/>
                <p:cNvSpPr>
                  <a:spLocks noChangeArrowheads="1"/>
                </p:cNvSpPr>
                <p:nvPr/>
              </p:nvSpPr>
              <p:spPr bwMode="auto">
                <a:xfrm>
                  <a:off x="628" y="2586"/>
                  <a:ext cx="699" cy="102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44083" name="Rectangle 80"/>
              <p:cNvSpPr>
                <a:spLocks noChangeArrowheads="1"/>
              </p:cNvSpPr>
              <p:nvPr/>
            </p:nvSpPr>
            <p:spPr bwMode="auto">
              <a:xfrm>
                <a:off x="4223" y="1020"/>
                <a:ext cx="596" cy="44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44084" name="Group 81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44105" name="AutoShape 82"/>
                <p:cNvSpPr>
                  <a:spLocks noChangeArrowheads="1"/>
                </p:cNvSpPr>
                <p:nvPr/>
              </p:nvSpPr>
              <p:spPr bwMode="auto">
                <a:xfrm>
                  <a:off x="615" y="2569"/>
                  <a:ext cx="722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44106" name="AutoShape 83"/>
                <p:cNvSpPr>
                  <a:spLocks noChangeArrowheads="1"/>
                </p:cNvSpPr>
                <p:nvPr/>
              </p:nvSpPr>
              <p:spPr bwMode="auto">
                <a:xfrm>
                  <a:off x="630" y="2582"/>
                  <a:ext cx="692" cy="10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44085" name="Rectangle 84"/>
              <p:cNvSpPr>
                <a:spLocks noChangeArrowheads="1"/>
              </p:cNvSpPr>
              <p:nvPr/>
            </p:nvSpPr>
            <p:spPr bwMode="auto">
              <a:xfrm>
                <a:off x="4218" y="1360"/>
                <a:ext cx="596" cy="44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4086" name="Rectangle 85"/>
              <p:cNvSpPr>
                <a:spLocks noChangeArrowheads="1"/>
              </p:cNvSpPr>
              <p:nvPr/>
            </p:nvSpPr>
            <p:spPr bwMode="auto">
              <a:xfrm>
                <a:off x="4229" y="1655"/>
                <a:ext cx="596" cy="44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44087" name="Group 86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44103" name="AutoShape 87"/>
                <p:cNvSpPr>
                  <a:spLocks noChangeArrowheads="1"/>
                </p:cNvSpPr>
                <p:nvPr/>
              </p:nvSpPr>
              <p:spPr bwMode="auto">
                <a:xfrm>
                  <a:off x="616" y="2582"/>
                  <a:ext cx="720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44104" name="AutoShape 88"/>
                <p:cNvSpPr>
                  <a:spLocks noChangeArrowheads="1"/>
                </p:cNvSpPr>
                <p:nvPr/>
              </p:nvSpPr>
              <p:spPr bwMode="auto">
                <a:xfrm>
                  <a:off x="630" y="2588"/>
                  <a:ext cx="691" cy="10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44088" name="Freeform 89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2 w 328"/>
                  <a:gd name="T3" fmla="*/ 2 h 226"/>
                  <a:gd name="T4" fmla="*/ 2 w 328"/>
                  <a:gd name="T5" fmla="*/ 2 h 226"/>
                  <a:gd name="T6" fmla="*/ 0 w 328"/>
                  <a:gd name="T7" fmla="*/ 2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4089" name="Group 90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44101" name="AutoShape 91"/>
                <p:cNvSpPr>
                  <a:spLocks noChangeArrowheads="1"/>
                </p:cNvSpPr>
                <p:nvPr/>
              </p:nvSpPr>
              <p:spPr bwMode="auto">
                <a:xfrm>
                  <a:off x="611" y="2569"/>
                  <a:ext cx="728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44102" name="AutoShape 92"/>
                <p:cNvSpPr>
                  <a:spLocks noChangeArrowheads="1"/>
                </p:cNvSpPr>
                <p:nvPr/>
              </p:nvSpPr>
              <p:spPr bwMode="auto">
                <a:xfrm>
                  <a:off x="618" y="2588"/>
                  <a:ext cx="706" cy="101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44090" name="Rectangle 93"/>
              <p:cNvSpPr>
                <a:spLocks noChangeArrowheads="1"/>
              </p:cNvSpPr>
              <p:nvPr/>
            </p:nvSpPr>
            <p:spPr bwMode="auto">
              <a:xfrm>
                <a:off x="5249" y="429"/>
                <a:ext cx="72" cy="2289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4091" name="Freeform 94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2 w 296"/>
                  <a:gd name="T3" fmla="*/ 2 h 256"/>
                  <a:gd name="T4" fmla="*/ 2 w 296"/>
                  <a:gd name="T5" fmla="*/ 2 h 256"/>
                  <a:gd name="T6" fmla="*/ 0 w 296"/>
                  <a:gd name="T7" fmla="*/ 2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92" name="Freeform 95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2 w 304"/>
                  <a:gd name="T3" fmla="*/ 3 h 288"/>
                  <a:gd name="T4" fmla="*/ 2 w 304"/>
                  <a:gd name="T5" fmla="*/ 3 h 288"/>
                  <a:gd name="T6" fmla="*/ 2 w 304"/>
                  <a:gd name="T7" fmla="*/ 3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93" name="Oval 96"/>
              <p:cNvSpPr>
                <a:spLocks noChangeArrowheads="1"/>
              </p:cNvSpPr>
              <p:nvPr/>
            </p:nvSpPr>
            <p:spPr bwMode="auto">
              <a:xfrm>
                <a:off x="5517" y="2611"/>
                <a:ext cx="48" cy="94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4094" name="Freeform 97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3 h 240"/>
                  <a:gd name="T2" fmla="*/ 2 w 306"/>
                  <a:gd name="T3" fmla="*/ 3 h 240"/>
                  <a:gd name="T4" fmla="*/ 2 w 306"/>
                  <a:gd name="T5" fmla="*/ 3 h 240"/>
                  <a:gd name="T6" fmla="*/ 2 w 306"/>
                  <a:gd name="T7" fmla="*/ 0 h 240"/>
                  <a:gd name="T8" fmla="*/ 0 w 306"/>
                  <a:gd name="T9" fmla="*/ 3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95" name="AutoShape 98"/>
              <p:cNvSpPr>
                <a:spLocks noChangeArrowheads="1"/>
              </p:cNvSpPr>
              <p:nvPr/>
            </p:nvSpPr>
            <p:spPr bwMode="auto">
              <a:xfrm>
                <a:off x="4140" y="2680"/>
                <a:ext cx="1198" cy="145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4096" name="AutoShape 99"/>
              <p:cNvSpPr>
                <a:spLocks noChangeArrowheads="1"/>
              </p:cNvSpPr>
              <p:nvPr/>
            </p:nvSpPr>
            <p:spPr bwMode="auto">
              <a:xfrm>
                <a:off x="4206" y="2712"/>
                <a:ext cx="1073" cy="8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4097" name="Oval 100"/>
              <p:cNvSpPr>
                <a:spLocks noChangeArrowheads="1"/>
              </p:cNvSpPr>
              <p:nvPr/>
            </p:nvSpPr>
            <p:spPr bwMode="auto">
              <a:xfrm>
                <a:off x="4307" y="2385"/>
                <a:ext cx="161" cy="138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4098" name="Oval 101"/>
              <p:cNvSpPr>
                <a:spLocks noChangeArrowheads="1"/>
              </p:cNvSpPr>
              <p:nvPr/>
            </p:nvSpPr>
            <p:spPr bwMode="auto">
              <a:xfrm>
                <a:off x="4486" y="2385"/>
                <a:ext cx="161" cy="14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 sz="180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44099" name="Oval 102"/>
              <p:cNvSpPr>
                <a:spLocks noChangeArrowheads="1"/>
              </p:cNvSpPr>
              <p:nvPr/>
            </p:nvSpPr>
            <p:spPr bwMode="auto">
              <a:xfrm>
                <a:off x="4665" y="2379"/>
                <a:ext cx="155" cy="145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4100" name="Rectangle 103"/>
              <p:cNvSpPr>
                <a:spLocks noChangeArrowheads="1"/>
              </p:cNvSpPr>
              <p:nvPr/>
            </p:nvSpPr>
            <p:spPr bwMode="auto">
              <a:xfrm>
                <a:off x="5064" y="1838"/>
                <a:ext cx="83" cy="761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</p:grpSp>
      </p:grpSp>
      <p:cxnSp>
        <p:nvCxnSpPr>
          <p:cNvPr id="4" name="Straight Arrow Connector 3"/>
          <p:cNvCxnSpPr/>
          <p:nvPr/>
        </p:nvCxnSpPr>
        <p:spPr bwMode="auto">
          <a:xfrm>
            <a:off x="684213" y="5805488"/>
            <a:ext cx="1079500" cy="0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7" name="Straight Arrow Connector 86"/>
          <p:cNvCxnSpPr/>
          <p:nvPr/>
        </p:nvCxnSpPr>
        <p:spPr bwMode="auto">
          <a:xfrm>
            <a:off x="684213" y="6237288"/>
            <a:ext cx="1079500" cy="0"/>
          </a:xfrm>
          <a:prstGeom prst="straightConnector1">
            <a:avLst/>
          </a:prstGeom>
          <a:noFill/>
          <a:ln w="2857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8" name="Straight Arrow Connector 87"/>
          <p:cNvCxnSpPr/>
          <p:nvPr/>
        </p:nvCxnSpPr>
        <p:spPr bwMode="auto">
          <a:xfrm>
            <a:off x="684213" y="5373688"/>
            <a:ext cx="1079500" cy="0"/>
          </a:xfrm>
          <a:prstGeom prst="straightConnector1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5" name="Text Box 37"/>
          <p:cNvSpPr txBox="1">
            <a:spLocks noChangeArrowheads="1"/>
          </p:cNvSpPr>
          <p:nvPr/>
        </p:nvSpPr>
        <p:spPr bwMode="auto">
          <a:xfrm>
            <a:off x="1979613" y="6021388"/>
            <a:ext cx="360045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>
              <a:lnSpc>
                <a:spcPct val="85000"/>
              </a:lnSpc>
              <a:defRPr/>
            </a:pPr>
            <a:r>
              <a:rPr lang="en-US" b="0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Gill Sans MT" charset="0"/>
              </a:rPr>
              <a:t>get pieces, pieces</a:t>
            </a:r>
            <a:endParaRPr lang="en-US" b="0" dirty="0" smtClean="0">
              <a:solidFill>
                <a:schemeClr val="accent2">
                  <a:lumMod val="60000"/>
                  <a:lumOff val="40000"/>
                </a:schemeClr>
              </a:solidFill>
              <a:latin typeface="Gill Sans MT" charset="0"/>
            </a:endParaRPr>
          </a:p>
        </p:txBody>
      </p:sp>
      <p:sp>
        <p:nvSpPr>
          <p:cNvPr id="96" name="Text Box 37"/>
          <p:cNvSpPr txBox="1">
            <a:spLocks noChangeArrowheads="1"/>
          </p:cNvSpPr>
          <p:nvPr/>
        </p:nvSpPr>
        <p:spPr bwMode="auto">
          <a:xfrm>
            <a:off x="1979613" y="5157788"/>
            <a:ext cx="360045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>
              <a:lnSpc>
                <a:spcPct val="85000"/>
              </a:lnSpc>
              <a:defRPr/>
            </a:pPr>
            <a:r>
              <a:rPr lang="en-US" b="0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Gill Sans MT" charset="0"/>
              </a:rPr>
              <a:t>get-announce, peer-list</a:t>
            </a:r>
            <a:endParaRPr lang="en-US" b="0" dirty="0" smtClean="0">
              <a:solidFill>
                <a:schemeClr val="accent2">
                  <a:lumMod val="60000"/>
                  <a:lumOff val="40000"/>
                </a:schemeClr>
              </a:solidFill>
              <a:latin typeface="Gill Sans MT" charset="0"/>
            </a:endParaRPr>
          </a:p>
        </p:txBody>
      </p:sp>
      <p:cxnSp>
        <p:nvCxnSpPr>
          <p:cNvPr id="92" name="Straight Arrow Connector 91"/>
          <p:cNvCxnSpPr/>
          <p:nvPr/>
        </p:nvCxnSpPr>
        <p:spPr bwMode="auto">
          <a:xfrm flipV="1">
            <a:off x="3203575" y="2349500"/>
            <a:ext cx="3455988" cy="647700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" name="Straight Arrow Connector 97"/>
          <p:cNvCxnSpPr/>
          <p:nvPr/>
        </p:nvCxnSpPr>
        <p:spPr bwMode="auto">
          <a:xfrm>
            <a:off x="3203575" y="3141663"/>
            <a:ext cx="2376488" cy="1079500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9" name="Straight Arrow Connector 98"/>
          <p:cNvCxnSpPr>
            <a:endCxn id="44111" idx="2"/>
          </p:cNvCxnSpPr>
          <p:nvPr/>
        </p:nvCxnSpPr>
        <p:spPr bwMode="auto">
          <a:xfrm flipV="1">
            <a:off x="3203575" y="2105025"/>
            <a:ext cx="531813" cy="747713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0" name="Straight Arrow Connector 99"/>
          <p:cNvCxnSpPr/>
          <p:nvPr/>
        </p:nvCxnSpPr>
        <p:spPr bwMode="auto">
          <a:xfrm flipH="1">
            <a:off x="3276600" y="2276475"/>
            <a:ext cx="3311525" cy="620713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1" name="Straight Arrow Connector 100"/>
          <p:cNvCxnSpPr/>
          <p:nvPr/>
        </p:nvCxnSpPr>
        <p:spPr bwMode="auto">
          <a:xfrm flipH="1">
            <a:off x="3132138" y="2060575"/>
            <a:ext cx="503237" cy="692150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3" name="Straight Arrow Connector 102"/>
          <p:cNvCxnSpPr/>
          <p:nvPr/>
        </p:nvCxnSpPr>
        <p:spPr bwMode="auto">
          <a:xfrm flipH="1" flipV="1">
            <a:off x="3276600" y="2997200"/>
            <a:ext cx="2303463" cy="1079500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7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/>
          <a:p>
            <a:pPr>
              <a:defRPr/>
            </a:pPr>
            <a:fld id="{6F99C4C4-9B48-FF4C-BA08-B1F31F26B28C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102" name="Text Box 37"/>
          <p:cNvSpPr txBox="1">
            <a:spLocks noChangeArrowheads="1"/>
          </p:cNvSpPr>
          <p:nvPr/>
        </p:nvSpPr>
        <p:spPr bwMode="auto">
          <a:xfrm>
            <a:off x="1979613" y="5589588"/>
            <a:ext cx="360045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>
              <a:lnSpc>
                <a:spcPct val="85000"/>
              </a:lnSpc>
              <a:defRPr/>
            </a:pPr>
            <a:r>
              <a:rPr lang="en-US" b="0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Gill Sans MT" charset="0"/>
              </a:rPr>
              <a:t>shake-hand and available pieces</a:t>
            </a:r>
            <a:endParaRPr lang="en-US" b="0" dirty="0" smtClean="0">
              <a:solidFill>
                <a:schemeClr val="accent2">
                  <a:lumMod val="60000"/>
                  <a:lumOff val="40000"/>
                </a:schemeClr>
              </a:solidFill>
              <a:latin typeface="Gill Sans MT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2"/>
          <p:cNvSpPr>
            <a:spLocks noGrp="1" noChangeArrowheads="1"/>
          </p:cNvSpPr>
          <p:nvPr>
            <p:ph type="title"/>
          </p:nvPr>
        </p:nvSpPr>
        <p:spPr>
          <a:xfrm>
            <a:off x="411163" y="188913"/>
            <a:ext cx="8337550" cy="954087"/>
          </a:xfrm>
        </p:spPr>
        <p:txBody>
          <a:bodyPr/>
          <a:lstStyle/>
          <a:p>
            <a:pPr>
              <a:defRPr/>
            </a:pPr>
            <a:r>
              <a:rPr lang="en-US" sz="4000" dirty="0" err="1" smtClean="0"/>
              <a:t>Transferências</a:t>
            </a:r>
            <a:r>
              <a:rPr lang="en-US" sz="4000" dirty="0" smtClean="0"/>
              <a:t> (</a:t>
            </a:r>
            <a:r>
              <a:rPr lang="en-US" sz="4000" dirty="0" err="1" smtClean="0"/>
              <a:t>modo</a:t>
            </a:r>
            <a:r>
              <a:rPr lang="en-US" sz="4000" dirty="0" smtClean="0"/>
              <a:t> </a:t>
            </a:r>
            <a:r>
              <a:rPr lang="en-US" sz="4000" dirty="0" err="1" smtClean="0"/>
              <a:t>benigno</a:t>
            </a:r>
            <a:r>
              <a:rPr lang="en-US" sz="4000" dirty="0" smtClean="0"/>
              <a:t>)</a:t>
            </a:r>
            <a:endParaRPr lang="en-US" sz="4000" i="1" dirty="0"/>
          </a:p>
        </p:txBody>
      </p:sp>
      <p:grpSp>
        <p:nvGrpSpPr>
          <p:cNvPr id="46082" name="Group 1"/>
          <p:cNvGrpSpPr>
            <a:grpSpLocks/>
          </p:cNvGrpSpPr>
          <p:nvPr/>
        </p:nvGrpSpPr>
        <p:grpSpPr bwMode="auto">
          <a:xfrm>
            <a:off x="1116013" y="1341438"/>
            <a:ext cx="6616700" cy="3648075"/>
            <a:chOff x="1115616" y="1489026"/>
            <a:chExt cx="6616700" cy="3648075"/>
          </a:xfrm>
        </p:grpSpPr>
        <p:sp>
          <p:nvSpPr>
            <p:cNvPr id="46093" name="Text Box 37"/>
            <p:cNvSpPr txBox="1">
              <a:spLocks noChangeArrowheads="1"/>
            </p:cNvSpPr>
            <p:nvPr/>
          </p:nvSpPr>
          <p:spPr bwMode="auto">
            <a:xfrm>
              <a:off x="1115616" y="2420888"/>
              <a:ext cx="1014412" cy="361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85000"/>
                </a:lnSpc>
              </a:pPr>
              <a:r>
                <a:rPr lang="en-US" i="1">
                  <a:solidFill>
                    <a:srgbClr val="CC0000"/>
                  </a:solidFill>
                  <a:latin typeface="Gill Sans MT" charset="0"/>
                </a:rPr>
                <a:t>tracker</a:t>
              </a:r>
              <a:endParaRPr lang="en-US">
                <a:latin typeface="Gill Sans MT" charset="0"/>
              </a:endParaRPr>
            </a:p>
          </p:txBody>
        </p:sp>
        <p:sp>
          <p:nvSpPr>
            <p:cNvPr id="46094" name="Line 21"/>
            <p:cNvSpPr>
              <a:spLocks noChangeShapeType="1"/>
            </p:cNvSpPr>
            <p:nvPr/>
          </p:nvSpPr>
          <p:spPr bwMode="auto">
            <a:xfrm>
              <a:off x="2699941" y="2281188"/>
              <a:ext cx="63500" cy="62547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5" name="Line 25"/>
            <p:cNvSpPr>
              <a:spLocks noChangeShapeType="1"/>
            </p:cNvSpPr>
            <p:nvPr/>
          </p:nvSpPr>
          <p:spPr bwMode="auto">
            <a:xfrm>
              <a:off x="4108053" y="2098626"/>
              <a:ext cx="2551113" cy="14097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6" name="Line 26"/>
            <p:cNvSpPr>
              <a:spLocks noChangeShapeType="1"/>
            </p:cNvSpPr>
            <p:nvPr/>
          </p:nvSpPr>
          <p:spPr bwMode="auto">
            <a:xfrm>
              <a:off x="3904853" y="2249438"/>
              <a:ext cx="247650" cy="18161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7" name="Line 27"/>
            <p:cNvSpPr>
              <a:spLocks noChangeShapeType="1"/>
            </p:cNvSpPr>
            <p:nvPr/>
          </p:nvSpPr>
          <p:spPr bwMode="auto">
            <a:xfrm flipH="1" flipV="1">
              <a:off x="5544741" y="2009726"/>
              <a:ext cx="1168400" cy="3063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8" name="Line 28"/>
            <p:cNvSpPr>
              <a:spLocks noChangeShapeType="1"/>
            </p:cNvSpPr>
            <p:nvPr/>
          </p:nvSpPr>
          <p:spPr bwMode="auto">
            <a:xfrm flipH="1">
              <a:off x="4728766" y="2546301"/>
              <a:ext cx="2039937" cy="19875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9" name="Line 29"/>
            <p:cNvSpPr>
              <a:spLocks noChangeShapeType="1"/>
            </p:cNvSpPr>
            <p:nvPr/>
          </p:nvSpPr>
          <p:spPr bwMode="auto">
            <a:xfrm flipH="1">
              <a:off x="4816078" y="4511626"/>
              <a:ext cx="739775" cy="1635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0" name="Line 30"/>
            <p:cNvSpPr>
              <a:spLocks noChangeShapeType="1"/>
            </p:cNvSpPr>
            <p:nvPr/>
          </p:nvSpPr>
          <p:spPr bwMode="auto">
            <a:xfrm flipH="1">
              <a:off x="4335066" y="2208163"/>
              <a:ext cx="900112" cy="1676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1" name="Line 31"/>
            <p:cNvSpPr>
              <a:spLocks noChangeShapeType="1"/>
            </p:cNvSpPr>
            <p:nvPr/>
          </p:nvSpPr>
          <p:spPr bwMode="auto">
            <a:xfrm flipV="1">
              <a:off x="4500166" y="3594051"/>
              <a:ext cx="2120900" cy="482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2" name="Line 32"/>
            <p:cNvSpPr>
              <a:spLocks noChangeShapeType="1"/>
            </p:cNvSpPr>
            <p:nvPr/>
          </p:nvSpPr>
          <p:spPr bwMode="auto">
            <a:xfrm>
              <a:off x="5500291" y="2152601"/>
              <a:ext cx="1182687" cy="12763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3" name="Line 33"/>
            <p:cNvSpPr>
              <a:spLocks noChangeShapeType="1"/>
            </p:cNvSpPr>
            <p:nvPr/>
          </p:nvSpPr>
          <p:spPr bwMode="auto">
            <a:xfrm>
              <a:off x="5943203" y="4533851"/>
              <a:ext cx="376238" cy="2174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4" name="Line 34"/>
            <p:cNvSpPr>
              <a:spLocks noChangeShapeType="1"/>
            </p:cNvSpPr>
            <p:nvPr/>
          </p:nvSpPr>
          <p:spPr bwMode="auto">
            <a:xfrm>
              <a:off x="4828778" y="4829126"/>
              <a:ext cx="1490663" cy="15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5" name="Line 38"/>
            <p:cNvSpPr>
              <a:spLocks noChangeShapeType="1"/>
            </p:cNvSpPr>
            <p:nvPr/>
          </p:nvSpPr>
          <p:spPr bwMode="auto">
            <a:xfrm flipH="1">
              <a:off x="6494066" y="3768676"/>
              <a:ext cx="263525" cy="939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46106" name="Picture 39" descr="Alice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6553" y="3428951"/>
              <a:ext cx="474663" cy="511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6107" name="Line 42"/>
            <p:cNvSpPr>
              <a:spLocks noChangeShapeType="1"/>
            </p:cNvSpPr>
            <p:nvPr/>
          </p:nvSpPr>
          <p:spPr bwMode="auto">
            <a:xfrm flipV="1">
              <a:off x="1979216" y="1985913"/>
              <a:ext cx="474662" cy="506413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6108" name="Group 68"/>
            <p:cNvGrpSpPr>
              <a:grpSpLocks/>
            </p:cNvGrpSpPr>
            <p:nvPr/>
          </p:nvGrpSpPr>
          <p:grpSpPr bwMode="auto">
            <a:xfrm>
              <a:off x="3141266" y="2176413"/>
              <a:ext cx="3492500" cy="2163763"/>
              <a:chOff x="1752" y="2166"/>
              <a:chExt cx="2200" cy="1363"/>
            </a:xfrm>
          </p:grpSpPr>
          <p:sp>
            <p:nvSpPr>
              <p:cNvPr id="46170" name="Line 22"/>
              <p:cNvSpPr>
                <a:spLocks noChangeShapeType="1"/>
              </p:cNvSpPr>
              <p:nvPr/>
            </p:nvSpPr>
            <p:spPr bwMode="auto">
              <a:xfrm flipV="1">
                <a:off x="1752" y="2166"/>
                <a:ext cx="361" cy="53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71" name="Line 23"/>
              <p:cNvSpPr>
                <a:spLocks noChangeShapeType="1"/>
              </p:cNvSpPr>
              <p:nvPr/>
            </p:nvSpPr>
            <p:spPr bwMode="auto">
              <a:xfrm flipV="1">
                <a:off x="1770" y="2352"/>
                <a:ext cx="2182" cy="4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72" name="Line 24"/>
              <p:cNvSpPr>
                <a:spLocks noChangeShapeType="1"/>
              </p:cNvSpPr>
              <p:nvPr/>
            </p:nvSpPr>
            <p:spPr bwMode="auto">
              <a:xfrm>
                <a:off x="1786" y="2820"/>
                <a:ext cx="1550" cy="7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6109" name="Group 104"/>
            <p:cNvGrpSpPr>
              <a:grpSpLocks/>
            </p:cNvGrpSpPr>
            <p:nvPr/>
          </p:nvGrpSpPr>
          <p:grpSpPr bwMode="auto">
            <a:xfrm>
              <a:off x="2438003" y="2925713"/>
              <a:ext cx="685800" cy="588963"/>
              <a:chOff x="-44" y="1473"/>
              <a:chExt cx="981" cy="1105"/>
            </a:xfrm>
          </p:grpSpPr>
          <p:pic>
            <p:nvPicPr>
              <p:cNvPr id="46168" name="Picture 10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6169" name="Freeform 10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6110" name="Group 107"/>
            <p:cNvGrpSpPr>
              <a:grpSpLocks/>
            </p:cNvGrpSpPr>
            <p:nvPr/>
          </p:nvGrpSpPr>
          <p:grpSpPr bwMode="auto">
            <a:xfrm>
              <a:off x="3808016" y="3938538"/>
              <a:ext cx="728662" cy="620713"/>
              <a:chOff x="-44" y="1473"/>
              <a:chExt cx="981" cy="1105"/>
            </a:xfrm>
          </p:grpSpPr>
          <p:pic>
            <p:nvPicPr>
              <p:cNvPr id="46166" name="Picture 108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6167" name="Freeform 109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6111" name="Group 110"/>
            <p:cNvGrpSpPr>
              <a:grpSpLocks/>
            </p:cNvGrpSpPr>
            <p:nvPr/>
          </p:nvGrpSpPr>
          <p:grpSpPr bwMode="auto">
            <a:xfrm>
              <a:off x="4090591" y="4516388"/>
              <a:ext cx="728662" cy="620713"/>
              <a:chOff x="-44" y="1473"/>
              <a:chExt cx="981" cy="1105"/>
            </a:xfrm>
          </p:grpSpPr>
          <p:pic>
            <p:nvPicPr>
              <p:cNvPr id="46164" name="Picture 111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6165" name="Freeform 112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6112" name="Group 113"/>
            <p:cNvGrpSpPr>
              <a:grpSpLocks/>
            </p:cNvGrpSpPr>
            <p:nvPr/>
          </p:nvGrpSpPr>
          <p:grpSpPr bwMode="auto">
            <a:xfrm flipH="1">
              <a:off x="6724253" y="3362276"/>
              <a:ext cx="728663" cy="620712"/>
              <a:chOff x="-44" y="1473"/>
              <a:chExt cx="981" cy="1105"/>
            </a:xfrm>
          </p:grpSpPr>
          <p:pic>
            <p:nvPicPr>
              <p:cNvPr id="46162" name="Picture 114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6163" name="Freeform 115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6113" name="Group 119"/>
            <p:cNvGrpSpPr>
              <a:grpSpLocks/>
            </p:cNvGrpSpPr>
            <p:nvPr/>
          </p:nvGrpSpPr>
          <p:grpSpPr bwMode="auto">
            <a:xfrm flipH="1">
              <a:off x="6778228" y="2174826"/>
              <a:ext cx="728663" cy="620712"/>
              <a:chOff x="-44" y="1473"/>
              <a:chExt cx="981" cy="1105"/>
            </a:xfrm>
          </p:grpSpPr>
          <p:pic>
            <p:nvPicPr>
              <p:cNvPr id="46160" name="Picture 120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6161" name="Freeform 121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6114" name="Group 122"/>
            <p:cNvGrpSpPr>
              <a:grpSpLocks/>
            </p:cNvGrpSpPr>
            <p:nvPr/>
          </p:nvGrpSpPr>
          <p:grpSpPr bwMode="auto">
            <a:xfrm flipH="1">
              <a:off x="4981178" y="1641426"/>
              <a:ext cx="641350" cy="620712"/>
              <a:chOff x="-44" y="1473"/>
              <a:chExt cx="981" cy="1105"/>
            </a:xfrm>
          </p:grpSpPr>
          <p:pic>
            <p:nvPicPr>
              <p:cNvPr id="46158" name="Picture 123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6159" name="Freeform 124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6115" name="Group 125"/>
            <p:cNvGrpSpPr>
              <a:grpSpLocks/>
            </p:cNvGrpSpPr>
            <p:nvPr/>
          </p:nvGrpSpPr>
          <p:grpSpPr bwMode="auto">
            <a:xfrm>
              <a:off x="3371453" y="1631901"/>
              <a:ext cx="728663" cy="620712"/>
              <a:chOff x="-44" y="1473"/>
              <a:chExt cx="981" cy="1105"/>
            </a:xfrm>
          </p:grpSpPr>
          <p:pic>
            <p:nvPicPr>
              <p:cNvPr id="46156" name="Picture 126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6157" name="Freeform 127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6116" name="Group 129"/>
            <p:cNvGrpSpPr>
              <a:grpSpLocks/>
            </p:cNvGrpSpPr>
            <p:nvPr/>
          </p:nvGrpSpPr>
          <p:grpSpPr bwMode="auto">
            <a:xfrm>
              <a:off x="5471716" y="4244926"/>
              <a:ext cx="490537" cy="412750"/>
              <a:chOff x="-44" y="1473"/>
              <a:chExt cx="981" cy="1105"/>
            </a:xfrm>
          </p:grpSpPr>
          <p:pic>
            <p:nvPicPr>
              <p:cNvPr id="46154" name="Picture 130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6155" name="Freeform 131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50670 w 356"/>
                  <a:gd name="T3" fmla="*/ 40535 h 368"/>
                  <a:gd name="T4" fmla="*/ 534623 w 356"/>
                  <a:gd name="T5" fmla="*/ 844480 h 368"/>
                  <a:gd name="T6" fmla="*/ 117823 w 356"/>
                  <a:gd name="T7" fmla="*/ 105613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46117" name="Text Box 37"/>
            <p:cNvSpPr txBox="1">
              <a:spLocks noChangeArrowheads="1"/>
            </p:cNvSpPr>
            <p:nvPr/>
          </p:nvSpPr>
          <p:spPr bwMode="auto">
            <a:xfrm>
              <a:off x="5508228" y="1489026"/>
              <a:ext cx="706438" cy="361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85000"/>
                </a:lnSpc>
              </a:pPr>
              <a:r>
                <a:rPr lang="en-US" i="1">
                  <a:solidFill>
                    <a:srgbClr val="CC0000"/>
                  </a:solidFill>
                  <a:latin typeface="Gill Sans MT" charset="0"/>
                </a:rPr>
                <a:t>seed</a:t>
              </a:r>
              <a:endParaRPr lang="en-US">
                <a:latin typeface="Gill Sans MT" charset="0"/>
              </a:endParaRPr>
            </a:p>
          </p:txBody>
        </p:sp>
        <p:sp>
          <p:nvSpPr>
            <p:cNvPr id="46118" name="Text Box 37"/>
            <p:cNvSpPr txBox="1">
              <a:spLocks noChangeArrowheads="1"/>
            </p:cNvSpPr>
            <p:nvPr/>
          </p:nvSpPr>
          <p:spPr bwMode="auto">
            <a:xfrm>
              <a:off x="5724128" y="3865513"/>
              <a:ext cx="706438" cy="361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85000"/>
                </a:lnSpc>
              </a:pPr>
              <a:r>
                <a:rPr lang="en-US" i="1">
                  <a:solidFill>
                    <a:srgbClr val="CC0000"/>
                  </a:solidFill>
                  <a:latin typeface="Gill Sans MT" charset="0"/>
                </a:rPr>
                <a:t>seed</a:t>
              </a:r>
              <a:endParaRPr lang="en-US">
                <a:latin typeface="Gill Sans MT" charset="0"/>
              </a:endParaRPr>
            </a:p>
          </p:txBody>
        </p:sp>
        <p:sp>
          <p:nvSpPr>
            <p:cNvPr id="46119" name="Text Box 37"/>
            <p:cNvSpPr txBox="1">
              <a:spLocks noChangeArrowheads="1"/>
            </p:cNvSpPr>
            <p:nvPr/>
          </p:nvSpPr>
          <p:spPr bwMode="auto">
            <a:xfrm>
              <a:off x="3092053" y="4440188"/>
              <a:ext cx="784225" cy="361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85000"/>
                </a:lnSpc>
              </a:pPr>
              <a:r>
                <a:rPr lang="en-US" i="1">
                  <a:solidFill>
                    <a:srgbClr val="CC0000"/>
                  </a:solidFill>
                  <a:latin typeface="Gill Sans MT" charset="0"/>
                </a:rPr>
                <a:t>leech</a:t>
              </a:r>
              <a:endParaRPr lang="en-US">
                <a:latin typeface="Gill Sans MT" charset="0"/>
              </a:endParaRPr>
            </a:p>
          </p:txBody>
        </p:sp>
        <p:sp>
          <p:nvSpPr>
            <p:cNvPr id="46120" name="Text Box 37"/>
            <p:cNvSpPr txBox="1">
              <a:spLocks noChangeArrowheads="1"/>
            </p:cNvSpPr>
            <p:nvPr/>
          </p:nvSpPr>
          <p:spPr bwMode="auto">
            <a:xfrm>
              <a:off x="6948091" y="3936951"/>
              <a:ext cx="784225" cy="361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85000"/>
                </a:lnSpc>
              </a:pPr>
              <a:r>
                <a:rPr lang="en-US" i="1">
                  <a:solidFill>
                    <a:srgbClr val="CC0000"/>
                  </a:solidFill>
                  <a:latin typeface="Gill Sans MT" charset="0"/>
                </a:rPr>
                <a:t>leech</a:t>
              </a:r>
              <a:endParaRPr lang="en-US">
                <a:latin typeface="Gill Sans MT" charset="0"/>
              </a:endParaRPr>
            </a:p>
          </p:txBody>
        </p:sp>
        <p:grpSp>
          <p:nvGrpSpPr>
            <p:cNvPr id="46121" name="Group 71"/>
            <p:cNvGrpSpPr>
              <a:grpSpLocks/>
            </p:cNvGrpSpPr>
            <p:nvPr/>
          </p:nvGrpSpPr>
          <p:grpSpPr bwMode="auto">
            <a:xfrm>
              <a:off x="2555478" y="1560463"/>
              <a:ext cx="379413" cy="604838"/>
              <a:chOff x="4140" y="429"/>
              <a:chExt cx="1425" cy="2396"/>
            </a:xfrm>
          </p:grpSpPr>
          <p:sp>
            <p:nvSpPr>
              <p:cNvPr id="46122" name="Freeform 72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2 w 354"/>
                  <a:gd name="T3" fmla="*/ 4 h 2742"/>
                  <a:gd name="T4" fmla="*/ 2 w 354"/>
                  <a:gd name="T5" fmla="*/ 28 h 2742"/>
                  <a:gd name="T6" fmla="*/ 0 w 354"/>
                  <a:gd name="T7" fmla="*/ 29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23" name="Rectangle 73"/>
              <p:cNvSpPr>
                <a:spLocks noChangeArrowheads="1"/>
              </p:cNvSpPr>
              <p:nvPr/>
            </p:nvSpPr>
            <p:spPr bwMode="auto">
              <a:xfrm>
                <a:off x="4206" y="429"/>
                <a:ext cx="1049" cy="2283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6124" name="Freeform 74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2 w 211"/>
                  <a:gd name="T3" fmla="*/ 3 h 2537"/>
                  <a:gd name="T4" fmla="*/ 2 w 211"/>
                  <a:gd name="T5" fmla="*/ 27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25" name="Freeform 75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2 w 328"/>
                  <a:gd name="T3" fmla="*/ 3 h 226"/>
                  <a:gd name="T4" fmla="*/ 2 w 328"/>
                  <a:gd name="T5" fmla="*/ 3 h 226"/>
                  <a:gd name="T6" fmla="*/ 0 w 328"/>
                  <a:gd name="T7" fmla="*/ 3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26" name="Rectangle 76"/>
              <p:cNvSpPr>
                <a:spLocks noChangeArrowheads="1"/>
              </p:cNvSpPr>
              <p:nvPr/>
            </p:nvSpPr>
            <p:spPr bwMode="auto">
              <a:xfrm>
                <a:off x="4212" y="693"/>
                <a:ext cx="596" cy="44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46127" name="Group 77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46152" name="AutoShape 78"/>
                <p:cNvSpPr>
                  <a:spLocks noChangeArrowheads="1"/>
                </p:cNvSpPr>
                <p:nvPr/>
              </p:nvSpPr>
              <p:spPr bwMode="auto">
                <a:xfrm>
                  <a:off x="613" y="2568"/>
                  <a:ext cx="729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46153" name="AutoShape 79"/>
                <p:cNvSpPr>
                  <a:spLocks noChangeArrowheads="1"/>
                </p:cNvSpPr>
                <p:nvPr/>
              </p:nvSpPr>
              <p:spPr bwMode="auto">
                <a:xfrm>
                  <a:off x="628" y="2586"/>
                  <a:ext cx="699" cy="102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46128" name="Rectangle 80"/>
              <p:cNvSpPr>
                <a:spLocks noChangeArrowheads="1"/>
              </p:cNvSpPr>
              <p:nvPr/>
            </p:nvSpPr>
            <p:spPr bwMode="auto">
              <a:xfrm>
                <a:off x="4223" y="1020"/>
                <a:ext cx="596" cy="44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46129" name="Group 81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46150" name="AutoShape 82"/>
                <p:cNvSpPr>
                  <a:spLocks noChangeArrowheads="1"/>
                </p:cNvSpPr>
                <p:nvPr/>
              </p:nvSpPr>
              <p:spPr bwMode="auto">
                <a:xfrm>
                  <a:off x="615" y="2569"/>
                  <a:ext cx="722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46151" name="AutoShape 83"/>
                <p:cNvSpPr>
                  <a:spLocks noChangeArrowheads="1"/>
                </p:cNvSpPr>
                <p:nvPr/>
              </p:nvSpPr>
              <p:spPr bwMode="auto">
                <a:xfrm>
                  <a:off x="630" y="2582"/>
                  <a:ext cx="692" cy="10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46130" name="Rectangle 84"/>
              <p:cNvSpPr>
                <a:spLocks noChangeArrowheads="1"/>
              </p:cNvSpPr>
              <p:nvPr/>
            </p:nvSpPr>
            <p:spPr bwMode="auto">
              <a:xfrm>
                <a:off x="4218" y="1360"/>
                <a:ext cx="596" cy="44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6131" name="Rectangle 85"/>
              <p:cNvSpPr>
                <a:spLocks noChangeArrowheads="1"/>
              </p:cNvSpPr>
              <p:nvPr/>
            </p:nvSpPr>
            <p:spPr bwMode="auto">
              <a:xfrm>
                <a:off x="4229" y="1655"/>
                <a:ext cx="596" cy="44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46132" name="Group 86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46148" name="AutoShape 87"/>
                <p:cNvSpPr>
                  <a:spLocks noChangeArrowheads="1"/>
                </p:cNvSpPr>
                <p:nvPr/>
              </p:nvSpPr>
              <p:spPr bwMode="auto">
                <a:xfrm>
                  <a:off x="616" y="2582"/>
                  <a:ext cx="720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46149" name="AutoShape 88"/>
                <p:cNvSpPr>
                  <a:spLocks noChangeArrowheads="1"/>
                </p:cNvSpPr>
                <p:nvPr/>
              </p:nvSpPr>
              <p:spPr bwMode="auto">
                <a:xfrm>
                  <a:off x="630" y="2588"/>
                  <a:ext cx="691" cy="10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46133" name="Freeform 89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2 w 328"/>
                  <a:gd name="T3" fmla="*/ 2 h 226"/>
                  <a:gd name="T4" fmla="*/ 2 w 328"/>
                  <a:gd name="T5" fmla="*/ 2 h 226"/>
                  <a:gd name="T6" fmla="*/ 0 w 328"/>
                  <a:gd name="T7" fmla="*/ 2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6134" name="Group 90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46146" name="AutoShape 91"/>
                <p:cNvSpPr>
                  <a:spLocks noChangeArrowheads="1"/>
                </p:cNvSpPr>
                <p:nvPr/>
              </p:nvSpPr>
              <p:spPr bwMode="auto">
                <a:xfrm>
                  <a:off x="611" y="2569"/>
                  <a:ext cx="728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46147" name="AutoShape 92"/>
                <p:cNvSpPr>
                  <a:spLocks noChangeArrowheads="1"/>
                </p:cNvSpPr>
                <p:nvPr/>
              </p:nvSpPr>
              <p:spPr bwMode="auto">
                <a:xfrm>
                  <a:off x="618" y="2588"/>
                  <a:ext cx="706" cy="101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46135" name="Rectangle 93"/>
              <p:cNvSpPr>
                <a:spLocks noChangeArrowheads="1"/>
              </p:cNvSpPr>
              <p:nvPr/>
            </p:nvSpPr>
            <p:spPr bwMode="auto">
              <a:xfrm>
                <a:off x="5249" y="429"/>
                <a:ext cx="72" cy="2289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6136" name="Freeform 94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2 w 296"/>
                  <a:gd name="T3" fmla="*/ 2 h 256"/>
                  <a:gd name="T4" fmla="*/ 2 w 296"/>
                  <a:gd name="T5" fmla="*/ 2 h 256"/>
                  <a:gd name="T6" fmla="*/ 0 w 296"/>
                  <a:gd name="T7" fmla="*/ 2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37" name="Freeform 95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2 w 304"/>
                  <a:gd name="T3" fmla="*/ 3 h 288"/>
                  <a:gd name="T4" fmla="*/ 2 w 304"/>
                  <a:gd name="T5" fmla="*/ 3 h 288"/>
                  <a:gd name="T6" fmla="*/ 2 w 304"/>
                  <a:gd name="T7" fmla="*/ 3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38" name="Oval 96"/>
              <p:cNvSpPr>
                <a:spLocks noChangeArrowheads="1"/>
              </p:cNvSpPr>
              <p:nvPr/>
            </p:nvSpPr>
            <p:spPr bwMode="auto">
              <a:xfrm>
                <a:off x="5517" y="2611"/>
                <a:ext cx="48" cy="94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6139" name="Freeform 97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3 h 240"/>
                  <a:gd name="T2" fmla="*/ 2 w 306"/>
                  <a:gd name="T3" fmla="*/ 3 h 240"/>
                  <a:gd name="T4" fmla="*/ 2 w 306"/>
                  <a:gd name="T5" fmla="*/ 3 h 240"/>
                  <a:gd name="T6" fmla="*/ 2 w 306"/>
                  <a:gd name="T7" fmla="*/ 0 h 240"/>
                  <a:gd name="T8" fmla="*/ 0 w 306"/>
                  <a:gd name="T9" fmla="*/ 3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40" name="AutoShape 98"/>
              <p:cNvSpPr>
                <a:spLocks noChangeArrowheads="1"/>
              </p:cNvSpPr>
              <p:nvPr/>
            </p:nvSpPr>
            <p:spPr bwMode="auto">
              <a:xfrm>
                <a:off x="4140" y="2680"/>
                <a:ext cx="1198" cy="145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6141" name="AutoShape 99"/>
              <p:cNvSpPr>
                <a:spLocks noChangeArrowheads="1"/>
              </p:cNvSpPr>
              <p:nvPr/>
            </p:nvSpPr>
            <p:spPr bwMode="auto">
              <a:xfrm>
                <a:off x="4206" y="2712"/>
                <a:ext cx="1073" cy="8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6142" name="Oval 100"/>
              <p:cNvSpPr>
                <a:spLocks noChangeArrowheads="1"/>
              </p:cNvSpPr>
              <p:nvPr/>
            </p:nvSpPr>
            <p:spPr bwMode="auto">
              <a:xfrm>
                <a:off x="4307" y="2385"/>
                <a:ext cx="161" cy="138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6143" name="Oval 101"/>
              <p:cNvSpPr>
                <a:spLocks noChangeArrowheads="1"/>
              </p:cNvSpPr>
              <p:nvPr/>
            </p:nvSpPr>
            <p:spPr bwMode="auto">
              <a:xfrm>
                <a:off x="4486" y="2385"/>
                <a:ext cx="161" cy="14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 sz="180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46144" name="Oval 102"/>
              <p:cNvSpPr>
                <a:spLocks noChangeArrowheads="1"/>
              </p:cNvSpPr>
              <p:nvPr/>
            </p:nvSpPr>
            <p:spPr bwMode="auto">
              <a:xfrm>
                <a:off x="4665" y="2379"/>
                <a:ext cx="155" cy="145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6145" name="Rectangle 103"/>
              <p:cNvSpPr>
                <a:spLocks noChangeArrowheads="1"/>
              </p:cNvSpPr>
              <p:nvPr/>
            </p:nvSpPr>
            <p:spPr bwMode="auto">
              <a:xfrm>
                <a:off x="5064" y="1838"/>
                <a:ext cx="83" cy="761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</p:grpSp>
      </p:grpSp>
      <p:cxnSp>
        <p:nvCxnSpPr>
          <p:cNvPr id="4" name="Straight Arrow Connector 3"/>
          <p:cNvCxnSpPr/>
          <p:nvPr/>
        </p:nvCxnSpPr>
        <p:spPr bwMode="auto">
          <a:xfrm>
            <a:off x="684213" y="5805488"/>
            <a:ext cx="1079500" cy="0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7" name="Straight Arrow Connector 86"/>
          <p:cNvCxnSpPr/>
          <p:nvPr/>
        </p:nvCxnSpPr>
        <p:spPr bwMode="auto">
          <a:xfrm>
            <a:off x="684213" y="6237288"/>
            <a:ext cx="1079500" cy="0"/>
          </a:xfrm>
          <a:prstGeom prst="straightConnector1">
            <a:avLst/>
          </a:prstGeom>
          <a:noFill/>
          <a:ln w="2857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8" name="Straight Arrow Connector 87"/>
          <p:cNvCxnSpPr/>
          <p:nvPr/>
        </p:nvCxnSpPr>
        <p:spPr bwMode="auto">
          <a:xfrm>
            <a:off x="684213" y="5373688"/>
            <a:ext cx="1079500" cy="0"/>
          </a:xfrm>
          <a:prstGeom prst="straightConnector1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5" name="Text Box 37"/>
          <p:cNvSpPr txBox="1">
            <a:spLocks noChangeArrowheads="1"/>
          </p:cNvSpPr>
          <p:nvPr/>
        </p:nvSpPr>
        <p:spPr bwMode="auto">
          <a:xfrm>
            <a:off x="1979613" y="6021388"/>
            <a:ext cx="360045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>
              <a:lnSpc>
                <a:spcPct val="85000"/>
              </a:lnSpc>
              <a:defRPr/>
            </a:pPr>
            <a:r>
              <a:rPr lang="en-US" b="0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Gill Sans MT" charset="0"/>
              </a:rPr>
              <a:t>get pieces, pieces</a:t>
            </a:r>
            <a:endParaRPr lang="en-US" b="0" dirty="0" smtClean="0">
              <a:solidFill>
                <a:schemeClr val="accent2">
                  <a:lumMod val="60000"/>
                  <a:lumOff val="40000"/>
                </a:schemeClr>
              </a:solidFill>
              <a:latin typeface="Gill Sans MT" charset="0"/>
            </a:endParaRPr>
          </a:p>
        </p:txBody>
      </p:sp>
      <p:sp>
        <p:nvSpPr>
          <p:cNvPr id="96" name="Text Box 37"/>
          <p:cNvSpPr txBox="1">
            <a:spLocks noChangeArrowheads="1"/>
          </p:cNvSpPr>
          <p:nvPr/>
        </p:nvSpPr>
        <p:spPr bwMode="auto">
          <a:xfrm>
            <a:off x="1979613" y="5157788"/>
            <a:ext cx="360045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>
              <a:lnSpc>
                <a:spcPct val="85000"/>
              </a:lnSpc>
              <a:defRPr/>
            </a:pPr>
            <a:r>
              <a:rPr lang="en-US" b="0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Gill Sans MT" charset="0"/>
              </a:rPr>
              <a:t>get-announce, peer-list</a:t>
            </a:r>
            <a:endParaRPr lang="en-US" b="0" dirty="0" smtClean="0">
              <a:solidFill>
                <a:schemeClr val="accent2">
                  <a:lumMod val="60000"/>
                  <a:lumOff val="40000"/>
                </a:schemeClr>
              </a:solidFill>
              <a:latin typeface="Gill Sans MT" charset="0"/>
            </a:endParaRPr>
          </a:p>
        </p:txBody>
      </p:sp>
      <p:cxnSp>
        <p:nvCxnSpPr>
          <p:cNvPr id="92" name="Straight Arrow Connector 91"/>
          <p:cNvCxnSpPr/>
          <p:nvPr/>
        </p:nvCxnSpPr>
        <p:spPr bwMode="auto">
          <a:xfrm flipH="1">
            <a:off x="3276600" y="2205038"/>
            <a:ext cx="3240088" cy="647700"/>
          </a:xfrm>
          <a:prstGeom prst="straightConnector1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1" name="Straight Arrow Connector 100"/>
          <p:cNvCxnSpPr/>
          <p:nvPr/>
        </p:nvCxnSpPr>
        <p:spPr bwMode="auto">
          <a:xfrm flipH="1">
            <a:off x="3132138" y="2060575"/>
            <a:ext cx="503237" cy="692150"/>
          </a:xfrm>
          <a:prstGeom prst="straightConnector1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3" name="Straight Arrow Connector 102"/>
          <p:cNvCxnSpPr/>
          <p:nvPr/>
        </p:nvCxnSpPr>
        <p:spPr bwMode="auto">
          <a:xfrm flipH="1" flipV="1">
            <a:off x="3276600" y="2997200"/>
            <a:ext cx="2303463" cy="1079500"/>
          </a:xfrm>
          <a:prstGeom prst="straightConnector1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2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/>
          <a:p>
            <a:pPr>
              <a:defRPr/>
            </a:pPr>
            <a:fld id="{E9D3CCE6-BBAF-B94C-A519-560C0E1A8C6B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97" name="Text Box 37"/>
          <p:cNvSpPr txBox="1">
            <a:spLocks noChangeArrowheads="1"/>
          </p:cNvSpPr>
          <p:nvPr/>
        </p:nvSpPr>
        <p:spPr bwMode="auto">
          <a:xfrm>
            <a:off x="1979613" y="5589588"/>
            <a:ext cx="360045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>
              <a:lnSpc>
                <a:spcPct val="85000"/>
              </a:lnSpc>
              <a:defRPr/>
            </a:pPr>
            <a:r>
              <a:rPr lang="en-US" b="0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Gill Sans MT" charset="0"/>
              </a:rPr>
              <a:t>shake-hand and available pieces</a:t>
            </a:r>
            <a:endParaRPr lang="en-US" b="0" dirty="0" smtClean="0">
              <a:solidFill>
                <a:schemeClr val="accent2">
                  <a:lumMod val="60000"/>
                  <a:lumOff val="40000"/>
                </a:schemeClr>
              </a:solidFill>
              <a:latin typeface="Gill Sans MT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426">
  <a:themeElements>
    <a:clrScheme name="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F47A00"/>
      </a:accent1>
      <a:accent2>
        <a:srgbClr val="000066"/>
      </a:accent2>
      <a:accent3>
        <a:srgbClr val="FFFFFF"/>
      </a:accent3>
      <a:accent4>
        <a:srgbClr val="000000"/>
      </a:accent4>
      <a:accent5>
        <a:srgbClr val="F8BEAA"/>
      </a:accent5>
      <a:accent6>
        <a:srgbClr val="00005C"/>
      </a:accent6>
      <a:hlink>
        <a:srgbClr val="A50021"/>
      </a:hlink>
      <a:folHlink>
        <a:srgbClr val="008000"/>
      </a:folHlink>
    </a:clrScheme>
    <a:fontScheme name="cs426">
      <a:majorFont>
        <a:latin typeface="Comic Sans MS"/>
        <a:ea typeface="ＭＳ Ｐゴシック"/>
        <a:cs typeface=""/>
      </a:majorFont>
      <a:minorFont>
        <a:latin typeface="Comic Sans MS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urier New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urier New" charset="0"/>
            <a:ea typeface="ＭＳ Ｐゴシック" charset="0"/>
          </a:defRPr>
        </a:defPPr>
      </a:lstStyle>
    </a:lnDef>
  </a:objectDefaults>
  <a:extraClrSchemeLst>
    <a:extraClrScheme>
      <a:clrScheme name="cs42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426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D:\Funk\Courses\cs217\cs426.pot</Template>
  <TotalTime>11413</TotalTime>
  <Words>1610</Words>
  <Application>Microsoft Macintosh PowerPoint</Application>
  <PresentationFormat>On-screen Show (4:3)</PresentationFormat>
  <Paragraphs>300</Paragraphs>
  <Slides>27</Slides>
  <Notes>15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cs426</vt:lpstr>
      <vt:lpstr>Chart</vt:lpstr>
      <vt:lpstr> Redes de Computadores   Distribuição massiva de ficheiros por técnicas colaborativas (P2P) </vt:lpstr>
      <vt:lpstr>Objectivos da lição</vt:lpstr>
      <vt:lpstr>BitTorrent</vt:lpstr>
      <vt:lpstr>BitTorrent - conceitos</vt:lpstr>
      <vt:lpstr>Arquitectura do BitTorrent </vt:lpstr>
      <vt:lpstr>Entrada de um novo leech</vt:lpstr>
      <vt:lpstr>Ligação aos outros parceiros</vt:lpstr>
      <vt:lpstr>Tens blocos para a troca?</vt:lpstr>
      <vt:lpstr>Transferências (modo benigno)</vt:lpstr>
      <vt:lpstr>Blocos para a troca?</vt:lpstr>
      <vt:lpstr>Transferência (modo reciprocidade)</vt:lpstr>
      <vt:lpstr>Aumento da diversidade</vt:lpstr>
      <vt:lpstr>Ideias base</vt:lpstr>
      <vt:lpstr>Por que ordem transferir os blocos?</vt:lpstr>
      <vt:lpstr>Como combater os free-riders ?</vt:lpstr>
      <vt:lpstr>Qual a melhor solução?</vt:lpstr>
      <vt:lpstr>Precisamos de distribuir um ficheiro</vt:lpstr>
      <vt:lpstr>O Servidor envia para todos os clientes</vt:lpstr>
      <vt:lpstr>Calculo do tempo</vt:lpstr>
      <vt:lpstr>Podemos fazer melhor ?</vt:lpstr>
      <vt:lpstr>Quanto tempo leva se todos colaborarem ?</vt:lpstr>
      <vt:lpstr>Os clientes também ajudam</vt:lpstr>
      <vt:lpstr>Calculo do tempo (1)</vt:lpstr>
      <vt:lpstr>Calculo do tempo (2)</vt:lpstr>
      <vt:lpstr>PowerPoint Presentation</vt:lpstr>
      <vt:lpstr>O Modelo e a realidade</vt:lpstr>
      <vt:lpstr>Conclusões sobre os sistemas P2P</vt:lpstr>
    </vt:vector>
  </TitlesOfParts>
  <Company>Princeton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José Legatheaux Martins</cp:lastModifiedBy>
  <cp:revision>718</cp:revision>
  <cp:lastPrinted>2013-04-23T20:14:23Z</cp:lastPrinted>
  <dcterms:created xsi:type="dcterms:W3CDTF">2001-07-06T14:58:21Z</dcterms:created>
  <dcterms:modified xsi:type="dcterms:W3CDTF">2013-04-24T19:35:00Z</dcterms:modified>
</cp:coreProperties>
</file>