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7" r:id="rId2"/>
    <p:sldId id="394" r:id="rId3"/>
    <p:sldId id="425" r:id="rId4"/>
    <p:sldId id="456" r:id="rId5"/>
    <p:sldId id="452" r:id="rId6"/>
    <p:sldId id="455" r:id="rId7"/>
    <p:sldId id="457" r:id="rId8"/>
    <p:sldId id="469" r:id="rId9"/>
    <p:sldId id="429" r:id="rId10"/>
    <p:sldId id="430" r:id="rId11"/>
    <p:sldId id="433" r:id="rId12"/>
    <p:sldId id="461" r:id="rId13"/>
    <p:sldId id="463" r:id="rId14"/>
    <p:sldId id="464" r:id="rId15"/>
    <p:sldId id="465" r:id="rId16"/>
    <p:sldId id="466" r:id="rId17"/>
    <p:sldId id="467" r:id="rId18"/>
    <p:sldId id="462" r:id="rId19"/>
    <p:sldId id="458" r:id="rId20"/>
    <p:sldId id="459" r:id="rId21"/>
    <p:sldId id="460" r:id="rId22"/>
    <p:sldId id="439" r:id="rId23"/>
    <p:sldId id="470" r:id="rId24"/>
    <p:sldId id="468" r:id="rId25"/>
    <p:sldId id="423" r:id="rId2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77" autoAdjust="0"/>
  </p:normalViewPr>
  <p:slideViewPr>
    <p:cSldViewPr>
      <p:cViewPr varScale="1">
        <p:scale>
          <a:sx n="120" d="100"/>
          <a:sy n="120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0A0D9AD4-0C21-2745-827A-3433179433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48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307C3F6-3F87-8740-8FB7-898EFC5280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2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0ECD7A-6935-124B-81F0-AA34DF14626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1522E2-A953-F449-A203-CD331819B51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1305B42-814F-B24F-BA94-35D67E7CA85B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TCP window size never gets open very wide, takes extra RTTs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Head-of-line blocking: if big item is the first request, smaller requests are stuck waiting behind it to finish when they could be issued as a parallel connection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4177580-5B08-924B-A2AB-89DD736B9C7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9</a:t>
            </a:fld>
            <a:endParaRPr lang="en-US" sz="1300" b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5C80913-3DC4-4E4C-9C8F-BFB6CF773E0B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8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20ADF45-72FA-C645-8B37-801D1AB0098E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12</a:t>
            </a:fld>
            <a:endParaRPr lang="en-US" sz="1300" b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8F612F2-6F3E-0D45-BDD8-C569B10378A8}" type="slidenum">
              <a:rPr lang="pt-PT" sz="1300" u="none"/>
              <a:pPr eaLnBrk="1" hangingPunct="1">
                <a:defRPr/>
              </a:pPr>
              <a:t>17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FB9B16E-E4B2-4E41-A773-337A6B4A8B44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25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E97BB-0939-D14E-95F3-5AC7FC81BA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8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4CFEC-15D9-F24F-A64F-0D48720F00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9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E2F9D-539F-FB41-B724-FF1730D1BE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8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08068-A1A5-A642-BDA5-166DAD767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6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5D882-F436-7246-A8A5-E43E837BEF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2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68DE-7E4C-C640-A05C-F48A477A0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98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0E410-C3F3-474C-8812-6242CE781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1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159F2-FBA1-3647-ACB3-02734328F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80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63A29-E75C-5D49-BE81-AEA0DD0FD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1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4785-530C-294D-90A3-88D9DD2F2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5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3FB5-0F67-8A45-87F2-3F07478AA3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3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F83C-8DCD-504A-B399-09286A32FA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3374C58-FD79-8D47-87F5-C9A12AA393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1.png"/><Relationship Id="rId7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>
                <a:cs typeface="+mj-cs"/>
              </a:rPr>
              <a:t>D</a:t>
            </a:r>
            <a:r>
              <a:rPr lang="pt-PT" dirty="0" smtClean="0">
                <a:cs typeface="+mj-cs"/>
              </a:rPr>
              <a:t>esempenho </a:t>
            </a:r>
            <a:r>
              <a:rPr lang="pt-PT" dirty="0">
                <a:cs typeface="+mj-cs"/>
              </a:rPr>
              <a:t>d</a:t>
            </a:r>
            <a:r>
              <a:rPr lang="pt-PT" dirty="0" smtClean="0">
                <a:cs typeface="+mj-cs"/>
              </a:rPr>
              <a:t>o protocolo HTTP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545388" cy="3194050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>
          <a:xfrm>
            <a:off x="395288" y="381000"/>
            <a:ext cx="8270875" cy="685800"/>
          </a:xfrm>
        </p:spPr>
        <p:txBody>
          <a:bodyPr/>
          <a:lstStyle/>
          <a:p>
            <a:pPr>
              <a:defRPr/>
            </a:pPr>
            <a:r>
              <a:rPr lang="pt-PT" dirty="0" err="1" smtClean="0">
                <a:latin typeface="+mn-lt"/>
                <a:ea typeface="ＭＳ Ｐゴシック" charset="0"/>
              </a:rPr>
              <a:t>Caching</a:t>
            </a:r>
            <a:r>
              <a:rPr lang="pt-PT" dirty="0" smtClean="0">
                <a:latin typeface="+mn-lt"/>
                <a:ea typeface="ＭＳ Ｐゴシック" charset="0"/>
              </a:rPr>
              <a:t>: porquê e como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>
          <a:xfrm>
            <a:off x="395288" y="1125538"/>
            <a:ext cx="8497887" cy="548640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Porque fazer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caching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?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Muitos </a:t>
            </a:r>
            <a:r>
              <a:rPr lang="pt-PT" sz="2000" dirty="0" err="1" smtClean="0">
                <a:ea typeface="ＭＳ Ｐゴシック" charset="0"/>
              </a:rPr>
              <a:t>objectos</a:t>
            </a:r>
            <a:r>
              <a:rPr lang="pt-PT" sz="2000" dirty="0" smtClean="0">
                <a:ea typeface="ＭＳ Ｐゴシック" charset="0"/>
              </a:rPr>
              <a:t> não mudam </a:t>
            </a:r>
            <a:r>
              <a:rPr lang="pt-PT" altLang="ja-JP" sz="2000" dirty="0" smtClean="0">
                <a:ea typeface="ＭＳ Ｐゴシック" charset="0"/>
              </a:rPr>
              <a:t>(e.g. imagens, </a:t>
            </a:r>
            <a:r>
              <a:rPr lang="pt-PT" altLang="ja-JP" sz="2000" dirty="0" err="1" smtClean="0">
                <a:ea typeface="ＭＳ Ｐゴシック" charset="0"/>
              </a:rPr>
              <a:t>javascript</a:t>
            </a:r>
            <a:r>
              <a:rPr lang="pt-PT" altLang="ja-JP" sz="2000" dirty="0" smtClean="0">
                <a:ea typeface="ＭＳ Ｐゴシック" charset="0"/>
              </a:rPr>
              <a:t>, </a:t>
            </a:r>
            <a:r>
              <a:rPr lang="pt-PT" altLang="ja-JP" sz="2000" dirty="0" err="1" smtClean="0">
                <a:ea typeface="ＭＳ Ｐゴシック" charset="0"/>
              </a:rPr>
              <a:t>css</a:t>
            </a:r>
            <a:r>
              <a:rPr lang="pt-PT" altLang="ja-JP" sz="2000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Reduz o número de conexões e a carga do servidor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 portanto poupa a rede e aumenta a velocidade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Mas o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caching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é difícil pois muitos (&gt;50%?) dos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objectos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HTTP não são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cachable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Dados dinâmicos:  </a:t>
            </a:r>
            <a:r>
              <a:rPr lang="pt-PT" sz="2000" dirty="0" smtClean="0">
                <a:ea typeface="ＭＳ Ｐゴシック" charset="0"/>
                <a:sym typeface="Wingdings" charset="0"/>
              </a:rPr>
              <a:t>Stock </a:t>
            </a:r>
            <a:r>
              <a:rPr lang="pt-PT" sz="2000" i="1" dirty="0" err="1" smtClean="0">
                <a:ea typeface="ＭＳ Ｐゴシック" charset="0"/>
                <a:sym typeface="Wingdings" charset="0"/>
              </a:rPr>
              <a:t>prices</a:t>
            </a:r>
            <a:r>
              <a:rPr lang="pt-PT" sz="2000" dirty="0" smtClean="0">
                <a:ea typeface="ＭＳ Ｐゴシック" charset="0"/>
                <a:sym typeface="Wingdings" charset="0"/>
              </a:rPr>
              <a:t>, resultados dinâmicos de comparações, vídeo em tempo real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sym typeface="Wingdings" charset="0"/>
              </a:rPr>
              <a:t>Resultados de scripts baseados em parâmetros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sym typeface="Wingdings" charset="0"/>
              </a:rPr>
              <a:t>SSL:  os dados cifrados não podem ser </a:t>
            </a:r>
            <a:r>
              <a:rPr lang="pt-PT" sz="2000" i="1" dirty="0" err="1" smtClean="0">
                <a:ea typeface="ＭＳ Ｐゴシック" charset="0"/>
                <a:sym typeface="Wingdings" charset="0"/>
              </a:rPr>
              <a:t>cached</a:t>
            </a:r>
            <a:endParaRPr lang="pt-PT" sz="2000" i="1" dirty="0" smtClean="0">
              <a:ea typeface="ＭＳ Ｐゴシック" charset="0"/>
              <a:sym typeface="Wingdings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sym typeface="Wingdings" charset="0"/>
              </a:rPr>
              <a:t>É contra o interesse dos publicitários e dos estudos de mercado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sym typeface="Wingdings" charset="0"/>
              </a:rPr>
              <a:t>Controlo da validade geralmente baseado em estampilhas temporais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sym typeface="Wingdings" charset="0"/>
              </a:rPr>
              <a:t>Dá uma perspectiva grosseira da validade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pt-PT" sz="2000" dirty="0" smtClean="0">
              <a:ea typeface="ＭＳ Ｐゴシック" charset="0"/>
              <a:sym typeface="Wingdings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>
              <a:defRPr/>
            </a:pPr>
            <a:endParaRPr lang="pt-PT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36870C70-1CC2-8348-B3D5-9C8FF168EAC7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804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Exemplo: </a:t>
            </a:r>
            <a:r>
              <a:rPr lang="pt-PT" sz="3200" i="1" dirty="0" smtClean="0">
                <a:latin typeface="+mn-lt"/>
                <a:ea typeface="ＭＳ Ｐゴシック" charset="0"/>
              </a:rPr>
              <a:t>Cache </a:t>
            </a:r>
            <a:r>
              <a:rPr lang="pt-PT" sz="3200" i="1" dirty="0" err="1" smtClean="0">
                <a:latin typeface="+mn-lt"/>
                <a:ea typeface="ＭＳ Ｐゴシック" charset="0"/>
              </a:rPr>
              <a:t>Check</a:t>
            </a:r>
            <a:r>
              <a:rPr lang="pt-PT" sz="3200" i="1" dirty="0" smtClean="0">
                <a:latin typeface="+mn-lt"/>
                <a:ea typeface="ＭＳ Ｐゴシック" charset="0"/>
              </a:rPr>
              <a:t> </a:t>
            </a:r>
            <a:r>
              <a:rPr lang="pt-PT" sz="3200" i="1" dirty="0" err="1" smtClean="0">
                <a:latin typeface="+mn-lt"/>
                <a:ea typeface="ＭＳ Ｐゴシック" charset="0"/>
              </a:rPr>
              <a:t>Request</a:t>
            </a:r>
            <a:r>
              <a:rPr lang="pt-PT" sz="3200" i="1" dirty="0" smtClean="0">
                <a:latin typeface="+mn-lt"/>
                <a:ea typeface="ＭＳ Ｐゴシック" charset="0"/>
              </a:rPr>
              <a:t> / </a:t>
            </a:r>
            <a:r>
              <a:rPr lang="pt-PT" sz="3200" i="1" dirty="0" err="1" smtClean="0">
                <a:latin typeface="+mn-lt"/>
                <a:ea typeface="ＭＳ Ｐゴシック" charset="0"/>
              </a:rPr>
              <a:t>Reply</a:t>
            </a:r>
            <a:endParaRPr lang="pt-PT" sz="3200" i="1" dirty="0">
              <a:latin typeface="+mn-lt"/>
              <a:ea typeface="ＭＳ Ｐゴシック" charset="0"/>
            </a:endParaRPr>
          </a:p>
        </p:txBody>
      </p:sp>
      <p:sp>
        <p:nvSpPr>
          <p:cNvPr id="76802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147050" cy="4751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Pedido: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GET / HTTP/1.1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Accept-Language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: 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en-us</a:t>
            </a:r>
            <a:endParaRPr lang="pt-PT" sz="2000" dirty="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pt-PT" sz="2000" dirty="0" err="1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If-Modified-Since</a:t>
            </a:r>
            <a:r>
              <a:rPr lang="pt-PT" sz="20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: Mon, 29 Jan 2001 17:54:18 GMT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Host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: 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www.example.com</a:t>
            </a:r>
            <a:endParaRPr lang="pt-PT" sz="2000" dirty="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Connection</a:t>
            </a:r>
            <a:r>
              <a:rPr lang="pt-PT" sz="20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: </a:t>
            </a:r>
            <a:r>
              <a:rPr lang="pt-PT" sz="2000" dirty="0" err="1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Keep-Alive</a:t>
            </a:r>
            <a:endParaRPr lang="pt-PT" sz="2000" dirty="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pt-PT" sz="20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Resposta: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HTTP</a:t>
            </a:r>
            <a:r>
              <a:rPr lang="en-US" sz="20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/1.1 304 Not Modified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	Date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: Tue, 27 Mar 2001 03:50:51 GMT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	Connection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: Keep-Alive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pt-PT" sz="2000" dirty="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pt-PT" sz="20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29D8114-F0D1-1A4E-B605-F5A716CFE243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193675"/>
            <a:ext cx="7962900" cy="739775"/>
          </a:xfrm>
        </p:spPr>
        <p:txBody>
          <a:bodyPr/>
          <a:lstStyle/>
          <a:p>
            <a:pPr>
              <a:defRPr/>
            </a:pPr>
            <a:r>
              <a:rPr lang="en-US">
                <a:latin typeface="+mn-lt"/>
                <a:ea typeface="ＭＳ Ｐゴシック" charset="0"/>
              </a:rPr>
              <a:t>Conditional GET </a:t>
            </a: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8288" y="1403350"/>
            <a:ext cx="3511550" cy="4186238"/>
          </a:xfrm>
        </p:spPr>
        <p:txBody>
          <a:bodyPr/>
          <a:lstStyle/>
          <a:p>
            <a:pPr>
              <a:defRPr/>
            </a:pPr>
            <a:r>
              <a:rPr lang="en-US" sz="2000" i="1" dirty="0" smtClean="0">
                <a:ea typeface="ＭＳ Ｐゴシック" charset="0"/>
                <a:cs typeface="ＭＳ Ｐゴシック" charset="0"/>
              </a:rPr>
              <a:t>cache</a:t>
            </a:r>
            <a:r>
              <a:rPr lang="en-US" sz="2000" i="1" dirty="0">
                <a:ea typeface="ＭＳ Ｐゴシック" charset="0"/>
                <a:cs typeface="ＭＳ Ｐゴシック" charset="0"/>
              </a:rPr>
              <a:t>: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specify date of cached copy in HTTP request</a:t>
            </a:r>
          </a:p>
          <a:p>
            <a:pPr lvl="1">
              <a:buFont typeface="Wingdings" charset="0"/>
              <a:buNone/>
              <a:defRPr/>
            </a:pPr>
            <a:r>
              <a:rPr lang="en-US" sz="1800" b="1" dirty="0">
                <a:ea typeface="ＭＳ Ｐゴシック" charset="0"/>
              </a:rPr>
              <a:t>If-modified-since: &lt;date&gt;</a:t>
            </a:r>
          </a:p>
          <a:p>
            <a:pPr>
              <a:defRPr/>
            </a:pPr>
            <a:r>
              <a:rPr lang="en-US" sz="2000" i="1" dirty="0">
                <a:ea typeface="ＭＳ Ｐゴシック" charset="0"/>
                <a:cs typeface="ＭＳ Ｐゴシック" charset="0"/>
              </a:rPr>
              <a:t>server: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response contains no object if cached copy is up-to-date: </a:t>
            </a:r>
          </a:p>
          <a:p>
            <a:pPr lvl="1">
              <a:buFont typeface="Wingdings" charset="0"/>
              <a:buNone/>
              <a:defRPr/>
            </a:pPr>
            <a:r>
              <a:rPr lang="en-US" sz="1800" b="1" dirty="0">
                <a:ea typeface="ＭＳ Ｐゴシック" charset="0"/>
              </a:rPr>
              <a:t>HTTP/1.0 304 Not Modified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67590" name="Line 4"/>
          <p:cNvSpPr>
            <a:spLocks noChangeShapeType="1"/>
          </p:cNvSpPr>
          <p:nvPr/>
        </p:nvSpPr>
        <p:spPr bwMode="auto">
          <a:xfrm>
            <a:off x="4521200" y="21145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4827588" y="1998663"/>
            <a:ext cx="2681287" cy="620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HTTP request msg</a:t>
            </a:r>
          </a:p>
          <a:p>
            <a:pPr eaLnBrk="1" hangingPunct="1"/>
            <a:r>
              <a:rPr lang="en-US" sz="1600">
                <a:latin typeface="Arial" charset="0"/>
              </a:rPr>
              <a:t>If-modified-since: &lt;date&gt;</a:t>
            </a:r>
            <a:endParaRPr lang="en-US">
              <a:latin typeface="Arial" charset="0"/>
            </a:endParaRPr>
          </a:p>
        </p:txBody>
      </p:sp>
      <p:sp>
        <p:nvSpPr>
          <p:cNvPr id="67594" name="Line 9"/>
          <p:cNvSpPr>
            <a:spLocks noChangeShapeType="1"/>
          </p:cNvSpPr>
          <p:nvPr/>
        </p:nvSpPr>
        <p:spPr bwMode="auto">
          <a:xfrm flipH="1">
            <a:off x="4540250" y="28606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808538" y="2854325"/>
            <a:ext cx="2643187" cy="865188"/>
            <a:chOff x="2698" y="2036"/>
            <a:chExt cx="1665" cy="545"/>
          </a:xfrm>
        </p:grpSpPr>
        <p:sp>
          <p:nvSpPr>
            <p:cNvPr id="32819" name="Rectangle 10"/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2400"/>
            </a:p>
          </p:txBody>
        </p:sp>
        <p:sp>
          <p:nvSpPr>
            <p:cNvPr id="32820" name="Text Box 11"/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Arial" charset="0"/>
                </a:rPr>
                <a:t>HTTP response</a:t>
              </a:r>
            </a:p>
            <a:p>
              <a:pPr eaLnBrk="1" hangingPunct="1"/>
              <a:r>
                <a:rPr lang="en-US" sz="1600">
                  <a:latin typeface="Arial" charset="0"/>
                </a:rPr>
                <a:t>HTTP/1.0 </a:t>
              </a:r>
            </a:p>
            <a:p>
              <a:pPr eaLnBrk="1" hangingPunct="1"/>
              <a:r>
                <a:rPr lang="en-US" sz="1600">
                  <a:latin typeface="Arial" charset="0"/>
                </a:rPr>
                <a:t>304 Not Modified</a:t>
              </a:r>
              <a:endParaRPr lang="en-US">
                <a:latin typeface="Arial" charset="0"/>
              </a:endParaRPr>
            </a:p>
          </p:txBody>
        </p:sp>
      </p:grpSp>
      <p:sp>
        <p:nvSpPr>
          <p:cNvPr id="67596" name="Text Box 28"/>
          <p:cNvSpPr txBox="1">
            <a:spLocks noChangeArrowheads="1"/>
          </p:cNvSpPr>
          <p:nvPr/>
        </p:nvSpPr>
        <p:spPr bwMode="auto">
          <a:xfrm>
            <a:off x="7862888" y="2149475"/>
            <a:ext cx="11334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object 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not 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modified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before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&lt;date&gt;</a:t>
            </a:r>
          </a:p>
        </p:txBody>
      </p:sp>
      <p:sp>
        <p:nvSpPr>
          <p:cNvPr id="67597" name="Line 31"/>
          <p:cNvSpPr>
            <a:spLocks noChangeShapeType="1"/>
          </p:cNvSpPr>
          <p:nvPr/>
        </p:nvSpPr>
        <p:spPr bwMode="auto">
          <a:xfrm>
            <a:off x="4278313" y="4079875"/>
            <a:ext cx="3905250" cy="0"/>
          </a:xfrm>
          <a:prstGeom prst="line">
            <a:avLst/>
          </a:prstGeom>
          <a:noFill/>
          <a:ln w="28575">
            <a:solidFill>
              <a:srgbClr val="0000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32"/>
          <p:cNvSpPr>
            <a:spLocks noChangeShapeType="1"/>
          </p:cNvSpPr>
          <p:nvPr/>
        </p:nvSpPr>
        <p:spPr bwMode="auto">
          <a:xfrm>
            <a:off x="4587875" y="46783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Text Box 34"/>
          <p:cNvSpPr txBox="1">
            <a:spLocks noChangeArrowheads="1"/>
          </p:cNvSpPr>
          <p:nvPr/>
        </p:nvSpPr>
        <p:spPr bwMode="auto">
          <a:xfrm>
            <a:off x="4832350" y="4562475"/>
            <a:ext cx="2681288" cy="620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HTTP request msg</a:t>
            </a:r>
          </a:p>
          <a:p>
            <a:pPr eaLnBrk="1" hangingPunct="1"/>
            <a:r>
              <a:rPr lang="en-US" sz="1600">
                <a:latin typeface="Arial" charset="0"/>
              </a:rPr>
              <a:t>If-modified-since: &lt;date&gt;</a:t>
            </a:r>
            <a:endParaRPr lang="en-US">
              <a:latin typeface="Arial" charset="0"/>
            </a:endParaRPr>
          </a:p>
        </p:txBody>
      </p:sp>
      <p:sp>
        <p:nvSpPr>
          <p:cNvPr id="67600" name="Line 35"/>
          <p:cNvSpPr>
            <a:spLocks noChangeShapeType="1"/>
          </p:cNvSpPr>
          <p:nvPr/>
        </p:nvSpPr>
        <p:spPr bwMode="auto">
          <a:xfrm flipH="1">
            <a:off x="4606925" y="54578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Text Box 38"/>
          <p:cNvSpPr txBox="1">
            <a:spLocks noChangeArrowheads="1"/>
          </p:cNvSpPr>
          <p:nvPr/>
        </p:nvSpPr>
        <p:spPr bwMode="auto">
          <a:xfrm>
            <a:off x="4851400" y="5402263"/>
            <a:ext cx="2643188" cy="925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rial" charset="0"/>
              </a:rPr>
              <a:t>HTTP response</a:t>
            </a:r>
          </a:p>
          <a:p>
            <a:pPr eaLnBrk="1" hangingPunct="1"/>
            <a:r>
              <a:rPr lang="en-US" sz="1600">
                <a:latin typeface="Arial" charset="0"/>
              </a:rPr>
              <a:t>HTTP/1.0 200 OK</a:t>
            </a:r>
          </a:p>
          <a:p>
            <a:pPr eaLnBrk="1" hangingPunct="1"/>
            <a:r>
              <a:rPr lang="en-US">
                <a:latin typeface="Arial" charset="0"/>
              </a:rPr>
              <a:t>&lt;data&gt;</a:t>
            </a:r>
          </a:p>
        </p:txBody>
      </p:sp>
      <p:sp>
        <p:nvSpPr>
          <p:cNvPr id="67602" name="Text Box 39"/>
          <p:cNvSpPr txBox="1">
            <a:spLocks noChangeArrowheads="1"/>
          </p:cNvSpPr>
          <p:nvPr/>
        </p:nvSpPr>
        <p:spPr bwMode="auto">
          <a:xfrm>
            <a:off x="7942263" y="4808538"/>
            <a:ext cx="1133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object 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modified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after </a:t>
            </a:r>
          </a:p>
          <a:p>
            <a:pPr eaLnBrk="1" hangingPunct="1">
              <a:defRPr/>
            </a:pPr>
            <a:r>
              <a:rPr lang="en-US" sz="1800" smtClean="0">
                <a:solidFill>
                  <a:srgbClr val="000099"/>
                </a:solidFill>
                <a:latin typeface="+mn-lt"/>
              </a:rPr>
              <a:t>&lt;date&gt;</a:t>
            </a:r>
          </a:p>
        </p:txBody>
      </p:sp>
      <p:grpSp>
        <p:nvGrpSpPr>
          <p:cNvPr id="32782" name="Group 34"/>
          <p:cNvGrpSpPr>
            <a:grpSpLocks/>
          </p:cNvGrpSpPr>
          <p:nvPr/>
        </p:nvGrpSpPr>
        <p:grpSpPr bwMode="auto">
          <a:xfrm>
            <a:off x="7073900" y="977900"/>
            <a:ext cx="422275" cy="685800"/>
            <a:chOff x="4140" y="429"/>
            <a:chExt cx="1425" cy="2396"/>
          </a:xfrm>
        </p:grpSpPr>
        <p:sp>
          <p:nvSpPr>
            <p:cNvPr id="32787" name="Freeform 3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Rectangle 36"/>
            <p:cNvSpPr>
              <a:spLocks noChangeArrowheads="1"/>
            </p:cNvSpPr>
            <p:nvPr/>
          </p:nvSpPr>
          <p:spPr bwMode="auto">
            <a:xfrm>
              <a:off x="4204" y="429"/>
              <a:ext cx="1050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789" name="Freeform 3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Freeform 3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Rectangle 39"/>
            <p:cNvSpPr>
              <a:spLocks noChangeArrowheads="1"/>
            </p:cNvSpPr>
            <p:nvPr/>
          </p:nvSpPr>
          <p:spPr bwMode="auto">
            <a:xfrm>
              <a:off x="4210" y="695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2792" name="Group 4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2817" name="AutoShape 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2818" name="AutoShape 42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2793" name="Rectangle 43"/>
            <p:cNvSpPr>
              <a:spLocks noChangeArrowheads="1"/>
            </p:cNvSpPr>
            <p:nvPr/>
          </p:nvSpPr>
          <p:spPr bwMode="auto">
            <a:xfrm>
              <a:off x="4226" y="1017"/>
              <a:ext cx="595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2794" name="Group 4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2815" name="AutoShape 4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2816" name="AutoShape 46"/>
              <p:cNvSpPr>
                <a:spLocks noChangeArrowheads="1"/>
              </p:cNvSpPr>
              <p:nvPr/>
            </p:nvSpPr>
            <p:spPr bwMode="auto">
              <a:xfrm>
                <a:off x="625" y="2586"/>
                <a:ext cx="695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2795" name="Rectangle 47"/>
            <p:cNvSpPr>
              <a:spLocks noChangeArrowheads="1"/>
            </p:cNvSpPr>
            <p:nvPr/>
          </p:nvSpPr>
          <p:spPr bwMode="auto">
            <a:xfrm>
              <a:off x="4215" y="13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796" name="Rectangle 48"/>
            <p:cNvSpPr>
              <a:spLocks noChangeArrowheads="1"/>
            </p:cNvSpPr>
            <p:nvPr/>
          </p:nvSpPr>
          <p:spPr bwMode="auto">
            <a:xfrm>
              <a:off x="4226" y="1655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2797" name="Group 4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2813" name="AutoShape 5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2814" name="AutoShape 51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2798" name="Freeform 5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99" name="Group 5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2811" name="AutoShape 54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2812" name="AutoShape 55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2800" name="Rectangle 56"/>
            <p:cNvSpPr>
              <a:spLocks noChangeArrowheads="1"/>
            </p:cNvSpPr>
            <p:nvPr/>
          </p:nvSpPr>
          <p:spPr bwMode="auto">
            <a:xfrm>
              <a:off x="5249" y="429"/>
              <a:ext cx="70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1" name="Freeform 5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Freeform 5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3" name="Oval 59"/>
            <p:cNvSpPr>
              <a:spLocks noChangeArrowheads="1"/>
            </p:cNvSpPr>
            <p:nvPr/>
          </p:nvSpPr>
          <p:spPr bwMode="auto">
            <a:xfrm>
              <a:off x="5517" y="2609"/>
              <a:ext cx="48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4" name="Freeform 6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AutoShape 61"/>
            <p:cNvSpPr>
              <a:spLocks noChangeArrowheads="1"/>
            </p:cNvSpPr>
            <p:nvPr/>
          </p:nvSpPr>
          <p:spPr bwMode="auto">
            <a:xfrm>
              <a:off x="4140" y="2675"/>
              <a:ext cx="1200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6" name="AutoShape 62"/>
            <p:cNvSpPr>
              <a:spLocks noChangeArrowheads="1"/>
            </p:cNvSpPr>
            <p:nvPr/>
          </p:nvSpPr>
          <p:spPr bwMode="auto">
            <a:xfrm>
              <a:off x="4204" y="2709"/>
              <a:ext cx="1071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7" name="Oval 63"/>
            <p:cNvSpPr>
              <a:spLocks noChangeArrowheads="1"/>
            </p:cNvSpPr>
            <p:nvPr/>
          </p:nvSpPr>
          <p:spPr bwMode="auto">
            <a:xfrm>
              <a:off x="4306" y="2381"/>
              <a:ext cx="161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8" name="Oval 64"/>
            <p:cNvSpPr>
              <a:spLocks noChangeArrowheads="1"/>
            </p:cNvSpPr>
            <p:nvPr/>
          </p:nvSpPr>
          <p:spPr bwMode="auto">
            <a:xfrm>
              <a:off x="4488" y="2381"/>
              <a:ext cx="155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2809" name="Oval 65"/>
            <p:cNvSpPr>
              <a:spLocks noChangeArrowheads="1"/>
            </p:cNvSpPr>
            <p:nvPr/>
          </p:nvSpPr>
          <p:spPr bwMode="auto">
            <a:xfrm>
              <a:off x="4660" y="2381"/>
              <a:ext cx="161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10" name="Rectangle 66"/>
            <p:cNvSpPr>
              <a:spLocks noChangeArrowheads="1"/>
            </p:cNvSpPr>
            <p:nvPr/>
          </p:nvSpPr>
          <p:spPr bwMode="auto">
            <a:xfrm>
              <a:off x="5061" y="1838"/>
              <a:ext cx="86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2783" name="Group 67"/>
          <p:cNvGrpSpPr>
            <a:grpSpLocks/>
          </p:cNvGrpSpPr>
          <p:nvPr/>
        </p:nvGrpSpPr>
        <p:grpSpPr bwMode="auto">
          <a:xfrm>
            <a:off x="4373563" y="1022350"/>
            <a:ext cx="742950" cy="742950"/>
            <a:chOff x="-44" y="1473"/>
            <a:chExt cx="981" cy="1105"/>
          </a:xfrm>
        </p:grpSpPr>
        <p:pic>
          <p:nvPicPr>
            <p:cNvPr id="32785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6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7AD3EB23-39DF-134D-8CE4-8B210000C299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nimBg="1"/>
      <p:bldP spid="67593" grpId="0" animBg="1"/>
      <p:bldP spid="67594" grpId="0" animBg="1"/>
      <p:bldP spid="67596" grpId="0"/>
      <p:bldP spid="67597" grpId="0" animBg="1"/>
      <p:bldP spid="67598" grpId="0" animBg="1"/>
      <p:bldP spid="67599" grpId="0" animBg="1"/>
      <p:bldP spid="67600" grpId="0" animBg="1"/>
      <p:bldP spid="67601" grpId="0" animBg="1"/>
      <p:bldP spid="6760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mtClean="0">
                <a:latin typeface="+mn-lt"/>
                <a:ea typeface="ＭＳ Ｐゴシック" charset="0"/>
                <a:cs typeface="Tw Cen MT"/>
              </a:rPr>
              <a:t>Web Caches (</a:t>
            </a:r>
            <a:r>
              <a:rPr lang="pt-PT" i="1" smtClean="0">
                <a:latin typeface="+mn-lt"/>
                <a:ea typeface="ＭＳ Ｐゴシック" charset="0"/>
                <a:cs typeface="Tw Cen MT"/>
              </a:rPr>
              <a:t>proxy server</a:t>
            </a:r>
            <a:r>
              <a:rPr lang="pt-PT" smtClean="0">
                <a:latin typeface="+mn-lt"/>
                <a:ea typeface="ＭＳ Ｐゴシック" charset="0"/>
                <a:cs typeface="Tw Cen MT"/>
              </a:rPr>
              <a:t>)</a:t>
            </a:r>
            <a:endParaRPr lang="pt-PT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323850" y="1484313"/>
            <a:ext cx="3384550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100000"/>
              <a:defRPr/>
            </a:pPr>
            <a:r>
              <a:rPr lang="pt-PT" dirty="0">
                <a:solidFill>
                  <a:srgbClr val="0000FF"/>
                </a:solidFill>
                <a:latin typeface="+mn-lt"/>
                <a:cs typeface="Tw Cen MT" charset="0"/>
              </a:rPr>
              <a:t>O utilizador parametriza o </a:t>
            </a:r>
            <a:r>
              <a:rPr lang="pt-PT" i="1" dirty="0">
                <a:solidFill>
                  <a:srgbClr val="0000FF"/>
                </a:solidFill>
                <a:latin typeface="+mn-lt"/>
                <a:cs typeface="Tw Cen MT" charset="0"/>
              </a:rPr>
              <a:t>browser</a:t>
            </a:r>
            <a:r>
              <a:rPr lang="pt-PT" dirty="0">
                <a:solidFill>
                  <a:srgbClr val="0000FF"/>
                </a:solidFill>
                <a:latin typeface="+mn-lt"/>
                <a:cs typeface="Tw Cen MT" charset="0"/>
              </a:rPr>
              <a:t> para usar o </a:t>
            </a:r>
            <a:r>
              <a:rPr lang="pt-PT" i="1" dirty="0" err="1">
                <a:solidFill>
                  <a:srgbClr val="0000FF"/>
                </a:solidFill>
                <a:latin typeface="+mn-lt"/>
                <a:cs typeface="Tw Cen MT" charset="0"/>
              </a:rPr>
              <a:t>proxy</a:t>
            </a:r>
            <a:r>
              <a:rPr lang="pt-PT" i="1" dirty="0">
                <a:solidFill>
                  <a:srgbClr val="0000FF"/>
                </a:solidFill>
                <a:latin typeface="+mn-lt"/>
                <a:cs typeface="Tw Cen MT" charset="0"/>
              </a:rPr>
              <a:t> </a:t>
            </a:r>
            <a:r>
              <a:rPr lang="pt-PT" dirty="0">
                <a:solidFill>
                  <a:srgbClr val="0000FF"/>
                </a:solidFill>
                <a:latin typeface="+mn-lt"/>
                <a:cs typeface="Tw Cen MT" charset="0"/>
              </a:rPr>
              <a:t>e o</a:t>
            </a:r>
            <a:r>
              <a:rPr lang="pt-PT" i="1" dirty="0">
                <a:solidFill>
                  <a:srgbClr val="0000FF"/>
                </a:solidFill>
                <a:latin typeface="+mn-lt"/>
                <a:cs typeface="Tw Cen MT" charset="0"/>
              </a:rPr>
              <a:t> browser</a:t>
            </a:r>
            <a:r>
              <a:rPr lang="pt-PT" dirty="0">
                <a:solidFill>
                  <a:srgbClr val="0000FF"/>
                </a:solidFill>
                <a:latin typeface="+mn-lt"/>
                <a:cs typeface="Tw Cen MT" charset="0"/>
              </a:rPr>
              <a:t> envia os pedidos para o </a:t>
            </a:r>
            <a:r>
              <a:rPr lang="pt-PT" i="1" dirty="0" err="1">
                <a:solidFill>
                  <a:srgbClr val="0000FF"/>
                </a:solidFill>
                <a:latin typeface="+mn-lt"/>
                <a:cs typeface="Tw Cen MT" charset="0"/>
              </a:rPr>
              <a:t>proxy</a:t>
            </a:r>
            <a:r>
              <a:rPr lang="pt-PT" i="1" dirty="0">
                <a:solidFill>
                  <a:srgbClr val="0000FF"/>
                </a:solidFill>
                <a:latin typeface="+mn-lt"/>
                <a:cs typeface="Tw Cen MT" charset="0"/>
              </a:rPr>
              <a:t>: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100000"/>
              <a:defRPr/>
            </a:pPr>
            <a:endParaRPr lang="pt-PT" i="1" dirty="0">
              <a:solidFill>
                <a:srgbClr val="0000FF"/>
              </a:solidFill>
              <a:latin typeface="+mn-lt"/>
              <a:cs typeface="Tw Cen MT" charset="0"/>
            </a:endParaRPr>
          </a:p>
          <a:p>
            <a:pPr lvl="1" algn="l">
              <a:spcBef>
                <a:spcPct val="20000"/>
              </a:spcBef>
              <a:buClr>
                <a:schemeClr val="folHlink"/>
              </a:buClr>
              <a:buSzPct val="100000"/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  <a:cs typeface="Tw Cen MT" charset="0"/>
              </a:rPr>
              <a:t>Se o objecto está na cache do </a:t>
            </a:r>
            <a:r>
              <a:rPr lang="pt-PT" sz="1800" i="1" dirty="0" err="1">
                <a:solidFill>
                  <a:srgbClr val="0000FF"/>
                </a:solidFill>
                <a:latin typeface="+mn-lt"/>
                <a:cs typeface="Tw Cen MT" charset="0"/>
              </a:rPr>
              <a:t>proxy</a:t>
            </a:r>
            <a:r>
              <a:rPr lang="pt-PT" sz="1800" dirty="0">
                <a:solidFill>
                  <a:srgbClr val="0000FF"/>
                </a:solidFill>
                <a:latin typeface="+mn-lt"/>
                <a:cs typeface="Tw Cen MT" charset="0"/>
              </a:rPr>
              <a:t> este envia a cópia </a:t>
            </a:r>
            <a:r>
              <a:rPr lang="pt-PT" sz="1800" i="1" dirty="0" err="1">
                <a:solidFill>
                  <a:srgbClr val="0000FF"/>
                </a:solidFill>
                <a:latin typeface="+mn-lt"/>
                <a:cs typeface="Tw Cen MT" charset="0"/>
              </a:rPr>
              <a:t>cached</a:t>
            </a:r>
            <a:endParaRPr lang="pt-PT" sz="1800" i="1" dirty="0">
              <a:solidFill>
                <a:srgbClr val="0000FF"/>
              </a:solidFill>
              <a:latin typeface="+mn-lt"/>
              <a:cs typeface="Tw Cen MT" charset="0"/>
            </a:endParaRPr>
          </a:p>
          <a:p>
            <a:pPr lvl="1" algn="l">
              <a:spcBef>
                <a:spcPct val="20000"/>
              </a:spcBef>
              <a:buClr>
                <a:schemeClr val="folHlink"/>
              </a:buClr>
              <a:buSzPct val="100000"/>
              <a:defRPr/>
            </a:pPr>
            <a:endParaRPr lang="pt-PT" sz="1800" dirty="0">
              <a:solidFill>
                <a:srgbClr val="0000FF"/>
              </a:solidFill>
              <a:latin typeface="+mn-lt"/>
              <a:cs typeface="Tw Cen MT" charset="0"/>
            </a:endParaRPr>
          </a:p>
          <a:p>
            <a:pPr lvl="1" algn="l">
              <a:spcBef>
                <a:spcPct val="20000"/>
              </a:spcBef>
              <a:buClr>
                <a:schemeClr val="folHlink"/>
              </a:buClr>
              <a:buSzPct val="100000"/>
              <a:defRPr/>
            </a:pPr>
            <a:r>
              <a:rPr lang="pt-PT" sz="1800" dirty="0">
                <a:solidFill>
                  <a:srgbClr val="0000FF"/>
                </a:solidFill>
                <a:latin typeface="+mn-lt"/>
                <a:cs typeface="Tw Cen MT" charset="0"/>
              </a:rPr>
              <a:t>Senão, vai buscar o objecto ao servidor Web, faz </a:t>
            </a:r>
            <a:r>
              <a:rPr lang="pt-PT" sz="1800" i="1" dirty="0" err="1">
                <a:solidFill>
                  <a:srgbClr val="0000FF"/>
                </a:solidFill>
                <a:latin typeface="+mn-lt"/>
                <a:cs typeface="Tw Cen MT" charset="0"/>
              </a:rPr>
              <a:t>caching</a:t>
            </a:r>
            <a:r>
              <a:rPr lang="pt-PT" sz="1800" dirty="0">
                <a:solidFill>
                  <a:srgbClr val="0000FF"/>
                </a:solidFill>
                <a:latin typeface="+mn-lt"/>
                <a:cs typeface="Tw Cen MT" charset="0"/>
              </a:rPr>
              <a:t> dele e responde</a:t>
            </a:r>
            <a:endParaRPr lang="pt-PT" dirty="0">
              <a:solidFill>
                <a:srgbClr val="0000FF"/>
              </a:solidFill>
              <a:latin typeface="+mn-lt"/>
              <a:cs typeface="Tw Cen MT" charset="0"/>
            </a:endParaRPr>
          </a:p>
        </p:txBody>
      </p:sp>
      <p:grpSp>
        <p:nvGrpSpPr>
          <p:cNvPr id="34819" name="Group 171"/>
          <p:cNvGrpSpPr>
            <a:grpSpLocks/>
          </p:cNvGrpSpPr>
          <p:nvPr/>
        </p:nvGrpSpPr>
        <p:grpSpPr bwMode="auto">
          <a:xfrm>
            <a:off x="4027488" y="2695575"/>
            <a:ext cx="687387" cy="763588"/>
            <a:chOff x="-44" y="1473"/>
            <a:chExt cx="981" cy="1105"/>
          </a:xfrm>
        </p:grpSpPr>
        <p:pic>
          <p:nvPicPr>
            <p:cNvPr id="34947" name="Picture 17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948" name="Freeform 17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20" name="Group 102"/>
          <p:cNvGrpSpPr>
            <a:grpSpLocks/>
          </p:cNvGrpSpPr>
          <p:nvPr/>
        </p:nvGrpSpPr>
        <p:grpSpPr bwMode="auto">
          <a:xfrm>
            <a:off x="4092575" y="4568825"/>
            <a:ext cx="687388" cy="763588"/>
            <a:chOff x="-44" y="1473"/>
            <a:chExt cx="981" cy="1105"/>
          </a:xfrm>
        </p:grpSpPr>
        <p:pic>
          <p:nvPicPr>
            <p:cNvPr id="34945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946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21" name="Group 138"/>
          <p:cNvGrpSpPr>
            <a:grpSpLocks/>
          </p:cNvGrpSpPr>
          <p:nvPr/>
        </p:nvGrpSpPr>
        <p:grpSpPr bwMode="auto">
          <a:xfrm>
            <a:off x="6230938" y="3457575"/>
            <a:ext cx="400050" cy="715963"/>
            <a:chOff x="4140" y="429"/>
            <a:chExt cx="1425" cy="2396"/>
          </a:xfrm>
        </p:grpSpPr>
        <p:sp>
          <p:nvSpPr>
            <p:cNvPr id="34913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4" name="Rectangle 140"/>
            <p:cNvSpPr>
              <a:spLocks noChangeArrowheads="1"/>
            </p:cNvSpPr>
            <p:nvPr/>
          </p:nvSpPr>
          <p:spPr bwMode="auto">
            <a:xfrm>
              <a:off x="4208" y="429"/>
              <a:ext cx="1046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15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7" name="Rectangle 143"/>
            <p:cNvSpPr>
              <a:spLocks noChangeArrowheads="1"/>
            </p:cNvSpPr>
            <p:nvPr/>
          </p:nvSpPr>
          <p:spPr bwMode="auto">
            <a:xfrm>
              <a:off x="4214" y="695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918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4943" name="AutoShape 14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44" name="AutoShape 146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7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919" name="Rectangle 147"/>
            <p:cNvSpPr>
              <a:spLocks noChangeArrowheads="1"/>
            </p:cNvSpPr>
            <p:nvPr/>
          </p:nvSpPr>
          <p:spPr bwMode="auto">
            <a:xfrm>
              <a:off x="4225" y="101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920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4941" name="AutoShape 149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7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42" name="AutoShape 150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2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921" name="Rectangle 151"/>
            <p:cNvSpPr>
              <a:spLocks noChangeArrowheads="1"/>
            </p:cNvSpPr>
            <p:nvPr/>
          </p:nvSpPr>
          <p:spPr bwMode="auto">
            <a:xfrm>
              <a:off x="4219" y="1359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22" name="Rectangle 152"/>
            <p:cNvSpPr>
              <a:spLocks noChangeArrowheads="1"/>
            </p:cNvSpPr>
            <p:nvPr/>
          </p:nvSpPr>
          <p:spPr bwMode="auto">
            <a:xfrm>
              <a:off x="4230" y="1656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923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4939" name="AutoShape 154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6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40" name="AutoShape 155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0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924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925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4937" name="AutoShape 158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38" name="AutoShape 15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0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926" name="Rectangle 160"/>
            <p:cNvSpPr>
              <a:spLocks noChangeArrowheads="1"/>
            </p:cNvSpPr>
            <p:nvPr/>
          </p:nvSpPr>
          <p:spPr bwMode="auto">
            <a:xfrm>
              <a:off x="5248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27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28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29" name="Oval 163"/>
            <p:cNvSpPr>
              <a:spLocks noChangeArrowheads="1"/>
            </p:cNvSpPr>
            <p:nvPr/>
          </p:nvSpPr>
          <p:spPr bwMode="auto">
            <a:xfrm>
              <a:off x="5520" y="2612"/>
              <a:ext cx="45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30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31" name="AutoShape 165"/>
            <p:cNvSpPr>
              <a:spLocks noChangeArrowheads="1"/>
            </p:cNvSpPr>
            <p:nvPr/>
          </p:nvSpPr>
          <p:spPr bwMode="auto">
            <a:xfrm>
              <a:off x="4140" y="2676"/>
              <a:ext cx="1199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32" name="AutoShape 166"/>
            <p:cNvSpPr>
              <a:spLocks noChangeArrowheads="1"/>
            </p:cNvSpPr>
            <p:nvPr/>
          </p:nvSpPr>
          <p:spPr bwMode="auto">
            <a:xfrm>
              <a:off x="4208" y="2713"/>
              <a:ext cx="1069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33" name="Oval 167"/>
            <p:cNvSpPr>
              <a:spLocks noChangeArrowheads="1"/>
            </p:cNvSpPr>
            <p:nvPr/>
          </p:nvSpPr>
          <p:spPr bwMode="auto">
            <a:xfrm>
              <a:off x="4310" y="2384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34" name="Oval 168"/>
            <p:cNvSpPr>
              <a:spLocks noChangeArrowheads="1"/>
            </p:cNvSpPr>
            <p:nvPr/>
          </p:nvSpPr>
          <p:spPr bwMode="auto">
            <a:xfrm>
              <a:off x="4485" y="2384"/>
              <a:ext cx="158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4935" name="Oval 169"/>
            <p:cNvSpPr>
              <a:spLocks noChangeArrowheads="1"/>
            </p:cNvSpPr>
            <p:nvPr/>
          </p:nvSpPr>
          <p:spPr bwMode="auto">
            <a:xfrm>
              <a:off x="4660" y="2379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36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4822" name="Group 105"/>
          <p:cNvGrpSpPr>
            <a:grpSpLocks/>
          </p:cNvGrpSpPr>
          <p:nvPr/>
        </p:nvGrpSpPr>
        <p:grpSpPr bwMode="auto">
          <a:xfrm>
            <a:off x="8178800" y="2836863"/>
            <a:ext cx="433388" cy="715962"/>
            <a:chOff x="4140" y="429"/>
            <a:chExt cx="1425" cy="2396"/>
          </a:xfrm>
        </p:grpSpPr>
        <p:sp>
          <p:nvSpPr>
            <p:cNvPr id="34881" name="Freeform 10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2" name="Rectangle 107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83" name="Freeform 10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Freeform 10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5" name="Rectangle 110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86" name="Group 11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4911" name="AutoShape 112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12" name="AutoShape 113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87" name="Rectangle 114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88" name="Group 11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4909" name="AutoShape 116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10" name="AutoShape 117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89" name="Rectangle 118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90" name="Rectangle 119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91" name="Group 12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4907" name="AutoShape 121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08" name="AutoShape 122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92" name="Freeform 12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93" name="Group 12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4905" name="AutoShape 125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906" name="AutoShape 12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94" name="Rectangle 127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95" name="Freeform 12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6" name="Freeform 12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7" name="Oval 130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98" name="Freeform 13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9" name="AutoShape 132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00" name="AutoShape 133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01" name="Oval 134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02" name="Oval 135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4903" name="Oval 136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904" name="Rectangle 137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4171950" y="336867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client</a:t>
            </a:r>
            <a:endParaRPr lang="en-US" sz="2400">
              <a:latin typeface="Arial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5957888" y="2774950"/>
            <a:ext cx="889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proxy</a:t>
            </a:r>
          </a:p>
          <a:p>
            <a:pPr eaLnBrk="1" hangingPunct="1"/>
            <a:r>
              <a:rPr lang="en-US">
                <a:latin typeface="Arial" charset="0"/>
              </a:rPr>
              <a:t>server</a:t>
            </a:r>
            <a:endParaRPr lang="en-US" sz="2400">
              <a:latin typeface="Arial" charset="0"/>
            </a:endParaRPr>
          </a:p>
        </p:txBody>
      </p:sp>
      <p:sp>
        <p:nvSpPr>
          <p:cNvPr id="34825" name="Text Box 21"/>
          <p:cNvSpPr txBox="1">
            <a:spLocks noChangeArrowheads="1"/>
          </p:cNvSpPr>
          <p:nvPr/>
        </p:nvSpPr>
        <p:spPr bwMode="auto">
          <a:xfrm>
            <a:off x="4294188" y="53403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client</a:t>
            </a:r>
            <a:endParaRPr lang="en-US" sz="2400">
              <a:latin typeface="Arial" charset="0"/>
            </a:endParaRPr>
          </a:p>
        </p:txBody>
      </p:sp>
      <p:grpSp>
        <p:nvGrpSpPr>
          <p:cNvPr id="130" name="Group 53"/>
          <p:cNvGrpSpPr>
            <a:grpSpLocks/>
          </p:cNvGrpSpPr>
          <p:nvPr/>
        </p:nvGrpSpPr>
        <p:grpSpPr bwMode="auto">
          <a:xfrm>
            <a:off x="4597400" y="4095750"/>
            <a:ext cx="1563688" cy="760413"/>
            <a:chOff x="2896" y="2580"/>
            <a:chExt cx="985" cy="479"/>
          </a:xfrm>
        </p:grpSpPr>
        <p:sp>
          <p:nvSpPr>
            <p:cNvPr id="34879" name="Line 19"/>
            <p:cNvSpPr>
              <a:spLocks noChangeShapeType="1"/>
            </p:cNvSpPr>
            <p:nvPr/>
          </p:nvSpPr>
          <p:spPr bwMode="auto">
            <a:xfrm flipV="1">
              <a:off x="2998" y="2580"/>
              <a:ext cx="883" cy="479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Text Box 23"/>
            <p:cNvSpPr txBox="1">
              <a:spLocks noChangeArrowheads="1"/>
            </p:cNvSpPr>
            <p:nvPr/>
          </p:nvSpPr>
          <p:spPr bwMode="auto">
            <a:xfrm rot="-1692639">
              <a:off x="2896" y="264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request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</p:grpSp>
      <p:grpSp>
        <p:nvGrpSpPr>
          <p:cNvPr id="133" name="Group 54"/>
          <p:cNvGrpSpPr>
            <a:grpSpLocks/>
          </p:cNvGrpSpPr>
          <p:nvPr/>
        </p:nvGrpSpPr>
        <p:grpSpPr bwMode="auto">
          <a:xfrm>
            <a:off x="4781550" y="4183063"/>
            <a:ext cx="1604963" cy="785812"/>
            <a:chOff x="3012" y="2635"/>
            <a:chExt cx="1011" cy="495"/>
          </a:xfrm>
        </p:grpSpPr>
        <p:sp>
          <p:nvSpPr>
            <p:cNvPr id="34877" name="Line 20"/>
            <p:cNvSpPr>
              <a:spLocks noChangeShapeType="1"/>
            </p:cNvSpPr>
            <p:nvPr/>
          </p:nvSpPr>
          <p:spPr bwMode="auto">
            <a:xfrm flipH="1">
              <a:off x="3030" y="2635"/>
              <a:ext cx="884" cy="495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8" name="Text Box 25"/>
            <p:cNvSpPr txBox="1">
              <a:spLocks noChangeArrowheads="1"/>
            </p:cNvSpPr>
            <p:nvPr/>
          </p:nvSpPr>
          <p:spPr bwMode="auto">
            <a:xfrm rot="-1737783">
              <a:off x="3012" y="2847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response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</p:grpSp>
      <p:grpSp>
        <p:nvGrpSpPr>
          <p:cNvPr id="136" name="Group 49"/>
          <p:cNvGrpSpPr>
            <a:grpSpLocks/>
          </p:cNvGrpSpPr>
          <p:nvPr/>
        </p:nvGrpSpPr>
        <p:grpSpPr bwMode="auto">
          <a:xfrm>
            <a:off x="4765675" y="3124200"/>
            <a:ext cx="3251200" cy="730250"/>
            <a:chOff x="3002" y="1979"/>
            <a:chExt cx="2048" cy="460"/>
          </a:xfrm>
        </p:grpSpPr>
        <p:sp>
          <p:nvSpPr>
            <p:cNvPr id="34874" name="Freeform 18"/>
            <p:cNvSpPr>
              <a:spLocks/>
            </p:cNvSpPr>
            <p:nvPr/>
          </p:nvSpPr>
          <p:spPr bwMode="auto">
            <a:xfrm>
              <a:off x="3002" y="1979"/>
              <a:ext cx="2048" cy="460"/>
            </a:xfrm>
            <a:custGeom>
              <a:avLst/>
              <a:gdLst>
                <a:gd name="T0" fmla="*/ 0 w 2048"/>
                <a:gd name="T1" fmla="*/ 2 h 460"/>
                <a:gd name="T2" fmla="*/ 1011 w 2048"/>
                <a:gd name="T3" fmla="*/ 460 h 460"/>
                <a:gd name="T4" fmla="*/ 2048 w 2048"/>
                <a:gd name="T5" fmla="*/ 0 h 460"/>
                <a:gd name="T6" fmla="*/ 0 60000 65536"/>
                <a:gd name="T7" fmla="*/ 0 60000 65536"/>
                <a:gd name="T8" fmla="*/ 0 60000 65536"/>
                <a:gd name="T9" fmla="*/ 0 w 2048"/>
                <a:gd name="T10" fmla="*/ 0 h 460"/>
                <a:gd name="T11" fmla="*/ 2048 w 2048"/>
                <a:gd name="T12" fmla="*/ 460 h 4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" h="460">
                  <a:moveTo>
                    <a:pt x="0" y="2"/>
                  </a:moveTo>
                  <a:lnTo>
                    <a:pt x="1011" y="460"/>
                  </a:lnTo>
                  <a:lnTo>
                    <a:pt x="2048" y="0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5" name="Text Box 22"/>
            <p:cNvSpPr txBox="1">
              <a:spLocks noChangeArrowheads="1"/>
            </p:cNvSpPr>
            <p:nvPr/>
          </p:nvSpPr>
          <p:spPr bwMode="auto">
            <a:xfrm rot="1422049">
              <a:off x="3083" y="200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request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sp>
          <p:nvSpPr>
            <p:cNvPr id="34876" name="Text Box 45"/>
            <p:cNvSpPr txBox="1">
              <a:spLocks noChangeArrowheads="1"/>
            </p:cNvSpPr>
            <p:nvPr/>
          </p:nvSpPr>
          <p:spPr bwMode="auto">
            <a:xfrm rot="-1419968">
              <a:off x="4114" y="2016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request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</p:grpSp>
      <p:sp>
        <p:nvSpPr>
          <p:cNvPr id="34829" name="Text Box 47"/>
          <p:cNvSpPr txBox="1">
            <a:spLocks noChangeArrowheads="1"/>
          </p:cNvSpPr>
          <p:nvPr/>
        </p:nvSpPr>
        <p:spPr bwMode="auto">
          <a:xfrm>
            <a:off x="7999413" y="542131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origin </a:t>
            </a:r>
          </a:p>
          <a:p>
            <a:pPr eaLnBrk="1" hangingPunct="1"/>
            <a:r>
              <a:rPr lang="en-US" sz="1600">
                <a:latin typeface="Arial" charset="0"/>
              </a:rPr>
              <a:t>server</a:t>
            </a:r>
            <a:endParaRPr lang="en-US" sz="2400">
              <a:latin typeface="Arial" charset="0"/>
            </a:endParaRPr>
          </a:p>
        </p:txBody>
      </p:sp>
      <p:sp>
        <p:nvSpPr>
          <p:cNvPr id="34830" name="Text Box 48"/>
          <p:cNvSpPr txBox="1">
            <a:spLocks noChangeArrowheads="1"/>
          </p:cNvSpPr>
          <p:nvPr/>
        </p:nvSpPr>
        <p:spPr bwMode="auto">
          <a:xfrm>
            <a:off x="8016875" y="3484563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origin </a:t>
            </a:r>
          </a:p>
          <a:p>
            <a:pPr eaLnBrk="1" hangingPunct="1"/>
            <a:r>
              <a:rPr lang="en-US" sz="1600">
                <a:latin typeface="Arial" charset="0"/>
              </a:rPr>
              <a:t>server</a:t>
            </a:r>
            <a:endParaRPr lang="en-US" sz="2400">
              <a:latin typeface="Arial" charset="0"/>
            </a:endParaRPr>
          </a:p>
        </p:txBody>
      </p:sp>
      <p:sp>
        <p:nvSpPr>
          <p:cNvPr id="34831" name="Rectangle 55"/>
          <p:cNvSpPr>
            <a:spLocks noChangeArrowheads="1"/>
          </p:cNvSpPr>
          <p:nvPr/>
        </p:nvSpPr>
        <p:spPr bwMode="auto">
          <a:xfrm>
            <a:off x="6946900" y="4349750"/>
            <a:ext cx="4064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 sz="2400">
              <a:latin typeface="Comic Sans MS" charset="0"/>
            </a:endParaRPr>
          </a:p>
        </p:txBody>
      </p:sp>
      <p:pic>
        <p:nvPicPr>
          <p:cNvPr id="34832" name="Picture 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3" y="26320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4" name="Group 60"/>
          <p:cNvGrpSpPr>
            <a:grpSpLocks/>
          </p:cNvGrpSpPr>
          <p:nvPr/>
        </p:nvGrpSpPr>
        <p:grpSpPr bwMode="auto">
          <a:xfrm>
            <a:off x="3992563" y="2671763"/>
            <a:ext cx="4178300" cy="1814512"/>
            <a:chOff x="2515" y="1687"/>
            <a:chExt cx="2632" cy="1143"/>
          </a:xfrm>
        </p:grpSpPr>
        <p:sp>
          <p:nvSpPr>
            <p:cNvPr id="34869" name="Freeform 44"/>
            <p:cNvSpPr>
              <a:spLocks/>
            </p:cNvSpPr>
            <p:nvPr/>
          </p:nvSpPr>
          <p:spPr bwMode="auto">
            <a:xfrm>
              <a:off x="2985" y="2026"/>
              <a:ext cx="2119" cy="476"/>
            </a:xfrm>
            <a:custGeom>
              <a:avLst/>
              <a:gdLst>
                <a:gd name="T0" fmla="*/ 2119 w 2119"/>
                <a:gd name="T1" fmla="*/ 0 h 476"/>
                <a:gd name="T2" fmla="*/ 1020 w 2119"/>
                <a:gd name="T3" fmla="*/ 476 h 476"/>
                <a:gd name="T4" fmla="*/ 0 w 2119"/>
                <a:gd name="T5" fmla="*/ 8 h 476"/>
                <a:gd name="T6" fmla="*/ 0 60000 65536"/>
                <a:gd name="T7" fmla="*/ 0 60000 65536"/>
                <a:gd name="T8" fmla="*/ 0 60000 65536"/>
                <a:gd name="T9" fmla="*/ 0 w 2119"/>
                <a:gd name="T10" fmla="*/ 0 h 476"/>
                <a:gd name="T11" fmla="*/ 2119 w 2119"/>
                <a:gd name="T12" fmla="*/ 476 h 4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9" h="476">
                  <a:moveTo>
                    <a:pt x="2119" y="0"/>
                  </a:moveTo>
                  <a:lnTo>
                    <a:pt x="1020" y="476"/>
                  </a:lnTo>
                  <a:lnTo>
                    <a:pt x="0" y="8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0" name="Text Box 24"/>
            <p:cNvSpPr txBox="1">
              <a:spLocks noChangeArrowheads="1"/>
            </p:cNvSpPr>
            <p:nvPr/>
          </p:nvSpPr>
          <p:spPr bwMode="auto">
            <a:xfrm rot="1411598">
              <a:off x="2906" y="2244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response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sp>
          <p:nvSpPr>
            <p:cNvPr id="34871" name="Text Box 46"/>
            <p:cNvSpPr txBox="1">
              <a:spLocks noChangeArrowheads="1"/>
            </p:cNvSpPr>
            <p:nvPr/>
          </p:nvSpPr>
          <p:spPr bwMode="auto">
            <a:xfrm rot="-1415789">
              <a:off x="4136" y="2232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response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pic>
          <p:nvPicPr>
            <p:cNvPr id="34872" name="Picture 5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9" y="255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3" name="Picture 5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" y="168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0" name="Picture 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88" y="4613275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35" name="Group 69"/>
          <p:cNvGrpSpPr>
            <a:grpSpLocks/>
          </p:cNvGrpSpPr>
          <p:nvPr/>
        </p:nvGrpSpPr>
        <p:grpSpPr bwMode="auto">
          <a:xfrm>
            <a:off x="8112125" y="4764088"/>
            <a:ext cx="433388" cy="715962"/>
            <a:chOff x="4140" y="429"/>
            <a:chExt cx="1425" cy="2396"/>
          </a:xfrm>
        </p:grpSpPr>
        <p:sp>
          <p:nvSpPr>
            <p:cNvPr id="34837" name="Freeform 7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Rectangle 71"/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39" name="Freeform 7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Freeform 7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1" name="Rectangle 74"/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42" name="Group 7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4867" name="AutoShape 7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868" name="AutoShape 77"/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43" name="Rectangle 78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44" name="Group 7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4865" name="AutoShape 80"/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866" name="AutoShape 81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45" name="Rectangle 82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46" name="Rectangle 83"/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4847" name="Group 8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4863" name="AutoShape 85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864" name="AutoShape 86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48" name="Freeform 8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49" name="Group 8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4861" name="AutoShape 89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4862" name="AutoShape 90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4850" name="Rectangle 91"/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51" name="Freeform 9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Freeform 9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3" name="Oval 94"/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54" name="Freeform 9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AutoShape 96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56" name="AutoShape 97"/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57" name="Oval 98"/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58" name="Oval 99"/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4859" name="Oval 100"/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4860" name="Rectangle 101"/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13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9174C3A7-8B8D-0A42-A191-795FC4BDA30F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4" name="Rectangle 10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89963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H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ipótese de acesso sem </a:t>
            </a:r>
            <a:r>
              <a:rPr lang="pt-PT" dirty="0" err="1" smtClean="0">
                <a:latin typeface="+mn-lt"/>
                <a:ea typeface="ＭＳ Ｐゴシック" charset="0"/>
                <a:cs typeface="Tw Cen MT"/>
              </a:rPr>
              <a:t>proxy</a:t>
            </a:r>
            <a:endParaRPr lang="en-US" dirty="0"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35842" name="Line 2"/>
          <p:cNvSpPr>
            <a:spLocks noChangeShapeType="1"/>
          </p:cNvSpPr>
          <p:nvPr/>
        </p:nvSpPr>
        <p:spPr bwMode="auto">
          <a:xfrm>
            <a:off x="5495925" y="2663825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Text Box 50"/>
          <p:cNvSpPr txBox="1">
            <a:spLocks noChangeArrowheads="1"/>
          </p:cNvSpPr>
          <p:nvPr/>
        </p:nvSpPr>
        <p:spPr bwMode="auto">
          <a:xfrm>
            <a:off x="7924800" y="2078038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800">
                <a:latin typeface="Arial" charset="0"/>
              </a:rPr>
              <a:t>origin</a:t>
            </a:r>
          </a:p>
          <a:p>
            <a:pPr algn="r" eaLnBrk="1" hangingPunct="1"/>
            <a:r>
              <a:rPr lang="en-US" sz="1800">
                <a:latin typeface="Arial" charset="0"/>
              </a:rPr>
              <a:t>servers</a:t>
            </a:r>
          </a:p>
        </p:txBody>
      </p:sp>
      <p:sp>
        <p:nvSpPr>
          <p:cNvPr id="35844" name="Line 51"/>
          <p:cNvSpPr>
            <a:spLocks noChangeShapeType="1"/>
          </p:cNvSpPr>
          <p:nvPr/>
        </p:nvSpPr>
        <p:spPr bwMode="auto">
          <a:xfrm>
            <a:off x="6305550" y="2282825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2"/>
          <p:cNvSpPr>
            <a:spLocks noChangeShapeType="1"/>
          </p:cNvSpPr>
          <p:nvPr/>
        </p:nvSpPr>
        <p:spPr bwMode="auto">
          <a:xfrm flipH="1">
            <a:off x="6934200" y="2320925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3"/>
          <p:cNvSpPr>
            <a:spLocks noChangeShapeType="1"/>
          </p:cNvSpPr>
          <p:nvPr/>
        </p:nvSpPr>
        <p:spPr bwMode="auto">
          <a:xfrm flipH="1">
            <a:off x="7391400" y="2482850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Line 54"/>
          <p:cNvSpPr>
            <a:spLocks noChangeShapeType="1"/>
          </p:cNvSpPr>
          <p:nvPr/>
        </p:nvSpPr>
        <p:spPr bwMode="auto">
          <a:xfrm flipH="1" flipV="1">
            <a:off x="7553325" y="3244850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Freeform 55"/>
          <p:cNvSpPr>
            <a:spLocks/>
          </p:cNvSpPr>
          <p:nvPr/>
        </p:nvSpPr>
        <p:spPr bwMode="auto">
          <a:xfrm>
            <a:off x="5580063" y="2276475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Text Box 70"/>
          <p:cNvSpPr txBox="1">
            <a:spLocks noChangeArrowheads="1"/>
          </p:cNvSpPr>
          <p:nvPr/>
        </p:nvSpPr>
        <p:spPr bwMode="auto">
          <a:xfrm>
            <a:off x="6286500" y="2608263"/>
            <a:ext cx="9318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public</a:t>
            </a:r>
          </a:p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 Internet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5850" name="Freeform 71"/>
          <p:cNvSpPr>
            <a:spLocks/>
          </p:cNvSpPr>
          <p:nvPr/>
        </p:nvSpPr>
        <p:spPr bwMode="auto">
          <a:xfrm>
            <a:off x="5160963" y="4646613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77"/>
          <p:cNvSpPr>
            <a:spLocks noChangeShapeType="1"/>
          </p:cNvSpPr>
          <p:nvPr/>
        </p:nvSpPr>
        <p:spPr bwMode="auto">
          <a:xfrm flipH="1">
            <a:off x="5610225" y="4956175"/>
            <a:ext cx="8556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78"/>
          <p:cNvSpPr>
            <a:spLocks noChangeShapeType="1"/>
          </p:cNvSpPr>
          <p:nvPr/>
        </p:nvSpPr>
        <p:spPr bwMode="auto">
          <a:xfrm flipH="1">
            <a:off x="6119813" y="5003800"/>
            <a:ext cx="563562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79"/>
          <p:cNvSpPr>
            <a:spLocks noChangeShapeType="1"/>
          </p:cNvSpPr>
          <p:nvPr/>
        </p:nvSpPr>
        <p:spPr bwMode="auto">
          <a:xfrm flipH="1">
            <a:off x="6657975" y="5010150"/>
            <a:ext cx="149225" cy="382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80"/>
          <p:cNvSpPr>
            <a:spLocks noChangeShapeType="1"/>
          </p:cNvSpPr>
          <p:nvPr/>
        </p:nvSpPr>
        <p:spPr bwMode="auto">
          <a:xfrm>
            <a:off x="7024688" y="4989513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95"/>
          <p:cNvSpPr>
            <a:spLocks noChangeShapeType="1"/>
          </p:cNvSpPr>
          <p:nvPr/>
        </p:nvSpPr>
        <p:spPr bwMode="auto">
          <a:xfrm>
            <a:off x="6819900" y="3721100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Text Box 97"/>
          <p:cNvSpPr txBox="1">
            <a:spLocks noChangeArrowheads="1"/>
          </p:cNvSpPr>
          <p:nvPr/>
        </p:nvSpPr>
        <p:spPr bwMode="auto">
          <a:xfrm>
            <a:off x="5187950" y="4533900"/>
            <a:ext cx="1198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institutional</a:t>
            </a:r>
          </a:p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network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5857" name="Text Box 98"/>
          <p:cNvSpPr txBox="1">
            <a:spLocks noChangeArrowheads="1"/>
          </p:cNvSpPr>
          <p:nvPr/>
        </p:nvSpPr>
        <p:spPr bwMode="auto">
          <a:xfrm>
            <a:off x="7196138" y="4914900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1 Gbps LAN</a:t>
            </a:r>
            <a:endParaRPr lang="en-US" sz="2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5858" name="Text Box 99"/>
          <p:cNvSpPr txBox="1">
            <a:spLocks noChangeArrowheads="1"/>
          </p:cNvSpPr>
          <p:nvPr/>
        </p:nvSpPr>
        <p:spPr bwMode="auto">
          <a:xfrm>
            <a:off x="6772275" y="3910013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10 Mbps </a:t>
            </a:r>
          </a:p>
          <a:p>
            <a:pPr eaLnBrk="1" hangingPunct="1"/>
            <a:r>
              <a:rPr lang="en-US" sz="1600">
                <a:latin typeface="Arial" charset="0"/>
              </a:rPr>
              <a:t>access link</a:t>
            </a:r>
            <a:endParaRPr lang="en-US" sz="240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35859" name="Group 111"/>
          <p:cNvGrpSpPr>
            <a:grpSpLocks/>
          </p:cNvGrpSpPr>
          <p:nvPr/>
        </p:nvGrpSpPr>
        <p:grpSpPr bwMode="auto">
          <a:xfrm>
            <a:off x="6403975" y="3419475"/>
            <a:ext cx="881063" cy="307975"/>
            <a:chOff x="2356" y="1300"/>
            <a:chExt cx="555" cy="194"/>
          </a:xfrm>
        </p:grpSpPr>
        <p:sp>
          <p:nvSpPr>
            <p:cNvPr id="3607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07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08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6081" name="Group 115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6084" name="Freeform 11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85" name="Freeform 11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082" name="Line 118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3" name="Line 119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0" name="Group 120"/>
          <p:cNvGrpSpPr>
            <a:grpSpLocks/>
          </p:cNvGrpSpPr>
          <p:nvPr/>
        </p:nvGrpSpPr>
        <p:grpSpPr bwMode="auto">
          <a:xfrm>
            <a:off x="6383338" y="4714875"/>
            <a:ext cx="881062" cy="307975"/>
            <a:chOff x="2356" y="1300"/>
            <a:chExt cx="555" cy="194"/>
          </a:xfrm>
        </p:grpSpPr>
        <p:sp>
          <p:nvSpPr>
            <p:cNvPr id="3607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07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07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6073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6076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77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074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5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1" name="Group 139"/>
          <p:cNvGrpSpPr>
            <a:grpSpLocks/>
          </p:cNvGrpSpPr>
          <p:nvPr/>
        </p:nvGrpSpPr>
        <p:grpSpPr bwMode="auto">
          <a:xfrm>
            <a:off x="5148263" y="2211388"/>
            <a:ext cx="377825" cy="576262"/>
            <a:chOff x="4140" y="429"/>
            <a:chExt cx="1425" cy="2396"/>
          </a:xfrm>
        </p:grpSpPr>
        <p:sp>
          <p:nvSpPr>
            <p:cNvPr id="36038" name="Freeform 14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9" name="Rectangle 14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40" name="Freeform 14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1" name="Freeform 14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2" name="Rectangle 14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43" name="Group 14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6068" name="AutoShape 14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69" name="AutoShape 14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44" name="Rectangle 14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45" name="Group 14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6066" name="AutoShape 15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67" name="AutoShape 15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46" name="Rectangle 15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47" name="Rectangle 15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48" name="Group 15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6064" name="AutoShape 15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65" name="AutoShape 15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49" name="Freeform 15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050" name="Group 15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6062" name="AutoShape 15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63" name="AutoShape 16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51" name="Rectangle 16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52" name="Freeform 16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3" name="Freeform 16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4" name="Oval 16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55" name="Freeform 16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6" name="AutoShape 16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57" name="AutoShape 16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58" name="Oval 16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59" name="Oval 16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6060" name="Oval 17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61" name="Rectangle 17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2" name="Group 172"/>
          <p:cNvGrpSpPr>
            <a:grpSpLocks/>
          </p:cNvGrpSpPr>
          <p:nvPr/>
        </p:nvGrpSpPr>
        <p:grpSpPr bwMode="auto">
          <a:xfrm>
            <a:off x="5297488" y="5324475"/>
            <a:ext cx="525462" cy="557213"/>
            <a:chOff x="-44" y="1473"/>
            <a:chExt cx="981" cy="1105"/>
          </a:xfrm>
        </p:grpSpPr>
        <p:pic>
          <p:nvPicPr>
            <p:cNvPr id="36036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037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63" name="Group 175"/>
          <p:cNvGrpSpPr>
            <a:grpSpLocks/>
          </p:cNvGrpSpPr>
          <p:nvPr/>
        </p:nvGrpSpPr>
        <p:grpSpPr bwMode="auto">
          <a:xfrm>
            <a:off x="6062663" y="1733550"/>
            <a:ext cx="377825" cy="576263"/>
            <a:chOff x="4140" y="429"/>
            <a:chExt cx="1425" cy="2396"/>
          </a:xfrm>
        </p:grpSpPr>
        <p:sp>
          <p:nvSpPr>
            <p:cNvPr id="36004" name="Freeform 17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5" name="Rectangle 177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06" name="Freeform 17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7" name="Freeform 17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8" name="Rectangle 180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09" name="Group 18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6034" name="AutoShape 182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35" name="AutoShape 183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10" name="Rectangle 184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11" name="Group 18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6032" name="AutoShape 18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33" name="AutoShape 187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12" name="Rectangle 188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13" name="Rectangle 189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014" name="Group 19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6030" name="AutoShape 19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31" name="AutoShape 192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15" name="Freeform 19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016" name="Group 19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6028" name="AutoShape 19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29" name="AutoShape 196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017" name="Rectangle 197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18" name="Freeform 19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9" name="Freeform 19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0" name="Oval 200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21" name="Freeform 20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2" name="AutoShape 202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23" name="AutoShape 203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24" name="Oval 204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25" name="Oval 205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6026" name="Oval 206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027" name="Rectangle 207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4" name="Group 208"/>
          <p:cNvGrpSpPr>
            <a:grpSpLocks/>
          </p:cNvGrpSpPr>
          <p:nvPr/>
        </p:nvGrpSpPr>
        <p:grpSpPr bwMode="auto">
          <a:xfrm>
            <a:off x="6815138" y="1765300"/>
            <a:ext cx="377825" cy="576263"/>
            <a:chOff x="4140" y="429"/>
            <a:chExt cx="1425" cy="2396"/>
          </a:xfrm>
        </p:grpSpPr>
        <p:sp>
          <p:nvSpPr>
            <p:cNvPr id="35972" name="Freeform 20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3" name="Rectangle 210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74" name="Freeform 21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5" name="Freeform 21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6" name="Rectangle 213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77" name="Group 21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6002" name="AutoShape 215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03" name="AutoShape 216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78" name="Rectangle 217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79" name="Group 21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6000" name="AutoShape 21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001" name="AutoShape 22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80" name="Rectangle 221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81" name="Rectangle 222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82" name="Group 22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5998" name="AutoShape 22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99" name="AutoShape 225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83" name="Freeform 22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84" name="Group 22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996" name="AutoShape 228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97" name="AutoShape 229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85" name="Rectangle 230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86" name="Freeform 23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7" name="Freeform 23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8" name="Oval 233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89" name="Freeform 23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0" name="AutoShape 235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91" name="AutoShape 236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92" name="Oval 237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93" name="Oval 238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5994" name="Oval 239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95" name="Rectangle 240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5" name="Group 241"/>
          <p:cNvGrpSpPr>
            <a:grpSpLocks/>
          </p:cNvGrpSpPr>
          <p:nvPr/>
        </p:nvGrpSpPr>
        <p:grpSpPr bwMode="auto">
          <a:xfrm>
            <a:off x="7424738" y="1917700"/>
            <a:ext cx="377825" cy="576263"/>
            <a:chOff x="4140" y="429"/>
            <a:chExt cx="1425" cy="2396"/>
          </a:xfrm>
        </p:grpSpPr>
        <p:sp>
          <p:nvSpPr>
            <p:cNvPr id="35940" name="Freeform 24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1" name="Rectangle 243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42" name="Freeform 24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3" name="Freeform 24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" name="Rectangle 246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45" name="Group 24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5970" name="AutoShape 248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71" name="AutoShape 249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46" name="Rectangle 250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47" name="Group 25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968" name="AutoShape 25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69" name="AutoShape 253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48" name="Rectangle 254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49" name="Rectangle 255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50" name="Group 25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5966" name="AutoShape 25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67" name="AutoShape 258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51" name="Freeform 25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52" name="Group 26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964" name="AutoShape 261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65" name="AutoShape 262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53" name="Rectangle 263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54" name="Freeform 26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5" name="Freeform 26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6" name="Oval 266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57" name="Freeform 26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8" name="AutoShape 268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59" name="AutoShape 269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60" name="Oval 270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61" name="Oval 271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5962" name="Oval 272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63" name="Rectangle 273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6" name="Group 274"/>
          <p:cNvGrpSpPr>
            <a:grpSpLocks/>
          </p:cNvGrpSpPr>
          <p:nvPr/>
        </p:nvGrpSpPr>
        <p:grpSpPr bwMode="auto">
          <a:xfrm>
            <a:off x="7753350" y="2863850"/>
            <a:ext cx="377825" cy="576263"/>
            <a:chOff x="4140" y="429"/>
            <a:chExt cx="1425" cy="2396"/>
          </a:xfrm>
        </p:grpSpPr>
        <p:sp>
          <p:nvSpPr>
            <p:cNvPr id="35908" name="Freeform 2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9" name="Rectangle 276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10" name="Freeform 2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1" name="Freeform 2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2" name="Rectangle 279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13" name="Group 2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5938" name="AutoShape 281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39" name="AutoShape 28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14" name="Rectangle 283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15" name="Group 2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936" name="AutoShape 28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37" name="AutoShape 286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16" name="Rectangle 287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17" name="Rectangle 288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918" name="Group 2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5934" name="AutoShape 29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35" name="AutoShape 291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19" name="Freeform 2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920" name="Group 2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932" name="AutoShape 294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33" name="AutoShape 295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921" name="Rectangle 296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22" name="Freeform 2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3" name="Freeform 2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4" name="Oval 299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25" name="Freeform 3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6" name="AutoShape 301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27" name="AutoShape 302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28" name="Oval 303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29" name="Oval 304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5930" name="Oval 305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931" name="Rectangle 306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7" name="Group 307"/>
          <p:cNvGrpSpPr>
            <a:grpSpLocks/>
          </p:cNvGrpSpPr>
          <p:nvPr/>
        </p:nvGrpSpPr>
        <p:grpSpPr bwMode="auto">
          <a:xfrm>
            <a:off x="7013575" y="5281613"/>
            <a:ext cx="377825" cy="576262"/>
            <a:chOff x="4140" y="429"/>
            <a:chExt cx="1425" cy="2396"/>
          </a:xfrm>
        </p:grpSpPr>
        <p:sp>
          <p:nvSpPr>
            <p:cNvPr id="35876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7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78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9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81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5906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07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82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83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904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05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84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85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5886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5902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03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87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888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900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5901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5889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0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1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3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94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5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6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7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5898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5899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5868" name="Group 340"/>
          <p:cNvGrpSpPr>
            <a:grpSpLocks/>
          </p:cNvGrpSpPr>
          <p:nvPr/>
        </p:nvGrpSpPr>
        <p:grpSpPr bwMode="auto">
          <a:xfrm>
            <a:off x="5808663" y="5346700"/>
            <a:ext cx="525462" cy="557213"/>
            <a:chOff x="-44" y="1473"/>
            <a:chExt cx="981" cy="1105"/>
          </a:xfrm>
        </p:grpSpPr>
        <p:pic>
          <p:nvPicPr>
            <p:cNvPr id="35874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75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5869" name="Group 343"/>
          <p:cNvGrpSpPr>
            <a:grpSpLocks/>
          </p:cNvGrpSpPr>
          <p:nvPr/>
        </p:nvGrpSpPr>
        <p:grpSpPr bwMode="auto">
          <a:xfrm>
            <a:off x="6332538" y="5335588"/>
            <a:ext cx="525462" cy="557212"/>
            <a:chOff x="-44" y="1473"/>
            <a:chExt cx="981" cy="1105"/>
          </a:xfrm>
        </p:grpSpPr>
        <p:pic>
          <p:nvPicPr>
            <p:cNvPr id="35872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73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3850" y="1628775"/>
            <a:ext cx="3743325" cy="4657725"/>
          </a:xfrm>
        </p:spPr>
        <p:txBody>
          <a:bodyPr/>
          <a:lstStyle/>
          <a:p>
            <a:pPr>
              <a:defRPr/>
            </a:pPr>
            <a:r>
              <a:rPr lang="pt-PT" sz="2400" dirty="0"/>
              <a:t>O</a:t>
            </a:r>
            <a:r>
              <a:rPr lang="pt-PT" sz="2400" dirty="0" smtClean="0"/>
              <a:t> canal de acesso à Internet pode ficar saturado pelos utilizadores presentes na rede local e torna-se assim o estrangulamento que faz com que o acesso seja de má qualidade para todos</a:t>
            </a:r>
            <a:endParaRPr lang="pt-PT" sz="2400" dirty="0"/>
          </a:p>
        </p:txBody>
      </p:sp>
      <p:sp>
        <p:nvSpPr>
          <p:cNvPr id="24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B412802-3C64-A448-AF4E-76E26BD55ACE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2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200" dirty="0" smtClean="0">
                <a:latin typeface="+mn-lt"/>
                <a:ea typeface="ＭＳ Ｐゴシック" charset="0"/>
                <a:cs typeface="Tw Cen MT"/>
              </a:rPr>
              <a:t>Solução: aumentar a capacidade do canal</a:t>
            </a:r>
            <a:endParaRPr lang="pt-PT" sz="32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6866" name="Text Box 50"/>
          <p:cNvSpPr txBox="1">
            <a:spLocks noChangeArrowheads="1"/>
          </p:cNvSpPr>
          <p:nvPr/>
        </p:nvSpPr>
        <p:spPr bwMode="auto">
          <a:xfrm>
            <a:off x="7853363" y="1790700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800">
                <a:latin typeface="Arial" charset="0"/>
              </a:rPr>
              <a:t>origin</a:t>
            </a:r>
          </a:p>
          <a:p>
            <a:pPr algn="r" eaLnBrk="1" hangingPunct="1"/>
            <a:r>
              <a:rPr lang="en-US" sz="1800">
                <a:latin typeface="Arial" charset="0"/>
              </a:rPr>
              <a:t>servers</a:t>
            </a:r>
          </a:p>
        </p:txBody>
      </p:sp>
      <p:sp>
        <p:nvSpPr>
          <p:cNvPr id="36867" name="Text Box 99"/>
          <p:cNvSpPr txBox="1">
            <a:spLocks noChangeArrowheads="1"/>
          </p:cNvSpPr>
          <p:nvPr/>
        </p:nvSpPr>
        <p:spPr bwMode="auto">
          <a:xfrm>
            <a:off x="6700838" y="3622675"/>
            <a:ext cx="12874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200 Mbps </a:t>
            </a:r>
          </a:p>
          <a:p>
            <a:pPr eaLnBrk="1" hangingPunct="1"/>
            <a:r>
              <a:rPr lang="en-US" sz="1600">
                <a:latin typeface="Arial" charset="0"/>
              </a:rPr>
              <a:t>access link</a:t>
            </a:r>
            <a:endParaRPr lang="en-US" sz="2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6868" name="Line 2"/>
          <p:cNvSpPr>
            <a:spLocks noChangeShapeType="1"/>
          </p:cNvSpPr>
          <p:nvPr/>
        </p:nvSpPr>
        <p:spPr bwMode="auto">
          <a:xfrm>
            <a:off x="5424488" y="2376488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Line 51"/>
          <p:cNvSpPr>
            <a:spLocks noChangeShapeType="1"/>
          </p:cNvSpPr>
          <p:nvPr/>
        </p:nvSpPr>
        <p:spPr bwMode="auto">
          <a:xfrm>
            <a:off x="6234113" y="1995488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Line 52"/>
          <p:cNvSpPr>
            <a:spLocks noChangeShapeType="1"/>
          </p:cNvSpPr>
          <p:nvPr/>
        </p:nvSpPr>
        <p:spPr bwMode="auto">
          <a:xfrm flipH="1">
            <a:off x="6862763" y="2033588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Line 53"/>
          <p:cNvSpPr>
            <a:spLocks noChangeShapeType="1"/>
          </p:cNvSpPr>
          <p:nvPr/>
        </p:nvSpPr>
        <p:spPr bwMode="auto">
          <a:xfrm flipH="1">
            <a:off x="7319963" y="2195513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Line 54"/>
          <p:cNvSpPr>
            <a:spLocks noChangeShapeType="1"/>
          </p:cNvSpPr>
          <p:nvPr/>
        </p:nvSpPr>
        <p:spPr bwMode="auto">
          <a:xfrm flipH="1" flipV="1">
            <a:off x="7481888" y="2957513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Freeform 55"/>
          <p:cNvSpPr>
            <a:spLocks/>
          </p:cNvSpPr>
          <p:nvPr/>
        </p:nvSpPr>
        <p:spPr bwMode="auto">
          <a:xfrm>
            <a:off x="5508625" y="1989138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Text Box 70"/>
          <p:cNvSpPr txBox="1">
            <a:spLocks noChangeArrowheads="1"/>
          </p:cNvSpPr>
          <p:nvPr/>
        </p:nvSpPr>
        <p:spPr bwMode="auto">
          <a:xfrm>
            <a:off x="6215063" y="2320925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public</a:t>
            </a:r>
          </a:p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 Internet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grpSp>
        <p:nvGrpSpPr>
          <p:cNvPr id="36875" name="Group 68"/>
          <p:cNvGrpSpPr>
            <a:grpSpLocks/>
          </p:cNvGrpSpPr>
          <p:nvPr/>
        </p:nvGrpSpPr>
        <p:grpSpPr bwMode="auto">
          <a:xfrm>
            <a:off x="6332538" y="3132138"/>
            <a:ext cx="881062" cy="307975"/>
            <a:chOff x="2356" y="1300"/>
            <a:chExt cx="555" cy="194"/>
          </a:xfrm>
        </p:grpSpPr>
        <p:sp>
          <p:nvSpPr>
            <p:cNvPr id="3710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10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710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7105" name="Group 72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7108" name="Freeform 7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09" name="Freeform 7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106" name="Line 75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7" name="Line 76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76" name="Group 77"/>
          <p:cNvGrpSpPr>
            <a:grpSpLocks/>
          </p:cNvGrpSpPr>
          <p:nvPr/>
        </p:nvGrpSpPr>
        <p:grpSpPr bwMode="auto">
          <a:xfrm>
            <a:off x="5076825" y="1924050"/>
            <a:ext cx="377825" cy="576263"/>
            <a:chOff x="4140" y="429"/>
            <a:chExt cx="1425" cy="2396"/>
          </a:xfrm>
        </p:grpSpPr>
        <p:sp>
          <p:nvSpPr>
            <p:cNvPr id="37070" name="Freeform 7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1" name="Rectangle 7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72" name="Freeform 8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3" name="Freeform 8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4" name="Rectangle 8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75" name="Group 8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100" name="AutoShape 8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101" name="AutoShape 8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76" name="Rectangle 8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77" name="Group 8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098" name="AutoShape 8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99" name="AutoShape 8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78" name="Rectangle 9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79" name="Rectangle 9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80" name="Group 9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096" name="AutoShape 9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97" name="AutoShape 9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81" name="Freeform 9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082" name="Group 9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94" name="AutoShape 9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95" name="AutoShape 9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83" name="Rectangle 9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84" name="Freeform 10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5" name="Freeform 10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6" name="Oval 10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87" name="Freeform 10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8" name="AutoShape 10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89" name="AutoShape 10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90" name="Oval 10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91" name="Oval 10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7092" name="Oval 10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93" name="Rectangle 10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6877" name="Group 110"/>
          <p:cNvGrpSpPr>
            <a:grpSpLocks/>
          </p:cNvGrpSpPr>
          <p:nvPr/>
        </p:nvGrpSpPr>
        <p:grpSpPr bwMode="auto">
          <a:xfrm>
            <a:off x="5991225" y="1446213"/>
            <a:ext cx="377825" cy="576262"/>
            <a:chOff x="4140" y="429"/>
            <a:chExt cx="1425" cy="2396"/>
          </a:xfrm>
        </p:grpSpPr>
        <p:sp>
          <p:nvSpPr>
            <p:cNvPr id="37038" name="Freeform 1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9" name="Rectangle 112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40" name="Freeform 1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1" name="Freeform 1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2" name="Rectangle 115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43" name="Group 1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068" name="AutoShape 11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69" name="AutoShape 118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44" name="Rectangle 119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45" name="Group 1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066" name="AutoShape 121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67" name="AutoShape 122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46" name="Rectangle 123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47" name="Rectangle 124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48" name="Group 1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064" name="AutoShape 126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65" name="AutoShape 127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49" name="Freeform 1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050" name="Group 1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62" name="AutoShape 130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63" name="AutoShape 131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51" name="Rectangle 132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52" name="Freeform 1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3" name="Freeform 1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4" name="Oval 135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55" name="Freeform 1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6" name="AutoShape 137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57" name="AutoShape 138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58" name="Oval 139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59" name="Oval 140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7060" name="Oval 141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61" name="Rectangle 142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6878" name="Group 143"/>
          <p:cNvGrpSpPr>
            <a:grpSpLocks/>
          </p:cNvGrpSpPr>
          <p:nvPr/>
        </p:nvGrpSpPr>
        <p:grpSpPr bwMode="auto">
          <a:xfrm>
            <a:off x="6743700" y="1477963"/>
            <a:ext cx="377825" cy="576262"/>
            <a:chOff x="4140" y="429"/>
            <a:chExt cx="1425" cy="2396"/>
          </a:xfrm>
        </p:grpSpPr>
        <p:sp>
          <p:nvSpPr>
            <p:cNvPr id="37006" name="Freeform 1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7" name="Rectangle 145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08" name="Freeform 1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9" name="Freeform 1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0" name="Rectangle 148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11" name="Group 1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036" name="AutoShape 150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37" name="AutoShape 151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12" name="Rectangle 152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13" name="Group 1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034" name="AutoShape 154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35" name="AutoShape 155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14" name="Rectangle 156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15" name="Rectangle 157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7016" name="Group 1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032" name="AutoShape 159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33" name="AutoShape 160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17" name="Freeform 1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018" name="Group 1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30" name="AutoShape 1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31" name="AutoShape 164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7019" name="Rectangle 165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0" name="Freeform 1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1" name="Freeform 1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2" name="Oval 168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3" name="Freeform 1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4" name="AutoShape 170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5" name="AutoShape 171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6" name="Oval 172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7" name="Oval 173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7028" name="Oval 174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029" name="Rectangle 175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6879" name="Group 176"/>
          <p:cNvGrpSpPr>
            <a:grpSpLocks/>
          </p:cNvGrpSpPr>
          <p:nvPr/>
        </p:nvGrpSpPr>
        <p:grpSpPr bwMode="auto">
          <a:xfrm>
            <a:off x="7353300" y="1630363"/>
            <a:ext cx="377825" cy="576262"/>
            <a:chOff x="4140" y="429"/>
            <a:chExt cx="1425" cy="2396"/>
          </a:xfrm>
        </p:grpSpPr>
        <p:sp>
          <p:nvSpPr>
            <p:cNvPr id="36974" name="Freeform 17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5" name="Rectangle 178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76" name="Freeform 17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7" name="Freeform 18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8" name="Rectangle 181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79" name="Group 18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004" name="AutoShape 183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5" name="AutoShape 184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0" name="Rectangle 185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81" name="Group 18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002" name="AutoShape 187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3" name="AutoShape 188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2" name="Rectangle 189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83" name="Rectangle 190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84" name="Group 19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000" name="AutoShape 192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001" name="AutoShape 193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5" name="Freeform 19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86" name="Group 19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6998" name="AutoShape 196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99" name="AutoShape 197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87" name="Rectangle 198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88" name="Freeform 19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9" name="Freeform 20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0" name="Oval 201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1" name="Freeform 20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2" name="AutoShape 203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3" name="AutoShape 204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4" name="Oval 205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5" name="Oval 206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6996" name="Oval 207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97" name="Rectangle 208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6880" name="Group 209"/>
          <p:cNvGrpSpPr>
            <a:grpSpLocks/>
          </p:cNvGrpSpPr>
          <p:nvPr/>
        </p:nvGrpSpPr>
        <p:grpSpPr bwMode="auto">
          <a:xfrm>
            <a:off x="7681913" y="2576513"/>
            <a:ext cx="377825" cy="576262"/>
            <a:chOff x="4140" y="429"/>
            <a:chExt cx="1425" cy="2396"/>
          </a:xfrm>
        </p:grpSpPr>
        <p:sp>
          <p:nvSpPr>
            <p:cNvPr id="36942" name="Freeform 21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3" name="Rectangle 21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44" name="Freeform 21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5" name="Freeform 21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6" name="Rectangle 214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47" name="Group 21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6972" name="AutoShape 21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73" name="AutoShape 217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48" name="Rectangle 218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49" name="Group 21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6970" name="AutoShape 22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71" name="AutoShape 221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50" name="Rectangle 222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51" name="Rectangle 223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52" name="Group 22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6968" name="AutoShape 225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69" name="AutoShape 226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53" name="Freeform 22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54" name="Group 22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6966" name="AutoShape 229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67" name="AutoShape 230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55" name="Rectangle 231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56" name="Freeform 23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7" name="Freeform 23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8" name="Oval 234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59" name="Freeform 23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0" name="AutoShape 236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61" name="AutoShape 237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62" name="Oval 238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63" name="Oval 239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6964" name="Oval 240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65" name="Rectangle 241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6881" name="Freeform 71"/>
          <p:cNvSpPr>
            <a:spLocks/>
          </p:cNvSpPr>
          <p:nvPr/>
        </p:nvSpPr>
        <p:spPr bwMode="auto">
          <a:xfrm>
            <a:off x="5089525" y="4359275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77"/>
          <p:cNvSpPr>
            <a:spLocks noChangeShapeType="1"/>
          </p:cNvSpPr>
          <p:nvPr/>
        </p:nvSpPr>
        <p:spPr bwMode="auto">
          <a:xfrm flipH="1">
            <a:off x="5538788" y="4668838"/>
            <a:ext cx="855662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Line 78"/>
          <p:cNvSpPr>
            <a:spLocks noChangeShapeType="1"/>
          </p:cNvSpPr>
          <p:nvPr/>
        </p:nvSpPr>
        <p:spPr bwMode="auto">
          <a:xfrm flipH="1">
            <a:off x="6048375" y="4716463"/>
            <a:ext cx="563563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Line 79"/>
          <p:cNvSpPr>
            <a:spLocks noChangeShapeType="1"/>
          </p:cNvSpPr>
          <p:nvPr/>
        </p:nvSpPr>
        <p:spPr bwMode="auto">
          <a:xfrm flipH="1">
            <a:off x="6586538" y="4722813"/>
            <a:ext cx="149225" cy="382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Line 80"/>
          <p:cNvSpPr>
            <a:spLocks noChangeShapeType="1"/>
          </p:cNvSpPr>
          <p:nvPr/>
        </p:nvSpPr>
        <p:spPr bwMode="auto">
          <a:xfrm>
            <a:off x="6953250" y="4702175"/>
            <a:ext cx="123825" cy="412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Text Box 97"/>
          <p:cNvSpPr txBox="1">
            <a:spLocks noChangeArrowheads="1"/>
          </p:cNvSpPr>
          <p:nvPr/>
        </p:nvSpPr>
        <p:spPr bwMode="auto">
          <a:xfrm>
            <a:off x="5116513" y="4246563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institutional</a:t>
            </a:r>
          </a:p>
          <a:p>
            <a:pPr eaLnBrk="1" hangingPunct="1"/>
            <a:r>
              <a:rPr lang="en-US" sz="1600">
                <a:solidFill>
                  <a:srgbClr val="CC0000"/>
                </a:solidFill>
                <a:latin typeface="Arial" charset="0"/>
              </a:rPr>
              <a:t>network</a:t>
            </a:r>
            <a:endParaRPr lang="en-US" sz="24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6887" name="Text Box 98"/>
          <p:cNvSpPr txBox="1">
            <a:spLocks noChangeArrowheads="1"/>
          </p:cNvSpPr>
          <p:nvPr/>
        </p:nvSpPr>
        <p:spPr bwMode="auto">
          <a:xfrm>
            <a:off x="7124700" y="4627563"/>
            <a:ext cx="12906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1 Gbps LAN</a:t>
            </a:r>
            <a:endParaRPr lang="en-US" sz="240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36888" name="Group 120"/>
          <p:cNvGrpSpPr>
            <a:grpSpLocks/>
          </p:cNvGrpSpPr>
          <p:nvPr/>
        </p:nvGrpSpPr>
        <p:grpSpPr bwMode="auto">
          <a:xfrm>
            <a:off x="6311900" y="4427538"/>
            <a:ext cx="881063" cy="307975"/>
            <a:chOff x="2356" y="1300"/>
            <a:chExt cx="555" cy="194"/>
          </a:xfrm>
        </p:grpSpPr>
        <p:sp>
          <p:nvSpPr>
            <p:cNvPr id="3693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93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3693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36937" name="Group 124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6940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41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938" name="Line 127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9" name="Line 128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89" name="Group 172"/>
          <p:cNvGrpSpPr>
            <a:grpSpLocks/>
          </p:cNvGrpSpPr>
          <p:nvPr/>
        </p:nvGrpSpPr>
        <p:grpSpPr bwMode="auto">
          <a:xfrm>
            <a:off x="5226050" y="5037138"/>
            <a:ext cx="525463" cy="557212"/>
            <a:chOff x="-44" y="1473"/>
            <a:chExt cx="981" cy="1105"/>
          </a:xfrm>
        </p:grpSpPr>
        <p:pic>
          <p:nvPicPr>
            <p:cNvPr id="36932" name="Picture 17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933" name="Freeform 17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90" name="Group 307"/>
          <p:cNvGrpSpPr>
            <a:grpSpLocks/>
          </p:cNvGrpSpPr>
          <p:nvPr/>
        </p:nvGrpSpPr>
        <p:grpSpPr bwMode="auto">
          <a:xfrm>
            <a:off x="6942138" y="4994275"/>
            <a:ext cx="377825" cy="576263"/>
            <a:chOff x="4140" y="429"/>
            <a:chExt cx="1425" cy="2396"/>
          </a:xfrm>
        </p:grpSpPr>
        <p:sp>
          <p:nvSpPr>
            <p:cNvPr id="36900" name="Freeform 3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4 w 354"/>
                <a:gd name="T3" fmla="*/ 9 h 2742"/>
                <a:gd name="T4" fmla="*/ 4 w 354"/>
                <a:gd name="T5" fmla="*/ 69 h 2742"/>
                <a:gd name="T6" fmla="*/ 0 w 354"/>
                <a:gd name="T7" fmla="*/ 72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1" name="Rectangle 309"/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02" name="Freeform 3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7 h 2537"/>
                <a:gd name="T4" fmla="*/ 2 w 211"/>
                <a:gd name="T5" fmla="*/ 6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Freeform 3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4 h 226"/>
                <a:gd name="T4" fmla="*/ 4 w 328"/>
                <a:gd name="T5" fmla="*/ 7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4" name="Rectangle 312"/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05" name="Group 3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6930" name="AutoShape 314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31" name="AutoShape 315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06" name="Rectangle 316"/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07" name="Group 3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6928" name="AutoShape 318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29" name="AutoShape 319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08" name="Rectangle 320"/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09" name="Rectangle 321"/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910" name="Group 3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6926" name="AutoShape 323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27" name="AutoShape 324"/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11" name="Freeform 3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 w 328"/>
                <a:gd name="T3" fmla="*/ 3 h 226"/>
                <a:gd name="T4" fmla="*/ 4 w 328"/>
                <a:gd name="T5" fmla="*/ 6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12" name="Group 3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6924" name="AutoShape 32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925" name="AutoShape 328"/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913" name="Rectangle 329"/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14" name="Freeform 3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 w 296"/>
                <a:gd name="T3" fmla="*/ 3 h 256"/>
                <a:gd name="T4" fmla="*/ 4 w 296"/>
                <a:gd name="T5" fmla="*/ 6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5" name="Freeform 3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 w 304"/>
                <a:gd name="T3" fmla="*/ 5 h 288"/>
                <a:gd name="T4" fmla="*/ 3 w 304"/>
                <a:gd name="T5" fmla="*/ 8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Oval 332"/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17" name="Freeform 3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7 h 240"/>
                <a:gd name="T4" fmla="*/ 4 w 306"/>
                <a:gd name="T5" fmla="*/ 3 h 240"/>
                <a:gd name="T6" fmla="*/ 4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8" name="AutoShape 334"/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19" name="AutoShape 335"/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20" name="Oval 336"/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21" name="Oval 337"/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36922" name="Oval 338"/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6923" name="Rectangle 339"/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36891" name="Group 340"/>
          <p:cNvGrpSpPr>
            <a:grpSpLocks/>
          </p:cNvGrpSpPr>
          <p:nvPr/>
        </p:nvGrpSpPr>
        <p:grpSpPr bwMode="auto">
          <a:xfrm>
            <a:off x="5737225" y="5059363"/>
            <a:ext cx="525463" cy="557212"/>
            <a:chOff x="-44" y="1473"/>
            <a:chExt cx="981" cy="1105"/>
          </a:xfrm>
        </p:grpSpPr>
        <p:pic>
          <p:nvPicPr>
            <p:cNvPr id="36898" name="Picture 34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99" name="Freeform 34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892" name="Group 343"/>
          <p:cNvGrpSpPr>
            <a:grpSpLocks/>
          </p:cNvGrpSpPr>
          <p:nvPr/>
        </p:nvGrpSpPr>
        <p:grpSpPr bwMode="auto">
          <a:xfrm>
            <a:off x="6261100" y="5048250"/>
            <a:ext cx="525463" cy="557213"/>
            <a:chOff x="-44" y="1473"/>
            <a:chExt cx="981" cy="1105"/>
          </a:xfrm>
        </p:grpSpPr>
        <p:pic>
          <p:nvPicPr>
            <p:cNvPr id="36896" name="Picture 34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97" name="Freeform 34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4356 w 356"/>
                <a:gd name="T3" fmla="*/ 8247 h 368"/>
                <a:gd name="T4" fmla="*/ 123796 w 356"/>
                <a:gd name="T5" fmla="*/ 171821 h 368"/>
                <a:gd name="T6" fmla="*/ 27283 w 356"/>
                <a:gd name="T7" fmla="*/ 21488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6893" name="Line 95"/>
          <p:cNvSpPr>
            <a:spLocks noChangeShapeType="1"/>
          </p:cNvSpPr>
          <p:nvPr/>
        </p:nvSpPr>
        <p:spPr bwMode="auto">
          <a:xfrm>
            <a:off x="6748463" y="3433763"/>
            <a:ext cx="19050" cy="989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3850" y="1916113"/>
            <a:ext cx="4229100" cy="4105275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Mas provavelmente a solução é mais cara do que uma alternativa baseada em </a:t>
            </a:r>
            <a:r>
              <a:rPr lang="pt-PT" sz="2400" i="1" dirty="0" err="1" smtClean="0"/>
              <a:t>caching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Alternativa: evitar pedir </a:t>
            </a:r>
            <a:r>
              <a:rPr lang="pt-PT" sz="2400" dirty="0" err="1" smtClean="0"/>
              <a:t>objectos</a:t>
            </a:r>
            <a:r>
              <a:rPr lang="pt-PT" sz="2400" dirty="0" smtClean="0"/>
              <a:t> em duplicado aos servidores da Internet</a:t>
            </a:r>
            <a:endParaRPr lang="pt-PT" sz="2400" dirty="0"/>
          </a:p>
        </p:txBody>
      </p:sp>
      <p:sp>
        <p:nvSpPr>
          <p:cNvPr id="24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CC006829-76DF-864F-AD02-85764A076F53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096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ja-JP" sz="4800" dirty="0">
                <a:latin typeface="Tw Cen MT"/>
                <a:ea typeface="ＭＳ Ｐゴシック" charset="0"/>
                <a:cs typeface="Tw Cen MT"/>
              </a:rPr>
              <a:t>U</a:t>
            </a:r>
            <a:r>
              <a:rPr lang="pt-PT" altLang="ja-JP" sz="4800" dirty="0" err="1" smtClean="0">
                <a:latin typeface="+mn-lt"/>
                <a:ea typeface="ＭＳ Ｐゴシック" charset="0"/>
                <a:cs typeface="Tw Cen MT"/>
              </a:rPr>
              <a:t>s</a:t>
            </a:r>
            <a:r>
              <a:rPr lang="pt-PT" altLang="ja-JP" sz="4800" dirty="0" err="1" smtClean="0">
                <a:latin typeface="Tw Cen MT"/>
                <a:ea typeface="ＭＳ Ｐゴシック" charset="0"/>
                <a:cs typeface="Tw Cen MT"/>
              </a:rPr>
              <a:t>ar</a:t>
            </a:r>
            <a:r>
              <a:rPr lang="pt-PT" altLang="ja-JP" sz="4800" dirty="0" smtClean="0">
                <a:latin typeface="Tw Cen MT"/>
                <a:ea typeface="ＭＳ Ｐゴシック" charset="0"/>
                <a:cs typeface="Tw Cen MT"/>
              </a:rPr>
              <a:t> um </a:t>
            </a:r>
            <a:r>
              <a:rPr lang="pt-PT" altLang="ja-JP" sz="4800" i="1" dirty="0" err="1" smtClean="0">
                <a:latin typeface="Tw Cen MT"/>
                <a:ea typeface="ＭＳ Ｐゴシック" charset="0"/>
                <a:cs typeface="Tw Cen MT"/>
              </a:rPr>
              <a:t>proxy</a:t>
            </a:r>
            <a:endParaRPr lang="pt-PT" sz="5400" i="1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4919663" y="1479550"/>
            <a:ext cx="3709987" cy="4303713"/>
            <a:chOff x="4919663" y="1479550"/>
            <a:chExt cx="3709987" cy="4303713"/>
          </a:xfrm>
        </p:grpSpPr>
        <p:sp>
          <p:nvSpPr>
            <p:cNvPr id="37893" name="Freeform 71"/>
            <p:cNvSpPr>
              <a:spLocks/>
            </p:cNvSpPr>
            <p:nvPr/>
          </p:nvSpPr>
          <p:spPr bwMode="auto">
            <a:xfrm>
              <a:off x="4932363" y="4392613"/>
              <a:ext cx="2965450" cy="1390650"/>
            </a:xfrm>
            <a:custGeom>
              <a:avLst/>
              <a:gdLst>
                <a:gd name="T0" fmla="*/ 2147483647 w 1868"/>
                <a:gd name="T1" fmla="*/ 2147483647 h 876"/>
                <a:gd name="T2" fmla="*/ 2147483647 w 1868"/>
                <a:gd name="T3" fmla="*/ 2147483647 h 876"/>
                <a:gd name="T4" fmla="*/ 2147483647 w 1868"/>
                <a:gd name="T5" fmla="*/ 2147483647 h 876"/>
                <a:gd name="T6" fmla="*/ 2147483647 w 1868"/>
                <a:gd name="T7" fmla="*/ 2147483647 h 876"/>
                <a:gd name="T8" fmla="*/ 2147483647 w 1868"/>
                <a:gd name="T9" fmla="*/ 2147483647 h 876"/>
                <a:gd name="T10" fmla="*/ 2147483647 w 1868"/>
                <a:gd name="T11" fmla="*/ 2147483647 h 876"/>
                <a:gd name="T12" fmla="*/ 2147483647 w 1868"/>
                <a:gd name="T13" fmla="*/ 2147483647 h 876"/>
                <a:gd name="T14" fmla="*/ 2147483647 w 1868"/>
                <a:gd name="T15" fmla="*/ 2147483647 h 876"/>
                <a:gd name="T16" fmla="*/ 2147483647 w 1868"/>
                <a:gd name="T17" fmla="*/ 2147483647 h 876"/>
                <a:gd name="T18" fmla="*/ 2147483647 w 1868"/>
                <a:gd name="T19" fmla="*/ 2147483647 h 876"/>
                <a:gd name="T20" fmla="*/ 2147483647 w 1868"/>
                <a:gd name="T21" fmla="*/ 2147483647 h 8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868"/>
                <a:gd name="T34" fmla="*/ 0 h 876"/>
                <a:gd name="T35" fmla="*/ 1868 w 1868"/>
                <a:gd name="T36" fmla="*/ 876 h 8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868" h="876">
                  <a:moveTo>
                    <a:pt x="31" y="327"/>
                  </a:moveTo>
                  <a:cubicBezTo>
                    <a:pt x="20" y="237"/>
                    <a:pt x="0" y="189"/>
                    <a:pt x="103" y="137"/>
                  </a:cubicBezTo>
                  <a:cubicBezTo>
                    <a:pt x="206" y="85"/>
                    <a:pt x="476" y="34"/>
                    <a:pt x="649" y="17"/>
                  </a:cubicBezTo>
                  <a:cubicBezTo>
                    <a:pt x="822" y="0"/>
                    <a:pt x="955" y="18"/>
                    <a:pt x="1141" y="35"/>
                  </a:cubicBezTo>
                  <a:cubicBezTo>
                    <a:pt x="1327" y="52"/>
                    <a:pt x="1658" y="3"/>
                    <a:pt x="1763" y="121"/>
                  </a:cubicBezTo>
                  <a:cubicBezTo>
                    <a:pt x="1868" y="239"/>
                    <a:pt x="1840" y="621"/>
                    <a:pt x="1774" y="741"/>
                  </a:cubicBezTo>
                  <a:cubicBezTo>
                    <a:pt x="1708" y="861"/>
                    <a:pt x="1534" y="827"/>
                    <a:pt x="1369" y="845"/>
                  </a:cubicBezTo>
                  <a:cubicBezTo>
                    <a:pt x="1204" y="863"/>
                    <a:pt x="935" y="851"/>
                    <a:pt x="781" y="851"/>
                  </a:cubicBezTo>
                  <a:cubicBezTo>
                    <a:pt x="627" y="851"/>
                    <a:pt x="549" y="876"/>
                    <a:pt x="447" y="847"/>
                  </a:cubicBezTo>
                  <a:cubicBezTo>
                    <a:pt x="345" y="818"/>
                    <a:pt x="237" y="762"/>
                    <a:pt x="168" y="676"/>
                  </a:cubicBezTo>
                  <a:cubicBezTo>
                    <a:pt x="98" y="589"/>
                    <a:pt x="29" y="468"/>
                    <a:pt x="31" y="327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Line 77"/>
            <p:cNvSpPr>
              <a:spLocks noChangeShapeType="1"/>
            </p:cNvSpPr>
            <p:nvPr/>
          </p:nvSpPr>
          <p:spPr bwMode="auto">
            <a:xfrm flipH="1">
              <a:off x="5381625" y="4702175"/>
              <a:ext cx="855663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5" name="Line 78"/>
            <p:cNvSpPr>
              <a:spLocks noChangeShapeType="1"/>
            </p:cNvSpPr>
            <p:nvPr/>
          </p:nvSpPr>
          <p:spPr bwMode="auto">
            <a:xfrm flipH="1">
              <a:off x="5891213" y="4749800"/>
              <a:ext cx="563562" cy="393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6" name="Line 79"/>
            <p:cNvSpPr>
              <a:spLocks noChangeShapeType="1"/>
            </p:cNvSpPr>
            <p:nvPr/>
          </p:nvSpPr>
          <p:spPr bwMode="auto">
            <a:xfrm flipH="1">
              <a:off x="6429375" y="4756150"/>
              <a:ext cx="149225" cy="382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7" name="Line 80"/>
            <p:cNvSpPr>
              <a:spLocks noChangeShapeType="1"/>
            </p:cNvSpPr>
            <p:nvPr/>
          </p:nvSpPr>
          <p:spPr bwMode="auto">
            <a:xfrm>
              <a:off x="6796088" y="4735513"/>
              <a:ext cx="123825" cy="412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Text Box 97"/>
            <p:cNvSpPr txBox="1">
              <a:spLocks noChangeArrowheads="1"/>
            </p:cNvSpPr>
            <p:nvPr/>
          </p:nvSpPr>
          <p:spPr bwMode="auto">
            <a:xfrm>
              <a:off x="4959350" y="4279900"/>
              <a:ext cx="119856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institutional</a:t>
              </a:r>
            </a:p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network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sp>
          <p:nvSpPr>
            <p:cNvPr id="37899" name="Text Box 98"/>
            <p:cNvSpPr txBox="1">
              <a:spLocks noChangeArrowheads="1"/>
            </p:cNvSpPr>
            <p:nvPr/>
          </p:nvSpPr>
          <p:spPr bwMode="auto">
            <a:xfrm>
              <a:off x="6967538" y="4660900"/>
              <a:ext cx="129063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1 Gbps LAN</a:t>
              </a:r>
              <a:endParaRPr lang="en-US" sz="2400">
                <a:solidFill>
                  <a:schemeClr val="accent2"/>
                </a:solidFill>
                <a:latin typeface="Arial" charset="0"/>
              </a:endParaRPr>
            </a:p>
          </p:txBody>
        </p:sp>
        <p:grpSp>
          <p:nvGrpSpPr>
            <p:cNvPr id="37900" name="Group 120"/>
            <p:cNvGrpSpPr>
              <a:grpSpLocks/>
            </p:cNvGrpSpPr>
            <p:nvPr/>
          </p:nvGrpSpPr>
          <p:grpSpPr bwMode="auto">
            <a:xfrm>
              <a:off x="6154738" y="4460875"/>
              <a:ext cx="881062" cy="307975"/>
              <a:chOff x="2356" y="1300"/>
              <a:chExt cx="555" cy="194"/>
            </a:xfrm>
          </p:grpSpPr>
          <p:sp>
            <p:nvSpPr>
              <p:cNvPr id="3813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813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813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38133" name="Group 124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8136" name="Freeform 12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137" name="Freeform 12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134" name="Line 127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35" name="Line 128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01" name="Group 172"/>
            <p:cNvGrpSpPr>
              <a:grpSpLocks/>
            </p:cNvGrpSpPr>
            <p:nvPr/>
          </p:nvGrpSpPr>
          <p:grpSpPr bwMode="auto">
            <a:xfrm>
              <a:off x="5068888" y="5070475"/>
              <a:ext cx="525462" cy="557213"/>
              <a:chOff x="-44" y="1473"/>
              <a:chExt cx="981" cy="1105"/>
            </a:xfrm>
          </p:grpSpPr>
          <p:pic>
            <p:nvPicPr>
              <p:cNvPr id="38128" name="Picture 17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129" name="Freeform 17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7902" name="Group 340"/>
            <p:cNvGrpSpPr>
              <a:grpSpLocks/>
            </p:cNvGrpSpPr>
            <p:nvPr/>
          </p:nvGrpSpPr>
          <p:grpSpPr bwMode="auto">
            <a:xfrm>
              <a:off x="5580063" y="5092700"/>
              <a:ext cx="525462" cy="557213"/>
              <a:chOff x="-44" y="1473"/>
              <a:chExt cx="981" cy="1105"/>
            </a:xfrm>
          </p:grpSpPr>
          <p:pic>
            <p:nvPicPr>
              <p:cNvPr id="38126" name="Picture 34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127" name="Freeform 34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7903" name="Group 343"/>
            <p:cNvGrpSpPr>
              <a:grpSpLocks/>
            </p:cNvGrpSpPr>
            <p:nvPr/>
          </p:nvGrpSpPr>
          <p:grpSpPr bwMode="auto">
            <a:xfrm>
              <a:off x="6103938" y="5081588"/>
              <a:ext cx="525462" cy="557212"/>
              <a:chOff x="-44" y="1473"/>
              <a:chExt cx="981" cy="1105"/>
            </a:xfrm>
          </p:grpSpPr>
          <p:pic>
            <p:nvPicPr>
              <p:cNvPr id="38124" name="Picture 34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125" name="Freeform 34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7904" name="Text Box 50"/>
            <p:cNvSpPr txBox="1">
              <a:spLocks noChangeArrowheads="1"/>
            </p:cNvSpPr>
            <p:nvPr/>
          </p:nvSpPr>
          <p:spPr bwMode="auto">
            <a:xfrm>
              <a:off x="7696200" y="1824038"/>
              <a:ext cx="933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n-US" sz="1800">
                  <a:latin typeface="Arial" charset="0"/>
                </a:rPr>
                <a:t>origin</a:t>
              </a:r>
            </a:p>
            <a:p>
              <a:pPr algn="r" eaLnBrk="1" hangingPunct="1"/>
              <a:r>
                <a:rPr lang="en-US" sz="1800">
                  <a:latin typeface="Arial" charset="0"/>
                </a:rPr>
                <a:t>servers</a:t>
              </a:r>
            </a:p>
          </p:txBody>
        </p:sp>
        <p:sp>
          <p:nvSpPr>
            <p:cNvPr id="37905" name="Line 95"/>
            <p:cNvSpPr>
              <a:spLocks noChangeShapeType="1"/>
            </p:cNvSpPr>
            <p:nvPr/>
          </p:nvSpPr>
          <p:spPr bwMode="auto">
            <a:xfrm>
              <a:off x="6591300" y="3467100"/>
              <a:ext cx="0" cy="1062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6" name="Text Box 99"/>
            <p:cNvSpPr txBox="1">
              <a:spLocks noChangeArrowheads="1"/>
            </p:cNvSpPr>
            <p:nvPr/>
          </p:nvSpPr>
          <p:spPr bwMode="auto">
            <a:xfrm>
              <a:off x="6544435" y="3656013"/>
              <a:ext cx="1287532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10 Mbps </a:t>
              </a:r>
            </a:p>
            <a:p>
              <a:pPr eaLnBrk="1" hangingPunct="1"/>
              <a:r>
                <a:rPr lang="en-US" sz="1600">
                  <a:latin typeface="Arial" charset="0"/>
                </a:rPr>
                <a:t>access link</a:t>
              </a:r>
              <a:endParaRPr lang="en-US" sz="2400">
                <a:solidFill>
                  <a:schemeClr val="accent2"/>
                </a:solidFill>
                <a:latin typeface="Arial" charset="0"/>
              </a:endParaRPr>
            </a:p>
          </p:txBody>
        </p:sp>
        <p:grpSp>
          <p:nvGrpSpPr>
            <p:cNvPr id="37907" name="Group 308"/>
            <p:cNvGrpSpPr>
              <a:grpSpLocks/>
            </p:cNvGrpSpPr>
            <p:nvPr/>
          </p:nvGrpSpPr>
          <p:grpSpPr bwMode="auto">
            <a:xfrm>
              <a:off x="6719888" y="4941888"/>
              <a:ext cx="1860550" cy="809625"/>
              <a:chOff x="4217" y="3611"/>
              <a:chExt cx="1172" cy="510"/>
            </a:xfrm>
          </p:grpSpPr>
          <p:sp>
            <p:nvSpPr>
              <p:cNvPr id="38122" name="Rectangle 307"/>
              <p:cNvSpPr>
                <a:spLocks noChangeArrowheads="1"/>
              </p:cNvSpPr>
              <p:nvPr/>
            </p:nvSpPr>
            <p:spPr bwMode="auto">
              <a:xfrm>
                <a:off x="4217" y="3611"/>
                <a:ext cx="329" cy="473"/>
              </a:xfrm>
              <a:prstGeom prst="rect">
                <a:avLst/>
              </a:prstGeom>
              <a:solidFill>
                <a:srgbClr val="C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123" name="Text Box 97"/>
              <p:cNvSpPr txBox="1">
                <a:spLocks noChangeArrowheads="1"/>
              </p:cNvSpPr>
              <p:nvPr/>
            </p:nvSpPr>
            <p:spPr bwMode="auto">
              <a:xfrm>
                <a:off x="4561" y="3717"/>
                <a:ext cx="8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>
                    <a:solidFill>
                      <a:srgbClr val="CC0000"/>
                    </a:solidFill>
                    <a:latin typeface="Arial" charset="0"/>
                  </a:rPr>
                  <a:t>local web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>
                    <a:solidFill>
                      <a:srgbClr val="CC0000"/>
                    </a:solidFill>
                    <a:latin typeface="Arial" charset="0"/>
                  </a:rPr>
                  <a:t>cache</a:t>
                </a:r>
              </a:p>
            </p:txBody>
          </p:sp>
        </p:grpSp>
        <p:sp>
          <p:nvSpPr>
            <p:cNvPr id="37908" name="Line 2"/>
            <p:cNvSpPr>
              <a:spLocks noChangeShapeType="1"/>
            </p:cNvSpPr>
            <p:nvPr/>
          </p:nvSpPr>
          <p:spPr bwMode="auto">
            <a:xfrm>
              <a:off x="5267325" y="2409825"/>
              <a:ext cx="285750" cy="1143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9" name="Line 51"/>
            <p:cNvSpPr>
              <a:spLocks noChangeShapeType="1"/>
            </p:cNvSpPr>
            <p:nvPr/>
          </p:nvSpPr>
          <p:spPr bwMode="auto">
            <a:xfrm>
              <a:off x="6076950" y="2028825"/>
              <a:ext cx="66675" cy="2762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0" name="Line 52"/>
            <p:cNvSpPr>
              <a:spLocks noChangeShapeType="1"/>
            </p:cNvSpPr>
            <p:nvPr/>
          </p:nvSpPr>
          <p:spPr bwMode="auto">
            <a:xfrm flipH="1">
              <a:off x="6705600" y="2066925"/>
              <a:ext cx="9525" cy="2381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1" name="Line 53"/>
            <p:cNvSpPr>
              <a:spLocks noChangeShapeType="1"/>
            </p:cNvSpPr>
            <p:nvPr/>
          </p:nvSpPr>
          <p:spPr bwMode="auto">
            <a:xfrm flipH="1">
              <a:off x="7162800" y="2228850"/>
              <a:ext cx="133350" cy="209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2" name="Line 54"/>
            <p:cNvSpPr>
              <a:spLocks noChangeShapeType="1"/>
            </p:cNvSpPr>
            <p:nvPr/>
          </p:nvSpPr>
          <p:spPr bwMode="auto">
            <a:xfrm flipH="1" flipV="1">
              <a:off x="7324725" y="2990850"/>
              <a:ext cx="2476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Freeform 55"/>
            <p:cNvSpPr>
              <a:spLocks/>
            </p:cNvSpPr>
            <p:nvPr/>
          </p:nvSpPr>
          <p:spPr bwMode="auto">
            <a:xfrm>
              <a:off x="5351463" y="2022475"/>
              <a:ext cx="2174875" cy="1581150"/>
            </a:xfrm>
            <a:custGeom>
              <a:avLst/>
              <a:gdLst>
                <a:gd name="T0" fmla="*/ 2147483647 w 2135"/>
                <a:gd name="T1" fmla="*/ 2147483647 h 1662"/>
                <a:gd name="T2" fmla="*/ 2147483647 w 2135"/>
                <a:gd name="T3" fmla="*/ 2147483647 h 1662"/>
                <a:gd name="T4" fmla="*/ 2147483647 w 2135"/>
                <a:gd name="T5" fmla="*/ 2147483647 h 1662"/>
                <a:gd name="T6" fmla="*/ 2147483647 w 2135"/>
                <a:gd name="T7" fmla="*/ 2147483647 h 1662"/>
                <a:gd name="T8" fmla="*/ 2147483647 w 2135"/>
                <a:gd name="T9" fmla="*/ 2147483647 h 1662"/>
                <a:gd name="T10" fmla="*/ 2147483647 w 2135"/>
                <a:gd name="T11" fmla="*/ 2147483647 h 1662"/>
                <a:gd name="T12" fmla="*/ 2147483647 w 2135"/>
                <a:gd name="T13" fmla="*/ 2147483647 h 1662"/>
                <a:gd name="T14" fmla="*/ 2147483647 w 2135"/>
                <a:gd name="T15" fmla="*/ 2147483647 h 1662"/>
                <a:gd name="T16" fmla="*/ 2147483647 w 2135"/>
                <a:gd name="T17" fmla="*/ 2147483647 h 1662"/>
                <a:gd name="T18" fmla="*/ 2147483647 w 2135"/>
                <a:gd name="T19" fmla="*/ 2147483647 h 1662"/>
                <a:gd name="T20" fmla="*/ 2147483647 w 2135"/>
                <a:gd name="T21" fmla="*/ 2147483647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Text Box 70"/>
            <p:cNvSpPr txBox="1">
              <a:spLocks noChangeArrowheads="1"/>
            </p:cNvSpPr>
            <p:nvPr/>
          </p:nvSpPr>
          <p:spPr bwMode="auto">
            <a:xfrm>
              <a:off x="6057900" y="2354263"/>
              <a:ext cx="93186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public</a:t>
              </a:r>
            </a:p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 Internet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grpSp>
          <p:nvGrpSpPr>
            <p:cNvPr id="37915" name="Group 91"/>
            <p:cNvGrpSpPr>
              <a:grpSpLocks/>
            </p:cNvGrpSpPr>
            <p:nvPr/>
          </p:nvGrpSpPr>
          <p:grpSpPr bwMode="auto">
            <a:xfrm>
              <a:off x="6175375" y="3165475"/>
              <a:ext cx="881063" cy="307975"/>
              <a:chOff x="2356" y="1300"/>
              <a:chExt cx="555" cy="194"/>
            </a:xfrm>
          </p:grpSpPr>
          <p:sp>
            <p:nvSpPr>
              <p:cNvPr id="3811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811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811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38117" name="Group 95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8120" name="Freeform 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121" name="Freeform 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118" name="Line 98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19" name="Line 99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16" name="Group 100"/>
            <p:cNvGrpSpPr>
              <a:grpSpLocks/>
            </p:cNvGrpSpPr>
            <p:nvPr/>
          </p:nvGrpSpPr>
          <p:grpSpPr bwMode="auto">
            <a:xfrm>
              <a:off x="4919663" y="1957388"/>
              <a:ext cx="377825" cy="576262"/>
              <a:chOff x="4140" y="429"/>
              <a:chExt cx="1425" cy="2396"/>
            </a:xfrm>
          </p:grpSpPr>
          <p:sp>
            <p:nvSpPr>
              <p:cNvPr id="38082" name="Freeform 10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83" name="Rectangle 102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84" name="Freeform 10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85" name="Freeform 10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86" name="Rectangle 105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87" name="Group 10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112" name="AutoShape 107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113" name="AutoShape 108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88" name="Rectangle 109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89" name="Group 11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8110" name="AutoShape 111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111" name="AutoShape 112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90" name="Rectangle 113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91" name="Rectangle 114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92" name="Group 11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8108" name="AutoShape 116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109" name="AutoShape 117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93" name="Freeform 11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094" name="Group 11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8106" name="AutoShape 120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107" name="AutoShape 121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95" name="Rectangle 122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96" name="Freeform 12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97" name="Freeform 12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98" name="Oval 125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99" name="Freeform 12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00" name="AutoShape 127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101" name="AutoShape 128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102" name="Oval 129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103" name="Oval 130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8104" name="Oval 131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105" name="Rectangle 132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7917" name="Group 133"/>
            <p:cNvGrpSpPr>
              <a:grpSpLocks/>
            </p:cNvGrpSpPr>
            <p:nvPr/>
          </p:nvGrpSpPr>
          <p:grpSpPr bwMode="auto">
            <a:xfrm>
              <a:off x="5834063" y="1479550"/>
              <a:ext cx="377825" cy="576263"/>
              <a:chOff x="4140" y="429"/>
              <a:chExt cx="1425" cy="2396"/>
            </a:xfrm>
          </p:grpSpPr>
          <p:sp>
            <p:nvSpPr>
              <p:cNvPr id="38050" name="Freeform 13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51" name="Rectangle 135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52" name="Freeform 13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53" name="Freeform 13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54" name="Rectangle 138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55" name="Group 13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080" name="AutoShape 140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81" name="AutoShape 141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56" name="Rectangle 142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57" name="Group 14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8078" name="AutoShape 144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79" name="AutoShape 145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58" name="Rectangle 146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59" name="Rectangle 147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60" name="Group 14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8076" name="AutoShape 149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77" name="AutoShape 150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61" name="Freeform 15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062" name="Group 15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8074" name="AutoShape 153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75" name="AutoShape 154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63" name="Rectangle 155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64" name="Freeform 15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65" name="Freeform 15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66" name="Oval 158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67" name="Freeform 15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68" name="AutoShape 160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69" name="AutoShape 161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70" name="Oval 162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71" name="Oval 163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8072" name="Oval 164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73" name="Rectangle 165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7918" name="Group 166"/>
            <p:cNvGrpSpPr>
              <a:grpSpLocks/>
            </p:cNvGrpSpPr>
            <p:nvPr/>
          </p:nvGrpSpPr>
          <p:grpSpPr bwMode="auto">
            <a:xfrm>
              <a:off x="6586538" y="1511300"/>
              <a:ext cx="377825" cy="576263"/>
              <a:chOff x="4140" y="429"/>
              <a:chExt cx="1425" cy="2396"/>
            </a:xfrm>
          </p:grpSpPr>
          <p:sp>
            <p:nvSpPr>
              <p:cNvPr id="38018" name="Freeform 16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19" name="Rectangle 168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20" name="Freeform 16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21" name="Freeform 17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22" name="Rectangle 171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23" name="Group 17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048" name="AutoShape 173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49" name="AutoShape 174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24" name="Rectangle 175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25" name="Group 17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8046" name="AutoShape 177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47" name="AutoShape 178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26" name="Rectangle 179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27" name="Rectangle 180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028" name="Group 18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8044" name="AutoShape 182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45" name="AutoShape 183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29" name="Freeform 18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030" name="Group 18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8042" name="AutoShape 186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43" name="AutoShape 187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031" name="Rectangle 188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32" name="Freeform 18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33" name="Freeform 19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34" name="Oval 191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35" name="Freeform 19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36" name="AutoShape 193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37" name="AutoShape 194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38" name="Oval 195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39" name="Oval 196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8040" name="Oval 197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41" name="Rectangle 198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7919" name="Group 199"/>
            <p:cNvGrpSpPr>
              <a:grpSpLocks/>
            </p:cNvGrpSpPr>
            <p:nvPr/>
          </p:nvGrpSpPr>
          <p:grpSpPr bwMode="auto">
            <a:xfrm>
              <a:off x="7196138" y="1663700"/>
              <a:ext cx="377825" cy="576263"/>
              <a:chOff x="4140" y="429"/>
              <a:chExt cx="1425" cy="2396"/>
            </a:xfrm>
          </p:grpSpPr>
          <p:sp>
            <p:nvSpPr>
              <p:cNvPr id="37986" name="Freeform 20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7" name="Rectangle 201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88" name="Freeform 20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89" name="Freeform 20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90" name="Rectangle 204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91" name="Group 20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016" name="AutoShape 206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17" name="AutoShape 207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92" name="Rectangle 208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93" name="Group 20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8014" name="AutoShape 210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15" name="AutoShape 211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94" name="Rectangle 212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95" name="Rectangle 213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96" name="Group 21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8012" name="AutoShape 215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13" name="AutoShape 216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97" name="Freeform 21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998" name="Group 21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8010" name="AutoShape 219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011" name="AutoShape 220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99" name="Rectangle 221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0" name="Freeform 22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1" name="Freeform 22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2" name="Oval 224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3" name="Freeform 22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04" name="AutoShape 226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5" name="AutoShape 227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6" name="Oval 228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7" name="Oval 229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8008" name="Oval 230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009" name="Rectangle 231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7920" name="Group 232"/>
            <p:cNvGrpSpPr>
              <a:grpSpLocks/>
            </p:cNvGrpSpPr>
            <p:nvPr/>
          </p:nvGrpSpPr>
          <p:grpSpPr bwMode="auto">
            <a:xfrm>
              <a:off x="7524750" y="2609850"/>
              <a:ext cx="377825" cy="576263"/>
              <a:chOff x="4140" y="429"/>
              <a:chExt cx="1425" cy="2396"/>
            </a:xfrm>
          </p:grpSpPr>
          <p:sp>
            <p:nvSpPr>
              <p:cNvPr id="37954" name="Freeform 233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55" name="Rectangle 234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56" name="Freeform 235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57" name="Freeform 236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58" name="Rectangle 237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59" name="Group 238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7984" name="AutoShape 239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85" name="AutoShape 240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60" name="Rectangle 241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61" name="Group 242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7982" name="AutoShape 243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83" name="AutoShape 244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62" name="Rectangle 245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63" name="Rectangle 246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64" name="Group 247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7980" name="AutoShape 248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81" name="AutoShape 249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65" name="Freeform 250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966" name="Group 251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7978" name="AutoShape 252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79" name="AutoShape 253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67" name="Rectangle 254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68" name="Freeform 255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9" name="Freeform 256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0" name="Oval 257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71" name="Freeform 258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72" name="AutoShape 259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73" name="AutoShape 260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74" name="Oval 261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75" name="Oval 262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7976" name="Oval 263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77" name="Rectangle 264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7921" name="Group 307"/>
            <p:cNvGrpSpPr>
              <a:grpSpLocks/>
            </p:cNvGrpSpPr>
            <p:nvPr/>
          </p:nvGrpSpPr>
          <p:grpSpPr bwMode="auto">
            <a:xfrm>
              <a:off x="6784975" y="5027613"/>
              <a:ext cx="377825" cy="576262"/>
              <a:chOff x="4140" y="429"/>
              <a:chExt cx="1425" cy="2396"/>
            </a:xfrm>
          </p:grpSpPr>
          <p:sp>
            <p:nvSpPr>
              <p:cNvPr id="37922" name="Freeform 30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3" name="Rectangle 309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24" name="Freeform 31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5" name="Freeform 31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6" name="Rectangle 312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27" name="Group 31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7952" name="AutoShape 314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53" name="AutoShape 315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28" name="Rectangle 316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29" name="Group 31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7950" name="AutoShape 318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51" name="AutoShape 319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30" name="Rectangle 320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31" name="Rectangle 321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7932" name="Group 32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7948" name="AutoShape 323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49" name="AutoShape 324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33" name="Freeform 32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934" name="Group 32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7946" name="AutoShape 327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7947" name="AutoShape 328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7935" name="Rectangle 329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36" name="Freeform 33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7" name="Freeform 33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8" name="Oval 332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39" name="Freeform 33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0" name="AutoShape 334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41" name="AutoShape 335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42" name="Oval 336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43" name="Oval 337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7944" name="Oval 338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7945" name="Rectangle 339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3850" y="1628775"/>
            <a:ext cx="4229100" cy="47307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Sempre que um pedido é feito, o mesmo é redirigido para o </a:t>
            </a:r>
            <a:r>
              <a:rPr lang="pt-PT" sz="2400" i="1" dirty="0" err="1" smtClean="0"/>
              <a:t>proxy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Que faz </a:t>
            </a:r>
            <a:r>
              <a:rPr lang="pt-PT" sz="2400" i="1" dirty="0" err="1" smtClean="0"/>
              <a:t>caching</a:t>
            </a:r>
            <a:r>
              <a:rPr lang="pt-PT" sz="2400" dirty="0" smtClean="0"/>
              <a:t> das respostas de forma a evitar pedidos em duplicado</a:t>
            </a:r>
          </a:p>
          <a:p>
            <a:pPr>
              <a:defRPr/>
            </a:pPr>
            <a:r>
              <a:rPr lang="en-US" sz="2400" dirty="0" smtClean="0"/>
              <a:t>N</a:t>
            </a:r>
            <a:r>
              <a:rPr lang="pt-PT" sz="2400" dirty="0" smtClean="0"/>
              <a:t>a esperança de que isso faça diminuir a carga do canal externo</a:t>
            </a:r>
            <a:endParaRPr lang="pt-PT" sz="2400" dirty="0"/>
          </a:p>
        </p:txBody>
      </p:sp>
      <p:sp>
        <p:nvSpPr>
          <p:cNvPr id="250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A87CB111-B7F4-7249-ACE3-793DC8C964BE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0" name="Rectangle 3"/>
          <p:cNvSpPr>
            <a:spLocks noGrp="1" noChangeArrowheads="1"/>
          </p:cNvSpPr>
          <p:nvPr>
            <p:ph type="title"/>
          </p:nvPr>
        </p:nvSpPr>
        <p:spPr>
          <a:xfrm>
            <a:off x="469900" y="122238"/>
            <a:ext cx="8229600" cy="8731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>
                <a:latin typeface="+mn-lt"/>
                <a:ea typeface="ＭＳ Ｐゴシック" charset="0"/>
                <a:cs typeface="Tw Cen MT"/>
              </a:rPr>
              <a:t>Soluç</a:t>
            </a:r>
            <a:r>
              <a:rPr lang="pt-PT" altLang="ja-JP" sz="4800" dirty="0">
                <a:latin typeface="+mn-lt"/>
                <a:ea typeface="ＭＳ Ｐゴシック" charset="0"/>
                <a:cs typeface="Tw Cen MT"/>
              </a:rPr>
              <a:t>ão baseada num </a:t>
            </a:r>
            <a:r>
              <a:rPr lang="pt-PT" altLang="ja-JP" sz="4800" dirty="0" err="1">
                <a:latin typeface="+mn-lt"/>
                <a:ea typeface="ＭＳ Ｐゴシック" charset="0"/>
                <a:cs typeface="Tw Cen MT"/>
              </a:rPr>
              <a:t>proxy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3850" y="1557338"/>
            <a:ext cx="3816350" cy="4586287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eficiência da solução depende da taxa de serviço de </a:t>
            </a:r>
            <a:r>
              <a:rPr lang="pt-PT" sz="2400" dirty="0" err="1" smtClean="0"/>
              <a:t>objectos</a:t>
            </a:r>
            <a:r>
              <a:rPr lang="pt-PT" sz="2400" dirty="0" smtClean="0"/>
              <a:t> a partir da </a:t>
            </a:r>
            <a:r>
              <a:rPr lang="pt-PT" sz="2400" i="1" dirty="0" smtClean="0"/>
              <a:t>cache</a:t>
            </a:r>
            <a:r>
              <a:rPr lang="pt-PT" sz="2400" dirty="0" smtClean="0"/>
              <a:t> do </a:t>
            </a:r>
            <a:r>
              <a:rPr lang="pt-PT" sz="2400" i="1" dirty="0" err="1" smtClean="0"/>
              <a:t>proxy</a:t>
            </a:r>
            <a:r>
              <a:rPr lang="pt-PT" sz="2400" dirty="0" smtClean="0"/>
              <a:t> (</a:t>
            </a:r>
            <a:r>
              <a:rPr lang="pt-PT" sz="2400" i="1" dirty="0" smtClean="0"/>
              <a:t>cache </a:t>
            </a:r>
            <a:r>
              <a:rPr lang="pt-PT" sz="2400" i="1" dirty="0" err="1" smtClean="0"/>
              <a:t>hit</a:t>
            </a:r>
            <a:r>
              <a:rPr lang="pt-PT" sz="2400" i="1" dirty="0" smtClean="0"/>
              <a:t> ratio</a:t>
            </a:r>
            <a:r>
              <a:rPr lang="pt-PT" sz="2400" dirty="0" smtClean="0"/>
              <a:t>) = [ 0.2, ... 0.4, ..., 0.7 ]</a:t>
            </a:r>
          </a:p>
          <a:p>
            <a:pPr>
              <a:defRPr/>
            </a:pPr>
            <a:endParaRPr lang="pt-PT" sz="2400" dirty="0"/>
          </a:p>
          <a:p>
            <a:pPr>
              <a:defRPr/>
            </a:pPr>
            <a:r>
              <a:rPr lang="pt-PT" sz="2400" dirty="0" smtClean="0"/>
              <a:t>A poupança é proporcional ao </a:t>
            </a:r>
            <a:r>
              <a:rPr lang="pt-PT" sz="2400" i="1" dirty="0"/>
              <a:t>cache </a:t>
            </a:r>
            <a:r>
              <a:rPr lang="pt-PT" sz="2400" i="1" dirty="0" err="1"/>
              <a:t>hit</a:t>
            </a:r>
            <a:r>
              <a:rPr lang="pt-PT" sz="2400" i="1" dirty="0"/>
              <a:t> ratio</a:t>
            </a:r>
            <a:endParaRPr lang="pt-PT" sz="2400" dirty="0"/>
          </a:p>
        </p:txBody>
      </p:sp>
      <p:grpSp>
        <p:nvGrpSpPr>
          <p:cNvPr id="38915" name="Group 114"/>
          <p:cNvGrpSpPr>
            <a:grpSpLocks/>
          </p:cNvGrpSpPr>
          <p:nvPr/>
        </p:nvGrpSpPr>
        <p:grpSpPr bwMode="auto">
          <a:xfrm>
            <a:off x="4919663" y="1479550"/>
            <a:ext cx="3709987" cy="4303713"/>
            <a:chOff x="4919663" y="1479550"/>
            <a:chExt cx="3709987" cy="4303713"/>
          </a:xfrm>
        </p:grpSpPr>
        <p:sp>
          <p:nvSpPr>
            <p:cNvPr id="38917" name="Freeform 71"/>
            <p:cNvSpPr>
              <a:spLocks/>
            </p:cNvSpPr>
            <p:nvPr/>
          </p:nvSpPr>
          <p:spPr bwMode="auto">
            <a:xfrm>
              <a:off x="4932363" y="4392613"/>
              <a:ext cx="2965450" cy="1390650"/>
            </a:xfrm>
            <a:custGeom>
              <a:avLst/>
              <a:gdLst>
                <a:gd name="T0" fmla="*/ 2147483647 w 1868"/>
                <a:gd name="T1" fmla="*/ 2147483647 h 876"/>
                <a:gd name="T2" fmla="*/ 2147483647 w 1868"/>
                <a:gd name="T3" fmla="*/ 2147483647 h 876"/>
                <a:gd name="T4" fmla="*/ 2147483647 w 1868"/>
                <a:gd name="T5" fmla="*/ 2147483647 h 876"/>
                <a:gd name="T6" fmla="*/ 2147483647 w 1868"/>
                <a:gd name="T7" fmla="*/ 2147483647 h 876"/>
                <a:gd name="T8" fmla="*/ 2147483647 w 1868"/>
                <a:gd name="T9" fmla="*/ 2147483647 h 876"/>
                <a:gd name="T10" fmla="*/ 2147483647 w 1868"/>
                <a:gd name="T11" fmla="*/ 2147483647 h 876"/>
                <a:gd name="T12" fmla="*/ 2147483647 w 1868"/>
                <a:gd name="T13" fmla="*/ 2147483647 h 876"/>
                <a:gd name="T14" fmla="*/ 2147483647 w 1868"/>
                <a:gd name="T15" fmla="*/ 2147483647 h 876"/>
                <a:gd name="T16" fmla="*/ 2147483647 w 1868"/>
                <a:gd name="T17" fmla="*/ 2147483647 h 876"/>
                <a:gd name="T18" fmla="*/ 2147483647 w 1868"/>
                <a:gd name="T19" fmla="*/ 2147483647 h 876"/>
                <a:gd name="T20" fmla="*/ 2147483647 w 1868"/>
                <a:gd name="T21" fmla="*/ 2147483647 h 8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868"/>
                <a:gd name="T34" fmla="*/ 0 h 876"/>
                <a:gd name="T35" fmla="*/ 1868 w 1868"/>
                <a:gd name="T36" fmla="*/ 876 h 8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868" h="876">
                  <a:moveTo>
                    <a:pt x="31" y="327"/>
                  </a:moveTo>
                  <a:cubicBezTo>
                    <a:pt x="20" y="237"/>
                    <a:pt x="0" y="189"/>
                    <a:pt x="103" y="137"/>
                  </a:cubicBezTo>
                  <a:cubicBezTo>
                    <a:pt x="206" y="85"/>
                    <a:pt x="476" y="34"/>
                    <a:pt x="649" y="17"/>
                  </a:cubicBezTo>
                  <a:cubicBezTo>
                    <a:pt x="822" y="0"/>
                    <a:pt x="955" y="18"/>
                    <a:pt x="1141" y="35"/>
                  </a:cubicBezTo>
                  <a:cubicBezTo>
                    <a:pt x="1327" y="52"/>
                    <a:pt x="1658" y="3"/>
                    <a:pt x="1763" y="121"/>
                  </a:cubicBezTo>
                  <a:cubicBezTo>
                    <a:pt x="1868" y="239"/>
                    <a:pt x="1840" y="621"/>
                    <a:pt x="1774" y="741"/>
                  </a:cubicBezTo>
                  <a:cubicBezTo>
                    <a:pt x="1708" y="861"/>
                    <a:pt x="1534" y="827"/>
                    <a:pt x="1369" y="845"/>
                  </a:cubicBezTo>
                  <a:cubicBezTo>
                    <a:pt x="1204" y="863"/>
                    <a:pt x="935" y="851"/>
                    <a:pt x="781" y="851"/>
                  </a:cubicBezTo>
                  <a:cubicBezTo>
                    <a:pt x="627" y="851"/>
                    <a:pt x="549" y="876"/>
                    <a:pt x="447" y="847"/>
                  </a:cubicBezTo>
                  <a:cubicBezTo>
                    <a:pt x="345" y="818"/>
                    <a:pt x="237" y="762"/>
                    <a:pt x="168" y="676"/>
                  </a:cubicBezTo>
                  <a:cubicBezTo>
                    <a:pt x="98" y="589"/>
                    <a:pt x="29" y="468"/>
                    <a:pt x="31" y="327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Line 77"/>
            <p:cNvSpPr>
              <a:spLocks noChangeShapeType="1"/>
            </p:cNvSpPr>
            <p:nvPr/>
          </p:nvSpPr>
          <p:spPr bwMode="auto">
            <a:xfrm flipH="1">
              <a:off x="5381625" y="4702175"/>
              <a:ext cx="855663" cy="431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9" name="Line 78"/>
            <p:cNvSpPr>
              <a:spLocks noChangeShapeType="1"/>
            </p:cNvSpPr>
            <p:nvPr/>
          </p:nvSpPr>
          <p:spPr bwMode="auto">
            <a:xfrm flipH="1">
              <a:off x="5891213" y="4749800"/>
              <a:ext cx="563562" cy="393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Line 79"/>
            <p:cNvSpPr>
              <a:spLocks noChangeShapeType="1"/>
            </p:cNvSpPr>
            <p:nvPr/>
          </p:nvSpPr>
          <p:spPr bwMode="auto">
            <a:xfrm flipH="1">
              <a:off x="6429375" y="4756150"/>
              <a:ext cx="149225" cy="382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1" name="Line 80"/>
            <p:cNvSpPr>
              <a:spLocks noChangeShapeType="1"/>
            </p:cNvSpPr>
            <p:nvPr/>
          </p:nvSpPr>
          <p:spPr bwMode="auto">
            <a:xfrm>
              <a:off x="6796088" y="4735513"/>
              <a:ext cx="123825" cy="412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2" name="Text Box 97"/>
            <p:cNvSpPr txBox="1">
              <a:spLocks noChangeArrowheads="1"/>
            </p:cNvSpPr>
            <p:nvPr/>
          </p:nvSpPr>
          <p:spPr bwMode="auto">
            <a:xfrm>
              <a:off x="4959350" y="4279900"/>
              <a:ext cx="119856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institutional</a:t>
              </a:r>
            </a:p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network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sp>
          <p:nvSpPr>
            <p:cNvPr id="38923" name="Text Box 98"/>
            <p:cNvSpPr txBox="1">
              <a:spLocks noChangeArrowheads="1"/>
            </p:cNvSpPr>
            <p:nvPr/>
          </p:nvSpPr>
          <p:spPr bwMode="auto">
            <a:xfrm>
              <a:off x="6967538" y="4660900"/>
              <a:ext cx="129063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1 Gbps LAN</a:t>
              </a:r>
              <a:endParaRPr lang="en-US" sz="2400">
                <a:solidFill>
                  <a:schemeClr val="accent2"/>
                </a:solidFill>
                <a:latin typeface="Arial" charset="0"/>
              </a:endParaRPr>
            </a:p>
          </p:txBody>
        </p:sp>
        <p:grpSp>
          <p:nvGrpSpPr>
            <p:cNvPr id="38924" name="Group 120"/>
            <p:cNvGrpSpPr>
              <a:grpSpLocks/>
            </p:cNvGrpSpPr>
            <p:nvPr/>
          </p:nvGrpSpPr>
          <p:grpSpPr bwMode="auto">
            <a:xfrm>
              <a:off x="6154738" y="4460875"/>
              <a:ext cx="881062" cy="307975"/>
              <a:chOff x="2356" y="1300"/>
              <a:chExt cx="555" cy="194"/>
            </a:xfrm>
          </p:grpSpPr>
          <p:sp>
            <p:nvSpPr>
              <p:cNvPr id="3915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915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915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39157" name="Group 124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9160" name="Freeform 12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161" name="Freeform 12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158" name="Line 127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59" name="Line 128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925" name="Group 172"/>
            <p:cNvGrpSpPr>
              <a:grpSpLocks/>
            </p:cNvGrpSpPr>
            <p:nvPr/>
          </p:nvGrpSpPr>
          <p:grpSpPr bwMode="auto">
            <a:xfrm>
              <a:off x="5068888" y="5070475"/>
              <a:ext cx="525462" cy="557213"/>
              <a:chOff x="-44" y="1473"/>
              <a:chExt cx="981" cy="1105"/>
            </a:xfrm>
          </p:grpSpPr>
          <p:pic>
            <p:nvPicPr>
              <p:cNvPr id="39152" name="Picture 17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153" name="Freeform 17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8926" name="Group 340"/>
            <p:cNvGrpSpPr>
              <a:grpSpLocks/>
            </p:cNvGrpSpPr>
            <p:nvPr/>
          </p:nvGrpSpPr>
          <p:grpSpPr bwMode="auto">
            <a:xfrm>
              <a:off x="5580063" y="5092700"/>
              <a:ext cx="525462" cy="557213"/>
              <a:chOff x="-44" y="1473"/>
              <a:chExt cx="981" cy="1105"/>
            </a:xfrm>
          </p:grpSpPr>
          <p:pic>
            <p:nvPicPr>
              <p:cNvPr id="39150" name="Picture 34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151" name="Freeform 34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38927" name="Group 343"/>
            <p:cNvGrpSpPr>
              <a:grpSpLocks/>
            </p:cNvGrpSpPr>
            <p:nvPr/>
          </p:nvGrpSpPr>
          <p:grpSpPr bwMode="auto">
            <a:xfrm>
              <a:off x="6103938" y="5081588"/>
              <a:ext cx="525462" cy="557212"/>
              <a:chOff x="-44" y="1473"/>
              <a:chExt cx="981" cy="1105"/>
            </a:xfrm>
          </p:grpSpPr>
          <p:pic>
            <p:nvPicPr>
              <p:cNvPr id="39148" name="Picture 34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149" name="Freeform 34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04356 w 356"/>
                  <a:gd name="T3" fmla="*/ 8247 h 368"/>
                  <a:gd name="T4" fmla="*/ 123796 w 356"/>
                  <a:gd name="T5" fmla="*/ 171821 h 368"/>
                  <a:gd name="T6" fmla="*/ 27283 w 356"/>
                  <a:gd name="T7" fmla="*/ 214885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8928" name="Text Box 50"/>
            <p:cNvSpPr txBox="1">
              <a:spLocks noChangeArrowheads="1"/>
            </p:cNvSpPr>
            <p:nvPr/>
          </p:nvSpPr>
          <p:spPr bwMode="auto">
            <a:xfrm>
              <a:off x="7696200" y="1824038"/>
              <a:ext cx="933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n-US" sz="1800">
                  <a:latin typeface="Arial" charset="0"/>
                </a:rPr>
                <a:t>origin</a:t>
              </a:r>
            </a:p>
            <a:p>
              <a:pPr algn="r" eaLnBrk="1" hangingPunct="1"/>
              <a:r>
                <a:rPr lang="en-US" sz="1800">
                  <a:latin typeface="Arial" charset="0"/>
                </a:rPr>
                <a:t>servers</a:t>
              </a:r>
            </a:p>
          </p:txBody>
        </p:sp>
        <p:sp>
          <p:nvSpPr>
            <p:cNvPr id="38929" name="Line 95"/>
            <p:cNvSpPr>
              <a:spLocks noChangeShapeType="1"/>
            </p:cNvSpPr>
            <p:nvPr/>
          </p:nvSpPr>
          <p:spPr bwMode="auto">
            <a:xfrm>
              <a:off x="6591300" y="3467100"/>
              <a:ext cx="0" cy="1062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Text Box 99"/>
            <p:cNvSpPr txBox="1">
              <a:spLocks noChangeArrowheads="1"/>
            </p:cNvSpPr>
            <p:nvPr/>
          </p:nvSpPr>
          <p:spPr bwMode="auto">
            <a:xfrm>
              <a:off x="6544435" y="3656013"/>
              <a:ext cx="1287532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latin typeface="Arial" charset="0"/>
                </a:rPr>
                <a:t>10 Mbps </a:t>
              </a:r>
            </a:p>
            <a:p>
              <a:pPr eaLnBrk="1" hangingPunct="1"/>
              <a:r>
                <a:rPr lang="en-US" sz="1600">
                  <a:latin typeface="Arial" charset="0"/>
                </a:rPr>
                <a:t>access link</a:t>
              </a:r>
              <a:endParaRPr lang="en-US" sz="2400">
                <a:solidFill>
                  <a:schemeClr val="accent2"/>
                </a:solidFill>
                <a:latin typeface="Arial" charset="0"/>
              </a:endParaRPr>
            </a:p>
          </p:txBody>
        </p:sp>
        <p:grpSp>
          <p:nvGrpSpPr>
            <p:cNvPr id="38931" name="Group 308"/>
            <p:cNvGrpSpPr>
              <a:grpSpLocks/>
            </p:cNvGrpSpPr>
            <p:nvPr/>
          </p:nvGrpSpPr>
          <p:grpSpPr bwMode="auto">
            <a:xfrm>
              <a:off x="6719888" y="4941888"/>
              <a:ext cx="1860550" cy="809625"/>
              <a:chOff x="4217" y="3611"/>
              <a:chExt cx="1172" cy="510"/>
            </a:xfrm>
          </p:grpSpPr>
          <p:sp>
            <p:nvSpPr>
              <p:cNvPr id="39146" name="Rectangle 307"/>
              <p:cNvSpPr>
                <a:spLocks noChangeArrowheads="1"/>
              </p:cNvSpPr>
              <p:nvPr/>
            </p:nvSpPr>
            <p:spPr bwMode="auto">
              <a:xfrm>
                <a:off x="4217" y="3611"/>
                <a:ext cx="329" cy="473"/>
              </a:xfrm>
              <a:prstGeom prst="rect">
                <a:avLst/>
              </a:prstGeom>
              <a:solidFill>
                <a:srgbClr val="C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47" name="Text Box 97"/>
              <p:cNvSpPr txBox="1">
                <a:spLocks noChangeArrowheads="1"/>
              </p:cNvSpPr>
              <p:nvPr/>
            </p:nvSpPr>
            <p:spPr bwMode="auto">
              <a:xfrm>
                <a:off x="4561" y="3717"/>
                <a:ext cx="8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</a:pPr>
                <a:r>
                  <a:rPr lang="en-US">
                    <a:solidFill>
                      <a:srgbClr val="CC0000"/>
                    </a:solidFill>
                    <a:latin typeface="Arial" charset="0"/>
                  </a:rPr>
                  <a:t>local web 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>
                    <a:solidFill>
                      <a:srgbClr val="CC0000"/>
                    </a:solidFill>
                    <a:latin typeface="Arial" charset="0"/>
                  </a:rPr>
                  <a:t>cache</a:t>
                </a:r>
              </a:p>
            </p:txBody>
          </p:sp>
        </p:grpSp>
        <p:sp>
          <p:nvSpPr>
            <p:cNvPr id="38932" name="Line 2"/>
            <p:cNvSpPr>
              <a:spLocks noChangeShapeType="1"/>
            </p:cNvSpPr>
            <p:nvPr/>
          </p:nvSpPr>
          <p:spPr bwMode="auto">
            <a:xfrm>
              <a:off x="5267325" y="2409825"/>
              <a:ext cx="285750" cy="11430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3" name="Line 51"/>
            <p:cNvSpPr>
              <a:spLocks noChangeShapeType="1"/>
            </p:cNvSpPr>
            <p:nvPr/>
          </p:nvSpPr>
          <p:spPr bwMode="auto">
            <a:xfrm>
              <a:off x="6076950" y="2028825"/>
              <a:ext cx="66675" cy="2762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4" name="Line 52"/>
            <p:cNvSpPr>
              <a:spLocks noChangeShapeType="1"/>
            </p:cNvSpPr>
            <p:nvPr/>
          </p:nvSpPr>
          <p:spPr bwMode="auto">
            <a:xfrm flipH="1">
              <a:off x="6705600" y="2066925"/>
              <a:ext cx="9525" cy="2381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5" name="Line 53"/>
            <p:cNvSpPr>
              <a:spLocks noChangeShapeType="1"/>
            </p:cNvSpPr>
            <p:nvPr/>
          </p:nvSpPr>
          <p:spPr bwMode="auto">
            <a:xfrm flipH="1">
              <a:off x="7162800" y="2228850"/>
              <a:ext cx="133350" cy="209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6" name="Line 54"/>
            <p:cNvSpPr>
              <a:spLocks noChangeShapeType="1"/>
            </p:cNvSpPr>
            <p:nvPr/>
          </p:nvSpPr>
          <p:spPr bwMode="auto">
            <a:xfrm flipH="1" flipV="1">
              <a:off x="7324725" y="2990850"/>
              <a:ext cx="247650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7" name="Freeform 55"/>
            <p:cNvSpPr>
              <a:spLocks/>
            </p:cNvSpPr>
            <p:nvPr/>
          </p:nvSpPr>
          <p:spPr bwMode="auto">
            <a:xfrm>
              <a:off x="5351463" y="2022475"/>
              <a:ext cx="2174875" cy="1581150"/>
            </a:xfrm>
            <a:custGeom>
              <a:avLst/>
              <a:gdLst>
                <a:gd name="T0" fmla="*/ 2147483647 w 2135"/>
                <a:gd name="T1" fmla="*/ 2147483647 h 1662"/>
                <a:gd name="T2" fmla="*/ 2147483647 w 2135"/>
                <a:gd name="T3" fmla="*/ 2147483647 h 1662"/>
                <a:gd name="T4" fmla="*/ 2147483647 w 2135"/>
                <a:gd name="T5" fmla="*/ 2147483647 h 1662"/>
                <a:gd name="T6" fmla="*/ 2147483647 w 2135"/>
                <a:gd name="T7" fmla="*/ 2147483647 h 1662"/>
                <a:gd name="T8" fmla="*/ 2147483647 w 2135"/>
                <a:gd name="T9" fmla="*/ 2147483647 h 1662"/>
                <a:gd name="T10" fmla="*/ 2147483647 w 2135"/>
                <a:gd name="T11" fmla="*/ 2147483647 h 1662"/>
                <a:gd name="T12" fmla="*/ 2147483647 w 2135"/>
                <a:gd name="T13" fmla="*/ 2147483647 h 1662"/>
                <a:gd name="T14" fmla="*/ 2147483647 w 2135"/>
                <a:gd name="T15" fmla="*/ 2147483647 h 1662"/>
                <a:gd name="T16" fmla="*/ 2147483647 w 2135"/>
                <a:gd name="T17" fmla="*/ 2147483647 h 1662"/>
                <a:gd name="T18" fmla="*/ 2147483647 w 2135"/>
                <a:gd name="T19" fmla="*/ 2147483647 h 1662"/>
                <a:gd name="T20" fmla="*/ 2147483647 w 2135"/>
                <a:gd name="T21" fmla="*/ 2147483647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8" name="Text Box 70"/>
            <p:cNvSpPr txBox="1">
              <a:spLocks noChangeArrowheads="1"/>
            </p:cNvSpPr>
            <p:nvPr/>
          </p:nvSpPr>
          <p:spPr bwMode="auto">
            <a:xfrm>
              <a:off x="6057900" y="2354263"/>
              <a:ext cx="93186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public</a:t>
              </a:r>
            </a:p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 Internet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  <p:grpSp>
          <p:nvGrpSpPr>
            <p:cNvPr id="38939" name="Group 91"/>
            <p:cNvGrpSpPr>
              <a:grpSpLocks/>
            </p:cNvGrpSpPr>
            <p:nvPr/>
          </p:nvGrpSpPr>
          <p:grpSpPr bwMode="auto">
            <a:xfrm>
              <a:off x="6175375" y="3165475"/>
              <a:ext cx="881063" cy="307975"/>
              <a:chOff x="2356" y="1300"/>
              <a:chExt cx="555" cy="194"/>
            </a:xfrm>
          </p:grpSpPr>
          <p:sp>
            <p:nvSpPr>
              <p:cNvPr id="3913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913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3914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39141" name="Group 95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39144" name="Freeform 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145" name="Freeform 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142" name="Line 98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43" name="Line 99"/>
              <p:cNvSpPr>
                <a:spLocks noChangeShapeType="1"/>
              </p:cNvSpPr>
              <p:nvPr/>
            </p:nvSpPr>
            <p:spPr bwMode="auto">
              <a:xfrm>
                <a:off x="2907" y="1363"/>
                <a:ext cx="0" cy="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940" name="Group 100"/>
            <p:cNvGrpSpPr>
              <a:grpSpLocks/>
            </p:cNvGrpSpPr>
            <p:nvPr/>
          </p:nvGrpSpPr>
          <p:grpSpPr bwMode="auto">
            <a:xfrm>
              <a:off x="4919663" y="1957388"/>
              <a:ext cx="377825" cy="576262"/>
              <a:chOff x="4140" y="429"/>
              <a:chExt cx="1425" cy="2396"/>
            </a:xfrm>
          </p:grpSpPr>
          <p:sp>
            <p:nvSpPr>
              <p:cNvPr id="39106" name="Freeform 10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07" name="Rectangle 102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08" name="Freeform 10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09" name="Freeform 10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10" name="Rectangle 105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111" name="Group 10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136" name="AutoShape 107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37" name="AutoShape 108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112" name="Rectangle 109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113" name="Group 11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134" name="AutoShape 111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35" name="AutoShape 112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114" name="Rectangle 113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15" name="Rectangle 114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116" name="Group 11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132" name="AutoShape 116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33" name="AutoShape 117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117" name="Freeform 11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118" name="Group 11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130" name="AutoShape 120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31" name="AutoShape 121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119" name="Rectangle 122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0" name="Freeform 12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21" name="Freeform 12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22" name="Oval 125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3" name="Freeform 12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24" name="AutoShape 127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5" name="AutoShape 128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6" name="Oval 129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7" name="Oval 130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128" name="Oval 131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129" name="Rectangle 132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8941" name="Group 133"/>
            <p:cNvGrpSpPr>
              <a:grpSpLocks/>
            </p:cNvGrpSpPr>
            <p:nvPr/>
          </p:nvGrpSpPr>
          <p:grpSpPr bwMode="auto">
            <a:xfrm>
              <a:off x="5834063" y="1479550"/>
              <a:ext cx="377825" cy="576263"/>
              <a:chOff x="4140" y="429"/>
              <a:chExt cx="1425" cy="2396"/>
            </a:xfrm>
          </p:grpSpPr>
          <p:sp>
            <p:nvSpPr>
              <p:cNvPr id="39074" name="Freeform 134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75" name="Rectangle 135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76" name="Freeform 136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77" name="Freeform 137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78" name="Rectangle 138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79" name="Group 139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104" name="AutoShape 140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05" name="AutoShape 141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80" name="Rectangle 142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81" name="Group 143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102" name="AutoShape 144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03" name="AutoShape 145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82" name="Rectangle 146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83" name="Rectangle 147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84" name="Group 148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100" name="AutoShape 149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101" name="AutoShape 150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85" name="Freeform 151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086" name="Group 152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098" name="AutoShape 153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9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87" name="Rectangle 155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88" name="Freeform 156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89" name="Freeform 157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90" name="Oval 158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91" name="Freeform 159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92" name="AutoShape 160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93" name="AutoShape 161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94" name="Oval 162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95" name="Oval 163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096" name="Oval 164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97" name="Rectangle 165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8942" name="Group 166"/>
            <p:cNvGrpSpPr>
              <a:grpSpLocks/>
            </p:cNvGrpSpPr>
            <p:nvPr/>
          </p:nvGrpSpPr>
          <p:grpSpPr bwMode="auto">
            <a:xfrm>
              <a:off x="6586538" y="1511300"/>
              <a:ext cx="377825" cy="576263"/>
              <a:chOff x="4140" y="429"/>
              <a:chExt cx="1425" cy="2396"/>
            </a:xfrm>
          </p:grpSpPr>
          <p:sp>
            <p:nvSpPr>
              <p:cNvPr id="39042" name="Freeform 16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43" name="Rectangle 168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44" name="Freeform 16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45" name="Freeform 17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46" name="Rectangle 171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47" name="Group 17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072" name="AutoShape 173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73" name="AutoShape 174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48" name="Rectangle 175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49" name="Group 17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070" name="AutoShape 177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71" name="AutoShape 178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50" name="Rectangle 179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51" name="Rectangle 180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52" name="Group 181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068" name="AutoShape 182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69" name="AutoShape 183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53" name="Freeform 18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054" name="Group 18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066" name="AutoShape 186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67" name="AutoShape 187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55" name="Rectangle 188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56" name="Freeform 18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7" name="Freeform 19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58" name="Oval 191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59" name="Freeform 19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60" name="AutoShape 193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61" name="AutoShape 194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62" name="Oval 195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63" name="Oval 196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064" name="Oval 197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65" name="Rectangle 198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8943" name="Group 199"/>
            <p:cNvGrpSpPr>
              <a:grpSpLocks/>
            </p:cNvGrpSpPr>
            <p:nvPr/>
          </p:nvGrpSpPr>
          <p:grpSpPr bwMode="auto">
            <a:xfrm>
              <a:off x="7196138" y="1663700"/>
              <a:ext cx="377825" cy="576263"/>
              <a:chOff x="4140" y="429"/>
              <a:chExt cx="1425" cy="2396"/>
            </a:xfrm>
          </p:grpSpPr>
          <p:sp>
            <p:nvSpPr>
              <p:cNvPr id="39010" name="Freeform 20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1" name="Rectangle 201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12" name="Freeform 20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3" name="Freeform 20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14" name="Rectangle 204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15" name="Group 20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040" name="AutoShape 206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41" name="AutoShape 207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16" name="Rectangle 208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17" name="Group 20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038" name="AutoShape 210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39" name="AutoShape 211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18" name="Rectangle 212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19" name="Rectangle 213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9020" name="Group 21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036" name="AutoShape 215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37" name="AutoShape 216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21" name="Freeform 21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022" name="Group 21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034" name="AutoShape 219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35" name="AutoShape 220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9023" name="Rectangle 221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24" name="Freeform 22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25" name="Freeform 22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26" name="Oval 224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27" name="Freeform 22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28" name="AutoShape 226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29" name="AutoShape 227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30" name="Oval 228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31" name="Oval 229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032" name="Oval 230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33" name="Rectangle 231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8944" name="Group 232"/>
            <p:cNvGrpSpPr>
              <a:grpSpLocks/>
            </p:cNvGrpSpPr>
            <p:nvPr/>
          </p:nvGrpSpPr>
          <p:grpSpPr bwMode="auto">
            <a:xfrm>
              <a:off x="7524750" y="2609850"/>
              <a:ext cx="377825" cy="576263"/>
              <a:chOff x="4140" y="429"/>
              <a:chExt cx="1425" cy="2396"/>
            </a:xfrm>
          </p:grpSpPr>
          <p:sp>
            <p:nvSpPr>
              <p:cNvPr id="38978" name="Freeform 233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79" name="Rectangle 234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80" name="Freeform 235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81" name="Freeform 236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82" name="Rectangle 237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83" name="Group 238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9008" name="AutoShape 239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09" name="AutoShape 240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84" name="Rectangle 241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85" name="Group 242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9006" name="AutoShape 243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07" name="AutoShape 244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86" name="Rectangle 245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87" name="Rectangle 246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88" name="Group 247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9004" name="AutoShape 248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05" name="AutoShape 249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89" name="Freeform 250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990" name="Group 251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9002" name="AutoShape 252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9003" name="AutoShape 253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91" name="Rectangle 254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92" name="Freeform 255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93" name="Freeform 256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94" name="Oval 257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95" name="Freeform 258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96" name="AutoShape 259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97" name="AutoShape 260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98" name="Oval 261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99" name="Oval 262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9000" name="Oval 263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9001" name="Rectangle 264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grpSp>
          <p:nvGrpSpPr>
            <p:cNvPr id="38945" name="Group 307"/>
            <p:cNvGrpSpPr>
              <a:grpSpLocks/>
            </p:cNvGrpSpPr>
            <p:nvPr/>
          </p:nvGrpSpPr>
          <p:grpSpPr bwMode="auto">
            <a:xfrm>
              <a:off x="6784975" y="5027613"/>
              <a:ext cx="377825" cy="576262"/>
              <a:chOff x="4140" y="429"/>
              <a:chExt cx="1425" cy="2396"/>
            </a:xfrm>
          </p:grpSpPr>
          <p:sp>
            <p:nvSpPr>
              <p:cNvPr id="38946" name="Freeform 30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4 w 354"/>
                  <a:gd name="T3" fmla="*/ 9 h 2742"/>
                  <a:gd name="T4" fmla="*/ 4 w 354"/>
                  <a:gd name="T5" fmla="*/ 69 h 2742"/>
                  <a:gd name="T6" fmla="*/ 0 w 354"/>
                  <a:gd name="T7" fmla="*/ 72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47" name="Rectangle 309"/>
              <p:cNvSpPr>
                <a:spLocks noChangeArrowheads="1"/>
              </p:cNvSpPr>
              <p:nvPr/>
            </p:nvSpPr>
            <p:spPr bwMode="auto">
              <a:xfrm>
                <a:off x="4206" y="429"/>
                <a:ext cx="1048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48" name="Freeform 31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 w 211"/>
                  <a:gd name="T3" fmla="*/ 7 h 2537"/>
                  <a:gd name="T4" fmla="*/ 2 w 211"/>
                  <a:gd name="T5" fmla="*/ 65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49" name="Freeform 31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4 h 226"/>
                  <a:gd name="T4" fmla="*/ 4 w 328"/>
                  <a:gd name="T5" fmla="*/ 7 h 226"/>
                  <a:gd name="T6" fmla="*/ 0 w 328"/>
                  <a:gd name="T7" fmla="*/ 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50" name="Rectangle 312"/>
              <p:cNvSpPr>
                <a:spLocks noChangeArrowheads="1"/>
              </p:cNvSpPr>
              <p:nvPr/>
            </p:nvSpPr>
            <p:spPr bwMode="auto">
              <a:xfrm>
                <a:off x="4212" y="693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51" name="Group 31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38976" name="AutoShape 314"/>
                <p:cNvSpPr>
                  <a:spLocks noChangeArrowheads="1"/>
                </p:cNvSpPr>
                <p:nvPr/>
              </p:nvSpPr>
              <p:spPr bwMode="auto">
                <a:xfrm>
                  <a:off x="616" y="2567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977" name="AutoShape 315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5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52" name="Rectangle 316"/>
              <p:cNvSpPr>
                <a:spLocks noChangeArrowheads="1"/>
              </p:cNvSpPr>
              <p:nvPr/>
            </p:nvSpPr>
            <p:spPr bwMode="auto">
              <a:xfrm>
                <a:off x="4224" y="1016"/>
                <a:ext cx="599" cy="5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53" name="Group 31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38974" name="AutoShape 318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5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975" name="AutoShape 319"/>
                <p:cNvSpPr>
                  <a:spLocks noChangeArrowheads="1"/>
                </p:cNvSpPr>
                <p:nvPr/>
              </p:nvSpPr>
              <p:spPr bwMode="auto">
                <a:xfrm>
                  <a:off x="626" y="2584"/>
                  <a:ext cx="695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54" name="Rectangle 320"/>
              <p:cNvSpPr>
                <a:spLocks noChangeArrowheads="1"/>
              </p:cNvSpPr>
              <p:nvPr/>
            </p:nvSpPr>
            <p:spPr bwMode="auto">
              <a:xfrm>
                <a:off x="4218" y="1360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55" name="Rectangle 321"/>
              <p:cNvSpPr>
                <a:spLocks noChangeArrowheads="1"/>
              </p:cNvSpPr>
              <p:nvPr/>
            </p:nvSpPr>
            <p:spPr bwMode="auto">
              <a:xfrm>
                <a:off x="4230" y="1657"/>
                <a:ext cx="593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8956" name="Group 32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38972" name="AutoShape 323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3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973" name="AutoShape 324"/>
                <p:cNvSpPr>
                  <a:spLocks noChangeArrowheads="1"/>
                </p:cNvSpPr>
                <p:nvPr/>
              </p:nvSpPr>
              <p:spPr bwMode="auto">
                <a:xfrm>
                  <a:off x="626" y="2589"/>
                  <a:ext cx="701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57" name="Freeform 32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 w 328"/>
                  <a:gd name="T3" fmla="*/ 3 h 226"/>
                  <a:gd name="T4" fmla="*/ 4 w 328"/>
                  <a:gd name="T5" fmla="*/ 6 h 226"/>
                  <a:gd name="T6" fmla="*/ 0 w 328"/>
                  <a:gd name="T7" fmla="*/ 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958" name="Group 32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38970" name="AutoShape 327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3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8971" name="AutoShape 328"/>
                <p:cNvSpPr>
                  <a:spLocks noChangeArrowheads="1"/>
                </p:cNvSpPr>
                <p:nvPr/>
              </p:nvSpPr>
              <p:spPr bwMode="auto">
                <a:xfrm>
                  <a:off x="629" y="2581"/>
                  <a:ext cx="694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</p:grpSp>
          <p:sp>
            <p:nvSpPr>
              <p:cNvPr id="38959" name="Rectangle 329"/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72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0" name="Freeform 33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 w 296"/>
                  <a:gd name="T3" fmla="*/ 3 h 256"/>
                  <a:gd name="T4" fmla="*/ 4 w 296"/>
                  <a:gd name="T5" fmla="*/ 6 h 256"/>
                  <a:gd name="T6" fmla="*/ 0 w 296"/>
                  <a:gd name="T7" fmla="*/ 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61" name="Freeform 33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 w 304"/>
                  <a:gd name="T3" fmla="*/ 5 h 288"/>
                  <a:gd name="T4" fmla="*/ 3 w 304"/>
                  <a:gd name="T5" fmla="*/ 8 h 288"/>
                  <a:gd name="T6" fmla="*/ 2 w 304"/>
                  <a:gd name="T7" fmla="*/ 3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62" name="Oval 332"/>
              <p:cNvSpPr>
                <a:spLocks noChangeArrowheads="1"/>
              </p:cNvSpPr>
              <p:nvPr/>
            </p:nvSpPr>
            <p:spPr bwMode="auto">
              <a:xfrm>
                <a:off x="5517" y="2614"/>
                <a:ext cx="48" cy="92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3" name="Freeform 33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3 h 240"/>
                  <a:gd name="T2" fmla="*/ 2 w 306"/>
                  <a:gd name="T3" fmla="*/ 7 h 240"/>
                  <a:gd name="T4" fmla="*/ 4 w 306"/>
                  <a:gd name="T5" fmla="*/ 3 h 240"/>
                  <a:gd name="T6" fmla="*/ 4 w 306"/>
                  <a:gd name="T7" fmla="*/ 0 h 240"/>
                  <a:gd name="T8" fmla="*/ 0 w 306"/>
                  <a:gd name="T9" fmla="*/ 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64" name="AutoShape 334"/>
              <p:cNvSpPr>
                <a:spLocks noChangeArrowheads="1"/>
              </p:cNvSpPr>
              <p:nvPr/>
            </p:nvSpPr>
            <p:spPr bwMode="auto">
              <a:xfrm>
                <a:off x="4140" y="2680"/>
                <a:ext cx="1197" cy="145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5" name="AutoShape 335"/>
              <p:cNvSpPr>
                <a:spLocks noChangeArrowheads="1"/>
              </p:cNvSpPr>
              <p:nvPr/>
            </p:nvSpPr>
            <p:spPr bwMode="auto">
              <a:xfrm>
                <a:off x="4206" y="2713"/>
                <a:ext cx="1072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6" name="Oval 336"/>
              <p:cNvSpPr>
                <a:spLocks noChangeArrowheads="1"/>
              </p:cNvSpPr>
              <p:nvPr/>
            </p:nvSpPr>
            <p:spPr bwMode="auto">
              <a:xfrm>
                <a:off x="4308" y="2383"/>
                <a:ext cx="156" cy="145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7" name="Oval 337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2" cy="14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8968" name="Oval 338"/>
              <p:cNvSpPr>
                <a:spLocks noChangeArrowheads="1"/>
              </p:cNvSpPr>
              <p:nvPr/>
            </p:nvSpPr>
            <p:spPr bwMode="auto">
              <a:xfrm>
                <a:off x="4661" y="2383"/>
                <a:ext cx="162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8969" name="Rectangle 339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4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sp>
        <p:nvSpPr>
          <p:cNvPr id="250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6AF6E787-A026-C54F-811C-0938FA734140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Um saber de experiência feito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6732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caching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foi visto inicialmente como muito eficaz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Muitas extensões ao HTTP para o seu suporte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 e sobretudo para validação das caches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Era uma solução comum nos anos 90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Os </a:t>
            </a:r>
            <a:r>
              <a:rPr lang="pt-PT" sz="2000" dirty="0" err="1" smtClean="0">
                <a:ea typeface="ＭＳ Ｐゴシック" charset="0"/>
              </a:rPr>
              <a:t>ISPs</a:t>
            </a:r>
            <a:r>
              <a:rPr lang="pt-PT" sz="2000" dirty="0" smtClean="0">
                <a:ea typeface="ＭＳ Ｐゴシック" charset="0"/>
              </a:rPr>
              <a:t> e as empresas usavam </a:t>
            </a:r>
            <a:r>
              <a:rPr lang="pt-PT" sz="2000" i="1" dirty="0" err="1" smtClean="0">
                <a:ea typeface="ＭＳ Ｐゴシック" charset="0"/>
              </a:rPr>
              <a:t>proxyes</a:t>
            </a:r>
            <a:endParaRPr lang="pt-PT" sz="2000" i="1" dirty="0" smtClean="0">
              <a:ea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 mas verificava-se que o ganho não era fantástico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0"/>
              </a:rPr>
              <a:t>C</a:t>
            </a:r>
            <a:r>
              <a:rPr lang="pt-PT" altLang="ja-JP" sz="2000" dirty="0" err="1" smtClean="0">
                <a:ea typeface="ＭＳ Ｐゴシック" charset="0"/>
              </a:rPr>
              <a:t>om</a:t>
            </a:r>
            <a:r>
              <a:rPr lang="pt-PT" altLang="ja-JP" sz="2000" dirty="0" smtClean="0">
                <a:ea typeface="ＭＳ Ｐゴシック" charset="0"/>
              </a:rPr>
              <a:t> efeito, se o cache </a:t>
            </a:r>
            <a:r>
              <a:rPr lang="pt-PT" altLang="ja-JP" sz="2000" i="1" dirty="0" err="1" smtClean="0">
                <a:ea typeface="ＭＳ Ｐゴシック" charset="0"/>
              </a:rPr>
              <a:t>hit</a:t>
            </a:r>
            <a:r>
              <a:rPr lang="pt-PT" altLang="ja-JP" sz="2000" i="1" dirty="0" smtClean="0">
                <a:ea typeface="ＭＳ Ｐゴシック" charset="0"/>
              </a:rPr>
              <a:t>-ratio </a:t>
            </a:r>
            <a:r>
              <a:rPr lang="pt-PT" altLang="ja-JP" sz="2000" dirty="0" smtClean="0">
                <a:ea typeface="ＭＳ Ｐゴシック" charset="0"/>
              </a:rPr>
              <a:t>for baixo, o </a:t>
            </a:r>
            <a:r>
              <a:rPr lang="pt-PT" altLang="ja-JP" sz="2000" i="1" dirty="0" err="1" smtClean="0">
                <a:ea typeface="ＭＳ Ｐゴシック" charset="0"/>
              </a:rPr>
              <a:t>proxy</a:t>
            </a:r>
            <a:r>
              <a:rPr lang="pt-PT" altLang="ja-JP" sz="2000" dirty="0" smtClean="0">
                <a:ea typeface="ＭＳ Ｐゴシック" charset="0"/>
              </a:rPr>
              <a:t> piora o acesso</a:t>
            </a:r>
          </a:p>
          <a:p>
            <a:pPr lvl="1">
              <a:defRPr/>
            </a:pPr>
            <a:r>
              <a:rPr lang="pt-PT" altLang="ja-JP" sz="2000" dirty="0" smtClean="0">
                <a:ea typeface="ＭＳ Ｐゴシック" charset="0"/>
              </a:rPr>
              <a:t>Hoje em dia existem outras alternativas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623B7E87-2734-3C47-9374-65F4EB3803E2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3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>
                <a:latin typeface="+mn-lt"/>
                <a:ea typeface="ＭＳ Ｐゴシック" charset="0"/>
              </a:rPr>
              <a:t>Mais servidores para tornar o acesso mais rápido</a:t>
            </a:r>
            <a:endParaRPr lang="pt-PT" sz="2400" dirty="0">
              <a:latin typeface="+mn-lt"/>
              <a:ea typeface="ＭＳ Ｐゴシック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018088"/>
          </a:xfrm>
        </p:spPr>
        <p:txBody>
          <a:bodyPr/>
          <a:lstStyle/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Solução #1: várias </a:t>
            </a:r>
            <a:r>
              <a:rPr lang="pt-PT" sz="2000" dirty="0" err="1" smtClean="0">
                <a:ea typeface="ＭＳ Ｐゴシック" charset="0"/>
                <a:cs typeface="ＭＳ Ｐゴシック" charset="0"/>
              </a:rPr>
              <a:t>máquinos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com ≠s endereços</a:t>
            </a:r>
          </a:p>
          <a:p>
            <a:pPr lvl="1">
              <a:defRPr/>
            </a:pPr>
            <a:r>
              <a:rPr lang="pt-PT" sz="1800" dirty="0" smtClean="0">
                <a:ea typeface="ＭＳ Ｐゴシック" charset="0"/>
                <a:cs typeface="ＭＳ Ｐゴシック" charset="0"/>
              </a:rPr>
              <a:t>O DNS retorna todos os endereços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m</a:t>
            </a:r>
            <a:r>
              <a:rPr lang="pt-PT" sz="1800" dirty="0" smtClean="0">
                <a:ea typeface="ＭＳ Ｐゴシック" charset="0"/>
                <a:cs typeface="ＭＳ Ｐゴシック" charset="0"/>
              </a:rPr>
              <a:t>as muda a ordem da lista a cada pedido</a:t>
            </a: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marL="339725" lvl="1" indent="0">
              <a:buFont typeface="Helvetica" charset="0"/>
              <a:buNone/>
              <a:defRPr/>
            </a:pPr>
            <a:endParaRPr lang="pt-PT" sz="1800" dirty="0">
              <a:ea typeface="ＭＳ Ｐゴシック" charset="0"/>
            </a:endParaRPr>
          </a:p>
        </p:txBody>
      </p:sp>
      <p:sp>
        <p:nvSpPr>
          <p:cNvPr id="1670151" name="Line 7"/>
          <p:cNvSpPr>
            <a:spLocks noChangeShapeType="1"/>
          </p:cNvSpPr>
          <p:nvPr/>
        </p:nvSpPr>
        <p:spPr bwMode="auto">
          <a:xfrm flipH="1">
            <a:off x="6108700" y="3236913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2" name="Line 8"/>
          <p:cNvSpPr>
            <a:spLocks noChangeShapeType="1"/>
          </p:cNvSpPr>
          <p:nvPr/>
        </p:nvSpPr>
        <p:spPr bwMode="auto">
          <a:xfrm flipH="1">
            <a:off x="6108700" y="4427538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3" name="Line 9"/>
          <p:cNvSpPr>
            <a:spLocks noChangeShapeType="1"/>
          </p:cNvSpPr>
          <p:nvPr/>
        </p:nvSpPr>
        <p:spPr bwMode="auto">
          <a:xfrm flipH="1">
            <a:off x="6108700" y="5580063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grpSp>
        <p:nvGrpSpPr>
          <p:cNvPr id="41990" name="Group 47"/>
          <p:cNvGrpSpPr>
            <a:grpSpLocks/>
          </p:cNvGrpSpPr>
          <p:nvPr/>
        </p:nvGrpSpPr>
        <p:grpSpPr bwMode="auto">
          <a:xfrm>
            <a:off x="7308850" y="2781300"/>
            <a:ext cx="431800" cy="812800"/>
            <a:chOff x="4140" y="429"/>
            <a:chExt cx="1425" cy="2396"/>
          </a:xfrm>
        </p:grpSpPr>
        <p:sp>
          <p:nvSpPr>
            <p:cNvPr id="42073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74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75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76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77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78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2103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104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79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80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2101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102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81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82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83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2099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100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84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85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2097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98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86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87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88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89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90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91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92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93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94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2095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96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1991" name="Group 47"/>
          <p:cNvGrpSpPr>
            <a:grpSpLocks/>
          </p:cNvGrpSpPr>
          <p:nvPr/>
        </p:nvGrpSpPr>
        <p:grpSpPr bwMode="auto">
          <a:xfrm>
            <a:off x="7308850" y="3933825"/>
            <a:ext cx="431800" cy="811213"/>
            <a:chOff x="4140" y="429"/>
            <a:chExt cx="1425" cy="2396"/>
          </a:xfrm>
        </p:grpSpPr>
        <p:sp>
          <p:nvSpPr>
            <p:cNvPr id="42041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43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46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2071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72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47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48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2069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70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49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50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51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2067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68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52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53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2065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66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54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55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58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60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61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62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2063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64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1992" name="Group 47"/>
          <p:cNvGrpSpPr>
            <a:grpSpLocks/>
          </p:cNvGrpSpPr>
          <p:nvPr/>
        </p:nvGrpSpPr>
        <p:grpSpPr bwMode="auto">
          <a:xfrm>
            <a:off x="7308850" y="5157788"/>
            <a:ext cx="431800" cy="811212"/>
            <a:chOff x="4140" y="429"/>
            <a:chExt cx="1425" cy="2396"/>
          </a:xfrm>
        </p:grpSpPr>
        <p:sp>
          <p:nvSpPr>
            <p:cNvPr id="42009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11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14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2039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40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15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16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2037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38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17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18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2019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2035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36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20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21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2033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2034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2022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23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26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28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29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30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2031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2032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1993" name="Group 44"/>
          <p:cNvGrpSpPr>
            <a:grpSpLocks/>
          </p:cNvGrpSpPr>
          <p:nvPr/>
        </p:nvGrpSpPr>
        <p:grpSpPr bwMode="auto">
          <a:xfrm>
            <a:off x="395288" y="2852738"/>
            <a:ext cx="889000" cy="884237"/>
            <a:chOff x="-44" y="1473"/>
            <a:chExt cx="981" cy="1105"/>
          </a:xfrm>
        </p:grpSpPr>
        <p:pic>
          <p:nvPicPr>
            <p:cNvPr id="4200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0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1994" name="Group 44"/>
          <p:cNvGrpSpPr>
            <a:grpSpLocks/>
          </p:cNvGrpSpPr>
          <p:nvPr/>
        </p:nvGrpSpPr>
        <p:grpSpPr bwMode="auto">
          <a:xfrm>
            <a:off x="1116013" y="3500438"/>
            <a:ext cx="887412" cy="884237"/>
            <a:chOff x="-44" y="1473"/>
            <a:chExt cx="981" cy="1105"/>
          </a:xfrm>
        </p:grpSpPr>
        <p:pic>
          <p:nvPicPr>
            <p:cNvPr id="4200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0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1995" name="Group 44"/>
          <p:cNvGrpSpPr>
            <a:grpSpLocks/>
          </p:cNvGrpSpPr>
          <p:nvPr/>
        </p:nvGrpSpPr>
        <p:grpSpPr bwMode="auto">
          <a:xfrm>
            <a:off x="611188" y="4221163"/>
            <a:ext cx="889000" cy="884237"/>
            <a:chOff x="-44" y="1473"/>
            <a:chExt cx="981" cy="1105"/>
          </a:xfrm>
        </p:grpSpPr>
        <p:pic>
          <p:nvPicPr>
            <p:cNvPr id="4200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0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1996" name="Group 44"/>
          <p:cNvGrpSpPr>
            <a:grpSpLocks/>
          </p:cNvGrpSpPr>
          <p:nvPr/>
        </p:nvGrpSpPr>
        <p:grpSpPr bwMode="auto">
          <a:xfrm>
            <a:off x="1187450" y="5157788"/>
            <a:ext cx="889000" cy="884237"/>
            <a:chOff x="-44" y="1473"/>
            <a:chExt cx="981" cy="1105"/>
          </a:xfrm>
        </p:grpSpPr>
        <p:pic>
          <p:nvPicPr>
            <p:cNvPr id="4200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0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9" name="Rectangle 22"/>
          <p:cNvSpPr>
            <a:spLocks noChangeArrowheads="1"/>
          </p:cNvSpPr>
          <p:nvPr/>
        </p:nvSpPr>
        <p:spPr bwMode="auto">
          <a:xfrm>
            <a:off x="4427538" y="2997200"/>
            <a:ext cx="15700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>
                <a:solidFill>
                  <a:srgbClr val="0000FF"/>
                </a:solidFill>
              </a:rPr>
              <a:t>20.1.1.1</a:t>
            </a:r>
          </a:p>
        </p:txBody>
      </p:sp>
      <p:sp>
        <p:nvSpPr>
          <p:cNvPr id="120" name="Rectangle 24"/>
          <p:cNvSpPr>
            <a:spLocks noChangeArrowheads="1"/>
          </p:cNvSpPr>
          <p:nvPr/>
        </p:nvSpPr>
        <p:spPr bwMode="auto">
          <a:xfrm>
            <a:off x="4572000" y="4149725"/>
            <a:ext cx="14160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dirty="0">
                <a:solidFill>
                  <a:srgbClr val="0000FF"/>
                </a:solidFill>
              </a:rPr>
              <a:t>11.1.1.1</a:t>
            </a:r>
          </a:p>
        </p:txBody>
      </p:sp>
      <p:sp>
        <p:nvSpPr>
          <p:cNvPr id="121" name="Rectangle 23"/>
          <p:cNvSpPr>
            <a:spLocks noChangeArrowheads="1"/>
          </p:cNvSpPr>
          <p:nvPr/>
        </p:nvSpPr>
        <p:spPr bwMode="auto">
          <a:xfrm>
            <a:off x="4427538" y="5300663"/>
            <a:ext cx="15700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>
                <a:solidFill>
                  <a:srgbClr val="0000FF"/>
                </a:solidFill>
              </a:rPr>
              <a:t>13.1.1.1</a:t>
            </a:r>
          </a:p>
        </p:txBody>
      </p:sp>
      <p:sp>
        <p:nvSpPr>
          <p:cNvPr id="12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6EE42A5-8BBF-E640-AAFD-B0D10BE6B5FA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E6B38A-F248-D445-90A0-5E9D29607D9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350"/>
            <a:ext cx="8515350" cy="80645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Objectivo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96975"/>
            <a:ext cx="8515350" cy="5400675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HTTP </a:t>
            </a:r>
            <a:r>
              <a:rPr lang="en-US" sz="2400" dirty="0"/>
              <a:t>(</a:t>
            </a:r>
            <a:r>
              <a:rPr lang="pt-PT" sz="2400" i="1" dirty="0" err="1" smtClean="0"/>
              <a:t>Hyper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Text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Transfer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Protocol</a:t>
            </a:r>
            <a:r>
              <a:rPr lang="pt-PT" sz="2400" dirty="0" smtClean="0"/>
              <a:t>) é o principal protocolo que permite o acesso à WWW</a:t>
            </a:r>
          </a:p>
          <a:p>
            <a:pPr>
              <a:defRPr/>
            </a:pPr>
            <a:r>
              <a:rPr lang="pt-PT" sz="2400" dirty="0" smtClean="0"/>
              <a:t>Devido à sua utilização massiva o protocolo tem sido</a:t>
            </a:r>
          </a:p>
          <a:p>
            <a:pPr lvl="1">
              <a:defRPr/>
            </a:pPr>
            <a:r>
              <a:rPr lang="en-US" sz="2000" dirty="0" smtClean="0"/>
              <a:t>M</a:t>
            </a:r>
            <a:r>
              <a:rPr lang="pt-PT" sz="2000" dirty="0" err="1" smtClean="0"/>
              <a:t>elhorado</a:t>
            </a:r>
            <a:r>
              <a:rPr lang="pt-PT" sz="2000" dirty="0" smtClean="0"/>
              <a:t> para aumentar a sua qualidade, e</a:t>
            </a:r>
          </a:p>
          <a:p>
            <a:pPr lvl="1">
              <a:defRPr/>
            </a:pPr>
            <a:r>
              <a:rPr lang="pt-PT" sz="2000" dirty="0" smtClean="0"/>
              <a:t>complementado com infraestruturas para aumentar a qualidade do acesso aos recursos informativos (</a:t>
            </a:r>
            <a:r>
              <a:rPr lang="pt-PT" sz="2000" i="1" dirty="0" smtClean="0"/>
              <a:t>caches e </a:t>
            </a:r>
            <a:r>
              <a:rPr lang="pt-PT" sz="2000" i="1" dirty="0" err="1" smtClean="0"/>
              <a:t>proxies</a:t>
            </a:r>
            <a:r>
              <a:rPr lang="pt-PT" sz="2000" dirty="0" smtClean="0"/>
              <a:t>)</a:t>
            </a:r>
          </a:p>
          <a:p>
            <a:pPr lvl="1">
              <a:defRPr/>
            </a:pPr>
            <a:endParaRPr lang="pt-PT" sz="2000" dirty="0"/>
          </a:p>
          <a:p>
            <a:pPr lvl="1">
              <a:defRPr/>
            </a:pPr>
            <a:endParaRPr lang="pt-PT" sz="2000" dirty="0" smtClean="0"/>
          </a:p>
          <a:p>
            <a:pPr lvl="1">
              <a:defRPr/>
            </a:pPr>
            <a:endParaRPr lang="pt-PT" sz="2000" dirty="0" smtClean="0"/>
          </a:p>
          <a:p>
            <a:pPr>
              <a:defRPr/>
            </a:pPr>
            <a:r>
              <a:rPr lang="pt-PT" sz="24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299450" cy="5378450"/>
          </a:xfrm>
        </p:spPr>
        <p:txBody>
          <a:bodyPr/>
          <a:lstStyle/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Solução #2: várias </a:t>
            </a:r>
            <a:r>
              <a:rPr lang="pt-PT" sz="2000" dirty="0" err="1" smtClean="0">
                <a:ea typeface="ＭＳ Ｐゴシック" charset="0"/>
                <a:cs typeface="ＭＳ Ｐゴシック" charset="0"/>
              </a:rPr>
              <a:t>máquinos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com um só endereço</a:t>
            </a:r>
          </a:p>
          <a:p>
            <a:pPr lvl="1">
              <a:defRPr/>
            </a:pPr>
            <a:r>
              <a:rPr lang="pt-PT" sz="1800" dirty="0" smtClean="0">
                <a:ea typeface="ＭＳ Ｐゴシック" charset="0"/>
              </a:rPr>
              <a:t>O endereço público é o do </a:t>
            </a:r>
            <a:r>
              <a:rPr lang="pt-PT" sz="1800" i="1" dirty="0" err="1" smtClean="0">
                <a:ea typeface="ＭＳ Ｐゴシック" charset="0"/>
              </a:rPr>
              <a:t>load</a:t>
            </a:r>
            <a:r>
              <a:rPr lang="pt-PT" sz="1800" i="1" dirty="0" smtClean="0">
                <a:ea typeface="ＭＳ Ｐゴシック" charset="0"/>
              </a:rPr>
              <a:t> </a:t>
            </a:r>
            <a:r>
              <a:rPr lang="pt-PT" sz="1800" i="1" dirty="0" err="1" smtClean="0">
                <a:ea typeface="ＭＳ Ｐゴシック" charset="0"/>
              </a:rPr>
              <a:t>balancer</a:t>
            </a:r>
            <a:r>
              <a:rPr lang="pt-PT" sz="1800" i="1" dirty="0" smtClean="0">
                <a:ea typeface="ＭＳ Ｐゴシック" charset="0"/>
              </a:rPr>
              <a:t>, </a:t>
            </a:r>
            <a:r>
              <a:rPr lang="pt-PT" sz="1800" dirty="0" smtClean="0">
                <a:ea typeface="ＭＳ Ｐゴシック" charset="0"/>
              </a:rPr>
              <a:t>os verdadeiros endereços dos servidores estão escondidos</a:t>
            </a:r>
          </a:p>
          <a:p>
            <a:pPr lvl="1">
              <a:defRPr/>
            </a:pPr>
            <a:r>
              <a:rPr lang="pt-PT" sz="1800" dirty="0" smtClean="0">
                <a:ea typeface="ＭＳ Ｐゴシック" charset="0"/>
              </a:rPr>
              <a:t>O</a:t>
            </a:r>
            <a:r>
              <a:rPr lang="pt-PT" sz="1800" i="1" dirty="0" smtClean="0">
                <a:ea typeface="ＭＳ Ｐゴシック" charset="0"/>
              </a:rPr>
              <a:t> </a:t>
            </a:r>
            <a:r>
              <a:rPr lang="pt-PT" sz="1800" i="1" dirty="0" err="1" smtClean="0">
                <a:ea typeface="ＭＳ Ｐゴシック" charset="0"/>
              </a:rPr>
              <a:t>load</a:t>
            </a:r>
            <a:r>
              <a:rPr lang="pt-PT" sz="1800" i="1" dirty="0" smtClean="0">
                <a:ea typeface="ＭＳ Ｐゴシック" charset="0"/>
              </a:rPr>
              <a:t> </a:t>
            </a:r>
            <a:r>
              <a:rPr lang="pt-PT" sz="1800" i="1" dirty="0" err="1" smtClean="0">
                <a:ea typeface="ＭＳ Ｐゴシック" charset="0"/>
              </a:rPr>
              <a:t>balancer</a:t>
            </a:r>
            <a:r>
              <a:rPr lang="pt-PT" sz="1800" i="1" dirty="0" smtClean="0">
                <a:ea typeface="ＭＳ Ｐゴシック" charset="0"/>
              </a:rPr>
              <a:t> tem de </a:t>
            </a:r>
            <a:r>
              <a:rPr lang="pt-PT" sz="1800" dirty="0" smtClean="0">
                <a:ea typeface="ＭＳ Ｐゴシック" charset="0"/>
              </a:rPr>
              <a:t>assegurar que todos os pacotes da mesma conexão vão para o mesmo servidor</a:t>
            </a: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>
              <a:ea typeface="ＭＳ Ｐゴシック" charset="0"/>
            </a:endParaRPr>
          </a:p>
        </p:txBody>
      </p:sp>
      <p:sp>
        <p:nvSpPr>
          <p:cNvPr id="1670151" name="Line 7"/>
          <p:cNvSpPr>
            <a:spLocks noChangeShapeType="1"/>
          </p:cNvSpPr>
          <p:nvPr/>
        </p:nvSpPr>
        <p:spPr bwMode="auto">
          <a:xfrm flipH="1">
            <a:off x="6223000" y="3597275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2" name="Line 8"/>
          <p:cNvSpPr>
            <a:spLocks noChangeShapeType="1"/>
          </p:cNvSpPr>
          <p:nvPr/>
        </p:nvSpPr>
        <p:spPr bwMode="auto">
          <a:xfrm flipH="1">
            <a:off x="6223000" y="4787900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3" name="Line 9"/>
          <p:cNvSpPr>
            <a:spLocks noChangeShapeType="1"/>
          </p:cNvSpPr>
          <p:nvPr/>
        </p:nvSpPr>
        <p:spPr bwMode="auto">
          <a:xfrm flipH="1">
            <a:off x="6223000" y="5940425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4" name="Line 10"/>
          <p:cNvSpPr>
            <a:spLocks noChangeShapeType="1"/>
          </p:cNvSpPr>
          <p:nvPr/>
        </p:nvSpPr>
        <p:spPr bwMode="auto">
          <a:xfrm>
            <a:off x="6223000" y="3597275"/>
            <a:ext cx="0" cy="2343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5" name="Line 11"/>
          <p:cNvSpPr>
            <a:spLocks noChangeShapeType="1"/>
          </p:cNvSpPr>
          <p:nvPr/>
        </p:nvSpPr>
        <p:spPr bwMode="auto">
          <a:xfrm flipH="1">
            <a:off x="5378450" y="4557713"/>
            <a:ext cx="8445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57" name="Text Box 13"/>
          <p:cNvSpPr txBox="1">
            <a:spLocks noChangeArrowheads="1"/>
          </p:cNvSpPr>
          <p:nvPr/>
        </p:nvSpPr>
        <p:spPr bwMode="auto">
          <a:xfrm>
            <a:off x="3419475" y="4365625"/>
            <a:ext cx="1973263" cy="434975"/>
          </a:xfrm>
          <a:prstGeom prst="rect">
            <a:avLst/>
          </a:prstGeom>
          <a:solidFill>
            <a:srgbClr val="CCFFFF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Load Balancer</a:t>
            </a:r>
          </a:p>
        </p:txBody>
      </p:sp>
      <p:sp>
        <p:nvSpPr>
          <p:cNvPr id="1670159" name="Line 15"/>
          <p:cNvSpPr>
            <a:spLocks noChangeShapeType="1"/>
          </p:cNvSpPr>
          <p:nvPr/>
        </p:nvSpPr>
        <p:spPr bwMode="auto">
          <a:xfrm>
            <a:off x="2228850" y="3981450"/>
            <a:ext cx="1076325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60" name="Line 16"/>
          <p:cNvSpPr>
            <a:spLocks noChangeShapeType="1"/>
          </p:cNvSpPr>
          <p:nvPr/>
        </p:nvSpPr>
        <p:spPr bwMode="auto">
          <a:xfrm flipV="1">
            <a:off x="2190750" y="4633913"/>
            <a:ext cx="1036638" cy="1539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0161" name="Line 17"/>
          <p:cNvSpPr>
            <a:spLocks noChangeShapeType="1"/>
          </p:cNvSpPr>
          <p:nvPr/>
        </p:nvSpPr>
        <p:spPr bwMode="auto">
          <a:xfrm flipV="1">
            <a:off x="2268538" y="4903788"/>
            <a:ext cx="958850" cy="6143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grpSp>
        <p:nvGrpSpPr>
          <p:cNvPr id="43019" name="Group 47"/>
          <p:cNvGrpSpPr>
            <a:grpSpLocks/>
          </p:cNvGrpSpPr>
          <p:nvPr/>
        </p:nvGrpSpPr>
        <p:grpSpPr bwMode="auto">
          <a:xfrm>
            <a:off x="7423150" y="3141663"/>
            <a:ext cx="431800" cy="812800"/>
            <a:chOff x="4140" y="429"/>
            <a:chExt cx="1425" cy="2396"/>
          </a:xfrm>
        </p:grpSpPr>
        <p:sp>
          <p:nvSpPr>
            <p:cNvPr id="43101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2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03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4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05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106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3131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132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107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108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3129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130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109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10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111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3127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128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112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113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3125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126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114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15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6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7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18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19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20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21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22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3123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124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3020" name="Group 47"/>
          <p:cNvGrpSpPr>
            <a:grpSpLocks/>
          </p:cNvGrpSpPr>
          <p:nvPr/>
        </p:nvGrpSpPr>
        <p:grpSpPr bwMode="auto">
          <a:xfrm>
            <a:off x="7423150" y="4294188"/>
            <a:ext cx="431800" cy="811212"/>
            <a:chOff x="4140" y="429"/>
            <a:chExt cx="1425" cy="2396"/>
          </a:xfrm>
        </p:grpSpPr>
        <p:sp>
          <p:nvSpPr>
            <p:cNvPr id="43069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0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71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2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3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74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3099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100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75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76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3097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98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77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78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79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3095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96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80" name="Freeform 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81" name="Group 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3093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94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82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83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4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5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86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7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88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89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90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3091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92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3021" name="Group 47"/>
          <p:cNvGrpSpPr>
            <a:grpSpLocks/>
          </p:cNvGrpSpPr>
          <p:nvPr/>
        </p:nvGrpSpPr>
        <p:grpSpPr bwMode="auto">
          <a:xfrm>
            <a:off x="7423150" y="5518150"/>
            <a:ext cx="431800" cy="811213"/>
            <a:chOff x="4140" y="429"/>
            <a:chExt cx="1425" cy="2396"/>
          </a:xfrm>
        </p:grpSpPr>
        <p:sp>
          <p:nvSpPr>
            <p:cNvPr id="43037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39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1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42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3067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68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43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44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3065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66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45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46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3047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3063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64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48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49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3061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3062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3050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51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2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3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54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5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56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57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58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3059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3060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3022" name="Group 44"/>
          <p:cNvGrpSpPr>
            <a:grpSpLocks/>
          </p:cNvGrpSpPr>
          <p:nvPr/>
        </p:nvGrpSpPr>
        <p:grpSpPr bwMode="auto">
          <a:xfrm>
            <a:off x="509588" y="3213100"/>
            <a:ext cx="889000" cy="884238"/>
            <a:chOff x="-44" y="1473"/>
            <a:chExt cx="981" cy="1105"/>
          </a:xfrm>
        </p:grpSpPr>
        <p:pic>
          <p:nvPicPr>
            <p:cNvPr id="4303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023" name="Group 44"/>
          <p:cNvGrpSpPr>
            <a:grpSpLocks/>
          </p:cNvGrpSpPr>
          <p:nvPr/>
        </p:nvGrpSpPr>
        <p:grpSpPr bwMode="auto">
          <a:xfrm>
            <a:off x="1230313" y="3860800"/>
            <a:ext cx="887412" cy="884238"/>
            <a:chOff x="-44" y="1473"/>
            <a:chExt cx="981" cy="1105"/>
          </a:xfrm>
        </p:grpSpPr>
        <p:pic>
          <p:nvPicPr>
            <p:cNvPr id="4303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024" name="Group 44"/>
          <p:cNvGrpSpPr>
            <a:grpSpLocks/>
          </p:cNvGrpSpPr>
          <p:nvPr/>
        </p:nvGrpSpPr>
        <p:grpSpPr bwMode="auto">
          <a:xfrm>
            <a:off x="725488" y="4581525"/>
            <a:ext cx="889000" cy="884238"/>
            <a:chOff x="-44" y="1473"/>
            <a:chExt cx="981" cy="1105"/>
          </a:xfrm>
        </p:grpSpPr>
        <p:pic>
          <p:nvPicPr>
            <p:cNvPr id="4303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3025" name="Group 44"/>
          <p:cNvGrpSpPr>
            <a:grpSpLocks/>
          </p:cNvGrpSpPr>
          <p:nvPr/>
        </p:nvGrpSpPr>
        <p:grpSpPr bwMode="auto">
          <a:xfrm>
            <a:off x="1301750" y="5518150"/>
            <a:ext cx="889000" cy="884238"/>
            <a:chOff x="-44" y="1473"/>
            <a:chExt cx="981" cy="1105"/>
          </a:xfrm>
        </p:grpSpPr>
        <p:pic>
          <p:nvPicPr>
            <p:cNvPr id="4302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3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5" name="Rectangle 23"/>
          <p:cNvSpPr>
            <a:spLocks noChangeArrowheads="1"/>
          </p:cNvSpPr>
          <p:nvPr/>
        </p:nvSpPr>
        <p:spPr bwMode="auto">
          <a:xfrm>
            <a:off x="3606800" y="5084763"/>
            <a:ext cx="15700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>
                <a:solidFill>
                  <a:srgbClr val="0000FF"/>
                </a:solidFill>
              </a:rPr>
              <a:t>13.1.1.1</a:t>
            </a:r>
          </a:p>
        </p:txBody>
      </p:sp>
      <p:sp>
        <p:nvSpPr>
          <p:cNvPr id="126" name="Rectangle 2"/>
          <p:cNvSpPr txBox="1">
            <a:spLocks noChangeArrowheads="1"/>
          </p:cNvSpPr>
          <p:nvPr/>
        </p:nvSpPr>
        <p:spPr bwMode="auto">
          <a:xfrm>
            <a:off x="468313" y="333375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2400" dirty="0" smtClean="0">
                <a:latin typeface="+mn-lt"/>
                <a:ea typeface="ＭＳ Ｐゴシック" charset="0"/>
              </a:rPr>
              <a:t>Mais servidores para tornar o acesso mais rápido</a:t>
            </a:r>
            <a:endParaRPr lang="pt-PT" sz="2400" dirty="0">
              <a:latin typeface="+mn-lt"/>
              <a:ea typeface="ＭＳ Ｐゴシック" charset="0"/>
            </a:endParaRPr>
          </a:p>
        </p:txBody>
      </p:sp>
      <p:sp>
        <p:nvSpPr>
          <p:cNvPr id="127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D18FC53C-D743-9F40-8CA6-70A3FDB792E1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smtClean="0">
                <a:latin typeface="+mn-lt"/>
                <a:ea typeface="ＭＳ Ｐゴシック" charset="0"/>
              </a:rPr>
              <a:t>Múltiplos centros de dados</a:t>
            </a:r>
            <a:endParaRPr lang="pt-PT" sz="3200">
              <a:latin typeface="+mn-lt"/>
              <a:ea typeface="ＭＳ Ｐゴシック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Solução #3: múltiplas máquinas com diferentes endereços IP públicos em diferentes localidades</a:t>
            </a:r>
          </a:p>
          <a:p>
            <a:pPr lvl="1">
              <a:defRPr/>
            </a:pPr>
            <a:r>
              <a:rPr lang="pt-PT" sz="1800" dirty="0" smtClean="0">
                <a:ea typeface="ＭＳ Ｐゴシック" charset="0"/>
              </a:rPr>
              <a:t>O mesmo nome mapeia para diferentes clientes</a:t>
            </a:r>
          </a:p>
          <a:p>
            <a:pPr lvl="1">
              <a:defRPr/>
            </a:pPr>
            <a:r>
              <a:rPr lang="pt-PT" sz="1800" dirty="0" smtClean="0">
                <a:ea typeface="ＭＳ Ｐゴシック" charset="0"/>
              </a:rPr>
              <a:t>Um DNS especial retorna o servidor mais próximo do cliente</a:t>
            </a: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defRPr/>
            </a:pPr>
            <a:endParaRPr lang="pt-PT" sz="1800" dirty="0" smtClean="0">
              <a:ea typeface="ＭＳ Ｐゴシック" charset="0"/>
            </a:endParaRPr>
          </a:p>
          <a:p>
            <a:pPr lvl="1">
              <a:buFont typeface="Helvetica" charset="0"/>
              <a:buNone/>
              <a:defRPr/>
            </a:pPr>
            <a:endParaRPr lang="pt-PT" sz="1800" dirty="0">
              <a:ea typeface="ＭＳ Ｐゴシック" charset="0"/>
            </a:endParaRPr>
          </a:p>
        </p:txBody>
      </p:sp>
      <p:sp>
        <p:nvSpPr>
          <p:cNvPr id="1671175" name="Line 7"/>
          <p:cNvSpPr>
            <a:spLocks noChangeShapeType="1"/>
          </p:cNvSpPr>
          <p:nvPr/>
        </p:nvSpPr>
        <p:spPr bwMode="auto">
          <a:xfrm flipH="1" flipV="1">
            <a:off x="1538288" y="3776663"/>
            <a:ext cx="998537" cy="61436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1176" name="Line 8"/>
          <p:cNvSpPr>
            <a:spLocks noChangeShapeType="1"/>
          </p:cNvSpPr>
          <p:nvPr/>
        </p:nvSpPr>
        <p:spPr bwMode="auto">
          <a:xfrm flipH="1">
            <a:off x="5646738" y="3622675"/>
            <a:ext cx="1268412" cy="806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1177" name="Line 9"/>
          <p:cNvSpPr>
            <a:spLocks noChangeShapeType="1"/>
          </p:cNvSpPr>
          <p:nvPr/>
        </p:nvSpPr>
        <p:spPr bwMode="auto">
          <a:xfrm flipH="1">
            <a:off x="2152650" y="5351463"/>
            <a:ext cx="806450" cy="3841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1186" name="Cloud"/>
          <p:cNvSpPr>
            <a:spLocks noChangeAspect="1" noEditPoints="1" noChangeArrowheads="1"/>
          </p:cNvSpPr>
          <p:nvPr/>
        </p:nvSpPr>
        <p:spPr bwMode="auto">
          <a:xfrm>
            <a:off x="2459038" y="3430588"/>
            <a:ext cx="3243262" cy="23368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671188" name="Line 20"/>
          <p:cNvSpPr>
            <a:spLocks noChangeShapeType="1"/>
          </p:cNvSpPr>
          <p:nvPr/>
        </p:nvSpPr>
        <p:spPr bwMode="auto">
          <a:xfrm flipH="1" flipV="1">
            <a:off x="5224463" y="5041900"/>
            <a:ext cx="1460500" cy="7318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71189" name="Text Box 21"/>
          <p:cNvSpPr txBox="1">
            <a:spLocks noChangeArrowheads="1"/>
          </p:cNvSpPr>
          <p:nvPr/>
        </p:nvSpPr>
        <p:spPr bwMode="auto">
          <a:xfrm>
            <a:off x="3305175" y="4275138"/>
            <a:ext cx="14906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/>
              <a:t>Internet</a:t>
            </a:r>
          </a:p>
        </p:txBody>
      </p:sp>
      <p:sp>
        <p:nvSpPr>
          <p:cNvPr id="1671190" name="Rectangle 22"/>
          <p:cNvSpPr>
            <a:spLocks noChangeArrowheads="1"/>
          </p:cNvSpPr>
          <p:nvPr/>
        </p:nvSpPr>
        <p:spPr bwMode="auto">
          <a:xfrm>
            <a:off x="6948488" y="3789363"/>
            <a:ext cx="15700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>
                <a:solidFill>
                  <a:srgbClr val="0000FF"/>
                </a:solidFill>
              </a:rPr>
              <a:t>20.1.1.1</a:t>
            </a:r>
          </a:p>
        </p:txBody>
      </p:sp>
      <p:sp>
        <p:nvSpPr>
          <p:cNvPr id="1671191" name="Rectangle 23"/>
          <p:cNvSpPr>
            <a:spLocks noChangeArrowheads="1"/>
          </p:cNvSpPr>
          <p:nvPr/>
        </p:nvSpPr>
        <p:spPr bwMode="auto">
          <a:xfrm>
            <a:off x="539750" y="6021388"/>
            <a:ext cx="15700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>
                <a:solidFill>
                  <a:srgbClr val="0000FF"/>
                </a:solidFill>
              </a:rPr>
              <a:t>13.1.1.1</a:t>
            </a:r>
          </a:p>
        </p:txBody>
      </p:sp>
      <p:sp>
        <p:nvSpPr>
          <p:cNvPr id="1671192" name="Rectangle 24"/>
          <p:cNvSpPr>
            <a:spLocks noChangeArrowheads="1"/>
          </p:cNvSpPr>
          <p:nvPr/>
        </p:nvSpPr>
        <p:spPr bwMode="auto">
          <a:xfrm>
            <a:off x="611188" y="3789363"/>
            <a:ext cx="14160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dirty="0">
                <a:solidFill>
                  <a:srgbClr val="0000FF"/>
                </a:solidFill>
              </a:rPr>
              <a:t>11.1.1.1</a:t>
            </a:r>
          </a:p>
        </p:txBody>
      </p:sp>
      <p:sp>
        <p:nvSpPr>
          <p:cNvPr id="1671193" name="Freeform 25"/>
          <p:cNvSpPr>
            <a:spLocks/>
          </p:cNvSpPr>
          <p:nvPr/>
        </p:nvSpPr>
        <p:spPr bwMode="auto">
          <a:xfrm>
            <a:off x="5237163" y="3544888"/>
            <a:ext cx="1447800" cy="1997075"/>
          </a:xfrm>
          <a:custGeom>
            <a:avLst/>
            <a:gdLst>
              <a:gd name="T0" fmla="*/ 863 w 912"/>
              <a:gd name="T1" fmla="*/ 1258 h 1258"/>
              <a:gd name="T2" fmla="*/ 65 w 912"/>
              <a:gd name="T3" fmla="*/ 798 h 1258"/>
              <a:gd name="T4" fmla="*/ 476 w 912"/>
              <a:gd name="T5" fmla="*/ 242 h 1258"/>
              <a:gd name="T6" fmla="*/ 912 w 912"/>
              <a:gd name="T7" fmla="*/ 0 h 1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2" h="1258">
                <a:moveTo>
                  <a:pt x="863" y="1258"/>
                </a:moveTo>
                <a:cubicBezTo>
                  <a:pt x="496" y="1112"/>
                  <a:pt x="130" y="967"/>
                  <a:pt x="65" y="798"/>
                </a:cubicBezTo>
                <a:cubicBezTo>
                  <a:pt x="0" y="629"/>
                  <a:pt x="335" y="375"/>
                  <a:pt x="476" y="242"/>
                </a:cubicBezTo>
                <a:cubicBezTo>
                  <a:pt x="617" y="109"/>
                  <a:pt x="764" y="54"/>
                  <a:pt x="9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grpSp>
        <p:nvGrpSpPr>
          <p:cNvPr id="44045" name="Group 47"/>
          <p:cNvGrpSpPr>
            <a:grpSpLocks/>
          </p:cNvGrpSpPr>
          <p:nvPr/>
        </p:nvGrpSpPr>
        <p:grpSpPr bwMode="auto">
          <a:xfrm>
            <a:off x="7164388" y="2781300"/>
            <a:ext cx="431800" cy="812800"/>
            <a:chOff x="4140" y="429"/>
            <a:chExt cx="1425" cy="2396"/>
          </a:xfrm>
        </p:grpSpPr>
        <p:sp>
          <p:nvSpPr>
            <p:cNvPr id="44116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7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18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9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20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121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4146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47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122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123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144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45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124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25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126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4142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43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127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128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140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41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129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0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31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32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3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34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5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6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7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4138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39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4046" name="Group 47"/>
          <p:cNvGrpSpPr>
            <a:grpSpLocks/>
          </p:cNvGrpSpPr>
          <p:nvPr/>
        </p:nvGrpSpPr>
        <p:grpSpPr bwMode="auto">
          <a:xfrm>
            <a:off x="827088" y="5084763"/>
            <a:ext cx="431800" cy="812800"/>
            <a:chOff x="4140" y="429"/>
            <a:chExt cx="1425" cy="2396"/>
          </a:xfrm>
        </p:grpSpPr>
        <p:sp>
          <p:nvSpPr>
            <p:cNvPr id="44084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5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86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7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88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89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4114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15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90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91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112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13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92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93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94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4110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11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95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96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108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109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97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98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9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0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01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2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03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04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05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4106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107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4047" name="Group 47"/>
          <p:cNvGrpSpPr>
            <a:grpSpLocks/>
          </p:cNvGrpSpPr>
          <p:nvPr/>
        </p:nvGrpSpPr>
        <p:grpSpPr bwMode="auto">
          <a:xfrm>
            <a:off x="827088" y="2781300"/>
            <a:ext cx="431800" cy="812800"/>
            <a:chOff x="4140" y="429"/>
            <a:chExt cx="1425" cy="2396"/>
          </a:xfrm>
        </p:grpSpPr>
        <p:sp>
          <p:nvSpPr>
            <p:cNvPr id="44052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3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54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5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6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57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4082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83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58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59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080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81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60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61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4062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4078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79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63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64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076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4077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4065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66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7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8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69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70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71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72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73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4074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4075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4048" name="Group 44"/>
          <p:cNvGrpSpPr>
            <a:grpSpLocks/>
          </p:cNvGrpSpPr>
          <p:nvPr/>
        </p:nvGrpSpPr>
        <p:grpSpPr bwMode="auto">
          <a:xfrm>
            <a:off x="6732588" y="5300663"/>
            <a:ext cx="887412" cy="884237"/>
            <a:chOff x="-44" y="1473"/>
            <a:chExt cx="981" cy="1105"/>
          </a:xfrm>
        </p:grpSpPr>
        <p:pic>
          <p:nvPicPr>
            <p:cNvPr id="44050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051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87D47FAB-6A13-9247-AFBA-E2F2B023A59E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i="1" dirty="0" err="1" smtClean="0">
                <a:latin typeface="+mn-lt"/>
                <a:ea typeface="ＭＳ Ｐゴシック" charset="0"/>
              </a:rPr>
              <a:t>Caching</a:t>
            </a:r>
            <a:r>
              <a:rPr lang="pt-PT" dirty="0" smtClean="0">
                <a:latin typeface="+mn-lt"/>
                <a:ea typeface="ＭＳ Ｐゴシック" charset="0"/>
              </a:rPr>
              <a:t> e replicação proactiva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67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Motivações para por o conteúdo junto dos clientes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Reduz o tempo de trânsito e o tempo de transferência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Reduz a carga sobre a rede e o servidor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Reduz o custo da transferência dos dados sobre a rede</a:t>
            </a:r>
          </a:p>
          <a:p>
            <a:pPr>
              <a:lnSpc>
                <a:spcPct val="90000"/>
              </a:lnSpc>
              <a:defRPr/>
            </a:pP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Caching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</a:rPr>
              <a:t>N</a:t>
            </a:r>
            <a:r>
              <a:rPr lang="pt-PT" sz="2000" dirty="0" smtClean="0">
                <a:ea typeface="ＭＳ Ｐゴシック" charset="0"/>
              </a:rPr>
              <a:t>ecessita de verificar se o conteúdo foi alterado e alguns conteúdos não são </a:t>
            </a:r>
            <a:r>
              <a:rPr lang="pt-PT" sz="2000" i="1" dirty="0" err="1" smtClean="0">
                <a:ea typeface="ＭＳ Ｐゴシック" charset="0"/>
              </a:rPr>
              <a:t>cacheable</a:t>
            </a:r>
            <a:endParaRPr lang="pt-PT" sz="2000" i="1" dirty="0" smtClean="0">
              <a:ea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Replicação proactiva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err="1" smtClean="0">
                <a:ea typeface="ＭＳ Ｐゴシック" charset="0"/>
              </a:rPr>
              <a:t>Replica</a:t>
            </a:r>
            <a:r>
              <a:rPr lang="pt-PT" sz="2000" dirty="0" smtClean="0">
                <a:ea typeface="ＭＳ Ｐゴシック" charset="0"/>
              </a:rPr>
              <a:t> os conteúdos de forma planeada e a priori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A </a:t>
            </a:r>
            <a:r>
              <a:rPr lang="pt-PT" sz="2000" dirty="0" err="1" smtClean="0">
                <a:ea typeface="ＭＳ Ｐゴシック" charset="0"/>
              </a:rPr>
              <a:t>actualização</a:t>
            </a:r>
            <a:r>
              <a:rPr lang="pt-PT" sz="2000" dirty="0" smtClean="0">
                <a:ea typeface="ＭＳ Ｐゴシック" charset="0"/>
              </a:rPr>
              <a:t> dos conteúdos não depende do HTTP nem de estampilhas temporais e passa a ser controlada por quem </a:t>
            </a:r>
            <a:r>
              <a:rPr lang="pt-PT" sz="2000" dirty="0" err="1" smtClean="0">
                <a:ea typeface="ＭＳ Ｐゴシック" charset="0"/>
              </a:rPr>
              <a:t>actualiza</a:t>
            </a:r>
            <a:r>
              <a:rPr lang="pt-PT" sz="2000" dirty="0" smtClean="0">
                <a:ea typeface="ＭＳ Ｐゴシック" charset="0"/>
              </a:rPr>
              <a:t> os conteúdos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Pode replicar os </a:t>
            </a:r>
            <a:r>
              <a:rPr lang="pt-PT" sz="2000" i="1" dirty="0" smtClean="0">
                <a:ea typeface="ＭＳ Ｐゴシック" charset="0"/>
              </a:rPr>
              <a:t>scripts</a:t>
            </a:r>
            <a:r>
              <a:rPr lang="pt-PT" sz="2000" dirty="0" smtClean="0">
                <a:ea typeface="ＭＳ Ｐゴシック" charset="0"/>
              </a:rPr>
              <a:t> que geram as respostas dinâmicas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</a:rPr>
              <a:t>Pode-se implementar nos </a:t>
            </a:r>
            <a:r>
              <a:rPr lang="pt-PT" sz="2400" i="1" dirty="0" err="1" smtClean="0">
                <a:ea typeface="ＭＳ Ｐゴシック" charset="0"/>
              </a:rPr>
              <a:t>proxyes</a:t>
            </a:r>
            <a:r>
              <a:rPr lang="pt-PT" sz="2400" dirty="0" smtClean="0">
                <a:ea typeface="ＭＳ Ｐゴシック" charset="0"/>
              </a:rPr>
              <a:t> dos </a:t>
            </a:r>
            <a:r>
              <a:rPr lang="pt-PT" sz="2400" dirty="0" err="1" smtClean="0">
                <a:ea typeface="ＭＳ Ｐゴシック" charset="0"/>
              </a:rPr>
              <a:t>ISPs</a:t>
            </a:r>
            <a:r>
              <a:rPr lang="pt-PT" sz="2400" dirty="0" smtClean="0">
                <a:ea typeface="ＭＳ Ｐゴシック" charset="0"/>
              </a:rPr>
              <a:t> e das empresas ?</a:t>
            </a:r>
            <a:endParaRPr lang="pt-PT" sz="2400" dirty="0">
              <a:ea typeface="ＭＳ Ｐゴシック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62D7D4A-2F2C-9243-8854-D23AF7DC32CB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219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Solução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610600" cy="4802187"/>
          </a:xfrm>
        </p:spPr>
        <p:txBody>
          <a:bodyPr/>
          <a:lstStyle/>
          <a:p>
            <a:pPr>
              <a:defRPr/>
            </a:pPr>
            <a:r>
              <a:rPr lang="pt-PT" sz="2400" i="1" dirty="0" err="1" smtClean="0"/>
              <a:t>Content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distribution</a:t>
            </a:r>
            <a:r>
              <a:rPr lang="pt-PT" sz="2400" i="1" dirty="0" smtClean="0"/>
              <a:t> networks  </a:t>
            </a:r>
            <a:r>
              <a:rPr lang="pt-PT" sz="2400" dirty="0" smtClean="0"/>
              <a:t>(</a:t>
            </a:r>
            <a:r>
              <a:rPr lang="pt-PT" sz="2400" dirty="0" err="1" smtClean="0"/>
              <a:t>CDNs</a:t>
            </a:r>
            <a:r>
              <a:rPr lang="pt-PT" sz="2400" dirty="0" smtClean="0"/>
              <a:t>)</a:t>
            </a:r>
          </a:p>
          <a:p>
            <a:pPr>
              <a:defRPr/>
            </a:pPr>
            <a:endParaRPr lang="pt-PT" sz="2400" dirty="0"/>
          </a:p>
          <a:p>
            <a:pPr>
              <a:defRPr/>
            </a:pPr>
            <a:r>
              <a:rPr lang="pt-PT" sz="2400" dirty="0" smtClean="0"/>
              <a:t>Solução baseada em infraestrutura </a:t>
            </a:r>
            <a:r>
              <a:rPr lang="pt-PT" sz="2400" dirty="0" smtClean="0"/>
              <a:t>massiva </a:t>
            </a:r>
            <a:r>
              <a:rPr lang="pt-PT" sz="2400" dirty="0" smtClean="0"/>
              <a:t>dedicada (e.g. Google) ou partilhada (e.g. </a:t>
            </a:r>
            <a:r>
              <a:rPr lang="pt-PT" sz="2400" dirty="0" err="1" smtClean="0"/>
              <a:t>Akamai</a:t>
            </a:r>
            <a:r>
              <a:rPr lang="pt-PT" sz="2400" dirty="0" smtClean="0"/>
              <a:t>)</a:t>
            </a:r>
            <a:endParaRPr lang="pt-PT" sz="24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D506F84B-5887-CF43-8ED6-A230370E7866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 bwMode="auto">
          <a:xfrm rot="16200000" flipH="1">
            <a:off x="1468438" y="3165475"/>
            <a:ext cx="1054100" cy="4349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 rot="10800000" flipV="1">
            <a:off x="6049963" y="2524125"/>
            <a:ext cx="671512" cy="584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rot="10800000" flipV="1">
            <a:off x="6275388" y="2911475"/>
            <a:ext cx="938212" cy="549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 rot="10800000" flipV="1">
            <a:off x="6721475" y="2911475"/>
            <a:ext cx="750888" cy="7397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 bwMode="auto">
          <a:xfrm rot="5400000" flipH="1" flipV="1">
            <a:off x="3326607" y="5182394"/>
            <a:ext cx="915987" cy="1203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 bwMode="auto">
          <a:xfrm rot="5400000" flipH="1" flipV="1">
            <a:off x="4702969" y="5625307"/>
            <a:ext cx="909637" cy="3111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 bwMode="auto">
          <a:xfrm rot="16200000" flipV="1">
            <a:off x="5976145" y="5276056"/>
            <a:ext cx="881062" cy="10509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2465388" y="2625725"/>
            <a:ext cx="744537" cy="7413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>
            <a:off x="2222500" y="2911475"/>
            <a:ext cx="565150" cy="549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7114" name="Object 2"/>
          <p:cNvGraphicFramePr>
            <a:graphicFrameLocks noChangeAspect="1"/>
          </p:cNvGraphicFramePr>
          <p:nvPr/>
        </p:nvGraphicFramePr>
        <p:xfrm>
          <a:off x="1635125" y="2851150"/>
          <a:ext cx="5689600" cy="168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0" name="Photo Editor Photo" r:id="rId3" imgW="1905266" imgH="1390844" progId="">
                  <p:embed/>
                </p:oleObj>
              </mc:Choice>
              <mc:Fallback>
                <p:oleObj name="Photo Editor Photo" r:id="rId3" imgW="1905266" imgH="1390844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2851150"/>
                        <a:ext cx="5689600" cy="168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ounded Rectangle 78"/>
          <p:cNvSpPr/>
          <p:nvPr/>
        </p:nvSpPr>
        <p:spPr bwMode="auto">
          <a:xfrm>
            <a:off x="317500" y="760413"/>
            <a:ext cx="2470150" cy="2347912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0" name="Rounded Rectangle 79"/>
          <p:cNvSpPr/>
          <p:nvPr/>
        </p:nvSpPr>
        <p:spPr bwMode="auto">
          <a:xfrm>
            <a:off x="6470650" y="760413"/>
            <a:ext cx="2520950" cy="2347912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8698" name="TextBox 80"/>
          <p:cNvSpPr txBox="1">
            <a:spLocks noChangeArrowheads="1"/>
          </p:cNvSpPr>
          <p:nvPr/>
        </p:nvSpPr>
        <p:spPr bwMode="auto">
          <a:xfrm>
            <a:off x="2987675" y="1484313"/>
            <a:ext cx="3240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0" dirty="0" smtClean="0">
                <a:latin typeface="+mn-lt"/>
              </a:rPr>
              <a:t>World Wide Data Centers</a:t>
            </a:r>
          </a:p>
        </p:txBody>
      </p:sp>
      <p:sp>
        <p:nvSpPr>
          <p:cNvPr id="28702" name="TextBox 93"/>
          <p:cNvSpPr txBox="1">
            <a:spLocks noChangeArrowheads="1"/>
          </p:cNvSpPr>
          <p:nvPr/>
        </p:nvSpPr>
        <p:spPr bwMode="auto">
          <a:xfrm>
            <a:off x="395288" y="1916113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0" dirty="0" smtClean="0">
                <a:latin typeface="+mn-lt"/>
              </a:rPr>
              <a:t>Servers</a:t>
            </a:r>
          </a:p>
        </p:txBody>
      </p:sp>
      <p:cxnSp>
        <p:nvCxnSpPr>
          <p:cNvPr id="96" name="Curved Connector 95"/>
          <p:cNvCxnSpPr/>
          <p:nvPr/>
        </p:nvCxnSpPr>
        <p:spPr bwMode="auto">
          <a:xfrm rot="16200000" flipV="1">
            <a:off x="1459707" y="2148681"/>
            <a:ext cx="2044700" cy="1579563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Curved Connector 104"/>
          <p:cNvCxnSpPr/>
          <p:nvPr/>
        </p:nvCxnSpPr>
        <p:spPr bwMode="auto">
          <a:xfrm rot="16200000" flipH="1">
            <a:off x="1950244" y="2089944"/>
            <a:ext cx="2044700" cy="1697038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7121" name="Object 3"/>
          <p:cNvGraphicFramePr>
            <a:graphicFrameLocks noChangeAspect="1"/>
          </p:cNvGraphicFramePr>
          <p:nvPr/>
        </p:nvGraphicFramePr>
        <p:xfrm>
          <a:off x="1849438" y="4427538"/>
          <a:ext cx="5689600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1" name="Photo Editor Photo" r:id="rId5" imgW="1905266" imgH="1390844" progId="">
                  <p:embed/>
                </p:oleObj>
              </mc:Choice>
              <mc:Fallback>
                <p:oleObj name="Photo Editor Photo" r:id="rId5" imgW="1905266" imgH="139084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4427538"/>
                        <a:ext cx="5689600" cy="145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Curved Connector 56"/>
          <p:cNvCxnSpPr/>
          <p:nvPr/>
        </p:nvCxnSpPr>
        <p:spPr bwMode="auto">
          <a:xfrm rot="5400000">
            <a:off x="2743995" y="5164931"/>
            <a:ext cx="1516062" cy="638175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urved Connector 59"/>
          <p:cNvCxnSpPr/>
          <p:nvPr/>
        </p:nvCxnSpPr>
        <p:spPr bwMode="auto">
          <a:xfrm rot="5400000" flipH="1" flipV="1">
            <a:off x="2277269" y="5245894"/>
            <a:ext cx="1506537" cy="485775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710" name="TextBox 61"/>
          <p:cNvSpPr txBox="1">
            <a:spLocks noChangeArrowheads="1"/>
          </p:cNvSpPr>
          <p:nvPr/>
        </p:nvSpPr>
        <p:spPr bwMode="auto">
          <a:xfrm>
            <a:off x="1016000" y="5664200"/>
            <a:ext cx="178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0" i="1" dirty="0" smtClean="0">
                <a:latin typeface="+mn-lt"/>
              </a:rPr>
              <a:t>Requests</a:t>
            </a:r>
          </a:p>
        </p:txBody>
      </p:sp>
      <p:sp>
        <p:nvSpPr>
          <p:cNvPr id="28679" name="TextBox 53"/>
          <p:cNvSpPr txBox="1">
            <a:spLocks noChangeArrowheads="1"/>
          </p:cNvSpPr>
          <p:nvPr/>
        </p:nvSpPr>
        <p:spPr bwMode="auto">
          <a:xfrm>
            <a:off x="3779838" y="3284538"/>
            <a:ext cx="2006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b="0" dirty="0" smtClean="0">
                <a:latin typeface="+mn-lt"/>
              </a:rPr>
              <a:t>Google Private Backbone</a:t>
            </a:r>
          </a:p>
        </p:txBody>
      </p:sp>
      <p:sp>
        <p:nvSpPr>
          <p:cNvPr id="28680" name="TextBox 54"/>
          <p:cNvSpPr txBox="1">
            <a:spLocks noChangeArrowheads="1"/>
          </p:cNvSpPr>
          <p:nvPr/>
        </p:nvSpPr>
        <p:spPr bwMode="auto">
          <a:xfrm>
            <a:off x="3884613" y="4900613"/>
            <a:ext cx="2006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400" b="0" smtClean="0">
                <a:latin typeface="+mn-lt"/>
              </a:rPr>
              <a:t>Internet</a:t>
            </a:r>
          </a:p>
        </p:txBody>
      </p:sp>
      <p:sp>
        <p:nvSpPr>
          <p:cNvPr id="28681" name="Title 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  <a:ea typeface="ＭＳ Ｐゴシック" charset="0"/>
              </a:rPr>
              <a:t>Google Design</a:t>
            </a:r>
          </a:p>
        </p:txBody>
      </p:sp>
      <p:grpSp>
        <p:nvGrpSpPr>
          <p:cNvPr id="47128" name="Group 44"/>
          <p:cNvGrpSpPr>
            <a:grpSpLocks/>
          </p:cNvGrpSpPr>
          <p:nvPr/>
        </p:nvGrpSpPr>
        <p:grpSpPr bwMode="auto">
          <a:xfrm>
            <a:off x="2484438" y="6165850"/>
            <a:ext cx="647700" cy="595313"/>
            <a:chOff x="-44" y="1473"/>
            <a:chExt cx="981" cy="1105"/>
          </a:xfrm>
        </p:grpSpPr>
        <p:pic>
          <p:nvPicPr>
            <p:cNvPr id="4723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23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7129" name="Group 44"/>
          <p:cNvGrpSpPr>
            <a:grpSpLocks/>
          </p:cNvGrpSpPr>
          <p:nvPr/>
        </p:nvGrpSpPr>
        <p:grpSpPr bwMode="auto">
          <a:xfrm>
            <a:off x="4572000" y="6165850"/>
            <a:ext cx="647700" cy="595313"/>
            <a:chOff x="-44" y="1473"/>
            <a:chExt cx="981" cy="1105"/>
          </a:xfrm>
        </p:grpSpPr>
        <p:pic>
          <p:nvPicPr>
            <p:cNvPr id="4723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23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7130" name="Group 44"/>
          <p:cNvGrpSpPr>
            <a:grpSpLocks/>
          </p:cNvGrpSpPr>
          <p:nvPr/>
        </p:nvGrpSpPr>
        <p:grpSpPr bwMode="auto">
          <a:xfrm>
            <a:off x="6516688" y="6165850"/>
            <a:ext cx="647700" cy="595313"/>
            <a:chOff x="-44" y="1473"/>
            <a:chExt cx="981" cy="1105"/>
          </a:xfrm>
        </p:grpSpPr>
        <p:pic>
          <p:nvPicPr>
            <p:cNvPr id="47231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232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7131" name="Group 56"/>
          <p:cNvGrpSpPr>
            <a:grpSpLocks/>
          </p:cNvGrpSpPr>
          <p:nvPr/>
        </p:nvGrpSpPr>
        <p:grpSpPr bwMode="auto">
          <a:xfrm>
            <a:off x="6875463" y="2420938"/>
            <a:ext cx="865187" cy="287337"/>
            <a:chOff x="3600" y="219"/>
            <a:chExt cx="360" cy="175"/>
          </a:xfrm>
        </p:grpSpPr>
        <p:sp>
          <p:nvSpPr>
            <p:cNvPr id="47218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219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20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21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pt-PT">
                <a:latin typeface="Times New Roman" charset="0"/>
              </a:endParaRPr>
            </a:p>
          </p:txBody>
        </p:sp>
        <p:sp>
          <p:nvSpPr>
            <p:cNvPr id="47222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223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228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9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30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224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225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6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7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132" name="Group 56"/>
          <p:cNvGrpSpPr>
            <a:grpSpLocks/>
          </p:cNvGrpSpPr>
          <p:nvPr/>
        </p:nvGrpSpPr>
        <p:grpSpPr bwMode="auto">
          <a:xfrm>
            <a:off x="971550" y="2492375"/>
            <a:ext cx="863600" cy="288925"/>
            <a:chOff x="3600" y="219"/>
            <a:chExt cx="360" cy="175"/>
          </a:xfrm>
        </p:grpSpPr>
        <p:sp>
          <p:nvSpPr>
            <p:cNvPr id="47205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206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7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08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pt-PT">
                <a:latin typeface="Times New Roman" charset="0"/>
              </a:endParaRPr>
            </a:p>
          </p:txBody>
        </p:sp>
        <p:sp>
          <p:nvSpPr>
            <p:cNvPr id="47209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210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7215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6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7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211" name="Group 8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7212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3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14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7133" name="Group 47"/>
          <p:cNvGrpSpPr>
            <a:grpSpLocks/>
          </p:cNvGrpSpPr>
          <p:nvPr/>
        </p:nvGrpSpPr>
        <p:grpSpPr bwMode="auto">
          <a:xfrm>
            <a:off x="3276600" y="3933825"/>
            <a:ext cx="574675" cy="739775"/>
            <a:chOff x="4140" y="429"/>
            <a:chExt cx="1425" cy="2396"/>
          </a:xfrm>
        </p:grpSpPr>
        <p:sp>
          <p:nvSpPr>
            <p:cNvPr id="47173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4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75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6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7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78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7203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204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79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80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7201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202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81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82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83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7199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200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84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85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7197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98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86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87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88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89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90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91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92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93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94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7195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96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47134" name="Group 47"/>
          <p:cNvGrpSpPr>
            <a:grpSpLocks/>
          </p:cNvGrpSpPr>
          <p:nvPr/>
        </p:nvGrpSpPr>
        <p:grpSpPr bwMode="auto">
          <a:xfrm>
            <a:off x="5867400" y="4005263"/>
            <a:ext cx="576263" cy="739775"/>
            <a:chOff x="4140" y="429"/>
            <a:chExt cx="1425" cy="2396"/>
          </a:xfrm>
        </p:grpSpPr>
        <p:sp>
          <p:nvSpPr>
            <p:cNvPr id="47141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2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43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4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5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46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7171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72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47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48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7169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70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49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50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47151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7167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68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52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53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7165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66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54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55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6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7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58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9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60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61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62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47163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47164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pic>
        <p:nvPicPr>
          <p:cNvPr id="47135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06400"/>
            <a:ext cx="20161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2" name="TextBox 61"/>
          <p:cNvSpPr txBox="1">
            <a:spLocks noChangeArrowheads="1"/>
          </p:cNvSpPr>
          <p:nvPr/>
        </p:nvSpPr>
        <p:spPr bwMode="auto">
          <a:xfrm>
            <a:off x="6659563" y="4005263"/>
            <a:ext cx="2016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0" i="1" dirty="0" smtClean="0">
                <a:latin typeface="+mn-lt"/>
              </a:rPr>
              <a:t>Requests</a:t>
            </a:r>
          </a:p>
        </p:txBody>
      </p:sp>
      <p:sp>
        <p:nvSpPr>
          <p:cNvPr id="433" name="TextBox 61"/>
          <p:cNvSpPr txBox="1">
            <a:spLocks noChangeArrowheads="1"/>
          </p:cNvSpPr>
          <p:nvPr/>
        </p:nvSpPr>
        <p:spPr bwMode="auto">
          <a:xfrm>
            <a:off x="468313" y="4149725"/>
            <a:ext cx="2016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b="0" i="1" dirty="0" smtClean="0">
                <a:latin typeface="+mn-lt"/>
              </a:rPr>
              <a:t>Reverse and caching servers</a:t>
            </a:r>
          </a:p>
        </p:txBody>
      </p:sp>
      <p:pic>
        <p:nvPicPr>
          <p:cNvPr id="47138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20161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" name="TextBox 93"/>
          <p:cNvSpPr txBox="1">
            <a:spLocks noChangeArrowheads="1"/>
          </p:cNvSpPr>
          <p:nvPr/>
        </p:nvSpPr>
        <p:spPr bwMode="auto">
          <a:xfrm>
            <a:off x="7596188" y="198913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b="0" dirty="0" smtClean="0">
                <a:latin typeface="+mn-lt"/>
              </a:rPr>
              <a:t>Servers</a:t>
            </a:r>
          </a:p>
        </p:txBody>
      </p:sp>
      <p:sp>
        <p:nvSpPr>
          <p:cNvPr id="13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05F7C700-09C6-224A-948C-F33BA83B1D7E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70000"/>
            <a:ext cx="8228013" cy="5111750"/>
          </a:xfrm>
        </p:spPr>
        <p:txBody>
          <a:bodyPr/>
          <a:lstStyle/>
          <a:p>
            <a:pPr>
              <a:defRPr/>
            </a:pPr>
            <a:r>
              <a:rPr lang="pt-PT" sz="2400" dirty="0"/>
              <a:t>HTTP </a:t>
            </a:r>
            <a:r>
              <a:rPr lang="en-US" sz="2400" dirty="0"/>
              <a:t>–</a:t>
            </a:r>
            <a:r>
              <a:rPr lang="pt-PT" sz="2400" dirty="0"/>
              <a:t> </a:t>
            </a:r>
            <a:r>
              <a:rPr lang="pt-PT" sz="2400" dirty="0" err="1"/>
              <a:t>Hyper</a:t>
            </a:r>
            <a:r>
              <a:rPr lang="pt-PT" sz="2400" dirty="0"/>
              <a:t> </a:t>
            </a:r>
            <a:r>
              <a:rPr lang="pt-PT" sz="2400" dirty="0" err="1"/>
              <a:t>Text</a:t>
            </a:r>
            <a:r>
              <a:rPr lang="pt-PT" sz="2400" dirty="0"/>
              <a:t> </a:t>
            </a:r>
            <a:r>
              <a:rPr lang="pt-PT" sz="2400" dirty="0" err="1"/>
              <a:t>Transfer</a:t>
            </a:r>
            <a:r>
              <a:rPr lang="pt-PT" sz="2400" dirty="0"/>
              <a:t> </a:t>
            </a:r>
            <a:r>
              <a:rPr lang="pt-PT" sz="2400" dirty="0" err="1"/>
              <a:t>Protocol</a:t>
            </a:r>
            <a:r>
              <a:rPr lang="pt-PT" sz="2400" dirty="0"/>
              <a:t> é o principal protocolo que permite o acesso a recursos informativos e a aplicações na Internet</a:t>
            </a:r>
          </a:p>
          <a:p>
            <a:pPr>
              <a:defRPr/>
            </a:pPr>
            <a:r>
              <a:rPr lang="pt-PT" sz="2400" dirty="0"/>
              <a:t>É o protocolo em que está baseada a WWW (</a:t>
            </a:r>
            <a:r>
              <a:rPr lang="pt-PT" sz="2400" i="1" dirty="0" err="1"/>
              <a:t>World</a:t>
            </a:r>
            <a:r>
              <a:rPr lang="pt-PT" sz="2400" i="1" dirty="0"/>
              <a:t> </a:t>
            </a:r>
            <a:r>
              <a:rPr lang="pt-PT" sz="2400" i="1" dirty="0" err="1"/>
              <a:t>Wide</a:t>
            </a:r>
            <a:r>
              <a:rPr lang="pt-PT" sz="2400" i="1" dirty="0"/>
              <a:t> Web</a:t>
            </a:r>
            <a:r>
              <a:rPr lang="pt-PT" sz="2400" dirty="0"/>
              <a:t>)</a:t>
            </a:r>
          </a:p>
          <a:p>
            <a:pPr>
              <a:defRPr/>
            </a:pPr>
            <a:r>
              <a:rPr lang="pt-PT" sz="2400" dirty="0"/>
              <a:t>É um protocolo ciente / servidor relativamente simples mas muito </a:t>
            </a:r>
            <a:r>
              <a:rPr lang="pt-PT" sz="2400" dirty="0" smtClean="0"/>
              <a:t>extensível</a:t>
            </a:r>
          </a:p>
          <a:p>
            <a:pPr>
              <a:defRPr/>
            </a:pPr>
            <a:r>
              <a:rPr lang="pt-PT" sz="2400" dirty="0" smtClean="0"/>
              <a:t>Dado ser </a:t>
            </a:r>
            <a:r>
              <a:rPr lang="pt-PT" sz="2400" dirty="0" err="1" smtClean="0"/>
              <a:t>idempotente</a:t>
            </a:r>
            <a:r>
              <a:rPr lang="pt-PT" sz="2400" dirty="0" smtClean="0"/>
              <a:t> (a operação pode repetir-se até ao infinito) ou sem estado contempla facilmente </a:t>
            </a:r>
            <a:r>
              <a:rPr lang="pt-PT" sz="2400" i="1" dirty="0" err="1" smtClean="0"/>
              <a:t>caching</a:t>
            </a:r>
            <a:r>
              <a:rPr lang="pt-PT" sz="2400" dirty="0" smtClean="0"/>
              <a:t>, replicação, etc.</a:t>
            </a:r>
          </a:p>
          <a:p>
            <a:pPr>
              <a:defRPr/>
            </a:pPr>
            <a:r>
              <a:rPr lang="pt-PT" sz="2400" dirty="0" smtClean="0"/>
              <a:t>Sobretudo quando os </a:t>
            </a:r>
            <a:r>
              <a:rPr lang="pt-PT" sz="2400" dirty="0" err="1" smtClean="0"/>
              <a:t>objectos</a:t>
            </a:r>
            <a:r>
              <a:rPr lang="pt-PT" sz="2400" dirty="0" smtClean="0"/>
              <a:t> são imutáveis</a:t>
            </a:r>
            <a:endParaRPr lang="pt-PT" sz="2400" dirty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7A0B5511-77E2-494C-83A1-A9AD83AD3C1B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Modelo base: uma conexão por objecto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  <a:sym typeface="Wingdings" charset="0"/>
              </a:rPr>
              <a:t>Modelo muito simples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  <a:sym typeface="Wingdings" charset="0"/>
              </a:rPr>
              <a:t>Obter sequencialmente um objecto de cada vez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  <a:sym typeface="Wingdings" charset="0"/>
              </a:rPr>
              <a:t>Necessidade de estabelecer múltiplas conexões TCP para o mesmo servidor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sym typeface="Wingdings" charset="0"/>
              </a:rPr>
              <a:t>As páginas mais populares têm geralmente dezenas de componentes (imagens, figuras, código, ...) para além da página de base (as mais populares têm mais de 100 </a:t>
            </a:r>
            <a:r>
              <a:rPr lang="pt-PT" sz="2000" dirty="0" err="1" smtClean="0">
                <a:ea typeface="ＭＳ Ｐゴシック" charset="0"/>
                <a:sym typeface="Wingdings" charset="0"/>
              </a:rPr>
              <a:t>objectos</a:t>
            </a:r>
            <a:r>
              <a:rPr lang="pt-PT" sz="2000" dirty="0" smtClean="0">
                <a:ea typeface="ＭＳ Ｐゴシック" charset="0"/>
                <a:sym typeface="Wingdings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  <a:sym typeface="Wingdings" charset="0"/>
              </a:rPr>
              <a:t>As conexões TCP curtas dão pouco rendimento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  <a:sym typeface="Wingdings" charset="0"/>
              </a:rPr>
              <a:t>Problema </a:t>
            </a:r>
            <a:r>
              <a:rPr lang="pt-PT" sz="2000" dirty="0">
                <a:ea typeface="ＭＳ Ｐゴシック" charset="0"/>
                <a:cs typeface="ＭＳ Ｐゴシック" charset="0"/>
                <a:sym typeface="Wingdings" charset="0"/>
              </a:rPr>
              <a:t>da amortização da abertura da </a:t>
            </a:r>
            <a:r>
              <a:rPr lang="pt-PT" sz="2000" dirty="0" smtClean="0">
                <a:ea typeface="ＭＳ Ｐゴシック" charset="0"/>
                <a:cs typeface="ＭＳ Ｐゴシック" charset="0"/>
                <a:sym typeface="Wingdings" charset="0"/>
              </a:rPr>
              <a:t>conexão e do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  <a:sym typeface="Wingdings" charset="0"/>
              </a:rPr>
              <a:t>slow</a:t>
            </a:r>
            <a:r>
              <a:rPr lang="pt-PT" sz="2000" i="1" dirty="0" smtClean="0"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  <a:sym typeface="Wingdings" charset="0"/>
              </a:rPr>
              <a:t>start</a:t>
            </a:r>
            <a:endParaRPr lang="pt-PT" sz="2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Elevada quantidade de conexões por unidade de tempo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 smtClean="0">
                <a:ea typeface="ＭＳ Ｐゴシック" charset="0"/>
              </a:rPr>
              <a:t>O servidor é muito carregado com este aspecto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6068495A-CC7C-4C46-8BDC-78CBAF65D1F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70888" cy="815975"/>
          </a:xfrm>
        </p:spPr>
        <p:txBody>
          <a:bodyPr/>
          <a:lstStyle/>
          <a:p>
            <a:pPr>
              <a:defRPr/>
            </a:pPr>
            <a:r>
              <a:rPr lang="pt-PT" sz="2800" dirty="0" smtClean="0">
                <a:latin typeface="+mn-lt"/>
                <a:ea typeface="ＭＳ Ｐゴシック" charset="0"/>
              </a:rPr>
              <a:t>Interações TCP com pequenas transferências</a:t>
            </a:r>
            <a:endParaRPr lang="pt-PT" sz="2800" dirty="0">
              <a:latin typeface="+mn-lt"/>
              <a:ea typeface="ＭＳ Ｐゴシック" charset="0"/>
            </a:endParaRPr>
          </a:p>
        </p:txBody>
      </p:sp>
      <p:sp>
        <p:nvSpPr>
          <p:cNvPr id="1658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68413"/>
            <a:ext cx="4257675" cy="4875212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Respostas relativamente curtas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Muitas mensagens curtas </a:t>
            </a:r>
            <a:br>
              <a:rPr lang="pt-PT" sz="2000" dirty="0" smtClean="0">
                <a:ea typeface="ＭＳ Ｐゴシック" charset="0"/>
              </a:rPr>
            </a:br>
            <a:r>
              <a:rPr lang="pt-PT" sz="2000" dirty="0" smtClean="0">
                <a:ea typeface="ＭＳ Ｐゴシック" charset="0"/>
              </a:rPr>
              <a:t>(e.g., alguns kilobytes)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overhead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do TCP é elevado</a:t>
            </a:r>
          </a:p>
          <a:p>
            <a:pPr lvl="1">
              <a:defRPr/>
            </a:pPr>
            <a:r>
              <a:rPr lang="pt-PT" sz="2000" i="1" dirty="0" err="1" smtClean="0">
                <a:ea typeface="ＭＳ Ｐゴシック" charset="0"/>
              </a:rPr>
              <a:t>Three-way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handshake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para estabelecer uma conexão (3 </a:t>
            </a:r>
            <a:r>
              <a:rPr lang="pt-PT" sz="2000" dirty="0" err="1" smtClean="0">
                <a:ea typeface="ＭＳ Ｐゴシック" charset="0"/>
              </a:rPr>
              <a:t>paoctes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i="1" dirty="0" err="1" smtClean="0">
                <a:ea typeface="ＭＳ Ｐゴシック" charset="0"/>
              </a:rPr>
              <a:t>Slow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start</a:t>
            </a:r>
            <a:endParaRPr lang="pt-PT" sz="2000" i="1" dirty="0" smtClean="0">
              <a:ea typeface="ＭＳ Ｐゴシック" charset="0"/>
            </a:endParaRPr>
          </a:p>
          <a:p>
            <a:pPr lvl="1">
              <a:defRPr/>
            </a:pPr>
            <a:r>
              <a:rPr lang="pt-PT" sz="2000" i="1" dirty="0" err="1" smtClean="0">
                <a:ea typeface="ＭＳ Ｐゴシック" charset="0"/>
              </a:rPr>
              <a:t>Four-way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handshake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para fechar a conexão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1658902" name="Line 22"/>
          <p:cNvSpPr>
            <a:spLocks noChangeShapeType="1"/>
          </p:cNvSpPr>
          <p:nvPr/>
        </p:nvSpPr>
        <p:spPr bwMode="auto">
          <a:xfrm flipH="1">
            <a:off x="5999163" y="2643188"/>
            <a:ext cx="22225" cy="330835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3" name="Line 23"/>
          <p:cNvSpPr>
            <a:spLocks noChangeShapeType="1"/>
          </p:cNvSpPr>
          <p:nvPr/>
        </p:nvSpPr>
        <p:spPr bwMode="auto">
          <a:xfrm>
            <a:off x="7712075" y="2636838"/>
            <a:ext cx="14288" cy="33147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4" name="Line 24"/>
          <p:cNvSpPr>
            <a:spLocks noChangeShapeType="1"/>
          </p:cNvSpPr>
          <p:nvPr/>
        </p:nvSpPr>
        <p:spPr bwMode="auto">
          <a:xfrm>
            <a:off x="6035675" y="287496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5" name="Line 25"/>
          <p:cNvSpPr>
            <a:spLocks noChangeShapeType="1"/>
          </p:cNvSpPr>
          <p:nvPr/>
        </p:nvSpPr>
        <p:spPr bwMode="auto">
          <a:xfrm flipH="1">
            <a:off x="6021388" y="3313113"/>
            <a:ext cx="1673225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6" name="Line 26"/>
          <p:cNvSpPr>
            <a:spLocks noChangeShapeType="1"/>
          </p:cNvSpPr>
          <p:nvPr/>
        </p:nvSpPr>
        <p:spPr bwMode="auto">
          <a:xfrm>
            <a:off x="6029325" y="382111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7" name="Line 27"/>
          <p:cNvSpPr>
            <a:spLocks noChangeShapeType="1"/>
          </p:cNvSpPr>
          <p:nvPr/>
        </p:nvSpPr>
        <p:spPr bwMode="auto">
          <a:xfrm flipH="1">
            <a:off x="6045200" y="4303713"/>
            <a:ext cx="1673225" cy="379412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8" name="AutoShape 28"/>
          <p:cNvSpPr>
            <a:spLocks/>
          </p:cNvSpPr>
          <p:nvPr/>
        </p:nvSpPr>
        <p:spPr bwMode="auto">
          <a:xfrm>
            <a:off x="7791450" y="4219575"/>
            <a:ext cx="74613" cy="182563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09" name="Text Box 29"/>
          <p:cNvSpPr txBox="1">
            <a:spLocks noChangeArrowheads="1"/>
          </p:cNvSpPr>
          <p:nvPr/>
        </p:nvSpPr>
        <p:spPr bwMode="auto">
          <a:xfrm>
            <a:off x="7884368" y="3861048"/>
            <a:ext cx="110807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800" b="0" dirty="0">
                <a:solidFill>
                  <a:srgbClr val="FF0000"/>
                </a:solidFill>
                <a:latin typeface="+mn-lt"/>
              </a:rPr>
              <a:t>time to </a:t>
            </a:r>
          </a:p>
          <a:p>
            <a:pPr algn="l" eaLnBrk="0" hangingPunct="0">
              <a:defRPr/>
            </a:pPr>
            <a:r>
              <a:rPr lang="pt-PT" sz="1800" b="0" dirty="0" err="1">
                <a:solidFill>
                  <a:srgbClr val="FF0000"/>
                </a:solidFill>
                <a:latin typeface="+mn-lt"/>
              </a:rPr>
              <a:t>transmit</a:t>
            </a:r>
            <a:r>
              <a:rPr lang="pt-PT" sz="1800" b="0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l" eaLnBrk="0" hangingPunct="0">
              <a:defRPr/>
            </a:pPr>
            <a:r>
              <a:rPr lang="pt-PT" sz="1800" b="0" dirty="0">
                <a:solidFill>
                  <a:srgbClr val="FF0000"/>
                </a:solidFill>
                <a:latin typeface="+mn-lt"/>
              </a:rPr>
              <a:t>file</a:t>
            </a:r>
            <a:endParaRPr lang="pt-PT" sz="1800" b="0" dirty="0">
              <a:latin typeface="+mn-lt"/>
            </a:endParaRPr>
          </a:p>
        </p:txBody>
      </p:sp>
      <p:sp>
        <p:nvSpPr>
          <p:cNvPr id="1658910" name="Line 30"/>
          <p:cNvSpPr>
            <a:spLocks noChangeShapeType="1"/>
          </p:cNvSpPr>
          <p:nvPr/>
        </p:nvSpPr>
        <p:spPr bwMode="auto">
          <a:xfrm>
            <a:off x="5630863" y="2849563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11" name="Text Box 31"/>
          <p:cNvSpPr txBox="1">
            <a:spLocks noChangeArrowheads="1"/>
          </p:cNvSpPr>
          <p:nvPr/>
        </p:nvSpPr>
        <p:spPr bwMode="auto">
          <a:xfrm>
            <a:off x="4500563" y="2535238"/>
            <a:ext cx="144621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initiate TCP</a:t>
            </a:r>
          </a:p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connection</a:t>
            </a:r>
            <a:endParaRPr lang="pt-PT" sz="1800" b="0">
              <a:latin typeface="+mn-lt"/>
            </a:endParaRPr>
          </a:p>
        </p:txBody>
      </p:sp>
      <p:sp>
        <p:nvSpPr>
          <p:cNvPr id="1658912" name="AutoShape 32"/>
          <p:cNvSpPr>
            <a:spLocks/>
          </p:cNvSpPr>
          <p:nvPr/>
        </p:nvSpPr>
        <p:spPr bwMode="auto">
          <a:xfrm>
            <a:off x="5765800" y="2900363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13" name="Text Box 33"/>
          <p:cNvSpPr txBox="1">
            <a:spLocks noChangeArrowheads="1"/>
          </p:cNvSpPr>
          <p:nvPr/>
        </p:nvSpPr>
        <p:spPr bwMode="auto">
          <a:xfrm>
            <a:off x="5283200" y="3108325"/>
            <a:ext cx="59213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>
                <a:latin typeface="+mn-lt"/>
              </a:rPr>
              <a:t>RTT</a:t>
            </a:r>
          </a:p>
        </p:txBody>
      </p:sp>
      <p:sp>
        <p:nvSpPr>
          <p:cNvPr id="1658914" name="Line 34"/>
          <p:cNvSpPr>
            <a:spLocks noChangeShapeType="1"/>
          </p:cNvSpPr>
          <p:nvPr/>
        </p:nvSpPr>
        <p:spPr bwMode="auto">
          <a:xfrm>
            <a:off x="5680075" y="3754438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15" name="Text Box 35"/>
          <p:cNvSpPr txBox="1">
            <a:spLocks noChangeArrowheads="1"/>
          </p:cNvSpPr>
          <p:nvPr/>
        </p:nvSpPr>
        <p:spPr bwMode="auto">
          <a:xfrm>
            <a:off x="4929188" y="3427413"/>
            <a:ext cx="10096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request</a:t>
            </a:r>
          </a:p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file</a:t>
            </a:r>
            <a:endParaRPr lang="pt-PT" sz="1800" b="0">
              <a:latin typeface="+mn-lt"/>
            </a:endParaRPr>
          </a:p>
        </p:txBody>
      </p:sp>
      <p:sp>
        <p:nvSpPr>
          <p:cNvPr id="1658916" name="AutoShape 36"/>
          <p:cNvSpPr>
            <a:spLocks/>
          </p:cNvSpPr>
          <p:nvPr/>
        </p:nvSpPr>
        <p:spPr bwMode="auto">
          <a:xfrm>
            <a:off x="5772150" y="3810000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17" name="Text Box 37"/>
          <p:cNvSpPr txBox="1">
            <a:spLocks noChangeArrowheads="1"/>
          </p:cNvSpPr>
          <p:nvPr/>
        </p:nvSpPr>
        <p:spPr bwMode="auto">
          <a:xfrm>
            <a:off x="5302250" y="4030663"/>
            <a:ext cx="566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b="0">
                <a:latin typeface="Times New Roman" charset="0"/>
              </a:rPr>
              <a:t>RTT</a:t>
            </a:r>
          </a:p>
        </p:txBody>
      </p:sp>
      <p:sp>
        <p:nvSpPr>
          <p:cNvPr id="1658918" name="Line 38"/>
          <p:cNvSpPr>
            <a:spLocks noChangeShapeType="1"/>
          </p:cNvSpPr>
          <p:nvPr/>
        </p:nvSpPr>
        <p:spPr bwMode="auto">
          <a:xfrm flipH="1">
            <a:off x="5691188" y="4743450"/>
            <a:ext cx="3429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658919" name="Text Box 39"/>
          <p:cNvSpPr txBox="1">
            <a:spLocks noChangeArrowheads="1"/>
          </p:cNvSpPr>
          <p:nvPr/>
        </p:nvSpPr>
        <p:spPr bwMode="auto">
          <a:xfrm>
            <a:off x="5148263" y="4564063"/>
            <a:ext cx="11064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file</a:t>
            </a:r>
          </a:p>
          <a:p>
            <a:pPr algn="l" eaLnBrk="0" hangingPunct="0">
              <a:defRPr/>
            </a:pPr>
            <a:r>
              <a:rPr lang="pt-PT" sz="1800" b="0">
                <a:solidFill>
                  <a:srgbClr val="FF0000"/>
                </a:solidFill>
                <a:latin typeface="+mn-lt"/>
              </a:rPr>
              <a:t>received</a:t>
            </a:r>
            <a:endParaRPr lang="pt-PT" sz="1800" b="0">
              <a:latin typeface="+mn-lt"/>
            </a:endParaRPr>
          </a:p>
        </p:txBody>
      </p:sp>
      <p:sp>
        <p:nvSpPr>
          <p:cNvPr id="1658920" name="Text Box 40"/>
          <p:cNvSpPr txBox="1">
            <a:spLocks noChangeArrowheads="1"/>
          </p:cNvSpPr>
          <p:nvPr/>
        </p:nvSpPr>
        <p:spPr bwMode="auto">
          <a:xfrm>
            <a:off x="5133975" y="5735638"/>
            <a:ext cx="611188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1658921" name="Text Box 41"/>
          <p:cNvSpPr txBox="1">
            <a:spLocks noChangeArrowheads="1"/>
          </p:cNvSpPr>
          <p:nvPr/>
        </p:nvSpPr>
        <p:spPr bwMode="auto">
          <a:xfrm>
            <a:off x="7870825" y="5662613"/>
            <a:ext cx="609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>
            <a:off x="5999163" y="3719513"/>
            <a:ext cx="1682750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>
            <a:off x="6070600" y="479901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8" name="Line 25"/>
          <p:cNvSpPr>
            <a:spLocks noChangeShapeType="1"/>
          </p:cNvSpPr>
          <p:nvPr/>
        </p:nvSpPr>
        <p:spPr bwMode="auto">
          <a:xfrm flipH="1">
            <a:off x="5999163" y="4870450"/>
            <a:ext cx="1671637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5999163" y="5303838"/>
            <a:ext cx="1682750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 flipH="1">
            <a:off x="5999163" y="5662613"/>
            <a:ext cx="1671637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grpSp>
        <p:nvGrpSpPr>
          <p:cNvPr id="22556" name="Group 47"/>
          <p:cNvGrpSpPr>
            <a:grpSpLocks/>
          </p:cNvGrpSpPr>
          <p:nvPr/>
        </p:nvGrpSpPr>
        <p:grpSpPr bwMode="auto">
          <a:xfrm>
            <a:off x="7451725" y="1484313"/>
            <a:ext cx="503238" cy="957262"/>
            <a:chOff x="4140" y="429"/>
            <a:chExt cx="1425" cy="2396"/>
          </a:xfrm>
        </p:grpSpPr>
        <p:sp>
          <p:nvSpPr>
            <p:cNvPr id="22561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63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66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591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92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67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68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589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90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69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70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71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587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88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72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73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585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86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74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75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78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80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81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82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583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84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2557" name="Group 44"/>
          <p:cNvGrpSpPr>
            <a:grpSpLocks/>
          </p:cNvGrpSpPr>
          <p:nvPr/>
        </p:nvGrpSpPr>
        <p:grpSpPr bwMode="auto">
          <a:xfrm>
            <a:off x="5435600" y="1557338"/>
            <a:ext cx="889000" cy="884237"/>
            <a:chOff x="-44" y="1473"/>
            <a:chExt cx="981" cy="1105"/>
          </a:xfrm>
        </p:grpSpPr>
        <p:pic>
          <p:nvPicPr>
            <p:cNvPr id="2255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6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5854B85A-FBD5-3047-B131-2BDC298B1441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8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>
                <a:latin typeface="+mn-lt"/>
                <a:ea typeface="ＭＳ Ｐゴシック" charset="0"/>
              </a:rPr>
              <a:t>T</a:t>
            </a:r>
            <a:r>
              <a:rPr lang="pt-PT" dirty="0" smtClean="0">
                <a:latin typeface="+mn-lt"/>
                <a:ea typeface="ＭＳ Ｐゴシック" charset="0"/>
              </a:rPr>
              <a:t>ransferências simultâneas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66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05425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Como a maioria das páginas têm múltiplos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objectos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Usar sequencialmente uma conexão para cada um não é eficaz e a obtenção da página completa torna-se muito lenta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Alternativa: o browser abre várias conexões paralelas para cada servidor</a:t>
            </a:r>
          </a:p>
          <a:p>
            <a:pPr lvl="1">
              <a:defRPr/>
            </a:pPr>
            <a:r>
              <a:rPr lang="en-US" sz="2000" dirty="0" smtClean="0">
                <a:ea typeface="ＭＳ Ｐゴシック" charset="0"/>
                <a:cs typeface="ＭＳ Ｐゴシック" charset="0"/>
              </a:rPr>
              <a:t>E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obtém vários </a:t>
            </a:r>
            <a:r>
              <a:rPr lang="pt-PT" sz="2000" dirty="0" err="1" smtClean="0">
                <a:ea typeface="ＭＳ Ｐゴシック" charset="0"/>
                <a:cs typeface="ＭＳ Ｐゴシック" charset="0"/>
              </a:rPr>
              <a:t>objectos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 em paralelo (e.g. 4)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Prós e contras do ponto de vista do desempenho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Várias transferências em paralelo não exploram muito melhor um canal dedicado mas usam melhor um canal partilhado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 cliente pode dar prioridades distintas a diferentes </a:t>
            </a:r>
            <a:r>
              <a:rPr lang="pt-PT" sz="2000" dirty="0" err="1" smtClean="0">
                <a:ea typeface="ＭＳ Ｐゴシック" charset="0"/>
              </a:rPr>
              <a:t>objectos</a:t>
            </a:r>
            <a:endParaRPr lang="pt-PT" sz="2000" dirty="0" smtClean="0">
              <a:ea typeface="ＭＳ Ｐゴシック" charset="0"/>
            </a:endParaRPr>
          </a:p>
          <a:p>
            <a:pPr lvl="1">
              <a:defRPr/>
            </a:pPr>
            <a:r>
              <a:rPr lang="pt-PT" sz="2000" dirty="0">
                <a:ea typeface="ＭＳ Ｐゴシック" charset="0"/>
              </a:rPr>
              <a:t>Várias transferências em paralelo </a:t>
            </a:r>
            <a:r>
              <a:rPr lang="pt-PT" sz="2000" dirty="0" smtClean="0">
                <a:ea typeface="ＭＳ Ｐゴシック" charset="0"/>
              </a:rPr>
              <a:t>podem não ser equitativas para outros utilizadores de canais partilhados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Servidor também suporta mais conexões por unidade de tempo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FA89BCE4-1EAD-9847-A81D-8A41B9940EFA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09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Alternativa: conexões persistentes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sp>
        <p:nvSpPr>
          <p:cNvPr id="165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16255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Múltiplas transferências por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conexão TCP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 </a:t>
            </a:r>
            <a:r>
              <a:rPr lang="pt-PT" sz="2000" dirty="0" smtClean="0">
                <a:ea typeface="ＭＳ Ｐゴシック" charset="0"/>
              </a:rPr>
              <a:t>conexão TCP </a:t>
            </a:r>
            <a:r>
              <a:rPr lang="pt-PT" sz="2000" dirty="0" smtClean="0">
                <a:ea typeface="ＭＳ Ｐゴシック" charset="0"/>
              </a:rPr>
              <a:t>não é fechada no fim por defeito e pode ser reutilizada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Q</a:t>
            </a:r>
            <a:r>
              <a:rPr lang="pt-PT" sz="2000" dirty="0" err="1" smtClean="0">
                <a:ea typeface="ＭＳ Ｐゴシック" charset="0"/>
              </a:rPr>
              <a:t>uer</a:t>
            </a:r>
            <a:r>
              <a:rPr lang="pt-PT" sz="2000" dirty="0" smtClean="0">
                <a:ea typeface="ＭＳ Ｐゴシック" charset="0"/>
              </a:rPr>
              <a:t> o cliente, quer o servidor podem decidir fechar a conexão mais tarde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Opção introduzida com a versão HTTP 1.1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Vantagens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Evita o custo suplementar da abertura e fecho da conexão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Permite ao TCP afinar a sua estratégia de controlo da conexão</a:t>
            </a:r>
            <a:r>
              <a:rPr lang="pt-PT" sz="2000" dirty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e melhorar o seu desempenho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Hipótese suplementar: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pipelining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Enviar múltiplos pedidos antes de receber uma resposta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9591837B-CA53-CA43-8EB4-DAB5DD6B1307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9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Conexões persistentes</a:t>
            </a:r>
            <a:endParaRPr lang="pt-PT" dirty="0"/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 flipH="1">
            <a:off x="3851275" y="2503488"/>
            <a:ext cx="23813" cy="39497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9" name="Line 23"/>
          <p:cNvSpPr>
            <a:spLocks noChangeShapeType="1"/>
          </p:cNvSpPr>
          <p:nvPr/>
        </p:nvSpPr>
        <p:spPr bwMode="auto">
          <a:xfrm flipH="1">
            <a:off x="5651500" y="2497138"/>
            <a:ext cx="9525" cy="4027487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0" name="Line 24"/>
          <p:cNvSpPr>
            <a:spLocks noChangeShapeType="1"/>
          </p:cNvSpPr>
          <p:nvPr/>
        </p:nvSpPr>
        <p:spPr bwMode="auto">
          <a:xfrm>
            <a:off x="3890963" y="2736850"/>
            <a:ext cx="1779587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auto">
          <a:xfrm flipH="1">
            <a:off x="3875088" y="3176588"/>
            <a:ext cx="1768475" cy="404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2" name="Line 26"/>
          <p:cNvSpPr>
            <a:spLocks noChangeShapeType="1"/>
          </p:cNvSpPr>
          <p:nvPr/>
        </p:nvSpPr>
        <p:spPr bwMode="auto">
          <a:xfrm>
            <a:off x="3883025" y="3686175"/>
            <a:ext cx="1781175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3" name="Line 27"/>
          <p:cNvSpPr>
            <a:spLocks noChangeShapeType="1"/>
          </p:cNvSpPr>
          <p:nvPr/>
        </p:nvSpPr>
        <p:spPr bwMode="auto">
          <a:xfrm flipH="1">
            <a:off x="3900488" y="4171950"/>
            <a:ext cx="1768475" cy="381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4" name="AutoShape 28"/>
          <p:cNvSpPr>
            <a:spLocks/>
          </p:cNvSpPr>
          <p:nvPr/>
        </p:nvSpPr>
        <p:spPr bwMode="auto">
          <a:xfrm>
            <a:off x="5745163" y="4087813"/>
            <a:ext cx="79375" cy="182562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5867400" y="4005263"/>
            <a:ext cx="28082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time to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transmit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" name="Line 30"/>
          <p:cNvSpPr>
            <a:spLocks noChangeShapeType="1"/>
          </p:cNvSpPr>
          <p:nvPr/>
        </p:nvSpPr>
        <p:spPr bwMode="auto">
          <a:xfrm>
            <a:off x="3462338" y="2711450"/>
            <a:ext cx="412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900113" y="2492375"/>
            <a:ext cx="275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Initiate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TCP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connection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8" name="AutoShape 32"/>
          <p:cNvSpPr>
            <a:spLocks/>
          </p:cNvSpPr>
          <p:nvPr/>
        </p:nvSpPr>
        <p:spPr bwMode="auto">
          <a:xfrm>
            <a:off x="3605213" y="2762250"/>
            <a:ext cx="136525" cy="80645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3095625" y="2971800"/>
            <a:ext cx="6254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>
                <a:latin typeface="+mn-lt"/>
              </a:rPr>
              <a:t>RTT</a:t>
            </a:r>
          </a:p>
        </p:txBody>
      </p:sp>
      <p:sp>
        <p:nvSpPr>
          <p:cNvPr id="20" name="Line 34"/>
          <p:cNvSpPr>
            <a:spLocks noChangeShapeType="1"/>
          </p:cNvSpPr>
          <p:nvPr/>
        </p:nvSpPr>
        <p:spPr bwMode="auto">
          <a:xfrm>
            <a:off x="3514725" y="3619500"/>
            <a:ext cx="37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1476375" y="3429000"/>
            <a:ext cx="19431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R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equest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2" name="AutoShape 36"/>
          <p:cNvSpPr>
            <a:spLocks/>
          </p:cNvSpPr>
          <p:nvPr/>
        </p:nvSpPr>
        <p:spPr bwMode="auto">
          <a:xfrm>
            <a:off x="3611563" y="3675063"/>
            <a:ext cx="136525" cy="808037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116263" y="3897313"/>
            <a:ext cx="598487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latin typeface="Times New Roman" charset="0"/>
              </a:rPr>
              <a:t>RTT</a:t>
            </a: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525838" y="4613275"/>
            <a:ext cx="3635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1187450" y="4292600"/>
            <a:ext cx="20891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Object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received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;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request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2916238" y="6237288"/>
            <a:ext cx="6461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5795963" y="6237288"/>
            <a:ext cx="644525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3851275" y="3584575"/>
            <a:ext cx="177800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>
            <a:off x="3927475" y="4668838"/>
            <a:ext cx="1779588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3851275" y="5157788"/>
            <a:ext cx="1768475" cy="381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2" name="AutoShape 28"/>
          <p:cNvSpPr>
            <a:spLocks/>
          </p:cNvSpPr>
          <p:nvPr/>
        </p:nvSpPr>
        <p:spPr bwMode="auto">
          <a:xfrm>
            <a:off x="5745163" y="5022850"/>
            <a:ext cx="79375" cy="184150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3" name="Text Box 29"/>
          <p:cNvSpPr txBox="1">
            <a:spLocks noChangeArrowheads="1"/>
          </p:cNvSpPr>
          <p:nvPr/>
        </p:nvSpPr>
        <p:spPr bwMode="auto">
          <a:xfrm>
            <a:off x="5867400" y="4941888"/>
            <a:ext cx="27368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time to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transmit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4" name="Line 24"/>
          <p:cNvSpPr>
            <a:spLocks noChangeShapeType="1"/>
          </p:cNvSpPr>
          <p:nvPr/>
        </p:nvSpPr>
        <p:spPr bwMode="auto">
          <a:xfrm>
            <a:off x="3851275" y="5589588"/>
            <a:ext cx="1779588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3454400" y="5549900"/>
            <a:ext cx="3619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1331913" y="5300663"/>
            <a:ext cx="208756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Object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received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25630" name="Group 47"/>
          <p:cNvGrpSpPr>
            <a:grpSpLocks/>
          </p:cNvGrpSpPr>
          <p:nvPr/>
        </p:nvGrpSpPr>
        <p:grpSpPr bwMode="auto">
          <a:xfrm>
            <a:off x="5435600" y="1341438"/>
            <a:ext cx="503238" cy="955675"/>
            <a:chOff x="4140" y="429"/>
            <a:chExt cx="1425" cy="2396"/>
          </a:xfrm>
        </p:grpSpPr>
        <p:sp>
          <p:nvSpPr>
            <p:cNvPr id="25637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39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5642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5667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5668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5643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5644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5665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5666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5645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46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5647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5663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5664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5648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49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5661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5662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5650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1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4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6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7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8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5659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60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5631" name="Group 44"/>
          <p:cNvGrpSpPr>
            <a:grpSpLocks/>
          </p:cNvGrpSpPr>
          <p:nvPr/>
        </p:nvGrpSpPr>
        <p:grpSpPr bwMode="auto">
          <a:xfrm>
            <a:off x="3419475" y="1412875"/>
            <a:ext cx="889000" cy="884238"/>
            <a:chOff x="-44" y="1473"/>
            <a:chExt cx="981" cy="1105"/>
          </a:xfrm>
        </p:grpSpPr>
        <p:pic>
          <p:nvPicPr>
            <p:cNvPr id="25635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36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8" name="AutoShape 36"/>
          <p:cNvSpPr>
            <a:spLocks/>
          </p:cNvSpPr>
          <p:nvPr/>
        </p:nvSpPr>
        <p:spPr bwMode="auto">
          <a:xfrm>
            <a:off x="3554413" y="4646613"/>
            <a:ext cx="136525" cy="808037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auto">
          <a:xfrm>
            <a:off x="3059113" y="4868863"/>
            <a:ext cx="598487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latin typeface="Times New Roman" charset="0"/>
              </a:rPr>
              <a:t>RTT</a:t>
            </a:r>
          </a:p>
        </p:txBody>
      </p:sp>
      <p:sp>
        <p:nvSpPr>
          <p:cNvPr id="70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5E8B8D74-31CB-5E43-8576-6E8B22CF02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Conexões persistentes com </a:t>
            </a:r>
            <a:r>
              <a:rPr lang="pt-PT" i="1" dirty="0" err="1" smtClean="0"/>
              <a:t>pipelining</a:t>
            </a:r>
            <a:endParaRPr lang="pt-PT" i="1" dirty="0"/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 flipH="1">
            <a:off x="3851275" y="2503488"/>
            <a:ext cx="23813" cy="39497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9" name="Line 23"/>
          <p:cNvSpPr>
            <a:spLocks noChangeShapeType="1"/>
          </p:cNvSpPr>
          <p:nvPr/>
        </p:nvSpPr>
        <p:spPr bwMode="auto">
          <a:xfrm flipH="1">
            <a:off x="5651500" y="2497138"/>
            <a:ext cx="9525" cy="4027487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0" name="Line 24"/>
          <p:cNvSpPr>
            <a:spLocks noChangeShapeType="1"/>
          </p:cNvSpPr>
          <p:nvPr/>
        </p:nvSpPr>
        <p:spPr bwMode="auto">
          <a:xfrm>
            <a:off x="3890963" y="2736850"/>
            <a:ext cx="1779587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auto">
          <a:xfrm flipH="1">
            <a:off x="3875088" y="3176588"/>
            <a:ext cx="1768475" cy="404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2" name="Line 26"/>
          <p:cNvSpPr>
            <a:spLocks noChangeShapeType="1"/>
          </p:cNvSpPr>
          <p:nvPr/>
        </p:nvSpPr>
        <p:spPr bwMode="auto">
          <a:xfrm>
            <a:off x="3883025" y="3686175"/>
            <a:ext cx="1781175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3" name="Line 27"/>
          <p:cNvSpPr>
            <a:spLocks noChangeShapeType="1"/>
          </p:cNvSpPr>
          <p:nvPr/>
        </p:nvSpPr>
        <p:spPr bwMode="auto">
          <a:xfrm flipH="1">
            <a:off x="3851275" y="4292600"/>
            <a:ext cx="1768475" cy="381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4" name="AutoShape 28"/>
          <p:cNvSpPr>
            <a:spLocks/>
          </p:cNvSpPr>
          <p:nvPr/>
        </p:nvSpPr>
        <p:spPr bwMode="auto">
          <a:xfrm>
            <a:off x="5745163" y="4087813"/>
            <a:ext cx="79375" cy="182562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5867400" y="4005263"/>
            <a:ext cx="28082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time to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transmit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" name="Line 30"/>
          <p:cNvSpPr>
            <a:spLocks noChangeShapeType="1"/>
          </p:cNvSpPr>
          <p:nvPr/>
        </p:nvSpPr>
        <p:spPr bwMode="auto">
          <a:xfrm>
            <a:off x="3462338" y="2711450"/>
            <a:ext cx="412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900113" y="2492375"/>
            <a:ext cx="275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initiate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TCP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connection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8" name="AutoShape 32"/>
          <p:cNvSpPr>
            <a:spLocks/>
          </p:cNvSpPr>
          <p:nvPr/>
        </p:nvSpPr>
        <p:spPr bwMode="auto">
          <a:xfrm>
            <a:off x="3605213" y="2762250"/>
            <a:ext cx="136525" cy="806450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3095625" y="2971800"/>
            <a:ext cx="6254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>
                <a:latin typeface="+mn-lt"/>
              </a:rPr>
              <a:t>RTT</a:t>
            </a:r>
          </a:p>
        </p:txBody>
      </p:sp>
      <p:sp>
        <p:nvSpPr>
          <p:cNvPr id="20" name="Line 34"/>
          <p:cNvSpPr>
            <a:spLocks noChangeShapeType="1"/>
          </p:cNvSpPr>
          <p:nvPr/>
        </p:nvSpPr>
        <p:spPr bwMode="auto">
          <a:xfrm>
            <a:off x="3514725" y="3619500"/>
            <a:ext cx="37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1" name="Text Box 35"/>
          <p:cNvSpPr txBox="1">
            <a:spLocks noChangeArrowheads="1"/>
          </p:cNvSpPr>
          <p:nvPr/>
        </p:nvSpPr>
        <p:spPr bwMode="auto">
          <a:xfrm>
            <a:off x="395288" y="3429000"/>
            <a:ext cx="30241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R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equest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objects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in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one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or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more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packets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2" name="AutoShape 36"/>
          <p:cNvSpPr>
            <a:spLocks/>
          </p:cNvSpPr>
          <p:nvPr/>
        </p:nvSpPr>
        <p:spPr bwMode="auto">
          <a:xfrm>
            <a:off x="3611563" y="3675063"/>
            <a:ext cx="136525" cy="808037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116263" y="3897313"/>
            <a:ext cx="598487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en-US" sz="1600" b="0">
                <a:latin typeface="Times New Roman" charset="0"/>
              </a:rPr>
              <a:t>RTT</a:t>
            </a: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525838" y="4613275"/>
            <a:ext cx="3635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1403350" y="4365625"/>
            <a:ext cx="2089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Object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received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2916238" y="6237288"/>
            <a:ext cx="6461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5795963" y="6237288"/>
            <a:ext cx="644525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defRPr/>
            </a:pPr>
            <a:r>
              <a:rPr lang="pt-PT" sz="1600" b="0" dirty="0">
                <a:latin typeface="+mn-lt"/>
              </a:rPr>
              <a:t>time</a:t>
            </a:r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3851275" y="3584575"/>
            <a:ext cx="177800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>
            <a:off x="3851275" y="3789363"/>
            <a:ext cx="1779588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3851275" y="4508500"/>
            <a:ext cx="1768475" cy="381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2" name="AutoShape 28"/>
          <p:cNvSpPr>
            <a:spLocks/>
          </p:cNvSpPr>
          <p:nvPr/>
        </p:nvSpPr>
        <p:spPr bwMode="auto">
          <a:xfrm>
            <a:off x="5745163" y="4373563"/>
            <a:ext cx="79375" cy="184150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3" name="Text Box 29"/>
          <p:cNvSpPr txBox="1">
            <a:spLocks noChangeArrowheads="1"/>
          </p:cNvSpPr>
          <p:nvPr/>
        </p:nvSpPr>
        <p:spPr bwMode="auto">
          <a:xfrm>
            <a:off x="5867400" y="4292600"/>
            <a:ext cx="27368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time to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transmit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object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4" name="Line 24"/>
          <p:cNvSpPr>
            <a:spLocks noChangeShapeType="1"/>
          </p:cNvSpPr>
          <p:nvPr/>
        </p:nvSpPr>
        <p:spPr bwMode="auto">
          <a:xfrm>
            <a:off x="3851275" y="5013325"/>
            <a:ext cx="1779588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3454400" y="4902200"/>
            <a:ext cx="3619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1331913" y="4652963"/>
            <a:ext cx="208756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</a:rPr>
              <a:t>Object</a:t>
            </a:r>
            <a:r>
              <a:rPr lang="pt-PT" sz="1800" b="0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PT" sz="1800" b="0" dirty="0" err="1">
                <a:solidFill>
                  <a:srgbClr val="0000FF"/>
                </a:solidFill>
                <a:latin typeface="+mn-lt"/>
              </a:rPr>
              <a:t>received</a:t>
            </a:r>
            <a:endParaRPr lang="pt-PT" sz="1800" b="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26654" name="Group 47"/>
          <p:cNvGrpSpPr>
            <a:grpSpLocks/>
          </p:cNvGrpSpPr>
          <p:nvPr/>
        </p:nvGrpSpPr>
        <p:grpSpPr bwMode="auto">
          <a:xfrm>
            <a:off x="5435600" y="1341438"/>
            <a:ext cx="503238" cy="955675"/>
            <a:chOff x="4140" y="429"/>
            <a:chExt cx="1425" cy="2396"/>
          </a:xfrm>
        </p:grpSpPr>
        <p:sp>
          <p:nvSpPr>
            <p:cNvPr id="26659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8 h 2742"/>
                <a:gd name="T6" fmla="*/ 0 w 354"/>
                <a:gd name="T7" fmla="*/ 8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61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6664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6689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690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6665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6666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6687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688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6667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68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6669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6685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686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6670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71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6683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6684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6672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73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76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78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79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80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6681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6682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6655" name="Group 44"/>
          <p:cNvGrpSpPr>
            <a:grpSpLocks/>
          </p:cNvGrpSpPr>
          <p:nvPr/>
        </p:nvGrpSpPr>
        <p:grpSpPr bwMode="auto">
          <a:xfrm>
            <a:off x="3419475" y="1412875"/>
            <a:ext cx="889000" cy="884238"/>
            <a:chOff x="-44" y="1473"/>
            <a:chExt cx="981" cy="1105"/>
          </a:xfrm>
        </p:grpSpPr>
        <p:pic>
          <p:nvPicPr>
            <p:cNvPr id="26657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58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3494115 w 356"/>
                <a:gd name="T3" fmla="*/ 376663 h 368"/>
                <a:gd name="T4" fmla="*/ 4145016 w 356"/>
                <a:gd name="T5" fmla="*/ 7847082 h 368"/>
                <a:gd name="T6" fmla="*/ 913502 w 356"/>
                <a:gd name="T7" fmla="*/ 9813832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8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BDF64A5A-90CF-A04A-AB40-5BB125A242C6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3"/>
          <p:cNvSpPr>
            <a:spLocks noGrp="1"/>
          </p:cNvSpPr>
          <p:nvPr>
            <p:ph type="title"/>
          </p:nvPr>
        </p:nvSpPr>
        <p:spPr>
          <a:xfrm>
            <a:off x="684213" y="115888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PT" altLang="ja-JP" sz="2800" i="1" dirty="0" err="1" smtClean="0">
                <a:latin typeface="+mn-lt"/>
                <a:ea typeface="ＭＳ Ｐゴシック" charset="0"/>
              </a:rPr>
              <a:t>Pipelining</a:t>
            </a:r>
            <a:r>
              <a:rPr lang="pt-PT" altLang="ja-JP" sz="2800" dirty="0" smtClean="0">
                <a:latin typeface="+mn-lt"/>
                <a:ea typeface="ＭＳ Ｐゴシック" charset="0"/>
              </a:rPr>
              <a:t> é pouco usado</a:t>
            </a:r>
            <a:endParaRPr lang="pt-PT" sz="2800" dirty="0">
              <a:latin typeface="+mn-lt"/>
              <a:ea typeface="ＭＳ Ｐゴシック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323850" y="1125538"/>
            <a:ext cx="8712200" cy="5181600"/>
          </a:xfrm>
        </p:spPr>
        <p:txBody>
          <a:bodyPr/>
          <a:lstStyle/>
          <a:p>
            <a:pPr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Quando é que é vantajoso usar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pipelining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?</a:t>
            </a:r>
          </a:p>
          <a:p>
            <a:pPr lvl="1"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1800" dirty="0" smtClean="0">
                <a:ea typeface="ＭＳ Ｐゴシック" charset="0"/>
              </a:rPr>
              <a:t>Muitos pequenos </a:t>
            </a:r>
            <a:r>
              <a:rPr lang="pt-PT" sz="1800" dirty="0" err="1" smtClean="0">
                <a:ea typeface="ＭＳ Ｐゴシック" charset="0"/>
              </a:rPr>
              <a:t>objectos</a:t>
            </a:r>
            <a:r>
              <a:rPr lang="pt-PT" sz="1800" dirty="0" smtClean="0">
                <a:ea typeface="ＭＳ Ｐゴシック" charset="0"/>
              </a:rPr>
              <a:t> e tempo igual para servir cada um</a:t>
            </a:r>
          </a:p>
          <a:p>
            <a:pPr lvl="1"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1800" dirty="0" smtClean="0">
                <a:ea typeface="ＭＳ Ｐゴシック" charset="0"/>
              </a:rPr>
              <a:t>Neste caso o </a:t>
            </a:r>
            <a:r>
              <a:rPr lang="pt-PT" sz="1800" i="1" dirty="0" err="1" smtClean="0">
                <a:ea typeface="ＭＳ Ｐゴシック" charset="0"/>
              </a:rPr>
              <a:t>pipelining</a:t>
            </a:r>
            <a:r>
              <a:rPr lang="pt-PT" sz="1800" dirty="0" smtClean="0">
                <a:ea typeface="ＭＳ Ｐゴシック" charset="0"/>
              </a:rPr>
              <a:t> pouparia o RTT correspondente ao pedido inicial</a:t>
            </a:r>
          </a:p>
          <a:p>
            <a:pPr lvl="1"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1800" dirty="0" smtClean="0">
                <a:ea typeface="ＭＳ Ｐゴシック" charset="0"/>
                <a:sym typeface="Wingdings" charset="0"/>
              </a:rPr>
              <a:t>Mas só é possível receber um dado objecto depois dos outros, ora esse objecto pode ser crítico (e.g. </a:t>
            </a:r>
            <a:r>
              <a:rPr lang="en-US" sz="1800" dirty="0">
                <a:ea typeface="ＭＳ Ｐゴシック" charset="0"/>
                <a:sym typeface="Wingdings" charset="0"/>
              </a:rPr>
              <a:t>c</a:t>
            </a:r>
            <a:r>
              <a:rPr lang="pt-PT" sz="1800" dirty="0" err="1" smtClean="0">
                <a:ea typeface="ＭＳ Ｐゴシック" charset="0"/>
                <a:sym typeface="Wingdings" charset="0"/>
              </a:rPr>
              <a:t>ódigo</a:t>
            </a:r>
            <a:r>
              <a:rPr lang="pt-PT" sz="1800" dirty="0" smtClean="0">
                <a:ea typeface="ＭＳ Ｐゴシック" charset="0"/>
                <a:sym typeface="Wingdings" charset="0"/>
              </a:rPr>
              <a:t> </a:t>
            </a:r>
            <a:r>
              <a:rPr lang="pt-PT" sz="1800" dirty="0" err="1" smtClean="0">
                <a:ea typeface="ＭＳ Ｐゴシック" charset="0"/>
                <a:sym typeface="Wingdings" charset="0"/>
              </a:rPr>
              <a:t>javascript</a:t>
            </a:r>
            <a:r>
              <a:rPr lang="pt-PT" sz="1800" dirty="0" smtClean="0">
                <a:ea typeface="ＭＳ Ｐゴシック" charset="0"/>
                <a:sym typeface="Wingdings" charset="0"/>
              </a:rPr>
              <a:t>)</a:t>
            </a:r>
          </a:p>
          <a:p>
            <a:pPr lvl="1"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1800" dirty="0" smtClean="0">
                <a:ea typeface="ＭＳ Ｐゴシック" charset="0"/>
                <a:sym typeface="Wingdings" charset="0"/>
              </a:rPr>
              <a:t>Por outro lado alguns </a:t>
            </a:r>
            <a:r>
              <a:rPr lang="pt-PT" sz="1800" dirty="0" err="1" smtClean="0">
                <a:ea typeface="ＭＳ Ｐゴシック" charset="0"/>
                <a:sym typeface="Wingdings" charset="0"/>
              </a:rPr>
              <a:t>objectos</a:t>
            </a:r>
            <a:r>
              <a:rPr lang="pt-PT" sz="1800" dirty="0" smtClean="0">
                <a:ea typeface="ＭＳ Ｐゴシック" charset="0"/>
                <a:sym typeface="Wingdings" charset="0"/>
              </a:rPr>
              <a:t> são volumosos e outros  são gerados dinamicamente o que ainda leva mais tempo</a:t>
            </a:r>
          </a:p>
          <a:p>
            <a:pPr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  <a:sym typeface="Wingdings" charset="0"/>
              </a:rPr>
              <a:t>Solução usada na prática</a:t>
            </a:r>
          </a:p>
          <a:p>
            <a:pPr lvl="1"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1800" dirty="0" smtClean="0">
                <a:ea typeface="ＭＳ Ｐゴシック" charset="0"/>
                <a:sym typeface="Wingdings" charset="0"/>
              </a:rPr>
              <a:t>Múltiplas conexões paralelas sem </a:t>
            </a:r>
            <a:r>
              <a:rPr lang="pt-PT" sz="1800" i="1" dirty="0" err="1" smtClean="0">
                <a:ea typeface="ＭＳ Ｐゴシック" charset="0"/>
                <a:sym typeface="Wingdings" charset="0"/>
              </a:rPr>
              <a:t>pipelining</a:t>
            </a:r>
            <a:r>
              <a:rPr lang="pt-PT" sz="1800" i="1" dirty="0" smtClean="0">
                <a:ea typeface="ＭＳ Ｐゴシック" charset="0"/>
                <a:sym typeface="Wingdings" charset="0"/>
              </a:rPr>
              <a:t> </a:t>
            </a:r>
            <a:r>
              <a:rPr lang="pt-PT" sz="1800" dirty="0" smtClean="0">
                <a:ea typeface="ＭＳ Ｐゴシック" charset="0"/>
                <a:sym typeface="Wingdings" charset="0"/>
              </a:rPr>
              <a:t>e </a:t>
            </a:r>
            <a:r>
              <a:rPr lang="pt-PT" sz="1800" dirty="0" err="1" smtClean="0">
                <a:ea typeface="ＭＳ Ｐゴシック" charset="0"/>
                <a:sym typeface="Wingdings" charset="0"/>
              </a:rPr>
              <a:t>objectos</a:t>
            </a:r>
            <a:r>
              <a:rPr lang="pt-PT" sz="1800" dirty="0" smtClean="0">
                <a:ea typeface="ＭＳ Ｐゴシック" charset="0"/>
                <a:sym typeface="Wingdings" charset="0"/>
              </a:rPr>
              <a:t> distribuídos por vários servidores</a:t>
            </a:r>
            <a:endParaRPr lang="pt-PT" dirty="0" smtClean="0">
              <a:ea typeface="ＭＳ Ｐゴシック" charset="0"/>
              <a:sym typeface="Wingdings" charset="0"/>
            </a:endParaRPr>
          </a:p>
          <a:p>
            <a:pPr>
              <a:lnSpc>
                <a:spcPts val="2863"/>
              </a:lnSpc>
              <a:spcAft>
                <a:spcPts val="600"/>
              </a:spcAft>
              <a:defRPr/>
            </a:pPr>
            <a:r>
              <a:rPr lang="pt-PT" sz="2000" dirty="0">
                <a:ea typeface="ＭＳ Ｐゴシック" charset="0"/>
                <a:cs typeface="ＭＳ Ｐゴシック" charset="0"/>
                <a:sym typeface="Wingdings" charset="0"/>
              </a:rPr>
              <a:t>A</a:t>
            </a:r>
            <a:r>
              <a:rPr lang="pt-PT" sz="2000" dirty="0" smtClean="0">
                <a:ea typeface="ＭＳ Ｐゴシック" charset="0"/>
                <a:cs typeface="ＭＳ Ｐゴシック" charset="0"/>
                <a:sym typeface="Wingdings" charset="0"/>
              </a:rPr>
              <a:t> maioria dos browsers não usa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  <a:sym typeface="Wingdings" charset="0"/>
              </a:rPr>
              <a:t>pipelining</a:t>
            </a:r>
            <a:endParaRPr lang="pt-PT" sz="2000" i="1" dirty="0">
              <a:ea typeface="ＭＳ Ｐゴシック" charset="0"/>
              <a:cs typeface="ＭＳ Ｐゴシック" charset="0"/>
              <a:sym typeface="Wingdings" charset="0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/>
          <a:p>
            <a:pPr>
              <a:defRPr/>
            </a:pPr>
            <a:fld id="{E8510328-0E77-C74D-8DBA-5F9F38D20709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11593</TotalTime>
  <Words>1614</Words>
  <Application>Microsoft Macintosh PowerPoint</Application>
  <PresentationFormat>On-screen Show (4:3)</PresentationFormat>
  <Paragraphs>333</Paragraphs>
  <Slides>25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cs426</vt:lpstr>
      <vt:lpstr>Photo Editor Photo</vt:lpstr>
      <vt:lpstr> Redes de Computadores   Desempenho do protocolo HTTP </vt:lpstr>
      <vt:lpstr>Objectivo da lição</vt:lpstr>
      <vt:lpstr>Modelo base: uma conexão por objecto</vt:lpstr>
      <vt:lpstr>Interações TCP com pequenas transferências</vt:lpstr>
      <vt:lpstr>Transferências simultâneas</vt:lpstr>
      <vt:lpstr>Alternativa: conexões persistentes</vt:lpstr>
      <vt:lpstr>Conexões persistentes</vt:lpstr>
      <vt:lpstr>Conexões persistentes com pipelining</vt:lpstr>
      <vt:lpstr>Pipelining é pouco usado</vt:lpstr>
      <vt:lpstr>Caching: porquê e como</vt:lpstr>
      <vt:lpstr>Exemplo: Cache Check Request / Reply</vt:lpstr>
      <vt:lpstr>Conditional GET </vt:lpstr>
      <vt:lpstr>Web Caches (proxy server)</vt:lpstr>
      <vt:lpstr>Hipótese de acesso sem proxy</vt:lpstr>
      <vt:lpstr>Solução: aumentar a capacidade do canal</vt:lpstr>
      <vt:lpstr>Usar um proxy</vt:lpstr>
      <vt:lpstr>Solução baseada num proxy</vt:lpstr>
      <vt:lpstr>Um saber de experiência feito</vt:lpstr>
      <vt:lpstr>Mais servidores para tornar o acesso mais rápido</vt:lpstr>
      <vt:lpstr>PowerPoint Presentation</vt:lpstr>
      <vt:lpstr>Múltiplos centros de dados</vt:lpstr>
      <vt:lpstr>Caching e replicação proactiva</vt:lpstr>
      <vt:lpstr>Solução</vt:lpstr>
      <vt:lpstr>Google Design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808</cp:revision>
  <dcterms:created xsi:type="dcterms:W3CDTF">2001-07-06T14:58:21Z</dcterms:created>
  <dcterms:modified xsi:type="dcterms:W3CDTF">2013-04-17T18:37:14Z</dcterms:modified>
</cp:coreProperties>
</file>