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7" r:id="rId2"/>
    <p:sldId id="394" r:id="rId3"/>
    <p:sldId id="424" r:id="rId4"/>
    <p:sldId id="437" r:id="rId5"/>
    <p:sldId id="438" r:id="rId6"/>
    <p:sldId id="439" r:id="rId7"/>
    <p:sldId id="444" r:id="rId8"/>
    <p:sldId id="445" r:id="rId9"/>
    <p:sldId id="441" r:id="rId10"/>
    <p:sldId id="442" r:id="rId11"/>
    <p:sldId id="455" r:id="rId12"/>
    <p:sldId id="452" r:id="rId13"/>
    <p:sldId id="453" r:id="rId14"/>
    <p:sldId id="446" r:id="rId15"/>
    <p:sldId id="448" r:id="rId16"/>
    <p:sldId id="464" r:id="rId17"/>
    <p:sldId id="449" r:id="rId18"/>
    <p:sldId id="457" r:id="rId19"/>
    <p:sldId id="456" r:id="rId20"/>
    <p:sldId id="454" r:id="rId21"/>
    <p:sldId id="466" r:id="rId22"/>
    <p:sldId id="460" r:id="rId23"/>
    <p:sldId id="462" r:id="rId24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235" autoAdjust="0"/>
  </p:normalViewPr>
  <p:slideViewPr>
    <p:cSldViewPr>
      <p:cViewPr varScale="1">
        <p:scale>
          <a:sx n="88" d="100"/>
          <a:sy n="88" d="100"/>
        </p:scale>
        <p:origin x="-6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A45275E3-14C2-B043-AE27-88706D787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34DEC19C-5A7F-984C-92B1-7D65FF455C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984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1BF46C-CDF9-094C-8C0E-DFB9809D8573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2A19AC7-3207-214A-A558-E174732825C2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CFD96943-A5F3-8C47-9FD0-002A9CF88A9E}" type="slidenum">
              <a:rPr lang="en-US" sz="1300">
                <a:latin typeface="Times New Roman" charset="0"/>
              </a:rPr>
              <a:pPr>
                <a:defRPr/>
              </a:pPr>
              <a:t>6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1AA5AD8D-8269-DE4F-A4DF-8E88135A7EBB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2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97283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E59BB0E5-9FBA-ED42-9FF7-5FD962484DA4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14</a:t>
            </a:fld>
            <a:endParaRPr lang="en-US" sz="1300" b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8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E0E4244A-4182-4A46-A92B-A7ED30FDA476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15</a:t>
            </a:fld>
            <a:endParaRPr lang="en-US" sz="1300" b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6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103427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6678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D5FA0BD9-6D00-E444-89C4-661FD77A7540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17</a:t>
            </a:fld>
            <a:endParaRPr lang="en-US" sz="1300" b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DC17E349-33D2-9B40-862E-BA72C14E740E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Server either explicitly tells us the content length with header field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Server implicitly tells us by closing the connection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304 and other errors / directives have implied lengths of nothing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Chunked encoding, using for dynamic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AF2D1-8503-EC4D-BF55-39512A980F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596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7E56-C08E-5947-A40D-CC1F748D1A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53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D4F78-024D-234B-AB85-0F9DAEF5B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944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08B88-B75B-1948-8FC2-35B064E4B2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06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93E5D-1AFC-954A-9662-36C52160DB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646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E317E-7403-2545-954D-5879ABB7DB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040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37B7F-CD3B-E84A-AE1E-84EB0F6806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145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BB0E3-418B-3F43-8E2C-E34D06E0E0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535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CCAE3-C1D6-1E4F-B364-E81CF8C970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94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A3EBE-9551-0645-B349-7FE35C54A6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2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276F0-549E-3E48-8372-8871853B3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281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28DACBD-A5B8-CB44-8714-B06AAAC7B2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FCF36-A5D8-0C44-8C16-B1A63D7741DF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O protocolo HTTP</a:t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382000" cy="685800"/>
          </a:xfrm>
        </p:spPr>
        <p:txBody>
          <a:bodyPr/>
          <a:lstStyle/>
          <a:p>
            <a:pPr>
              <a:defRPr/>
            </a:pPr>
            <a:r>
              <a:rPr lang="pt-PT" sz="2800" dirty="0" smtClean="0">
                <a:latin typeface="+mn-lt"/>
                <a:ea typeface="ＭＳ Ｐゴシック" charset="0"/>
              </a:rPr>
              <a:t>Filosofia do HTTP e meta dados dos recursos</a:t>
            </a:r>
            <a:endParaRPr lang="pt-PT" sz="2800" dirty="0">
              <a:latin typeface="+mn-lt"/>
              <a:ea typeface="ＭＳ Ｐゴシック" charset="0"/>
            </a:endParaRPr>
          </a:p>
        </p:txBody>
      </p:sp>
      <p:sp>
        <p:nvSpPr>
          <p:cNvPr id="16404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Meta dados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Informações relacionadas ou que caracterizam um recurso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… mas que não fazem parte do recurso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Exemplos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Dimensão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Tipo e codificação do conteúdo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Data da última modificação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Inspirado dos protocolos desenvolvidos para o e-mail</a:t>
            </a:r>
          </a:p>
          <a:p>
            <a:pPr lvl="1">
              <a:defRPr/>
            </a:pPr>
            <a:r>
              <a:rPr lang="pt-PT" sz="2000" i="1" dirty="0" err="1" smtClean="0">
                <a:ea typeface="ＭＳ Ｐゴシック" charset="0"/>
              </a:rPr>
              <a:t>Multipurpose</a:t>
            </a:r>
            <a:r>
              <a:rPr lang="pt-PT" sz="2000" i="1" dirty="0" smtClean="0">
                <a:ea typeface="ＭＳ Ｐゴシック" charset="0"/>
              </a:rPr>
              <a:t> Internet </a:t>
            </a:r>
            <a:r>
              <a:rPr lang="pt-PT" sz="2000" i="1" dirty="0" err="1" smtClean="0">
                <a:ea typeface="ＭＳ Ｐゴシック" charset="0"/>
              </a:rPr>
              <a:t>Mail</a:t>
            </a:r>
            <a:r>
              <a:rPr lang="pt-PT" sz="2000" i="1" dirty="0" smtClean="0">
                <a:ea typeface="ＭＳ Ｐゴシック" charset="0"/>
              </a:rPr>
              <a:t> </a:t>
            </a:r>
            <a:r>
              <a:rPr lang="pt-PT" sz="2000" i="1" dirty="0" err="1" smtClean="0">
                <a:ea typeface="ＭＳ Ｐゴシック" charset="0"/>
              </a:rPr>
              <a:t>Extensions</a:t>
            </a:r>
            <a:r>
              <a:rPr lang="pt-PT" sz="2000" i="1" dirty="0" smtClean="0">
                <a:ea typeface="ＭＳ Ｐゴシック" charset="0"/>
              </a:rPr>
              <a:t> (MIME)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Tipo do conteúdo (e.g., </a:t>
            </a:r>
            <a:r>
              <a:rPr lang="pt-PT" sz="2000" dirty="0" err="1" smtClean="0">
                <a:ea typeface="ＭＳ Ｐゴシック" charset="0"/>
              </a:rPr>
              <a:t>Content-Type</a:t>
            </a:r>
            <a:r>
              <a:rPr lang="pt-PT" sz="2000" dirty="0" smtClean="0">
                <a:ea typeface="ＭＳ Ｐゴシック" charset="0"/>
              </a:rPr>
              <a:t>: </a:t>
            </a:r>
            <a:r>
              <a:rPr lang="pt-PT" sz="2000" dirty="0" err="1" smtClean="0">
                <a:ea typeface="ＭＳ Ｐゴシック" charset="0"/>
              </a:rPr>
              <a:t>text</a:t>
            </a:r>
            <a:r>
              <a:rPr lang="pt-PT" sz="2000" dirty="0" smtClean="0">
                <a:ea typeface="ＭＳ Ｐゴシック" charset="0"/>
              </a:rPr>
              <a:t>/</a:t>
            </a:r>
            <a:r>
              <a:rPr lang="pt-PT" sz="2000" dirty="0" err="1" smtClean="0">
                <a:ea typeface="ＭＳ Ｐゴシック" charset="0"/>
              </a:rPr>
              <a:t>html</a:t>
            </a:r>
            <a:r>
              <a:rPr lang="pt-PT" sz="2000" dirty="0" smtClean="0">
                <a:ea typeface="ＭＳ Ｐゴシック" charset="0"/>
              </a:rPr>
              <a:t>) que permite ao </a:t>
            </a:r>
            <a:r>
              <a:rPr lang="pt-PT" sz="2000" i="1" dirty="0" smtClean="0">
                <a:ea typeface="ＭＳ Ｐゴシック" charset="0"/>
              </a:rPr>
              <a:t>browser</a:t>
            </a:r>
            <a:r>
              <a:rPr lang="pt-PT" sz="2000" dirty="0" smtClean="0">
                <a:ea typeface="ＭＳ Ｐゴシック" charset="0"/>
              </a:rPr>
              <a:t> lançar imediatamente um visualizador adequado ao tipo (e.g. PDF, MPEG, ...)</a:t>
            </a:r>
            <a:endParaRPr lang="pt-PT" sz="2000" dirty="0">
              <a:ea typeface="ＭＳ Ｐゴシック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0D0BBD-E8A1-B24D-8167-1B3C2BA55E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45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smtClean="0">
                <a:latin typeface="+mn-lt"/>
                <a:ea typeface="ＭＳ Ｐゴシック" charset="0"/>
              </a:rPr>
              <a:t>Estrutura de uma mensagem </a:t>
            </a:r>
            <a:r>
              <a:rPr lang="pt-PT" i="1" smtClean="0">
                <a:latin typeface="+mn-lt"/>
                <a:ea typeface="ＭＳ Ｐゴシック" charset="0"/>
              </a:rPr>
              <a:t>Request</a:t>
            </a:r>
            <a:endParaRPr lang="pt-PT" i="1">
              <a:latin typeface="+mn-lt"/>
              <a:ea typeface="ＭＳ Ｐゴシック" charset="0"/>
            </a:endParaRPr>
          </a:p>
        </p:txBody>
      </p:sp>
      <p:sp>
        <p:nvSpPr>
          <p:cNvPr id="542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PT" i="1" smtClean="0">
                <a:ea typeface="ＭＳ Ｐゴシック" charset="0"/>
                <a:cs typeface="ＭＳ Ｐゴシック" charset="0"/>
              </a:rPr>
              <a:t>Request headers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mtClean="0">
                <a:ea typeface="ＭＳ Ｐゴシック" charset="0"/>
                <a:cs typeface="ＭＳ Ｐゴシック" charset="0"/>
              </a:rPr>
              <a:t>Legíveis pelos humanos (ASCII), de comprimento variável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mtClean="0">
                <a:ea typeface="ＭＳ Ｐゴシック" charset="0"/>
                <a:cs typeface="ＭＳ Ｐゴシック" charset="0"/>
              </a:rPr>
              <a:t>Utilizações: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PT" smtClean="0">
                <a:ea typeface="ＭＳ Ｐゴシック" charset="0"/>
              </a:rPr>
              <a:t>Authorization – dados para autenticação do utilizador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PT" smtClean="0">
                <a:ea typeface="ＭＳ Ｐゴシック" charset="0"/>
              </a:rPr>
              <a:t>Tipo e codificação do conteúdo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PT" smtClean="0">
                <a:ea typeface="ＭＳ Ｐゴシック" charset="0"/>
              </a:rPr>
              <a:t>If-Modified-Since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PT" smtClean="0">
                <a:ea typeface="ＭＳ Ｐゴシック" charset="0"/>
              </a:rPr>
              <a:t>User-Agent – o software do cliente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PT" smtClean="0">
                <a:ea typeface="ＭＳ Ｐゴシック" charset="0"/>
              </a:rPr>
              <a:t>Etc etc etc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PT" smtClean="0">
                <a:ea typeface="ＭＳ Ｐゴシック" charset="0"/>
                <a:cs typeface="ＭＳ Ｐゴシック" charset="0"/>
              </a:rPr>
              <a:t>Linha em branco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PT" i="1" smtClean="0">
                <a:ea typeface="ＭＳ Ｐゴシック" charset="0"/>
                <a:cs typeface="ＭＳ Ｐゴシック" charset="0"/>
              </a:rPr>
              <a:t>Body</a:t>
            </a:r>
            <a:r>
              <a:rPr lang="pt-PT" smtClean="0">
                <a:ea typeface="ＭＳ Ｐゴシック" charset="0"/>
                <a:cs typeface="ＭＳ Ｐゴシック" charset="0"/>
              </a:rPr>
              <a:t> (corpo)</a:t>
            </a:r>
            <a:endParaRPr lang="pt-PT"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8D0141-7C5C-C548-9FF3-980D8C1E5C6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659813" cy="11033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Exemplo de uma mensagem </a:t>
            </a:r>
            <a:r>
              <a:rPr lang="pt-PT" i="1" dirty="0" smtClean="0">
                <a:latin typeface="+mn-lt"/>
                <a:ea typeface="ＭＳ Ｐゴシック" charset="0"/>
                <a:cs typeface="Tw Cen MT"/>
              </a:rPr>
              <a:t>HTTP </a:t>
            </a:r>
            <a:r>
              <a:rPr lang="pt-PT" i="1" dirty="0" err="1" smtClean="0">
                <a:latin typeface="+mn-lt"/>
                <a:ea typeface="ＭＳ Ｐゴシック" charset="0"/>
                <a:cs typeface="Tw Cen MT"/>
              </a:rPr>
              <a:t>Request</a:t>
            </a:r>
            <a:endParaRPr lang="pt-PT" i="1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45060" name="Text Box 3"/>
          <p:cNvSpPr txBox="1">
            <a:spLocks noChangeArrowheads="1"/>
          </p:cNvSpPr>
          <p:nvPr/>
        </p:nvSpPr>
        <p:spPr bwMode="auto">
          <a:xfrm>
            <a:off x="3429000" y="2536825"/>
            <a:ext cx="4333875" cy="23701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2000" b="0" u="none" dirty="0">
                <a:latin typeface="Tahoma"/>
                <a:cs typeface="Tahoma"/>
              </a:rPr>
              <a:t>GET /</a:t>
            </a:r>
            <a:r>
              <a:rPr lang="pt-PT" sz="2000" b="0" u="none" dirty="0" err="1">
                <a:latin typeface="Tahoma"/>
                <a:cs typeface="Tahoma"/>
              </a:rPr>
              <a:t>somedir</a:t>
            </a:r>
            <a:r>
              <a:rPr lang="pt-PT" sz="2000" b="0" u="none" dirty="0">
                <a:latin typeface="Tahoma"/>
                <a:cs typeface="Tahoma"/>
              </a:rPr>
              <a:t>/</a:t>
            </a:r>
            <a:r>
              <a:rPr lang="pt-PT" sz="2000" b="0" u="none" dirty="0" err="1">
                <a:latin typeface="Tahoma"/>
                <a:cs typeface="Tahoma"/>
              </a:rPr>
              <a:t>page.html</a:t>
            </a:r>
            <a:r>
              <a:rPr lang="pt-PT" sz="2000" b="0" u="none" dirty="0">
                <a:latin typeface="Tahoma"/>
                <a:cs typeface="Tahoma"/>
              </a:rPr>
              <a:t> </a:t>
            </a:r>
            <a:r>
              <a:rPr lang="pt-PT" sz="2000" b="0" u="none" dirty="0" smtClean="0">
                <a:latin typeface="Tahoma"/>
                <a:cs typeface="Tahoma"/>
              </a:rPr>
              <a:t>   HTTP</a:t>
            </a:r>
            <a:r>
              <a:rPr lang="pt-PT" sz="2000" b="0" u="none" dirty="0">
                <a:latin typeface="Tahoma"/>
                <a:cs typeface="Tahoma"/>
              </a:rPr>
              <a:t>/1.0 </a:t>
            </a:r>
          </a:p>
          <a:p>
            <a:pPr algn="l">
              <a:defRPr/>
            </a:pPr>
            <a:r>
              <a:rPr lang="en-US" sz="2000" b="0" u="none" dirty="0">
                <a:latin typeface="Tahoma"/>
                <a:cs typeface="Tahoma"/>
              </a:rPr>
              <a:t>Host: </a:t>
            </a:r>
            <a:r>
              <a:rPr lang="en-US" sz="2000" b="0" u="none" dirty="0" err="1">
                <a:latin typeface="Tahoma"/>
                <a:cs typeface="Tahoma"/>
              </a:rPr>
              <a:t>www.someschool.edu</a:t>
            </a:r>
            <a:r>
              <a:rPr lang="en-US" sz="2000" b="0" u="none" dirty="0">
                <a:latin typeface="Tahoma"/>
                <a:cs typeface="Tahoma"/>
              </a:rPr>
              <a:t> </a:t>
            </a:r>
          </a:p>
          <a:p>
            <a:pPr algn="l">
              <a:defRPr/>
            </a:pPr>
            <a:r>
              <a:rPr lang="en-US" sz="2000" b="0" u="none" dirty="0">
                <a:latin typeface="Tahoma"/>
                <a:cs typeface="Tahoma"/>
              </a:rPr>
              <a:t>User-agent: Mozilla/</a:t>
            </a:r>
            <a:r>
              <a:rPr lang="en-US" sz="2000" b="0" u="none" dirty="0" smtClean="0">
                <a:latin typeface="Tahoma"/>
                <a:cs typeface="Tahoma"/>
              </a:rPr>
              <a:t>4.3</a:t>
            </a:r>
            <a:endParaRPr lang="en-US" sz="2000" b="0" u="none" dirty="0">
              <a:latin typeface="Tahoma"/>
              <a:cs typeface="Tahoma"/>
            </a:endParaRPr>
          </a:p>
          <a:p>
            <a:pPr algn="l">
              <a:defRPr/>
            </a:pPr>
            <a:r>
              <a:rPr lang="en-US" sz="2000" b="0" u="none" dirty="0">
                <a:latin typeface="Tahoma"/>
                <a:cs typeface="Tahoma"/>
              </a:rPr>
              <a:t>Connection: close </a:t>
            </a:r>
          </a:p>
          <a:p>
            <a:pPr algn="l">
              <a:defRPr/>
            </a:pPr>
            <a:r>
              <a:rPr lang="en-US" sz="2000" b="0" u="none" dirty="0">
                <a:latin typeface="Tahoma"/>
                <a:cs typeface="Tahoma"/>
              </a:rPr>
              <a:t>Accept-</a:t>
            </a:r>
            <a:r>
              <a:rPr lang="en-US" sz="2000" b="0" u="none" dirty="0" smtClean="0">
                <a:latin typeface="Tahoma"/>
                <a:cs typeface="Tahoma"/>
              </a:rPr>
              <a:t>language: </a:t>
            </a:r>
            <a:r>
              <a:rPr lang="en-US" sz="2000" b="0" u="none" dirty="0" err="1" smtClean="0">
                <a:latin typeface="Tahoma"/>
                <a:cs typeface="Tahoma"/>
              </a:rPr>
              <a:t>pt</a:t>
            </a:r>
            <a:endParaRPr lang="pt-PT" sz="2000" b="0" u="none" dirty="0">
              <a:latin typeface="Tahoma"/>
              <a:cs typeface="Tahoma"/>
            </a:endParaRPr>
          </a:p>
          <a:p>
            <a:pPr algn="l">
              <a:defRPr/>
            </a:pPr>
            <a:endParaRPr lang="pt-PT" b="0" u="none" dirty="0">
              <a:latin typeface="Tahoma"/>
              <a:cs typeface="Tahoma"/>
            </a:endParaRPr>
          </a:p>
          <a:p>
            <a:pPr algn="l">
              <a:defRPr/>
            </a:pPr>
            <a:r>
              <a:rPr lang="pt-PT" sz="2000" b="0" u="none" dirty="0">
                <a:latin typeface="Tahoma"/>
                <a:cs typeface="Tahoma"/>
              </a:rPr>
              <a:t>(extra </a:t>
            </a:r>
            <a:r>
              <a:rPr lang="pt-PT" sz="2000" b="0" u="none" dirty="0" err="1">
                <a:latin typeface="Tahoma"/>
                <a:cs typeface="Tahoma"/>
              </a:rPr>
              <a:t>carriage</a:t>
            </a:r>
            <a:r>
              <a:rPr lang="pt-PT" sz="2000" b="0" u="none" dirty="0">
                <a:latin typeface="Tahoma"/>
                <a:cs typeface="Tahoma"/>
              </a:rPr>
              <a:t> </a:t>
            </a:r>
            <a:r>
              <a:rPr lang="pt-PT" sz="2000" b="0" u="none" dirty="0" err="1">
                <a:latin typeface="Tahoma"/>
                <a:cs typeface="Tahoma"/>
              </a:rPr>
              <a:t>return</a:t>
            </a:r>
            <a:r>
              <a:rPr lang="pt-PT" sz="2000" b="0" u="none" dirty="0">
                <a:latin typeface="Tahoma"/>
                <a:cs typeface="Tahoma"/>
              </a:rPr>
              <a:t>, </a:t>
            </a:r>
            <a:r>
              <a:rPr lang="pt-PT" sz="2000" b="0" u="none" dirty="0" err="1">
                <a:latin typeface="Tahoma"/>
                <a:cs typeface="Tahoma"/>
              </a:rPr>
              <a:t>line</a:t>
            </a:r>
            <a:r>
              <a:rPr lang="pt-PT" sz="2000" b="0" u="none" dirty="0">
                <a:latin typeface="Tahoma"/>
                <a:cs typeface="Tahoma"/>
              </a:rPr>
              <a:t> </a:t>
            </a:r>
            <a:r>
              <a:rPr lang="pt-PT" sz="2000" b="0" u="none" dirty="0" err="1">
                <a:latin typeface="Tahoma"/>
                <a:cs typeface="Tahoma"/>
              </a:rPr>
              <a:t>feed</a:t>
            </a:r>
            <a:r>
              <a:rPr lang="pt-PT" sz="2000" b="0" u="none" dirty="0">
                <a:latin typeface="Tahoma"/>
                <a:cs typeface="Tahoma"/>
              </a:rPr>
              <a:t>)</a:t>
            </a:r>
            <a:r>
              <a:rPr lang="pt-PT" b="0" u="none" dirty="0">
                <a:latin typeface="Tahoma"/>
                <a:cs typeface="Tahoma"/>
              </a:rPr>
              <a:t> </a:t>
            </a:r>
          </a:p>
        </p:txBody>
      </p:sp>
      <p:sp>
        <p:nvSpPr>
          <p:cNvPr id="45061" name="Text Box 4"/>
          <p:cNvSpPr txBox="1">
            <a:spLocks noChangeArrowheads="1"/>
          </p:cNvSpPr>
          <p:nvPr/>
        </p:nvSpPr>
        <p:spPr bwMode="auto">
          <a:xfrm>
            <a:off x="871538" y="1981200"/>
            <a:ext cx="1930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2000" b="0" u="none" dirty="0" err="1">
                <a:solidFill>
                  <a:srgbClr val="0000FF"/>
                </a:solidFill>
                <a:latin typeface="+mn-lt"/>
                <a:cs typeface="Tw Cen MT"/>
              </a:rPr>
              <a:t>request</a:t>
            </a:r>
            <a:r>
              <a:rPr lang="pt-PT" sz="2000" b="0" u="none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sz="2000" b="0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line</a:t>
            </a:r>
            <a:r>
              <a:rPr lang="pt-PT" sz="20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sz="2000" b="0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or</a:t>
            </a:r>
            <a:r>
              <a:rPr lang="pt-PT" sz="20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</a:p>
          <a:p>
            <a:pPr algn="l">
              <a:defRPr/>
            </a:pPr>
            <a:r>
              <a:rPr lang="pt-PT" sz="2000" b="0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method</a:t>
            </a:r>
            <a:endParaRPr lang="pt-PT" sz="20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>
              <a:defRPr/>
            </a:pPr>
            <a:r>
              <a:rPr lang="pt-PT" sz="2000" b="0" u="none" dirty="0">
                <a:solidFill>
                  <a:srgbClr val="0000FF"/>
                </a:solidFill>
                <a:latin typeface="+mn-lt"/>
                <a:cs typeface="Tw Cen MT"/>
              </a:rPr>
              <a:t>(GET, POST, </a:t>
            </a:r>
          </a:p>
          <a:p>
            <a:pPr algn="l">
              <a:defRPr/>
            </a:pPr>
            <a:r>
              <a:rPr lang="pt-PT" sz="2000" b="0" u="none" dirty="0">
                <a:solidFill>
                  <a:srgbClr val="0000FF"/>
                </a:solidFill>
                <a:latin typeface="+mn-lt"/>
                <a:cs typeface="Tw Cen MT"/>
              </a:rPr>
              <a:t>HEAD, ....)</a:t>
            </a:r>
            <a:endParaRPr lang="pt-PT" b="0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45062" name="Line 5"/>
          <p:cNvSpPr>
            <a:spLocks noChangeShapeType="1"/>
          </p:cNvSpPr>
          <p:nvPr/>
        </p:nvSpPr>
        <p:spPr bwMode="auto">
          <a:xfrm>
            <a:off x="2543175" y="2384425"/>
            <a:ext cx="923925" cy="257175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45063" name="Freeform 6"/>
          <p:cNvSpPr>
            <a:spLocks/>
          </p:cNvSpPr>
          <p:nvPr/>
        </p:nvSpPr>
        <p:spPr bwMode="auto">
          <a:xfrm>
            <a:off x="3451225" y="2895600"/>
            <a:ext cx="238125" cy="1292225"/>
          </a:xfrm>
          <a:custGeom>
            <a:avLst/>
            <a:gdLst>
              <a:gd name="T0" fmla="*/ 193675 w 150"/>
              <a:gd name="T1" fmla="*/ 8391 h 924"/>
              <a:gd name="T2" fmla="*/ 0 w 150"/>
              <a:gd name="T3" fmla="*/ 0 h 924"/>
              <a:gd name="T4" fmla="*/ 0 w 150"/>
              <a:gd name="T5" fmla="*/ 1292225 h 924"/>
              <a:gd name="T6" fmla="*/ 238125 w 150"/>
              <a:gd name="T7" fmla="*/ 1283834 h 924"/>
              <a:gd name="T8" fmla="*/ 0 60000 65536"/>
              <a:gd name="T9" fmla="*/ 0 60000 65536"/>
              <a:gd name="T10" fmla="*/ 0 60000 65536"/>
              <a:gd name="T11" fmla="*/ 0 60000 65536"/>
              <a:gd name="T12" fmla="*/ 0 w 150"/>
              <a:gd name="T13" fmla="*/ 0 h 924"/>
              <a:gd name="T14" fmla="*/ 150 w 150"/>
              <a:gd name="T15" fmla="*/ 924 h 9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0" h="924">
                <a:moveTo>
                  <a:pt x="122" y="6"/>
                </a:moveTo>
                <a:lnTo>
                  <a:pt x="0" y="0"/>
                </a:lnTo>
                <a:lnTo>
                  <a:pt x="0" y="924"/>
                </a:lnTo>
                <a:lnTo>
                  <a:pt x="150" y="918"/>
                </a:lnTo>
              </a:path>
            </a:pathLst>
          </a:cu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45064" name="Text Box 7"/>
          <p:cNvSpPr txBox="1">
            <a:spLocks noChangeArrowheads="1"/>
          </p:cNvSpPr>
          <p:nvPr/>
        </p:nvSpPr>
        <p:spPr bwMode="auto">
          <a:xfrm>
            <a:off x="1119188" y="3429000"/>
            <a:ext cx="1019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2000" b="0" u="none">
                <a:solidFill>
                  <a:srgbClr val="0000FF"/>
                </a:solidFill>
                <a:latin typeface="+mn-lt"/>
                <a:cs typeface="Tw Cen MT"/>
              </a:rPr>
              <a:t>header</a:t>
            </a:r>
          </a:p>
          <a:p>
            <a:pPr algn="l">
              <a:defRPr/>
            </a:pPr>
            <a:r>
              <a:rPr lang="pt-PT" sz="2000" b="0" u="none">
                <a:solidFill>
                  <a:srgbClr val="0000FF"/>
                </a:solidFill>
                <a:latin typeface="+mn-lt"/>
                <a:cs typeface="Tw Cen MT"/>
              </a:rPr>
              <a:t> lines</a:t>
            </a:r>
            <a:endParaRPr lang="pt-PT" b="0" u="none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45065" name="Line 8"/>
          <p:cNvSpPr>
            <a:spLocks noChangeShapeType="1"/>
          </p:cNvSpPr>
          <p:nvPr/>
        </p:nvSpPr>
        <p:spPr bwMode="auto">
          <a:xfrm flipV="1">
            <a:off x="2667000" y="4648200"/>
            <a:ext cx="815975" cy="390525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45066" name="Text Box 9"/>
          <p:cNvSpPr txBox="1">
            <a:spLocks noChangeArrowheads="1"/>
          </p:cNvSpPr>
          <p:nvPr/>
        </p:nvSpPr>
        <p:spPr bwMode="auto">
          <a:xfrm>
            <a:off x="749300" y="4572000"/>
            <a:ext cx="21224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pt-PT" sz="2000" b="0" u="none" dirty="0" err="1">
                <a:solidFill>
                  <a:srgbClr val="0000FF"/>
                </a:solidFill>
                <a:latin typeface="+mn-lt"/>
                <a:cs typeface="Tw Cen MT"/>
              </a:rPr>
              <a:t>Carriage</a:t>
            </a:r>
            <a:r>
              <a:rPr lang="pt-PT" sz="2000" b="0" u="none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sz="2000" b="0" u="none" dirty="0" err="1">
                <a:solidFill>
                  <a:srgbClr val="0000FF"/>
                </a:solidFill>
                <a:latin typeface="+mn-lt"/>
                <a:cs typeface="Tw Cen MT"/>
              </a:rPr>
              <a:t>return</a:t>
            </a:r>
            <a:r>
              <a:rPr lang="pt-PT" sz="2000" b="0" u="none" dirty="0">
                <a:solidFill>
                  <a:srgbClr val="0000FF"/>
                </a:solidFill>
                <a:latin typeface="+mn-lt"/>
                <a:cs typeface="Tw Cen MT"/>
              </a:rPr>
              <a:t>, </a:t>
            </a:r>
          </a:p>
          <a:p>
            <a:pPr algn="l">
              <a:defRPr/>
            </a:pPr>
            <a:r>
              <a:rPr lang="pt-PT" sz="2000" b="0" u="none" dirty="0" err="1">
                <a:solidFill>
                  <a:srgbClr val="0000FF"/>
                </a:solidFill>
                <a:latin typeface="+mn-lt"/>
                <a:cs typeface="Tw Cen MT"/>
              </a:rPr>
              <a:t>line</a:t>
            </a:r>
            <a:r>
              <a:rPr lang="pt-PT" sz="2000" b="0" u="none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sz="2000" b="0" u="none" dirty="0" err="1">
                <a:solidFill>
                  <a:srgbClr val="0000FF"/>
                </a:solidFill>
                <a:latin typeface="+mn-lt"/>
                <a:cs typeface="Tw Cen MT"/>
              </a:rPr>
              <a:t>feeds</a:t>
            </a:r>
            <a:r>
              <a:rPr lang="pt-PT" sz="2000" b="0" u="none" dirty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</a:p>
          <a:p>
            <a:pPr algn="l">
              <a:defRPr/>
            </a:pPr>
            <a:r>
              <a:rPr lang="pt-PT" sz="2000" b="0" u="none" dirty="0">
                <a:solidFill>
                  <a:srgbClr val="0000FF"/>
                </a:solidFill>
                <a:latin typeface="+mn-lt"/>
                <a:cs typeface="Tw Cen MT"/>
              </a:rPr>
              <a:t>indicam o fim da</a:t>
            </a:r>
          </a:p>
          <a:p>
            <a:pPr algn="l">
              <a:defRPr/>
            </a:pPr>
            <a:r>
              <a:rPr lang="pt-PT" sz="2000" b="0" u="none" dirty="0">
                <a:solidFill>
                  <a:srgbClr val="0000FF"/>
                </a:solidFill>
                <a:latin typeface="+mn-lt"/>
                <a:cs typeface="Tw Cen MT"/>
              </a:rPr>
              <a:t>mensagem</a:t>
            </a:r>
            <a:endParaRPr lang="pt-PT" b="0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45067" name="Line 10"/>
          <p:cNvSpPr>
            <a:spLocks noChangeShapeType="1"/>
          </p:cNvSpPr>
          <p:nvPr/>
        </p:nvSpPr>
        <p:spPr bwMode="auto">
          <a:xfrm flipV="1">
            <a:off x="2133600" y="3429000"/>
            <a:ext cx="1273175" cy="228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EA6AF5-559D-3E43-B8C1-82B86C98B6F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latin typeface="+mn-lt"/>
                <a:ea typeface="ＭＳ Ｐゴシック" charset="0"/>
              </a:rPr>
              <a:t>Utilização das linhas do cabeçalho</a:t>
            </a:r>
            <a:endParaRPr lang="pt-PT">
              <a:latin typeface="+mn-lt"/>
              <a:ea typeface="ＭＳ Ｐゴシック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162550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Exemplo: o cliente só pretende o objecto caso este tenha sido  modificado</a:t>
            </a:r>
          </a:p>
          <a:p>
            <a:pPr>
              <a:defRPr/>
            </a:pPr>
            <a:endParaRPr lang="pt-PT" sz="2400" dirty="0" smtClean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pt-PT" sz="2400" dirty="0" smtClean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pt-PT" sz="2400" dirty="0" smtClean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pt-PT" sz="2400" dirty="0" smtClean="0">
              <a:ea typeface="ＭＳ Ｐゴシック" charset="0"/>
              <a:cs typeface="ＭＳ Ｐゴシック" charset="0"/>
            </a:endParaRPr>
          </a:p>
          <a:p>
            <a:pPr>
              <a:lnSpc>
                <a:spcPct val="70000"/>
              </a:lnSpc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servidor evita assim enviar dados inúteis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O servidor analisa </a:t>
            </a:r>
            <a:r>
              <a:rPr lang="pt-PT" altLang="ja-JP" sz="2000" dirty="0" smtClean="0">
                <a:ea typeface="ＭＳ Ｐゴシック" charset="0"/>
              </a:rPr>
              <a:t>a data da última </a:t>
            </a:r>
            <a:r>
              <a:rPr lang="pt-PT" altLang="ja-JP" sz="2000" dirty="0" err="1" smtClean="0">
                <a:ea typeface="ＭＳ Ｐゴシック" charset="0"/>
              </a:rPr>
              <a:t>actualização</a:t>
            </a:r>
            <a:r>
              <a:rPr lang="pt-PT" altLang="ja-JP" sz="2000" dirty="0" smtClean="0">
                <a:ea typeface="ＭＳ Ｐゴシック" charset="0"/>
              </a:rPr>
              <a:t> do recurso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… e compara-o com a data a seguir a </a:t>
            </a:r>
            <a:r>
              <a:rPr lang="pt-PT" altLang="ja-JP" sz="2000" dirty="0" smtClean="0">
                <a:ea typeface="ＭＳ Ｐゴシック" charset="0"/>
              </a:rPr>
              <a:t>“</a:t>
            </a:r>
            <a:r>
              <a:rPr lang="pt-PT" altLang="ja-JP" sz="2000" dirty="0" err="1" smtClean="0">
                <a:ea typeface="ＭＳ Ｐゴシック" charset="0"/>
              </a:rPr>
              <a:t>if-modified-since</a:t>
            </a:r>
            <a:r>
              <a:rPr lang="pt-PT" altLang="ja-JP" sz="2000" dirty="0" smtClean="0">
                <a:ea typeface="ＭＳ Ｐゴシック" charset="0"/>
              </a:rPr>
              <a:t>”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Responde </a:t>
            </a:r>
            <a:r>
              <a:rPr lang="pt-PT" altLang="ja-JP" sz="2000" dirty="0" smtClean="0">
                <a:ea typeface="ＭＳ Ｐゴシック" charset="0"/>
              </a:rPr>
              <a:t>“304 </a:t>
            </a:r>
            <a:r>
              <a:rPr lang="pt-PT" altLang="ja-JP" sz="2000" dirty="0" err="1" smtClean="0">
                <a:ea typeface="ＭＳ Ｐゴシック" charset="0"/>
              </a:rPr>
              <a:t>Not</a:t>
            </a:r>
            <a:r>
              <a:rPr lang="pt-PT" altLang="ja-JP" sz="2000" dirty="0" smtClean="0">
                <a:ea typeface="ＭＳ Ｐゴシック" charset="0"/>
              </a:rPr>
              <a:t> </a:t>
            </a:r>
            <a:r>
              <a:rPr lang="pt-PT" altLang="ja-JP" sz="2000" dirty="0" err="1" smtClean="0">
                <a:ea typeface="ＭＳ Ｐゴシック" charset="0"/>
              </a:rPr>
              <a:t>Modified</a:t>
            </a:r>
            <a:r>
              <a:rPr lang="pt-PT" altLang="ja-JP" sz="2000" dirty="0" smtClean="0">
                <a:ea typeface="ＭＳ Ｐゴシック" charset="0"/>
              </a:rPr>
              <a:t>” se o recurso não foi alterado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…. ou </a:t>
            </a:r>
            <a:r>
              <a:rPr lang="pt-PT" altLang="ja-JP" sz="2000" dirty="0" smtClean="0">
                <a:ea typeface="ＭＳ Ｐゴシック" charset="0"/>
              </a:rPr>
              <a:t>“200 OK” seguido do conteúdo se este foi modificado após a data indicada</a:t>
            </a:r>
            <a:endParaRPr lang="pt-PT" sz="2000" dirty="0">
              <a:ea typeface="ＭＳ Ｐゴシック" charset="0"/>
            </a:endParaRPr>
          </a:p>
        </p:txBody>
      </p:sp>
      <p:sp>
        <p:nvSpPr>
          <p:cNvPr id="1646596" name="Text Box 4"/>
          <p:cNvSpPr txBox="1">
            <a:spLocks noChangeArrowheads="1"/>
          </p:cNvSpPr>
          <p:nvPr/>
        </p:nvSpPr>
        <p:spPr bwMode="auto">
          <a:xfrm>
            <a:off x="539750" y="2276475"/>
            <a:ext cx="7796213" cy="1631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66CCFF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b="0" dirty="0">
                <a:latin typeface="+mn-lt"/>
              </a:rPr>
              <a:t>GET /HTTP/1.1</a:t>
            </a:r>
          </a:p>
          <a:p>
            <a:pPr algn="l">
              <a:defRPr/>
            </a:pPr>
            <a:r>
              <a:rPr lang="en-US" b="0" dirty="0">
                <a:latin typeface="+mn-lt"/>
              </a:rPr>
              <a:t>Host: </a:t>
            </a:r>
            <a:r>
              <a:rPr lang="en-US" b="0" dirty="0" err="1">
                <a:latin typeface="+mn-lt"/>
              </a:rPr>
              <a:t>asc.di.fct.unl.pt</a:t>
            </a:r>
            <a:endParaRPr lang="en-US" b="0" dirty="0">
              <a:latin typeface="+mn-lt"/>
            </a:endParaRPr>
          </a:p>
          <a:p>
            <a:pPr algn="l">
              <a:defRPr/>
            </a:pPr>
            <a:r>
              <a:rPr lang="en-US" b="0" dirty="0">
                <a:latin typeface="+mn-lt"/>
              </a:rPr>
              <a:t>User-Agent: Mozilla/4.03</a:t>
            </a:r>
          </a:p>
          <a:p>
            <a:pPr algn="l">
              <a:defRPr/>
            </a:pPr>
            <a:r>
              <a:rPr lang="en-US" b="0" dirty="0">
                <a:solidFill>
                  <a:schemeClr val="hlink"/>
                </a:solidFill>
                <a:latin typeface="+mn-lt"/>
              </a:rPr>
              <a:t>If-Modified-Since: Mon, 6 Feb  2009 11:12:23 GMT</a:t>
            </a:r>
          </a:p>
          <a:p>
            <a:pPr algn="l">
              <a:defRPr/>
            </a:pPr>
            <a:r>
              <a:rPr lang="en-US" b="0" dirty="0">
                <a:latin typeface="+mn-lt"/>
              </a:rPr>
              <a:t>CRLF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C15344-538F-5542-B1A9-AD6291430A5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9"/>
          <p:cNvSpPr txBox="1">
            <a:spLocks noChangeArrowheads="1"/>
          </p:cNvSpPr>
          <p:nvPr/>
        </p:nvSpPr>
        <p:spPr bwMode="auto">
          <a:xfrm>
            <a:off x="6875463" y="1484313"/>
            <a:ext cx="1174750" cy="6524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i="1">
                <a:solidFill>
                  <a:srgbClr val="CC0000"/>
                </a:solidFill>
                <a:latin typeface="Arial" charset="0"/>
              </a:rPr>
              <a:t>request</a:t>
            </a:r>
          </a:p>
          <a:p>
            <a:pPr eaLnBrk="1" hangingPunct="1">
              <a:lnSpc>
                <a:spcPct val="90000"/>
              </a:lnSpc>
            </a:pPr>
            <a:r>
              <a:rPr lang="en-US" i="1">
                <a:solidFill>
                  <a:srgbClr val="CC0000"/>
                </a:solidFill>
                <a:latin typeface="Arial" charset="0"/>
              </a:rPr>
              <a:t>line</a:t>
            </a:r>
          </a:p>
        </p:txBody>
      </p:sp>
      <p:sp>
        <p:nvSpPr>
          <p:cNvPr id="32770" name="Text Box 11"/>
          <p:cNvSpPr txBox="1">
            <a:spLocks noChangeArrowheads="1"/>
          </p:cNvSpPr>
          <p:nvPr/>
        </p:nvSpPr>
        <p:spPr bwMode="auto">
          <a:xfrm>
            <a:off x="6876256" y="2492896"/>
            <a:ext cx="1472527" cy="92845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i="1" dirty="0" smtClean="0">
                <a:solidFill>
                  <a:srgbClr val="CC0000"/>
                </a:solidFill>
                <a:latin typeface="Arial" charset="0"/>
              </a:rPr>
              <a:t>Header</a:t>
            </a:r>
            <a:endParaRPr lang="en-US" i="1" dirty="0">
              <a:solidFill>
                <a:srgbClr val="CC0000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i="1" dirty="0">
                <a:solidFill>
                  <a:srgbClr val="CC0000"/>
                </a:solidFill>
                <a:latin typeface="Arial" charset="0"/>
              </a:rPr>
              <a:t>l</a:t>
            </a:r>
            <a:r>
              <a:rPr lang="en-US" i="1" dirty="0" smtClean="0">
                <a:solidFill>
                  <a:srgbClr val="CC0000"/>
                </a:solidFill>
                <a:latin typeface="Arial" charset="0"/>
              </a:rPr>
              <a:t>ines </a:t>
            </a:r>
          </a:p>
          <a:p>
            <a:pPr eaLnBrk="1" hangingPunct="1">
              <a:lnSpc>
                <a:spcPct val="90000"/>
              </a:lnSpc>
            </a:pPr>
            <a:r>
              <a:rPr lang="en-US" i="1" dirty="0" smtClean="0">
                <a:solidFill>
                  <a:srgbClr val="CC0000"/>
                </a:solidFill>
                <a:latin typeface="Arial" charset="0"/>
              </a:rPr>
              <a:t>(</a:t>
            </a:r>
            <a:r>
              <a:rPr lang="en-US" i="1" dirty="0" err="1" smtClean="0">
                <a:solidFill>
                  <a:srgbClr val="CC0000"/>
                </a:solidFill>
                <a:latin typeface="Arial" charset="0"/>
              </a:rPr>
              <a:t>opcional</a:t>
            </a:r>
            <a:r>
              <a:rPr lang="en-US" i="1" dirty="0" smtClean="0">
                <a:solidFill>
                  <a:srgbClr val="CC0000"/>
                </a:solidFill>
                <a:latin typeface="Arial" charset="0"/>
              </a:rPr>
              <a:t>)</a:t>
            </a:r>
            <a:endParaRPr lang="en-US" i="1" dirty="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32771" name="Rectangle 12"/>
          <p:cNvSpPr>
            <a:spLocks noChangeArrowheads="1"/>
          </p:cNvSpPr>
          <p:nvPr/>
        </p:nvSpPr>
        <p:spPr bwMode="auto">
          <a:xfrm>
            <a:off x="6559550" y="2070100"/>
            <a:ext cx="346075" cy="181927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2" name="Rectangle 13"/>
          <p:cNvSpPr>
            <a:spLocks noChangeArrowheads="1"/>
          </p:cNvSpPr>
          <p:nvPr/>
        </p:nvSpPr>
        <p:spPr bwMode="auto">
          <a:xfrm>
            <a:off x="6426200" y="2019300"/>
            <a:ext cx="290513" cy="2017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3" name="Rectangle 15"/>
          <p:cNvSpPr>
            <a:spLocks noChangeArrowheads="1"/>
          </p:cNvSpPr>
          <p:nvPr/>
        </p:nvSpPr>
        <p:spPr bwMode="auto">
          <a:xfrm>
            <a:off x="6794500" y="4125913"/>
            <a:ext cx="712788" cy="1216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4" name="Text Box 16"/>
          <p:cNvSpPr txBox="1">
            <a:spLocks noChangeArrowheads="1"/>
          </p:cNvSpPr>
          <p:nvPr/>
        </p:nvSpPr>
        <p:spPr bwMode="auto">
          <a:xfrm>
            <a:off x="6881813" y="4691063"/>
            <a:ext cx="860425" cy="3746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i="1">
                <a:solidFill>
                  <a:srgbClr val="CC0000"/>
                </a:solidFill>
                <a:latin typeface="Arial" charset="0"/>
              </a:rPr>
              <a:t>body</a:t>
            </a:r>
          </a:p>
        </p:txBody>
      </p:sp>
      <p:sp>
        <p:nvSpPr>
          <p:cNvPr id="32775" name="Rectangle 20"/>
          <p:cNvSpPr>
            <a:spLocks noChangeArrowheads="1"/>
          </p:cNvSpPr>
          <p:nvPr/>
        </p:nvSpPr>
        <p:spPr bwMode="auto">
          <a:xfrm>
            <a:off x="1123950" y="1520825"/>
            <a:ext cx="5638800" cy="4460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76" name="Line 22"/>
          <p:cNvSpPr>
            <a:spLocks noChangeShapeType="1"/>
          </p:cNvSpPr>
          <p:nvPr/>
        </p:nvSpPr>
        <p:spPr bwMode="auto">
          <a:xfrm>
            <a:off x="2432050" y="15240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23"/>
          <p:cNvSpPr>
            <a:spLocks noChangeShapeType="1"/>
          </p:cNvSpPr>
          <p:nvPr/>
        </p:nvSpPr>
        <p:spPr bwMode="auto">
          <a:xfrm>
            <a:off x="2876550" y="15240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24"/>
          <p:cNvSpPr>
            <a:spLocks noChangeShapeType="1"/>
          </p:cNvSpPr>
          <p:nvPr/>
        </p:nvSpPr>
        <p:spPr bwMode="auto">
          <a:xfrm>
            <a:off x="4184650" y="15240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25"/>
          <p:cNvSpPr>
            <a:spLocks noChangeShapeType="1"/>
          </p:cNvSpPr>
          <p:nvPr/>
        </p:nvSpPr>
        <p:spPr bwMode="auto">
          <a:xfrm>
            <a:off x="4610100" y="151765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26"/>
          <p:cNvSpPr>
            <a:spLocks noChangeShapeType="1"/>
          </p:cNvSpPr>
          <p:nvPr/>
        </p:nvSpPr>
        <p:spPr bwMode="auto">
          <a:xfrm>
            <a:off x="5911850" y="15240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27"/>
          <p:cNvSpPr>
            <a:spLocks noChangeShapeType="1"/>
          </p:cNvSpPr>
          <p:nvPr/>
        </p:nvSpPr>
        <p:spPr bwMode="auto">
          <a:xfrm>
            <a:off x="6350000" y="1524000"/>
            <a:ext cx="0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Text Box 28"/>
          <p:cNvSpPr txBox="1">
            <a:spLocks noChangeArrowheads="1"/>
          </p:cNvSpPr>
          <p:nvPr/>
        </p:nvSpPr>
        <p:spPr bwMode="auto">
          <a:xfrm>
            <a:off x="1247775" y="1547813"/>
            <a:ext cx="1030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99"/>
                </a:solidFill>
                <a:latin typeface="Arial" charset="0"/>
              </a:rPr>
              <a:t>method</a:t>
            </a:r>
          </a:p>
        </p:txBody>
      </p:sp>
      <p:sp>
        <p:nvSpPr>
          <p:cNvPr id="32783" name="Text Box 29"/>
          <p:cNvSpPr txBox="1">
            <a:spLocks noChangeArrowheads="1"/>
          </p:cNvSpPr>
          <p:nvPr/>
        </p:nvSpPr>
        <p:spPr bwMode="auto">
          <a:xfrm>
            <a:off x="2409825" y="1528763"/>
            <a:ext cx="452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sp</a:t>
            </a:r>
          </a:p>
        </p:txBody>
      </p:sp>
      <p:sp>
        <p:nvSpPr>
          <p:cNvPr id="32784" name="Text Box 30"/>
          <p:cNvSpPr txBox="1">
            <a:spLocks noChangeArrowheads="1"/>
          </p:cNvSpPr>
          <p:nvPr/>
        </p:nvSpPr>
        <p:spPr bwMode="auto">
          <a:xfrm>
            <a:off x="4175125" y="1535113"/>
            <a:ext cx="452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sp</a:t>
            </a:r>
          </a:p>
        </p:txBody>
      </p:sp>
      <p:sp>
        <p:nvSpPr>
          <p:cNvPr id="32785" name="Text Box 31"/>
          <p:cNvSpPr txBox="1">
            <a:spLocks noChangeArrowheads="1"/>
          </p:cNvSpPr>
          <p:nvPr/>
        </p:nvSpPr>
        <p:spPr bwMode="auto">
          <a:xfrm>
            <a:off x="5927725" y="1541463"/>
            <a:ext cx="395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cr</a:t>
            </a:r>
          </a:p>
        </p:txBody>
      </p:sp>
      <p:sp>
        <p:nvSpPr>
          <p:cNvPr id="32786" name="Text Box 32"/>
          <p:cNvSpPr txBox="1">
            <a:spLocks noChangeArrowheads="1"/>
          </p:cNvSpPr>
          <p:nvPr/>
        </p:nvSpPr>
        <p:spPr bwMode="auto">
          <a:xfrm>
            <a:off x="6397625" y="1552575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lf</a:t>
            </a:r>
          </a:p>
        </p:txBody>
      </p:sp>
      <p:sp>
        <p:nvSpPr>
          <p:cNvPr id="32787" name="Text Box 33"/>
          <p:cNvSpPr txBox="1">
            <a:spLocks noChangeArrowheads="1"/>
          </p:cNvSpPr>
          <p:nvPr/>
        </p:nvSpPr>
        <p:spPr bwMode="auto">
          <a:xfrm>
            <a:off x="4765675" y="1535113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99"/>
                </a:solidFill>
                <a:latin typeface="Arial" charset="0"/>
              </a:rPr>
              <a:t>version</a:t>
            </a:r>
          </a:p>
        </p:txBody>
      </p:sp>
      <p:sp>
        <p:nvSpPr>
          <p:cNvPr id="32788" name="Text Box 34"/>
          <p:cNvSpPr txBox="1">
            <a:spLocks noChangeArrowheads="1"/>
          </p:cNvSpPr>
          <p:nvPr/>
        </p:nvSpPr>
        <p:spPr bwMode="auto">
          <a:xfrm>
            <a:off x="3140075" y="1547813"/>
            <a:ext cx="693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99"/>
                </a:solidFill>
                <a:latin typeface="Arial" charset="0"/>
              </a:rPr>
              <a:t>URL</a:t>
            </a:r>
          </a:p>
        </p:txBody>
      </p:sp>
      <p:grpSp>
        <p:nvGrpSpPr>
          <p:cNvPr id="32789" name="Group 45"/>
          <p:cNvGrpSpPr>
            <a:grpSpLocks/>
          </p:cNvGrpSpPr>
          <p:nvPr/>
        </p:nvGrpSpPr>
        <p:grpSpPr bwMode="auto">
          <a:xfrm>
            <a:off x="1123950" y="1965325"/>
            <a:ext cx="4565650" cy="446088"/>
            <a:chOff x="192" y="1894"/>
            <a:chExt cx="2876" cy="281"/>
          </a:xfrm>
        </p:grpSpPr>
        <p:sp>
          <p:nvSpPr>
            <p:cNvPr id="32828" name="Rectangle 35"/>
            <p:cNvSpPr>
              <a:spLocks noChangeArrowheads="1"/>
            </p:cNvSpPr>
            <p:nvPr/>
          </p:nvSpPr>
          <p:spPr bwMode="auto">
            <a:xfrm>
              <a:off x="192" y="1894"/>
              <a:ext cx="2876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29" name="Line 36"/>
            <p:cNvSpPr>
              <a:spLocks noChangeShapeType="1"/>
            </p:cNvSpPr>
            <p:nvPr/>
          </p:nvSpPr>
          <p:spPr bwMode="auto">
            <a:xfrm>
              <a:off x="1700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0" name="Line 37"/>
            <p:cNvSpPr>
              <a:spLocks noChangeShapeType="1"/>
            </p:cNvSpPr>
            <p:nvPr/>
          </p:nvSpPr>
          <p:spPr bwMode="auto">
            <a:xfrm>
              <a:off x="1832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1" name="Line 39"/>
            <p:cNvSpPr>
              <a:spLocks noChangeShapeType="1"/>
            </p:cNvSpPr>
            <p:nvPr/>
          </p:nvSpPr>
          <p:spPr bwMode="auto">
            <a:xfrm>
              <a:off x="2528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2" name="Line 40"/>
            <p:cNvSpPr>
              <a:spLocks noChangeShapeType="1"/>
            </p:cNvSpPr>
            <p:nvPr/>
          </p:nvSpPr>
          <p:spPr bwMode="auto">
            <a:xfrm>
              <a:off x="2804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3" name="Text Box 41"/>
            <p:cNvSpPr txBox="1">
              <a:spLocks noChangeArrowheads="1"/>
            </p:cNvSpPr>
            <p:nvPr/>
          </p:nvSpPr>
          <p:spPr bwMode="auto">
            <a:xfrm>
              <a:off x="2538" y="1907"/>
              <a:ext cx="24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cr</a:t>
              </a:r>
            </a:p>
          </p:txBody>
        </p:sp>
        <p:sp>
          <p:nvSpPr>
            <p:cNvPr id="32834" name="Text Box 42"/>
            <p:cNvSpPr txBox="1">
              <a:spLocks noChangeArrowheads="1"/>
            </p:cNvSpPr>
            <p:nvPr/>
          </p:nvSpPr>
          <p:spPr bwMode="auto">
            <a:xfrm>
              <a:off x="2834" y="1914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lf</a:t>
              </a:r>
            </a:p>
          </p:txBody>
        </p:sp>
        <p:sp>
          <p:nvSpPr>
            <p:cNvPr id="32835" name="Text Box 43"/>
            <p:cNvSpPr txBox="1">
              <a:spLocks noChangeArrowheads="1"/>
            </p:cNvSpPr>
            <p:nvPr/>
          </p:nvSpPr>
          <p:spPr bwMode="auto">
            <a:xfrm>
              <a:off x="1922" y="1895"/>
              <a:ext cx="4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99"/>
                  </a:solidFill>
                  <a:latin typeface="Arial" charset="0"/>
                </a:rPr>
                <a:t>value</a:t>
              </a:r>
            </a:p>
          </p:txBody>
        </p:sp>
        <p:sp>
          <p:nvSpPr>
            <p:cNvPr id="32836" name="Text Box 44"/>
            <p:cNvSpPr txBox="1">
              <a:spLocks noChangeArrowheads="1"/>
            </p:cNvSpPr>
            <p:nvPr/>
          </p:nvSpPr>
          <p:spPr bwMode="auto">
            <a:xfrm>
              <a:off x="246" y="1903"/>
              <a:ext cx="13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99"/>
                  </a:solidFill>
                  <a:latin typeface="Arial" charset="0"/>
                </a:rPr>
                <a:t>header field name</a:t>
              </a:r>
            </a:p>
          </p:txBody>
        </p:sp>
      </p:grpSp>
      <p:grpSp>
        <p:nvGrpSpPr>
          <p:cNvPr id="32790" name="Group 46"/>
          <p:cNvGrpSpPr>
            <a:grpSpLocks/>
          </p:cNvGrpSpPr>
          <p:nvPr/>
        </p:nvGrpSpPr>
        <p:grpSpPr bwMode="auto">
          <a:xfrm>
            <a:off x="1120775" y="3441700"/>
            <a:ext cx="4565650" cy="446088"/>
            <a:chOff x="192" y="1894"/>
            <a:chExt cx="2876" cy="281"/>
          </a:xfrm>
        </p:grpSpPr>
        <p:sp>
          <p:nvSpPr>
            <p:cNvPr id="32819" name="Rectangle 47"/>
            <p:cNvSpPr>
              <a:spLocks noChangeArrowheads="1"/>
            </p:cNvSpPr>
            <p:nvPr/>
          </p:nvSpPr>
          <p:spPr bwMode="auto">
            <a:xfrm>
              <a:off x="192" y="1894"/>
              <a:ext cx="2876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20" name="Line 48"/>
            <p:cNvSpPr>
              <a:spLocks noChangeShapeType="1"/>
            </p:cNvSpPr>
            <p:nvPr/>
          </p:nvSpPr>
          <p:spPr bwMode="auto">
            <a:xfrm>
              <a:off x="1700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1" name="Line 49"/>
            <p:cNvSpPr>
              <a:spLocks noChangeShapeType="1"/>
            </p:cNvSpPr>
            <p:nvPr/>
          </p:nvSpPr>
          <p:spPr bwMode="auto">
            <a:xfrm>
              <a:off x="1832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2" name="Line 50"/>
            <p:cNvSpPr>
              <a:spLocks noChangeShapeType="1"/>
            </p:cNvSpPr>
            <p:nvPr/>
          </p:nvSpPr>
          <p:spPr bwMode="auto">
            <a:xfrm>
              <a:off x="2528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3" name="Line 51"/>
            <p:cNvSpPr>
              <a:spLocks noChangeShapeType="1"/>
            </p:cNvSpPr>
            <p:nvPr/>
          </p:nvSpPr>
          <p:spPr bwMode="auto">
            <a:xfrm>
              <a:off x="2804" y="1896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4" name="Text Box 52"/>
            <p:cNvSpPr txBox="1">
              <a:spLocks noChangeArrowheads="1"/>
            </p:cNvSpPr>
            <p:nvPr/>
          </p:nvSpPr>
          <p:spPr bwMode="auto">
            <a:xfrm>
              <a:off x="2538" y="1907"/>
              <a:ext cx="24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cr</a:t>
              </a:r>
            </a:p>
          </p:txBody>
        </p:sp>
        <p:sp>
          <p:nvSpPr>
            <p:cNvPr id="32825" name="Text Box 53"/>
            <p:cNvSpPr txBox="1">
              <a:spLocks noChangeArrowheads="1"/>
            </p:cNvSpPr>
            <p:nvPr/>
          </p:nvSpPr>
          <p:spPr bwMode="auto">
            <a:xfrm>
              <a:off x="2834" y="1914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lf</a:t>
              </a:r>
            </a:p>
          </p:txBody>
        </p:sp>
        <p:sp>
          <p:nvSpPr>
            <p:cNvPr id="32826" name="Text Box 54"/>
            <p:cNvSpPr txBox="1">
              <a:spLocks noChangeArrowheads="1"/>
            </p:cNvSpPr>
            <p:nvPr/>
          </p:nvSpPr>
          <p:spPr bwMode="auto">
            <a:xfrm>
              <a:off x="1922" y="1895"/>
              <a:ext cx="4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99"/>
                  </a:solidFill>
                  <a:latin typeface="Arial" charset="0"/>
                </a:rPr>
                <a:t>value</a:t>
              </a:r>
            </a:p>
          </p:txBody>
        </p:sp>
        <p:sp>
          <p:nvSpPr>
            <p:cNvPr id="32827" name="Text Box 55"/>
            <p:cNvSpPr txBox="1">
              <a:spLocks noChangeArrowheads="1"/>
            </p:cNvSpPr>
            <p:nvPr/>
          </p:nvSpPr>
          <p:spPr bwMode="auto">
            <a:xfrm>
              <a:off x="246" y="1903"/>
              <a:ext cx="13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99"/>
                  </a:solidFill>
                  <a:latin typeface="Arial" charset="0"/>
                </a:rPr>
                <a:t>header field name</a:t>
              </a:r>
            </a:p>
          </p:txBody>
        </p:sp>
      </p:grpSp>
      <p:sp>
        <p:nvSpPr>
          <p:cNvPr id="32791" name="Line 56"/>
          <p:cNvSpPr>
            <a:spLocks noChangeShapeType="1"/>
          </p:cNvSpPr>
          <p:nvPr/>
        </p:nvSpPr>
        <p:spPr bwMode="auto">
          <a:xfrm>
            <a:off x="1123950" y="2413000"/>
            <a:ext cx="0" cy="1041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92" name="Group 61"/>
          <p:cNvGrpSpPr>
            <a:grpSpLocks/>
          </p:cNvGrpSpPr>
          <p:nvPr/>
        </p:nvGrpSpPr>
        <p:grpSpPr bwMode="auto">
          <a:xfrm>
            <a:off x="955675" y="2636838"/>
            <a:ext cx="331788" cy="461962"/>
            <a:chOff x="462" y="1727"/>
            <a:chExt cx="209" cy="291"/>
          </a:xfrm>
        </p:grpSpPr>
        <p:sp>
          <p:nvSpPr>
            <p:cNvPr id="32816" name="Rectangle 59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17" name="Text Box 57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~</a:t>
              </a:r>
            </a:p>
          </p:txBody>
        </p:sp>
        <p:sp>
          <p:nvSpPr>
            <p:cNvPr id="32818" name="Text Box 58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~</a:t>
              </a:r>
            </a:p>
          </p:txBody>
        </p:sp>
      </p:grpSp>
      <p:sp>
        <p:nvSpPr>
          <p:cNvPr id="32793" name="Line 62"/>
          <p:cNvSpPr>
            <a:spLocks noChangeShapeType="1"/>
          </p:cNvSpPr>
          <p:nvPr/>
        </p:nvSpPr>
        <p:spPr bwMode="auto">
          <a:xfrm>
            <a:off x="5688013" y="2400300"/>
            <a:ext cx="0" cy="1041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94" name="Group 63"/>
          <p:cNvGrpSpPr>
            <a:grpSpLocks/>
          </p:cNvGrpSpPr>
          <p:nvPr/>
        </p:nvGrpSpPr>
        <p:grpSpPr bwMode="auto">
          <a:xfrm>
            <a:off x="5519738" y="2624138"/>
            <a:ext cx="331787" cy="461962"/>
            <a:chOff x="462" y="1727"/>
            <a:chExt cx="209" cy="291"/>
          </a:xfrm>
        </p:grpSpPr>
        <p:sp>
          <p:nvSpPr>
            <p:cNvPr id="32813" name="Rectangle 64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14" name="Text Box 65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~</a:t>
              </a:r>
            </a:p>
          </p:txBody>
        </p:sp>
        <p:sp>
          <p:nvSpPr>
            <p:cNvPr id="32815" name="Text Box 66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~</a:t>
              </a:r>
            </a:p>
          </p:txBody>
        </p:sp>
      </p:grpSp>
      <p:grpSp>
        <p:nvGrpSpPr>
          <p:cNvPr id="32795" name="Group 77"/>
          <p:cNvGrpSpPr>
            <a:grpSpLocks/>
          </p:cNvGrpSpPr>
          <p:nvPr/>
        </p:nvGrpSpPr>
        <p:grpSpPr bwMode="auto">
          <a:xfrm>
            <a:off x="1119188" y="3887788"/>
            <a:ext cx="963612" cy="446087"/>
            <a:chOff x="3105" y="2650"/>
            <a:chExt cx="607" cy="281"/>
          </a:xfrm>
        </p:grpSpPr>
        <p:sp>
          <p:nvSpPr>
            <p:cNvPr id="32809" name="Rectangle 68"/>
            <p:cNvSpPr>
              <a:spLocks noChangeArrowheads="1"/>
            </p:cNvSpPr>
            <p:nvPr/>
          </p:nvSpPr>
          <p:spPr bwMode="auto">
            <a:xfrm>
              <a:off x="3105" y="2650"/>
              <a:ext cx="607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10" name="Line 72"/>
            <p:cNvSpPr>
              <a:spLocks noChangeShapeType="1"/>
            </p:cNvSpPr>
            <p:nvPr/>
          </p:nvSpPr>
          <p:spPr bwMode="auto">
            <a:xfrm>
              <a:off x="3406" y="2652"/>
              <a:ext cx="0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1" name="Text Box 73"/>
            <p:cNvSpPr txBox="1">
              <a:spLocks noChangeArrowheads="1"/>
            </p:cNvSpPr>
            <p:nvPr/>
          </p:nvSpPr>
          <p:spPr bwMode="auto">
            <a:xfrm>
              <a:off x="3140" y="2663"/>
              <a:ext cx="24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cr</a:t>
              </a:r>
            </a:p>
          </p:txBody>
        </p:sp>
        <p:sp>
          <p:nvSpPr>
            <p:cNvPr id="32812" name="Text Box 74"/>
            <p:cNvSpPr txBox="1">
              <a:spLocks noChangeArrowheads="1"/>
            </p:cNvSpPr>
            <p:nvPr/>
          </p:nvSpPr>
          <p:spPr bwMode="auto">
            <a:xfrm>
              <a:off x="3436" y="2670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lf</a:t>
              </a:r>
            </a:p>
          </p:txBody>
        </p:sp>
      </p:grpSp>
      <p:sp>
        <p:nvSpPr>
          <p:cNvPr id="32796" name="Rectangle 78"/>
          <p:cNvSpPr>
            <a:spLocks noChangeArrowheads="1"/>
          </p:cNvSpPr>
          <p:nvPr/>
        </p:nvSpPr>
        <p:spPr bwMode="auto">
          <a:xfrm>
            <a:off x="1119188" y="4335463"/>
            <a:ext cx="5170487" cy="1120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797" name="Text Box 80"/>
          <p:cNvSpPr txBox="1">
            <a:spLocks noChangeArrowheads="1"/>
          </p:cNvSpPr>
          <p:nvPr/>
        </p:nvSpPr>
        <p:spPr bwMode="auto">
          <a:xfrm>
            <a:off x="3055938" y="4659313"/>
            <a:ext cx="1411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99"/>
                </a:solidFill>
                <a:latin typeface="Arial" charset="0"/>
              </a:rPr>
              <a:t>entity body</a:t>
            </a:r>
          </a:p>
        </p:txBody>
      </p:sp>
      <p:grpSp>
        <p:nvGrpSpPr>
          <p:cNvPr id="32798" name="Group 81"/>
          <p:cNvGrpSpPr>
            <a:grpSpLocks/>
          </p:cNvGrpSpPr>
          <p:nvPr/>
        </p:nvGrpSpPr>
        <p:grpSpPr bwMode="auto">
          <a:xfrm>
            <a:off x="955675" y="4673600"/>
            <a:ext cx="331788" cy="461963"/>
            <a:chOff x="462" y="1727"/>
            <a:chExt cx="209" cy="291"/>
          </a:xfrm>
        </p:grpSpPr>
        <p:sp>
          <p:nvSpPr>
            <p:cNvPr id="32806" name="Rectangle 82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07" name="Text Box 83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~</a:t>
              </a:r>
            </a:p>
          </p:txBody>
        </p:sp>
        <p:sp>
          <p:nvSpPr>
            <p:cNvPr id="32808" name="Text Box 84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~</a:t>
              </a:r>
            </a:p>
          </p:txBody>
        </p:sp>
      </p:grpSp>
      <p:grpSp>
        <p:nvGrpSpPr>
          <p:cNvPr id="32799" name="Group 85"/>
          <p:cNvGrpSpPr>
            <a:grpSpLocks/>
          </p:cNvGrpSpPr>
          <p:nvPr/>
        </p:nvGrpSpPr>
        <p:grpSpPr bwMode="auto">
          <a:xfrm>
            <a:off x="6115050" y="4664075"/>
            <a:ext cx="331788" cy="461963"/>
            <a:chOff x="462" y="1727"/>
            <a:chExt cx="209" cy="291"/>
          </a:xfrm>
        </p:grpSpPr>
        <p:sp>
          <p:nvSpPr>
            <p:cNvPr id="32803" name="Rectangle 86"/>
            <p:cNvSpPr>
              <a:spLocks noChangeArrowheads="1"/>
            </p:cNvSpPr>
            <p:nvPr/>
          </p:nvSpPr>
          <p:spPr bwMode="auto">
            <a:xfrm>
              <a:off x="534" y="1854"/>
              <a:ext cx="56" cy="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04" name="Text Box 87"/>
            <p:cNvSpPr txBox="1">
              <a:spLocks noChangeArrowheads="1"/>
            </p:cNvSpPr>
            <p:nvPr/>
          </p:nvSpPr>
          <p:spPr bwMode="auto">
            <a:xfrm>
              <a:off x="462" y="1727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~</a:t>
              </a:r>
            </a:p>
          </p:txBody>
        </p:sp>
        <p:sp>
          <p:nvSpPr>
            <p:cNvPr id="32805" name="Text Box 88"/>
            <p:cNvSpPr txBox="1">
              <a:spLocks noChangeArrowheads="1"/>
            </p:cNvSpPr>
            <p:nvPr/>
          </p:nvSpPr>
          <p:spPr bwMode="auto">
            <a:xfrm>
              <a:off x="462" y="1768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Arial" charset="0"/>
                </a:rPr>
                <a:t>~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Forma geral</a:t>
            </a:r>
            <a:endParaRPr lang="pt-PT"/>
          </a:p>
        </p:txBody>
      </p:sp>
      <p:sp>
        <p:nvSpPr>
          <p:cNvPr id="7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8B4325-F2F5-A447-B087-D326DCAD888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2802" name="Text Box 9"/>
          <p:cNvSpPr txBox="1">
            <a:spLocks noChangeArrowheads="1"/>
          </p:cNvSpPr>
          <p:nvPr/>
        </p:nvSpPr>
        <p:spPr bwMode="auto">
          <a:xfrm>
            <a:off x="323850" y="5949950"/>
            <a:ext cx="7704138" cy="650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0000"/>
              </a:lnSpc>
            </a:pPr>
            <a:r>
              <a:rPr lang="pt-PT" b="0">
                <a:solidFill>
                  <a:srgbClr val="0000FF"/>
                </a:solidFill>
                <a:latin typeface="Arial" charset="0"/>
              </a:rPr>
              <a:t>O Formato da mensagem de resposta é idêntico mas a </a:t>
            </a:r>
            <a:r>
              <a:rPr lang="pt-PT" b="0" i="1">
                <a:solidFill>
                  <a:srgbClr val="0000FF"/>
                </a:solidFill>
                <a:latin typeface="Arial" charset="0"/>
              </a:rPr>
              <a:t>request line</a:t>
            </a:r>
            <a:r>
              <a:rPr lang="pt-PT" b="0">
                <a:solidFill>
                  <a:srgbClr val="0000FF"/>
                </a:solidFill>
                <a:latin typeface="Arial" charset="0"/>
              </a:rPr>
              <a:t> é substituída por uma </a:t>
            </a:r>
            <a:r>
              <a:rPr lang="pt-PT" b="0" i="1">
                <a:solidFill>
                  <a:srgbClr val="0000FF"/>
                </a:solidFill>
                <a:latin typeface="Arial" charset="0"/>
              </a:rPr>
              <a:t>status or response line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7162" cy="1143000"/>
          </a:xfrm>
        </p:spPr>
        <p:txBody>
          <a:bodyPr/>
          <a:lstStyle/>
          <a:p>
            <a:pPr>
              <a:defRPr/>
            </a:pPr>
            <a:r>
              <a:rPr lang="pt-PT" dirty="0">
                <a:latin typeface="+mn-lt"/>
                <a:ea typeface="ＭＳ Ｐゴシック" charset="0"/>
              </a:rPr>
              <a:t>M</a:t>
            </a:r>
            <a:r>
              <a:rPr lang="pt-PT" dirty="0" smtClean="0">
                <a:latin typeface="+mn-lt"/>
                <a:ea typeface="ＭＳ Ｐゴシック" charset="0"/>
              </a:rPr>
              <a:t>étodos ou comandos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1003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131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HTTP/1.0:</a:t>
            </a:r>
          </a:p>
          <a:p>
            <a:pPr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GET</a:t>
            </a:r>
          </a:p>
          <a:p>
            <a:pPr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POST</a:t>
            </a:r>
          </a:p>
          <a:p>
            <a:pPr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HEAD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Solicita apenas os meta dados e não o recurso</a:t>
            </a:r>
            <a:endParaRPr lang="pt-PT" sz="2000" dirty="0">
              <a:ea typeface="ＭＳ Ｐゴシック" charset="0"/>
            </a:endParaRPr>
          </a:p>
        </p:txBody>
      </p:sp>
      <p:sp>
        <p:nvSpPr>
          <p:cNvPr id="10035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1131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HTTP/1.1:</a:t>
            </a:r>
          </a:p>
          <a:p>
            <a:pPr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GET, POST, HEAD</a:t>
            </a:r>
          </a:p>
          <a:p>
            <a:pPr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PUT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Substituí o ficheiro </a:t>
            </a:r>
            <a:r>
              <a:rPr lang="pt-PT" sz="2000" dirty="0" smtClean="0">
                <a:ea typeface="ＭＳ Ｐゴシック" charset="0"/>
              </a:rPr>
              <a:t>designado </a:t>
            </a:r>
            <a:r>
              <a:rPr lang="pt-PT" sz="2000" dirty="0" smtClean="0">
                <a:ea typeface="ＭＳ Ｐゴシック" charset="0"/>
              </a:rPr>
              <a:t>pelo </a:t>
            </a:r>
            <a:r>
              <a:rPr lang="pt-PT" sz="2000" dirty="0" err="1" smtClean="0">
                <a:ea typeface="ＭＳ Ｐゴシック" charset="0"/>
              </a:rPr>
              <a:t>path</a:t>
            </a:r>
            <a:r>
              <a:rPr lang="pt-PT" sz="2000" dirty="0" smtClean="0">
                <a:ea typeface="ＭＳ Ｐゴシック" charset="0"/>
              </a:rPr>
              <a:t> pela parte </a:t>
            </a:r>
            <a:r>
              <a:rPr lang="pt-PT" sz="2000" dirty="0" err="1" smtClean="0">
                <a:ea typeface="ＭＳ Ｐゴシック" charset="0"/>
              </a:rPr>
              <a:t>body</a:t>
            </a:r>
            <a:r>
              <a:rPr lang="pt-PT" sz="2000" dirty="0" smtClean="0">
                <a:ea typeface="ＭＳ Ｐゴシック" charset="0"/>
              </a:rPr>
              <a:t> (conteúdo da mensagem)</a:t>
            </a:r>
          </a:p>
          <a:p>
            <a:pPr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DELETE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Suprime o recurso</a:t>
            </a:r>
            <a:endParaRPr lang="pt-PT" sz="2000" dirty="0">
              <a:ea typeface="ＭＳ Ｐゴシック" charset="0"/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1DEDBF-D871-D14F-B9C4-B0FDBBE338D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Passagem de parâmetros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Método </a:t>
            </a:r>
            <a:r>
              <a:rPr lang="pt-PT" sz="2400" i="1" dirty="0" smtClean="0"/>
              <a:t>POST</a:t>
            </a:r>
            <a:endParaRPr lang="pt-PT" sz="2400" i="1" dirty="0" smtClean="0"/>
          </a:p>
          <a:p>
            <a:pPr lvl="1">
              <a:defRPr/>
            </a:pPr>
            <a:r>
              <a:rPr lang="pt-PT" sz="2000" dirty="0" smtClean="0"/>
              <a:t>Algumas vezes a página WEB contém um </a:t>
            </a:r>
            <a:r>
              <a:rPr lang="pt-PT" sz="2000" i="1" dirty="0" err="1" smtClean="0"/>
              <a:t>form</a:t>
            </a:r>
            <a:r>
              <a:rPr lang="pt-PT" sz="2000" dirty="0" smtClean="0"/>
              <a:t> para entrada de dados</a:t>
            </a:r>
          </a:p>
          <a:p>
            <a:pPr lvl="1">
              <a:defRPr/>
            </a:pPr>
            <a:r>
              <a:rPr lang="pt-PT" sz="2000" dirty="0" smtClean="0"/>
              <a:t>O método </a:t>
            </a:r>
            <a:r>
              <a:rPr lang="pt-PT" sz="2000" i="1" dirty="0" err="1" smtClean="0"/>
              <a:t>post</a:t>
            </a:r>
            <a:r>
              <a:rPr lang="pt-PT" sz="2000" dirty="0" smtClean="0"/>
              <a:t> permite o envio das respostas do utilizador através do </a:t>
            </a:r>
            <a:r>
              <a:rPr lang="pt-PT" sz="2000" i="1" dirty="0" err="1" smtClean="0"/>
              <a:t>body</a:t>
            </a:r>
            <a:r>
              <a:rPr lang="pt-PT" sz="2000" dirty="0" smtClean="0"/>
              <a:t> da mensagem</a:t>
            </a:r>
            <a:endParaRPr lang="pt-PT" sz="2000" dirty="0"/>
          </a:p>
          <a:p>
            <a:pPr>
              <a:defRPr/>
            </a:pPr>
            <a:r>
              <a:rPr lang="pt-PT" sz="2400" dirty="0" smtClean="0"/>
              <a:t>Através do URL</a:t>
            </a:r>
          </a:p>
          <a:p>
            <a:pPr lvl="1">
              <a:defRPr/>
            </a:pPr>
            <a:r>
              <a:rPr lang="pt-PT" sz="2000" dirty="0" smtClean="0"/>
              <a:t>O recurso do lado do servidor pode identificar um recurso de código a executar pelo servidor (a resposta é portanto calculada e dinâmica)</a:t>
            </a:r>
          </a:p>
          <a:p>
            <a:pPr lvl="1">
              <a:defRPr/>
            </a:pPr>
            <a:r>
              <a:rPr lang="pt-PT" sz="2000" dirty="0" smtClean="0"/>
              <a:t>O </a:t>
            </a:r>
            <a:r>
              <a:rPr lang="pt-PT" sz="2000" i="1" dirty="0" err="1" smtClean="0"/>
              <a:t>path</a:t>
            </a:r>
            <a:r>
              <a:rPr lang="pt-PT" sz="2000" dirty="0" smtClean="0"/>
              <a:t> desse recurso pode ser complementado com parâmetros a passar ao código executável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467858-7AF1-8D4D-A591-B29989FB3F0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39750" y="5445125"/>
            <a:ext cx="8083550" cy="4000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66CCFF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b="0" dirty="0">
                <a:latin typeface="+mn-lt"/>
              </a:rPr>
              <a:t>http://</a:t>
            </a:r>
            <a:r>
              <a:rPr lang="en-US" b="0" dirty="0" err="1">
                <a:latin typeface="+mn-lt"/>
              </a:rPr>
              <a:t>www.somesite.com</a:t>
            </a:r>
            <a:r>
              <a:rPr lang="en-US" b="0" dirty="0">
                <a:latin typeface="+mn-lt"/>
              </a:rPr>
              <a:t>/</a:t>
            </a:r>
            <a:r>
              <a:rPr lang="en-US" b="0" dirty="0" err="1">
                <a:latin typeface="+mn-lt"/>
              </a:rPr>
              <a:t>animalsearch?monkeys&amp;banana</a:t>
            </a:r>
            <a:endParaRPr lang="en-US" b="0" dirty="0">
              <a:latin typeface="+mn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58750"/>
            <a:ext cx="8496300" cy="979488"/>
          </a:xfrm>
        </p:spPr>
        <p:txBody>
          <a:bodyPr/>
          <a:lstStyle/>
          <a:p>
            <a:pPr>
              <a:defRPr/>
            </a:pPr>
            <a:r>
              <a:rPr lang="en-US" sz="2800" dirty="0" err="1" smtClean="0">
                <a:latin typeface="+mn-lt"/>
                <a:ea typeface="ＭＳ Ｐゴシック" charset="0"/>
              </a:rPr>
              <a:t>Exemplo</a:t>
            </a:r>
            <a:r>
              <a:rPr lang="en-US" sz="2800" dirty="0" smtClean="0">
                <a:latin typeface="+mn-lt"/>
                <a:ea typeface="ＭＳ Ｐゴシック" charset="0"/>
              </a:rPr>
              <a:t> de </a:t>
            </a:r>
            <a:r>
              <a:rPr lang="en-US" sz="2800" dirty="0" err="1" smtClean="0">
                <a:latin typeface="+mn-lt"/>
                <a:ea typeface="ＭＳ Ｐゴシック" charset="0"/>
              </a:rPr>
              <a:t>uma</a:t>
            </a:r>
            <a:r>
              <a:rPr lang="en-US" sz="2800" dirty="0" smtClean="0">
                <a:latin typeface="+mn-lt"/>
                <a:ea typeface="ＭＳ Ｐゴシック" charset="0"/>
              </a:rPr>
              <a:t> </a:t>
            </a:r>
            <a:r>
              <a:rPr lang="en-US" sz="2800" dirty="0" err="1" smtClean="0">
                <a:latin typeface="+mn-lt"/>
                <a:ea typeface="ＭＳ Ｐゴシック" charset="0"/>
              </a:rPr>
              <a:t>mensagem</a:t>
            </a:r>
            <a:r>
              <a:rPr lang="en-US" sz="2800" dirty="0" smtClean="0">
                <a:latin typeface="+mn-lt"/>
                <a:ea typeface="ＭＳ Ｐゴシック" charset="0"/>
              </a:rPr>
              <a:t> de </a:t>
            </a:r>
            <a:r>
              <a:rPr lang="en-US" sz="2800" dirty="0" err="1" smtClean="0">
                <a:latin typeface="+mn-lt"/>
                <a:ea typeface="ＭＳ Ｐゴシック" charset="0"/>
              </a:rPr>
              <a:t>resposta</a:t>
            </a:r>
            <a:r>
              <a:rPr lang="en-US" sz="2800" dirty="0" smtClean="0">
                <a:latin typeface="+mn-lt"/>
                <a:ea typeface="ＭＳ Ｐゴシック" charset="0"/>
              </a:rPr>
              <a:t> HTTP</a:t>
            </a:r>
            <a:endParaRPr lang="en-US" sz="2400" dirty="0">
              <a:latin typeface="+mn-lt"/>
              <a:ea typeface="ＭＳ Ｐゴシック" charset="0"/>
            </a:endParaRP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358775" y="1412875"/>
            <a:ext cx="197643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US" b="0" dirty="0" smtClean="0">
                <a:latin typeface="+mn-lt"/>
              </a:rPr>
              <a:t>status line</a:t>
            </a:r>
          </a:p>
          <a:p>
            <a:pPr algn="l" eaLnBrk="1" hangingPunct="1">
              <a:defRPr/>
            </a:pPr>
            <a:r>
              <a:rPr lang="en-US" b="0" dirty="0" smtClean="0">
                <a:latin typeface="+mn-lt"/>
              </a:rPr>
              <a:t>(protocol</a:t>
            </a:r>
          </a:p>
          <a:p>
            <a:pPr algn="l" eaLnBrk="1" hangingPunct="1">
              <a:defRPr/>
            </a:pPr>
            <a:r>
              <a:rPr lang="en-US" b="0" dirty="0" smtClean="0">
                <a:latin typeface="+mn-lt"/>
              </a:rPr>
              <a:t>status code or</a:t>
            </a:r>
          </a:p>
          <a:p>
            <a:pPr algn="l" eaLnBrk="1" hangingPunct="1">
              <a:defRPr/>
            </a:pPr>
            <a:r>
              <a:rPr lang="en-US" b="0" dirty="0" smtClean="0">
                <a:latin typeface="+mn-lt"/>
              </a:rPr>
              <a:t>status phrase)</a:t>
            </a:r>
            <a:endParaRPr lang="en-US" sz="2400" b="0" dirty="0" smtClean="0">
              <a:latin typeface="+mn-lt"/>
            </a:endParaRPr>
          </a:p>
        </p:txBody>
      </p:sp>
      <p:sp>
        <p:nvSpPr>
          <p:cNvPr id="37891" name="Line 6"/>
          <p:cNvSpPr>
            <a:spLocks noChangeShapeType="1"/>
          </p:cNvSpPr>
          <p:nvPr/>
        </p:nvSpPr>
        <p:spPr bwMode="auto">
          <a:xfrm>
            <a:off x="1671638" y="1930400"/>
            <a:ext cx="923925" cy="2571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Freeform 7"/>
          <p:cNvSpPr>
            <a:spLocks/>
          </p:cNvSpPr>
          <p:nvPr/>
        </p:nvSpPr>
        <p:spPr bwMode="auto">
          <a:xfrm>
            <a:off x="2370138" y="2320925"/>
            <a:ext cx="257175" cy="2941638"/>
          </a:xfrm>
          <a:custGeom>
            <a:avLst/>
            <a:gdLst>
              <a:gd name="T0" fmla="*/ 2147483647 w 162"/>
              <a:gd name="T1" fmla="*/ 2147483647 h 1428"/>
              <a:gd name="T2" fmla="*/ 0 w 162"/>
              <a:gd name="T3" fmla="*/ 0 h 1428"/>
              <a:gd name="T4" fmla="*/ 0 w 162"/>
              <a:gd name="T5" fmla="*/ 2147483647 h 1428"/>
              <a:gd name="T6" fmla="*/ 2147483647 w 162"/>
              <a:gd name="T7" fmla="*/ 2147483647 h 1428"/>
              <a:gd name="T8" fmla="*/ 0 60000 65536"/>
              <a:gd name="T9" fmla="*/ 0 60000 65536"/>
              <a:gd name="T10" fmla="*/ 0 60000 65536"/>
              <a:gd name="T11" fmla="*/ 0 60000 65536"/>
              <a:gd name="T12" fmla="*/ 0 w 162"/>
              <a:gd name="T13" fmla="*/ 0 h 1428"/>
              <a:gd name="T14" fmla="*/ 162 w 162"/>
              <a:gd name="T15" fmla="*/ 1428 h 1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2" h="1428">
                <a:moveTo>
                  <a:pt x="132" y="9"/>
                </a:moveTo>
                <a:lnTo>
                  <a:pt x="0" y="0"/>
                </a:lnTo>
                <a:lnTo>
                  <a:pt x="0" y="1428"/>
                </a:lnTo>
                <a:lnTo>
                  <a:pt x="162" y="1425"/>
                </a:lnTo>
              </a:path>
            </a:pathLst>
          </a:cu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1135063" y="3302000"/>
            <a:ext cx="10461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US" b="0" dirty="0" smtClean="0">
                <a:latin typeface="+mn-lt"/>
              </a:rPr>
              <a:t>header</a:t>
            </a:r>
          </a:p>
          <a:p>
            <a:pPr algn="l" eaLnBrk="1" hangingPunct="1">
              <a:defRPr/>
            </a:pPr>
            <a:r>
              <a:rPr lang="en-US" b="0" dirty="0" smtClean="0">
                <a:latin typeface="+mn-lt"/>
              </a:rPr>
              <a:t> lines</a:t>
            </a:r>
            <a:endParaRPr lang="en-US" sz="2400" b="0" dirty="0" smtClean="0">
              <a:latin typeface="+mn-lt"/>
            </a:endParaRPr>
          </a:p>
        </p:txBody>
      </p:sp>
      <p:sp>
        <p:nvSpPr>
          <p:cNvPr id="37894" name="Line 9"/>
          <p:cNvSpPr>
            <a:spLocks noChangeShapeType="1"/>
          </p:cNvSpPr>
          <p:nvPr/>
        </p:nvSpPr>
        <p:spPr bwMode="auto">
          <a:xfrm flipV="1">
            <a:off x="1855788" y="5434013"/>
            <a:ext cx="757237" cy="21272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Text Box 10"/>
          <p:cNvSpPr txBox="1">
            <a:spLocks noChangeArrowheads="1"/>
          </p:cNvSpPr>
          <p:nvPr/>
        </p:nvSpPr>
        <p:spPr bwMode="auto">
          <a:xfrm>
            <a:off x="588963" y="5313363"/>
            <a:ext cx="14144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US" b="0" dirty="0" smtClean="0">
                <a:latin typeface="+mn-lt"/>
              </a:rPr>
              <a:t>data, e.g., </a:t>
            </a:r>
          </a:p>
          <a:p>
            <a:pPr algn="l" eaLnBrk="1" hangingPunct="1">
              <a:defRPr/>
            </a:pPr>
            <a:r>
              <a:rPr lang="en-US" b="0" dirty="0" smtClean="0">
                <a:latin typeface="+mn-lt"/>
              </a:rPr>
              <a:t>requested</a:t>
            </a:r>
          </a:p>
          <a:p>
            <a:pPr algn="l" eaLnBrk="1" hangingPunct="1">
              <a:defRPr/>
            </a:pPr>
            <a:r>
              <a:rPr lang="en-US" b="0" dirty="0" smtClean="0">
                <a:latin typeface="+mn-lt"/>
              </a:rPr>
              <a:t>HTML file</a:t>
            </a:r>
            <a:endParaRPr lang="en-US" sz="2400" b="0" dirty="0" smtClean="0">
              <a:latin typeface="+mn-lt"/>
            </a:endParaRPr>
          </a:p>
        </p:txBody>
      </p:sp>
      <p:sp>
        <p:nvSpPr>
          <p:cNvPr id="37896" name="Rectangle 15"/>
          <p:cNvSpPr>
            <a:spLocks noChangeArrowheads="1"/>
          </p:cNvSpPr>
          <p:nvPr/>
        </p:nvSpPr>
        <p:spPr bwMode="auto">
          <a:xfrm>
            <a:off x="2555875" y="2060575"/>
            <a:ext cx="6311900" cy="3089275"/>
          </a:xfrm>
          <a:prstGeom prst="rect">
            <a:avLst/>
          </a:prstGeom>
          <a:solidFill>
            <a:srgbClr val="FFE4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l">
              <a:lnSpc>
                <a:spcPct val="90000"/>
              </a:lnSpc>
            </a:pPr>
            <a:r>
              <a:rPr lang="en-US" sz="1800" b="0">
                <a:latin typeface="Tahoma" charset="0"/>
                <a:cs typeface="Tahoma" charset="0"/>
              </a:rPr>
              <a:t>HTTP/1.1 200 OK\r\n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1800" b="0">
                <a:latin typeface="Tahoma" charset="0"/>
                <a:cs typeface="Tahoma" charset="0"/>
              </a:rPr>
              <a:t>Date: Sun, 26 Sep 2010 20:09:20 GMT\r\n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1800" b="0">
                <a:latin typeface="Tahoma" charset="0"/>
                <a:cs typeface="Tahoma" charset="0"/>
              </a:rPr>
              <a:t>Server: Apache/2.0.52 (CentOS)\r\n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1800" b="0">
                <a:latin typeface="Tahoma" charset="0"/>
                <a:cs typeface="Tahoma" charset="0"/>
              </a:rPr>
              <a:t>Last-Modified: Tue, 30 Oct 2007 17:00:02 GMT\r\n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1800" b="0">
                <a:latin typeface="Tahoma" charset="0"/>
                <a:cs typeface="Tahoma" charset="0"/>
              </a:rPr>
              <a:t>ETag: "17dc6-a5c-bf716880"\r\n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1800" b="0">
                <a:latin typeface="Tahoma" charset="0"/>
                <a:cs typeface="Tahoma" charset="0"/>
              </a:rPr>
              <a:t>Accept-Ranges: bytes\r\n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1800" b="0">
                <a:latin typeface="Tahoma" charset="0"/>
                <a:cs typeface="Tahoma" charset="0"/>
              </a:rPr>
              <a:t>Content-Length: 2652\r\n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1800" b="0">
                <a:latin typeface="Tahoma" charset="0"/>
                <a:cs typeface="Tahoma" charset="0"/>
              </a:rPr>
              <a:t>Keep-Alive: timeout=10, max=100\r\n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1800" b="0">
                <a:latin typeface="Tahoma" charset="0"/>
                <a:cs typeface="Tahoma" charset="0"/>
              </a:rPr>
              <a:t>Connection: Keep-Alive\r\n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1800" b="0">
                <a:latin typeface="Tahoma" charset="0"/>
                <a:cs typeface="Tahoma" charset="0"/>
              </a:rPr>
              <a:t>Content-Type: text/html; charset=ISO-8859-1\r\n</a:t>
            </a:r>
          </a:p>
          <a:p>
            <a:pPr marL="342900" indent="-342900" algn="l">
              <a:lnSpc>
                <a:spcPct val="90000"/>
              </a:lnSpc>
            </a:pPr>
            <a:r>
              <a:rPr lang="en-US" sz="1800" b="0">
                <a:latin typeface="Tahoma" charset="0"/>
                <a:cs typeface="Tahoma" charset="0"/>
              </a:rPr>
              <a:t>\r\n</a:t>
            </a:r>
          </a:p>
          <a:p>
            <a:pPr marL="342900" indent="-342900" algn="l">
              <a:lnSpc>
                <a:spcPct val="90000"/>
              </a:lnSpc>
            </a:pPr>
            <a:r>
              <a:rPr lang="it-IT" sz="1800" b="0">
                <a:latin typeface="Tahoma" charset="0"/>
                <a:cs typeface="Tahoma" charset="0"/>
              </a:rPr>
              <a:t>data data data data data ... </a:t>
            </a:r>
            <a:endParaRPr lang="en-US" sz="1800" b="0">
              <a:latin typeface="Tahoma" charset="0"/>
              <a:cs typeface="Tahoma" charset="0"/>
            </a:endParaRP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523FC1-5573-1F49-B475-862C3E50A9A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800" dirty="0" err="1">
                <a:ea typeface="ＭＳ Ｐゴシック" charset="0"/>
                <a:cs typeface="Tw Cen MT"/>
              </a:rPr>
              <a:t>Alguns</a:t>
            </a:r>
            <a:r>
              <a:rPr lang="en-US" sz="4800" dirty="0">
                <a:ea typeface="ＭＳ Ｐゴシック" charset="0"/>
                <a:cs typeface="Tw Cen MT"/>
              </a:rPr>
              <a:t> </a:t>
            </a:r>
            <a:r>
              <a:rPr lang="en-US" sz="4800" dirty="0" err="1">
                <a:ea typeface="ＭＳ Ｐゴシック" charset="0"/>
                <a:cs typeface="Tw Cen MT"/>
              </a:rPr>
              <a:t>c</a:t>
            </a:r>
            <a:r>
              <a:rPr lang="en-US" altLang="ja-JP" sz="4800" dirty="0" err="1">
                <a:ea typeface="ヒラギノ角ゴ Pro W3" charset="0"/>
                <a:cs typeface="Tw Cen MT"/>
              </a:rPr>
              <a:t>ódigos</a:t>
            </a:r>
            <a:r>
              <a:rPr lang="en-US" altLang="ja-JP" sz="4800" dirty="0">
                <a:ea typeface="ヒラギノ角ゴ Pro W3" charset="0"/>
                <a:cs typeface="Tw Cen MT"/>
              </a:rPr>
              <a:t> de </a:t>
            </a:r>
            <a:r>
              <a:rPr lang="en-US" altLang="ja-JP" sz="4800" dirty="0" err="1">
                <a:ea typeface="ヒラギノ角ゴ Pro W3" charset="0"/>
                <a:cs typeface="Tw Cen MT"/>
              </a:rPr>
              <a:t>resposta</a:t>
            </a:r>
            <a:endParaRPr lang="pt-PT" sz="4800" dirty="0">
              <a:ea typeface="ＭＳ Ｐゴシック" charset="0"/>
              <a:cs typeface="Tw Cen MT"/>
            </a:endParaRPr>
          </a:p>
        </p:txBody>
      </p:sp>
      <p:sp>
        <p:nvSpPr>
          <p:cNvPr id="43010" name="Rectangle 3"/>
          <p:cNvSpPr>
            <a:spLocks noChangeArrowheads="1"/>
          </p:cNvSpPr>
          <p:nvPr/>
        </p:nvSpPr>
        <p:spPr bwMode="auto">
          <a:xfrm>
            <a:off x="684213" y="1628775"/>
            <a:ext cx="7767637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 charset="0"/>
              </a:rPr>
              <a:t>Os códigos de resposta têm o formato geral:  </a:t>
            </a:r>
            <a:r>
              <a:rPr lang="pt-PT" b="0" dirty="0" err="1">
                <a:latin typeface="+mn-lt"/>
                <a:cs typeface="Tw Cen MT" charset="0"/>
              </a:rPr>
              <a:t>xyz</a:t>
            </a:r>
            <a:r>
              <a:rPr lang="pt-PT" b="0" dirty="0">
                <a:latin typeface="+mn-lt"/>
                <a:cs typeface="Tw Cen MT" charset="0"/>
              </a:rPr>
              <a:t> (3 </a:t>
            </a:r>
            <a:r>
              <a:rPr lang="pt-PT" b="0" dirty="0" err="1">
                <a:latin typeface="+mn-lt"/>
                <a:cs typeface="Tw Cen MT" charset="0"/>
              </a:rPr>
              <a:t>digitos</a:t>
            </a:r>
            <a:r>
              <a:rPr lang="pt-PT" b="0" dirty="0">
                <a:latin typeface="+mn-lt"/>
                <a:cs typeface="Tw Cen MT" charset="0"/>
              </a:rPr>
              <a:t>) seguidos de uma frase informativa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b="0" dirty="0">
              <a:latin typeface="+mn-lt"/>
              <a:cs typeface="Tw Cen MT" charset="0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 charset="0"/>
              </a:rPr>
              <a:t>Exemplos: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b="0" dirty="0">
              <a:latin typeface="+mn-lt"/>
              <a:cs typeface="Tw Cen MT" charset="0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 charset="0"/>
              </a:rPr>
              <a:t>200		Ok, </a:t>
            </a:r>
            <a:r>
              <a:rPr lang="pt-PT" b="0" dirty="0" err="1">
                <a:latin typeface="+mn-lt"/>
                <a:cs typeface="Tw Cen MT" charset="0"/>
              </a:rPr>
              <a:t>request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succeeded</a:t>
            </a:r>
            <a:endParaRPr lang="pt-PT" b="0" dirty="0">
              <a:latin typeface="+mn-lt"/>
              <a:cs typeface="Tw Cen MT" charset="0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 charset="0"/>
              </a:rPr>
              <a:t>204		Ok, </a:t>
            </a:r>
            <a:r>
              <a:rPr lang="pt-PT" b="0" dirty="0" err="1">
                <a:latin typeface="+mn-lt"/>
                <a:cs typeface="Tw Cen MT" charset="0"/>
              </a:rPr>
              <a:t>but</a:t>
            </a:r>
            <a:r>
              <a:rPr lang="pt-PT" b="0" dirty="0">
                <a:latin typeface="+mn-lt"/>
                <a:cs typeface="Tw Cen MT" charset="0"/>
              </a:rPr>
              <a:t> no </a:t>
            </a:r>
            <a:r>
              <a:rPr lang="pt-PT" b="0" dirty="0" err="1">
                <a:latin typeface="+mn-lt"/>
                <a:cs typeface="Tw Cen MT" charset="0"/>
              </a:rPr>
              <a:t>content</a:t>
            </a:r>
            <a:r>
              <a:rPr lang="pt-PT" b="0" dirty="0">
                <a:latin typeface="+mn-lt"/>
                <a:cs typeface="Tw Cen MT" charset="0"/>
              </a:rPr>
              <a:t> to </a:t>
            </a:r>
            <a:r>
              <a:rPr lang="pt-PT" b="0" dirty="0" err="1">
                <a:latin typeface="+mn-lt"/>
                <a:cs typeface="Tw Cen MT" charset="0"/>
              </a:rPr>
              <a:t>return</a:t>
            </a:r>
            <a:endParaRPr lang="pt-PT" b="0" dirty="0">
              <a:latin typeface="+mn-lt"/>
              <a:cs typeface="Tw Cen MT" charset="0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 charset="0"/>
              </a:rPr>
              <a:t>301		</a:t>
            </a:r>
            <a:r>
              <a:rPr lang="pt-PT" b="0" dirty="0" err="1">
                <a:latin typeface="+mn-lt"/>
                <a:cs typeface="Tw Cen MT" charset="0"/>
              </a:rPr>
              <a:t>Requested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resource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has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been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assigned</a:t>
            </a:r>
            <a:r>
              <a:rPr lang="pt-PT" b="0" dirty="0">
                <a:latin typeface="+mn-lt"/>
                <a:cs typeface="Tw Cen MT" charset="0"/>
              </a:rPr>
              <a:t> a </a:t>
            </a:r>
            <a:r>
              <a:rPr lang="pt-PT" b="0" dirty="0" err="1">
                <a:latin typeface="+mn-lt"/>
                <a:cs typeface="Tw Cen MT" charset="0"/>
              </a:rPr>
              <a:t>new</a:t>
            </a:r>
            <a:r>
              <a:rPr lang="pt-PT" b="0" dirty="0">
                <a:latin typeface="+mn-lt"/>
                <a:cs typeface="Tw Cen MT" charset="0"/>
              </a:rPr>
              <a:t> URL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 charset="0"/>
              </a:rPr>
              <a:t>304		</a:t>
            </a:r>
            <a:r>
              <a:rPr lang="pt-PT" b="0" dirty="0" err="1">
                <a:latin typeface="+mn-lt"/>
                <a:cs typeface="Tw Cen MT" charset="0"/>
              </a:rPr>
              <a:t>Document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has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not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been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modified</a:t>
            </a:r>
            <a:r>
              <a:rPr lang="pt-PT" b="0" dirty="0">
                <a:latin typeface="+mn-lt"/>
                <a:cs typeface="Tw Cen MT" charset="0"/>
              </a:rPr>
              <a:t> (</a:t>
            </a:r>
            <a:r>
              <a:rPr lang="pt-PT" b="0" dirty="0" err="1">
                <a:latin typeface="+mn-lt"/>
                <a:cs typeface="Tw Cen MT" charset="0"/>
              </a:rPr>
              <a:t>conditional</a:t>
            </a:r>
            <a:r>
              <a:rPr lang="pt-PT" b="0" dirty="0">
                <a:latin typeface="+mn-lt"/>
                <a:cs typeface="Tw Cen MT" charset="0"/>
              </a:rPr>
              <a:t> GET)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 charset="0"/>
              </a:rPr>
              <a:t>400		</a:t>
            </a:r>
            <a:r>
              <a:rPr lang="pt-PT" b="0" dirty="0" err="1">
                <a:latin typeface="+mn-lt"/>
                <a:cs typeface="Tw Cen MT" charset="0"/>
              </a:rPr>
              <a:t>Bad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request</a:t>
            </a:r>
            <a:endParaRPr lang="pt-PT" b="0" dirty="0">
              <a:latin typeface="+mn-lt"/>
              <a:cs typeface="Tw Cen MT" charset="0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 charset="0"/>
              </a:rPr>
              <a:t>401		</a:t>
            </a:r>
            <a:r>
              <a:rPr lang="pt-PT" b="0" dirty="0" err="1">
                <a:latin typeface="+mn-lt"/>
                <a:cs typeface="Tw Cen MT" charset="0"/>
              </a:rPr>
              <a:t>Authorization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request</a:t>
            </a:r>
            <a:r>
              <a:rPr lang="pt-PT" b="0" dirty="0">
                <a:latin typeface="+mn-lt"/>
                <a:cs typeface="Tw Cen MT" charset="0"/>
              </a:rPr>
              <a:t> WWW </a:t>
            </a:r>
            <a:r>
              <a:rPr lang="pt-PT" b="0" dirty="0" err="1">
                <a:latin typeface="+mn-lt"/>
                <a:cs typeface="Tw Cen MT" charset="0"/>
              </a:rPr>
              <a:t>authenticate</a:t>
            </a:r>
            <a:endParaRPr lang="pt-PT" b="0" dirty="0">
              <a:latin typeface="+mn-lt"/>
              <a:cs typeface="Tw Cen MT" charset="0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 charset="0"/>
              </a:rPr>
              <a:t>404		</a:t>
            </a:r>
            <a:r>
              <a:rPr lang="pt-PT" b="0" dirty="0" err="1">
                <a:latin typeface="+mn-lt"/>
                <a:cs typeface="Tw Cen MT" charset="0"/>
              </a:rPr>
              <a:t>Not</a:t>
            </a:r>
            <a:r>
              <a:rPr lang="pt-PT" b="0" dirty="0">
                <a:latin typeface="+mn-lt"/>
                <a:cs typeface="Tw Cen MT" charset="0"/>
              </a:rPr>
              <a:t> </a:t>
            </a:r>
            <a:r>
              <a:rPr lang="pt-PT" b="0" dirty="0" err="1">
                <a:latin typeface="+mn-lt"/>
                <a:cs typeface="Tw Cen MT" charset="0"/>
              </a:rPr>
              <a:t>found</a:t>
            </a:r>
            <a:endParaRPr lang="pt-PT" b="0" dirty="0">
              <a:latin typeface="+mn-lt"/>
              <a:cs typeface="Tw Cen MT" charset="0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 charset="0"/>
              </a:rPr>
              <a:t>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79DE6D-8469-7A45-A94B-F6C9B75EB62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latin typeface="+mn-lt"/>
                <a:ea typeface="ＭＳ Ｐゴシック" charset="0"/>
              </a:rPr>
              <a:t>Onde termina a mensagem ? 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56322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88375" cy="5018088"/>
          </a:xfrm>
        </p:spPr>
        <p:txBody>
          <a:bodyPr/>
          <a:lstStyle/>
          <a:p>
            <a:pPr eaLnBrk="1" hangingPunct="1">
              <a:defRPr/>
            </a:pPr>
            <a:r>
              <a:rPr lang="pt-PT" dirty="0" err="1" smtClean="0">
                <a:ea typeface="ＭＳ Ｐゴシック" charset="0"/>
                <a:cs typeface="ＭＳ Ｐゴシック" charset="0"/>
              </a:rPr>
              <a:t>Content-Length</a:t>
            </a:r>
            <a:endParaRPr lang="pt-PT" dirty="0" smtClean="0">
              <a:ea typeface="ＭＳ Ｐゴシック" charset="0"/>
              <a:cs typeface="ＭＳ Ｐゴシック" charset="0"/>
            </a:endParaRPr>
          </a:p>
          <a:p>
            <a:pPr lvl="1" eaLnBrk="1" hangingPunct="1">
              <a:defRPr/>
            </a:pPr>
            <a:r>
              <a:rPr lang="pt-PT" dirty="0" smtClean="0">
                <a:ea typeface="ＭＳ Ｐゴシック" charset="0"/>
              </a:rPr>
              <a:t>O servidor necessita de saber ou calcular  dinamicamente a dimensão do recurso</a:t>
            </a:r>
          </a:p>
          <a:p>
            <a:pPr eaLnBrk="1" hangingPunct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  <a:sym typeface="Wingdings" charset="0"/>
              </a:rPr>
              <a:t>Fechar a conexão</a:t>
            </a:r>
          </a:p>
          <a:p>
            <a:pPr lvl="1" eaLnBrk="1" hangingPunct="1">
              <a:defRPr/>
            </a:pPr>
            <a:r>
              <a:rPr lang="pt-PT" dirty="0" smtClean="0">
                <a:ea typeface="ＭＳ Ｐゴシック" charset="0"/>
                <a:sym typeface="Wingdings" charset="0"/>
              </a:rPr>
              <a:t>Após o envio, o servidor fecha a conexão</a:t>
            </a:r>
          </a:p>
          <a:p>
            <a:pPr eaLnBrk="1" hangingPunct="1">
              <a:defRPr/>
            </a:pPr>
            <a:r>
              <a:rPr lang="pt-PT" dirty="0" smtClean="0">
                <a:ea typeface="ＭＳ Ｐゴシック" charset="0"/>
                <a:cs typeface="ＭＳ Ｐゴシック" charset="0"/>
              </a:rPr>
              <a:t>Dimensão implícita</a:t>
            </a:r>
          </a:p>
          <a:p>
            <a:pPr lvl="1" eaLnBrk="1" hangingPunct="1">
              <a:defRPr/>
            </a:pPr>
            <a:r>
              <a:rPr lang="pt-PT" dirty="0" err="1" smtClean="0">
                <a:ea typeface="ＭＳ Ｐゴシック" charset="0"/>
              </a:rPr>
              <a:t>E.g.,a</a:t>
            </a:r>
            <a:r>
              <a:rPr lang="pt-PT" dirty="0" smtClean="0">
                <a:ea typeface="ＭＳ Ｐゴシック" charset="0"/>
              </a:rPr>
              <a:t> mensagem de código 304 não tem dimensão</a:t>
            </a:r>
          </a:p>
          <a:p>
            <a:pPr lvl="1" eaLnBrk="1" hangingPunct="1">
              <a:defRPr/>
            </a:pPr>
            <a:endParaRPr lang="pt-PT" dirty="0">
              <a:ea typeface="ＭＳ Ｐゴシック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45D303-5D37-DB43-A009-A6A74E8A16C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1BD307-7AE0-2349-BD49-A7B5204EA50D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>Objectivo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299450" cy="5378450"/>
          </a:xfrm>
        </p:spPr>
        <p:txBody>
          <a:bodyPr/>
          <a:lstStyle/>
          <a:p>
            <a:pPr>
              <a:defRPr/>
            </a:pPr>
            <a:r>
              <a:rPr lang="pt-PT" sz="2000" dirty="0" smtClean="0"/>
              <a:t>HTTP </a:t>
            </a:r>
            <a:r>
              <a:rPr lang="en-US" sz="2000" dirty="0"/>
              <a:t>(</a:t>
            </a:r>
            <a:r>
              <a:rPr lang="pt-PT" sz="2000" i="1" dirty="0" err="1" smtClean="0"/>
              <a:t>Hyper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Text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Transfer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Protocol</a:t>
            </a:r>
            <a:r>
              <a:rPr lang="pt-PT" sz="2000" dirty="0" smtClean="0"/>
              <a:t>) é o principal protocolo que permite o acesso a recursos informativos</a:t>
            </a:r>
            <a:r>
              <a:rPr lang="pt-PT" sz="2000" dirty="0"/>
              <a:t> </a:t>
            </a:r>
            <a:r>
              <a:rPr lang="pt-PT" sz="2000" dirty="0" smtClean="0"/>
              <a:t>(isto é, a WWW </a:t>
            </a:r>
            <a:r>
              <a:rPr lang="pt-PT" sz="2000" dirty="0"/>
              <a:t>(</a:t>
            </a:r>
            <a:r>
              <a:rPr lang="pt-PT" sz="2000" i="1" dirty="0" err="1"/>
              <a:t>World</a:t>
            </a:r>
            <a:r>
              <a:rPr lang="pt-PT" sz="2000" i="1" dirty="0"/>
              <a:t> </a:t>
            </a:r>
            <a:r>
              <a:rPr lang="pt-PT" sz="2000" i="1" dirty="0" err="1"/>
              <a:t>Wide</a:t>
            </a:r>
            <a:r>
              <a:rPr lang="pt-PT" sz="2000" i="1" dirty="0"/>
              <a:t> Web</a:t>
            </a:r>
            <a:r>
              <a:rPr lang="pt-PT" sz="2000" dirty="0" smtClean="0"/>
              <a:t>) e a aplicações na Internet</a:t>
            </a:r>
          </a:p>
          <a:p>
            <a:pPr>
              <a:defRPr/>
            </a:pPr>
            <a:r>
              <a:rPr lang="pt-PT" sz="2000" dirty="0" smtClean="0"/>
              <a:t>É um protocolo cliente / servidor relativamente simples mas muito extensível</a:t>
            </a:r>
          </a:p>
          <a:p>
            <a:pPr>
              <a:defRPr/>
            </a:pPr>
            <a:r>
              <a:rPr lang="pt-PT" sz="2000" dirty="0" smtClean="0"/>
              <a:t>O objectivo desta lição é estudar os mecanismos de base introduzidos pelo HTTP</a:t>
            </a:r>
          </a:p>
          <a:p>
            <a:pPr>
              <a:defRPr/>
            </a:pPr>
            <a:endParaRPr lang="pt-PT" sz="2000" dirty="0" smtClean="0"/>
          </a:p>
          <a:p>
            <a:pPr>
              <a:defRPr/>
            </a:pPr>
            <a:r>
              <a:rPr lang="pt-PT" sz="2000" dirty="0" smtClean="0"/>
              <a:t>Slides elaborados com alguns exemplos disponibilizados pelos autores do livro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1800" dirty="0" smtClean="0">
                <a:cs typeface="Times New Roman" charset="0"/>
              </a:rPr>
              <a:t>James F. </a:t>
            </a:r>
            <a:r>
              <a:rPr lang="pt-PT" sz="1800" dirty="0" err="1" smtClean="0">
                <a:cs typeface="Times New Roman" charset="0"/>
              </a:rPr>
              <a:t>Kurose</a:t>
            </a:r>
            <a:r>
              <a:rPr lang="pt-PT" sz="1800" dirty="0" smtClean="0">
                <a:cs typeface="Times New Roman" charset="0"/>
              </a:rPr>
              <a:t> </a:t>
            </a:r>
            <a:r>
              <a:rPr lang="pt-PT" sz="1800" dirty="0" err="1" smtClean="0">
                <a:cs typeface="Times New Roman" charset="0"/>
              </a:rPr>
              <a:t>and</a:t>
            </a:r>
            <a:r>
              <a:rPr lang="pt-PT" sz="1800" dirty="0" smtClean="0">
                <a:cs typeface="Times New Roman" charset="0"/>
              </a:rPr>
              <a:t> Keith W. Ross, </a:t>
            </a:r>
            <a:r>
              <a:rPr lang="pt-PT" altLang="ja-JP" sz="1800" dirty="0" smtClean="0">
                <a:cs typeface="Times New Roman" charset="0"/>
              </a:rPr>
              <a:t>“</a:t>
            </a:r>
            <a:r>
              <a:rPr lang="pt-PT" sz="1800" dirty="0" err="1" smtClean="0">
                <a:cs typeface="Times New Roman" charset="0"/>
              </a:rPr>
              <a:t>Computer</a:t>
            </a:r>
            <a:r>
              <a:rPr lang="pt-PT" sz="1800" dirty="0" smtClean="0">
                <a:cs typeface="Times New Roman" charset="0"/>
              </a:rPr>
              <a:t> </a:t>
            </a:r>
            <a:r>
              <a:rPr lang="pt-PT" sz="1800" dirty="0" err="1" smtClean="0">
                <a:cs typeface="Times New Roman" charset="0"/>
              </a:rPr>
              <a:t>Networking</a:t>
            </a:r>
            <a:r>
              <a:rPr lang="pt-PT" sz="1800" dirty="0" smtClean="0">
                <a:cs typeface="Times New Roman" charset="0"/>
              </a:rPr>
              <a:t> - A Top-</a:t>
            </a:r>
            <a:r>
              <a:rPr lang="pt-PT" sz="1800" dirty="0" err="1" smtClean="0">
                <a:cs typeface="Times New Roman" charset="0"/>
              </a:rPr>
              <a:t>Down</a:t>
            </a:r>
            <a:r>
              <a:rPr lang="pt-PT" sz="1800" dirty="0" smtClean="0">
                <a:cs typeface="Times New Roman" charset="0"/>
              </a:rPr>
              <a:t> </a:t>
            </a:r>
            <a:r>
              <a:rPr lang="pt-PT" sz="1800" dirty="0" err="1" smtClean="0">
                <a:cs typeface="Times New Roman" charset="0"/>
              </a:rPr>
              <a:t>Approach</a:t>
            </a:r>
            <a:r>
              <a:rPr lang="pt-PT" sz="1800" dirty="0" smtClean="0">
                <a:cs typeface="Times New Roman" charset="0"/>
              </a:rPr>
              <a:t> </a:t>
            </a:r>
            <a:r>
              <a:rPr lang="pt-PT" sz="1800" dirty="0" err="1" smtClean="0">
                <a:cs typeface="Times New Roman" charset="0"/>
              </a:rPr>
              <a:t>Featuring</a:t>
            </a:r>
            <a:r>
              <a:rPr lang="pt-PT" sz="1800" dirty="0" smtClean="0">
                <a:cs typeface="Times New Roman" charset="0"/>
              </a:rPr>
              <a:t> </a:t>
            </a:r>
            <a:r>
              <a:rPr lang="pt-PT" sz="1800" dirty="0" err="1" smtClean="0">
                <a:cs typeface="Times New Roman" charset="0"/>
              </a:rPr>
              <a:t>the</a:t>
            </a:r>
            <a:r>
              <a:rPr lang="pt-PT" sz="1800" dirty="0" smtClean="0">
                <a:cs typeface="Times New Roman" charset="0"/>
              </a:rPr>
              <a:t> Internet,</a:t>
            </a:r>
            <a:r>
              <a:rPr lang="pt-PT" altLang="ja-JP" sz="1800" dirty="0" smtClean="0">
                <a:cs typeface="Times New Roman" charset="0"/>
              </a:rPr>
              <a:t>”</a:t>
            </a:r>
            <a:r>
              <a:rPr lang="pt-PT" sz="1800" dirty="0" smtClean="0">
                <a:cs typeface="Times New Roman" charset="0"/>
              </a:rPr>
              <a:t> 6th </a:t>
            </a:r>
            <a:r>
              <a:rPr lang="pt-PT" sz="1800" dirty="0" err="1" smtClean="0">
                <a:cs typeface="Times New Roman" charset="0"/>
              </a:rPr>
              <a:t>Edition</a:t>
            </a:r>
            <a:r>
              <a:rPr lang="pt-PT" sz="1800" dirty="0" smtClean="0">
                <a:cs typeface="Times New Roman" charset="0"/>
              </a:rPr>
              <a:t>, 2012, </a:t>
            </a:r>
            <a:r>
              <a:rPr lang="pt-PT" sz="1800" dirty="0" err="1" smtClean="0">
                <a:cs typeface="Times New Roman" charset="0"/>
              </a:rPr>
              <a:t>Addison</a:t>
            </a:r>
            <a:r>
              <a:rPr lang="pt-PT" sz="1800" dirty="0" smtClean="0">
                <a:cs typeface="Times New Roman" charset="0"/>
              </a:rPr>
              <a:t> Wesley </a:t>
            </a:r>
          </a:p>
          <a:p>
            <a:pPr marL="339725" lvl="1" indent="0">
              <a:buFont typeface="Helvetica" charset="0"/>
              <a:buNone/>
              <a:defRPr/>
            </a:pPr>
            <a:endParaRPr lang="pt-PT" sz="16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charset="0"/>
              </a:rPr>
              <a:t>Um browser manual</a:t>
            </a:r>
            <a:endParaRPr lang="en-US" dirty="0">
              <a:ea typeface="ＭＳ Ｐゴシック" charset="0"/>
            </a:endParaRPr>
          </a:p>
        </p:txBody>
      </p:sp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611188" y="1231900"/>
            <a:ext cx="8064500" cy="4802188"/>
          </a:xfrm>
          <a:prstGeom prst="rect">
            <a:avLst/>
          </a:prstGeom>
          <a:solidFill>
            <a:srgbClr val="FFE4CA"/>
          </a:solidFill>
          <a:ln w="38100">
            <a:solidFill>
              <a:srgbClr val="66CC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jalm$ telnet asc.di.fct.unl.pt 80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Trying 193.136.122.78...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Connected to di78.di.fct.unl.pt.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Escape character is '^]'.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GET /~jalm HTTP/1.0</a:t>
            </a:r>
          </a:p>
          <a:p>
            <a:pPr algn="l" eaLnBrk="1" hangingPunct="1"/>
            <a:endParaRPr lang="en-US" sz="1800" b="0">
              <a:latin typeface="Tahoma" charset="0"/>
              <a:cs typeface="Tahoma" charset="0"/>
            </a:endParaRP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HTTP/1.1 301 Moved Permanently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Date: Mon, 18 Feb 2013 19:21:35 GMT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Server: Apache/2.2.9 (Debian) PHP/5.2.6-1+lenny16 with Suhosin-Patch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Location: http://asc.di.fct.unl.pt/~jalm/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Vary: Accept-Encoding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Content-Length: 360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Connection: close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Content-Type: text/html; charset=iso-8859-1</a:t>
            </a:r>
          </a:p>
          <a:p>
            <a:pPr algn="l" eaLnBrk="1" hangingPunct="1"/>
            <a:endParaRPr lang="en-US" sz="1800" b="0">
              <a:latin typeface="Tahoma" charset="0"/>
              <a:cs typeface="Tahoma" charset="0"/>
            </a:endParaRP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&lt;!DOCTYPE HTML PUBLIC "-//IETF//DTD HTML 2.0//EN"&gt;</a:t>
            </a:r>
          </a:p>
          <a:p>
            <a:pPr algn="l" eaLnBrk="1" hangingPunct="1"/>
            <a:r>
              <a:rPr lang="en-US" sz="1800" b="0">
                <a:latin typeface="Tahoma" charset="0"/>
                <a:cs typeface="Tahoma" charset="0"/>
              </a:rPr>
              <a:t>&lt;html&gt;&lt;head&gt;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A78553-38EB-CA4D-8A32-D6CB6B4BA77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O HTTP é um protocolo sem estado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Cada </a:t>
            </a:r>
            <a:r>
              <a:rPr lang="pt-PT" sz="2400" dirty="0" err="1" smtClean="0"/>
              <a:t>interacção</a:t>
            </a:r>
            <a:r>
              <a:rPr lang="pt-PT" sz="2400" dirty="0" smtClean="0"/>
              <a:t> é independente das outras e tem de ter todas as indicações necessárias para ser satisfeita</a:t>
            </a:r>
          </a:p>
          <a:p>
            <a:pPr lvl="1">
              <a:defRPr/>
            </a:pPr>
            <a:r>
              <a:rPr lang="pt-PT" sz="2000" dirty="0" smtClean="0"/>
              <a:t>Servidor simples </a:t>
            </a:r>
            <a:r>
              <a:rPr lang="en-US" sz="2000" dirty="0" smtClean="0"/>
              <a:t>–</a:t>
            </a:r>
            <a:r>
              <a:rPr lang="pt-PT" sz="2000" dirty="0" smtClean="0"/>
              <a:t> esquece os pedidos a que já respondeu</a:t>
            </a:r>
          </a:p>
          <a:p>
            <a:pPr lvl="1">
              <a:defRPr/>
            </a:pPr>
            <a:r>
              <a:rPr lang="pt-PT" sz="2000" dirty="0" smtClean="0"/>
              <a:t>O servidor pode ser substituído entre pedidos (</a:t>
            </a:r>
            <a:r>
              <a:rPr lang="pt-PT" sz="2000" i="1" dirty="0" smtClean="0"/>
              <a:t>crash </a:t>
            </a:r>
            <a:r>
              <a:rPr lang="pt-PT" sz="2000" i="1" dirty="0" err="1" smtClean="0"/>
              <a:t>recovery</a:t>
            </a:r>
            <a:r>
              <a:rPr lang="pt-PT" sz="2000" dirty="0" smtClean="0"/>
              <a:t>, distribuição de carga, ...)</a:t>
            </a:r>
          </a:p>
          <a:p>
            <a:pPr lvl="1">
              <a:defRPr/>
            </a:pPr>
            <a:r>
              <a:rPr lang="pt-PT" sz="2000" dirty="0" smtClean="0"/>
              <a:t>Pode servir mais clientes e não necessita de se preocupar em saber se eles “ainda lá estão”</a:t>
            </a:r>
          </a:p>
          <a:p>
            <a:pPr lvl="1">
              <a:defRPr/>
            </a:pPr>
            <a:r>
              <a:rPr lang="pt-PT" sz="2000" dirty="0" smtClean="0"/>
              <a:t>Se o recurso é estático, pode-se fazer </a:t>
            </a:r>
            <a:r>
              <a:rPr lang="pt-PT" sz="2000" i="1" dirty="0" err="1" smtClean="0"/>
              <a:t>caching</a:t>
            </a:r>
            <a:r>
              <a:rPr lang="pt-PT" sz="2000" dirty="0" smtClean="0"/>
              <a:t> do mesmo e replicá-lo sem limites e sem problemas</a:t>
            </a:r>
          </a:p>
          <a:p>
            <a:pPr lvl="1">
              <a:defRPr/>
            </a:pPr>
            <a:r>
              <a:rPr lang="pt-PT" sz="2000" dirty="0" smtClean="0"/>
              <a:t>Esta característica faz parte da equação do sucesso do HTTP</a:t>
            </a:r>
          </a:p>
          <a:p>
            <a:pPr>
              <a:defRPr/>
            </a:pPr>
            <a:r>
              <a:rPr lang="pt-PT" sz="2400" dirty="0" smtClean="0"/>
              <a:t>Complica o desenvolvimento das aplicações</a:t>
            </a:r>
          </a:p>
          <a:p>
            <a:pPr lvl="1">
              <a:defRPr/>
            </a:pPr>
            <a:r>
              <a:rPr lang="pt-PT" sz="2000" dirty="0" smtClean="0"/>
              <a:t>Certas aplicações necessitam de estado (e.g. </a:t>
            </a:r>
            <a:r>
              <a:rPr lang="en-US" sz="2000" dirty="0" smtClean="0"/>
              <a:t>C</a:t>
            </a:r>
            <a:r>
              <a:rPr lang="pt-PT" sz="2000" dirty="0" err="1" smtClean="0"/>
              <a:t>arrinho</a:t>
            </a:r>
            <a:r>
              <a:rPr lang="pt-PT" sz="2000" dirty="0" smtClean="0"/>
              <a:t> de compras, ...)</a:t>
            </a:r>
          </a:p>
          <a:p>
            <a:pPr lvl="1">
              <a:defRPr/>
            </a:pPr>
            <a:r>
              <a:rPr lang="pt-PT" sz="2000" dirty="0" smtClean="0"/>
              <a:t>Que fazer ?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0D3D3-AD2D-C847-8006-C5ECFED57AA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800" dirty="0">
                <a:latin typeface="+mn-lt"/>
                <a:ea typeface="ＭＳ Ｐゴシック" charset="0"/>
                <a:cs typeface="Tw Cen MT"/>
              </a:rPr>
              <a:t>Acesso </a:t>
            </a:r>
            <a:r>
              <a:rPr lang="pt-PT" sz="4800" dirty="0" smtClean="0">
                <a:latin typeface="+mn-lt"/>
                <a:ea typeface="ＭＳ Ｐゴシック" charset="0"/>
                <a:cs typeface="Tw Cen MT"/>
              </a:rPr>
              <a:t>com cookies</a:t>
            </a:r>
            <a:endParaRPr lang="en-US" sz="48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45058" name="Line 4"/>
          <p:cNvSpPr>
            <a:spLocks noChangeShapeType="1"/>
          </p:cNvSpPr>
          <p:nvPr/>
        </p:nvSpPr>
        <p:spPr bwMode="auto">
          <a:xfrm>
            <a:off x="2557463" y="2008188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Text Box 5"/>
          <p:cNvSpPr txBox="1">
            <a:spLocks noChangeArrowheads="1"/>
          </p:cNvSpPr>
          <p:nvPr/>
        </p:nvSpPr>
        <p:spPr bwMode="auto">
          <a:xfrm>
            <a:off x="2162175" y="1423988"/>
            <a:ext cx="987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b="0" dirty="0" smtClean="0">
                <a:latin typeface="+mn-lt"/>
                <a:cs typeface="Tw Cen MT" charset="0"/>
              </a:rPr>
              <a:t>client</a:t>
            </a:r>
          </a:p>
        </p:txBody>
      </p:sp>
      <p:sp>
        <p:nvSpPr>
          <p:cNvPr id="50180" name="Text Box 6"/>
          <p:cNvSpPr txBox="1">
            <a:spLocks noChangeArrowheads="1"/>
          </p:cNvSpPr>
          <p:nvPr/>
        </p:nvSpPr>
        <p:spPr bwMode="auto">
          <a:xfrm>
            <a:off x="5006975" y="1444625"/>
            <a:ext cx="2320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b="0" smtClean="0">
                <a:latin typeface="+mn-lt"/>
                <a:cs typeface="Tw Cen MT" charset="0"/>
              </a:rPr>
              <a:t>Amazon server</a:t>
            </a:r>
          </a:p>
        </p:txBody>
      </p:sp>
      <p:sp>
        <p:nvSpPr>
          <p:cNvPr id="45061" name="Rectangle 7"/>
          <p:cNvSpPr>
            <a:spLocks noChangeArrowheads="1"/>
          </p:cNvSpPr>
          <p:nvPr/>
        </p:nvSpPr>
        <p:spPr bwMode="auto">
          <a:xfrm>
            <a:off x="2795588" y="2008188"/>
            <a:ext cx="2686050" cy="3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>
              <a:latin typeface="Tw Cen MT" charset="0"/>
              <a:cs typeface="Tw Cen MT" charset="0"/>
            </a:endParaRPr>
          </a:p>
        </p:txBody>
      </p:sp>
      <p:sp>
        <p:nvSpPr>
          <p:cNvPr id="58404" name="Text Box 8"/>
          <p:cNvSpPr txBox="1">
            <a:spLocks noChangeArrowheads="1"/>
          </p:cNvSpPr>
          <p:nvPr/>
        </p:nvSpPr>
        <p:spPr bwMode="auto">
          <a:xfrm>
            <a:off x="2801938" y="1992313"/>
            <a:ext cx="2681287" cy="376237"/>
          </a:xfrm>
          <a:prstGeom prst="rect">
            <a:avLst/>
          </a:prstGeom>
          <a:solidFill>
            <a:srgbClr val="FFE4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0" u="none" dirty="0">
                <a:latin typeface="+mn-lt"/>
                <a:cs typeface="Tw Cen MT"/>
              </a:rPr>
              <a:t>usual http request </a:t>
            </a:r>
            <a:r>
              <a:rPr lang="en-US" sz="1800" b="0" u="none" dirty="0" err="1">
                <a:latin typeface="+mn-lt"/>
                <a:cs typeface="Tw Cen MT"/>
              </a:rPr>
              <a:t>msg</a:t>
            </a:r>
            <a:endParaRPr lang="en-US" sz="1800" b="0" u="none" dirty="0">
              <a:latin typeface="+mn-lt"/>
              <a:cs typeface="Tw Cen MT"/>
            </a:endParaRPr>
          </a:p>
        </p:txBody>
      </p:sp>
      <p:sp>
        <p:nvSpPr>
          <p:cNvPr id="45063" name="Line 9"/>
          <p:cNvSpPr>
            <a:spLocks noChangeShapeType="1"/>
          </p:cNvSpPr>
          <p:nvPr/>
        </p:nvSpPr>
        <p:spPr bwMode="auto">
          <a:xfrm flipH="1">
            <a:off x="2586038" y="2455863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Rectangle 10"/>
          <p:cNvSpPr>
            <a:spLocks noChangeArrowheads="1"/>
          </p:cNvSpPr>
          <p:nvPr/>
        </p:nvSpPr>
        <p:spPr bwMode="auto">
          <a:xfrm>
            <a:off x="2919413" y="2428875"/>
            <a:ext cx="2505075" cy="5572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>
              <a:latin typeface="Tw Cen MT" charset="0"/>
              <a:cs typeface="Tw Cen MT" charset="0"/>
            </a:endParaRPr>
          </a:p>
        </p:txBody>
      </p:sp>
      <p:sp>
        <p:nvSpPr>
          <p:cNvPr id="58407" name="Text Box 11"/>
          <p:cNvSpPr txBox="1">
            <a:spLocks noChangeArrowheads="1"/>
          </p:cNvSpPr>
          <p:nvPr/>
        </p:nvSpPr>
        <p:spPr bwMode="auto">
          <a:xfrm>
            <a:off x="2840038" y="2392363"/>
            <a:ext cx="2643187" cy="646112"/>
          </a:xfrm>
          <a:prstGeom prst="rect">
            <a:avLst/>
          </a:prstGeom>
          <a:solidFill>
            <a:srgbClr val="FFE4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0" u="none" dirty="0">
                <a:latin typeface="+mn-lt"/>
                <a:cs typeface="Tw Cen MT"/>
              </a:rPr>
              <a:t>usual http response +</a:t>
            </a:r>
          </a:p>
          <a:p>
            <a:pPr>
              <a:defRPr/>
            </a:pPr>
            <a:r>
              <a:rPr lang="en-US" sz="1800" b="0" u="none" dirty="0">
                <a:latin typeface="+mn-lt"/>
                <a:cs typeface="Tw Cen MT"/>
              </a:rPr>
              <a:t>Set-cookie: 1678 </a:t>
            </a:r>
          </a:p>
        </p:txBody>
      </p:sp>
      <p:sp>
        <p:nvSpPr>
          <p:cNvPr id="45066" name="Line 12"/>
          <p:cNvSpPr>
            <a:spLocks noChangeShapeType="1"/>
          </p:cNvSpPr>
          <p:nvPr/>
        </p:nvSpPr>
        <p:spPr bwMode="auto">
          <a:xfrm>
            <a:off x="2566988" y="3598863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8409" name="Group 13"/>
          <p:cNvGrpSpPr>
            <a:grpSpLocks/>
          </p:cNvGrpSpPr>
          <p:nvPr/>
        </p:nvGrpSpPr>
        <p:grpSpPr bwMode="auto">
          <a:xfrm>
            <a:off x="2830514" y="3402013"/>
            <a:ext cx="2681288" cy="646112"/>
            <a:chOff x="3124" y="2762"/>
            <a:chExt cx="1689" cy="407"/>
          </a:xfrm>
          <a:solidFill>
            <a:srgbClr val="FFE4CA"/>
          </a:solidFill>
        </p:grpSpPr>
        <p:sp>
          <p:nvSpPr>
            <p:cNvPr id="58424" name="Rectangle 14"/>
            <p:cNvSpPr>
              <a:spLocks noChangeArrowheads="1"/>
            </p:cNvSpPr>
            <p:nvPr/>
          </p:nvSpPr>
          <p:spPr bwMode="auto">
            <a:xfrm>
              <a:off x="3186" y="2791"/>
              <a:ext cx="1578" cy="35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58425" name="Text Box 15"/>
            <p:cNvSpPr txBox="1">
              <a:spLocks noChangeArrowheads="1"/>
            </p:cNvSpPr>
            <p:nvPr/>
          </p:nvSpPr>
          <p:spPr bwMode="auto">
            <a:xfrm>
              <a:off x="3124" y="2762"/>
              <a:ext cx="1689" cy="4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b="0" u="none">
                  <a:latin typeface="+mn-lt"/>
                  <a:cs typeface="Tw Cen MT"/>
                </a:rPr>
                <a:t>usual http request msg</a:t>
              </a:r>
            </a:p>
            <a:p>
              <a:pPr>
                <a:defRPr/>
              </a:pPr>
              <a:r>
                <a:rPr lang="en-US" sz="1800" b="0" u="none">
                  <a:latin typeface="+mn-lt"/>
                  <a:cs typeface="Tw Cen MT"/>
                </a:rPr>
                <a:t>cookie: 1678</a:t>
              </a:r>
            </a:p>
          </p:txBody>
        </p:sp>
      </p:grpSp>
      <p:sp>
        <p:nvSpPr>
          <p:cNvPr id="45068" name="Line 16"/>
          <p:cNvSpPr>
            <a:spLocks noChangeShapeType="1"/>
          </p:cNvSpPr>
          <p:nvPr/>
        </p:nvSpPr>
        <p:spPr bwMode="auto">
          <a:xfrm flipH="1">
            <a:off x="2557463" y="4084638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8411" name="Group 17"/>
          <p:cNvGrpSpPr>
            <a:grpSpLocks/>
          </p:cNvGrpSpPr>
          <p:nvPr/>
        </p:nvGrpSpPr>
        <p:grpSpPr bwMode="auto">
          <a:xfrm>
            <a:off x="2773364" y="4116388"/>
            <a:ext cx="2767013" cy="376237"/>
            <a:chOff x="3268" y="2846"/>
            <a:chExt cx="1743" cy="237"/>
          </a:xfrm>
          <a:solidFill>
            <a:srgbClr val="FFE4CA"/>
          </a:solidFill>
        </p:grpSpPr>
        <p:sp>
          <p:nvSpPr>
            <p:cNvPr id="58422" name="Rectangle 18"/>
            <p:cNvSpPr>
              <a:spLocks noChangeArrowheads="1"/>
            </p:cNvSpPr>
            <p:nvPr/>
          </p:nvSpPr>
          <p:spPr bwMode="auto">
            <a:xfrm>
              <a:off x="3282" y="2856"/>
              <a:ext cx="1692" cy="19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58423" name="Text Box 19"/>
            <p:cNvSpPr txBox="1">
              <a:spLocks noChangeArrowheads="1"/>
            </p:cNvSpPr>
            <p:nvPr/>
          </p:nvSpPr>
          <p:spPr bwMode="auto">
            <a:xfrm>
              <a:off x="3268" y="2846"/>
              <a:ext cx="1743" cy="23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b="0" u="none">
                  <a:latin typeface="+mn-lt"/>
                  <a:cs typeface="Tw Cen MT"/>
                </a:rPr>
                <a:t>usual http response msg</a:t>
              </a:r>
            </a:p>
          </p:txBody>
        </p:sp>
      </p:grpSp>
      <p:sp>
        <p:nvSpPr>
          <p:cNvPr id="45070" name="Line 20"/>
          <p:cNvSpPr>
            <a:spLocks noChangeShapeType="1"/>
          </p:cNvSpPr>
          <p:nvPr/>
        </p:nvSpPr>
        <p:spPr bwMode="auto">
          <a:xfrm>
            <a:off x="2538413" y="5084763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8413" name="Group 21"/>
          <p:cNvGrpSpPr>
            <a:grpSpLocks/>
          </p:cNvGrpSpPr>
          <p:nvPr/>
        </p:nvGrpSpPr>
        <p:grpSpPr bwMode="auto">
          <a:xfrm>
            <a:off x="2811464" y="4906963"/>
            <a:ext cx="2681288" cy="646112"/>
            <a:chOff x="3124" y="2762"/>
            <a:chExt cx="1689" cy="407"/>
          </a:xfrm>
          <a:solidFill>
            <a:srgbClr val="FFE4CA"/>
          </a:solidFill>
        </p:grpSpPr>
        <p:sp>
          <p:nvSpPr>
            <p:cNvPr id="58420" name="Rectangle 22"/>
            <p:cNvSpPr>
              <a:spLocks noChangeArrowheads="1"/>
            </p:cNvSpPr>
            <p:nvPr/>
          </p:nvSpPr>
          <p:spPr bwMode="auto">
            <a:xfrm>
              <a:off x="3186" y="2791"/>
              <a:ext cx="1578" cy="35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58421" name="Text Box 23"/>
            <p:cNvSpPr txBox="1">
              <a:spLocks noChangeArrowheads="1"/>
            </p:cNvSpPr>
            <p:nvPr/>
          </p:nvSpPr>
          <p:spPr bwMode="auto">
            <a:xfrm>
              <a:off x="3124" y="2762"/>
              <a:ext cx="1689" cy="4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b="0" u="none">
                  <a:latin typeface="+mn-lt"/>
                  <a:cs typeface="Tw Cen MT"/>
                </a:rPr>
                <a:t>usual http request msg</a:t>
              </a:r>
            </a:p>
            <a:p>
              <a:pPr>
                <a:defRPr/>
              </a:pPr>
              <a:r>
                <a:rPr lang="en-US" sz="1800" b="0" u="none">
                  <a:latin typeface="+mn-lt"/>
                  <a:cs typeface="Tw Cen MT"/>
                </a:rPr>
                <a:t>cookie: 1678</a:t>
              </a:r>
            </a:p>
          </p:txBody>
        </p:sp>
      </p:grpSp>
      <p:sp>
        <p:nvSpPr>
          <p:cNvPr id="45072" name="Line 24"/>
          <p:cNvSpPr>
            <a:spLocks noChangeShapeType="1"/>
          </p:cNvSpPr>
          <p:nvPr/>
        </p:nvSpPr>
        <p:spPr bwMode="auto">
          <a:xfrm flipH="1">
            <a:off x="2566988" y="5580063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8415" name="Group 25"/>
          <p:cNvGrpSpPr>
            <a:grpSpLocks/>
          </p:cNvGrpSpPr>
          <p:nvPr/>
        </p:nvGrpSpPr>
        <p:grpSpPr bwMode="auto">
          <a:xfrm>
            <a:off x="2782889" y="5611813"/>
            <a:ext cx="2767013" cy="376237"/>
            <a:chOff x="3268" y="2846"/>
            <a:chExt cx="1743" cy="237"/>
          </a:xfrm>
          <a:solidFill>
            <a:srgbClr val="FFE4CA"/>
          </a:solidFill>
        </p:grpSpPr>
        <p:sp>
          <p:nvSpPr>
            <p:cNvPr id="58418" name="Rectangle 26"/>
            <p:cNvSpPr>
              <a:spLocks noChangeArrowheads="1"/>
            </p:cNvSpPr>
            <p:nvPr/>
          </p:nvSpPr>
          <p:spPr bwMode="auto">
            <a:xfrm>
              <a:off x="3282" y="2856"/>
              <a:ext cx="1692" cy="19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800" b="0">
                <a:latin typeface="+mn-lt"/>
                <a:cs typeface="Tw Cen MT"/>
              </a:endParaRPr>
            </a:p>
          </p:txBody>
        </p:sp>
        <p:sp>
          <p:nvSpPr>
            <p:cNvPr id="58419" name="Text Box 27"/>
            <p:cNvSpPr txBox="1">
              <a:spLocks noChangeArrowheads="1"/>
            </p:cNvSpPr>
            <p:nvPr/>
          </p:nvSpPr>
          <p:spPr bwMode="auto">
            <a:xfrm>
              <a:off x="3268" y="2846"/>
              <a:ext cx="1743" cy="23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800" b="0" u="none">
                  <a:latin typeface="+mn-lt"/>
                  <a:cs typeface="Tw Cen MT"/>
                </a:rPr>
                <a:t>usual http response msg</a:t>
              </a:r>
            </a:p>
          </p:txBody>
        </p:sp>
      </p:grpSp>
      <p:sp>
        <p:nvSpPr>
          <p:cNvPr id="50194" name="Text Box 28"/>
          <p:cNvSpPr txBox="1">
            <a:spLocks noChangeArrowheads="1"/>
          </p:cNvSpPr>
          <p:nvPr/>
        </p:nvSpPr>
        <p:spPr bwMode="auto">
          <a:xfrm>
            <a:off x="5908675" y="3559175"/>
            <a:ext cx="11255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solidFill>
                  <a:srgbClr val="000000"/>
                </a:solidFill>
                <a:latin typeface="+mn-lt"/>
                <a:cs typeface="Tw Cen MT" charset="0"/>
              </a:rPr>
              <a:t>cookie-</a:t>
            </a:r>
          </a:p>
          <a:p>
            <a:pPr>
              <a:defRPr/>
            </a:pPr>
            <a:r>
              <a:rPr lang="en-US" b="0" smtClean="0">
                <a:solidFill>
                  <a:srgbClr val="000000"/>
                </a:solidFill>
                <a:latin typeface="+mn-lt"/>
                <a:cs typeface="Tw Cen MT" charset="0"/>
              </a:rPr>
              <a:t>specific</a:t>
            </a:r>
          </a:p>
          <a:p>
            <a:pPr>
              <a:defRPr/>
            </a:pPr>
            <a:r>
              <a:rPr lang="en-US" b="0" smtClean="0">
                <a:solidFill>
                  <a:srgbClr val="000000"/>
                </a:solidFill>
                <a:latin typeface="+mn-lt"/>
                <a:cs typeface="Tw Cen MT" charset="0"/>
              </a:rPr>
              <a:t>action</a:t>
            </a:r>
            <a:endParaRPr lang="en-US" sz="2400" b="0" smtClean="0">
              <a:solidFill>
                <a:srgbClr val="000000"/>
              </a:solidFill>
              <a:latin typeface="+mn-lt"/>
              <a:cs typeface="Tw Cen MT" charset="0"/>
            </a:endParaRPr>
          </a:p>
        </p:txBody>
      </p:sp>
      <p:sp>
        <p:nvSpPr>
          <p:cNvPr id="50195" name="Text Box 29"/>
          <p:cNvSpPr txBox="1">
            <a:spLocks noChangeArrowheads="1"/>
          </p:cNvSpPr>
          <p:nvPr/>
        </p:nvSpPr>
        <p:spPr bwMode="auto">
          <a:xfrm>
            <a:off x="5899150" y="5035550"/>
            <a:ext cx="12461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solidFill>
                  <a:srgbClr val="000000"/>
                </a:solidFill>
                <a:latin typeface="+mn-lt"/>
                <a:cs typeface="Tw Cen MT" charset="0"/>
              </a:rPr>
              <a:t>cookie-</a:t>
            </a:r>
          </a:p>
          <a:p>
            <a:pPr>
              <a:defRPr/>
            </a:pPr>
            <a:r>
              <a:rPr lang="en-US" b="0" smtClean="0">
                <a:solidFill>
                  <a:srgbClr val="000000"/>
                </a:solidFill>
                <a:latin typeface="+mn-lt"/>
                <a:cs typeface="Tw Cen MT" charset="0"/>
              </a:rPr>
              <a:t>spectific</a:t>
            </a:r>
          </a:p>
          <a:p>
            <a:pPr>
              <a:defRPr/>
            </a:pPr>
            <a:r>
              <a:rPr lang="en-US" b="0" smtClean="0">
                <a:solidFill>
                  <a:srgbClr val="000000"/>
                </a:solidFill>
                <a:latin typeface="+mn-lt"/>
                <a:cs typeface="Tw Cen MT" charset="0"/>
              </a:rPr>
              <a:t>action</a:t>
            </a:r>
            <a:endParaRPr lang="en-US" sz="2400" b="0" smtClean="0">
              <a:solidFill>
                <a:srgbClr val="000000"/>
              </a:solidFill>
              <a:latin typeface="+mn-lt"/>
              <a:cs typeface="Tw Cen MT" charset="0"/>
            </a:endParaRPr>
          </a:p>
        </p:txBody>
      </p:sp>
      <p:sp>
        <p:nvSpPr>
          <p:cNvPr id="50196" name="Text Box 30"/>
          <p:cNvSpPr txBox="1">
            <a:spLocks noChangeArrowheads="1"/>
          </p:cNvSpPr>
          <p:nvPr/>
        </p:nvSpPr>
        <p:spPr bwMode="auto">
          <a:xfrm>
            <a:off x="5603875" y="2063750"/>
            <a:ext cx="18335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dirty="0" smtClean="0">
                <a:solidFill>
                  <a:srgbClr val="000000"/>
                </a:solidFill>
                <a:latin typeface="+mn-lt"/>
                <a:cs typeface="Tw Cen MT" charset="0"/>
              </a:rPr>
              <a:t>server</a:t>
            </a:r>
          </a:p>
          <a:p>
            <a:pPr>
              <a:defRPr/>
            </a:pPr>
            <a:r>
              <a:rPr lang="en-US" b="0" dirty="0" smtClean="0">
                <a:solidFill>
                  <a:srgbClr val="000000"/>
                </a:solidFill>
                <a:latin typeface="+mn-lt"/>
                <a:cs typeface="Tw Cen MT" charset="0"/>
              </a:rPr>
              <a:t>creates ID</a:t>
            </a:r>
          </a:p>
          <a:p>
            <a:pPr>
              <a:defRPr/>
            </a:pPr>
            <a:r>
              <a:rPr lang="en-US" b="0" dirty="0" smtClean="0">
                <a:solidFill>
                  <a:srgbClr val="000000"/>
                </a:solidFill>
                <a:latin typeface="+mn-lt"/>
                <a:cs typeface="Tw Cen MT" charset="0"/>
              </a:rPr>
              <a:t>1678 for user</a:t>
            </a:r>
          </a:p>
        </p:txBody>
      </p:sp>
      <p:grpSp>
        <p:nvGrpSpPr>
          <p:cNvPr id="45077" name="Group 31"/>
          <p:cNvGrpSpPr>
            <a:grpSpLocks/>
          </p:cNvGrpSpPr>
          <p:nvPr/>
        </p:nvGrpSpPr>
        <p:grpSpPr bwMode="auto">
          <a:xfrm>
            <a:off x="8388350" y="3319463"/>
            <a:ext cx="293688" cy="395287"/>
            <a:chOff x="5115" y="1292"/>
            <a:chExt cx="185" cy="249"/>
          </a:xfrm>
        </p:grpSpPr>
        <p:sp>
          <p:nvSpPr>
            <p:cNvPr id="45100" name="Oval 32"/>
            <p:cNvSpPr>
              <a:spLocks noChangeArrowheads="1"/>
            </p:cNvSpPr>
            <p:nvPr/>
          </p:nvSpPr>
          <p:spPr bwMode="auto">
            <a:xfrm>
              <a:off x="5115" y="1292"/>
              <a:ext cx="177" cy="6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w Cen MT" charset="0"/>
                <a:cs typeface="Tw Cen MT" charset="0"/>
              </a:endParaRPr>
            </a:p>
          </p:txBody>
        </p:sp>
        <p:sp>
          <p:nvSpPr>
            <p:cNvPr id="45101" name="Oval 33"/>
            <p:cNvSpPr>
              <a:spLocks noChangeArrowheads="1"/>
            </p:cNvSpPr>
            <p:nvPr/>
          </p:nvSpPr>
          <p:spPr bwMode="auto">
            <a:xfrm>
              <a:off x="5119" y="1472"/>
              <a:ext cx="177" cy="69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w Cen MT" charset="0"/>
                <a:cs typeface="Tw Cen MT" charset="0"/>
              </a:endParaRPr>
            </a:p>
          </p:txBody>
        </p:sp>
        <p:sp>
          <p:nvSpPr>
            <p:cNvPr id="45102" name="Line 34"/>
            <p:cNvSpPr>
              <a:spLocks noChangeShapeType="1"/>
            </p:cNvSpPr>
            <p:nvPr/>
          </p:nvSpPr>
          <p:spPr bwMode="auto">
            <a:xfrm>
              <a:off x="5300" y="1315"/>
              <a:ext cx="0" cy="1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3" name="Line 35"/>
            <p:cNvSpPr>
              <a:spLocks noChangeShapeType="1"/>
            </p:cNvSpPr>
            <p:nvPr/>
          </p:nvSpPr>
          <p:spPr bwMode="auto">
            <a:xfrm>
              <a:off x="5115" y="1331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078" name="Line 36"/>
          <p:cNvSpPr>
            <a:spLocks noChangeShapeType="1"/>
          </p:cNvSpPr>
          <p:nvPr/>
        </p:nvSpPr>
        <p:spPr bwMode="auto">
          <a:xfrm>
            <a:off x="7485063" y="2686050"/>
            <a:ext cx="866775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9" name="Text Box 37"/>
          <p:cNvSpPr txBox="1">
            <a:spLocks noChangeArrowheads="1"/>
          </p:cNvSpPr>
          <p:nvPr/>
        </p:nvSpPr>
        <p:spPr bwMode="auto">
          <a:xfrm rot="2225390">
            <a:off x="7270750" y="2387600"/>
            <a:ext cx="15890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>
                <a:latin typeface="Tw Cen MT" charset="0"/>
                <a:cs typeface="Tw Cen MT" charset="0"/>
              </a:rPr>
              <a:t>entry in backend </a:t>
            </a:r>
          </a:p>
          <a:p>
            <a:r>
              <a:rPr lang="en-US" sz="1600">
                <a:latin typeface="Tw Cen MT" charset="0"/>
                <a:cs typeface="Tw Cen MT" charset="0"/>
              </a:rPr>
              <a:t>database</a:t>
            </a:r>
          </a:p>
        </p:txBody>
      </p:sp>
      <p:sp>
        <p:nvSpPr>
          <p:cNvPr id="45080" name="Line 38"/>
          <p:cNvSpPr>
            <a:spLocks noChangeShapeType="1"/>
          </p:cNvSpPr>
          <p:nvPr/>
        </p:nvSpPr>
        <p:spPr bwMode="auto">
          <a:xfrm flipV="1">
            <a:off x="7107238" y="3614738"/>
            <a:ext cx="1098550" cy="427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1" name="Text Box 39"/>
          <p:cNvSpPr txBox="1">
            <a:spLocks noChangeArrowheads="1"/>
          </p:cNvSpPr>
          <p:nvPr/>
        </p:nvSpPr>
        <p:spPr bwMode="auto">
          <a:xfrm rot="-1144414">
            <a:off x="7405688" y="3771900"/>
            <a:ext cx="703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>
                <a:latin typeface="Tw Cen MT" charset="0"/>
                <a:cs typeface="Tw Cen MT" charset="0"/>
              </a:rPr>
              <a:t>access</a:t>
            </a:r>
          </a:p>
        </p:txBody>
      </p:sp>
      <p:sp>
        <p:nvSpPr>
          <p:cNvPr id="45082" name="Line 40"/>
          <p:cNvSpPr>
            <a:spLocks noChangeShapeType="1"/>
          </p:cNvSpPr>
          <p:nvPr/>
        </p:nvSpPr>
        <p:spPr bwMode="auto">
          <a:xfrm flipV="1">
            <a:off x="7229475" y="3870325"/>
            <a:ext cx="1195388" cy="128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3" name="Text Box 41"/>
          <p:cNvSpPr txBox="1">
            <a:spLocks noChangeArrowheads="1"/>
          </p:cNvSpPr>
          <p:nvPr/>
        </p:nvSpPr>
        <p:spPr bwMode="auto">
          <a:xfrm rot="-2728275">
            <a:off x="7735094" y="4394994"/>
            <a:ext cx="703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>
                <a:latin typeface="Tw Cen MT" charset="0"/>
                <a:cs typeface="Tw Cen MT" charset="0"/>
              </a:rPr>
              <a:t>access</a:t>
            </a:r>
          </a:p>
        </p:txBody>
      </p:sp>
      <p:grpSp>
        <p:nvGrpSpPr>
          <p:cNvPr id="45084" name="Group 42"/>
          <p:cNvGrpSpPr>
            <a:grpSpLocks/>
          </p:cNvGrpSpPr>
          <p:nvPr/>
        </p:nvGrpSpPr>
        <p:grpSpPr bwMode="auto">
          <a:xfrm>
            <a:off x="220663" y="3309938"/>
            <a:ext cx="1787525" cy="936625"/>
            <a:chOff x="654" y="1693"/>
            <a:chExt cx="1126" cy="590"/>
          </a:xfrm>
        </p:grpSpPr>
        <p:sp>
          <p:nvSpPr>
            <p:cNvPr id="50215" name="AutoShape 43"/>
            <p:cNvSpPr>
              <a:spLocks noChangeArrowheads="1"/>
            </p:cNvSpPr>
            <p:nvPr/>
          </p:nvSpPr>
          <p:spPr bwMode="auto">
            <a:xfrm>
              <a:off x="654" y="1700"/>
              <a:ext cx="1126" cy="576"/>
            </a:xfrm>
            <a:prstGeom prst="parallelogram">
              <a:avLst>
                <a:gd name="adj" fmla="val 48872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pt-PT" sz="1600" b="0">
                <a:latin typeface="+mn-lt"/>
                <a:cs typeface="Tw Cen MT" charset="0"/>
              </a:endParaRPr>
            </a:p>
          </p:txBody>
        </p:sp>
        <p:grpSp>
          <p:nvGrpSpPr>
            <p:cNvPr id="45097" name="Group 44"/>
            <p:cNvGrpSpPr>
              <a:grpSpLocks/>
            </p:cNvGrpSpPr>
            <p:nvPr/>
          </p:nvGrpSpPr>
          <p:grpSpPr bwMode="auto">
            <a:xfrm>
              <a:off x="738" y="1693"/>
              <a:ext cx="971" cy="590"/>
              <a:chOff x="738" y="1693"/>
              <a:chExt cx="971" cy="590"/>
            </a:xfrm>
          </p:grpSpPr>
          <p:sp>
            <p:nvSpPr>
              <p:cNvPr id="50217" name="Text Box 45"/>
              <p:cNvSpPr txBox="1">
                <a:spLocks noChangeArrowheads="1"/>
              </p:cNvSpPr>
              <p:nvPr/>
            </p:nvSpPr>
            <p:spPr bwMode="auto">
              <a:xfrm>
                <a:off x="955" y="1693"/>
                <a:ext cx="754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b="0" smtClean="0">
                    <a:latin typeface="+mn-lt"/>
                    <a:cs typeface="Tw Cen MT" charset="0"/>
                  </a:rPr>
                  <a:t>Cookie file</a:t>
                </a:r>
              </a:p>
            </p:txBody>
          </p:sp>
          <p:sp>
            <p:nvSpPr>
              <p:cNvPr id="50218" name="Text Box 46"/>
              <p:cNvSpPr txBox="1">
                <a:spLocks noChangeArrowheads="1"/>
              </p:cNvSpPr>
              <p:nvPr/>
            </p:nvSpPr>
            <p:spPr bwMode="auto">
              <a:xfrm>
                <a:off x="738" y="1915"/>
                <a:ext cx="926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b="0" smtClean="0">
                    <a:latin typeface="+mn-lt"/>
                    <a:cs typeface="Tw Cen MT" charset="0"/>
                  </a:rPr>
                  <a:t>amazon: 1678</a:t>
                </a:r>
              </a:p>
              <a:p>
                <a:pPr>
                  <a:defRPr/>
                </a:pPr>
                <a:r>
                  <a:rPr lang="en-US" sz="1600" b="0" smtClean="0">
                    <a:latin typeface="+mn-lt"/>
                    <a:cs typeface="Tw Cen MT" charset="0"/>
                  </a:rPr>
                  <a:t>ebay: 8734</a:t>
                </a:r>
              </a:p>
            </p:txBody>
          </p:sp>
        </p:grpSp>
      </p:grpSp>
      <p:sp>
        <p:nvSpPr>
          <p:cNvPr id="45085" name="AutoShape 47"/>
          <p:cNvSpPr>
            <a:spLocks noChangeArrowheads="1"/>
          </p:cNvSpPr>
          <p:nvPr/>
        </p:nvSpPr>
        <p:spPr bwMode="auto">
          <a:xfrm>
            <a:off x="287338" y="2057400"/>
            <a:ext cx="1787525" cy="914400"/>
          </a:xfrm>
          <a:prstGeom prst="parallelogram">
            <a:avLst>
              <a:gd name="adj" fmla="val 4887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pt-PT" sz="1600">
              <a:latin typeface="Tw Cen MT" charset="0"/>
              <a:cs typeface="Tw Cen MT" charset="0"/>
            </a:endParaRPr>
          </a:p>
        </p:txBody>
      </p:sp>
      <p:grpSp>
        <p:nvGrpSpPr>
          <p:cNvPr id="45086" name="Group 48"/>
          <p:cNvGrpSpPr>
            <a:grpSpLocks/>
          </p:cNvGrpSpPr>
          <p:nvPr/>
        </p:nvGrpSpPr>
        <p:grpSpPr bwMode="auto">
          <a:xfrm>
            <a:off x="414338" y="2033588"/>
            <a:ext cx="1547812" cy="936625"/>
            <a:chOff x="734" y="1693"/>
            <a:chExt cx="975" cy="590"/>
          </a:xfrm>
        </p:grpSpPr>
        <p:sp>
          <p:nvSpPr>
            <p:cNvPr id="50213" name="Text Box 49"/>
            <p:cNvSpPr txBox="1">
              <a:spLocks noChangeArrowheads="1"/>
            </p:cNvSpPr>
            <p:nvPr/>
          </p:nvSpPr>
          <p:spPr bwMode="auto">
            <a:xfrm>
              <a:off x="955" y="1693"/>
              <a:ext cx="75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b="0" smtClean="0">
                  <a:latin typeface="+mn-lt"/>
                  <a:cs typeface="Tw Cen MT" charset="0"/>
                </a:rPr>
                <a:t>Cookie file</a:t>
              </a:r>
            </a:p>
          </p:txBody>
        </p:sp>
        <p:sp>
          <p:nvSpPr>
            <p:cNvPr id="50214" name="Text Box 50"/>
            <p:cNvSpPr txBox="1">
              <a:spLocks noChangeArrowheads="1"/>
            </p:cNvSpPr>
            <p:nvPr/>
          </p:nvSpPr>
          <p:spPr bwMode="auto">
            <a:xfrm>
              <a:off x="734" y="1915"/>
              <a:ext cx="795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en-US" sz="1600" b="0" smtClean="0">
                <a:latin typeface="+mn-lt"/>
                <a:cs typeface="Tw Cen MT" charset="0"/>
              </a:endParaRPr>
            </a:p>
            <a:p>
              <a:pPr>
                <a:defRPr/>
              </a:pPr>
              <a:r>
                <a:rPr lang="en-US" sz="1600" b="0" smtClean="0">
                  <a:latin typeface="+mn-lt"/>
                  <a:cs typeface="Tw Cen MT" charset="0"/>
                </a:rPr>
                <a:t>ebay: 8734</a:t>
              </a:r>
            </a:p>
          </p:txBody>
        </p:sp>
      </p:grpSp>
      <p:grpSp>
        <p:nvGrpSpPr>
          <p:cNvPr id="45087" name="Group 51"/>
          <p:cNvGrpSpPr>
            <a:grpSpLocks/>
          </p:cNvGrpSpPr>
          <p:nvPr/>
        </p:nvGrpSpPr>
        <p:grpSpPr bwMode="auto">
          <a:xfrm>
            <a:off x="261938" y="4989513"/>
            <a:ext cx="1787525" cy="936625"/>
            <a:chOff x="654" y="1693"/>
            <a:chExt cx="1126" cy="590"/>
          </a:xfrm>
        </p:grpSpPr>
        <p:sp>
          <p:nvSpPr>
            <p:cNvPr id="50209" name="AutoShape 52"/>
            <p:cNvSpPr>
              <a:spLocks noChangeArrowheads="1"/>
            </p:cNvSpPr>
            <p:nvPr/>
          </p:nvSpPr>
          <p:spPr bwMode="auto">
            <a:xfrm>
              <a:off x="654" y="1700"/>
              <a:ext cx="1126" cy="576"/>
            </a:xfrm>
            <a:prstGeom prst="parallelogram">
              <a:avLst>
                <a:gd name="adj" fmla="val 48872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pt-PT" sz="1600" b="0">
                <a:latin typeface="+mn-lt"/>
                <a:cs typeface="Tw Cen MT" charset="0"/>
              </a:endParaRPr>
            </a:p>
          </p:txBody>
        </p:sp>
        <p:grpSp>
          <p:nvGrpSpPr>
            <p:cNvPr id="45091" name="Group 53"/>
            <p:cNvGrpSpPr>
              <a:grpSpLocks/>
            </p:cNvGrpSpPr>
            <p:nvPr/>
          </p:nvGrpSpPr>
          <p:grpSpPr bwMode="auto">
            <a:xfrm>
              <a:off x="738" y="1693"/>
              <a:ext cx="971" cy="590"/>
              <a:chOff x="738" y="1693"/>
              <a:chExt cx="971" cy="590"/>
            </a:xfrm>
          </p:grpSpPr>
          <p:sp>
            <p:nvSpPr>
              <p:cNvPr id="50211" name="Text Box 54"/>
              <p:cNvSpPr txBox="1">
                <a:spLocks noChangeArrowheads="1"/>
              </p:cNvSpPr>
              <p:nvPr/>
            </p:nvSpPr>
            <p:spPr bwMode="auto">
              <a:xfrm>
                <a:off x="955" y="1693"/>
                <a:ext cx="754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b="0" smtClean="0">
                    <a:latin typeface="+mn-lt"/>
                    <a:cs typeface="Tw Cen MT" charset="0"/>
                  </a:rPr>
                  <a:t>Cookie file</a:t>
                </a:r>
              </a:p>
            </p:txBody>
          </p:sp>
          <p:sp>
            <p:nvSpPr>
              <p:cNvPr id="50212" name="Text Box 55"/>
              <p:cNvSpPr txBox="1">
                <a:spLocks noChangeArrowheads="1"/>
              </p:cNvSpPr>
              <p:nvPr/>
            </p:nvSpPr>
            <p:spPr bwMode="auto">
              <a:xfrm>
                <a:off x="738" y="1915"/>
                <a:ext cx="926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b="0" smtClean="0">
                    <a:latin typeface="+mn-lt"/>
                    <a:cs typeface="Tw Cen MT" charset="0"/>
                  </a:rPr>
                  <a:t>amazon: 1678</a:t>
                </a:r>
              </a:p>
              <a:p>
                <a:pPr>
                  <a:defRPr/>
                </a:pPr>
                <a:r>
                  <a:rPr lang="en-US" sz="1600" b="0" smtClean="0">
                    <a:latin typeface="+mn-lt"/>
                    <a:cs typeface="Tw Cen MT" charset="0"/>
                  </a:rPr>
                  <a:t>ebay: 8734</a:t>
                </a:r>
              </a:p>
            </p:txBody>
          </p:sp>
        </p:grpSp>
      </p:grpSp>
      <p:sp>
        <p:nvSpPr>
          <p:cNvPr id="45088" name="Text Box 56"/>
          <p:cNvSpPr txBox="1">
            <a:spLocks noChangeArrowheads="1"/>
          </p:cNvSpPr>
          <p:nvPr/>
        </p:nvSpPr>
        <p:spPr bwMode="auto">
          <a:xfrm>
            <a:off x="236538" y="4508500"/>
            <a:ext cx="2098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 b="0">
                <a:latin typeface="Tw Cen MT" charset="0"/>
                <a:cs typeface="Tw Cen MT" charset="0"/>
              </a:rPr>
              <a:t>Uma semana depois:</a:t>
            </a:r>
          </a:p>
        </p:txBody>
      </p:sp>
      <p:sp>
        <p:nvSpPr>
          <p:cNvPr id="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D9F5CC-FF22-DC4B-B17B-3A61D9A785A4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latin typeface="+mn-lt"/>
                <a:ea typeface="ＭＳ Ｐゴシック" charset="0"/>
              </a:rPr>
              <a:t>Conclusões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4946650"/>
          </a:xfrm>
        </p:spPr>
        <p:txBody>
          <a:bodyPr/>
          <a:lstStyle/>
          <a:p>
            <a:pPr>
              <a:defRPr/>
            </a:pPr>
            <a:r>
              <a:rPr lang="pt-PT" sz="2400" dirty="0" err="1" smtClean="0">
                <a:ea typeface="ＭＳ Ｐゴシック" charset="0"/>
                <a:cs typeface="ＭＳ Ｐゴシック" charset="0"/>
              </a:rPr>
              <a:t>HyperText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Transfer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Protocol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(HTTP)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Protocolo cliente servidor para acesso a recursos remotos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O cliente envia o pedido, o servidor a resposta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Propriedades importantes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Cliente servidor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Sobre TCP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Utilização de identificadores e localizadores de recursos (URI e URL)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Mensagens com comandos, respostas e cabeçalhos em ASCII e extensíveis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Agnóstico ao conteúdo transportado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Meta dados dos recursos nas mensagens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</a:rPr>
              <a:t>Protocolo sem estado (</a:t>
            </a:r>
            <a:r>
              <a:rPr lang="pt-PT" sz="2400" i="1" dirty="0" err="1" smtClean="0">
                <a:ea typeface="ＭＳ Ｐゴシック" charset="0"/>
              </a:rPr>
              <a:t>stateless</a:t>
            </a:r>
            <a:r>
              <a:rPr lang="pt-PT" sz="2400" dirty="0" smtClean="0">
                <a:ea typeface="ＭＳ Ｐゴシック" charset="0"/>
              </a:rPr>
              <a:t>)</a:t>
            </a:r>
            <a:endParaRPr lang="pt-PT" sz="2400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666104-216B-1542-82C3-CA6BED95E1E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latin typeface="+mn-lt"/>
                <a:ea typeface="ＭＳ Ｐゴシック" charset="0"/>
              </a:rPr>
              <a:t>História da Web</a:t>
            </a:r>
            <a:endParaRPr lang="pt-PT">
              <a:latin typeface="+mn-lt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610600" cy="5162550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Até aos anos 80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A Internet só era usada por académicos (</a:t>
            </a:r>
            <a:r>
              <a:rPr lang="pt-PT" sz="2000" i="1" dirty="0" err="1" smtClean="0">
                <a:ea typeface="ＭＳ Ｐゴシック" charset="0"/>
              </a:rPr>
              <a:t>login</a:t>
            </a:r>
            <a:r>
              <a:rPr lang="pt-PT" sz="2000" dirty="0" smtClean="0">
                <a:ea typeface="ＭＳ Ｐゴシック" charset="0"/>
              </a:rPr>
              <a:t> remoto, e-mail, transferência de ficheiros) e os computadores eram muito caros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Fim dos anos 80 e princípio dos anos 90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A ideia de base da WEB e a linguagem HTML são propostas por Berners-Lee (CERN, </a:t>
            </a:r>
            <a:r>
              <a:rPr lang="pt-PT" sz="2000" dirty="0" err="1" smtClean="0">
                <a:ea typeface="ＭＳ Ｐゴシック" charset="0"/>
              </a:rPr>
              <a:t>Suiça</a:t>
            </a:r>
            <a:r>
              <a:rPr lang="pt-PT" sz="2000" dirty="0" smtClean="0">
                <a:ea typeface="ＭＳ Ｐゴシック" charset="0"/>
              </a:rPr>
              <a:t>)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Anos 90</a:t>
            </a:r>
          </a:p>
          <a:p>
            <a:pPr lvl="1">
              <a:defRPr/>
            </a:pPr>
            <a:r>
              <a:rPr lang="pt-PT" sz="2000" dirty="0">
                <a:ea typeface="ＭＳ Ｐゴシック" charset="0"/>
              </a:rPr>
              <a:t>1991: primeira versão de um browser (</a:t>
            </a:r>
            <a:r>
              <a:rPr lang="pt-PT" sz="2000" dirty="0" err="1">
                <a:ea typeface="ＭＳ Ｐゴシック" charset="0"/>
              </a:rPr>
              <a:t>NeXT</a:t>
            </a:r>
            <a:r>
              <a:rPr lang="pt-PT" sz="2000" dirty="0">
                <a:ea typeface="ＭＳ Ｐゴシック" charset="0"/>
              </a:rPr>
              <a:t> </a:t>
            </a:r>
            <a:r>
              <a:rPr lang="pt-PT" sz="2000" dirty="0" err="1">
                <a:ea typeface="ＭＳ Ｐゴシック" charset="0"/>
              </a:rPr>
              <a:t>machine</a:t>
            </a:r>
            <a:r>
              <a:rPr lang="pt-PT" sz="2000" dirty="0">
                <a:ea typeface="ＭＳ Ｐゴシック" charset="0"/>
              </a:rPr>
              <a:t>)</a:t>
            </a:r>
          </a:p>
          <a:p>
            <a:pPr lvl="1">
              <a:defRPr/>
            </a:pPr>
            <a:r>
              <a:rPr lang="pt-PT" sz="2000" dirty="0">
                <a:ea typeface="ＭＳ Ｐゴシック" charset="0"/>
              </a:rPr>
              <a:t>1993: o primeiro browser para PC – </a:t>
            </a:r>
            <a:r>
              <a:rPr lang="pt-PT" sz="2000" dirty="0" err="1">
                <a:ea typeface="ＭＳ Ｐゴシック" charset="0"/>
              </a:rPr>
              <a:t>Mosaic</a:t>
            </a:r>
            <a:endParaRPr lang="pt-PT" sz="2000" dirty="0">
              <a:ea typeface="ＭＳ Ｐゴシック" charset="0"/>
            </a:endParaRP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Os </a:t>
            </a:r>
            <a:r>
              <a:rPr lang="pt-PT" sz="2000" dirty="0" err="1" smtClean="0">
                <a:ea typeface="ＭＳ Ｐゴシック" charset="0"/>
              </a:rPr>
              <a:t>PCs</a:t>
            </a:r>
            <a:r>
              <a:rPr lang="pt-PT" sz="2000" dirty="0" smtClean="0">
                <a:ea typeface="ＭＳ Ｐゴシック" charset="0"/>
              </a:rPr>
              <a:t> tornam-se populares e relativamente potentes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O acesso comercial à Internet generaliza-se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Antecedentes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As noções </a:t>
            </a:r>
            <a:r>
              <a:rPr lang="pt-PT" sz="2000" i="1" dirty="0" smtClean="0">
                <a:ea typeface="ＭＳ Ｐゴシック" charset="0"/>
                <a:cs typeface="ＭＳ Ｐゴシック" charset="0"/>
              </a:rPr>
              <a:t>de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</a:rPr>
              <a:t>hyper</a:t>
            </a:r>
            <a:r>
              <a:rPr lang="pt-PT" sz="20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</a:rPr>
              <a:t>text</a:t>
            </a:r>
            <a:r>
              <a:rPr lang="pt-PT" sz="20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e</a:t>
            </a:r>
            <a:r>
              <a:rPr lang="pt-PT" sz="20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</a:rPr>
              <a:t>hyper</a:t>
            </a:r>
            <a:r>
              <a:rPr lang="pt-PT" sz="20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ligação que tiveram origem 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FORA 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da comunidade de redes e das suas aplicações mais </a:t>
            </a:r>
            <a:r>
              <a:rPr lang="pt-PT" sz="2000" dirty="0" err="1" smtClean="0">
                <a:ea typeface="ＭＳ Ｐゴシック" charset="0"/>
                <a:cs typeface="ＭＳ Ｐゴシック" charset="0"/>
              </a:rPr>
              <a:t>directas</a:t>
            </a:r>
            <a:endParaRPr lang="pt-PT" sz="2000" dirty="0"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endParaRPr lang="pt-PT" sz="2000" dirty="0" smtClean="0">
              <a:ea typeface="ＭＳ Ｐゴシック" charset="0"/>
            </a:endParaRPr>
          </a:p>
          <a:p>
            <a:pPr lvl="1">
              <a:defRPr/>
            </a:pPr>
            <a:endParaRPr lang="pt-PT" sz="2000" dirty="0" smtClean="0">
              <a:ea typeface="ＭＳ Ｐゴシック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7BCEAF-F348-CA48-B3B0-47A0F63356F7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Terminologia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Uma página WEB é composta por vários </a:t>
            </a:r>
            <a:r>
              <a:rPr lang="pt-PT" dirty="0" err="1" smtClean="0"/>
              <a:t>objectos</a:t>
            </a:r>
            <a:r>
              <a:rPr lang="pt-PT" dirty="0" smtClean="0"/>
              <a:t> ou recursos  informativos</a:t>
            </a:r>
          </a:p>
          <a:p>
            <a:pPr lvl="1">
              <a:defRPr/>
            </a:pPr>
            <a:r>
              <a:rPr lang="en-US" dirty="0" smtClean="0"/>
              <a:t>G</a:t>
            </a:r>
            <a:r>
              <a:rPr lang="pt-PT" dirty="0" err="1" smtClean="0"/>
              <a:t>eralmente</a:t>
            </a:r>
            <a:r>
              <a:rPr lang="pt-PT" dirty="0" smtClean="0"/>
              <a:t> uma página HTML de base contendo referências a outros </a:t>
            </a:r>
            <a:r>
              <a:rPr lang="pt-PT" dirty="0" err="1" smtClean="0"/>
              <a:t>objectos</a:t>
            </a:r>
            <a:r>
              <a:rPr lang="pt-PT" dirty="0" smtClean="0"/>
              <a:t> como: imagens JPEG ou outras, ficheiros, áudio ou vídeo, código executável no browser, outras páginas contendo código HTML, etc.</a:t>
            </a:r>
          </a:p>
          <a:p>
            <a:pPr>
              <a:defRPr/>
            </a:pPr>
            <a:r>
              <a:rPr lang="pt-PT" dirty="0" smtClean="0"/>
              <a:t>Qualquer um desses recursos tem uma espécie de endereço, as referências HTML, designado popularmente por URL</a:t>
            </a:r>
          </a:p>
          <a:p>
            <a:pPr lvl="1">
              <a:defRPr/>
            </a:pPr>
            <a:r>
              <a:rPr lang="en-US" dirty="0" smtClean="0"/>
              <a:t>Q</a:t>
            </a:r>
            <a:r>
              <a:rPr lang="pt-PT" dirty="0" err="1" smtClean="0"/>
              <a:t>ue</a:t>
            </a:r>
            <a:r>
              <a:rPr lang="pt-PT" dirty="0" smtClean="0"/>
              <a:t> contém o nome do servidor onde o objecto reside, seguido do nome do objecto local ao servidor, eventualmente seguido de parâmetros</a:t>
            </a:r>
          </a:p>
          <a:p>
            <a:pPr lvl="1">
              <a:defRPr/>
            </a:pP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FE85D9-869E-864E-9731-E1AFD2D35E0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latin typeface="+mn-lt"/>
                <a:ea typeface="ＭＳ Ｐゴシック" charset="0"/>
              </a:rPr>
              <a:t>Nomes, identificadores e endereços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163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4946650"/>
          </a:xfrm>
        </p:spPr>
        <p:txBody>
          <a:bodyPr/>
          <a:lstStyle/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Nome (URN), Identificador (URI), Localizador </a:t>
            </a:r>
            <a:r>
              <a:rPr lang="pt-PT" sz="2400" dirty="0">
                <a:ea typeface="ＭＳ Ｐゴシック" charset="0"/>
                <a:cs typeface="ＭＳ Ｐゴシック" charset="0"/>
              </a:rPr>
              <a:t>(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URL)</a:t>
            </a:r>
            <a:endParaRPr lang="pt-PT" sz="2400" dirty="0"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URN: nome único global para um recurso, e.g. ISBN # de um livro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URI: identificador representando o livro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URL: uma localização do conteúdo do livro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URI e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URLs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são escritos como 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de uma forma bem definida</a:t>
            </a:r>
            <a:endParaRPr lang="pt-PT" sz="2400" dirty="0" smtClean="0"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Protocolo para comunicar com um servidor (e.g., </a:t>
            </a:r>
            <a:r>
              <a:rPr lang="pt-PT" sz="2000" dirty="0" err="1" smtClean="0">
                <a:ea typeface="ＭＳ Ｐゴシック" charset="0"/>
              </a:rPr>
              <a:t>http</a:t>
            </a:r>
            <a:r>
              <a:rPr lang="pt-PT" sz="2000" dirty="0" smtClean="0">
                <a:ea typeface="ＭＳ Ｐゴシック" charset="0"/>
              </a:rPr>
              <a:t>)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Nome do servidor (e.g.</a:t>
            </a:r>
            <a:r>
              <a:rPr lang="pt-PT" sz="2000" dirty="0">
                <a:ea typeface="ＭＳ Ｐゴシック" charset="0"/>
              </a:rPr>
              <a:t> </a:t>
            </a:r>
            <a:r>
              <a:rPr lang="pt-PT" sz="2000" dirty="0" err="1">
                <a:ea typeface="ＭＳ Ｐゴシック" charset="0"/>
              </a:rPr>
              <a:t>www.fct.unl.pt</a:t>
            </a:r>
            <a:r>
              <a:rPr lang="pt-PT" sz="2000" dirty="0" smtClean="0">
                <a:ea typeface="ＭＳ Ｐゴシック" charset="0"/>
              </a:rPr>
              <a:t>)</a:t>
            </a:r>
          </a:p>
          <a:p>
            <a:pPr lvl="1">
              <a:defRPr/>
            </a:pPr>
            <a:r>
              <a:rPr lang="pt-PT" sz="2000" dirty="0" smtClean="0">
                <a:ea typeface="ＭＳ Ｐゴシック" charset="0"/>
              </a:rPr>
              <a:t>Nome do recurso (e.g., </a:t>
            </a:r>
            <a:r>
              <a:rPr lang="pt-PT" sz="2000" dirty="0" err="1" smtClean="0">
                <a:ea typeface="ＭＳ Ｐゴシック" charset="0"/>
              </a:rPr>
              <a:t>coolpicture.gif</a:t>
            </a:r>
            <a:r>
              <a:rPr lang="pt-PT" sz="2000" dirty="0" smtClean="0">
                <a:ea typeface="ＭＳ Ｐゴシック" charset="0"/>
              </a:rPr>
              <a:t>)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Sintaxe</a:t>
            </a:r>
          </a:p>
          <a:p>
            <a:pPr lvl="1">
              <a:defRPr/>
            </a:pPr>
            <a:r>
              <a:rPr lang="en-US" sz="2000" dirty="0" smtClean="0">
                <a:ea typeface="ＭＳ Ｐゴシック" charset="0"/>
              </a:rPr>
              <a:t>P</a:t>
            </a:r>
            <a:r>
              <a:rPr lang="pt-PT" sz="2000" dirty="0" err="1" smtClean="0">
                <a:ea typeface="ＭＳ Ｐゴシック" charset="0"/>
              </a:rPr>
              <a:t>rotocolo</a:t>
            </a:r>
            <a:r>
              <a:rPr lang="pt-PT" sz="2000" dirty="0" smtClean="0">
                <a:ea typeface="ＭＳ Ｐゴシック" charset="0"/>
              </a:rPr>
              <a:t> de acesso://nome do servidor[:porta]/nome-do-objecto</a:t>
            </a:r>
          </a:p>
          <a:p>
            <a:pPr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Exemplo</a:t>
            </a:r>
          </a:p>
          <a:p>
            <a:pPr lvl="1">
              <a:defRPr/>
            </a:pPr>
            <a:r>
              <a:rPr lang="en-US" sz="2000" dirty="0" smtClean="0">
                <a:ea typeface="ＭＳ Ｐゴシック" charset="0"/>
              </a:rPr>
              <a:t>http</a:t>
            </a:r>
            <a:r>
              <a:rPr lang="pt-PT" sz="2000" dirty="0" smtClean="0">
                <a:ea typeface="ＭＳ Ｐゴシック" charset="0"/>
              </a:rPr>
              <a:t>://</a:t>
            </a:r>
            <a:r>
              <a:rPr lang="pt-PT" sz="2000" dirty="0" err="1" smtClean="0">
                <a:ea typeface="ＭＳ Ｐゴシック" charset="0"/>
              </a:rPr>
              <a:t>www.fct.unl.pt</a:t>
            </a:r>
            <a:r>
              <a:rPr lang="pt-PT" sz="2000" dirty="0" smtClean="0">
                <a:ea typeface="ＭＳ Ｐゴシック" charset="0"/>
              </a:rPr>
              <a:t>/nome-do-objecto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8FDC9F-A5D4-FF4F-8516-E72EB8F49CE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533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70850" cy="795338"/>
          </a:xfrm>
        </p:spPr>
        <p:txBody>
          <a:bodyPr/>
          <a:lstStyle/>
          <a:p>
            <a:pPr>
              <a:defRPr/>
            </a:pPr>
            <a:r>
              <a:rPr lang="en-US" sz="3200" dirty="0" smtClean="0"/>
              <a:t>O </a:t>
            </a:r>
            <a:r>
              <a:rPr lang="en-US" sz="3200" dirty="0" err="1" smtClean="0"/>
              <a:t>Protocolo</a:t>
            </a:r>
            <a:r>
              <a:rPr lang="en-US" sz="3200" dirty="0" smtClean="0"/>
              <a:t> HTTP</a:t>
            </a:r>
            <a:endParaRPr lang="en-US" sz="2800" dirty="0">
              <a:latin typeface="Gill Sans MT" charset="0"/>
            </a:endParaRPr>
          </a:p>
        </p:txBody>
      </p:sp>
      <p:sp>
        <p:nvSpPr>
          <p:cNvPr id="39938" name="Text Box 7"/>
          <p:cNvSpPr txBox="1">
            <a:spLocks noChangeArrowheads="1"/>
          </p:cNvSpPr>
          <p:nvPr/>
        </p:nvSpPr>
        <p:spPr bwMode="auto">
          <a:xfrm>
            <a:off x="2670175" y="2420938"/>
            <a:ext cx="1787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smtClean="0">
                <a:latin typeface="+mn-lt"/>
              </a:rPr>
              <a:t>PC running</a:t>
            </a:r>
          </a:p>
          <a:p>
            <a:pPr eaLnBrk="1" hangingPunct="1">
              <a:defRPr/>
            </a:pPr>
            <a:r>
              <a:rPr lang="en-US" sz="1600" smtClean="0">
                <a:latin typeface="+mn-lt"/>
              </a:rPr>
              <a:t>Firefox browser</a:t>
            </a:r>
            <a:endParaRPr lang="en-US" sz="2400" smtClean="0">
              <a:latin typeface="+mn-lt"/>
            </a:endParaRPr>
          </a:p>
        </p:txBody>
      </p:sp>
      <p:sp>
        <p:nvSpPr>
          <p:cNvPr id="39939" name="Text Box 9"/>
          <p:cNvSpPr txBox="1">
            <a:spLocks noChangeArrowheads="1"/>
          </p:cNvSpPr>
          <p:nvPr/>
        </p:nvSpPr>
        <p:spPr bwMode="auto">
          <a:xfrm>
            <a:off x="5670550" y="3802063"/>
            <a:ext cx="14351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smtClean="0">
                <a:latin typeface="+mn-lt"/>
              </a:rPr>
              <a:t>server </a:t>
            </a:r>
          </a:p>
          <a:p>
            <a:pPr eaLnBrk="1" hangingPunct="1">
              <a:defRPr/>
            </a:pPr>
            <a:r>
              <a:rPr lang="en-US" sz="1600" smtClean="0">
                <a:latin typeface="+mn-lt"/>
              </a:rPr>
              <a:t>running</a:t>
            </a:r>
          </a:p>
          <a:p>
            <a:pPr eaLnBrk="1" hangingPunct="1">
              <a:defRPr/>
            </a:pPr>
            <a:r>
              <a:rPr lang="en-US" sz="1600" smtClean="0">
                <a:latin typeface="+mn-lt"/>
              </a:rPr>
              <a:t>Apache Web</a:t>
            </a:r>
          </a:p>
          <a:p>
            <a:pPr eaLnBrk="1" hangingPunct="1">
              <a:defRPr/>
            </a:pPr>
            <a:r>
              <a:rPr lang="en-US" sz="1600" smtClean="0">
                <a:latin typeface="+mn-lt"/>
              </a:rPr>
              <a:t>server</a:t>
            </a:r>
            <a:endParaRPr lang="en-US" sz="2400" smtClean="0">
              <a:latin typeface="+mn-lt"/>
            </a:endParaRPr>
          </a:p>
        </p:txBody>
      </p:sp>
      <p:sp>
        <p:nvSpPr>
          <p:cNvPr id="39940" name="Text Box 23"/>
          <p:cNvSpPr txBox="1">
            <a:spLocks noChangeArrowheads="1"/>
          </p:cNvSpPr>
          <p:nvPr/>
        </p:nvSpPr>
        <p:spPr bwMode="auto">
          <a:xfrm>
            <a:off x="2944813" y="5183188"/>
            <a:ext cx="1687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 err="1" smtClean="0">
                <a:latin typeface="+mn-lt"/>
              </a:rPr>
              <a:t>iphone</a:t>
            </a:r>
            <a:r>
              <a:rPr lang="en-US" sz="1600" dirty="0" smtClean="0">
                <a:latin typeface="+mn-lt"/>
              </a:rPr>
              <a:t> running</a:t>
            </a:r>
          </a:p>
          <a:p>
            <a:pPr eaLnBrk="1" hangingPunct="1">
              <a:defRPr/>
            </a:pPr>
            <a:r>
              <a:rPr lang="en-US" sz="1600" dirty="0" smtClean="0">
                <a:latin typeface="+mn-lt"/>
              </a:rPr>
              <a:t>Safari browser</a:t>
            </a:r>
            <a:endParaRPr lang="en-US" sz="2400" dirty="0" smtClean="0">
              <a:latin typeface="+mn-lt"/>
            </a:endParaRP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3984625" y="2101850"/>
            <a:ext cx="2101850" cy="946150"/>
            <a:chOff x="3640" y="1346"/>
            <a:chExt cx="1324" cy="596"/>
          </a:xfrm>
        </p:grpSpPr>
        <p:sp>
          <p:nvSpPr>
            <p:cNvPr id="39988" name="Line 19"/>
            <p:cNvSpPr>
              <a:spLocks noChangeShapeType="1"/>
            </p:cNvSpPr>
            <p:nvPr/>
          </p:nvSpPr>
          <p:spPr bwMode="auto">
            <a:xfrm>
              <a:off x="3640" y="1346"/>
              <a:ext cx="1324" cy="59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39989" name="Text Box 24"/>
            <p:cNvSpPr txBox="1">
              <a:spLocks noChangeArrowheads="1"/>
            </p:cNvSpPr>
            <p:nvPr/>
          </p:nvSpPr>
          <p:spPr bwMode="auto">
            <a:xfrm rot="1422049">
              <a:off x="3823" y="1444"/>
              <a:ext cx="98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smtClean="0">
                  <a:solidFill>
                    <a:srgbClr val="CC0000"/>
                  </a:solidFill>
                  <a:latin typeface="+mn-lt"/>
                </a:rPr>
                <a:t>HTTP request</a:t>
              </a:r>
              <a:endParaRPr lang="en-US" sz="2400" smtClean="0">
                <a:solidFill>
                  <a:srgbClr val="CC0000"/>
                </a:solidFill>
                <a:latin typeface="+mn-lt"/>
              </a:endParaRP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4095750" y="2309813"/>
            <a:ext cx="1971675" cy="904875"/>
            <a:chOff x="4141" y="394"/>
            <a:chExt cx="1242" cy="570"/>
          </a:xfrm>
        </p:grpSpPr>
        <p:sp>
          <p:nvSpPr>
            <p:cNvPr id="22579" name="Line 20"/>
            <p:cNvSpPr>
              <a:spLocks noChangeShapeType="1"/>
            </p:cNvSpPr>
            <p:nvPr/>
          </p:nvSpPr>
          <p:spPr bwMode="auto">
            <a:xfrm flipH="1" flipV="1">
              <a:off x="4141" y="394"/>
              <a:ext cx="1242" cy="57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0" name="Text Box 26"/>
            <p:cNvSpPr txBox="1">
              <a:spLocks noChangeArrowheads="1"/>
            </p:cNvSpPr>
            <p:nvPr/>
          </p:nvSpPr>
          <p:spPr bwMode="auto">
            <a:xfrm rot="1411598">
              <a:off x="4304" y="706"/>
              <a:ext cx="101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HTTP response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 rot="-3183056">
            <a:off x="3960813" y="3595688"/>
            <a:ext cx="2101850" cy="946150"/>
            <a:chOff x="3640" y="1346"/>
            <a:chExt cx="1324" cy="596"/>
          </a:xfrm>
        </p:grpSpPr>
        <p:sp>
          <p:nvSpPr>
            <p:cNvPr id="22577" name="Line 19"/>
            <p:cNvSpPr>
              <a:spLocks noChangeShapeType="1"/>
            </p:cNvSpPr>
            <p:nvPr/>
          </p:nvSpPr>
          <p:spPr bwMode="auto">
            <a:xfrm>
              <a:off x="3640" y="1346"/>
              <a:ext cx="1324" cy="59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8" name="Text Box 24"/>
            <p:cNvSpPr txBox="1">
              <a:spLocks noChangeArrowheads="1"/>
            </p:cNvSpPr>
            <p:nvPr/>
          </p:nvSpPr>
          <p:spPr bwMode="auto">
            <a:xfrm rot="1422049">
              <a:off x="3860" y="1445"/>
              <a:ext cx="91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>
                  <a:solidFill>
                    <a:srgbClr val="CC0000"/>
                  </a:solidFill>
                  <a:latin typeface="Arial" charset="0"/>
                </a:rPr>
                <a:t>HTTP request</a:t>
              </a:r>
              <a:endParaRPr lang="en-US" sz="2400">
                <a:solidFill>
                  <a:srgbClr val="CC0000"/>
                </a:solidFill>
                <a:latin typeface="Arial" charset="0"/>
              </a:endParaRP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 rot="-3264937">
            <a:off x="4006850" y="3835400"/>
            <a:ext cx="1971675" cy="904875"/>
            <a:chOff x="4141" y="394"/>
            <a:chExt cx="1242" cy="570"/>
          </a:xfrm>
        </p:grpSpPr>
        <p:sp>
          <p:nvSpPr>
            <p:cNvPr id="39982" name="Line 20"/>
            <p:cNvSpPr>
              <a:spLocks noChangeShapeType="1"/>
            </p:cNvSpPr>
            <p:nvPr/>
          </p:nvSpPr>
          <p:spPr bwMode="auto">
            <a:xfrm flipH="1" flipV="1">
              <a:off x="4141" y="394"/>
              <a:ext cx="1242" cy="57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PT">
                <a:latin typeface="+mn-lt"/>
              </a:endParaRPr>
            </a:p>
          </p:txBody>
        </p:sp>
        <p:sp>
          <p:nvSpPr>
            <p:cNvPr id="39983" name="Text Box 26"/>
            <p:cNvSpPr txBox="1">
              <a:spLocks noChangeArrowheads="1"/>
            </p:cNvSpPr>
            <p:nvPr/>
          </p:nvSpPr>
          <p:spPr bwMode="auto">
            <a:xfrm rot="1411598">
              <a:off x="4285" y="700"/>
              <a:ext cx="105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smtClean="0">
                  <a:solidFill>
                    <a:srgbClr val="CC0000"/>
                  </a:solidFill>
                  <a:latin typeface="+mn-lt"/>
                </a:rPr>
                <a:t>HTTP response</a:t>
              </a:r>
              <a:endParaRPr lang="en-US" sz="2400" smtClean="0">
                <a:solidFill>
                  <a:srgbClr val="CC0000"/>
                </a:solidFill>
                <a:latin typeface="+mn-lt"/>
              </a:endParaRPr>
            </a:p>
          </p:txBody>
        </p:sp>
      </p:grpSp>
      <p:pic>
        <p:nvPicPr>
          <p:cNvPr id="22537" name="Picture 43" descr="iphone_stylized_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850" y="4251325"/>
            <a:ext cx="382588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8" name="Group 44"/>
          <p:cNvGrpSpPr>
            <a:grpSpLocks/>
          </p:cNvGrpSpPr>
          <p:nvPr/>
        </p:nvGrpSpPr>
        <p:grpSpPr bwMode="auto">
          <a:xfrm>
            <a:off x="2963863" y="1433513"/>
            <a:ext cx="1066800" cy="1079500"/>
            <a:chOff x="-44" y="1473"/>
            <a:chExt cx="981" cy="1105"/>
          </a:xfrm>
        </p:grpSpPr>
        <p:pic>
          <p:nvPicPr>
            <p:cNvPr id="22573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74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452553 w 356"/>
                <a:gd name="T3" fmla="*/ 144892 h 368"/>
                <a:gd name="T4" fmla="*/ 1723142 w 356"/>
                <a:gd name="T5" fmla="*/ 3018562 h 368"/>
                <a:gd name="T6" fmla="*/ 379756 w 356"/>
                <a:gd name="T7" fmla="*/ 37751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539" name="Group 47"/>
          <p:cNvGrpSpPr>
            <a:grpSpLocks/>
          </p:cNvGrpSpPr>
          <p:nvPr/>
        </p:nvGrpSpPr>
        <p:grpSpPr bwMode="auto">
          <a:xfrm>
            <a:off x="6084888" y="2598738"/>
            <a:ext cx="695325" cy="1282700"/>
            <a:chOff x="4140" y="429"/>
            <a:chExt cx="1425" cy="2396"/>
          </a:xfrm>
        </p:grpSpPr>
        <p:sp>
          <p:nvSpPr>
            <p:cNvPr id="22541" name="Freeform 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2 w 354"/>
                <a:gd name="T3" fmla="*/ 3 h 2742"/>
                <a:gd name="T4" fmla="*/ 2 w 354"/>
                <a:gd name="T5" fmla="*/ 13 h 2742"/>
                <a:gd name="T6" fmla="*/ 0 w 354"/>
                <a:gd name="T7" fmla="*/ 14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Rectangle 49"/>
            <p:cNvSpPr>
              <a:spLocks noChangeArrowheads="1"/>
            </p:cNvSpPr>
            <p:nvPr/>
          </p:nvSpPr>
          <p:spPr bwMode="auto">
            <a:xfrm>
              <a:off x="4205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43" name="Freeform 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3 h 2537"/>
                <a:gd name="T4" fmla="*/ 2 w 211"/>
                <a:gd name="T5" fmla="*/ 1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4" name="Freeform 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3 h 226"/>
                <a:gd name="T4" fmla="*/ 2 w 328"/>
                <a:gd name="T5" fmla="*/ 3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Rectangle 52"/>
            <p:cNvSpPr>
              <a:spLocks noChangeArrowheads="1"/>
            </p:cNvSpPr>
            <p:nvPr/>
          </p:nvSpPr>
          <p:spPr bwMode="auto">
            <a:xfrm>
              <a:off x="4212" y="693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2546" name="Group 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2571" name="AutoShape 54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7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2572" name="AutoShape 55"/>
              <p:cNvSpPr>
                <a:spLocks noChangeArrowheads="1"/>
              </p:cNvSpPr>
              <p:nvPr/>
            </p:nvSpPr>
            <p:spPr bwMode="auto">
              <a:xfrm>
                <a:off x="629" y="2586"/>
                <a:ext cx="694" cy="9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2547" name="Rectangle 56"/>
            <p:cNvSpPr>
              <a:spLocks noChangeArrowheads="1"/>
            </p:cNvSpPr>
            <p:nvPr/>
          </p:nvSpPr>
          <p:spPr bwMode="auto">
            <a:xfrm>
              <a:off x="4225" y="1019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2548" name="Group 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2569" name="AutoShape 58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3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2570" name="AutoShape 59"/>
              <p:cNvSpPr>
                <a:spLocks noChangeArrowheads="1"/>
              </p:cNvSpPr>
              <p:nvPr/>
            </p:nvSpPr>
            <p:spPr bwMode="auto">
              <a:xfrm>
                <a:off x="632" y="2588"/>
                <a:ext cx="690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2549" name="Rectangle 60"/>
            <p:cNvSpPr>
              <a:spLocks noChangeArrowheads="1"/>
            </p:cNvSpPr>
            <p:nvPr/>
          </p:nvSpPr>
          <p:spPr bwMode="auto">
            <a:xfrm>
              <a:off x="4218" y="1357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50" name="Rectangle 61"/>
            <p:cNvSpPr>
              <a:spLocks noChangeArrowheads="1"/>
            </p:cNvSpPr>
            <p:nvPr/>
          </p:nvSpPr>
          <p:spPr bwMode="auto">
            <a:xfrm>
              <a:off x="4228" y="1654"/>
              <a:ext cx="595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2551" name="Group 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2567" name="AutoShape 63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2568" name="AutoShape 64"/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2552" name="Freeform 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 w 328"/>
                <a:gd name="T3" fmla="*/ 2 h 226"/>
                <a:gd name="T4" fmla="*/ 2 w 328"/>
                <a:gd name="T5" fmla="*/ 2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53" name="Group 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2565" name="AutoShape 67"/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2566" name="AutoShape 68"/>
              <p:cNvSpPr>
                <a:spLocks noChangeArrowheads="1"/>
              </p:cNvSpPr>
              <p:nvPr/>
            </p:nvSpPr>
            <p:spPr bwMode="auto">
              <a:xfrm>
                <a:off x="630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2554" name="Rectangle 69"/>
            <p:cNvSpPr>
              <a:spLocks noChangeArrowheads="1"/>
            </p:cNvSpPr>
            <p:nvPr/>
          </p:nvSpPr>
          <p:spPr bwMode="auto">
            <a:xfrm>
              <a:off x="5249" y="432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55" name="Freeform 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 w 296"/>
                <a:gd name="T3" fmla="*/ 2 h 256"/>
                <a:gd name="T4" fmla="*/ 2 w 296"/>
                <a:gd name="T5" fmla="*/ 2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6" name="Freeform 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 w 304"/>
                <a:gd name="T3" fmla="*/ 3 h 288"/>
                <a:gd name="T4" fmla="*/ 2 w 304"/>
                <a:gd name="T5" fmla="*/ 3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Oval 72"/>
            <p:cNvSpPr>
              <a:spLocks noChangeArrowheads="1"/>
            </p:cNvSpPr>
            <p:nvPr/>
          </p:nvSpPr>
          <p:spPr bwMode="auto">
            <a:xfrm>
              <a:off x="5516" y="2611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58" name="Freeform 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3 h 240"/>
                <a:gd name="T4" fmla="*/ 2 w 306"/>
                <a:gd name="T5" fmla="*/ 3 h 240"/>
                <a:gd name="T6" fmla="*/ 2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AutoShape 74"/>
            <p:cNvSpPr>
              <a:spLocks noChangeArrowheads="1"/>
            </p:cNvSpPr>
            <p:nvPr/>
          </p:nvSpPr>
          <p:spPr bwMode="auto">
            <a:xfrm>
              <a:off x="4140" y="2677"/>
              <a:ext cx="1201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60" name="AutoShape 75"/>
            <p:cNvSpPr>
              <a:spLocks noChangeArrowheads="1"/>
            </p:cNvSpPr>
            <p:nvPr/>
          </p:nvSpPr>
          <p:spPr bwMode="auto">
            <a:xfrm>
              <a:off x="4205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61" name="Oval 76"/>
            <p:cNvSpPr>
              <a:spLocks noChangeArrowheads="1"/>
            </p:cNvSpPr>
            <p:nvPr/>
          </p:nvSpPr>
          <p:spPr bwMode="auto">
            <a:xfrm>
              <a:off x="4309" y="2383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62" name="Oval 77"/>
            <p:cNvSpPr>
              <a:spLocks noChangeArrowheads="1"/>
            </p:cNvSpPr>
            <p:nvPr/>
          </p:nvSpPr>
          <p:spPr bwMode="auto">
            <a:xfrm>
              <a:off x="4485" y="2383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2563" name="Oval 78"/>
            <p:cNvSpPr>
              <a:spLocks noChangeArrowheads="1"/>
            </p:cNvSpPr>
            <p:nvPr/>
          </p:nvSpPr>
          <p:spPr bwMode="auto">
            <a:xfrm>
              <a:off x="4661" y="2380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2564" name="Rectangle 79"/>
            <p:cNvSpPr>
              <a:spLocks noChangeArrowheads="1"/>
            </p:cNvSpPr>
            <p:nvPr/>
          </p:nvSpPr>
          <p:spPr bwMode="auto">
            <a:xfrm>
              <a:off x="5061" y="1835"/>
              <a:ext cx="88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5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9335E7-7176-F544-84C5-A3C7F81E3EA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O HTTP funciona sobre TCP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3835400" cy="5233988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 browser abre uma conexão TCP para o servidor</a:t>
            </a:r>
          </a:p>
          <a:p>
            <a:pPr>
              <a:defRPr/>
            </a:pPr>
            <a:r>
              <a:rPr lang="pt-PT" sz="2400" dirty="0" smtClean="0"/>
              <a:t>Envia então a mensagem </a:t>
            </a:r>
            <a:r>
              <a:rPr lang="pt-PT" sz="2400" i="1" dirty="0" smtClean="0"/>
              <a:t>HTTP </a:t>
            </a:r>
            <a:r>
              <a:rPr lang="pt-PT" sz="2400" i="1" dirty="0" err="1" smtClean="0"/>
              <a:t>Request</a:t>
            </a:r>
            <a:endParaRPr lang="pt-PT" sz="2400" i="1" dirty="0" smtClean="0"/>
          </a:p>
          <a:p>
            <a:pPr>
              <a:defRPr/>
            </a:pPr>
            <a:r>
              <a:rPr lang="pt-PT" sz="2400" dirty="0" smtClean="0"/>
              <a:t>O servidor responde com a mensagem </a:t>
            </a:r>
            <a:r>
              <a:rPr lang="pt-PT" sz="2400" i="1" dirty="0" smtClean="0"/>
              <a:t>HTTP </a:t>
            </a:r>
            <a:r>
              <a:rPr lang="pt-PT" sz="2400" i="1" dirty="0" err="1" smtClean="0"/>
              <a:t>Reply</a:t>
            </a:r>
            <a:endParaRPr lang="pt-PT" sz="2400" i="1" dirty="0" smtClean="0"/>
          </a:p>
          <a:p>
            <a:pPr>
              <a:defRPr/>
            </a:pPr>
            <a:r>
              <a:rPr lang="pt-PT" sz="2400" dirty="0" smtClean="0"/>
              <a:t>A seguir veremos como são estas mensagens e como este processo pode ser acelerado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EB9F95-02A9-E549-9EAA-8503D214B04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4580" name="Line 15"/>
          <p:cNvSpPr>
            <a:spLocks noChangeShapeType="1"/>
          </p:cNvSpPr>
          <p:nvPr/>
        </p:nvSpPr>
        <p:spPr bwMode="auto">
          <a:xfrm>
            <a:off x="6116638" y="2490788"/>
            <a:ext cx="0" cy="283210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Line 16"/>
          <p:cNvSpPr>
            <a:spLocks noChangeShapeType="1"/>
          </p:cNvSpPr>
          <p:nvPr/>
        </p:nvSpPr>
        <p:spPr bwMode="auto">
          <a:xfrm>
            <a:off x="7807325" y="2484438"/>
            <a:ext cx="0" cy="2881312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17"/>
          <p:cNvSpPr>
            <a:spLocks noChangeShapeType="1"/>
          </p:cNvSpPr>
          <p:nvPr/>
        </p:nvSpPr>
        <p:spPr bwMode="auto">
          <a:xfrm>
            <a:off x="6130925" y="2722563"/>
            <a:ext cx="1684338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18"/>
          <p:cNvSpPr>
            <a:spLocks noChangeShapeType="1"/>
          </p:cNvSpPr>
          <p:nvPr/>
        </p:nvSpPr>
        <p:spPr bwMode="auto">
          <a:xfrm flipH="1">
            <a:off x="6116638" y="3160713"/>
            <a:ext cx="1673225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19"/>
          <p:cNvSpPr>
            <a:spLocks noChangeShapeType="1"/>
          </p:cNvSpPr>
          <p:nvPr/>
        </p:nvSpPr>
        <p:spPr bwMode="auto">
          <a:xfrm>
            <a:off x="6124575" y="3668713"/>
            <a:ext cx="1684338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Line 20"/>
          <p:cNvSpPr>
            <a:spLocks noChangeShapeType="1"/>
          </p:cNvSpPr>
          <p:nvPr/>
        </p:nvSpPr>
        <p:spPr bwMode="auto">
          <a:xfrm flipH="1">
            <a:off x="6140450" y="4151313"/>
            <a:ext cx="1673225" cy="379412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AutoShape 21"/>
          <p:cNvSpPr>
            <a:spLocks/>
          </p:cNvSpPr>
          <p:nvPr/>
        </p:nvSpPr>
        <p:spPr bwMode="auto">
          <a:xfrm>
            <a:off x="7886700" y="4067175"/>
            <a:ext cx="74613" cy="182563"/>
          </a:xfrm>
          <a:prstGeom prst="rightBrace">
            <a:avLst>
              <a:gd name="adj1" fmla="val 2039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 sz="2400"/>
          </a:p>
        </p:txBody>
      </p:sp>
      <p:sp>
        <p:nvSpPr>
          <p:cNvPr id="24587" name="Text Box 22"/>
          <p:cNvSpPr txBox="1">
            <a:spLocks noChangeArrowheads="1"/>
          </p:cNvSpPr>
          <p:nvPr/>
        </p:nvSpPr>
        <p:spPr bwMode="auto">
          <a:xfrm>
            <a:off x="7902575" y="3763963"/>
            <a:ext cx="993775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time to </a:t>
            </a:r>
          </a:p>
          <a:p>
            <a:pPr eaLnBrk="1" hangingPunct="1">
              <a:lnSpc>
                <a:spcPct val="85000"/>
              </a:lnSpc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transmit </a:t>
            </a:r>
          </a:p>
          <a:p>
            <a:pPr eaLnBrk="1" hangingPunct="1">
              <a:lnSpc>
                <a:spcPct val="85000"/>
              </a:lnSpc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object</a:t>
            </a:r>
          </a:p>
        </p:txBody>
      </p:sp>
      <p:sp>
        <p:nvSpPr>
          <p:cNvPr id="24588" name="Line 23"/>
          <p:cNvSpPr>
            <a:spLocks noChangeShapeType="1"/>
          </p:cNvSpPr>
          <p:nvPr/>
        </p:nvSpPr>
        <p:spPr bwMode="auto">
          <a:xfrm>
            <a:off x="5726113" y="2697163"/>
            <a:ext cx="3905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Text Box 24"/>
          <p:cNvSpPr txBox="1">
            <a:spLocks noChangeArrowheads="1"/>
          </p:cNvSpPr>
          <p:nvPr/>
        </p:nvSpPr>
        <p:spPr bwMode="auto">
          <a:xfrm>
            <a:off x="4595813" y="2409825"/>
            <a:ext cx="12319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initiate TCP</a:t>
            </a:r>
          </a:p>
          <a:p>
            <a:pPr eaLnBrk="1" hangingPunct="1">
              <a:lnSpc>
                <a:spcPct val="85000"/>
              </a:lnSpc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connection</a:t>
            </a:r>
          </a:p>
        </p:txBody>
      </p:sp>
      <p:sp>
        <p:nvSpPr>
          <p:cNvPr id="24590" name="AutoShape 25"/>
          <p:cNvSpPr>
            <a:spLocks/>
          </p:cNvSpPr>
          <p:nvPr/>
        </p:nvSpPr>
        <p:spPr bwMode="auto">
          <a:xfrm>
            <a:off x="5861050" y="2747963"/>
            <a:ext cx="128588" cy="80327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85000"/>
              </a:lnSpc>
            </a:pPr>
            <a:endParaRPr lang="pt-PT" sz="2400"/>
          </a:p>
        </p:txBody>
      </p:sp>
      <p:sp>
        <p:nvSpPr>
          <p:cNvPr id="24591" name="Text Box 26"/>
          <p:cNvSpPr txBox="1">
            <a:spLocks noChangeArrowheads="1"/>
          </p:cNvSpPr>
          <p:nvPr/>
        </p:nvSpPr>
        <p:spPr bwMode="auto">
          <a:xfrm>
            <a:off x="5378450" y="2959100"/>
            <a:ext cx="57785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1600">
                <a:latin typeface="Arial" charset="0"/>
              </a:rPr>
              <a:t>RTT</a:t>
            </a:r>
          </a:p>
        </p:txBody>
      </p:sp>
      <p:sp>
        <p:nvSpPr>
          <p:cNvPr id="24592" name="Line 27"/>
          <p:cNvSpPr>
            <a:spLocks noChangeShapeType="1"/>
          </p:cNvSpPr>
          <p:nvPr/>
        </p:nvSpPr>
        <p:spPr bwMode="auto">
          <a:xfrm>
            <a:off x="5775325" y="3602038"/>
            <a:ext cx="354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Text Box 28"/>
          <p:cNvSpPr txBox="1">
            <a:spLocks noChangeArrowheads="1"/>
          </p:cNvSpPr>
          <p:nvPr/>
        </p:nvSpPr>
        <p:spPr bwMode="auto">
          <a:xfrm>
            <a:off x="4957763" y="3302000"/>
            <a:ext cx="9953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Request</a:t>
            </a:r>
          </a:p>
          <a:p>
            <a:pPr eaLnBrk="1" hangingPunct="1">
              <a:lnSpc>
                <a:spcPct val="85000"/>
              </a:lnSpc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object</a:t>
            </a:r>
          </a:p>
        </p:txBody>
      </p:sp>
      <p:sp>
        <p:nvSpPr>
          <p:cNvPr id="24594" name="AutoShape 29"/>
          <p:cNvSpPr>
            <a:spLocks/>
          </p:cNvSpPr>
          <p:nvPr/>
        </p:nvSpPr>
        <p:spPr bwMode="auto">
          <a:xfrm>
            <a:off x="5867400" y="3657600"/>
            <a:ext cx="128588" cy="803275"/>
          </a:xfrm>
          <a:prstGeom prst="leftBrace">
            <a:avLst>
              <a:gd name="adj1" fmla="val 520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lnSpc>
                <a:spcPct val="85000"/>
              </a:lnSpc>
            </a:pPr>
            <a:endParaRPr lang="pt-PT" sz="2400"/>
          </a:p>
        </p:txBody>
      </p:sp>
      <p:sp>
        <p:nvSpPr>
          <p:cNvPr id="24595" name="Text Box 30"/>
          <p:cNvSpPr txBox="1">
            <a:spLocks noChangeArrowheads="1"/>
          </p:cNvSpPr>
          <p:nvPr/>
        </p:nvSpPr>
        <p:spPr bwMode="auto">
          <a:xfrm>
            <a:off x="5397500" y="3881438"/>
            <a:ext cx="577850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1600">
                <a:latin typeface="Arial" charset="0"/>
              </a:rPr>
              <a:t>RTT</a:t>
            </a:r>
          </a:p>
        </p:txBody>
      </p:sp>
      <p:sp>
        <p:nvSpPr>
          <p:cNvPr id="24596" name="Line 35"/>
          <p:cNvSpPr>
            <a:spLocks noChangeShapeType="1"/>
          </p:cNvSpPr>
          <p:nvPr/>
        </p:nvSpPr>
        <p:spPr bwMode="auto">
          <a:xfrm flipH="1">
            <a:off x="5786438" y="4591050"/>
            <a:ext cx="3429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Text Box 36"/>
          <p:cNvSpPr txBox="1">
            <a:spLocks noChangeArrowheads="1"/>
          </p:cNvSpPr>
          <p:nvPr/>
        </p:nvSpPr>
        <p:spPr bwMode="auto">
          <a:xfrm>
            <a:off x="5003800" y="4652963"/>
            <a:ext cx="101758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object</a:t>
            </a:r>
          </a:p>
          <a:p>
            <a:pPr eaLnBrk="1" hangingPunct="1">
              <a:lnSpc>
                <a:spcPct val="85000"/>
              </a:lnSpc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received</a:t>
            </a:r>
          </a:p>
        </p:txBody>
      </p:sp>
      <p:sp>
        <p:nvSpPr>
          <p:cNvPr id="24598" name="Text Box 37"/>
          <p:cNvSpPr txBox="1">
            <a:spLocks noChangeArrowheads="1"/>
          </p:cNvSpPr>
          <p:nvPr/>
        </p:nvSpPr>
        <p:spPr bwMode="auto">
          <a:xfrm>
            <a:off x="5891213" y="5337175"/>
            <a:ext cx="56832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sz="1600">
                <a:latin typeface="Arial" charset="0"/>
              </a:rPr>
              <a:t>time</a:t>
            </a:r>
          </a:p>
        </p:txBody>
      </p:sp>
      <p:sp>
        <p:nvSpPr>
          <p:cNvPr id="24599" name="Text Box 38"/>
          <p:cNvSpPr txBox="1">
            <a:spLocks noChangeArrowheads="1"/>
          </p:cNvSpPr>
          <p:nvPr/>
        </p:nvSpPr>
        <p:spPr bwMode="auto">
          <a:xfrm>
            <a:off x="7569200" y="5319713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rial" charset="0"/>
              </a:rPr>
              <a:t>time</a:t>
            </a:r>
          </a:p>
        </p:txBody>
      </p:sp>
      <p:grpSp>
        <p:nvGrpSpPr>
          <p:cNvPr id="24600" name="Group 43"/>
          <p:cNvGrpSpPr>
            <a:grpSpLocks/>
          </p:cNvGrpSpPr>
          <p:nvPr/>
        </p:nvGrpSpPr>
        <p:grpSpPr bwMode="auto">
          <a:xfrm>
            <a:off x="7607300" y="1717675"/>
            <a:ext cx="423863" cy="684213"/>
            <a:chOff x="4140" y="429"/>
            <a:chExt cx="1425" cy="2396"/>
          </a:xfrm>
        </p:grpSpPr>
        <p:sp>
          <p:nvSpPr>
            <p:cNvPr id="24604" name="Freeform 44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3 w 354"/>
                <a:gd name="T3" fmla="*/ 8 h 2742"/>
                <a:gd name="T4" fmla="*/ 3 w 354"/>
                <a:gd name="T5" fmla="*/ 58 h 2742"/>
                <a:gd name="T6" fmla="*/ 0 w 354"/>
                <a:gd name="T7" fmla="*/ 60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5" name="Rectangle 45"/>
            <p:cNvSpPr>
              <a:spLocks noChangeArrowheads="1"/>
            </p:cNvSpPr>
            <p:nvPr/>
          </p:nvSpPr>
          <p:spPr bwMode="auto">
            <a:xfrm>
              <a:off x="4204" y="429"/>
              <a:ext cx="1051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4606" name="Freeform 46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 w 211"/>
                <a:gd name="T3" fmla="*/ 6 h 2537"/>
                <a:gd name="T4" fmla="*/ 2 w 211"/>
                <a:gd name="T5" fmla="*/ 54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Freeform 47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 w 328"/>
                <a:gd name="T3" fmla="*/ 3 h 226"/>
                <a:gd name="T4" fmla="*/ 3 w 328"/>
                <a:gd name="T5" fmla="*/ 6 h 226"/>
                <a:gd name="T6" fmla="*/ 0 w 328"/>
                <a:gd name="T7" fmla="*/ 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Rectangle 48"/>
            <p:cNvSpPr>
              <a:spLocks noChangeArrowheads="1"/>
            </p:cNvSpPr>
            <p:nvPr/>
          </p:nvSpPr>
          <p:spPr bwMode="auto">
            <a:xfrm>
              <a:off x="4209" y="690"/>
              <a:ext cx="598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4609" name="Group 49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4634" name="AutoShape 50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6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4635" name="AutoShape 51"/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4610" name="Rectangle 52"/>
            <p:cNvSpPr>
              <a:spLocks noChangeArrowheads="1"/>
            </p:cNvSpPr>
            <p:nvPr/>
          </p:nvSpPr>
          <p:spPr bwMode="auto">
            <a:xfrm>
              <a:off x="4225" y="1018"/>
              <a:ext cx="592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4611" name="Group 53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4632" name="AutoShape 54"/>
              <p:cNvSpPr>
                <a:spLocks noChangeArrowheads="1"/>
              </p:cNvSpPr>
              <p:nvPr/>
            </p:nvSpPr>
            <p:spPr bwMode="auto">
              <a:xfrm>
                <a:off x="616" y="2570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4633" name="AutoShape 55"/>
              <p:cNvSpPr>
                <a:spLocks noChangeArrowheads="1"/>
              </p:cNvSpPr>
              <p:nvPr/>
            </p:nvSpPr>
            <p:spPr bwMode="auto">
              <a:xfrm>
                <a:off x="629" y="2587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4612" name="Rectangle 56"/>
            <p:cNvSpPr>
              <a:spLocks noChangeArrowheads="1"/>
            </p:cNvSpPr>
            <p:nvPr/>
          </p:nvSpPr>
          <p:spPr bwMode="auto">
            <a:xfrm>
              <a:off x="4215" y="1357"/>
              <a:ext cx="598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4613" name="Rectangle 57"/>
            <p:cNvSpPr>
              <a:spLocks noChangeArrowheads="1"/>
            </p:cNvSpPr>
            <p:nvPr/>
          </p:nvSpPr>
          <p:spPr bwMode="auto">
            <a:xfrm>
              <a:off x="4225" y="1658"/>
              <a:ext cx="598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24614" name="Group 58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4630" name="AutoShape 59"/>
              <p:cNvSpPr>
                <a:spLocks noChangeArrowheads="1"/>
              </p:cNvSpPr>
              <p:nvPr/>
            </p:nvSpPr>
            <p:spPr bwMode="auto">
              <a:xfrm>
                <a:off x="611" y="2581"/>
                <a:ext cx="731" cy="12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4631" name="AutoShape 60"/>
              <p:cNvSpPr>
                <a:spLocks noChangeArrowheads="1"/>
              </p:cNvSpPr>
              <p:nvPr/>
            </p:nvSpPr>
            <p:spPr bwMode="auto">
              <a:xfrm>
                <a:off x="624" y="2586"/>
                <a:ext cx="698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4615" name="Freeform 61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 w 328"/>
                <a:gd name="T3" fmla="*/ 2 h 226"/>
                <a:gd name="T4" fmla="*/ 3 w 328"/>
                <a:gd name="T5" fmla="*/ 5 h 226"/>
                <a:gd name="T6" fmla="*/ 0 w 328"/>
                <a:gd name="T7" fmla="*/ 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616" name="Group 62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4628" name="AutoShape 63"/>
              <p:cNvSpPr>
                <a:spLocks noChangeArrowheads="1"/>
              </p:cNvSpPr>
              <p:nvPr/>
            </p:nvSpPr>
            <p:spPr bwMode="auto">
              <a:xfrm>
                <a:off x="612" y="2576"/>
                <a:ext cx="725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4629" name="AutoShape 64"/>
              <p:cNvSpPr>
                <a:spLocks noChangeArrowheads="1"/>
              </p:cNvSpPr>
              <p:nvPr/>
            </p:nvSpPr>
            <p:spPr bwMode="auto">
              <a:xfrm>
                <a:off x="626" y="2587"/>
                <a:ext cx="691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24617" name="Rectangle 65"/>
            <p:cNvSpPr>
              <a:spLocks noChangeArrowheads="1"/>
            </p:cNvSpPr>
            <p:nvPr/>
          </p:nvSpPr>
          <p:spPr bwMode="auto">
            <a:xfrm>
              <a:off x="5250" y="429"/>
              <a:ext cx="69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4618" name="Freeform 66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 w 296"/>
                <a:gd name="T3" fmla="*/ 2 h 256"/>
                <a:gd name="T4" fmla="*/ 3 w 296"/>
                <a:gd name="T5" fmla="*/ 5 h 256"/>
                <a:gd name="T6" fmla="*/ 0 w 296"/>
                <a:gd name="T7" fmla="*/ 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Freeform 67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 w 304"/>
                <a:gd name="T3" fmla="*/ 4 h 288"/>
                <a:gd name="T4" fmla="*/ 2 w 304"/>
                <a:gd name="T5" fmla="*/ 7 h 288"/>
                <a:gd name="T6" fmla="*/ 2 w 304"/>
                <a:gd name="T7" fmla="*/ 3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Oval 68"/>
            <p:cNvSpPr>
              <a:spLocks noChangeArrowheads="1"/>
            </p:cNvSpPr>
            <p:nvPr/>
          </p:nvSpPr>
          <p:spPr bwMode="auto">
            <a:xfrm>
              <a:off x="5517" y="2614"/>
              <a:ext cx="48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4621" name="Freeform 69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 h 240"/>
                <a:gd name="T2" fmla="*/ 2 w 306"/>
                <a:gd name="T3" fmla="*/ 6 h 240"/>
                <a:gd name="T4" fmla="*/ 3 w 306"/>
                <a:gd name="T5" fmla="*/ 3 h 240"/>
                <a:gd name="T6" fmla="*/ 3 w 306"/>
                <a:gd name="T7" fmla="*/ 0 h 240"/>
                <a:gd name="T8" fmla="*/ 0 w 306"/>
                <a:gd name="T9" fmla="*/ 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AutoShape 70"/>
            <p:cNvSpPr>
              <a:spLocks noChangeArrowheads="1"/>
            </p:cNvSpPr>
            <p:nvPr/>
          </p:nvSpPr>
          <p:spPr bwMode="auto">
            <a:xfrm>
              <a:off x="4140" y="2680"/>
              <a:ext cx="1201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4623" name="AutoShape 71"/>
            <p:cNvSpPr>
              <a:spLocks noChangeArrowheads="1"/>
            </p:cNvSpPr>
            <p:nvPr/>
          </p:nvSpPr>
          <p:spPr bwMode="auto">
            <a:xfrm>
              <a:off x="4204" y="2708"/>
              <a:ext cx="1073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4624" name="Oval 72"/>
            <p:cNvSpPr>
              <a:spLocks noChangeArrowheads="1"/>
            </p:cNvSpPr>
            <p:nvPr/>
          </p:nvSpPr>
          <p:spPr bwMode="auto">
            <a:xfrm>
              <a:off x="4305" y="2380"/>
              <a:ext cx="160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4625" name="Oval 73"/>
            <p:cNvSpPr>
              <a:spLocks noChangeArrowheads="1"/>
            </p:cNvSpPr>
            <p:nvPr/>
          </p:nvSpPr>
          <p:spPr bwMode="auto">
            <a:xfrm>
              <a:off x="4487" y="2386"/>
              <a:ext cx="160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 sz="180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4626" name="Oval 74"/>
            <p:cNvSpPr>
              <a:spLocks noChangeArrowheads="1"/>
            </p:cNvSpPr>
            <p:nvPr/>
          </p:nvSpPr>
          <p:spPr bwMode="auto">
            <a:xfrm>
              <a:off x="4663" y="2380"/>
              <a:ext cx="155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4627" name="Rectangle 75"/>
            <p:cNvSpPr>
              <a:spLocks noChangeArrowheads="1"/>
            </p:cNvSpPr>
            <p:nvPr/>
          </p:nvSpPr>
          <p:spPr bwMode="auto">
            <a:xfrm>
              <a:off x="5063" y="1835"/>
              <a:ext cx="85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24601" name="Group 76"/>
          <p:cNvGrpSpPr>
            <a:grpSpLocks/>
          </p:cNvGrpSpPr>
          <p:nvPr/>
        </p:nvGrpSpPr>
        <p:grpSpPr bwMode="auto">
          <a:xfrm>
            <a:off x="5605463" y="1739900"/>
            <a:ext cx="698500" cy="709613"/>
            <a:chOff x="-44" y="1473"/>
            <a:chExt cx="981" cy="1105"/>
          </a:xfrm>
        </p:grpSpPr>
        <p:pic>
          <p:nvPicPr>
            <p:cNvPr id="24602" name="Picture 77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603" name="Freeform 7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9825 w 356"/>
                <a:gd name="T3" fmla="*/ 11340 h 368"/>
                <a:gd name="T4" fmla="*/ 165873 w 356"/>
                <a:gd name="T5" fmla="*/ 236254 h 368"/>
                <a:gd name="T6" fmla="*/ 36556 w 356"/>
                <a:gd name="T7" fmla="*/ 295467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800" dirty="0" smtClean="0">
                <a:latin typeface="+mn-lt"/>
                <a:ea typeface="ＭＳ Ｐゴシック" charset="0"/>
                <a:cs typeface="Tw Cen MT"/>
              </a:rPr>
              <a:t>Funcionamento</a:t>
            </a:r>
            <a:endParaRPr lang="pt-PT" sz="48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609600" y="1524000"/>
            <a:ext cx="8089900" cy="480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/>
              </a:rPr>
              <a:t>O que se passa quando é solicitado a um browser que aceda a um recurso especificado por um URL, como por exemplo: 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/>
              </a:rPr>
              <a:t>	</a:t>
            </a:r>
            <a:r>
              <a:rPr lang="en-US" b="0" dirty="0">
                <a:latin typeface="+mn-lt"/>
                <a:cs typeface="Tw Cen MT"/>
              </a:rPr>
              <a:t>http://en.wikipedia.org/wiki/HTML 	?</a:t>
            </a:r>
            <a:endParaRPr lang="pt-PT" b="0" dirty="0"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b="0" dirty="0"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cs typeface="Tw Cen MT"/>
              </a:rPr>
              <a:t>1) O browser faz a an</a:t>
            </a:r>
            <a:r>
              <a:rPr lang="pt-PT" altLang="ja-JP" b="0" dirty="0">
                <a:latin typeface="+mn-lt"/>
                <a:ea typeface="ヒラギノ角ゴ Pro W3" charset="0"/>
                <a:cs typeface="Tw Cen MT"/>
              </a:rPr>
              <a:t>álise</a:t>
            </a:r>
            <a:r>
              <a:rPr lang="pt-PT" b="0" dirty="0">
                <a:latin typeface="+mn-lt"/>
                <a:ea typeface="ヒラギノ角ゴ Pro W3" charset="0"/>
                <a:cs typeface="Tw Cen MT"/>
              </a:rPr>
              <a:t> do URL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ea typeface="ヒラギノ角ゴ Pro W3" charset="0"/>
                <a:cs typeface="Tw Cen MT"/>
              </a:rPr>
              <a:t>2) Solicita ao DNS o endereço do servidor (</a:t>
            </a:r>
            <a:r>
              <a:rPr lang="en-US" b="0" dirty="0" err="1">
                <a:latin typeface="+mn-lt"/>
                <a:ea typeface="ヒラギノ角ゴ Pro W3" charset="0"/>
                <a:cs typeface="Tw Cen MT"/>
              </a:rPr>
              <a:t>en.wikipedia.org</a:t>
            </a:r>
            <a:r>
              <a:rPr lang="pt-PT" b="0" dirty="0">
                <a:latin typeface="+mn-lt"/>
                <a:ea typeface="ヒラギノ角ゴ Pro W3" charset="0"/>
                <a:cs typeface="Tw Cen MT"/>
              </a:rPr>
              <a:t>)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ea typeface="ヒラギノ角ゴ Pro W3" charset="0"/>
                <a:cs typeface="Tw Cen MT"/>
              </a:rPr>
              <a:t>3) O DNS responde com </a:t>
            </a:r>
            <a:r>
              <a:rPr lang="en-US" b="0" dirty="0">
                <a:latin typeface="+mn-lt"/>
                <a:ea typeface="ヒラギノ角ゴ Pro W3" charset="0"/>
                <a:cs typeface="Tw Cen MT"/>
              </a:rPr>
              <a:t>145.97.39.155  </a:t>
            </a:r>
            <a:r>
              <a:rPr lang="pt-PT" b="0" dirty="0">
                <a:latin typeface="+mn-lt"/>
                <a:ea typeface="ヒラギノ角ゴ Pro W3" charset="0"/>
                <a:cs typeface="Tw Cen MT"/>
              </a:rPr>
              <a:t>por exemplo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ea typeface="ヒラギノ角ゴ Pro W3" charset="0"/>
                <a:cs typeface="Tw Cen MT"/>
              </a:rPr>
              <a:t>4) O browser abre uma conexão TCP para o porto 80 de </a:t>
            </a:r>
            <a:r>
              <a:rPr lang="en-US" b="0" dirty="0">
                <a:latin typeface="+mn-lt"/>
                <a:ea typeface="ヒラギノ角ゴ Pro W3" charset="0"/>
                <a:cs typeface="Tw Cen MT"/>
              </a:rPr>
              <a:t>145.97.39.155</a:t>
            </a:r>
            <a:endParaRPr lang="pt-PT" b="0" dirty="0">
              <a:latin typeface="+mn-lt"/>
              <a:ea typeface="ヒラギノ角ゴ Pro W3" charset="0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ea typeface="ヒラギノ角ゴ Pro W3" charset="0"/>
                <a:cs typeface="Tw Cen MT"/>
              </a:rPr>
              <a:t>5) Envia então o comando: </a:t>
            </a:r>
            <a:r>
              <a:rPr lang="ja-JP" altLang="pt-PT" b="0" dirty="0">
                <a:latin typeface="+mn-lt"/>
                <a:ea typeface="ヒラギノ角ゴ Pro W3" charset="0"/>
                <a:cs typeface="Tw Cen MT"/>
              </a:rPr>
              <a:t>“</a:t>
            </a:r>
            <a:r>
              <a:rPr lang="pt-PT" b="0" dirty="0">
                <a:latin typeface="+mn-lt"/>
                <a:ea typeface="ヒラギノ角ゴ Pro W3" charset="0"/>
                <a:cs typeface="Tw Cen MT"/>
              </a:rPr>
              <a:t>GET </a:t>
            </a:r>
            <a:r>
              <a:rPr lang="en-US" b="0" dirty="0">
                <a:latin typeface="+mn-lt"/>
                <a:ea typeface="ヒラギノ角ゴ Pro W3" charset="0"/>
                <a:cs typeface="Tw Cen MT"/>
              </a:rPr>
              <a:t>/wiki/HTML </a:t>
            </a:r>
            <a:r>
              <a:rPr lang="pt-PT" b="0" dirty="0">
                <a:latin typeface="+mn-lt"/>
                <a:ea typeface="ヒラギノ角ゴ Pro W3" charset="0"/>
                <a:cs typeface="Tw Cen MT"/>
              </a:rPr>
              <a:t>HTTP/1.0</a:t>
            </a:r>
            <a:r>
              <a:rPr lang="ja-JP" altLang="pt-PT" b="0" dirty="0">
                <a:latin typeface="+mn-lt"/>
                <a:ea typeface="ヒラギノ角ゴ Pro W3" charset="0"/>
                <a:cs typeface="Tw Cen MT"/>
              </a:rPr>
              <a:t>”</a:t>
            </a:r>
            <a:r>
              <a:rPr lang="pt-PT" b="0" dirty="0">
                <a:latin typeface="+mn-lt"/>
                <a:ea typeface="ヒラギノ角ゴ Pro W3" charset="0"/>
                <a:cs typeface="Tw Cen MT"/>
              </a:rPr>
              <a:t> seguido de uma linha em branco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ea typeface="ヒラギノ角ゴ Pro W3" charset="0"/>
                <a:cs typeface="Tw Cen MT"/>
              </a:rPr>
              <a:t>6) O servidor responde com esse documento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ea typeface="ヒラギノ角ゴ Pro W3" charset="0"/>
                <a:cs typeface="Tw Cen MT"/>
              </a:rPr>
              <a:t>7) O browser lê o documento através do canal TCP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ea typeface="ヒラギノ角ゴ Pro W3" charset="0"/>
                <a:cs typeface="Tw Cen MT"/>
              </a:rPr>
              <a:t>8) O servidor e o browser fecham a conexão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b="0" dirty="0">
                <a:latin typeface="+mn-lt"/>
                <a:ea typeface="ヒラギノ角ゴ Pro W3" charset="0"/>
                <a:cs typeface="Tw Cen MT"/>
              </a:rPr>
              <a:t>9) O browser começa a interpretação do documento e abre novas conexões para ir buscar as imagens e outros documentos indicados no mesmo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7C912B-E37F-4444-91BF-7FEEA7D7E87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9" name="Rectangle 5"/>
          <p:cNvSpPr>
            <a:spLocks noChangeArrowheads="1"/>
          </p:cNvSpPr>
          <p:nvPr/>
        </p:nvSpPr>
        <p:spPr bwMode="auto">
          <a:xfrm>
            <a:off x="468313" y="1196975"/>
            <a:ext cx="6091237" cy="11525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681991" name="Rectangle 7"/>
          <p:cNvSpPr>
            <a:spLocks noChangeArrowheads="1"/>
          </p:cNvSpPr>
          <p:nvPr/>
        </p:nvSpPr>
        <p:spPr bwMode="auto">
          <a:xfrm>
            <a:off x="1835150" y="2636838"/>
            <a:ext cx="7104063" cy="3600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36647C-4A8C-BB41-B698-06D4A9F40924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 err="1"/>
              <a:t>M</a:t>
            </a:r>
            <a:r>
              <a:rPr lang="en-US" sz="3200" dirty="0" err="1" smtClean="0"/>
              <a:t>ensagens</a:t>
            </a:r>
            <a:r>
              <a:rPr lang="en-US" sz="3200" dirty="0" smtClean="0"/>
              <a:t> HTTP</a:t>
            </a:r>
            <a:endParaRPr lang="en-US" sz="3200" dirty="0"/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579438" y="1239838"/>
            <a:ext cx="5576887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1600" b="0" dirty="0">
                <a:solidFill>
                  <a:srgbClr val="0000FF"/>
                </a:solidFill>
                <a:latin typeface="Tahoma" charset="0"/>
              </a:rPr>
              <a:t>GET / HTTP/1.1</a:t>
            </a:r>
          </a:p>
          <a:p>
            <a:pPr algn="l">
              <a:defRPr/>
            </a:pPr>
            <a:r>
              <a:rPr lang="en-US" sz="1600" b="0" dirty="0">
                <a:latin typeface="Tahoma" charset="0"/>
              </a:rPr>
              <a:t>Host: </a:t>
            </a:r>
            <a:r>
              <a:rPr lang="en-US" sz="1600" b="0" dirty="0" err="1">
                <a:latin typeface="Tahoma" charset="0"/>
              </a:rPr>
              <a:t>asc.di.fct.unl.pt</a:t>
            </a:r>
            <a:endParaRPr lang="en-US" sz="1600" b="0" dirty="0">
              <a:latin typeface="Tahoma" charset="0"/>
            </a:endParaRPr>
          </a:p>
          <a:p>
            <a:pPr algn="l">
              <a:defRPr/>
            </a:pPr>
            <a:r>
              <a:rPr lang="en-US" sz="1600" b="0" dirty="0">
                <a:solidFill>
                  <a:schemeClr val="tx2"/>
                </a:solidFill>
                <a:latin typeface="Tahoma" charset="0"/>
              </a:rPr>
              <a:t>User-Agent: Mozilla/4.03</a:t>
            </a:r>
          </a:p>
          <a:p>
            <a:pPr algn="l">
              <a:defRPr/>
            </a:pPr>
            <a:r>
              <a:rPr lang="en-US" sz="1600" b="0" dirty="0">
                <a:latin typeface="Tahoma" charset="0"/>
              </a:rPr>
              <a:t>CRLF  CRLF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7019925" y="1268413"/>
            <a:ext cx="1566863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800" b="0" i="1" dirty="0">
                <a:latin typeface="Tahoma" charset="0"/>
              </a:rPr>
              <a:t>Client</a:t>
            </a:r>
          </a:p>
          <a:p>
            <a:pPr algn="l">
              <a:defRPr/>
            </a:pPr>
            <a:r>
              <a:rPr lang="en-US" sz="2800" b="0" i="1" dirty="0">
                <a:latin typeface="Tahoma" charset="0"/>
              </a:rPr>
              <a:t>Request</a:t>
            </a: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95288" y="3716338"/>
            <a:ext cx="1306512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800" b="0" i="1" dirty="0">
                <a:latin typeface="Tahoma" charset="0"/>
              </a:rPr>
              <a:t>Server</a:t>
            </a:r>
          </a:p>
          <a:p>
            <a:pPr algn="l">
              <a:defRPr/>
            </a:pPr>
            <a:r>
              <a:rPr lang="en-US" sz="2800" b="0" i="1" dirty="0">
                <a:latin typeface="Tahoma" charset="0"/>
              </a:rPr>
              <a:t>Reply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051050" y="2708275"/>
            <a:ext cx="6297613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1800" b="0" dirty="0">
                <a:solidFill>
                  <a:srgbClr val="0000FF"/>
                </a:solidFill>
                <a:latin typeface="Tahoma" charset="0"/>
              </a:rPr>
              <a:t>HTTP/1.1 200 OK</a:t>
            </a:r>
          </a:p>
          <a:p>
            <a:pPr algn="l">
              <a:defRPr/>
            </a:pPr>
            <a:r>
              <a:rPr lang="en-US" sz="1800" b="0" dirty="0">
                <a:latin typeface="Tahoma" charset="0"/>
              </a:rPr>
              <a:t>Date: Mon, 18 Feb 2013 17:51:37 GMT</a:t>
            </a:r>
          </a:p>
          <a:p>
            <a:pPr algn="l">
              <a:defRPr/>
            </a:pPr>
            <a:r>
              <a:rPr lang="en-US" sz="1800" b="0" dirty="0">
                <a:latin typeface="Tahoma" charset="0"/>
              </a:rPr>
              <a:t>Server: Apache/2.2.9 (</a:t>
            </a:r>
            <a:r>
              <a:rPr lang="en-US" sz="1800" b="0" dirty="0" err="1">
                <a:latin typeface="Tahoma" charset="0"/>
              </a:rPr>
              <a:t>Debian</a:t>
            </a:r>
            <a:r>
              <a:rPr lang="en-US" sz="1800" b="0" dirty="0">
                <a:latin typeface="Tahoma" charset="0"/>
              </a:rPr>
              <a:t>) PHP/5.2.6-1+lenny16 with …</a:t>
            </a:r>
          </a:p>
          <a:p>
            <a:pPr algn="l">
              <a:defRPr/>
            </a:pPr>
            <a:r>
              <a:rPr lang="en-US" sz="1800" b="0" dirty="0">
                <a:latin typeface="Tahoma" charset="0"/>
              </a:rPr>
              <a:t>Last-Modified: Wed, 17 Aug 2011 17:46:43 GMT</a:t>
            </a:r>
          </a:p>
          <a:p>
            <a:pPr algn="l">
              <a:defRPr/>
            </a:pPr>
            <a:r>
              <a:rPr lang="en-US" sz="1800" b="0" dirty="0" err="1">
                <a:latin typeface="Tahoma" charset="0"/>
              </a:rPr>
              <a:t>ETag</a:t>
            </a:r>
            <a:r>
              <a:rPr lang="en-US" sz="1800" b="0" dirty="0">
                <a:latin typeface="Tahoma" charset="0"/>
              </a:rPr>
              <a:t>: "4b8062-12a0-4aab7144a66c0"</a:t>
            </a:r>
          </a:p>
          <a:p>
            <a:pPr algn="l">
              <a:defRPr/>
            </a:pPr>
            <a:r>
              <a:rPr lang="en-US" sz="1800" b="0" dirty="0">
                <a:latin typeface="Tahoma" charset="0"/>
              </a:rPr>
              <a:t>Accept-Ranges: bytes</a:t>
            </a:r>
          </a:p>
          <a:p>
            <a:pPr algn="l">
              <a:defRPr/>
            </a:pPr>
            <a:r>
              <a:rPr lang="en-US" sz="1800" b="0" dirty="0">
                <a:latin typeface="Tahoma" charset="0"/>
              </a:rPr>
              <a:t>Content-Length: 4768</a:t>
            </a:r>
          </a:p>
          <a:p>
            <a:pPr algn="l">
              <a:defRPr/>
            </a:pPr>
            <a:r>
              <a:rPr lang="en-US" sz="1800" b="0" dirty="0">
                <a:latin typeface="Tahoma" charset="0"/>
              </a:rPr>
              <a:t>Vary: Accept-Encoding</a:t>
            </a:r>
          </a:p>
          <a:p>
            <a:pPr algn="l">
              <a:defRPr/>
            </a:pPr>
            <a:r>
              <a:rPr lang="en-US" sz="1800" b="0" dirty="0">
                <a:latin typeface="Tahoma" charset="0"/>
              </a:rPr>
              <a:t>Connection: close</a:t>
            </a:r>
          </a:p>
          <a:p>
            <a:pPr algn="l">
              <a:defRPr/>
            </a:pPr>
            <a:r>
              <a:rPr lang="en-US" sz="1800" b="0" dirty="0">
                <a:latin typeface="Tahoma" charset="0"/>
              </a:rPr>
              <a:t>Content-Type: text/html</a:t>
            </a:r>
          </a:p>
          <a:p>
            <a:pPr algn="l">
              <a:defRPr/>
            </a:pPr>
            <a:r>
              <a:rPr lang="en-US" sz="1800" b="0" dirty="0">
                <a:latin typeface="Tahoma" charset="0"/>
              </a:rPr>
              <a:t>CRLF</a:t>
            </a:r>
          </a:p>
          <a:p>
            <a:pPr algn="l">
              <a:defRPr/>
            </a:pPr>
            <a:r>
              <a:rPr lang="en-US" sz="1800" b="0" dirty="0">
                <a:latin typeface="Tahoma" charset="0"/>
              </a:rPr>
              <a:t>……………….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91" grpId="0" animBg="1"/>
      <p:bldP spid="681993" grpId="0"/>
    </p:bld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11412</TotalTime>
  <Words>1920</Words>
  <Application>Microsoft Macintosh PowerPoint</Application>
  <PresentationFormat>On-screen Show (4:3)</PresentationFormat>
  <Paragraphs>374</Paragraphs>
  <Slides>23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cs426</vt:lpstr>
      <vt:lpstr> Redes de Computadores   O protocolo HTTP </vt:lpstr>
      <vt:lpstr>Objectivo da lição</vt:lpstr>
      <vt:lpstr>História da Web</vt:lpstr>
      <vt:lpstr>Terminologia</vt:lpstr>
      <vt:lpstr>Nomes, identificadores e endereços</vt:lpstr>
      <vt:lpstr>O Protocolo HTTP</vt:lpstr>
      <vt:lpstr>O HTTP funciona sobre TCP</vt:lpstr>
      <vt:lpstr>Funcionamento</vt:lpstr>
      <vt:lpstr>Mensagens HTTP</vt:lpstr>
      <vt:lpstr>Filosofia do HTTP e meta dados dos recursos</vt:lpstr>
      <vt:lpstr>Estrutura de uma mensagem Request</vt:lpstr>
      <vt:lpstr>Exemplo de uma mensagem HTTP Request</vt:lpstr>
      <vt:lpstr>Utilização das linhas do cabeçalho</vt:lpstr>
      <vt:lpstr>Forma geral</vt:lpstr>
      <vt:lpstr>Métodos ou comandos</vt:lpstr>
      <vt:lpstr>Passagem de parâmetros</vt:lpstr>
      <vt:lpstr>Exemplo de uma mensagem de resposta HTTP</vt:lpstr>
      <vt:lpstr>Alguns códigos de resposta</vt:lpstr>
      <vt:lpstr>Onde termina a mensagem ? </vt:lpstr>
      <vt:lpstr>Um browser manual</vt:lpstr>
      <vt:lpstr>O HTTP é um protocolo sem estado</vt:lpstr>
      <vt:lpstr>Acesso com cookies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751</cp:revision>
  <dcterms:created xsi:type="dcterms:W3CDTF">2001-07-06T14:58:21Z</dcterms:created>
  <dcterms:modified xsi:type="dcterms:W3CDTF">2013-04-16T21:35:06Z</dcterms:modified>
</cp:coreProperties>
</file>