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7" r:id="rId2"/>
    <p:sldId id="483" r:id="rId3"/>
    <p:sldId id="508" r:id="rId4"/>
    <p:sldId id="509" r:id="rId5"/>
    <p:sldId id="510" r:id="rId6"/>
    <p:sldId id="513" r:id="rId7"/>
    <p:sldId id="512" r:id="rId8"/>
    <p:sldId id="514" r:id="rId9"/>
    <p:sldId id="522" r:id="rId10"/>
    <p:sldId id="523" r:id="rId11"/>
    <p:sldId id="524" r:id="rId12"/>
    <p:sldId id="525" r:id="rId13"/>
    <p:sldId id="526" r:id="rId14"/>
    <p:sldId id="527" r:id="rId15"/>
    <p:sldId id="528" r:id="rId16"/>
    <p:sldId id="529" r:id="rId17"/>
    <p:sldId id="499" r:id="rId18"/>
    <p:sldId id="476" r:id="rId19"/>
    <p:sldId id="530" r:id="rId20"/>
    <p:sldId id="451" r:id="rId21"/>
    <p:sldId id="531" r:id="rId22"/>
    <p:sldId id="532" r:id="rId23"/>
    <p:sldId id="478" r:id="rId24"/>
    <p:sldId id="423" r:id="rId2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04" autoAdjust="0"/>
  </p:normalViewPr>
  <p:slideViewPr>
    <p:cSldViewPr>
      <p:cViewPr varScale="1">
        <p:scale>
          <a:sx n="89" d="100"/>
          <a:sy n="89" d="100"/>
        </p:scale>
        <p:origin x="-58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7D9A0F12-FD22-FF41-B1C9-9EDA37F0DA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993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0AA0E78-612F-CC4C-909F-C0FBA4A9B5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213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AF8437-B112-5A4F-9CFF-6E3F310AA4E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8D399224-8317-734C-9E39-6CEFA44B2FFE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3107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31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325FEE1B-E937-4D49-A8FB-450B8185FDFF}" type="slidenum">
              <a:rPr lang="pt-PT" sz="1300" u="none"/>
              <a:pPr eaLnBrk="1" hangingPunct="1">
                <a:defRPr/>
              </a:pPr>
              <a:t>17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AD87EDC5-C696-824D-8F29-983AECC5C8F5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20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E70E7AE-8369-0C4C-87D4-A9EE508FAB24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21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912C1361-8333-374C-8375-4166A5DFEE93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24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376B0-4FEF-F04D-9936-8E3BABA6DF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545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53D2C-A08D-9345-A55C-E2D9090011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686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1B87F-98C9-AC47-816C-2CC0F18F9A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59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C102D-C762-C843-9079-41B068A60F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876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8C312-8AC4-BB4E-9815-3528F5576B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979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54996-DBFB-F549-81B2-D4E7F70D5A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500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73756-3C01-2A43-85FB-E4DA6A30C0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91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32A24-8B3C-E743-93A4-62211313ED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50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B3D20-2CF5-FE4B-842E-78824DE99F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117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8B050-7707-2C47-B006-2DEE0CFE3F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37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3FE2A-06CA-F348-AC58-24F07DA25E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791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544CBE4E-FDE6-8C4A-A04F-EED6BEF0B2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432F3670-B591-F341-ACB0-AD38322A84FD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 O </a:t>
            </a:r>
            <a:r>
              <a:rPr lang="pt-PT" dirty="0" smtClean="0"/>
              <a:t>protocolo TCP — c</a:t>
            </a:r>
            <a:r>
              <a:rPr lang="pt-PT" dirty="0" smtClean="0">
                <a:cs typeface="+mj-cs"/>
              </a:rPr>
              <a:t>ontrolo da saturação</a:t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Solução TCP – </a:t>
            </a:r>
            <a:r>
              <a:rPr lang="pt-PT" i="1" dirty="0" err="1" smtClean="0"/>
              <a:t>Slow</a:t>
            </a:r>
            <a:r>
              <a:rPr lang="pt-PT" i="1" dirty="0" smtClean="0"/>
              <a:t> </a:t>
            </a:r>
            <a:r>
              <a:rPr lang="pt-PT" i="1" dirty="0" err="1" smtClean="0"/>
              <a:t>start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Arrancar devagar (</a:t>
            </a:r>
            <a:r>
              <a:rPr lang="pt-PT" i="1" dirty="0" err="1" smtClean="0"/>
              <a:t>slow</a:t>
            </a:r>
            <a:r>
              <a:rPr lang="pt-PT" i="1" dirty="0" smtClean="0"/>
              <a:t> </a:t>
            </a:r>
            <a:r>
              <a:rPr lang="pt-PT" i="1" dirty="0" err="1" smtClean="0"/>
              <a:t>start</a:t>
            </a:r>
            <a:r>
              <a:rPr lang="pt-PT" dirty="0" smtClean="0"/>
              <a:t>)</a:t>
            </a:r>
          </a:p>
          <a:p>
            <a:pPr lvl="1">
              <a:defRPr/>
            </a:pPr>
            <a:r>
              <a:rPr lang="pt-PT" dirty="0" smtClean="0"/>
              <a:t>Inicialmente </a:t>
            </a:r>
            <a:r>
              <a:rPr lang="pt-PT" b="1" dirty="0" err="1" smtClean="0">
                <a:solidFill>
                  <a:srgbClr val="FF0000"/>
                </a:solidFill>
              </a:rPr>
              <a:t>cwnd</a:t>
            </a:r>
            <a:r>
              <a:rPr lang="pt-PT" b="1" dirty="0" smtClean="0">
                <a:solidFill>
                  <a:srgbClr val="FF0000"/>
                </a:solidFill>
              </a:rPr>
              <a:t> = 1 </a:t>
            </a:r>
            <a:r>
              <a:rPr lang="pt-PT" dirty="0" smtClean="0"/>
              <a:t>MSS</a:t>
            </a:r>
          </a:p>
          <a:p>
            <a:pPr lvl="1">
              <a:defRPr/>
            </a:pPr>
            <a:r>
              <a:rPr lang="pt-PT" dirty="0" smtClean="0"/>
              <a:t>Logo, inicialmente o ritmo é 1 MSS / RTT</a:t>
            </a:r>
          </a:p>
          <a:p>
            <a:pPr lvl="1">
              <a:defRPr/>
            </a:pPr>
            <a:r>
              <a:rPr lang="pt-PT" dirty="0"/>
              <a:t>p</a:t>
            </a:r>
            <a:r>
              <a:rPr lang="pt-PT" dirty="0" smtClean="0"/>
              <a:t>or exemplo: 8000 bits / 20 </a:t>
            </a:r>
            <a:r>
              <a:rPr lang="pt-PT" dirty="0" err="1" smtClean="0"/>
              <a:t>ms</a:t>
            </a:r>
            <a:r>
              <a:rPr lang="pt-PT" dirty="0" smtClean="0"/>
              <a:t> = 400 </a:t>
            </a:r>
            <a:r>
              <a:rPr lang="pt-PT" dirty="0" err="1" smtClean="0"/>
              <a:t>Kbps</a:t>
            </a:r>
            <a:endParaRPr lang="pt-PT" dirty="0" smtClean="0"/>
          </a:p>
          <a:p>
            <a:pPr>
              <a:defRPr/>
            </a:pPr>
            <a:r>
              <a:rPr lang="pt-PT" dirty="0" smtClean="0"/>
              <a:t>Por cada ACK recebido aumentar</a:t>
            </a:r>
            <a:r>
              <a:rPr lang="pt-PT" b="1" dirty="0" smtClean="0">
                <a:solidFill>
                  <a:srgbClr val="FF0000"/>
                </a:solidFill>
              </a:rPr>
              <a:t> </a:t>
            </a:r>
            <a:r>
              <a:rPr lang="pt-PT" b="1" dirty="0" err="1" smtClean="0">
                <a:solidFill>
                  <a:srgbClr val="FF0000"/>
                </a:solidFill>
              </a:rPr>
              <a:t>cwnd</a:t>
            </a:r>
            <a:r>
              <a:rPr lang="pt-PT" b="1" dirty="0" smtClean="0">
                <a:solidFill>
                  <a:srgbClr val="FF0000"/>
                </a:solidFill>
              </a:rPr>
              <a:t> </a:t>
            </a:r>
            <a:r>
              <a:rPr lang="pt-PT" dirty="0" smtClean="0"/>
              <a:t>de 1 MSS</a:t>
            </a:r>
          </a:p>
          <a:p>
            <a:pPr lvl="1">
              <a:defRPr/>
            </a:pPr>
            <a:r>
              <a:rPr lang="pt-PT" dirty="0" smtClean="0"/>
              <a:t>A subida do ritmo de emissão passa a ser exponencial</a:t>
            </a:r>
          </a:p>
          <a:p>
            <a:pPr>
              <a:defRPr/>
            </a:pPr>
            <a:r>
              <a:rPr lang="pt-PT" dirty="0" smtClean="0"/>
              <a:t>Isto é, </a:t>
            </a:r>
            <a:r>
              <a:rPr lang="pt-PT" i="1" dirty="0" err="1" smtClean="0"/>
              <a:t>slow</a:t>
            </a:r>
            <a:r>
              <a:rPr lang="pt-PT" i="1" dirty="0" smtClean="0"/>
              <a:t> </a:t>
            </a:r>
            <a:r>
              <a:rPr lang="pt-PT" i="1" dirty="0" err="1" smtClean="0"/>
              <a:t>start</a:t>
            </a:r>
            <a:r>
              <a:rPr lang="pt-PT" i="1" dirty="0" smtClean="0"/>
              <a:t> </a:t>
            </a:r>
            <a:r>
              <a:rPr lang="pt-PT" i="1" dirty="0" err="1" smtClean="0"/>
              <a:t>is</a:t>
            </a:r>
            <a:r>
              <a:rPr lang="pt-PT" i="1" dirty="0" smtClean="0"/>
              <a:t> </a:t>
            </a:r>
            <a:r>
              <a:rPr lang="pt-PT" i="1" dirty="0" err="1" smtClean="0"/>
              <a:t>in</a:t>
            </a:r>
            <a:r>
              <a:rPr lang="pt-PT" i="1" dirty="0" smtClean="0"/>
              <a:t> </a:t>
            </a:r>
            <a:r>
              <a:rPr lang="pt-PT" i="1" dirty="0" err="1" smtClean="0"/>
              <a:t>fact</a:t>
            </a:r>
            <a:r>
              <a:rPr lang="pt-PT" i="1" dirty="0" smtClean="0"/>
              <a:t> </a:t>
            </a:r>
            <a:r>
              <a:rPr lang="pt-PT" i="1" dirty="0" err="1" smtClean="0"/>
              <a:t>fast</a:t>
            </a:r>
            <a:r>
              <a:rPr lang="pt-PT" i="1" dirty="0" smtClean="0"/>
              <a:t> </a:t>
            </a:r>
            <a:r>
              <a:rPr lang="pt-PT" i="1" dirty="0" err="1" smtClean="0"/>
              <a:t>start</a:t>
            </a:r>
            <a:endParaRPr lang="pt-PT" i="1" dirty="0" smtClean="0"/>
          </a:p>
          <a:p>
            <a:pPr>
              <a:defRPr/>
            </a:pPr>
            <a:endParaRPr lang="pt-PT" i="1" dirty="0"/>
          </a:p>
          <a:p>
            <a:pPr>
              <a:defRPr/>
            </a:pPr>
            <a:r>
              <a:rPr lang="pt-PT" dirty="0" smtClean="0">
                <a:solidFill>
                  <a:schemeClr val="tx1"/>
                </a:solidFill>
              </a:rPr>
              <a:t>Ao invés de </a:t>
            </a:r>
            <a:r>
              <a:rPr lang="pt-PT" i="1" dirty="0" err="1" smtClean="0">
                <a:solidFill>
                  <a:schemeClr val="tx1"/>
                </a:solidFill>
              </a:rPr>
              <a:t>slow-start</a:t>
            </a:r>
            <a:r>
              <a:rPr lang="pt-PT" dirty="0" smtClean="0">
                <a:solidFill>
                  <a:schemeClr val="tx1"/>
                </a:solidFill>
              </a:rPr>
              <a:t>, esta solução deveria chamar-se antes </a:t>
            </a:r>
            <a:r>
              <a:rPr lang="pt-PT" i="1" dirty="0" err="1" smtClean="0">
                <a:solidFill>
                  <a:schemeClr val="tx1"/>
                </a:solidFill>
              </a:rPr>
              <a:t>Multiplicative</a:t>
            </a:r>
            <a:r>
              <a:rPr lang="pt-PT" i="1" dirty="0" smtClean="0">
                <a:solidFill>
                  <a:schemeClr val="tx1"/>
                </a:solidFill>
              </a:rPr>
              <a:t> </a:t>
            </a:r>
            <a:r>
              <a:rPr lang="pt-PT" i="1" dirty="0" err="1" smtClean="0">
                <a:solidFill>
                  <a:schemeClr val="tx1"/>
                </a:solidFill>
              </a:rPr>
              <a:t>Increase</a:t>
            </a:r>
            <a:endParaRPr lang="pt-PT" i="1" dirty="0" smtClean="0">
              <a:solidFill>
                <a:schemeClr val="tx1"/>
              </a:solidFill>
            </a:endParaRPr>
          </a:p>
          <a:p>
            <a:pPr lvl="1">
              <a:defRPr/>
            </a:pP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E57864-7E01-2E4A-A3EA-F08564CA6A0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Funcionamento do </a:t>
            </a:r>
            <a:r>
              <a:rPr lang="pt-PT" i="1" dirty="0" err="1" smtClean="0"/>
              <a:t>slow</a:t>
            </a:r>
            <a:r>
              <a:rPr lang="pt-PT" i="1" dirty="0" smtClean="0"/>
              <a:t> </a:t>
            </a:r>
            <a:r>
              <a:rPr lang="pt-PT" i="1" dirty="0" err="1" smtClean="0"/>
              <a:t>start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Duplica o valor da </a:t>
            </a:r>
            <a:r>
              <a:rPr lang="pt-PT" i="1" dirty="0" err="1" smtClean="0">
                <a:solidFill>
                  <a:srgbClr val="FF0000"/>
                </a:solidFill>
              </a:rPr>
              <a:t>cwnd</a:t>
            </a:r>
            <a:r>
              <a:rPr lang="pt-PT" dirty="0" smtClean="0"/>
              <a:t> em cada RTT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3DC2B7-80F3-0F49-BFF3-AE697208D09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1371600" y="32004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295400" y="50292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1600200" y="3200400"/>
            <a:ext cx="838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438400" y="3200400"/>
            <a:ext cx="990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3429000" y="3200400"/>
            <a:ext cx="838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4267200" y="3200400"/>
            <a:ext cx="990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3733800" y="3200400"/>
            <a:ext cx="838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4572000" y="3200400"/>
            <a:ext cx="990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257800" y="3200400"/>
            <a:ext cx="838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V="1">
            <a:off x="6096000" y="3203575"/>
            <a:ext cx="989013" cy="182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5562600" y="3200400"/>
            <a:ext cx="838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6400800" y="3200400"/>
            <a:ext cx="990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943600" y="3200400"/>
            <a:ext cx="838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V="1">
            <a:off x="6781800" y="3200400"/>
            <a:ext cx="990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600200" y="2971800"/>
            <a:ext cx="304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1828800" y="2971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429000" y="2971800"/>
            <a:ext cx="304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3657600" y="2973388"/>
            <a:ext cx="0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810000" y="2971800"/>
            <a:ext cx="304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4038600" y="2971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257800" y="2971800"/>
            <a:ext cx="304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H="1">
            <a:off x="5486400" y="2973388"/>
            <a:ext cx="7938" cy="77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638800" y="2971800"/>
            <a:ext cx="304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5867400" y="2971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086600" y="2971800"/>
            <a:ext cx="304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7315200" y="2973388"/>
            <a:ext cx="0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7467600" y="2971800"/>
            <a:ext cx="304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7696200" y="2973388"/>
            <a:ext cx="0" cy="150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6019800" y="2971800"/>
            <a:ext cx="304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6248400" y="2971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7848600" y="2971800"/>
            <a:ext cx="304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8077200" y="2971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8229600" y="2971800"/>
            <a:ext cx="304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8458200" y="2971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>
            <a:off x="7086600" y="3276600"/>
            <a:ext cx="30480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>
            <a:off x="7391400" y="3276600"/>
            <a:ext cx="290513" cy="58102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772400" y="3276600"/>
            <a:ext cx="290513" cy="58102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>
            <a:off x="8077200" y="3200400"/>
            <a:ext cx="30480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1677988" y="3875088"/>
            <a:ext cx="3270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S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2641600" y="3886200"/>
            <a:ext cx="333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A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3506788" y="3810000"/>
            <a:ext cx="3270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S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3786188" y="3810000"/>
            <a:ext cx="3270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S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4495800" y="3810000"/>
            <a:ext cx="333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A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4800600" y="3810000"/>
            <a:ext cx="333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A</a:t>
            </a: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5335588" y="3810000"/>
            <a:ext cx="3270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S</a:t>
            </a: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5614988" y="3810000"/>
            <a:ext cx="3270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S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6096000" y="4235450"/>
            <a:ext cx="333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A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6448425" y="4235450"/>
            <a:ext cx="333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A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5995988" y="3810000"/>
            <a:ext cx="3270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S</a:t>
            </a: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6858000" y="4235450"/>
            <a:ext cx="333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A</a:t>
            </a:r>
          </a:p>
        </p:txBody>
      </p:sp>
      <p:sp>
        <p:nvSpPr>
          <p:cNvPr id="27702" name="Text Box 54"/>
          <p:cNvSpPr txBox="1">
            <a:spLocks noChangeArrowheads="1"/>
          </p:cNvSpPr>
          <p:nvPr/>
        </p:nvSpPr>
        <p:spPr bwMode="auto">
          <a:xfrm>
            <a:off x="250825" y="2276475"/>
            <a:ext cx="1312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Comic Sans MS" charset="0"/>
              </a:rPr>
              <a:t>Emissor</a:t>
            </a:r>
          </a:p>
        </p:txBody>
      </p:sp>
      <p:sp>
        <p:nvSpPr>
          <p:cNvPr id="27703" name="Text Box 55"/>
          <p:cNvSpPr txBox="1">
            <a:spLocks noChangeArrowheads="1"/>
          </p:cNvSpPr>
          <p:nvPr/>
        </p:nvSpPr>
        <p:spPr bwMode="auto">
          <a:xfrm>
            <a:off x="296863" y="5229225"/>
            <a:ext cx="1492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Comic Sans MS" charset="0"/>
              </a:rPr>
              <a:t>Receptor</a:t>
            </a:r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>
            <a:off x="6324600" y="3200400"/>
            <a:ext cx="838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6376988" y="3778250"/>
            <a:ext cx="3270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S</a:t>
            </a: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6400800" y="2971800"/>
            <a:ext cx="304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60" name="Line 59"/>
          <p:cNvSpPr>
            <a:spLocks noChangeShapeType="1"/>
          </p:cNvSpPr>
          <p:nvPr/>
        </p:nvSpPr>
        <p:spPr bwMode="auto">
          <a:xfrm>
            <a:off x="6629400" y="2971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1" name="Line 60"/>
          <p:cNvSpPr>
            <a:spLocks noChangeShapeType="1"/>
          </p:cNvSpPr>
          <p:nvPr/>
        </p:nvSpPr>
        <p:spPr bwMode="auto">
          <a:xfrm flipV="1">
            <a:off x="7162800" y="3200400"/>
            <a:ext cx="990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7239000" y="4235450"/>
            <a:ext cx="333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latin typeface="Comic Sans MS" charset="0"/>
              </a:rPr>
              <a:t>A</a:t>
            </a: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1600200" y="2438400"/>
            <a:ext cx="323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300" b="0">
                <a:solidFill>
                  <a:srgbClr val="000099"/>
                </a:solidFill>
                <a:latin typeface="Comic Sans MS" charset="0"/>
              </a:rPr>
              <a:t>1</a:t>
            </a:r>
          </a:p>
        </p:txBody>
      </p:sp>
      <p:sp>
        <p:nvSpPr>
          <p:cNvPr id="64" name="Text Box 63"/>
          <p:cNvSpPr txBox="1">
            <a:spLocks noChangeArrowheads="1"/>
          </p:cNvSpPr>
          <p:nvPr/>
        </p:nvSpPr>
        <p:spPr bwMode="auto">
          <a:xfrm>
            <a:off x="3657600" y="2451100"/>
            <a:ext cx="373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300" b="0">
                <a:solidFill>
                  <a:srgbClr val="000099"/>
                </a:solidFill>
                <a:latin typeface="Comic Sans MS" charset="0"/>
              </a:rPr>
              <a:t>2</a:t>
            </a:r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5715000" y="2463800"/>
            <a:ext cx="376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300" b="0">
                <a:solidFill>
                  <a:srgbClr val="000099"/>
                </a:solidFill>
                <a:latin typeface="Comic Sans MS" charset="0"/>
              </a:rPr>
              <a:t>4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7772400" y="2476500"/>
            <a:ext cx="373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300" b="0">
                <a:solidFill>
                  <a:srgbClr val="000099"/>
                </a:solidFill>
                <a:latin typeface="Comic Sans MS" charset="0"/>
              </a:rPr>
              <a:t>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7" grpId="0" animBg="1"/>
      <p:bldP spid="58" grpId="0"/>
      <p:bldP spid="59" grpId="0" animBg="1"/>
      <p:bldP spid="60" grpId="0" animBg="1"/>
      <p:bldP spid="61" grpId="0" animBg="1"/>
      <p:bldP spid="62" grpId="0"/>
      <p:bldP spid="63" grpId="0"/>
      <p:bldP spid="64" grpId="0"/>
      <p:bldP spid="65" grpId="0"/>
      <p:bldP spid="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i="1" dirty="0" err="1" smtClean="0"/>
              <a:t>Slow</a:t>
            </a:r>
            <a:r>
              <a:rPr lang="pt-PT" sz="3200" i="1" dirty="0" smtClean="0"/>
              <a:t> </a:t>
            </a:r>
            <a:r>
              <a:rPr lang="pt-PT" sz="3200" i="1" dirty="0" err="1" smtClean="0"/>
              <a:t>start</a:t>
            </a:r>
            <a:r>
              <a:rPr lang="pt-PT" sz="3200" i="1" dirty="0" smtClean="0"/>
              <a:t> ou </a:t>
            </a:r>
            <a:r>
              <a:rPr lang="pt-PT" sz="3200" i="1" dirty="0" err="1" smtClean="0"/>
              <a:t>Multiplicative</a:t>
            </a:r>
            <a:r>
              <a:rPr lang="pt-PT" sz="3200" i="1" dirty="0" smtClean="0"/>
              <a:t> </a:t>
            </a:r>
            <a:r>
              <a:rPr lang="pt-PT" sz="3200" i="1" dirty="0" err="1" smtClean="0"/>
              <a:t>Increase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O TCP arranca devagar mas sobe enquanto pode de forma exponencial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DDEAAC-F20B-AF45-A1AC-E9E5F06D733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8676" name="Freeform 3"/>
          <p:cNvSpPr>
            <a:spLocks/>
          </p:cNvSpPr>
          <p:nvPr/>
        </p:nvSpPr>
        <p:spPr bwMode="auto">
          <a:xfrm>
            <a:off x="1547813" y="3163888"/>
            <a:ext cx="7010400" cy="2819400"/>
          </a:xfrm>
          <a:custGeom>
            <a:avLst/>
            <a:gdLst>
              <a:gd name="T0" fmla="*/ 0 w 4416"/>
              <a:gd name="T1" fmla="*/ 0 h 1968"/>
              <a:gd name="T2" fmla="*/ 0 w 4416"/>
              <a:gd name="T3" fmla="*/ 2147483647 h 1968"/>
              <a:gd name="T4" fmla="*/ 2147483647 w 4416"/>
              <a:gd name="T5" fmla="*/ 2147483647 h 1968"/>
              <a:gd name="T6" fmla="*/ 0 60000 65536"/>
              <a:gd name="T7" fmla="*/ 0 60000 65536"/>
              <a:gd name="T8" fmla="*/ 0 60000 65536"/>
              <a:gd name="T9" fmla="*/ 0 w 4416"/>
              <a:gd name="T10" fmla="*/ 0 h 1968"/>
              <a:gd name="T11" fmla="*/ 4416 w 4416"/>
              <a:gd name="T12" fmla="*/ 1968 h 19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16" h="1968">
                <a:moveTo>
                  <a:pt x="0" y="0"/>
                </a:moveTo>
                <a:lnTo>
                  <a:pt x="0" y="1968"/>
                </a:lnTo>
                <a:lnTo>
                  <a:pt x="4416" y="196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7527925" y="5983288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 i="1">
                <a:latin typeface="Times New Roman" charset="0"/>
              </a:rPr>
              <a:t>t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61950" y="3357563"/>
            <a:ext cx="11064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 i="1">
                <a:latin typeface="Times New Roman" charset="0"/>
              </a:rPr>
              <a:t>Janela</a:t>
            </a:r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3879850" y="5602288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3879850" y="4916488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4108450" y="491648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4321175" y="5114925"/>
            <a:ext cx="1093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Comic Sans MS" charset="0"/>
              </a:rPr>
              <a:t>halved</a:t>
            </a:r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3117850" y="3697288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3727450" y="3925888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5784850" y="3163888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6851650" y="3544888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7994650" y="3621088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2112963" y="3240088"/>
            <a:ext cx="1963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b="0" dirty="0" smtClean="0">
                <a:latin typeface="+mn-lt"/>
              </a:rPr>
              <a:t>Pacote perdido</a:t>
            </a:r>
            <a:endParaRPr lang="pt-PT" b="0" dirty="0">
              <a:latin typeface="+mn-lt"/>
            </a:endParaRPr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2919413" y="5830888"/>
            <a:ext cx="2444750" cy="457200"/>
          </a:xfrm>
          <a:prstGeom prst="wedgeRectCallout">
            <a:avLst>
              <a:gd name="adj1" fmla="val -52519"/>
              <a:gd name="adj2" fmla="val -12872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altLang="ja-JP" sz="2400" b="0">
                <a:latin typeface="Comic Sans MS" charset="0"/>
              </a:rPr>
              <a:t>Slow start</a:t>
            </a:r>
            <a:endParaRPr lang="en-US" sz="2400" b="0">
              <a:latin typeface="Comic Sans MS" charset="0"/>
            </a:endParaRPr>
          </a:p>
        </p:txBody>
      </p:sp>
      <p:pic>
        <p:nvPicPr>
          <p:cNvPr id="28690" name="Picture 19" descr="tc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04"/>
          <a:stretch>
            <a:fillRect/>
          </a:stretch>
        </p:blipFill>
        <p:spPr bwMode="auto">
          <a:xfrm>
            <a:off x="3117850" y="4032250"/>
            <a:ext cx="5370513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91" name="Freeform 14"/>
          <p:cNvSpPr>
            <a:spLocks/>
          </p:cNvSpPr>
          <p:nvPr/>
        </p:nvSpPr>
        <p:spPr bwMode="auto">
          <a:xfrm>
            <a:off x="1547813" y="4581525"/>
            <a:ext cx="1590675" cy="1408113"/>
          </a:xfrm>
          <a:custGeom>
            <a:avLst/>
            <a:gdLst>
              <a:gd name="T0" fmla="*/ 2147483647 w 1152"/>
              <a:gd name="T1" fmla="*/ 0 h 864"/>
              <a:gd name="T2" fmla="*/ 2147483647 w 1152"/>
              <a:gd name="T3" fmla="*/ 2147483647 h 864"/>
              <a:gd name="T4" fmla="*/ 2147483647 w 1152"/>
              <a:gd name="T5" fmla="*/ 2147483647 h 864"/>
              <a:gd name="T6" fmla="*/ 2147483647 w 1152"/>
              <a:gd name="T7" fmla="*/ 2147483647 h 864"/>
              <a:gd name="T8" fmla="*/ 0 w 1152"/>
              <a:gd name="T9" fmla="*/ 2147483647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2"/>
              <a:gd name="T16" fmla="*/ 0 h 864"/>
              <a:gd name="T17" fmla="*/ 1152 w 1152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2" h="864">
                <a:moveTo>
                  <a:pt x="1152" y="0"/>
                </a:moveTo>
                <a:cubicBezTo>
                  <a:pt x="1132" y="116"/>
                  <a:pt x="1112" y="232"/>
                  <a:pt x="1056" y="336"/>
                </a:cubicBezTo>
                <a:cubicBezTo>
                  <a:pt x="1000" y="440"/>
                  <a:pt x="928" y="544"/>
                  <a:pt x="816" y="624"/>
                </a:cubicBezTo>
                <a:cubicBezTo>
                  <a:pt x="704" y="704"/>
                  <a:pt x="520" y="776"/>
                  <a:pt x="384" y="816"/>
                </a:cubicBezTo>
                <a:cubicBezTo>
                  <a:pt x="248" y="856"/>
                  <a:pt x="124" y="860"/>
                  <a:pt x="0" y="864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1042988" y="5157788"/>
            <a:ext cx="208915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93" name="Text Box 16"/>
          <p:cNvSpPr txBox="1">
            <a:spLocks noChangeArrowheads="1"/>
          </p:cNvSpPr>
          <p:nvPr/>
        </p:nvSpPr>
        <p:spPr bwMode="auto">
          <a:xfrm>
            <a:off x="428625" y="4581525"/>
            <a:ext cx="885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solidFill>
                  <a:srgbClr val="FF0000"/>
                </a:solidFill>
                <a:latin typeface="Comic Sans MS" charset="0"/>
              </a:rPr>
              <a:t>rwnd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2800" dirty="0"/>
              <a:t>P</a:t>
            </a:r>
            <a:r>
              <a:rPr lang="pt-PT" sz="2800" dirty="0" smtClean="0"/>
              <a:t>ercas de pacotes e gestão da janela</a:t>
            </a:r>
            <a:endParaRPr lang="pt-PT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err="1" smtClean="0"/>
              <a:t>Timeout</a:t>
            </a:r>
            <a:endParaRPr lang="pt-PT" sz="2400" dirty="0" smtClean="0"/>
          </a:p>
          <a:p>
            <a:pPr lvl="1">
              <a:defRPr/>
            </a:pPr>
            <a:r>
              <a:rPr lang="pt-PT" sz="2000" dirty="0" smtClean="0"/>
              <a:t>Só é detectado depois de ter passado mais do que um RTT, provavelmente provocado por </a:t>
            </a:r>
            <a:r>
              <a:rPr lang="pt-PT" sz="2000" i="1" dirty="0" err="1" smtClean="0"/>
              <a:t>buffers</a:t>
            </a:r>
            <a:r>
              <a:rPr lang="pt-PT" sz="2000" dirty="0" smtClean="0"/>
              <a:t> cheios</a:t>
            </a:r>
          </a:p>
          <a:p>
            <a:pPr lvl="1">
              <a:defRPr/>
            </a:pPr>
            <a:r>
              <a:rPr lang="pt-PT" sz="2000" dirty="0" smtClean="0"/>
              <a:t>O melhor é recuar em força e recomeçar com uma nova fase </a:t>
            </a:r>
            <a:r>
              <a:rPr lang="pt-PT" sz="2000" i="1" dirty="0" err="1" smtClean="0"/>
              <a:t>slow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start</a:t>
            </a:r>
            <a:r>
              <a:rPr lang="pt-PT" sz="2000" i="1" dirty="0" smtClean="0"/>
              <a:t>  </a:t>
            </a:r>
            <a:r>
              <a:rPr lang="pt-PT" sz="2000" dirty="0" smtClean="0"/>
              <a:t>		</a:t>
            </a:r>
          </a:p>
          <a:p>
            <a:pPr marL="1373187" lvl="4" indent="0">
              <a:buFontTx/>
              <a:buNone/>
              <a:defRPr/>
            </a:pPr>
            <a:r>
              <a:rPr lang="pt-PT" sz="1800" b="1" i="1" dirty="0" smtClean="0">
                <a:solidFill>
                  <a:srgbClr val="FF0000"/>
                </a:solidFill>
              </a:rPr>
              <a:t>		</a:t>
            </a:r>
            <a:r>
              <a:rPr lang="pt-PT" b="1" dirty="0" err="1" smtClean="0">
                <a:solidFill>
                  <a:srgbClr val="FF0000"/>
                </a:solidFill>
              </a:rPr>
              <a:t>cwnd</a:t>
            </a:r>
            <a:r>
              <a:rPr lang="pt-PT" b="1" dirty="0" smtClean="0">
                <a:solidFill>
                  <a:srgbClr val="FF0000"/>
                </a:solidFill>
              </a:rPr>
              <a:t> = 1 MSS</a:t>
            </a:r>
          </a:p>
          <a:p>
            <a:pPr lvl="1">
              <a:defRPr/>
            </a:pPr>
            <a:endParaRPr lang="pt-PT" sz="2000" dirty="0"/>
          </a:p>
          <a:p>
            <a:pPr>
              <a:defRPr/>
            </a:pPr>
            <a:r>
              <a:rPr lang="pt-PT" sz="2400" dirty="0" smtClean="0"/>
              <a:t>ACK triplo</a:t>
            </a:r>
          </a:p>
          <a:p>
            <a:pPr lvl="1">
              <a:defRPr/>
            </a:pPr>
            <a:r>
              <a:rPr lang="pt-PT" sz="2000" dirty="0" smtClean="0"/>
              <a:t>O pacote n não passou mas os pacotes n+1 e n+2 chegaram (3 </a:t>
            </a:r>
            <a:r>
              <a:rPr lang="pt-PT" sz="2000" dirty="0" err="1" smtClean="0"/>
              <a:t>ACKs</a:t>
            </a:r>
            <a:r>
              <a:rPr lang="pt-PT" sz="2000" dirty="0" smtClean="0"/>
              <a:t> = n – 1 )</a:t>
            </a:r>
          </a:p>
          <a:p>
            <a:pPr lvl="1">
              <a:defRPr/>
            </a:pPr>
            <a:r>
              <a:rPr lang="pt-PT" sz="2000" dirty="0" smtClean="0"/>
              <a:t>O melhor é reenviar já o pacote n</a:t>
            </a:r>
          </a:p>
          <a:p>
            <a:pPr lvl="1">
              <a:defRPr/>
            </a:pPr>
            <a:r>
              <a:rPr lang="pt-PT" sz="2000" dirty="0" smtClean="0"/>
              <a:t>Mas como a situação não é dramática, apenas dividir a janela de emissão por 2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2000" dirty="0" smtClean="0"/>
              <a:t>			</a:t>
            </a:r>
            <a:r>
              <a:rPr lang="pt-PT" sz="2000" b="1" dirty="0" err="1" smtClean="0">
                <a:solidFill>
                  <a:srgbClr val="FF0000"/>
                </a:solidFill>
              </a:rPr>
              <a:t>cwnd</a:t>
            </a:r>
            <a:r>
              <a:rPr lang="pt-PT" sz="2000" b="1" dirty="0" smtClean="0">
                <a:solidFill>
                  <a:srgbClr val="FF0000"/>
                </a:solidFill>
              </a:rPr>
              <a:t> = </a:t>
            </a:r>
            <a:r>
              <a:rPr lang="pt-PT" sz="2000" b="1" dirty="0" err="1" smtClean="0">
                <a:solidFill>
                  <a:srgbClr val="FF0000"/>
                </a:solidFill>
              </a:rPr>
              <a:t>cnwd</a:t>
            </a:r>
            <a:r>
              <a:rPr lang="pt-PT" sz="2000" b="1" dirty="0" smtClean="0">
                <a:solidFill>
                  <a:srgbClr val="FF0000"/>
                </a:solidFill>
              </a:rPr>
              <a:t> / 2</a:t>
            </a:r>
            <a:endParaRPr lang="pt-PT" sz="20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A860B2-8395-4F48-8B87-092448AC093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i="1" dirty="0" err="1" smtClean="0"/>
              <a:t>Timeout</a:t>
            </a:r>
            <a:r>
              <a:rPr lang="pt-PT" dirty="0" smtClean="0"/>
              <a:t> no meio da transmissão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i="1" dirty="0" err="1" smtClean="0"/>
              <a:t>Slow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start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restart</a:t>
            </a:r>
            <a:r>
              <a:rPr lang="pt-PT" sz="2400" i="1" dirty="0" smtClean="0"/>
              <a:t> </a:t>
            </a:r>
            <a:r>
              <a:rPr lang="pt-PT" sz="2400" dirty="0" smtClean="0"/>
              <a:t>— como se conhece a </a:t>
            </a:r>
            <a:r>
              <a:rPr lang="pt-PT" sz="2400" b="1" dirty="0" err="1" smtClean="0">
                <a:solidFill>
                  <a:srgbClr val="FF0000"/>
                </a:solidFill>
              </a:rPr>
              <a:t>cwnd</a:t>
            </a:r>
            <a:r>
              <a:rPr lang="pt-PT" sz="2400" dirty="0" smtClean="0"/>
              <a:t> antes do </a:t>
            </a:r>
            <a:r>
              <a:rPr lang="pt-PT" sz="2400" i="1" dirty="0" err="1" smtClean="0"/>
              <a:t>timeout</a:t>
            </a:r>
            <a:r>
              <a:rPr lang="pt-PT" sz="2400" dirty="0" smtClean="0"/>
              <a:t>, pode-se tomar nota do seu valor e da próxima vez abandonar a fase de </a:t>
            </a:r>
            <a:r>
              <a:rPr lang="pt-PT" sz="2400" i="1" dirty="0" err="1" smtClean="0"/>
              <a:t>slow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start</a:t>
            </a:r>
            <a:r>
              <a:rPr lang="pt-PT" sz="2400" i="1" dirty="0" smtClean="0"/>
              <a:t> </a:t>
            </a:r>
            <a:r>
              <a:rPr lang="pt-PT" sz="2400" dirty="0" smtClean="0"/>
              <a:t>quando se atinge ½ da </a:t>
            </a:r>
            <a:r>
              <a:rPr lang="pt-PT" sz="2400" b="1" dirty="0" err="1" smtClean="0">
                <a:solidFill>
                  <a:srgbClr val="FF0000"/>
                </a:solidFill>
              </a:rPr>
              <a:t>cwnd</a:t>
            </a:r>
            <a:r>
              <a:rPr lang="pt-PT" sz="2400" b="1" dirty="0" smtClean="0">
                <a:solidFill>
                  <a:srgbClr val="FF0000"/>
                </a:solidFill>
              </a:rPr>
              <a:t> </a:t>
            </a:r>
            <a:r>
              <a:rPr lang="pt-PT" sz="2400" dirty="0" smtClean="0"/>
              <a:t>anterior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9A80E2-240C-EC49-8BC0-71F079B9869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0724" name="Freeform 3"/>
          <p:cNvSpPr>
            <a:spLocks/>
          </p:cNvSpPr>
          <p:nvPr/>
        </p:nvSpPr>
        <p:spPr bwMode="auto">
          <a:xfrm>
            <a:off x="827088" y="2997200"/>
            <a:ext cx="7010400" cy="2819400"/>
          </a:xfrm>
          <a:custGeom>
            <a:avLst/>
            <a:gdLst>
              <a:gd name="T0" fmla="*/ 0 w 4416"/>
              <a:gd name="T1" fmla="*/ 0 h 1968"/>
              <a:gd name="T2" fmla="*/ 0 w 4416"/>
              <a:gd name="T3" fmla="*/ 2147483647 h 1968"/>
              <a:gd name="T4" fmla="*/ 2147483647 w 4416"/>
              <a:gd name="T5" fmla="*/ 2147483647 h 1968"/>
              <a:gd name="T6" fmla="*/ 0 60000 65536"/>
              <a:gd name="T7" fmla="*/ 0 60000 65536"/>
              <a:gd name="T8" fmla="*/ 0 60000 65536"/>
              <a:gd name="T9" fmla="*/ 0 w 4416"/>
              <a:gd name="T10" fmla="*/ 0 h 1968"/>
              <a:gd name="T11" fmla="*/ 4416 w 4416"/>
              <a:gd name="T12" fmla="*/ 1968 h 19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16" h="1968">
                <a:moveTo>
                  <a:pt x="0" y="0"/>
                </a:moveTo>
                <a:lnTo>
                  <a:pt x="0" y="1968"/>
                </a:lnTo>
                <a:lnTo>
                  <a:pt x="4416" y="196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0725" name="Freeform 14"/>
          <p:cNvSpPr>
            <a:spLocks/>
          </p:cNvSpPr>
          <p:nvPr/>
        </p:nvSpPr>
        <p:spPr bwMode="auto">
          <a:xfrm>
            <a:off x="827088" y="4368800"/>
            <a:ext cx="1828800" cy="1371600"/>
          </a:xfrm>
          <a:custGeom>
            <a:avLst/>
            <a:gdLst>
              <a:gd name="T0" fmla="*/ 2147483647 w 1152"/>
              <a:gd name="T1" fmla="*/ 0 h 864"/>
              <a:gd name="T2" fmla="*/ 2147483647 w 1152"/>
              <a:gd name="T3" fmla="*/ 2147483647 h 864"/>
              <a:gd name="T4" fmla="*/ 2147483647 w 1152"/>
              <a:gd name="T5" fmla="*/ 2147483647 h 864"/>
              <a:gd name="T6" fmla="*/ 2147483647 w 1152"/>
              <a:gd name="T7" fmla="*/ 2147483647 h 864"/>
              <a:gd name="T8" fmla="*/ 0 w 1152"/>
              <a:gd name="T9" fmla="*/ 2147483647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2"/>
              <a:gd name="T16" fmla="*/ 0 h 864"/>
              <a:gd name="T17" fmla="*/ 1152 w 1152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2" h="864">
                <a:moveTo>
                  <a:pt x="1152" y="0"/>
                </a:moveTo>
                <a:cubicBezTo>
                  <a:pt x="1132" y="116"/>
                  <a:pt x="1112" y="232"/>
                  <a:pt x="1056" y="336"/>
                </a:cubicBezTo>
                <a:cubicBezTo>
                  <a:pt x="1000" y="440"/>
                  <a:pt x="928" y="544"/>
                  <a:pt x="816" y="624"/>
                </a:cubicBezTo>
                <a:cubicBezTo>
                  <a:pt x="704" y="704"/>
                  <a:pt x="520" y="776"/>
                  <a:pt x="384" y="816"/>
                </a:cubicBezTo>
                <a:cubicBezTo>
                  <a:pt x="248" y="856"/>
                  <a:pt x="124" y="860"/>
                  <a:pt x="0" y="864"/>
                </a:cubicBez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0726" name="Text Box 16"/>
          <p:cNvSpPr txBox="1">
            <a:spLocks noChangeArrowheads="1"/>
          </p:cNvSpPr>
          <p:nvPr/>
        </p:nvSpPr>
        <p:spPr bwMode="auto">
          <a:xfrm>
            <a:off x="7035800" y="5892800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 i="1">
                <a:latin typeface="Times New Roman" charset="0"/>
              </a:rPr>
              <a:t>t</a:t>
            </a:r>
          </a:p>
        </p:txBody>
      </p:sp>
      <p:sp>
        <p:nvSpPr>
          <p:cNvPr id="30727" name="Freeform 19"/>
          <p:cNvSpPr>
            <a:spLocks/>
          </p:cNvSpPr>
          <p:nvPr/>
        </p:nvSpPr>
        <p:spPr bwMode="auto">
          <a:xfrm>
            <a:off x="2655888" y="3835400"/>
            <a:ext cx="2667000" cy="1524000"/>
          </a:xfrm>
          <a:custGeom>
            <a:avLst/>
            <a:gdLst>
              <a:gd name="T0" fmla="*/ 0 w 1680"/>
              <a:gd name="T1" fmla="*/ 2147483647 h 960"/>
              <a:gd name="T2" fmla="*/ 0 w 1680"/>
              <a:gd name="T3" fmla="*/ 2147483647 h 960"/>
              <a:gd name="T4" fmla="*/ 2147483647 w 1680"/>
              <a:gd name="T5" fmla="*/ 2147483647 h 960"/>
              <a:gd name="T6" fmla="*/ 2147483647 w 1680"/>
              <a:gd name="T7" fmla="*/ 2147483647 h 960"/>
              <a:gd name="T8" fmla="*/ 2147483647 w 1680"/>
              <a:gd name="T9" fmla="*/ 0 h 9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80"/>
              <a:gd name="T16" fmla="*/ 0 h 960"/>
              <a:gd name="T17" fmla="*/ 1680 w 1680"/>
              <a:gd name="T18" fmla="*/ 960 h 9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80" h="960">
                <a:moveTo>
                  <a:pt x="0" y="336"/>
                </a:moveTo>
                <a:lnTo>
                  <a:pt x="0" y="816"/>
                </a:lnTo>
                <a:lnTo>
                  <a:pt x="384" y="528"/>
                </a:lnTo>
                <a:lnTo>
                  <a:pt x="384" y="960"/>
                </a:lnTo>
                <a:lnTo>
                  <a:pt x="1680" y="0"/>
                </a:lnTo>
              </a:path>
            </a:pathLst>
          </a:cu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0728" name="Freeform 20"/>
          <p:cNvSpPr>
            <a:spLocks/>
          </p:cNvSpPr>
          <p:nvPr/>
        </p:nvSpPr>
        <p:spPr bwMode="auto">
          <a:xfrm>
            <a:off x="6770688" y="4135438"/>
            <a:ext cx="1600200" cy="990600"/>
          </a:xfrm>
          <a:custGeom>
            <a:avLst/>
            <a:gdLst>
              <a:gd name="T0" fmla="*/ 0 w 1008"/>
              <a:gd name="T1" fmla="*/ 0 h 624"/>
              <a:gd name="T2" fmla="*/ 0 w 1008"/>
              <a:gd name="T3" fmla="*/ 2147483647 h 624"/>
              <a:gd name="T4" fmla="*/ 2147483647 w 1008"/>
              <a:gd name="T5" fmla="*/ 2147483647 h 624"/>
              <a:gd name="T6" fmla="*/ 2147483647 w 1008"/>
              <a:gd name="T7" fmla="*/ 2147483647 h 624"/>
              <a:gd name="T8" fmla="*/ 2147483647 w 1008"/>
              <a:gd name="T9" fmla="*/ 2147483647 h 6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8"/>
              <a:gd name="T16" fmla="*/ 0 h 624"/>
              <a:gd name="T17" fmla="*/ 1008 w 1008"/>
              <a:gd name="T18" fmla="*/ 624 h 6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8" h="624">
                <a:moveTo>
                  <a:pt x="0" y="0"/>
                </a:moveTo>
                <a:lnTo>
                  <a:pt x="0" y="624"/>
                </a:lnTo>
                <a:lnTo>
                  <a:pt x="720" y="48"/>
                </a:lnTo>
                <a:lnTo>
                  <a:pt x="720" y="576"/>
                </a:lnTo>
                <a:lnTo>
                  <a:pt x="1008" y="336"/>
                </a:lnTo>
              </a:path>
            </a:pathLst>
          </a:cu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0729" name="Freeform 21"/>
          <p:cNvSpPr>
            <a:spLocks/>
          </p:cNvSpPr>
          <p:nvPr/>
        </p:nvSpPr>
        <p:spPr bwMode="auto">
          <a:xfrm>
            <a:off x="5170488" y="4826000"/>
            <a:ext cx="914400" cy="990600"/>
          </a:xfrm>
          <a:custGeom>
            <a:avLst/>
            <a:gdLst>
              <a:gd name="T0" fmla="*/ 2147483647 w 1152"/>
              <a:gd name="T1" fmla="*/ 0 h 864"/>
              <a:gd name="T2" fmla="*/ 2147483647 w 1152"/>
              <a:gd name="T3" fmla="*/ 2147483647 h 864"/>
              <a:gd name="T4" fmla="*/ 2147483647 w 1152"/>
              <a:gd name="T5" fmla="*/ 2147483647 h 864"/>
              <a:gd name="T6" fmla="*/ 2147483647 w 1152"/>
              <a:gd name="T7" fmla="*/ 2147483647 h 864"/>
              <a:gd name="T8" fmla="*/ 0 w 1152"/>
              <a:gd name="T9" fmla="*/ 2147483647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2"/>
              <a:gd name="T16" fmla="*/ 0 h 864"/>
              <a:gd name="T17" fmla="*/ 1152 w 1152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2" h="864">
                <a:moveTo>
                  <a:pt x="1152" y="0"/>
                </a:moveTo>
                <a:cubicBezTo>
                  <a:pt x="1132" y="116"/>
                  <a:pt x="1112" y="232"/>
                  <a:pt x="1056" y="336"/>
                </a:cubicBezTo>
                <a:cubicBezTo>
                  <a:pt x="1000" y="440"/>
                  <a:pt x="928" y="544"/>
                  <a:pt x="816" y="624"/>
                </a:cubicBezTo>
                <a:cubicBezTo>
                  <a:pt x="704" y="704"/>
                  <a:pt x="520" y="776"/>
                  <a:pt x="384" y="816"/>
                </a:cubicBezTo>
                <a:cubicBezTo>
                  <a:pt x="248" y="856"/>
                  <a:pt x="124" y="860"/>
                  <a:pt x="0" y="864"/>
                </a:cubicBez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0730" name="Line 22"/>
          <p:cNvSpPr>
            <a:spLocks noChangeShapeType="1"/>
          </p:cNvSpPr>
          <p:nvPr/>
        </p:nvSpPr>
        <p:spPr bwMode="auto">
          <a:xfrm flipV="1">
            <a:off x="6084888" y="4140200"/>
            <a:ext cx="685800" cy="6858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0731" name="Line 23"/>
          <p:cNvSpPr>
            <a:spLocks noChangeShapeType="1"/>
          </p:cNvSpPr>
          <p:nvPr/>
        </p:nvSpPr>
        <p:spPr bwMode="auto">
          <a:xfrm>
            <a:off x="5322888" y="3835400"/>
            <a:ext cx="0" cy="1981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3" name="AutoShape 24"/>
          <p:cNvSpPr>
            <a:spLocks noChangeArrowheads="1"/>
          </p:cNvSpPr>
          <p:nvPr/>
        </p:nvSpPr>
        <p:spPr bwMode="auto">
          <a:xfrm>
            <a:off x="6357938" y="5189538"/>
            <a:ext cx="2678112" cy="1119187"/>
          </a:xfrm>
          <a:prstGeom prst="wedgeRectCallout">
            <a:avLst>
              <a:gd name="adj1" fmla="val -63713"/>
              <a:gd name="adj2" fmla="val -50181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 eaLnBrk="0" hangingPunct="0"/>
            <a:r>
              <a:rPr lang="en-US" sz="2200" b="0">
                <a:latin typeface="Comic Sans MS" charset="0"/>
              </a:rPr>
              <a:t>Slow start até chegar a ½ da </a:t>
            </a:r>
            <a:r>
              <a:rPr lang="en-US" sz="2200" b="0" i="1">
                <a:solidFill>
                  <a:srgbClr val="FF0000"/>
                </a:solidFill>
                <a:latin typeface="Comic Sans MS" charset="0"/>
              </a:rPr>
              <a:t>cwnd</a:t>
            </a:r>
            <a:r>
              <a:rPr lang="en-US" sz="2200" b="0">
                <a:latin typeface="Comic Sans MS" charset="0"/>
              </a:rPr>
              <a:t> anterior</a:t>
            </a:r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 flipH="1">
            <a:off x="5368925" y="3171825"/>
            <a:ext cx="411163" cy="57943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5475288" y="2714625"/>
            <a:ext cx="129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b="0" i="1">
                <a:latin typeface="Arial" charset="0"/>
                <a:cs typeface="Arial" charset="0"/>
              </a:rPr>
              <a:t>timeout</a:t>
            </a:r>
          </a:p>
        </p:txBody>
      </p:sp>
      <p:sp>
        <p:nvSpPr>
          <p:cNvPr id="30735" name="Text Box 6"/>
          <p:cNvSpPr txBox="1">
            <a:spLocks noChangeArrowheads="1"/>
          </p:cNvSpPr>
          <p:nvPr/>
        </p:nvSpPr>
        <p:spPr bwMode="auto">
          <a:xfrm>
            <a:off x="1100138" y="3101975"/>
            <a:ext cx="11064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 i="1">
                <a:latin typeface="Times New Roman" charset="0"/>
              </a:rPr>
              <a:t>Janela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 autoUpdateAnimBg="0"/>
      <p:bldP spid="14" grpId="0" animBg="1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i="1" smtClean="0">
                <a:ea typeface="ＭＳ Ｐゴシック" charset="0"/>
              </a:rPr>
              <a:t>Slow Start </a:t>
            </a:r>
            <a:r>
              <a:rPr lang="pt-PT" smtClean="0">
                <a:ea typeface="ＭＳ Ｐゴシック" charset="0"/>
              </a:rPr>
              <a:t>depois de inactividade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1800"/>
              </a:spcAft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Depois de um período de </a:t>
            </a:r>
            <a:r>
              <a:rPr lang="pt-PT" dirty="0" err="1" smtClean="0">
                <a:ea typeface="ＭＳ Ｐゴシック" charset="0"/>
                <a:cs typeface="ＭＳ Ｐゴシック" charset="0"/>
              </a:rPr>
              <a:t>inactividade</a:t>
            </a:r>
            <a:r>
              <a:rPr lang="pt-PT" dirty="0" smtClean="0">
                <a:ea typeface="ＭＳ Ｐゴシック" charset="0"/>
                <a:cs typeface="ＭＳ Ｐゴシック" charset="0"/>
              </a:rPr>
              <a:t> do emissor qual a situação corrente ?</a:t>
            </a:r>
          </a:p>
          <a:p>
            <a:pPr lvl="1" eaLnBrk="1" hangingPunct="1">
              <a:lnSpc>
                <a:spcPct val="90000"/>
              </a:lnSpc>
              <a:spcAft>
                <a:spcPts val="1800"/>
              </a:spcAft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Talvez mais fluxos estejam agora a atravessar a rede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Se for o caso, seria perigoso arrancar de novo com a </a:t>
            </a:r>
            <a:r>
              <a:rPr lang="pt-PT" dirty="0" err="1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cwnd</a:t>
            </a:r>
            <a:r>
              <a:rPr lang="pt-PT" dirty="0" smtClean="0">
                <a:ea typeface="ＭＳ Ｐゴシック" charset="0"/>
                <a:cs typeface="ＭＳ Ｐゴシック" charset="0"/>
              </a:rPr>
              <a:t> anterior</a:t>
            </a:r>
            <a:endParaRPr lang="pt-PT" sz="2400" dirty="0" smtClean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Muitas implementações TCP voltam nesta situação a entrar de novo na fase </a:t>
            </a:r>
            <a:r>
              <a:rPr lang="pt-PT" i="1" dirty="0" err="1" smtClean="0">
                <a:ea typeface="ＭＳ Ｐゴシック" charset="0"/>
                <a:cs typeface="ＭＳ Ｐゴシック" charset="0"/>
              </a:rPr>
              <a:t>slow</a:t>
            </a:r>
            <a:r>
              <a:rPr lang="pt-PT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i="1" dirty="0" err="1" smtClean="0">
                <a:ea typeface="ＭＳ Ｐゴシック" charset="0"/>
                <a:cs typeface="ＭＳ Ｐゴシック" charset="0"/>
              </a:rPr>
              <a:t>start</a:t>
            </a:r>
            <a:r>
              <a:rPr lang="pt-PT" i="1" dirty="0" smtClean="0"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defRPr/>
            </a:pPr>
            <a:endParaRPr lang="pt-PT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1C5081-5DC3-9C4C-A5AE-B25D710A53C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Resumo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Para a gestão da </a:t>
            </a:r>
            <a:r>
              <a:rPr lang="pt-PT" sz="2400" dirty="0" err="1" smtClean="0">
                <a:solidFill>
                  <a:srgbClr val="FF0000"/>
                </a:solidFill>
              </a:rPr>
              <a:t>cwnd</a:t>
            </a:r>
            <a:r>
              <a:rPr lang="pt-PT" sz="2400" dirty="0" smtClean="0"/>
              <a:t> considerar dois estados</a:t>
            </a:r>
          </a:p>
          <a:p>
            <a:pPr lvl="1">
              <a:defRPr/>
            </a:pPr>
            <a:r>
              <a:rPr lang="pt-PT" sz="2000" dirty="0" err="1"/>
              <a:t>S</a:t>
            </a:r>
            <a:r>
              <a:rPr lang="pt-PT" sz="2000" dirty="0" err="1" smtClean="0"/>
              <a:t>low</a:t>
            </a:r>
            <a:r>
              <a:rPr lang="pt-PT" sz="2000" dirty="0" smtClean="0"/>
              <a:t> </a:t>
            </a:r>
            <a:r>
              <a:rPr lang="pt-PT" sz="2000" dirty="0" err="1" smtClean="0"/>
              <a:t>start</a:t>
            </a:r>
            <a:r>
              <a:rPr lang="pt-PT" sz="2000" dirty="0" smtClean="0"/>
              <a:t> (</a:t>
            </a:r>
            <a:r>
              <a:rPr lang="pt-PT" sz="2000" dirty="0" err="1" smtClean="0"/>
              <a:t>multiplicative</a:t>
            </a:r>
            <a:r>
              <a:rPr lang="pt-PT" sz="2000" dirty="0" smtClean="0"/>
              <a:t> </a:t>
            </a:r>
            <a:r>
              <a:rPr lang="pt-PT" sz="2000" dirty="0" err="1" smtClean="0"/>
              <a:t>increase</a:t>
            </a:r>
            <a:r>
              <a:rPr lang="pt-PT" sz="2000" dirty="0" smtClean="0"/>
              <a:t>)</a:t>
            </a:r>
          </a:p>
          <a:p>
            <a:pPr lvl="1">
              <a:defRPr/>
            </a:pPr>
            <a:r>
              <a:rPr lang="pt-PT" sz="2000" dirty="0" err="1" smtClean="0"/>
              <a:t>Congestion</a:t>
            </a:r>
            <a:r>
              <a:rPr lang="pt-PT" sz="2000" dirty="0" smtClean="0"/>
              <a:t> </a:t>
            </a:r>
            <a:r>
              <a:rPr lang="pt-PT" sz="2000" dirty="0" err="1" smtClean="0"/>
              <a:t>avoidance</a:t>
            </a:r>
            <a:r>
              <a:rPr lang="pt-PT" sz="2000" dirty="0" smtClean="0"/>
              <a:t> (</a:t>
            </a:r>
            <a:r>
              <a:rPr lang="pt-PT" sz="2000" dirty="0" err="1" smtClean="0"/>
              <a:t>additive</a:t>
            </a:r>
            <a:r>
              <a:rPr lang="pt-PT" sz="2000" dirty="0" smtClean="0"/>
              <a:t> </a:t>
            </a:r>
            <a:r>
              <a:rPr lang="pt-PT" sz="2000" dirty="0" err="1" smtClean="0"/>
              <a:t>increase</a:t>
            </a:r>
            <a:r>
              <a:rPr lang="pt-PT" sz="2000" dirty="0" smtClean="0"/>
              <a:t>)</a:t>
            </a:r>
          </a:p>
          <a:p>
            <a:pPr>
              <a:defRPr/>
            </a:pPr>
            <a:r>
              <a:rPr lang="pt-PT" sz="2400" dirty="0" smtClean="0"/>
              <a:t>Inicialmente</a:t>
            </a:r>
          </a:p>
          <a:p>
            <a:pPr lvl="1">
              <a:defRPr/>
            </a:pPr>
            <a:r>
              <a:rPr lang="pt-PT" sz="2000" b="1" dirty="0" err="1" smtClean="0">
                <a:solidFill>
                  <a:srgbClr val="FF0000"/>
                </a:solidFill>
              </a:rPr>
              <a:t>treshold</a:t>
            </a:r>
            <a:r>
              <a:rPr lang="pt-PT" sz="2000" b="1" dirty="0" smtClean="0">
                <a:solidFill>
                  <a:srgbClr val="FF0000"/>
                </a:solidFill>
              </a:rPr>
              <a:t> = infinito; </a:t>
            </a:r>
            <a:r>
              <a:rPr lang="pt-PT" sz="2000" b="1" dirty="0" err="1" smtClean="0">
                <a:solidFill>
                  <a:srgbClr val="FF0000"/>
                </a:solidFill>
              </a:rPr>
              <a:t>cwnd</a:t>
            </a:r>
            <a:r>
              <a:rPr lang="pt-PT" sz="2000" b="1" dirty="0" smtClean="0">
                <a:solidFill>
                  <a:srgbClr val="FF0000"/>
                </a:solidFill>
              </a:rPr>
              <a:t> = 1 MSS; </a:t>
            </a:r>
            <a:r>
              <a:rPr lang="pt-PT" sz="2000" b="1" dirty="0" err="1" smtClean="0">
                <a:solidFill>
                  <a:srgbClr val="FF0000"/>
                </a:solidFill>
              </a:rPr>
              <a:t>state</a:t>
            </a:r>
            <a:r>
              <a:rPr lang="pt-PT" sz="2000" b="1" dirty="0" smtClean="0">
                <a:solidFill>
                  <a:srgbClr val="FF0000"/>
                </a:solidFill>
              </a:rPr>
              <a:t> = </a:t>
            </a:r>
            <a:r>
              <a:rPr lang="pt-PT" sz="2000" b="1" dirty="0" err="1" smtClean="0">
                <a:solidFill>
                  <a:srgbClr val="FF0000"/>
                </a:solidFill>
              </a:rPr>
              <a:t>slow-start</a:t>
            </a:r>
            <a:r>
              <a:rPr lang="pt-PT" sz="2000" b="1" dirty="0" smtClean="0">
                <a:solidFill>
                  <a:srgbClr val="FF0000"/>
                </a:solidFill>
              </a:rPr>
              <a:t>;</a:t>
            </a:r>
          </a:p>
          <a:p>
            <a:pPr>
              <a:defRPr/>
            </a:pPr>
            <a:r>
              <a:rPr lang="pt-PT" sz="2400" dirty="0" smtClean="0"/>
              <a:t>Incrementar a janela de emissão</a:t>
            </a:r>
          </a:p>
          <a:p>
            <a:pPr lvl="1">
              <a:defRPr/>
            </a:pPr>
            <a:r>
              <a:rPr lang="pt-PT" sz="2000" dirty="0" err="1" smtClean="0"/>
              <a:t>Slow</a:t>
            </a:r>
            <a:r>
              <a:rPr lang="pt-PT" sz="2000" dirty="0" smtClean="0"/>
              <a:t> </a:t>
            </a:r>
            <a:r>
              <a:rPr lang="pt-PT" sz="2000" dirty="0" err="1" smtClean="0"/>
              <a:t>start</a:t>
            </a:r>
            <a:r>
              <a:rPr lang="pt-PT" sz="2000" dirty="0" smtClean="0"/>
              <a:t> — de mais um MSS por cada ACK</a:t>
            </a:r>
          </a:p>
          <a:p>
            <a:pPr lvl="1">
              <a:defRPr/>
            </a:pPr>
            <a:r>
              <a:rPr lang="pt-PT" sz="2000" dirty="0" err="1" smtClean="0"/>
              <a:t>Consgestion</a:t>
            </a:r>
            <a:r>
              <a:rPr lang="pt-PT" sz="2000" dirty="0" smtClean="0"/>
              <a:t> </a:t>
            </a:r>
            <a:r>
              <a:rPr lang="pt-PT" sz="2000" dirty="0" err="1" smtClean="0"/>
              <a:t>avoidance</a:t>
            </a:r>
            <a:r>
              <a:rPr lang="pt-PT" sz="2000" dirty="0" smtClean="0"/>
              <a:t> — de mais um MSS por cada RTT</a:t>
            </a:r>
          </a:p>
          <a:p>
            <a:pPr lvl="1">
              <a:defRPr/>
            </a:pPr>
            <a:r>
              <a:rPr lang="pt-PT" sz="2000" b="1" dirty="0" err="1">
                <a:solidFill>
                  <a:srgbClr val="FF0000"/>
                </a:solidFill>
              </a:rPr>
              <a:t>i</a:t>
            </a:r>
            <a:r>
              <a:rPr lang="pt-PT" sz="2000" b="1" dirty="0" err="1" smtClean="0">
                <a:solidFill>
                  <a:srgbClr val="FF0000"/>
                </a:solidFill>
              </a:rPr>
              <a:t>f</a:t>
            </a:r>
            <a:r>
              <a:rPr lang="pt-PT" sz="2000" b="1" dirty="0" smtClean="0">
                <a:solidFill>
                  <a:srgbClr val="FF0000"/>
                </a:solidFill>
              </a:rPr>
              <a:t> ( </a:t>
            </a:r>
            <a:r>
              <a:rPr lang="pt-PT" sz="2000" b="1" dirty="0" err="1" smtClean="0">
                <a:solidFill>
                  <a:srgbClr val="FF0000"/>
                </a:solidFill>
              </a:rPr>
              <a:t>cwnd</a:t>
            </a:r>
            <a:r>
              <a:rPr lang="pt-PT" sz="2000" b="1" dirty="0" smtClean="0">
                <a:solidFill>
                  <a:srgbClr val="FF0000"/>
                </a:solidFill>
              </a:rPr>
              <a:t> &gt; </a:t>
            </a:r>
            <a:r>
              <a:rPr lang="pt-PT" sz="2000" b="1" dirty="0" err="1" smtClean="0">
                <a:solidFill>
                  <a:srgbClr val="FF0000"/>
                </a:solidFill>
              </a:rPr>
              <a:t>treshold</a:t>
            </a:r>
            <a:r>
              <a:rPr lang="pt-PT" sz="2000" b="1" dirty="0" smtClean="0">
                <a:solidFill>
                  <a:srgbClr val="FF0000"/>
                </a:solidFill>
              </a:rPr>
              <a:t> ) </a:t>
            </a:r>
            <a:r>
              <a:rPr lang="pt-PT" sz="2000" b="1" dirty="0" err="1" smtClean="0">
                <a:solidFill>
                  <a:srgbClr val="FF0000"/>
                </a:solidFill>
              </a:rPr>
              <a:t>state</a:t>
            </a:r>
            <a:r>
              <a:rPr lang="pt-PT" sz="2000" b="1" dirty="0" smtClean="0">
                <a:solidFill>
                  <a:srgbClr val="FF0000"/>
                </a:solidFill>
              </a:rPr>
              <a:t> = </a:t>
            </a:r>
            <a:r>
              <a:rPr lang="pt-PT" sz="2000" b="1" dirty="0" err="1" smtClean="0">
                <a:solidFill>
                  <a:srgbClr val="FF0000"/>
                </a:solidFill>
              </a:rPr>
              <a:t>congestion</a:t>
            </a:r>
            <a:r>
              <a:rPr lang="pt-PT" sz="2000" b="1" dirty="0" smtClean="0">
                <a:solidFill>
                  <a:srgbClr val="FF0000"/>
                </a:solidFill>
              </a:rPr>
              <a:t> </a:t>
            </a:r>
            <a:r>
              <a:rPr lang="pt-PT" sz="2000" b="1" dirty="0" err="1" smtClean="0">
                <a:solidFill>
                  <a:srgbClr val="FF0000"/>
                </a:solidFill>
              </a:rPr>
              <a:t>avoidance</a:t>
            </a:r>
            <a:r>
              <a:rPr lang="pt-PT" sz="2000" b="1" dirty="0" smtClean="0">
                <a:solidFill>
                  <a:srgbClr val="FF0000"/>
                </a:solidFill>
              </a:rPr>
              <a:t>;</a:t>
            </a:r>
          </a:p>
          <a:p>
            <a:pPr>
              <a:defRPr/>
            </a:pPr>
            <a:r>
              <a:rPr lang="pt-PT" sz="2400" dirty="0" err="1" smtClean="0"/>
              <a:t>Timeout</a:t>
            </a:r>
            <a:endParaRPr lang="pt-PT" sz="2400" dirty="0" smtClean="0"/>
          </a:p>
          <a:p>
            <a:pPr lvl="1">
              <a:defRPr/>
            </a:pPr>
            <a:r>
              <a:rPr lang="pt-PT" sz="2000" b="1" dirty="0" err="1">
                <a:solidFill>
                  <a:srgbClr val="FF0000"/>
                </a:solidFill>
              </a:rPr>
              <a:t>t</a:t>
            </a:r>
            <a:r>
              <a:rPr lang="pt-PT" sz="2000" b="1" dirty="0" err="1" smtClean="0">
                <a:solidFill>
                  <a:srgbClr val="FF0000"/>
                </a:solidFill>
              </a:rPr>
              <a:t>reshold</a:t>
            </a:r>
            <a:r>
              <a:rPr lang="pt-PT" sz="2000" b="1" dirty="0" smtClean="0">
                <a:solidFill>
                  <a:srgbClr val="FF0000"/>
                </a:solidFill>
              </a:rPr>
              <a:t> = ½ </a:t>
            </a:r>
            <a:r>
              <a:rPr lang="pt-PT" sz="2000" b="1" dirty="0" err="1" smtClean="0">
                <a:solidFill>
                  <a:srgbClr val="FF0000"/>
                </a:solidFill>
              </a:rPr>
              <a:t>cwnd</a:t>
            </a:r>
            <a:r>
              <a:rPr lang="pt-PT" sz="2000" b="1" dirty="0" smtClean="0">
                <a:solidFill>
                  <a:srgbClr val="FF0000"/>
                </a:solidFill>
              </a:rPr>
              <a:t>; </a:t>
            </a:r>
            <a:r>
              <a:rPr lang="pt-PT" sz="2000" b="1" dirty="0" err="1">
                <a:solidFill>
                  <a:srgbClr val="FF0000"/>
                </a:solidFill>
              </a:rPr>
              <a:t>c</a:t>
            </a:r>
            <a:r>
              <a:rPr lang="pt-PT" sz="2000" b="1" dirty="0" err="1" smtClean="0">
                <a:solidFill>
                  <a:srgbClr val="FF0000"/>
                </a:solidFill>
              </a:rPr>
              <a:t>wnd</a:t>
            </a:r>
            <a:r>
              <a:rPr lang="pt-PT" sz="2000" b="1" dirty="0" smtClean="0">
                <a:solidFill>
                  <a:srgbClr val="FF0000"/>
                </a:solidFill>
              </a:rPr>
              <a:t> = 1 MSS; </a:t>
            </a:r>
            <a:r>
              <a:rPr lang="pt-PT" sz="2000" b="1" dirty="0" err="1" smtClean="0">
                <a:solidFill>
                  <a:srgbClr val="FF0000"/>
                </a:solidFill>
              </a:rPr>
              <a:t>state</a:t>
            </a:r>
            <a:r>
              <a:rPr lang="pt-PT" sz="2000" b="1" dirty="0" smtClean="0">
                <a:solidFill>
                  <a:srgbClr val="FF0000"/>
                </a:solidFill>
              </a:rPr>
              <a:t> = </a:t>
            </a:r>
            <a:r>
              <a:rPr lang="pt-PT" sz="2000" b="1" dirty="0" err="1" smtClean="0">
                <a:solidFill>
                  <a:srgbClr val="FF0000"/>
                </a:solidFill>
              </a:rPr>
              <a:t>slow</a:t>
            </a:r>
            <a:r>
              <a:rPr lang="pt-PT" sz="2000" b="1" dirty="0" smtClean="0">
                <a:solidFill>
                  <a:srgbClr val="FF0000"/>
                </a:solidFill>
              </a:rPr>
              <a:t> </a:t>
            </a:r>
            <a:r>
              <a:rPr lang="pt-PT" sz="2000" b="1" dirty="0" err="1" smtClean="0">
                <a:solidFill>
                  <a:srgbClr val="FF0000"/>
                </a:solidFill>
              </a:rPr>
              <a:t>start</a:t>
            </a:r>
            <a:r>
              <a:rPr lang="pt-PT" sz="2000" b="1" dirty="0" smtClean="0">
                <a:solidFill>
                  <a:srgbClr val="FF0000"/>
                </a:solidFill>
              </a:rPr>
              <a:t>;</a:t>
            </a:r>
          </a:p>
          <a:p>
            <a:pPr>
              <a:defRPr/>
            </a:pPr>
            <a:r>
              <a:rPr lang="pt-PT" sz="2400" dirty="0" smtClean="0"/>
              <a:t>Triple ACK</a:t>
            </a:r>
          </a:p>
          <a:p>
            <a:pPr lvl="1">
              <a:defRPr/>
            </a:pPr>
            <a:r>
              <a:rPr lang="pt-PT" sz="2000" b="1" dirty="0" err="1" smtClean="0">
                <a:solidFill>
                  <a:srgbClr val="FF0000"/>
                </a:solidFill>
              </a:rPr>
              <a:t>treshold</a:t>
            </a:r>
            <a:r>
              <a:rPr lang="pt-PT" sz="2000" b="1" dirty="0" smtClean="0">
                <a:solidFill>
                  <a:srgbClr val="FF0000"/>
                </a:solidFill>
              </a:rPr>
              <a:t> = ½ </a:t>
            </a:r>
            <a:r>
              <a:rPr lang="pt-PT" sz="2000" b="1" dirty="0" err="1" smtClean="0">
                <a:solidFill>
                  <a:srgbClr val="FF0000"/>
                </a:solidFill>
              </a:rPr>
              <a:t>cwnd</a:t>
            </a:r>
            <a:r>
              <a:rPr lang="pt-PT" sz="2000" b="1" dirty="0" smtClean="0">
                <a:solidFill>
                  <a:srgbClr val="FF0000"/>
                </a:solidFill>
              </a:rPr>
              <a:t>; </a:t>
            </a:r>
            <a:r>
              <a:rPr lang="pt-PT" sz="2000" b="1" dirty="0" err="1" smtClean="0">
                <a:solidFill>
                  <a:srgbClr val="FF0000"/>
                </a:solidFill>
              </a:rPr>
              <a:t>cwnd</a:t>
            </a:r>
            <a:r>
              <a:rPr lang="pt-PT" sz="2000" b="1" dirty="0" smtClean="0">
                <a:solidFill>
                  <a:srgbClr val="FF0000"/>
                </a:solidFill>
              </a:rPr>
              <a:t> = </a:t>
            </a:r>
            <a:r>
              <a:rPr lang="pt-PT" sz="2000" b="1" dirty="0" err="1" smtClean="0">
                <a:solidFill>
                  <a:srgbClr val="FF0000"/>
                </a:solidFill>
              </a:rPr>
              <a:t>treshold</a:t>
            </a:r>
            <a:r>
              <a:rPr lang="pt-PT" sz="2000" b="1" dirty="0" smtClean="0">
                <a:solidFill>
                  <a:srgbClr val="FF0000"/>
                </a:solidFill>
              </a:rPr>
              <a:t>;</a:t>
            </a:r>
            <a:endParaRPr lang="pt-PT" dirty="0" smtClean="0"/>
          </a:p>
          <a:p>
            <a:pPr lvl="1">
              <a:defRPr/>
            </a:pP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74F30F-2660-F24A-B2B0-F7A32612847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685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dirty="0" err="1">
                <a:latin typeface="+mn-lt"/>
                <a:ea typeface="ＭＳ Ｐゴシック" charset="0"/>
                <a:cs typeface="Tw Cen MT"/>
              </a:rPr>
              <a:t>Acç</a:t>
            </a:r>
            <a:r>
              <a:rPr lang="en-US" altLang="ja-JP" dirty="0" err="1">
                <a:latin typeface="+mn-lt"/>
                <a:ea typeface="ヒラギノ角ゴ Pro W3" charset="0"/>
                <a:cs typeface="Tw Cen MT"/>
              </a:rPr>
              <a:t>ões</a:t>
            </a:r>
            <a:endParaRPr lang="en-US" dirty="0">
              <a:latin typeface="+mn-lt"/>
              <a:ea typeface="ＭＳ Ｐゴシック" charset="0"/>
              <a:cs typeface="Tw Cen MT"/>
            </a:endParaRPr>
          </a:p>
        </p:txBody>
      </p:sp>
      <p:graphicFrame>
        <p:nvGraphicFramePr>
          <p:cNvPr id="327720" name="Group 40"/>
          <p:cNvGraphicFramePr>
            <a:graphicFrameLocks noGrp="1"/>
          </p:cNvGraphicFramePr>
          <p:nvPr/>
        </p:nvGraphicFramePr>
        <p:xfrm>
          <a:off x="609600" y="1419225"/>
          <a:ext cx="7981950" cy="4959351"/>
        </p:xfrm>
        <a:graphic>
          <a:graphicData uri="http://schemas.openxmlformats.org/drawingml/2006/table">
            <a:tbl>
              <a:tblPr/>
              <a:tblGrid>
                <a:gridCol w="1329477"/>
                <a:gridCol w="1193816"/>
                <a:gridCol w="2899752"/>
                <a:gridCol w="2558905"/>
              </a:tblGrid>
              <a:tr h="3506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Event 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State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TCP Sender Action 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Commentary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2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ACK receipt for previously unacked data 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Slow Start (SS)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CongWin = CongWin + MSS,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If (CongWin &gt; Threshold)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      set state to “Congestion             Avoidance”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Resulting in a doubling of CongWin every RTT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2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ACK receipt for previously unacked data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Congestion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Avoidance (CA) 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CongWin = CongWin+MSS * (MSS/CongWin)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     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Additive increase, resulting in increase of CongWin  by 1 MSS every RTT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09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Loss event detected by triple duplicate ACK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SS or CA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Threshold = CongWin/2,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CongWin = Threshold,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Set state to “Congestion Avoidance”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Fast recovery, implementing multiplicative decrease. CongWin will not drop below 1 MSS.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34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Timeout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SS or CA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Threshold = CongWin/2,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CongWin = 1 MSS,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Set state to “Slow Start”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Enter slow start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Duplicate ACK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SS or CA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Increment duplicate ACK count for segment being acked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CongWin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 and Threshold not changed</a:t>
                      </a: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8C2E70-EB50-134A-8D0F-0DB6E29AA842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Rectangle 2"/>
          <p:cNvSpPr>
            <a:spLocks noGrp="1" noChangeArrowheads="1"/>
          </p:cNvSpPr>
          <p:nvPr>
            <p:ph type="title"/>
          </p:nvPr>
        </p:nvSpPr>
        <p:spPr>
          <a:xfrm>
            <a:off x="320675" y="187325"/>
            <a:ext cx="8428038" cy="860425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latin typeface="+mn-lt"/>
                <a:cs typeface="+mj-cs"/>
              </a:rPr>
              <a:t>TCP </a:t>
            </a:r>
            <a:r>
              <a:rPr lang="en-US" sz="3200" dirty="0">
                <a:latin typeface="+mn-lt"/>
                <a:cs typeface="+mj-cs"/>
              </a:rPr>
              <a:t>Congestion </a:t>
            </a:r>
            <a:r>
              <a:rPr lang="en-US" sz="3200" dirty="0" smtClean="0">
                <a:latin typeface="+mn-lt"/>
                <a:cs typeface="+mj-cs"/>
              </a:rPr>
              <a:t>Control State Machine</a:t>
            </a:r>
            <a:endParaRPr lang="en-US" sz="3200" dirty="0">
              <a:latin typeface="+mn-lt"/>
              <a:cs typeface="+mj-cs"/>
            </a:endParaRPr>
          </a:p>
        </p:txBody>
      </p:sp>
      <p:grpSp>
        <p:nvGrpSpPr>
          <p:cNvPr id="274672" name="Group 240"/>
          <p:cNvGrpSpPr>
            <a:grpSpLocks/>
          </p:cNvGrpSpPr>
          <p:nvPr/>
        </p:nvGrpSpPr>
        <p:grpSpPr bwMode="auto">
          <a:xfrm>
            <a:off x="3441700" y="2908300"/>
            <a:ext cx="2133600" cy="814388"/>
            <a:chOff x="2168" y="1727"/>
            <a:chExt cx="1344" cy="513"/>
          </a:xfrm>
        </p:grpSpPr>
        <p:grpSp>
          <p:nvGrpSpPr>
            <p:cNvPr id="35944" name="Group 171"/>
            <p:cNvGrpSpPr>
              <a:grpSpLocks/>
            </p:cNvGrpSpPr>
            <p:nvPr/>
          </p:nvGrpSpPr>
          <p:grpSpPr bwMode="auto">
            <a:xfrm>
              <a:off x="2280" y="1727"/>
              <a:ext cx="1118" cy="513"/>
              <a:chOff x="2280" y="1727"/>
              <a:chExt cx="1118" cy="513"/>
            </a:xfrm>
          </p:grpSpPr>
          <p:sp>
            <p:nvSpPr>
              <p:cNvPr id="106605" name="Text Box 172"/>
              <p:cNvSpPr txBox="1">
                <a:spLocks noChangeArrowheads="1"/>
              </p:cNvSpPr>
              <p:nvPr/>
            </p:nvSpPr>
            <p:spPr bwMode="auto">
              <a:xfrm>
                <a:off x="2640" y="1727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timeout</a:t>
                </a:r>
              </a:p>
            </p:txBody>
          </p:sp>
          <p:sp>
            <p:nvSpPr>
              <p:cNvPr id="106606" name="Text Box 173"/>
              <p:cNvSpPr txBox="1">
                <a:spLocks noChangeArrowheads="1"/>
              </p:cNvSpPr>
              <p:nvPr/>
            </p:nvSpPr>
            <p:spPr bwMode="auto">
              <a:xfrm>
                <a:off x="2280" y="1838"/>
                <a:ext cx="1118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 = cwnd/2</a:t>
                </a:r>
              </a:p>
              <a:p>
                <a:pPr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1 MSS</a:t>
                </a:r>
              </a:p>
              <a:p>
                <a:pPr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>
                  <a:lnSpc>
                    <a:spcPct val="85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retransmit missing segment</a:t>
                </a:r>
                <a:r>
                  <a:rPr lang="en-US" sz="1200" smtClean="0">
                    <a:latin typeface="Arial" charset="0"/>
                    <a:cs typeface="+mn-cs"/>
                  </a:rPr>
                  <a:t> </a:t>
                </a:r>
              </a:p>
            </p:txBody>
          </p:sp>
          <p:sp>
            <p:nvSpPr>
              <p:cNvPr id="106607" name="Line 174"/>
              <p:cNvSpPr>
                <a:spLocks noChangeShapeType="1"/>
              </p:cNvSpPr>
              <p:nvPr/>
            </p:nvSpPr>
            <p:spPr bwMode="auto">
              <a:xfrm>
                <a:off x="2491" y="1857"/>
                <a:ext cx="6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6604" name="Line 175"/>
            <p:cNvSpPr>
              <a:spLocks noChangeShapeType="1"/>
            </p:cNvSpPr>
            <p:nvPr/>
          </p:nvSpPr>
          <p:spPr bwMode="auto">
            <a:xfrm flipH="1">
              <a:off x="2168" y="173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74671" name="Group 239"/>
          <p:cNvGrpSpPr>
            <a:grpSpLocks/>
          </p:cNvGrpSpPr>
          <p:nvPr/>
        </p:nvGrpSpPr>
        <p:grpSpPr bwMode="auto">
          <a:xfrm>
            <a:off x="3471863" y="2432050"/>
            <a:ext cx="2133600" cy="398463"/>
            <a:chOff x="2187" y="1427"/>
            <a:chExt cx="1344" cy="251"/>
          </a:xfrm>
        </p:grpSpPr>
        <p:sp>
          <p:nvSpPr>
            <p:cNvPr id="106597" name="Line 176"/>
            <p:cNvSpPr>
              <a:spLocks noChangeShapeType="1"/>
            </p:cNvSpPr>
            <p:nvPr/>
          </p:nvSpPr>
          <p:spPr bwMode="auto">
            <a:xfrm flipH="1">
              <a:off x="2187" y="1673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6598" name="Text Box 181"/>
            <p:cNvSpPr txBox="1">
              <a:spLocks noChangeArrowheads="1"/>
            </p:cNvSpPr>
            <p:nvPr/>
          </p:nvSpPr>
          <p:spPr bwMode="auto">
            <a:xfrm>
              <a:off x="2740" y="1543"/>
              <a:ext cx="17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80000"/>
                </a:lnSpc>
                <a:defRPr/>
              </a:pPr>
              <a:r>
                <a:rPr lang="en-US" sz="1000" smtClean="0">
                  <a:latin typeface="Symbol" charset="0"/>
                  <a:cs typeface="+mn-cs"/>
                </a:rPr>
                <a:t>L</a:t>
              </a:r>
              <a:endParaRPr lang="en-US" sz="1200" smtClean="0">
                <a:latin typeface="Symbol" charset="0"/>
                <a:cs typeface="+mn-cs"/>
              </a:endParaRPr>
            </a:p>
          </p:txBody>
        </p:sp>
        <p:sp>
          <p:nvSpPr>
            <p:cNvPr id="106599" name="Line 182"/>
            <p:cNvSpPr>
              <a:spLocks noChangeShapeType="1"/>
            </p:cNvSpPr>
            <p:nvPr/>
          </p:nvSpPr>
          <p:spPr bwMode="auto">
            <a:xfrm>
              <a:off x="2572" y="1554"/>
              <a:ext cx="5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35941" name="Group 183"/>
            <p:cNvGrpSpPr>
              <a:grpSpLocks/>
            </p:cNvGrpSpPr>
            <p:nvPr/>
          </p:nvGrpSpPr>
          <p:grpSpPr bwMode="auto">
            <a:xfrm>
              <a:off x="2486" y="1427"/>
              <a:ext cx="694" cy="154"/>
              <a:chOff x="2458" y="1450"/>
              <a:chExt cx="694" cy="154"/>
            </a:xfrm>
          </p:grpSpPr>
          <p:sp>
            <p:nvSpPr>
              <p:cNvPr id="106601" name="Text Box 184"/>
              <p:cNvSpPr txBox="1">
                <a:spLocks noChangeArrowheads="1"/>
              </p:cNvSpPr>
              <p:nvPr/>
            </p:nvSpPr>
            <p:spPr bwMode="auto">
              <a:xfrm>
                <a:off x="2458" y="1450"/>
                <a:ext cx="69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&gt; ssthresh</a:t>
                </a:r>
              </a:p>
            </p:txBody>
          </p:sp>
          <p:sp>
            <p:nvSpPr>
              <p:cNvPr id="106602" name="Line 185"/>
              <p:cNvSpPr>
                <a:spLocks noChangeShapeType="1"/>
              </p:cNvSpPr>
              <p:nvPr/>
            </p:nvSpPr>
            <p:spPr bwMode="auto">
              <a:xfrm>
                <a:off x="2724" y="1557"/>
                <a:ext cx="4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274674" name="Group 242"/>
          <p:cNvGrpSpPr>
            <a:grpSpLocks/>
          </p:cNvGrpSpPr>
          <p:nvPr/>
        </p:nvGrpSpPr>
        <p:grpSpPr bwMode="auto">
          <a:xfrm>
            <a:off x="5586413" y="1370013"/>
            <a:ext cx="2682875" cy="2365375"/>
            <a:chOff x="3519" y="786"/>
            <a:chExt cx="1690" cy="1490"/>
          </a:xfrm>
        </p:grpSpPr>
        <p:grpSp>
          <p:nvGrpSpPr>
            <p:cNvPr id="35924" name="Group 164"/>
            <p:cNvGrpSpPr>
              <a:grpSpLocks/>
            </p:cNvGrpSpPr>
            <p:nvPr/>
          </p:nvGrpSpPr>
          <p:grpSpPr bwMode="auto">
            <a:xfrm>
              <a:off x="3602" y="1330"/>
              <a:ext cx="817" cy="754"/>
              <a:chOff x="2293" y="2021"/>
              <a:chExt cx="817" cy="754"/>
            </a:xfrm>
          </p:grpSpPr>
          <p:sp>
            <p:nvSpPr>
              <p:cNvPr id="106595" name="Oval 165"/>
              <p:cNvSpPr>
                <a:spLocks noChangeArrowheads="1"/>
              </p:cNvSpPr>
              <p:nvPr/>
            </p:nvSpPr>
            <p:spPr bwMode="auto">
              <a:xfrm>
                <a:off x="2293" y="2021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96" name="Text Box 166"/>
              <p:cNvSpPr txBox="1">
                <a:spLocks noChangeArrowheads="1"/>
              </p:cNvSpPr>
              <p:nvPr/>
            </p:nvSpPr>
            <p:spPr bwMode="auto">
              <a:xfrm>
                <a:off x="2298" y="2191"/>
                <a:ext cx="812" cy="5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congestion</a:t>
                </a:r>
              </a:p>
              <a:p>
                <a:pPr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avoidance </a:t>
                </a:r>
              </a:p>
              <a:p>
                <a:pPr>
                  <a:defRPr/>
                </a:pPr>
                <a:endParaRPr lang="en-US" sz="1800" smtClean="0">
                  <a:latin typeface="Arial" charset="0"/>
                  <a:cs typeface="+mn-cs"/>
                </a:endParaRPr>
              </a:p>
            </p:txBody>
          </p:sp>
        </p:grpSp>
        <p:grpSp>
          <p:nvGrpSpPr>
            <p:cNvPr id="35925" name="Group 190"/>
            <p:cNvGrpSpPr>
              <a:grpSpLocks/>
            </p:cNvGrpSpPr>
            <p:nvPr/>
          </p:nvGrpSpPr>
          <p:grpSpPr bwMode="auto">
            <a:xfrm>
              <a:off x="3519" y="786"/>
              <a:ext cx="1409" cy="541"/>
              <a:chOff x="3542" y="904"/>
              <a:chExt cx="1409" cy="541"/>
            </a:xfrm>
          </p:grpSpPr>
          <p:sp>
            <p:nvSpPr>
              <p:cNvPr id="106591" name="Text Box 191"/>
              <p:cNvSpPr txBox="1">
                <a:spLocks noChangeArrowheads="1"/>
              </p:cNvSpPr>
              <p:nvPr/>
            </p:nvSpPr>
            <p:spPr bwMode="auto">
              <a:xfrm>
                <a:off x="3542" y="1037"/>
                <a:ext cx="1409" cy="4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9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cwnd + MSS    (MSS/cwnd)</a:t>
                </a:r>
              </a:p>
              <a:p>
                <a:pPr>
                  <a:lnSpc>
                    <a:spcPct val="9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>
                  <a:lnSpc>
                    <a:spcPct val="90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transmit new segment(s), as allowed</a:t>
                </a:r>
              </a:p>
              <a:p>
                <a:pPr>
                  <a:lnSpc>
                    <a:spcPct val="80000"/>
                  </a:lnSpc>
                  <a:defRPr/>
                </a:pPr>
                <a:endParaRPr lang="en-US" sz="1200" i="1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92" name="Line 192"/>
              <p:cNvSpPr>
                <a:spLocks noChangeShapeType="1"/>
              </p:cNvSpPr>
              <p:nvPr/>
            </p:nvSpPr>
            <p:spPr bwMode="auto">
              <a:xfrm>
                <a:off x="3976" y="1054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93" name="Text Box 193"/>
              <p:cNvSpPr txBox="1">
                <a:spLocks noChangeArrowheads="1"/>
              </p:cNvSpPr>
              <p:nvPr/>
            </p:nvSpPr>
            <p:spPr bwMode="auto">
              <a:xfrm>
                <a:off x="4014" y="923"/>
                <a:ext cx="448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new ACK</a:t>
                </a:r>
              </a:p>
            </p:txBody>
          </p:sp>
          <p:sp>
            <p:nvSpPr>
              <p:cNvPr id="106594" name="Text Box 194"/>
              <p:cNvSpPr txBox="1">
                <a:spLocks noChangeArrowheads="1"/>
              </p:cNvSpPr>
              <p:nvPr/>
            </p:nvSpPr>
            <p:spPr bwMode="auto">
              <a:xfrm>
                <a:off x="4311" y="904"/>
                <a:ext cx="16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2400" smtClean="0">
                    <a:latin typeface="Times New Roman" charset="0"/>
                    <a:cs typeface="+mn-cs"/>
                  </a:rPr>
                  <a:t>.</a:t>
                </a:r>
              </a:p>
            </p:txBody>
          </p:sp>
        </p:grpSp>
        <p:sp>
          <p:nvSpPr>
            <p:cNvPr id="35926" name="Freeform 195"/>
            <p:cNvSpPr>
              <a:spLocks/>
            </p:cNvSpPr>
            <p:nvPr/>
          </p:nvSpPr>
          <p:spPr bwMode="auto">
            <a:xfrm rot="9705213">
              <a:off x="4212" y="1145"/>
              <a:ext cx="333" cy="452"/>
            </a:xfrm>
            <a:custGeom>
              <a:avLst/>
              <a:gdLst>
                <a:gd name="T0" fmla="*/ 61 w 376"/>
                <a:gd name="T1" fmla="*/ 306 h 452"/>
                <a:gd name="T2" fmla="*/ 13 w 376"/>
                <a:gd name="T3" fmla="*/ 269 h 452"/>
                <a:gd name="T4" fmla="*/ 34 w 376"/>
                <a:gd name="T5" fmla="*/ 0 h 4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76" h="452">
                  <a:moveTo>
                    <a:pt x="376" y="306"/>
                  </a:moveTo>
                  <a:cubicBezTo>
                    <a:pt x="332" y="380"/>
                    <a:pt x="164" y="452"/>
                    <a:pt x="82" y="269"/>
                  </a:cubicBezTo>
                  <a:cubicBezTo>
                    <a:pt x="0" y="86"/>
                    <a:pt x="66" y="18"/>
                    <a:pt x="20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35927" name="Group 196"/>
            <p:cNvGrpSpPr>
              <a:grpSpLocks/>
            </p:cNvGrpSpPr>
            <p:nvPr/>
          </p:nvGrpSpPr>
          <p:grpSpPr bwMode="auto">
            <a:xfrm>
              <a:off x="4509" y="1909"/>
              <a:ext cx="700" cy="367"/>
              <a:chOff x="4274" y="2922"/>
              <a:chExt cx="700" cy="367"/>
            </a:xfrm>
          </p:grpSpPr>
          <p:sp>
            <p:nvSpPr>
              <p:cNvPr id="106588" name="Text Box 197"/>
              <p:cNvSpPr txBox="1">
                <a:spLocks noChangeArrowheads="1"/>
              </p:cNvSpPr>
              <p:nvPr/>
            </p:nvSpPr>
            <p:spPr bwMode="auto">
              <a:xfrm>
                <a:off x="4274" y="3062"/>
                <a:ext cx="700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dupACKcount++</a:t>
                </a:r>
              </a:p>
              <a:p>
                <a:pPr>
                  <a:lnSpc>
                    <a:spcPct val="80000"/>
                  </a:lnSpc>
                  <a:defRPr/>
                </a:pPr>
                <a:endParaRPr lang="en-US" sz="1200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89" name="Line 198"/>
              <p:cNvSpPr>
                <a:spLocks noChangeShapeType="1"/>
              </p:cNvSpPr>
              <p:nvPr/>
            </p:nvSpPr>
            <p:spPr bwMode="auto">
              <a:xfrm>
                <a:off x="4353" y="3071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90" name="Text Box 199"/>
              <p:cNvSpPr txBox="1">
                <a:spLocks noChangeArrowheads="1"/>
              </p:cNvSpPr>
              <p:nvPr/>
            </p:nvSpPr>
            <p:spPr bwMode="auto">
              <a:xfrm>
                <a:off x="4295" y="2922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duplicate ACK</a:t>
                </a:r>
              </a:p>
            </p:txBody>
          </p:sp>
        </p:grpSp>
        <p:sp>
          <p:nvSpPr>
            <p:cNvPr id="35928" name="Freeform 200"/>
            <p:cNvSpPr>
              <a:spLocks/>
            </p:cNvSpPr>
            <p:nvPr/>
          </p:nvSpPr>
          <p:spPr bwMode="auto">
            <a:xfrm rot="-7516021">
              <a:off x="4290" y="1673"/>
              <a:ext cx="333" cy="452"/>
            </a:xfrm>
            <a:custGeom>
              <a:avLst/>
              <a:gdLst>
                <a:gd name="T0" fmla="*/ 61 w 376"/>
                <a:gd name="T1" fmla="*/ 306 h 452"/>
                <a:gd name="T2" fmla="*/ 13 w 376"/>
                <a:gd name="T3" fmla="*/ 269 h 452"/>
                <a:gd name="T4" fmla="*/ 34 w 376"/>
                <a:gd name="T5" fmla="*/ 0 h 4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76" h="452">
                  <a:moveTo>
                    <a:pt x="376" y="306"/>
                  </a:moveTo>
                  <a:cubicBezTo>
                    <a:pt x="332" y="380"/>
                    <a:pt x="164" y="452"/>
                    <a:pt x="82" y="269"/>
                  </a:cubicBezTo>
                  <a:cubicBezTo>
                    <a:pt x="0" y="86"/>
                    <a:pt x="66" y="18"/>
                    <a:pt x="20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74677" name="Group 245"/>
          <p:cNvGrpSpPr>
            <a:grpSpLocks/>
          </p:cNvGrpSpPr>
          <p:nvPr/>
        </p:nvGrpSpPr>
        <p:grpSpPr bwMode="auto">
          <a:xfrm>
            <a:off x="4029075" y="4821238"/>
            <a:ext cx="3279775" cy="1717675"/>
            <a:chOff x="2538" y="2960"/>
            <a:chExt cx="2066" cy="1082"/>
          </a:xfrm>
        </p:grpSpPr>
        <p:grpSp>
          <p:nvGrpSpPr>
            <p:cNvPr id="35915" name="Group 167"/>
            <p:cNvGrpSpPr>
              <a:grpSpLocks/>
            </p:cNvGrpSpPr>
            <p:nvPr/>
          </p:nvGrpSpPr>
          <p:grpSpPr bwMode="auto">
            <a:xfrm>
              <a:off x="2538" y="2960"/>
              <a:ext cx="800" cy="754"/>
              <a:chOff x="2454" y="3045"/>
              <a:chExt cx="800" cy="754"/>
            </a:xfrm>
          </p:grpSpPr>
          <p:sp>
            <p:nvSpPr>
              <p:cNvPr id="106580" name="Oval 168"/>
              <p:cNvSpPr>
                <a:spLocks noChangeArrowheads="1"/>
              </p:cNvSpPr>
              <p:nvPr/>
            </p:nvSpPr>
            <p:spPr bwMode="auto">
              <a:xfrm>
                <a:off x="2454" y="3045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81" name="Text Box 169"/>
              <p:cNvSpPr txBox="1">
                <a:spLocks noChangeArrowheads="1"/>
              </p:cNvSpPr>
              <p:nvPr/>
            </p:nvSpPr>
            <p:spPr bwMode="auto">
              <a:xfrm>
                <a:off x="2796" y="3212"/>
                <a:ext cx="15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 </a:t>
                </a:r>
              </a:p>
              <a:p>
                <a:pPr>
                  <a:defRPr/>
                </a:pPr>
                <a:endParaRPr lang="en-US" sz="1800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82" name="Text Box 170"/>
              <p:cNvSpPr txBox="1">
                <a:spLocks noChangeArrowheads="1"/>
              </p:cNvSpPr>
              <p:nvPr/>
            </p:nvSpPr>
            <p:spPr bwMode="auto">
              <a:xfrm>
                <a:off x="2510" y="3204"/>
                <a:ext cx="708" cy="5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fast</a:t>
                </a:r>
              </a:p>
              <a:p>
                <a:pPr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recovery </a:t>
                </a:r>
              </a:p>
              <a:p>
                <a:pPr>
                  <a:defRPr/>
                </a:pPr>
                <a:endParaRPr lang="en-US" sz="1800" smtClean="0">
                  <a:latin typeface="Arial" charset="0"/>
                  <a:cs typeface="+mn-cs"/>
                </a:endParaRPr>
              </a:p>
            </p:txBody>
          </p:sp>
        </p:grpSp>
        <p:sp>
          <p:nvSpPr>
            <p:cNvPr id="35916" name="Freeform 220"/>
            <p:cNvSpPr>
              <a:spLocks/>
            </p:cNvSpPr>
            <p:nvPr/>
          </p:nvSpPr>
          <p:spPr bwMode="auto">
            <a:xfrm>
              <a:off x="2775" y="3708"/>
              <a:ext cx="384" cy="161"/>
            </a:xfrm>
            <a:custGeom>
              <a:avLst/>
              <a:gdLst>
                <a:gd name="T0" fmla="*/ 317 w 384"/>
                <a:gd name="T1" fmla="*/ 0 h 161"/>
                <a:gd name="T2" fmla="*/ 189 w 384"/>
                <a:gd name="T3" fmla="*/ 155 h 161"/>
                <a:gd name="T4" fmla="*/ 59 w 384"/>
                <a:gd name="T5" fmla="*/ 13 h 16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84" h="161">
                  <a:moveTo>
                    <a:pt x="317" y="0"/>
                  </a:moveTo>
                  <a:cubicBezTo>
                    <a:pt x="384" y="42"/>
                    <a:pt x="378" y="149"/>
                    <a:pt x="189" y="155"/>
                  </a:cubicBezTo>
                  <a:cubicBezTo>
                    <a:pt x="0" y="161"/>
                    <a:pt x="3" y="87"/>
                    <a:pt x="59" y="1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35917" name="Group 221"/>
            <p:cNvGrpSpPr>
              <a:grpSpLocks/>
            </p:cNvGrpSpPr>
            <p:nvPr/>
          </p:nvGrpSpPr>
          <p:grpSpPr bwMode="auto">
            <a:xfrm>
              <a:off x="3191" y="3592"/>
              <a:ext cx="1413" cy="450"/>
              <a:chOff x="3542" y="3496"/>
              <a:chExt cx="1413" cy="450"/>
            </a:xfrm>
          </p:grpSpPr>
          <p:sp>
            <p:nvSpPr>
              <p:cNvPr id="106577" name="Text Box 222"/>
              <p:cNvSpPr txBox="1">
                <a:spLocks noChangeArrowheads="1"/>
              </p:cNvSpPr>
              <p:nvPr/>
            </p:nvSpPr>
            <p:spPr bwMode="auto">
              <a:xfrm>
                <a:off x="3546" y="3632"/>
                <a:ext cx="1409" cy="3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cwnd + MSS</a:t>
                </a:r>
              </a:p>
              <a:p>
                <a:pPr algn="l">
                  <a:lnSpc>
                    <a:spcPct val="85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transmit new segment(s), as allowed</a:t>
                </a:r>
              </a:p>
              <a:p>
                <a:pPr algn="l">
                  <a:lnSpc>
                    <a:spcPct val="80000"/>
                  </a:lnSpc>
                  <a:defRPr/>
                </a:pPr>
                <a:endParaRPr lang="en-US" sz="1200" i="1" smtClean="0">
                  <a:solidFill>
                    <a:schemeClr val="bg2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106578" name="Line 223"/>
              <p:cNvSpPr>
                <a:spLocks noChangeShapeType="1"/>
              </p:cNvSpPr>
              <p:nvPr/>
            </p:nvSpPr>
            <p:spPr bwMode="auto">
              <a:xfrm>
                <a:off x="3600" y="3645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79" name="Text Box 224"/>
              <p:cNvSpPr txBox="1">
                <a:spLocks noChangeArrowheads="1"/>
              </p:cNvSpPr>
              <p:nvPr/>
            </p:nvSpPr>
            <p:spPr bwMode="auto">
              <a:xfrm>
                <a:off x="3542" y="3496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duplicate ACK</a:t>
                </a:r>
              </a:p>
            </p:txBody>
          </p:sp>
        </p:grpSp>
      </p:grpSp>
      <p:grpSp>
        <p:nvGrpSpPr>
          <p:cNvPr id="274678" name="Group 246"/>
          <p:cNvGrpSpPr>
            <a:grpSpLocks/>
          </p:cNvGrpSpPr>
          <p:nvPr/>
        </p:nvGrpSpPr>
        <p:grpSpPr bwMode="auto">
          <a:xfrm>
            <a:off x="928688" y="3502025"/>
            <a:ext cx="3724275" cy="1927225"/>
            <a:chOff x="585" y="2129"/>
            <a:chExt cx="2346" cy="1214"/>
          </a:xfrm>
        </p:grpSpPr>
        <p:grpSp>
          <p:nvGrpSpPr>
            <p:cNvPr id="35905" name="Group 212"/>
            <p:cNvGrpSpPr>
              <a:grpSpLocks/>
            </p:cNvGrpSpPr>
            <p:nvPr/>
          </p:nvGrpSpPr>
          <p:grpSpPr bwMode="auto">
            <a:xfrm>
              <a:off x="585" y="2818"/>
              <a:ext cx="1095" cy="525"/>
              <a:chOff x="444" y="2768"/>
              <a:chExt cx="1095" cy="525"/>
            </a:xfrm>
          </p:grpSpPr>
          <p:sp>
            <p:nvSpPr>
              <p:cNvPr id="106571" name="Text Box 213"/>
              <p:cNvSpPr txBox="1">
                <a:spLocks noChangeArrowheads="1"/>
              </p:cNvSpPr>
              <p:nvPr/>
            </p:nvSpPr>
            <p:spPr bwMode="auto">
              <a:xfrm>
                <a:off x="444" y="2912"/>
                <a:ext cx="1091" cy="3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r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ssthresh= cwnd/2</a:t>
                </a:r>
              </a:p>
              <a:p>
                <a:pPr algn="r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ssthresh + 3</a:t>
                </a:r>
              </a:p>
              <a:p>
                <a:pPr algn="r">
                  <a:lnSpc>
                    <a:spcPct val="80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retransmit missing segment</a:t>
                </a:r>
              </a:p>
              <a:p>
                <a:pPr algn="r">
                  <a:lnSpc>
                    <a:spcPct val="80000"/>
                  </a:lnSpc>
                  <a:defRPr/>
                </a:pPr>
                <a:endParaRPr lang="en-US" sz="1200" smtClean="0">
                  <a:solidFill>
                    <a:schemeClr val="bg2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106572" name="Line 214"/>
              <p:cNvSpPr>
                <a:spLocks noChangeShapeType="1"/>
              </p:cNvSpPr>
              <p:nvPr/>
            </p:nvSpPr>
            <p:spPr bwMode="auto">
              <a:xfrm>
                <a:off x="925" y="2913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73" name="Text Box 215"/>
              <p:cNvSpPr txBox="1">
                <a:spLocks noChangeArrowheads="1"/>
              </p:cNvSpPr>
              <p:nvPr/>
            </p:nvSpPr>
            <p:spPr bwMode="auto">
              <a:xfrm>
                <a:off x="751" y="2768"/>
                <a:ext cx="788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== 3</a:t>
                </a:r>
              </a:p>
            </p:txBody>
          </p:sp>
        </p:grpSp>
        <p:grpSp>
          <p:nvGrpSpPr>
            <p:cNvPr id="35906" name="Group 216"/>
            <p:cNvGrpSpPr>
              <a:grpSpLocks/>
            </p:cNvGrpSpPr>
            <p:nvPr/>
          </p:nvGrpSpPr>
          <p:grpSpPr bwMode="auto">
            <a:xfrm>
              <a:off x="1813" y="2454"/>
              <a:ext cx="1118" cy="519"/>
              <a:chOff x="419" y="2872"/>
              <a:chExt cx="1118" cy="519"/>
            </a:xfrm>
          </p:grpSpPr>
          <p:sp>
            <p:nvSpPr>
              <p:cNvPr id="106568" name="Text Box 217"/>
              <p:cNvSpPr txBox="1">
                <a:spLocks noChangeArrowheads="1"/>
              </p:cNvSpPr>
              <p:nvPr/>
            </p:nvSpPr>
            <p:spPr bwMode="auto">
              <a:xfrm>
                <a:off x="439" y="2872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timeout</a:t>
                </a:r>
              </a:p>
            </p:txBody>
          </p:sp>
          <p:sp>
            <p:nvSpPr>
              <p:cNvPr id="106569" name="Text Box 218"/>
              <p:cNvSpPr txBox="1">
                <a:spLocks noChangeArrowheads="1"/>
              </p:cNvSpPr>
              <p:nvPr/>
            </p:nvSpPr>
            <p:spPr bwMode="auto">
              <a:xfrm>
                <a:off x="419" y="2989"/>
                <a:ext cx="1118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 = cwnd/2</a:t>
                </a:r>
              </a:p>
              <a:p>
                <a:pPr algn="l"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1 </a:t>
                </a:r>
              </a:p>
              <a:p>
                <a:pPr algn="l"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 algn="l">
                  <a:lnSpc>
                    <a:spcPct val="85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retransmit missing segment</a:t>
                </a:r>
                <a:r>
                  <a:rPr lang="en-US" sz="1200" smtClean="0">
                    <a:latin typeface="Arial" charset="0"/>
                    <a:cs typeface="+mn-cs"/>
                  </a:rPr>
                  <a:t> </a:t>
                </a:r>
              </a:p>
            </p:txBody>
          </p:sp>
          <p:sp>
            <p:nvSpPr>
              <p:cNvPr id="106570" name="Line 219"/>
              <p:cNvSpPr>
                <a:spLocks noChangeShapeType="1"/>
              </p:cNvSpPr>
              <p:nvPr/>
            </p:nvSpPr>
            <p:spPr bwMode="auto">
              <a:xfrm>
                <a:off x="471" y="3014"/>
                <a:ext cx="6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35907" name="Freeform 225"/>
            <p:cNvSpPr>
              <a:spLocks/>
            </p:cNvSpPr>
            <p:nvPr/>
          </p:nvSpPr>
          <p:spPr bwMode="auto">
            <a:xfrm>
              <a:off x="1722" y="2129"/>
              <a:ext cx="740" cy="1146"/>
            </a:xfrm>
            <a:custGeom>
              <a:avLst/>
              <a:gdLst>
                <a:gd name="T0" fmla="*/ 0 w 740"/>
                <a:gd name="T1" fmla="*/ 0 h 1146"/>
                <a:gd name="T2" fmla="*/ 0 w 740"/>
                <a:gd name="T3" fmla="*/ 1146 h 1146"/>
                <a:gd name="T4" fmla="*/ 740 w 740"/>
                <a:gd name="T5" fmla="*/ 1146 h 11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1146">
                  <a:moveTo>
                    <a:pt x="0" y="0"/>
                  </a:moveTo>
                  <a:lnTo>
                    <a:pt x="0" y="1146"/>
                  </a:lnTo>
                  <a:lnTo>
                    <a:pt x="740" y="114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5908" name="Freeform 226"/>
            <p:cNvSpPr>
              <a:spLocks/>
            </p:cNvSpPr>
            <p:nvPr/>
          </p:nvSpPr>
          <p:spPr bwMode="auto">
            <a:xfrm>
              <a:off x="1791" y="2146"/>
              <a:ext cx="700" cy="1051"/>
            </a:xfrm>
            <a:custGeom>
              <a:avLst/>
              <a:gdLst>
                <a:gd name="T0" fmla="*/ 700 w 700"/>
                <a:gd name="T1" fmla="*/ 1051 h 1051"/>
                <a:gd name="T2" fmla="*/ 0 w 700"/>
                <a:gd name="T3" fmla="*/ 1051 h 1051"/>
                <a:gd name="T4" fmla="*/ 0 w 700"/>
                <a:gd name="T5" fmla="*/ 0 h 10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00" h="1051">
                  <a:moveTo>
                    <a:pt x="700" y="1051"/>
                  </a:moveTo>
                  <a:lnTo>
                    <a:pt x="0" y="105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74676" name="Group 244"/>
          <p:cNvGrpSpPr>
            <a:grpSpLocks/>
          </p:cNvGrpSpPr>
          <p:nvPr/>
        </p:nvGrpSpPr>
        <p:grpSpPr bwMode="auto">
          <a:xfrm>
            <a:off x="5351463" y="3494088"/>
            <a:ext cx="2921000" cy="1916112"/>
            <a:chOff x="3371" y="2124"/>
            <a:chExt cx="1840" cy="1207"/>
          </a:xfrm>
        </p:grpSpPr>
        <p:grpSp>
          <p:nvGrpSpPr>
            <p:cNvPr id="35900" name="Group 201"/>
            <p:cNvGrpSpPr>
              <a:grpSpLocks/>
            </p:cNvGrpSpPr>
            <p:nvPr/>
          </p:nvGrpSpPr>
          <p:grpSpPr bwMode="auto">
            <a:xfrm>
              <a:off x="4120" y="2796"/>
              <a:ext cx="1091" cy="535"/>
              <a:chOff x="4142" y="2802"/>
              <a:chExt cx="1091" cy="535"/>
            </a:xfrm>
          </p:grpSpPr>
          <p:sp>
            <p:nvSpPr>
              <p:cNvPr id="106561" name="Text Box 202"/>
              <p:cNvSpPr txBox="1">
                <a:spLocks noChangeArrowheads="1"/>
              </p:cNvSpPr>
              <p:nvPr/>
            </p:nvSpPr>
            <p:spPr bwMode="auto">
              <a:xfrm>
                <a:off x="4142" y="2956"/>
                <a:ext cx="1091" cy="3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ssthresh= cwnd/2</a:t>
                </a:r>
              </a:p>
              <a:p>
                <a:pPr algn="l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ssthresh + 3</a:t>
                </a:r>
              </a:p>
              <a:p>
                <a:pPr algn="l">
                  <a:lnSpc>
                    <a:spcPct val="80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retransmit missing segment</a:t>
                </a:r>
              </a:p>
              <a:p>
                <a:pPr algn="l">
                  <a:lnSpc>
                    <a:spcPct val="80000"/>
                  </a:lnSpc>
                  <a:defRPr/>
                </a:pPr>
                <a:endParaRPr lang="en-US" sz="1200" i="1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62" name="Line 203"/>
              <p:cNvSpPr>
                <a:spLocks noChangeShapeType="1"/>
              </p:cNvSpPr>
              <p:nvPr/>
            </p:nvSpPr>
            <p:spPr bwMode="auto">
              <a:xfrm>
                <a:off x="4211" y="2950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63" name="Text Box 204"/>
              <p:cNvSpPr txBox="1">
                <a:spLocks noChangeArrowheads="1"/>
              </p:cNvSpPr>
              <p:nvPr/>
            </p:nvSpPr>
            <p:spPr bwMode="auto">
              <a:xfrm>
                <a:off x="4154" y="2802"/>
                <a:ext cx="788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== 3</a:t>
                </a:r>
              </a:p>
            </p:txBody>
          </p:sp>
        </p:grpSp>
        <p:sp>
          <p:nvSpPr>
            <p:cNvPr id="35901" name="Freeform 227"/>
            <p:cNvSpPr>
              <a:spLocks/>
            </p:cNvSpPr>
            <p:nvPr/>
          </p:nvSpPr>
          <p:spPr bwMode="auto">
            <a:xfrm flipH="1">
              <a:off x="3371" y="2124"/>
              <a:ext cx="740" cy="1146"/>
            </a:xfrm>
            <a:custGeom>
              <a:avLst/>
              <a:gdLst>
                <a:gd name="T0" fmla="*/ 0 w 740"/>
                <a:gd name="T1" fmla="*/ 0 h 1146"/>
                <a:gd name="T2" fmla="*/ 0 w 740"/>
                <a:gd name="T3" fmla="*/ 1146 h 1146"/>
                <a:gd name="T4" fmla="*/ 740 w 740"/>
                <a:gd name="T5" fmla="*/ 1146 h 11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1146">
                  <a:moveTo>
                    <a:pt x="0" y="0"/>
                  </a:moveTo>
                  <a:lnTo>
                    <a:pt x="0" y="1146"/>
                  </a:lnTo>
                  <a:lnTo>
                    <a:pt x="740" y="114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74675" name="Group 243"/>
          <p:cNvGrpSpPr>
            <a:grpSpLocks/>
          </p:cNvGrpSpPr>
          <p:nvPr/>
        </p:nvGrpSpPr>
        <p:grpSpPr bwMode="auto">
          <a:xfrm>
            <a:off x="5186363" y="3519488"/>
            <a:ext cx="1206500" cy="1668462"/>
            <a:chOff x="3267" y="2140"/>
            <a:chExt cx="760" cy="1051"/>
          </a:xfrm>
        </p:grpSpPr>
        <p:sp>
          <p:nvSpPr>
            <p:cNvPr id="35894" name="Freeform 228"/>
            <p:cNvSpPr>
              <a:spLocks/>
            </p:cNvSpPr>
            <p:nvPr/>
          </p:nvSpPr>
          <p:spPr bwMode="auto">
            <a:xfrm flipH="1">
              <a:off x="3327" y="2140"/>
              <a:ext cx="700" cy="1051"/>
            </a:xfrm>
            <a:custGeom>
              <a:avLst/>
              <a:gdLst>
                <a:gd name="T0" fmla="*/ 700 w 700"/>
                <a:gd name="T1" fmla="*/ 1051 h 1051"/>
                <a:gd name="T2" fmla="*/ 0 w 700"/>
                <a:gd name="T3" fmla="*/ 1051 h 1051"/>
                <a:gd name="T4" fmla="*/ 0 w 700"/>
                <a:gd name="T5" fmla="*/ 0 h 10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00" h="1051">
                  <a:moveTo>
                    <a:pt x="700" y="1051"/>
                  </a:moveTo>
                  <a:lnTo>
                    <a:pt x="0" y="105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35895" name="Group 229"/>
            <p:cNvGrpSpPr>
              <a:grpSpLocks/>
            </p:cNvGrpSpPr>
            <p:nvPr/>
          </p:nvGrpSpPr>
          <p:grpSpPr bwMode="auto">
            <a:xfrm>
              <a:off x="3267" y="2649"/>
              <a:ext cx="741" cy="525"/>
              <a:chOff x="1059" y="3496"/>
              <a:chExt cx="741" cy="525"/>
            </a:xfrm>
          </p:grpSpPr>
          <p:sp>
            <p:nvSpPr>
              <p:cNvPr id="106555" name="Text Box 230"/>
              <p:cNvSpPr txBox="1">
                <a:spLocks noChangeArrowheads="1"/>
              </p:cNvSpPr>
              <p:nvPr/>
            </p:nvSpPr>
            <p:spPr bwMode="auto">
              <a:xfrm>
                <a:off x="1059" y="3640"/>
                <a:ext cx="741" cy="3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r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ssthresh</a:t>
                </a:r>
              </a:p>
              <a:p>
                <a:pPr algn="r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 algn="r">
                  <a:lnSpc>
                    <a:spcPct val="80000"/>
                  </a:lnSpc>
                  <a:defRPr/>
                </a:pPr>
                <a:endParaRPr lang="en-US" sz="1000" smtClean="0">
                  <a:latin typeface="Arial" charset="0"/>
                  <a:cs typeface="+mn-cs"/>
                </a:endParaRPr>
              </a:p>
              <a:p>
                <a:pPr algn="r">
                  <a:lnSpc>
                    <a:spcPct val="80000"/>
                  </a:lnSpc>
                  <a:defRPr/>
                </a:pPr>
                <a:endParaRPr lang="en-US" sz="1200" smtClean="0">
                  <a:latin typeface="Arial" charset="0"/>
                  <a:cs typeface="+mn-cs"/>
                </a:endParaRPr>
              </a:p>
            </p:txBody>
          </p:sp>
          <p:grpSp>
            <p:nvGrpSpPr>
              <p:cNvPr id="35897" name="Group 231"/>
              <p:cNvGrpSpPr>
                <a:grpSpLocks/>
              </p:cNvGrpSpPr>
              <p:nvPr/>
            </p:nvGrpSpPr>
            <p:grpSpPr bwMode="auto">
              <a:xfrm>
                <a:off x="1190" y="3496"/>
                <a:ext cx="582" cy="154"/>
                <a:chOff x="1190" y="3496"/>
                <a:chExt cx="582" cy="154"/>
              </a:xfrm>
            </p:grpSpPr>
            <p:sp>
              <p:nvSpPr>
                <p:cNvPr id="106557" name="Line 232"/>
                <p:cNvSpPr>
                  <a:spLocks noChangeShapeType="1"/>
                </p:cNvSpPr>
                <p:nvPr/>
              </p:nvSpPr>
              <p:spPr bwMode="auto">
                <a:xfrm>
                  <a:off x="1190" y="3641"/>
                  <a:ext cx="5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06558" name="Text Box 233"/>
                <p:cNvSpPr txBox="1">
                  <a:spLocks noChangeArrowheads="1"/>
                </p:cNvSpPr>
                <p:nvPr/>
              </p:nvSpPr>
              <p:spPr bwMode="auto">
                <a:xfrm>
                  <a:off x="1310" y="3496"/>
                  <a:ext cx="462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algn="r">
                    <a:defRPr/>
                  </a:pPr>
                  <a:r>
                    <a:rPr lang="en-US" sz="1000" smtClean="0">
                      <a:latin typeface="Arial" charset="0"/>
                      <a:cs typeface="+mn-cs"/>
                    </a:rPr>
                    <a:t>New ACK</a:t>
                  </a:r>
                </a:p>
              </p:txBody>
            </p:sp>
          </p:grpSp>
        </p:grpSp>
      </p:grpSp>
      <p:grpSp>
        <p:nvGrpSpPr>
          <p:cNvPr id="274673" name="Group 241"/>
          <p:cNvGrpSpPr>
            <a:grpSpLocks/>
          </p:cNvGrpSpPr>
          <p:nvPr/>
        </p:nvGrpSpPr>
        <p:grpSpPr bwMode="auto">
          <a:xfrm>
            <a:off x="820738" y="1485900"/>
            <a:ext cx="4865687" cy="2659063"/>
            <a:chOff x="517" y="859"/>
            <a:chExt cx="3065" cy="1675"/>
          </a:xfrm>
        </p:grpSpPr>
        <p:grpSp>
          <p:nvGrpSpPr>
            <p:cNvPr id="35871" name="Group 161"/>
            <p:cNvGrpSpPr>
              <a:grpSpLocks/>
            </p:cNvGrpSpPr>
            <p:nvPr/>
          </p:nvGrpSpPr>
          <p:grpSpPr bwMode="auto">
            <a:xfrm>
              <a:off x="1329" y="1320"/>
              <a:ext cx="800" cy="754"/>
              <a:chOff x="996" y="1773"/>
              <a:chExt cx="800" cy="754"/>
            </a:xfrm>
          </p:grpSpPr>
          <p:sp>
            <p:nvSpPr>
              <p:cNvPr id="106551" name="Oval 162"/>
              <p:cNvSpPr>
                <a:spLocks noChangeArrowheads="1"/>
              </p:cNvSpPr>
              <p:nvPr/>
            </p:nvSpPr>
            <p:spPr bwMode="auto">
              <a:xfrm>
                <a:off x="996" y="1773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52" name="Text Box 163"/>
              <p:cNvSpPr txBox="1">
                <a:spLocks noChangeArrowheads="1"/>
              </p:cNvSpPr>
              <p:nvPr/>
            </p:nvSpPr>
            <p:spPr bwMode="auto">
              <a:xfrm>
                <a:off x="1179" y="1946"/>
                <a:ext cx="44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slow </a:t>
                </a:r>
              </a:p>
              <a:p>
                <a:pPr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start</a:t>
                </a:r>
              </a:p>
            </p:txBody>
          </p:sp>
        </p:grpSp>
        <p:grpSp>
          <p:nvGrpSpPr>
            <p:cNvPr id="35872" name="Group 177"/>
            <p:cNvGrpSpPr>
              <a:grpSpLocks/>
            </p:cNvGrpSpPr>
            <p:nvPr/>
          </p:nvGrpSpPr>
          <p:grpSpPr bwMode="auto">
            <a:xfrm>
              <a:off x="530" y="2026"/>
              <a:ext cx="1118" cy="508"/>
              <a:chOff x="418" y="2713"/>
              <a:chExt cx="1118" cy="508"/>
            </a:xfrm>
          </p:grpSpPr>
          <p:sp>
            <p:nvSpPr>
              <p:cNvPr id="106548" name="Text Box 178"/>
              <p:cNvSpPr txBox="1">
                <a:spLocks noChangeArrowheads="1"/>
              </p:cNvSpPr>
              <p:nvPr/>
            </p:nvSpPr>
            <p:spPr bwMode="auto">
              <a:xfrm>
                <a:off x="777" y="2713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timeout</a:t>
                </a:r>
              </a:p>
            </p:txBody>
          </p:sp>
          <p:sp>
            <p:nvSpPr>
              <p:cNvPr id="106549" name="Text Box 179"/>
              <p:cNvSpPr txBox="1">
                <a:spLocks noChangeArrowheads="1"/>
              </p:cNvSpPr>
              <p:nvPr/>
            </p:nvSpPr>
            <p:spPr bwMode="auto">
              <a:xfrm>
                <a:off x="418" y="2840"/>
                <a:ext cx="1118" cy="3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 = cwnd/2 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1 MSS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retransmit missing segment</a:t>
                </a:r>
                <a:r>
                  <a:rPr lang="en-US" sz="1200" smtClean="0">
                    <a:latin typeface="Arial" charset="0"/>
                    <a:cs typeface="+mn-cs"/>
                  </a:rPr>
                  <a:t> </a:t>
                </a:r>
              </a:p>
            </p:txBody>
          </p:sp>
          <p:sp>
            <p:nvSpPr>
              <p:cNvPr id="106550" name="Line 180"/>
              <p:cNvSpPr>
                <a:spLocks noChangeShapeType="1"/>
              </p:cNvSpPr>
              <p:nvPr/>
            </p:nvSpPr>
            <p:spPr bwMode="auto">
              <a:xfrm>
                <a:off x="709" y="2855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35873" name="Group 186"/>
            <p:cNvGrpSpPr>
              <a:grpSpLocks/>
            </p:cNvGrpSpPr>
            <p:nvPr/>
          </p:nvGrpSpPr>
          <p:grpSpPr bwMode="auto">
            <a:xfrm>
              <a:off x="2173" y="960"/>
              <a:ext cx="1409" cy="527"/>
              <a:chOff x="2683" y="798"/>
              <a:chExt cx="1409" cy="527"/>
            </a:xfrm>
          </p:grpSpPr>
          <p:sp>
            <p:nvSpPr>
              <p:cNvPr id="106545" name="Text Box 187"/>
              <p:cNvSpPr txBox="1">
                <a:spLocks noChangeArrowheads="1"/>
              </p:cNvSpPr>
              <p:nvPr/>
            </p:nvSpPr>
            <p:spPr bwMode="auto">
              <a:xfrm>
                <a:off x="2683" y="917"/>
                <a:ext cx="1409" cy="4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lnSpc>
                    <a:spcPct val="9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cwnd+MSS</a:t>
                </a:r>
              </a:p>
              <a:p>
                <a:pPr algn="l">
                  <a:lnSpc>
                    <a:spcPct val="9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 algn="l">
                  <a:lnSpc>
                    <a:spcPct val="90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transmit new segment(s), as allowed</a:t>
                </a:r>
              </a:p>
              <a:p>
                <a:pPr algn="l">
                  <a:lnSpc>
                    <a:spcPct val="80000"/>
                  </a:lnSpc>
                  <a:defRPr/>
                </a:pPr>
                <a:endParaRPr lang="en-US" sz="1200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46" name="Line 188"/>
              <p:cNvSpPr>
                <a:spLocks noChangeShapeType="1"/>
              </p:cNvSpPr>
              <p:nvPr/>
            </p:nvSpPr>
            <p:spPr bwMode="auto">
              <a:xfrm>
                <a:off x="2744" y="934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47" name="Text Box 189"/>
              <p:cNvSpPr txBox="1">
                <a:spLocks noChangeArrowheads="1"/>
              </p:cNvSpPr>
              <p:nvPr/>
            </p:nvSpPr>
            <p:spPr bwMode="auto">
              <a:xfrm>
                <a:off x="2697" y="798"/>
                <a:ext cx="448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new ACK</a:t>
                </a:r>
              </a:p>
            </p:txBody>
          </p:sp>
        </p:grpSp>
        <p:sp>
          <p:nvSpPr>
            <p:cNvPr id="35874" name="Freeform 205"/>
            <p:cNvSpPr>
              <a:spLocks/>
            </p:cNvSpPr>
            <p:nvPr/>
          </p:nvSpPr>
          <p:spPr bwMode="auto">
            <a:xfrm>
              <a:off x="1601" y="1129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5875" name="Freeform 206"/>
            <p:cNvSpPr>
              <a:spLocks/>
            </p:cNvSpPr>
            <p:nvPr/>
          </p:nvSpPr>
          <p:spPr bwMode="auto">
            <a:xfrm rot="2575893">
              <a:off x="1950" y="1316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35876" name="Group 207"/>
            <p:cNvGrpSpPr>
              <a:grpSpLocks/>
            </p:cNvGrpSpPr>
            <p:nvPr/>
          </p:nvGrpSpPr>
          <p:grpSpPr bwMode="auto">
            <a:xfrm>
              <a:off x="1465" y="859"/>
              <a:ext cx="700" cy="367"/>
              <a:chOff x="4274" y="2922"/>
              <a:chExt cx="700" cy="367"/>
            </a:xfrm>
          </p:grpSpPr>
          <p:sp>
            <p:nvSpPr>
              <p:cNvPr id="106542" name="Text Box 208"/>
              <p:cNvSpPr txBox="1">
                <a:spLocks noChangeArrowheads="1"/>
              </p:cNvSpPr>
              <p:nvPr/>
            </p:nvSpPr>
            <p:spPr bwMode="auto">
              <a:xfrm>
                <a:off x="4274" y="3062"/>
                <a:ext cx="700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dupACKcount++</a:t>
                </a:r>
              </a:p>
              <a:p>
                <a:pPr>
                  <a:lnSpc>
                    <a:spcPct val="80000"/>
                  </a:lnSpc>
                  <a:defRPr/>
                </a:pPr>
                <a:endParaRPr lang="en-US" sz="1200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43" name="Line 209"/>
              <p:cNvSpPr>
                <a:spLocks noChangeShapeType="1"/>
              </p:cNvSpPr>
              <p:nvPr/>
            </p:nvSpPr>
            <p:spPr bwMode="auto">
              <a:xfrm>
                <a:off x="4353" y="3071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44" name="Text Box 210"/>
              <p:cNvSpPr txBox="1">
                <a:spLocks noChangeArrowheads="1"/>
              </p:cNvSpPr>
              <p:nvPr/>
            </p:nvSpPr>
            <p:spPr bwMode="auto">
              <a:xfrm>
                <a:off x="4295" y="2922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duplicate ACK</a:t>
                </a:r>
              </a:p>
            </p:txBody>
          </p:sp>
        </p:grpSp>
        <p:sp>
          <p:nvSpPr>
            <p:cNvPr id="35877" name="Freeform 211"/>
            <p:cNvSpPr>
              <a:spLocks/>
            </p:cNvSpPr>
            <p:nvPr/>
          </p:nvSpPr>
          <p:spPr bwMode="auto">
            <a:xfrm rot="-8222029">
              <a:off x="1204" y="1903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6537" name="Line 234"/>
            <p:cNvSpPr>
              <a:spLocks noChangeShapeType="1"/>
            </p:cNvSpPr>
            <p:nvPr/>
          </p:nvSpPr>
          <p:spPr bwMode="auto">
            <a:xfrm>
              <a:off x="536" y="1649"/>
              <a:ext cx="7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35879" name="Group 235"/>
            <p:cNvGrpSpPr>
              <a:grpSpLocks/>
            </p:cNvGrpSpPr>
            <p:nvPr/>
          </p:nvGrpSpPr>
          <p:grpSpPr bwMode="auto">
            <a:xfrm>
              <a:off x="517" y="1255"/>
              <a:ext cx="741" cy="416"/>
              <a:chOff x="539" y="936"/>
              <a:chExt cx="741" cy="416"/>
            </a:xfrm>
          </p:grpSpPr>
          <p:sp>
            <p:nvSpPr>
              <p:cNvPr id="106539" name="Text Box 236"/>
              <p:cNvSpPr txBox="1">
                <a:spLocks noChangeArrowheads="1"/>
              </p:cNvSpPr>
              <p:nvPr/>
            </p:nvSpPr>
            <p:spPr bwMode="auto">
              <a:xfrm>
                <a:off x="816" y="936"/>
                <a:ext cx="171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>
                  <a:defRPr/>
                </a:pPr>
                <a:r>
                  <a:rPr lang="en-US" sz="1000" smtClean="0">
                    <a:latin typeface="Symbol" charset="0"/>
                    <a:cs typeface="+mn-cs"/>
                  </a:rPr>
                  <a:t>L</a:t>
                </a:r>
              </a:p>
            </p:txBody>
          </p:sp>
          <p:sp>
            <p:nvSpPr>
              <p:cNvPr id="106540" name="Text Box 237"/>
              <p:cNvSpPr txBox="1">
                <a:spLocks noChangeArrowheads="1"/>
              </p:cNvSpPr>
              <p:nvPr/>
            </p:nvSpPr>
            <p:spPr bwMode="auto">
              <a:xfrm>
                <a:off x="539" y="1063"/>
                <a:ext cx="741" cy="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1 MSS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 = 64 KB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  <a:endParaRPr lang="en-US" sz="1200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41" name="Line 238"/>
              <p:cNvSpPr>
                <a:spLocks noChangeShapeType="1"/>
              </p:cNvSpPr>
              <p:nvPr/>
            </p:nvSpPr>
            <p:spPr bwMode="auto">
              <a:xfrm>
                <a:off x="641" y="1078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274687" name="Group 255"/>
          <p:cNvGrpSpPr>
            <a:grpSpLocks/>
          </p:cNvGrpSpPr>
          <p:nvPr/>
        </p:nvGrpSpPr>
        <p:grpSpPr bwMode="auto">
          <a:xfrm>
            <a:off x="804863" y="2922588"/>
            <a:ext cx="3167062" cy="1312862"/>
            <a:chOff x="509" y="1766"/>
            <a:chExt cx="1995" cy="827"/>
          </a:xfrm>
        </p:grpSpPr>
        <p:pic>
          <p:nvPicPr>
            <p:cNvPr id="106527" name="Picture 25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09" y="1992"/>
              <a:ext cx="262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106528" name="Picture 25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242" y="1766"/>
              <a:ext cx="262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106529" name="Picture 25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164" y="2348"/>
              <a:ext cx="262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grpSp>
        <p:nvGrpSpPr>
          <p:cNvPr id="274729" name="Group 297"/>
          <p:cNvGrpSpPr>
            <a:grpSpLocks/>
          </p:cNvGrpSpPr>
          <p:nvPr/>
        </p:nvGrpSpPr>
        <p:grpSpPr bwMode="auto">
          <a:xfrm>
            <a:off x="3502025" y="1149350"/>
            <a:ext cx="4333875" cy="3243263"/>
            <a:chOff x="2205" y="641"/>
            <a:chExt cx="2730" cy="2043"/>
          </a:xfrm>
        </p:grpSpPr>
        <p:grpSp>
          <p:nvGrpSpPr>
            <p:cNvPr id="35853" name="Group 282"/>
            <p:cNvGrpSpPr>
              <a:grpSpLocks/>
            </p:cNvGrpSpPr>
            <p:nvPr/>
          </p:nvGrpSpPr>
          <p:grpSpPr bwMode="auto">
            <a:xfrm>
              <a:off x="3381" y="2381"/>
              <a:ext cx="583" cy="303"/>
              <a:chOff x="1166" y="3601"/>
              <a:chExt cx="583" cy="303"/>
            </a:xfrm>
          </p:grpSpPr>
          <p:grpSp>
            <p:nvGrpSpPr>
              <p:cNvPr id="35864" name="Group 283"/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06525" name="Picture 284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06526" name="Rectangle 285"/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6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06524" name="Text Box 286"/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  <a:defRPr/>
                </a:pPr>
                <a:r>
                  <a:rPr lang="en-US" sz="1200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New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en-US" sz="1200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ACK!</a:t>
                </a:r>
              </a:p>
            </p:txBody>
          </p:sp>
        </p:grpSp>
        <p:grpSp>
          <p:nvGrpSpPr>
            <p:cNvPr id="35854" name="Group 287"/>
            <p:cNvGrpSpPr>
              <a:grpSpLocks/>
            </p:cNvGrpSpPr>
            <p:nvPr/>
          </p:nvGrpSpPr>
          <p:grpSpPr bwMode="auto">
            <a:xfrm>
              <a:off x="2205" y="700"/>
              <a:ext cx="583" cy="303"/>
              <a:chOff x="1166" y="3601"/>
              <a:chExt cx="583" cy="303"/>
            </a:xfrm>
          </p:grpSpPr>
          <p:grpSp>
            <p:nvGrpSpPr>
              <p:cNvPr id="35860" name="Group 288"/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06521" name="Picture 289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06522" name="Rectangle 290"/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6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06520" name="Text Box 291"/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  <a:defRPr/>
                </a:pPr>
                <a:r>
                  <a:rPr lang="en-US" sz="1200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New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en-US" sz="1200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ACK!</a:t>
                </a:r>
              </a:p>
            </p:txBody>
          </p:sp>
        </p:grpSp>
        <p:grpSp>
          <p:nvGrpSpPr>
            <p:cNvPr id="35855" name="Group 292"/>
            <p:cNvGrpSpPr>
              <a:grpSpLocks/>
            </p:cNvGrpSpPr>
            <p:nvPr/>
          </p:nvGrpSpPr>
          <p:grpSpPr bwMode="auto">
            <a:xfrm>
              <a:off x="4352" y="641"/>
              <a:ext cx="583" cy="303"/>
              <a:chOff x="1166" y="3601"/>
              <a:chExt cx="583" cy="303"/>
            </a:xfrm>
          </p:grpSpPr>
          <p:grpSp>
            <p:nvGrpSpPr>
              <p:cNvPr id="35856" name="Group 293"/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06517" name="Picture 294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06518" name="Rectangle 295"/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6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06516" name="Text Box 296"/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  <a:defRPr/>
                </a:pPr>
                <a:r>
                  <a:rPr lang="en-US" sz="1200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New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en-US" sz="1200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ACK!</a:t>
                </a:r>
              </a:p>
            </p:txBody>
          </p:sp>
        </p:grpSp>
      </p:grpSp>
      <p:sp>
        <p:nvSpPr>
          <p:cNvPr id="1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156337-3C1C-E348-989B-EE05C056F59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4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4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74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4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4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74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74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Desempenho médio ideal do TCP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714625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Se o emissor não é limitado pelo seu canal, nem pelo receptor, apenas a rede limita o seu ritmo de emissão e portanto a dimensão da sua janela. Neste caso:</a:t>
            </a:r>
            <a:endParaRPr lang="pt-PT" sz="2000" dirty="0"/>
          </a:p>
          <a:p>
            <a:pPr lvl="1">
              <a:defRPr/>
            </a:pPr>
            <a:r>
              <a:rPr lang="pt-PT" sz="1600" dirty="0" smtClean="0"/>
              <a:t>Tendencialmente, a janela situa-se normalmente em média entre o seu valor máximo e metade desse valor</a:t>
            </a:r>
          </a:p>
          <a:p>
            <a:pPr lvl="1">
              <a:defRPr/>
            </a:pPr>
            <a:r>
              <a:rPr lang="pt-PT" sz="1600" dirty="0" smtClean="0"/>
              <a:t>Ou seja, entre </a:t>
            </a:r>
            <a:r>
              <a:rPr lang="pt-PT" sz="1600" b="1" dirty="0" smtClean="0">
                <a:solidFill>
                  <a:srgbClr val="FF0000"/>
                </a:solidFill>
              </a:rPr>
              <a:t>W e ½ W </a:t>
            </a:r>
            <a:r>
              <a:rPr lang="pt-PT" sz="1600" dirty="0" smtClean="0"/>
              <a:t>com </a:t>
            </a:r>
            <a:r>
              <a:rPr lang="pt-PT" sz="1600" b="1" dirty="0" smtClean="0">
                <a:solidFill>
                  <a:srgbClr val="FF0000"/>
                </a:solidFill>
              </a:rPr>
              <a:t>W = </a:t>
            </a:r>
            <a:r>
              <a:rPr lang="pt-PT" sz="1600" b="1" dirty="0" err="1" smtClean="0">
                <a:solidFill>
                  <a:srgbClr val="FF0000"/>
                </a:solidFill>
              </a:rPr>
              <a:t>max</a:t>
            </a:r>
            <a:r>
              <a:rPr lang="pt-PT" sz="1600" b="1" dirty="0" smtClean="0">
                <a:solidFill>
                  <a:srgbClr val="FF0000"/>
                </a:solidFill>
              </a:rPr>
              <a:t> </a:t>
            </a:r>
            <a:r>
              <a:rPr lang="pt-PT" sz="1600" b="1" dirty="0" err="1" smtClean="0">
                <a:solidFill>
                  <a:srgbClr val="FF0000"/>
                </a:solidFill>
              </a:rPr>
              <a:t>cwnd</a:t>
            </a:r>
            <a:endParaRPr lang="pt-PT" sz="1600" b="1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pt-PT" sz="2000" dirty="0" smtClean="0"/>
              <a:t>Logo, uma aproximação possível é </a:t>
            </a:r>
            <a:r>
              <a:rPr lang="pt-PT" sz="2000" b="1" dirty="0" smtClean="0">
                <a:solidFill>
                  <a:srgbClr val="FF0000"/>
                </a:solidFill>
              </a:rPr>
              <a:t>desempenho = ¾ W/RTT</a:t>
            </a:r>
            <a:endParaRPr lang="pt-PT" sz="1800" b="1" dirty="0" smtClean="0">
              <a:solidFill>
                <a:srgbClr val="FF0000"/>
              </a:solidFill>
            </a:endParaRPr>
          </a:p>
          <a:p>
            <a:pPr lvl="1">
              <a:defRPr/>
            </a:pPr>
            <a:endParaRPr lang="pt-PT" sz="1800" dirty="0" smtClean="0"/>
          </a:p>
          <a:p>
            <a:pPr lvl="1">
              <a:defRPr/>
            </a:pPr>
            <a:endParaRPr lang="pt-PT" sz="1800" dirty="0"/>
          </a:p>
        </p:txBody>
      </p:sp>
      <p:grpSp>
        <p:nvGrpSpPr>
          <p:cNvPr id="36867" name="Group 35"/>
          <p:cNvGrpSpPr>
            <a:grpSpLocks/>
          </p:cNvGrpSpPr>
          <p:nvPr/>
        </p:nvGrpSpPr>
        <p:grpSpPr bwMode="auto">
          <a:xfrm>
            <a:off x="2051050" y="4292600"/>
            <a:ext cx="4873625" cy="1998663"/>
            <a:chOff x="279" y="2432"/>
            <a:chExt cx="3070" cy="1259"/>
          </a:xfrm>
        </p:grpSpPr>
        <p:sp>
          <p:nvSpPr>
            <p:cNvPr id="36869" name="Freeform 26"/>
            <p:cNvSpPr>
              <a:spLocks/>
            </p:cNvSpPr>
            <p:nvPr/>
          </p:nvSpPr>
          <p:spPr bwMode="auto">
            <a:xfrm>
              <a:off x="678" y="2556"/>
              <a:ext cx="2481" cy="579"/>
            </a:xfrm>
            <a:custGeom>
              <a:avLst/>
              <a:gdLst>
                <a:gd name="T0" fmla="*/ 0 w 2481"/>
                <a:gd name="T1" fmla="*/ 573 h 579"/>
                <a:gd name="T2" fmla="*/ 414 w 2481"/>
                <a:gd name="T3" fmla="*/ 18 h 579"/>
                <a:gd name="T4" fmla="*/ 414 w 2481"/>
                <a:gd name="T5" fmla="*/ 579 h 579"/>
                <a:gd name="T6" fmla="*/ 819 w 2481"/>
                <a:gd name="T7" fmla="*/ 18 h 579"/>
                <a:gd name="T8" fmla="*/ 825 w 2481"/>
                <a:gd name="T9" fmla="*/ 579 h 579"/>
                <a:gd name="T10" fmla="*/ 1245 w 2481"/>
                <a:gd name="T11" fmla="*/ 15 h 579"/>
                <a:gd name="T12" fmla="*/ 1245 w 2481"/>
                <a:gd name="T13" fmla="*/ 576 h 579"/>
                <a:gd name="T14" fmla="*/ 1647 w 2481"/>
                <a:gd name="T15" fmla="*/ 6 h 579"/>
                <a:gd name="T16" fmla="*/ 1647 w 2481"/>
                <a:gd name="T17" fmla="*/ 570 h 579"/>
                <a:gd name="T18" fmla="*/ 2064 w 2481"/>
                <a:gd name="T19" fmla="*/ 6 h 579"/>
                <a:gd name="T20" fmla="*/ 2064 w 2481"/>
                <a:gd name="T21" fmla="*/ 564 h 579"/>
                <a:gd name="T22" fmla="*/ 2481 w 2481"/>
                <a:gd name="T23" fmla="*/ 0 h 5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481" h="579">
                  <a:moveTo>
                    <a:pt x="0" y="573"/>
                  </a:moveTo>
                  <a:lnTo>
                    <a:pt x="414" y="18"/>
                  </a:lnTo>
                  <a:lnTo>
                    <a:pt x="414" y="579"/>
                  </a:lnTo>
                  <a:lnTo>
                    <a:pt x="819" y="18"/>
                  </a:lnTo>
                  <a:lnTo>
                    <a:pt x="825" y="579"/>
                  </a:lnTo>
                  <a:lnTo>
                    <a:pt x="1245" y="15"/>
                  </a:lnTo>
                  <a:lnTo>
                    <a:pt x="1245" y="576"/>
                  </a:lnTo>
                  <a:lnTo>
                    <a:pt x="1647" y="6"/>
                  </a:lnTo>
                  <a:lnTo>
                    <a:pt x="1647" y="570"/>
                  </a:lnTo>
                  <a:lnTo>
                    <a:pt x="2064" y="6"/>
                  </a:lnTo>
                  <a:lnTo>
                    <a:pt x="2064" y="564"/>
                  </a:lnTo>
                  <a:lnTo>
                    <a:pt x="2481" y="0"/>
                  </a:ln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auto">
            <a:xfrm>
              <a:off x="675" y="3685"/>
              <a:ext cx="26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auto">
            <a:xfrm>
              <a:off x="682" y="2432"/>
              <a:ext cx="0" cy="12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" name="Line 31"/>
            <p:cNvSpPr>
              <a:spLocks noChangeShapeType="1"/>
            </p:cNvSpPr>
            <p:nvPr/>
          </p:nvSpPr>
          <p:spPr bwMode="auto">
            <a:xfrm>
              <a:off x="606" y="2571"/>
              <a:ext cx="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0" name="Line 32"/>
            <p:cNvSpPr>
              <a:spLocks noChangeShapeType="1"/>
            </p:cNvSpPr>
            <p:nvPr/>
          </p:nvSpPr>
          <p:spPr bwMode="auto">
            <a:xfrm>
              <a:off x="606" y="3117"/>
              <a:ext cx="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1" name="Text Box 33"/>
            <p:cNvSpPr txBox="1">
              <a:spLocks noChangeArrowheads="1"/>
            </p:cNvSpPr>
            <p:nvPr/>
          </p:nvSpPr>
          <p:spPr bwMode="auto">
            <a:xfrm>
              <a:off x="380" y="2453"/>
              <a:ext cx="23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W</a:t>
              </a:r>
            </a:p>
          </p:txBody>
        </p:sp>
        <p:sp>
          <p:nvSpPr>
            <p:cNvPr id="22" name="Text Box 34"/>
            <p:cNvSpPr txBox="1">
              <a:spLocks noChangeArrowheads="1"/>
            </p:cNvSpPr>
            <p:nvPr/>
          </p:nvSpPr>
          <p:spPr bwMode="auto">
            <a:xfrm>
              <a:off x="279" y="3008"/>
              <a:ext cx="3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W/2</a:t>
              </a:r>
            </a:p>
          </p:txBody>
        </p:sp>
      </p:grpSp>
      <p:sp>
        <p:nvSpPr>
          <p:cNvPr id="2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F78DE-EC5D-A446-A977-D8BCD931561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Objectivos da lição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Dado </a:t>
            </a:r>
            <a:r>
              <a:rPr lang="pt-PT" dirty="0"/>
              <a:t>não </a:t>
            </a:r>
            <a:r>
              <a:rPr lang="pt-PT" dirty="0" smtClean="0"/>
              <a:t>existir nenhum mecanismo que limite o ritmo de emissão, a saturação da rede é inevitável</a:t>
            </a:r>
          </a:p>
          <a:p>
            <a:pPr>
              <a:defRPr/>
            </a:pPr>
            <a:r>
              <a:rPr lang="pt-PT" dirty="0" smtClean="0"/>
              <a:t>Isso levou à adopção de mecanismos de controlo ao nível do protocolo TCP cujo mecanismo de controlo da saturação, </a:t>
            </a:r>
            <a:r>
              <a:rPr lang="pt-PT" dirty="0" err="1" smtClean="0"/>
              <a:t>actuando</a:t>
            </a:r>
            <a:r>
              <a:rPr lang="pt-PT" dirty="0" smtClean="0"/>
              <a:t> “voluntariamente”, é fundamental para o funcionamento da Internet</a:t>
            </a:r>
          </a:p>
          <a:p>
            <a:pPr>
              <a:defRPr/>
            </a:pPr>
            <a:r>
              <a:rPr lang="pt-PT" dirty="0" smtClean="0"/>
              <a:t>O mecanismo fundamental usado pelo TCP para lidar com a saturação designa-se por AIMD (</a:t>
            </a:r>
            <a:r>
              <a:rPr lang="en-GB" dirty="0" smtClean="0"/>
              <a:t>additive increase, multiplicative decrease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71F2B-2278-A64F-A251-E3FF48C898A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latin typeface="+mn-lt"/>
                <a:ea typeface="ＭＳ Ｐゴシック" charset="0"/>
              </a:rPr>
              <a:t>Equidade do protocolo</a:t>
            </a:r>
            <a:endParaRPr lang="pt-PT">
              <a:latin typeface="+mn-lt"/>
              <a:ea typeface="ＭＳ Ｐゴシック" charset="0"/>
            </a:endParaRPr>
          </a:p>
        </p:txBody>
      </p:sp>
      <p:sp>
        <p:nvSpPr>
          <p:cNvPr id="976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Maximizar a utilização da rede sem a saturar é um dos objectivos. O outro é ser equitativo para outros fluxos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Verifica-se e foi demonstrado que se N fluxos TCP partilham um canal gargalo, 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todos com o mesmo RTT, cada 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um obtém em média 1/N da capacidade disponível</a:t>
            </a: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1836CD05-781B-D84E-99D8-B2F88EE13F50}" type="slidenum">
              <a:rPr lang="en-US" sz="1200">
                <a:solidFill>
                  <a:srgbClr val="898989"/>
                </a:solidFill>
              </a:rPr>
              <a:pPr eaLnBrk="1" hangingPunct="1">
                <a:defRPr/>
              </a:pPr>
              <a:t>20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4" name="Line 68"/>
          <p:cNvSpPr>
            <a:spLocks noChangeShapeType="1"/>
          </p:cNvSpPr>
          <p:nvPr/>
        </p:nvSpPr>
        <p:spPr bwMode="auto">
          <a:xfrm>
            <a:off x="5413375" y="4876800"/>
            <a:ext cx="55880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7893" name="Group 59"/>
          <p:cNvGrpSpPr>
            <a:grpSpLocks/>
          </p:cNvGrpSpPr>
          <p:nvPr/>
        </p:nvGrpSpPr>
        <p:grpSpPr bwMode="auto">
          <a:xfrm>
            <a:off x="4335463" y="4546600"/>
            <a:ext cx="1082675" cy="538163"/>
            <a:chOff x="2356" y="1300"/>
            <a:chExt cx="555" cy="194"/>
          </a:xfrm>
        </p:grpSpPr>
        <p:sp>
          <p:nvSpPr>
            <p:cNvPr id="37918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7919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7920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37921" name="Group 63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37924" name="Freeform 6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7925" name="Freeform 6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50" name="Line 66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" name="Line 67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7894" name="Group 50"/>
          <p:cNvGrpSpPr>
            <a:grpSpLocks/>
          </p:cNvGrpSpPr>
          <p:nvPr/>
        </p:nvGrpSpPr>
        <p:grpSpPr bwMode="auto">
          <a:xfrm>
            <a:off x="5969000" y="4530725"/>
            <a:ext cx="1082675" cy="538163"/>
            <a:chOff x="2356" y="1300"/>
            <a:chExt cx="555" cy="194"/>
          </a:xfrm>
        </p:grpSpPr>
        <p:sp>
          <p:nvSpPr>
            <p:cNvPr id="37910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7911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7912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37913" name="Group 5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37916" name="Freeform 5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7917" name="Freeform 5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63" name="Rectangle 25"/>
          <p:cNvSpPr>
            <a:spLocks noChangeArrowheads="1"/>
          </p:cNvSpPr>
          <p:nvPr/>
        </p:nvSpPr>
        <p:spPr bwMode="auto">
          <a:xfrm>
            <a:off x="5624513" y="4673600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" name="Rectangle 26"/>
          <p:cNvSpPr>
            <a:spLocks noChangeArrowheads="1"/>
          </p:cNvSpPr>
          <p:nvPr/>
        </p:nvSpPr>
        <p:spPr bwMode="auto">
          <a:xfrm>
            <a:off x="4933950" y="4735513"/>
            <a:ext cx="147638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5" name="Rectangle 27"/>
          <p:cNvSpPr>
            <a:spLocks noChangeArrowheads="1"/>
          </p:cNvSpPr>
          <p:nvPr/>
        </p:nvSpPr>
        <p:spPr bwMode="auto">
          <a:xfrm>
            <a:off x="5224463" y="4673600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6" name="Text Box 28"/>
          <p:cNvSpPr txBox="1">
            <a:spLocks noChangeArrowheads="1"/>
          </p:cNvSpPr>
          <p:nvPr/>
        </p:nvSpPr>
        <p:spPr bwMode="auto">
          <a:xfrm>
            <a:off x="1687513" y="3665538"/>
            <a:ext cx="15144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dirty="0" err="1" smtClean="0">
                <a:latin typeface="Arial" charset="0"/>
                <a:cs typeface="+mn-cs"/>
              </a:rPr>
              <a:t>Fluxo</a:t>
            </a:r>
            <a:r>
              <a:rPr lang="en-US" sz="1800" dirty="0" smtClean="0">
                <a:latin typeface="Arial" charset="0"/>
                <a:cs typeface="+mn-cs"/>
              </a:rPr>
              <a:t> TCP 1</a:t>
            </a:r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>
            <a:off x="4067175" y="5229225"/>
            <a:ext cx="20510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dirty="0" smtClean="0">
                <a:latin typeface="Arial" charset="0"/>
                <a:cs typeface="+mn-cs"/>
              </a:rPr>
              <a:t>Router com o canal </a:t>
            </a:r>
            <a:r>
              <a:rPr lang="en-US" sz="1800" dirty="0" err="1" smtClean="0">
                <a:latin typeface="Arial" charset="0"/>
                <a:cs typeface="+mn-cs"/>
              </a:rPr>
              <a:t>gargalo</a:t>
            </a:r>
            <a:endParaRPr lang="en-US" sz="1800" dirty="0" smtClean="0">
              <a:latin typeface="Arial" charset="0"/>
              <a:cs typeface="+mn-cs"/>
            </a:endParaRPr>
          </a:p>
        </p:txBody>
      </p:sp>
      <p:sp>
        <p:nvSpPr>
          <p:cNvPr id="37900" name="Freeform 40"/>
          <p:cNvSpPr>
            <a:spLocks/>
          </p:cNvSpPr>
          <p:nvPr/>
        </p:nvSpPr>
        <p:spPr bwMode="auto">
          <a:xfrm>
            <a:off x="3419475" y="4149725"/>
            <a:ext cx="4003675" cy="719138"/>
          </a:xfrm>
          <a:custGeom>
            <a:avLst/>
            <a:gdLst>
              <a:gd name="T0" fmla="*/ 0 w 2412"/>
              <a:gd name="T1" fmla="*/ 0 h 453"/>
              <a:gd name="T2" fmla="*/ 2147483647 w 2412"/>
              <a:gd name="T3" fmla="*/ 2147483647 h 453"/>
              <a:gd name="T4" fmla="*/ 2147483647 w 2412"/>
              <a:gd name="T5" fmla="*/ 2147483647 h 4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12" h="453">
                <a:moveTo>
                  <a:pt x="0" y="0"/>
                </a:moveTo>
                <a:cubicBezTo>
                  <a:pt x="93" y="65"/>
                  <a:pt x="156" y="318"/>
                  <a:pt x="558" y="390"/>
                </a:cubicBezTo>
                <a:cubicBezTo>
                  <a:pt x="959" y="453"/>
                  <a:pt x="2026" y="423"/>
                  <a:pt x="2412" y="432"/>
                </a:cubicBezTo>
              </a:path>
            </a:pathLst>
          </a:custGeom>
          <a:noFill/>
          <a:ln w="38100" cap="flat" cmpd="sng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9" name="Rectangle 41"/>
          <p:cNvSpPr>
            <a:spLocks noChangeArrowheads="1"/>
          </p:cNvSpPr>
          <p:nvPr/>
        </p:nvSpPr>
        <p:spPr bwMode="auto">
          <a:xfrm>
            <a:off x="5095875" y="4735513"/>
            <a:ext cx="147638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7902" name="Freeform 42"/>
          <p:cNvSpPr>
            <a:spLocks/>
          </p:cNvSpPr>
          <p:nvPr/>
        </p:nvSpPr>
        <p:spPr bwMode="auto">
          <a:xfrm>
            <a:off x="3362325" y="4884738"/>
            <a:ext cx="4044950" cy="719137"/>
          </a:xfrm>
          <a:custGeom>
            <a:avLst/>
            <a:gdLst>
              <a:gd name="T0" fmla="*/ 0 w 2412"/>
              <a:gd name="T1" fmla="*/ 2147483647 h 453"/>
              <a:gd name="T2" fmla="*/ 2147483647 w 2412"/>
              <a:gd name="T3" fmla="*/ 2147483647 h 453"/>
              <a:gd name="T4" fmla="*/ 2147483647 w 2412"/>
              <a:gd name="T5" fmla="*/ 2147483647 h 4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12" h="453">
                <a:moveTo>
                  <a:pt x="0" y="453"/>
                </a:moveTo>
                <a:cubicBezTo>
                  <a:pt x="93" y="388"/>
                  <a:pt x="156" y="134"/>
                  <a:pt x="558" y="63"/>
                </a:cubicBezTo>
                <a:cubicBezTo>
                  <a:pt x="959" y="0"/>
                  <a:pt x="2026" y="36"/>
                  <a:pt x="2412" y="29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71" name="Text Box 48"/>
          <p:cNvSpPr txBox="1">
            <a:spLocks noChangeArrowheads="1"/>
          </p:cNvSpPr>
          <p:nvPr/>
        </p:nvSpPr>
        <p:spPr bwMode="auto">
          <a:xfrm>
            <a:off x="1681163" y="5794375"/>
            <a:ext cx="15144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dirty="0" err="1" smtClean="0">
                <a:latin typeface="Arial" charset="0"/>
                <a:cs typeface="+mn-cs"/>
              </a:rPr>
              <a:t>Fluxo</a:t>
            </a:r>
            <a:r>
              <a:rPr lang="en-US" sz="1800" dirty="0" smtClean="0">
                <a:latin typeface="Arial" charset="0"/>
                <a:cs typeface="+mn-cs"/>
              </a:rPr>
              <a:t> TCP 2</a:t>
            </a:r>
          </a:p>
        </p:txBody>
      </p:sp>
      <p:grpSp>
        <p:nvGrpSpPr>
          <p:cNvPr id="37904" name="Group 69"/>
          <p:cNvGrpSpPr>
            <a:grpSpLocks/>
          </p:cNvGrpSpPr>
          <p:nvPr/>
        </p:nvGrpSpPr>
        <p:grpSpPr bwMode="auto">
          <a:xfrm>
            <a:off x="2613025" y="3981450"/>
            <a:ext cx="766763" cy="704850"/>
            <a:chOff x="-44" y="1473"/>
            <a:chExt cx="981" cy="1105"/>
          </a:xfrm>
        </p:grpSpPr>
        <p:pic>
          <p:nvPicPr>
            <p:cNvPr id="37908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09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37905" name="Group 72"/>
          <p:cNvGrpSpPr>
            <a:grpSpLocks/>
          </p:cNvGrpSpPr>
          <p:nvPr/>
        </p:nvGrpSpPr>
        <p:grpSpPr bwMode="auto">
          <a:xfrm>
            <a:off x="2628900" y="5227638"/>
            <a:ext cx="766763" cy="704850"/>
            <a:chOff x="-44" y="1473"/>
            <a:chExt cx="981" cy="1105"/>
          </a:xfrm>
        </p:grpSpPr>
        <p:pic>
          <p:nvPicPr>
            <p:cNvPr id="37906" name="Picture 7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07" name="Freeform 7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latin typeface="+mn-lt"/>
                <a:ea typeface="ＭＳ Ｐゴシック" charset="0"/>
              </a:rPr>
              <a:t>Caso geral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976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>
                <a:ea typeface="ＭＳ Ｐゴシック" charset="0"/>
              </a:rPr>
              <a:t>Q</a:t>
            </a:r>
            <a:r>
              <a:rPr lang="pt-PT" sz="2400" dirty="0" smtClean="0">
                <a:ea typeface="ＭＳ Ｐゴシック" charset="0"/>
              </a:rPr>
              <a:t>uando existem diferentes fluxos TCP mas a usarem diferentes caminhos, a capacidade é partilhada em função do RTT</a:t>
            </a:r>
            <a:endParaRPr lang="pt-PT" sz="2400" dirty="0">
              <a:ea typeface="ＭＳ Ｐゴシック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571E63D3-6CCA-A54C-A171-66113844D57A}" type="slidenum">
              <a:rPr lang="en-US" sz="1200">
                <a:solidFill>
                  <a:srgbClr val="898989"/>
                </a:solidFill>
              </a:rPr>
              <a:pPr eaLnBrk="1" hangingPunct="1">
                <a:defRPr/>
              </a:pPr>
              <a:t>21</a:t>
            </a:fld>
            <a:endParaRPr lang="en-US" sz="1200">
              <a:solidFill>
                <a:srgbClr val="898989"/>
              </a:solidFill>
            </a:endParaRPr>
          </a:p>
        </p:txBody>
      </p:sp>
      <p:grpSp>
        <p:nvGrpSpPr>
          <p:cNvPr id="39940" name="Group 4"/>
          <p:cNvGrpSpPr>
            <a:grpSpLocks/>
          </p:cNvGrpSpPr>
          <p:nvPr/>
        </p:nvGrpSpPr>
        <p:grpSpPr bwMode="auto">
          <a:xfrm>
            <a:off x="1042988" y="3789363"/>
            <a:ext cx="7259637" cy="1230312"/>
            <a:chOff x="1076325" y="4800600"/>
            <a:chExt cx="7259638" cy="1230313"/>
          </a:xfrm>
        </p:grpSpPr>
        <p:grpSp>
          <p:nvGrpSpPr>
            <p:cNvPr id="39941" name="Group 16"/>
            <p:cNvGrpSpPr>
              <a:grpSpLocks/>
            </p:cNvGrpSpPr>
            <p:nvPr/>
          </p:nvGrpSpPr>
          <p:grpSpPr bwMode="auto">
            <a:xfrm>
              <a:off x="4129088" y="4802188"/>
              <a:ext cx="1074737" cy="536575"/>
              <a:chOff x="2590" y="3249"/>
              <a:chExt cx="424" cy="169"/>
            </a:xfrm>
          </p:grpSpPr>
          <p:sp>
            <p:nvSpPr>
              <p:cNvPr id="39969" name="Rectangle 5"/>
              <p:cNvSpPr>
                <a:spLocks noChangeArrowheads="1"/>
              </p:cNvSpPr>
              <p:nvPr/>
            </p:nvSpPr>
            <p:spPr bwMode="auto">
              <a:xfrm>
                <a:off x="2600" y="3249"/>
                <a:ext cx="414" cy="168"/>
              </a:xfrm>
              <a:prstGeom prst="rect">
                <a:avLst/>
              </a:prstGeom>
              <a:gradFill rotWithShape="1">
                <a:gsLst>
                  <a:gs pos="0">
                    <a:srgbClr val="969696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70" name="Freeform 6"/>
              <p:cNvSpPr>
                <a:spLocks/>
              </p:cNvSpPr>
              <p:nvPr/>
            </p:nvSpPr>
            <p:spPr bwMode="auto">
              <a:xfrm>
                <a:off x="2752" y="3258"/>
                <a:ext cx="255" cy="156"/>
              </a:xfrm>
              <a:custGeom>
                <a:avLst/>
                <a:gdLst>
                  <a:gd name="T0" fmla="*/ 0 w 855"/>
                  <a:gd name="T1" fmla="*/ 0 h 390"/>
                  <a:gd name="T2" fmla="*/ 0 w 855"/>
                  <a:gd name="T3" fmla="*/ 0 h 390"/>
                  <a:gd name="T4" fmla="*/ 0 w 855"/>
                  <a:gd name="T5" fmla="*/ 0 h 390"/>
                  <a:gd name="T6" fmla="*/ 0 w 855"/>
                  <a:gd name="T7" fmla="*/ 0 h 3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55"/>
                  <a:gd name="T13" fmla="*/ 0 h 390"/>
                  <a:gd name="T14" fmla="*/ 855 w 855"/>
                  <a:gd name="T15" fmla="*/ 390 h 3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55" h="390">
                    <a:moveTo>
                      <a:pt x="0" y="0"/>
                    </a:moveTo>
                    <a:lnTo>
                      <a:pt x="855" y="0"/>
                    </a:lnTo>
                    <a:lnTo>
                      <a:pt x="855" y="390"/>
                    </a:lnTo>
                    <a:lnTo>
                      <a:pt x="45" y="390"/>
                    </a:lnTo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71" name="Line 7"/>
              <p:cNvSpPr>
                <a:spLocks noChangeShapeType="1"/>
              </p:cNvSpPr>
              <p:nvPr/>
            </p:nvSpPr>
            <p:spPr bwMode="auto">
              <a:xfrm>
                <a:off x="2590" y="3258"/>
                <a:ext cx="162" cy="1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72" name="Line 8"/>
              <p:cNvSpPr>
                <a:spLocks noChangeShapeType="1"/>
              </p:cNvSpPr>
              <p:nvPr/>
            </p:nvSpPr>
            <p:spPr bwMode="auto">
              <a:xfrm>
                <a:off x="2599" y="3414"/>
                <a:ext cx="160" cy="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73" name="Line 9"/>
              <p:cNvSpPr>
                <a:spLocks noChangeShapeType="1"/>
              </p:cNvSpPr>
              <p:nvPr/>
            </p:nvSpPr>
            <p:spPr bwMode="auto">
              <a:xfrm>
                <a:off x="2980" y="3282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74" name="Line 10"/>
              <p:cNvSpPr>
                <a:spLocks noChangeShapeType="1"/>
              </p:cNvSpPr>
              <p:nvPr/>
            </p:nvSpPr>
            <p:spPr bwMode="auto">
              <a:xfrm>
                <a:off x="2953" y="3282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75" name="Line 11"/>
              <p:cNvSpPr>
                <a:spLocks noChangeShapeType="1"/>
              </p:cNvSpPr>
              <p:nvPr/>
            </p:nvSpPr>
            <p:spPr bwMode="auto">
              <a:xfrm>
                <a:off x="2926" y="3282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76" name="Line 12"/>
              <p:cNvSpPr>
                <a:spLocks noChangeShapeType="1"/>
              </p:cNvSpPr>
              <p:nvPr/>
            </p:nvSpPr>
            <p:spPr bwMode="auto">
              <a:xfrm>
                <a:off x="2899" y="3279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77" name="Line 13"/>
              <p:cNvSpPr>
                <a:spLocks noChangeShapeType="1"/>
              </p:cNvSpPr>
              <p:nvPr/>
            </p:nvSpPr>
            <p:spPr bwMode="auto">
              <a:xfrm>
                <a:off x="2872" y="3279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78" name="Line 14"/>
              <p:cNvSpPr>
                <a:spLocks noChangeShapeType="1"/>
              </p:cNvSpPr>
              <p:nvPr/>
            </p:nvSpPr>
            <p:spPr bwMode="auto">
              <a:xfrm>
                <a:off x="2844" y="3279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79" name="Line 15"/>
              <p:cNvSpPr>
                <a:spLocks noChangeShapeType="1"/>
              </p:cNvSpPr>
              <p:nvPr/>
            </p:nvSpPr>
            <p:spPr bwMode="auto">
              <a:xfrm>
                <a:off x="2632" y="3333"/>
                <a:ext cx="174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39942" name="Group 17"/>
            <p:cNvGrpSpPr>
              <a:grpSpLocks/>
            </p:cNvGrpSpPr>
            <p:nvPr/>
          </p:nvGrpSpPr>
          <p:grpSpPr bwMode="auto">
            <a:xfrm>
              <a:off x="6223000" y="4802188"/>
              <a:ext cx="1074738" cy="536575"/>
              <a:chOff x="2590" y="3249"/>
              <a:chExt cx="424" cy="169"/>
            </a:xfrm>
          </p:grpSpPr>
          <p:sp>
            <p:nvSpPr>
              <p:cNvPr id="39958" name="Rectangle 18"/>
              <p:cNvSpPr>
                <a:spLocks noChangeArrowheads="1"/>
              </p:cNvSpPr>
              <p:nvPr/>
            </p:nvSpPr>
            <p:spPr bwMode="auto">
              <a:xfrm>
                <a:off x="2600" y="3249"/>
                <a:ext cx="414" cy="168"/>
              </a:xfrm>
              <a:prstGeom prst="rect">
                <a:avLst/>
              </a:prstGeom>
              <a:gradFill rotWithShape="1">
                <a:gsLst>
                  <a:gs pos="0">
                    <a:srgbClr val="969696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59" name="Freeform 19"/>
              <p:cNvSpPr>
                <a:spLocks/>
              </p:cNvSpPr>
              <p:nvPr/>
            </p:nvSpPr>
            <p:spPr bwMode="auto">
              <a:xfrm>
                <a:off x="2752" y="3258"/>
                <a:ext cx="255" cy="156"/>
              </a:xfrm>
              <a:custGeom>
                <a:avLst/>
                <a:gdLst>
                  <a:gd name="T0" fmla="*/ 0 w 855"/>
                  <a:gd name="T1" fmla="*/ 0 h 390"/>
                  <a:gd name="T2" fmla="*/ 0 w 855"/>
                  <a:gd name="T3" fmla="*/ 0 h 390"/>
                  <a:gd name="T4" fmla="*/ 0 w 855"/>
                  <a:gd name="T5" fmla="*/ 0 h 390"/>
                  <a:gd name="T6" fmla="*/ 0 w 855"/>
                  <a:gd name="T7" fmla="*/ 0 h 3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55"/>
                  <a:gd name="T13" fmla="*/ 0 h 390"/>
                  <a:gd name="T14" fmla="*/ 855 w 855"/>
                  <a:gd name="T15" fmla="*/ 390 h 3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55" h="390">
                    <a:moveTo>
                      <a:pt x="0" y="0"/>
                    </a:moveTo>
                    <a:lnTo>
                      <a:pt x="855" y="0"/>
                    </a:lnTo>
                    <a:lnTo>
                      <a:pt x="855" y="390"/>
                    </a:lnTo>
                    <a:lnTo>
                      <a:pt x="45" y="390"/>
                    </a:lnTo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60" name="Line 20"/>
              <p:cNvSpPr>
                <a:spLocks noChangeShapeType="1"/>
              </p:cNvSpPr>
              <p:nvPr/>
            </p:nvSpPr>
            <p:spPr bwMode="auto">
              <a:xfrm>
                <a:off x="2590" y="3258"/>
                <a:ext cx="162" cy="1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61" name="Line 21"/>
              <p:cNvSpPr>
                <a:spLocks noChangeShapeType="1"/>
              </p:cNvSpPr>
              <p:nvPr/>
            </p:nvSpPr>
            <p:spPr bwMode="auto">
              <a:xfrm>
                <a:off x="2599" y="3414"/>
                <a:ext cx="160" cy="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62" name="Line 22"/>
              <p:cNvSpPr>
                <a:spLocks noChangeShapeType="1"/>
              </p:cNvSpPr>
              <p:nvPr/>
            </p:nvSpPr>
            <p:spPr bwMode="auto">
              <a:xfrm>
                <a:off x="2980" y="3282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63" name="Line 23"/>
              <p:cNvSpPr>
                <a:spLocks noChangeShapeType="1"/>
              </p:cNvSpPr>
              <p:nvPr/>
            </p:nvSpPr>
            <p:spPr bwMode="auto">
              <a:xfrm>
                <a:off x="2953" y="3282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64" name="Line 24"/>
              <p:cNvSpPr>
                <a:spLocks noChangeShapeType="1"/>
              </p:cNvSpPr>
              <p:nvPr/>
            </p:nvSpPr>
            <p:spPr bwMode="auto">
              <a:xfrm>
                <a:off x="2926" y="3282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65" name="Line 25"/>
              <p:cNvSpPr>
                <a:spLocks noChangeShapeType="1"/>
              </p:cNvSpPr>
              <p:nvPr/>
            </p:nvSpPr>
            <p:spPr bwMode="auto">
              <a:xfrm>
                <a:off x="2899" y="3279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66" name="Line 26"/>
              <p:cNvSpPr>
                <a:spLocks noChangeShapeType="1"/>
              </p:cNvSpPr>
              <p:nvPr/>
            </p:nvSpPr>
            <p:spPr bwMode="auto">
              <a:xfrm>
                <a:off x="2872" y="3279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67" name="Line 27"/>
              <p:cNvSpPr>
                <a:spLocks noChangeShapeType="1"/>
              </p:cNvSpPr>
              <p:nvPr/>
            </p:nvSpPr>
            <p:spPr bwMode="auto">
              <a:xfrm>
                <a:off x="2844" y="3279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68" name="Line 28"/>
              <p:cNvSpPr>
                <a:spLocks noChangeShapeType="1"/>
              </p:cNvSpPr>
              <p:nvPr/>
            </p:nvSpPr>
            <p:spPr bwMode="auto">
              <a:xfrm>
                <a:off x="2632" y="3333"/>
                <a:ext cx="174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39943" name="Group 29"/>
            <p:cNvGrpSpPr>
              <a:grpSpLocks/>
            </p:cNvGrpSpPr>
            <p:nvPr/>
          </p:nvGrpSpPr>
          <p:grpSpPr bwMode="auto">
            <a:xfrm>
              <a:off x="2036763" y="4800600"/>
              <a:ext cx="1074737" cy="536575"/>
              <a:chOff x="2590" y="3249"/>
              <a:chExt cx="424" cy="169"/>
            </a:xfrm>
          </p:grpSpPr>
          <p:sp>
            <p:nvSpPr>
              <p:cNvPr id="39947" name="Rectangle 30"/>
              <p:cNvSpPr>
                <a:spLocks noChangeArrowheads="1"/>
              </p:cNvSpPr>
              <p:nvPr/>
            </p:nvSpPr>
            <p:spPr bwMode="auto">
              <a:xfrm>
                <a:off x="2600" y="3249"/>
                <a:ext cx="414" cy="168"/>
              </a:xfrm>
              <a:prstGeom prst="rect">
                <a:avLst/>
              </a:prstGeom>
              <a:gradFill rotWithShape="1">
                <a:gsLst>
                  <a:gs pos="0">
                    <a:srgbClr val="969696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48" name="Freeform 31"/>
              <p:cNvSpPr>
                <a:spLocks/>
              </p:cNvSpPr>
              <p:nvPr/>
            </p:nvSpPr>
            <p:spPr bwMode="auto">
              <a:xfrm>
                <a:off x="2752" y="3258"/>
                <a:ext cx="255" cy="156"/>
              </a:xfrm>
              <a:custGeom>
                <a:avLst/>
                <a:gdLst>
                  <a:gd name="T0" fmla="*/ 0 w 855"/>
                  <a:gd name="T1" fmla="*/ 0 h 390"/>
                  <a:gd name="T2" fmla="*/ 0 w 855"/>
                  <a:gd name="T3" fmla="*/ 0 h 390"/>
                  <a:gd name="T4" fmla="*/ 0 w 855"/>
                  <a:gd name="T5" fmla="*/ 0 h 390"/>
                  <a:gd name="T6" fmla="*/ 0 w 855"/>
                  <a:gd name="T7" fmla="*/ 0 h 3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55"/>
                  <a:gd name="T13" fmla="*/ 0 h 390"/>
                  <a:gd name="T14" fmla="*/ 855 w 855"/>
                  <a:gd name="T15" fmla="*/ 390 h 3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55" h="390">
                    <a:moveTo>
                      <a:pt x="0" y="0"/>
                    </a:moveTo>
                    <a:lnTo>
                      <a:pt x="855" y="0"/>
                    </a:lnTo>
                    <a:lnTo>
                      <a:pt x="855" y="390"/>
                    </a:lnTo>
                    <a:lnTo>
                      <a:pt x="45" y="390"/>
                    </a:lnTo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49" name="Line 32"/>
              <p:cNvSpPr>
                <a:spLocks noChangeShapeType="1"/>
              </p:cNvSpPr>
              <p:nvPr/>
            </p:nvSpPr>
            <p:spPr bwMode="auto">
              <a:xfrm>
                <a:off x="2590" y="3258"/>
                <a:ext cx="162" cy="1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50" name="Line 33"/>
              <p:cNvSpPr>
                <a:spLocks noChangeShapeType="1"/>
              </p:cNvSpPr>
              <p:nvPr/>
            </p:nvSpPr>
            <p:spPr bwMode="auto">
              <a:xfrm>
                <a:off x="2599" y="3414"/>
                <a:ext cx="160" cy="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51" name="Line 34"/>
              <p:cNvSpPr>
                <a:spLocks noChangeShapeType="1"/>
              </p:cNvSpPr>
              <p:nvPr/>
            </p:nvSpPr>
            <p:spPr bwMode="auto">
              <a:xfrm>
                <a:off x="2980" y="3282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52" name="Line 35"/>
              <p:cNvSpPr>
                <a:spLocks noChangeShapeType="1"/>
              </p:cNvSpPr>
              <p:nvPr/>
            </p:nvSpPr>
            <p:spPr bwMode="auto">
              <a:xfrm>
                <a:off x="2953" y="3282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53" name="Line 36"/>
              <p:cNvSpPr>
                <a:spLocks noChangeShapeType="1"/>
              </p:cNvSpPr>
              <p:nvPr/>
            </p:nvSpPr>
            <p:spPr bwMode="auto">
              <a:xfrm>
                <a:off x="2926" y="3282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54" name="Line 37"/>
              <p:cNvSpPr>
                <a:spLocks noChangeShapeType="1"/>
              </p:cNvSpPr>
              <p:nvPr/>
            </p:nvSpPr>
            <p:spPr bwMode="auto">
              <a:xfrm>
                <a:off x="2899" y="3279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55" name="Line 38"/>
              <p:cNvSpPr>
                <a:spLocks noChangeShapeType="1"/>
              </p:cNvSpPr>
              <p:nvPr/>
            </p:nvSpPr>
            <p:spPr bwMode="auto">
              <a:xfrm>
                <a:off x="2872" y="3279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56" name="Line 39"/>
              <p:cNvSpPr>
                <a:spLocks noChangeShapeType="1"/>
              </p:cNvSpPr>
              <p:nvPr/>
            </p:nvSpPr>
            <p:spPr bwMode="auto">
              <a:xfrm>
                <a:off x="2844" y="3279"/>
                <a:ext cx="1" cy="9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9957" name="Line 40"/>
              <p:cNvSpPr>
                <a:spLocks noChangeShapeType="1"/>
              </p:cNvSpPr>
              <p:nvPr/>
            </p:nvSpPr>
            <p:spPr bwMode="auto">
              <a:xfrm>
                <a:off x="2632" y="3333"/>
                <a:ext cx="174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39944" name="Line 41"/>
            <p:cNvSpPr>
              <a:spLocks noChangeShapeType="1"/>
            </p:cNvSpPr>
            <p:nvPr/>
          </p:nvSpPr>
          <p:spPr bwMode="auto">
            <a:xfrm>
              <a:off x="1192213" y="5032375"/>
              <a:ext cx="714375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9945" name="Freeform 43"/>
            <p:cNvSpPr>
              <a:spLocks/>
            </p:cNvSpPr>
            <p:nvPr/>
          </p:nvSpPr>
          <p:spPr bwMode="auto">
            <a:xfrm>
              <a:off x="1076325" y="5099050"/>
              <a:ext cx="2339975" cy="887413"/>
            </a:xfrm>
            <a:custGeom>
              <a:avLst/>
              <a:gdLst>
                <a:gd name="T0" fmla="*/ 0 w 1476"/>
                <a:gd name="T1" fmla="*/ 2147483647 h 560"/>
                <a:gd name="T2" fmla="*/ 2147483647 w 1476"/>
                <a:gd name="T3" fmla="*/ 2147483647 h 560"/>
                <a:gd name="T4" fmla="*/ 2147483647 w 1476"/>
                <a:gd name="T5" fmla="*/ 2147483647 h 560"/>
                <a:gd name="T6" fmla="*/ 2147483647 w 1476"/>
                <a:gd name="T7" fmla="*/ 2147483647 h 5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76"/>
                <a:gd name="T13" fmla="*/ 0 h 560"/>
                <a:gd name="T14" fmla="*/ 1476 w 1476"/>
                <a:gd name="T15" fmla="*/ 560 h 5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76" h="560">
                  <a:moveTo>
                    <a:pt x="0" y="560"/>
                  </a:moveTo>
                  <a:cubicBezTo>
                    <a:pt x="52" y="356"/>
                    <a:pt x="104" y="152"/>
                    <a:pt x="314" y="76"/>
                  </a:cubicBezTo>
                  <a:cubicBezTo>
                    <a:pt x="524" y="0"/>
                    <a:pt x="1064" y="20"/>
                    <a:pt x="1258" y="101"/>
                  </a:cubicBezTo>
                  <a:cubicBezTo>
                    <a:pt x="1452" y="182"/>
                    <a:pt x="1464" y="371"/>
                    <a:pt x="1476" y="560"/>
                  </a:cubicBezTo>
                </a:path>
              </a:pathLst>
            </a:custGeom>
            <a:noFill/>
            <a:ln w="38100">
              <a:solidFill>
                <a:schemeClr val="accent1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9946" name="Freeform 44"/>
            <p:cNvSpPr>
              <a:spLocks/>
            </p:cNvSpPr>
            <p:nvPr/>
          </p:nvSpPr>
          <p:spPr bwMode="auto">
            <a:xfrm>
              <a:off x="5838825" y="5143500"/>
              <a:ext cx="2339975" cy="887413"/>
            </a:xfrm>
            <a:custGeom>
              <a:avLst/>
              <a:gdLst>
                <a:gd name="T0" fmla="*/ 0 w 1476"/>
                <a:gd name="T1" fmla="*/ 2147483647 h 560"/>
                <a:gd name="T2" fmla="*/ 2147483647 w 1476"/>
                <a:gd name="T3" fmla="*/ 2147483647 h 560"/>
                <a:gd name="T4" fmla="*/ 2147483647 w 1476"/>
                <a:gd name="T5" fmla="*/ 2147483647 h 560"/>
                <a:gd name="T6" fmla="*/ 2147483647 w 1476"/>
                <a:gd name="T7" fmla="*/ 2147483647 h 5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76"/>
                <a:gd name="T13" fmla="*/ 0 h 560"/>
                <a:gd name="T14" fmla="*/ 1476 w 1476"/>
                <a:gd name="T15" fmla="*/ 560 h 5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76" h="560">
                  <a:moveTo>
                    <a:pt x="0" y="560"/>
                  </a:moveTo>
                  <a:cubicBezTo>
                    <a:pt x="52" y="356"/>
                    <a:pt x="104" y="152"/>
                    <a:pt x="314" y="76"/>
                  </a:cubicBezTo>
                  <a:cubicBezTo>
                    <a:pt x="524" y="0"/>
                    <a:pt x="1064" y="20"/>
                    <a:pt x="1258" y="101"/>
                  </a:cubicBezTo>
                  <a:cubicBezTo>
                    <a:pt x="1452" y="182"/>
                    <a:pt x="1464" y="371"/>
                    <a:pt x="1476" y="560"/>
                  </a:cubicBezTo>
                </a:path>
              </a:pathLst>
            </a:custGeom>
            <a:noFill/>
            <a:ln w="38100">
              <a:solidFill>
                <a:schemeClr val="accent1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É possível fazer batota?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Sim, usando diferentes alternativas</a:t>
            </a:r>
          </a:p>
          <a:p>
            <a:pPr lvl="1">
              <a:defRPr/>
            </a:pPr>
            <a:r>
              <a:rPr lang="pt-PT" dirty="0" smtClean="0"/>
              <a:t>Abrir várias conexões TCP em paralelo</a:t>
            </a:r>
          </a:p>
          <a:p>
            <a:pPr lvl="1">
              <a:defRPr/>
            </a:pPr>
            <a:r>
              <a:rPr lang="pt-PT" dirty="0" smtClean="0"/>
              <a:t>Arrancar com a </a:t>
            </a:r>
            <a:r>
              <a:rPr lang="pt-PT" dirty="0" err="1" smtClean="0"/>
              <a:t>cwnd</a:t>
            </a:r>
            <a:r>
              <a:rPr lang="pt-PT" dirty="0" smtClean="0"/>
              <a:t> &gt; 1</a:t>
            </a:r>
          </a:p>
          <a:p>
            <a:pPr lvl="1">
              <a:defRPr/>
            </a:pPr>
            <a:r>
              <a:rPr lang="pt-PT" dirty="0" smtClean="0"/>
              <a:t>Usar UDP mesmo quando se pretende fiabilidade</a:t>
            </a:r>
          </a:p>
          <a:p>
            <a:pPr lvl="1">
              <a:defRPr/>
            </a:pPr>
            <a:r>
              <a:rPr lang="pt-PT" dirty="0" smtClean="0"/>
              <a:t>Modificar o mecanismo de controlo da saturação do TCP</a:t>
            </a:r>
          </a:p>
          <a:p>
            <a:pPr>
              <a:defRPr/>
            </a:pPr>
            <a:r>
              <a:rPr lang="pt-PT" dirty="0" smtClean="0"/>
              <a:t>É possível combater isso?</a:t>
            </a:r>
          </a:p>
          <a:p>
            <a:pPr lvl="1">
              <a:defRPr/>
            </a:pPr>
            <a:r>
              <a:rPr lang="pt-PT" dirty="0" smtClean="0"/>
              <a:t>Só se os </a:t>
            </a:r>
            <a:r>
              <a:rPr lang="pt-PT" dirty="0" err="1" smtClean="0"/>
              <a:t>routers</a:t>
            </a:r>
            <a:r>
              <a:rPr lang="pt-PT" dirty="0" smtClean="0"/>
              <a:t> controlarem a capacidade usada por cada fluxo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A3AFDA-FB25-6C4A-A380-63A7421B4A84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15350" cy="960438"/>
          </a:xfrm>
        </p:spPr>
        <p:txBody>
          <a:bodyPr/>
          <a:lstStyle/>
          <a:p>
            <a:pPr>
              <a:defRPr/>
            </a:pPr>
            <a:r>
              <a:rPr lang="pt-PT" sz="3200" smtClean="0">
                <a:latin typeface="Arial"/>
                <a:cs typeface="Arial"/>
              </a:rPr>
              <a:t>TCP sobre </a:t>
            </a:r>
            <a:r>
              <a:rPr lang="pt-PT" altLang="ja-JP" sz="3200" smtClean="0">
                <a:latin typeface="Arial"/>
                <a:cs typeface="Arial"/>
              </a:rPr>
              <a:t>“</a:t>
            </a:r>
            <a:r>
              <a:rPr lang="pt-PT" sz="3200" smtClean="0">
                <a:latin typeface="Arial"/>
                <a:cs typeface="Arial"/>
              </a:rPr>
              <a:t>long, fat pipes</a:t>
            </a:r>
            <a:r>
              <a:rPr lang="pt-PT" altLang="ja-JP" sz="3200" smtClean="0">
                <a:latin typeface="Arial"/>
                <a:cs typeface="Arial"/>
              </a:rPr>
              <a:t>”</a:t>
            </a:r>
            <a:endParaRPr lang="pt-PT" sz="3200">
              <a:latin typeface="Arial"/>
              <a:cs typeface="Arial"/>
            </a:endParaRPr>
          </a:p>
        </p:txBody>
      </p:sp>
      <p:sp>
        <p:nvSpPr>
          <p:cNvPr id="1085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208963" cy="4648200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latin typeface="Arial"/>
                <a:cs typeface="Arial"/>
              </a:rPr>
              <a:t>Exemplo: segmentos de 1500 bytes, RTT de </a:t>
            </a:r>
            <a:r>
              <a:rPr lang="pt-PT" sz="2400" dirty="0" smtClean="0">
                <a:latin typeface="Arial"/>
                <a:cs typeface="Arial"/>
              </a:rPr>
              <a:t>100ms </a:t>
            </a:r>
            <a:r>
              <a:rPr lang="pt-PT" sz="2400" dirty="0" smtClean="0">
                <a:latin typeface="Arial"/>
                <a:cs typeface="Arial"/>
              </a:rPr>
              <a:t>e queremos </a:t>
            </a:r>
            <a:r>
              <a:rPr lang="pt-PT" sz="2400" i="1" dirty="0" err="1" smtClean="0">
                <a:latin typeface="Arial"/>
              </a:rPr>
              <a:t>throughput</a:t>
            </a:r>
            <a:r>
              <a:rPr lang="pt-PT" sz="2400" i="1" dirty="0" smtClean="0">
                <a:latin typeface="Arial"/>
              </a:rPr>
              <a:t> </a:t>
            </a:r>
            <a:r>
              <a:rPr lang="pt-PT" sz="2400" dirty="0" smtClean="0">
                <a:latin typeface="Arial"/>
              </a:rPr>
              <a:t>de</a:t>
            </a:r>
            <a:r>
              <a:rPr lang="pt-PT" sz="2400" dirty="0" smtClean="0">
                <a:latin typeface="Arial"/>
                <a:cs typeface="Arial"/>
              </a:rPr>
              <a:t> 10 </a:t>
            </a:r>
            <a:r>
              <a:rPr lang="pt-PT" sz="2400" dirty="0" err="1" smtClean="0">
                <a:latin typeface="Arial"/>
                <a:cs typeface="Arial"/>
              </a:rPr>
              <a:t>Gbps</a:t>
            </a:r>
            <a:endParaRPr lang="pt-PT" sz="2400" i="1" dirty="0" smtClean="0">
              <a:latin typeface="Arial"/>
              <a:cs typeface="Arial"/>
            </a:endParaRPr>
          </a:p>
          <a:p>
            <a:pPr>
              <a:defRPr/>
            </a:pPr>
            <a:r>
              <a:rPr lang="pt-PT" sz="2400" dirty="0" smtClean="0">
                <a:latin typeface="Arial"/>
                <a:cs typeface="Arial"/>
              </a:rPr>
              <a:t>Precisa de uma </a:t>
            </a:r>
            <a:r>
              <a:rPr lang="pt-PT" sz="2400" dirty="0">
                <a:latin typeface="Arial"/>
                <a:cs typeface="Arial"/>
              </a:rPr>
              <a:t>j</a:t>
            </a:r>
            <a:r>
              <a:rPr lang="pt-PT" sz="2400" dirty="0" smtClean="0">
                <a:latin typeface="Arial"/>
                <a:cs typeface="Arial"/>
              </a:rPr>
              <a:t>anela W que acomode 83,333 (</a:t>
            </a:r>
            <a:r>
              <a:rPr lang="pt-PT" sz="2400" i="1" dirty="0" err="1" smtClean="0">
                <a:latin typeface="Arial"/>
                <a:cs typeface="Arial"/>
              </a:rPr>
              <a:t>in-flight</a:t>
            </a:r>
            <a:r>
              <a:rPr lang="pt-PT" sz="2400" dirty="0" smtClean="0">
                <a:latin typeface="Arial"/>
                <a:cs typeface="Arial"/>
              </a:rPr>
              <a:t>) segmentos</a:t>
            </a:r>
          </a:p>
          <a:p>
            <a:pPr>
              <a:defRPr/>
            </a:pPr>
            <a:r>
              <a:rPr lang="pt-PT" sz="2400" i="1" dirty="0" err="1" smtClean="0">
                <a:latin typeface="Arial"/>
                <a:cs typeface="Arial"/>
              </a:rPr>
              <a:t>Throughput</a:t>
            </a:r>
            <a:r>
              <a:rPr lang="pt-PT" sz="2400" dirty="0" smtClean="0">
                <a:latin typeface="Arial"/>
                <a:cs typeface="Arial"/>
              </a:rPr>
              <a:t> em termos da probabilidade de perca de pacotes, </a:t>
            </a:r>
            <a:r>
              <a:rPr lang="pt-PT" sz="1800" dirty="0" smtClean="0">
                <a:latin typeface="Arial"/>
                <a:cs typeface="Arial"/>
              </a:rPr>
              <a:t>[</a:t>
            </a:r>
            <a:r>
              <a:rPr lang="pt-PT" sz="1800" dirty="0" err="1" smtClean="0">
                <a:latin typeface="Arial"/>
                <a:cs typeface="Arial"/>
              </a:rPr>
              <a:t>Mathis</a:t>
            </a:r>
            <a:r>
              <a:rPr lang="pt-PT" sz="1800" dirty="0" smtClean="0">
                <a:latin typeface="Arial"/>
                <a:cs typeface="Arial"/>
              </a:rPr>
              <a:t> 1997]:</a:t>
            </a:r>
            <a:r>
              <a:rPr lang="pt-PT" sz="2400" dirty="0" smtClean="0">
                <a:latin typeface="Arial"/>
                <a:cs typeface="Arial"/>
              </a:rPr>
              <a:t/>
            </a:r>
            <a:br>
              <a:rPr lang="pt-PT" sz="2400" dirty="0" smtClean="0">
                <a:latin typeface="Arial"/>
                <a:cs typeface="Arial"/>
              </a:rPr>
            </a:br>
            <a:endParaRPr lang="pt-PT" sz="2400" dirty="0" smtClean="0">
              <a:latin typeface="Arial"/>
              <a:cs typeface="Arial"/>
            </a:endParaRPr>
          </a:p>
          <a:p>
            <a:pPr marL="0" indent="0">
              <a:buFontTx/>
              <a:buNone/>
              <a:defRPr/>
            </a:pPr>
            <a:endParaRPr lang="pt-PT" sz="2400" dirty="0" smtClean="0">
              <a:latin typeface="Arial"/>
              <a:cs typeface="Arial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defRPr/>
            </a:pPr>
            <a:r>
              <a:rPr lang="pt-PT" sz="2000" dirty="0" smtClean="0">
                <a:latin typeface="Arial"/>
                <a:ea typeface="MS Mincho" charset="0"/>
                <a:cs typeface="Arial"/>
              </a:rPr>
              <a:t>➜ para se chegar a um </a:t>
            </a:r>
            <a:r>
              <a:rPr lang="pt-PT" sz="2000" i="1" dirty="0" err="1" smtClean="0">
                <a:latin typeface="Arial"/>
                <a:ea typeface="MS Mincho" charset="0"/>
              </a:rPr>
              <a:t>throughput</a:t>
            </a:r>
            <a:r>
              <a:rPr lang="pt-PT" sz="2000" dirty="0" smtClean="0">
                <a:latin typeface="Arial"/>
                <a:ea typeface="MS Mincho" charset="0"/>
              </a:rPr>
              <a:t> de </a:t>
            </a:r>
            <a:r>
              <a:rPr lang="pt-PT" sz="2000" dirty="0" smtClean="0">
                <a:latin typeface="Arial"/>
                <a:ea typeface="MS Mincho" charset="0"/>
                <a:cs typeface="Arial"/>
              </a:rPr>
              <a:t>10 </a:t>
            </a:r>
            <a:r>
              <a:rPr lang="pt-PT" sz="2000" dirty="0" err="1" smtClean="0">
                <a:latin typeface="Arial"/>
                <a:ea typeface="MS Mincho" charset="0"/>
                <a:cs typeface="Arial"/>
              </a:rPr>
              <a:t>Gbps</a:t>
            </a:r>
            <a:r>
              <a:rPr lang="pt-PT" sz="2000" dirty="0" smtClean="0">
                <a:latin typeface="Arial"/>
                <a:ea typeface="MS Mincho" charset="0"/>
                <a:cs typeface="Arial"/>
              </a:rPr>
              <a:t>, é preciso uma taxa de erros</a:t>
            </a:r>
            <a:r>
              <a:rPr lang="pt-PT" sz="2000" i="1" dirty="0" smtClean="0">
                <a:latin typeface="Arial"/>
                <a:ea typeface="MS Mincho" charset="0"/>
                <a:cs typeface="Arial"/>
              </a:rPr>
              <a:t> (</a:t>
            </a:r>
            <a:r>
              <a:rPr lang="pt-PT" sz="2000" i="1" dirty="0" err="1" smtClean="0">
                <a:latin typeface="Arial"/>
                <a:ea typeface="MS Mincho" charset="0"/>
                <a:cs typeface="Arial"/>
              </a:rPr>
              <a:t>loss</a:t>
            </a:r>
            <a:r>
              <a:rPr lang="pt-PT" sz="2000" i="1" dirty="0" smtClean="0">
                <a:latin typeface="Arial"/>
                <a:ea typeface="MS Mincho" charset="0"/>
                <a:cs typeface="Arial"/>
              </a:rPr>
              <a:t> rate)</a:t>
            </a:r>
            <a:r>
              <a:rPr lang="pt-PT" sz="2000" dirty="0" smtClean="0">
                <a:latin typeface="Arial"/>
                <a:ea typeface="MS Mincho" charset="0"/>
                <a:cs typeface="Arial"/>
              </a:rPr>
              <a:t> </a:t>
            </a:r>
            <a:r>
              <a:rPr lang="pt-PT" sz="2000" dirty="0" smtClean="0">
                <a:latin typeface="Arial"/>
                <a:cs typeface="Arial"/>
              </a:rPr>
              <a:t>L ≤ 2·10</a:t>
            </a:r>
            <a:r>
              <a:rPr lang="pt-PT" sz="2000" baseline="30000" dirty="0" smtClean="0">
                <a:latin typeface="Arial"/>
                <a:cs typeface="Arial"/>
              </a:rPr>
              <a:t>-10  </a:t>
            </a:r>
            <a:r>
              <a:rPr lang="pt-PT" sz="2000" i="1" dirty="0" smtClean="0">
                <a:solidFill>
                  <a:srgbClr val="FF0000"/>
                </a:solidFill>
                <a:latin typeface="Arial"/>
                <a:cs typeface="Arial"/>
              </a:rPr>
              <a:t> – a </a:t>
            </a:r>
            <a:r>
              <a:rPr lang="pt-PT" sz="2000" i="1" dirty="0" err="1" smtClean="0">
                <a:solidFill>
                  <a:srgbClr val="FF0000"/>
                </a:solidFill>
                <a:latin typeface="Arial"/>
                <a:cs typeface="Arial"/>
              </a:rPr>
              <a:t>very</a:t>
            </a:r>
            <a:r>
              <a:rPr lang="pt-PT" sz="2000" i="1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pt-PT" sz="2000" i="1" dirty="0" err="1" smtClean="0">
                <a:solidFill>
                  <a:srgbClr val="FF0000"/>
                </a:solidFill>
                <a:latin typeface="Arial"/>
                <a:cs typeface="Arial"/>
              </a:rPr>
              <a:t>small</a:t>
            </a:r>
            <a:r>
              <a:rPr lang="pt-PT" sz="2000" i="1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pt-PT" sz="2000" i="1" dirty="0" err="1" smtClean="0">
                <a:solidFill>
                  <a:srgbClr val="FF0000"/>
                </a:solidFill>
                <a:latin typeface="Arial"/>
                <a:cs typeface="Arial"/>
              </a:rPr>
              <a:t>loss</a:t>
            </a:r>
            <a:r>
              <a:rPr lang="pt-PT" sz="2000" i="1" dirty="0" smtClean="0">
                <a:solidFill>
                  <a:srgbClr val="FF0000"/>
                </a:solidFill>
                <a:latin typeface="Arial"/>
                <a:cs typeface="Arial"/>
              </a:rPr>
              <a:t> rate!</a:t>
            </a:r>
          </a:p>
          <a:p>
            <a:pPr>
              <a:defRPr/>
            </a:pPr>
            <a:r>
              <a:rPr lang="pt-PT" sz="2400" dirty="0" smtClean="0">
                <a:latin typeface="Arial"/>
                <a:cs typeface="Arial"/>
              </a:rPr>
              <a:t>Conclusão: são necessárias versões novas de TCP para este tipo de situações</a:t>
            </a:r>
            <a:endParaRPr lang="pt-PT" sz="2400" baseline="30000" dirty="0" smtClean="0">
              <a:latin typeface="Arial"/>
              <a:cs typeface="Arial"/>
            </a:endParaRPr>
          </a:p>
          <a:p>
            <a:pPr>
              <a:defRPr/>
            </a:pPr>
            <a:endParaRPr lang="pt-PT" sz="2400" dirty="0">
              <a:latin typeface="Arial"/>
              <a:cs typeface="Arial"/>
            </a:endParaRPr>
          </a:p>
        </p:txBody>
      </p:sp>
      <p:grpSp>
        <p:nvGrpSpPr>
          <p:cNvPr id="43011" name="Group 16"/>
          <p:cNvGrpSpPr>
            <a:grpSpLocks/>
          </p:cNvGrpSpPr>
          <p:nvPr/>
        </p:nvGrpSpPr>
        <p:grpSpPr bwMode="auto">
          <a:xfrm>
            <a:off x="1908175" y="3789363"/>
            <a:ext cx="5040313" cy="962025"/>
            <a:chOff x="422" y="3400"/>
            <a:chExt cx="2621" cy="606"/>
          </a:xfrm>
        </p:grpSpPr>
        <p:sp>
          <p:nvSpPr>
            <p:cNvPr id="108552" name="Text Box 6"/>
            <p:cNvSpPr txBox="1">
              <a:spLocks noChangeArrowheads="1"/>
            </p:cNvSpPr>
            <p:nvPr/>
          </p:nvSpPr>
          <p:spPr bwMode="auto">
            <a:xfrm>
              <a:off x="422" y="3566"/>
              <a:ext cx="16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smtClean="0">
                  <a:latin typeface="Arial" charset="0"/>
                  <a:cs typeface="+mn-cs"/>
                </a:rPr>
                <a:t>TCP throughput = </a:t>
              </a:r>
            </a:p>
          </p:txBody>
        </p:sp>
        <p:sp>
          <p:nvSpPr>
            <p:cNvPr id="108553" name="Text Box 7"/>
            <p:cNvSpPr txBox="1">
              <a:spLocks noChangeArrowheads="1"/>
            </p:cNvSpPr>
            <p:nvPr/>
          </p:nvSpPr>
          <p:spPr bwMode="auto">
            <a:xfrm>
              <a:off x="2010" y="3470"/>
              <a:ext cx="4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smtClean="0">
                  <a:latin typeface="Arial" charset="0"/>
                  <a:cs typeface="+mn-cs"/>
                </a:rPr>
                <a:t>1.22</a:t>
              </a:r>
            </a:p>
          </p:txBody>
        </p:sp>
        <p:grpSp>
          <p:nvGrpSpPr>
            <p:cNvPr id="43015" name="Group 15"/>
            <p:cNvGrpSpPr>
              <a:grpSpLocks/>
            </p:cNvGrpSpPr>
            <p:nvPr/>
          </p:nvGrpSpPr>
          <p:grpSpPr bwMode="auto">
            <a:xfrm>
              <a:off x="2092" y="3400"/>
              <a:ext cx="951" cy="606"/>
              <a:chOff x="2092" y="3400"/>
              <a:chExt cx="951" cy="606"/>
            </a:xfrm>
          </p:grpSpPr>
          <p:sp>
            <p:nvSpPr>
              <p:cNvPr id="108555" name="Text Box 8"/>
              <p:cNvSpPr txBox="1">
                <a:spLocks noChangeArrowheads="1"/>
              </p:cNvSpPr>
              <p:nvPr/>
            </p:nvSpPr>
            <p:spPr bwMode="auto">
              <a:xfrm>
                <a:off x="2423" y="3400"/>
                <a:ext cx="16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smtClean="0">
                    <a:latin typeface="Arial" charset="0"/>
                    <a:cs typeface="+mn-cs"/>
                  </a:rPr>
                  <a:t>.</a:t>
                </a:r>
              </a:p>
            </p:txBody>
          </p:sp>
          <p:sp>
            <p:nvSpPr>
              <p:cNvPr id="108556" name="Text Box 9"/>
              <p:cNvSpPr txBox="1">
                <a:spLocks noChangeArrowheads="1"/>
              </p:cNvSpPr>
              <p:nvPr/>
            </p:nvSpPr>
            <p:spPr bwMode="auto">
              <a:xfrm>
                <a:off x="2511" y="3472"/>
                <a:ext cx="5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smtClean="0">
                    <a:latin typeface="Arial" charset="0"/>
                    <a:cs typeface="+mn-cs"/>
                  </a:rPr>
                  <a:t>MSS</a:t>
                </a:r>
              </a:p>
            </p:txBody>
          </p:sp>
          <p:sp>
            <p:nvSpPr>
              <p:cNvPr id="108557" name="Line 10"/>
              <p:cNvSpPr>
                <a:spLocks noChangeShapeType="1"/>
              </p:cNvSpPr>
              <p:nvPr/>
            </p:nvSpPr>
            <p:spPr bwMode="auto">
              <a:xfrm>
                <a:off x="2092" y="3720"/>
                <a:ext cx="8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8558" name="Text Box 11"/>
              <p:cNvSpPr txBox="1">
                <a:spLocks noChangeArrowheads="1"/>
              </p:cNvSpPr>
              <p:nvPr/>
            </p:nvSpPr>
            <p:spPr bwMode="auto">
              <a:xfrm>
                <a:off x="2133" y="3696"/>
                <a:ext cx="48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smtClean="0">
                    <a:latin typeface="Arial" charset="0"/>
                    <a:cs typeface="+mn-cs"/>
                  </a:rPr>
                  <a:t>RTT</a:t>
                </a:r>
              </a:p>
            </p:txBody>
          </p:sp>
          <p:sp>
            <p:nvSpPr>
              <p:cNvPr id="43020" name="Freeform 13"/>
              <p:cNvSpPr>
                <a:spLocks/>
              </p:cNvSpPr>
              <p:nvPr/>
            </p:nvSpPr>
            <p:spPr bwMode="auto">
              <a:xfrm>
                <a:off x="2607" y="3740"/>
                <a:ext cx="294" cy="220"/>
              </a:xfrm>
              <a:custGeom>
                <a:avLst/>
                <a:gdLst>
                  <a:gd name="T0" fmla="*/ 0 w 294"/>
                  <a:gd name="T1" fmla="*/ 158 h 220"/>
                  <a:gd name="T2" fmla="*/ 32 w 294"/>
                  <a:gd name="T3" fmla="*/ 140 h 220"/>
                  <a:gd name="T4" fmla="*/ 72 w 294"/>
                  <a:gd name="T5" fmla="*/ 220 h 220"/>
                  <a:gd name="T6" fmla="*/ 132 w 294"/>
                  <a:gd name="T7" fmla="*/ 0 h 220"/>
                  <a:gd name="T8" fmla="*/ 294 w 294"/>
                  <a:gd name="T9" fmla="*/ 0 h 2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4" h="220">
                    <a:moveTo>
                      <a:pt x="0" y="158"/>
                    </a:moveTo>
                    <a:lnTo>
                      <a:pt x="32" y="140"/>
                    </a:lnTo>
                    <a:lnTo>
                      <a:pt x="72" y="220"/>
                    </a:lnTo>
                    <a:lnTo>
                      <a:pt x="132" y="0"/>
                    </a:lnTo>
                    <a:lnTo>
                      <a:pt x="294" y="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/>
              </a:p>
            </p:txBody>
          </p:sp>
          <p:sp>
            <p:nvSpPr>
              <p:cNvPr id="108560" name="Text Box 14"/>
              <p:cNvSpPr txBox="1">
                <a:spLocks noChangeArrowheads="1"/>
              </p:cNvSpPr>
              <p:nvPr/>
            </p:nvSpPr>
            <p:spPr bwMode="auto">
              <a:xfrm>
                <a:off x="2704" y="371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smtClean="0">
                    <a:latin typeface="Arial" charset="0"/>
                    <a:cs typeface="+mn-cs"/>
                  </a:rPr>
                  <a:t>L</a:t>
                </a:r>
              </a:p>
            </p:txBody>
          </p:sp>
        </p:grpSp>
      </p:grpSp>
      <p:sp>
        <p:nvSpPr>
          <p:cNvPr id="1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E9446B-EDF2-E141-AEC9-42EB79D2E1A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8013" cy="4679950"/>
          </a:xfrm>
        </p:spPr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A saturação é inevitável em redes </a:t>
            </a:r>
            <a:r>
              <a:rPr lang="pt-PT" i="1" dirty="0" err="1" smtClean="0">
                <a:ea typeface="ＭＳ Ｐゴシック" charset="0"/>
                <a:cs typeface="ＭＳ Ｐゴシック" charset="0"/>
              </a:rPr>
              <a:t>best-effort</a:t>
            </a:r>
            <a:r>
              <a:rPr lang="pt-PT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dirty="0" smtClean="0">
                <a:ea typeface="ＭＳ Ｐゴシック" charset="0"/>
                <a:cs typeface="ＭＳ Ｐゴシック" charset="0"/>
              </a:rPr>
              <a:t>onde não se controla o ritmo de emissão dos computadores</a:t>
            </a:r>
            <a:endParaRPr lang="pt-PT" dirty="0" smtClean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O TCP ao usar uma solução AIMD é fundamental para melhorar o funcionamento da Internet</a:t>
            </a:r>
            <a:endParaRPr lang="pt-PT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Esta solução não pode ser considerada definitiva</a:t>
            </a:r>
          </a:p>
          <a:p>
            <a:pPr lvl="1" eaLnBrk="1" hangingPunct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Existe o problema dos batoteiros</a:t>
            </a:r>
          </a:p>
          <a:p>
            <a:pPr lvl="1" eaLnBrk="1" hangingPunct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E necessita de ser afinada à medida que a Internet evolui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26184107-B417-0D42-A803-06BDE80D943A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Saturação ou congestão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A Internet funciona no modo </a:t>
            </a:r>
            <a:r>
              <a:rPr lang="pt-PT" sz="2400" i="1" dirty="0" err="1" smtClean="0"/>
              <a:t>best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effort</a:t>
            </a:r>
            <a:r>
              <a:rPr lang="pt-PT" sz="2400" i="1" dirty="0" smtClean="0"/>
              <a:t> </a:t>
            </a:r>
            <a:r>
              <a:rPr lang="pt-PT" sz="2400" dirty="0" smtClean="0"/>
              <a:t>e por isso nunca bloqueia os emissores</a:t>
            </a:r>
          </a:p>
          <a:p>
            <a:pPr>
              <a:defRPr/>
            </a:pPr>
            <a:r>
              <a:rPr lang="pt-PT" sz="2400" dirty="0" smtClean="0"/>
              <a:t>Quando mais pacotes são </a:t>
            </a:r>
            <a:r>
              <a:rPr lang="pt-PT" sz="2400" dirty="0" err="1" smtClean="0"/>
              <a:t>injectados</a:t>
            </a:r>
            <a:r>
              <a:rPr lang="pt-PT" sz="2400" dirty="0" smtClean="0"/>
              <a:t> na rede do que esta tem capacidade de encaminhar a mesma entra em saturação (perca de pacotes, tempo de transito muito elevado, instabilidade, ...)</a:t>
            </a:r>
          </a:p>
          <a:p>
            <a:pPr>
              <a:defRPr/>
            </a:pPr>
            <a:r>
              <a:rPr lang="pt-PT" sz="2400" dirty="0" smtClean="0"/>
              <a:t>Saturação ou congestão: subida da carga provoca descida do trabalho útil produzido 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FBADA0-12A0-1247-8DF4-28B2BC0A07A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18436" name="Picture 4" descr="congestion_perf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652963"/>
            <a:ext cx="3159125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5C543180-CAE5-DE41-B3EF-C4FE694365A0}" type="slidenum">
              <a:rPr lang="en-US" sz="1400" b="0">
                <a:latin typeface="Times New Roman" charset="0"/>
              </a:rPr>
              <a:pPr eaLnBrk="1" hangingPunct="1">
                <a:defRPr/>
              </a:pPr>
              <a:t>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latin typeface="Comic Sans MS" charset="0"/>
              </a:rPr>
              <a:t>Que fazer?</a:t>
            </a:r>
            <a:endParaRPr lang="pt-PT" dirty="0">
              <a:latin typeface="Comic Sans MS" charset="0"/>
            </a:endParaRPr>
          </a:p>
        </p:txBody>
      </p:sp>
      <p:sp>
        <p:nvSpPr>
          <p:cNvPr id="1299459" name="Cloud"/>
          <p:cNvSpPr>
            <a:spLocks noChangeAspect="1" noEditPoints="1" noChangeArrowheads="1"/>
          </p:cNvSpPr>
          <p:nvPr/>
        </p:nvSpPr>
        <p:spPr bwMode="auto">
          <a:xfrm>
            <a:off x="2411413" y="1341438"/>
            <a:ext cx="4248150" cy="21590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9460" name="Line 6"/>
          <p:cNvSpPr>
            <a:spLocks noChangeShapeType="1"/>
          </p:cNvSpPr>
          <p:nvPr/>
        </p:nvSpPr>
        <p:spPr bwMode="auto">
          <a:xfrm>
            <a:off x="1547813" y="1916113"/>
            <a:ext cx="936625" cy="2889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9461" name="Line 7"/>
          <p:cNvSpPr>
            <a:spLocks noChangeShapeType="1"/>
          </p:cNvSpPr>
          <p:nvPr/>
        </p:nvSpPr>
        <p:spPr bwMode="auto">
          <a:xfrm flipV="1">
            <a:off x="6659563" y="2133600"/>
            <a:ext cx="865187" cy="142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4356100" y="1916113"/>
            <a:ext cx="5191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325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5288" y="3789363"/>
            <a:ext cx="8497887" cy="2016125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latin typeface="Comic Sans MS" charset="0"/>
                <a:cs typeface="Arial" charset="0"/>
              </a:rPr>
              <a:t>Em caso de saturação a rede limita-se a suprimir pacotes</a:t>
            </a:r>
          </a:p>
          <a:p>
            <a:pPr>
              <a:defRPr/>
            </a:pPr>
            <a:r>
              <a:rPr lang="pt-PT" sz="2400" dirty="0" smtClean="0">
                <a:latin typeface="Comic Sans MS" charset="0"/>
                <a:cs typeface="Arial" charset="0"/>
              </a:rPr>
              <a:t>Que podem fazer os emissores?</a:t>
            </a:r>
          </a:p>
          <a:p>
            <a:pPr>
              <a:defRPr/>
            </a:pPr>
            <a:r>
              <a:rPr lang="pt-PT" sz="2400" dirty="0" smtClean="0">
                <a:latin typeface="Comic Sans MS" charset="0"/>
                <a:cs typeface="Arial" charset="0"/>
              </a:rPr>
              <a:t>Estes observam a saturação através dos seus sintomas:</a:t>
            </a:r>
          </a:p>
          <a:p>
            <a:pPr lvl="1">
              <a:defRPr/>
            </a:pPr>
            <a:r>
              <a:rPr lang="pt-PT" sz="1800" dirty="0" smtClean="0">
                <a:latin typeface="Comic Sans MS" charset="0"/>
                <a:cs typeface="Arial" charset="0"/>
              </a:rPr>
              <a:t>Perca de pacotes</a:t>
            </a:r>
          </a:p>
          <a:p>
            <a:pPr lvl="1">
              <a:defRPr/>
            </a:pPr>
            <a:r>
              <a:rPr lang="pt-PT" sz="1800" dirty="0" smtClean="0">
                <a:latin typeface="Comic Sans MS" charset="0"/>
                <a:cs typeface="Arial" charset="0"/>
              </a:rPr>
              <a:t>Tempos de transito elevados</a:t>
            </a:r>
          </a:p>
        </p:txBody>
      </p:sp>
      <p:grpSp>
        <p:nvGrpSpPr>
          <p:cNvPr id="19464" name="Group 102"/>
          <p:cNvGrpSpPr>
            <a:grpSpLocks/>
          </p:cNvGrpSpPr>
          <p:nvPr/>
        </p:nvGrpSpPr>
        <p:grpSpPr bwMode="auto">
          <a:xfrm>
            <a:off x="7235825" y="1628775"/>
            <a:ext cx="779463" cy="679450"/>
            <a:chOff x="-44" y="1473"/>
            <a:chExt cx="981" cy="1105"/>
          </a:xfrm>
        </p:grpSpPr>
        <p:pic>
          <p:nvPicPr>
            <p:cNvPr id="19476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7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9825 w 356"/>
                <a:gd name="T3" fmla="*/ 11340 h 368"/>
                <a:gd name="T4" fmla="*/ 165873 w 356"/>
                <a:gd name="T5" fmla="*/ 236254 h 368"/>
                <a:gd name="T6" fmla="*/ 36556 w 356"/>
                <a:gd name="T7" fmla="*/ 29546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19465" name="Group 102"/>
          <p:cNvGrpSpPr>
            <a:grpSpLocks/>
          </p:cNvGrpSpPr>
          <p:nvPr/>
        </p:nvGrpSpPr>
        <p:grpSpPr bwMode="auto">
          <a:xfrm>
            <a:off x="827088" y="1412875"/>
            <a:ext cx="779462" cy="679450"/>
            <a:chOff x="-44" y="1473"/>
            <a:chExt cx="981" cy="1105"/>
          </a:xfrm>
        </p:grpSpPr>
        <p:pic>
          <p:nvPicPr>
            <p:cNvPr id="19474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5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9825 w 356"/>
                <a:gd name="T3" fmla="*/ 11340 h 368"/>
                <a:gd name="T4" fmla="*/ 165873 w 356"/>
                <a:gd name="T5" fmla="*/ 236254 h 368"/>
                <a:gd name="T6" fmla="*/ 36556 w 356"/>
                <a:gd name="T7" fmla="*/ 29546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19466" name="Group 102"/>
          <p:cNvGrpSpPr>
            <a:grpSpLocks/>
          </p:cNvGrpSpPr>
          <p:nvPr/>
        </p:nvGrpSpPr>
        <p:grpSpPr bwMode="auto">
          <a:xfrm>
            <a:off x="7235825" y="2708275"/>
            <a:ext cx="779463" cy="679450"/>
            <a:chOff x="-44" y="1473"/>
            <a:chExt cx="981" cy="1105"/>
          </a:xfrm>
        </p:grpSpPr>
        <p:pic>
          <p:nvPicPr>
            <p:cNvPr id="19472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3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9825 w 356"/>
                <a:gd name="T3" fmla="*/ 11340 h 368"/>
                <a:gd name="T4" fmla="*/ 165873 w 356"/>
                <a:gd name="T5" fmla="*/ 236254 h 368"/>
                <a:gd name="T6" fmla="*/ 36556 w 356"/>
                <a:gd name="T7" fmla="*/ 29546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sp>
        <p:nvSpPr>
          <p:cNvPr id="19467" name="Line 7"/>
          <p:cNvSpPr>
            <a:spLocks noChangeShapeType="1"/>
          </p:cNvSpPr>
          <p:nvPr/>
        </p:nvSpPr>
        <p:spPr bwMode="auto">
          <a:xfrm>
            <a:off x="6588125" y="2565400"/>
            <a:ext cx="936625" cy="431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grpSp>
        <p:nvGrpSpPr>
          <p:cNvPr id="19468" name="Group 102"/>
          <p:cNvGrpSpPr>
            <a:grpSpLocks/>
          </p:cNvGrpSpPr>
          <p:nvPr/>
        </p:nvGrpSpPr>
        <p:grpSpPr bwMode="auto">
          <a:xfrm>
            <a:off x="755650" y="2565400"/>
            <a:ext cx="779463" cy="679450"/>
            <a:chOff x="-44" y="1473"/>
            <a:chExt cx="981" cy="1105"/>
          </a:xfrm>
        </p:grpSpPr>
        <p:pic>
          <p:nvPicPr>
            <p:cNvPr id="19470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1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9825 w 356"/>
                <a:gd name="T3" fmla="*/ 11340 h 368"/>
                <a:gd name="T4" fmla="*/ 165873 w 356"/>
                <a:gd name="T5" fmla="*/ 236254 h 368"/>
                <a:gd name="T6" fmla="*/ 36556 w 356"/>
                <a:gd name="T7" fmla="*/ 29546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sp>
        <p:nvSpPr>
          <p:cNvPr id="19469" name="Line 6"/>
          <p:cNvSpPr>
            <a:spLocks noChangeShapeType="1"/>
          </p:cNvSpPr>
          <p:nvPr/>
        </p:nvSpPr>
        <p:spPr bwMode="auto">
          <a:xfrm flipV="1">
            <a:off x="1403350" y="2565400"/>
            <a:ext cx="1081088" cy="431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Resposta possíveis dos emissores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Ignorar — só piora a situação</a:t>
            </a:r>
          </a:p>
          <a:p>
            <a:pPr>
              <a:defRPr/>
            </a:pPr>
            <a:r>
              <a:rPr lang="pt-PT" sz="2400" dirty="0" smtClean="0"/>
              <a:t>O principal sintoma da saturação é a perca de pacotes (</a:t>
            </a:r>
            <a:r>
              <a:rPr lang="pt-PT" sz="2400" i="1" dirty="0" err="1" smtClean="0"/>
              <a:t>timeout</a:t>
            </a:r>
            <a:r>
              <a:rPr lang="pt-PT" sz="2400" i="1" dirty="0" smtClean="0"/>
              <a:t> ou </a:t>
            </a:r>
            <a:r>
              <a:rPr lang="pt-PT" sz="2400" i="1" dirty="0" err="1" smtClean="0"/>
              <a:t>multíplos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ACKs</a:t>
            </a:r>
            <a:r>
              <a:rPr lang="pt-PT" sz="2400" i="1" dirty="0" smtClean="0"/>
              <a:t> repetidos</a:t>
            </a:r>
            <a:r>
              <a:rPr lang="pt-PT" sz="2400" dirty="0" smtClean="0"/>
              <a:t>) — quando a mesma tem lugar pode-se diminuir o ritmo de emissão — mas quanto?</a:t>
            </a:r>
          </a:p>
          <a:p>
            <a:pPr>
              <a:defRPr/>
            </a:pPr>
            <a:r>
              <a:rPr lang="pt-PT" sz="2400" dirty="0" smtClean="0"/>
              <a:t>Como as filas de espera estão cheias, deve-se adoptar um comportamento agressivo — diminuir o ritmo para metade ou mesmo para próximo de zero</a:t>
            </a:r>
          </a:p>
          <a:p>
            <a:pPr>
              <a:defRPr/>
            </a:pPr>
            <a:r>
              <a:rPr lang="pt-PT" sz="2400" dirty="0" smtClean="0"/>
              <a:t>Mas que fazer se os pacotes começam a passar?</a:t>
            </a:r>
          </a:p>
          <a:p>
            <a:pPr>
              <a:defRPr/>
            </a:pPr>
            <a:r>
              <a:rPr lang="pt-PT" sz="2400" dirty="0" smtClean="0"/>
              <a:t>Aumentar o ritmo a pouco e pouco</a:t>
            </a:r>
          </a:p>
          <a:p>
            <a:pPr>
              <a:defRPr/>
            </a:pP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ADD843-41FF-E449-AC16-341947CB6CC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Como controlar o ritmo de emissão ?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28D224-C92D-F349-9A9B-A882EF8F910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2531" name="Line 6"/>
          <p:cNvSpPr>
            <a:spLocks noChangeShapeType="1"/>
          </p:cNvSpPr>
          <p:nvPr/>
        </p:nvSpPr>
        <p:spPr bwMode="auto">
          <a:xfrm flipH="1">
            <a:off x="3492500" y="1557338"/>
            <a:ext cx="15875" cy="287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2339975" y="1268413"/>
            <a:ext cx="103028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 dirty="0" err="1">
                <a:solidFill>
                  <a:srgbClr val="FF3300"/>
                </a:solidFill>
                <a:latin typeface="+mn-lt"/>
                <a:cs typeface="Tw Cen MT"/>
              </a:rPr>
              <a:t>Emissor</a:t>
            </a:r>
            <a:endParaRPr lang="en-US" sz="1800" b="0" dirty="0">
              <a:solidFill>
                <a:srgbClr val="FF3300"/>
              </a:solidFill>
              <a:latin typeface="+mn-lt"/>
              <a:cs typeface="Tw Cen MT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5795963" y="1268413"/>
            <a:ext cx="117475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 dirty="0">
                <a:solidFill>
                  <a:srgbClr val="FF3300"/>
                </a:solidFill>
                <a:latin typeface="+mn-lt"/>
                <a:cs typeface="Tw Cen MT"/>
              </a:rPr>
              <a:t>Receptor</a:t>
            </a:r>
          </a:p>
        </p:txBody>
      </p:sp>
      <p:sp>
        <p:nvSpPr>
          <p:cNvPr id="22534" name="Rectangle 18"/>
          <p:cNvSpPr>
            <a:spLocks noChangeArrowheads="1"/>
          </p:cNvSpPr>
          <p:nvPr/>
        </p:nvSpPr>
        <p:spPr bwMode="auto">
          <a:xfrm>
            <a:off x="2700338" y="2420938"/>
            <a:ext cx="506412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RTT</a:t>
            </a:r>
          </a:p>
        </p:txBody>
      </p:sp>
      <p:grpSp>
        <p:nvGrpSpPr>
          <p:cNvPr id="22535" name="Group 22"/>
          <p:cNvGrpSpPr>
            <a:grpSpLocks/>
          </p:cNvGrpSpPr>
          <p:nvPr/>
        </p:nvGrpSpPr>
        <p:grpSpPr bwMode="auto">
          <a:xfrm>
            <a:off x="5795963" y="3357563"/>
            <a:ext cx="650875" cy="908050"/>
            <a:chOff x="772" y="3097"/>
            <a:chExt cx="410" cy="599"/>
          </a:xfrm>
        </p:grpSpPr>
        <p:sp>
          <p:nvSpPr>
            <p:cNvPr id="22545" name="Line 23"/>
            <p:cNvSpPr>
              <a:spLocks noChangeShapeType="1"/>
            </p:cNvSpPr>
            <p:nvPr/>
          </p:nvSpPr>
          <p:spPr bwMode="auto">
            <a:xfrm>
              <a:off x="979" y="326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46" name="Rectangle 24"/>
            <p:cNvSpPr>
              <a:spLocks noChangeArrowheads="1"/>
            </p:cNvSpPr>
            <p:nvPr/>
          </p:nvSpPr>
          <p:spPr bwMode="auto">
            <a:xfrm>
              <a:off x="772" y="3097"/>
              <a:ext cx="41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0">
                  <a:solidFill>
                    <a:srgbClr val="FF3300"/>
                  </a:solidFill>
                  <a:latin typeface="Tw Cen MT" charset="0"/>
                  <a:cs typeface="Tw Cen MT" charset="0"/>
                </a:rPr>
                <a:t>tempo</a:t>
              </a:r>
            </a:p>
          </p:txBody>
        </p:sp>
      </p:grpSp>
      <p:sp>
        <p:nvSpPr>
          <p:cNvPr id="22536" name="Line 6"/>
          <p:cNvSpPr>
            <a:spLocks noChangeShapeType="1"/>
          </p:cNvSpPr>
          <p:nvPr/>
        </p:nvSpPr>
        <p:spPr bwMode="auto">
          <a:xfrm flipH="1">
            <a:off x="5724525" y="1557338"/>
            <a:ext cx="15875" cy="287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2537" name="Parallelogram 39"/>
          <p:cNvSpPr>
            <a:spLocks noChangeArrowheads="1"/>
          </p:cNvSpPr>
          <p:nvPr/>
        </p:nvSpPr>
        <p:spPr bwMode="auto">
          <a:xfrm rot="887846" flipH="1">
            <a:off x="3482975" y="2132013"/>
            <a:ext cx="2273300" cy="220662"/>
          </a:xfrm>
          <a:prstGeom prst="parallelogram">
            <a:avLst>
              <a:gd name="adj" fmla="val 24992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2538" name="Line 9"/>
          <p:cNvSpPr>
            <a:spLocks noChangeShapeType="1"/>
          </p:cNvSpPr>
          <p:nvPr/>
        </p:nvSpPr>
        <p:spPr bwMode="auto">
          <a:xfrm flipV="1">
            <a:off x="3132138" y="1844675"/>
            <a:ext cx="3044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3" name="AutoShape 36"/>
          <p:cNvSpPr>
            <a:spLocks/>
          </p:cNvSpPr>
          <p:nvPr/>
        </p:nvSpPr>
        <p:spPr bwMode="auto">
          <a:xfrm>
            <a:off x="3276600" y="1844675"/>
            <a:ext cx="215900" cy="143986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2540" name="Line 9"/>
          <p:cNvSpPr>
            <a:spLocks noChangeShapeType="1"/>
          </p:cNvSpPr>
          <p:nvPr/>
        </p:nvSpPr>
        <p:spPr bwMode="auto">
          <a:xfrm flipV="1">
            <a:off x="3059113" y="3284538"/>
            <a:ext cx="304641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50" name="Rectangle 49"/>
          <p:cNvSpPr/>
          <p:nvPr/>
        </p:nvSpPr>
        <p:spPr>
          <a:xfrm>
            <a:off x="468313" y="3284538"/>
            <a:ext cx="2879725" cy="31702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dirty="0">
                <a:solidFill>
                  <a:srgbClr val="0000FF"/>
                </a:solidFill>
                <a:latin typeface="+mn-lt"/>
              </a:rPr>
              <a:t>A dimensão da janela de emissão determina o ritmo de emissão</a:t>
            </a:r>
          </a:p>
          <a:p>
            <a:pPr algn="l">
              <a:defRPr/>
            </a:pPr>
            <a:endParaRPr lang="pt-PT" dirty="0">
              <a:solidFill>
                <a:srgbClr val="0000FF"/>
              </a:solidFill>
              <a:latin typeface="+mn-lt"/>
            </a:endParaRPr>
          </a:p>
          <a:p>
            <a:pPr algn="l">
              <a:defRPr/>
            </a:pPr>
            <a:r>
              <a:rPr lang="pt-PT" dirty="0">
                <a:solidFill>
                  <a:srgbClr val="0000FF"/>
                </a:solidFill>
                <a:latin typeface="+mn-lt"/>
              </a:rPr>
              <a:t>Sempre que o tempo de transmissão é negligenciável face ao RTT, a taxa de transferência é dada por:</a:t>
            </a:r>
          </a:p>
        </p:txBody>
      </p:sp>
      <p:sp>
        <p:nvSpPr>
          <p:cNvPr id="22542" name="Line 12"/>
          <p:cNvSpPr>
            <a:spLocks noChangeShapeType="1"/>
          </p:cNvSpPr>
          <p:nvPr/>
        </p:nvSpPr>
        <p:spPr bwMode="auto">
          <a:xfrm flipH="1">
            <a:off x="3492500" y="2636838"/>
            <a:ext cx="2159000" cy="6556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2543" name="Line 12"/>
          <p:cNvSpPr>
            <a:spLocks noChangeShapeType="1"/>
          </p:cNvSpPr>
          <p:nvPr/>
        </p:nvSpPr>
        <p:spPr bwMode="auto">
          <a:xfrm flipH="1">
            <a:off x="3492500" y="2492375"/>
            <a:ext cx="2159000" cy="654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7" name="Rectangle 36"/>
          <p:cNvSpPr/>
          <p:nvPr/>
        </p:nvSpPr>
        <p:spPr>
          <a:xfrm>
            <a:off x="3563938" y="5732463"/>
            <a:ext cx="3455987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dirty="0">
                <a:solidFill>
                  <a:srgbClr val="FF0000"/>
                </a:solidFill>
                <a:latin typeface="+mn-lt"/>
              </a:rPr>
              <a:t>Ritmo de emissão = </a:t>
            </a:r>
          </a:p>
          <a:p>
            <a:pPr algn="l">
              <a:defRPr/>
            </a:pPr>
            <a:r>
              <a:rPr lang="pt-PT" dirty="0">
                <a:solidFill>
                  <a:srgbClr val="FF0000"/>
                </a:solidFill>
                <a:latin typeface="+mn-lt"/>
              </a:rPr>
              <a:t>   Janela * MSS / RTT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Resposta do protocolo </a:t>
            </a:r>
            <a:r>
              <a:rPr lang="pt-PT" dirty="0" smtClean="0"/>
              <a:t>TCP (AIMD)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922463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Incremento aditivo, recuo multiplicativo (AIMD)</a:t>
            </a:r>
          </a:p>
          <a:p>
            <a:pPr lvl="1">
              <a:defRPr/>
            </a:pPr>
            <a:r>
              <a:rPr lang="pt-PT" sz="2000" dirty="0" smtClean="0"/>
              <a:t>A quando da detecção de uma perca de pacote, dividir a janela por dois</a:t>
            </a:r>
          </a:p>
          <a:p>
            <a:pPr lvl="1">
              <a:defRPr/>
            </a:pPr>
            <a:r>
              <a:rPr lang="pt-PT" sz="2000" dirty="0" smtClean="0"/>
              <a:t>Quando uma janela foi transmitida com sucesso, incrementar a janela aditivamente</a:t>
            </a:r>
          </a:p>
          <a:p>
            <a:pPr lvl="1">
              <a:defRPr/>
            </a:pPr>
            <a:endParaRPr lang="pt-PT" sz="2000" dirty="0" smtClean="0"/>
          </a:p>
          <a:p>
            <a:pPr lvl="1">
              <a:defRPr/>
            </a:pP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35B1FE-13B8-D547-B1E5-C1159FA3F4E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3556" name="Freeform 3"/>
          <p:cNvSpPr>
            <a:spLocks/>
          </p:cNvSpPr>
          <p:nvPr/>
        </p:nvSpPr>
        <p:spPr bwMode="auto">
          <a:xfrm>
            <a:off x="1116013" y="3222625"/>
            <a:ext cx="7010400" cy="3124200"/>
          </a:xfrm>
          <a:custGeom>
            <a:avLst/>
            <a:gdLst>
              <a:gd name="T0" fmla="*/ 0 w 4416"/>
              <a:gd name="T1" fmla="*/ 0 h 1968"/>
              <a:gd name="T2" fmla="*/ 0 w 4416"/>
              <a:gd name="T3" fmla="*/ 2147483647 h 1968"/>
              <a:gd name="T4" fmla="*/ 2147483647 w 4416"/>
              <a:gd name="T5" fmla="*/ 2147483647 h 1968"/>
              <a:gd name="T6" fmla="*/ 0 60000 65536"/>
              <a:gd name="T7" fmla="*/ 0 60000 65536"/>
              <a:gd name="T8" fmla="*/ 0 60000 65536"/>
              <a:gd name="T9" fmla="*/ 0 w 4416"/>
              <a:gd name="T10" fmla="*/ 0 h 1968"/>
              <a:gd name="T11" fmla="*/ 4416 w 4416"/>
              <a:gd name="T12" fmla="*/ 1968 h 19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16" h="1968">
                <a:moveTo>
                  <a:pt x="0" y="0"/>
                </a:moveTo>
                <a:lnTo>
                  <a:pt x="0" y="1968"/>
                </a:lnTo>
                <a:lnTo>
                  <a:pt x="4416" y="196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3557" name="Freeform 4"/>
          <p:cNvSpPr>
            <a:spLocks/>
          </p:cNvSpPr>
          <p:nvPr/>
        </p:nvSpPr>
        <p:spPr bwMode="auto">
          <a:xfrm>
            <a:off x="1116013" y="4365625"/>
            <a:ext cx="7162800" cy="1981200"/>
          </a:xfrm>
          <a:custGeom>
            <a:avLst/>
            <a:gdLst>
              <a:gd name="T0" fmla="*/ 0 w 4512"/>
              <a:gd name="T1" fmla="*/ 2147483647 h 1248"/>
              <a:gd name="T2" fmla="*/ 2147483647 w 4512"/>
              <a:gd name="T3" fmla="*/ 2147483647 h 1248"/>
              <a:gd name="T4" fmla="*/ 2147483647 w 4512"/>
              <a:gd name="T5" fmla="*/ 2147483647 h 1248"/>
              <a:gd name="T6" fmla="*/ 2147483647 w 4512"/>
              <a:gd name="T7" fmla="*/ 2147483647 h 1248"/>
              <a:gd name="T8" fmla="*/ 2147483647 w 4512"/>
              <a:gd name="T9" fmla="*/ 2147483647 h 1248"/>
              <a:gd name="T10" fmla="*/ 2147483647 w 4512"/>
              <a:gd name="T11" fmla="*/ 0 h 1248"/>
              <a:gd name="T12" fmla="*/ 2147483647 w 4512"/>
              <a:gd name="T13" fmla="*/ 2147483647 h 1248"/>
              <a:gd name="T14" fmla="*/ 2147483647 w 4512"/>
              <a:gd name="T15" fmla="*/ 2147483647 h 1248"/>
              <a:gd name="T16" fmla="*/ 2147483647 w 4512"/>
              <a:gd name="T17" fmla="*/ 2147483647 h 1248"/>
              <a:gd name="T18" fmla="*/ 2147483647 w 4512"/>
              <a:gd name="T19" fmla="*/ 2147483647 h 1248"/>
              <a:gd name="T20" fmla="*/ 2147483647 w 4512"/>
              <a:gd name="T21" fmla="*/ 2147483647 h 1248"/>
              <a:gd name="T22" fmla="*/ 2147483647 w 4512"/>
              <a:gd name="T23" fmla="*/ 2147483647 h 124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4512"/>
              <a:gd name="T37" fmla="*/ 0 h 1248"/>
              <a:gd name="T38" fmla="*/ 4512 w 4512"/>
              <a:gd name="T39" fmla="*/ 1248 h 124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4512" h="1248">
                <a:moveTo>
                  <a:pt x="0" y="1248"/>
                </a:moveTo>
                <a:lnTo>
                  <a:pt x="1152" y="336"/>
                </a:lnTo>
                <a:lnTo>
                  <a:pt x="1152" y="816"/>
                </a:lnTo>
                <a:lnTo>
                  <a:pt x="1536" y="528"/>
                </a:lnTo>
                <a:lnTo>
                  <a:pt x="1536" y="960"/>
                </a:lnTo>
                <a:lnTo>
                  <a:pt x="2832" y="0"/>
                </a:lnTo>
                <a:lnTo>
                  <a:pt x="2832" y="720"/>
                </a:lnTo>
                <a:lnTo>
                  <a:pt x="3504" y="240"/>
                </a:lnTo>
                <a:lnTo>
                  <a:pt x="3504" y="864"/>
                </a:lnTo>
                <a:lnTo>
                  <a:pt x="4224" y="288"/>
                </a:lnTo>
                <a:lnTo>
                  <a:pt x="4224" y="816"/>
                </a:lnTo>
                <a:lnTo>
                  <a:pt x="4512" y="576"/>
                </a:ln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7096125" y="6270625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 i="1">
                <a:latin typeface="Times New Roman" charset="0"/>
              </a:rPr>
              <a:t>t</a:t>
            </a:r>
          </a:p>
        </p:txBody>
      </p:sp>
      <p:sp>
        <p:nvSpPr>
          <p:cNvPr id="23559" name="Line 11"/>
          <p:cNvSpPr>
            <a:spLocks noChangeShapeType="1"/>
          </p:cNvSpPr>
          <p:nvPr/>
        </p:nvSpPr>
        <p:spPr bwMode="auto">
          <a:xfrm>
            <a:off x="2944813" y="398462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3560" name="Line 12"/>
          <p:cNvSpPr>
            <a:spLocks noChangeShapeType="1"/>
          </p:cNvSpPr>
          <p:nvPr/>
        </p:nvSpPr>
        <p:spPr bwMode="auto">
          <a:xfrm>
            <a:off x="3554413" y="421322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3561" name="Line 13"/>
          <p:cNvSpPr>
            <a:spLocks noChangeShapeType="1"/>
          </p:cNvSpPr>
          <p:nvPr/>
        </p:nvSpPr>
        <p:spPr bwMode="auto">
          <a:xfrm>
            <a:off x="5611813" y="345122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3562" name="Line 14"/>
          <p:cNvSpPr>
            <a:spLocks noChangeShapeType="1"/>
          </p:cNvSpPr>
          <p:nvPr/>
        </p:nvSpPr>
        <p:spPr bwMode="auto">
          <a:xfrm>
            <a:off x="6678613" y="383222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3563" name="Line 15"/>
          <p:cNvSpPr>
            <a:spLocks noChangeShapeType="1"/>
          </p:cNvSpPr>
          <p:nvPr/>
        </p:nvSpPr>
        <p:spPr bwMode="auto">
          <a:xfrm>
            <a:off x="7821613" y="390842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1939925" y="3527425"/>
            <a:ext cx="1963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b="0" dirty="0" smtClean="0">
                <a:latin typeface="+mn-lt"/>
              </a:rPr>
              <a:t>Pacote perdido</a:t>
            </a:r>
            <a:endParaRPr lang="pt-PT" b="0" dirty="0">
              <a:latin typeface="+mn-lt"/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338263" y="3068638"/>
            <a:ext cx="963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b="0" dirty="0" smtClean="0">
                <a:latin typeface="+mn-lt"/>
              </a:rPr>
              <a:t>Janela</a:t>
            </a:r>
            <a:endParaRPr lang="pt-PT" b="0" dirty="0"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Receiver</a:t>
            </a:r>
            <a:r>
              <a:rPr lang="pt-PT" dirty="0" smtClean="0"/>
              <a:t> </a:t>
            </a:r>
            <a:r>
              <a:rPr lang="pt-PT" dirty="0" err="1" smtClean="0"/>
              <a:t>window</a:t>
            </a:r>
            <a:r>
              <a:rPr lang="pt-PT" dirty="0" smtClean="0"/>
              <a:t> e </a:t>
            </a:r>
            <a:r>
              <a:rPr lang="pt-PT" dirty="0" err="1" smtClean="0"/>
              <a:t>congestion</a:t>
            </a:r>
            <a:r>
              <a:rPr lang="pt-PT" dirty="0" smtClean="0"/>
              <a:t> </a:t>
            </a:r>
            <a:r>
              <a:rPr lang="pt-PT" dirty="0" err="1" smtClean="0"/>
              <a:t>window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Controlo de fluxo — evita a saturação do receptor</a:t>
            </a:r>
          </a:p>
          <a:p>
            <a:pPr lvl="1">
              <a:defRPr/>
            </a:pPr>
            <a:r>
              <a:rPr lang="pt-PT" sz="2000" dirty="0" smtClean="0"/>
              <a:t>O emissor TCP sabe qual a dimensão da janela do receptor e evita enviar mais de cada vez que esta dimensão (</a:t>
            </a:r>
            <a:r>
              <a:rPr lang="pt-PT" sz="2000" b="1" i="1" dirty="0" err="1" smtClean="0">
                <a:solidFill>
                  <a:srgbClr val="FF0000"/>
                </a:solidFill>
              </a:rPr>
              <a:t>sending</a:t>
            </a:r>
            <a:r>
              <a:rPr lang="pt-PT" sz="2000" b="1" i="1" dirty="0" smtClean="0">
                <a:solidFill>
                  <a:srgbClr val="FF0000"/>
                </a:solidFill>
              </a:rPr>
              <a:t> </a:t>
            </a:r>
            <a:r>
              <a:rPr lang="pt-PT" sz="2000" b="1" i="1" dirty="0" err="1" smtClean="0">
                <a:solidFill>
                  <a:srgbClr val="FF0000"/>
                </a:solidFill>
              </a:rPr>
              <a:t>window</a:t>
            </a:r>
            <a:r>
              <a:rPr lang="pt-PT" sz="2000" b="1" i="1" dirty="0" smtClean="0">
                <a:solidFill>
                  <a:srgbClr val="FF0000"/>
                </a:solidFill>
              </a:rPr>
              <a:t> ≤ </a:t>
            </a:r>
            <a:r>
              <a:rPr lang="pt-PT" sz="2000" b="1" i="1" dirty="0" err="1" smtClean="0">
                <a:solidFill>
                  <a:srgbClr val="FF0000"/>
                </a:solidFill>
              </a:rPr>
              <a:t>rwnd</a:t>
            </a:r>
            <a:r>
              <a:rPr lang="pt-PT" sz="2000" b="1" i="1" dirty="0" smtClean="0"/>
              <a:t>)</a:t>
            </a:r>
          </a:p>
          <a:p>
            <a:pPr>
              <a:defRPr/>
            </a:pPr>
            <a:r>
              <a:rPr lang="pt-PT" sz="2400" dirty="0" smtClean="0"/>
              <a:t>Controlo de saturação — evita a saturação da rede</a:t>
            </a:r>
          </a:p>
          <a:p>
            <a:pPr lvl="1">
              <a:defRPr/>
            </a:pPr>
            <a:r>
              <a:rPr lang="pt-PT" sz="2000" dirty="0" smtClean="0"/>
              <a:t>O emissor tenta estimar o ritmo máximo que não sature a rede em função da detecção de perca de segmentos TCP emitidos (</a:t>
            </a:r>
            <a:r>
              <a:rPr lang="pt-PT" sz="2000" b="1" i="1" dirty="0" err="1" smtClean="0">
                <a:solidFill>
                  <a:srgbClr val="FF0000"/>
                </a:solidFill>
              </a:rPr>
              <a:t>sending</a:t>
            </a:r>
            <a:r>
              <a:rPr lang="pt-PT" sz="2000" b="1" i="1" dirty="0" smtClean="0">
                <a:solidFill>
                  <a:srgbClr val="FF0000"/>
                </a:solidFill>
              </a:rPr>
              <a:t> </a:t>
            </a:r>
            <a:r>
              <a:rPr lang="pt-PT" sz="2000" b="1" i="1" dirty="0" err="1" smtClean="0">
                <a:solidFill>
                  <a:srgbClr val="FF0000"/>
                </a:solidFill>
              </a:rPr>
              <a:t>window</a:t>
            </a:r>
            <a:r>
              <a:rPr lang="pt-PT" sz="2000" b="1" i="1" dirty="0" smtClean="0">
                <a:solidFill>
                  <a:srgbClr val="FF0000"/>
                </a:solidFill>
              </a:rPr>
              <a:t> ≤ </a:t>
            </a:r>
            <a:r>
              <a:rPr lang="pt-PT" sz="2000" b="1" i="1" dirty="0" err="1" smtClean="0">
                <a:solidFill>
                  <a:srgbClr val="FF0000"/>
                </a:solidFill>
              </a:rPr>
              <a:t>cwnd</a:t>
            </a:r>
            <a:r>
              <a:rPr lang="pt-PT" sz="2000" dirty="0" smtClean="0"/>
              <a:t>)</a:t>
            </a:r>
          </a:p>
          <a:p>
            <a:pPr>
              <a:defRPr/>
            </a:pPr>
            <a:r>
              <a:rPr lang="pt-PT" sz="2400" dirty="0" smtClean="0"/>
              <a:t>Janela máxima de emissão:</a:t>
            </a:r>
          </a:p>
          <a:p>
            <a:pPr>
              <a:defRPr/>
            </a:pPr>
            <a:endParaRPr lang="pt-PT" sz="2400" dirty="0" smtClean="0"/>
          </a:p>
          <a:p>
            <a:pPr marL="339725" lvl="1" indent="0">
              <a:buFont typeface="Helvetica" charset="0"/>
              <a:buNone/>
              <a:defRPr/>
            </a:pPr>
            <a:r>
              <a:rPr lang="pt-PT" sz="2000" dirty="0" smtClean="0"/>
              <a:t> 			</a:t>
            </a:r>
            <a:r>
              <a:rPr lang="pt-PT" sz="2000" b="1" dirty="0" smtClean="0">
                <a:solidFill>
                  <a:srgbClr val="FF0000"/>
                </a:solidFill>
              </a:rPr>
              <a:t>min (</a:t>
            </a:r>
            <a:r>
              <a:rPr lang="pt-PT" sz="2000" b="1" i="1" dirty="0" err="1" smtClean="0">
                <a:solidFill>
                  <a:srgbClr val="FF0000"/>
                </a:solidFill>
              </a:rPr>
              <a:t>cwnd</a:t>
            </a:r>
            <a:r>
              <a:rPr lang="pt-PT" sz="2000" b="1" i="1" dirty="0" smtClean="0">
                <a:solidFill>
                  <a:srgbClr val="FF0000"/>
                </a:solidFill>
              </a:rPr>
              <a:t>, </a:t>
            </a:r>
            <a:r>
              <a:rPr lang="pt-PT" sz="2000" b="1" i="1" dirty="0" err="1" smtClean="0">
                <a:solidFill>
                  <a:srgbClr val="FF0000"/>
                </a:solidFill>
              </a:rPr>
              <a:t>rwnd</a:t>
            </a:r>
            <a:r>
              <a:rPr lang="pt-PT" sz="2000" b="1" dirty="0" smtClean="0">
                <a:solidFill>
                  <a:srgbClr val="FF0000"/>
                </a:solidFill>
              </a:rPr>
              <a:t>)</a:t>
            </a:r>
          </a:p>
          <a:p>
            <a:pPr>
              <a:defRPr/>
            </a:pPr>
            <a:endParaRPr lang="pt-PT" sz="2000" dirty="0" smtClean="0"/>
          </a:p>
          <a:p>
            <a:pPr lvl="1">
              <a:defRPr/>
            </a:pPr>
            <a:endParaRPr lang="pt-PT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E2F7A8-45F4-3F4B-91B1-EA214DD59B5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E no início?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27150"/>
            <a:ext cx="8610600" cy="548640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Arrancar com um valor arbitrário? Que valor? Poderia ser com o da </a:t>
            </a:r>
            <a:r>
              <a:rPr lang="pt-PT" sz="2400" b="1" dirty="0" err="1" smtClean="0">
                <a:solidFill>
                  <a:srgbClr val="FF0000"/>
                </a:solidFill>
              </a:rPr>
              <a:t>rwnd</a:t>
            </a:r>
            <a:r>
              <a:rPr lang="pt-PT" sz="2400" dirty="0" smtClean="0"/>
              <a:t> (solução adoptada inicialmente e que levava imediatamente a saturação)</a:t>
            </a:r>
          </a:p>
          <a:p>
            <a:pPr>
              <a:defRPr/>
            </a:pPr>
            <a:r>
              <a:rPr lang="pt-PT" sz="2400" dirty="0" smtClean="0"/>
              <a:t>Arrancar com </a:t>
            </a:r>
            <a:r>
              <a:rPr lang="pt-PT" sz="2400" b="1" dirty="0" err="1" smtClean="0">
                <a:solidFill>
                  <a:srgbClr val="FF0000"/>
                </a:solidFill>
              </a:rPr>
              <a:t>cwnd</a:t>
            </a:r>
            <a:r>
              <a:rPr lang="pt-PT" sz="2400" b="1" dirty="0" smtClean="0">
                <a:solidFill>
                  <a:srgbClr val="FF0000"/>
                </a:solidFill>
              </a:rPr>
              <a:t> = 1</a:t>
            </a:r>
            <a:r>
              <a:rPr lang="pt-PT" sz="2400" dirty="0" smtClean="0"/>
              <a:t>, OK mas não levará demasiado tempo a subir a janela com AIMD ?</a:t>
            </a:r>
          </a:p>
          <a:p>
            <a:pPr>
              <a:defRPr/>
            </a:pPr>
            <a:r>
              <a:rPr lang="pt-PT" sz="2400" dirty="0" smtClean="0"/>
              <a:t>Exemplo</a:t>
            </a:r>
          </a:p>
          <a:p>
            <a:pPr lvl="1">
              <a:defRPr/>
            </a:pPr>
            <a:r>
              <a:rPr lang="pt-PT" sz="2000" dirty="0" smtClean="0"/>
              <a:t>Segmentos de 1 K Byte = 8000 = 8.10</a:t>
            </a:r>
            <a:r>
              <a:rPr lang="pt-PT" sz="2000" baseline="30000" dirty="0" smtClean="0"/>
              <a:t>3</a:t>
            </a:r>
            <a:r>
              <a:rPr lang="pt-PT" sz="2000" dirty="0" smtClean="0"/>
              <a:t> bits</a:t>
            </a:r>
          </a:p>
          <a:p>
            <a:pPr lvl="1">
              <a:defRPr/>
            </a:pPr>
            <a:r>
              <a:rPr lang="pt-PT" sz="2000" dirty="0" smtClean="0"/>
              <a:t>RTT = 20 </a:t>
            </a:r>
            <a:r>
              <a:rPr lang="pt-PT" sz="2000" dirty="0" err="1" smtClean="0"/>
              <a:t>ms</a:t>
            </a:r>
            <a:r>
              <a:rPr lang="pt-PT" sz="2000" dirty="0" smtClean="0"/>
              <a:t>, ou seja 50 </a:t>
            </a:r>
            <a:r>
              <a:rPr lang="pt-PT" sz="2000" dirty="0" err="1" smtClean="0"/>
              <a:t>RTTs</a:t>
            </a:r>
            <a:r>
              <a:rPr lang="pt-PT" sz="2000" dirty="0" smtClean="0"/>
              <a:t> por segundo</a:t>
            </a:r>
          </a:p>
          <a:p>
            <a:pPr lvl="1">
              <a:defRPr/>
            </a:pPr>
            <a:r>
              <a:rPr lang="pt-PT" sz="2000" dirty="0"/>
              <a:t>R</a:t>
            </a:r>
            <a:r>
              <a:rPr lang="pt-PT" sz="2000" dirty="0" smtClean="0"/>
              <a:t>itmo máximo = 10 M </a:t>
            </a:r>
            <a:r>
              <a:rPr lang="pt-PT" sz="2000" dirty="0" err="1" smtClean="0"/>
              <a:t>bps</a:t>
            </a:r>
            <a:r>
              <a:rPr lang="pt-PT" sz="2000" dirty="0" smtClean="0"/>
              <a:t> = 10</a:t>
            </a:r>
            <a:r>
              <a:rPr lang="pt-PT" sz="2000" baseline="30000" dirty="0" smtClean="0"/>
              <a:t>7</a:t>
            </a:r>
            <a:r>
              <a:rPr lang="pt-PT" sz="2000" dirty="0"/>
              <a:t> </a:t>
            </a:r>
            <a:r>
              <a:rPr lang="pt-PT" sz="2000" dirty="0" err="1" smtClean="0"/>
              <a:t>bps</a:t>
            </a:r>
            <a:endParaRPr lang="pt-PT" sz="2000" dirty="0" smtClean="0"/>
          </a:p>
          <a:p>
            <a:pPr lvl="1">
              <a:defRPr/>
            </a:pPr>
            <a:r>
              <a:rPr lang="pt-PT" sz="2000" dirty="0"/>
              <a:t>A</a:t>
            </a:r>
            <a:r>
              <a:rPr lang="pt-PT" sz="2000" dirty="0" smtClean="0"/>
              <a:t> janela ideal deveria ter: 10</a:t>
            </a:r>
            <a:r>
              <a:rPr lang="pt-PT" sz="2000" baseline="30000" dirty="0" smtClean="0"/>
              <a:t>7</a:t>
            </a:r>
            <a:r>
              <a:rPr lang="pt-PT" sz="2000" dirty="0" smtClean="0"/>
              <a:t> / 8.10</a:t>
            </a:r>
            <a:r>
              <a:rPr lang="pt-PT" sz="2000" baseline="30000" dirty="0" smtClean="0"/>
              <a:t>3 </a:t>
            </a:r>
            <a:r>
              <a:rPr lang="pt-PT" sz="2000" dirty="0" smtClean="0"/>
              <a:t>segmentos ≈ 1.000 segmentos, ou seja 1000 </a:t>
            </a:r>
            <a:r>
              <a:rPr lang="pt-PT" sz="2000" dirty="0" err="1" smtClean="0"/>
              <a:t>RTTs</a:t>
            </a:r>
            <a:r>
              <a:rPr lang="pt-PT" sz="2000" dirty="0"/>
              <a:t> </a:t>
            </a:r>
            <a:r>
              <a:rPr lang="pt-PT" sz="2000" dirty="0" smtClean="0"/>
              <a:t>para a atingir</a:t>
            </a:r>
          </a:p>
          <a:p>
            <a:pPr lvl="1">
              <a:defRPr/>
            </a:pPr>
            <a:r>
              <a:rPr lang="pt-PT" sz="2000" dirty="0"/>
              <a:t> </a:t>
            </a:r>
            <a:r>
              <a:rPr lang="pt-PT" sz="2000" dirty="0" smtClean="0"/>
              <a:t>Levaria 1000 * 20 </a:t>
            </a:r>
            <a:r>
              <a:rPr lang="pt-PT" sz="2000" dirty="0" err="1" smtClean="0"/>
              <a:t>ms</a:t>
            </a:r>
            <a:r>
              <a:rPr lang="pt-PT" sz="2000" dirty="0" smtClean="0"/>
              <a:t> = 20 segundos a atingir a dimensão certa da janela !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78388-92E6-CC4D-B68F-A4EB34E1779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11536</TotalTime>
  <Words>1709</Words>
  <Application>Microsoft Macintosh PowerPoint</Application>
  <PresentationFormat>On-screen Show (4:3)</PresentationFormat>
  <Paragraphs>305</Paragraphs>
  <Slides>24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cs426</vt:lpstr>
      <vt:lpstr> Redes de Computadores    O protocolo TCP — controlo da saturação </vt:lpstr>
      <vt:lpstr>Objectivos da lição</vt:lpstr>
      <vt:lpstr>Saturação ou congestão</vt:lpstr>
      <vt:lpstr>Que fazer?</vt:lpstr>
      <vt:lpstr>Resposta possíveis dos emissores</vt:lpstr>
      <vt:lpstr>Como controlar o ritmo de emissão ?</vt:lpstr>
      <vt:lpstr>Resposta do protocolo TCP (AIMD)</vt:lpstr>
      <vt:lpstr>Receiver window e congestion window</vt:lpstr>
      <vt:lpstr>E no início?</vt:lpstr>
      <vt:lpstr>Solução TCP – Slow start</vt:lpstr>
      <vt:lpstr>Funcionamento do slow start</vt:lpstr>
      <vt:lpstr>Slow start ou Multiplicative Increase</vt:lpstr>
      <vt:lpstr>Percas de pacotes e gestão da janela</vt:lpstr>
      <vt:lpstr>Timeout no meio da transmissão</vt:lpstr>
      <vt:lpstr>Slow Start depois de inactividade</vt:lpstr>
      <vt:lpstr>Resumo</vt:lpstr>
      <vt:lpstr>Acções</vt:lpstr>
      <vt:lpstr>TCP Congestion Control State Machine</vt:lpstr>
      <vt:lpstr>Desempenho médio ideal do TCP</vt:lpstr>
      <vt:lpstr>Equidade do protocolo</vt:lpstr>
      <vt:lpstr>Caso geral</vt:lpstr>
      <vt:lpstr>É possível fazer batota?</vt:lpstr>
      <vt:lpstr>TCP sobre “long, fat pipes”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696</cp:revision>
  <dcterms:created xsi:type="dcterms:W3CDTF">2001-07-06T14:58:21Z</dcterms:created>
  <dcterms:modified xsi:type="dcterms:W3CDTF">2013-04-16T21:26:52Z</dcterms:modified>
</cp:coreProperties>
</file>