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embeddings/oleObject2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469" r:id="rId2"/>
    <p:sldId id="470" r:id="rId3"/>
    <p:sldId id="497" r:id="rId4"/>
    <p:sldId id="498" r:id="rId5"/>
    <p:sldId id="500" r:id="rId6"/>
    <p:sldId id="501" r:id="rId7"/>
    <p:sldId id="502" r:id="rId8"/>
    <p:sldId id="475" r:id="rId9"/>
    <p:sldId id="509" r:id="rId10"/>
    <p:sldId id="505" r:id="rId11"/>
    <p:sldId id="506" r:id="rId12"/>
    <p:sldId id="508" r:id="rId13"/>
    <p:sldId id="524" r:id="rId14"/>
    <p:sldId id="499" r:id="rId15"/>
    <p:sldId id="473" r:id="rId16"/>
    <p:sldId id="503" r:id="rId17"/>
    <p:sldId id="510" r:id="rId18"/>
    <p:sldId id="481" r:id="rId19"/>
    <p:sldId id="482" r:id="rId20"/>
    <p:sldId id="511" r:id="rId21"/>
    <p:sldId id="513" r:id="rId22"/>
    <p:sldId id="525" r:id="rId23"/>
    <p:sldId id="512" r:id="rId24"/>
    <p:sldId id="471" r:id="rId2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5" autoAdjust="0"/>
  </p:normalViewPr>
  <p:slideViewPr>
    <p:cSldViewPr>
      <p:cViewPr varScale="1">
        <p:scale>
          <a:sx n="86" d="100"/>
          <a:sy n="86" d="100"/>
        </p:scale>
        <p:origin x="-12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10559CEC-B363-9441-A4BB-D2CC2DE8ED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89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E84FE4F-9C39-814C-8A0C-D2B79D6B8B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613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DB1812-A8EE-334A-BFF4-F01DD7A25C6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DCAB1A3-8063-8E4E-8F37-00CFD7BA1869}" type="slidenum">
              <a:rPr lang="en-US" sz="1300" u="none"/>
              <a:pPr eaLnBrk="1" hangingPunct="1">
                <a:defRPr/>
              </a:pPr>
              <a:t>16</a:t>
            </a:fld>
            <a:endParaRPr lang="en-US" sz="1300" u="none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DCAB1A3-8063-8E4E-8F37-00CFD7BA1869}" type="slidenum">
              <a:rPr lang="en-US" sz="1300" u="none"/>
              <a:pPr eaLnBrk="1" hangingPunct="1">
                <a:defRPr/>
              </a:pPr>
              <a:t>17</a:t>
            </a:fld>
            <a:endParaRPr lang="en-US" sz="1300" u="none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DFE4EE-8A79-5943-A691-ABFD0CC36ED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pt-PT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4EF060-7012-DD47-89D4-802282E8AEDC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pt-PT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D6AE5EE-9B8E-9547-A4AE-6B4AF33CDB6A}" type="slidenum">
              <a:rPr lang="en-US" sz="1300" b="0">
                <a:latin typeface="Times New Roman" charset="0"/>
              </a:rPr>
              <a:pPr eaLnBrk="1" hangingPunct="1"/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53A9681-F527-CB4B-8171-7FB820ED2312}" type="slidenum">
              <a:rPr lang="en-US" sz="1300" b="0">
                <a:latin typeface="Times New Roman" charset="0"/>
              </a:rPr>
              <a:pPr eaLnBrk="1" hangingPunct="1"/>
              <a:t>23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FD397B8-F6B1-1C45-9A0C-CC316917D00D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DFAB36-DFC5-0C40-964E-3CAB6CCF07F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DD9A297-7ADB-8E44-9814-6B4977141765}" type="slidenum">
              <a:rPr lang="pt-PT" sz="1300" u="none"/>
              <a:pPr eaLnBrk="1" hangingPunct="1">
                <a:defRPr/>
              </a:pPr>
              <a:t>3</a:t>
            </a:fld>
            <a:endParaRPr lang="pt-PT" sz="1300" u="none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69BE317-5A60-6146-8E15-B5D748F4932F}" type="slidenum">
              <a:rPr lang="pt-PT" sz="1300" u="none"/>
              <a:pPr eaLnBrk="1" hangingPunct="1">
                <a:defRPr/>
              </a:pPr>
              <a:t>4</a:t>
            </a:fld>
            <a:endParaRPr lang="pt-PT" sz="1300" u="none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A80A00-7F6E-E242-97CA-3887820F387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pt-PT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A80A00-7F6E-E242-97CA-3887820F387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pt-PT" smtClean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99C1B1-4000-C04A-8769-09E53ED3C86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7" y="4561341"/>
            <a:ext cx="5367647" cy="431964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813" tIns="46907" rIns="93813" bIns="46907"/>
          <a:lstStyle/>
          <a:p>
            <a:pPr>
              <a:defRPr/>
            </a:pPr>
            <a:r>
              <a:rPr lang="en-US" smtClean="0">
                <a:latin typeface="Comic Sans MS" charset="0"/>
                <a:cs typeface="+mn-cs"/>
              </a:rPr>
              <a:t>Statistical multiplexing</a:t>
            </a:r>
          </a:p>
          <a:p>
            <a:pPr lvl="1">
              <a:defRPr/>
            </a:pPr>
            <a:r>
              <a:rPr lang="en-US" smtClean="0">
                <a:latin typeface="Comic Sans MS" charset="0"/>
              </a:rPr>
              <a:t>Important if traffic is bursty</a:t>
            </a:r>
          </a:p>
          <a:p>
            <a:pPr>
              <a:defRPr/>
            </a:pPr>
            <a:r>
              <a:rPr lang="en-US" smtClean="0">
                <a:latin typeface="Comic Sans MS" charset="0"/>
                <a:cs typeface="+mn-cs"/>
              </a:rPr>
              <a:t>Less expensive</a:t>
            </a:r>
          </a:p>
          <a:p>
            <a:pPr>
              <a:defRPr/>
            </a:pPr>
            <a:r>
              <a:rPr lang="en-US" smtClean="0">
                <a:latin typeface="Comic Sans MS" charset="0"/>
                <a:cs typeface="+mn-cs"/>
              </a:rPr>
              <a:t>Contention requires buffering</a:t>
            </a:r>
          </a:p>
          <a:p>
            <a:pPr lvl="1">
              <a:defRPr/>
            </a:pPr>
            <a:r>
              <a:rPr lang="en-US" smtClean="0">
                <a:latin typeface="Comic Sans MS" charset="0"/>
              </a:rPr>
              <a:t>Variable delay =&gt; no QoS guarantees	</a:t>
            </a:r>
          </a:p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79A3C3C-EFC8-AB49-A35F-30FA9D0F075A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80F424-91B8-1D42-AA63-3CDBD8ED2DBA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pt-PT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F9600-71CE-7D4D-A010-AFC681835D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3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80127-94CD-0846-BA1F-B2EC3BDE1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0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F8DA1-97D6-0B41-8F0F-FB74A6C4EC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8593B-4CEB-2740-BBB7-0C5508ECF2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25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23839-35C3-1E4F-A57F-C5FB03539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18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9AF4E-8F86-CB45-9AF7-B1968B9C83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50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C2F9A-CDA4-1249-90B9-073D29EB9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5BE56-0C7A-F944-A82B-84FEDCACAF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9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53A6F-5914-C147-B394-F0F4E0E9A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3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474A8-74D9-E94E-BA39-60188DEC0F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7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63E01-5221-A540-9063-5CEA2CAE38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67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DAA34FB-1B2E-A343-8FA8-E647161E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329874-C450-C245-BB1B-23CA2C1B0E3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Controlo da </a:t>
            </a:r>
            <a:r>
              <a:rPr lang="pt-PT" smtClean="0">
                <a:cs typeface="+mj-cs"/>
              </a:rPr>
              <a:t>saturação e </a:t>
            </a:r>
            <a:br>
              <a:rPr lang="pt-PT" smtClean="0">
                <a:cs typeface="+mj-cs"/>
              </a:rPr>
            </a:br>
            <a:r>
              <a:rPr lang="pt-PT" smtClean="0">
                <a:cs typeface="+mj-cs"/>
              </a:rPr>
              <a:t>qualidade </a:t>
            </a:r>
            <a:r>
              <a:rPr lang="pt-PT" dirty="0" smtClean="0">
                <a:cs typeface="+mj-cs"/>
              </a:rPr>
              <a:t>de serviço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  <p:extLst>
      <p:ext uri="{BB962C8B-B14F-4D97-AF65-F5344CB8AC3E}">
        <p14:creationId xmlns:p14="http://schemas.microsoft.com/office/powerpoint/2010/main" val="495513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327"/>
          <p:cNvSpPr>
            <a:spLocks noChangeArrowheads="1"/>
          </p:cNvSpPr>
          <p:nvPr/>
        </p:nvSpPr>
        <p:spPr bwMode="auto">
          <a:xfrm>
            <a:off x="393312" y="908720"/>
            <a:ext cx="500062" cy="581025"/>
          </a:xfrm>
          <a:prstGeom prst="can">
            <a:avLst>
              <a:gd name="adj" fmla="val 23491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grpSp>
        <p:nvGrpSpPr>
          <p:cNvPr id="35843" name="Group 64"/>
          <p:cNvGrpSpPr>
            <a:grpSpLocks/>
          </p:cNvGrpSpPr>
          <p:nvPr/>
        </p:nvGrpSpPr>
        <p:grpSpPr bwMode="auto">
          <a:xfrm>
            <a:off x="966399" y="1308770"/>
            <a:ext cx="352425" cy="876300"/>
            <a:chOff x="4140" y="429"/>
            <a:chExt cx="1425" cy="2396"/>
          </a:xfrm>
        </p:grpSpPr>
        <p:sp>
          <p:nvSpPr>
            <p:cNvPr id="35889" name="Freeform 6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0" name="Rectangle 66"/>
            <p:cNvSpPr>
              <a:spLocks noChangeArrowheads="1"/>
            </p:cNvSpPr>
            <p:nvPr/>
          </p:nvSpPr>
          <p:spPr bwMode="auto">
            <a:xfrm>
              <a:off x="4204" y="429"/>
              <a:ext cx="1046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1" name="Freeform 6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Freeform 6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3" name="Rectangle 69"/>
            <p:cNvSpPr>
              <a:spLocks noChangeArrowheads="1"/>
            </p:cNvSpPr>
            <p:nvPr/>
          </p:nvSpPr>
          <p:spPr bwMode="auto">
            <a:xfrm>
              <a:off x="4211" y="694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94" name="Group 7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5919" name="AutoShape 71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20" name="AutoShape 72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89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95" name="Rectangle 73"/>
            <p:cNvSpPr>
              <a:spLocks noChangeArrowheads="1"/>
            </p:cNvSpPr>
            <p:nvPr/>
          </p:nvSpPr>
          <p:spPr bwMode="auto">
            <a:xfrm>
              <a:off x="4223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96" name="Group 7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917" name="AutoShape 75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18" name="AutoShape 76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97" name="Rectangle 77"/>
            <p:cNvSpPr>
              <a:spLocks noChangeArrowheads="1"/>
            </p:cNvSpPr>
            <p:nvPr/>
          </p:nvSpPr>
          <p:spPr bwMode="auto">
            <a:xfrm>
              <a:off x="4217" y="1358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8" name="Rectangle 78"/>
            <p:cNvSpPr>
              <a:spLocks noChangeArrowheads="1"/>
            </p:cNvSpPr>
            <p:nvPr/>
          </p:nvSpPr>
          <p:spPr bwMode="auto">
            <a:xfrm>
              <a:off x="4230" y="1653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99" name="Group 7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5915" name="AutoShape 8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16" name="AutoShape 81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00" name="Freeform 8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01" name="Group 8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913" name="AutoShape 84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28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14" name="AutoShape 85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02" name="Rectangle 86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03" name="Freeform 8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4" name="Freeform 8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5" name="Oval 89"/>
            <p:cNvSpPr>
              <a:spLocks noChangeArrowheads="1"/>
            </p:cNvSpPr>
            <p:nvPr/>
          </p:nvSpPr>
          <p:spPr bwMode="auto">
            <a:xfrm>
              <a:off x="5520" y="2612"/>
              <a:ext cx="45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06" name="Freeform 9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7" name="AutoShape 91"/>
            <p:cNvSpPr>
              <a:spLocks noChangeArrowheads="1"/>
            </p:cNvSpPr>
            <p:nvPr/>
          </p:nvSpPr>
          <p:spPr bwMode="auto">
            <a:xfrm>
              <a:off x="4140" y="2677"/>
              <a:ext cx="1200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08" name="AutoShape 92"/>
            <p:cNvSpPr>
              <a:spLocks noChangeArrowheads="1"/>
            </p:cNvSpPr>
            <p:nvPr/>
          </p:nvSpPr>
          <p:spPr bwMode="auto">
            <a:xfrm>
              <a:off x="4204" y="2712"/>
              <a:ext cx="1072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09" name="Oval 93"/>
            <p:cNvSpPr>
              <a:spLocks noChangeArrowheads="1"/>
            </p:cNvSpPr>
            <p:nvPr/>
          </p:nvSpPr>
          <p:spPr bwMode="auto">
            <a:xfrm>
              <a:off x="4307" y="2382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10" name="Oval 94"/>
            <p:cNvSpPr>
              <a:spLocks noChangeArrowheads="1"/>
            </p:cNvSpPr>
            <p:nvPr/>
          </p:nvSpPr>
          <p:spPr bwMode="auto">
            <a:xfrm>
              <a:off x="4487" y="2382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</a:endParaRPr>
            </a:p>
          </p:txBody>
        </p:sp>
        <p:sp>
          <p:nvSpPr>
            <p:cNvPr id="35911" name="Oval 95"/>
            <p:cNvSpPr>
              <a:spLocks noChangeArrowheads="1"/>
            </p:cNvSpPr>
            <p:nvPr/>
          </p:nvSpPr>
          <p:spPr bwMode="auto">
            <a:xfrm>
              <a:off x="4660" y="2382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12" name="Rectangle 96"/>
            <p:cNvSpPr>
              <a:spLocks noChangeArrowheads="1"/>
            </p:cNvSpPr>
            <p:nvPr/>
          </p:nvSpPr>
          <p:spPr bwMode="auto">
            <a:xfrm>
              <a:off x="5064" y="1835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44" name="Group 61"/>
          <p:cNvGrpSpPr>
            <a:grpSpLocks/>
          </p:cNvGrpSpPr>
          <p:nvPr/>
        </p:nvGrpSpPr>
        <p:grpSpPr bwMode="auto">
          <a:xfrm flipH="1">
            <a:off x="7940287" y="1370682"/>
            <a:ext cx="1192212" cy="1171575"/>
            <a:chOff x="-44" y="1473"/>
            <a:chExt cx="981" cy="1105"/>
          </a:xfrm>
        </p:grpSpPr>
        <p:pic>
          <p:nvPicPr>
            <p:cNvPr id="35887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88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69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7772400" cy="85263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latin typeface="+mn-lt"/>
              </a:rPr>
              <a:t>Definição</a:t>
            </a:r>
            <a:r>
              <a:rPr lang="en-US" dirty="0" smtClean="0">
                <a:latin typeface="+mn-lt"/>
              </a:rPr>
              <a:t> de </a:t>
            </a:r>
            <a:r>
              <a:rPr lang="en-US" i="1" dirty="0" smtClean="0">
                <a:latin typeface="+mn-lt"/>
              </a:rPr>
              <a:t>Throughput</a:t>
            </a:r>
            <a:endParaRPr lang="en-US" i="1" dirty="0">
              <a:latin typeface="+mn-lt"/>
            </a:endParaRPr>
          </a:p>
        </p:txBody>
      </p:sp>
      <p:sp>
        <p:nvSpPr>
          <p:cNvPr id="1269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4005064"/>
            <a:ext cx="7772400" cy="1779588"/>
          </a:xfrm>
        </p:spPr>
        <p:txBody>
          <a:bodyPr/>
          <a:lstStyle/>
          <a:p>
            <a:pPr marL="0" indent="0" eaLnBrk="1" hangingPunct="1">
              <a:buSzPct val="75000"/>
              <a:buNone/>
              <a:defRPr/>
            </a:pPr>
            <a:r>
              <a:rPr lang="pt-PT" sz="2400" i="1" dirty="0" err="1" smtClean="0"/>
              <a:t>Throughput</a:t>
            </a:r>
            <a:r>
              <a:rPr lang="pt-PT" sz="2400" dirty="0" smtClean="0"/>
              <a:t>: taxa ou ritmo (bits/unidade de tempo) com que os bits são transferidos do emissor para o receptor</a:t>
            </a:r>
          </a:p>
          <a:p>
            <a:pPr lvl="1" eaLnBrk="1" hangingPunct="1">
              <a:defRPr/>
            </a:pPr>
            <a:r>
              <a:rPr lang="pt-PT" sz="2000" dirty="0" smtClean="0">
                <a:solidFill>
                  <a:schemeClr val="tx1"/>
                </a:solidFill>
                <a:cs typeface="Arial" charset="0"/>
              </a:rPr>
              <a:t>Instantâneo: medido num certo momento ou num intervalo de tempo curto</a:t>
            </a:r>
          </a:p>
          <a:p>
            <a:pPr lvl="1" eaLnBrk="1" hangingPunct="1">
              <a:defRPr/>
            </a:pPr>
            <a:r>
              <a:rPr lang="pt-PT" sz="2000" dirty="0" smtClean="0">
                <a:solidFill>
                  <a:schemeClr val="tx1"/>
                </a:solidFill>
                <a:cs typeface="Arial" charset="0"/>
              </a:rPr>
              <a:t>Média: valor médio medido sobre um intervalo de tempo mais longo</a:t>
            </a:r>
            <a:endParaRPr lang="pt-PT" sz="2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5847" name="Text Box 325"/>
          <p:cNvSpPr txBox="1">
            <a:spLocks noChangeArrowheads="1"/>
          </p:cNvSpPr>
          <p:nvPr/>
        </p:nvSpPr>
        <p:spPr bwMode="auto">
          <a:xfrm>
            <a:off x="683568" y="2636912"/>
            <a:ext cx="1104138" cy="36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emissor</a:t>
            </a:r>
            <a:endParaRPr lang="pt-PT" b="0" dirty="0">
              <a:latin typeface="+mn-lt"/>
            </a:endParaRPr>
          </a:p>
        </p:txBody>
      </p:sp>
      <p:sp>
        <p:nvSpPr>
          <p:cNvPr id="35848" name="Text Box 328"/>
          <p:cNvSpPr txBox="1">
            <a:spLocks noChangeArrowheads="1"/>
          </p:cNvSpPr>
          <p:nvPr/>
        </p:nvSpPr>
        <p:spPr bwMode="auto">
          <a:xfrm>
            <a:off x="1979712" y="2564904"/>
            <a:ext cx="2088232" cy="114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Canal com velocidade de emissão de </a:t>
            </a:r>
          </a:p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 V</a:t>
            </a:r>
            <a:r>
              <a:rPr lang="pt-PT" b="0" baseline="-25000" dirty="0" smtClean="0">
                <a:latin typeface="+mn-lt"/>
              </a:rPr>
              <a:t>1 </a:t>
            </a:r>
            <a:r>
              <a:rPr lang="pt-PT" b="0" dirty="0" smtClean="0">
                <a:latin typeface="+mn-lt"/>
              </a:rPr>
              <a:t>bits/</a:t>
            </a:r>
            <a:r>
              <a:rPr lang="pt-PT" b="0" dirty="0" err="1" smtClean="0">
                <a:latin typeface="+mn-lt"/>
              </a:rPr>
              <a:t>seg</a:t>
            </a:r>
            <a:endParaRPr lang="pt-PT" b="0" dirty="0">
              <a:latin typeface="+mn-lt"/>
            </a:endParaRPr>
          </a:p>
        </p:txBody>
      </p:sp>
      <p:sp>
        <p:nvSpPr>
          <p:cNvPr id="35850" name="Line 337"/>
          <p:cNvSpPr>
            <a:spLocks noChangeShapeType="1"/>
          </p:cNvSpPr>
          <p:nvPr/>
        </p:nvSpPr>
        <p:spPr bwMode="auto">
          <a:xfrm flipH="1" flipV="1">
            <a:off x="2988874" y="2043781"/>
            <a:ext cx="70958" cy="52112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47"/>
          <p:cNvSpPr>
            <a:spLocks noChangeShapeType="1"/>
          </p:cNvSpPr>
          <p:nvPr/>
        </p:nvSpPr>
        <p:spPr bwMode="auto">
          <a:xfrm flipH="1" flipV="1">
            <a:off x="6111486" y="2113632"/>
            <a:ext cx="44689" cy="52328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52"/>
          <p:cNvSpPr>
            <a:spLocks noChangeShapeType="1"/>
          </p:cNvSpPr>
          <p:nvPr/>
        </p:nvSpPr>
        <p:spPr bwMode="auto">
          <a:xfrm flipH="1">
            <a:off x="1115616" y="2204864"/>
            <a:ext cx="11112" cy="411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321"/>
          <p:cNvSpPr>
            <a:spLocks noChangeShapeType="1"/>
          </p:cNvSpPr>
          <p:nvPr/>
        </p:nvSpPr>
        <p:spPr bwMode="auto">
          <a:xfrm>
            <a:off x="1433124" y="1767557"/>
            <a:ext cx="6316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54" name="Group 246"/>
          <p:cNvGrpSpPr>
            <a:grpSpLocks/>
          </p:cNvGrpSpPr>
          <p:nvPr/>
        </p:nvGrpSpPr>
        <p:grpSpPr bwMode="auto">
          <a:xfrm>
            <a:off x="3798499" y="1631032"/>
            <a:ext cx="1055688" cy="360363"/>
            <a:chOff x="3600" y="219"/>
            <a:chExt cx="360" cy="175"/>
          </a:xfrm>
        </p:grpSpPr>
        <p:sp>
          <p:nvSpPr>
            <p:cNvPr id="35874" name="Oval 24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5875" name="Line 24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6" name="Line 24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7" name="Rectangle 25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5878" name="Oval 25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5879" name="Group 25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5884" name="Line 2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5" name="Line 2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6" name="Line 2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80" name="Group 25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5881" name="Line 2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2" name="Line 2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3" name="Line 2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855" name="AutoShape 350"/>
          <p:cNvSpPr>
            <a:spLocks noChangeArrowheads="1"/>
          </p:cNvSpPr>
          <p:nvPr/>
        </p:nvSpPr>
        <p:spPr bwMode="auto">
          <a:xfrm>
            <a:off x="7278299" y="1562770"/>
            <a:ext cx="889000" cy="485775"/>
          </a:xfrm>
          <a:prstGeom prst="rightArrow">
            <a:avLst>
              <a:gd name="adj1" fmla="val 50000"/>
              <a:gd name="adj2" fmla="val 45752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grpSp>
        <p:nvGrpSpPr>
          <p:cNvPr id="35856" name="Group 335"/>
          <p:cNvGrpSpPr>
            <a:grpSpLocks/>
          </p:cNvGrpSpPr>
          <p:nvPr/>
        </p:nvGrpSpPr>
        <p:grpSpPr bwMode="auto">
          <a:xfrm>
            <a:off x="1396612" y="1597695"/>
            <a:ext cx="2322512" cy="392112"/>
            <a:chOff x="2249" y="3430"/>
            <a:chExt cx="1389" cy="256"/>
          </a:xfrm>
        </p:grpSpPr>
        <p:sp>
          <p:nvSpPr>
            <p:cNvPr id="255309" name="Oval 333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5308" name="Rectangle 332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5872" name="Oval 331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5310" name="Rectangle 334"/>
            <p:cNvSpPr>
              <a:spLocks noChangeArrowheads="1"/>
            </p:cNvSpPr>
            <p:nvPr/>
          </p:nvSpPr>
          <p:spPr bwMode="auto">
            <a:xfrm>
              <a:off x="3562" y="3438"/>
              <a:ext cx="44" cy="24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grpSp>
        <p:nvGrpSpPr>
          <p:cNvPr id="35857" name="Group 341"/>
          <p:cNvGrpSpPr>
            <a:grpSpLocks/>
          </p:cNvGrpSpPr>
          <p:nvPr/>
        </p:nvGrpSpPr>
        <p:grpSpPr bwMode="auto">
          <a:xfrm>
            <a:off x="4901812" y="1484982"/>
            <a:ext cx="2801937" cy="581025"/>
            <a:chOff x="2249" y="3430"/>
            <a:chExt cx="1389" cy="256"/>
          </a:xfrm>
        </p:grpSpPr>
        <p:sp>
          <p:nvSpPr>
            <p:cNvPr id="255318" name="Oval 342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5319" name="Rectangle 343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5868" name="Oval 344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5321" name="Rectangle 345"/>
            <p:cNvSpPr>
              <a:spLocks noChangeArrowheads="1"/>
            </p:cNvSpPr>
            <p:nvPr/>
          </p:nvSpPr>
          <p:spPr bwMode="auto">
            <a:xfrm>
              <a:off x="3562" y="3438"/>
              <a:ext cx="44" cy="24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35860" name="AutoShape 351"/>
          <p:cNvSpPr>
            <a:spLocks noChangeArrowheads="1"/>
          </p:cNvSpPr>
          <p:nvPr/>
        </p:nvSpPr>
        <p:spPr bwMode="auto">
          <a:xfrm>
            <a:off x="3723887" y="1545307"/>
            <a:ext cx="1279525" cy="485775"/>
          </a:xfrm>
          <a:prstGeom prst="rightArrow">
            <a:avLst>
              <a:gd name="adj1" fmla="val 50000"/>
              <a:gd name="adj2" fmla="val 65850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sp>
        <p:nvSpPr>
          <p:cNvPr id="35861" name="AutoShape 349"/>
          <p:cNvSpPr>
            <a:spLocks noChangeArrowheads="1"/>
          </p:cNvSpPr>
          <p:nvPr/>
        </p:nvSpPr>
        <p:spPr bwMode="auto">
          <a:xfrm flipV="1">
            <a:off x="499674" y="1300832"/>
            <a:ext cx="974725" cy="7207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82" name="Text Box 325"/>
          <p:cNvSpPr txBox="1">
            <a:spLocks noChangeArrowheads="1"/>
          </p:cNvSpPr>
          <p:nvPr/>
        </p:nvSpPr>
        <p:spPr bwMode="auto">
          <a:xfrm>
            <a:off x="7668344" y="2636912"/>
            <a:ext cx="1236762" cy="36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receptor</a:t>
            </a:r>
            <a:endParaRPr lang="pt-PT" b="0" dirty="0">
              <a:latin typeface="+mn-lt"/>
            </a:endParaRPr>
          </a:p>
        </p:txBody>
      </p:sp>
      <p:sp>
        <p:nvSpPr>
          <p:cNvPr id="83" name="Text Box 328"/>
          <p:cNvSpPr txBox="1">
            <a:spLocks noChangeArrowheads="1"/>
          </p:cNvSpPr>
          <p:nvPr/>
        </p:nvSpPr>
        <p:spPr bwMode="auto">
          <a:xfrm>
            <a:off x="5220072" y="2564904"/>
            <a:ext cx="2088232" cy="114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Canal com velocidade de emissão de </a:t>
            </a:r>
          </a:p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 V</a:t>
            </a:r>
            <a:r>
              <a:rPr lang="pt-PT" b="0" baseline="-25000" dirty="0">
                <a:latin typeface="+mn-lt"/>
              </a:rPr>
              <a:t>2</a:t>
            </a:r>
            <a:r>
              <a:rPr lang="pt-PT" b="0" baseline="-25000" dirty="0" smtClean="0">
                <a:latin typeface="+mn-lt"/>
              </a:rPr>
              <a:t> </a:t>
            </a:r>
            <a:r>
              <a:rPr lang="pt-PT" b="0" dirty="0" smtClean="0">
                <a:latin typeface="+mn-lt"/>
              </a:rPr>
              <a:t>bits/</a:t>
            </a:r>
            <a:r>
              <a:rPr lang="pt-PT" b="0" dirty="0" err="1" smtClean="0">
                <a:latin typeface="+mn-lt"/>
              </a:rPr>
              <a:t>seg</a:t>
            </a:r>
            <a:endParaRPr lang="pt-PT" b="0" dirty="0">
              <a:latin typeface="+mn-lt"/>
            </a:endParaRPr>
          </a:p>
        </p:txBody>
      </p:sp>
      <p:sp>
        <p:nvSpPr>
          <p:cNvPr id="84" name="Line 352"/>
          <p:cNvSpPr>
            <a:spLocks noChangeShapeType="1"/>
          </p:cNvSpPr>
          <p:nvPr/>
        </p:nvSpPr>
        <p:spPr bwMode="auto">
          <a:xfrm flipH="1">
            <a:off x="8316416" y="2420888"/>
            <a:ext cx="11112" cy="411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Text Box 325"/>
          <p:cNvSpPr txBox="1">
            <a:spLocks noChangeArrowheads="1"/>
          </p:cNvSpPr>
          <p:nvPr/>
        </p:nvSpPr>
        <p:spPr bwMode="auto">
          <a:xfrm>
            <a:off x="4066134" y="2132856"/>
            <a:ext cx="531691" cy="36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pt-PT" b="0" dirty="0" smtClean="0">
                <a:latin typeface="+mn-lt"/>
              </a:rPr>
              <a:t>Nó</a:t>
            </a:r>
            <a:endParaRPr lang="pt-PT" b="0" dirty="0">
              <a:latin typeface="+mn-lt"/>
            </a:endParaRPr>
          </a:p>
        </p:txBody>
      </p:sp>
      <p:sp>
        <p:nvSpPr>
          <p:cNvPr id="8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081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2"/>
          <p:cNvSpPr>
            <a:spLocks noGrp="1"/>
          </p:cNvSpPr>
          <p:nvPr>
            <p:ph type="ftr" sz="quarter" idx="4294967295"/>
          </p:nvPr>
        </p:nvSpPr>
        <p:spPr bwMode="auto">
          <a:xfrm>
            <a:off x="5576888" y="6467475"/>
            <a:ext cx="2895600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ahoma" charset="0"/>
              </a:rPr>
              <a:t>Introduction</a:t>
            </a:r>
          </a:p>
        </p:txBody>
      </p:sp>
      <p:grpSp>
        <p:nvGrpSpPr>
          <p:cNvPr id="36867" name="Group 140"/>
          <p:cNvGrpSpPr>
            <a:grpSpLocks/>
          </p:cNvGrpSpPr>
          <p:nvPr/>
        </p:nvGrpSpPr>
        <p:grpSpPr bwMode="auto">
          <a:xfrm>
            <a:off x="1614488" y="2254250"/>
            <a:ext cx="352425" cy="876300"/>
            <a:chOff x="4140" y="429"/>
            <a:chExt cx="1425" cy="2396"/>
          </a:xfrm>
        </p:grpSpPr>
        <p:sp>
          <p:nvSpPr>
            <p:cNvPr id="36978" name="Freeform 14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9" name="Rectangle 142"/>
            <p:cNvSpPr>
              <a:spLocks noChangeArrowheads="1"/>
            </p:cNvSpPr>
            <p:nvPr/>
          </p:nvSpPr>
          <p:spPr bwMode="auto">
            <a:xfrm>
              <a:off x="4204" y="429"/>
              <a:ext cx="1046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80" name="Freeform 14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1" name="Freeform 14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2" name="Rectangle 145"/>
            <p:cNvSpPr>
              <a:spLocks noChangeArrowheads="1"/>
            </p:cNvSpPr>
            <p:nvPr/>
          </p:nvSpPr>
          <p:spPr bwMode="auto">
            <a:xfrm>
              <a:off x="4211" y="694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83" name="Group 14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008" name="AutoShape 147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9" name="AutoShape 148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89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4" name="Rectangle 149"/>
            <p:cNvSpPr>
              <a:spLocks noChangeArrowheads="1"/>
            </p:cNvSpPr>
            <p:nvPr/>
          </p:nvSpPr>
          <p:spPr bwMode="auto">
            <a:xfrm>
              <a:off x="4223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85" name="Group 15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006" name="AutoShape 151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7" name="AutoShape 152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6" name="Rectangle 153"/>
            <p:cNvSpPr>
              <a:spLocks noChangeArrowheads="1"/>
            </p:cNvSpPr>
            <p:nvPr/>
          </p:nvSpPr>
          <p:spPr bwMode="auto">
            <a:xfrm>
              <a:off x="4217" y="1358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87" name="Rectangle 154"/>
            <p:cNvSpPr>
              <a:spLocks noChangeArrowheads="1"/>
            </p:cNvSpPr>
            <p:nvPr/>
          </p:nvSpPr>
          <p:spPr bwMode="auto">
            <a:xfrm>
              <a:off x="4230" y="1653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88" name="Group 15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004" name="AutoShape 15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5" name="AutoShape 157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9" name="Freeform 15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90" name="Group 15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02" name="AutoShape 160"/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3" name="AutoShape 161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91" name="Rectangle 162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2" name="Freeform 16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3" name="Freeform 16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4" name="Oval 165"/>
            <p:cNvSpPr>
              <a:spLocks noChangeArrowheads="1"/>
            </p:cNvSpPr>
            <p:nvPr/>
          </p:nvSpPr>
          <p:spPr bwMode="auto">
            <a:xfrm>
              <a:off x="5520" y="2612"/>
              <a:ext cx="45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5" name="Freeform 16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6" name="AutoShape 167"/>
            <p:cNvSpPr>
              <a:spLocks noChangeArrowheads="1"/>
            </p:cNvSpPr>
            <p:nvPr/>
          </p:nvSpPr>
          <p:spPr bwMode="auto">
            <a:xfrm>
              <a:off x="4140" y="2677"/>
              <a:ext cx="1200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7" name="AutoShape 168"/>
            <p:cNvSpPr>
              <a:spLocks noChangeArrowheads="1"/>
            </p:cNvSpPr>
            <p:nvPr/>
          </p:nvSpPr>
          <p:spPr bwMode="auto">
            <a:xfrm>
              <a:off x="4204" y="2712"/>
              <a:ext cx="1072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8" name="Oval 169"/>
            <p:cNvSpPr>
              <a:spLocks noChangeArrowheads="1"/>
            </p:cNvSpPr>
            <p:nvPr/>
          </p:nvSpPr>
          <p:spPr bwMode="auto">
            <a:xfrm>
              <a:off x="4307" y="2382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9" name="Oval 170"/>
            <p:cNvSpPr>
              <a:spLocks noChangeArrowheads="1"/>
            </p:cNvSpPr>
            <p:nvPr/>
          </p:nvSpPr>
          <p:spPr bwMode="auto">
            <a:xfrm>
              <a:off x="4487" y="2382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</a:endParaRPr>
            </a:p>
          </p:txBody>
        </p:sp>
        <p:sp>
          <p:nvSpPr>
            <p:cNvPr id="37000" name="Oval 171"/>
            <p:cNvSpPr>
              <a:spLocks noChangeArrowheads="1"/>
            </p:cNvSpPr>
            <p:nvPr/>
          </p:nvSpPr>
          <p:spPr bwMode="auto">
            <a:xfrm>
              <a:off x="4660" y="2382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01" name="Rectangle 172"/>
            <p:cNvSpPr>
              <a:spLocks noChangeArrowheads="1"/>
            </p:cNvSpPr>
            <p:nvPr/>
          </p:nvSpPr>
          <p:spPr bwMode="auto">
            <a:xfrm>
              <a:off x="5064" y="1835"/>
              <a:ext cx="83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12800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1000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PT" smtClean="0">
                <a:latin typeface="+mn-lt"/>
              </a:rPr>
              <a:t>Análise de casos</a:t>
            </a:r>
            <a:endParaRPr lang="pt-PT">
              <a:latin typeface="+mn-lt"/>
            </a:endParaRPr>
          </a:p>
        </p:txBody>
      </p:sp>
      <p:sp>
        <p:nvSpPr>
          <p:cNvPr id="128005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19113" y="1447800"/>
            <a:ext cx="8150225" cy="554038"/>
          </a:xfrm>
        </p:spPr>
        <p:txBody>
          <a:bodyPr/>
          <a:lstStyle/>
          <a:p>
            <a:pPr marL="0" indent="0" eaLnBrk="1" hangingPunct="1">
              <a:buSzPct val="75000"/>
              <a:buNone/>
              <a:defRPr/>
            </a:pPr>
            <a:r>
              <a:rPr lang="en-US" dirty="0" err="1" smtClean="0"/>
              <a:t>Vários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:  V</a:t>
            </a:r>
            <a:r>
              <a:rPr lang="en-US" baseline="-25000" dirty="0" smtClean="0"/>
              <a:t>1 </a:t>
            </a:r>
            <a:r>
              <a:rPr lang="en-US" dirty="0" smtClean="0"/>
              <a:t>= V</a:t>
            </a:r>
            <a:r>
              <a:rPr lang="en-US" baseline="-25000" dirty="0" smtClean="0"/>
              <a:t>2</a:t>
            </a:r>
            <a:r>
              <a:rPr lang="en-US" dirty="0" smtClean="0"/>
              <a:t>     V</a:t>
            </a:r>
            <a:r>
              <a:rPr lang="en-US" baseline="-25000" dirty="0" smtClean="0"/>
              <a:t>1 </a:t>
            </a:r>
            <a:r>
              <a:rPr lang="en-US" dirty="0" smtClean="0"/>
              <a:t>&lt; V</a:t>
            </a:r>
            <a:r>
              <a:rPr lang="en-US" baseline="-25000" dirty="0" smtClean="0"/>
              <a:t>2</a:t>
            </a:r>
            <a:r>
              <a:rPr lang="en-US" dirty="0" smtClean="0"/>
              <a:t>       V</a:t>
            </a:r>
            <a:r>
              <a:rPr lang="en-US" baseline="-25000" dirty="0" smtClean="0"/>
              <a:t>1</a:t>
            </a:r>
            <a:r>
              <a:rPr lang="en-US" dirty="0" smtClean="0"/>
              <a:t> &gt; V</a:t>
            </a:r>
            <a:r>
              <a:rPr lang="en-US" baseline="-25000" dirty="0" smtClean="0"/>
              <a:t>2</a:t>
            </a:r>
            <a:endParaRPr lang="en-US" dirty="0"/>
          </a:p>
        </p:txBody>
      </p:sp>
      <p:grpSp>
        <p:nvGrpSpPr>
          <p:cNvPr id="36870" name="Group 34"/>
          <p:cNvGrpSpPr>
            <a:grpSpLocks/>
          </p:cNvGrpSpPr>
          <p:nvPr/>
        </p:nvGrpSpPr>
        <p:grpSpPr bwMode="auto">
          <a:xfrm>
            <a:off x="2066925" y="2606675"/>
            <a:ext cx="2136775" cy="307975"/>
            <a:chOff x="2249" y="3430"/>
            <a:chExt cx="1389" cy="256"/>
          </a:xfrm>
        </p:grpSpPr>
        <p:sp>
          <p:nvSpPr>
            <p:cNvPr id="256035" name="Oval 35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36" name="Rectangle 36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976" name="Oval 37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038" name="Rectangle 38"/>
            <p:cNvSpPr>
              <a:spLocks noChangeArrowheads="1"/>
            </p:cNvSpPr>
            <p:nvPr/>
          </p:nvSpPr>
          <p:spPr bwMode="auto">
            <a:xfrm>
              <a:off x="3562" y="3438"/>
              <a:ext cx="44" cy="24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6871" name="Text Box 39"/>
          <p:cNvSpPr txBox="1">
            <a:spLocks noChangeArrowheads="1"/>
          </p:cNvSpPr>
          <p:nvPr/>
        </p:nvSpPr>
        <p:spPr bwMode="auto">
          <a:xfrm>
            <a:off x="1855788" y="2562225"/>
            <a:ext cx="258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+mn-lt"/>
              </a:rPr>
              <a:t>V</a:t>
            </a:r>
            <a:r>
              <a:rPr lang="en-US" b="0" baseline="-25000" dirty="0" smtClean="0">
                <a:latin typeface="+mn-lt"/>
              </a:rPr>
              <a:t>1 </a:t>
            </a:r>
            <a:r>
              <a:rPr lang="en-US" b="0" dirty="0">
                <a:latin typeface="+mn-lt"/>
              </a:rPr>
              <a:t>bits/sec</a:t>
            </a:r>
          </a:p>
        </p:txBody>
      </p:sp>
      <p:sp>
        <p:nvSpPr>
          <p:cNvPr id="36872" name="AutoShape 42"/>
          <p:cNvSpPr>
            <a:spLocks noChangeArrowheads="1"/>
          </p:cNvSpPr>
          <p:nvPr/>
        </p:nvSpPr>
        <p:spPr bwMode="auto">
          <a:xfrm flipV="1">
            <a:off x="1255713" y="2374900"/>
            <a:ext cx="895350" cy="5651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36873" name="AutoShape 43"/>
          <p:cNvSpPr>
            <a:spLocks noChangeArrowheads="1"/>
          </p:cNvSpPr>
          <p:nvPr/>
        </p:nvSpPr>
        <p:spPr bwMode="auto">
          <a:xfrm>
            <a:off x="7489825" y="2581275"/>
            <a:ext cx="817563" cy="379413"/>
          </a:xfrm>
          <a:prstGeom prst="rightArrow">
            <a:avLst>
              <a:gd name="adj1" fmla="val 50000"/>
              <a:gd name="adj2" fmla="val 53870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6874" name="Group 54"/>
          <p:cNvGrpSpPr>
            <a:grpSpLocks/>
          </p:cNvGrpSpPr>
          <p:nvPr/>
        </p:nvGrpSpPr>
        <p:grpSpPr bwMode="auto">
          <a:xfrm>
            <a:off x="5440363" y="2473325"/>
            <a:ext cx="2790825" cy="569913"/>
            <a:chOff x="3130" y="3069"/>
            <a:chExt cx="1911" cy="366"/>
          </a:xfrm>
        </p:grpSpPr>
        <p:grpSp>
          <p:nvGrpSpPr>
            <p:cNvPr id="36968" name="Group 45"/>
            <p:cNvGrpSpPr>
              <a:grpSpLocks/>
            </p:cNvGrpSpPr>
            <p:nvPr/>
          </p:nvGrpSpPr>
          <p:grpSpPr bwMode="auto">
            <a:xfrm>
              <a:off x="3130" y="3069"/>
              <a:ext cx="1765" cy="366"/>
              <a:chOff x="2249" y="3430"/>
              <a:chExt cx="1389" cy="256"/>
            </a:xfrm>
          </p:grpSpPr>
          <p:sp>
            <p:nvSpPr>
              <p:cNvPr id="256046" name="Oval 46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256047" name="Rectangle 47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9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36972" name="Oval 48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256049" name="Rectangle 49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</p:grpSp>
        <p:sp>
          <p:nvSpPr>
            <p:cNvPr id="36969" name="Text Box 50"/>
            <p:cNvSpPr txBox="1">
              <a:spLocks noChangeArrowheads="1"/>
            </p:cNvSpPr>
            <p:nvPr/>
          </p:nvSpPr>
          <p:spPr bwMode="auto">
            <a:xfrm>
              <a:off x="3181" y="3135"/>
              <a:ext cx="186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 dirty="0" smtClean="0">
                  <a:latin typeface="+mn-lt"/>
                </a:rPr>
                <a:t>V</a:t>
              </a:r>
              <a:r>
                <a:rPr lang="en-US" b="0" baseline="-25000" dirty="0" smtClean="0">
                  <a:latin typeface="+mn-lt"/>
                </a:rPr>
                <a:t>2 </a:t>
              </a:r>
              <a:r>
                <a:rPr lang="en-US" b="0" dirty="0">
                  <a:latin typeface="+mn-lt"/>
                </a:rPr>
                <a:t>bits/sec</a:t>
              </a:r>
            </a:p>
          </p:txBody>
        </p:sp>
      </p:grpSp>
      <p:grpSp>
        <p:nvGrpSpPr>
          <p:cNvPr id="36875" name="Group 5"/>
          <p:cNvGrpSpPr>
            <a:grpSpLocks/>
          </p:cNvGrpSpPr>
          <p:nvPr/>
        </p:nvGrpSpPr>
        <p:grpSpPr bwMode="auto">
          <a:xfrm>
            <a:off x="4289425" y="2633663"/>
            <a:ext cx="971550" cy="282575"/>
            <a:chOff x="3600" y="219"/>
            <a:chExt cx="360" cy="175"/>
          </a:xfrm>
        </p:grpSpPr>
        <p:sp>
          <p:nvSpPr>
            <p:cNvPr id="36955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56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7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8" name="Rectangle 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59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60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6965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6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7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6961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696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" name="Group 209"/>
          <p:cNvGrpSpPr>
            <a:grpSpLocks/>
          </p:cNvGrpSpPr>
          <p:nvPr/>
        </p:nvGrpSpPr>
        <p:grpSpPr bwMode="auto">
          <a:xfrm>
            <a:off x="295275" y="5167313"/>
            <a:ext cx="8577263" cy="1211262"/>
            <a:chOff x="186" y="3255"/>
            <a:chExt cx="5403" cy="763"/>
          </a:xfrm>
        </p:grpSpPr>
        <p:sp>
          <p:nvSpPr>
            <p:cNvPr id="36952" name="Rectangle 102"/>
            <p:cNvSpPr>
              <a:spLocks noChangeArrowheads="1"/>
            </p:cNvSpPr>
            <p:nvPr/>
          </p:nvSpPr>
          <p:spPr bwMode="auto">
            <a:xfrm>
              <a:off x="186" y="3378"/>
              <a:ext cx="5403" cy="6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latin typeface="+mn-lt"/>
              </a:endParaRPr>
            </a:p>
          </p:txBody>
        </p:sp>
        <p:sp>
          <p:nvSpPr>
            <p:cNvPr id="36953" name="Text Box 101"/>
            <p:cNvSpPr txBox="1">
              <a:spLocks noChangeArrowheads="1"/>
            </p:cNvSpPr>
            <p:nvPr/>
          </p:nvSpPr>
          <p:spPr bwMode="auto">
            <a:xfrm>
              <a:off x="231" y="3549"/>
              <a:ext cx="534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 b="0" dirty="0" smtClean="0">
                  <a:latin typeface="+mn-lt"/>
                </a:rPr>
                <a:t>Canal </a:t>
              </a:r>
              <a:r>
                <a:rPr lang="en-US" sz="2400" b="0" dirty="0" err="1" smtClean="0">
                  <a:latin typeface="+mn-lt"/>
                </a:rPr>
                <a:t>que</a:t>
              </a:r>
              <a:r>
                <a:rPr lang="en-US" sz="2400" b="0" dirty="0" smtClean="0">
                  <a:latin typeface="+mn-lt"/>
                </a:rPr>
                <a:t> no </a:t>
              </a:r>
              <a:r>
                <a:rPr lang="en-US" sz="2400" b="0" dirty="0" err="1" smtClean="0">
                  <a:latin typeface="+mn-lt"/>
                </a:rPr>
                <a:t>caminho</a:t>
              </a:r>
              <a:r>
                <a:rPr lang="en-US" sz="2400" b="0" dirty="0" smtClean="0">
                  <a:latin typeface="+mn-lt"/>
                </a:rPr>
                <a:t> dos </a:t>
              </a:r>
              <a:r>
                <a:rPr lang="en-US" sz="2400" b="0" dirty="0" err="1" smtClean="0">
                  <a:latin typeface="+mn-lt"/>
                </a:rPr>
                <a:t>pacotes</a:t>
              </a:r>
              <a:r>
                <a:rPr lang="en-US" sz="2400" b="0" dirty="0" smtClean="0">
                  <a:latin typeface="+mn-lt"/>
                </a:rPr>
                <a:t> </a:t>
              </a:r>
              <a:r>
                <a:rPr lang="en-US" sz="2400" b="0" dirty="0" err="1" smtClean="0">
                  <a:latin typeface="+mn-lt"/>
                </a:rPr>
                <a:t>condiciona</a:t>
              </a:r>
              <a:r>
                <a:rPr lang="en-US" sz="2400" b="0" dirty="0" smtClean="0">
                  <a:latin typeface="+mn-lt"/>
                </a:rPr>
                <a:t> </a:t>
              </a:r>
              <a:r>
                <a:rPr lang="en-US" sz="2400" b="0" i="1" dirty="0" smtClean="0">
                  <a:latin typeface="+mn-lt"/>
                </a:rPr>
                <a:t>o throughput</a:t>
              </a:r>
              <a:endParaRPr lang="en-US" sz="2400" b="0" i="1" dirty="0">
                <a:latin typeface="+mn-lt"/>
              </a:endParaRPr>
            </a:p>
          </p:txBody>
        </p:sp>
        <p:sp>
          <p:nvSpPr>
            <p:cNvPr id="36954" name="Text Box 104"/>
            <p:cNvSpPr txBox="1">
              <a:spLocks noChangeArrowheads="1"/>
            </p:cNvSpPr>
            <p:nvPr/>
          </p:nvSpPr>
          <p:spPr bwMode="auto">
            <a:xfrm>
              <a:off x="466" y="3255"/>
              <a:ext cx="1779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 b="0" i="1" dirty="0">
                  <a:solidFill>
                    <a:srgbClr val="CC0000"/>
                  </a:solidFill>
                  <a:latin typeface="+mn-lt"/>
                </a:rPr>
                <a:t>bottleneck link</a:t>
              </a:r>
            </a:p>
          </p:txBody>
        </p:sp>
      </p:grpSp>
      <p:sp>
        <p:nvSpPr>
          <p:cNvPr id="36878" name="AutoShape 51"/>
          <p:cNvSpPr>
            <a:spLocks noChangeArrowheads="1"/>
          </p:cNvSpPr>
          <p:nvPr/>
        </p:nvSpPr>
        <p:spPr bwMode="auto">
          <a:xfrm>
            <a:off x="4205288" y="2574925"/>
            <a:ext cx="1365250" cy="381000"/>
          </a:xfrm>
          <a:prstGeom prst="rightArrow">
            <a:avLst>
              <a:gd name="adj1" fmla="val 50000"/>
              <a:gd name="adj2" fmla="val 89583"/>
            </a:avLst>
          </a:prstGeom>
          <a:gradFill rotWithShape="1">
            <a:gsLst>
              <a:gs pos="0">
                <a:srgbClr val="FFFFFF"/>
              </a:gs>
              <a:gs pos="100000">
                <a:srgbClr val="CC0000"/>
              </a:gs>
            </a:gsLst>
            <a:lin ang="0" scaled="1"/>
          </a:gra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6879" name="Group 132"/>
          <p:cNvGrpSpPr>
            <a:grpSpLocks/>
          </p:cNvGrpSpPr>
          <p:nvPr/>
        </p:nvGrpSpPr>
        <p:grpSpPr bwMode="auto">
          <a:xfrm flipH="1">
            <a:off x="8232775" y="2420938"/>
            <a:ext cx="871538" cy="885825"/>
            <a:chOff x="-44" y="1473"/>
            <a:chExt cx="981" cy="1105"/>
          </a:xfrm>
        </p:grpSpPr>
        <p:pic>
          <p:nvPicPr>
            <p:cNvPr id="36950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951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6880" name="AutoShape 327"/>
          <p:cNvSpPr>
            <a:spLocks noChangeArrowheads="1"/>
          </p:cNvSpPr>
          <p:nvPr/>
        </p:nvSpPr>
        <p:spPr bwMode="auto">
          <a:xfrm>
            <a:off x="1168400" y="2117725"/>
            <a:ext cx="407988" cy="431800"/>
          </a:xfrm>
          <a:prstGeom prst="can">
            <a:avLst>
              <a:gd name="adj" fmla="val 2139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15" name="Group 206"/>
          <p:cNvGrpSpPr>
            <a:grpSpLocks/>
          </p:cNvGrpSpPr>
          <p:nvPr/>
        </p:nvGrpSpPr>
        <p:grpSpPr bwMode="auto">
          <a:xfrm>
            <a:off x="1230313" y="3927475"/>
            <a:ext cx="7935912" cy="1166813"/>
            <a:chOff x="775" y="2474"/>
            <a:chExt cx="4999" cy="735"/>
          </a:xfrm>
        </p:grpSpPr>
        <p:grpSp>
          <p:nvGrpSpPr>
            <p:cNvPr id="36883" name="Group 173"/>
            <p:cNvGrpSpPr>
              <a:grpSpLocks/>
            </p:cNvGrpSpPr>
            <p:nvPr/>
          </p:nvGrpSpPr>
          <p:grpSpPr bwMode="auto">
            <a:xfrm>
              <a:off x="1056" y="2589"/>
              <a:ext cx="222" cy="552"/>
              <a:chOff x="4140" y="429"/>
              <a:chExt cx="1425" cy="2396"/>
            </a:xfrm>
          </p:grpSpPr>
          <p:sp>
            <p:nvSpPr>
              <p:cNvPr id="36918" name="Freeform 17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19" name="Rectangle 175"/>
              <p:cNvSpPr>
                <a:spLocks noChangeArrowheads="1"/>
              </p:cNvSpPr>
              <p:nvPr/>
            </p:nvSpPr>
            <p:spPr bwMode="auto">
              <a:xfrm>
                <a:off x="4204" y="429"/>
                <a:ext cx="1046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20" name="Freeform 17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21" name="Freeform 17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22" name="Rectangle 178"/>
              <p:cNvSpPr>
                <a:spLocks noChangeArrowheads="1"/>
              </p:cNvSpPr>
              <p:nvPr/>
            </p:nvSpPr>
            <p:spPr bwMode="auto">
              <a:xfrm>
                <a:off x="4211" y="694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grpSp>
            <p:nvGrpSpPr>
              <p:cNvPr id="36923" name="Group 17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6948" name="AutoShape 180"/>
                <p:cNvSpPr>
                  <a:spLocks noChangeArrowheads="1"/>
                </p:cNvSpPr>
                <p:nvPr/>
              </p:nvSpPr>
              <p:spPr bwMode="auto">
                <a:xfrm>
                  <a:off x="615" y="2568"/>
                  <a:ext cx="721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  <p:sp>
              <p:nvSpPr>
                <p:cNvPr id="36949" name="AutoShape 181"/>
                <p:cNvSpPr>
                  <a:spLocks noChangeArrowheads="1"/>
                </p:cNvSpPr>
                <p:nvPr/>
              </p:nvSpPr>
              <p:spPr bwMode="auto">
                <a:xfrm>
                  <a:off x="631" y="2584"/>
                  <a:ext cx="689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</p:grpSp>
          <p:sp>
            <p:nvSpPr>
              <p:cNvPr id="36924" name="Rectangle 182"/>
              <p:cNvSpPr>
                <a:spLocks noChangeArrowheads="1"/>
              </p:cNvSpPr>
              <p:nvPr/>
            </p:nvSpPr>
            <p:spPr bwMode="auto">
              <a:xfrm>
                <a:off x="4223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grpSp>
            <p:nvGrpSpPr>
              <p:cNvPr id="36925" name="Group 18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6946" name="AutoShape 184"/>
                <p:cNvSpPr>
                  <a:spLocks noChangeArrowheads="1"/>
                </p:cNvSpPr>
                <p:nvPr/>
              </p:nvSpPr>
              <p:spPr bwMode="auto">
                <a:xfrm>
                  <a:off x="617" y="2567"/>
                  <a:ext cx="721" cy="1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  <p:sp>
              <p:nvSpPr>
                <p:cNvPr id="36947" name="AutoShape 185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89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</p:grpSp>
          <p:sp>
            <p:nvSpPr>
              <p:cNvPr id="36926" name="Rectangle 186"/>
              <p:cNvSpPr>
                <a:spLocks noChangeArrowheads="1"/>
              </p:cNvSpPr>
              <p:nvPr/>
            </p:nvSpPr>
            <p:spPr bwMode="auto">
              <a:xfrm>
                <a:off x="4217" y="1358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27" name="Rectangle 187"/>
              <p:cNvSpPr>
                <a:spLocks noChangeArrowheads="1"/>
              </p:cNvSpPr>
              <p:nvPr/>
            </p:nvSpPr>
            <p:spPr bwMode="auto">
              <a:xfrm>
                <a:off x="4230" y="1653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grpSp>
            <p:nvGrpSpPr>
              <p:cNvPr id="36928" name="Group 18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6944" name="AutoShape 189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0" cy="1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  <p:sp>
              <p:nvSpPr>
                <p:cNvPr id="36945" name="AutoShape 190"/>
                <p:cNvSpPr>
                  <a:spLocks noChangeArrowheads="1"/>
                </p:cNvSpPr>
                <p:nvPr/>
              </p:nvSpPr>
              <p:spPr bwMode="auto">
                <a:xfrm>
                  <a:off x="632" y="2584"/>
                  <a:ext cx="688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</p:grpSp>
          <p:sp>
            <p:nvSpPr>
              <p:cNvPr id="36929" name="Freeform 19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grpSp>
            <p:nvGrpSpPr>
              <p:cNvPr id="36930" name="Group 19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6942" name="AutoShape 193"/>
                <p:cNvSpPr>
                  <a:spLocks noChangeArrowheads="1"/>
                </p:cNvSpPr>
                <p:nvPr/>
              </p:nvSpPr>
              <p:spPr bwMode="auto">
                <a:xfrm>
                  <a:off x="611" y="2568"/>
                  <a:ext cx="728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  <p:sp>
              <p:nvSpPr>
                <p:cNvPr id="36943" name="AutoShape 194"/>
                <p:cNvSpPr>
                  <a:spLocks noChangeArrowheads="1"/>
                </p:cNvSpPr>
                <p:nvPr/>
              </p:nvSpPr>
              <p:spPr bwMode="auto">
                <a:xfrm>
                  <a:off x="627" y="2586"/>
                  <a:ext cx="696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 b="0">
                    <a:latin typeface="+mn-lt"/>
                  </a:endParaRPr>
                </a:p>
              </p:txBody>
            </p:sp>
          </p:grpSp>
          <p:sp>
            <p:nvSpPr>
              <p:cNvPr id="36931" name="Rectangle 195"/>
              <p:cNvSpPr>
                <a:spLocks noChangeArrowheads="1"/>
              </p:cNvSpPr>
              <p:nvPr/>
            </p:nvSpPr>
            <p:spPr bwMode="auto">
              <a:xfrm>
                <a:off x="5250" y="429"/>
                <a:ext cx="71" cy="228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32" name="Freeform 19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33" name="Freeform 19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39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34" name="Oval 198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5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35" name="Freeform 19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36" name="AutoShape 200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200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37" name="AutoShape 201"/>
              <p:cNvSpPr>
                <a:spLocks noChangeArrowheads="1"/>
              </p:cNvSpPr>
              <p:nvPr/>
            </p:nvSpPr>
            <p:spPr bwMode="auto">
              <a:xfrm>
                <a:off x="4204" y="2712"/>
                <a:ext cx="1072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38" name="Oval 202"/>
              <p:cNvSpPr>
                <a:spLocks noChangeArrowheads="1"/>
              </p:cNvSpPr>
              <p:nvPr/>
            </p:nvSpPr>
            <p:spPr bwMode="auto">
              <a:xfrm>
                <a:off x="4307" y="2382"/>
                <a:ext cx="160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39" name="Oval 203"/>
              <p:cNvSpPr>
                <a:spLocks noChangeArrowheads="1"/>
              </p:cNvSpPr>
              <p:nvPr/>
            </p:nvSpPr>
            <p:spPr bwMode="auto">
              <a:xfrm>
                <a:off x="4487" y="2382"/>
                <a:ext cx="160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 b="0">
                  <a:solidFill>
                    <a:srgbClr val="FF0000"/>
                  </a:solidFill>
                  <a:latin typeface="+mn-lt"/>
                </a:endParaRPr>
              </a:p>
            </p:txBody>
          </p:sp>
          <p:sp>
            <p:nvSpPr>
              <p:cNvPr id="36940" name="Oval 204"/>
              <p:cNvSpPr>
                <a:spLocks noChangeArrowheads="1"/>
              </p:cNvSpPr>
              <p:nvPr/>
            </p:nvSpPr>
            <p:spPr bwMode="auto">
              <a:xfrm>
                <a:off x="4660" y="2382"/>
                <a:ext cx="160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41" name="Rectangle 205"/>
              <p:cNvSpPr>
                <a:spLocks noChangeArrowheads="1"/>
              </p:cNvSpPr>
              <p:nvPr/>
            </p:nvSpPr>
            <p:spPr bwMode="auto">
              <a:xfrm>
                <a:off x="5064" y="1835"/>
                <a:ext cx="83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</p:grpSp>
        <p:sp>
          <p:nvSpPr>
            <p:cNvPr id="36884" name="Line 57"/>
            <p:cNvSpPr>
              <a:spLocks noChangeShapeType="1"/>
            </p:cNvSpPr>
            <p:nvPr/>
          </p:nvSpPr>
          <p:spPr bwMode="auto">
            <a:xfrm>
              <a:off x="1354" y="2913"/>
              <a:ext cx="36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+mn-lt"/>
              </a:endParaRPr>
            </a:p>
          </p:txBody>
        </p:sp>
        <p:grpSp>
          <p:nvGrpSpPr>
            <p:cNvPr id="36885" name="Group 58"/>
            <p:cNvGrpSpPr>
              <a:grpSpLocks/>
            </p:cNvGrpSpPr>
            <p:nvPr/>
          </p:nvGrpSpPr>
          <p:grpSpPr bwMode="auto">
            <a:xfrm>
              <a:off x="2725" y="2845"/>
              <a:ext cx="612" cy="178"/>
              <a:chOff x="3600" y="219"/>
              <a:chExt cx="360" cy="175"/>
            </a:xfrm>
          </p:grpSpPr>
          <p:sp>
            <p:nvSpPr>
              <p:cNvPr id="36905" name="Oval 5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06" name="Line 6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07" name="Line 6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latin typeface="+mn-lt"/>
                </a:endParaRPr>
              </a:p>
            </p:txBody>
          </p:sp>
          <p:sp>
            <p:nvSpPr>
              <p:cNvPr id="36908" name="Rectangle 6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36909" name="Oval 6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grpSp>
            <p:nvGrpSpPr>
              <p:cNvPr id="36910" name="Group 6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6915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  <p:sp>
              <p:nvSpPr>
                <p:cNvPr id="36916" name="Line 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  <p:sp>
              <p:nvSpPr>
                <p:cNvPr id="36917" name="Line 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</p:grpSp>
          <p:grpSp>
            <p:nvGrpSpPr>
              <p:cNvPr id="36911" name="Group 6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6912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  <p:sp>
              <p:nvSpPr>
                <p:cNvPr id="36913" name="Line 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  <p:sp>
              <p:nvSpPr>
                <p:cNvPr id="36914" name="Line 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latin typeface="+mn-lt"/>
                  </a:endParaRPr>
                </a:p>
              </p:txBody>
            </p:sp>
          </p:grpSp>
        </p:grpSp>
        <p:sp>
          <p:nvSpPr>
            <p:cNvPr id="36886" name="AutoShape 90"/>
            <p:cNvSpPr>
              <a:spLocks noChangeArrowheads="1"/>
            </p:cNvSpPr>
            <p:nvPr/>
          </p:nvSpPr>
          <p:spPr bwMode="auto">
            <a:xfrm>
              <a:off x="4741" y="2812"/>
              <a:ext cx="515" cy="239"/>
            </a:xfrm>
            <a:prstGeom prst="rightArrow">
              <a:avLst>
                <a:gd name="adj1" fmla="val 50000"/>
                <a:gd name="adj2" fmla="val 5387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b="0">
                <a:latin typeface="+mn-lt"/>
              </a:endParaRPr>
            </a:p>
          </p:txBody>
        </p:sp>
        <p:grpSp>
          <p:nvGrpSpPr>
            <p:cNvPr id="36887" name="Group 92"/>
            <p:cNvGrpSpPr>
              <a:grpSpLocks/>
            </p:cNvGrpSpPr>
            <p:nvPr/>
          </p:nvGrpSpPr>
          <p:grpSpPr bwMode="auto">
            <a:xfrm>
              <a:off x="1328" y="2707"/>
              <a:ext cx="1347" cy="359"/>
              <a:chOff x="2249" y="3430"/>
              <a:chExt cx="1389" cy="256"/>
            </a:xfrm>
          </p:grpSpPr>
          <p:sp>
            <p:nvSpPr>
              <p:cNvPr id="256093" name="Oval 93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256094" name="Rectangle 94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36903" name="Oval 95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256096" name="Rectangle 96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</p:grpSp>
        <p:grpSp>
          <p:nvGrpSpPr>
            <p:cNvPr id="36889" name="Group 83"/>
            <p:cNvGrpSpPr>
              <a:grpSpLocks/>
            </p:cNvGrpSpPr>
            <p:nvPr/>
          </p:nvGrpSpPr>
          <p:grpSpPr bwMode="auto">
            <a:xfrm>
              <a:off x="3419" y="2828"/>
              <a:ext cx="1621" cy="194"/>
              <a:chOff x="2249" y="3430"/>
              <a:chExt cx="1389" cy="256"/>
            </a:xfrm>
          </p:grpSpPr>
          <p:sp>
            <p:nvSpPr>
              <p:cNvPr id="256084" name="Oval 84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256085" name="Rectangle 85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  <p:sp>
            <p:nvSpPr>
              <p:cNvPr id="36899" name="Oval 86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b="0">
                  <a:latin typeface="+mn-lt"/>
                </a:endParaRPr>
              </a:p>
            </p:txBody>
          </p:sp>
          <p:sp>
            <p:nvSpPr>
              <p:cNvPr id="256087" name="Rectangle 87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5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latin typeface="+mn-lt"/>
                </a:endParaRPr>
              </a:p>
            </p:txBody>
          </p:sp>
        </p:grpSp>
        <p:sp>
          <p:nvSpPr>
            <p:cNvPr id="36890" name="Text Box 88"/>
            <p:cNvSpPr txBox="1">
              <a:spLocks noChangeArrowheads="1"/>
            </p:cNvSpPr>
            <p:nvPr/>
          </p:nvSpPr>
          <p:spPr bwMode="auto">
            <a:xfrm>
              <a:off x="3475" y="2800"/>
              <a:ext cx="16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 dirty="0">
                  <a:latin typeface="+mn-lt"/>
                </a:rPr>
                <a:t>  </a:t>
              </a:r>
              <a:r>
                <a:rPr lang="en-US" b="0" dirty="0" smtClean="0">
                  <a:latin typeface="+mn-lt"/>
                </a:rPr>
                <a:t>V</a:t>
              </a:r>
              <a:r>
                <a:rPr lang="en-US" b="0" baseline="-25000" dirty="0" smtClean="0">
                  <a:latin typeface="+mn-lt"/>
                </a:rPr>
                <a:t>2 </a:t>
              </a:r>
              <a:r>
                <a:rPr lang="en-US" b="0" dirty="0">
                  <a:latin typeface="+mn-lt"/>
                </a:rPr>
                <a:t>bits/sec</a:t>
              </a:r>
            </a:p>
          </p:txBody>
        </p:sp>
        <p:sp>
          <p:nvSpPr>
            <p:cNvPr id="36891" name="AutoShape 98"/>
            <p:cNvSpPr>
              <a:spLocks noChangeArrowheads="1"/>
            </p:cNvSpPr>
            <p:nvPr/>
          </p:nvSpPr>
          <p:spPr bwMode="auto">
            <a:xfrm>
              <a:off x="2668" y="2808"/>
              <a:ext cx="860" cy="240"/>
            </a:xfrm>
            <a:prstGeom prst="rightArrow">
              <a:avLst>
                <a:gd name="adj1" fmla="val 50000"/>
                <a:gd name="adj2" fmla="val 89583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b="0">
                <a:latin typeface="+mn-lt"/>
              </a:endParaRPr>
            </a:p>
          </p:txBody>
        </p:sp>
        <p:sp>
          <p:nvSpPr>
            <p:cNvPr id="36892" name="AutoShape 89"/>
            <p:cNvSpPr>
              <a:spLocks noChangeArrowheads="1"/>
            </p:cNvSpPr>
            <p:nvPr/>
          </p:nvSpPr>
          <p:spPr bwMode="auto">
            <a:xfrm flipV="1">
              <a:off x="814" y="2682"/>
              <a:ext cx="564" cy="3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09 w 21600"/>
                <a:gd name="T13" fmla="*/ 2912 h 21600"/>
                <a:gd name="T14" fmla="*/ 18230 w 21600"/>
                <a:gd name="T15" fmla="*/ 92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0000"/>
                </a:gs>
              </a:gsLst>
              <a:lin ang="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b="0">
                <a:latin typeface="+mn-lt"/>
              </a:endParaRPr>
            </a:p>
          </p:txBody>
        </p:sp>
        <p:grpSp>
          <p:nvGrpSpPr>
            <p:cNvPr id="36893" name="Group 135"/>
            <p:cNvGrpSpPr>
              <a:grpSpLocks/>
            </p:cNvGrpSpPr>
            <p:nvPr/>
          </p:nvGrpSpPr>
          <p:grpSpPr bwMode="auto">
            <a:xfrm flipH="1">
              <a:off x="5225" y="2651"/>
              <a:ext cx="549" cy="558"/>
              <a:chOff x="-44" y="1473"/>
              <a:chExt cx="981" cy="1105"/>
            </a:xfrm>
          </p:grpSpPr>
          <p:pic>
            <p:nvPicPr>
              <p:cNvPr id="36895" name="Picture 13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96" name="Freeform 13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b="0">
                  <a:latin typeface="+mn-lt"/>
                </a:endParaRPr>
              </a:p>
            </p:txBody>
          </p:sp>
        </p:grpSp>
        <p:sp>
          <p:nvSpPr>
            <p:cNvPr id="36894" name="AutoShape 327"/>
            <p:cNvSpPr>
              <a:spLocks noChangeArrowheads="1"/>
            </p:cNvSpPr>
            <p:nvPr/>
          </p:nvSpPr>
          <p:spPr bwMode="auto">
            <a:xfrm>
              <a:off x="775" y="2474"/>
              <a:ext cx="257" cy="272"/>
            </a:xfrm>
            <a:prstGeom prst="can">
              <a:avLst>
                <a:gd name="adj" fmla="val 21398"/>
              </a:avLst>
            </a:pr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b="0">
                <a:latin typeface="+mn-lt"/>
              </a:endParaRPr>
            </a:p>
          </p:txBody>
        </p:sp>
      </p:grpSp>
      <p:sp>
        <p:nvSpPr>
          <p:cNvPr id="12801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324850" y="6462713"/>
            <a:ext cx="676275" cy="2762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Tahoma" charset="0"/>
              </a:rPr>
              <a:t>1-</a:t>
            </a:r>
            <a:fld id="{A8BA3D9B-03D9-174C-9150-EA4F7D2711A2}" type="slidenum">
              <a:rPr lang="en-US" sz="1200">
                <a:latin typeface="Tahoma" charset="0"/>
              </a:rPr>
              <a:pPr>
                <a:defRPr/>
              </a:pPr>
              <a:t>11</a:t>
            </a:fld>
            <a:endParaRPr lang="en-US" sz="1200">
              <a:latin typeface="Tahoma" charset="0"/>
            </a:endParaRPr>
          </a:p>
        </p:txBody>
      </p:sp>
      <p:sp>
        <p:nvSpPr>
          <p:cNvPr id="147" name="Text Box 39"/>
          <p:cNvSpPr txBox="1">
            <a:spLocks noChangeArrowheads="1"/>
          </p:cNvSpPr>
          <p:nvPr/>
        </p:nvSpPr>
        <p:spPr bwMode="auto">
          <a:xfrm>
            <a:off x="1979712" y="4365104"/>
            <a:ext cx="258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+mn-lt"/>
              </a:rPr>
              <a:t>V</a:t>
            </a:r>
            <a:r>
              <a:rPr lang="en-US" b="0" baseline="-25000" dirty="0" smtClean="0">
                <a:latin typeface="+mn-lt"/>
              </a:rPr>
              <a:t>1 </a:t>
            </a:r>
            <a:r>
              <a:rPr lang="en-US" b="0" dirty="0">
                <a:latin typeface="+mn-lt"/>
              </a:rPr>
              <a:t>bits/sec</a:t>
            </a:r>
          </a:p>
        </p:txBody>
      </p:sp>
    </p:spTree>
    <p:extLst>
      <p:ext uri="{BB962C8B-B14F-4D97-AF65-F5344CB8AC3E}">
        <p14:creationId xmlns:p14="http://schemas.microsoft.com/office/powerpoint/2010/main" val="46433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/>
              <a:t>Intuição sobre o tempo de espera na fila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653136"/>
            <a:ext cx="8610600" cy="1908448"/>
          </a:xfrm>
        </p:spPr>
        <p:txBody>
          <a:bodyPr/>
          <a:lstStyle/>
          <a:p>
            <a:r>
              <a:rPr lang="pt-PT" sz="2000" dirty="0" smtClean="0"/>
              <a:t>Um pacote espera para ser servido o tempo necessário para servir (transmitir) os que lhe estão à frente</a:t>
            </a:r>
          </a:p>
          <a:p>
            <a:r>
              <a:rPr lang="pt-PT" sz="2000" dirty="0" smtClean="0"/>
              <a:t>O valor desse tempo de espera (Q) está dependente da relação entre a taxa de chegada, </a:t>
            </a:r>
            <a:r>
              <a:rPr lang="pt-PT" sz="2000" dirty="0" err="1" smtClean="0"/>
              <a:t>T</a:t>
            </a:r>
            <a:r>
              <a:rPr lang="pt-PT" sz="2000" baseline="-25000" dirty="0" err="1" smtClean="0"/>
              <a:t>c</a:t>
            </a:r>
            <a:r>
              <a:rPr lang="pt-PT" sz="2000" dirty="0" smtClean="0"/>
              <a:t> de novos pacotes e a taxa de serviço (transmissão), isto é, </a:t>
            </a:r>
            <a:r>
              <a:rPr lang="pt-PT" sz="2000" dirty="0" err="1" smtClean="0"/>
              <a:t>V</a:t>
            </a:r>
            <a:r>
              <a:rPr lang="pt-PT" sz="2000" baseline="-25000" dirty="0" err="1" smtClean="0"/>
              <a:t>t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5436096" y="1916832"/>
            <a:ext cx="0" cy="208823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>
            <a:off x="5436096" y="4005064"/>
            <a:ext cx="3024336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4" name="Group 13"/>
          <p:cNvGrpSpPr/>
          <p:nvPr/>
        </p:nvGrpSpPr>
        <p:grpSpPr>
          <a:xfrm>
            <a:off x="644024" y="1340768"/>
            <a:ext cx="3983708" cy="1605022"/>
            <a:chOff x="2876272" y="1484784"/>
            <a:chExt cx="3983708" cy="1605022"/>
          </a:xfrm>
        </p:grpSpPr>
        <p:grpSp>
          <p:nvGrpSpPr>
            <p:cNvPr id="15" name="Group 4"/>
            <p:cNvGrpSpPr>
              <a:grpSpLocks/>
            </p:cNvGrpSpPr>
            <p:nvPr/>
          </p:nvGrpSpPr>
          <p:grpSpPr bwMode="auto">
            <a:xfrm>
              <a:off x="4391428" y="2232496"/>
              <a:ext cx="685800" cy="457200"/>
              <a:chOff x="624" y="3120"/>
              <a:chExt cx="432" cy="288"/>
            </a:xfrm>
          </p:grpSpPr>
          <p:sp>
            <p:nvSpPr>
              <p:cNvPr id="27" name="Freeform 5"/>
              <p:cNvSpPr>
                <a:spLocks/>
              </p:cNvSpPr>
              <p:nvPr/>
            </p:nvSpPr>
            <p:spPr bwMode="auto">
              <a:xfrm>
                <a:off x="624" y="3120"/>
                <a:ext cx="432" cy="288"/>
              </a:xfrm>
              <a:custGeom>
                <a:avLst/>
                <a:gdLst>
                  <a:gd name="T0" fmla="*/ 0 w 432"/>
                  <a:gd name="T1" fmla="*/ 0 h 288"/>
                  <a:gd name="T2" fmla="*/ 432 w 432"/>
                  <a:gd name="T3" fmla="*/ 0 h 288"/>
                  <a:gd name="T4" fmla="*/ 432 w 432"/>
                  <a:gd name="T5" fmla="*/ 288 h 288"/>
                  <a:gd name="T6" fmla="*/ 0 w 432"/>
                  <a:gd name="T7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288">
                    <a:moveTo>
                      <a:pt x="0" y="0"/>
                    </a:moveTo>
                    <a:lnTo>
                      <a:pt x="432" y="0"/>
                    </a:lnTo>
                    <a:lnTo>
                      <a:pt x="43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28" name="Line 6"/>
              <p:cNvSpPr>
                <a:spLocks noChangeShapeType="1"/>
              </p:cNvSpPr>
              <p:nvPr/>
            </p:nvSpPr>
            <p:spPr bwMode="auto">
              <a:xfrm>
                <a:off x="912" y="3120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5382028" y="2232496"/>
              <a:ext cx="457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PT" dirty="0">
                <a:latin typeface="+mn-lt"/>
                <a:cs typeface="+mn-cs"/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5077228" y="2461096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5839228" y="2461096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3553228" y="2461096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20" name="Text Box 11"/>
            <p:cNvSpPr txBox="1">
              <a:spLocks noChangeArrowheads="1"/>
            </p:cNvSpPr>
            <p:nvPr/>
          </p:nvSpPr>
          <p:spPr bwMode="auto">
            <a:xfrm>
              <a:off x="3926825" y="2124546"/>
              <a:ext cx="18466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pt-PT" sz="1800" dirty="0">
                <a:latin typeface="Symbol" charset="0"/>
                <a:cs typeface="+mn-cs"/>
              </a:endParaRPr>
            </a:p>
          </p:txBody>
        </p:sp>
        <p:sp>
          <p:nvSpPr>
            <p:cNvPr id="21" name="Text Box 12"/>
            <p:cNvSpPr txBox="1">
              <a:spLocks noChangeArrowheads="1"/>
            </p:cNvSpPr>
            <p:nvPr/>
          </p:nvSpPr>
          <p:spPr bwMode="auto">
            <a:xfrm>
              <a:off x="6012160" y="1988840"/>
              <a:ext cx="41790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b="0" dirty="0" err="1" smtClean="0">
                  <a:latin typeface="+mn-lt"/>
                  <a:cs typeface="+mn-cs"/>
                </a:rPr>
                <a:t>V</a:t>
              </a:r>
              <a:r>
                <a:rPr lang="pt-PT" sz="1800" b="0" baseline="-25000" dirty="0" err="1" smtClean="0">
                  <a:latin typeface="+mn-lt"/>
                  <a:cs typeface="+mn-cs"/>
                </a:rPr>
                <a:t>t</a:t>
              </a:r>
              <a:endParaRPr lang="pt-PT" sz="1800" b="0" dirty="0">
                <a:latin typeface="+mn-lt"/>
                <a:cs typeface="+mn-cs"/>
              </a:endParaRPr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2876272" y="1484784"/>
              <a:ext cx="398370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b="0" smtClean="0">
                  <a:latin typeface="+mn-lt"/>
                  <a:cs typeface="+mn-cs"/>
                </a:rPr>
                <a:t>Modelo de uma fila de espera FIFO</a:t>
              </a:r>
              <a:endParaRPr lang="pt-PT" sz="1800" b="0">
                <a:latin typeface="+mn-lt"/>
                <a:cs typeface="+mn-cs"/>
              </a:endParaRPr>
            </a:p>
          </p:txBody>
        </p: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529754" y="2689696"/>
              <a:ext cx="41549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b="0" dirty="0" smtClean="0">
                  <a:latin typeface="+mn-lt"/>
                  <a:cs typeface="+mn-cs"/>
                </a:rPr>
                <a:t>Q</a:t>
              </a:r>
              <a:endParaRPr lang="pt-PT" b="0" dirty="0">
                <a:latin typeface="+mn-lt"/>
                <a:cs typeface="+mn-cs"/>
              </a:endParaRPr>
            </a:p>
          </p:txBody>
        </p:sp>
        <p:sp>
          <p:nvSpPr>
            <p:cNvPr id="24" name="Line 64"/>
            <p:cNvSpPr>
              <a:spLocks noChangeShapeType="1"/>
            </p:cNvSpPr>
            <p:nvPr/>
          </p:nvSpPr>
          <p:spPr bwMode="auto">
            <a:xfrm>
              <a:off x="3019828" y="2232496"/>
              <a:ext cx="5334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25" name="Line 65"/>
            <p:cNvSpPr>
              <a:spLocks noChangeShapeType="1"/>
            </p:cNvSpPr>
            <p:nvPr/>
          </p:nvSpPr>
          <p:spPr bwMode="auto">
            <a:xfrm>
              <a:off x="3019828" y="2461096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26" name="Line 66"/>
            <p:cNvSpPr>
              <a:spLocks noChangeShapeType="1"/>
            </p:cNvSpPr>
            <p:nvPr/>
          </p:nvSpPr>
          <p:spPr bwMode="auto">
            <a:xfrm flipV="1">
              <a:off x="3019828" y="2461096"/>
              <a:ext cx="533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1474303" y="1844824"/>
            <a:ext cx="4206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b="0" dirty="0" err="1" smtClean="0">
                <a:latin typeface="+mn-lt"/>
                <a:cs typeface="+mn-cs"/>
              </a:rPr>
              <a:t>T</a:t>
            </a:r>
            <a:r>
              <a:rPr lang="pt-PT" sz="1800" b="0" baseline="-25000" dirty="0" err="1">
                <a:latin typeface="+mn-lt"/>
                <a:cs typeface="+mn-cs"/>
              </a:rPr>
              <a:t>c</a:t>
            </a:r>
            <a:endParaRPr lang="pt-PT" sz="1800" b="0" dirty="0">
              <a:latin typeface="+mn-lt"/>
              <a:cs typeface="+mn-cs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5580112" y="1988840"/>
            <a:ext cx="4154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b="0" dirty="0" smtClean="0">
                <a:latin typeface="+mn-lt"/>
                <a:cs typeface="+mn-cs"/>
              </a:rPr>
              <a:t>Q</a:t>
            </a:r>
            <a:endParaRPr lang="pt-PT" b="0" dirty="0">
              <a:latin typeface="+mn-lt"/>
              <a:cs typeface="+mn-cs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4860032" y="4077072"/>
            <a:ext cx="9341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b="0" dirty="0" err="1" smtClean="0">
                <a:latin typeface="+mn-lt"/>
                <a:cs typeface="+mn-cs"/>
              </a:rPr>
              <a:t>T</a:t>
            </a:r>
            <a:r>
              <a:rPr lang="pt-PT" sz="1800" b="0" baseline="-25000" dirty="0" err="1" smtClean="0">
                <a:latin typeface="+mn-lt"/>
                <a:cs typeface="+mn-cs"/>
              </a:rPr>
              <a:t>c</a:t>
            </a:r>
            <a:r>
              <a:rPr lang="pt-PT" sz="1800" b="0" baseline="-25000" dirty="0" smtClean="0">
                <a:latin typeface="+mn-lt"/>
                <a:cs typeface="+mn-cs"/>
              </a:rPr>
              <a:t> </a:t>
            </a:r>
            <a:r>
              <a:rPr lang="pt-PT" sz="1800" b="0" dirty="0" smtClean="0">
                <a:latin typeface="+mn-lt"/>
                <a:cs typeface="+mn-cs"/>
              </a:rPr>
              <a:t>&lt;&lt; </a:t>
            </a:r>
            <a:r>
              <a:rPr lang="pt-PT" sz="1800" b="0" dirty="0" err="1" smtClean="0">
                <a:latin typeface="+mn-lt"/>
                <a:cs typeface="+mn-cs"/>
              </a:rPr>
              <a:t>V</a:t>
            </a:r>
            <a:r>
              <a:rPr lang="pt-PT" sz="1800" b="0" baseline="-25000" dirty="0" err="1" smtClean="0">
                <a:latin typeface="+mn-lt"/>
                <a:cs typeface="+mn-cs"/>
              </a:rPr>
              <a:t>t</a:t>
            </a:r>
            <a:endParaRPr lang="pt-PT" sz="1800" b="0" dirty="0">
              <a:latin typeface="+mn-lt"/>
              <a:cs typeface="+mn-cs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6012160" y="4077072"/>
            <a:ext cx="8758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b="0" dirty="0" err="1" smtClean="0">
                <a:latin typeface="+mn-lt"/>
                <a:cs typeface="+mn-cs"/>
              </a:rPr>
              <a:t>T</a:t>
            </a:r>
            <a:r>
              <a:rPr lang="pt-PT" sz="1800" b="0" baseline="-25000" dirty="0" err="1" smtClean="0">
                <a:latin typeface="+mn-lt"/>
                <a:cs typeface="+mn-cs"/>
              </a:rPr>
              <a:t>c</a:t>
            </a:r>
            <a:r>
              <a:rPr lang="pt-PT" sz="1800" b="0" baseline="-25000" dirty="0" smtClean="0">
                <a:latin typeface="+mn-lt"/>
                <a:cs typeface="+mn-cs"/>
              </a:rPr>
              <a:t> </a:t>
            </a:r>
            <a:r>
              <a:rPr lang="pt-PT" sz="1800" b="0" dirty="0">
                <a:latin typeface="+mn-lt"/>
                <a:cs typeface="+mn-cs"/>
              </a:rPr>
              <a:t>=</a:t>
            </a:r>
            <a:r>
              <a:rPr lang="pt-PT" sz="1800" b="0" dirty="0" smtClean="0">
                <a:latin typeface="+mn-lt"/>
                <a:cs typeface="+mn-cs"/>
              </a:rPr>
              <a:t> </a:t>
            </a:r>
            <a:r>
              <a:rPr lang="pt-PT" sz="1800" b="0" dirty="0" err="1" smtClean="0">
                <a:latin typeface="+mn-lt"/>
                <a:cs typeface="+mn-cs"/>
              </a:rPr>
              <a:t>V</a:t>
            </a:r>
            <a:r>
              <a:rPr lang="pt-PT" sz="1800" b="0" baseline="-25000" dirty="0" err="1" smtClean="0">
                <a:latin typeface="+mn-lt"/>
                <a:cs typeface="+mn-cs"/>
              </a:rPr>
              <a:t>t</a:t>
            </a:r>
            <a:endParaRPr lang="pt-PT" sz="1800" b="0" dirty="0">
              <a:latin typeface="+mn-lt"/>
              <a:cs typeface="+mn-cs"/>
            </a:endParaRPr>
          </a:p>
        </p:txBody>
      </p:sp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7020272" y="4077072"/>
            <a:ext cx="9341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b="0" dirty="0" err="1" smtClean="0">
                <a:latin typeface="+mn-lt"/>
                <a:cs typeface="+mn-cs"/>
              </a:rPr>
              <a:t>T</a:t>
            </a:r>
            <a:r>
              <a:rPr lang="pt-PT" sz="1800" b="0" baseline="-25000" dirty="0" err="1" smtClean="0">
                <a:latin typeface="+mn-lt"/>
                <a:cs typeface="+mn-cs"/>
              </a:rPr>
              <a:t>c</a:t>
            </a:r>
            <a:r>
              <a:rPr lang="pt-PT" sz="1800" b="0" baseline="-25000" dirty="0" smtClean="0">
                <a:latin typeface="+mn-lt"/>
                <a:cs typeface="+mn-cs"/>
              </a:rPr>
              <a:t> </a:t>
            </a:r>
            <a:r>
              <a:rPr lang="pt-PT" sz="1800" b="0" dirty="0" smtClean="0">
                <a:latin typeface="+mn-lt"/>
                <a:cs typeface="+mn-cs"/>
              </a:rPr>
              <a:t>&gt;&gt; </a:t>
            </a:r>
            <a:r>
              <a:rPr lang="pt-PT" sz="1800" b="0" dirty="0" err="1" smtClean="0">
                <a:latin typeface="+mn-lt"/>
                <a:cs typeface="+mn-cs"/>
              </a:rPr>
              <a:t>V</a:t>
            </a:r>
            <a:r>
              <a:rPr lang="pt-PT" sz="1800" b="0" baseline="-25000" dirty="0" err="1" smtClean="0">
                <a:latin typeface="+mn-lt"/>
                <a:cs typeface="+mn-cs"/>
              </a:rPr>
              <a:t>t</a:t>
            </a:r>
            <a:endParaRPr lang="pt-PT" sz="1800" b="0" dirty="0">
              <a:latin typeface="+mn-lt"/>
              <a:cs typeface="+mn-cs"/>
            </a:endParaRPr>
          </a:p>
        </p:txBody>
      </p:sp>
      <p:sp>
        <p:nvSpPr>
          <p:cNvPr id="36" name="Arc 35"/>
          <p:cNvSpPr/>
          <p:nvPr/>
        </p:nvSpPr>
        <p:spPr bwMode="auto">
          <a:xfrm flipV="1">
            <a:off x="3779912" y="404664"/>
            <a:ext cx="3456384" cy="3600400"/>
          </a:xfrm>
          <a:prstGeom prst="arc">
            <a:avLst>
              <a:gd name="adj1" fmla="val 16200000"/>
              <a:gd name="adj2" fmla="val 21502419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pic>
        <p:nvPicPr>
          <p:cNvPr id="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1481138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12776"/>
            <a:ext cx="1546225" cy="123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75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Um emissor e um receptor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Se as filas de espera forem infinitas não se perdem pacotes mas a taxa máxima de chegada ao destinatário de bits por unidade de tempo (em pacotes) será a velocidade de transmissão do canal gargalo (</a:t>
            </a:r>
            <a:r>
              <a:rPr lang="pt-PT" sz="2400" i="1" dirty="0" err="1" smtClean="0"/>
              <a:t>bottleneck</a:t>
            </a:r>
            <a:r>
              <a:rPr lang="pt-PT" sz="2400" i="1" dirty="0" smtClean="0"/>
              <a:t> link</a:t>
            </a:r>
            <a:r>
              <a:rPr lang="pt-PT" sz="2400" dirty="0" smtClean="0"/>
              <a:t>)</a:t>
            </a:r>
          </a:p>
          <a:p>
            <a:r>
              <a:rPr lang="pt-PT" sz="2400" dirty="0" smtClean="0"/>
              <a:t>Em qualquer hipótese o tempo de transito de extremo a extremo tenderá para infinito</a:t>
            </a:r>
          </a:p>
          <a:p>
            <a:r>
              <a:rPr lang="pt-PT" sz="2400" dirty="0" smtClean="0"/>
              <a:t>Que se passa se existir mais do que um fluxo de pacotes na rede, isto é, quando vários emissores e vários receptores que partilham os mesmos canais e nós de comutação?</a:t>
            </a:r>
            <a:endParaRPr lang="pt-PT" sz="2400" dirty="0"/>
          </a:p>
          <a:p>
            <a:r>
              <a:rPr lang="pt-PT" sz="2400" dirty="0" smtClean="0"/>
              <a:t>A capacidade do canal gargalo será dividida pelos diferentes fluxos proporcionalmente ao ritmo dos mesmos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57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277E2E8-A7C4-AA48-B1DF-B7FF18844ED5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2656"/>
            <a:ext cx="8382000" cy="685800"/>
          </a:xfrm>
        </p:spPr>
        <p:txBody>
          <a:bodyPr/>
          <a:lstStyle/>
          <a:p>
            <a:r>
              <a:rPr lang="pt-PT" sz="2800" dirty="0" smtClean="0">
                <a:latin typeface="Comic Sans MS" charset="0"/>
              </a:rPr>
              <a:t>Que aconteceria com filas de espera infinitas e emissores sem limites de taxa de emissão ?</a:t>
            </a:r>
            <a:endParaRPr lang="pt-PT" sz="2800" dirty="0">
              <a:latin typeface="Comic Sans MS" charset="0"/>
            </a:endParaRPr>
          </a:p>
        </p:txBody>
      </p:sp>
      <p:sp>
        <p:nvSpPr>
          <p:cNvPr id="2355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51520" y="1628800"/>
            <a:ext cx="3429000" cy="2438400"/>
          </a:xfrm>
          <a:noFill/>
        </p:spPr>
        <p:txBody>
          <a:bodyPr/>
          <a:lstStyle/>
          <a:p>
            <a:r>
              <a:rPr lang="pt-PT" sz="1800" b="1" dirty="0" smtClean="0">
                <a:latin typeface="Comic Sans MS" charset="0"/>
                <a:cs typeface="Arial" charset="0"/>
              </a:rPr>
              <a:t>Cenário</a:t>
            </a:r>
          </a:p>
          <a:p>
            <a:pPr lvl="1"/>
            <a:r>
              <a:rPr lang="pt-PT" sz="1600" b="1" dirty="0" smtClean="0">
                <a:latin typeface="Comic Sans MS" charset="0"/>
                <a:cs typeface="Arial" charset="0"/>
              </a:rPr>
              <a:t>Dois fluxos de pacotes idênticos (</a:t>
            </a:r>
            <a:r>
              <a:rPr lang="pt-PT" sz="1600" b="1" dirty="0" err="1" smtClean="0">
                <a:latin typeface="Comic Sans MS" charset="0"/>
                <a:cs typeface="Arial" charset="0"/>
              </a:rPr>
              <a:t>host</a:t>
            </a:r>
            <a:r>
              <a:rPr lang="pt-PT" sz="1600" b="1" dirty="0" smtClean="0">
                <a:latin typeface="Comic Sans MS" charset="0"/>
                <a:cs typeface="Arial" charset="0"/>
              </a:rPr>
              <a:t> A e B)</a:t>
            </a:r>
          </a:p>
          <a:p>
            <a:pPr lvl="1"/>
            <a:r>
              <a:rPr lang="pt-PT" sz="1600" b="1" dirty="0" smtClean="0">
                <a:latin typeface="Comic Sans MS" charset="0"/>
                <a:cs typeface="Arial" charset="0"/>
              </a:rPr>
              <a:t>Um nó com uma fila de dimensão infinita e um canal de </a:t>
            </a:r>
            <a:r>
              <a:rPr lang="pt-PT" sz="1600" b="1" dirty="0" smtClean="0">
                <a:latin typeface="Comic Sans MS" charset="0"/>
                <a:cs typeface="Arial" charset="0"/>
              </a:rPr>
              <a:t>capacidade R</a:t>
            </a:r>
            <a:endParaRPr lang="pt-PT" sz="1600" b="1" dirty="0" smtClean="0">
              <a:latin typeface="Comic Sans MS" charset="0"/>
              <a:cs typeface="Arial" charset="0"/>
            </a:endParaRPr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323528" y="5733256"/>
            <a:ext cx="7848872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18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 lvl="1"/>
            <a:r>
              <a:rPr lang="pt-PT" sz="1600" b="1" dirty="0" smtClean="0">
                <a:latin typeface="Comic Sans MS" charset="0"/>
                <a:cs typeface="Arial" charset="0"/>
              </a:rPr>
              <a:t>O </a:t>
            </a:r>
            <a:r>
              <a:rPr lang="pt-PT" sz="1600" b="1" dirty="0" err="1" smtClean="0">
                <a:latin typeface="Comic Sans MS" charset="0"/>
                <a:cs typeface="Arial" charset="0"/>
              </a:rPr>
              <a:t>host</a:t>
            </a:r>
            <a:r>
              <a:rPr lang="pt-PT" sz="1600" b="1" dirty="0" smtClean="0">
                <a:latin typeface="Comic Sans MS" charset="0"/>
                <a:cs typeface="Arial" charset="0"/>
              </a:rPr>
              <a:t> A receberia metade da capacidade do canal (R/2)</a:t>
            </a:r>
          </a:p>
          <a:p>
            <a:pPr lvl="1"/>
            <a:r>
              <a:rPr lang="pt-PT" sz="1600" dirty="0" smtClean="0">
                <a:latin typeface="Comic Sans MS" charset="0"/>
                <a:cs typeface="Arial" charset="0"/>
              </a:rPr>
              <a:t>Se os fluxos forem &gt;&gt; R, o</a:t>
            </a:r>
            <a:r>
              <a:rPr lang="pt-PT" sz="1600" b="1" dirty="0" smtClean="0">
                <a:latin typeface="Comic Sans MS" charset="0"/>
                <a:cs typeface="Arial" charset="0"/>
              </a:rPr>
              <a:t> tempo de transito </a:t>
            </a:r>
            <a:r>
              <a:rPr lang="pt-PT" sz="1600" dirty="0" smtClean="0">
                <a:latin typeface="Comic Sans MS" charset="0"/>
                <a:cs typeface="Arial" charset="0"/>
              </a:rPr>
              <a:t>tende para</a:t>
            </a:r>
            <a:r>
              <a:rPr lang="pt-PT" sz="1600" b="1" dirty="0" smtClean="0">
                <a:latin typeface="Comic Sans MS" charset="0"/>
                <a:cs typeface="Arial" charset="0"/>
              </a:rPr>
              <a:t> infinito</a:t>
            </a:r>
            <a:endParaRPr lang="pt-PT" sz="1600" b="1" dirty="0">
              <a:latin typeface="Comic Sans MS" charset="0"/>
              <a:cs typeface="Arial" charset="0"/>
            </a:endParaRPr>
          </a:p>
        </p:txBody>
      </p:sp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149080"/>
            <a:ext cx="1546225" cy="123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107"/>
          <p:cNvGrpSpPr>
            <a:grpSpLocks/>
          </p:cNvGrpSpPr>
          <p:nvPr/>
        </p:nvGrpSpPr>
        <p:grpSpPr bwMode="auto">
          <a:xfrm>
            <a:off x="395536" y="3789040"/>
            <a:ext cx="2333625" cy="1701800"/>
            <a:chOff x="837" y="2465"/>
            <a:chExt cx="1470" cy="1072"/>
          </a:xfrm>
        </p:grpSpPr>
        <p:sp>
          <p:nvSpPr>
            <p:cNvPr id="11" name="Line 94"/>
            <p:cNvSpPr>
              <a:spLocks noChangeShapeType="1"/>
            </p:cNvSpPr>
            <p:nvPr/>
          </p:nvSpPr>
          <p:spPr bwMode="auto">
            <a:xfrm>
              <a:off x="1141" y="2507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" name="Line 95"/>
            <p:cNvSpPr>
              <a:spLocks noChangeShapeType="1"/>
            </p:cNvSpPr>
            <p:nvPr/>
          </p:nvSpPr>
          <p:spPr bwMode="auto">
            <a:xfrm flipV="1">
              <a:off x="1135" y="3307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Line 96"/>
            <p:cNvSpPr>
              <a:spLocks noChangeShapeType="1"/>
            </p:cNvSpPr>
            <p:nvPr/>
          </p:nvSpPr>
          <p:spPr bwMode="auto">
            <a:xfrm>
              <a:off x="1855" y="2595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Freeform 97"/>
            <p:cNvSpPr>
              <a:spLocks/>
            </p:cNvSpPr>
            <p:nvPr/>
          </p:nvSpPr>
          <p:spPr bwMode="auto">
            <a:xfrm>
              <a:off x="1137" y="2573"/>
              <a:ext cx="1170" cy="732"/>
            </a:xfrm>
            <a:custGeom>
              <a:avLst/>
              <a:gdLst>
                <a:gd name="T0" fmla="*/ 0 w 1170"/>
                <a:gd name="T1" fmla="*/ 732 h 732"/>
                <a:gd name="T2" fmla="*/ 720 w 1170"/>
                <a:gd name="T3" fmla="*/ 0 h 732"/>
                <a:gd name="T4" fmla="*/ 1170 w 1170"/>
                <a:gd name="T5" fmla="*/ 0 h 7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70" h="732">
                  <a:moveTo>
                    <a:pt x="0" y="732"/>
                  </a:moveTo>
                  <a:lnTo>
                    <a:pt x="720" y="0"/>
                  </a:lnTo>
                  <a:lnTo>
                    <a:pt x="117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  <p:sp>
          <p:nvSpPr>
            <p:cNvPr id="15" name="Line 98"/>
            <p:cNvSpPr>
              <a:spLocks noChangeShapeType="1"/>
            </p:cNvSpPr>
            <p:nvPr/>
          </p:nvSpPr>
          <p:spPr bwMode="auto">
            <a:xfrm>
              <a:off x="1089" y="2573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" name="Line 99"/>
            <p:cNvSpPr>
              <a:spLocks noChangeShapeType="1"/>
            </p:cNvSpPr>
            <p:nvPr/>
          </p:nvSpPr>
          <p:spPr bwMode="auto">
            <a:xfrm>
              <a:off x="1853" y="3311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Text Box 100"/>
            <p:cNvSpPr txBox="1">
              <a:spLocks noChangeArrowheads="1"/>
            </p:cNvSpPr>
            <p:nvPr/>
          </p:nvSpPr>
          <p:spPr bwMode="auto">
            <a:xfrm>
              <a:off x="837" y="2465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18" name="Text Box 101"/>
            <p:cNvSpPr txBox="1">
              <a:spLocks noChangeArrowheads="1"/>
            </p:cNvSpPr>
            <p:nvPr/>
          </p:nvSpPr>
          <p:spPr bwMode="auto">
            <a:xfrm>
              <a:off x="1721" y="3333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19" name="Text Box 102"/>
            <p:cNvSpPr txBox="1">
              <a:spLocks noChangeArrowheads="1"/>
            </p:cNvSpPr>
            <p:nvPr/>
          </p:nvSpPr>
          <p:spPr bwMode="auto">
            <a:xfrm rot="-5400000">
              <a:off x="829" y="2840"/>
              <a:ext cx="3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out</a:t>
              </a:r>
            </a:p>
          </p:txBody>
        </p:sp>
        <p:sp>
          <p:nvSpPr>
            <p:cNvPr id="20" name="Text Box 103"/>
            <p:cNvSpPr txBox="1">
              <a:spLocks noChangeArrowheads="1"/>
            </p:cNvSpPr>
            <p:nvPr/>
          </p:nvSpPr>
          <p:spPr bwMode="auto">
            <a:xfrm>
              <a:off x="1392" y="3287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in</a:t>
              </a:r>
            </a:p>
          </p:txBody>
        </p:sp>
        <p:sp>
          <p:nvSpPr>
            <p:cNvPr id="21" name="Line 106"/>
            <p:cNvSpPr>
              <a:spLocks noChangeShapeType="1"/>
            </p:cNvSpPr>
            <p:nvPr/>
          </p:nvSpPr>
          <p:spPr bwMode="auto">
            <a:xfrm>
              <a:off x="1153" y="2574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2" name="Group 120"/>
          <p:cNvGrpSpPr>
            <a:grpSpLocks/>
          </p:cNvGrpSpPr>
          <p:nvPr/>
        </p:nvGrpSpPr>
        <p:grpSpPr bwMode="auto">
          <a:xfrm>
            <a:off x="3347864" y="3717032"/>
            <a:ext cx="1871662" cy="1804988"/>
            <a:chOff x="4188" y="2667"/>
            <a:chExt cx="1179" cy="1137"/>
          </a:xfrm>
        </p:grpSpPr>
        <p:sp>
          <p:nvSpPr>
            <p:cNvPr id="23" name="Line 109"/>
            <p:cNvSpPr>
              <a:spLocks noChangeShapeType="1"/>
            </p:cNvSpPr>
            <p:nvPr/>
          </p:nvSpPr>
          <p:spPr bwMode="auto">
            <a:xfrm>
              <a:off x="4451" y="2774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" name="Line 110"/>
            <p:cNvSpPr>
              <a:spLocks noChangeShapeType="1"/>
            </p:cNvSpPr>
            <p:nvPr/>
          </p:nvSpPr>
          <p:spPr bwMode="auto">
            <a:xfrm flipV="1">
              <a:off x="4445" y="3574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" name="Line 111"/>
            <p:cNvSpPr>
              <a:spLocks noChangeShapeType="1"/>
            </p:cNvSpPr>
            <p:nvPr/>
          </p:nvSpPr>
          <p:spPr bwMode="auto">
            <a:xfrm>
              <a:off x="5165" y="2862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6" name="Freeform 112"/>
            <p:cNvSpPr>
              <a:spLocks/>
            </p:cNvSpPr>
            <p:nvPr/>
          </p:nvSpPr>
          <p:spPr bwMode="auto">
            <a:xfrm>
              <a:off x="4447" y="2667"/>
              <a:ext cx="723" cy="905"/>
            </a:xfrm>
            <a:custGeom>
              <a:avLst/>
              <a:gdLst>
                <a:gd name="T0" fmla="*/ 0 w 723"/>
                <a:gd name="T1" fmla="*/ 905 h 905"/>
                <a:gd name="T2" fmla="*/ 573 w 723"/>
                <a:gd name="T3" fmla="*/ 732 h 905"/>
                <a:gd name="T4" fmla="*/ 680 w 723"/>
                <a:gd name="T5" fmla="*/ 0 h 9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3" h="905">
                  <a:moveTo>
                    <a:pt x="0" y="905"/>
                  </a:moveTo>
                  <a:cubicBezTo>
                    <a:pt x="95" y="876"/>
                    <a:pt x="460" y="883"/>
                    <a:pt x="573" y="732"/>
                  </a:cubicBezTo>
                  <a:cubicBezTo>
                    <a:pt x="723" y="490"/>
                    <a:pt x="658" y="152"/>
                    <a:pt x="680" y="0"/>
                  </a:cubicBez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  <p:sp>
          <p:nvSpPr>
            <p:cNvPr id="27" name="Line 114"/>
            <p:cNvSpPr>
              <a:spLocks noChangeShapeType="1"/>
            </p:cNvSpPr>
            <p:nvPr/>
          </p:nvSpPr>
          <p:spPr bwMode="auto">
            <a:xfrm>
              <a:off x="5163" y="3578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" name="Text Box 116"/>
            <p:cNvSpPr txBox="1">
              <a:spLocks noChangeArrowheads="1"/>
            </p:cNvSpPr>
            <p:nvPr/>
          </p:nvSpPr>
          <p:spPr bwMode="auto">
            <a:xfrm>
              <a:off x="5031" y="3600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29" name="Text Box 117"/>
            <p:cNvSpPr txBox="1">
              <a:spLocks noChangeArrowheads="1"/>
            </p:cNvSpPr>
            <p:nvPr/>
          </p:nvSpPr>
          <p:spPr bwMode="auto">
            <a:xfrm rot="-5400000">
              <a:off x="4065" y="3104"/>
              <a:ext cx="49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Arial" charset="0"/>
                  <a:cs typeface="+mn-cs"/>
                </a:rPr>
                <a:t>delay</a:t>
              </a:r>
              <a:endParaRPr lang="en-US" sz="2000" baseline="-25000" smtClean="0">
                <a:latin typeface="Arial" charset="0"/>
                <a:cs typeface="+mn-cs"/>
              </a:endParaRPr>
            </a:p>
          </p:txBody>
        </p:sp>
        <p:sp>
          <p:nvSpPr>
            <p:cNvPr id="30" name="Text Box 118"/>
            <p:cNvSpPr txBox="1">
              <a:spLocks noChangeArrowheads="1"/>
            </p:cNvSpPr>
            <p:nvPr/>
          </p:nvSpPr>
          <p:spPr bwMode="auto">
            <a:xfrm>
              <a:off x="4702" y="3554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in</a:t>
              </a:r>
            </a:p>
          </p:txBody>
        </p:sp>
      </p:grpSp>
      <p:sp>
        <p:nvSpPr>
          <p:cNvPr id="31" name="Freeform 9"/>
          <p:cNvSpPr>
            <a:spLocks/>
          </p:cNvSpPr>
          <p:nvPr/>
        </p:nvSpPr>
        <p:spPr bwMode="auto">
          <a:xfrm flipH="1">
            <a:off x="4232275" y="1647825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DDDDDD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32" name="Group 124"/>
          <p:cNvGrpSpPr>
            <a:grpSpLocks/>
          </p:cNvGrpSpPr>
          <p:nvPr/>
        </p:nvGrpSpPr>
        <p:grpSpPr bwMode="auto">
          <a:xfrm>
            <a:off x="3898900" y="2344738"/>
            <a:ext cx="525463" cy="434975"/>
            <a:chOff x="-44" y="1473"/>
            <a:chExt cx="981" cy="1105"/>
          </a:xfrm>
        </p:grpSpPr>
        <p:pic>
          <p:nvPicPr>
            <p:cNvPr id="33" name="Picture 12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Freeform 1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35" name="Freeform 3"/>
          <p:cNvSpPr>
            <a:spLocks/>
          </p:cNvSpPr>
          <p:nvPr/>
        </p:nvSpPr>
        <p:spPr bwMode="auto">
          <a:xfrm>
            <a:off x="8216900" y="2840038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" name="Freeform 6"/>
          <p:cNvSpPr>
            <a:spLocks/>
          </p:cNvSpPr>
          <p:nvPr/>
        </p:nvSpPr>
        <p:spPr bwMode="auto">
          <a:xfrm>
            <a:off x="8593138" y="1858963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7" name="Freeform 12"/>
          <p:cNvSpPr>
            <a:spLocks/>
          </p:cNvSpPr>
          <p:nvPr/>
        </p:nvSpPr>
        <p:spPr bwMode="auto">
          <a:xfrm flipH="1">
            <a:off x="3357563" y="2589213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8" name="Oval 18"/>
          <p:cNvSpPr>
            <a:spLocks noChangeArrowheads="1"/>
          </p:cNvSpPr>
          <p:nvPr/>
        </p:nvSpPr>
        <p:spPr bwMode="auto">
          <a:xfrm>
            <a:off x="5635625" y="3087688"/>
            <a:ext cx="1063625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>
            <a:off x="5635625" y="3068638"/>
            <a:ext cx="0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Line 20"/>
          <p:cNvSpPr>
            <a:spLocks noChangeShapeType="1"/>
          </p:cNvSpPr>
          <p:nvPr/>
        </p:nvSpPr>
        <p:spPr bwMode="auto">
          <a:xfrm>
            <a:off x="6699250" y="3068638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5635625" y="3068638"/>
            <a:ext cx="25241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42" name="Rectangle 22"/>
          <p:cNvSpPr>
            <a:spLocks noChangeArrowheads="1"/>
          </p:cNvSpPr>
          <p:nvPr/>
        </p:nvSpPr>
        <p:spPr bwMode="auto">
          <a:xfrm>
            <a:off x="6376988" y="3059113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43" name="Oval 23"/>
          <p:cNvSpPr>
            <a:spLocks noChangeArrowheads="1"/>
          </p:cNvSpPr>
          <p:nvPr/>
        </p:nvSpPr>
        <p:spPr bwMode="auto">
          <a:xfrm>
            <a:off x="5624513" y="2900363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44" name="Group 24"/>
          <p:cNvGrpSpPr>
            <a:grpSpLocks/>
          </p:cNvGrpSpPr>
          <p:nvPr/>
        </p:nvGrpSpPr>
        <p:grpSpPr bwMode="auto">
          <a:xfrm>
            <a:off x="5881688" y="2959100"/>
            <a:ext cx="527050" cy="160338"/>
            <a:chOff x="2848" y="848"/>
            <a:chExt cx="140" cy="98"/>
          </a:xfrm>
        </p:grpSpPr>
        <p:sp>
          <p:nvSpPr>
            <p:cNvPr id="45" name="Line 2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6" name="Line 2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" name="Line 2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8" name="Group 28"/>
          <p:cNvGrpSpPr>
            <a:grpSpLocks/>
          </p:cNvGrpSpPr>
          <p:nvPr/>
        </p:nvGrpSpPr>
        <p:grpSpPr bwMode="auto">
          <a:xfrm flipV="1">
            <a:off x="5881688" y="2957513"/>
            <a:ext cx="527050" cy="158750"/>
            <a:chOff x="2848" y="848"/>
            <a:chExt cx="140" cy="98"/>
          </a:xfrm>
        </p:grpSpPr>
        <p:sp>
          <p:nvSpPr>
            <p:cNvPr id="49" name="Line 2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50" name="Line 3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51" name="Line 3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52" name="Text Box 32"/>
          <p:cNvSpPr txBox="1">
            <a:spLocks noChangeArrowheads="1"/>
          </p:cNvSpPr>
          <p:nvPr/>
        </p:nvSpPr>
        <p:spPr bwMode="auto">
          <a:xfrm>
            <a:off x="5436096" y="1844824"/>
            <a:ext cx="1856035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pt-PT" sz="1400" smtClean="0">
                <a:solidFill>
                  <a:schemeClr val="tx2"/>
                </a:solidFill>
                <a:latin typeface="+mn-lt"/>
              </a:rPr>
              <a:t>Canal de saída partilhado com fila de espera infinita</a:t>
            </a:r>
            <a:endParaRPr lang="pt-PT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 flipH="1">
            <a:off x="451961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4" name="Line 34"/>
          <p:cNvSpPr>
            <a:spLocks noChangeShapeType="1"/>
          </p:cNvSpPr>
          <p:nvPr/>
        </p:nvSpPr>
        <p:spPr bwMode="auto">
          <a:xfrm flipH="1">
            <a:off x="5005388" y="272256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55" name="Group 35"/>
          <p:cNvGrpSpPr>
            <a:grpSpLocks/>
          </p:cNvGrpSpPr>
          <p:nvPr/>
        </p:nvGrpSpPr>
        <p:grpSpPr bwMode="auto">
          <a:xfrm>
            <a:off x="4459288" y="1703388"/>
            <a:ext cx="650875" cy="904875"/>
            <a:chOff x="12762" y="10336"/>
            <a:chExt cx="1027" cy="1700"/>
          </a:xfrm>
        </p:grpSpPr>
        <p:sp>
          <p:nvSpPr>
            <p:cNvPr id="56" name="Rectangle 3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57" name="Rectangle 3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58" name="Line 3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59" name="Line 3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0" name="Line 4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1" name="Line 4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62" name="Text Box 42"/>
          <p:cNvSpPr txBox="1">
            <a:spLocks noChangeArrowheads="1"/>
          </p:cNvSpPr>
          <p:nvPr/>
        </p:nvSpPr>
        <p:spPr bwMode="auto">
          <a:xfrm>
            <a:off x="3784600" y="18637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000">
                <a:solidFill>
                  <a:schemeClr val="tx2"/>
                </a:solidFill>
                <a:latin typeface="Arial" charset="0"/>
              </a:rPr>
              <a:t>Host 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 flipH="1">
            <a:off x="4081463" y="357981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64" name="Group 45"/>
          <p:cNvGrpSpPr>
            <a:grpSpLocks/>
          </p:cNvGrpSpPr>
          <p:nvPr/>
        </p:nvGrpSpPr>
        <p:grpSpPr bwMode="auto">
          <a:xfrm>
            <a:off x="3602038" y="2598738"/>
            <a:ext cx="650875" cy="904875"/>
            <a:chOff x="12762" y="10336"/>
            <a:chExt cx="1027" cy="1700"/>
          </a:xfrm>
        </p:grpSpPr>
        <p:sp>
          <p:nvSpPr>
            <p:cNvPr id="65" name="Rectangle 4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66" name="Rectangle 4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67" name="Line 4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8" name="Line 4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69" name="Line 5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70" name="Line 5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71" name="Text Box 52"/>
          <p:cNvSpPr txBox="1">
            <a:spLocks noChangeArrowheads="1"/>
          </p:cNvSpPr>
          <p:nvPr/>
        </p:nvSpPr>
        <p:spPr bwMode="auto">
          <a:xfrm>
            <a:off x="2701925" y="34131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000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 flipH="1">
            <a:off x="500538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73" name="Line 54"/>
          <p:cNvSpPr>
            <a:spLocks noChangeShapeType="1"/>
          </p:cNvSpPr>
          <p:nvPr/>
        </p:nvSpPr>
        <p:spPr bwMode="auto">
          <a:xfrm flipH="1">
            <a:off x="662463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74" name="Line 55"/>
          <p:cNvSpPr>
            <a:spLocks noChangeShapeType="1"/>
          </p:cNvSpPr>
          <p:nvPr/>
        </p:nvSpPr>
        <p:spPr bwMode="auto">
          <a:xfrm flipH="1">
            <a:off x="674846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75" name="Line 57"/>
          <p:cNvSpPr>
            <a:spLocks noChangeShapeType="1"/>
          </p:cNvSpPr>
          <p:nvPr/>
        </p:nvSpPr>
        <p:spPr bwMode="auto">
          <a:xfrm flipH="1">
            <a:off x="7642225" y="2732088"/>
            <a:ext cx="4397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76" name="Group 58"/>
          <p:cNvGrpSpPr>
            <a:grpSpLocks/>
          </p:cNvGrpSpPr>
          <p:nvPr/>
        </p:nvGrpSpPr>
        <p:grpSpPr bwMode="auto">
          <a:xfrm>
            <a:off x="7954963" y="1808163"/>
            <a:ext cx="650875" cy="904875"/>
            <a:chOff x="12762" y="10336"/>
            <a:chExt cx="1027" cy="1700"/>
          </a:xfrm>
        </p:grpSpPr>
        <p:sp>
          <p:nvSpPr>
            <p:cNvPr id="77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78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79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0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1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2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83" name="Group 65"/>
          <p:cNvGrpSpPr>
            <a:grpSpLocks/>
          </p:cNvGrpSpPr>
          <p:nvPr/>
        </p:nvGrpSpPr>
        <p:grpSpPr bwMode="auto">
          <a:xfrm>
            <a:off x="7573963" y="2825750"/>
            <a:ext cx="650875" cy="906463"/>
            <a:chOff x="12762" y="10336"/>
            <a:chExt cx="1027" cy="1700"/>
          </a:xfrm>
        </p:grpSpPr>
        <p:sp>
          <p:nvSpPr>
            <p:cNvPr id="84" name="Rectangle 6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85" name="Rectangle 6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86" name="Line 6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7" name="Line 6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8" name="Line 7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9" name="Line 7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90" name="Oval 72"/>
          <p:cNvSpPr>
            <a:spLocks noChangeArrowheads="1"/>
          </p:cNvSpPr>
          <p:nvPr/>
        </p:nvSpPr>
        <p:spPr bwMode="auto">
          <a:xfrm>
            <a:off x="4795838" y="17605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91" name="Oval 73"/>
          <p:cNvSpPr>
            <a:spLocks noChangeArrowheads="1"/>
          </p:cNvSpPr>
          <p:nvPr/>
        </p:nvSpPr>
        <p:spPr bwMode="auto">
          <a:xfrm>
            <a:off x="3852863" y="26368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92" name="Line 74"/>
          <p:cNvSpPr>
            <a:spLocks noChangeShapeType="1"/>
          </p:cNvSpPr>
          <p:nvPr/>
        </p:nvSpPr>
        <p:spPr bwMode="auto">
          <a:xfrm>
            <a:off x="4370388" y="1539875"/>
            <a:ext cx="369887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3" name="Line 76"/>
          <p:cNvSpPr>
            <a:spLocks noChangeShapeType="1"/>
          </p:cNvSpPr>
          <p:nvPr/>
        </p:nvSpPr>
        <p:spPr bwMode="auto">
          <a:xfrm>
            <a:off x="7672388" y="1627188"/>
            <a:ext cx="528637" cy="241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4" name="Line 77"/>
          <p:cNvSpPr>
            <a:spLocks noChangeShapeType="1"/>
          </p:cNvSpPr>
          <p:nvPr/>
        </p:nvSpPr>
        <p:spPr bwMode="auto">
          <a:xfrm flipH="1">
            <a:off x="6424613" y="2598738"/>
            <a:ext cx="333375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95" name="Group 78"/>
          <p:cNvGrpSpPr>
            <a:grpSpLocks/>
          </p:cNvGrpSpPr>
          <p:nvPr/>
        </p:nvGrpSpPr>
        <p:grpSpPr bwMode="auto">
          <a:xfrm>
            <a:off x="5995988" y="2989263"/>
            <a:ext cx="673100" cy="266700"/>
            <a:chOff x="10808" y="10250"/>
            <a:chExt cx="1018" cy="403"/>
          </a:xfrm>
        </p:grpSpPr>
        <p:sp>
          <p:nvSpPr>
            <p:cNvPr id="96" name="Rectangle 79"/>
            <p:cNvSpPr>
              <a:spLocks noChangeArrowheads="1"/>
            </p:cNvSpPr>
            <p:nvPr/>
          </p:nvSpPr>
          <p:spPr bwMode="auto">
            <a:xfrm>
              <a:off x="10832" y="10250"/>
              <a:ext cx="994" cy="403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97" name="Freeform 80"/>
            <p:cNvSpPr>
              <a:spLocks/>
            </p:cNvSpPr>
            <p:nvPr/>
          </p:nvSpPr>
          <p:spPr bwMode="auto">
            <a:xfrm>
              <a:off x="11198" y="10272"/>
              <a:ext cx="610" cy="374"/>
            </a:xfrm>
            <a:custGeom>
              <a:avLst/>
              <a:gdLst>
                <a:gd name="T0" fmla="*/ 0 w 855"/>
                <a:gd name="T1" fmla="*/ 0 h 390"/>
                <a:gd name="T2" fmla="*/ 158 w 855"/>
                <a:gd name="T3" fmla="*/ 0 h 390"/>
                <a:gd name="T4" fmla="*/ 158 w 855"/>
                <a:gd name="T5" fmla="*/ 316 h 390"/>
                <a:gd name="T6" fmla="*/ 8 w 855"/>
                <a:gd name="T7" fmla="*/ 316 h 3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5" h="390">
                  <a:moveTo>
                    <a:pt x="0" y="0"/>
                  </a:moveTo>
                  <a:lnTo>
                    <a:pt x="855" y="0"/>
                  </a:lnTo>
                  <a:lnTo>
                    <a:pt x="855" y="390"/>
                  </a:lnTo>
                  <a:lnTo>
                    <a:pt x="45" y="3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98" name="Line 81"/>
            <p:cNvSpPr>
              <a:spLocks noChangeShapeType="1"/>
            </p:cNvSpPr>
            <p:nvPr/>
          </p:nvSpPr>
          <p:spPr bwMode="auto">
            <a:xfrm>
              <a:off x="10808" y="10272"/>
              <a:ext cx="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99" name="Line 82"/>
            <p:cNvSpPr>
              <a:spLocks noChangeShapeType="1"/>
            </p:cNvSpPr>
            <p:nvPr/>
          </p:nvSpPr>
          <p:spPr bwMode="auto">
            <a:xfrm>
              <a:off x="10830" y="10646"/>
              <a:ext cx="38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0" name="Line 83"/>
            <p:cNvSpPr>
              <a:spLocks noChangeShapeType="1"/>
            </p:cNvSpPr>
            <p:nvPr/>
          </p:nvSpPr>
          <p:spPr bwMode="auto">
            <a:xfrm>
              <a:off x="1174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1" name="Line 84"/>
            <p:cNvSpPr>
              <a:spLocks noChangeShapeType="1"/>
            </p:cNvSpPr>
            <p:nvPr/>
          </p:nvSpPr>
          <p:spPr bwMode="auto">
            <a:xfrm>
              <a:off x="11679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2" name="Line 85"/>
            <p:cNvSpPr>
              <a:spLocks noChangeShapeType="1"/>
            </p:cNvSpPr>
            <p:nvPr/>
          </p:nvSpPr>
          <p:spPr bwMode="auto">
            <a:xfrm>
              <a:off x="1161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3" name="Line 86"/>
            <p:cNvSpPr>
              <a:spLocks noChangeShapeType="1"/>
            </p:cNvSpPr>
            <p:nvPr/>
          </p:nvSpPr>
          <p:spPr bwMode="auto">
            <a:xfrm>
              <a:off x="11549" y="1032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4" name="Line 87"/>
            <p:cNvSpPr>
              <a:spLocks noChangeShapeType="1"/>
            </p:cNvSpPr>
            <p:nvPr/>
          </p:nvSpPr>
          <p:spPr bwMode="auto">
            <a:xfrm>
              <a:off x="11484" y="10322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5" name="Line 88"/>
            <p:cNvSpPr>
              <a:spLocks noChangeShapeType="1"/>
            </p:cNvSpPr>
            <p:nvPr/>
          </p:nvSpPr>
          <p:spPr bwMode="auto">
            <a:xfrm>
              <a:off x="11418" y="10322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6" name="Line 89"/>
            <p:cNvSpPr>
              <a:spLocks noChangeShapeType="1"/>
            </p:cNvSpPr>
            <p:nvPr/>
          </p:nvSpPr>
          <p:spPr bwMode="auto">
            <a:xfrm>
              <a:off x="10909" y="10452"/>
              <a:ext cx="417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07" name="Freeform 90"/>
          <p:cNvSpPr>
            <a:spLocks/>
          </p:cNvSpPr>
          <p:nvPr/>
        </p:nvSpPr>
        <p:spPr bwMode="auto">
          <a:xfrm>
            <a:off x="3900488" y="2713038"/>
            <a:ext cx="3952875" cy="952500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08" name="Freeform 91"/>
          <p:cNvSpPr>
            <a:spLocks/>
          </p:cNvSpPr>
          <p:nvPr/>
        </p:nvSpPr>
        <p:spPr bwMode="auto">
          <a:xfrm>
            <a:off x="4843463" y="1808163"/>
            <a:ext cx="3429000" cy="1276350"/>
          </a:xfrm>
          <a:custGeom>
            <a:avLst/>
            <a:gdLst>
              <a:gd name="T0" fmla="*/ 0 w 2160"/>
              <a:gd name="T1" fmla="*/ 0 h 804"/>
              <a:gd name="T2" fmla="*/ 0 w 2160"/>
              <a:gd name="T3" fmla="*/ 2147483647 h 804"/>
              <a:gd name="T4" fmla="*/ 2147483647 w 2160"/>
              <a:gd name="T5" fmla="*/ 2147483647 h 804"/>
              <a:gd name="T6" fmla="*/ 2147483647 w 2160"/>
              <a:gd name="T7" fmla="*/ 2147483647 h 804"/>
              <a:gd name="T8" fmla="*/ 2147483647 w 2160"/>
              <a:gd name="T9" fmla="*/ 2147483647 h 804"/>
              <a:gd name="T10" fmla="*/ 2147483647 w 2160"/>
              <a:gd name="T11" fmla="*/ 2147483647 h 804"/>
              <a:gd name="T12" fmla="*/ 2147483647 w 2160"/>
              <a:gd name="T13" fmla="*/ 2147483647 h 804"/>
              <a:gd name="T14" fmla="*/ 2147483647 w 2160"/>
              <a:gd name="T15" fmla="*/ 2147483647 h 8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" h="804">
                <a:moveTo>
                  <a:pt x="0" y="0"/>
                </a:moveTo>
                <a:lnTo>
                  <a:pt x="0" y="594"/>
                </a:lnTo>
                <a:lnTo>
                  <a:pt x="402" y="600"/>
                </a:lnTo>
                <a:lnTo>
                  <a:pt x="216" y="804"/>
                </a:lnTo>
                <a:lnTo>
                  <a:pt x="1446" y="804"/>
                </a:lnTo>
                <a:lnTo>
                  <a:pt x="1770" y="524"/>
                </a:lnTo>
                <a:lnTo>
                  <a:pt x="2160" y="516"/>
                </a:lnTo>
                <a:lnTo>
                  <a:pt x="2160" y="4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109" name="Group 127"/>
          <p:cNvGrpSpPr>
            <a:grpSpLocks/>
          </p:cNvGrpSpPr>
          <p:nvPr/>
        </p:nvGrpSpPr>
        <p:grpSpPr bwMode="auto">
          <a:xfrm>
            <a:off x="8693150" y="2430463"/>
            <a:ext cx="231775" cy="441325"/>
            <a:chOff x="4140" y="429"/>
            <a:chExt cx="1425" cy="2396"/>
          </a:xfrm>
        </p:grpSpPr>
        <p:sp>
          <p:nvSpPr>
            <p:cNvPr id="110" name="Freeform 12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1" name="Rectangle 129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" name="Freeform 13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3" name="Freeform 13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4" name="Rectangle 132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5" name="Group 13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0" name="AutoShape 134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1" name="AutoShape 135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6" name="Rectangle 136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7" name="Group 13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8" name="AutoShape 138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9" name="AutoShape 139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9" name="Rectangle 141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0" name="Group 14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6" name="AutoShape 14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7" name="AutoShape 144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21" name="Freeform 14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22" name="Group 14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4" name="AutoShape 147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5" name="AutoShape 148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23" name="Rectangle 149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4" name="Freeform 15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25" name="Freeform 15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26" name="Oval 152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7" name="Freeform 15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28" name="AutoShape 154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9" name="AutoShape 155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0" name="Oval 156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1" name="Oval 157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2" name="Oval 158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3" name="Rectangle 159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42" name="Group 160"/>
          <p:cNvGrpSpPr>
            <a:grpSpLocks/>
          </p:cNvGrpSpPr>
          <p:nvPr/>
        </p:nvGrpSpPr>
        <p:grpSpPr bwMode="auto">
          <a:xfrm>
            <a:off x="3013075" y="3321050"/>
            <a:ext cx="525463" cy="434975"/>
            <a:chOff x="-44" y="1473"/>
            <a:chExt cx="981" cy="1105"/>
          </a:xfrm>
        </p:grpSpPr>
        <p:pic>
          <p:nvPicPr>
            <p:cNvPr id="143" name="Picture 16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" name="Freeform 16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145" name="Group 163"/>
          <p:cNvGrpSpPr>
            <a:grpSpLocks/>
          </p:cNvGrpSpPr>
          <p:nvPr/>
        </p:nvGrpSpPr>
        <p:grpSpPr bwMode="auto">
          <a:xfrm>
            <a:off x="8375650" y="3395663"/>
            <a:ext cx="231775" cy="441325"/>
            <a:chOff x="4140" y="429"/>
            <a:chExt cx="1425" cy="2396"/>
          </a:xfrm>
        </p:grpSpPr>
        <p:sp>
          <p:nvSpPr>
            <p:cNvPr id="146" name="Freeform 16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8" name="Freeform 16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49" name="Freeform 16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50" name="Rectangle 168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51" name="Group 16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6" name="AutoShape 170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7" name="AutoShape 171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52" name="Rectangle 172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53" name="Group 17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4" name="AutoShape 174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5" name="AutoShape 175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54" name="Rectangle 176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5" name="Rectangle 177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56" name="Group 17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2" name="AutoShape 17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3" name="AutoShape 18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57" name="Freeform 18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58" name="Group 18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0" name="AutoShape 183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1" name="AutoShape 184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59" name="Rectangle 185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0" name="Freeform 18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61" name="Freeform 18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62" name="Oval 188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3" name="Freeform 18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64" name="AutoShape 190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5" name="AutoShape 191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6" name="Oval 192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7" name="Oval 193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8" name="Oval 194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9" name="Rectangle 195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78" name="Text Box 43"/>
          <p:cNvSpPr txBox="1">
            <a:spLocks noChangeArrowheads="1"/>
          </p:cNvSpPr>
          <p:nvPr/>
        </p:nvSpPr>
        <p:spPr bwMode="auto">
          <a:xfrm>
            <a:off x="2769066" y="1136650"/>
            <a:ext cx="241729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Arial" charset="0"/>
              </a:rPr>
              <a:t>original data: </a:t>
            </a:r>
            <a:r>
              <a:rPr lang="en-US" sz="2400" dirty="0" err="1">
                <a:solidFill>
                  <a:srgbClr val="CC0000"/>
                </a:solidFill>
                <a:latin typeface="Symbol" charset="0"/>
              </a:rPr>
              <a:t>l</a:t>
            </a:r>
            <a:r>
              <a:rPr lang="en-US" sz="2400" baseline="-25000" dirty="0" err="1">
                <a:solidFill>
                  <a:srgbClr val="CC0000"/>
                </a:solidFill>
                <a:latin typeface="Arial" charset="0"/>
              </a:rPr>
              <a:t>in</a:t>
            </a:r>
            <a:r>
              <a:rPr lang="en-US" sz="1600" baseline="-25000" dirty="0">
                <a:solidFill>
                  <a:srgbClr val="CC0000"/>
                </a:solidFill>
                <a:latin typeface="Arial" charset="0"/>
              </a:rPr>
              <a:t> </a:t>
            </a:r>
            <a:endParaRPr lang="en-US" sz="1600" dirty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79" name="Text Box 75"/>
          <p:cNvSpPr txBox="1">
            <a:spLocks noChangeArrowheads="1"/>
          </p:cNvSpPr>
          <p:nvPr/>
        </p:nvSpPr>
        <p:spPr bwMode="auto">
          <a:xfrm>
            <a:off x="6588224" y="1217613"/>
            <a:ext cx="2030314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>
                <a:latin typeface="Arial" charset="0"/>
              </a:rPr>
              <a:t>throughput:</a:t>
            </a:r>
            <a:r>
              <a:rPr lang="en-US" sz="2400">
                <a:solidFill>
                  <a:srgbClr val="FF0000"/>
                </a:solidFill>
                <a:latin typeface="Symbol" charset="0"/>
              </a:rPr>
              <a:t> </a:t>
            </a:r>
            <a:r>
              <a:rPr lang="en-US" sz="2400">
                <a:solidFill>
                  <a:srgbClr val="CC0000"/>
                </a:solidFill>
                <a:latin typeface="Symbol" charset="0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Arial" charset="0"/>
              </a:rPr>
              <a:t>out</a:t>
            </a:r>
            <a:endParaRPr lang="en-US" sz="2400">
              <a:solidFill>
                <a:srgbClr val="CC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66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2810942" y="32600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2810942" y="37934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3496742" y="32600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>
            <a:off x="3344342" y="32600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3191942" y="32600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 flipV="1">
            <a:off x="3504679" y="3506093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1906067" y="2893318"/>
            <a:ext cx="912812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1906067" y="3226693"/>
            <a:ext cx="9525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 flipV="1">
            <a:off x="1867967" y="3582293"/>
            <a:ext cx="950912" cy="577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49165" name="Group 15"/>
          <p:cNvGrpSpPr>
            <a:grpSpLocks/>
          </p:cNvGrpSpPr>
          <p:nvPr/>
        </p:nvGrpSpPr>
        <p:grpSpPr bwMode="auto">
          <a:xfrm>
            <a:off x="1915592" y="3529906"/>
            <a:ext cx="36512" cy="258762"/>
            <a:chOff x="886" y="1955"/>
            <a:chExt cx="23" cy="163"/>
          </a:xfrm>
        </p:grpSpPr>
        <p:sp>
          <p:nvSpPr>
            <p:cNvPr id="67600" name="Oval 16"/>
            <p:cNvSpPr>
              <a:spLocks noChangeArrowheads="1"/>
            </p:cNvSpPr>
            <p:nvPr/>
          </p:nvSpPr>
          <p:spPr bwMode="auto">
            <a:xfrm>
              <a:off x="886" y="195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67601" name="Oval 17"/>
            <p:cNvSpPr>
              <a:spLocks noChangeArrowheads="1"/>
            </p:cNvSpPr>
            <p:nvPr/>
          </p:nvSpPr>
          <p:spPr bwMode="auto">
            <a:xfrm>
              <a:off x="886" y="202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67602" name="Oval 18"/>
            <p:cNvSpPr>
              <a:spLocks noChangeArrowheads="1"/>
            </p:cNvSpPr>
            <p:nvPr/>
          </p:nvSpPr>
          <p:spPr bwMode="auto">
            <a:xfrm>
              <a:off x="886" y="209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2869152" y="2893318"/>
            <a:ext cx="575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PT" sz="1800" i="1" smtClean="0">
                <a:latin typeface="Times New Roman" charset="0"/>
                <a:cs typeface="+mn-cs"/>
              </a:rPr>
              <a:t>X</a:t>
            </a:r>
            <a:r>
              <a:rPr lang="pt-PT" sz="1800" smtClean="0">
                <a:latin typeface="Times New Roman" charset="0"/>
                <a:cs typeface="+mn-cs"/>
              </a:rPr>
              <a:t>(</a:t>
            </a:r>
            <a:r>
              <a:rPr lang="pt-PT" sz="1800" i="1" smtClean="0">
                <a:latin typeface="Times New Roman" charset="0"/>
                <a:cs typeface="+mn-cs"/>
              </a:rPr>
              <a:t>t</a:t>
            </a:r>
            <a:r>
              <a:rPr lang="pt-PT" sz="1800" smtClean="0">
                <a:latin typeface="Times New Roman" charset="0"/>
                <a:cs typeface="+mn-cs"/>
              </a:rPr>
              <a:t>)</a:t>
            </a:r>
            <a:endParaRPr lang="pt-PT" sz="1800">
              <a:latin typeface="Times New Roman" charset="0"/>
              <a:cs typeface="+mn-cs"/>
            </a:endParaRPr>
          </a:p>
        </p:txBody>
      </p:sp>
      <p:sp>
        <p:nvSpPr>
          <p:cNvPr id="67605" name="Line 21"/>
          <p:cNvSpPr>
            <a:spLocks noChangeShapeType="1"/>
          </p:cNvSpPr>
          <p:nvPr/>
        </p:nvSpPr>
        <p:spPr bwMode="auto">
          <a:xfrm flipV="1">
            <a:off x="5508104" y="2682181"/>
            <a:ext cx="0" cy="151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>
            <a:off x="5508104" y="420141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607" name="Line 23"/>
          <p:cNvSpPr>
            <a:spLocks noChangeShapeType="1"/>
          </p:cNvSpPr>
          <p:nvPr/>
        </p:nvSpPr>
        <p:spPr bwMode="auto">
          <a:xfrm>
            <a:off x="5508104" y="3139381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5508104" y="3140968"/>
            <a:ext cx="2438400" cy="1036638"/>
          </a:xfrm>
          <a:custGeom>
            <a:avLst/>
            <a:gdLst>
              <a:gd name="T0" fmla="*/ 0 w 1536"/>
              <a:gd name="T1" fmla="*/ 653 h 653"/>
              <a:gd name="T2" fmla="*/ 192 w 1536"/>
              <a:gd name="T3" fmla="*/ 557 h 653"/>
              <a:gd name="T4" fmla="*/ 288 w 1536"/>
              <a:gd name="T5" fmla="*/ 413 h 653"/>
              <a:gd name="T6" fmla="*/ 432 w 1536"/>
              <a:gd name="T7" fmla="*/ 413 h 653"/>
              <a:gd name="T8" fmla="*/ 480 w 1536"/>
              <a:gd name="T9" fmla="*/ 365 h 653"/>
              <a:gd name="T10" fmla="*/ 528 w 1536"/>
              <a:gd name="T11" fmla="*/ 317 h 653"/>
              <a:gd name="T12" fmla="*/ 624 w 1536"/>
              <a:gd name="T13" fmla="*/ 317 h 653"/>
              <a:gd name="T14" fmla="*/ 672 w 1536"/>
              <a:gd name="T15" fmla="*/ 413 h 653"/>
              <a:gd name="T16" fmla="*/ 720 w 1536"/>
              <a:gd name="T17" fmla="*/ 413 h 653"/>
              <a:gd name="T18" fmla="*/ 816 w 1536"/>
              <a:gd name="T19" fmla="*/ 317 h 653"/>
              <a:gd name="T20" fmla="*/ 912 w 1536"/>
              <a:gd name="T21" fmla="*/ 173 h 653"/>
              <a:gd name="T22" fmla="*/ 960 w 1536"/>
              <a:gd name="T23" fmla="*/ 29 h 653"/>
              <a:gd name="T24" fmla="*/ 1036 w 1536"/>
              <a:gd name="T25" fmla="*/ 5 h 653"/>
              <a:gd name="T26" fmla="*/ 1128 w 1536"/>
              <a:gd name="T27" fmla="*/ 5 h 653"/>
              <a:gd name="T28" fmla="*/ 1200 w 1536"/>
              <a:gd name="T29" fmla="*/ 9 h 653"/>
              <a:gd name="T30" fmla="*/ 1268 w 1536"/>
              <a:gd name="T31" fmla="*/ 57 h 653"/>
              <a:gd name="T32" fmla="*/ 1344 w 1536"/>
              <a:gd name="T33" fmla="*/ 173 h 653"/>
              <a:gd name="T34" fmla="*/ 1536 w 1536"/>
              <a:gd name="T35" fmla="*/ 125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536" h="653">
                <a:moveTo>
                  <a:pt x="0" y="653"/>
                </a:moveTo>
                <a:cubicBezTo>
                  <a:pt x="72" y="625"/>
                  <a:pt x="144" y="597"/>
                  <a:pt x="192" y="557"/>
                </a:cubicBezTo>
                <a:cubicBezTo>
                  <a:pt x="240" y="517"/>
                  <a:pt x="248" y="437"/>
                  <a:pt x="288" y="413"/>
                </a:cubicBezTo>
                <a:cubicBezTo>
                  <a:pt x="328" y="389"/>
                  <a:pt x="400" y="421"/>
                  <a:pt x="432" y="413"/>
                </a:cubicBezTo>
                <a:cubicBezTo>
                  <a:pt x="464" y="405"/>
                  <a:pt x="464" y="381"/>
                  <a:pt x="480" y="365"/>
                </a:cubicBezTo>
                <a:cubicBezTo>
                  <a:pt x="496" y="349"/>
                  <a:pt x="504" y="325"/>
                  <a:pt x="528" y="317"/>
                </a:cubicBezTo>
                <a:cubicBezTo>
                  <a:pt x="552" y="309"/>
                  <a:pt x="600" y="301"/>
                  <a:pt x="624" y="317"/>
                </a:cubicBezTo>
                <a:cubicBezTo>
                  <a:pt x="648" y="333"/>
                  <a:pt x="656" y="397"/>
                  <a:pt x="672" y="413"/>
                </a:cubicBezTo>
                <a:cubicBezTo>
                  <a:pt x="688" y="429"/>
                  <a:pt x="696" y="429"/>
                  <a:pt x="720" y="413"/>
                </a:cubicBezTo>
                <a:cubicBezTo>
                  <a:pt x="744" y="397"/>
                  <a:pt x="784" y="357"/>
                  <a:pt x="816" y="317"/>
                </a:cubicBezTo>
                <a:cubicBezTo>
                  <a:pt x="848" y="277"/>
                  <a:pt x="888" y="221"/>
                  <a:pt x="912" y="173"/>
                </a:cubicBezTo>
                <a:cubicBezTo>
                  <a:pt x="936" y="125"/>
                  <a:pt x="939" y="57"/>
                  <a:pt x="960" y="29"/>
                </a:cubicBezTo>
                <a:cubicBezTo>
                  <a:pt x="981" y="1"/>
                  <a:pt x="1008" y="9"/>
                  <a:pt x="1036" y="5"/>
                </a:cubicBezTo>
                <a:cubicBezTo>
                  <a:pt x="1064" y="1"/>
                  <a:pt x="1101" y="4"/>
                  <a:pt x="1128" y="5"/>
                </a:cubicBezTo>
                <a:cubicBezTo>
                  <a:pt x="1155" y="6"/>
                  <a:pt x="1177" y="0"/>
                  <a:pt x="1200" y="9"/>
                </a:cubicBezTo>
                <a:cubicBezTo>
                  <a:pt x="1223" y="18"/>
                  <a:pt x="1244" y="30"/>
                  <a:pt x="1268" y="57"/>
                </a:cubicBezTo>
                <a:cubicBezTo>
                  <a:pt x="1292" y="84"/>
                  <a:pt x="1299" y="162"/>
                  <a:pt x="1344" y="173"/>
                </a:cubicBezTo>
                <a:cubicBezTo>
                  <a:pt x="1389" y="184"/>
                  <a:pt x="1504" y="133"/>
                  <a:pt x="1536" y="12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609" name="Line 25"/>
          <p:cNvSpPr>
            <a:spLocks noChangeShapeType="1"/>
          </p:cNvSpPr>
          <p:nvPr/>
        </p:nvSpPr>
        <p:spPr bwMode="auto">
          <a:xfrm flipH="1">
            <a:off x="7260704" y="2492896"/>
            <a:ext cx="335632" cy="6464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610" name="Text Box 26"/>
          <p:cNvSpPr txBox="1">
            <a:spLocks noChangeArrowheads="1"/>
          </p:cNvSpPr>
          <p:nvPr/>
        </p:nvSpPr>
        <p:spPr bwMode="auto">
          <a:xfrm>
            <a:off x="6660232" y="2132856"/>
            <a:ext cx="20882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PT" sz="1600" dirty="0" smtClean="0">
                <a:solidFill>
                  <a:srgbClr val="000000"/>
                </a:solidFill>
                <a:latin typeface="+mn-lt"/>
                <a:cs typeface="+mn-cs"/>
              </a:rPr>
              <a:t>Pacotes suprimidos</a:t>
            </a:r>
            <a:endParaRPr lang="pt-PT" sz="16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4572000" y="2132856"/>
            <a:ext cx="14922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1200" smtClean="0">
                <a:latin typeface="+mn-lt"/>
                <a:cs typeface="+mn-cs"/>
              </a:rPr>
              <a:t>Dimensão da fila de espera</a:t>
            </a:r>
          </a:p>
          <a:p>
            <a:pPr algn="ctr">
              <a:defRPr/>
            </a:pPr>
            <a:endParaRPr lang="pt-PT" sz="1200" smtClean="0">
              <a:latin typeface="+mn-lt"/>
              <a:cs typeface="+mn-cs"/>
            </a:endParaRPr>
          </a:p>
          <a:p>
            <a:pPr algn="ctr">
              <a:defRPr/>
            </a:pPr>
            <a:r>
              <a:rPr lang="pt-PT" sz="1200" i="1" smtClean="0">
                <a:latin typeface="+mn-lt"/>
                <a:cs typeface="+mn-cs"/>
              </a:rPr>
              <a:t>X</a:t>
            </a:r>
            <a:r>
              <a:rPr lang="pt-PT" sz="1200" smtClean="0">
                <a:latin typeface="+mn-lt"/>
                <a:cs typeface="+mn-cs"/>
              </a:rPr>
              <a:t>(</a:t>
            </a:r>
            <a:r>
              <a:rPr lang="pt-PT" sz="1200" i="1" smtClean="0">
                <a:latin typeface="+mn-lt"/>
                <a:cs typeface="+mn-cs"/>
              </a:rPr>
              <a:t>t</a:t>
            </a:r>
            <a:r>
              <a:rPr lang="pt-PT" sz="1200" smtClean="0">
                <a:latin typeface="+mn-lt"/>
                <a:cs typeface="+mn-cs"/>
              </a:rPr>
              <a:t>)</a:t>
            </a:r>
            <a:endParaRPr lang="pt-PT" sz="1200">
              <a:latin typeface="+mn-lt"/>
              <a:cs typeface="+mn-cs"/>
            </a:endParaRPr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7162279" y="4201418"/>
            <a:ext cx="806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defRPr/>
            </a:pPr>
            <a:r>
              <a:rPr lang="pt-PT" sz="1400" b="0" smtClean="0">
                <a:latin typeface="+mn-lt"/>
                <a:cs typeface="+mn-cs"/>
              </a:rPr>
              <a:t>tempo</a:t>
            </a:r>
            <a:endParaRPr lang="pt-PT" sz="1400" b="0">
              <a:latin typeface="+mn-lt"/>
              <a:cs typeface="+mn-cs"/>
            </a:endParaRPr>
          </a:p>
        </p:txBody>
      </p:sp>
      <p:sp>
        <p:nvSpPr>
          <p:cNvPr id="67615" name="Text Box 31"/>
          <p:cNvSpPr txBox="1">
            <a:spLocks noChangeArrowheads="1"/>
          </p:cNvSpPr>
          <p:nvPr/>
        </p:nvSpPr>
        <p:spPr bwMode="auto">
          <a:xfrm>
            <a:off x="2627784" y="2564904"/>
            <a:ext cx="14922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1200" smtClean="0">
                <a:latin typeface="+mn-lt"/>
                <a:cs typeface="+mn-cs"/>
              </a:rPr>
              <a:t>Fila de espera</a:t>
            </a:r>
            <a:endParaRPr lang="pt-PT" sz="1200">
              <a:latin typeface="+mn-lt"/>
              <a:cs typeface="+mn-cs"/>
            </a:endParaRPr>
          </a:p>
        </p:txBody>
      </p:sp>
      <p:sp>
        <p:nvSpPr>
          <p:cNvPr id="67617" name="Text Box 33"/>
          <p:cNvSpPr txBox="1">
            <a:spLocks noChangeArrowheads="1"/>
          </p:cNvSpPr>
          <p:nvPr/>
        </p:nvSpPr>
        <p:spPr bwMode="auto">
          <a:xfrm>
            <a:off x="395536" y="2204864"/>
            <a:ext cx="201964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PT" sz="1200" dirty="0" smtClean="0">
                <a:latin typeface="+mn-lt"/>
                <a:cs typeface="+mn-cs"/>
              </a:rPr>
              <a:t>Pacotes a chegarem</a:t>
            </a:r>
            <a:endParaRPr lang="pt-PT" sz="1200" dirty="0">
              <a:latin typeface="+mn-lt"/>
              <a:cs typeface="+mn-cs"/>
            </a:endParaRPr>
          </a:p>
        </p:txBody>
      </p:sp>
      <p:sp>
        <p:nvSpPr>
          <p:cNvPr id="67619" name="Rectangle 35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7772400" cy="831304"/>
          </a:xfrm>
        </p:spPr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Filas de espera limitadas</a:t>
            </a:r>
          </a:p>
        </p:txBody>
      </p:sp>
      <p:sp>
        <p:nvSpPr>
          <p:cNvPr id="67622" name="Rectangle 38"/>
          <p:cNvSpPr>
            <a:spLocks noChangeArrowheads="1"/>
          </p:cNvSpPr>
          <p:nvPr/>
        </p:nvSpPr>
        <p:spPr bwMode="auto">
          <a:xfrm>
            <a:off x="696392" y="2744093"/>
            <a:ext cx="914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Data</a:t>
            </a:r>
            <a:endParaRPr lang="pt-PT" sz="1600">
              <a:cs typeface="+mn-cs"/>
            </a:endParaRPr>
          </a:p>
        </p:txBody>
      </p:sp>
      <p:sp>
        <p:nvSpPr>
          <p:cNvPr id="67623" name="Rectangle 39"/>
          <p:cNvSpPr>
            <a:spLocks noChangeArrowheads="1"/>
          </p:cNvSpPr>
          <p:nvPr/>
        </p:nvSpPr>
        <p:spPr bwMode="auto">
          <a:xfrm>
            <a:off x="1610792" y="2744093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Hdr</a:t>
            </a:r>
            <a:endParaRPr lang="pt-PT" sz="1600">
              <a:cs typeface="+mn-cs"/>
            </a:endParaRPr>
          </a:p>
        </p:txBody>
      </p:sp>
      <p:sp>
        <p:nvSpPr>
          <p:cNvPr id="67624" name="Rectangle 40"/>
          <p:cNvSpPr>
            <a:spLocks noChangeArrowheads="1"/>
          </p:cNvSpPr>
          <p:nvPr/>
        </p:nvSpPr>
        <p:spPr bwMode="auto">
          <a:xfrm>
            <a:off x="696392" y="3125093"/>
            <a:ext cx="914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Data</a:t>
            </a:r>
            <a:endParaRPr lang="pt-PT" sz="1600">
              <a:cs typeface="+mn-cs"/>
            </a:endParaRPr>
          </a:p>
        </p:txBody>
      </p:sp>
      <p:sp>
        <p:nvSpPr>
          <p:cNvPr id="67625" name="Rectangle 41"/>
          <p:cNvSpPr>
            <a:spLocks noChangeArrowheads="1"/>
          </p:cNvSpPr>
          <p:nvPr/>
        </p:nvSpPr>
        <p:spPr bwMode="auto">
          <a:xfrm>
            <a:off x="1610792" y="3125093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Hdr</a:t>
            </a:r>
            <a:endParaRPr lang="pt-PT" sz="1600">
              <a:cs typeface="+mn-cs"/>
            </a:endParaRPr>
          </a:p>
        </p:txBody>
      </p:sp>
      <p:sp>
        <p:nvSpPr>
          <p:cNvPr id="67626" name="Rectangle 42"/>
          <p:cNvSpPr>
            <a:spLocks noChangeArrowheads="1"/>
          </p:cNvSpPr>
          <p:nvPr/>
        </p:nvSpPr>
        <p:spPr bwMode="auto">
          <a:xfrm>
            <a:off x="696392" y="4039493"/>
            <a:ext cx="914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Data</a:t>
            </a:r>
            <a:endParaRPr lang="pt-PT" sz="1600">
              <a:cs typeface="+mn-cs"/>
            </a:endParaRPr>
          </a:p>
        </p:txBody>
      </p:sp>
      <p:sp>
        <p:nvSpPr>
          <p:cNvPr id="67627" name="Rectangle 43"/>
          <p:cNvSpPr>
            <a:spLocks noChangeArrowheads="1"/>
          </p:cNvSpPr>
          <p:nvPr/>
        </p:nvSpPr>
        <p:spPr bwMode="auto">
          <a:xfrm>
            <a:off x="1610792" y="4039493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pt-PT" sz="1600" smtClean="0">
                <a:cs typeface="+mn-cs"/>
              </a:rPr>
              <a:t>Hdr</a:t>
            </a:r>
            <a:endParaRPr lang="pt-PT" sz="1600">
              <a:cs typeface="+mn-cs"/>
            </a:endParaRPr>
          </a:p>
        </p:txBody>
      </p:sp>
      <p:sp>
        <p:nvSpPr>
          <p:cNvPr id="67628" name="Text Box 44"/>
          <p:cNvSpPr txBox="1">
            <a:spLocks noChangeArrowheads="1"/>
          </p:cNvSpPr>
          <p:nvPr/>
        </p:nvSpPr>
        <p:spPr bwMode="auto">
          <a:xfrm>
            <a:off x="2168843" y="2817118"/>
            <a:ext cx="3888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i="1" smtClean="0">
                <a:latin typeface="Times New Roman" charset="0"/>
                <a:cs typeface="+mn-cs"/>
              </a:rPr>
              <a:t>R</a:t>
            </a:r>
            <a:endParaRPr lang="pt-PT" sz="1600" i="1">
              <a:latin typeface="Times New Roman" charset="0"/>
              <a:cs typeface="+mn-cs"/>
            </a:endParaRPr>
          </a:p>
        </p:txBody>
      </p:sp>
      <p:sp>
        <p:nvSpPr>
          <p:cNvPr id="67629" name="Text Box 45"/>
          <p:cNvSpPr txBox="1">
            <a:spLocks noChangeArrowheads="1"/>
          </p:cNvSpPr>
          <p:nvPr/>
        </p:nvSpPr>
        <p:spPr bwMode="auto">
          <a:xfrm>
            <a:off x="2168843" y="3045718"/>
            <a:ext cx="3888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i="1" smtClean="0">
                <a:latin typeface="Times New Roman" charset="0"/>
                <a:cs typeface="+mn-cs"/>
              </a:rPr>
              <a:t>R</a:t>
            </a:r>
            <a:endParaRPr lang="pt-PT" sz="1600" i="1">
              <a:latin typeface="Times New Roman" charset="0"/>
              <a:cs typeface="+mn-cs"/>
            </a:endParaRPr>
          </a:p>
        </p:txBody>
      </p:sp>
      <p:sp>
        <p:nvSpPr>
          <p:cNvPr id="67630" name="Text Box 46"/>
          <p:cNvSpPr txBox="1">
            <a:spLocks noChangeArrowheads="1"/>
          </p:cNvSpPr>
          <p:nvPr/>
        </p:nvSpPr>
        <p:spPr bwMode="auto">
          <a:xfrm>
            <a:off x="2168843" y="3502918"/>
            <a:ext cx="3888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i="1" smtClean="0">
                <a:latin typeface="Times New Roman" charset="0"/>
                <a:cs typeface="+mn-cs"/>
              </a:rPr>
              <a:t>R</a:t>
            </a:r>
            <a:endParaRPr lang="pt-PT" sz="1600" i="1">
              <a:latin typeface="Times New Roman" charset="0"/>
              <a:cs typeface="+mn-cs"/>
            </a:endParaRPr>
          </a:p>
        </p:txBody>
      </p:sp>
      <p:sp>
        <p:nvSpPr>
          <p:cNvPr id="67632" name="Text Box 48"/>
          <p:cNvSpPr txBox="1">
            <a:spLocks noChangeArrowheads="1"/>
          </p:cNvSpPr>
          <p:nvPr/>
        </p:nvSpPr>
        <p:spPr bwMode="auto">
          <a:xfrm>
            <a:off x="395536" y="270892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smtClean="0">
                <a:latin typeface="Times New Roman" charset="0"/>
                <a:cs typeface="+mn-cs"/>
              </a:rPr>
              <a:t>1</a:t>
            </a:r>
            <a:endParaRPr lang="pt-PT" sz="1600">
              <a:latin typeface="Times New Roman" charset="0"/>
              <a:cs typeface="+mn-cs"/>
            </a:endParaRPr>
          </a:p>
        </p:txBody>
      </p:sp>
      <p:sp>
        <p:nvSpPr>
          <p:cNvPr id="67633" name="Text Box 49"/>
          <p:cNvSpPr txBox="1">
            <a:spLocks noChangeArrowheads="1"/>
          </p:cNvSpPr>
          <p:nvPr/>
        </p:nvSpPr>
        <p:spPr bwMode="auto">
          <a:xfrm>
            <a:off x="395536" y="311532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smtClean="0">
                <a:latin typeface="Times New Roman" charset="0"/>
                <a:cs typeface="+mn-cs"/>
              </a:rPr>
              <a:t>2</a:t>
            </a:r>
            <a:endParaRPr lang="pt-PT" sz="1600">
              <a:latin typeface="Times New Roman" charset="0"/>
              <a:cs typeface="+mn-cs"/>
            </a:endParaRPr>
          </a:p>
        </p:txBody>
      </p:sp>
      <p:sp>
        <p:nvSpPr>
          <p:cNvPr id="67634" name="Text Box 50"/>
          <p:cNvSpPr txBox="1">
            <a:spLocks noChangeArrowheads="1"/>
          </p:cNvSpPr>
          <p:nvPr/>
        </p:nvSpPr>
        <p:spPr bwMode="auto">
          <a:xfrm>
            <a:off x="354995" y="4029720"/>
            <a:ext cx="4001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i="1" smtClean="0">
                <a:latin typeface="Times New Roman" charset="0"/>
                <a:cs typeface="+mn-cs"/>
              </a:rPr>
              <a:t>N</a:t>
            </a:r>
            <a:endParaRPr lang="pt-PT" sz="1600" i="1">
              <a:latin typeface="Times New Roman" charset="0"/>
              <a:cs typeface="+mn-cs"/>
            </a:endParaRP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5990842" y="2708920"/>
            <a:ext cx="4171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PT" sz="1800" i="1" smtClean="0">
                <a:latin typeface="Times New Roman" charset="0"/>
                <a:cs typeface="+mn-cs"/>
              </a:rPr>
              <a:t>B</a:t>
            </a:r>
            <a:endParaRPr lang="pt-PT" sz="1800" i="1">
              <a:latin typeface="Times New Roman" charset="0"/>
              <a:cs typeface="+mn-cs"/>
            </a:endParaRPr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3635896" y="3501008"/>
            <a:ext cx="10801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PT" sz="1200" dirty="0" smtClean="0">
                <a:latin typeface="+mn-lt"/>
                <a:cs typeface="+mn-cs"/>
              </a:rPr>
              <a:t>Canal com capacidade </a:t>
            </a:r>
            <a:r>
              <a:rPr lang="pt-PT" sz="1200" dirty="0" err="1" smtClean="0">
                <a:latin typeface="+mn-lt"/>
                <a:cs typeface="+mn-cs"/>
              </a:rPr>
              <a:t>V</a:t>
            </a:r>
            <a:r>
              <a:rPr lang="pt-PT" sz="1200" baseline="-25000" dirty="0" err="1" smtClean="0">
                <a:latin typeface="+mn-lt"/>
                <a:cs typeface="+mn-cs"/>
              </a:rPr>
              <a:t>t</a:t>
            </a:r>
            <a:r>
              <a:rPr lang="pt-PT" sz="1200" dirty="0" smtClean="0">
                <a:latin typeface="+mn-lt"/>
                <a:cs typeface="+mn-cs"/>
              </a:rPr>
              <a:t> </a:t>
            </a:r>
            <a:r>
              <a:rPr lang="pt-PT" sz="1200" dirty="0" err="1" smtClean="0">
                <a:latin typeface="+mn-lt"/>
                <a:cs typeface="+mn-cs"/>
              </a:rPr>
              <a:t>pbs</a:t>
            </a:r>
            <a:endParaRPr lang="pt-PT" sz="1200" dirty="0">
              <a:latin typeface="+mn-lt"/>
              <a:cs typeface="+mn-cs"/>
            </a:endParaRP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>
          <a:xfrm>
            <a:off x="323528" y="4725144"/>
            <a:ext cx="8610600" cy="1585069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2000" dirty="0" smtClean="0"/>
              <a:t>A fila de espera absorve os picos temporários e não é necessário dispor de um canal com a capacidade N x R</a:t>
            </a:r>
          </a:p>
          <a:p>
            <a:pPr>
              <a:defRPr/>
            </a:pPr>
            <a:r>
              <a:rPr lang="pt-PT" sz="2000" dirty="0" smtClean="0"/>
              <a:t>Mas a fila tem dimensão limitada a B pelo que se este limite for ultrapassado, perdem-se pacotes</a:t>
            </a:r>
          </a:p>
          <a:p>
            <a:pPr marL="0" indent="0">
              <a:buFontTx/>
              <a:buNone/>
              <a:defRPr/>
            </a:pPr>
            <a:endParaRPr lang="pt-PT" sz="2000" dirty="0" smtClean="0"/>
          </a:p>
        </p:txBody>
      </p:sp>
    </p:spTree>
    <p:extLst>
      <p:ext uri="{BB962C8B-B14F-4D97-AF65-F5344CB8AC3E}">
        <p14:creationId xmlns:p14="http://schemas.microsoft.com/office/powerpoint/2010/main" val="408420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D5CA034D-F7B8-9A42-A4FA-31F745C6A52B}" type="slidenum">
              <a:rPr lang="en-US" sz="1400">
                <a:solidFill>
                  <a:srgbClr val="FFFFFF"/>
                </a:solidFill>
              </a:rPr>
              <a:pPr algn="l" eaLnBrk="1" hangingPunct="1">
                <a:defRPr/>
              </a:pPr>
              <a:t>16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pt-PT" sz="2800" dirty="0">
                <a:latin typeface="+mn-lt"/>
                <a:ea typeface="ＭＳ Ｐゴシック" charset="0"/>
              </a:rPr>
              <a:t>D</a:t>
            </a:r>
            <a:r>
              <a:rPr lang="pt-PT" sz="2800" dirty="0" smtClean="0">
                <a:latin typeface="+mn-lt"/>
                <a:ea typeface="ＭＳ Ｐゴシック" charset="0"/>
              </a:rPr>
              <a:t>imensão da fila de espera e </a:t>
            </a:r>
            <a:r>
              <a:rPr lang="pt-PT" sz="2800" i="1" dirty="0" err="1" smtClean="0">
                <a:latin typeface="+mn-lt"/>
                <a:ea typeface="ＭＳ Ｐゴシック" charset="0"/>
              </a:rPr>
              <a:t>throughput</a:t>
            </a:r>
            <a:endParaRPr lang="pt-PT" sz="2800" i="1" dirty="0">
              <a:latin typeface="+mn-lt"/>
              <a:ea typeface="ＭＳ Ｐゴシック" charset="0"/>
            </a:endParaRPr>
          </a:p>
        </p:txBody>
      </p:sp>
      <p:sp>
        <p:nvSpPr>
          <p:cNvPr id="711684" name="Rectangle 4"/>
          <p:cNvSpPr>
            <a:spLocks noChangeArrowheads="1"/>
          </p:cNvSpPr>
          <p:nvPr/>
        </p:nvSpPr>
        <p:spPr bwMode="auto">
          <a:xfrm>
            <a:off x="395536" y="1412776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endParaRPr lang="pt-PT" sz="1800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40966" name="Group 7"/>
          <p:cNvGrpSpPr>
            <a:grpSpLocks/>
          </p:cNvGrpSpPr>
          <p:nvPr/>
        </p:nvGrpSpPr>
        <p:grpSpPr bwMode="auto">
          <a:xfrm>
            <a:off x="3675063" y="1857375"/>
            <a:ext cx="5056187" cy="1009650"/>
            <a:chOff x="1968" y="1440"/>
            <a:chExt cx="3185" cy="636"/>
          </a:xfrm>
        </p:grpSpPr>
        <p:sp>
          <p:nvSpPr>
            <p:cNvPr id="40974" name="Oval 8"/>
            <p:cNvSpPr>
              <a:spLocks noChangeArrowheads="1"/>
            </p:cNvSpPr>
            <p:nvPr/>
          </p:nvSpPr>
          <p:spPr bwMode="auto">
            <a:xfrm>
              <a:off x="1968" y="1440"/>
              <a:ext cx="624" cy="5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75" name="Line 9"/>
            <p:cNvSpPr>
              <a:spLocks noChangeShapeType="1"/>
            </p:cNvSpPr>
            <p:nvPr/>
          </p:nvSpPr>
          <p:spPr bwMode="auto">
            <a:xfrm>
              <a:off x="2474" y="1740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6" name="Line 10"/>
            <p:cNvSpPr>
              <a:spLocks noChangeShapeType="1"/>
            </p:cNvSpPr>
            <p:nvPr/>
          </p:nvSpPr>
          <p:spPr bwMode="auto">
            <a:xfrm>
              <a:off x="4865" y="1726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7" name="Rectangle 11"/>
            <p:cNvSpPr>
              <a:spLocks noChangeArrowheads="1"/>
            </p:cNvSpPr>
            <p:nvPr/>
          </p:nvSpPr>
          <p:spPr bwMode="auto">
            <a:xfrm>
              <a:off x="479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78" name="Rectangle 12"/>
            <p:cNvSpPr>
              <a:spLocks noChangeArrowheads="1"/>
            </p:cNvSpPr>
            <p:nvPr/>
          </p:nvSpPr>
          <p:spPr bwMode="auto">
            <a:xfrm>
              <a:off x="2296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79" name="Rectangle 13"/>
            <p:cNvSpPr>
              <a:spLocks noChangeArrowheads="1"/>
            </p:cNvSpPr>
            <p:nvPr/>
          </p:nvSpPr>
          <p:spPr bwMode="auto">
            <a:xfrm>
              <a:off x="3072" y="1584"/>
              <a:ext cx="144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0" name="Rectangle 14"/>
            <p:cNvSpPr>
              <a:spLocks noChangeArrowheads="1"/>
            </p:cNvSpPr>
            <p:nvPr/>
          </p:nvSpPr>
          <p:spPr bwMode="auto">
            <a:xfrm>
              <a:off x="3208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1" name="Rectangle 15"/>
            <p:cNvSpPr>
              <a:spLocks noChangeArrowheads="1"/>
            </p:cNvSpPr>
            <p:nvPr/>
          </p:nvSpPr>
          <p:spPr bwMode="auto">
            <a:xfrm>
              <a:off x="373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2" name="Rectangle 16"/>
            <p:cNvSpPr>
              <a:spLocks noChangeArrowheads="1"/>
            </p:cNvSpPr>
            <p:nvPr/>
          </p:nvSpPr>
          <p:spPr bwMode="auto">
            <a:xfrm>
              <a:off x="3928" y="1584"/>
              <a:ext cx="480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3" name="Rectangle 17"/>
            <p:cNvSpPr>
              <a:spLocks noChangeArrowheads="1"/>
            </p:cNvSpPr>
            <p:nvPr/>
          </p:nvSpPr>
          <p:spPr bwMode="auto">
            <a:xfrm>
              <a:off x="4416" y="1584"/>
              <a:ext cx="48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4" name="Rectangle 18"/>
            <p:cNvSpPr>
              <a:spLocks noChangeArrowheads="1"/>
            </p:cNvSpPr>
            <p:nvPr/>
          </p:nvSpPr>
          <p:spPr bwMode="auto">
            <a:xfrm>
              <a:off x="4552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5" name="Rectangle 19"/>
            <p:cNvSpPr>
              <a:spLocks noChangeArrowheads="1"/>
            </p:cNvSpPr>
            <p:nvPr/>
          </p:nvSpPr>
          <p:spPr bwMode="auto">
            <a:xfrm>
              <a:off x="3448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6" name="Rectangle 20"/>
            <p:cNvSpPr>
              <a:spLocks noChangeArrowheads="1"/>
            </p:cNvSpPr>
            <p:nvPr/>
          </p:nvSpPr>
          <p:spPr bwMode="auto">
            <a:xfrm>
              <a:off x="301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7" name="Rectangle 21"/>
            <p:cNvSpPr>
              <a:spLocks noChangeArrowheads="1"/>
            </p:cNvSpPr>
            <p:nvPr/>
          </p:nvSpPr>
          <p:spPr bwMode="auto">
            <a:xfrm>
              <a:off x="2920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8" name="Rectangle 22"/>
            <p:cNvSpPr>
              <a:spLocks noChangeArrowheads="1"/>
            </p:cNvSpPr>
            <p:nvPr/>
          </p:nvSpPr>
          <p:spPr bwMode="auto">
            <a:xfrm>
              <a:off x="2784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89" name="Rectangle 23"/>
            <p:cNvSpPr>
              <a:spLocks noChangeArrowheads="1"/>
            </p:cNvSpPr>
            <p:nvPr/>
          </p:nvSpPr>
          <p:spPr bwMode="auto">
            <a:xfrm>
              <a:off x="3352" y="1596"/>
              <a:ext cx="96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0" name="Rectangle 24"/>
            <p:cNvSpPr>
              <a:spLocks noChangeArrowheads="1"/>
            </p:cNvSpPr>
            <p:nvPr/>
          </p:nvSpPr>
          <p:spPr bwMode="auto">
            <a:xfrm>
              <a:off x="445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1" name="Rectangle 25"/>
            <p:cNvSpPr>
              <a:spLocks noChangeArrowheads="1"/>
            </p:cNvSpPr>
            <p:nvPr/>
          </p:nvSpPr>
          <p:spPr bwMode="auto">
            <a:xfrm>
              <a:off x="34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2" name="Rectangle 26"/>
            <p:cNvSpPr>
              <a:spLocks noChangeArrowheads="1"/>
            </p:cNvSpPr>
            <p:nvPr/>
          </p:nvSpPr>
          <p:spPr bwMode="auto">
            <a:xfrm>
              <a:off x="3592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3" name="Rectangle 27"/>
            <p:cNvSpPr>
              <a:spLocks noChangeArrowheads="1"/>
            </p:cNvSpPr>
            <p:nvPr/>
          </p:nvSpPr>
          <p:spPr bwMode="auto">
            <a:xfrm>
              <a:off x="46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4" name="Rectangle 28"/>
            <p:cNvSpPr>
              <a:spLocks noChangeArrowheads="1"/>
            </p:cNvSpPr>
            <p:nvPr/>
          </p:nvSpPr>
          <p:spPr bwMode="auto">
            <a:xfrm>
              <a:off x="3784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5" name="Rectangle 29"/>
            <p:cNvSpPr>
              <a:spLocks noChangeArrowheads="1"/>
            </p:cNvSpPr>
            <p:nvPr/>
          </p:nvSpPr>
          <p:spPr bwMode="auto">
            <a:xfrm>
              <a:off x="2344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6" name="Rectangle 30"/>
            <p:cNvSpPr>
              <a:spLocks noChangeArrowheads="1"/>
            </p:cNvSpPr>
            <p:nvPr/>
          </p:nvSpPr>
          <p:spPr bwMode="auto">
            <a:xfrm>
              <a:off x="2344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7" name="Rectangle 31"/>
            <p:cNvSpPr>
              <a:spLocks noChangeArrowheads="1"/>
            </p:cNvSpPr>
            <p:nvPr/>
          </p:nvSpPr>
          <p:spPr bwMode="auto">
            <a:xfrm>
              <a:off x="2152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8" name="Rectangle 32"/>
            <p:cNvSpPr>
              <a:spLocks noChangeArrowheads="1"/>
            </p:cNvSpPr>
            <p:nvPr/>
          </p:nvSpPr>
          <p:spPr bwMode="auto">
            <a:xfrm>
              <a:off x="2200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0999" name="Rectangle 33"/>
            <p:cNvSpPr>
              <a:spLocks noChangeArrowheads="1"/>
            </p:cNvSpPr>
            <p:nvPr/>
          </p:nvSpPr>
          <p:spPr bwMode="auto">
            <a:xfrm>
              <a:off x="2200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1000" name="Freeform 34"/>
            <p:cNvSpPr>
              <a:spLocks/>
            </p:cNvSpPr>
            <p:nvPr/>
          </p:nvSpPr>
          <p:spPr bwMode="auto">
            <a:xfrm>
              <a:off x="2122" y="1644"/>
              <a:ext cx="318" cy="192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1" name="Rectangle 35"/>
            <p:cNvSpPr>
              <a:spLocks noChangeArrowheads="1"/>
            </p:cNvSpPr>
            <p:nvPr/>
          </p:nvSpPr>
          <p:spPr bwMode="auto">
            <a:xfrm rot="1080000">
              <a:off x="2104" y="188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1002" name="Rectangle 36"/>
            <p:cNvSpPr>
              <a:spLocks noChangeArrowheads="1"/>
            </p:cNvSpPr>
            <p:nvPr/>
          </p:nvSpPr>
          <p:spPr bwMode="auto">
            <a:xfrm rot="-300000">
              <a:off x="2008" y="1884"/>
              <a:ext cx="48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1003" name="Rectangle 37"/>
            <p:cNvSpPr>
              <a:spLocks noChangeArrowheads="1"/>
            </p:cNvSpPr>
            <p:nvPr/>
          </p:nvSpPr>
          <p:spPr bwMode="auto">
            <a:xfrm rot="-840000">
              <a:off x="2056" y="1740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1004" name="Rectangle 38"/>
            <p:cNvSpPr>
              <a:spLocks noChangeArrowheads="1"/>
            </p:cNvSpPr>
            <p:nvPr/>
          </p:nvSpPr>
          <p:spPr bwMode="auto">
            <a:xfrm>
              <a:off x="287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1005" name="Line 39"/>
            <p:cNvSpPr>
              <a:spLocks noChangeShapeType="1"/>
            </p:cNvSpPr>
            <p:nvPr/>
          </p:nvSpPr>
          <p:spPr bwMode="auto">
            <a:xfrm>
              <a:off x="2544" y="18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6" name="Line 40"/>
            <p:cNvSpPr>
              <a:spLocks noChangeShapeType="1"/>
            </p:cNvSpPr>
            <p:nvPr/>
          </p:nvSpPr>
          <p:spPr bwMode="auto">
            <a:xfrm>
              <a:off x="2544" y="15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0967" name="Picture 41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4669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42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09775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43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763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0" name="Line 44"/>
          <p:cNvSpPr>
            <a:spLocks noChangeShapeType="1"/>
          </p:cNvSpPr>
          <p:nvPr/>
        </p:nvSpPr>
        <p:spPr bwMode="auto">
          <a:xfrm>
            <a:off x="2608263" y="1933575"/>
            <a:ext cx="99060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1" name="Line 45"/>
          <p:cNvSpPr>
            <a:spLocks noChangeShapeType="1"/>
          </p:cNvSpPr>
          <p:nvPr/>
        </p:nvSpPr>
        <p:spPr bwMode="auto">
          <a:xfrm>
            <a:off x="1782763" y="2359025"/>
            <a:ext cx="18161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2" name="Line 46"/>
          <p:cNvSpPr>
            <a:spLocks noChangeShapeType="1"/>
          </p:cNvSpPr>
          <p:nvPr/>
        </p:nvSpPr>
        <p:spPr bwMode="auto">
          <a:xfrm flipV="1">
            <a:off x="2684463" y="2359025"/>
            <a:ext cx="914400" cy="4127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3" name="Slide Number Placeholder 3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F2E551F-2984-E941-82E9-556AFA589978}" type="slidenum">
              <a:rPr lang="en-US" sz="1200" u="sng">
                <a:solidFill>
                  <a:srgbClr val="FFFFFF"/>
                </a:solidFill>
                <a:latin typeface="Tahoma" charset="0"/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sz="1200" u="sng">
              <a:solidFill>
                <a:srgbClr val="FFFFFF"/>
              </a:solidFill>
              <a:latin typeface="Tahoma" charset="0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323528" y="3933056"/>
            <a:ext cx="8610600" cy="2520280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2000" dirty="0" smtClean="0"/>
              <a:t>Quanto maior for a fila de espera maior será o tempo de transito e maior a probabilidade de que os pacotes cheguem </a:t>
            </a:r>
            <a:r>
              <a:rPr lang="pt-PT" sz="2000" i="1" dirty="0" smtClean="0"/>
              <a:t>tarde demais, </a:t>
            </a:r>
            <a:r>
              <a:rPr lang="pt-PT" sz="2000" dirty="0" smtClean="0"/>
              <a:t>isto é, cheguem quando já não são úteis</a:t>
            </a:r>
          </a:p>
          <a:p>
            <a:pPr>
              <a:defRPr/>
            </a:pPr>
            <a:r>
              <a:rPr lang="pt-PT" sz="2000" dirty="0" smtClean="0"/>
              <a:t>Na prática as filas são necessariamente limitadas e é indesejável que sejam demasiado grandes</a:t>
            </a:r>
          </a:p>
          <a:p>
            <a:pPr>
              <a:defRPr/>
            </a:pPr>
            <a:r>
              <a:rPr lang="pt-PT" sz="2000" dirty="0" smtClean="0"/>
              <a:t>O tamanho máximo da fila de espera determina o tempo máximo de espera na mesma</a:t>
            </a:r>
          </a:p>
        </p:txBody>
      </p:sp>
    </p:spTree>
    <p:extLst>
      <p:ext uri="{BB962C8B-B14F-4D97-AF65-F5344CB8AC3E}">
        <p14:creationId xmlns:p14="http://schemas.microsoft.com/office/powerpoint/2010/main" val="98526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D5CA034D-F7B8-9A42-A4FA-31F745C6A52B}" type="slidenum">
              <a:rPr lang="en-US" sz="1400">
                <a:solidFill>
                  <a:srgbClr val="FFFFFF"/>
                </a:solidFill>
              </a:rPr>
              <a:pPr algn="l" eaLnBrk="1" hangingPunct="1">
                <a:defRPr/>
              </a:pPr>
              <a:t>17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Caracterização da qualidade de serviço</a:t>
            </a:r>
            <a:endParaRPr lang="pt-PT" sz="3200" i="1" dirty="0">
              <a:latin typeface="+mn-lt"/>
              <a:ea typeface="ＭＳ Ｐゴシック" charset="0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endParaRPr lang="pt-PT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0973" name="Slide Number Placeholder 3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F2E551F-2984-E941-82E9-556AFA589978}" type="slidenum">
              <a:rPr lang="en-US" sz="1200" u="sng">
                <a:solidFill>
                  <a:srgbClr val="FFFFFF"/>
                </a:solidFill>
                <a:latin typeface="Tahoma" charset="0"/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sz="1200" u="sng">
              <a:solidFill>
                <a:srgbClr val="FFFFFF"/>
              </a:solidFill>
              <a:latin typeface="Tahoma" charset="0"/>
            </a:endParaRPr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610600" cy="4536504"/>
          </a:xfrm>
        </p:spPr>
        <p:txBody>
          <a:bodyPr/>
          <a:lstStyle/>
          <a:p>
            <a:r>
              <a:rPr lang="pt-PT" dirty="0" smtClean="0"/>
              <a:t>Tempo de transito extremo a extremo (latência) e sua variância (</a:t>
            </a:r>
            <a:r>
              <a:rPr lang="pt-PT" dirty="0" err="1" smtClean="0"/>
              <a:t>jitter</a:t>
            </a:r>
            <a:r>
              <a:rPr lang="pt-PT" dirty="0" smtClean="0"/>
              <a:t>)</a:t>
            </a:r>
          </a:p>
          <a:p>
            <a:r>
              <a:rPr lang="pt-PT" i="1" dirty="0" err="1" smtClean="0"/>
              <a:t>Throughput</a:t>
            </a:r>
            <a:r>
              <a:rPr lang="pt-PT" i="1" dirty="0" smtClean="0"/>
              <a:t> </a:t>
            </a:r>
            <a:r>
              <a:rPr lang="pt-PT" dirty="0" smtClean="0"/>
              <a:t>e sua caracterização</a:t>
            </a:r>
          </a:p>
          <a:p>
            <a:r>
              <a:rPr lang="pt-PT" dirty="0" smtClean="0"/>
              <a:t>Taxa de perca de pacotes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dirty="0" smtClean="0"/>
              <a:t>É fácil de a garantir ?</a:t>
            </a:r>
          </a:p>
        </p:txBody>
      </p:sp>
    </p:spTree>
    <p:extLst>
      <p:ext uri="{BB962C8B-B14F-4D97-AF65-F5344CB8AC3E}">
        <p14:creationId xmlns:p14="http://schemas.microsoft.com/office/powerpoint/2010/main" val="1954509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B22C42E-1DEC-3445-B908-F5B3A6C95C84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Modelo da rede</a:t>
            </a:r>
          </a:p>
        </p:txBody>
      </p:sp>
      <p:grpSp>
        <p:nvGrpSpPr>
          <p:cNvPr id="65542" name="Group 4"/>
          <p:cNvGrpSpPr>
            <a:grpSpLocks/>
          </p:cNvGrpSpPr>
          <p:nvPr/>
        </p:nvGrpSpPr>
        <p:grpSpPr bwMode="auto">
          <a:xfrm>
            <a:off x="1907704" y="1340768"/>
            <a:ext cx="5033963" cy="2438400"/>
            <a:chOff x="285" y="1200"/>
            <a:chExt cx="5142" cy="2592"/>
          </a:xfrm>
        </p:grpSpPr>
        <p:sp>
          <p:nvSpPr>
            <p:cNvPr id="98309" name="Oval 5"/>
            <p:cNvSpPr>
              <a:spLocks noChangeArrowheads="1"/>
            </p:cNvSpPr>
            <p:nvPr/>
          </p:nvSpPr>
          <p:spPr bwMode="auto">
            <a:xfrm>
              <a:off x="930" y="2229"/>
              <a:ext cx="538" cy="52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10" name="Line 6"/>
            <p:cNvSpPr>
              <a:spLocks noChangeShapeType="1"/>
            </p:cNvSpPr>
            <p:nvPr/>
          </p:nvSpPr>
          <p:spPr bwMode="auto">
            <a:xfrm>
              <a:off x="624" y="2491"/>
              <a:ext cx="3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11" name="Line 7"/>
            <p:cNvSpPr>
              <a:spLocks noChangeShapeType="1"/>
            </p:cNvSpPr>
            <p:nvPr/>
          </p:nvSpPr>
          <p:spPr bwMode="auto">
            <a:xfrm>
              <a:off x="1200" y="2753"/>
              <a:ext cx="864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12" name="Line 8"/>
            <p:cNvSpPr>
              <a:spLocks noChangeShapeType="1"/>
            </p:cNvSpPr>
            <p:nvPr/>
          </p:nvSpPr>
          <p:spPr bwMode="auto">
            <a:xfrm flipV="1">
              <a:off x="1469" y="2111"/>
              <a:ext cx="884" cy="3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13" name="Line 9"/>
            <p:cNvSpPr>
              <a:spLocks noChangeShapeType="1"/>
            </p:cNvSpPr>
            <p:nvPr/>
          </p:nvSpPr>
          <p:spPr bwMode="auto">
            <a:xfrm flipH="1">
              <a:off x="1200" y="1728"/>
              <a:ext cx="336" cy="5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5548" name="Group 10"/>
            <p:cNvGrpSpPr>
              <a:grpSpLocks/>
            </p:cNvGrpSpPr>
            <p:nvPr/>
          </p:nvGrpSpPr>
          <p:grpSpPr bwMode="auto">
            <a:xfrm>
              <a:off x="1315" y="2453"/>
              <a:ext cx="115" cy="75"/>
              <a:chOff x="2592" y="2208"/>
              <a:chExt cx="240" cy="192"/>
            </a:xfrm>
          </p:grpSpPr>
          <p:sp>
            <p:nvSpPr>
              <p:cNvPr id="98315" name="Freeform 11"/>
              <p:cNvSpPr>
                <a:spLocks/>
              </p:cNvSpPr>
              <p:nvPr/>
            </p:nvSpPr>
            <p:spPr bwMode="auto">
              <a:xfrm>
                <a:off x="2591" y="2210"/>
                <a:ext cx="240" cy="190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16" name="Line 12"/>
              <p:cNvSpPr>
                <a:spLocks noChangeShapeType="1"/>
              </p:cNvSpPr>
              <p:nvPr/>
            </p:nvSpPr>
            <p:spPr bwMode="auto">
              <a:xfrm>
                <a:off x="2737" y="2210"/>
                <a:ext cx="0" cy="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49" name="Group 13"/>
            <p:cNvGrpSpPr>
              <a:grpSpLocks/>
            </p:cNvGrpSpPr>
            <p:nvPr/>
          </p:nvGrpSpPr>
          <p:grpSpPr bwMode="auto">
            <a:xfrm flipH="1">
              <a:off x="970" y="2453"/>
              <a:ext cx="115" cy="75"/>
              <a:chOff x="2592" y="2208"/>
              <a:chExt cx="240" cy="192"/>
            </a:xfrm>
          </p:grpSpPr>
          <p:sp>
            <p:nvSpPr>
              <p:cNvPr id="98318" name="Freeform 14"/>
              <p:cNvSpPr>
                <a:spLocks/>
              </p:cNvSpPr>
              <p:nvPr/>
            </p:nvSpPr>
            <p:spPr bwMode="auto">
              <a:xfrm>
                <a:off x="2593" y="2210"/>
                <a:ext cx="240" cy="190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19" name="Line 15"/>
              <p:cNvSpPr>
                <a:spLocks noChangeShapeType="1"/>
              </p:cNvSpPr>
              <p:nvPr/>
            </p:nvSpPr>
            <p:spPr bwMode="auto">
              <a:xfrm>
                <a:off x="2739" y="2210"/>
                <a:ext cx="0" cy="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50" name="Group 16"/>
            <p:cNvGrpSpPr>
              <a:grpSpLocks/>
            </p:cNvGrpSpPr>
            <p:nvPr/>
          </p:nvGrpSpPr>
          <p:grpSpPr bwMode="auto">
            <a:xfrm rot="16200000" flipH="1">
              <a:off x="1144" y="2621"/>
              <a:ext cx="112" cy="76"/>
              <a:chOff x="2592" y="2208"/>
              <a:chExt cx="240" cy="192"/>
            </a:xfrm>
          </p:grpSpPr>
          <p:sp>
            <p:nvSpPr>
              <p:cNvPr id="98321" name="Freeform 17"/>
              <p:cNvSpPr>
                <a:spLocks/>
              </p:cNvSpPr>
              <p:nvPr/>
            </p:nvSpPr>
            <p:spPr bwMode="auto">
              <a:xfrm>
                <a:off x="2591" y="2209"/>
                <a:ext cx="242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22" name="Line 18"/>
              <p:cNvSpPr>
                <a:spLocks noChangeShapeType="1"/>
              </p:cNvSpPr>
              <p:nvPr/>
            </p:nvSpPr>
            <p:spPr bwMode="auto">
              <a:xfrm>
                <a:off x="2739" y="2205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51" name="Group 19"/>
            <p:cNvGrpSpPr>
              <a:grpSpLocks/>
            </p:cNvGrpSpPr>
            <p:nvPr/>
          </p:nvGrpSpPr>
          <p:grpSpPr bwMode="auto">
            <a:xfrm rot="5400000" flipH="1" flipV="1">
              <a:off x="1144" y="2285"/>
              <a:ext cx="112" cy="76"/>
              <a:chOff x="2592" y="2208"/>
              <a:chExt cx="240" cy="192"/>
            </a:xfrm>
          </p:grpSpPr>
          <p:sp>
            <p:nvSpPr>
              <p:cNvPr id="98324" name="Freeform 20"/>
              <p:cNvSpPr>
                <a:spLocks/>
              </p:cNvSpPr>
              <p:nvPr/>
            </p:nvSpPr>
            <p:spPr bwMode="auto">
              <a:xfrm>
                <a:off x="2591" y="2209"/>
                <a:ext cx="242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25" name="Line 21"/>
              <p:cNvSpPr>
                <a:spLocks noChangeShapeType="1"/>
              </p:cNvSpPr>
              <p:nvPr/>
            </p:nvSpPr>
            <p:spPr bwMode="auto">
              <a:xfrm>
                <a:off x="2739" y="2205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98326" name="Line 22"/>
            <p:cNvSpPr>
              <a:spLocks noChangeShapeType="1"/>
            </p:cNvSpPr>
            <p:nvPr/>
          </p:nvSpPr>
          <p:spPr bwMode="auto">
            <a:xfrm>
              <a:off x="2064" y="1728"/>
              <a:ext cx="576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5553" name="Group 23"/>
            <p:cNvGrpSpPr>
              <a:grpSpLocks/>
            </p:cNvGrpSpPr>
            <p:nvPr/>
          </p:nvGrpSpPr>
          <p:grpSpPr bwMode="auto">
            <a:xfrm>
              <a:off x="2371" y="1845"/>
              <a:ext cx="538" cy="523"/>
              <a:chOff x="2371" y="1653"/>
              <a:chExt cx="538" cy="523"/>
            </a:xfrm>
          </p:grpSpPr>
          <p:sp>
            <p:nvSpPr>
              <p:cNvPr id="98328" name="Oval 24"/>
              <p:cNvSpPr>
                <a:spLocks noChangeArrowheads="1"/>
              </p:cNvSpPr>
              <p:nvPr/>
            </p:nvSpPr>
            <p:spPr bwMode="auto">
              <a:xfrm>
                <a:off x="2370" y="1653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5621" name="Group 25"/>
              <p:cNvGrpSpPr>
                <a:grpSpLocks/>
              </p:cNvGrpSpPr>
              <p:nvPr/>
            </p:nvGrpSpPr>
            <p:grpSpPr bwMode="auto">
              <a:xfrm>
                <a:off x="2755" y="1877"/>
                <a:ext cx="115" cy="75"/>
                <a:chOff x="2592" y="2208"/>
                <a:chExt cx="240" cy="192"/>
              </a:xfrm>
            </p:grpSpPr>
            <p:sp>
              <p:nvSpPr>
                <p:cNvPr id="98330" name="Freeform 26"/>
                <p:cNvSpPr>
                  <a:spLocks/>
                </p:cNvSpPr>
                <p:nvPr/>
              </p:nvSpPr>
              <p:spPr bwMode="auto">
                <a:xfrm>
                  <a:off x="2591" y="2208"/>
                  <a:ext cx="240" cy="190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31" name="Line 27"/>
                <p:cNvSpPr>
                  <a:spLocks noChangeShapeType="1"/>
                </p:cNvSpPr>
                <p:nvPr/>
              </p:nvSpPr>
              <p:spPr bwMode="auto">
                <a:xfrm>
                  <a:off x="2737" y="2208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622" name="Group 28"/>
              <p:cNvGrpSpPr>
                <a:grpSpLocks/>
              </p:cNvGrpSpPr>
              <p:nvPr/>
            </p:nvGrpSpPr>
            <p:grpSpPr bwMode="auto">
              <a:xfrm flipH="1">
                <a:off x="2410" y="1877"/>
                <a:ext cx="115" cy="75"/>
                <a:chOff x="2592" y="2208"/>
                <a:chExt cx="240" cy="192"/>
              </a:xfrm>
            </p:grpSpPr>
            <p:sp>
              <p:nvSpPr>
                <p:cNvPr id="98333" name="Freeform 29"/>
                <p:cNvSpPr>
                  <a:spLocks/>
                </p:cNvSpPr>
                <p:nvPr/>
              </p:nvSpPr>
              <p:spPr bwMode="auto">
                <a:xfrm>
                  <a:off x="2593" y="2208"/>
                  <a:ext cx="240" cy="190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34" name="Line 30"/>
                <p:cNvSpPr>
                  <a:spLocks noChangeShapeType="1"/>
                </p:cNvSpPr>
                <p:nvPr/>
              </p:nvSpPr>
              <p:spPr bwMode="auto">
                <a:xfrm>
                  <a:off x="2739" y="2208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623" name="Group 31"/>
              <p:cNvGrpSpPr>
                <a:grpSpLocks/>
              </p:cNvGrpSpPr>
              <p:nvPr/>
            </p:nvGrpSpPr>
            <p:grpSpPr bwMode="auto">
              <a:xfrm rot="16200000" flipH="1">
                <a:off x="2584" y="2045"/>
                <a:ext cx="112" cy="76"/>
                <a:chOff x="2592" y="2208"/>
                <a:chExt cx="240" cy="192"/>
              </a:xfrm>
            </p:grpSpPr>
            <p:sp>
              <p:nvSpPr>
                <p:cNvPr id="98336" name="Freeform 32"/>
                <p:cNvSpPr>
                  <a:spLocks/>
                </p:cNvSpPr>
                <p:nvPr/>
              </p:nvSpPr>
              <p:spPr bwMode="auto">
                <a:xfrm>
                  <a:off x="2593" y="2209"/>
                  <a:ext cx="239" cy="188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37" name="Line 33"/>
                <p:cNvSpPr>
                  <a:spLocks noChangeShapeType="1"/>
                </p:cNvSpPr>
                <p:nvPr/>
              </p:nvSpPr>
              <p:spPr bwMode="auto">
                <a:xfrm>
                  <a:off x="2737" y="2204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624" name="Group 34"/>
              <p:cNvGrpSpPr>
                <a:grpSpLocks/>
              </p:cNvGrpSpPr>
              <p:nvPr/>
            </p:nvGrpSpPr>
            <p:grpSpPr bwMode="auto">
              <a:xfrm rot="5400000" flipH="1" flipV="1">
                <a:off x="2584" y="1709"/>
                <a:ext cx="112" cy="76"/>
                <a:chOff x="2592" y="2208"/>
                <a:chExt cx="240" cy="192"/>
              </a:xfrm>
            </p:grpSpPr>
            <p:sp>
              <p:nvSpPr>
                <p:cNvPr id="98339" name="Freeform 35"/>
                <p:cNvSpPr>
                  <a:spLocks/>
                </p:cNvSpPr>
                <p:nvPr/>
              </p:nvSpPr>
              <p:spPr bwMode="auto">
                <a:xfrm>
                  <a:off x="2592" y="2209"/>
                  <a:ext cx="239" cy="188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40" name="Line 36"/>
                <p:cNvSpPr>
                  <a:spLocks noChangeShapeType="1"/>
                </p:cNvSpPr>
                <p:nvPr/>
              </p:nvSpPr>
              <p:spPr bwMode="auto">
                <a:xfrm>
                  <a:off x="2741" y="2204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sp>
          <p:nvSpPr>
            <p:cNvPr id="98341" name="Oval 37"/>
            <p:cNvSpPr>
              <a:spLocks noChangeArrowheads="1"/>
            </p:cNvSpPr>
            <p:nvPr/>
          </p:nvSpPr>
          <p:spPr bwMode="auto">
            <a:xfrm>
              <a:off x="2083" y="3044"/>
              <a:ext cx="538" cy="52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42" name="Line 38"/>
            <p:cNvSpPr>
              <a:spLocks noChangeShapeType="1"/>
            </p:cNvSpPr>
            <p:nvPr/>
          </p:nvSpPr>
          <p:spPr bwMode="auto">
            <a:xfrm>
              <a:off x="2353" y="3568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43" name="Line 39"/>
            <p:cNvSpPr>
              <a:spLocks noChangeShapeType="1"/>
            </p:cNvSpPr>
            <p:nvPr/>
          </p:nvSpPr>
          <p:spPr bwMode="auto">
            <a:xfrm flipV="1">
              <a:off x="2622" y="3071"/>
              <a:ext cx="882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44" name="Line 40"/>
            <p:cNvSpPr>
              <a:spLocks noChangeShapeType="1"/>
            </p:cNvSpPr>
            <p:nvPr/>
          </p:nvSpPr>
          <p:spPr bwMode="auto">
            <a:xfrm flipH="1">
              <a:off x="2353" y="2400"/>
              <a:ext cx="287" cy="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5558" name="Group 41"/>
            <p:cNvGrpSpPr>
              <a:grpSpLocks/>
            </p:cNvGrpSpPr>
            <p:nvPr/>
          </p:nvGrpSpPr>
          <p:grpSpPr bwMode="auto">
            <a:xfrm>
              <a:off x="2467" y="3269"/>
              <a:ext cx="115" cy="75"/>
              <a:chOff x="2592" y="2208"/>
              <a:chExt cx="240" cy="192"/>
            </a:xfrm>
          </p:grpSpPr>
          <p:sp>
            <p:nvSpPr>
              <p:cNvPr id="98346" name="Freeform 42"/>
              <p:cNvSpPr>
                <a:spLocks/>
              </p:cNvSpPr>
              <p:nvPr/>
            </p:nvSpPr>
            <p:spPr bwMode="auto">
              <a:xfrm>
                <a:off x="2593" y="2208"/>
                <a:ext cx="240" cy="194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47" name="Line 43"/>
              <p:cNvSpPr>
                <a:spLocks noChangeShapeType="1"/>
              </p:cNvSpPr>
              <p:nvPr/>
            </p:nvSpPr>
            <p:spPr bwMode="auto">
              <a:xfrm>
                <a:off x="2739" y="2208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59" name="Group 44"/>
            <p:cNvGrpSpPr>
              <a:grpSpLocks/>
            </p:cNvGrpSpPr>
            <p:nvPr/>
          </p:nvGrpSpPr>
          <p:grpSpPr bwMode="auto">
            <a:xfrm flipH="1">
              <a:off x="2122" y="3269"/>
              <a:ext cx="115" cy="75"/>
              <a:chOff x="2592" y="2208"/>
              <a:chExt cx="240" cy="192"/>
            </a:xfrm>
          </p:grpSpPr>
          <p:sp>
            <p:nvSpPr>
              <p:cNvPr id="98349" name="Freeform 45"/>
              <p:cNvSpPr>
                <a:spLocks/>
              </p:cNvSpPr>
              <p:nvPr/>
            </p:nvSpPr>
            <p:spPr bwMode="auto">
              <a:xfrm>
                <a:off x="2591" y="2208"/>
                <a:ext cx="240" cy="194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50" name="Line 46"/>
              <p:cNvSpPr>
                <a:spLocks noChangeShapeType="1"/>
              </p:cNvSpPr>
              <p:nvPr/>
            </p:nvSpPr>
            <p:spPr bwMode="auto">
              <a:xfrm>
                <a:off x="2737" y="2208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60" name="Group 47"/>
            <p:cNvGrpSpPr>
              <a:grpSpLocks/>
            </p:cNvGrpSpPr>
            <p:nvPr/>
          </p:nvGrpSpPr>
          <p:grpSpPr bwMode="auto">
            <a:xfrm rot="16200000" flipH="1">
              <a:off x="2296" y="3437"/>
              <a:ext cx="112" cy="76"/>
              <a:chOff x="2592" y="2208"/>
              <a:chExt cx="240" cy="192"/>
            </a:xfrm>
          </p:grpSpPr>
          <p:sp>
            <p:nvSpPr>
              <p:cNvPr id="98352" name="Freeform 48"/>
              <p:cNvSpPr>
                <a:spLocks/>
              </p:cNvSpPr>
              <p:nvPr/>
            </p:nvSpPr>
            <p:spPr bwMode="auto">
              <a:xfrm>
                <a:off x="2592" y="2207"/>
                <a:ext cx="239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53" name="Line 49"/>
              <p:cNvSpPr>
                <a:spLocks noChangeShapeType="1"/>
              </p:cNvSpPr>
              <p:nvPr/>
            </p:nvSpPr>
            <p:spPr bwMode="auto">
              <a:xfrm>
                <a:off x="2737" y="2203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61" name="Group 50"/>
            <p:cNvGrpSpPr>
              <a:grpSpLocks/>
            </p:cNvGrpSpPr>
            <p:nvPr/>
          </p:nvGrpSpPr>
          <p:grpSpPr bwMode="auto">
            <a:xfrm rot="5400000" flipH="1" flipV="1">
              <a:off x="2296" y="3101"/>
              <a:ext cx="112" cy="76"/>
              <a:chOff x="2592" y="2208"/>
              <a:chExt cx="240" cy="192"/>
            </a:xfrm>
          </p:grpSpPr>
          <p:sp>
            <p:nvSpPr>
              <p:cNvPr id="98355" name="Freeform 51"/>
              <p:cNvSpPr>
                <a:spLocks/>
              </p:cNvSpPr>
              <p:nvPr/>
            </p:nvSpPr>
            <p:spPr bwMode="auto">
              <a:xfrm>
                <a:off x="2593" y="2207"/>
                <a:ext cx="239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56" name="Line 52"/>
              <p:cNvSpPr>
                <a:spLocks noChangeShapeType="1"/>
              </p:cNvSpPr>
              <p:nvPr/>
            </p:nvSpPr>
            <p:spPr bwMode="auto">
              <a:xfrm>
                <a:off x="2741" y="2203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98357" name="Oval 53"/>
            <p:cNvSpPr>
              <a:spLocks noChangeArrowheads="1"/>
            </p:cNvSpPr>
            <p:nvPr/>
          </p:nvSpPr>
          <p:spPr bwMode="auto">
            <a:xfrm>
              <a:off x="3523" y="2805"/>
              <a:ext cx="538" cy="52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58" name="Line 54"/>
            <p:cNvSpPr>
              <a:spLocks noChangeShapeType="1"/>
            </p:cNvSpPr>
            <p:nvPr/>
          </p:nvSpPr>
          <p:spPr bwMode="auto">
            <a:xfrm>
              <a:off x="3792" y="3328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59" name="Line 55"/>
            <p:cNvSpPr>
              <a:spLocks noChangeShapeType="1"/>
            </p:cNvSpPr>
            <p:nvPr/>
          </p:nvSpPr>
          <p:spPr bwMode="auto">
            <a:xfrm>
              <a:off x="4062" y="3066"/>
              <a:ext cx="3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60" name="Line 56"/>
            <p:cNvSpPr>
              <a:spLocks noChangeShapeType="1"/>
            </p:cNvSpPr>
            <p:nvPr/>
          </p:nvSpPr>
          <p:spPr bwMode="auto">
            <a:xfrm flipH="1">
              <a:off x="3792" y="2400"/>
              <a:ext cx="671" cy="4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5566" name="Group 57"/>
            <p:cNvGrpSpPr>
              <a:grpSpLocks/>
            </p:cNvGrpSpPr>
            <p:nvPr/>
          </p:nvGrpSpPr>
          <p:grpSpPr bwMode="auto">
            <a:xfrm>
              <a:off x="3907" y="3029"/>
              <a:ext cx="115" cy="75"/>
              <a:chOff x="2592" y="2208"/>
              <a:chExt cx="240" cy="192"/>
            </a:xfrm>
          </p:grpSpPr>
          <p:sp>
            <p:nvSpPr>
              <p:cNvPr id="98362" name="Freeform 58"/>
              <p:cNvSpPr>
                <a:spLocks/>
              </p:cNvSpPr>
              <p:nvPr/>
            </p:nvSpPr>
            <p:spPr bwMode="auto">
              <a:xfrm>
                <a:off x="2593" y="2209"/>
                <a:ext cx="240" cy="190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63" name="Line 59"/>
              <p:cNvSpPr>
                <a:spLocks noChangeShapeType="1"/>
              </p:cNvSpPr>
              <p:nvPr/>
            </p:nvSpPr>
            <p:spPr bwMode="auto">
              <a:xfrm>
                <a:off x="2739" y="2209"/>
                <a:ext cx="0" cy="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67" name="Group 60"/>
            <p:cNvGrpSpPr>
              <a:grpSpLocks/>
            </p:cNvGrpSpPr>
            <p:nvPr/>
          </p:nvGrpSpPr>
          <p:grpSpPr bwMode="auto">
            <a:xfrm flipH="1">
              <a:off x="3562" y="3029"/>
              <a:ext cx="115" cy="75"/>
              <a:chOff x="2592" y="2208"/>
              <a:chExt cx="240" cy="192"/>
            </a:xfrm>
          </p:grpSpPr>
          <p:sp>
            <p:nvSpPr>
              <p:cNvPr id="98365" name="Freeform 61"/>
              <p:cNvSpPr>
                <a:spLocks/>
              </p:cNvSpPr>
              <p:nvPr/>
            </p:nvSpPr>
            <p:spPr bwMode="auto">
              <a:xfrm>
                <a:off x="2591" y="2209"/>
                <a:ext cx="240" cy="190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66" name="Line 62"/>
              <p:cNvSpPr>
                <a:spLocks noChangeShapeType="1"/>
              </p:cNvSpPr>
              <p:nvPr/>
            </p:nvSpPr>
            <p:spPr bwMode="auto">
              <a:xfrm>
                <a:off x="2737" y="2209"/>
                <a:ext cx="0" cy="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68" name="Group 63"/>
            <p:cNvGrpSpPr>
              <a:grpSpLocks/>
            </p:cNvGrpSpPr>
            <p:nvPr/>
          </p:nvGrpSpPr>
          <p:grpSpPr bwMode="auto">
            <a:xfrm rot="16200000" flipH="1">
              <a:off x="3736" y="3197"/>
              <a:ext cx="112" cy="76"/>
              <a:chOff x="2592" y="2208"/>
              <a:chExt cx="240" cy="192"/>
            </a:xfrm>
          </p:grpSpPr>
          <p:sp>
            <p:nvSpPr>
              <p:cNvPr id="98368" name="Freeform 64"/>
              <p:cNvSpPr>
                <a:spLocks/>
              </p:cNvSpPr>
              <p:nvPr/>
            </p:nvSpPr>
            <p:spPr bwMode="auto">
              <a:xfrm>
                <a:off x="2593" y="2207"/>
                <a:ext cx="239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69" name="Line 65"/>
              <p:cNvSpPr>
                <a:spLocks noChangeShapeType="1"/>
              </p:cNvSpPr>
              <p:nvPr/>
            </p:nvSpPr>
            <p:spPr bwMode="auto">
              <a:xfrm>
                <a:off x="2738" y="2203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69" name="Group 66"/>
            <p:cNvGrpSpPr>
              <a:grpSpLocks/>
            </p:cNvGrpSpPr>
            <p:nvPr/>
          </p:nvGrpSpPr>
          <p:grpSpPr bwMode="auto">
            <a:xfrm rot="5400000" flipH="1" flipV="1">
              <a:off x="3736" y="2861"/>
              <a:ext cx="112" cy="76"/>
              <a:chOff x="2592" y="2208"/>
              <a:chExt cx="240" cy="192"/>
            </a:xfrm>
          </p:grpSpPr>
          <p:sp>
            <p:nvSpPr>
              <p:cNvPr id="98371" name="Freeform 67"/>
              <p:cNvSpPr>
                <a:spLocks/>
              </p:cNvSpPr>
              <p:nvPr/>
            </p:nvSpPr>
            <p:spPr bwMode="auto">
              <a:xfrm>
                <a:off x="2592" y="2207"/>
                <a:ext cx="239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72" name="Line 68"/>
              <p:cNvSpPr>
                <a:spLocks noChangeShapeType="1"/>
              </p:cNvSpPr>
              <p:nvPr/>
            </p:nvSpPr>
            <p:spPr bwMode="auto">
              <a:xfrm>
                <a:off x="2740" y="2203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98373" name="Oval 69"/>
            <p:cNvSpPr>
              <a:spLocks noChangeArrowheads="1"/>
            </p:cNvSpPr>
            <p:nvPr/>
          </p:nvSpPr>
          <p:spPr bwMode="auto">
            <a:xfrm>
              <a:off x="4195" y="1894"/>
              <a:ext cx="538" cy="52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74" name="Line 70"/>
            <p:cNvSpPr>
              <a:spLocks noChangeShapeType="1"/>
            </p:cNvSpPr>
            <p:nvPr/>
          </p:nvSpPr>
          <p:spPr bwMode="auto">
            <a:xfrm>
              <a:off x="2928" y="2111"/>
              <a:ext cx="1249" cy="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75" name="Line 71"/>
            <p:cNvSpPr>
              <a:spLocks noChangeShapeType="1"/>
            </p:cNvSpPr>
            <p:nvPr/>
          </p:nvSpPr>
          <p:spPr bwMode="auto">
            <a:xfrm>
              <a:off x="4733" y="2155"/>
              <a:ext cx="3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376" name="Line 72"/>
            <p:cNvSpPr>
              <a:spLocks noChangeShapeType="1"/>
            </p:cNvSpPr>
            <p:nvPr/>
          </p:nvSpPr>
          <p:spPr bwMode="auto">
            <a:xfrm>
              <a:off x="4464" y="1632"/>
              <a:ext cx="0" cy="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5574" name="Group 73"/>
            <p:cNvGrpSpPr>
              <a:grpSpLocks/>
            </p:cNvGrpSpPr>
            <p:nvPr/>
          </p:nvGrpSpPr>
          <p:grpSpPr bwMode="auto">
            <a:xfrm>
              <a:off x="4579" y="2117"/>
              <a:ext cx="115" cy="75"/>
              <a:chOff x="2592" y="2208"/>
              <a:chExt cx="240" cy="192"/>
            </a:xfrm>
          </p:grpSpPr>
          <p:sp>
            <p:nvSpPr>
              <p:cNvPr id="98378" name="Freeform 74"/>
              <p:cNvSpPr>
                <a:spLocks/>
              </p:cNvSpPr>
              <p:nvPr/>
            </p:nvSpPr>
            <p:spPr bwMode="auto">
              <a:xfrm>
                <a:off x="2592" y="2206"/>
                <a:ext cx="240" cy="194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79" name="Line 75"/>
              <p:cNvSpPr>
                <a:spLocks noChangeShapeType="1"/>
              </p:cNvSpPr>
              <p:nvPr/>
            </p:nvSpPr>
            <p:spPr bwMode="auto">
              <a:xfrm>
                <a:off x="2737" y="2206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75" name="Group 76"/>
            <p:cNvGrpSpPr>
              <a:grpSpLocks/>
            </p:cNvGrpSpPr>
            <p:nvPr/>
          </p:nvGrpSpPr>
          <p:grpSpPr bwMode="auto">
            <a:xfrm flipH="1">
              <a:off x="4234" y="2117"/>
              <a:ext cx="115" cy="75"/>
              <a:chOff x="2592" y="2208"/>
              <a:chExt cx="240" cy="192"/>
            </a:xfrm>
          </p:grpSpPr>
          <p:sp>
            <p:nvSpPr>
              <p:cNvPr id="98381" name="Freeform 77"/>
              <p:cNvSpPr>
                <a:spLocks/>
              </p:cNvSpPr>
              <p:nvPr/>
            </p:nvSpPr>
            <p:spPr bwMode="auto">
              <a:xfrm>
                <a:off x="2593" y="2206"/>
                <a:ext cx="240" cy="194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82" name="Line 78"/>
              <p:cNvSpPr>
                <a:spLocks noChangeShapeType="1"/>
              </p:cNvSpPr>
              <p:nvPr/>
            </p:nvSpPr>
            <p:spPr bwMode="auto">
              <a:xfrm>
                <a:off x="2738" y="2206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76" name="Group 79"/>
            <p:cNvGrpSpPr>
              <a:grpSpLocks/>
            </p:cNvGrpSpPr>
            <p:nvPr/>
          </p:nvGrpSpPr>
          <p:grpSpPr bwMode="auto">
            <a:xfrm rot="16200000" flipH="1">
              <a:off x="4408" y="2285"/>
              <a:ext cx="112" cy="76"/>
              <a:chOff x="2592" y="2208"/>
              <a:chExt cx="240" cy="192"/>
            </a:xfrm>
          </p:grpSpPr>
          <p:sp>
            <p:nvSpPr>
              <p:cNvPr id="98384" name="Freeform 80"/>
              <p:cNvSpPr>
                <a:spLocks/>
              </p:cNvSpPr>
              <p:nvPr/>
            </p:nvSpPr>
            <p:spPr bwMode="auto">
              <a:xfrm>
                <a:off x="2591" y="2209"/>
                <a:ext cx="242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85" name="Line 81"/>
              <p:cNvSpPr>
                <a:spLocks noChangeShapeType="1"/>
              </p:cNvSpPr>
              <p:nvPr/>
            </p:nvSpPr>
            <p:spPr bwMode="auto">
              <a:xfrm>
                <a:off x="2739" y="2205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65577" name="Group 82"/>
            <p:cNvGrpSpPr>
              <a:grpSpLocks/>
            </p:cNvGrpSpPr>
            <p:nvPr/>
          </p:nvGrpSpPr>
          <p:grpSpPr bwMode="auto">
            <a:xfrm rot="5400000" flipH="1" flipV="1">
              <a:off x="4408" y="1949"/>
              <a:ext cx="112" cy="76"/>
              <a:chOff x="2592" y="2208"/>
              <a:chExt cx="240" cy="192"/>
            </a:xfrm>
          </p:grpSpPr>
          <p:sp>
            <p:nvSpPr>
              <p:cNvPr id="98387" name="Freeform 83"/>
              <p:cNvSpPr>
                <a:spLocks/>
              </p:cNvSpPr>
              <p:nvPr/>
            </p:nvSpPr>
            <p:spPr bwMode="auto">
              <a:xfrm>
                <a:off x="2590" y="2209"/>
                <a:ext cx="242" cy="193"/>
              </a:xfrm>
              <a:custGeom>
                <a:avLst/>
                <a:gdLst>
                  <a:gd name="T0" fmla="*/ 0 w 240"/>
                  <a:gd name="T1" fmla="*/ 0 h 192"/>
                  <a:gd name="T2" fmla="*/ 240 w 240"/>
                  <a:gd name="T3" fmla="*/ 0 h 192"/>
                  <a:gd name="T4" fmla="*/ 240 w 240"/>
                  <a:gd name="T5" fmla="*/ 192 h 192"/>
                  <a:gd name="T6" fmla="*/ 0 w 240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0"/>
                    </a:moveTo>
                    <a:lnTo>
                      <a:pt x="240" y="0"/>
                    </a:lnTo>
                    <a:lnTo>
                      <a:pt x="24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8388" name="Line 84"/>
              <p:cNvSpPr>
                <a:spLocks noChangeShapeType="1"/>
              </p:cNvSpPr>
              <p:nvPr/>
            </p:nvSpPr>
            <p:spPr bwMode="auto">
              <a:xfrm>
                <a:off x="2739" y="2205"/>
                <a:ext cx="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pic>
          <p:nvPicPr>
            <p:cNvPr id="65578" name="Picture 85" descr="bd06908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" y="2304"/>
              <a:ext cx="387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579" name="Picture 86" descr="bd06908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0" y="1920"/>
              <a:ext cx="387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5580" name="Group 87"/>
            <p:cNvGrpSpPr>
              <a:grpSpLocks/>
            </p:cNvGrpSpPr>
            <p:nvPr/>
          </p:nvGrpSpPr>
          <p:grpSpPr bwMode="auto">
            <a:xfrm>
              <a:off x="1536" y="1440"/>
              <a:ext cx="538" cy="523"/>
              <a:chOff x="2371" y="1653"/>
              <a:chExt cx="538" cy="523"/>
            </a:xfrm>
          </p:grpSpPr>
          <p:sp>
            <p:nvSpPr>
              <p:cNvPr id="98392" name="Oval 88"/>
              <p:cNvSpPr>
                <a:spLocks noChangeArrowheads="1"/>
              </p:cNvSpPr>
              <p:nvPr/>
            </p:nvSpPr>
            <p:spPr bwMode="auto">
              <a:xfrm>
                <a:off x="2370" y="1653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5584" name="Group 89"/>
              <p:cNvGrpSpPr>
                <a:grpSpLocks/>
              </p:cNvGrpSpPr>
              <p:nvPr/>
            </p:nvGrpSpPr>
            <p:grpSpPr bwMode="auto">
              <a:xfrm>
                <a:off x="2755" y="1877"/>
                <a:ext cx="115" cy="75"/>
                <a:chOff x="2592" y="2208"/>
                <a:chExt cx="240" cy="192"/>
              </a:xfrm>
            </p:grpSpPr>
            <p:sp>
              <p:nvSpPr>
                <p:cNvPr id="98394" name="Freeform 90"/>
                <p:cNvSpPr>
                  <a:spLocks/>
                </p:cNvSpPr>
                <p:nvPr/>
              </p:nvSpPr>
              <p:spPr bwMode="auto">
                <a:xfrm>
                  <a:off x="2591" y="2208"/>
                  <a:ext cx="240" cy="190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95" name="Line 91"/>
                <p:cNvSpPr>
                  <a:spLocks noChangeShapeType="1"/>
                </p:cNvSpPr>
                <p:nvPr/>
              </p:nvSpPr>
              <p:spPr bwMode="auto">
                <a:xfrm>
                  <a:off x="2737" y="2208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585" name="Group 92"/>
              <p:cNvGrpSpPr>
                <a:grpSpLocks/>
              </p:cNvGrpSpPr>
              <p:nvPr/>
            </p:nvGrpSpPr>
            <p:grpSpPr bwMode="auto">
              <a:xfrm flipH="1">
                <a:off x="2410" y="1877"/>
                <a:ext cx="115" cy="75"/>
                <a:chOff x="2592" y="2208"/>
                <a:chExt cx="240" cy="192"/>
              </a:xfrm>
            </p:grpSpPr>
            <p:sp>
              <p:nvSpPr>
                <p:cNvPr id="98397" name="Freeform 93"/>
                <p:cNvSpPr>
                  <a:spLocks/>
                </p:cNvSpPr>
                <p:nvPr/>
              </p:nvSpPr>
              <p:spPr bwMode="auto">
                <a:xfrm>
                  <a:off x="2594" y="2208"/>
                  <a:ext cx="240" cy="190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398" name="Line 94"/>
                <p:cNvSpPr>
                  <a:spLocks noChangeShapeType="1"/>
                </p:cNvSpPr>
                <p:nvPr/>
              </p:nvSpPr>
              <p:spPr bwMode="auto">
                <a:xfrm>
                  <a:off x="2739" y="2208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586" name="Group 95"/>
              <p:cNvGrpSpPr>
                <a:grpSpLocks/>
              </p:cNvGrpSpPr>
              <p:nvPr/>
            </p:nvGrpSpPr>
            <p:grpSpPr bwMode="auto">
              <a:xfrm rot="16200000" flipH="1">
                <a:off x="2584" y="2045"/>
                <a:ext cx="112" cy="76"/>
                <a:chOff x="2592" y="2208"/>
                <a:chExt cx="240" cy="192"/>
              </a:xfrm>
            </p:grpSpPr>
            <p:sp>
              <p:nvSpPr>
                <p:cNvPr id="98400" name="Freeform 96"/>
                <p:cNvSpPr>
                  <a:spLocks/>
                </p:cNvSpPr>
                <p:nvPr/>
              </p:nvSpPr>
              <p:spPr bwMode="auto">
                <a:xfrm>
                  <a:off x="2593" y="2208"/>
                  <a:ext cx="239" cy="188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401" name="Line 97"/>
                <p:cNvSpPr>
                  <a:spLocks noChangeShapeType="1"/>
                </p:cNvSpPr>
                <p:nvPr/>
              </p:nvSpPr>
              <p:spPr bwMode="auto">
                <a:xfrm>
                  <a:off x="2737" y="2204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  <p:grpSp>
            <p:nvGrpSpPr>
              <p:cNvPr id="65587" name="Group 98"/>
              <p:cNvGrpSpPr>
                <a:grpSpLocks/>
              </p:cNvGrpSpPr>
              <p:nvPr/>
            </p:nvGrpSpPr>
            <p:grpSpPr bwMode="auto">
              <a:xfrm rot="5400000" flipH="1" flipV="1">
                <a:off x="2584" y="1709"/>
                <a:ext cx="112" cy="76"/>
                <a:chOff x="2592" y="2208"/>
                <a:chExt cx="240" cy="192"/>
              </a:xfrm>
            </p:grpSpPr>
            <p:sp>
              <p:nvSpPr>
                <p:cNvPr id="98403" name="Freeform 99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239" cy="188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8404" name="Line 100"/>
                <p:cNvSpPr>
                  <a:spLocks noChangeShapeType="1"/>
                </p:cNvSpPr>
                <p:nvPr/>
              </p:nvSpPr>
              <p:spPr bwMode="auto">
                <a:xfrm>
                  <a:off x="2741" y="2204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sp>
          <p:nvSpPr>
            <p:cNvPr id="98405" name="Line 101"/>
            <p:cNvSpPr>
              <a:spLocks noChangeShapeType="1"/>
            </p:cNvSpPr>
            <p:nvPr/>
          </p:nvSpPr>
          <p:spPr bwMode="auto">
            <a:xfrm>
              <a:off x="1824" y="1968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8406" name="Line 102"/>
            <p:cNvSpPr>
              <a:spLocks noChangeShapeType="1"/>
            </p:cNvSpPr>
            <p:nvPr/>
          </p:nvSpPr>
          <p:spPr bwMode="auto">
            <a:xfrm>
              <a:off x="1824" y="1200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4005064"/>
            <a:ext cx="8610600" cy="1872208"/>
          </a:xfrm>
        </p:spPr>
        <p:txBody>
          <a:bodyPr/>
          <a:lstStyle/>
          <a:p>
            <a:r>
              <a:rPr lang="pt-PT" sz="2400" dirty="0" smtClean="0"/>
              <a:t>A rede para este efeito pode ser modelizada por uma rede de filas de espera </a:t>
            </a:r>
            <a:r>
              <a:rPr lang="pt-PT" sz="2400" dirty="0"/>
              <a:t>com dimensões </a:t>
            </a:r>
            <a:r>
              <a:rPr lang="pt-PT" sz="2400" dirty="0" smtClean="0"/>
              <a:t>conhecidas e servidas a taxas também conhecidas</a:t>
            </a:r>
          </a:p>
          <a:p>
            <a:r>
              <a:rPr lang="pt-PT" sz="2400" dirty="0" smtClean="0"/>
              <a:t>Como caracterizar a chegada de pacotes é um aspecto essencial para determinar as filas de espera, tempo de transito e percas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3738195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A3951C7-AC0A-8B42-9B4B-A3140C2F1F51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600" smtClean="0">
                <a:cs typeface="+mj-cs"/>
              </a:rPr>
              <a:t>Um nó não tem só dois canais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7544" y="1268760"/>
            <a:ext cx="8162925" cy="2903538"/>
            <a:chOff x="452438" y="1981200"/>
            <a:chExt cx="8162925" cy="2903538"/>
          </a:xfrm>
        </p:grpSpPr>
        <p:sp>
          <p:nvSpPr>
            <p:cNvPr id="91139" name="Line 3"/>
            <p:cNvSpPr>
              <a:spLocks noChangeShapeType="1"/>
            </p:cNvSpPr>
            <p:nvPr/>
          </p:nvSpPr>
          <p:spPr bwMode="auto">
            <a:xfrm>
              <a:off x="990600" y="3954463"/>
              <a:ext cx="4873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40" name="Line 4"/>
            <p:cNvSpPr>
              <a:spLocks noChangeShapeType="1"/>
            </p:cNvSpPr>
            <p:nvPr/>
          </p:nvSpPr>
          <p:spPr bwMode="auto">
            <a:xfrm flipV="1">
              <a:off x="2332038" y="3352800"/>
              <a:ext cx="1401762" cy="6016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41" name="Line 5"/>
            <p:cNvSpPr>
              <a:spLocks noChangeShapeType="1"/>
            </p:cNvSpPr>
            <p:nvPr/>
          </p:nvSpPr>
          <p:spPr bwMode="auto">
            <a:xfrm flipV="1">
              <a:off x="4572000" y="2971800"/>
              <a:ext cx="60960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42" name="Line 6"/>
            <p:cNvSpPr>
              <a:spLocks noChangeShapeType="1"/>
            </p:cNvSpPr>
            <p:nvPr/>
          </p:nvSpPr>
          <p:spPr bwMode="auto">
            <a:xfrm>
              <a:off x="7513638" y="3421063"/>
              <a:ext cx="4873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pic>
          <p:nvPicPr>
            <p:cNvPr id="67593" name="Picture 7" descr="bd06908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438" y="3657600"/>
              <a:ext cx="614362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594" name="Picture 8" descr="bd06908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1000" y="3048000"/>
              <a:ext cx="614363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5" name="Line 9"/>
            <p:cNvSpPr>
              <a:spLocks noChangeShapeType="1"/>
            </p:cNvSpPr>
            <p:nvPr/>
          </p:nvSpPr>
          <p:spPr bwMode="auto">
            <a:xfrm>
              <a:off x="1905000" y="3200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46" name="Line 10"/>
            <p:cNvSpPr>
              <a:spLocks noChangeShapeType="1"/>
            </p:cNvSpPr>
            <p:nvPr/>
          </p:nvSpPr>
          <p:spPr bwMode="auto">
            <a:xfrm flipV="1">
              <a:off x="1905000" y="4343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7597" name="Group 11"/>
            <p:cNvGrpSpPr>
              <a:grpSpLocks/>
            </p:cNvGrpSpPr>
            <p:nvPr/>
          </p:nvGrpSpPr>
          <p:grpSpPr bwMode="auto">
            <a:xfrm>
              <a:off x="1477963" y="3538538"/>
              <a:ext cx="854075" cy="830262"/>
              <a:chOff x="931" y="2229"/>
              <a:chExt cx="538" cy="523"/>
            </a:xfrm>
          </p:grpSpPr>
          <p:sp>
            <p:nvSpPr>
              <p:cNvPr id="91148" name="Oval 12"/>
              <p:cNvSpPr>
                <a:spLocks noChangeArrowheads="1"/>
              </p:cNvSpPr>
              <p:nvPr/>
            </p:nvSpPr>
            <p:spPr bwMode="auto">
              <a:xfrm>
                <a:off x="931" y="2229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7634" name="Group 13"/>
              <p:cNvGrpSpPr>
                <a:grpSpLocks/>
              </p:cNvGrpSpPr>
              <p:nvPr/>
            </p:nvGrpSpPr>
            <p:grpSpPr bwMode="auto">
              <a:xfrm>
                <a:off x="1200" y="2352"/>
                <a:ext cx="192" cy="267"/>
                <a:chOff x="2592" y="2208"/>
                <a:chExt cx="240" cy="192"/>
              </a:xfrm>
            </p:grpSpPr>
            <p:sp>
              <p:nvSpPr>
                <p:cNvPr id="91150" name="Freeform 14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240" cy="192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1151" name="Line 15"/>
                <p:cNvSpPr>
                  <a:spLocks noChangeShapeType="1"/>
                </p:cNvSpPr>
                <p:nvPr/>
              </p:nvSpPr>
              <p:spPr bwMode="auto">
                <a:xfrm>
                  <a:off x="2736" y="220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sp>
          <p:nvSpPr>
            <p:cNvPr id="91167" name="Line 31"/>
            <p:cNvSpPr>
              <a:spLocks noChangeShapeType="1"/>
            </p:cNvSpPr>
            <p:nvPr/>
          </p:nvSpPr>
          <p:spPr bwMode="auto">
            <a:xfrm>
              <a:off x="6019800" y="2895600"/>
              <a:ext cx="6858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68" name="Line 32"/>
            <p:cNvSpPr>
              <a:spLocks noChangeShapeType="1"/>
            </p:cNvSpPr>
            <p:nvPr/>
          </p:nvSpPr>
          <p:spPr bwMode="auto">
            <a:xfrm>
              <a:off x="4114800" y="2667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69" name="Line 33"/>
            <p:cNvSpPr>
              <a:spLocks noChangeShapeType="1"/>
            </p:cNvSpPr>
            <p:nvPr/>
          </p:nvSpPr>
          <p:spPr bwMode="auto">
            <a:xfrm flipV="1">
              <a:off x="4114800" y="3810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70" name="Line 34"/>
            <p:cNvSpPr>
              <a:spLocks noChangeShapeType="1"/>
            </p:cNvSpPr>
            <p:nvPr/>
          </p:nvSpPr>
          <p:spPr bwMode="auto">
            <a:xfrm>
              <a:off x="5562600" y="21336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71" name="Line 35"/>
            <p:cNvSpPr>
              <a:spLocks noChangeShapeType="1"/>
            </p:cNvSpPr>
            <p:nvPr/>
          </p:nvSpPr>
          <p:spPr bwMode="auto">
            <a:xfrm flipV="1">
              <a:off x="5562600" y="32766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72" name="Line 36"/>
            <p:cNvSpPr>
              <a:spLocks noChangeShapeType="1"/>
            </p:cNvSpPr>
            <p:nvPr/>
          </p:nvSpPr>
          <p:spPr bwMode="auto">
            <a:xfrm>
              <a:off x="7010400" y="2667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91173" name="Line 37"/>
            <p:cNvSpPr>
              <a:spLocks noChangeShapeType="1"/>
            </p:cNvSpPr>
            <p:nvPr/>
          </p:nvSpPr>
          <p:spPr bwMode="auto">
            <a:xfrm flipV="1">
              <a:off x="7010400" y="3810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grpSp>
          <p:nvGrpSpPr>
            <p:cNvPr id="67605" name="Group 16"/>
            <p:cNvGrpSpPr>
              <a:grpSpLocks/>
            </p:cNvGrpSpPr>
            <p:nvPr/>
          </p:nvGrpSpPr>
          <p:grpSpPr bwMode="auto">
            <a:xfrm>
              <a:off x="3733800" y="2971800"/>
              <a:ext cx="854075" cy="830263"/>
              <a:chOff x="931" y="2229"/>
              <a:chExt cx="538" cy="523"/>
            </a:xfrm>
          </p:grpSpPr>
          <p:sp>
            <p:nvSpPr>
              <p:cNvPr id="91153" name="Oval 17"/>
              <p:cNvSpPr>
                <a:spLocks noChangeArrowheads="1"/>
              </p:cNvSpPr>
              <p:nvPr/>
            </p:nvSpPr>
            <p:spPr bwMode="auto">
              <a:xfrm>
                <a:off x="931" y="2229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7630" name="Group 18"/>
              <p:cNvGrpSpPr>
                <a:grpSpLocks/>
              </p:cNvGrpSpPr>
              <p:nvPr/>
            </p:nvGrpSpPr>
            <p:grpSpPr bwMode="auto">
              <a:xfrm>
                <a:off x="1200" y="2352"/>
                <a:ext cx="192" cy="267"/>
                <a:chOff x="2592" y="2208"/>
                <a:chExt cx="240" cy="192"/>
              </a:xfrm>
            </p:grpSpPr>
            <p:sp>
              <p:nvSpPr>
                <p:cNvPr id="91155" name="Freeform 19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240" cy="192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1156" name="Line 20"/>
                <p:cNvSpPr>
                  <a:spLocks noChangeShapeType="1"/>
                </p:cNvSpPr>
                <p:nvPr/>
              </p:nvSpPr>
              <p:spPr bwMode="auto">
                <a:xfrm>
                  <a:off x="2736" y="220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grpSp>
          <p:nvGrpSpPr>
            <p:cNvPr id="67606" name="Group 21"/>
            <p:cNvGrpSpPr>
              <a:grpSpLocks/>
            </p:cNvGrpSpPr>
            <p:nvPr/>
          </p:nvGrpSpPr>
          <p:grpSpPr bwMode="auto">
            <a:xfrm>
              <a:off x="6629400" y="3048000"/>
              <a:ext cx="854075" cy="830263"/>
              <a:chOff x="931" y="2229"/>
              <a:chExt cx="538" cy="523"/>
            </a:xfrm>
          </p:grpSpPr>
          <p:sp>
            <p:nvSpPr>
              <p:cNvPr id="91158" name="Oval 22"/>
              <p:cNvSpPr>
                <a:spLocks noChangeArrowheads="1"/>
              </p:cNvSpPr>
              <p:nvPr/>
            </p:nvSpPr>
            <p:spPr bwMode="auto">
              <a:xfrm>
                <a:off x="931" y="2229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7626" name="Group 23"/>
              <p:cNvGrpSpPr>
                <a:grpSpLocks/>
              </p:cNvGrpSpPr>
              <p:nvPr/>
            </p:nvGrpSpPr>
            <p:grpSpPr bwMode="auto">
              <a:xfrm>
                <a:off x="1200" y="2352"/>
                <a:ext cx="192" cy="267"/>
                <a:chOff x="2592" y="2208"/>
                <a:chExt cx="240" cy="192"/>
              </a:xfrm>
            </p:grpSpPr>
            <p:sp>
              <p:nvSpPr>
                <p:cNvPr id="91160" name="Freeform 24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240" cy="192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1161" name="Line 25"/>
                <p:cNvSpPr>
                  <a:spLocks noChangeShapeType="1"/>
                </p:cNvSpPr>
                <p:nvPr/>
              </p:nvSpPr>
              <p:spPr bwMode="auto">
                <a:xfrm>
                  <a:off x="2736" y="220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grpSp>
          <p:nvGrpSpPr>
            <p:cNvPr id="67607" name="Group 26"/>
            <p:cNvGrpSpPr>
              <a:grpSpLocks/>
            </p:cNvGrpSpPr>
            <p:nvPr/>
          </p:nvGrpSpPr>
          <p:grpSpPr bwMode="auto">
            <a:xfrm>
              <a:off x="5181600" y="2514600"/>
              <a:ext cx="854075" cy="830263"/>
              <a:chOff x="931" y="2229"/>
              <a:chExt cx="538" cy="523"/>
            </a:xfrm>
          </p:grpSpPr>
          <p:sp>
            <p:nvSpPr>
              <p:cNvPr id="91163" name="Oval 27"/>
              <p:cNvSpPr>
                <a:spLocks noChangeArrowheads="1"/>
              </p:cNvSpPr>
              <p:nvPr/>
            </p:nvSpPr>
            <p:spPr bwMode="auto">
              <a:xfrm>
                <a:off x="931" y="2229"/>
                <a:ext cx="538" cy="52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pt-PT">
                  <a:cs typeface="+mn-cs"/>
                </a:endParaRPr>
              </a:p>
            </p:txBody>
          </p:sp>
          <p:grpSp>
            <p:nvGrpSpPr>
              <p:cNvPr id="67622" name="Group 28"/>
              <p:cNvGrpSpPr>
                <a:grpSpLocks/>
              </p:cNvGrpSpPr>
              <p:nvPr/>
            </p:nvGrpSpPr>
            <p:grpSpPr bwMode="auto">
              <a:xfrm>
                <a:off x="1200" y="2352"/>
                <a:ext cx="192" cy="267"/>
                <a:chOff x="2592" y="2208"/>
                <a:chExt cx="240" cy="192"/>
              </a:xfrm>
            </p:grpSpPr>
            <p:sp>
              <p:nvSpPr>
                <p:cNvPr id="91165" name="Freeform 29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240" cy="192"/>
                </a:xfrm>
                <a:custGeom>
                  <a:avLst/>
                  <a:gdLst>
                    <a:gd name="T0" fmla="*/ 0 w 240"/>
                    <a:gd name="T1" fmla="*/ 0 h 192"/>
                    <a:gd name="T2" fmla="*/ 240 w 240"/>
                    <a:gd name="T3" fmla="*/ 0 h 192"/>
                    <a:gd name="T4" fmla="*/ 240 w 240"/>
                    <a:gd name="T5" fmla="*/ 192 h 192"/>
                    <a:gd name="T6" fmla="*/ 0 w 240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40" h="192">
                      <a:moveTo>
                        <a:pt x="0" y="0"/>
                      </a:moveTo>
                      <a:lnTo>
                        <a:pt x="240" y="0"/>
                      </a:lnTo>
                      <a:lnTo>
                        <a:pt x="240" y="192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  <p:sp>
              <p:nvSpPr>
                <p:cNvPr id="91166" name="Line 30"/>
                <p:cNvSpPr>
                  <a:spLocks noChangeShapeType="1"/>
                </p:cNvSpPr>
                <p:nvPr/>
              </p:nvSpPr>
              <p:spPr bwMode="auto">
                <a:xfrm>
                  <a:off x="2736" y="220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>
                    <a:cs typeface="+mn-cs"/>
                  </a:endParaRPr>
                </a:p>
              </p:txBody>
            </p:sp>
          </p:grpSp>
        </p:grpSp>
        <p:grpSp>
          <p:nvGrpSpPr>
            <p:cNvPr id="91184" name="Group 48"/>
            <p:cNvGrpSpPr>
              <a:grpSpLocks/>
            </p:cNvGrpSpPr>
            <p:nvPr/>
          </p:nvGrpSpPr>
          <p:grpSpPr bwMode="auto">
            <a:xfrm>
              <a:off x="1754188" y="3132138"/>
              <a:ext cx="2181225" cy="1752600"/>
              <a:chOff x="1105" y="1973"/>
              <a:chExt cx="1374" cy="1104"/>
            </a:xfrm>
          </p:grpSpPr>
          <p:sp>
            <p:nvSpPr>
              <p:cNvPr id="91174" name="Freeform 38"/>
              <p:cNvSpPr>
                <a:spLocks/>
              </p:cNvSpPr>
              <p:nvPr/>
            </p:nvSpPr>
            <p:spPr bwMode="auto">
              <a:xfrm>
                <a:off x="1120" y="1973"/>
                <a:ext cx="119" cy="497"/>
              </a:xfrm>
              <a:custGeom>
                <a:avLst/>
                <a:gdLst>
                  <a:gd name="T0" fmla="*/ 0 w 119"/>
                  <a:gd name="T1" fmla="*/ 0 h 497"/>
                  <a:gd name="T2" fmla="*/ 40 w 119"/>
                  <a:gd name="T3" fmla="*/ 418 h 497"/>
                  <a:gd name="T4" fmla="*/ 56 w 119"/>
                  <a:gd name="T5" fmla="*/ 473 h 497"/>
                  <a:gd name="T6" fmla="*/ 119 w 119"/>
                  <a:gd name="T7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9" h="497">
                    <a:moveTo>
                      <a:pt x="0" y="0"/>
                    </a:moveTo>
                    <a:cubicBezTo>
                      <a:pt x="7" y="140"/>
                      <a:pt x="17" y="279"/>
                      <a:pt x="40" y="418"/>
                    </a:cubicBezTo>
                    <a:cubicBezTo>
                      <a:pt x="40" y="418"/>
                      <a:pt x="53" y="469"/>
                      <a:pt x="56" y="473"/>
                    </a:cubicBezTo>
                    <a:cubicBezTo>
                      <a:pt x="72" y="489"/>
                      <a:pt x="119" y="497"/>
                      <a:pt x="119" y="497"/>
                    </a:cubicBezTo>
                  </a:path>
                </a:pathLst>
              </a:custGeom>
              <a:noFill/>
              <a:ln w="19050" cmpd="sng">
                <a:solidFill>
                  <a:srgbClr val="0099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75" name="Freeform 39"/>
              <p:cNvSpPr>
                <a:spLocks/>
              </p:cNvSpPr>
              <p:nvPr/>
            </p:nvSpPr>
            <p:spPr bwMode="auto">
              <a:xfrm>
                <a:off x="1105" y="2588"/>
                <a:ext cx="150" cy="489"/>
              </a:xfrm>
              <a:custGeom>
                <a:avLst/>
                <a:gdLst>
                  <a:gd name="T0" fmla="*/ 0 w 150"/>
                  <a:gd name="T1" fmla="*/ 489 h 489"/>
                  <a:gd name="T2" fmla="*/ 31 w 150"/>
                  <a:gd name="T3" fmla="*/ 197 h 489"/>
                  <a:gd name="T4" fmla="*/ 39 w 150"/>
                  <a:gd name="T5" fmla="*/ 103 h 489"/>
                  <a:gd name="T6" fmla="*/ 150 w 150"/>
                  <a:gd name="T7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489">
                    <a:moveTo>
                      <a:pt x="0" y="489"/>
                    </a:moveTo>
                    <a:cubicBezTo>
                      <a:pt x="18" y="392"/>
                      <a:pt x="21" y="295"/>
                      <a:pt x="31" y="197"/>
                    </a:cubicBezTo>
                    <a:cubicBezTo>
                      <a:pt x="34" y="166"/>
                      <a:pt x="28" y="132"/>
                      <a:pt x="39" y="103"/>
                    </a:cubicBezTo>
                    <a:cubicBezTo>
                      <a:pt x="55" y="62"/>
                      <a:pt x="119" y="31"/>
                      <a:pt x="15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82" name="Freeform 46"/>
              <p:cNvSpPr>
                <a:spLocks/>
              </p:cNvSpPr>
              <p:nvPr/>
            </p:nvSpPr>
            <p:spPr bwMode="auto">
              <a:xfrm>
                <a:off x="2178" y="2217"/>
                <a:ext cx="301" cy="521"/>
              </a:xfrm>
              <a:custGeom>
                <a:avLst/>
                <a:gdLst>
                  <a:gd name="T0" fmla="*/ 0 w 301"/>
                  <a:gd name="T1" fmla="*/ 48 h 521"/>
                  <a:gd name="T2" fmla="*/ 71 w 301"/>
                  <a:gd name="T3" fmla="*/ 16 h 521"/>
                  <a:gd name="T4" fmla="*/ 236 w 301"/>
                  <a:gd name="T5" fmla="*/ 71 h 521"/>
                  <a:gd name="T6" fmla="*/ 244 w 301"/>
                  <a:gd name="T7" fmla="*/ 111 h 521"/>
                  <a:gd name="T8" fmla="*/ 260 w 301"/>
                  <a:gd name="T9" fmla="*/ 158 h 521"/>
                  <a:gd name="T10" fmla="*/ 292 w 301"/>
                  <a:gd name="T11" fmla="*/ 395 h 521"/>
                  <a:gd name="T12" fmla="*/ 300 w 301"/>
                  <a:gd name="T13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1" h="521">
                    <a:moveTo>
                      <a:pt x="0" y="48"/>
                    </a:moveTo>
                    <a:cubicBezTo>
                      <a:pt x="26" y="39"/>
                      <a:pt x="45" y="25"/>
                      <a:pt x="71" y="16"/>
                    </a:cubicBezTo>
                    <a:cubicBezTo>
                      <a:pt x="181" y="23"/>
                      <a:pt x="189" y="0"/>
                      <a:pt x="236" y="71"/>
                    </a:cubicBezTo>
                    <a:cubicBezTo>
                      <a:pt x="239" y="84"/>
                      <a:pt x="240" y="98"/>
                      <a:pt x="244" y="111"/>
                    </a:cubicBezTo>
                    <a:cubicBezTo>
                      <a:pt x="248" y="127"/>
                      <a:pt x="260" y="158"/>
                      <a:pt x="260" y="158"/>
                    </a:cubicBezTo>
                    <a:cubicBezTo>
                      <a:pt x="270" y="238"/>
                      <a:pt x="276" y="316"/>
                      <a:pt x="292" y="395"/>
                    </a:cubicBezTo>
                    <a:cubicBezTo>
                      <a:pt x="301" y="505"/>
                      <a:pt x="300" y="463"/>
                      <a:pt x="300" y="52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grpSp>
          <p:nvGrpSpPr>
            <p:cNvPr id="91185" name="Group 49"/>
            <p:cNvGrpSpPr>
              <a:grpSpLocks/>
            </p:cNvGrpSpPr>
            <p:nvPr/>
          </p:nvGrpSpPr>
          <p:grpSpPr bwMode="auto">
            <a:xfrm>
              <a:off x="3962400" y="1981200"/>
              <a:ext cx="3057525" cy="2300288"/>
              <a:chOff x="2496" y="1248"/>
              <a:chExt cx="1926" cy="1449"/>
            </a:xfrm>
          </p:grpSpPr>
          <p:sp>
            <p:nvSpPr>
              <p:cNvPr id="91176" name="Freeform 40"/>
              <p:cNvSpPr>
                <a:spLocks/>
              </p:cNvSpPr>
              <p:nvPr/>
            </p:nvSpPr>
            <p:spPr bwMode="auto">
              <a:xfrm>
                <a:off x="2544" y="2160"/>
                <a:ext cx="96" cy="489"/>
              </a:xfrm>
              <a:custGeom>
                <a:avLst/>
                <a:gdLst>
                  <a:gd name="T0" fmla="*/ 0 w 150"/>
                  <a:gd name="T1" fmla="*/ 489 h 489"/>
                  <a:gd name="T2" fmla="*/ 31 w 150"/>
                  <a:gd name="T3" fmla="*/ 197 h 489"/>
                  <a:gd name="T4" fmla="*/ 39 w 150"/>
                  <a:gd name="T5" fmla="*/ 103 h 489"/>
                  <a:gd name="T6" fmla="*/ 150 w 150"/>
                  <a:gd name="T7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489">
                    <a:moveTo>
                      <a:pt x="0" y="489"/>
                    </a:moveTo>
                    <a:cubicBezTo>
                      <a:pt x="18" y="392"/>
                      <a:pt x="21" y="295"/>
                      <a:pt x="31" y="197"/>
                    </a:cubicBezTo>
                    <a:cubicBezTo>
                      <a:pt x="34" y="166"/>
                      <a:pt x="28" y="132"/>
                      <a:pt x="39" y="103"/>
                    </a:cubicBezTo>
                    <a:cubicBezTo>
                      <a:pt x="55" y="62"/>
                      <a:pt x="119" y="31"/>
                      <a:pt x="150" y="0"/>
                    </a:cubicBezTo>
                  </a:path>
                </a:pathLst>
              </a:custGeom>
              <a:noFill/>
              <a:ln w="19050" cmpd="sng">
                <a:solidFill>
                  <a:schemeClr val="bg2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77" name="Freeform 41"/>
              <p:cNvSpPr>
                <a:spLocks/>
              </p:cNvSpPr>
              <p:nvPr/>
            </p:nvSpPr>
            <p:spPr bwMode="auto">
              <a:xfrm>
                <a:off x="2496" y="1536"/>
                <a:ext cx="119" cy="497"/>
              </a:xfrm>
              <a:custGeom>
                <a:avLst/>
                <a:gdLst>
                  <a:gd name="T0" fmla="*/ 0 w 119"/>
                  <a:gd name="T1" fmla="*/ 0 h 497"/>
                  <a:gd name="T2" fmla="*/ 40 w 119"/>
                  <a:gd name="T3" fmla="*/ 418 h 497"/>
                  <a:gd name="T4" fmla="*/ 56 w 119"/>
                  <a:gd name="T5" fmla="*/ 473 h 497"/>
                  <a:gd name="T6" fmla="*/ 119 w 119"/>
                  <a:gd name="T7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9" h="497">
                    <a:moveTo>
                      <a:pt x="0" y="0"/>
                    </a:moveTo>
                    <a:cubicBezTo>
                      <a:pt x="7" y="140"/>
                      <a:pt x="17" y="279"/>
                      <a:pt x="40" y="418"/>
                    </a:cubicBezTo>
                    <a:cubicBezTo>
                      <a:pt x="40" y="418"/>
                      <a:pt x="53" y="469"/>
                      <a:pt x="56" y="473"/>
                    </a:cubicBezTo>
                    <a:cubicBezTo>
                      <a:pt x="72" y="489"/>
                      <a:pt x="119" y="497"/>
                      <a:pt x="119" y="497"/>
                    </a:cubicBezTo>
                  </a:path>
                </a:pathLst>
              </a:custGeom>
              <a:noFill/>
              <a:ln w="19050" cmpd="sng">
                <a:solidFill>
                  <a:srgbClr val="000099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78" name="Freeform 42"/>
              <p:cNvSpPr>
                <a:spLocks/>
              </p:cNvSpPr>
              <p:nvPr/>
            </p:nvSpPr>
            <p:spPr bwMode="auto">
              <a:xfrm>
                <a:off x="3408" y="1872"/>
                <a:ext cx="150" cy="489"/>
              </a:xfrm>
              <a:custGeom>
                <a:avLst/>
                <a:gdLst>
                  <a:gd name="T0" fmla="*/ 0 w 150"/>
                  <a:gd name="T1" fmla="*/ 489 h 489"/>
                  <a:gd name="T2" fmla="*/ 31 w 150"/>
                  <a:gd name="T3" fmla="*/ 197 h 489"/>
                  <a:gd name="T4" fmla="*/ 39 w 150"/>
                  <a:gd name="T5" fmla="*/ 103 h 489"/>
                  <a:gd name="T6" fmla="*/ 150 w 150"/>
                  <a:gd name="T7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489">
                    <a:moveTo>
                      <a:pt x="0" y="489"/>
                    </a:moveTo>
                    <a:cubicBezTo>
                      <a:pt x="18" y="392"/>
                      <a:pt x="21" y="295"/>
                      <a:pt x="31" y="197"/>
                    </a:cubicBezTo>
                    <a:cubicBezTo>
                      <a:pt x="34" y="166"/>
                      <a:pt x="28" y="132"/>
                      <a:pt x="39" y="103"/>
                    </a:cubicBezTo>
                    <a:cubicBezTo>
                      <a:pt x="55" y="62"/>
                      <a:pt x="119" y="31"/>
                      <a:pt x="150" y="0"/>
                    </a:cubicBezTo>
                  </a:path>
                </a:pathLst>
              </a:custGeom>
              <a:noFill/>
              <a:ln w="19050" cmpd="sng">
                <a:solidFill>
                  <a:schemeClr val="accent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79" name="Freeform 43"/>
              <p:cNvSpPr>
                <a:spLocks/>
              </p:cNvSpPr>
              <p:nvPr/>
            </p:nvSpPr>
            <p:spPr bwMode="auto">
              <a:xfrm>
                <a:off x="3408" y="1248"/>
                <a:ext cx="119" cy="497"/>
              </a:xfrm>
              <a:custGeom>
                <a:avLst/>
                <a:gdLst>
                  <a:gd name="T0" fmla="*/ 0 w 119"/>
                  <a:gd name="T1" fmla="*/ 0 h 497"/>
                  <a:gd name="T2" fmla="*/ 40 w 119"/>
                  <a:gd name="T3" fmla="*/ 418 h 497"/>
                  <a:gd name="T4" fmla="*/ 56 w 119"/>
                  <a:gd name="T5" fmla="*/ 473 h 497"/>
                  <a:gd name="T6" fmla="*/ 119 w 119"/>
                  <a:gd name="T7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9" h="497">
                    <a:moveTo>
                      <a:pt x="0" y="0"/>
                    </a:moveTo>
                    <a:cubicBezTo>
                      <a:pt x="7" y="140"/>
                      <a:pt x="17" y="279"/>
                      <a:pt x="40" y="418"/>
                    </a:cubicBezTo>
                    <a:cubicBezTo>
                      <a:pt x="40" y="418"/>
                      <a:pt x="53" y="469"/>
                      <a:pt x="56" y="473"/>
                    </a:cubicBezTo>
                    <a:cubicBezTo>
                      <a:pt x="72" y="489"/>
                      <a:pt x="119" y="497"/>
                      <a:pt x="119" y="497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80" name="Freeform 44"/>
              <p:cNvSpPr>
                <a:spLocks/>
              </p:cNvSpPr>
              <p:nvPr/>
            </p:nvSpPr>
            <p:spPr bwMode="auto">
              <a:xfrm>
                <a:off x="4272" y="2208"/>
                <a:ext cx="150" cy="489"/>
              </a:xfrm>
              <a:custGeom>
                <a:avLst/>
                <a:gdLst>
                  <a:gd name="T0" fmla="*/ 0 w 150"/>
                  <a:gd name="T1" fmla="*/ 489 h 489"/>
                  <a:gd name="T2" fmla="*/ 31 w 150"/>
                  <a:gd name="T3" fmla="*/ 197 h 489"/>
                  <a:gd name="T4" fmla="*/ 39 w 150"/>
                  <a:gd name="T5" fmla="*/ 103 h 489"/>
                  <a:gd name="T6" fmla="*/ 150 w 150"/>
                  <a:gd name="T7" fmla="*/ 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489">
                    <a:moveTo>
                      <a:pt x="0" y="489"/>
                    </a:moveTo>
                    <a:cubicBezTo>
                      <a:pt x="18" y="392"/>
                      <a:pt x="21" y="295"/>
                      <a:pt x="31" y="197"/>
                    </a:cubicBezTo>
                    <a:cubicBezTo>
                      <a:pt x="34" y="166"/>
                      <a:pt x="28" y="132"/>
                      <a:pt x="39" y="103"/>
                    </a:cubicBezTo>
                    <a:cubicBezTo>
                      <a:pt x="55" y="62"/>
                      <a:pt x="119" y="31"/>
                      <a:pt x="150" y="0"/>
                    </a:cubicBezTo>
                  </a:path>
                </a:pathLst>
              </a:custGeom>
              <a:noFill/>
              <a:ln w="19050" cmpd="sng">
                <a:solidFill>
                  <a:srgbClr val="CC0099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81" name="Freeform 45"/>
              <p:cNvSpPr>
                <a:spLocks/>
              </p:cNvSpPr>
              <p:nvPr/>
            </p:nvSpPr>
            <p:spPr bwMode="auto">
              <a:xfrm rot="319050">
                <a:off x="4320" y="1584"/>
                <a:ext cx="71" cy="497"/>
              </a:xfrm>
              <a:custGeom>
                <a:avLst/>
                <a:gdLst>
                  <a:gd name="T0" fmla="*/ 0 w 119"/>
                  <a:gd name="T1" fmla="*/ 0 h 497"/>
                  <a:gd name="T2" fmla="*/ 40 w 119"/>
                  <a:gd name="T3" fmla="*/ 418 h 497"/>
                  <a:gd name="T4" fmla="*/ 56 w 119"/>
                  <a:gd name="T5" fmla="*/ 473 h 497"/>
                  <a:gd name="T6" fmla="*/ 119 w 119"/>
                  <a:gd name="T7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9" h="497">
                    <a:moveTo>
                      <a:pt x="0" y="0"/>
                    </a:moveTo>
                    <a:cubicBezTo>
                      <a:pt x="7" y="140"/>
                      <a:pt x="17" y="279"/>
                      <a:pt x="40" y="418"/>
                    </a:cubicBezTo>
                    <a:cubicBezTo>
                      <a:pt x="40" y="418"/>
                      <a:pt x="53" y="469"/>
                      <a:pt x="56" y="473"/>
                    </a:cubicBezTo>
                    <a:cubicBezTo>
                      <a:pt x="72" y="489"/>
                      <a:pt x="119" y="497"/>
                      <a:pt x="119" y="497"/>
                    </a:cubicBezTo>
                  </a:path>
                </a:pathLst>
              </a:custGeom>
              <a:noFill/>
              <a:ln w="19050" cmpd="sng">
                <a:solidFill>
                  <a:srgbClr val="009999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91183" name="Freeform 47"/>
              <p:cNvSpPr>
                <a:spLocks/>
              </p:cNvSpPr>
              <p:nvPr/>
            </p:nvSpPr>
            <p:spPr bwMode="auto">
              <a:xfrm flipV="1">
                <a:off x="4032" y="1488"/>
                <a:ext cx="301" cy="521"/>
              </a:xfrm>
              <a:custGeom>
                <a:avLst/>
                <a:gdLst>
                  <a:gd name="T0" fmla="*/ 0 w 301"/>
                  <a:gd name="T1" fmla="*/ 48 h 521"/>
                  <a:gd name="T2" fmla="*/ 71 w 301"/>
                  <a:gd name="T3" fmla="*/ 16 h 521"/>
                  <a:gd name="T4" fmla="*/ 236 w 301"/>
                  <a:gd name="T5" fmla="*/ 71 h 521"/>
                  <a:gd name="T6" fmla="*/ 244 w 301"/>
                  <a:gd name="T7" fmla="*/ 111 h 521"/>
                  <a:gd name="T8" fmla="*/ 260 w 301"/>
                  <a:gd name="T9" fmla="*/ 158 h 521"/>
                  <a:gd name="T10" fmla="*/ 292 w 301"/>
                  <a:gd name="T11" fmla="*/ 395 h 521"/>
                  <a:gd name="T12" fmla="*/ 300 w 301"/>
                  <a:gd name="T13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1" h="521">
                    <a:moveTo>
                      <a:pt x="0" y="48"/>
                    </a:moveTo>
                    <a:cubicBezTo>
                      <a:pt x="26" y="39"/>
                      <a:pt x="45" y="25"/>
                      <a:pt x="71" y="16"/>
                    </a:cubicBezTo>
                    <a:cubicBezTo>
                      <a:pt x="181" y="23"/>
                      <a:pt x="189" y="0"/>
                      <a:pt x="236" y="71"/>
                    </a:cubicBezTo>
                    <a:cubicBezTo>
                      <a:pt x="239" y="84"/>
                      <a:pt x="240" y="98"/>
                      <a:pt x="244" y="111"/>
                    </a:cubicBezTo>
                    <a:cubicBezTo>
                      <a:pt x="248" y="127"/>
                      <a:pt x="260" y="158"/>
                      <a:pt x="260" y="158"/>
                    </a:cubicBezTo>
                    <a:cubicBezTo>
                      <a:pt x="270" y="238"/>
                      <a:pt x="276" y="316"/>
                      <a:pt x="292" y="395"/>
                    </a:cubicBezTo>
                    <a:cubicBezTo>
                      <a:pt x="301" y="505"/>
                      <a:pt x="300" y="463"/>
                      <a:pt x="300" y="521"/>
                    </a:cubicBezTo>
                  </a:path>
                </a:pathLst>
              </a:custGeom>
              <a:noFill/>
              <a:ln w="19050" cmpd="sng">
                <a:solidFill>
                  <a:srgbClr val="0099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</p:grpSp>
      <p:sp>
        <p:nvSpPr>
          <p:cNvPr id="55" name="Content Placeholder 1"/>
          <p:cNvSpPr txBox="1">
            <a:spLocks/>
          </p:cNvSpPr>
          <p:nvPr/>
        </p:nvSpPr>
        <p:spPr>
          <a:xfrm>
            <a:off x="323528" y="4149080"/>
            <a:ext cx="8610600" cy="1872208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r>
              <a:rPr lang="pt-PT" sz="2000" dirty="0" smtClean="0"/>
              <a:t>O modelo da rede baseia-se na teoria das filas de espera</a:t>
            </a:r>
          </a:p>
          <a:p>
            <a:r>
              <a:rPr lang="pt-PT" sz="2000" dirty="0" smtClean="0"/>
              <a:t>Considerando que a chegada de pacotes obedece a variáveis aleatórias que tentam aproximar o comportamento real dos protocolos de transporte e as aplicações</a:t>
            </a:r>
          </a:p>
          <a:p>
            <a:r>
              <a:rPr lang="pt-PT" sz="2000" dirty="0" smtClean="0"/>
              <a:t>Estes modelos só explicam casos simples ou mesmo teóricos, por isso muitas vezes usa-se simulação para estudar uma rede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3753395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3EF987-BA0D-A544-A114-168E3EEC30E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8610600" cy="489743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Com comutação de pacotes e </a:t>
            </a:r>
            <a:r>
              <a:rPr lang="pt-PT" sz="2400" i="1" dirty="0" err="1" smtClean="0"/>
              <a:t>statistical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multiplexing</a:t>
            </a:r>
            <a:r>
              <a:rPr lang="pt-PT" sz="2400" i="1" dirty="0" smtClean="0"/>
              <a:t> </a:t>
            </a:r>
            <a:r>
              <a:rPr lang="pt-PT" sz="2400" dirty="0" smtClean="0"/>
              <a:t>o tempo de transito não é garantido</a:t>
            </a:r>
          </a:p>
          <a:p>
            <a:pPr>
              <a:defRPr/>
            </a:pPr>
            <a:r>
              <a:rPr lang="pt-PT" sz="2400" dirty="0" smtClean="0"/>
              <a:t>Na verdade também não é garantido que os pacotes cheguem ao destino</a:t>
            </a:r>
          </a:p>
          <a:p>
            <a:pPr>
              <a:defRPr/>
            </a:pPr>
            <a:r>
              <a:rPr lang="pt-PT" sz="2400" dirty="0" smtClean="0"/>
              <a:t>Por detrás de ambos os comportamentos estão as filas de espera existentes nos nós</a:t>
            </a:r>
          </a:p>
          <a:p>
            <a:pPr>
              <a:defRPr/>
            </a:pPr>
            <a:r>
              <a:rPr lang="pt-PT" sz="2400" dirty="0" smtClean="0"/>
              <a:t>Quais as virtudes de </a:t>
            </a:r>
            <a:r>
              <a:rPr lang="pt-PT" sz="2400" i="1" dirty="0" err="1"/>
              <a:t>statistical</a:t>
            </a:r>
            <a:r>
              <a:rPr lang="pt-PT" sz="2400" i="1" dirty="0"/>
              <a:t> </a:t>
            </a:r>
            <a:r>
              <a:rPr lang="pt-PT" sz="2400" i="1" dirty="0" err="1"/>
              <a:t>multiplexing</a:t>
            </a:r>
            <a:r>
              <a:rPr lang="pt-PT" sz="2400" i="1" dirty="0"/>
              <a:t> </a:t>
            </a:r>
            <a:r>
              <a:rPr lang="pt-PT" sz="2400" dirty="0" smtClean="0"/>
              <a:t>?</a:t>
            </a:r>
          </a:p>
          <a:p>
            <a:pPr>
              <a:defRPr/>
            </a:pPr>
            <a:r>
              <a:rPr lang="pt-PT" sz="2400" dirty="0" smtClean="0"/>
              <a:t>Como minorar os seus defeitos ?</a:t>
            </a:r>
          </a:p>
          <a:p>
            <a:pPr>
              <a:defRPr/>
            </a:pPr>
            <a:r>
              <a:rPr lang="pt-PT" sz="2400" dirty="0" smtClean="0"/>
              <a:t>Estes são os objectivos desta lição</a:t>
            </a:r>
            <a:endParaRPr lang="pt-PT" sz="2400" dirty="0"/>
          </a:p>
          <a:p>
            <a:pPr marL="0" indent="0">
              <a:buFontTx/>
              <a:buNone/>
              <a:defRPr/>
            </a:pP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471302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É possível dimensionar a rede?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Se for possível caracterizar todos os fluxos emitidos por todos os emissores</a:t>
            </a:r>
          </a:p>
          <a:p>
            <a:r>
              <a:rPr lang="pt-PT" sz="2400" dirty="0" smtClean="0"/>
              <a:t>Se for conhecida a forma de encaminhamento desses fluxos na rede</a:t>
            </a:r>
          </a:p>
          <a:p>
            <a:r>
              <a:rPr lang="pt-PT" sz="2400" dirty="0" smtClean="0"/>
              <a:t>É possível determinar para cada canal qual a capacidade que acomoda as necessidades dos fluxos que o atravessam</a:t>
            </a:r>
          </a:p>
          <a:p>
            <a:endParaRPr lang="pt-PT" sz="2400" dirty="0" smtClean="0"/>
          </a:p>
          <a:p>
            <a:r>
              <a:rPr lang="pt-PT" sz="2400" dirty="0" smtClean="0"/>
              <a:t>Mas </a:t>
            </a:r>
            <a:r>
              <a:rPr lang="pt-PT" sz="2400" dirty="0"/>
              <a:t>t</a:t>
            </a:r>
            <a:r>
              <a:rPr lang="pt-PT" sz="2400" dirty="0" smtClean="0"/>
              <a:t>al é geralmente impossível numa rede real</a:t>
            </a:r>
          </a:p>
          <a:p>
            <a:r>
              <a:rPr lang="pt-PT" sz="2400" dirty="0" smtClean="0"/>
              <a:t>Por isso a mesma comporta muitos canais que perdem pacotes e o seu comportamento está longe de ser o ideal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49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5F1A2C2-8F20-7048-B5CA-28034EEC1996}" type="slidenum">
              <a:rPr lang="en-US" sz="1400" b="0">
                <a:latin typeface="Times New Roman" charset="0"/>
              </a:rPr>
              <a:pPr eaLnBrk="1" hangingPunct="1"/>
              <a:t>21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Comic Sans MS" charset="0"/>
              </a:rPr>
              <a:t>Supressão de pacotes na Internet</a:t>
            </a:r>
            <a:endParaRPr lang="pt-PT" dirty="0">
              <a:latin typeface="Comic Sans MS" charset="0"/>
            </a:endParaRPr>
          </a:p>
        </p:txBody>
      </p:sp>
      <p:sp>
        <p:nvSpPr>
          <p:cNvPr id="1299459" name="Cloud"/>
          <p:cNvSpPr>
            <a:spLocks noChangeAspect="1" noEditPoints="1" noChangeArrowheads="1"/>
          </p:cNvSpPr>
          <p:nvPr/>
        </p:nvSpPr>
        <p:spPr bwMode="auto">
          <a:xfrm>
            <a:off x="2411761" y="1340769"/>
            <a:ext cx="4248472" cy="216024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53252" name="Line 6"/>
          <p:cNvSpPr>
            <a:spLocks noChangeShapeType="1"/>
          </p:cNvSpPr>
          <p:nvPr/>
        </p:nvSpPr>
        <p:spPr bwMode="auto">
          <a:xfrm>
            <a:off x="1547664" y="1916832"/>
            <a:ext cx="936104" cy="28803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3253" name="Line 7"/>
          <p:cNvSpPr>
            <a:spLocks noChangeShapeType="1"/>
          </p:cNvSpPr>
          <p:nvPr/>
        </p:nvSpPr>
        <p:spPr bwMode="auto">
          <a:xfrm flipV="1">
            <a:off x="6660233" y="2132856"/>
            <a:ext cx="864096" cy="14401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3254" name="Text Box 8"/>
          <p:cNvSpPr txBox="1">
            <a:spLocks noChangeArrowheads="1"/>
          </p:cNvSpPr>
          <p:nvPr/>
        </p:nvSpPr>
        <p:spPr bwMode="auto">
          <a:xfrm>
            <a:off x="4178647" y="2339305"/>
            <a:ext cx="5191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325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5536" y="3717032"/>
            <a:ext cx="8496944" cy="2016224"/>
          </a:xfrm>
        </p:spPr>
        <p:txBody>
          <a:bodyPr/>
          <a:lstStyle/>
          <a:p>
            <a:r>
              <a:rPr lang="pt-PT" sz="2000" dirty="0" smtClean="0">
                <a:latin typeface="Comic Sans MS" charset="0"/>
                <a:cs typeface="Arial" charset="0"/>
              </a:rPr>
              <a:t>Sempre que não há espaço nas filas de espera os nós de comutação suprimem os pacotes e não notificam nem os emissores nem os outros nós</a:t>
            </a:r>
          </a:p>
          <a:p>
            <a:r>
              <a:rPr lang="pt-PT" sz="2000" dirty="0" smtClean="0">
                <a:latin typeface="Comic Sans MS" charset="0"/>
                <a:cs typeface="Arial" charset="0"/>
              </a:rPr>
              <a:t>Emitir pacotes que vão ser suprimidos é um desperdício, mais vale diminuir a taxa de emissão</a:t>
            </a:r>
          </a:p>
          <a:p>
            <a:r>
              <a:rPr lang="pt-PT" sz="2000" dirty="0" smtClean="0">
                <a:latin typeface="Comic Sans MS" charset="0"/>
                <a:cs typeface="Arial" charset="0"/>
              </a:rPr>
              <a:t>Na verdade, quando os fluxos dos diferentes computadores são muito superiores à capacidade disponível, a rede entra em saturação e o seu rendimento diminui</a:t>
            </a:r>
            <a:endParaRPr lang="pt-PT" sz="2000" dirty="0">
              <a:latin typeface="Comic Sans MS" charset="0"/>
              <a:cs typeface="Arial" charset="0"/>
            </a:endParaRPr>
          </a:p>
        </p:txBody>
      </p:sp>
      <p:grpSp>
        <p:nvGrpSpPr>
          <p:cNvPr id="11" name="Group 102"/>
          <p:cNvGrpSpPr>
            <a:grpSpLocks/>
          </p:cNvGrpSpPr>
          <p:nvPr/>
        </p:nvGrpSpPr>
        <p:grpSpPr bwMode="auto">
          <a:xfrm>
            <a:off x="7236296" y="1628800"/>
            <a:ext cx="779462" cy="679450"/>
            <a:chOff x="-44" y="1473"/>
            <a:chExt cx="981" cy="1105"/>
          </a:xfrm>
        </p:grpSpPr>
        <p:pic>
          <p:nvPicPr>
            <p:cNvPr id="12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" name="Group 102"/>
          <p:cNvGrpSpPr>
            <a:grpSpLocks/>
          </p:cNvGrpSpPr>
          <p:nvPr/>
        </p:nvGrpSpPr>
        <p:grpSpPr bwMode="auto">
          <a:xfrm>
            <a:off x="827584" y="1412776"/>
            <a:ext cx="779462" cy="679450"/>
            <a:chOff x="-44" y="1473"/>
            <a:chExt cx="981" cy="1105"/>
          </a:xfrm>
        </p:grpSpPr>
        <p:pic>
          <p:nvPicPr>
            <p:cNvPr id="15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" name="Group 102"/>
          <p:cNvGrpSpPr>
            <a:grpSpLocks/>
          </p:cNvGrpSpPr>
          <p:nvPr/>
        </p:nvGrpSpPr>
        <p:grpSpPr bwMode="auto">
          <a:xfrm>
            <a:off x="7236296" y="2708920"/>
            <a:ext cx="779462" cy="679450"/>
            <a:chOff x="-44" y="1473"/>
            <a:chExt cx="981" cy="1105"/>
          </a:xfrm>
        </p:grpSpPr>
        <p:pic>
          <p:nvPicPr>
            <p:cNvPr id="18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6588225" y="2564904"/>
            <a:ext cx="936104" cy="43204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1" name="Group 102"/>
          <p:cNvGrpSpPr>
            <a:grpSpLocks/>
          </p:cNvGrpSpPr>
          <p:nvPr/>
        </p:nvGrpSpPr>
        <p:grpSpPr bwMode="auto">
          <a:xfrm>
            <a:off x="755576" y="2564904"/>
            <a:ext cx="779462" cy="679450"/>
            <a:chOff x="-44" y="1473"/>
            <a:chExt cx="981" cy="1105"/>
          </a:xfrm>
        </p:grpSpPr>
        <p:pic>
          <p:nvPicPr>
            <p:cNvPr id="22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4" name="Line 6"/>
          <p:cNvSpPr>
            <a:spLocks noChangeShapeType="1"/>
          </p:cNvSpPr>
          <p:nvPr/>
        </p:nvSpPr>
        <p:spPr bwMode="auto">
          <a:xfrm flipV="1">
            <a:off x="1403648" y="2564904"/>
            <a:ext cx="1080120" cy="43204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486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2800" dirty="0" smtClean="0"/>
              <a:t>Comportamento em caso de saturação da rede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861048"/>
            <a:ext cx="8610600" cy="2569840"/>
          </a:xfrm>
        </p:spPr>
        <p:txBody>
          <a:bodyPr/>
          <a:lstStyle/>
          <a:p>
            <a:r>
              <a:rPr lang="pt-PT" sz="2000" dirty="0" smtClean="0"/>
              <a:t>Como o tempo de transito aumenta, os emissores retransmitem pacotes que julgam perdidos, introduzindo assim duplicados</a:t>
            </a:r>
          </a:p>
          <a:p>
            <a:r>
              <a:rPr lang="pt-PT" sz="2000" dirty="0" smtClean="0"/>
              <a:t>Todos os pacotes suprimidos têm de ser reemitidos (mas os pacotes perdidos consumiram recursos)</a:t>
            </a:r>
          </a:p>
          <a:p>
            <a:r>
              <a:rPr lang="pt-PT" sz="2000" dirty="0" smtClean="0"/>
              <a:t>Todos os pacotes que atravessaram vários nós de comutação mas mais tarde são suprimidos introduzem ainda mais desperdício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1599680" y="1872134"/>
            <a:ext cx="403225" cy="452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1810817" y="1872134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1572692" y="1340321"/>
            <a:ext cx="285750" cy="473075"/>
            <a:chOff x="12762" y="10336"/>
            <a:chExt cx="1027" cy="1700"/>
          </a:xfrm>
        </p:grpSpPr>
        <p:sp>
          <p:nvSpPr>
            <p:cNvPr id="8" name="Rectangle 5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9" name="Rectangle 5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" name="Line 5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" name="Line 5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2" name="Line 5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" name="Line 5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4" name="Line 60"/>
          <p:cNvSpPr>
            <a:spLocks noChangeShapeType="1"/>
          </p:cNvSpPr>
          <p:nvPr/>
        </p:nvSpPr>
        <p:spPr bwMode="auto">
          <a:xfrm flipH="1">
            <a:off x="1007542" y="2905596"/>
            <a:ext cx="63817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15" name="Group 102"/>
          <p:cNvGrpSpPr>
            <a:grpSpLocks/>
          </p:cNvGrpSpPr>
          <p:nvPr/>
        </p:nvGrpSpPr>
        <p:grpSpPr bwMode="auto">
          <a:xfrm>
            <a:off x="694805" y="2369021"/>
            <a:ext cx="285750" cy="473075"/>
            <a:chOff x="12762" y="10336"/>
            <a:chExt cx="1027" cy="1700"/>
          </a:xfrm>
        </p:grpSpPr>
        <p:sp>
          <p:nvSpPr>
            <p:cNvPr id="16" name="Rectangle 10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7" name="Rectangle 10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8" name="Line 10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9" name="Line 10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0" name="Line 10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1" name="Line 10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1810817" y="2095971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" name="Line 111"/>
          <p:cNvSpPr>
            <a:spLocks noChangeShapeType="1"/>
          </p:cNvSpPr>
          <p:nvPr/>
        </p:nvSpPr>
        <p:spPr bwMode="auto">
          <a:xfrm flipH="1" flipV="1">
            <a:off x="2590280" y="2105496"/>
            <a:ext cx="339725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4" name="Line 112"/>
          <p:cNvSpPr>
            <a:spLocks noChangeShapeType="1"/>
          </p:cNvSpPr>
          <p:nvPr/>
        </p:nvSpPr>
        <p:spPr bwMode="auto">
          <a:xfrm flipH="1">
            <a:off x="2564880" y="1881659"/>
            <a:ext cx="566737" cy="676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" name="Line 113"/>
          <p:cNvSpPr>
            <a:spLocks noChangeShapeType="1"/>
          </p:cNvSpPr>
          <p:nvPr/>
        </p:nvSpPr>
        <p:spPr bwMode="auto">
          <a:xfrm flipH="1">
            <a:off x="3112567" y="1891184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26" name="Group 154"/>
          <p:cNvGrpSpPr>
            <a:grpSpLocks/>
          </p:cNvGrpSpPr>
          <p:nvPr/>
        </p:nvGrpSpPr>
        <p:grpSpPr bwMode="auto">
          <a:xfrm>
            <a:off x="3250680" y="1410171"/>
            <a:ext cx="284162" cy="471488"/>
            <a:chOff x="12762" y="10336"/>
            <a:chExt cx="1027" cy="1700"/>
          </a:xfrm>
        </p:grpSpPr>
        <p:sp>
          <p:nvSpPr>
            <p:cNvPr id="27" name="Rectangle 155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8" name="Rectangle 156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9" name="Line 157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0" name="Line 158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1" name="Line 159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2" name="Line 160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3" name="Group 201"/>
          <p:cNvGrpSpPr>
            <a:grpSpLocks/>
          </p:cNvGrpSpPr>
          <p:nvPr/>
        </p:nvGrpSpPr>
        <p:grpSpPr bwMode="auto">
          <a:xfrm>
            <a:off x="3037955" y="2492846"/>
            <a:ext cx="282575" cy="471488"/>
            <a:chOff x="12762" y="10336"/>
            <a:chExt cx="1027" cy="1700"/>
          </a:xfrm>
        </p:grpSpPr>
        <p:sp>
          <p:nvSpPr>
            <p:cNvPr id="34" name="Rectangle 20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5" name="Rectangle 20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6" name="Line 20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7" name="Line 20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" name="Line 20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9" name="Line 20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40" name="Group 212"/>
          <p:cNvGrpSpPr>
            <a:grpSpLocks/>
          </p:cNvGrpSpPr>
          <p:nvPr/>
        </p:nvGrpSpPr>
        <p:grpSpPr bwMode="auto">
          <a:xfrm>
            <a:off x="2115617" y="1975321"/>
            <a:ext cx="469900" cy="219075"/>
            <a:chOff x="9542" y="11900"/>
            <a:chExt cx="1624" cy="640"/>
          </a:xfrm>
        </p:grpSpPr>
        <p:sp>
          <p:nvSpPr>
            <p:cNvPr id="41" name="Oval 213"/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" name="Line 214"/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" name="Line 215"/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" name="Rectangle 216"/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pt-PT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45" name="Rectangle 217"/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pt-PT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46" name="Oval 218"/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" name="Group 219"/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60" name="Line 2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" name="Line 2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" name="Line 2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48" name="Group 223"/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57" name="Line 22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8" name="Line 22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59" name="Line 22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49" name="Group 227"/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50" name="Rectangle 228"/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1" name="Line 229"/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Line 230"/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Line 231"/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4" name="Line 232"/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5" name="Line 233"/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6" name="Line 234"/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</p:grpSp>
      <p:sp>
        <p:nvSpPr>
          <p:cNvPr id="63" name="Line 235"/>
          <p:cNvSpPr>
            <a:spLocks noChangeShapeType="1"/>
          </p:cNvSpPr>
          <p:nvPr/>
        </p:nvSpPr>
        <p:spPr bwMode="auto">
          <a:xfrm>
            <a:off x="2610917" y="1538759"/>
            <a:ext cx="120650" cy="1587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64" name="Group 236"/>
          <p:cNvGrpSpPr>
            <a:grpSpLocks/>
          </p:cNvGrpSpPr>
          <p:nvPr/>
        </p:nvGrpSpPr>
        <p:grpSpPr bwMode="auto">
          <a:xfrm>
            <a:off x="1715567" y="1370484"/>
            <a:ext cx="39688" cy="141287"/>
            <a:chOff x="10104" y="10005"/>
            <a:chExt cx="137" cy="411"/>
          </a:xfrm>
        </p:grpSpPr>
        <p:sp>
          <p:nvSpPr>
            <p:cNvPr id="65" name="Oval 237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66" name="Oval 238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67" name="Oval 241"/>
          <p:cNvSpPr>
            <a:spLocks noChangeArrowheads="1"/>
          </p:cNvSpPr>
          <p:nvPr/>
        </p:nvSpPr>
        <p:spPr bwMode="auto">
          <a:xfrm>
            <a:off x="2418830" y="2449984"/>
            <a:ext cx="465137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68" name="Line 242"/>
          <p:cNvSpPr>
            <a:spLocks noChangeShapeType="1"/>
          </p:cNvSpPr>
          <p:nvPr/>
        </p:nvSpPr>
        <p:spPr bwMode="auto">
          <a:xfrm>
            <a:off x="2418830" y="2440459"/>
            <a:ext cx="1587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9" name="Line 243"/>
          <p:cNvSpPr>
            <a:spLocks noChangeShapeType="1"/>
          </p:cNvSpPr>
          <p:nvPr/>
        </p:nvSpPr>
        <p:spPr bwMode="auto">
          <a:xfrm>
            <a:off x="2883967" y="2440459"/>
            <a:ext cx="0" cy="762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0" name="Rectangle 244"/>
          <p:cNvSpPr>
            <a:spLocks noChangeArrowheads="1"/>
          </p:cNvSpPr>
          <p:nvPr/>
        </p:nvSpPr>
        <p:spPr bwMode="auto">
          <a:xfrm>
            <a:off x="2418830" y="2440459"/>
            <a:ext cx="111125" cy="746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71" name="Rectangle 245"/>
          <p:cNvSpPr>
            <a:spLocks noChangeArrowheads="1"/>
          </p:cNvSpPr>
          <p:nvPr/>
        </p:nvSpPr>
        <p:spPr bwMode="auto">
          <a:xfrm>
            <a:off x="2744267" y="2435696"/>
            <a:ext cx="139700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72" name="Oval 246"/>
          <p:cNvSpPr>
            <a:spLocks noChangeArrowheads="1"/>
          </p:cNvSpPr>
          <p:nvPr/>
        </p:nvSpPr>
        <p:spPr bwMode="auto">
          <a:xfrm>
            <a:off x="2410892" y="2351559"/>
            <a:ext cx="465138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73" name="Group 247"/>
          <p:cNvGrpSpPr>
            <a:grpSpLocks/>
          </p:cNvGrpSpPr>
          <p:nvPr/>
        </p:nvGrpSpPr>
        <p:grpSpPr bwMode="auto">
          <a:xfrm>
            <a:off x="2526780" y="2383309"/>
            <a:ext cx="230187" cy="82550"/>
            <a:chOff x="2848" y="848"/>
            <a:chExt cx="140" cy="98"/>
          </a:xfrm>
        </p:grpSpPr>
        <p:sp>
          <p:nvSpPr>
            <p:cNvPr id="74" name="Line 24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5" name="Line 24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6" name="Line 25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77" name="Group 251"/>
          <p:cNvGrpSpPr>
            <a:grpSpLocks/>
          </p:cNvGrpSpPr>
          <p:nvPr/>
        </p:nvGrpSpPr>
        <p:grpSpPr bwMode="auto">
          <a:xfrm flipV="1">
            <a:off x="2526780" y="2381721"/>
            <a:ext cx="230187" cy="84138"/>
            <a:chOff x="2848" y="848"/>
            <a:chExt cx="140" cy="98"/>
          </a:xfrm>
        </p:grpSpPr>
        <p:sp>
          <p:nvSpPr>
            <p:cNvPr id="78" name="Line 25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9" name="Line 25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80" name="Line 25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81" name="Group 255"/>
          <p:cNvGrpSpPr>
            <a:grpSpLocks/>
          </p:cNvGrpSpPr>
          <p:nvPr/>
        </p:nvGrpSpPr>
        <p:grpSpPr bwMode="auto">
          <a:xfrm rot="7844936">
            <a:off x="2514080" y="2461096"/>
            <a:ext cx="168275" cy="104775"/>
            <a:chOff x="11283" y="10423"/>
            <a:chExt cx="475" cy="374"/>
          </a:xfrm>
        </p:grpSpPr>
        <p:sp>
          <p:nvSpPr>
            <p:cNvPr id="82" name="Rectangle 256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83" name="Line 257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4" name="Line 258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5" name="Line 259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6" name="Line 260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7" name="Line 261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88" name="Line 262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89" name="Line 263"/>
          <p:cNvSpPr>
            <a:spLocks noChangeShapeType="1"/>
          </p:cNvSpPr>
          <p:nvPr/>
        </p:nvSpPr>
        <p:spPr bwMode="auto">
          <a:xfrm flipH="1" flipV="1">
            <a:off x="2010842" y="2900834"/>
            <a:ext cx="865188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0" name="Line 264"/>
          <p:cNvSpPr>
            <a:spLocks noChangeShapeType="1"/>
          </p:cNvSpPr>
          <p:nvPr/>
        </p:nvSpPr>
        <p:spPr bwMode="auto">
          <a:xfrm flipH="1">
            <a:off x="2280717" y="2562696"/>
            <a:ext cx="271463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1" name="Freeform 265"/>
          <p:cNvSpPr>
            <a:spLocks/>
          </p:cNvSpPr>
          <p:nvPr/>
        </p:nvSpPr>
        <p:spPr bwMode="auto">
          <a:xfrm>
            <a:off x="1736205" y="1389534"/>
            <a:ext cx="1443037" cy="1490662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7 h 4500"/>
              <a:gd name="T4" fmla="*/ 2147483647 w 5205"/>
              <a:gd name="T5" fmla="*/ 2147483647 h 4500"/>
              <a:gd name="T6" fmla="*/ 2147483647 w 5205"/>
              <a:gd name="T7" fmla="*/ 2147483647 h 4500"/>
              <a:gd name="T8" fmla="*/ 2147483647 w 5205"/>
              <a:gd name="T9" fmla="*/ 2147483647 h 4500"/>
              <a:gd name="T10" fmla="*/ 2147483647 w 5205"/>
              <a:gd name="T11" fmla="*/ 2147483647 h 4500"/>
              <a:gd name="T12" fmla="*/ 2147483647 w 5205"/>
              <a:gd name="T13" fmla="*/ 2147483647 h 4500"/>
              <a:gd name="T14" fmla="*/ 2147483647 w 5205"/>
              <a:gd name="T15" fmla="*/ 2147483647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2" name="Oval 266"/>
          <p:cNvSpPr>
            <a:spLocks noChangeArrowheads="1"/>
          </p:cNvSpPr>
          <p:nvPr/>
        </p:nvSpPr>
        <p:spPr bwMode="auto">
          <a:xfrm>
            <a:off x="1650480" y="2867496"/>
            <a:ext cx="463550" cy="12223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93" name="Line 267"/>
          <p:cNvSpPr>
            <a:spLocks noChangeShapeType="1"/>
          </p:cNvSpPr>
          <p:nvPr/>
        </p:nvSpPr>
        <p:spPr bwMode="auto">
          <a:xfrm>
            <a:off x="1650480" y="2857971"/>
            <a:ext cx="0" cy="74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94" name="Line 268"/>
          <p:cNvSpPr>
            <a:spLocks noChangeShapeType="1"/>
          </p:cNvSpPr>
          <p:nvPr/>
        </p:nvSpPr>
        <p:spPr bwMode="auto">
          <a:xfrm>
            <a:off x="2114030" y="2857971"/>
            <a:ext cx="0" cy="7461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95" name="Rectangle 269"/>
          <p:cNvSpPr>
            <a:spLocks noChangeArrowheads="1"/>
          </p:cNvSpPr>
          <p:nvPr/>
        </p:nvSpPr>
        <p:spPr bwMode="auto">
          <a:xfrm>
            <a:off x="1650480" y="2857971"/>
            <a:ext cx="109537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6" name="Rectangle 270"/>
          <p:cNvSpPr>
            <a:spLocks noChangeArrowheads="1"/>
          </p:cNvSpPr>
          <p:nvPr/>
        </p:nvSpPr>
        <p:spPr bwMode="auto">
          <a:xfrm>
            <a:off x="1972742" y="2853209"/>
            <a:ext cx="141288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7" name="Oval 271"/>
          <p:cNvSpPr>
            <a:spLocks noChangeArrowheads="1"/>
          </p:cNvSpPr>
          <p:nvPr/>
        </p:nvSpPr>
        <p:spPr bwMode="auto">
          <a:xfrm>
            <a:off x="1645717" y="2769071"/>
            <a:ext cx="463550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98" name="Group 272"/>
          <p:cNvGrpSpPr>
            <a:grpSpLocks/>
          </p:cNvGrpSpPr>
          <p:nvPr/>
        </p:nvGrpSpPr>
        <p:grpSpPr bwMode="auto">
          <a:xfrm>
            <a:off x="1756842" y="2800821"/>
            <a:ext cx="230188" cy="82550"/>
            <a:chOff x="2848" y="848"/>
            <a:chExt cx="140" cy="98"/>
          </a:xfrm>
        </p:grpSpPr>
        <p:sp>
          <p:nvSpPr>
            <p:cNvPr id="99" name="Line 27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0" name="Line 27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1" name="Line 27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102" name="Group 276"/>
          <p:cNvGrpSpPr>
            <a:grpSpLocks/>
          </p:cNvGrpSpPr>
          <p:nvPr/>
        </p:nvGrpSpPr>
        <p:grpSpPr bwMode="auto">
          <a:xfrm flipV="1">
            <a:off x="1756842" y="2799234"/>
            <a:ext cx="230188" cy="82550"/>
            <a:chOff x="2848" y="848"/>
            <a:chExt cx="140" cy="98"/>
          </a:xfrm>
        </p:grpSpPr>
        <p:sp>
          <p:nvSpPr>
            <p:cNvPr id="103" name="Line 27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4" name="Line 27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5" name="Line 27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106" name="Group 280"/>
          <p:cNvGrpSpPr>
            <a:grpSpLocks/>
          </p:cNvGrpSpPr>
          <p:nvPr/>
        </p:nvGrpSpPr>
        <p:grpSpPr bwMode="auto">
          <a:xfrm>
            <a:off x="1677467" y="2835746"/>
            <a:ext cx="138113" cy="128588"/>
            <a:chOff x="11283" y="10423"/>
            <a:chExt cx="475" cy="374"/>
          </a:xfrm>
        </p:grpSpPr>
        <p:sp>
          <p:nvSpPr>
            <p:cNvPr id="107" name="Rectangle 28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8" name="Line 28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09" name="Line 28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0" name="Line 28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1" name="Line 28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2" name="Line 28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13" name="Line 28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14" name="Oval 288"/>
          <p:cNvSpPr>
            <a:spLocks noChangeArrowheads="1"/>
          </p:cNvSpPr>
          <p:nvPr/>
        </p:nvSpPr>
        <p:spPr bwMode="auto">
          <a:xfrm>
            <a:off x="1371080" y="2380134"/>
            <a:ext cx="463550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15" name="Line 289"/>
          <p:cNvSpPr>
            <a:spLocks noChangeShapeType="1"/>
          </p:cNvSpPr>
          <p:nvPr/>
        </p:nvSpPr>
        <p:spPr bwMode="auto">
          <a:xfrm>
            <a:off x="1371080" y="2370609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16" name="Line 290"/>
          <p:cNvSpPr>
            <a:spLocks noChangeShapeType="1"/>
          </p:cNvSpPr>
          <p:nvPr/>
        </p:nvSpPr>
        <p:spPr bwMode="auto">
          <a:xfrm>
            <a:off x="1834630" y="2370609"/>
            <a:ext cx="0" cy="74612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17" name="Rectangle 291"/>
          <p:cNvSpPr>
            <a:spLocks noChangeArrowheads="1"/>
          </p:cNvSpPr>
          <p:nvPr/>
        </p:nvSpPr>
        <p:spPr bwMode="auto">
          <a:xfrm>
            <a:off x="1371080" y="2370609"/>
            <a:ext cx="109537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8" name="Rectangle 292"/>
          <p:cNvSpPr>
            <a:spLocks noChangeArrowheads="1"/>
          </p:cNvSpPr>
          <p:nvPr/>
        </p:nvSpPr>
        <p:spPr bwMode="auto">
          <a:xfrm>
            <a:off x="1694930" y="2365846"/>
            <a:ext cx="139700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t-PT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9" name="Oval 293"/>
          <p:cNvSpPr>
            <a:spLocks noChangeArrowheads="1"/>
          </p:cNvSpPr>
          <p:nvPr/>
        </p:nvSpPr>
        <p:spPr bwMode="auto">
          <a:xfrm>
            <a:off x="1366317" y="2283296"/>
            <a:ext cx="465138" cy="14128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120" name="Group 294"/>
          <p:cNvGrpSpPr>
            <a:grpSpLocks/>
          </p:cNvGrpSpPr>
          <p:nvPr/>
        </p:nvGrpSpPr>
        <p:grpSpPr bwMode="auto">
          <a:xfrm>
            <a:off x="1479030" y="2313459"/>
            <a:ext cx="228600" cy="84137"/>
            <a:chOff x="2848" y="848"/>
            <a:chExt cx="140" cy="98"/>
          </a:xfrm>
        </p:grpSpPr>
        <p:sp>
          <p:nvSpPr>
            <p:cNvPr id="121" name="Line 29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22" name="Line 29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23" name="Line 29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124" name="Group 298"/>
          <p:cNvGrpSpPr>
            <a:grpSpLocks/>
          </p:cNvGrpSpPr>
          <p:nvPr/>
        </p:nvGrpSpPr>
        <p:grpSpPr bwMode="auto">
          <a:xfrm flipV="1">
            <a:off x="1479030" y="2311871"/>
            <a:ext cx="228600" cy="84138"/>
            <a:chOff x="2848" y="848"/>
            <a:chExt cx="140" cy="98"/>
          </a:xfrm>
        </p:grpSpPr>
        <p:sp>
          <p:nvSpPr>
            <p:cNvPr id="125" name="Line 29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26" name="Line 30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27" name="Line 30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128" name="Line 302"/>
          <p:cNvSpPr>
            <a:spLocks noChangeShapeType="1"/>
          </p:cNvSpPr>
          <p:nvPr/>
        </p:nvSpPr>
        <p:spPr bwMode="auto">
          <a:xfrm flipH="1">
            <a:off x="1090092" y="2483321"/>
            <a:ext cx="379413" cy="422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129" name="Group 303"/>
          <p:cNvGrpSpPr>
            <a:grpSpLocks/>
          </p:cNvGrpSpPr>
          <p:nvPr/>
        </p:nvGrpSpPr>
        <p:grpSpPr bwMode="auto">
          <a:xfrm rot="8027572">
            <a:off x="1506017" y="2286471"/>
            <a:ext cx="168275" cy="104775"/>
            <a:chOff x="11283" y="10423"/>
            <a:chExt cx="475" cy="374"/>
          </a:xfrm>
        </p:grpSpPr>
        <p:sp>
          <p:nvSpPr>
            <p:cNvPr id="130" name="Rectangle 304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31" name="Line 305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2" name="Line 306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3" name="Line 307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4" name="Line 308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5" name="Line 309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36" name="Line 310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37" name="Freeform 311"/>
          <p:cNvSpPr>
            <a:spLocks/>
          </p:cNvSpPr>
          <p:nvPr/>
        </p:nvSpPr>
        <p:spPr bwMode="auto">
          <a:xfrm>
            <a:off x="1020242" y="1410171"/>
            <a:ext cx="2212975" cy="1530350"/>
          </a:xfrm>
          <a:custGeom>
            <a:avLst/>
            <a:gdLst>
              <a:gd name="T0" fmla="*/ 2147483647 w 7980"/>
              <a:gd name="T1" fmla="*/ 2147483647 h 4620"/>
              <a:gd name="T2" fmla="*/ 2147483647 w 7980"/>
              <a:gd name="T3" fmla="*/ 2147483647 h 4620"/>
              <a:gd name="T4" fmla="*/ 0 w 7980"/>
              <a:gd name="T5" fmla="*/ 2147483647 h 4620"/>
              <a:gd name="T6" fmla="*/ 2147483647 w 7980"/>
              <a:gd name="T7" fmla="*/ 2147483647 h 4620"/>
              <a:gd name="T8" fmla="*/ 2147483647 w 7980"/>
              <a:gd name="T9" fmla="*/ 2147483647 h 4620"/>
              <a:gd name="T10" fmla="*/ 2147483647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38" name="Freeform 312"/>
          <p:cNvSpPr>
            <a:spLocks/>
          </p:cNvSpPr>
          <p:nvPr/>
        </p:nvSpPr>
        <p:spPr bwMode="auto">
          <a:xfrm>
            <a:off x="845617" y="1459384"/>
            <a:ext cx="2508250" cy="1504950"/>
          </a:xfrm>
          <a:custGeom>
            <a:avLst/>
            <a:gdLst>
              <a:gd name="T0" fmla="*/ 0 w 9045"/>
              <a:gd name="T1" fmla="*/ 2147483647 h 4545"/>
              <a:gd name="T2" fmla="*/ 0 w 9045"/>
              <a:gd name="T3" fmla="*/ 2147483647 h 4545"/>
              <a:gd name="T4" fmla="*/ 2147483647 w 9045"/>
              <a:gd name="T5" fmla="*/ 2147483647 h 4545"/>
              <a:gd name="T6" fmla="*/ 2147483647 w 9045"/>
              <a:gd name="T7" fmla="*/ 2147483647 h 4545"/>
              <a:gd name="T8" fmla="*/ 2147483647 w 9045"/>
              <a:gd name="T9" fmla="*/ 2147483647 h 4545"/>
              <a:gd name="T10" fmla="*/ 2147483647 w 9045"/>
              <a:gd name="T11" fmla="*/ 2147483647 h 4545"/>
              <a:gd name="T12" fmla="*/ 2147483647 w 9045"/>
              <a:gd name="T13" fmla="*/ 2147483647 h 4545"/>
              <a:gd name="T14" fmla="*/ 2147483647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39" name="Freeform 313"/>
          <p:cNvSpPr>
            <a:spLocks/>
          </p:cNvSpPr>
          <p:nvPr/>
        </p:nvSpPr>
        <p:spPr bwMode="auto">
          <a:xfrm>
            <a:off x="899592" y="1484784"/>
            <a:ext cx="2530475" cy="1390650"/>
          </a:xfrm>
          <a:custGeom>
            <a:avLst/>
            <a:gdLst>
              <a:gd name="T0" fmla="*/ 0 w 9120"/>
              <a:gd name="T1" fmla="*/ 2147483647 h 4201"/>
              <a:gd name="T2" fmla="*/ 0 w 9120"/>
              <a:gd name="T3" fmla="*/ 2147483647 h 4201"/>
              <a:gd name="T4" fmla="*/ 2147483647 w 9120"/>
              <a:gd name="T5" fmla="*/ 2147483647 h 4201"/>
              <a:gd name="T6" fmla="*/ 2147483647 w 9120"/>
              <a:gd name="T7" fmla="*/ 2147483647 h 4201"/>
              <a:gd name="T8" fmla="*/ 2147483647 w 9120"/>
              <a:gd name="T9" fmla="*/ 2147483647 h 4201"/>
              <a:gd name="T10" fmla="*/ 2147483647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140" name="Group 314"/>
          <p:cNvGrpSpPr>
            <a:grpSpLocks/>
          </p:cNvGrpSpPr>
          <p:nvPr/>
        </p:nvGrpSpPr>
        <p:grpSpPr bwMode="auto">
          <a:xfrm>
            <a:off x="824980" y="2399184"/>
            <a:ext cx="39687" cy="141287"/>
            <a:chOff x="10104" y="10005"/>
            <a:chExt cx="137" cy="411"/>
          </a:xfrm>
        </p:grpSpPr>
        <p:sp>
          <p:nvSpPr>
            <p:cNvPr id="141" name="Oval 315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42" name="Oval 316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43" name="Group 317"/>
          <p:cNvGrpSpPr>
            <a:grpSpLocks/>
          </p:cNvGrpSpPr>
          <p:nvPr/>
        </p:nvGrpSpPr>
        <p:grpSpPr bwMode="auto">
          <a:xfrm>
            <a:off x="3209405" y="2521421"/>
            <a:ext cx="39687" cy="142875"/>
            <a:chOff x="10104" y="10005"/>
            <a:chExt cx="137" cy="411"/>
          </a:xfrm>
        </p:grpSpPr>
        <p:sp>
          <p:nvSpPr>
            <p:cNvPr id="144" name="Oval 318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45" name="Oval 319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46" name="Group 320"/>
          <p:cNvGrpSpPr>
            <a:grpSpLocks/>
          </p:cNvGrpSpPr>
          <p:nvPr/>
        </p:nvGrpSpPr>
        <p:grpSpPr bwMode="auto">
          <a:xfrm>
            <a:off x="3404667" y="1448271"/>
            <a:ext cx="39688" cy="142875"/>
            <a:chOff x="10104" y="10005"/>
            <a:chExt cx="137" cy="411"/>
          </a:xfrm>
        </p:grpSpPr>
        <p:sp>
          <p:nvSpPr>
            <p:cNvPr id="147" name="Oval 321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148" name="Oval 322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149" name="Line 330"/>
          <p:cNvSpPr>
            <a:spLocks noChangeShapeType="1"/>
          </p:cNvSpPr>
          <p:nvPr/>
        </p:nvSpPr>
        <p:spPr bwMode="auto">
          <a:xfrm>
            <a:off x="5951264" y="1371550"/>
            <a:ext cx="0" cy="1860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0" name="Line 331"/>
          <p:cNvSpPr>
            <a:spLocks noChangeShapeType="1"/>
          </p:cNvSpPr>
          <p:nvPr/>
        </p:nvSpPr>
        <p:spPr bwMode="auto">
          <a:xfrm flipV="1">
            <a:off x="5935389" y="3224163"/>
            <a:ext cx="23336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1" name="Freeform 333"/>
          <p:cNvSpPr>
            <a:spLocks/>
          </p:cNvSpPr>
          <p:nvPr/>
        </p:nvSpPr>
        <p:spPr bwMode="auto">
          <a:xfrm>
            <a:off x="5940152" y="2420888"/>
            <a:ext cx="2489200" cy="806450"/>
          </a:xfrm>
          <a:custGeom>
            <a:avLst/>
            <a:gdLst>
              <a:gd name="T0" fmla="*/ 0 w 1568"/>
              <a:gd name="T1" fmla="*/ 2147483647 h 380"/>
              <a:gd name="T2" fmla="*/ 2147483647 w 1568"/>
              <a:gd name="T3" fmla="*/ 2147483647 h 380"/>
              <a:gd name="T4" fmla="*/ 2147483647 w 1568"/>
              <a:gd name="T5" fmla="*/ 2147483647 h 380"/>
              <a:gd name="T6" fmla="*/ 2147483647 w 1568"/>
              <a:gd name="T7" fmla="*/ 2147483647 h 3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68" h="380">
                <a:moveTo>
                  <a:pt x="0" y="375"/>
                </a:moveTo>
                <a:cubicBezTo>
                  <a:pt x="109" y="315"/>
                  <a:pt x="474" y="0"/>
                  <a:pt x="651" y="14"/>
                </a:cubicBezTo>
                <a:cubicBezTo>
                  <a:pt x="828" y="28"/>
                  <a:pt x="730" y="260"/>
                  <a:pt x="914" y="320"/>
                </a:cubicBezTo>
                <a:cubicBezTo>
                  <a:pt x="1098" y="380"/>
                  <a:pt x="1432" y="342"/>
                  <a:pt x="1568" y="34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PT"/>
          </a:p>
        </p:txBody>
      </p:sp>
      <p:sp>
        <p:nvSpPr>
          <p:cNvPr id="152" name="Line 334"/>
          <p:cNvSpPr>
            <a:spLocks noChangeShapeType="1"/>
          </p:cNvSpPr>
          <p:nvPr/>
        </p:nvSpPr>
        <p:spPr bwMode="auto">
          <a:xfrm>
            <a:off x="5819502" y="1523950"/>
            <a:ext cx="125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3" name="Line 335"/>
          <p:cNvSpPr>
            <a:spLocks noChangeShapeType="1"/>
          </p:cNvSpPr>
          <p:nvPr/>
        </p:nvSpPr>
        <p:spPr bwMode="auto">
          <a:xfrm>
            <a:off x="7753077" y="3232100"/>
            <a:ext cx="0" cy="134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4" name="Text Box 336"/>
          <p:cNvSpPr txBox="1">
            <a:spLocks noChangeArrowheads="1"/>
          </p:cNvSpPr>
          <p:nvPr/>
        </p:nvSpPr>
        <p:spPr bwMode="auto">
          <a:xfrm>
            <a:off x="5317852" y="1274713"/>
            <a:ext cx="455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C/2</a:t>
            </a:r>
          </a:p>
        </p:txBody>
      </p:sp>
      <p:sp>
        <p:nvSpPr>
          <p:cNvPr id="155" name="Text Box 337"/>
          <p:cNvSpPr txBox="1">
            <a:spLocks noChangeArrowheads="1"/>
          </p:cNvSpPr>
          <p:nvPr/>
        </p:nvSpPr>
        <p:spPr bwMode="auto">
          <a:xfrm>
            <a:off x="7554639" y="3284488"/>
            <a:ext cx="455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C/2</a:t>
            </a:r>
          </a:p>
        </p:txBody>
      </p:sp>
      <p:sp>
        <p:nvSpPr>
          <p:cNvPr id="156" name="Text Box 338"/>
          <p:cNvSpPr txBox="1">
            <a:spLocks noChangeArrowheads="1"/>
          </p:cNvSpPr>
          <p:nvPr/>
        </p:nvSpPr>
        <p:spPr bwMode="auto">
          <a:xfrm rot="16200000">
            <a:off x="5224983" y="2202607"/>
            <a:ext cx="808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Symbol" charset="0"/>
                <a:cs typeface="+mn-cs"/>
              </a:rPr>
              <a:t>l</a:t>
            </a:r>
            <a:r>
              <a:rPr lang="en-US" sz="2400" baseline="-25000" smtClean="0">
                <a:latin typeface="Arial" charset="0"/>
                <a:cs typeface="+mn-cs"/>
              </a:rPr>
              <a:t>out</a:t>
            </a:r>
          </a:p>
        </p:txBody>
      </p:sp>
      <p:sp>
        <p:nvSpPr>
          <p:cNvPr id="157" name="Text Box 339"/>
          <p:cNvSpPr txBox="1">
            <a:spLocks noChangeArrowheads="1"/>
          </p:cNvSpPr>
          <p:nvPr/>
        </p:nvSpPr>
        <p:spPr bwMode="auto">
          <a:xfrm>
            <a:off x="6670402" y="3194000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Symbol" charset="0"/>
                <a:cs typeface="+mn-cs"/>
              </a:rPr>
              <a:t>l</a:t>
            </a:r>
            <a:r>
              <a:rPr lang="en-US" sz="2400" baseline="-25000" smtClean="0">
                <a:latin typeface="Arial" charset="0"/>
                <a:cs typeface="+mn-cs"/>
              </a:rPr>
              <a:t>in</a:t>
            </a:r>
            <a:r>
              <a:rPr lang="ja-JP" altLang="en-US" sz="2400" baseline="30000" smtClean="0">
                <a:latin typeface="Arial" charset="0"/>
                <a:cs typeface="+mn-cs"/>
              </a:rPr>
              <a:t>’</a:t>
            </a:r>
            <a:endParaRPr lang="en-US" sz="2400" baseline="30000" smtClean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155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>
                <a:latin typeface="+mn-lt"/>
              </a:rPr>
              <a:t>É o que faz o protocolo TCP</a:t>
            </a:r>
            <a:endParaRPr lang="pt-PT">
              <a:latin typeface="+mn-lt"/>
            </a:endParaRPr>
          </a:p>
        </p:txBody>
      </p:sp>
      <p:sp>
        <p:nvSpPr>
          <p:cNvPr id="6349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B07AAA6-0C63-854A-B4B1-AF8069DE77DD}" type="slidenum">
              <a:rPr 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3491" name="Freeform 3"/>
          <p:cNvSpPr>
            <a:spLocks/>
          </p:cNvSpPr>
          <p:nvPr/>
        </p:nvSpPr>
        <p:spPr bwMode="auto">
          <a:xfrm>
            <a:off x="1115616" y="1844824"/>
            <a:ext cx="7010400" cy="3124200"/>
          </a:xfrm>
          <a:custGeom>
            <a:avLst/>
            <a:gdLst>
              <a:gd name="T0" fmla="*/ 0 w 4416"/>
              <a:gd name="T1" fmla="*/ 0 h 1968"/>
              <a:gd name="T2" fmla="*/ 0 w 4416"/>
              <a:gd name="T3" fmla="*/ 2147483647 h 1968"/>
              <a:gd name="T4" fmla="*/ 2147483647 w 4416"/>
              <a:gd name="T5" fmla="*/ 2147483647 h 1968"/>
              <a:gd name="T6" fmla="*/ 0 60000 65536"/>
              <a:gd name="T7" fmla="*/ 0 60000 65536"/>
              <a:gd name="T8" fmla="*/ 0 60000 65536"/>
              <a:gd name="T9" fmla="*/ 0 w 4416"/>
              <a:gd name="T10" fmla="*/ 0 h 1968"/>
              <a:gd name="T11" fmla="*/ 4416 w 4416"/>
              <a:gd name="T12" fmla="*/ 1968 h 1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16" h="1968">
                <a:moveTo>
                  <a:pt x="0" y="0"/>
                </a:moveTo>
                <a:lnTo>
                  <a:pt x="0" y="1968"/>
                </a:lnTo>
                <a:lnTo>
                  <a:pt x="4416" y="196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492" name="Freeform 4"/>
          <p:cNvSpPr>
            <a:spLocks/>
          </p:cNvSpPr>
          <p:nvPr/>
        </p:nvSpPr>
        <p:spPr bwMode="auto">
          <a:xfrm>
            <a:off x="1115616" y="2987824"/>
            <a:ext cx="7162800" cy="1981200"/>
          </a:xfrm>
          <a:custGeom>
            <a:avLst/>
            <a:gdLst>
              <a:gd name="T0" fmla="*/ 0 w 4512"/>
              <a:gd name="T1" fmla="*/ 2147483647 h 1248"/>
              <a:gd name="T2" fmla="*/ 2147483647 w 4512"/>
              <a:gd name="T3" fmla="*/ 2147483647 h 1248"/>
              <a:gd name="T4" fmla="*/ 2147483647 w 4512"/>
              <a:gd name="T5" fmla="*/ 2147483647 h 1248"/>
              <a:gd name="T6" fmla="*/ 2147483647 w 4512"/>
              <a:gd name="T7" fmla="*/ 2147483647 h 1248"/>
              <a:gd name="T8" fmla="*/ 2147483647 w 4512"/>
              <a:gd name="T9" fmla="*/ 2147483647 h 1248"/>
              <a:gd name="T10" fmla="*/ 2147483647 w 4512"/>
              <a:gd name="T11" fmla="*/ 0 h 1248"/>
              <a:gd name="T12" fmla="*/ 2147483647 w 4512"/>
              <a:gd name="T13" fmla="*/ 2147483647 h 1248"/>
              <a:gd name="T14" fmla="*/ 2147483647 w 4512"/>
              <a:gd name="T15" fmla="*/ 2147483647 h 1248"/>
              <a:gd name="T16" fmla="*/ 2147483647 w 4512"/>
              <a:gd name="T17" fmla="*/ 2147483647 h 1248"/>
              <a:gd name="T18" fmla="*/ 2147483647 w 4512"/>
              <a:gd name="T19" fmla="*/ 2147483647 h 1248"/>
              <a:gd name="T20" fmla="*/ 2147483647 w 4512"/>
              <a:gd name="T21" fmla="*/ 2147483647 h 1248"/>
              <a:gd name="T22" fmla="*/ 2147483647 w 4512"/>
              <a:gd name="T23" fmla="*/ 2147483647 h 12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512"/>
              <a:gd name="T37" fmla="*/ 0 h 1248"/>
              <a:gd name="T38" fmla="*/ 4512 w 4512"/>
              <a:gd name="T39" fmla="*/ 1248 h 124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512" h="1248">
                <a:moveTo>
                  <a:pt x="0" y="1248"/>
                </a:moveTo>
                <a:lnTo>
                  <a:pt x="1152" y="336"/>
                </a:lnTo>
                <a:lnTo>
                  <a:pt x="1152" y="816"/>
                </a:lnTo>
                <a:lnTo>
                  <a:pt x="1536" y="528"/>
                </a:lnTo>
                <a:lnTo>
                  <a:pt x="1536" y="960"/>
                </a:lnTo>
                <a:lnTo>
                  <a:pt x="2832" y="0"/>
                </a:lnTo>
                <a:lnTo>
                  <a:pt x="2832" y="720"/>
                </a:lnTo>
                <a:lnTo>
                  <a:pt x="3504" y="240"/>
                </a:lnTo>
                <a:lnTo>
                  <a:pt x="3504" y="864"/>
                </a:lnTo>
                <a:lnTo>
                  <a:pt x="4224" y="288"/>
                </a:lnTo>
                <a:lnTo>
                  <a:pt x="4224" y="816"/>
                </a:lnTo>
                <a:lnTo>
                  <a:pt x="4512" y="576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7095729" y="4892824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 b="0" i="1">
                <a:latin typeface="Times New Roman" charset="0"/>
              </a:rPr>
              <a:t>t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971600" y="1268760"/>
            <a:ext cx="61481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pt-PT" sz="2400" b="0" i="1" dirty="0" smtClean="0">
                <a:latin typeface="+mn-lt"/>
              </a:rPr>
              <a:t>Taxa de emissão de pacotes pelo emissor</a:t>
            </a:r>
            <a:endParaRPr lang="pt-PT" sz="2400" b="0" i="1" dirty="0">
              <a:latin typeface="+mn-lt"/>
            </a:endParaRPr>
          </a:p>
        </p:txBody>
      </p:sp>
      <p:sp>
        <p:nvSpPr>
          <p:cNvPr id="63499" name="Line 11"/>
          <p:cNvSpPr>
            <a:spLocks noChangeShapeType="1"/>
          </p:cNvSpPr>
          <p:nvPr/>
        </p:nvSpPr>
        <p:spPr bwMode="auto">
          <a:xfrm>
            <a:off x="2944416" y="260682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3554016" y="283542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5611416" y="207342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>
            <a:off x="6678216" y="245442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>
            <a:off x="7821216" y="253062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1762068" y="2149624"/>
            <a:ext cx="23186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pt-PT" sz="2400" b="0" dirty="0" smtClean="0">
                <a:latin typeface="+mn-lt"/>
              </a:rPr>
              <a:t>Pacote perdido</a:t>
            </a:r>
            <a:endParaRPr lang="pt-PT" sz="2400" b="0" dirty="0">
              <a:latin typeface="+mn-lt"/>
            </a:endParaRPr>
          </a:p>
        </p:txBody>
      </p:sp>
      <p:sp>
        <p:nvSpPr>
          <p:cNvPr id="20" name="Rectangle 9"/>
          <p:cNvSpPr txBox="1">
            <a:spLocks noChangeArrowheads="1"/>
          </p:cNvSpPr>
          <p:nvPr/>
        </p:nvSpPr>
        <p:spPr>
          <a:xfrm>
            <a:off x="395536" y="5198451"/>
            <a:ext cx="8496944" cy="1326893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r>
              <a:rPr lang="pt-PT" sz="2000" dirty="0" smtClean="0">
                <a:latin typeface="Comic Sans MS" charset="0"/>
                <a:cs typeface="Arial" charset="0"/>
              </a:rPr>
              <a:t>No protocolo TCP o receptor informa o emissor sobre os dados recebidos. Desta forma o emissor pode detectar se houve ou não supressão de pacotes e tenta ajustar o seu ritmo de emissão</a:t>
            </a:r>
            <a:endParaRPr lang="pt-PT" sz="2000" dirty="0">
              <a:latin typeface="Comic Sans M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8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268760"/>
            <a:ext cx="8280920" cy="4896544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qualidade de serviço depende de vários aspectos</a:t>
            </a:r>
          </a:p>
          <a:p>
            <a:pPr lvl="1" eaLnBrk="1" hangingPunct="1">
              <a:defRPr/>
            </a:pPr>
            <a:r>
              <a:rPr lang="pt-PT" sz="2000" dirty="0" smtClean="0"/>
              <a:t>Tempo </a:t>
            </a:r>
            <a:r>
              <a:rPr lang="pt-PT" sz="2000" dirty="0"/>
              <a:t>de transito extremo a extremo (latência) e sua variância (</a:t>
            </a:r>
            <a:r>
              <a:rPr lang="pt-PT" sz="2000" dirty="0" err="1"/>
              <a:t>jitter</a:t>
            </a:r>
            <a:r>
              <a:rPr lang="pt-PT" sz="2000" dirty="0" smtClean="0"/>
              <a:t>)</a:t>
            </a:r>
          </a:p>
          <a:p>
            <a:pPr lvl="1" eaLnBrk="1" hangingPunct="1">
              <a:defRPr/>
            </a:pPr>
            <a:r>
              <a:rPr lang="pt-PT" sz="2000" i="1" dirty="0" err="1" smtClean="0"/>
              <a:t>Throughput</a:t>
            </a:r>
            <a:r>
              <a:rPr lang="pt-PT" sz="2000" i="1" dirty="0" smtClean="0"/>
              <a:t> </a:t>
            </a:r>
            <a:r>
              <a:rPr lang="pt-PT" sz="2000" dirty="0"/>
              <a:t>e sua </a:t>
            </a:r>
            <a:r>
              <a:rPr lang="pt-PT" sz="2000" dirty="0" smtClean="0"/>
              <a:t>caracterização</a:t>
            </a:r>
          </a:p>
          <a:p>
            <a:pPr lvl="1" eaLnBrk="1" hangingPunct="1">
              <a:defRPr/>
            </a:pPr>
            <a:r>
              <a:rPr lang="pt-PT" sz="2000" dirty="0" smtClean="0"/>
              <a:t>Taxa </a:t>
            </a:r>
            <a:r>
              <a:rPr lang="pt-PT" sz="2000" dirty="0"/>
              <a:t>de perca de </a:t>
            </a:r>
            <a:r>
              <a:rPr lang="pt-PT" sz="2000" dirty="0" smtClean="0"/>
              <a:t>pacotes</a:t>
            </a:r>
            <a:endParaRPr lang="pt-PT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Dimensionar a rede para dar garantias sobre estas grandezas a todos os utilizadores é impossível de satisfazer de forma optimizada</a:t>
            </a:r>
            <a:r>
              <a:rPr lang="pt-PT" sz="2400" dirty="0"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e implica </a:t>
            </a:r>
            <a:r>
              <a:rPr lang="pt-PT" sz="2400" smtClean="0">
                <a:ea typeface="ＭＳ Ｐゴシック" charset="0"/>
                <a:cs typeface="ＭＳ Ｐゴシック" charset="0"/>
              </a:rPr>
              <a:t>sempre algum desperdício</a:t>
            </a:r>
            <a:endParaRPr lang="pt-PT" i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protocolo TCP detecta a perca de pacotes e tenta adaptar o ritmo de emissão à capacidade disponível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61350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8B45307-3F60-C949-9693-6D575881C694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24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236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1031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PT" dirty="0">
                <a:latin typeface="+mn-lt"/>
                <a:ea typeface="ＭＳ Ｐゴシック" charset="0"/>
              </a:rPr>
              <a:t>M</a:t>
            </a:r>
            <a:r>
              <a:rPr lang="pt-PT" dirty="0" smtClean="0">
                <a:latin typeface="+mn-lt"/>
                <a:ea typeface="ＭＳ Ｐゴシック" charset="0"/>
              </a:rPr>
              <a:t>ultiplexagem </a:t>
            </a:r>
            <a:r>
              <a:rPr lang="pt-PT" dirty="0">
                <a:latin typeface="+mn-lt"/>
                <a:ea typeface="ＭＳ Ｐゴシック" charset="0"/>
              </a:rPr>
              <a:t>estat</a:t>
            </a:r>
            <a:r>
              <a:rPr lang="pt-PT" altLang="ja-JP" dirty="0">
                <a:latin typeface="+mn-lt"/>
                <a:ea typeface="ＭＳ Ｐゴシック" charset="0"/>
              </a:rPr>
              <a:t>ística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34818" name="Oval 4"/>
          <p:cNvSpPr>
            <a:spLocks noChangeArrowheads="1"/>
          </p:cNvSpPr>
          <p:nvPr/>
        </p:nvSpPr>
        <p:spPr bwMode="auto">
          <a:xfrm>
            <a:off x="17653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4819" name="Oval 5"/>
          <p:cNvSpPr>
            <a:spLocks noChangeArrowheads="1"/>
          </p:cNvSpPr>
          <p:nvPr/>
        </p:nvSpPr>
        <p:spPr bwMode="auto">
          <a:xfrm>
            <a:off x="64135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>
            <a:off x="2568575" y="3849688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7"/>
          <p:cNvSpPr>
            <a:spLocks noChangeShapeType="1"/>
          </p:cNvSpPr>
          <p:nvPr/>
        </p:nvSpPr>
        <p:spPr bwMode="auto">
          <a:xfrm>
            <a:off x="6364288" y="3863975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8"/>
          <p:cNvSpPr>
            <a:spLocks noChangeArrowheads="1"/>
          </p:cNvSpPr>
          <p:nvPr/>
        </p:nvSpPr>
        <p:spPr bwMode="auto">
          <a:xfrm>
            <a:off x="62611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3" name="Rectangle 9"/>
          <p:cNvSpPr>
            <a:spLocks noChangeArrowheads="1"/>
          </p:cNvSpPr>
          <p:nvPr/>
        </p:nvSpPr>
        <p:spPr bwMode="auto">
          <a:xfrm>
            <a:off x="3136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4" name="Rectangle 10"/>
          <p:cNvSpPr>
            <a:spLocks noChangeArrowheads="1"/>
          </p:cNvSpPr>
          <p:nvPr/>
        </p:nvSpPr>
        <p:spPr bwMode="auto">
          <a:xfrm>
            <a:off x="3517900" y="3638550"/>
            <a:ext cx="228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5" name="Rectangle 11"/>
          <p:cNvSpPr>
            <a:spLocks noChangeArrowheads="1"/>
          </p:cNvSpPr>
          <p:nvPr/>
        </p:nvSpPr>
        <p:spPr bwMode="auto">
          <a:xfrm>
            <a:off x="3975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6" name="Rectangle 12"/>
          <p:cNvSpPr>
            <a:spLocks noChangeArrowheads="1"/>
          </p:cNvSpPr>
          <p:nvPr/>
        </p:nvSpPr>
        <p:spPr bwMode="auto">
          <a:xfrm>
            <a:off x="44323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7" name="Rectangle 13"/>
          <p:cNvSpPr>
            <a:spLocks noChangeArrowheads="1"/>
          </p:cNvSpPr>
          <p:nvPr/>
        </p:nvSpPr>
        <p:spPr bwMode="auto">
          <a:xfrm>
            <a:off x="4584700" y="3638550"/>
            <a:ext cx="7620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8" name="Rectangle 14"/>
          <p:cNvSpPr>
            <a:spLocks noChangeArrowheads="1"/>
          </p:cNvSpPr>
          <p:nvPr/>
        </p:nvSpPr>
        <p:spPr bwMode="auto">
          <a:xfrm>
            <a:off x="5651500" y="3638550"/>
            <a:ext cx="762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9" name="Rectangle 15"/>
          <p:cNvSpPr>
            <a:spLocks noChangeArrowheads="1"/>
          </p:cNvSpPr>
          <p:nvPr/>
        </p:nvSpPr>
        <p:spPr bwMode="auto">
          <a:xfrm>
            <a:off x="5880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30" name="Rectangle 16"/>
          <p:cNvSpPr>
            <a:spLocks noChangeArrowheads="1"/>
          </p:cNvSpPr>
          <p:nvPr/>
        </p:nvSpPr>
        <p:spPr bwMode="auto">
          <a:xfrm>
            <a:off x="4279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4831" name="Group 17"/>
          <p:cNvGrpSpPr>
            <a:grpSpLocks/>
          </p:cNvGrpSpPr>
          <p:nvPr/>
        </p:nvGrpSpPr>
        <p:grpSpPr bwMode="auto">
          <a:xfrm>
            <a:off x="2039938" y="3690938"/>
            <a:ext cx="504825" cy="354012"/>
            <a:chOff x="1285" y="2229"/>
            <a:chExt cx="318" cy="223"/>
          </a:xfrm>
        </p:grpSpPr>
        <p:sp>
          <p:nvSpPr>
            <p:cNvPr id="34854" name="Freeform 18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5" name="Line 19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6" name="Line 20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62" name="Text Box 21"/>
          <p:cNvSpPr txBox="1">
            <a:spLocks noChangeArrowheads="1"/>
          </p:cNvSpPr>
          <p:nvPr/>
        </p:nvSpPr>
        <p:spPr bwMode="auto">
          <a:xfrm>
            <a:off x="3779838" y="2492375"/>
            <a:ext cx="1306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" tIns="45708" rIns="91411" bIns="45708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u="none" dirty="0" err="1" smtClean="0">
                <a:solidFill>
                  <a:srgbClr val="0000FF"/>
                </a:solidFill>
                <a:latin typeface="+mn-lt"/>
              </a:rPr>
              <a:t>Pacotes</a:t>
            </a:r>
            <a:endParaRPr lang="en-US" u="none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34833" name="Picture 22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648200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4" name="Picture 23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021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5" name="Picture 24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5052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6" name="Picture 25" descr="Click To Previe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392363"/>
            <a:ext cx="731837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7" name="Picture 26" descr="Click To Preview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25146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8" name="Picture 27" descr="Click To Previe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5353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9" name="Line 28"/>
          <p:cNvSpPr>
            <a:spLocks noChangeShapeType="1"/>
          </p:cNvSpPr>
          <p:nvPr/>
        </p:nvSpPr>
        <p:spPr bwMode="auto">
          <a:xfrm>
            <a:off x="2679700" y="40957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9"/>
          <p:cNvSpPr>
            <a:spLocks noChangeShapeType="1"/>
          </p:cNvSpPr>
          <p:nvPr/>
        </p:nvSpPr>
        <p:spPr bwMode="auto">
          <a:xfrm>
            <a:off x="2679700" y="36385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30"/>
          <p:cNvSpPr>
            <a:spLocks noChangeShapeType="1"/>
          </p:cNvSpPr>
          <p:nvPr/>
        </p:nvSpPr>
        <p:spPr bwMode="auto">
          <a:xfrm>
            <a:off x="4343400" y="2971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4842" name="Group 31"/>
          <p:cNvGrpSpPr>
            <a:grpSpLocks/>
          </p:cNvGrpSpPr>
          <p:nvPr/>
        </p:nvGrpSpPr>
        <p:grpSpPr bwMode="auto">
          <a:xfrm>
            <a:off x="1371600" y="2895600"/>
            <a:ext cx="914400" cy="2057400"/>
            <a:chOff x="864" y="1728"/>
            <a:chExt cx="576" cy="1296"/>
          </a:xfrm>
        </p:grpSpPr>
        <p:sp>
          <p:nvSpPr>
            <p:cNvPr id="34851" name="Line 32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2" name="Line 33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3" name="Line 34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43" name="Group 35"/>
          <p:cNvGrpSpPr>
            <a:grpSpLocks/>
          </p:cNvGrpSpPr>
          <p:nvPr/>
        </p:nvGrpSpPr>
        <p:grpSpPr bwMode="auto">
          <a:xfrm rot="10800000">
            <a:off x="7010400" y="2819400"/>
            <a:ext cx="914400" cy="2057400"/>
            <a:chOff x="864" y="1728"/>
            <a:chExt cx="576" cy="1296"/>
          </a:xfrm>
        </p:grpSpPr>
        <p:sp>
          <p:nvSpPr>
            <p:cNvPr id="34848" name="Line 36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49" name="Line 37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0" name="Line 38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44" name="Group 39"/>
          <p:cNvGrpSpPr>
            <a:grpSpLocks/>
          </p:cNvGrpSpPr>
          <p:nvPr/>
        </p:nvGrpSpPr>
        <p:grpSpPr bwMode="auto">
          <a:xfrm>
            <a:off x="6781800" y="3690938"/>
            <a:ext cx="504825" cy="354012"/>
            <a:chOff x="1285" y="2229"/>
            <a:chExt cx="318" cy="223"/>
          </a:xfrm>
        </p:grpSpPr>
        <p:sp>
          <p:nvSpPr>
            <p:cNvPr id="34845" name="Freeform 40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6" name="Line 41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7" name="Line 42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88979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>
                <a:latin typeface="+mn-lt"/>
                <a:ea typeface="ＭＳ Ｐゴシック" charset="0"/>
              </a:rPr>
              <a:t>M</a:t>
            </a:r>
            <a:r>
              <a:rPr lang="pt-PT" sz="2800" dirty="0" smtClean="0">
                <a:latin typeface="+mn-lt"/>
                <a:ea typeface="ＭＳ Ｐゴシック" charset="0"/>
              </a:rPr>
              <a:t>ultiplexagem estatística e </a:t>
            </a:r>
            <a:r>
              <a:rPr lang="pt-PT" sz="2800" i="1" dirty="0" err="1" smtClean="0">
                <a:latin typeface="+mn-lt"/>
                <a:ea typeface="ＭＳ Ｐゴシック" charset="0"/>
              </a:rPr>
              <a:t>store</a:t>
            </a:r>
            <a:r>
              <a:rPr lang="pt-PT" sz="2800" i="1" dirty="0" smtClean="0">
                <a:latin typeface="+mn-lt"/>
                <a:ea typeface="ＭＳ Ｐゴシック" charset="0"/>
              </a:rPr>
              <a:t> &amp; </a:t>
            </a:r>
            <a:r>
              <a:rPr lang="pt-PT" sz="2800" i="1" dirty="0" err="1" smtClean="0">
                <a:latin typeface="+mn-lt"/>
                <a:ea typeface="ＭＳ Ｐゴシック" charset="0"/>
              </a:rPr>
              <a:t>forward</a:t>
            </a:r>
            <a:endParaRPr lang="pt-PT" sz="2800" i="1" dirty="0">
              <a:latin typeface="+mn-lt"/>
              <a:ea typeface="ＭＳ Ｐゴシック" charset="0"/>
            </a:endParaRPr>
          </a:p>
        </p:txBody>
      </p:sp>
      <p:sp>
        <p:nvSpPr>
          <p:cNvPr id="80935" name="Text Box 49"/>
          <p:cNvSpPr txBox="1">
            <a:spLocks noChangeArrowheads="1"/>
          </p:cNvSpPr>
          <p:nvPr/>
        </p:nvSpPr>
        <p:spPr bwMode="auto">
          <a:xfrm>
            <a:off x="395288" y="1268413"/>
            <a:ext cx="21605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 dirty="0" smtClean="0">
                <a:latin typeface="+mn-lt"/>
              </a:rPr>
              <a:t>100 </a:t>
            </a:r>
            <a:r>
              <a:rPr lang="en-US" sz="1800" b="0" u="none" dirty="0" err="1">
                <a:latin typeface="+mn-lt"/>
              </a:rPr>
              <a:t>Mbs</a:t>
            </a:r>
            <a:endParaRPr lang="en-US" sz="1800" b="0" u="none" dirty="0">
              <a:latin typeface="+mn-lt"/>
            </a:endParaRPr>
          </a:p>
          <a:p>
            <a:pPr>
              <a:defRPr/>
            </a:pPr>
            <a:r>
              <a:rPr lang="en-US" sz="1800" b="0" u="none" dirty="0">
                <a:latin typeface="+mn-lt"/>
              </a:rPr>
              <a:t>Ethernet</a:t>
            </a:r>
            <a:endParaRPr lang="en-US" sz="2000" b="0" u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0943" name="Text Box 86"/>
          <p:cNvSpPr txBox="1">
            <a:spLocks noChangeArrowheads="1"/>
          </p:cNvSpPr>
          <p:nvPr/>
        </p:nvSpPr>
        <p:spPr bwMode="auto">
          <a:xfrm>
            <a:off x="2771775" y="1916113"/>
            <a:ext cx="3033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800" b="0" i="1" u="none" dirty="0">
                <a:latin typeface="+mn-lt"/>
              </a:rPr>
              <a:t>multiplexagem</a:t>
            </a:r>
            <a:r>
              <a:rPr lang="pt-PT" sz="1800" b="0" u="none" dirty="0">
                <a:latin typeface="+mn-lt"/>
              </a:rPr>
              <a:t> estat</a:t>
            </a:r>
            <a:r>
              <a:rPr lang="pt-PT" altLang="ja-JP" sz="1800" b="0" u="none" dirty="0">
                <a:latin typeface="+mn-lt"/>
                <a:ea typeface="ヒラギノ角ゴ Pro W3" charset="0"/>
                <a:cs typeface="ヒラギノ角ゴ Pro W3" charset="0"/>
              </a:rPr>
              <a:t>ística</a:t>
            </a:r>
            <a:endParaRPr lang="pt-PT" sz="2000" b="0" u="none" dirty="0">
              <a:solidFill>
                <a:schemeClr val="accent1"/>
              </a:solidFill>
              <a:latin typeface="+mn-lt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0944" name="Text Box 87"/>
          <p:cNvSpPr txBox="1">
            <a:spLocks noChangeArrowheads="1"/>
          </p:cNvSpPr>
          <p:nvPr/>
        </p:nvSpPr>
        <p:spPr bwMode="auto">
          <a:xfrm>
            <a:off x="2049463" y="3567113"/>
            <a:ext cx="1520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u="none" dirty="0">
                <a:latin typeface="+mn-lt"/>
              </a:rPr>
              <a:t>Fila de espera</a:t>
            </a:r>
            <a:endParaRPr lang="pt-PT" sz="1600" b="0" u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67544" y="4149080"/>
            <a:ext cx="8135937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800" b="0" dirty="0">
                <a:solidFill>
                  <a:srgbClr val="0000FF"/>
                </a:solidFill>
                <a:latin typeface="Comic Sans MS" charset="0"/>
              </a:rPr>
              <a:t>Flexibilidade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pt-PT" sz="2400" b="0" dirty="0">
                <a:solidFill>
                  <a:schemeClr val="tx2"/>
                </a:solidFill>
                <a:latin typeface="Comic Sans MS" charset="0"/>
                <a:cs typeface="Arial" charset="0"/>
              </a:rPr>
              <a:t>Não há reserva de capacidade e aproveita-se ao máximo a que está disponível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800" b="0" dirty="0" smtClean="0">
                <a:solidFill>
                  <a:srgbClr val="0000FF"/>
                </a:solidFill>
                <a:latin typeface="Comic Sans MS" charset="0"/>
              </a:rPr>
              <a:t>Pergunta?</a:t>
            </a:r>
            <a:endParaRPr lang="pt-PT" sz="2800" b="0" dirty="0">
              <a:solidFill>
                <a:srgbClr val="0000FF"/>
              </a:solidFill>
              <a:latin typeface="Comic Sans MS" charset="0"/>
            </a:endParaRP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pt-PT" sz="2400" b="0" dirty="0" smtClean="0">
                <a:solidFill>
                  <a:schemeClr val="tx2"/>
                </a:solidFill>
                <a:latin typeface="Comic Sans MS" charset="0"/>
              </a:rPr>
              <a:t>Como se comporta a fila de espera?</a:t>
            </a:r>
            <a:endParaRPr lang="pt-PT" sz="2400" b="0" dirty="0">
              <a:solidFill>
                <a:schemeClr val="tx2"/>
              </a:solidFill>
              <a:latin typeface="Comic Sans MS" charset="0"/>
            </a:endParaRP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endParaRPr lang="pt-PT" sz="2400" b="0" dirty="0">
              <a:solidFill>
                <a:schemeClr val="tx2"/>
              </a:solidFill>
              <a:latin typeface="Comic Sans MS" charset="0"/>
              <a:cs typeface="Arial" charset="0"/>
            </a:endParaRPr>
          </a:p>
        </p:txBody>
      </p:sp>
      <p:grpSp>
        <p:nvGrpSpPr>
          <p:cNvPr id="37894" name="Group 228"/>
          <p:cNvGrpSpPr>
            <a:grpSpLocks/>
          </p:cNvGrpSpPr>
          <p:nvPr/>
        </p:nvGrpSpPr>
        <p:grpSpPr bwMode="auto">
          <a:xfrm>
            <a:off x="2411413" y="2492375"/>
            <a:ext cx="1187450" cy="554038"/>
            <a:chOff x="4650" y="1129"/>
            <a:chExt cx="246" cy="95"/>
          </a:xfrm>
        </p:grpSpPr>
        <p:sp>
          <p:nvSpPr>
            <p:cNvPr id="3796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6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6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65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68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9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66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67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5" name="Group 105"/>
          <p:cNvGrpSpPr>
            <a:grpSpLocks/>
          </p:cNvGrpSpPr>
          <p:nvPr/>
        </p:nvGrpSpPr>
        <p:grpSpPr bwMode="auto">
          <a:xfrm>
            <a:off x="6872288" y="2716213"/>
            <a:ext cx="779462" cy="679450"/>
            <a:chOff x="-44" y="1473"/>
            <a:chExt cx="981" cy="1105"/>
          </a:xfrm>
        </p:grpSpPr>
        <p:pic>
          <p:nvPicPr>
            <p:cNvPr id="37960" name="Picture 10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1" name="Freeform 10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896" name="Line 230"/>
          <p:cNvSpPr>
            <a:spLocks noChangeShapeType="1"/>
          </p:cNvSpPr>
          <p:nvPr/>
        </p:nvSpPr>
        <p:spPr bwMode="auto">
          <a:xfrm>
            <a:off x="3575050" y="2705100"/>
            <a:ext cx="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276"/>
          <p:cNvSpPr>
            <a:spLocks noChangeShapeType="1"/>
          </p:cNvSpPr>
          <p:nvPr/>
        </p:nvSpPr>
        <p:spPr bwMode="auto">
          <a:xfrm>
            <a:off x="1698625" y="2373313"/>
            <a:ext cx="744538" cy="385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277"/>
          <p:cNvSpPr>
            <a:spLocks noChangeShapeType="1"/>
          </p:cNvSpPr>
          <p:nvPr/>
        </p:nvSpPr>
        <p:spPr bwMode="auto">
          <a:xfrm flipV="1">
            <a:off x="1843088" y="2859088"/>
            <a:ext cx="57785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278"/>
          <p:cNvSpPr>
            <a:spLocks noChangeShapeType="1"/>
          </p:cNvSpPr>
          <p:nvPr/>
        </p:nvSpPr>
        <p:spPr bwMode="auto">
          <a:xfrm>
            <a:off x="3540125" y="2800350"/>
            <a:ext cx="20161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279"/>
          <p:cNvSpPr>
            <a:spLocks noChangeShapeType="1"/>
          </p:cNvSpPr>
          <p:nvPr/>
        </p:nvSpPr>
        <p:spPr bwMode="auto">
          <a:xfrm flipH="1" flipV="1">
            <a:off x="6143625" y="2982913"/>
            <a:ext cx="9525" cy="3635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280"/>
          <p:cNvSpPr>
            <a:spLocks noChangeShapeType="1"/>
          </p:cNvSpPr>
          <p:nvPr/>
        </p:nvSpPr>
        <p:spPr bwMode="auto">
          <a:xfrm flipV="1">
            <a:off x="6616700" y="2432050"/>
            <a:ext cx="604838" cy="307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Rectangle 287"/>
          <p:cNvSpPr>
            <a:spLocks noChangeArrowheads="1"/>
          </p:cNvSpPr>
          <p:nvPr/>
        </p:nvSpPr>
        <p:spPr bwMode="auto">
          <a:xfrm>
            <a:off x="3738563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3" name="Rectangle 288"/>
          <p:cNvSpPr>
            <a:spLocks noChangeArrowheads="1"/>
          </p:cNvSpPr>
          <p:nvPr/>
        </p:nvSpPr>
        <p:spPr bwMode="auto">
          <a:xfrm>
            <a:off x="3900488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4" name="Rectangle 289"/>
          <p:cNvSpPr>
            <a:spLocks noChangeArrowheads="1"/>
          </p:cNvSpPr>
          <p:nvPr/>
        </p:nvSpPr>
        <p:spPr bwMode="auto">
          <a:xfrm>
            <a:off x="4062413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5" name="Rectangle 290"/>
          <p:cNvSpPr>
            <a:spLocks noChangeArrowheads="1"/>
          </p:cNvSpPr>
          <p:nvPr/>
        </p:nvSpPr>
        <p:spPr bwMode="auto">
          <a:xfrm>
            <a:off x="4224338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6" name="Rectangle 291"/>
          <p:cNvSpPr>
            <a:spLocks noChangeArrowheads="1"/>
          </p:cNvSpPr>
          <p:nvPr/>
        </p:nvSpPr>
        <p:spPr bwMode="auto">
          <a:xfrm>
            <a:off x="4386263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7" name="Rectangle 292"/>
          <p:cNvSpPr>
            <a:spLocks noChangeArrowheads="1"/>
          </p:cNvSpPr>
          <p:nvPr/>
        </p:nvSpPr>
        <p:spPr bwMode="auto">
          <a:xfrm>
            <a:off x="4757738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8" name="Rectangle 293"/>
          <p:cNvSpPr>
            <a:spLocks noChangeArrowheads="1"/>
          </p:cNvSpPr>
          <p:nvPr/>
        </p:nvSpPr>
        <p:spPr bwMode="auto">
          <a:xfrm>
            <a:off x="5195888" y="258286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7909" name="Group 311"/>
          <p:cNvGrpSpPr>
            <a:grpSpLocks/>
          </p:cNvGrpSpPr>
          <p:nvPr/>
        </p:nvGrpSpPr>
        <p:grpSpPr bwMode="auto">
          <a:xfrm>
            <a:off x="2894013" y="2663825"/>
            <a:ext cx="633412" cy="200025"/>
            <a:chOff x="1800" y="1425"/>
            <a:chExt cx="399" cy="126"/>
          </a:xfrm>
        </p:grpSpPr>
        <p:sp>
          <p:nvSpPr>
            <p:cNvPr id="37956" name="Rectangle 294"/>
            <p:cNvSpPr>
              <a:spLocks noChangeArrowheads="1"/>
            </p:cNvSpPr>
            <p:nvPr/>
          </p:nvSpPr>
          <p:spPr bwMode="auto">
            <a:xfrm>
              <a:off x="1800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7" name="Rectangle 295"/>
            <p:cNvSpPr>
              <a:spLocks noChangeArrowheads="1"/>
            </p:cNvSpPr>
            <p:nvPr/>
          </p:nvSpPr>
          <p:spPr bwMode="auto">
            <a:xfrm>
              <a:off x="1902" y="1425"/>
              <a:ext cx="93" cy="12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8" name="Rectangle 296"/>
            <p:cNvSpPr>
              <a:spLocks noChangeArrowheads="1"/>
            </p:cNvSpPr>
            <p:nvPr/>
          </p:nvSpPr>
          <p:spPr bwMode="auto">
            <a:xfrm>
              <a:off x="2004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9" name="Rectangle 297"/>
            <p:cNvSpPr>
              <a:spLocks noChangeArrowheads="1"/>
            </p:cNvSpPr>
            <p:nvPr/>
          </p:nvSpPr>
          <p:spPr bwMode="auto">
            <a:xfrm>
              <a:off x="2106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7910" name="Rectangle 298"/>
          <p:cNvSpPr>
            <a:spLocks noChangeArrowheads="1"/>
          </p:cNvSpPr>
          <p:nvPr/>
        </p:nvSpPr>
        <p:spPr bwMode="auto">
          <a:xfrm>
            <a:off x="2236788" y="256381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11" name="Rectangle 299"/>
          <p:cNvSpPr>
            <a:spLocks noChangeArrowheads="1"/>
          </p:cNvSpPr>
          <p:nvPr/>
        </p:nvSpPr>
        <p:spPr bwMode="auto">
          <a:xfrm>
            <a:off x="2017713" y="3135313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12" name="Line 300"/>
          <p:cNvSpPr>
            <a:spLocks noChangeShapeType="1"/>
          </p:cNvSpPr>
          <p:nvPr/>
        </p:nvSpPr>
        <p:spPr bwMode="auto">
          <a:xfrm>
            <a:off x="2198688" y="2513013"/>
            <a:ext cx="246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301"/>
          <p:cNvSpPr>
            <a:spLocks noChangeShapeType="1"/>
          </p:cNvSpPr>
          <p:nvPr/>
        </p:nvSpPr>
        <p:spPr bwMode="auto">
          <a:xfrm flipV="1">
            <a:off x="2200275" y="2984500"/>
            <a:ext cx="174625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Line 302"/>
          <p:cNvSpPr>
            <a:spLocks noChangeShapeType="1"/>
          </p:cNvSpPr>
          <p:nvPr/>
        </p:nvSpPr>
        <p:spPr bwMode="auto">
          <a:xfrm>
            <a:off x="4119563" y="2478088"/>
            <a:ext cx="1062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5" name="Text Box 303"/>
          <p:cNvSpPr txBox="1">
            <a:spLocks noChangeArrowheads="1"/>
          </p:cNvSpPr>
          <p:nvPr/>
        </p:nvSpPr>
        <p:spPr bwMode="auto">
          <a:xfrm>
            <a:off x="857250" y="2035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6600"/>
                </a:solidFill>
                <a:latin typeface="Arial" charset="0"/>
              </a:rPr>
              <a:t>A</a:t>
            </a:r>
          </a:p>
        </p:txBody>
      </p:sp>
      <p:sp>
        <p:nvSpPr>
          <p:cNvPr id="37916" name="Text Box 304"/>
          <p:cNvSpPr txBox="1">
            <a:spLocks noChangeArrowheads="1"/>
          </p:cNvSpPr>
          <p:nvPr/>
        </p:nvSpPr>
        <p:spPr bwMode="auto">
          <a:xfrm>
            <a:off x="996950" y="3009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99"/>
                </a:solidFill>
                <a:latin typeface="Arial" charset="0"/>
              </a:rPr>
              <a:t>B</a:t>
            </a:r>
          </a:p>
        </p:txBody>
      </p:sp>
      <p:sp>
        <p:nvSpPr>
          <p:cNvPr id="37917" name="Text Box 305"/>
          <p:cNvSpPr txBox="1">
            <a:spLocks noChangeArrowheads="1"/>
          </p:cNvSpPr>
          <p:nvPr/>
        </p:nvSpPr>
        <p:spPr bwMode="auto">
          <a:xfrm>
            <a:off x="6711950" y="18669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C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18" name="Text Box 309"/>
          <p:cNvSpPr txBox="1">
            <a:spLocks noChangeArrowheads="1"/>
          </p:cNvSpPr>
          <p:nvPr/>
        </p:nvSpPr>
        <p:spPr bwMode="auto">
          <a:xfrm>
            <a:off x="3990960" y="2840038"/>
            <a:ext cx="11271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>
                <a:latin typeface="+mn-lt"/>
              </a:rPr>
              <a:t>1.5 Mb/s</a:t>
            </a:r>
            <a:endParaRPr lang="en-US" b="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7919" name="Text Box 310"/>
          <p:cNvSpPr txBox="1">
            <a:spLocks noChangeArrowheads="1"/>
          </p:cNvSpPr>
          <p:nvPr/>
        </p:nvSpPr>
        <p:spPr bwMode="auto">
          <a:xfrm>
            <a:off x="6130925" y="3395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endParaRPr lang="pt-PT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20" name="Line 281"/>
          <p:cNvSpPr>
            <a:spLocks noChangeShapeType="1"/>
          </p:cNvSpPr>
          <p:nvPr/>
        </p:nvSpPr>
        <p:spPr bwMode="auto">
          <a:xfrm flipV="1">
            <a:off x="6770688" y="3548063"/>
            <a:ext cx="984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21" name="Line 283"/>
          <p:cNvSpPr>
            <a:spLocks noChangeShapeType="1"/>
          </p:cNvSpPr>
          <p:nvPr/>
        </p:nvSpPr>
        <p:spPr bwMode="auto">
          <a:xfrm flipH="1">
            <a:off x="6746875" y="3251200"/>
            <a:ext cx="379413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Text Box 306"/>
          <p:cNvSpPr txBox="1">
            <a:spLocks noChangeArrowheads="1"/>
          </p:cNvSpPr>
          <p:nvPr/>
        </p:nvSpPr>
        <p:spPr bwMode="auto">
          <a:xfrm>
            <a:off x="7664450" y="262572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D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23" name="Text Box 307"/>
          <p:cNvSpPr txBox="1">
            <a:spLocks noChangeArrowheads="1"/>
          </p:cNvSpPr>
          <p:nvPr/>
        </p:nvSpPr>
        <p:spPr bwMode="auto">
          <a:xfrm>
            <a:off x="8407400" y="3241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E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grpSp>
        <p:nvGrpSpPr>
          <p:cNvPr id="37924" name="Group 96"/>
          <p:cNvGrpSpPr>
            <a:grpSpLocks/>
          </p:cNvGrpSpPr>
          <p:nvPr/>
        </p:nvGrpSpPr>
        <p:grpSpPr bwMode="auto">
          <a:xfrm>
            <a:off x="1006475" y="2052638"/>
            <a:ext cx="779463" cy="679450"/>
            <a:chOff x="-44" y="1473"/>
            <a:chExt cx="981" cy="1105"/>
          </a:xfrm>
        </p:grpSpPr>
        <p:pic>
          <p:nvPicPr>
            <p:cNvPr id="37954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5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5" name="Group 99"/>
          <p:cNvGrpSpPr>
            <a:grpSpLocks/>
          </p:cNvGrpSpPr>
          <p:nvPr/>
        </p:nvGrpSpPr>
        <p:grpSpPr bwMode="auto">
          <a:xfrm>
            <a:off x="1193800" y="3027363"/>
            <a:ext cx="779463" cy="679450"/>
            <a:chOff x="-44" y="1473"/>
            <a:chExt cx="981" cy="1105"/>
          </a:xfrm>
        </p:grpSpPr>
        <p:pic>
          <p:nvPicPr>
            <p:cNvPr id="37952" name="Picture 10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3" name="Freeform 10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6" name="Group 102"/>
          <p:cNvGrpSpPr>
            <a:grpSpLocks/>
          </p:cNvGrpSpPr>
          <p:nvPr/>
        </p:nvGrpSpPr>
        <p:grpSpPr bwMode="auto">
          <a:xfrm>
            <a:off x="7589838" y="3087688"/>
            <a:ext cx="779462" cy="679450"/>
            <a:chOff x="-44" y="1473"/>
            <a:chExt cx="981" cy="1105"/>
          </a:xfrm>
        </p:grpSpPr>
        <p:pic>
          <p:nvPicPr>
            <p:cNvPr id="37950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1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7" name="Group 108"/>
          <p:cNvGrpSpPr>
            <a:grpSpLocks/>
          </p:cNvGrpSpPr>
          <p:nvPr/>
        </p:nvGrpSpPr>
        <p:grpSpPr bwMode="auto">
          <a:xfrm>
            <a:off x="6954838" y="1895475"/>
            <a:ext cx="779462" cy="679450"/>
            <a:chOff x="-44" y="1473"/>
            <a:chExt cx="981" cy="1105"/>
          </a:xfrm>
        </p:grpSpPr>
        <p:pic>
          <p:nvPicPr>
            <p:cNvPr id="37948" name="Picture 10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49" name="Freeform 11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8" name="Group 228"/>
          <p:cNvGrpSpPr>
            <a:grpSpLocks/>
          </p:cNvGrpSpPr>
          <p:nvPr/>
        </p:nvGrpSpPr>
        <p:grpSpPr bwMode="auto">
          <a:xfrm>
            <a:off x="5499100" y="2562225"/>
            <a:ext cx="1128713" cy="439738"/>
            <a:chOff x="4650" y="1129"/>
            <a:chExt cx="246" cy="95"/>
          </a:xfrm>
        </p:grpSpPr>
        <p:sp>
          <p:nvSpPr>
            <p:cNvPr id="37940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41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42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43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46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7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44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5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29" name="Group 228"/>
          <p:cNvGrpSpPr>
            <a:grpSpLocks/>
          </p:cNvGrpSpPr>
          <p:nvPr/>
        </p:nvGrpSpPr>
        <p:grpSpPr bwMode="auto">
          <a:xfrm>
            <a:off x="5638800" y="3332163"/>
            <a:ext cx="1128713" cy="439737"/>
            <a:chOff x="4650" y="1129"/>
            <a:chExt cx="246" cy="95"/>
          </a:xfrm>
        </p:grpSpPr>
        <p:sp>
          <p:nvSpPr>
            <p:cNvPr id="3793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3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3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35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38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9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36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45" name="Line 88"/>
          <p:cNvSpPr>
            <a:spLocks noChangeShapeType="1"/>
          </p:cNvSpPr>
          <p:nvPr/>
        </p:nvSpPr>
        <p:spPr bwMode="auto">
          <a:xfrm flipV="1">
            <a:off x="2916238" y="2924175"/>
            <a:ext cx="166687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16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573610-6A51-5748-8EE7-C33EB6A3C77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423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9AF1392-C34A-654C-B6EF-816C1164E8DB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Chegada sincronizada de pacotes</a:t>
            </a:r>
            <a:endParaRPr lang="pt-PT" sz="3200" i="1" dirty="0" smtClean="0">
              <a:cs typeface="+mj-cs"/>
            </a:endParaRPr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>
            <a:off x="1295400" y="4343400"/>
            <a:ext cx="716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68" name="Line 16"/>
          <p:cNvSpPr>
            <a:spLocks noChangeShapeType="1"/>
          </p:cNvSpPr>
          <p:nvPr/>
        </p:nvSpPr>
        <p:spPr bwMode="auto">
          <a:xfrm>
            <a:off x="1475656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69" name="Line 17"/>
          <p:cNvSpPr>
            <a:spLocks noChangeShapeType="1"/>
          </p:cNvSpPr>
          <p:nvPr/>
        </p:nvSpPr>
        <p:spPr bwMode="auto">
          <a:xfrm>
            <a:off x="2123728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>
            <a:off x="2771800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3995936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>
            <a:off x="4572000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>
            <a:off x="5796136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6372200" y="4005064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>
            <a:off x="7020272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>
            <a:off x="7668344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>
            <a:off x="3347864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5220072" y="393305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8053984" y="4381500"/>
            <a:ext cx="8401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i="1" dirty="0" smtClean="0">
                <a:latin typeface="Times New Roman" charset="0"/>
                <a:cs typeface="+mn-cs"/>
              </a:rPr>
              <a:t>tempo</a:t>
            </a:r>
            <a:endParaRPr lang="pt-PT" sz="1800" i="1" dirty="0">
              <a:latin typeface="Times New Roman" charset="0"/>
              <a:cs typeface="+mn-cs"/>
            </a:endParaRPr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956564" y="3212976"/>
            <a:ext cx="26982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smtClean="0">
                <a:solidFill>
                  <a:srgbClr val="000099"/>
                </a:solidFill>
                <a:latin typeface="+mn-lt"/>
                <a:cs typeface="+mn-cs"/>
              </a:rPr>
              <a:t>Chegada de um pacote</a:t>
            </a:r>
            <a:endParaRPr lang="pt-PT" sz="1800" dirty="0">
              <a:solidFill>
                <a:srgbClr val="000099"/>
              </a:solidFill>
              <a:latin typeface="+mn-lt"/>
              <a:cs typeface="+mn-cs"/>
            </a:endParaRPr>
          </a:p>
        </p:txBody>
      </p:sp>
      <p:sp>
        <p:nvSpPr>
          <p:cNvPr id="100382" name="Line 30"/>
          <p:cNvSpPr>
            <a:spLocks noChangeShapeType="1"/>
          </p:cNvSpPr>
          <p:nvPr/>
        </p:nvSpPr>
        <p:spPr bwMode="auto">
          <a:xfrm flipV="1">
            <a:off x="2057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3" name="Line 31"/>
          <p:cNvSpPr>
            <a:spLocks noChangeShapeType="1"/>
          </p:cNvSpPr>
          <p:nvPr/>
        </p:nvSpPr>
        <p:spPr bwMode="auto">
          <a:xfrm flipV="1">
            <a:off x="26670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 flipV="1">
            <a:off x="3276600" y="4343400"/>
            <a:ext cx="0" cy="38100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 flipV="1">
            <a:off x="38862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V="1">
            <a:off x="44958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7" name="Line 35"/>
          <p:cNvSpPr>
            <a:spLocks noChangeShapeType="1"/>
          </p:cNvSpPr>
          <p:nvPr/>
        </p:nvSpPr>
        <p:spPr bwMode="auto">
          <a:xfrm flipV="1">
            <a:off x="5105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8" name="Line 36"/>
          <p:cNvSpPr>
            <a:spLocks noChangeShapeType="1"/>
          </p:cNvSpPr>
          <p:nvPr/>
        </p:nvSpPr>
        <p:spPr bwMode="auto">
          <a:xfrm flipV="1">
            <a:off x="57150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9" name="Line 37"/>
          <p:cNvSpPr>
            <a:spLocks noChangeShapeType="1"/>
          </p:cNvSpPr>
          <p:nvPr/>
        </p:nvSpPr>
        <p:spPr bwMode="auto">
          <a:xfrm flipV="1">
            <a:off x="63246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0" name="Line 38"/>
          <p:cNvSpPr>
            <a:spLocks noChangeShapeType="1"/>
          </p:cNvSpPr>
          <p:nvPr/>
        </p:nvSpPr>
        <p:spPr bwMode="auto">
          <a:xfrm flipV="1">
            <a:off x="69342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1" name="Line 39"/>
          <p:cNvSpPr>
            <a:spLocks noChangeShapeType="1"/>
          </p:cNvSpPr>
          <p:nvPr/>
        </p:nvSpPr>
        <p:spPr bwMode="auto">
          <a:xfrm flipV="1">
            <a:off x="7543800" y="4343400"/>
            <a:ext cx="0" cy="38100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2" name="Line 40"/>
          <p:cNvSpPr>
            <a:spLocks noChangeShapeType="1"/>
          </p:cNvSpPr>
          <p:nvPr/>
        </p:nvSpPr>
        <p:spPr bwMode="auto">
          <a:xfrm flipV="1">
            <a:off x="8153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3" name="Line 41"/>
          <p:cNvSpPr>
            <a:spLocks noChangeShapeType="1"/>
          </p:cNvSpPr>
          <p:nvPr/>
        </p:nvSpPr>
        <p:spPr bwMode="auto">
          <a:xfrm>
            <a:off x="1295400" y="5867400"/>
            <a:ext cx="716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>
            <a:off x="2057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6" name="Line 44"/>
          <p:cNvSpPr>
            <a:spLocks noChangeShapeType="1"/>
          </p:cNvSpPr>
          <p:nvPr/>
        </p:nvSpPr>
        <p:spPr bwMode="auto">
          <a:xfrm>
            <a:off x="26670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7" name="Line 45"/>
          <p:cNvSpPr>
            <a:spLocks noChangeShapeType="1"/>
          </p:cNvSpPr>
          <p:nvPr/>
        </p:nvSpPr>
        <p:spPr bwMode="auto">
          <a:xfrm>
            <a:off x="32766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8" name="Line 46"/>
          <p:cNvSpPr>
            <a:spLocks noChangeShapeType="1"/>
          </p:cNvSpPr>
          <p:nvPr/>
        </p:nvSpPr>
        <p:spPr bwMode="auto">
          <a:xfrm>
            <a:off x="38862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9" name="Line 47"/>
          <p:cNvSpPr>
            <a:spLocks noChangeShapeType="1"/>
          </p:cNvSpPr>
          <p:nvPr/>
        </p:nvSpPr>
        <p:spPr bwMode="auto">
          <a:xfrm>
            <a:off x="44958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0" name="Line 48"/>
          <p:cNvSpPr>
            <a:spLocks noChangeShapeType="1"/>
          </p:cNvSpPr>
          <p:nvPr/>
        </p:nvSpPr>
        <p:spPr bwMode="auto">
          <a:xfrm>
            <a:off x="5105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1" name="Line 49"/>
          <p:cNvSpPr>
            <a:spLocks noChangeShapeType="1"/>
          </p:cNvSpPr>
          <p:nvPr/>
        </p:nvSpPr>
        <p:spPr bwMode="auto">
          <a:xfrm>
            <a:off x="57150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2" name="Line 50"/>
          <p:cNvSpPr>
            <a:spLocks noChangeShapeType="1"/>
          </p:cNvSpPr>
          <p:nvPr/>
        </p:nvSpPr>
        <p:spPr bwMode="auto">
          <a:xfrm>
            <a:off x="63246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3" name="Line 51"/>
          <p:cNvSpPr>
            <a:spLocks noChangeShapeType="1"/>
          </p:cNvSpPr>
          <p:nvPr/>
        </p:nvSpPr>
        <p:spPr bwMode="auto">
          <a:xfrm>
            <a:off x="69342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4" name="Line 52"/>
          <p:cNvSpPr>
            <a:spLocks noChangeShapeType="1"/>
          </p:cNvSpPr>
          <p:nvPr/>
        </p:nvSpPr>
        <p:spPr bwMode="auto">
          <a:xfrm>
            <a:off x="75438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5" name="Line 53"/>
          <p:cNvSpPr>
            <a:spLocks noChangeShapeType="1"/>
          </p:cNvSpPr>
          <p:nvPr/>
        </p:nvSpPr>
        <p:spPr bwMode="auto">
          <a:xfrm>
            <a:off x="8153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12" name="Text Box 60"/>
          <p:cNvSpPr txBox="1">
            <a:spLocks noChangeArrowheads="1"/>
          </p:cNvSpPr>
          <p:nvPr/>
        </p:nvSpPr>
        <p:spPr bwMode="auto">
          <a:xfrm>
            <a:off x="4581747" y="3212976"/>
            <a:ext cx="33247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smtClean="0">
                <a:solidFill>
                  <a:srgbClr val="FF0000"/>
                </a:solidFill>
                <a:latin typeface="+mn-lt"/>
                <a:cs typeface="+mn-cs"/>
              </a:rPr>
              <a:t>Pacote servido (transmitido)</a:t>
            </a:r>
            <a:endParaRPr lang="pt-PT" sz="1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00413" name="Text Box 61"/>
          <p:cNvSpPr txBox="1">
            <a:spLocks noChangeArrowheads="1"/>
          </p:cNvSpPr>
          <p:nvPr/>
        </p:nvSpPr>
        <p:spPr bwMode="auto">
          <a:xfrm>
            <a:off x="467544" y="5301208"/>
            <a:ext cx="10279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charset="0"/>
                <a:cs typeface="+mn-cs"/>
              </a:rPr>
              <a:t>Q</a:t>
            </a:r>
            <a:r>
              <a:rPr lang="en-US" dirty="0">
                <a:latin typeface="Times New Roman" charset="0"/>
                <a:cs typeface="+mn-cs"/>
              </a:rPr>
              <a:t>(</a:t>
            </a:r>
            <a:r>
              <a:rPr lang="en-US" i="1" dirty="0">
                <a:latin typeface="Times New Roman" charset="0"/>
                <a:cs typeface="+mn-cs"/>
              </a:rPr>
              <a:t>t</a:t>
            </a:r>
            <a:r>
              <a:rPr lang="en-US" dirty="0" smtClean="0">
                <a:latin typeface="Times New Roman" charset="0"/>
                <a:cs typeface="+mn-cs"/>
              </a:rPr>
              <a:t>) ≤ 1</a:t>
            </a:r>
            <a:endParaRPr lang="en-US" dirty="0">
              <a:latin typeface="Times New Roman" charset="0"/>
              <a:cs typeface="+mn-cs"/>
            </a:endParaRPr>
          </a:p>
        </p:txBody>
      </p:sp>
      <p:sp>
        <p:nvSpPr>
          <p:cNvPr id="100414" name="Line 62"/>
          <p:cNvSpPr>
            <a:spLocks noChangeShapeType="1"/>
          </p:cNvSpPr>
          <p:nvPr/>
        </p:nvSpPr>
        <p:spPr bwMode="auto">
          <a:xfrm>
            <a:off x="2057400" y="4648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aphicFrame>
        <p:nvGraphicFramePr>
          <p:cNvPr id="84026" name="Object 63"/>
          <p:cNvGraphicFramePr>
            <a:graphicFrameLocks noChangeAspect="1"/>
          </p:cNvGraphicFramePr>
          <p:nvPr/>
        </p:nvGraphicFramePr>
        <p:xfrm>
          <a:off x="2209800" y="4648200"/>
          <a:ext cx="3810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10" name="Equation" r:id="rId4" imgW="253780" imgH="215713" progId="Equation.3">
                  <p:embed/>
                </p:oleObj>
              </mc:Choice>
              <mc:Fallback>
                <p:oleObj name="Equation" r:id="rId4" imgW="253780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3810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2267744" y="1484784"/>
            <a:ext cx="4768716" cy="1605022"/>
            <a:chOff x="2483768" y="1484784"/>
            <a:chExt cx="4768716" cy="1605022"/>
          </a:xfrm>
        </p:grpSpPr>
        <p:grpSp>
          <p:nvGrpSpPr>
            <p:cNvPr id="83974" name="Group 4"/>
            <p:cNvGrpSpPr>
              <a:grpSpLocks/>
            </p:cNvGrpSpPr>
            <p:nvPr/>
          </p:nvGrpSpPr>
          <p:grpSpPr bwMode="auto">
            <a:xfrm>
              <a:off x="4391428" y="2232496"/>
              <a:ext cx="685800" cy="457200"/>
              <a:chOff x="624" y="3120"/>
              <a:chExt cx="432" cy="288"/>
            </a:xfrm>
          </p:grpSpPr>
          <p:sp>
            <p:nvSpPr>
              <p:cNvPr id="100357" name="Freeform 5"/>
              <p:cNvSpPr>
                <a:spLocks/>
              </p:cNvSpPr>
              <p:nvPr/>
            </p:nvSpPr>
            <p:spPr bwMode="auto">
              <a:xfrm>
                <a:off x="624" y="3120"/>
                <a:ext cx="432" cy="288"/>
              </a:xfrm>
              <a:custGeom>
                <a:avLst/>
                <a:gdLst>
                  <a:gd name="T0" fmla="*/ 0 w 432"/>
                  <a:gd name="T1" fmla="*/ 0 h 288"/>
                  <a:gd name="T2" fmla="*/ 432 w 432"/>
                  <a:gd name="T3" fmla="*/ 0 h 288"/>
                  <a:gd name="T4" fmla="*/ 432 w 432"/>
                  <a:gd name="T5" fmla="*/ 288 h 288"/>
                  <a:gd name="T6" fmla="*/ 0 w 432"/>
                  <a:gd name="T7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288">
                    <a:moveTo>
                      <a:pt x="0" y="0"/>
                    </a:moveTo>
                    <a:lnTo>
                      <a:pt x="432" y="0"/>
                    </a:lnTo>
                    <a:lnTo>
                      <a:pt x="43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100358" name="Line 6"/>
              <p:cNvSpPr>
                <a:spLocks noChangeShapeType="1"/>
              </p:cNvSpPr>
              <p:nvPr/>
            </p:nvSpPr>
            <p:spPr bwMode="auto">
              <a:xfrm>
                <a:off x="912" y="3120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100359" name="Oval 7"/>
            <p:cNvSpPr>
              <a:spLocks noChangeArrowheads="1"/>
            </p:cNvSpPr>
            <p:nvPr/>
          </p:nvSpPr>
          <p:spPr bwMode="auto">
            <a:xfrm>
              <a:off x="5382028" y="2232496"/>
              <a:ext cx="457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pt-PT" smtClean="0">
                  <a:latin typeface="Symbol" charset="0"/>
                  <a:cs typeface="+mn-cs"/>
                </a:rPr>
                <a:t>m</a:t>
              </a:r>
              <a:endParaRPr lang="pt-PT">
                <a:latin typeface="Symbol" charset="0"/>
                <a:cs typeface="+mn-cs"/>
              </a:endParaRPr>
            </a:p>
          </p:txBody>
        </p:sp>
        <p:sp>
          <p:nvSpPr>
            <p:cNvPr id="100360" name="Line 8"/>
            <p:cNvSpPr>
              <a:spLocks noChangeShapeType="1"/>
            </p:cNvSpPr>
            <p:nvPr/>
          </p:nvSpPr>
          <p:spPr bwMode="auto">
            <a:xfrm>
              <a:off x="5077228" y="2461096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00361" name="Line 9"/>
            <p:cNvSpPr>
              <a:spLocks noChangeShapeType="1"/>
            </p:cNvSpPr>
            <p:nvPr/>
          </p:nvSpPr>
          <p:spPr bwMode="auto">
            <a:xfrm>
              <a:off x="5839228" y="2461096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00362" name="Line 10"/>
            <p:cNvSpPr>
              <a:spLocks noChangeShapeType="1"/>
            </p:cNvSpPr>
            <p:nvPr/>
          </p:nvSpPr>
          <p:spPr bwMode="auto">
            <a:xfrm>
              <a:off x="3553228" y="2461096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00363" name="Text Box 11"/>
            <p:cNvSpPr txBox="1">
              <a:spLocks noChangeArrowheads="1"/>
            </p:cNvSpPr>
            <p:nvPr/>
          </p:nvSpPr>
          <p:spPr bwMode="auto">
            <a:xfrm>
              <a:off x="3600622" y="2124546"/>
              <a:ext cx="83707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i="1" smtClean="0">
                  <a:latin typeface="Times New Roman" charset="0"/>
                  <a:cs typeface="+mn-cs"/>
                </a:rPr>
                <a:t>A</a:t>
              </a:r>
              <a:r>
                <a:rPr lang="pt-PT" sz="1800" smtClean="0">
                  <a:latin typeface="Times New Roman" charset="0"/>
                  <a:cs typeface="+mn-cs"/>
                </a:rPr>
                <a:t>(</a:t>
              </a:r>
              <a:r>
                <a:rPr lang="pt-PT" sz="1800" i="1" smtClean="0">
                  <a:latin typeface="Times New Roman" charset="0"/>
                  <a:cs typeface="+mn-cs"/>
                </a:rPr>
                <a:t>t</a:t>
              </a:r>
              <a:r>
                <a:rPr lang="pt-PT" sz="1800" smtClean="0">
                  <a:latin typeface="Times New Roman" charset="0"/>
                  <a:cs typeface="+mn-cs"/>
                </a:rPr>
                <a:t>), </a:t>
              </a:r>
              <a:r>
                <a:rPr lang="pt-PT" sz="1800" smtClean="0">
                  <a:latin typeface="Symbol" charset="0"/>
                  <a:cs typeface="+mn-cs"/>
                </a:rPr>
                <a:t>l</a:t>
              </a:r>
              <a:endParaRPr lang="pt-PT" sz="1800">
                <a:latin typeface="Symbol" charset="0"/>
                <a:cs typeface="+mn-cs"/>
              </a:endParaRPr>
            </a:p>
          </p:txBody>
        </p:sp>
        <p:sp>
          <p:nvSpPr>
            <p:cNvPr id="100364" name="Text Box 12"/>
            <p:cNvSpPr txBox="1">
              <a:spLocks noChangeArrowheads="1"/>
            </p:cNvSpPr>
            <p:nvPr/>
          </p:nvSpPr>
          <p:spPr bwMode="auto">
            <a:xfrm>
              <a:off x="5904034" y="2129309"/>
              <a:ext cx="58793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i="1" smtClean="0">
                  <a:latin typeface="Times New Roman" charset="0"/>
                  <a:cs typeface="+mn-cs"/>
                </a:rPr>
                <a:t>D</a:t>
              </a:r>
              <a:r>
                <a:rPr lang="pt-PT" sz="1800" smtClean="0">
                  <a:latin typeface="Times New Roman" charset="0"/>
                  <a:cs typeface="+mn-cs"/>
                </a:rPr>
                <a:t>(</a:t>
              </a:r>
              <a:r>
                <a:rPr lang="pt-PT" sz="1800" i="1" smtClean="0">
                  <a:latin typeface="Times New Roman" charset="0"/>
                  <a:cs typeface="+mn-cs"/>
                </a:rPr>
                <a:t>t</a:t>
              </a:r>
              <a:r>
                <a:rPr lang="pt-PT" sz="1800" smtClean="0">
                  <a:latin typeface="Times New Roman" charset="0"/>
                  <a:cs typeface="+mn-cs"/>
                </a:rPr>
                <a:t>)</a:t>
              </a:r>
              <a:endParaRPr lang="pt-PT" sz="1800">
                <a:latin typeface="Times New Roman" charset="0"/>
                <a:cs typeface="+mn-cs"/>
              </a:endParaRPr>
            </a:p>
          </p:txBody>
        </p:sp>
        <p:sp>
          <p:nvSpPr>
            <p:cNvPr id="100365" name="Text Box 13"/>
            <p:cNvSpPr txBox="1">
              <a:spLocks noChangeArrowheads="1"/>
            </p:cNvSpPr>
            <p:nvPr/>
          </p:nvSpPr>
          <p:spPr bwMode="auto">
            <a:xfrm>
              <a:off x="2483768" y="1484784"/>
              <a:ext cx="476871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smtClean="0">
                  <a:cs typeface="+mn-cs"/>
                </a:rPr>
                <a:t>Modelo de uma fila de espera FIFO</a:t>
              </a:r>
              <a:endParaRPr lang="pt-PT" sz="1800">
                <a:cs typeface="+mn-cs"/>
              </a:endParaRPr>
            </a:p>
          </p:txBody>
        </p:sp>
        <p:sp>
          <p:nvSpPr>
            <p:cNvPr id="100366" name="Text Box 14"/>
            <p:cNvSpPr txBox="1">
              <a:spLocks noChangeArrowheads="1"/>
            </p:cNvSpPr>
            <p:nvPr/>
          </p:nvSpPr>
          <p:spPr bwMode="auto">
            <a:xfrm>
              <a:off x="4417811" y="2689696"/>
              <a:ext cx="63938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i="1" smtClean="0">
                  <a:latin typeface="Times New Roman" charset="0"/>
                  <a:cs typeface="+mn-cs"/>
                </a:rPr>
                <a:t>Q</a:t>
              </a:r>
              <a:r>
                <a:rPr lang="pt-PT" smtClean="0">
                  <a:latin typeface="Times New Roman" charset="0"/>
                  <a:cs typeface="+mn-cs"/>
                </a:rPr>
                <a:t>(</a:t>
              </a:r>
              <a:r>
                <a:rPr lang="pt-PT" i="1" smtClean="0">
                  <a:latin typeface="Times New Roman" charset="0"/>
                  <a:cs typeface="+mn-cs"/>
                </a:rPr>
                <a:t>t</a:t>
              </a:r>
              <a:r>
                <a:rPr lang="pt-PT" smtClean="0">
                  <a:latin typeface="Times New Roman" charset="0"/>
                  <a:cs typeface="+mn-cs"/>
                </a:rPr>
                <a:t>)</a:t>
              </a:r>
              <a:endParaRPr lang="pt-PT">
                <a:latin typeface="Times New Roman" charset="0"/>
                <a:cs typeface="+mn-cs"/>
              </a:endParaRPr>
            </a:p>
          </p:txBody>
        </p:sp>
        <p:sp>
          <p:nvSpPr>
            <p:cNvPr id="100416" name="Line 64"/>
            <p:cNvSpPr>
              <a:spLocks noChangeShapeType="1"/>
            </p:cNvSpPr>
            <p:nvPr/>
          </p:nvSpPr>
          <p:spPr bwMode="auto">
            <a:xfrm>
              <a:off x="3019828" y="2232496"/>
              <a:ext cx="5334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00417" name="Line 65"/>
            <p:cNvSpPr>
              <a:spLocks noChangeShapeType="1"/>
            </p:cNvSpPr>
            <p:nvPr/>
          </p:nvSpPr>
          <p:spPr bwMode="auto">
            <a:xfrm>
              <a:off x="3019828" y="2461096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100418" name="Line 66"/>
            <p:cNvSpPr>
              <a:spLocks noChangeShapeType="1"/>
            </p:cNvSpPr>
            <p:nvPr/>
          </p:nvSpPr>
          <p:spPr bwMode="auto">
            <a:xfrm flipV="1">
              <a:off x="3019828" y="2461096"/>
              <a:ext cx="533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66" name="Line 20"/>
          <p:cNvSpPr>
            <a:spLocks noChangeShapeType="1"/>
          </p:cNvSpPr>
          <p:nvPr/>
        </p:nvSpPr>
        <p:spPr bwMode="auto">
          <a:xfrm>
            <a:off x="3635896" y="321297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67" name="Line 29"/>
          <p:cNvSpPr>
            <a:spLocks noChangeShapeType="1"/>
          </p:cNvSpPr>
          <p:nvPr/>
        </p:nvSpPr>
        <p:spPr bwMode="auto">
          <a:xfrm flipV="1">
            <a:off x="7956376" y="3212976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123728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2771800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3347864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95936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4572000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220072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796136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444208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020272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7668344" y="5517232"/>
            <a:ext cx="504056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  <p:sp>
        <p:nvSpPr>
          <p:cNvPr id="78" name="Text Box 61"/>
          <p:cNvSpPr txBox="1">
            <a:spLocks noChangeArrowheads="1"/>
          </p:cNvSpPr>
          <p:nvPr/>
        </p:nvSpPr>
        <p:spPr bwMode="auto">
          <a:xfrm>
            <a:off x="448722" y="3933056"/>
            <a:ext cx="6335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charset="0"/>
                <a:cs typeface="+mn-cs"/>
              </a:rPr>
              <a:t>A</a:t>
            </a:r>
            <a:r>
              <a:rPr lang="en-US" dirty="0" smtClean="0">
                <a:latin typeface="Times New Roman" charset="0"/>
                <a:cs typeface="+mn-cs"/>
              </a:rPr>
              <a:t>(</a:t>
            </a:r>
            <a:r>
              <a:rPr lang="en-US" i="1" dirty="0">
                <a:latin typeface="Times New Roman" charset="0"/>
                <a:cs typeface="+mn-cs"/>
              </a:rPr>
              <a:t>t</a:t>
            </a:r>
            <a:r>
              <a:rPr lang="en-US" dirty="0" smtClean="0">
                <a:latin typeface="Times New Roman" charset="0"/>
                <a:cs typeface="+mn-cs"/>
              </a:rPr>
              <a:t>)</a:t>
            </a:r>
            <a:endParaRPr lang="en-US" dirty="0">
              <a:latin typeface="Times New Roman" charset="0"/>
              <a:cs typeface="+mn-cs"/>
            </a:endParaRPr>
          </a:p>
        </p:txBody>
      </p:sp>
      <p:sp>
        <p:nvSpPr>
          <p:cNvPr id="79" name="Text Box 61"/>
          <p:cNvSpPr txBox="1">
            <a:spLocks noChangeArrowheads="1"/>
          </p:cNvSpPr>
          <p:nvPr/>
        </p:nvSpPr>
        <p:spPr bwMode="auto">
          <a:xfrm>
            <a:off x="467544" y="4437112"/>
            <a:ext cx="6393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charset="0"/>
                <a:cs typeface="+mn-cs"/>
              </a:rPr>
              <a:t>D</a:t>
            </a:r>
            <a:r>
              <a:rPr lang="en-US" dirty="0" smtClean="0">
                <a:latin typeface="Times New Roman" charset="0"/>
                <a:cs typeface="+mn-cs"/>
              </a:rPr>
              <a:t>(</a:t>
            </a:r>
            <a:r>
              <a:rPr lang="en-US" i="1" dirty="0">
                <a:latin typeface="Times New Roman" charset="0"/>
                <a:cs typeface="+mn-cs"/>
              </a:rPr>
              <a:t>t</a:t>
            </a:r>
            <a:r>
              <a:rPr lang="en-US" dirty="0" smtClean="0">
                <a:latin typeface="Times New Roman" charset="0"/>
                <a:cs typeface="+mn-cs"/>
              </a:rPr>
              <a:t>)</a:t>
            </a: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862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9AF1392-C34A-654C-B6EF-816C1164E8D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600" smtClean="0">
                <a:cs typeface="+mj-cs"/>
              </a:rPr>
              <a:t>Chegada assíncrona de pacotes</a:t>
            </a:r>
            <a:endParaRPr lang="pt-PT" sz="3200" i="1" smtClean="0">
              <a:cs typeface="+mj-cs"/>
            </a:endParaRPr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>
            <a:off x="1295400" y="4343400"/>
            <a:ext cx="716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68" name="Line 16"/>
          <p:cNvSpPr>
            <a:spLocks noChangeShapeType="1"/>
          </p:cNvSpPr>
          <p:nvPr/>
        </p:nvSpPr>
        <p:spPr bwMode="auto">
          <a:xfrm>
            <a:off x="16002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69" name="Line 17"/>
          <p:cNvSpPr>
            <a:spLocks noChangeShapeType="1"/>
          </p:cNvSpPr>
          <p:nvPr/>
        </p:nvSpPr>
        <p:spPr bwMode="auto">
          <a:xfrm>
            <a:off x="22098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>
            <a:off x="33528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41910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>
            <a:off x="47244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>
            <a:off x="60198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77724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>
            <a:off x="79248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>
            <a:off x="80772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>
            <a:off x="35052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50292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8053985" y="4381500"/>
            <a:ext cx="8401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i="1" dirty="0" smtClean="0">
                <a:latin typeface="Times New Roman" charset="0"/>
                <a:cs typeface="+mn-cs"/>
              </a:rPr>
              <a:t>tempo</a:t>
            </a:r>
            <a:endParaRPr lang="en-US" sz="1800" i="1" dirty="0">
              <a:latin typeface="Times New Roman" charset="0"/>
              <a:cs typeface="+mn-cs"/>
            </a:endParaRPr>
          </a:p>
        </p:txBody>
      </p:sp>
      <p:sp>
        <p:nvSpPr>
          <p:cNvPr id="100381" name="Line 29"/>
          <p:cNvSpPr>
            <a:spLocks noChangeShapeType="1"/>
          </p:cNvSpPr>
          <p:nvPr/>
        </p:nvSpPr>
        <p:spPr bwMode="auto">
          <a:xfrm flipV="1">
            <a:off x="14478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2" name="Line 30"/>
          <p:cNvSpPr>
            <a:spLocks noChangeShapeType="1"/>
          </p:cNvSpPr>
          <p:nvPr/>
        </p:nvSpPr>
        <p:spPr bwMode="auto">
          <a:xfrm flipV="1">
            <a:off x="2057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3" name="Line 31"/>
          <p:cNvSpPr>
            <a:spLocks noChangeShapeType="1"/>
          </p:cNvSpPr>
          <p:nvPr/>
        </p:nvSpPr>
        <p:spPr bwMode="auto">
          <a:xfrm flipV="1">
            <a:off x="26670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 flipV="1">
            <a:off x="3276600" y="4343400"/>
            <a:ext cx="0" cy="38100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 flipV="1">
            <a:off x="38862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V="1">
            <a:off x="44958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7" name="Line 35"/>
          <p:cNvSpPr>
            <a:spLocks noChangeShapeType="1"/>
          </p:cNvSpPr>
          <p:nvPr/>
        </p:nvSpPr>
        <p:spPr bwMode="auto">
          <a:xfrm flipV="1">
            <a:off x="5105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8" name="Line 36"/>
          <p:cNvSpPr>
            <a:spLocks noChangeShapeType="1"/>
          </p:cNvSpPr>
          <p:nvPr/>
        </p:nvSpPr>
        <p:spPr bwMode="auto">
          <a:xfrm flipV="1">
            <a:off x="57150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89" name="Line 37"/>
          <p:cNvSpPr>
            <a:spLocks noChangeShapeType="1"/>
          </p:cNvSpPr>
          <p:nvPr/>
        </p:nvSpPr>
        <p:spPr bwMode="auto">
          <a:xfrm flipV="1">
            <a:off x="63246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0" name="Line 38"/>
          <p:cNvSpPr>
            <a:spLocks noChangeShapeType="1"/>
          </p:cNvSpPr>
          <p:nvPr/>
        </p:nvSpPr>
        <p:spPr bwMode="auto">
          <a:xfrm flipV="1">
            <a:off x="69342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1" name="Line 39"/>
          <p:cNvSpPr>
            <a:spLocks noChangeShapeType="1"/>
          </p:cNvSpPr>
          <p:nvPr/>
        </p:nvSpPr>
        <p:spPr bwMode="auto">
          <a:xfrm flipV="1">
            <a:off x="7543800" y="4343400"/>
            <a:ext cx="0" cy="381000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2" name="Line 40"/>
          <p:cNvSpPr>
            <a:spLocks noChangeShapeType="1"/>
          </p:cNvSpPr>
          <p:nvPr/>
        </p:nvSpPr>
        <p:spPr bwMode="auto">
          <a:xfrm flipV="1">
            <a:off x="8153400" y="43434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3" name="Line 41"/>
          <p:cNvSpPr>
            <a:spLocks noChangeShapeType="1"/>
          </p:cNvSpPr>
          <p:nvPr/>
        </p:nvSpPr>
        <p:spPr bwMode="auto">
          <a:xfrm>
            <a:off x="1295400" y="5867400"/>
            <a:ext cx="7162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>
            <a:off x="2057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6" name="Line 44"/>
          <p:cNvSpPr>
            <a:spLocks noChangeShapeType="1"/>
          </p:cNvSpPr>
          <p:nvPr/>
        </p:nvSpPr>
        <p:spPr bwMode="auto">
          <a:xfrm>
            <a:off x="26670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7" name="Line 45"/>
          <p:cNvSpPr>
            <a:spLocks noChangeShapeType="1"/>
          </p:cNvSpPr>
          <p:nvPr/>
        </p:nvSpPr>
        <p:spPr bwMode="auto">
          <a:xfrm>
            <a:off x="32766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8" name="Line 46"/>
          <p:cNvSpPr>
            <a:spLocks noChangeShapeType="1"/>
          </p:cNvSpPr>
          <p:nvPr/>
        </p:nvSpPr>
        <p:spPr bwMode="auto">
          <a:xfrm>
            <a:off x="38862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399" name="Line 47"/>
          <p:cNvSpPr>
            <a:spLocks noChangeShapeType="1"/>
          </p:cNvSpPr>
          <p:nvPr/>
        </p:nvSpPr>
        <p:spPr bwMode="auto">
          <a:xfrm>
            <a:off x="44958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0" name="Line 48"/>
          <p:cNvSpPr>
            <a:spLocks noChangeShapeType="1"/>
          </p:cNvSpPr>
          <p:nvPr/>
        </p:nvSpPr>
        <p:spPr bwMode="auto">
          <a:xfrm>
            <a:off x="5105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1" name="Line 49"/>
          <p:cNvSpPr>
            <a:spLocks noChangeShapeType="1"/>
          </p:cNvSpPr>
          <p:nvPr/>
        </p:nvSpPr>
        <p:spPr bwMode="auto">
          <a:xfrm>
            <a:off x="57150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2" name="Line 50"/>
          <p:cNvSpPr>
            <a:spLocks noChangeShapeType="1"/>
          </p:cNvSpPr>
          <p:nvPr/>
        </p:nvSpPr>
        <p:spPr bwMode="auto">
          <a:xfrm>
            <a:off x="63246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3" name="Line 51"/>
          <p:cNvSpPr>
            <a:spLocks noChangeShapeType="1"/>
          </p:cNvSpPr>
          <p:nvPr/>
        </p:nvSpPr>
        <p:spPr bwMode="auto">
          <a:xfrm>
            <a:off x="69342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4" name="Line 52"/>
          <p:cNvSpPr>
            <a:spLocks noChangeShapeType="1"/>
          </p:cNvSpPr>
          <p:nvPr/>
        </p:nvSpPr>
        <p:spPr bwMode="auto">
          <a:xfrm>
            <a:off x="75438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5" name="Line 53"/>
          <p:cNvSpPr>
            <a:spLocks noChangeShapeType="1"/>
          </p:cNvSpPr>
          <p:nvPr/>
        </p:nvSpPr>
        <p:spPr bwMode="auto">
          <a:xfrm>
            <a:off x="8153400" y="4724400"/>
            <a:ext cx="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06" name="Line 54"/>
          <p:cNvSpPr>
            <a:spLocks noChangeShapeType="1"/>
          </p:cNvSpPr>
          <p:nvPr/>
        </p:nvSpPr>
        <p:spPr bwMode="auto">
          <a:xfrm>
            <a:off x="1371600" y="3962400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11" name="Freeform 59"/>
          <p:cNvSpPr>
            <a:spLocks/>
          </p:cNvSpPr>
          <p:nvPr/>
        </p:nvSpPr>
        <p:spPr bwMode="auto">
          <a:xfrm>
            <a:off x="1371600" y="4876800"/>
            <a:ext cx="7086600" cy="990600"/>
          </a:xfrm>
          <a:custGeom>
            <a:avLst/>
            <a:gdLst>
              <a:gd name="T0" fmla="*/ 0 w 4464"/>
              <a:gd name="T1" fmla="*/ 624 h 624"/>
              <a:gd name="T2" fmla="*/ 0 w 4464"/>
              <a:gd name="T3" fmla="*/ 432 h 624"/>
              <a:gd name="T4" fmla="*/ 48 w 4464"/>
              <a:gd name="T5" fmla="*/ 432 h 624"/>
              <a:gd name="T6" fmla="*/ 48 w 4464"/>
              <a:gd name="T7" fmla="*/ 624 h 624"/>
              <a:gd name="T8" fmla="*/ 144 w 4464"/>
              <a:gd name="T9" fmla="*/ 624 h 624"/>
              <a:gd name="T10" fmla="*/ 144 w 4464"/>
              <a:gd name="T11" fmla="*/ 432 h 624"/>
              <a:gd name="T12" fmla="*/ 432 w 4464"/>
              <a:gd name="T13" fmla="*/ 432 h 624"/>
              <a:gd name="T14" fmla="*/ 432 w 4464"/>
              <a:gd name="T15" fmla="*/ 624 h 624"/>
              <a:gd name="T16" fmla="*/ 528 w 4464"/>
              <a:gd name="T17" fmla="*/ 624 h 624"/>
              <a:gd name="T18" fmla="*/ 528 w 4464"/>
              <a:gd name="T19" fmla="*/ 432 h 624"/>
              <a:gd name="T20" fmla="*/ 816 w 4464"/>
              <a:gd name="T21" fmla="*/ 432 h 624"/>
              <a:gd name="T22" fmla="*/ 816 w 4464"/>
              <a:gd name="T23" fmla="*/ 624 h 624"/>
              <a:gd name="T24" fmla="*/ 1248 w 4464"/>
              <a:gd name="T25" fmla="*/ 624 h 624"/>
              <a:gd name="T26" fmla="*/ 1248 w 4464"/>
              <a:gd name="T27" fmla="*/ 432 h 624"/>
              <a:gd name="T28" fmla="*/ 1344 w 4464"/>
              <a:gd name="T29" fmla="*/ 432 h 624"/>
              <a:gd name="T30" fmla="*/ 1344 w 4464"/>
              <a:gd name="T31" fmla="*/ 240 h 624"/>
              <a:gd name="T32" fmla="*/ 1584 w 4464"/>
              <a:gd name="T33" fmla="*/ 240 h 624"/>
              <a:gd name="T34" fmla="*/ 1584 w 4464"/>
              <a:gd name="T35" fmla="*/ 432 h 624"/>
              <a:gd name="T36" fmla="*/ 1776 w 4464"/>
              <a:gd name="T37" fmla="*/ 432 h 624"/>
              <a:gd name="T38" fmla="*/ 1776 w 4464"/>
              <a:gd name="T39" fmla="*/ 240 h 624"/>
              <a:gd name="T40" fmla="*/ 1968 w 4464"/>
              <a:gd name="T41" fmla="*/ 240 h 624"/>
              <a:gd name="T42" fmla="*/ 1968 w 4464"/>
              <a:gd name="T43" fmla="*/ 432 h 624"/>
              <a:gd name="T44" fmla="*/ 2160 w 4464"/>
              <a:gd name="T45" fmla="*/ 432 h 624"/>
              <a:gd name="T46" fmla="*/ 2160 w 4464"/>
              <a:gd name="T47" fmla="*/ 240 h 624"/>
              <a:gd name="T48" fmla="*/ 2304 w 4464"/>
              <a:gd name="T49" fmla="*/ 240 h 624"/>
              <a:gd name="T50" fmla="*/ 2304 w 4464"/>
              <a:gd name="T51" fmla="*/ 48 h 624"/>
              <a:gd name="T52" fmla="*/ 2352 w 4464"/>
              <a:gd name="T53" fmla="*/ 48 h 624"/>
              <a:gd name="T54" fmla="*/ 2352 w 4464"/>
              <a:gd name="T55" fmla="*/ 240 h 624"/>
              <a:gd name="T56" fmla="*/ 2736 w 4464"/>
              <a:gd name="T57" fmla="*/ 240 h 624"/>
              <a:gd name="T58" fmla="*/ 2736 w 4464"/>
              <a:gd name="T59" fmla="*/ 432 h 624"/>
              <a:gd name="T60" fmla="*/ 2928 w 4464"/>
              <a:gd name="T61" fmla="*/ 432 h 624"/>
              <a:gd name="T62" fmla="*/ 2928 w 4464"/>
              <a:gd name="T63" fmla="*/ 240 h 624"/>
              <a:gd name="T64" fmla="*/ 3120 w 4464"/>
              <a:gd name="T65" fmla="*/ 240 h 624"/>
              <a:gd name="T66" fmla="*/ 3120 w 4464"/>
              <a:gd name="T67" fmla="*/ 432 h 624"/>
              <a:gd name="T68" fmla="*/ 3504 w 4464"/>
              <a:gd name="T69" fmla="*/ 432 h 624"/>
              <a:gd name="T70" fmla="*/ 3504 w 4464"/>
              <a:gd name="T71" fmla="*/ 624 h 624"/>
              <a:gd name="T72" fmla="*/ 4032 w 4464"/>
              <a:gd name="T73" fmla="*/ 624 h 624"/>
              <a:gd name="T74" fmla="*/ 4032 w 4464"/>
              <a:gd name="T75" fmla="*/ 432 h 624"/>
              <a:gd name="T76" fmla="*/ 4128 w 4464"/>
              <a:gd name="T77" fmla="*/ 432 h 624"/>
              <a:gd name="T78" fmla="*/ 4128 w 4464"/>
              <a:gd name="T79" fmla="*/ 240 h 624"/>
              <a:gd name="T80" fmla="*/ 4224 w 4464"/>
              <a:gd name="T81" fmla="*/ 240 h 624"/>
              <a:gd name="T82" fmla="*/ 4224 w 4464"/>
              <a:gd name="T83" fmla="*/ 0 h 624"/>
              <a:gd name="T84" fmla="*/ 4272 w 4464"/>
              <a:gd name="T85" fmla="*/ 0 h 624"/>
              <a:gd name="T86" fmla="*/ 4272 w 4464"/>
              <a:gd name="T87" fmla="*/ 240 h 624"/>
              <a:gd name="T88" fmla="*/ 4464 w 4464"/>
              <a:gd name="T89" fmla="*/ 24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464" h="624">
                <a:moveTo>
                  <a:pt x="0" y="624"/>
                </a:moveTo>
                <a:lnTo>
                  <a:pt x="0" y="432"/>
                </a:lnTo>
                <a:lnTo>
                  <a:pt x="48" y="432"/>
                </a:lnTo>
                <a:lnTo>
                  <a:pt x="48" y="624"/>
                </a:lnTo>
                <a:lnTo>
                  <a:pt x="144" y="624"/>
                </a:lnTo>
                <a:lnTo>
                  <a:pt x="144" y="432"/>
                </a:lnTo>
                <a:lnTo>
                  <a:pt x="432" y="432"/>
                </a:lnTo>
                <a:lnTo>
                  <a:pt x="432" y="624"/>
                </a:lnTo>
                <a:lnTo>
                  <a:pt x="528" y="624"/>
                </a:lnTo>
                <a:lnTo>
                  <a:pt x="528" y="432"/>
                </a:lnTo>
                <a:lnTo>
                  <a:pt x="816" y="432"/>
                </a:lnTo>
                <a:lnTo>
                  <a:pt x="816" y="624"/>
                </a:lnTo>
                <a:lnTo>
                  <a:pt x="1248" y="624"/>
                </a:lnTo>
                <a:lnTo>
                  <a:pt x="1248" y="432"/>
                </a:lnTo>
                <a:lnTo>
                  <a:pt x="1344" y="432"/>
                </a:lnTo>
                <a:lnTo>
                  <a:pt x="1344" y="240"/>
                </a:lnTo>
                <a:lnTo>
                  <a:pt x="1584" y="240"/>
                </a:lnTo>
                <a:lnTo>
                  <a:pt x="1584" y="432"/>
                </a:lnTo>
                <a:lnTo>
                  <a:pt x="1776" y="432"/>
                </a:lnTo>
                <a:lnTo>
                  <a:pt x="1776" y="240"/>
                </a:lnTo>
                <a:lnTo>
                  <a:pt x="1968" y="240"/>
                </a:lnTo>
                <a:lnTo>
                  <a:pt x="1968" y="432"/>
                </a:lnTo>
                <a:lnTo>
                  <a:pt x="2160" y="432"/>
                </a:lnTo>
                <a:lnTo>
                  <a:pt x="2160" y="240"/>
                </a:lnTo>
                <a:lnTo>
                  <a:pt x="2304" y="240"/>
                </a:lnTo>
                <a:lnTo>
                  <a:pt x="2304" y="48"/>
                </a:lnTo>
                <a:lnTo>
                  <a:pt x="2352" y="48"/>
                </a:lnTo>
                <a:lnTo>
                  <a:pt x="2352" y="240"/>
                </a:lnTo>
                <a:lnTo>
                  <a:pt x="2736" y="240"/>
                </a:lnTo>
                <a:lnTo>
                  <a:pt x="2736" y="432"/>
                </a:lnTo>
                <a:lnTo>
                  <a:pt x="2928" y="432"/>
                </a:lnTo>
                <a:lnTo>
                  <a:pt x="2928" y="240"/>
                </a:lnTo>
                <a:lnTo>
                  <a:pt x="3120" y="240"/>
                </a:lnTo>
                <a:lnTo>
                  <a:pt x="3120" y="432"/>
                </a:lnTo>
                <a:lnTo>
                  <a:pt x="3504" y="432"/>
                </a:lnTo>
                <a:lnTo>
                  <a:pt x="3504" y="624"/>
                </a:lnTo>
                <a:lnTo>
                  <a:pt x="4032" y="624"/>
                </a:lnTo>
                <a:lnTo>
                  <a:pt x="4032" y="432"/>
                </a:lnTo>
                <a:lnTo>
                  <a:pt x="4128" y="432"/>
                </a:lnTo>
                <a:lnTo>
                  <a:pt x="4128" y="240"/>
                </a:lnTo>
                <a:lnTo>
                  <a:pt x="4224" y="240"/>
                </a:lnTo>
                <a:lnTo>
                  <a:pt x="4224" y="0"/>
                </a:lnTo>
                <a:lnTo>
                  <a:pt x="4272" y="0"/>
                </a:lnTo>
                <a:lnTo>
                  <a:pt x="4272" y="240"/>
                </a:lnTo>
                <a:lnTo>
                  <a:pt x="4464" y="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0413" name="Text Box 61"/>
          <p:cNvSpPr txBox="1">
            <a:spLocks noChangeArrowheads="1"/>
          </p:cNvSpPr>
          <p:nvPr/>
        </p:nvSpPr>
        <p:spPr bwMode="auto">
          <a:xfrm>
            <a:off x="593725" y="51466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latin typeface="Times New Roman" charset="0"/>
                <a:cs typeface="+mn-cs"/>
              </a:rPr>
              <a:t>Q</a:t>
            </a:r>
            <a:r>
              <a:rPr lang="en-US">
                <a:latin typeface="Times New Roman" charset="0"/>
                <a:cs typeface="+mn-cs"/>
              </a:rPr>
              <a:t>(</a:t>
            </a:r>
            <a:r>
              <a:rPr lang="en-US" i="1">
                <a:latin typeface="Times New Roman" charset="0"/>
                <a:cs typeface="+mn-cs"/>
              </a:rPr>
              <a:t>t</a:t>
            </a:r>
            <a:r>
              <a:rPr lang="en-US">
                <a:latin typeface="Times New Roman" charset="0"/>
                <a:cs typeface="+mn-cs"/>
              </a:rPr>
              <a:t>)</a:t>
            </a:r>
          </a:p>
        </p:txBody>
      </p:sp>
      <p:sp>
        <p:nvSpPr>
          <p:cNvPr id="100414" name="Line 62"/>
          <p:cNvSpPr>
            <a:spLocks noChangeShapeType="1"/>
          </p:cNvSpPr>
          <p:nvPr/>
        </p:nvSpPr>
        <p:spPr bwMode="auto">
          <a:xfrm>
            <a:off x="2057400" y="4648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aphicFrame>
        <p:nvGraphicFramePr>
          <p:cNvPr id="84026" name="Object 63"/>
          <p:cNvGraphicFramePr>
            <a:graphicFrameLocks noChangeAspect="1"/>
          </p:cNvGraphicFramePr>
          <p:nvPr/>
        </p:nvGraphicFramePr>
        <p:xfrm>
          <a:off x="2209800" y="4648200"/>
          <a:ext cx="3810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58" name="Equation" r:id="rId4" imgW="253780" imgH="215713" progId="Equation.3">
                  <p:embed/>
                </p:oleObj>
              </mc:Choice>
              <mc:Fallback>
                <p:oleObj name="Equation" r:id="rId4" imgW="253780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3810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956564" y="3212976"/>
            <a:ext cx="26982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smtClean="0">
                <a:solidFill>
                  <a:srgbClr val="000099"/>
                </a:solidFill>
                <a:latin typeface="+mn-lt"/>
                <a:cs typeface="+mn-cs"/>
              </a:rPr>
              <a:t>Chegada de um pacote</a:t>
            </a:r>
            <a:endParaRPr lang="pt-PT" sz="1800" dirty="0">
              <a:solidFill>
                <a:srgbClr val="000099"/>
              </a:solidFill>
              <a:latin typeface="+mn-lt"/>
              <a:cs typeface="+mn-cs"/>
            </a:endParaRPr>
          </a:p>
        </p:txBody>
      </p:sp>
      <p:sp>
        <p:nvSpPr>
          <p:cNvPr id="65" name="Text Box 60"/>
          <p:cNvSpPr txBox="1">
            <a:spLocks noChangeArrowheads="1"/>
          </p:cNvSpPr>
          <p:nvPr/>
        </p:nvSpPr>
        <p:spPr bwMode="auto">
          <a:xfrm>
            <a:off x="4581747" y="3212976"/>
            <a:ext cx="33247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smtClean="0">
                <a:solidFill>
                  <a:srgbClr val="FF0000"/>
                </a:solidFill>
                <a:latin typeface="+mn-lt"/>
                <a:cs typeface="+mn-cs"/>
              </a:rPr>
              <a:t>Pacote servido (transmitido)</a:t>
            </a:r>
            <a:endParaRPr lang="pt-PT" sz="1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2267744" y="1484784"/>
            <a:ext cx="4768716" cy="1605022"/>
            <a:chOff x="2483768" y="1484784"/>
            <a:chExt cx="4768716" cy="1605022"/>
          </a:xfrm>
        </p:grpSpPr>
        <p:grpSp>
          <p:nvGrpSpPr>
            <p:cNvPr id="67" name="Group 4"/>
            <p:cNvGrpSpPr>
              <a:grpSpLocks/>
            </p:cNvGrpSpPr>
            <p:nvPr/>
          </p:nvGrpSpPr>
          <p:grpSpPr bwMode="auto">
            <a:xfrm>
              <a:off x="4391428" y="2232496"/>
              <a:ext cx="685800" cy="457200"/>
              <a:chOff x="624" y="3120"/>
              <a:chExt cx="432" cy="288"/>
            </a:xfrm>
          </p:grpSpPr>
          <p:sp>
            <p:nvSpPr>
              <p:cNvPr id="79" name="Freeform 5"/>
              <p:cNvSpPr>
                <a:spLocks/>
              </p:cNvSpPr>
              <p:nvPr/>
            </p:nvSpPr>
            <p:spPr bwMode="auto">
              <a:xfrm>
                <a:off x="624" y="3120"/>
                <a:ext cx="432" cy="288"/>
              </a:xfrm>
              <a:custGeom>
                <a:avLst/>
                <a:gdLst>
                  <a:gd name="T0" fmla="*/ 0 w 432"/>
                  <a:gd name="T1" fmla="*/ 0 h 288"/>
                  <a:gd name="T2" fmla="*/ 432 w 432"/>
                  <a:gd name="T3" fmla="*/ 0 h 288"/>
                  <a:gd name="T4" fmla="*/ 432 w 432"/>
                  <a:gd name="T5" fmla="*/ 288 h 288"/>
                  <a:gd name="T6" fmla="*/ 0 w 432"/>
                  <a:gd name="T7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" h="288">
                    <a:moveTo>
                      <a:pt x="0" y="0"/>
                    </a:moveTo>
                    <a:lnTo>
                      <a:pt x="432" y="0"/>
                    </a:lnTo>
                    <a:lnTo>
                      <a:pt x="43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80" name="Line 6"/>
              <p:cNvSpPr>
                <a:spLocks noChangeShapeType="1"/>
              </p:cNvSpPr>
              <p:nvPr/>
            </p:nvSpPr>
            <p:spPr bwMode="auto">
              <a:xfrm>
                <a:off x="912" y="3120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68" name="Oval 7"/>
            <p:cNvSpPr>
              <a:spLocks noChangeArrowheads="1"/>
            </p:cNvSpPr>
            <p:nvPr/>
          </p:nvSpPr>
          <p:spPr bwMode="auto">
            <a:xfrm>
              <a:off x="5382028" y="2232496"/>
              <a:ext cx="457200" cy="457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pt-PT" smtClean="0">
                  <a:latin typeface="Symbol" charset="0"/>
                  <a:cs typeface="+mn-cs"/>
                </a:rPr>
                <a:t>m</a:t>
              </a:r>
              <a:endParaRPr lang="pt-PT">
                <a:latin typeface="Symbol" charset="0"/>
                <a:cs typeface="+mn-cs"/>
              </a:endParaRPr>
            </a:p>
          </p:txBody>
        </p: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5077228" y="2461096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0" name="Line 9"/>
            <p:cNvSpPr>
              <a:spLocks noChangeShapeType="1"/>
            </p:cNvSpPr>
            <p:nvPr/>
          </p:nvSpPr>
          <p:spPr bwMode="auto">
            <a:xfrm>
              <a:off x="5839228" y="2461096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1" name="Line 10"/>
            <p:cNvSpPr>
              <a:spLocks noChangeShapeType="1"/>
            </p:cNvSpPr>
            <p:nvPr/>
          </p:nvSpPr>
          <p:spPr bwMode="auto">
            <a:xfrm>
              <a:off x="3553228" y="2461096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2" name="Text Box 11"/>
            <p:cNvSpPr txBox="1">
              <a:spLocks noChangeArrowheads="1"/>
            </p:cNvSpPr>
            <p:nvPr/>
          </p:nvSpPr>
          <p:spPr bwMode="auto">
            <a:xfrm>
              <a:off x="3600622" y="2124546"/>
              <a:ext cx="83707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i="1" smtClean="0">
                  <a:latin typeface="Times New Roman" charset="0"/>
                  <a:cs typeface="+mn-cs"/>
                </a:rPr>
                <a:t>A</a:t>
              </a:r>
              <a:r>
                <a:rPr lang="pt-PT" sz="1800" smtClean="0">
                  <a:latin typeface="Times New Roman" charset="0"/>
                  <a:cs typeface="+mn-cs"/>
                </a:rPr>
                <a:t>(</a:t>
              </a:r>
              <a:r>
                <a:rPr lang="pt-PT" sz="1800" i="1" smtClean="0">
                  <a:latin typeface="Times New Roman" charset="0"/>
                  <a:cs typeface="+mn-cs"/>
                </a:rPr>
                <a:t>t</a:t>
              </a:r>
              <a:r>
                <a:rPr lang="pt-PT" sz="1800" smtClean="0">
                  <a:latin typeface="Times New Roman" charset="0"/>
                  <a:cs typeface="+mn-cs"/>
                </a:rPr>
                <a:t>), </a:t>
              </a:r>
              <a:r>
                <a:rPr lang="pt-PT" sz="1800" smtClean="0">
                  <a:latin typeface="Symbol" charset="0"/>
                  <a:cs typeface="+mn-cs"/>
                </a:rPr>
                <a:t>l</a:t>
              </a:r>
              <a:endParaRPr lang="pt-PT" sz="1800">
                <a:latin typeface="Symbol" charset="0"/>
                <a:cs typeface="+mn-cs"/>
              </a:endParaRPr>
            </a:p>
          </p:txBody>
        </p:sp>
        <p:sp>
          <p:nvSpPr>
            <p:cNvPr id="73" name="Text Box 12"/>
            <p:cNvSpPr txBox="1">
              <a:spLocks noChangeArrowheads="1"/>
            </p:cNvSpPr>
            <p:nvPr/>
          </p:nvSpPr>
          <p:spPr bwMode="auto">
            <a:xfrm>
              <a:off x="5904034" y="2129309"/>
              <a:ext cx="58793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i="1" smtClean="0">
                  <a:latin typeface="Times New Roman" charset="0"/>
                  <a:cs typeface="+mn-cs"/>
                </a:rPr>
                <a:t>D</a:t>
              </a:r>
              <a:r>
                <a:rPr lang="pt-PT" sz="1800" smtClean="0">
                  <a:latin typeface="Times New Roman" charset="0"/>
                  <a:cs typeface="+mn-cs"/>
                </a:rPr>
                <a:t>(</a:t>
              </a:r>
              <a:r>
                <a:rPr lang="pt-PT" sz="1800" i="1" smtClean="0">
                  <a:latin typeface="Times New Roman" charset="0"/>
                  <a:cs typeface="+mn-cs"/>
                </a:rPr>
                <a:t>t</a:t>
              </a:r>
              <a:r>
                <a:rPr lang="pt-PT" sz="1800" smtClean="0">
                  <a:latin typeface="Times New Roman" charset="0"/>
                  <a:cs typeface="+mn-cs"/>
                </a:rPr>
                <a:t>)</a:t>
              </a:r>
              <a:endParaRPr lang="pt-PT" sz="1800">
                <a:latin typeface="Times New Roman" charset="0"/>
                <a:cs typeface="+mn-cs"/>
              </a:endParaRPr>
            </a:p>
          </p:txBody>
        </p:sp>
        <p:sp>
          <p:nvSpPr>
            <p:cNvPr id="74" name="Text Box 13"/>
            <p:cNvSpPr txBox="1">
              <a:spLocks noChangeArrowheads="1"/>
            </p:cNvSpPr>
            <p:nvPr/>
          </p:nvSpPr>
          <p:spPr bwMode="auto">
            <a:xfrm>
              <a:off x="2483768" y="1484784"/>
              <a:ext cx="476871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sz="1800" dirty="0" smtClean="0">
                  <a:cs typeface="+mn-cs"/>
                </a:rPr>
                <a:t>Modelo de uma fila de espera FIFO</a:t>
              </a:r>
              <a:endParaRPr lang="pt-PT" sz="1800" dirty="0">
                <a:cs typeface="+mn-cs"/>
              </a:endParaRPr>
            </a:p>
          </p:txBody>
        </p:sp>
        <p:sp>
          <p:nvSpPr>
            <p:cNvPr id="75" name="Text Box 14"/>
            <p:cNvSpPr txBox="1">
              <a:spLocks noChangeArrowheads="1"/>
            </p:cNvSpPr>
            <p:nvPr/>
          </p:nvSpPr>
          <p:spPr bwMode="auto">
            <a:xfrm>
              <a:off x="4417811" y="2689696"/>
              <a:ext cx="63938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PT" i="1" smtClean="0">
                  <a:latin typeface="Times New Roman" charset="0"/>
                  <a:cs typeface="+mn-cs"/>
                </a:rPr>
                <a:t>Q</a:t>
              </a:r>
              <a:r>
                <a:rPr lang="pt-PT" smtClean="0">
                  <a:latin typeface="Times New Roman" charset="0"/>
                  <a:cs typeface="+mn-cs"/>
                </a:rPr>
                <a:t>(</a:t>
              </a:r>
              <a:r>
                <a:rPr lang="pt-PT" i="1" smtClean="0">
                  <a:latin typeface="Times New Roman" charset="0"/>
                  <a:cs typeface="+mn-cs"/>
                </a:rPr>
                <a:t>t</a:t>
              </a:r>
              <a:r>
                <a:rPr lang="pt-PT" smtClean="0">
                  <a:latin typeface="Times New Roman" charset="0"/>
                  <a:cs typeface="+mn-cs"/>
                </a:rPr>
                <a:t>)</a:t>
              </a:r>
              <a:endParaRPr lang="pt-PT">
                <a:latin typeface="Times New Roman" charset="0"/>
                <a:cs typeface="+mn-cs"/>
              </a:endParaRPr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3019828" y="2232496"/>
              <a:ext cx="5334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7" name="Line 65"/>
            <p:cNvSpPr>
              <a:spLocks noChangeShapeType="1"/>
            </p:cNvSpPr>
            <p:nvPr/>
          </p:nvSpPr>
          <p:spPr bwMode="auto">
            <a:xfrm>
              <a:off x="3019828" y="2461096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8" name="Line 66"/>
            <p:cNvSpPr>
              <a:spLocks noChangeShapeType="1"/>
            </p:cNvSpPr>
            <p:nvPr/>
          </p:nvSpPr>
          <p:spPr bwMode="auto">
            <a:xfrm flipV="1">
              <a:off x="3019828" y="2461096"/>
              <a:ext cx="533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81" name="Line 20"/>
          <p:cNvSpPr>
            <a:spLocks noChangeShapeType="1"/>
          </p:cNvSpPr>
          <p:nvPr/>
        </p:nvSpPr>
        <p:spPr bwMode="auto">
          <a:xfrm>
            <a:off x="3635896" y="3212976"/>
            <a:ext cx="0" cy="3810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82" name="Line 29"/>
          <p:cNvSpPr>
            <a:spLocks noChangeShapeType="1"/>
          </p:cNvSpPr>
          <p:nvPr/>
        </p:nvSpPr>
        <p:spPr bwMode="auto">
          <a:xfrm flipV="1">
            <a:off x="7956376" y="3212976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83" name="Text Box 61"/>
          <p:cNvSpPr txBox="1">
            <a:spLocks noChangeArrowheads="1"/>
          </p:cNvSpPr>
          <p:nvPr/>
        </p:nvSpPr>
        <p:spPr bwMode="auto">
          <a:xfrm>
            <a:off x="448722" y="3933056"/>
            <a:ext cx="6335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charset="0"/>
                <a:cs typeface="+mn-cs"/>
              </a:rPr>
              <a:t>A</a:t>
            </a:r>
            <a:r>
              <a:rPr lang="en-US" dirty="0" smtClean="0">
                <a:latin typeface="Times New Roman" charset="0"/>
                <a:cs typeface="+mn-cs"/>
              </a:rPr>
              <a:t>(</a:t>
            </a:r>
            <a:r>
              <a:rPr lang="en-US" i="1" dirty="0">
                <a:latin typeface="Times New Roman" charset="0"/>
                <a:cs typeface="+mn-cs"/>
              </a:rPr>
              <a:t>t</a:t>
            </a:r>
            <a:r>
              <a:rPr lang="en-US" dirty="0" smtClean="0">
                <a:latin typeface="Times New Roman" charset="0"/>
                <a:cs typeface="+mn-cs"/>
              </a:rPr>
              <a:t>)</a:t>
            </a:r>
            <a:endParaRPr lang="en-US" dirty="0">
              <a:latin typeface="Times New Roman" charset="0"/>
              <a:cs typeface="+mn-cs"/>
            </a:endParaRPr>
          </a:p>
        </p:txBody>
      </p:sp>
      <p:sp>
        <p:nvSpPr>
          <p:cNvPr id="84" name="Text Box 61"/>
          <p:cNvSpPr txBox="1">
            <a:spLocks noChangeArrowheads="1"/>
          </p:cNvSpPr>
          <p:nvPr/>
        </p:nvSpPr>
        <p:spPr bwMode="auto">
          <a:xfrm>
            <a:off x="467544" y="4437112"/>
            <a:ext cx="6393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charset="0"/>
                <a:cs typeface="+mn-cs"/>
              </a:rPr>
              <a:t>D</a:t>
            </a:r>
            <a:r>
              <a:rPr lang="en-US" dirty="0" smtClean="0">
                <a:latin typeface="Times New Roman" charset="0"/>
                <a:cs typeface="+mn-cs"/>
              </a:rPr>
              <a:t>(</a:t>
            </a:r>
            <a:r>
              <a:rPr lang="en-US" i="1" dirty="0">
                <a:latin typeface="Times New Roman" charset="0"/>
                <a:cs typeface="+mn-cs"/>
              </a:rPr>
              <a:t>t</a:t>
            </a:r>
            <a:r>
              <a:rPr lang="en-US" dirty="0" smtClean="0">
                <a:latin typeface="Times New Roman" charset="0"/>
                <a:cs typeface="+mn-cs"/>
              </a:rPr>
              <a:t>)</a:t>
            </a: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815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Como o tráfego de dados e mesmo o de vídeo é predominantemente por picos (</a:t>
            </a:r>
            <a:r>
              <a:rPr lang="pt-PT" i="1" dirty="0" err="1" smtClean="0"/>
              <a:t>bursts</a:t>
            </a:r>
            <a:r>
              <a:rPr lang="pt-PT" dirty="0" smtClean="0"/>
              <a:t>) é necessário dispor de filas de espera para acomodar o assincronismo da chegada de pacotes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dirty="0" smtClean="0"/>
              <a:t>De qualquer forma, o esquema só é realista caso a taxa média de chegada de novos bits (trazidos por novos pacotes) for compatível com a velocidade de transmissão do canal que serve a fila de </a:t>
            </a:r>
            <a:r>
              <a:rPr lang="pt-PT" dirty="0"/>
              <a:t>espera (de preferência menor ou igual)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28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6E73764-16C3-4643-BE63-31CCFBA7063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373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40792" y="377428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sz="2800" dirty="0" smtClean="0">
                <a:cs typeface="+mj-cs"/>
              </a:rPr>
              <a:t>Ganho suplementar introduzido por </a:t>
            </a:r>
            <a:br>
              <a:rPr lang="pt-PT" sz="2800" dirty="0" smtClean="0">
                <a:cs typeface="+mj-cs"/>
              </a:rPr>
            </a:br>
            <a:r>
              <a:rPr lang="pt-PT" sz="2800" i="1" dirty="0" err="1" smtClean="0">
                <a:cs typeface="+mj-cs"/>
              </a:rPr>
              <a:t>statistical</a:t>
            </a:r>
            <a:r>
              <a:rPr lang="pt-PT" sz="2800" i="1" dirty="0" smtClean="0">
                <a:cs typeface="+mj-cs"/>
              </a:rPr>
              <a:t> </a:t>
            </a:r>
            <a:r>
              <a:rPr lang="pt-PT" sz="2800" i="1" dirty="0" err="1" smtClean="0">
                <a:cs typeface="+mj-cs"/>
              </a:rPr>
              <a:t>multiplexing</a:t>
            </a:r>
            <a:endParaRPr lang="pt-PT" sz="2800" i="1" dirty="0" smtClean="0">
              <a:cs typeface="+mj-cs"/>
            </a:endParaRPr>
          </a:p>
        </p:txBody>
      </p:sp>
      <p:sp>
        <p:nvSpPr>
          <p:cNvPr id="73731" name="Line 2051"/>
          <p:cNvSpPr>
            <a:spLocks noChangeShapeType="1"/>
          </p:cNvSpPr>
          <p:nvPr/>
        </p:nvSpPr>
        <p:spPr bwMode="auto">
          <a:xfrm>
            <a:off x="5562600" y="2971800"/>
            <a:ext cx="1143000" cy="228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32" name="Line 2052"/>
          <p:cNvSpPr>
            <a:spLocks noChangeShapeType="1"/>
          </p:cNvSpPr>
          <p:nvPr/>
        </p:nvSpPr>
        <p:spPr bwMode="auto">
          <a:xfrm flipV="1">
            <a:off x="5562600" y="3429000"/>
            <a:ext cx="1143000" cy="228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53255" name="Group 2053"/>
          <p:cNvGrpSpPr>
            <a:grpSpLocks/>
          </p:cNvGrpSpPr>
          <p:nvPr/>
        </p:nvGrpSpPr>
        <p:grpSpPr bwMode="auto">
          <a:xfrm>
            <a:off x="6705600" y="3124200"/>
            <a:ext cx="609600" cy="381000"/>
            <a:chOff x="3696" y="1392"/>
            <a:chExt cx="384" cy="240"/>
          </a:xfrm>
        </p:grpSpPr>
        <p:grpSp>
          <p:nvGrpSpPr>
            <p:cNvPr id="53273" name="Group 2054"/>
            <p:cNvGrpSpPr>
              <a:grpSpLocks/>
            </p:cNvGrpSpPr>
            <p:nvPr/>
          </p:nvGrpSpPr>
          <p:grpSpPr bwMode="auto">
            <a:xfrm>
              <a:off x="3792" y="1392"/>
              <a:ext cx="288" cy="240"/>
              <a:chOff x="3792" y="1392"/>
              <a:chExt cx="288" cy="240"/>
            </a:xfrm>
          </p:grpSpPr>
          <p:sp>
            <p:nvSpPr>
              <p:cNvPr id="73735" name="Rectangle 2055"/>
              <p:cNvSpPr>
                <a:spLocks noChangeArrowheads="1"/>
              </p:cNvSpPr>
              <p:nvPr/>
            </p:nvSpPr>
            <p:spPr bwMode="auto">
              <a:xfrm>
                <a:off x="3792" y="1392"/>
                <a:ext cx="9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73736" name="Rectangle 2056"/>
              <p:cNvSpPr>
                <a:spLocks noChangeArrowheads="1"/>
              </p:cNvSpPr>
              <p:nvPr/>
            </p:nvSpPr>
            <p:spPr bwMode="auto">
              <a:xfrm>
                <a:off x="3888" y="1392"/>
                <a:ext cx="9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  <p:sp>
            <p:nvSpPr>
              <p:cNvPr id="73737" name="Rectangle 20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96" cy="240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pt-PT">
                  <a:cs typeface="+mn-cs"/>
                </a:endParaRPr>
              </a:p>
            </p:txBody>
          </p:sp>
        </p:grpSp>
        <p:sp>
          <p:nvSpPr>
            <p:cNvPr id="73738" name="Line 2058"/>
            <p:cNvSpPr>
              <a:spLocks noChangeShapeType="1"/>
            </p:cNvSpPr>
            <p:nvPr/>
          </p:nvSpPr>
          <p:spPr bwMode="auto">
            <a:xfrm>
              <a:off x="3696" y="1392"/>
              <a:ext cx="19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  <p:sp>
          <p:nvSpPr>
            <p:cNvPr id="73739" name="Line 2059"/>
            <p:cNvSpPr>
              <a:spLocks noChangeShapeType="1"/>
            </p:cNvSpPr>
            <p:nvPr/>
          </p:nvSpPr>
          <p:spPr bwMode="auto">
            <a:xfrm>
              <a:off x="3696" y="1632"/>
              <a:ext cx="19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  <p:sp>
        <p:nvSpPr>
          <p:cNvPr id="73740" name="Line 2060"/>
          <p:cNvSpPr>
            <a:spLocks noChangeShapeType="1"/>
          </p:cNvSpPr>
          <p:nvPr/>
        </p:nvSpPr>
        <p:spPr bwMode="auto">
          <a:xfrm flipV="1">
            <a:off x="7391400" y="3276600"/>
            <a:ext cx="1143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1" name="Text Box 2061"/>
          <p:cNvSpPr txBox="1">
            <a:spLocks noChangeArrowheads="1"/>
          </p:cNvSpPr>
          <p:nvPr/>
        </p:nvSpPr>
        <p:spPr bwMode="auto">
          <a:xfrm>
            <a:off x="5119651" y="2632075"/>
            <a:ext cx="4620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 i="1">
                <a:latin typeface="+mn-lt"/>
                <a:cs typeface="+mn-cs"/>
              </a:rPr>
              <a:t>A</a:t>
            </a:r>
          </a:p>
        </p:txBody>
      </p:sp>
      <p:sp>
        <p:nvSpPr>
          <p:cNvPr id="73742" name="Text Box 2062"/>
          <p:cNvSpPr txBox="1">
            <a:spLocks noChangeArrowheads="1"/>
          </p:cNvSpPr>
          <p:nvPr/>
        </p:nvSpPr>
        <p:spPr bwMode="auto">
          <a:xfrm>
            <a:off x="5148488" y="3424238"/>
            <a:ext cx="436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 i="1">
                <a:latin typeface="+mn-lt"/>
                <a:cs typeface="+mn-cs"/>
              </a:rPr>
              <a:t>B</a:t>
            </a:r>
          </a:p>
        </p:txBody>
      </p:sp>
      <p:sp>
        <p:nvSpPr>
          <p:cNvPr id="73743" name="Text Box 2063"/>
          <p:cNvSpPr txBox="1">
            <a:spLocks noChangeArrowheads="1"/>
          </p:cNvSpPr>
          <p:nvPr/>
        </p:nvSpPr>
        <p:spPr bwMode="auto">
          <a:xfrm>
            <a:off x="7979653" y="2814638"/>
            <a:ext cx="5141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 i="1" dirty="0" err="1" smtClean="0">
                <a:latin typeface="+mn-lt"/>
                <a:cs typeface="+mn-cs"/>
              </a:rPr>
              <a:t>V</a:t>
            </a:r>
            <a:r>
              <a:rPr lang="en-US" b="0" i="1" baseline="-25000" dirty="0" err="1" smtClean="0">
                <a:latin typeface="+mn-lt"/>
                <a:cs typeface="+mn-cs"/>
              </a:rPr>
              <a:t>t</a:t>
            </a:r>
            <a:endParaRPr lang="en-US" b="0" i="1" dirty="0">
              <a:latin typeface="+mn-lt"/>
              <a:cs typeface="+mn-cs"/>
            </a:endParaRPr>
          </a:p>
        </p:txBody>
      </p:sp>
      <p:sp>
        <p:nvSpPr>
          <p:cNvPr id="73744" name="Freeform 2064"/>
          <p:cNvSpPr>
            <a:spLocks/>
          </p:cNvSpPr>
          <p:nvPr/>
        </p:nvSpPr>
        <p:spPr bwMode="auto">
          <a:xfrm>
            <a:off x="838200" y="3311525"/>
            <a:ext cx="3276600" cy="803275"/>
          </a:xfrm>
          <a:custGeom>
            <a:avLst/>
            <a:gdLst>
              <a:gd name="T0" fmla="*/ 0 w 2064"/>
              <a:gd name="T1" fmla="*/ 329 h 506"/>
              <a:gd name="T2" fmla="*/ 210 w 2064"/>
              <a:gd name="T3" fmla="*/ 478 h 506"/>
              <a:gd name="T4" fmla="*/ 311 w 2064"/>
              <a:gd name="T5" fmla="*/ 158 h 506"/>
              <a:gd name="T6" fmla="*/ 466 w 2064"/>
              <a:gd name="T7" fmla="*/ 487 h 506"/>
              <a:gd name="T8" fmla="*/ 624 w 2064"/>
              <a:gd name="T9" fmla="*/ 89 h 506"/>
              <a:gd name="T10" fmla="*/ 667 w 2064"/>
              <a:gd name="T11" fmla="*/ 267 h 506"/>
              <a:gd name="T12" fmla="*/ 795 w 2064"/>
              <a:gd name="T13" fmla="*/ 2 h 506"/>
              <a:gd name="T14" fmla="*/ 912 w 2064"/>
              <a:gd name="T15" fmla="*/ 281 h 506"/>
              <a:gd name="T16" fmla="*/ 1070 w 2064"/>
              <a:gd name="T17" fmla="*/ 423 h 506"/>
              <a:gd name="T18" fmla="*/ 1161 w 2064"/>
              <a:gd name="T19" fmla="*/ 395 h 506"/>
              <a:gd name="T20" fmla="*/ 1248 w 2064"/>
              <a:gd name="T21" fmla="*/ 137 h 506"/>
              <a:gd name="T22" fmla="*/ 1554 w 2064"/>
              <a:gd name="T23" fmla="*/ 167 h 506"/>
              <a:gd name="T24" fmla="*/ 1618 w 2064"/>
              <a:gd name="T25" fmla="*/ 286 h 506"/>
              <a:gd name="T26" fmla="*/ 1792 w 2064"/>
              <a:gd name="T27" fmla="*/ 158 h 506"/>
              <a:gd name="T28" fmla="*/ 1947 w 2064"/>
              <a:gd name="T29" fmla="*/ 276 h 506"/>
              <a:gd name="T30" fmla="*/ 2064 w 2064"/>
              <a:gd name="T31" fmla="*/ 281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064" h="506">
                <a:moveTo>
                  <a:pt x="0" y="329"/>
                </a:moveTo>
                <a:cubicBezTo>
                  <a:pt x="35" y="354"/>
                  <a:pt x="158" y="506"/>
                  <a:pt x="210" y="478"/>
                </a:cubicBezTo>
                <a:cubicBezTo>
                  <a:pt x="262" y="450"/>
                  <a:pt x="268" y="157"/>
                  <a:pt x="311" y="158"/>
                </a:cubicBezTo>
                <a:cubicBezTo>
                  <a:pt x="354" y="159"/>
                  <a:pt x="414" y="498"/>
                  <a:pt x="466" y="487"/>
                </a:cubicBezTo>
                <a:cubicBezTo>
                  <a:pt x="518" y="476"/>
                  <a:pt x="591" y="126"/>
                  <a:pt x="624" y="89"/>
                </a:cubicBezTo>
                <a:cubicBezTo>
                  <a:pt x="657" y="52"/>
                  <a:pt x="639" y="281"/>
                  <a:pt x="667" y="267"/>
                </a:cubicBezTo>
                <a:cubicBezTo>
                  <a:pt x="695" y="253"/>
                  <a:pt x="754" y="0"/>
                  <a:pt x="795" y="2"/>
                </a:cubicBezTo>
                <a:cubicBezTo>
                  <a:pt x="836" y="4"/>
                  <a:pt x="866" y="211"/>
                  <a:pt x="912" y="281"/>
                </a:cubicBezTo>
                <a:cubicBezTo>
                  <a:pt x="958" y="351"/>
                  <a:pt x="1029" y="404"/>
                  <a:pt x="1070" y="423"/>
                </a:cubicBezTo>
                <a:cubicBezTo>
                  <a:pt x="1111" y="442"/>
                  <a:pt x="1131" y="443"/>
                  <a:pt x="1161" y="395"/>
                </a:cubicBezTo>
                <a:cubicBezTo>
                  <a:pt x="1191" y="347"/>
                  <a:pt x="1182" y="175"/>
                  <a:pt x="1248" y="137"/>
                </a:cubicBezTo>
                <a:cubicBezTo>
                  <a:pt x="1314" y="99"/>
                  <a:pt x="1492" y="142"/>
                  <a:pt x="1554" y="167"/>
                </a:cubicBezTo>
                <a:cubicBezTo>
                  <a:pt x="1616" y="192"/>
                  <a:pt x="1578" y="287"/>
                  <a:pt x="1618" y="286"/>
                </a:cubicBezTo>
                <a:cubicBezTo>
                  <a:pt x="1658" y="285"/>
                  <a:pt x="1737" y="160"/>
                  <a:pt x="1792" y="158"/>
                </a:cubicBezTo>
                <a:cubicBezTo>
                  <a:pt x="1847" y="156"/>
                  <a:pt x="1902" y="255"/>
                  <a:pt x="1947" y="276"/>
                </a:cubicBezTo>
                <a:cubicBezTo>
                  <a:pt x="1992" y="297"/>
                  <a:pt x="2040" y="280"/>
                  <a:pt x="2064" y="281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5" name="Freeform 2065"/>
          <p:cNvSpPr>
            <a:spLocks/>
          </p:cNvSpPr>
          <p:nvPr/>
        </p:nvSpPr>
        <p:spPr bwMode="auto">
          <a:xfrm>
            <a:off x="838200" y="3352800"/>
            <a:ext cx="3276600" cy="755650"/>
          </a:xfrm>
          <a:custGeom>
            <a:avLst/>
            <a:gdLst>
              <a:gd name="T0" fmla="*/ 0 w 2064"/>
              <a:gd name="T1" fmla="*/ 299 h 476"/>
              <a:gd name="T2" fmla="*/ 210 w 2064"/>
              <a:gd name="T3" fmla="*/ 448 h 476"/>
              <a:gd name="T4" fmla="*/ 311 w 2064"/>
              <a:gd name="T5" fmla="*/ 128 h 476"/>
              <a:gd name="T6" fmla="*/ 432 w 2064"/>
              <a:gd name="T7" fmla="*/ 11 h 476"/>
              <a:gd name="T8" fmla="*/ 624 w 2064"/>
              <a:gd name="T9" fmla="*/ 59 h 476"/>
              <a:gd name="T10" fmla="*/ 667 w 2064"/>
              <a:gd name="T11" fmla="*/ 237 h 476"/>
              <a:gd name="T12" fmla="*/ 768 w 2064"/>
              <a:gd name="T13" fmla="*/ 347 h 476"/>
              <a:gd name="T14" fmla="*/ 912 w 2064"/>
              <a:gd name="T15" fmla="*/ 251 h 476"/>
              <a:gd name="T16" fmla="*/ 1008 w 2064"/>
              <a:gd name="T17" fmla="*/ 107 h 476"/>
              <a:gd name="T18" fmla="*/ 1056 w 2064"/>
              <a:gd name="T19" fmla="*/ 11 h 476"/>
              <a:gd name="T20" fmla="*/ 1248 w 2064"/>
              <a:gd name="T21" fmla="*/ 107 h 476"/>
              <a:gd name="T22" fmla="*/ 1584 w 2064"/>
              <a:gd name="T23" fmla="*/ 395 h 476"/>
              <a:gd name="T24" fmla="*/ 1920 w 2064"/>
              <a:gd name="T25" fmla="*/ 395 h 476"/>
              <a:gd name="T26" fmla="*/ 2064 w 2064"/>
              <a:gd name="T27" fmla="*/ 251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064" h="476">
                <a:moveTo>
                  <a:pt x="0" y="299"/>
                </a:moveTo>
                <a:cubicBezTo>
                  <a:pt x="35" y="324"/>
                  <a:pt x="158" y="476"/>
                  <a:pt x="210" y="448"/>
                </a:cubicBezTo>
                <a:cubicBezTo>
                  <a:pt x="262" y="420"/>
                  <a:pt x="274" y="201"/>
                  <a:pt x="311" y="128"/>
                </a:cubicBezTo>
                <a:cubicBezTo>
                  <a:pt x="348" y="55"/>
                  <a:pt x="380" y="22"/>
                  <a:pt x="432" y="11"/>
                </a:cubicBezTo>
                <a:cubicBezTo>
                  <a:pt x="484" y="0"/>
                  <a:pt x="585" y="21"/>
                  <a:pt x="624" y="59"/>
                </a:cubicBezTo>
                <a:cubicBezTo>
                  <a:pt x="663" y="97"/>
                  <a:pt x="643" y="189"/>
                  <a:pt x="667" y="237"/>
                </a:cubicBezTo>
                <a:cubicBezTo>
                  <a:pt x="691" y="285"/>
                  <a:pt x="727" y="345"/>
                  <a:pt x="768" y="347"/>
                </a:cubicBezTo>
                <a:cubicBezTo>
                  <a:pt x="809" y="349"/>
                  <a:pt x="872" y="291"/>
                  <a:pt x="912" y="251"/>
                </a:cubicBezTo>
                <a:cubicBezTo>
                  <a:pt x="952" y="211"/>
                  <a:pt x="984" y="147"/>
                  <a:pt x="1008" y="107"/>
                </a:cubicBezTo>
                <a:cubicBezTo>
                  <a:pt x="1032" y="67"/>
                  <a:pt x="1016" y="11"/>
                  <a:pt x="1056" y="11"/>
                </a:cubicBezTo>
                <a:cubicBezTo>
                  <a:pt x="1096" y="11"/>
                  <a:pt x="1160" y="43"/>
                  <a:pt x="1248" y="107"/>
                </a:cubicBezTo>
                <a:cubicBezTo>
                  <a:pt x="1336" y="171"/>
                  <a:pt x="1472" y="347"/>
                  <a:pt x="1584" y="395"/>
                </a:cubicBezTo>
                <a:cubicBezTo>
                  <a:pt x="1696" y="443"/>
                  <a:pt x="1840" y="419"/>
                  <a:pt x="1920" y="395"/>
                </a:cubicBezTo>
                <a:cubicBezTo>
                  <a:pt x="2000" y="371"/>
                  <a:pt x="2048" y="291"/>
                  <a:pt x="2064" y="251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6" name="Line 2066"/>
          <p:cNvSpPr>
            <a:spLocks noChangeShapeType="1"/>
          </p:cNvSpPr>
          <p:nvPr/>
        </p:nvSpPr>
        <p:spPr bwMode="auto">
          <a:xfrm>
            <a:off x="914400" y="1600200"/>
            <a:ext cx="0" cy="2743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7" name="Line 2067"/>
          <p:cNvSpPr>
            <a:spLocks noChangeShapeType="1"/>
          </p:cNvSpPr>
          <p:nvPr/>
        </p:nvSpPr>
        <p:spPr bwMode="auto">
          <a:xfrm flipH="1" flipV="1">
            <a:off x="685800" y="4114800"/>
            <a:ext cx="35052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8" name="Freeform 2068"/>
          <p:cNvSpPr>
            <a:spLocks/>
          </p:cNvSpPr>
          <p:nvPr/>
        </p:nvSpPr>
        <p:spPr bwMode="auto">
          <a:xfrm>
            <a:off x="830263" y="2860675"/>
            <a:ext cx="3295650" cy="1138238"/>
          </a:xfrm>
          <a:custGeom>
            <a:avLst/>
            <a:gdLst>
              <a:gd name="T0" fmla="*/ 0 w 2076"/>
              <a:gd name="T1" fmla="*/ 381 h 717"/>
              <a:gd name="T2" fmla="*/ 211 w 2076"/>
              <a:gd name="T3" fmla="*/ 673 h 717"/>
              <a:gd name="T4" fmla="*/ 293 w 2076"/>
              <a:gd name="T5" fmla="*/ 116 h 717"/>
              <a:gd name="T6" fmla="*/ 439 w 2076"/>
              <a:gd name="T7" fmla="*/ 253 h 717"/>
              <a:gd name="T8" fmla="*/ 613 w 2076"/>
              <a:gd name="T9" fmla="*/ 6 h 717"/>
              <a:gd name="T10" fmla="*/ 686 w 2076"/>
              <a:gd name="T11" fmla="*/ 216 h 717"/>
              <a:gd name="T12" fmla="*/ 805 w 2076"/>
              <a:gd name="T13" fmla="*/ 15 h 717"/>
              <a:gd name="T14" fmla="*/ 896 w 2076"/>
              <a:gd name="T15" fmla="*/ 244 h 717"/>
              <a:gd name="T16" fmla="*/ 1015 w 2076"/>
              <a:gd name="T17" fmla="*/ 225 h 717"/>
              <a:gd name="T18" fmla="*/ 1043 w 2076"/>
              <a:gd name="T19" fmla="*/ 235 h 717"/>
              <a:gd name="T20" fmla="*/ 1271 w 2076"/>
              <a:gd name="T21" fmla="*/ 152 h 717"/>
              <a:gd name="T22" fmla="*/ 1573 w 2076"/>
              <a:gd name="T23" fmla="*/ 335 h 717"/>
              <a:gd name="T24" fmla="*/ 1628 w 2076"/>
              <a:gd name="T25" fmla="*/ 408 h 717"/>
              <a:gd name="T26" fmla="*/ 1783 w 2076"/>
              <a:gd name="T27" fmla="*/ 335 h 717"/>
              <a:gd name="T28" fmla="*/ 2076 w 2076"/>
              <a:gd name="T29" fmla="*/ 399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076" h="717">
                <a:moveTo>
                  <a:pt x="0" y="381"/>
                </a:moveTo>
                <a:cubicBezTo>
                  <a:pt x="35" y="430"/>
                  <a:pt x="162" y="717"/>
                  <a:pt x="211" y="673"/>
                </a:cubicBezTo>
                <a:cubicBezTo>
                  <a:pt x="260" y="629"/>
                  <a:pt x="255" y="186"/>
                  <a:pt x="293" y="116"/>
                </a:cubicBezTo>
                <a:cubicBezTo>
                  <a:pt x="331" y="46"/>
                  <a:pt x="386" y="271"/>
                  <a:pt x="439" y="253"/>
                </a:cubicBezTo>
                <a:cubicBezTo>
                  <a:pt x="492" y="235"/>
                  <a:pt x="572" y="12"/>
                  <a:pt x="613" y="6"/>
                </a:cubicBezTo>
                <a:cubicBezTo>
                  <a:pt x="654" y="0"/>
                  <a:pt x="654" y="214"/>
                  <a:pt x="686" y="216"/>
                </a:cubicBezTo>
                <a:cubicBezTo>
                  <a:pt x="718" y="218"/>
                  <a:pt x="770" y="10"/>
                  <a:pt x="805" y="15"/>
                </a:cubicBezTo>
                <a:cubicBezTo>
                  <a:pt x="840" y="20"/>
                  <a:pt x="861" y="209"/>
                  <a:pt x="896" y="244"/>
                </a:cubicBezTo>
                <a:cubicBezTo>
                  <a:pt x="931" y="279"/>
                  <a:pt x="991" y="226"/>
                  <a:pt x="1015" y="225"/>
                </a:cubicBezTo>
                <a:cubicBezTo>
                  <a:pt x="1039" y="224"/>
                  <a:pt x="1000" y="247"/>
                  <a:pt x="1043" y="235"/>
                </a:cubicBezTo>
                <a:cubicBezTo>
                  <a:pt x="1086" y="223"/>
                  <a:pt x="1183" y="135"/>
                  <a:pt x="1271" y="152"/>
                </a:cubicBezTo>
                <a:cubicBezTo>
                  <a:pt x="1359" y="169"/>
                  <a:pt x="1513" y="292"/>
                  <a:pt x="1573" y="335"/>
                </a:cubicBezTo>
                <a:cubicBezTo>
                  <a:pt x="1633" y="378"/>
                  <a:pt x="1593" y="408"/>
                  <a:pt x="1628" y="408"/>
                </a:cubicBezTo>
                <a:cubicBezTo>
                  <a:pt x="1663" y="408"/>
                  <a:pt x="1708" y="336"/>
                  <a:pt x="1783" y="335"/>
                </a:cubicBezTo>
                <a:cubicBezTo>
                  <a:pt x="1858" y="334"/>
                  <a:pt x="2015" y="386"/>
                  <a:pt x="2076" y="399"/>
                </a:cubicBezTo>
              </a:path>
            </a:pathLst>
          </a:custGeom>
          <a:noFill/>
          <a:ln w="38100" cmpd="sng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49" name="Line 2069"/>
          <p:cNvSpPr>
            <a:spLocks noChangeShapeType="1"/>
          </p:cNvSpPr>
          <p:nvPr/>
        </p:nvSpPr>
        <p:spPr bwMode="auto">
          <a:xfrm>
            <a:off x="685800" y="2857500"/>
            <a:ext cx="3429000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50" name="Line 2070"/>
          <p:cNvSpPr>
            <a:spLocks noChangeShapeType="1"/>
          </p:cNvSpPr>
          <p:nvPr/>
        </p:nvSpPr>
        <p:spPr bwMode="auto">
          <a:xfrm>
            <a:off x="685800" y="2438400"/>
            <a:ext cx="3429000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73751" name="Text Box 2071"/>
          <p:cNvSpPr txBox="1">
            <a:spLocks noChangeArrowheads="1"/>
          </p:cNvSpPr>
          <p:nvPr/>
        </p:nvSpPr>
        <p:spPr bwMode="auto">
          <a:xfrm>
            <a:off x="3613693" y="2030413"/>
            <a:ext cx="5704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>
                <a:latin typeface="+mn-lt"/>
                <a:cs typeface="+mn-cs"/>
              </a:rPr>
              <a:t>2</a:t>
            </a:r>
            <a:r>
              <a:rPr lang="en-US" b="0" i="1">
                <a:latin typeface="+mn-lt"/>
                <a:cs typeface="+mn-cs"/>
              </a:rPr>
              <a:t>C</a:t>
            </a:r>
          </a:p>
        </p:txBody>
      </p:sp>
      <p:sp>
        <p:nvSpPr>
          <p:cNvPr id="73752" name="Text Box 2072"/>
          <p:cNvSpPr txBox="1">
            <a:spLocks noChangeArrowheads="1"/>
          </p:cNvSpPr>
          <p:nvPr/>
        </p:nvSpPr>
        <p:spPr bwMode="auto">
          <a:xfrm>
            <a:off x="3605364" y="2509838"/>
            <a:ext cx="10934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 i="1" dirty="0" err="1" smtClean="0">
                <a:latin typeface="+mn-lt"/>
                <a:cs typeface="+mn-cs"/>
              </a:rPr>
              <a:t>V</a:t>
            </a:r>
            <a:r>
              <a:rPr lang="en-US" b="0" i="1" baseline="-25000" dirty="0" err="1" smtClean="0">
                <a:latin typeface="+mn-lt"/>
                <a:cs typeface="+mn-cs"/>
              </a:rPr>
              <a:t>t</a:t>
            </a:r>
            <a:r>
              <a:rPr lang="en-US" b="0" i="1" dirty="0" smtClean="0">
                <a:latin typeface="+mn-lt"/>
                <a:cs typeface="+mn-cs"/>
              </a:rPr>
              <a:t> </a:t>
            </a:r>
            <a:r>
              <a:rPr lang="en-US" b="0" i="1" dirty="0">
                <a:latin typeface="+mn-lt"/>
                <a:cs typeface="+mn-cs"/>
              </a:rPr>
              <a:t>&lt; </a:t>
            </a:r>
            <a:r>
              <a:rPr lang="en-US" b="0" dirty="0">
                <a:latin typeface="+mn-lt"/>
                <a:cs typeface="+mn-cs"/>
              </a:rPr>
              <a:t>2</a:t>
            </a:r>
            <a:r>
              <a:rPr lang="en-US" b="0" i="1" dirty="0">
                <a:latin typeface="+mn-lt"/>
                <a:cs typeface="+mn-cs"/>
              </a:rPr>
              <a:t>C</a:t>
            </a:r>
          </a:p>
        </p:txBody>
      </p:sp>
      <p:sp>
        <p:nvSpPr>
          <p:cNvPr id="73753" name="Text Box 2073"/>
          <p:cNvSpPr txBox="1">
            <a:spLocks noChangeArrowheads="1"/>
          </p:cNvSpPr>
          <p:nvPr/>
        </p:nvSpPr>
        <p:spPr bwMode="auto">
          <a:xfrm>
            <a:off x="998128" y="1671638"/>
            <a:ext cx="7469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ES_tradnl" b="0" i="1">
                <a:latin typeface="+mn-lt"/>
                <a:cs typeface="+mn-cs"/>
              </a:rPr>
              <a:t>A+B</a:t>
            </a:r>
            <a:endParaRPr lang="en-US" b="0" i="1">
              <a:latin typeface="+mn-lt"/>
              <a:cs typeface="+mn-cs"/>
            </a:endParaRPr>
          </a:p>
        </p:txBody>
      </p:sp>
      <p:sp>
        <p:nvSpPr>
          <p:cNvPr id="73754" name="Text Box 2074"/>
          <p:cNvSpPr txBox="1">
            <a:spLocks noChangeArrowheads="1"/>
          </p:cNvSpPr>
          <p:nvPr/>
        </p:nvSpPr>
        <p:spPr bwMode="auto">
          <a:xfrm>
            <a:off x="3437244" y="4144963"/>
            <a:ext cx="8772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1800" b="0" dirty="0" smtClean="0">
                <a:latin typeface="+mn-lt"/>
                <a:cs typeface="+mn-cs"/>
              </a:rPr>
              <a:t>tempo</a:t>
            </a:r>
            <a:endParaRPr lang="en-US" sz="1800" b="0" dirty="0">
              <a:latin typeface="+mn-lt"/>
              <a:cs typeface="+mn-cs"/>
            </a:endParaRPr>
          </a:p>
        </p:txBody>
      </p:sp>
      <p:sp>
        <p:nvSpPr>
          <p:cNvPr id="73755" name="Text Box 2075"/>
          <p:cNvSpPr txBox="1">
            <a:spLocks noChangeArrowheads="1"/>
          </p:cNvSpPr>
          <p:nvPr/>
        </p:nvSpPr>
        <p:spPr bwMode="auto">
          <a:xfrm>
            <a:off x="899592" y="1340768"/>
            <a:ext cx="64355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1800" b="0" dirty="0" smtClean="0">
                <a:latin typeface="+mn-lt"/>
                <a:cs typeface="+mn-cs"/>
              </a:rPr>
              <a:t>Taxa de </a:t>
            </a:r>
            <a:r>
              <a:rPr lang="en-US" sz="1800" b="0" dirty="0" err="1" smtClean="0">
                <a:latin typeface="+mn-lt"/>
                <a:cs typeface="+mn-cs"/>
              </a:rPr>
              <a:t>chegada</a:t>
            </a:r>
            <a:r>
              <a:rPr lang="en-US" sz="1800" b="0" dirty="0" smtClean="0">
                <a:latin typeface="+mn-lt"/>
                <a:cs typeface="+mn-cs"/>
              </a:rPr>
              <a:t> de bits </a:t>
            </a:r>
            <a:r>
              <a:rPr lang="en-US" sz="1800" b="0" dirty="0" err="1" smtClean="0">
                <a:latin typeface="+mn-lt"/>
                <a:cs typeface="+mn-cs"/>
              </a:rPr>
              <a:t>pelos</a:t>
            </a:r>
            <a:r>
              <a:rPr lang="en-US" sz="1800" b="0" dirty="0" smtClean="0">
                <a:latin typeface="+mn-lt"/>
                <a:cs typeface="+mn-cs"/>
              </a:rPr>
              <a:t> </a:t>
            </a:r>
            <a:r>
              <a:rPr lang="en-US" sz="1800" b="0" dirty="0" err="1" smtClean="0">
                <a:latin typeface="+mn-lt"/>
                <a:cs typeface="+mn-cs"/>
              </a:rPr>
              <a:t>dois</a:t>
            </a:r>
            <a:r>
              <a:rPr lang="en-US" sz="1800" b="0" dirty="0" smtClean="0">
                <a:latin typeface="+mn-lt"/>
                <a:cs typeface="+mn-cs"/>
              </a:rPr>
              <a:t> </a:t>
            </a:r>
            <a:r>
              <a:rPr lang="en-US" sz="1800" b="0" dirty="0" err="1" smtClean="0">
                <a:latin typeface="+mn-lt"/>
                <a:cs typeface="+mn-cs"/>
              </a:rPr>
              <a:t>canais</a:t>
            </a:r>
            <a:r>
              <a:rPr lang="en-US" sz="1800" b="0" dirty="0" smtClean="0">
                <a:latin typeface="+mn-lt"/>
                <a:cs typeface="+mn-cs"/>
              </a:rPr>
              <a:t> de </a:t>
            </a:r>
            <a:r>
              <a:rPr lang="en-US" sz="1800" b="0" dirty="0" err="1" smtClean="0">
                <a:latin typeface="+mn-lt"/>
                <a:cs typeface="+mn-cs"/>
              </a:rPr>
              <a:t>capacidade</a:t>
            </a:r>
            <a:r>
              <a:rPr lang="en-US" sz="1800" b="0" dirty="0" smtClean="0">
                <a:latin typeface="+mn-lt"/>
                <a:cs typeface="+mn-cs"/>
              </a:rPr>
              <a:t> C</a:t>
            </a:r>
            <a:endParaRPr lang="en-US" sz="1800" b="0" dirty="0">
              <a:latin typeface="+mn-lt"/>
              <a:cs typeface="+mn-cs"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323528" y="4653136"/>
            <a:ext cx="8610600" cy="1800200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1800" dirty="0" smtClean="0"/>
              <a:t>O ganho suplementar perante vários canais e fluxos é o quociente da soma das taxas máximas de chegada sobre a capacidade de serviço suficiente para satisfazer a soma das taxas médias de chegada</a:t>
            </a:r>
          </a:p>
          <a:p>
            <a:pPr>
              <a:defRPr/>
            </a:pPr>
            <a:r>
              <a:rPr lang="pt-PT" sz="1800" dirty="0" smtClean="0"/>
              <a:t>Repare-se que isto só é verdade se os fluxos não estiverem sincronizados entre si, isto é, se a chegada de novos pacotes por diferentes fluxos forem acontecimentos independentes</a:t>
            </a:r>
          </a:p>
          <a:p>
            <a:pPr marL="0" indent="0">
              <a:buFontTx/>
              <a:buNone/>
              <a:defRPr/>
            </a:pPr>
            <a:endParaRPr lang="pt-PT" sz="1800" dirty="0" smtClean="0"/>
          </a:p>
        </p:txBody>
      </p:sp>
      <p:sp>
        <p:nvSpPr>
          <p:cNvPr id="33" name="Text Box 2072"/>
          <p:cNvSpPr txBox="1">
            <a:spLocks noChangeArrowheads="1"/>
          </p:cNvSpPr>
          <p:nvPr/>
        </p:nvSpPr>
        <p:spPr bwMode="auto">
          <a:xfrm>
            <a:off x="5796136" y="3933056"/>
            <a:ext cx="24102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 err="1" smtClean="0">
                <a:latin typeface="+mn-lt"/>
                <a:cs typeface="+mn-cs"/>
              </a:rPr>
              <a:t>Ganho</a:t>
            </a:r>
            <a:r>
              <a:rPr lang="en-US" dirty="0" smtClean="0">
                <a:latin typeface="+mn-lt"/>
                <a:cs typeface="+mn-cs"/>
              </a:rPr>
              <a:t> = 2C  / </a:t>
            </a:r>
            <a:r>
              <a:rPr lang="en-US" dirty="0" err="1" smtClean="0">
                <a:latin typeface="+mn-lt"/>
              </a:rPr>
              <a:t>V</a:t>
            </a:r>
            <a:r>
              <a:rPr lang="en-US" baseline="-25000" dirty="0" err="1" smtClean="0">
                <a:latin typeface="+mn-lt"/>
              </a:rPr>
              <a:t>t</a:t>
            </a:r>
            <a:r>
              <a:rPr lang="en-US" dirty="0" smtClean="0">
                <a:latin typeface="+mn-lt"/>
                <a:cs typeface="+mn-cs"/>
              </a:rPr>
              <a:t> </a:t>
            </a:r>
            <a:endParaRPr lang="en-US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7248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959768"/>
          </a:xfrm>
        </p:spPr>
        <p:txBody>
          <a:bodyPr/>
          <a:lstStyle/>
          <a:p>
            <a:r>
              <a:rPr lang="pt-PT" dirty="0" smtClean="0"/>
              <a:t>Como caracterizar o serviço prestado pela rede?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610600" cy="4874096"/>
          </a:xfrm>
        </p:spPr>
        <p:txBody>
          <a:bodyPr/>
          <a:lstStyle/>
          <a:p>
            <a:r>
              <a:rPr lang="pt-PT" sz="2400" dirty="0" smtClean="0"/>
              <a:t>Quando um emissor envia pacotes para um receptor através da rede interessa-nos caracterizar o serviço que esta presta</a:t>
            </a:r>
          </a:p>
          <a:p>
            <a:pPr lvl="1"/>
            <a:r>
              <a:rPr lang="pt-PT" sz="2000" dirty="0"/>
              <a:t>U</a:t>
            </a:r>
            <a:r>
              <a:rPr lang="pt-PT" sz="2000" dirty="0" smtClean="0"/>
              <a:t>ma característica é o tempo de transito de extremo a extremo, também designado por latência, e a sua variância, ou </a:t>
            </a:r>
            <a:r>
              <a:rPr lang="pt-PT" sz="2000" i="1" dirty="0" err="1" smtClean="0"/>
              <a:t>jitter</a:t>
            </a:r>
            <a:endParaRPr lang="pt-PT" sz="2000" dirty="0"/>
          </a:p>
          <a:p>
            <a:r>
              <a:rPr lang="pt-PT" sz="2400" dirty="0" smtClean="0"/>
              <a:t>Mas precisamos também de saber qual é a taxa média de chegada de pacotes ao destinatário por unidade de tempo, também designada por </a:t>
            </a:r>
            <a:r>
              <a:rPr lang="en-GB" sz="2400" i="1" dirty="0" smtClean="0"/>
              <a:t>throughput</a:t>
            </a:r>
          </a:p>
          <a:p>
            <a:pPr lvl="1"/>
            <a:r>
              <a:rPr lang="pt-PT" sz="2000" dirty="0" smtClean="0"/>
              <a:t>Numa primeira fase podemos imaginar uma rede simples com um só emissor, um nó, dois canais e um só receptor</a:t>
            </a:r>
          </a:p>
          <a:p>
            <a:pPr lvl="1"/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8593B-4CEB-2740-BBB7-0C5508ECF29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21414"/>
      </p:ext>
    </p:extLst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11746</TotalTime>
  <Words>1627</Words>
  <Application>Microsoft Macintosh PowerPoint</Application>
  <PresentationFormat>On-screen Show (4:3)</PresentationFormat>
  <Paragraphs>249</Paragraphs>
  <Slides>24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cs426</vt:lpstr>
      <vt:lpstr>Equation</vt:lpstr>
      <vt:lpstr> Redes de Computadores   Controlo da saturação e  qualidade de serviço </vt:lpstr>
      <vt:lpstr>Objectivos da lição</vt:lpstr>
      <vt:lpstr>Multiplexagem estatística</vt:lpstr>
      <vt:lpstr>Multiplexagem estatística e store &amp; forward</vt:lpstr>
      <vt:lpstr>Chegada sincronizada de pacotes</vt:lpstr>
      <vt:lpstr>Chegada assíncrona de pacotes</vt:lpstr>
      <vt:lpstr>Conclusão</vt:lpstr>
      <vt:lpstr>Ganho suplementar introduzido por  statistical multiplexing</vt:lpstr>
      <vt:lpstr>Como caracterizar o serviço prestado pela rede?</vt:lpstr>
      <vt:lpstr>Definição de Throughput</vt:lpstr>
      <vt:lpstr>Análise de casos</vt:lpstr>
      <vt:lpstr>Intuição sobre o tempo de espera na fila</vt:lpstr>
      <vt:lpstr>Um emissor e um receptor</vt:lpstr>
      <vt:lpstr>Que aconteceria com filas de espera infinitas e emissores sem limites de taxa de emissão ?</vt:lpstr>
      <vt:lpstr>Filas de espera limitadas</vt:lpstr>
      <vt:lpstr>Dimensão da fila de espera e throughput</vt:lpstr>
      <vt:lpstr>Caracterização da qualidade de serviço</vt:lpstr>
      <vt:lpstr>Modelo da rede</vt:lpstr>
      <vt:lpstr>Um nó não tem só dois canais</vt:lpstr>
      <vt:lpstr>É possível dimensionar a rede?</vt:lpstr>
      <vt:lpstr>Supressão de pacotes na Internet</vt:lpstr>
      <vt:lpstr>Comportamento em caso de saturação da rede</vt:lpstr>
      <vt:lpstr>É o que faz o protocolo TCP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699</cp:revision>
  <dcterms:created xsi:type="dcterms:W3CDTF">2001-07-06T14:58:21Z</dcterms:created>
  <dcterms:modified xsi:type="dcterms:W3CDTF">2013-04-09T21:14:40Z</dcterms:modified>
</cp:coreProperties>
</file>