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7" r:id="rId2"/>
    <p:sldId id="394" r:id="rId3"/>
    <p:sldId id="430" r:id="rId4"/>
    <p:sldId id="431" r:id="rId5"/>
    <p:sldId id="438" r:id="rId6"/>
    <p:sldId id="436" r:id="rId7"/>
    <p:sldId id="437" r:id="rId8"/>
    <p:sldId id="441" r:id="rId9"/>
    <p:sldId id="439" r:id="rId10"/>
    <p:sldId id="440" r:id="rId11"/>
    <p:sldId id="442" r:id="rId12"/>
    <p:sldId id="433" r:id="rId13"/>
    <p:sldId id="443" r:id="rId14"/>
    <p:sldId id="423" r:id="rId1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5E2153FD-F9B0-6545-BB3E-772A059CC9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4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DE28F59-F45B-0948-AC78-291D2C641D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93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F5F837-F692-484C-AEAC-10B3B17FD8A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A8E7F2-2A54-3B4E-A4C8-87FB648F17E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C7BE580-781F-2B4A-95AA-01445956BECA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02C06-6609-D34B-9A27-76C5EDC3E5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7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7D631-011D-894A-8263-4E95E7BABF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606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B9A97-4DD1-8847-90DE-9266CE60C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6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FCB29-A0B5-5B49-B699-9DFFB3625C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3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51A2C-6671-6F4D-AC00-F9E46D695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8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D4EF9-165C-B645-839E-06CA8BD257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36F2E-BDC7-CA4B-AD22-48C375CEFD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9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10BD6-0E2F-8947-A589-6AFEB0D8A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2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4F41A-6CA9-7248-B5AC-8EBABEE9D1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955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3A80-B6A4-AB47-8303-C27518ED92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0FFE8-4720-3E49-9E49-2753C5E832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0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09A4DBF-7CD9-8F48-BD36-FC82D6F205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500878C1-BD59-4B46-8679-D5ECB771C0DD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Implementação de protocolos por máquinas de estados estendidas com </a:t>
            </a:r>
            <a:r>
              <a:rPr lang="pt-PT" dirty="0" err="1" smtClean="0">
                <a:cs typeface="+mj-cs"/>
              </a:rPr>
              <a:t>acções</a:t>
            </a: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sz="3200" dirty="0"/>
              <a:t>J</a:t>
            </a:r>
            <a:r>
              <a:rPr lang="pt-PT" sz="3200" dirty="0" smtClean="0"/>
              <a:t>anela de recepção &gt; 1 e GBN</a:t>
            </a:r>
            <a:endParaRPr lang="pt-PT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39750" y="981075"/>
            <a:ext cx="82804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O receptor aceita mensagens com o número de sequência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inWindow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, isto é, com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seq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em [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base , base + w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] (janela de recepção). Quando as recebe, insere-as nesse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buffer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  <a:p>
            <a:pPr marL="342900" indent="-342900" algn="l">
              <a:buFont typeface="Arial"/>
              <a:buChar char="•"/>
              <a:defRPr/>
            </a:pP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sendToApplication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envia todos os dados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correctamente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recebidos em sequência para a aplicação se os houver e faz a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actualização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de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seq_base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  <a:p>
            <a:pPr marL="342900" indent="-342900" algn="l">
              <a:buFont typeface="Arial"/>
              <a:buChar char="•"/>
              <a:defRPr/>
            </a:pP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getNextAck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devolve o número de sequência mais alto dos dados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correctamente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recebidos até ao momento em sequência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correcta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, isto é,  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base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1624013" y="3860800"/>
            <a:ext cx="1665287" cy="1655763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708400" y="3933825"/>
            <a:ext cx="3732213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 bwMode="auto">
          <a:xfrm>
            <a:off x="1693863" y="4365625"/>
            <a:ext cx="152082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I: à espera de mensagem da rede</a:t>
            </a:r>
          </a:p>
        </p:txBody>
      </p:sp>
      <p:sp>
        <p:nvSpPr>
          <p:cNvPr id="26630" name="Freeform 34"/>
          <p:cNvSpPr>
            <a:spLocks/>
          </p:cNvSpPr>
          <p:nvPr/>
        </p:nvSpPr>
        <p:spPr bwMode="auto">
          <a:xfrm rot="8090084" flipH="1">
            <a:off x="3053557" y="3174206"/>
            <a:ext cx="717550" cy="1500187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" name="TextBox 10"/>
          <p:cNvSpPr txBox="1"/>
          <p:nvPr/>
        </p:nvSpPr>
        <p:spPr bwMode="auto">
          <a:xfrm>
            <a:off x="3779838" y="3213100"/>
            <a:ext cx="35639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inWindow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1887538" y="6092825"/>
            <a:ext cx="1841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pt-PT" sz="1600" b="0" dirty="0">
              <a:latin typeface="+mn-lt"/>
            </a:endParaRPr>
          </a:p>
        </p:txBody>
      </p:sp>
      <p:sp>
        <p:nvSpPr>
          <p:cNvPr id="26633" name="Freeform 34"/>
          <p:cNvSpPr>
            <a:spLocks/>
          </p:cNvSpPr>
          <p:nvPr/>
        </p:nvSpPr>
        <p:spPr bwMode="auto">
          <a:xfrm rot="18122248" flipH="1">
            <a:off x="1218407" y="4745831"/>
            <a:ext cx="717550" cy="1500187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3924300" y="5589588"/>
            <a:ext cx="3716338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635" name="Freeform 34"/>
          <p:cNvSpPr>
            <a:spLocks/>
          </p:cNvSpPr>
          <p:nvPr/>
        </p:nvSpPr>
        <p:spPr bwMode="auto">
          <a:xfrm rot="11666150" flipH="1">
            <a:off x="3135313" y="4470400"/>
            <a:ext cx="717550" cy="1493838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" name="TextBox 20"/>
          <p:cNvSpPr txBox="1"/>
          <p:nvPr/>
        </p:nvSpPr>
        <p:spPr bwMode="auto">
          <a:xfrm>
            <a:off x="3635375" y="3933825"/>
            <a:ext cx="4392613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();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getNexAck</a:t>
            </a:r>
            <a:r>
              <a:rPr lang="pt-PT" sz="1600" b="0" dirty="0">
                <a:latin typeface="+mn-lt"/>
              </a:rPr>
              <a:t>));</a:t>
            </a:r>
          </a:p>
        </p:txBody>
      </p:sp>
      <p:sp>
        <p:nvSpPr>
          <p:cNvPr id="24" name="Right Arrow 23"/>
          <p:cNvSpPr/>
          <p:nvPr/>
        </p:nvSpPr>
        <p:spPr bwMode="auto">
          <a:xfrm rot="2377564">
            <a:off x="1035050" y="3816350"/>
            <a:ext cx="865188" cy="287338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1258888" y="3429000"/>
            <a:ext cx="884237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3803650" y="4941888"/>
            <a:ext cx="36274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>
                <a:latin typeface="+mn-lt"/>
              </a:rPr>
              <a:t>! </a:t>
            </a:r>
            <a:r>
              <a:rPr lang="pt-PT" sz="1600" b="0" dirty="0" err="1">
                <a:latin typeface="+mn-lt"/>
              </a:rPr>
              <a:t>inWindow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3995738" y="5661025"/>
            <a:ext cx="439261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getNexAck</a:t>
            </a:r>
            <a:r>
              <a:rPr lang="pt-PT" sz="1600" b="0" dirty="0">
                <a:latin typeface="+mn-lt"/>
              </a:rPr>
              <a:t>));</a:t>
            </a:r>
          </a:p>
        </p:txBody>
      </p:sp>
      <p:sp>
        <p:nvSpPr>
          <p:cNvPr id="28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1F5BF29E-DD86-D044-B183-623227DCA67E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 bwMode="auto">
          <a:xfrm>
            <a:off x="755650" y="5876925"/>
            <a:ext cx="21780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err="1" smtClean="0"/>
              <a:t>Selective</a:t>
            </a:r>
            <a:r>
              <a:rPr lang="pt-PT" sz="3200" dirty="0" smtClean="0"/>
              <a:t> </a:t>
            </a:r>
            <a:r>
              <a:rPr lang="pt-PT" sz="3200" dirty="0" err="1" smtClean="0"/>
              <a:t>repeat</a:t>
            </a:r>
            <a:endParaRPr lang="pt-PT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39750" y="1196975"/>
            <a:ext cx="8208963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A diferença essencial é na gestão dos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ACKs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pois a n.º de sequência do ACK enviar não é o dos dados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correctamente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recebidos até ao momento mas o dos dados que acabaram de ser recebidos</a:t>
            </a:r>
          </a:p>
          <a:p>
            <a:pPr marL="342900" indent="-342900" algn="l">
              <a:buFont typeface="Arial"/>
              <a:buChar char="•"/>
              <a:defRPr/>
            </a:pP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getNextAck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devolve o número de sequência dos dados que acabaram de ser recebidos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1624013" y="3789363"/>
            <a:ext cx="1665287" cy="1655762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852863" y="3933825"/>
            <a:ext cx="3732212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 bwMode="auto">
          <a:xfrm>
            <a:off x="1693863" y="4294188"/>
            <a:ext cx="15208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I: à espera de mensagem da rede</a:t>
            </a:r>
          </a:p>
        </p:txBody>
      </p:sp>
      <p:sp>
        <p:nvSpPr>
          <p:cNvPr id="27654" name="Freeform 34"/>
          <p:cNvSpPr>
            <a:spLocks/>
          </p:cNvSpPr>
          <p:nvPr/>
        </p:nvSpPr>
        <p:spPr bwMode="auto">
          <a:xfrm rot="8090084" flipH="1">
            <a:off x="2847975" y="2955925"/>
            <a:ext cx="717550" cy="14986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" name="TextBox 10"/>
          <p:cNvSpPr txBox="1"/>
          <p:nvPr/>
        </p:nvSpPr>
        <p:spPr bwMode="auto">
          <a:xfrm>
            <a:off x="3852863" y="3286125"/>
            <a:ext cx="3532187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inWindow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1887538" y="6021388"/>
            <a:ext cx="18415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pt-PT" sz="1600" b="0" dirty="0">
              <a:latin typeface="+mn-lt"/>
            </a:endParaRPr>
          </a:p>
        </p:txBody>
      </p:sp>
      <p:sp>
        <p:nvSpPr>
          <p:cNvPr id="27657" name="Freeform 34"/>
          <p:cNvSpPr>
            <a:spLocks/>
          </p:cNvSpPr>
          <p:nvPr/>
        </p:nvSpPr>
        <p:spPr bwMode="auto">
          <a:xfrm rot="18122248" flipH="1">
            <a:off x="1218407" y="4674394"/>
            <a:ext cx="717550" cy="1500187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3924300" y="5518150"/>
            <a:ext cx="3716338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59" name="Freeform 34"/>
          <p:cNvSpPr>
            <a:spLocks/>
          </p:cNvSpPr>
          <p:nvPr/>
        </p:nvSpPr>
        <p:spPr bwMode="auto">
          <a:xfrm rot="11666150" flipH="1">
            <a:off x="3135313" y="4398963"/>
            <a:ext cx="717550" cy="1493837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" name="TextBox 20"/>
          <p:cNvSpPr txBox="1"/>
          <p:nvPr/>
        </p:nvSpPr>
        <p:spPr bwMode="auto">
          <a:xfrm>
            <a:off x="3779838" y="3933825"/>
            <a:ext cx="439261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();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getNexAck</a:t>
            </a:r>
            <a:r>
              <a:rPr lang="pt-PT" sz="1600" b="0" dirty="0">
                <a:latin typeface="+mn-lt"/>
              </a:rPr>
              <a:t>));</a:t>
            </a:r>
          </a:p>
        </p:txBody>
      </p:sp>
      <p:sp>
        <p:nvSpPr>
          <p:cNvPr id="24" name="Right Arrow 23"/>
          <p:cNvSpPr/>
          <p:nvPr/>
        </p:nvSpPr>
        <p:spPr bwMode="auto">
          <a:xfrm rot="2377564">
            <a:off x="1035050" y="3744913"/>
            <a:ext cx="865188" cy="287337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1014413" y="3068638"/>
            <a:ext cx="884237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3803650" y="4870450"/>
            <a:ext cx="36274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>
                <a:latin typeface="+mn-lt"/>
              </a:rPr>
              <a:t>! </a:t>
            </a:r>
            <a:r>
              <a:rPr lang="pt-PT" sz="1600" b="0" dirty="0" err="1">
                <a:latin typeface="+mn-lt"/>
              </a:rPr>
              <a:t>inWindow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3924300" y="5518150"/>
            <a:ext cx="4392613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getNexAck</a:t>
            </a:r>
            <a:r>
              <a:rPr lang="pt-PT" sz="1600" b="0" dirty="0">
                <a:latin typeface="+mn-lt"/>
              </a:rPr>
              <a:t>));</a:t>
            </a:r>
          </a:p>
        </p:txBody>
      </p:sp>
      <p:sp>
        <p:nvSpPr>
          <p:cNvPr id="28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7F537CA6-65E2-374B-BB0E-1D3BC7623857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 bwMode="auto">
          <a:xfrm>
            <a:off x="539750" y="5661025"/>
            <a:ext cx="21780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610600" cy="50180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As mensagens da aplicação só podem ser aceites se cabem na janela, e terão números de sequência de [base a </a:t>
            </a:r>
            <a:r>
              <a:rPr lang="pt-PT" sz="2400" dirty="0" err="1" smtClean="0"/>
              <a:t>base+w</a:t>
            </a:r>
            <a:r>
              <a:rPr lang="pt-PT" sz="2400" dirty="0" smtClean="0"/>
              <a:t>] (dimensão da janela de emissão)</a:t>
            </a:r>
          </a:p>
          <a:p>
            <a:pPr>
              <a:defRPr/>
            </a:pPr>
            <a:r>
              <a:rPr lang="pt-PT" sz="2400" dirty="0" smtClean="0"/>
              <a:t>A janela contém as mensagens emitidas mas ainda não </a:t>
            </a:r>
            <a:r>
              <a:rPr lang="pt-PT" sz="2400" i="1" dirty="0" err="1" smtClean="0"/>
              <a:t>ACKed</a:t>
            </a:r>
            <a:r>
              <a:rPr lang="pt-PT" sz="2400" dirty="0" smtClean="0"/>
              <a:t>. A emitida há mais tempo é a que está mais à esquerda (</a:t>
            </a:r>
            <a:r>
              <a:rPr lang="pt-PT" sz="2400" i="1" dirty="0" smtClean="0"/>
              <a:t>base</a:t>
            </a:r>
            <a:r>
              <a:rPr lang="pt-PT" sz="2400" dirty="0" smtClean="0"/>
              <a:t>). 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está sempre associado a esta mensagem.</a:t>
            </a:r>
          </a:p>
          <a:p>
            <a:pPr>
              <a:defRPr/>
            </a:pPr>
            <a:r>
              <a:rPr lang="pt-PT" sz="2400" dirty="0" smtClean="0"/>
              <a:t>Quando um ACK chega, só tem interesse se corresponde a </a:t>
            </a:r>
            <a:r>
              <a:rPr lang="pt-PT" sz="2400" i="1" dirty="0" smtClean="0"/>
              <a:t>base</a:t>
            </a: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desencadeia a emissão das mensagens na janela de emissão a começar por base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237288"/>
            <a:ext cx="914400" cy="381000"/>
          </a:xfrm>
        </p:spPr>
        <p:txBody>
          <a:bodyPr/>
          <a:lstStyle/>
          <a:p>
            <a:pPr>
              <a:defRPr/>
            </a:pPr>
            <a:fld id="{9BF043F6-4FB1-B34D-B872-40458BBAD97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Emissor com </a:t>
            </a:r>
            <a:r>
              <a:rPr lang="pt-PT" dirty="0" err="1" smtClean="0"/>
              <a:t>Go</a:t>
            </a:r>
            <a:r>
              <a:rPr lang="pt-PT" dirty="0" smtClean="0"/>
              <a:t>-</a:t>
            </a:r>
            <a:r>
              <a:rPr lang="pt-PT" dirty="0" err="1" smtClean="0"/>
              <a:t>back</a:t>
            </a:r>
            <a:r>
              <a:rPr lang="pt-PT" dirty="0" smtClean="0"/>
              <a:t>-N</a:t>
            </a:r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Emissor GBN</a:t>
            </a:r>
            <a:endParaRPr lang="pt-PT" dirty="0"/>
          </a:p>
        </p:txBody>
      </p:sp>
      <p:sp>
        <p:nvSpPr>
          <p:cNvPr id="19" name="Oval 18"/>
          <p:cNvSpPr/>
          <p:nvPr/>
        </p:nvSpPr>
        <p:spPr bwMode="auto">
          <a:xfrm>
            <a:off x="3578225" y="3355975"/>
            <a:ext cx="1657350" cy="165735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1250" y="3644900"/>
            <a:ext cx="14065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A: à espera de mensagem  de 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4076700"/>
            <a:ext cx="922338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timeout</a:t>
            </a:r>
            <a:endParaRPr lang="pt-PT" sz="1600" b="0" dirty="0">
              <a:latin typeface="+mn-lt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5572125" y="4506913"/>
            <a:ext cx="165735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435600" y="4508500"/>
            <a:ext cx="3478213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startTimmer</a:t>
            </a:r>
            <a:r>
              <a:rPr lang="pt-PT" sz="1600" b="0" dirty="0">
                <a:latin typeface="+mn-lt"/>
              </a:rPr>
              <a:t>();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Windos</a:t>
            </a:r>
            <a:r>
              <a:rPr lang="pt-PT" sz="1600" b="0" dirty="0">
                <a:latin typeface="+mn-lt"/>
              </a:rPr>
              <a:t>[base]);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Window</a:t>
            </a:r>
            <a:r>
              <a:rPr lang="pt-PT" sz="1600" b="0" dirty="0">
                <a:latin typeface="+mn-lt"/>
              </a:rPr>
              <a:t>[base+1]);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Window</a:t>
            </a:r>
            <a:r>
              <a:rPr lang="pt-PT" sz="1600" b="0" dirty="0">
                <a:latin typeface="+mn-lt"/>
              </a:rPr>
              <a:t>[base+2]);</a:t>
            </a:r>
          </a:p>
          <a:p>
            <a:pPr algn="l">
              <a:defRPr/>
            </a:pPr>
            <a:r>
              <a:rPr lang="pt-PT" sz="1600" b="0" dirty="0">
                <a:latin typeface="+mn-lt"/>
              </a:rPr>
              <a:t>....</a:t>
            </a:r>
          </a:p>
        </p:txBody>
      </p:sp>
      <p:sp>
        <p:nvSpPr>
          <p:cNvPr id="29703" name="Freeform 34"/>
          <p:cNvSpPr>
            <a:spLocks/>
          </p:cNvSpPr>
          <p:nvPr/>
        </p:nvSpPr>
        <p:spPr bwMode="auto">
          <a:xfrm rot="18122248" flipH="1">
            <a:off x="3093244" y="4174331"/>
            <a:ext cx="717550" cy="1493838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539750" y="5805488"/>
            <a:ext cx="308133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417513" y="5157788"/>
            <a:ext cx="326390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ACK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</a:t>
            </a:r>
          </a:p>
          <a:p>
            <a:pPr>
              <a:defRPr/>
            </a:pPr>
            <a:r>
              <a:rPr lang="pt-PT" sz="1600" b="0" dirty="0">
                <a:latin typeface="+mn-lt"/>
              </a:rPr>
              <a:t>&amp;&amp; </a:t>
            </a:r>
            <a:r>
              <a:rPr lang="pt-PT" sz="1600" b="0" dirty="0" err="1">
                <a:latin typeface="+mn-lt"/>
              </a:rPr>
              <a:t>m.getSequence</a:t>
            </a:r>
            <a:r>
              <a:rPr lang="pt-PT" sz="1600" b="0" dirty="0">
                <a:latin typeface="+mn-lt"/>
              </a:rPr>
              <a:t> == base</a:t>
            </a:r>
          </a:p>
        </p:txBody>
      </p:sp>
      <p:sp>
        <p:nvSpPr>
          <p:cNvPr id="29706" name="Freeform 34"/>
          <p:cNvSpPr>
            <a:spLocks/>
          </p:cNvSpPr>
          <p:nvPr/>
        </p:nvSpPr>
        <p:spPr bwMode="auto">
          <a:xfrm rot="3350985" flipH="1">
            <a:off x="3376613" y="2462213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619250" y="1700213"/>
            <a:ext cx="280828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8" name="Freeform 34"/>
          <p:cNvSpPr>
            <a:spLocks/>
          </p:cNvSpPr>
          <p:nvPr/>
        </p:nvSpPr>
        <p:spPr bwMode="auto">
          <a:xfrm rot="10404173" flipH="1">
            <a:off x="5219700" y="3429000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" name="TextBox 19"/>
          <p:cNvSpPr txBox="1"/>
          <p:nvPr/>
        </p:nvSpPr>
        <p:spPr>
          <a:xfrm>
            <a:off x="539750" y="5876925"/>
            <a:ext cx="5318125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>
                <a:latin typeface="+mn-lt"/>
              </a:rPr>
              <a:t>base++;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If</a:t>
            </a:r>
            <a:r>
              <a:rPr lang="pt-PT" sz="1600" b="0" dirty="0">
                <a:latin typeface="+mn-lt"/>
              </a:rPr>
              <a:t> ( ! </a:t>
            </a:r>
            <a:r>
              <a:rPr lang="pt-PT" sz="1600" b="0" dirty="0" err="1">
                <a:latin typeface="+mn-lt"/>
              </a:rPr>
              <a:t>emptyWindow</a:t>
            </a:r>
            <a:r>
              <a:rPr lang="pt-PT" sz="1600" b="0" dirty="0">
                <a:latin typeface="+mn-lt"/>
              </a:rPr>
              <a:t>() ) </a:t>
            </a:r>
            <a:r>
              <a:rPr lang="pt-PT" sz="1600" b="0" dirty="0" err="1">
                <a:latin typeface="+mn-lt"/>
              </a:rPr>
              <a:t>startTimmer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else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stopTimmer</a:t>
            </a:r>
            <a:r>
              <a:rPr lang="pt-PT" sz="1600" b="0" dirty="0">
                <a:latin typeface="+mn-lt"/>
              </a:rPr>
              <a:t>;</a:t>
            </a:r>
          </a:p>
        </p:txBody>
      </p:sp>
      <p:sp>
        <p:nvSpPr>
          <p:cNvPr id="28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671E58C8-1078-E144-A3E0-73116B3B410B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 bwMode="auto">
          <a:xfrm>
            <a:off x="1547813" y="1700213"/>
            <a:ext cx="3671887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m.setSequence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putMessageInWindow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m,seq</a:t>
            </a:r>
            <a:r>
              <a:rPr lang="pt-PT" sz="1600" b="0" dirty="0">
                <a:latin typeface="+mn-lt"/>
              </a:rPr>
              <a:t>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(m);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if</a:t>
            </a:r>
            <a:r>
              <a:rPr lang="pt-PT" sz="1600" b="0" dirty="0">
                <a:latin typeface="+mn-lt"/>
              </a:rPr>
              <a:t> ( </a:t>
            </a: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== base) </a:t>
            </a:r>
            <a:r>
              <a:rPr lang="pt-PT" sz="1600" b="0" dirty="0" err="1">
                <a:latin typeface="+mn-lt"/>
              </a:rPr>
              <a:t>startTimmer</a:t>
            </a:r>
            <a:r>
              <a:rPr lang="pt-PT" sz="1600" b="0" dirty="0">
                <a:latin typeface="+mn-lt"/>
              </a:rPr>
              <a:t>();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++;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1403350" y="1052513"/>
            <a:ext cx="3390900" cy="58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application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&lt; </a:t>
            </a:r>
            <a:r>
              <a:rPr lang="pt-PT" sz="1600" b="0" dirty="0" err="1">
                <a:latin typeface="+mn-lt"/>
              </a:rPr>
              <a:t>base+w</a:t>
            </a:r>
            <a:endParaRPr lang="pt-PT" sz="1600" b="0" dirty="0">
              <a:latin typeface="+mn-lt"/>
            </a:endParaRPr>
          </a:p>
        </p:txBody>
      </p:sp>
      <p:sp>
        <p:nvSpPr>
          <p:cNvPr id="29713" name="Freeform 34"/>
          <p:cNvSpPr>
            <a:spLocks/>
          </p:cNvSpPr>
          <p:nvPr/>
        </p:nvSpPr>
        <p:spPr bwMode="auto">
          <a:xfrm rot="7742312" flipH="1">
            <a:off x="4802188" y="2495550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7" name="Right Arrow 36"/>
          <p:cNvSpPr/>
          <p:nvPr/>
        </p:nvSpPr>
        <p:spPr bwMode="auto">
          <a:xfrm rot="277975">
            <a:off x="2709863" y="3895725"/>
            <a:ext cx="865187" cy="287338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1185863" y="3573463"/>
            <a:ext cx="1463675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  <a:p>
            <a:pPr algn="l">
              <a:defRPr/>
            </a:pPr>
            <a:r>
              <a:rPr lang="pt-PT" sz="1600" b="0" dirty="0">
                <a:latin typeface="+mn-lt"/>
              </a:rPr>
              <a:t>base = 1;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initWindow</a:t>
            </a:r>
            <a:r>
              <a:rPr lang="pt-PT" sz="1600" b="0" dirty="0">
                <a:latin typeface="+mn-lt"/>
              </a:rPr>
              <a:t>();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508625" y="3068638"/>
            <a:ext cx="217805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As máquinas de estados estendidas com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acções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são uma forma simples de clarificar protocolos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Os exemplos apresentados ilustram os casos mais simples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No entanto, é necessário ter em consideração que protocolos mais complexos são expressos de forma mais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exacta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e completa com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threads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e sincronização entre os mesmos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6403165-30D7-9D4B-91BA-C21394808A19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88375" cy="4946650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Os protocolos de transporte fiável de dados são complexos</a:t>
            </a:r>
          </a:p>
          <a:p>
            <a:pPr lvl="1">
              <a:defRPr/>
            </a:pPr>
            <a:r>
              <a:rPr lang="pt-PT" dirty="0" smtClean="0"/>
              <a:t>Vários estados diferentes</a:t>
            </a:r>
          </a:p>
          <a:p>
            <a:pPr lvl="1">
              <a:defRPr/>
            </a:pPr>
            <a:r>
              <a:rPr lang="pt-PT" dirty="0" smtClean="0"/>
              <a:t>Diferentes eventos</a:t>
            </a:r>
          </a:p>
          <a:p>
            <a:pPr lvl="1">
              <a:defRPr/>
            </a:pPr>
            <a:r>
              <a:rPr lang="pt-PT" dirty="0" smtClean="0"/>
              <a:t>Diversas </a:t>
            </a:r>
            <a:r>
              <a:rPr lang="pt-PT" dirty="0" err="1" smtClean="0"/>
              <a:t>acções</a:t>
            </a:r>
            <a:r>
              <a:rPr lang="pt-PT" dirty="0" smtClean="0"/>
              <a:t> em função do estado, dos eventos e dos parâmetros das mensagens</a:t>
            </a:r>
          </a:p>
          <a:p>
            <a:pPr>
              <a:defRPr/>
            </a:pPr>
            <a:r>
              <a:rPr lang="pt-PT" dirty="0" smtClean="0"/>
              <a:t>Uma forma sistemática de os especificar e implementar é recorrendo a máquinas de estados com </a:t>
            </a:r>
            <a:r>
              <a:rPr lang="pt-PT" dirty="0" err="1" smtClean="0"/>
              <a:t>acções</a:t>
            </a:r>
            <a:endParaRPr lang="pt-PT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CF8DB99-AD26-FF48-A8C8-746E2F9BA5A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Máquina de estados</a:t>
            </a:r>
            <a:endParaRPr lang="pt-PT" dirty="0"/>
          </a:p>
        </p:txBody>
      </p:sp>
      <p:sp>
        <p:nvSpPr>
          <p:cNvPr id="5" name="Oval 4"/>
          <p:cNvSpPr/>
          <p:nvPr/>
        </p:nvSpPr>
        <p:spPr bwMode="auto">
          <a:xfrm>
            <a:off x="2484438" y="2565400"/>
            <a:ext cx="1655762" cy="1655763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cxnSp>
        <p:nvCxnSpPr>
          <p:cNvPr id="7" name="Straight Arrow Connector 6"/>
          <p:cNvCxnSpPr>
            <a:stCxn id="5" idx="6"/>
            <a:endCxn id="8" idx="2"/>
          </p:cNvCxnSpPr>
          <p:nvPr/>
        </p:nvCxnSpPr>
        <p:spPr bwMode="auto">
          <a:xfrm flipV="1">
            <a:off x="4140200" y="2384425"/>
            <a:ext cx="2303463" cy="100806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Oval 7"/>
          <p:cNvSpPr/>
          <p:nvPr/>
        </p:nvSpPr>
        <p:spPr bwMode="auto">
          <a:xfrm>
            <a:off x="6443663" y="1557338"/>
            <a:ext cx="1657350" cy="1655762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516688" y="4076700"/>
            <a:ext cx="1655762" cy="1655763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1619250" y="3357563"/>
            <a:ext cx="865188" cy="287337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4438" y="3213100"/>
            <a:ext cx="168433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I: Estado inicial</a:t>
            </a:r>
          </a:p>
        </p:txBody>
      </p:sp>
      <p:cxnSp>
        <p:nvCxnSpPr>
          <p:cNvPr id="14" name="Straight Arrow Connector 13"/>
          <p:cNvCxnSpPr>
            <a:stCxn id="5" idx="6"/>
            <a:endCxn id="9" idx="2"/>
          </p:cNvCxnSpPr>
          <p:nvPr/>
        </p:nvCxnSpPr>
        <p:spPr bwMode="auto">
          <a:xfrm>
            <a:off x="4140200" y="3392488"/>
            <a:ext cx="2376488" cy="151288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9465" name="Group 28"/>
          <p:cNvGrpSpPr>
            <a:grpSpLocks/>
          </p:cNvGrpSpPr>
          <p:nvPr/>
        </p:nvGrpSpPr>
        <p:grpSpPr bwMode="auto">
          <a:xfrm>
            <a:off x="4211638" y="4292600"/>
            <a:ext cx="1223962" cy="698500"/>
            <a:chOff x="3276148" y="4941168"/>
            <a:chExt cx="1224004" cy="699105"/>
          </a:xfrm>
        </p:grpSpPr>
        <p:cxnSp>
          <p:nvCxnSpPr>
            <p:cNvPr id="25" name="Straight Connector 24"/>
            <p:cNvCxnSpPr/>
            <p:nvPr/>
          </p:nvCxnSpPr>
          <p:spPr bwMode="auto">
            <a:xfrm>
              <a:off x="3276148" y="5301843"/>
              <a:ext cx="1224004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3492055" y="4941168"/>
              <a:ext cx="836641" cy="3384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Evento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531744" y="5301843"/>
              <a:ext cx="757264" cy="3384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 err="1">
                  <a:latin typeface="+mn-lt"/>
                </a:rPr>
                <a:t>Acção</a:t>
              </a:r>
              <a:endParaRPr lang="pt-PT" sz="1600" b="0" dirty="0">
                <a:latin typeface="+mn-lt"/>
              </a:endParaRPr>
            </a:p>
          </p:txBody>
        </p:sp>
      </p:grpSp>
      <p:grpSp>
        <p:nvGrpSpPr>
          <p:cNvPr id="19466" name="Group 29"/>
          <p:cNvGrpSpPr>
            <a:grpSpLocks/>
          </p:cNvGrpSpPr>
          <p:nvPr/>
        </p:nvGrpSpPr>
        <p:grpSpPr bwMode="auto">
          <a:xfrm>
            <a:off x="4352925" y="1773238"/>
            <a:ext cx="1223963" cy="698500"/>
            <a:chOff x="3275312" y="4941168"/>
            <a:chExt cx="1224084" cy="699104"/>
          </a:xfrm>
        </p:grpSpPr>
        <p:cxnSp>
          <p:nvCxnSpPr>
            <p:cNvPr id="31" name="Straight Connector 30"/>
            <p:cNvCxnSpPr/>
            <p:nvPr/>
          </p:nvCxnSpPr>
          <p:spPr bwMode="auto">
            <a:xfrm>
              <a:off x="3275312" y="5301842"/>
              <a:ext cx="1224084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3491233" y="4941168"/>
              <a:ext cx="838283" cy="3384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Evento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30925" y="5301842"/>
              <a:ext cx="758900" cy="3384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 err="1">
                  <a:latin typeface="+mn-lt"/>
                </a:rPr>
                <a:t>Acção</a:t>
              </a:r>
              <a:endParaRPr lang="pt-PT" sz="1600" b="0" dirty="0">
                <a:latin typeface="+mn-lt"/>
              </a:endParaRPr>
            </a:p>
          </p:txBody>
        </p:sp>
      </p:grpSp>
      <p:grpSp>
        <p:nvGrpSpPr>
          <p:cNvPr id="19467" name="Group 33"/>
          <p:cNvGrpSpPr>
            <a:grpSpLocks/>
          </p:cNvGrpSpPr>
          <p:nvPr/>
        </p:nvGrpSpPr>
        <p:grpSpPr bwMode="auto">
          <a:xfrm>
            <a:off x="1187450" y="1484313"/>
            <a:ext cx="1223963" cy="698500"/>
            <a:chOff x="3275257" y="4941168"/>
            <a:chExt cx="1224192" cy="699104"/>
          </a:xfrm>
        </p:grpSpPr>
        <p:cxnSp>
          <p:nvCxnSpPr>
            <p:cNvPr id="35" name="Straight Connector 34"/>
            <p:cNvCxnSpPr/>
            <p:nvPr/>
          </p:nvCxnSpPr>
          <p:spPr bwMode="auto">
            <a:xfrm>
              <a:off x="3275257" y="5301842"/>
              <a:ext cx="1224192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TextBox 35"/>
            <p:cNvSpPr txBox="1"/>
            <p:nvPr/>
          </p:nvSpPr>
          <p:spPr>
            <a:xfrm>
              <a:off x="3491197" y="4941168"/>
              <a:ext cx="838357" cy="3384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Evento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530893" y="5301842"/>
              <a:ext cx="758967" cy="3384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 err="1">
                  <a:latin typeface="+mn-lt"/>
                </a:rPr>
                <a:t>Acção</a:t>
              </a:r>
              <a:endParaRPr lang="pt-PT" sz="1600" b="0" dirty="0">
                <a:latin typeface="+mn-lt"/>
              </a:endParaRPr>
            </a:p>
          </p:txBody>
        </p:sp>
      </p:grpSp>
      <p:sp>
        <p:nvSpPr>
          <p:cNvPr id="19468" name="Freeform 34"/>
          <p:cNvSpPr>
            <a:spLocks/>
          </p:cNvSpPr>
          <p:nvPr/>
        </p:nvSpPr>
        <p:spPr bwMode="auto">
          <a:xfrm rot="3760269" flipH="1">
            <a:off x="2739231" y="1694657"/>
            <a:ext cx="490537" cy="13589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9" name="TextBox 38"/>
          <p:cNvSpPr txBox="1"/>
          <p:nvPr/>
        </p:nvSpPr>
        <p:spPr>
          <a:xfrm>
            <a:off x="6732588" y="2205038"/>
            <a:ext cx="105410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Estado 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04025" y="4724400"/>
            <a:ext cx="1033463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Estado B</a:t>
            </a:r>
          </a:p>
        </p:txBody>
      </p:sp>
      <p:sp>
        <p:nvSpPr>
          <p:cNvPr id="26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8E06847-4646-EA42-AB01-0392E590F79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Ambiente de execução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4B2D79-ACCC-5F40-83EF-4B8FD3E3CF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84213" y="2276475"/>
            <a:ext cx="2879725" cy="1800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8888" y="2852738"/>
            <a:ext cx="17287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</a:rPr>
              <a:t>Transporte do lado do emissor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795963" y="2349500"/>
            <a:ext cx="2879725" cy="1800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2225" y="2781300"/>
            <a:ext cx="1728788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</a:rPr>
              <a:t>Transporte do lado do receptor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412875"/>
            <a:ext cx="1728788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application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24525" y="4508500"/>
            <a:ext cx="1727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packet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4163" y="1268413"/>
            <a:ext cx="21605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5513" y="4724400"/>
            <a:ext cx="201612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sp>
        <p:nvSpPr>
          <p:cNvPr id="15" name="Cloud 14"/>
          <p:cNvSpPr/>
          <p:nvPr/>
        </p:nvSpPr>
        <p:spPr bwMode="auto">
          <a:xfrm rot="5400000">
            <a:off x="4031456" y="2817019"/>
            <a:ext cx="1152525" cy="5976938"/>
          </a:xfrm>
          <a:prstGeom prst="cloud">
            <a:avLst/>
          </a:prstGeom>
          <a:solidFill>
            <a:schemeClr val="accent6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00338" y="5516563"/>
            <a:ext cx="38877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2400" b="0" dirty="0">
                <a:solidFill>
                  <a:srgbClr val="0000FF"/>
                </a:solidFill>
                <a:latin typeface="+mn-lt"/>
              </a:rPr>
              <a:t>Um canal ou a Internet</a:t>
            </a: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116013" y="2060575"/>
            <a:ext cx="0" cy="20637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2916238" y="4076700"/>
            <a:ext cx="0" cy="6477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6443663" y="1557338"/>
            <a:ext cx="0" cy="7429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>
            <a:stCxn id="10" idx="0"/>
          </p:cNvCxnSpPr>
          <p:nvPr/>
        </p:nvCxnSpPr>
        <p:spPr bwMode="auto">
          <a:xfrm flipV="1">
            <a:off x="6588125" y="4149725"/>
            <a:ext cx="0" cy="35877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/>
          <p:cNvCxnSpPr/>
          <p:nvPr/>
        </p:nvCxnSpPr>
        <p:spPr bwMode="auto">
          <a:xfrm flipV="1">
            <a:off x="1476375" y="4076700"/>
            <a:ext cx="0" cy="36036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8" name="Notched Right Arrow 40"/>
          <p:cNvSpPr>
            <a:spLocks noChangeArrowheads="1"/>
          </p:cNvSpPr>
          <p:nvPr/>
        </p:nvSpPr>
        <p:spPr bwMode="auto">
          <a:xfrm>
            <a:off x="4211638" y="2636838"/>
            <a:ext cx="979487" cy="484187"/>
          </a:xfrm>
          <a:prstGeom prst="notchedRightArrow">
            <a:avLst>
              <a:gd name="adj1" fmla="val 50000"/>
              <a:gd name="adj2" fmla="val 5010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0499" name="Notched Right Arrow 41"/>
          <p:cNvSpPr>
            <a:spLocks noChangeArrowheads="1"/>
          </p:cNvSpPr>
          <p:nvPr/>
        </p:nvSpPr>
        <p:spPr bwMode="auto">
          <a:xfrm rot="10800000">
            <a:off x="4211638" y="3213100"/>
            <a:ext cx="979487" cy="484188"/>
          </a:xfrm>
          <a:prstGeom prst="notchedRightArrow">
            <a:avLst>
              <a:gd name="adj1" fmla="val 50000"/>
              <a:gd name="adj2" fmla="val 5010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019925" y="4868863"/>
            <a:ext cx="19446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1188" y="4437063"/>
            <a:ext cx="17287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packet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7812088" y="4149725"/>
            <a:ext cx="0" cy="6477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3779838" y="1700213"/>
            <a:ext cx="1728787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solidFill>
                  <a:srgbClr val="0000FF"/>
                </a:solidFill>
                <a:latin typeface="+mn-lt"/>
              </a:rPr>
              <a:t>got</a:t>
            </a:r>
            <a:r>
              <a:rPr lang="pt-PT" sz="1600" b="0" dirty="0">
                <a:solidFill>
                  <a:srgbClr val="0000FF"/>
                </a:solidFill>
                <a:latin typeface="+mn-lt"/>
              </a:rPr>
              <a:t> * = evento assíncrono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79613" y="1219200"/>
            <a:ext cx="2160587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cxnSp>
        <p:nvCxnSpPr>
          <p:cNvPr id="27" name="Straight Arrow Connector 26"/>
          <p:cNvCxnSpPr>
            <a:endCxn id="26" idx="2"/>
          </p:cNvCxnSpPr>
          <p:nvPr/>
        </p:nvCxnSpPr>
        <p:spPr bwMode="auto">
          <a:xfrm flipV="1">
            <a:off x="3059113" y="1557338"/>
            <a:ext cx="0" cy="7429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7"/>
          <p:cNvSpPr txBox="1"/>
          <p:nvPr/>
        </p:nvSpPr>
        <p:spPr>
          <a:xfrm>
            <a:off x="7235825" y="1484313"/>
            <a:ext cx="1728788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application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8101013" y="2133600"/>
            <a:ext cx="0" cy="20637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Receptor stop &amp; </a:t>
            </a:r>
            <a:r>
              <a:rPr lang="pt-PT" dirty="0" err="1" smtClean="0"/>
              <a:t>wait</a:t>
            </a:r>
            <a:endParaRPr lang="pt-PT" dirty="0"/>
          </a:p>
        </p:txBody>
      </p:sp>
      <p:grpSp>
        <p:nvGrpSpPr>
          <p:cNvPr id="21506" name="Group 19"/>
          <p:cNvGrpSpPr>
            <a:grpSpLocks/>
          </p:cNvGrpSpPr>
          <p:nvPr/>
        </p:nvGrpSpPr>
        <p:grpSpPr bwMode="auto">
          <a:xfrm>
            <a:off x="827088" y="2492375"/>
            <a:ext cx="7848600" cy="3506788"/>
            <a:chOff x="1115616" y="2564414"/>
            <a:chExt cx="7848404" cy="3508342"/>
          </a:xfrm>
        </p:grpSpPr>
        <p:sp>
          <p:nvSpPr>
            <p:cNvPr id="9" name="TextBox 8"/>
            <p:cNvSpPr txBox="1"/>
            <p:nvPr/>
          </p:nvSpPr>
          <p:spPr>
            <a:xfrm>
              <a:off x="4212751" y="5229419"/>
              <a:ext cx="4751269" cy="3382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>
                <a:defRPr/>
              </a:pPr>
              <a:r>
                <a:rPr lang="pt-PT" sz="1600" b="0" dirty="0" err="1">
                  <a:latin typeface="+mn-lt"/>
                </a:rPr>
                <a:t>sendToNetwork</a:t>
              </a:r>
              <a:r>
                <a:rPr lang="pt-PT" sz="1600" b="0" dirty="0">
                  <a:latin typeface="+mn-lt"/>
                </a:rPr>
                <a:t> (</a:t>
              </a:r>
              <a:r>
                <a:rPr lang="pt-PT" sz="1600" b="0" dirty="0" err="1">
                  <a:latin typeface="+mn-lt"/>
                </a:rPr>
                <a:t>new</a:t>
              </a:r>
              <a:r>
                <a:rPr lang="pt-PT" sz="1600" b="0" dirty="0">
                  <a:latin typeface="+mn-lt"/>
                </a:rPr>
                <a:t> </a:t>
              </a:r>
              <a:r>
                <a:rPr lang="pt-PT" sz="1600" b="0" dirty="0" err="1">
                  <a:latin typeface="+mn-lt"/>
                </a:rPr>
                <a:t>Ack</a:t>
              </a:r>
              <a:r>
                <a:rPr lang="pt-PT" sz="1600" b="0" dirty="0">
                  <a:latin typeface="+mn-lt"/>
                </a:rPr>
                <a:t>(</a:t>
              </a:r>
              <a:r>
                <a:rPr lang="pt-PT" sz="1600" b="0" dirty="0" err="1">
                  <a:latin typeface="+mn-lt"/>
                </a:rPr>
                <a:t>seq</a:t>
              </a:r>
              <a:r>
                <a:rPr lang="pt-PT" sz="1600" b="0" dirty="0">
                  <a:latin typeface="+mn-lt"/>
                </a:rPr>
                <a:t> – 1));</a:t>
              </a: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1909346" y="3501454"/>
              <a:ext cx="1657309" cy="1656497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 sz="2400" b="0">
                <a:solidFill>
                  <a:srgbClr val="000000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3852398" y="3212401"/>
              <a:ext cx="3716244" cy="28588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7"/>
            <p:cNvSpPr txBox="1"/>
            <p:nvPr/>
          </p:nvSpPr>
          <p:spPr>
            <a:xfrm>
              <a:off x="1979194" y="4006503"/>
              <a:ext cx="1512849" cy="8306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I: à espera de mensagem da rede</a:t>
              </a:r>
            </a:p>
          </p:txBody>
        </p:sp>
        <p:sp>
          <p:nvSpPr>
            <p:cNvPr id="21520" name="Freeform 34"/>
            <p:cNvSpPr>
              <a:spLocks/>
            </p:cNvSpPr>
            <p:nvPr/>
          </p:nvSpPr>
          <p:spPr bwMode="auto">
            <a:xfrm rot="8090084" flipH="1">
              <a:off x="3125652" y="2671243"/>
              <a:ext cx="717883" cy="1493277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23833" y="2564414"/>
              <a:ext cx="3147934" cy="5844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m = </a:t>
              </a:r>
              <a:r>
                <a:rPr lang="pt-PT" sz="1600" b="0" dirty="0" err="1">
                  <a:latin typeface="+mn-lt"/>
                </a:rPr>
                <a:t>got</a:t>
              </a:r>
              <a:r>
                <a:rPr lang="pt-PT" sz="1600" b="0" dirty="0">
                  <a:latin typeface="+mn-lt"/>
                </a:rPr>
                <a:t> network </a:t>
              </a:r>
              <a:r>
                <a:rPr lang="pt-PT" sz="1600" b="0" dirty="0" err="1">
                  <a:latin typeface="+mn-lt"/>
                </a:rPr>
                <a:t>message</a:t>
              </a:r>
              <a:r>
                <a:rPr lang="pt-PT" sz="1600" b="0" dirty="0">
                  <a:latin typeface="+mn-lt"/>
                </a:rPr>
                <a:t> () &amp;&amp;</a:t>
              </a:r>
            </a:p>
            <a:p>
              <a:pPr>
                <a:defRPr/>
              </a:pPr>
              <a:r>
                <a:rPr lang="pt-PT" sz="1600" b="0" dirty="0" err="1">
                  <a:latin typeface="+mn-lt"/>
                </a:rPr>
                <a:t>m.getSequence_number</a:t>
              </a:r>
              <a:r>
                <a:rPr lang="pt-PT" sz="1600" b="0" dirty="0">
                  <a:latin typeface="+mn-lt"/>
                </a:rPr>
                <a:t> == </a:t>
              </a:r>
              <a:r>
                <a:rPr lang="pt-PT" sz="1600" b="0" dirty="0" err="1">
                  <a:latin typeface="+mn-lt"/>
                </a:rPr>
                <a:t>seq</a:t>
              </a:r>
              <a:endParaRPr lang="pt-PT" sz="1600" b="0" dirty="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71277" y="5734468"/>
              <a:ext cx="184145" cy="3382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pt-PT" sz="1600" b="0" dirty="0">
                <a:latin typeface="+mn-lt"/>
              </a:endParaRPr>
            </a:p>
          </p:txBody>
        </p:sp>
        <p:sp>
          <p:nvSpPr>
            <p:cNvPr id="21523" name="Freeform 34"/>
            <p:cNvSpPr>
              <a:spLocks/>
            </p:cNvSpPr>
            <p:nvPr/>
          </p:nvSpPr>
          <p:spPr bwMode="auto">
            <a:xfrm rot="18122248" flipH="1">
              <a:off x="1503313" y="4390822"/>
              <a:ext cx="717883" cy="1493277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cxnSp>
        <p:nvCxnSpPr>
          <p:cNvPr id="18" name="Straight Connector 17"/>
          <p:cNvCxnSpPr/>
          <p:nvPr/>
        </p:nvCxnSpPr>
        <p:spPr bwMode="auto">
          <a:xfrm>
            <a:off x="3924300" y="5157788"/>
            <a:ext cx="3716338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 bwMode="auto">
          <a:xfrm>
            <a:off x="3851275" y="4508500"/>
            <a:ext cx="3148013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 != </a:t>
            </a:r>
            <a:r>
              <a:rPr lang="pt-PT" sz="1600" b="0" dirty="0" err="1">
                <a:latin typeface="+mn-lt"/>
              </a:rPr>
              <a:t>seq</a:t>
            </a:r>
            <a:endParaRPr lang="pt-PT" sz="1600" b="0" dirty="0">
              <a:latin typeface="+mn-lt"/>
            </a:endParaRPr>
          </a:p>
        </p:txBody>
      </p:sp>
      <p:sp>
        <p:nvSpPr>
          <p:cNvPr id="21509" name="Freeform 34"/>
          <p:cNvSpPr>
            <a:spLocks/>
          </p:cNvSpPr>
          <p:nvPr/>
        </p:nvSpPr>
        <p:spPr bwMode="auto">
          <a:xfrm rot="11666150" flipH="1">
            <a:off x="3135313" y="4038600"/>
            <a:ext cx="717550" cy="1493838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" name="TextBox 20"/>
          <p:cNvSpPr txBox="1"/>
          <p:nvPr/>
        </p:nvSpPr>
        <p:spPr bwMode="auto">
          <a:xfrm>
            <a:off x="3635375" y="3141663"/>
            <a:ext cx="49688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 (m);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)); // ACK </a:t>
            </a:r>
            <a:r>
              <a:rPr lang="pt-PT" sz="1600" b="0" dirty="0" err="1">
                <a:latin typeface="+mn-lt"/>
              </a:rPr>
              <a:t>message</a:t>
            </a:r>
            <a:endParaRPr lang="pt-PT" sz="1600" b="0" dirty="0">
              <a:latin typeface="+mn-lt"/>
            </a:endParaRP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++; // </a:t>
            </a:r>
            <a:r>
              <a:rPr lang="pt-PT" sz="1600" b="0" dirty="0" err="1">
                <a:latin typeface="+mn-lt"/>
              </a:rPr>
              <a:t>increase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sequence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number</a:t>
            </a:r>
            <a:endParaRPr lang="pt-PT" sz="1600" b="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7088" y="1196975"/>
            <a:ext cx="76327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2800" b="0" dirty="0">
                <a:solidFill>
                  <a:srgbClr val="0000FF"/>
                </a:solidFill>
                <a:latin typeface="+mn-lt"/>
              </a:rPr>
              <a:t>O receptor está à espera da mensagem com o número de sequência </a:t>
            </a:r>
            <a:r>
              <a:rPr lang="pt-PT" sz="2800" b="0" dirty="0" err="1">
                <a:solidFill>
                  <a:srgbClr val="0000FF"/>
                </a:solidFill>
                <a:latin typeface="+mn-lt"/>
              </a:rPr>
              <a:t>seq</a:t>
            </a:r>
            <a:endParaRPr lang="pt-PT" sz="2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4" name="Right Arrow 23"/>
          <p:cNvSpPr/>
          <p:nvPr/>
        </p:nvSpPr>
        <p:spPr bwMode="auto">
          <a:xfrm rot="2377564">
            <a:off x="1035050" y="3384550"/>
            <a:ext cx="865188" cy="287338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1014413" y="2708275"/>
            <a:ext cx="884237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</p:txBody>
      </p:sp>
      <p:sp>
        <p:nvSpPr>
          <p:cNvPr id="22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700965AB-25EF-8946-B378-21914D3E6CC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 bwMode="auto">
          <a:xfrm>
            <a:off x="539750" y="5445125"/>
            <a:ext cx="21780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Emissor stop &amp; </a:t>
            </a:r>
            <a:r>
              <a:rPr lang="pt-PT" dirty="0" err="1" smtClean="0"/>
              <a:t>wait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2D7B8-8DED-9E48-9EF7-E2A96DDB2F2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971550" y="2852738"/>
            <a:ext cx="1655763" cy="1655762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6013" y="3141663"/>
            <a:ext cx="1406525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I: à espera de mensagem  da aplicação</a:t>
            </a:r>
          </a:p>
        </p:txBody>
      </p:sp>
      <p:grpSp>
        <p:nvGrpSpPr>
          <p:cNvPr id="22533" name="Group 9"/>
          <p:cNvGrpSpPr>
            <a:grpSpLocks/>
          </p:cNvGrpSpPr>
          <p:nvPr/>
        </p:nvGrpSpPr>
        <p:grpSpPr bwMode="auto">
          <a:xfrm>
            <a:off x="2916238" y="2349500"/>
            <a:ext cx="3048000" cy="1190625"/>
            <a:chOff x="2915816" y="1484784"/>
            <a:chExt cx="3047830" cy="1191833"/>
          </a:xfrm>
        </p:grpSpPr>
        <p:sp>
          <p:nvSpPr>
            <p:cNvPr id="9" name="TextBox 8"/>
            <p:cNvSpPr txBox="1"/>
            <p:nvPr/>
          </p:nvSpPr>
          <p:spPr>
            <a:xfrm>
              <a:off x="2915816" y="1845513"/>
              <a:ext cx="2950997" cy="8311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>
                <a:defRPr/>
              </a:pPr>
              <a:r>
                <a:rPr lang="pt-PT" sz="1600" b="0" dirty="0" err="1">
                  <a:latin typeface="+mn-lt"/>
                </a:rPr>
                <a:t>m.setSequence</a:t>
              </a:r>
              <a:r>
                <a:rPr lang="pt-PT" sz="1600" b="0" dirty="0">
                  <a:latin typeface="+mn-lt"/>
                </a:rPr>
                <a:t> (</a:t>
              </a:r>
              <a:r>
                <a:rPr lang="pt-PT" sz="1600" b="0" dirty="0" err="1">
                  <a:latin typeface="+mn-lt"/>
                </a:rPr>
                <a:t>seq</a:t>
              </a:r>
              <a:r>
                <a:rPr lang="pt-PT" sz="1600" b="0" dirty="0">
                  <a:latin typeface="+mn-lt"/>
                </a:rPr>
                <a:t> );</a:t>
              </a:r>
            </a:p>
            <a:p>
              <a:pPr algn="l">
                <a:defRPr/>
              </a:pPr>
              <a:r>
                <a:rPr lang="pt-PT" sz="1600" b="0" dirty="0" err="1">
                  <a:latin typeface="+mn-lt"/>
                </a:rPr>
                <a:t>sendToNetwork</a:t>
              </a:r>
              <a:r>
                <a:rPr lang="pt-PT" sz="1600" b="0" dirty="0">
                  <a:latin typeface="+mn-lt"/>
                </a:rPr>
                <a:t>(m);</a:t>
              </a:r>
            </a:p>
            <a:p>
              <a:pPr algn="l">
                <a:defRPr/>
              </a:pPr>
              <a:r>
                <a:rPr lang="pt-PT" sz="1600" b="0" dirty="0" err="1">
                  <a:latin typeface="+mn-lt"/>
                </a:rPr>
                <a:t>startTimmer</a:t>
              </a:r>
              <a:r>
                <a:rPr lang="pt-PT" sz="1600" b="0" dirty="0">
                  <a:latin typeface="+mn-lt"/>
                </a:rPr>
                <a:t>();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2987249" y="1845513"/>
              <a:ext cx="2808131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TextBox 10"/>
            <p:cNvSpPr txBox="1"/>
            <p:nvPr/>
          </p:nvSpPr>
          <p:spPr>
            <a:xfrm>
              <a:off x="2915816" y="1484784"/>
              <a:ext cx="3047830" cy="33848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m = </a:t>
              </a:r>
              <a:r>
                <a:rPr lang="pt-PT" sz="1600" b="0" dirty="0" err="1">
                  <a:latin typeface="+mn-lt"/>
                </a:rPr>
                <a:t>got</a:t>
              </a:r>
              <a:r>
                <a:rPr lang="pt-PT" sz="1600" b="0" dirty="0">
                  <a:latin typeface="+mn-lt"/>
                </a:rPr>
                <a:t> </a:t>
              </a:r>
              <a:r>
                <a:rPr lang="pt-PT" sz="1600" b="0" dirty="0" err="1">
                  <a:latin typeface="+mn-lt"/>
                </a:rPr>
                <a:t>application</a:t>
              </a:r>
              <a:r>
                <a:rPr lang="pt-PT" sz="1600" b="0" dirty="0">
                  <a:latin typeface="+mn-lt"/>
                </a:rPr>
                <a:t> </a:t>
              </a:r>
              <a:r>
                <a:rPr lang="pt-PT" sz="1600" b="0" dirty="0" err="1">
                  <a:latin typeface="+mn-lt"/>
                </a:rPr>
                <a:t>message</a:t>
              </a:r>
              <a:r>
                <a:rPr lang="pt-PT" sz="1600" b="0" dirty="0">
                  <a:latin typeface="+mn-lt"/>
                </a:rPr>
                <a:t> ()</a:t>
              </a:r>
            </a:p>
          </p:txBody>
        </p:sp>
      </p:grpSp>
      <p:sp>
        <p:nvSpPr>
          <p:cNvPr id="22534" name="Freeform 34"/>
          <p:cNvSpPr>
            <a:spLocks/>
          </p:cNvSpPr>
          <p:nvPr/>
        </p:nvSpPr>
        <p:spPr bwMode="auto">
          <a:xfrm rot="562723" flipH="1">
            <a:off x="296863" y="2613025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9" name="Oval 18"/>
          <p:cNvSpPr/>
          <p:nvPr/>
        </p:nvSpPr>
        <p:spPr bwMode="auto">
          <a:xfrm>
            <a:off x="6875463" y="3500438"/>
            <a:ext cx="1657350" cy="165735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48488" y="3789363"/>
            <a:ext cx="1406525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A: à espera de mensagem  de 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3313" y="5373688"/>
            <a:ext cx="92075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timeout</a:t>
            </a:r>
            <a:endParaRPr lang="pt-PT" sz="1600" b="0" dirty="0">
              <a:latin typeface="+mn-lt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6661150" y="5734050"/>
            <a:ext cx="165735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6516688" y="5734050"/>
            <a:ext cx="20732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(m);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startTimmer</a:t>
            </a:r>
            <a:r>
              <a:rPr lang="pt-PT" sz="1600" b="0" dirty="0">
                <a:latin typeface="+mn-lt"/>
              </a:rPr>
              <a:t>();</a:t>
            </a:r>
          </a:p>
        </p:txBody>
      </p:sp>
      <p:sp>
        <p:nvSpPr>
          <p:cNvPr id="22540" name="Freeform 34"/>
          <p:cNvSpPr>
            <a:spLocks/>
          </p:cNvSpPr>
          <p:nvPr/>
        </p:nvSpPr>
        <p:spPr bwMode="auto">
          <a:xfrm rot="18122248" flipH="1">
            <a:off x="6620669" y="4534694"/>
            <a:ext cx="717550" cy="1493838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26" name="Straight Arrow Connector 25"/>
          <p:cNvCxnSpPr>
            <a:stCxn id="5" idx="6"/>
            <a:endCxn id="19" idx="1"/>
          </p:cNvCxnSpPr>
          <p:nvPr/>
        </p:nvCxnSpPr>
        <p:spPr bwMode="auto">
          <a:xfrm>
            <a:off x="2627313" y="3681413"/>
            <a:ext cx="4491037" cy="6191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>
            <a:stCxn id="19" idx="2"/>
            <a:endCxn id="5" idx="5"/>
          </p:cNvCxnSpPr>
          <p:nvPr/>
        </p:nvCxnSpPr>
        <p:spPr bwMode="auto">
          <a:xfrm flipH="1" flipV="1">
            <a:off x="2386013" y="4267200"/>
            <a:ext cx="4489450" cy="6191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>
            <a:off x="2700338" y="5013325"/>
            <a:ext cx="3216275" cy="30163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2471738" y="4365625"/>
            <a:ext cx="3595687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ACK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m.getSequence</a:t>
            </a:r>
            <a:r>
              <a:rPr lang="pt-PT" sz="1600" b="0" dirty="0">
                <a:latin typeface="+mn-lt"/>
              </a:rPr>
              <a:t> == </a:t>
            </a:r>
            <a:r>
              <a:rPr lang="pt-PT" sz="1600" b="0" dirty="0" err="1">
                <a:latin typeface="+mn-lt"/>
              </a:rPr>
              <a:t>seq</a:t>
            </a:r>
            <a:endParaRPr lang="pt-PT" sz="1600" b="0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627313" y="5013325"/>
            <a:ext cx="30241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stopTimmer</a:t>
            </a:r>
            <a:r>
              <a:rPr lang="pt-PT" sz="1600" b="0" dirty="0">
                <a:latin typeface="+mn-lt"/>
              </a:rPr>
              <a:t>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++;</a:t>
            </a:r>
          </a:p>
        </p:txBody>
      </p:sp>
      <p:sp>
        <p:nvSpPr>
          <p:cNvPr id="22546" name="Freeform 34"/>
          <p:cNvSpPr>
            <a:spLocks/>
          </p:cNvSpPr>
          <p:nvPr/>
        </p:nvSpPr>
        <p:spPr bwMode="auto">
          <a:xfrm rot="4723622" flipH="1">
            <a:off x="7269163" y="2343150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3" name="TextBox 32"/>
          <p:cNvSpPr txBox="1"/>
          <p:nvPr/>
        </p:nvSpPr>
        <p:spPr>
          <a:xfrm>
            <a:off x="827088" y="1196975"/>
            <a:ext cx="76327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2800" b="0" dirty="0">
                <a:solidFill>
                  <a:srgbClr val="0000FF"/>
                </a:solidFill>
                <a:latin typeface="+mn-lt"/>
              </a:rPr>
              <a:t>O emissor envia para o receptor a mensagem com o número de sequência </a:t>
            </a:r>
            <a:r>
              <a:rPr lang="pt-PT" sz="2800" b="0" dirty="0" err="1">
                <a:solidFill>
                  <a:srgbClr val="0000FF"/>
                </a:solidFill>
                <a:latin typeface="+mn-lt"/>
              </a:rPr>
              <a:t>seq</a:t>
            </a:r>
            <a:endParaRPr lang="pt-PT" sz="2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107950" y="2420938"/>
            <a:ext cx="217805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  <p:sp>
        <p:nvSpPr>
          <p:cNvPr id="36" name="Right Arrow 35"/>
          <p:cNvSpPr/>
          <p:nvPr/>
        </p:nvSpPr>
        <p:spPr bwMode="auto">
          <a:xfrm rot="18636007">
            <a:off x="569913" y="4572000"/>
            <a:ext cx="865188" cy="287337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755650" y="5084763"/>
            <a:ext cx="884238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6588125" y="2565400"/>
            <a:ext cx="21780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Emissor stop &amp; </a:t>
            </a:r>
            <a:r>
              <a:rPr lang="pt-PT" dirty="0" err="1" smtClean="0"/>
              <a:t>wait</a:t>
            </a:r>
            <a:r>
              <a:rPr lang="pt-PT" dirty="0" smtClean="0"/>
              <a:t> (2)</a:t>
            </a:r>
            <a:endParaRPr lang="pt-PT" dirty="0"/>
          </a:p>
        </p:txBody>
      </p:sp>
      <p:sp>
        <p:nvSpPr>
          <p:cNvPr id="19" name="Oval 18"/>
          <p:cNvSpPr/>
          <p:nvPr/>
        </p:nvSpPr>
        <p:spPr bwMode="auto">
          <a:xfrm>
            <a:off x="3578225" y="3355975"/>
            <a:ext cx="1657350" cy="165735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1250" y="3644900"/>
            <a:ext cx="14065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A: à espera de mensagem  de 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7175" y="5157788"/>
            <a:ext cx="92233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timeout</a:t>
            </a:r>
            <a:endParaRPr lang="pt-PT" sz="1600" b="0" dirty="0">
              <a:latin typeface="+mn-lt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771900" y="5588000"/>
            <a:ext cx="165735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3635375" y="5589588"/>
            <a:ext cx="20732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(m);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startTimmer</a:t>
            </a:r>
            <a:r>
              <a:rPr lang="pt-PT" sz="1600" b="0" dirty="0">
                <a:latin typeface="+mn-lt"/>
              </a:rPr>
              <a:t>();</a:t>
            </a:r>
          </a:p>
        </p:txBody>
      </p:sp>
      <p:sp>
        <p:nvSpPr>
          <p:cNvPr id="23559" name="Freeform 34"/>
          <p:cNvSpPr>
            <a:spLocks/>
          </p:cNvSpPr>
          <p:nvPr/>
        </p:nvSpPr>
        <p:spPr bwMode="auto">
          <a:xfrm rot="18122248" flipH="1">
            <a:off x="3323432" y="4390231"/>
            <a:ext cx="717550" cy="1493837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5738813" y="3789363"/>
            <a:ext cx="3081337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5427663" y="3141663"/>
            <a:ext cx="3595687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ACK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m.getSequence</a:t>
            </a:r>
            <a:r>
              <a:rPr lang="pt-PT" sz="1600" b="0" dirty="0">
                <a:latin typeface="+mn-lt"/>
              </a:rPr>
              <a:t> != </a:t>
            </a:r>
            <a:r>
              <a:rPr lang="pt-PT" sz="1600" b="0" dirty="0" err="1">
                <a:latin typeface="+mn-lt"/>
              </a:rPr>
              <a:t>seq</a:t>
            </a:r>
            <a:endParaRPr lang="pt-PT" sz="1600" b="0" dirty="0">
              <a:latin typeface="+mn-lt"/>
            </a:endParaRPr>
          </a:p>
        </p:txBody>
      </p:sp>
      <p:sp>
        <p:nvSpPr>
          <p:cNvPr id="23562" name="Freeform 34"/>
          <p:cNvSpPr>
            <a:spLocks/>
          </p:cNvSpPr>
          <p:nvPr/>
        </p:nvSpPr>
        <p:spPr bwMode="auto">
          <a:xfrm rot="4723622" flipH="1">
            <a:off x="4006850" y="2244725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 flipV="1">
            <a:off x="755650" y="4076700"/>
            <a:ext cx="2822575" cy="3492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201613" y="4292600"/>
            <a:ext cx="3263900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ACK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</a:t>
            </a:r>
          </a:p>
          <a:p>
            <a:pPr>
              <a:defRPr/>
            </a:pPr>
            <a:r>
              <a:rPr lang="pt-PT" sz="1600" b="0" dirty="0">
                <a:latin typeface="+mn-lt"/>
              </a:rPr>
              <a:t>&amp;&amp; </a:t>
            </a:r>
            <a:r>
              <a:rPr lang="pt-PT" sz="1600" b="0" dirty="0" err="1">
                <a:latin typeface="+mn-lt"/>
              </a:rPr>
              <a:t>m.getSequence</a:t>
            </a:r>
            <a:r>
              <a:rPr lang="pt-PT" sz="1600" b="0" dirty="0">
                <a:latin typeface="+mn-lt"/>
              </a:rPr>
              <a:t> == </a:t>
            </a:r>
            <a:r>
              <a:rPr lang="pt-PT" sz="1600" b="0" dirty="0" err="1">
                <a:latin typeface="+mn-lt"/>
              </a:rPr>
              <a:t>seq</a:t>
            </a:r>
            <a:endParaRPr lang="pt-PT" sz="1600" b="0" dirty="0">
              <a:latin typeface="+mn-lt"/>
            </a:endParaRPr>
          </a:p>
        </p:txBody>
      </p:sp>
      <p:sp>
        <p:nvSpPr>
          <p:cNvPr id="23565" name="Freeform 34"/>
          <p:cNvSpPr>
            <a:spLocks/>
          </p:cNvSpPr>
          <p:nvPr/>
        </p:nvSpPr>
        <p:spPr bwMode="auto">
          <a:xfrm rot="8757021" flipH="1">
            <a:off x="5092700" y="2852738"/>
            <a:ext cx="717550" cy="149225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" name="TextBox 19"/>
          <p:cNvSpPr txBox="1"/>
          <p:nvPr/>
        </p:nvSpPr>
        <p:spPr>
          <a:xfrm>
            <a:off x="6011863" y="3860800"/>
            <a:ext cx="207327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(m);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3850" y="1268413"/>
            <a:ext cx="84963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2800" b="0" dirty="0">
                <a:solidFill>
                  <a:srgbClr val="0000FF"/>
                </a:solidFill>
                <a:latin typeface="+mn-lt"/>
              </a:rPr>
              <a:t>Alternativa: se o emissor receber um ACK inesperado, reenvia também a mensagem corrente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684213" y="5013325"/>
            <a:ext cx="18002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stopTimmer</a:t>
            </a:r>
            <a:r>
              <a:rPr lang="pt-PT" sz="1600" b="0" dirty="0">
                <a:latin typeface="+mn-lt"/>
              </a:rPr>
              <a:t>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++;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755650" y="4941888"/>
            <a:ext cx="1655763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5AF4473-752C-C845-8B62-79D69A082FD7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 bwMode="auto">
          <a:xfrm>
            <a:off x="3132138" y="2492375"/>
            <a:ext cx="2178050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Algoritmos</a:t>
            </a:r>
            <a:r>
              <a:rPr lang="en-US" dirty="0" smtClean="0"/>
              <a:t> com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Go-back-N com </a:t>
            </a:r>
            <a:r>
              <a:rPr lang="en-US" dirty="0" err="1" smtClean="0"/>
              <a:t>janela</a:t>
            </a:r>
            <a:r>
              <a:rPr lang="en-US" dirty="0" smtClean="0"/>
              <a:t> de </a:t>
            </a:r>
            <a:r>
              <a:rPr lang="en-US" dirty="0" err="1" smtClean="0"/>
              <a:t>recepção</a:t>
            </a:r>
            <a:r>
              <a:rPr lang="en-US" dirty="0" smtClean="0"/>
              <a:t> = 1</a:t>
            </a:r>
          </a:p>
          <a:p>
            <a:pPr>
              <a:defRPr/>
            </a:pPr>
            <a:r>
              <a:rPr lang="en-US" dirty="0" smtClean="0"/>
              <a:t>Go-back-N com </a:t>
            </a:r>
            <a:r>
              <a:rPr lang="en-US" dirty="0" err="1" smtClean="0"/>
              <a:t>janela</a:t>
            </a:r>
            <a:r>
              <a:rPr lang="en-US" dirty="0" smtClean="0"/>
              <a:t> de </a:t>
            </a:r>
            <a:r>
              <a:rPr lang="en-US" dirty="0" err="1" smtClean="0"/>
              <a:t>recepção</a:t>
            </a:r>
            <a:r>
              <a:rPr lang="en-US" dirty="0" smtClean="0"/>
              <a:t> &gt; 1</a:t>
            </a:r>
          </a:p>
          <a:p>
            <a:pPr>
              <a:defRPr/>
            </a:pPr>
            <a:r>
              <a:rPr lang="en-US" dirty="0" smtClean="0"/>
              <a:t>Selective repeat com </a:t>
            </a:r>
            <a:r>
              <a:rPr lang="en-US" dirty="0" err="1" smtClean="0"/>
              <a:t>janela</a:t>
            </a:r>
            <a:r>
              <a:rPr lang="en-US" dirty="0" smtClean="0"/>
              <a:t> de </a:t>
            </a:r>
            <a:r>
              <a:rPr lang="en-US" dirty="0" err="1" smtClean="0"/>
              <a:t>recepção</a:t>
            </a:r>
            <a:r>
              <a:rPr lang="en-US" dirty="0" smtClean="0"/>
              <a:t> &gt; 1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7BB23-EB95-E240-897A-B7DCAFEA4AA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/>
              <a:t>Receptor com janela de dimensão 1</a:t>
            </a:r>
            <a:endParaRPr lang="pt-PT" sz="3200" dirty="0"/>
          </a:p>
        </p:txBody>
      </p:sp>
      <p:grpSp>
        <p:nvGrpSpPr>
          <p:cNvPr id="25602" name="Group 19"/>
          <p:cNvGrpSpPr>
            <a:grpSpLocks/>
          </p:cNvGrpSpPr>
          <p:nvPr/>
        </p:nvGrpSpPr>
        <p:grpSpPr bwMode="auto">
          <a:xfrm>
            <a:off x="827088" y="2492375"/>
            <a:ext cx="7848600" cy="3506788"/>
            <a:chOff x="1115616" y="2564414"/>
            <a:chExt cx="7848404" cy="3508342"/>
          </a:xfrm>
        </p:grpSpPr>
        <p:sp>
          <p:nvSpPr>
            <p:cNvPr id="9" name="TextBox 8"/>
            <p:cNvSpPr txBox="1"/>
            <p:nvPr/>
          </p:nvSpPr>
          <p:spPr>
            <a:xfrm>
              <a:off x="4212751" y="5229419"/>
              <a:ext cx="4751269" cy="3382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>
                <a:defRPr/>
              </a:pPr>
              <a:r>
                <a:rPr lang="pt-PT" sz="1600" b="0" dirty="0" err="1">
                  <a:latin typeface="+mn-lt"/>
                </a:rPr>
                <a:t>sendToNetwork</a:t>
              </a:r>
              <a:r>
                <a:rPr lang="pt-PT" sz="1600" b="0" dirty="0">
                  <a:latin typeface="+mn-lt"/>
                </a:rPr>
                <a:t> (</a:t>
              </a:r>
              <a:r>
                <a:rPr lang="pt-PT" sz="1600" b="0" dirty="0" err="1">
                  <a:latin typeface="+mn-lt"/>
                </a:rPr>
                <a:t>new</a:t>
              </a:r>
              <a:r>
                <a:rPr lang="pt-PT" sz="1600" b="0" dirty="0">
                  <a:latin typeface="+mn-lt"/>
                </a:rPr>
                <a:t> </a:t>
              </a:r>
              <a:r>
                <a:rPr lang="pt-PT" sz="1600" b="0" dirty="0" err="1">
                  <a:latin typeface="+mn-lt"/>
                </a:rPr>
                <a:t>Ack</a:t>
              </a:r>
              <a:r>
                <a:rPr lang="pt-PT" sz="1600" b="0" dirty="0">
                  <a:latin typeface="+mn-lt"/>
                </a:rPr>
                <a:t>(</a:t>
              </a:r>
              <a:r>
                <a:rPr lang="pt-PT" sz="1600" b="0" dirty="0" err="1">
                  <a:latin typeface="+mn-lt"/>
                </a:rPr>
                <a:t>seq</a:t>
              </a:r>
              <a:r>
                <a:rPr lang="pt-PT" sz="1600" b="0" dirty="0">
                  <a:latin typeface="+mn-lt"/>
                </a:rPr>
                <a:t> – 1));</a:t>
              </a: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1909346" y="3501454"/>
              <a:ext cx="1657309" cy="1656497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 sz="2400" b="0">
                <a:solidFill>
                  <a:srgbClr val="000000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3852398" y="3212401"/>
              <a:ext cx="3716244" cy="28588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7"/>
            <p:cNvSpPr txBox="1"/>
            <p:nvPr/>
          </p:nvSpPr>
          <p:spPr>
            <a:xfrm>
              <a:off x="1979194" y="4006503"/>
              <a:ext cx="1512849" cy="8306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I: à espera de mensagem da rede</a:t>
              </a:r>
            </a:p>
          </p:txBody>
        </p:sp>
        <p:sp>
          <p:nvSpPr>
            <p:cNvPr id="25616" name="Freeform 34"/>
            <p:cNvSpPr>
              <a:spLocks/>
            </p:cNvSpPr>
            <p:nvPr/>
          </p:nvSpPr>
          <p:spPr bwMode="auto">
            <a:xfrm rot="8090084" flipH="1">
              <a:off x="3125652" y="2671243"/>
              <a:ext cx="717883" cy="1493277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23833" y="2564414"/>
              <a:ext cx="3147934" cy="5844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b="0" dirty="0">
                  <a:latin typeface="+mn-lt"/>
                </a:rPr>
                <a:t>m = </a:t>
              </a:r>
              <a:r>
                <a:rPr lang="pt-PT" sz="1600" b="0" dirty="0" err="1">
                  <a:latin typeface="+mn-lt"/>
                </a:rPr>
                <a:t>got</a:t>
              </a:r>
              <a:r>
                <a:rPr lang="pt-PT" sz="1600" b="0" dirty="0">
                  <a:latin typeface="+mn-lt"/>
                </a:rPr>
                <a:t> network </a:t>
              </a:r>
              <a:r>
                <a:rPr lang="pt-PT" sz="1600" b="0" dirty="0" err="1">
                  <a:latin typeface="+mn-lt"/>
                </a:rPr>
                <a:t>message</a:t>
              </a:r>
              <a:r>
                <a:rPr lang="pt-PT" sz="1600" b="0" dirty="0">
                  <a:latin typeface="+mn-lt"/>
                </a:rPr>
                <a:t> () &amp;&amp;</a:t>
              </a:r>
            </a:p>
            <a:p>
              <a:pPr>
                <a:defRPr/>
              </a:pPr>
              <a:r>
                <a:rPr lang="pt-PT" sz="1600" b="0" dirty="0" err="1">
                  <a:latin typeface="+mn-lt"/>
                </a:rPr>
                <a:t>m.getSequence_number</a:t>
              </a:r>
              <a:r>
                <a:rPr lang="pt-PT" sz="1600" b="0" dirty="0">
                  <a:latin typeface="+mn-lt"/>
                </a:rPr>
                <a:t> == </a:t>
              </a:r>
              <a:r>
                <a:rPr lang="pt-PT" sz="1600" b="0" dirty="0" err="1">
                  <a:latin typeface="+mn-lt"/>
                </a:rPr>
                <a:t>seq</a:t>
              </a:r>
              <a:endParaRPr lang="pt-PT" sz="1600" b="0" dirty="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71277" y="5734468"/>
              <a:ext cx="184145" cy="3382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pt-PT" sz="1600" b="0" dirty="0">
                <a:latin typeface="+mn-lt"/>
              </a:endParaRPr>
            </a:p>
          </p:txBody>
        </p:sp>
        <p:sp>
          <p:nvSpPr>
            <p:cNvPr id="25619" name="Freeform 34"/>
            <p:cNvSpPr>
              <a:spLocks/>
            </p:cNvSpPr>
            <p:nvPr/>
          </p:nvSpPr>
          <p:spPr bwMode="auto">
            <a:xfrm rot="18122248" flipH="1">
              <a:off x="1503313" y="4390822"/>
              <a:ext cx="717883" cy="1493277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cxnSp>
        <p:nvCxnSpPr>
          <p:cNvPr id="18" name="Straight Connector 17"/>
          <p:cNvCxnSpPr/>
          <p:nvPr/>
        </p:nvCxnSpPr>
        <p:spPr bwMode="auto">
          <a:xfrm>
            <a:off x="3924300" y="5157788"/>
            <a:ext cx="3716338" cy="285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 bwMode="auto">
          <a:xfrm>
            <a:off x="3851275" y="4508500"/>
            <a:ext cx="3148013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m = </a:t>
            </a:r>
            <a:r>
              <a:rPr lang="pt-PT" sz="1600" b="0" dirty="0" err="1">
                <a:latin typeface="+mn-lt"/>
              </a:rPr>
              <a:t>got</a:t>
            </a:r>
            <a:r>
              <a:rPr lang="pt-PT" sz="1600" b="0" dirty="0">
                <a:latin typeface="+mn-lt"/>
              </a:rPr>
              <a:t> network </a:t>
            </a:r>
            <a:r>
              <a:rPr lang="pt-PT" sz="1600" b="0" dirty="0" err="1">
                <a:latin typeface="+mn-lt"/>
              </a:rPr>
              <a:t>message</a:t>
            </a:r>
            <a:r>
              <a:rPr lang="pt-PT" sz="1600" b="0" dirty="0">
                <a:latin typeface="+mn-lt"/>
              </a:rPr>
              <a:t> () &amp;&amp;</a:t>
            </a:r>
          </a:p>
          <a:p>
            <a:pPr>
              <a:defRPr/>
            </a:pPr>
            <a:r>
              <a:rPr lang="pt-PT" sz="1600" b="0" dirty="0" err="1">
                <a:latin typeface="+mn-lt"/>
              </a:rPr>
              <a:t>m.getSequence_number</a:t>
            </a:r>
            <a:r>
              <a:rPr lang="pt-PT" sz="1600" b="0" dirty="0">
                <a:latin typeface="+mn-lt"/>
              </a:rPr>
              <a:t> != </a:t>
            </a:r>
            <a:r>
              <a:rPr lang="pt-PT" sz="1600" b="0" dirty="0" err="1">
                <a:latin typeface="+mn-lt"/>
              </a:rPr>
              <a:t>seq</a:t>
            </a:r>
            <a:endParaRPr lang="pt-PT" sz="1600" b="0" dirty="0">
              <a:latin typeface="+mn-lt"/>
            </a:endParaRPr>
          </a:p>
        </p:txBody>
      </p:sp>
      <p:sp>
        <p:nvSpPr>
          <p:cNvPr id="25605" name="Freeform 34"/>
          <p:cNvSpPr>
            <a:spLocks/>
          </p:cNvSpPr>
          <p:nvPr/>
        </p:nvSpPr>
        <p:spPr bwMode="auto">
          <a:xfrm rot="11666150" flipH="1">
            <a:off x="3135313" y="4038600"/>
            <a:ext cx="717550" cy="1493838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" name="TextBox 20"/>
          <p:cNvSpPr txBox="1"/>
          <p:nvPr/>
        </p:nvSpPr>
        <p:spPr bwMode="auto">
          <a:xfrm>
            <a:off x="3635375" y="3141663"/>
            <a:ext cx="49688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600" b="0" dirty="0" err="1">
                <a:latin typeface="+mn-lt"/>
              </a:rPr>
              <a:t>sendToApplication</a:t>
            </a:r>
            <a:r>
              <a:rPr lang="pt-PT" sz="1600" b="0" dirty="0">
                <a:latin typeface="+mn-lt"/>
              </a:rPr>
              <a:t> (m);</a:t>
            </a: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sendToNetwork</a:t>
            </a:r>
            <a:r>
              <a:rPr lang="pt-PT" sz="1600" b="0" dirty="0">
                <a:latin typeface="+mn-lt"/>
              </a:rPr>
              <a:t> (</a:t>
            </a:r>
            <a:r>
              <a:rPr lang="pt-PT" sz="1600" b="0" dirty="0" err="1">
                <a:latin typeface="+mn-lt"/>
              </a:rPr>
              <a:t>new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Ack</a:t>
            </a:r>
            <a:r>
              <a:rPr lang="pt-PT" sz="1600" b="0" dirty="0">
                <a:latin typeface="+mn-lt"/>
              </a:rPr>
              <a:t>(</a:t>
            </a: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)); // ACK </a:t>
            </a:r>
            <a:r>
              <a:rPr lang="pt-PT" sz="1600" b="0" dirty="0" err="1">
                <a:latin typeface="+mn-lt"/>
              </a:rPr>
              <a:t>message</a:t>
            </a:r>
            <a:endParaRPr lang="pt-PT" sz="1600" b="0" dirty="0">
              <a:latin typeface="+mn-lt"/>
            </a:endParaRPr>
          </a:p>
          <a:p>
            <a:pPr algn="l"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++; // </a:t>
            </a:r>
            <a:r>
              <a:rPr lang="pt-PT" sz="1600" b="0" dirty="0" err="1">
                <a:latin typeface="+mn-lt"/>
              </a:rPr>
              <a:t>increase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sequence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number</a:t>
            </a:r>
            <a:endParaRPr lang="pt-PT" sz="1600" b="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8313" y="1196975"/>
            <a:ext cx="8280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2400" b="0" dirty="0">
                <a:solidFill>
                  <a:srgbClr val="0000FF"/>
                </a:solidFill>
                <a:latin typeface="+mn-lt"/>
              </a:rPr>
              <a:t>O receptor está à espera da mensagem com o número de sequência </a:t>
            </a:r>
            <a:r>
              <a:rPr lang="pt-PT" sz="2400" b="0" dirty="0" err="1">
                <a:solidFill>
                  <a:srgbClr val="0000FF"/>
                </a:solidFill>
                <a:latin typeface="+mn-lt"/>
              </a:rPr>
              <a:t>seq</a:t>
            </a:r>
            <a:r>
              <a:rPr lang="pt-PT" sz="2400" b="0" dirty="0">
                <a:solidFill>
                  <a:srgbClr val="0000FF"/>
                </a:solidFill>
                <a:latin typeface="+mn-lt"/>
              </a:rPr>
              <a:t>. Quando a recebe entrega-a à aplicação ....</a:t>
            </a:r>
          </a:p>
        </p:txBody>
      </p:sp>
      <p:sp>
        <p:nvSpPr>
          <p:cNvPr id="24" name="Right Arrow 23"/>
          <p:cNvSpPr/>
          <p:nvPr/>
        </p:nvSpPr>
        <p:spPr bwMode="auto">
          <a:xfrm rot="2377564">
            <a:off x="1035050" y="3384550"/>
            <a:ext cx="865188" cy="287338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1014413" y="2708275"/>
            <a:ext cx="884237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 err="1">
                <a:latin typeface="+mn-lt"/>
              </a:rPr>
              <a:t>seq</a:t>
            </a:r>
            <a:r>
              <a:rPr lang="pt-PT" sz="1600" b="0" dirty="0">
                <a:latin typeface="+mn-lt"/>
              </a:rPr>
              <a:t> = 1;</a:t>
            </a:r>
          </a:p>
        </p:txBody>
      </p:sp>
      <p:sp>
        <p:nvSpPr>
          <p:cNvPr id="22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DAD8E1AA-6CEF-F349-89AC-8857F2DFCBE6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 bwMode="auto">
          <a:xfrm>
            <a:off x="611188" y="5373688"/>
            <a:ext cx="2179637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b="0" dirty="0">
                <a:latin typeface="+mn-lt"/>
              </a:rPr>
              <a:t>Ignore </a:t>
            </a:r>
            <a:r>
              <a:rPr lang="pt-PT" sz="1600" b="0" dirty="0" err="1">
                <a:latin typeface="+mn-lt"/>
              </a:rPr>
              <a:t>other</a:t>
            </a:r>
            <a:r>
              <a:rPr lang="pt-PT" sz="1600" b="0" dirty="0">
                <a:latin typeface="+mn-lt"/>
              </a:rPr>
              <a:t> </a:t>
            </a:r>
            <a:r>
              <a:rPr lang="pt-PT" sz="1600" b="0" dirty="0" err="1">
                <a:latin typeface="+mn-lt"/>
              </a:rPr>
              <a:t>events</a:t>
            </a:r>
            <a:endParaRPr lang="pt-PT" sz="1600" b="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11958</TotalTime>
  <Words>1121</Words>
  <Application>Microsoft Macintosh PowerPoint</Application>
  <PresentationFormat>On-screen Show (4:3)</PresentationFormat>
  <Paragraphs>174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Courier New</vt:lpstr>
      <vt:lpstr>ＭＳ Ｐゴシック</vt:lpstr>
      <vt:lpstr>Arial</vt:lpstr>
      <vt:lpstr>Comic Sans MS</vt:lpstr>
      <vt:lpstr>Helvetica</vt:lpstr>
      <vt:lpstr>Wingdings</vt:lpstr>
      <vt:lpstr>Times New Roman</vt:lpstr>
      <vt:lpstr>cs426</vt:lpstr>
      <vt:lpstr> Redes de Computadores  Implementação de protocolos por máquinas de estados estendidas com acções </vt:lpstr>
      <vt:lpstr>Objectivos da lição</vt:lpstr>
      <vt:lpstr>Máquina de estados</vt:lpstr>
      <vt:lpstr>Ambiente de execução</vt:lpstr>
      <vt:lpstr>Receptor stop &amp; wait</vt:lpstr>
      <vt:lpstr>Emissor stop &amp; wait</vt:lpstr>
      <vt:lpstr>Emissor stop &amp; wait (2)</vt:lpstr>
      <vt:lpstr>Algoritmos com pipelining</vt:lpstr>
      <vt:lpstr>Receptor com janela de dimensão 1</vt:lpstr>
      <vt:lpstr>Janela de recepção &gt; 1 e GBN</vt:lpstr>
      <vt:lpstr>Selective repeat</vt:lpstr>
      <vt:lpstr>Emissor com Go-back-N</vt:lpstr>
      <vt:lpstr>Emissor GBN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753</cp:revision>
  <dcterms:created xsi:type="dcterms:W3CDTF">2001-07-06T14:58:21Z</dcterms:created>
  <dcterms:modified xsi:type="dcterms:W3CDTF">2013-04-16T21:44:17Z</dcterms:modified>
</cp:coreProperties>
</file>