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257" r:id="rId2"/>
    <p:sldId id="449" r:id="rId3"/>
    <p:sldId id="452" r:id="rId4"/>
    <p:sldId id="453" r:id="rId5"/>
    <p:sldId id="454" r:id="rId6"/>
    <p:sldId id="455" r:id="rId7"/>
    <p:sldId id="456" r:id="rId8"/>
    <p:sldId id="457" r:id="rId9"/>
    <p:sldId id="458" r:id="rId10"/>
    <p:sldId id="461" r:id="rId11"/>
    <p:sldId id="465" r:id="rId12"/>
    <p:sldId id="463" r:id="rId13"/>
    <p:sldId id="473" r:id="rId14"/>
    <p:sldId id="475" r:id="rId15"/>
    <p:sldId id="464" r:id="rId16"/>
    <p:sldId id="462" r:id="rId17"/>
    <p:sldId id="466" r:id="rId18"/>
    <p:sldId id="436" r:id="rId19"/>
    <p:sldId id="467" r:id="rId20"/>
    <p:sldId id="472" r:id="rId21"/>
    <p:sldId id="468" r:id="rId22"/>
    <p:sldId id="469" r:id="rId23"/>
    <p:sldId id="470" r:id="rId24"/>
    <p:sldId id="423" r:id="rId25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89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CF578C9D-A3B9-774C-900A-B1085F4FA6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447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25D56EE3-E280-DB49-9DAC-3F803FD8E4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9439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0B7757E-E29C-A44C-9C9C-61181F8D82BF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446A05-E845-BB4C-B486-39B023B8CBF6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5411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541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CF0F31DC-B21B-174D-BD20-47B96DE93064}" type="slidenum">
              <a:rPr lang="en-US" sz="1300" u="none"/>
              <a:pPr eaLnBrk="1" hangingPunct="1">
                <a:defRPr/>
              </a:pPr>
              <a:t>18</a:t>
            </a:fld>
            <a:endParaRPr lang="en-US" sz="1300" u="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15916437-72E3-284F-8D20-C3AC878B2C22}" type="slidenum">
              <a:rPr lang="pt-PT" sz="1300" u="none"/>
              <a:pPr eaLnBrk="1" hangingPunct="1">
                <a:defRPr/>
              </a:pPr>
              <a:t>20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398C555E-6231-7D4B-BF5A-7B3A869CE9A0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24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18249-ECD0-5A48-BC69-017DC949D1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518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3F768-379B-E741-A564-88512DDA27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998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BA136-A3C2-6540-A557-F62726C5EE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221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DA87A-D0CF-1643-9099-4FE43C6B84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72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EFDD6-3BF3-0941-9D37-769AFE6807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090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69E03-27B5-0E4E-9705-5A6BFEFB06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713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9986F-482B-554D-A9B7-4CA408B451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879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24844-B536-2342-8492-4017332079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290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EF152-1C87-D341-80D7-FBB45DA243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924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8D30A-737B-D54C-9922-4F3BC9B158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24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5B228-BD62-7947-BEA4-C87FA90624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009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CB2FE5D5-E82D-BF44-A6C0-7FEEE9B31E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DD35D1A7-2F26-7D47-886C-9D705FAB11A9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Protocolos de janela deslizante</a:t>
            </a:r>
            <a:br>
              <a:rPr lang="pt-PT" dirty="0" smtClean="0">
                <a:cs typeface="+mj-cs"/>
              </a:rPr>
            </a:br>
            <a:endParaRPr lang="pt-PT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Aceleração usando </a:t>
            </a:r>
            <a:r>
              <a:rPr lang="pt-PT" dirty="0" err="1" smtClean="0"/>
              <a:t>ACKs</a:t>
            </a:r>
            <a:r>
              <a:rPr lang="pt-PT" dirty="0" smtClean="0"/>
              <a:t> duplicados</a:t>
            </a:r>
            <a:endParaRPr lang="pt-PT" dirty="0"/>
          </a:p>
        </p:txBody>
      </p:sp>
      <p:sp>
        <p:nvSpPr>
          <p:cNvPr id="5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5E1210-9D97-414E-8DBF-0BACD1F4796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6627" name="Parallelogram 56"/>
          <p:cNvSpPr>
            <a:spLocks noChangeArrowheads="1"/>
          </p:cNvSpPr>
          <p:nvPr/>
        </p:nvSpPr>
        <p:spPr bwMode="auto">
          <a:xfrm rot="887846" flipH="1">
            <a:off x="3427413" y="3286125"/>
            <a:ext cx="2311400" cy="360363"/>
          </a:xfrm>
          <a:prstGeom prst="parallelogram">
            <a:avLst>
              <a:gd name="adj" fmla="val 24973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2984500" y="2286000"/>
            <a:ext cx="2055813" cy="14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 b="0">
              <a:solidFill>
                <a:srgbClr val="000000"/>
              </a:solidFill>
              <a:latin typeface="Tw Cen MT" charset="0"/>
              <a:cs typeface="Tw Cen MT" charset="0"/>
            </a:endParaRPr>
          </a:p>
        </p:txBody>
      </p:sp>
      <p:sp>
        <p:nvSpPr>
          <p:cNvPr id="26629" name="Line 6"/>
          <p:cNvSpPr>
            <a:spLocks noChangeShapeType="1"/>
          </p:cNvSpPr>
          <p:nvPr/>
        </p:nvSpPr>
        <p:spPr bwMode="auto">
          <a:xfrm flipH="1">
            <a:off x="3492500" y="1268413"/>
            <a:ext cx="15875" cy="4105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6630" name="Rectangle 18"/>
          <p:cNvSpPr>
            <a:spLocks noChangeArrowheads="1"/>
          </p:cNvSpPr>
          <p:nvPr/>
        </p:nvSpPr>
        <p:spPr bwMode="auto">
          <a:xfrm>
            <a:off x="2627313" y="2349500"/>
            <a:ext cx="506412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RTT</a:t>
            </a:r>
          </a:p>
        </p:txBody>
      </p:sp>
      <p:sp>
        <p:nvSpPr>
          <p:cNvPr id="26631" name="Rectangle 20"/>
          <p:cNvSpPr>
            <a:spLocks noChangeArrowheads="1"/>
          </p:cNvSpPr>
          <p:nvPr/>
        </p:nvSpPr>
        <p:spPr bwMode="auto">
          <a:xfrm>
            <a:off x="4572000" y="2420938"/>
            <a:ext cx="6350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ack1</a:t>
            </a:r>
          </a:p>
        </p:txBody>
      </p:sp>
      <p:sp>
        <p:nvSpPr>
          <p:cNvPr id="26632" name="Line 6"/>
          <p:cNvSpPr>
            <a:spLocks noChangeShapeType="1"/>
          </p:cNvSpPr>
          <p:nvPr/>
        </p:nvSpPr>
        <p:spPr bwMode="auto">
          <a:xfrm flipH="1">
            <a:off x="5651500" y="1268413"/>
            <a:ext cx="15875" cy="417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6633" name="Parallelogram 62"/>
          <p:cNvSpPr>
            <a:spLocks noChangeArrowheads="1"/>
          </p:cNvSpPr>
          <p:nvPr/>
        </p:nvSpPr>
        <p:spPr bwMode="auto">
          <a:xfrm rot="887846" flipH="1">
            <a:off x="3425825" y="1916113"/>
            <a:ext cx="2309813" cy="360362"/>
          </a:xfrm>
          <a:prstGeom prst="parallelogram">
            <a:avLst>
              <a:gd name="adj" fmla="val 24956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6634" name="Line 9"/>
          <p:cNvSpPr>
            <a:spLocks noChangeShapeType="1"/>
          </p:cNvSpPr>
          <p:nvPr/>
        </p:nvSpPr>
        <p:spPr bwMode="auto">
          <a:xfrm flipV="1">
            <a:off x="1476375" y="1557338"/>
            <a:ext cx="470058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65" name="AutoShape 36"/>
          <p:cNvSpPr>
            <a:spLocks/>
          </p:cNvSpPr>
          <p:nvPr/>
        </p:nvSpPr>
        <p:spPr bwMode="auto">
          <a:xfrm>
            <a:off x="3276600" y="2133600"/>
            <a:ext cx="215900" cy="863600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6636" name="Parallelogram 65"/>
          <p:cNvSpPr>
            <a:spLocks noChangeArrowheads="1"/>
          </p:cNvSpPr>
          <p:nvPr/>
        </p:nvSpPr>
        <p:spPr bwMode="auto">
          <a:xfrm rot="887846" flipH="1">
            <a:off x="3451225" y="2168525"/>
            <a:ext cx="893763" cy="360363"/>
          </a:xfrm>
          <a:prstGeom prst="parallelogram">
            <a:avLst>
              <a:gd name="adj" fmla="val 24962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6637" name="Line 9"/>
          <p:cNvSpPr>
            <a:spLocks noChangeShapeType="1"/>
          </p:cNvSpPr>
          <p:nvPr/>
        </p:nvSpPr>
        <p:spPr bwMode="auto">
          <a:xfrm>
            <a:off x="3059113" y="2997200"/>
            <a:ext cx="316865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6638" name="Rectangle 18"/>
          <p:cNvSpPr>
            <a:spLocks noChangeArrowheads="1"/>
          </p:cNvSpPr>
          <p:nvPr/>
        </p:nvSpPr>
        <p:spPr bwMode="auto">
          <a:xfrm>
            <a:off x="3563938" y="2133600"/>
            <a:ext cx="4667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m2</a:t>
            </a:r>
          </a:p>
        </p:txBody>
      </p:sp>
      <p:sp>
        <p:nvSpPr>
          <p:cNvPr id="26639" name="Rectangle 18"/>
          <p:cNvSpPr>
            <a:spLocks noChangeArrowheads="1"/>
          </p:cNvSpPr>
          <p:nvPr/>
        </p:nvSpPr>
        <p:spPr bwMode="auto">
          <a:xfrm>
            <a:off x="2916238" y="1628775"/>
            <a:ext cx="3524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Tt</a:t>
            </a:r>
          </a:p>
        </p:txBody>
      </p:sp>
      <p:sp>
        <p:nvSpPr>
          <p:cNvPr id="70" name="AutoShape 36"/>
          <p:cNvSpPr>
            <a:spLocks/>
          </p:cNvSpPr>
          <p:nvPr/>
        </p:nvSpPr>
        <p:spPr bwMode="auto">
          <a:xfrm>
            <a:off x="3348038" y="1628775"/>
            <a:ext cx="71437" cy="360363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6641" name="Line 9"/>
          <p:cNvSpPr>
            <a:spLocks noChangeShapeType="1"/>
          </p:cNvSpPr>
          <p:nvPr/>
        </p:nvSpPr>
        <p:spPr bwMode="auto">
          <a:xfrm flipV="1">
            <a:off x="1476375" y="2060575"/>
            <a:ext cx="470058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6642" name="Line 12"/>
          <p:cNvSpPr>
            <a:spLocks noChangeShapeType="1"/>
          </p:cNvSpPr>
          <p:nvPr/>
        </p:nvSpPr>
        <p:spPr bwMode="auto">
          <a:xfrm flipH="1">
            <a:off x="3492500" y="2565400"/>
            <a:ext cx="21590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6643" name="Rectangle 8"/>
          <p:cNvSpPr>
            <a:spLocks noChangeArrowheads="1"/>
          </p:cNvSpPr>
          <p:nvPr/>
        </p:nvSpPr>
        <p:spPr bwMode="auto">
          <a:xfrm>
            <a:off x="5148263" y="2133600"/>
            <a:ext cx="4667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m1</a:t>
            </a:r>
          </a:p>
        </p:txBody>
      </p:sp>
      <p:sp>
        <p:nvSpPr>
          <p:cNvPr id="26644" name="Rectangle 73"/>
          <p:cNvSpPr>
            <a:spLocks noChangeArrowheads="1"/>
          </p:cNvSpPr>
          <p:nvPr/>
        </p:nvSpPr>
        <p:spPr bwMode="auto">
          <a:xfrm>
            <a:off x="5724525" y="2205038"/>
            <a:ext cx="360363" cy="3603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6645" name="Line 12"/>
          <p:cNvSpPr>
            <a:spLocks noChangeShapeType="1"/>
          </p:cNvSpPr>
          <p:nvPr/>
        </p:nvSpPr>
        <p:spPr bwMode="auto">
          <a:xfrm>
            <a:off x="6156325" y="2565400"/>
            <a:ext cx="719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6646" name="Line 12"/>
          <p:cNvSpPr>
            <a:spLocks noChangeShapeType="1"/>
          </p:cNvSpPr>
          <p:nvPr/>
        </p:nvSpPr>
        <p:spPr bwMode="auto">
          <a:xfrm>
            <a:off x="6156325" y="3789363"/>
            <a:ext cx="719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77" name="Rectangle 76"/>
          <p:cNvSpPr/>
          <p:nvPr/>
        </p:nvSpPr>
        <p:spPr>
          <a:xfrm>
            <a:off x="7092950" y="1989138"/>
            <a:ext cx="1439863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pt-PT" sz="1800" dirty="0">
                <a:solidFill>
                  <a:srgbClr val="0000FF"/>
                </a:solidFill>
                <a:latin typeface="+mn-lt"/>
              </a:rPr>
              <a:t>Aplicação</a:t>
            </a:r>
          </a:p>
        </p:txBody>
      </p:sp>
      <p:sp>
        <p:nvSpPr>
          <p:cNvPr id="26648" name="Rectangle 18"/>
          <p:cNvSpPr>
            <a:spLocks noChangeArrowheads="1"/>
          </p:cNvSpPr>
          <p:nvPr/>
        </p:nvSpPr>
        <p:spPr bwMode="auto">
          <a:xfrm>
            <a:off x="6948488" y="2349500"/>
            <a:ext cx="1584325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Consome m</a:t>
            </a:r>
          </a:p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Envia ack1</a:t>
            </a:r>
          </a:p>
        </p:txBody>
      </p:sp>
      <p:sp>
        <p:nvSpPr>
          <p:cNvPr id="26649" name="Rectangle 18"/>
          <p:cNvSpPr>
            <a:spLocks noChangeArrowheads="1"/>
          </p:cNvSpPr>
          <p:nvPr/>
        </p:nvSpPr>
        <p:spPr bwMode="auto">
          <a:xfrm>
            <a:off x="4932363" y="3429000"/>
            <a:ext cx="4667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m3</a:t>
            </a:r>
          </a:p>
        </p:txBody>
      </p:sp>
      <p:sp>
        <p:nvSpPr>
          <p:cNvPr id="80" name="AutoShape 36"/>
          <p:cNvSpPr>
            <a:spLocks/>
          </p:cNvSpPr>
          <p:nvPr/>
        </p:nvSpPr>
        <p:spPr bwMode="auto">
          <a:xfrm>
            <a:off x="2268538" y="2133600"/>
            <a:ext cx="44450" cy="2879725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6651" name="Line 9"/>
          <p:cNvSpPr>
            <a:spLocks noChangeShapeType="1"/>
          </p:cNvSpPr>
          <p:nvPr/>
        </p:nvSpPr>
        <p:spPr bwMode="auto">
          <a:xfrm>
            <a:off x="1547813" y="5084763"/>
            <a:ext cx="448468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6652" name="Rectangle 18"/>
          <p:cNvSpPr>
            <a:spLocks noChangeArrowheads="1"/>
          </p:cNvSpPr>
          <p:nvPr/>
        </p:nvSpPr>
        <p:spPr bwMode="auto">
          <a:xfrm>
            <a:off x="1258888" y="3284538"/>
            <a:ext cx="892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Timeout</a:t>
            </a:r>
          </a:p>
        </p:txBody>
      </p:sp>
      <p:sp>
        <p:nvSpPr>
          <p:cNvPr id="26653" name="Rectangle 82"/>
          <p:cNvSpPr>
            <a:spLocks noChangeArrowheads="1"/>
          </p:cNvSpPr>
          <p:nvPr/>
        </p:nvSpPr>
        <p:spPr bwMode="auto">
          <a:xfrm>
            <a:off x="5724525" y="3573463"/>
            <a:ext cx="360363" cy="3603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6654" name="Rectangle 18"/>
          <p:cNvSpPr>
            <a:spLocks noChangeArrowheads="1"/>
          </p:cNvSpPr>
          <p:nvPr/>
        </p:nvSpPr>
        <p:spPr bwMode="auto">
          <a:xfrm>
            <a:off x="6948488" y="3573463"/>
            <a:ext cx="1655762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Despreza m3</a:t>
            </a:r>
          </a:p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Envia ack1</a:t>
            </a:r>
          </a:p>
        </p:txBody>
      </p:sp>
      <p:sp>
        <p:nvSpPr>
          <p:cNvPr id="26655" name="Rectangle 20"/>
          <p:cNvSpPr>
            <a:spLocks noChangeArrowheads="1"/>
          </p:cNvSpPr>
          <p:nvPr/>
        </p:nvSpPr>
        <p:spPr bwMode="auto">
          <a:xfrm>
            <a:off x="4572000" y="3789363"/>
            <a:ext cx="6350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ack1</a:t>
            </a:r>
          </a:p>
        </p:txBody>
      </p:sp>
      <p:sp>
        <p:nvSpPr>
          <p:cNvPr id="26656" name="Line 12"/>
          <p:cNvSpPr>
            <a:spLocks noChangeShapeType="1"/>
          </p:cNvSpPr>
          <p:nvPr/>
        </p:nvSpPr>
        <p:spPr bwMode="auto">
          <a:xfrm flipH="1">
            <a:off x="3492500" y="3933825"/>
            <a:ext cx="21590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6657" name="Parallelogram 86"/>
          <p:cNvSpPr>
            <a:spLocks noChangeArrowheads="1"/>
          </p:cNvSpPr>
          <p:nvPr/>
        </p:nvSpPr>
        <p:spPr bwMode="auto">
          <a:xfrm rot="887846" flipH="1">
            <a:off x="3425825" y="4645025"/>
            <a:ext cx="2239963" cy="376238"/>
          </a:xfrm>
          <a:prstGeom prst="parallelogram">
            <a:avLst>
              <a:gd name="adj" fmla="val 25055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6658" name="Rectangle 18"/>
          <p:cNvSpPr>
            <a:spLocks noChangeArrowheads="1"/>
          </p:cNvSpPr>
          <p:nvPr/>
        </p:nvSpPr>
        <p:spPr bwMode="auto">
          <a:xfrm>
            <a:off x="3563938" y="4437063"/>
            <a:ext cx="466725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m2</a:t>
            </a:r>
          </a:p>
        </p:txBody>
      </p:sp>
      <p:sp>
        <p:nvSpPr>
          <p:cNvPr id="26659" name="Line 12"/>
          <p:cNvSpPr>
            <a:spLocks noChangeShapeType="1"/>
          </p:cNvSpPr>
          <p:nvPr/>
        </p:nvSpPr>
        <p:spPr bwMode="auto">
          <a:xfrm>
            <a:off x="6156325" y="5013325"/>
            <a:ext cx="719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6660" name="Rectangle 18"/>
          <p:cNvSpPr>
            <a:spLocks noChangeArrowheads="1"/>
          </p:cNvSpPr>
          <p:nvPr/>
        </p:nvSpPr>
        <p:spPr bwMode="auto">
          <a:xfrm>
            <a:off x="6948488" y="4797425"/>
            <a:ext cx="1655762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Consome m2</a:t>
            </a:r>
          </a:p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Envia ack2</a:t>
            </a:r>
          </a:p>
        </p:txBody>
      </p:sp>
      <p:sp>
        <p:nvSpPr>
          <p:cNvPr id="26661" name="Rectangle 90"/>
          <p:cNvSpPr>
            <a:spLocks noChangeArrowheads="1"/>
          </p:cNvSpPr>
          <p:nvPr/>
        </p:nvSpPr>
        <p:spPr bwMode="auto">
          <a:xfrm>
            <a:off x="5724525" y="4941888"/>
            <a:ext cx="360363" cy="35877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41" name="Content Placeholder 2"/>
          <p:cNvSpPr txBox="1">
            <a:spLocks/>
          </p:cNvSpPr>
          <p:nvPr/>
        </p:nvSpPr>
        <p:spPr bwMode="auto">
          <a:xfrm>
            <a:off x="250825" y="5373688"/>
            <a:ext cx="86106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223838" indent="-22383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0" fontAlgn="base" hangingPunct="0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2pPr>
            <a:lvl3pPr marL="911225" indent="-233363" algn="l" rtl="0" eaLnBrk="0" fontAlgn="base" hangingPunct="0">
              <a:spcBef>
                <a:spcPct val="10000"/>
              </a:spcBef>
              <a:spcAft>
                <a:spcPct val="0"/>
              </a:spcAft>
              <a:buFont typeface="Wingdings" charset="0"/>
              <a:buChar char="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3pPr>
            <a:lvl4pPr marL="1258888" indent="-233363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4pPr>
            <a:lvl5pPr marL="15970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5pPr>
            <a:lvl6pPr marL="20542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6pPr>
            <a:lvl7pPr marL="25114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7pPr>
            <a:lvl8pPr marL="29686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8pPr>
            <a:lvl9pPr marL="34258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pPr>
              <a:defRPr/>
            </a:pPr>
            <a:r>
              <a:rPr lang="pt-PT" sz="2400" dirty="0" smtClean="0"/>
              <a:t>Com </a:t>
            </a:r>
            <a:r>
              <a:rPr lang="pt-PT" sz="2400" dirty="0" err="1" smtClean="0"/>
              <a:t>ACKs</a:t>
            </a:r>
            <a:r>
              <a:rPr lang="pt-PT" sz="2400" dirty="0" smtClean="0"/>
              <a:t> da última mensagem bem recebida, a recuperação também pode ser mais rápida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err="1" smtClean="0"/>
              <a:t>Go</a:t>
            </a:r>
            <a:r>
              <a:rPr lang="pt-PT" dirty="0" smtClean="0"/>
              <a:t> </a:t>
            </a:r>
            <a:r>
              <a:rPr lang="pt-PT" dirty="0" err="1" smtClean="0"/>
              <a:t>back</a:t>
            </a:r>
            <a:r>
              <a:rPr lang="pt-PT" dirty="0" smtClean="0"/>
              <a:t> N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5516563"/>
            <a:ext cx="8610600" cy="1081087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Quando o </a:t>
            </a:r>
            <a:r>
              <a:rPr lang="pt-PT" sz="2400" i="1" dirty="0" err="1" smtClean="0"/>
              <a:t>buffer</a:t>
            </a:r>
            <a:r>
              <a:rPr lang="pt-PT" sz="2400" dirty="0" smtClean="0"/>
              <a:t> do receptor só tem um </a:t>
            </a:r>
            <a:r>
              <a:rPr lang="pt-PT" sz="2400" i="1" dirty="0" err="1" smtClean="0"/>
              <a:t>slot</a:t>
            </a:r>
            <a:r>
              <a:rPr lang="pt-PT" sz="2400" dirty="0" smtClean="0"/>
              <a:t>, a recuperação de um erro implica voltar para trás</a:t>
            </a:r>
          </a:p>
        </p:txBody>
      </p:sp>
      <p:sp>
        <p:nvSpPr>
          <p:cNvPr id="5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B2CD18-8047-C94A-9E53-E048C8D821E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7652" name="Parallelogram 56"/>
          <p:cNvSpPr>
            <a:spLocks noChangeArrowheads="1"/>
          </p:cNvSpPr>
          <p:nvPr/>
        </p:nvSpPr>
        <p:spPr bwMode="auto">
          <a:xfrm rot="887846" flipH="1">
            <a:off x="3427413" y="3286125"/>
            <a:ext cx="2311400" cy="360363"/>
          </a:xfrm>
          <a:prstGeom prst="parallelogram">
            <a:avLst>
              <a:gd name="adj" fmla="val 24973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2984500" y="2286000"/>
            <a:ext cx="2055813" cy="14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 b="0">
              <a:solidFill>
                <a:srgbClr val="000000"/>
              </a:solidFill>
              <a:latin typeface="Tw Cen MT" charset="0"/>
              <a:cs typeface="Tw Cen MT" charset="0"/>
            </a:endParaRP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 flipH="1">
            <a:off x="3492500" y="1268413"/>
            <a:ext cx="15875" cy="4105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7655" name="Rectangle 18"/>
          <p:cNvSpPr>
            <a:spLocks noChangeArrowheads="1"/>
          </p:cNvSpPr>
          <p:nvPr/>
        </p:nvSpPr>
        <p:spPr bwMode="auto">
          <a:xfrm>
            <a:off x="2627313" y="2349500"/>
            <a:ext cx="506412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RTT</a:t>
            </a:r>
          </a:p>
        </p:txBody>
      </p:sp>
      <p:sp>
        <p:nvSpPr>
          <p:cNvPr id="27656" name="Rectangle 20"/>
          <p:cNvSpPr>
            <a:spLocks noChangeArrowheads="1"/>
          </p:cNvSpPr>
          <p:nvPr/>
        </p:nvSpPr>
        <p:spPr bwMode="auto">
          <a:xfrm>
            <a:off x="4572000" y="2420938"/>
            <a:ext cx="6350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ack1</a:t>
            </a:r>
          </a:p>
        </p:txBody>
      </p:sp>
      <p:sp>
        <p:nvSpPr>
          <p:cNvPr id="27657" name="Line 6"/>
          <p:cNvSpPr>
            <a:spLocks noChangeShapeType="1"/>
          </p:cNvSpPr>
          <p:nvPr/>
        </p:nvSpPr>
        <p:spPr bwMode="auto">
          <a:xfrm flipH="1">
            <a:off x="5651500" y="1268413"/>
            <a:ext cx="15875" cy="417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7658" name="Parallelogram 62"/>
          <p:cNvSpPr>
            <a:spLocks noChangeArrowheads="1"/>
          </p:cNvSpPr>
          <p:nvPr/>
        </p:nvSpPr>
        <p:spPr bwMode="auto">
          <a:xfrm rot="887846" flipH="1">
            <a:off x="3425825" y="1916113"/>
            <a:ext cx="2309813" cy="360362"/>
          </a:xfrm>
          <a:prstGeom prst="parallelogram">
            <a:avLst>
              <a:gd name="adj" fmla="val 24956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7659" name="Line 9"/>
          <p:cNvSpPr>
            <a:spLocks noChangeShapeType="1"/>
          </p:cNvSpPr>
          <p:nvPr/>
        </p:nvSpPr>
        <p:spPr bwMode="auto">
          <a:xfrm flipV="1">
            <a:off x="1476375" y="1557338"/>
            <a:ext cx="470058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65" name="AutoShape 36"/>
          <p:cNvSpPr>
            <a:spLocks/>
          </p:cNvSpPr>
          <p:nvPr/>
        </p:nvSpPr>
        <p:spPr bwMode="auto">
          <a:xfrm>
            <a:off x="3276600" y="2133600"/>
            <a:ext cx="215900" cy="863600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7661" name="Parallelogram 65"/>
          <p:cNvSpPr>
            <a:spLocks noChangeArrowheads="1"/>
          </p:cNvSpPr>
          <p:nvPr/>
        </p:nvSpPr>
        <p:spPr bwMode="auto">
          <a:xfrm rot="887846" flipH="1">
            <a:off x="3451225" y="2168525"/>
            <a:ext cx="893763" cy="360363"/>
          </a:xfrm>
          <a:prstGeom prst="parallelogram">
            <a:avLst>
              <a:gd name="adj" fmla="val 24962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7662" name="Line 9"/>
          <p:cNvSpPr>
            <a:spLocks noChangeShapeType="1"/>
          </p:cNvSpPr>
          <p:nvPr/>
        </p:nvSpPr>
        <p:spPr bwMode="auto">
          <a:xfrm>
            <a:off x="3059113" y="2997200"/>
            <a:ext cx="316865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63" name="Rectangle 18"/>
          <p:cNvSpPr>
            <a:spLocks noChangeArrowheads="1"/>
          </p:cNvSpPr>
          <p:nvPr/>
        </p:nvSpPr>
        <p:spPr bwMode="auto">
          <a:xfrm>
            <a:off x="3563938" y="2133600"/>
            <a:ext cx="4667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m2</a:t>
            </a:r>
          </a:p>
        </p:txBody>
      </p:sp>
      <p:sp>
        <p:nvSpPr>
          <p:cNvPr id="27664" name="Rectangle 18"/>
          <p:cNvSpPr>
            <a:spLocks noChangeArrowheads="1"/>
          </p:cNvSpPr>
          <p:nvPr/>
        </p:nvSpPr>
        <p:spPr bwMode="auto">
          <a:xfrm>
            <a:off x="2916238" y="1628775"/>
            <a:ext cx="3524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Tt</a:t>
            </a:r>
          </a:p>
        </p:txBody>
      </p:sp>
      <p:sp>
        <p:nvSpPr>
          <p:cNvPr id="70" name="AutoShape 36"/>
          <p:cNvSpPr>
            <a:spLocks/>
          </p:cNvSpPr>
          <p:nvPr/>
        </p:nvSpPr>
        <p:spPr bwMode="auto">
          <a:xfrm>
            <a:off x="3348038" y="1628775"/>
            <a:ext cx="71437" cy="360363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7666" name="Line 9"/>
          <p:cNvSpPr>
            <a:spLocks noChangeShapeType="1"/>
          </p:cNvSpPr>
          <p:nvPr/>
        </p:nvSpPr>
        <p:spPr bwMode="auto">
          <a:xfrm flipV="1">
            <a:off x="1476375" y="2060575"/>
            <a:ext cx="470058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67" name="Line 12"/>
          <p:cNvSpPr>
            <a:spLocks noChangeShapeType="1"/>
          </p:cNvSpPr>
          <p:nvPr/>
        </p:nvSpPr>
        <p:spPr bwMode="auto">
          <a:xfrm flipH="1">
            <a:off x="3492500" y="2565400"/>
            <a:ext cx="21590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7668" name="Rectangle 8"/>
          <p:cNvSpPr>
            <a:spLocks noChangeArrowheads="1"/>
          </p:cNvSpPr>
          <p:nvPr/>
        </p:nvSpPr>
        <p:spPr bwMode="auto">
          <a:xfrm>
            <a:off x="5148263" y="2133600"/>
            <a:ext cx="4667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m1</a:t>
            </a:r>
          </a:p>
        </p:txBody>
      </p:sp>
      <p:sp>
        <p:nvSpPr>
          <p:cNvPr id="27669" name="Rectangle 73"/>
          <p:cNvSpPr>
            <a:spLocks noChangeArrowheads="1"/>
          </p:cNvSpPr>
          <p:nvPr/>
        </p:nvSpPr>
        <p:spPr bwMode="auto">
          <a:xfrm>
            <a:off x="5724525" y="2205038"/>
            <a:ext cx="360363" cy="3603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7670" name="Line 12"/>
          <p:cNvSpPr>
            <a:spLocks noChangeShapeType="1"/>
          </p:cNvSpPr>
          <p:nvPr/>
        </p:nvSpPr>
        <p:spPr bwMode="auto">
          <a:xfrm>
            <a:off x="6156325" y="2565400"/>
            <a:ext cx="719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7671" name="Line 12"/>
          <p:cNvSpPr>
            <a:spLocks noChangeShapeType="1"/>
          </p:cNvSpPr>
          <p:nvPr/>
        </p:nvSpPr>
        <p:spPr bwMode="auto">
          <a:xfrm>
            <a:off x="6156325" y="3789363"/>
            <a:ext cx="719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77" name="Rectangle 76"/>
          <p:cNvSpPr/>
          <p:nvPr/>
        </p:nvSpPr>
        <p:spPr>
          <a:xfrm>
            <a:off x="7092950" y="1989138"/>
            <a:ext cx="1439863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pt-PT" sz="1800" dirty="0">
                <a:solidFill>
                  <a:srgbClr val="0000FF"/>
                </a:solidFill>
                <a:latin typeface="+mn-lt"/>
              </a:rPr>
              <a:t>Aplicação</a:t>
            </a:r>
          </a:p>
        </p:txBody>
      </p:sp>
      <p:sp>
        <p:nvSpPr>
          <p:cNvPr id="27673" name="Rectangle 18"/>
          <p:cNvSpPr>
            <a:spLocks noChangeArrowheads="1"/>
          </p:cNvSpPr>
          <p:nvPr/>
        </p:nvSpPr>
        <p:spPr bwMode="auto">
          <a:xfrm>
            <a:off x="6948488" y="2349500"/>
            <a:ext cx="1584325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Consome m</a:t>
            </a:r>
          </a:p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Envia ack1</a:t>
            </a:r>
          </a:p>
        </p:txBody>
      </p:sp>
      <p:sp>
        <p:nvSpPr>
          <p:cNvPr id="27674" name="Rectangle 18"/>
          <p:cNvSpPr>
            <a:spLocks noChangeArrowheads="1"/>
          </p:cNvSpPr>
          <p:nvPr/>
        </p:nvSpPr>
        <p:spPr bwMode="auto">
          <a:xfrm>
            <a:off x="4932363" y="3429000"/>
            <a:ext cx="4667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m3</a:t>
            </a:r>
          </a:p>
        </p:txBody>
      </p:sp>
      <p:sp>
        <p:nvSpPr>
          <p:cNvPr id="80" name="AutoShape 36"/>
          <p:cNvSpPr>
            <a:spLocks/>
          </p:cNvSpPr>
          <p:nvPr/>
        </p:nvSpPr>
        <p:spPr bwMode="auto">
          <a:xfrm>
            <a:off x="2268538" y="2133600"/>
            <a:ext cx="44450" cy="2879725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7676" name="Line 9"/>
          <p:cNvSpPr>
            <a:spLocks noChangeShapeType="1"/>
          </p:cNvSpPr>
          <p:nvPr/>
        </p:nvSpPr>
        <p:spPr bwMode="auto">
          <a:xfrm>
            <a:off x="1547813" y="5084763"/>
            <a:ext cx="448468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7677" name="Rectangle 18"/>
          <p:cNvSpPr>
            <a:spLocks noChangeArrowheads="1"/>
          </p:cNvSpPr>
          <p:nvPr/>
        </p:nvSpPr>
        <p:spPr bwMode="auto">
          <a:xfrm>
            <a:off x="1258888" y="3284538"/>
            <a:ext cx="892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Timeout</a:t>
            </a:r>
          </a:p>
        </p:txBody>
      </p:sp>
      <p:sp>
        <p:nvSpPr>
          <p:cNvPr id="27678" name="Rectangle 82"/>
          <p:cNvSpPr>
            <a:spLocks noChangeArrowheads="1"/>
          </p:cNvSpPr>
          <p:nvPr/>
        </p:nvSpPr>
        <p:spPr bwMode="auto">
          <a:xfrm>
            <a:off x="5724525" y="3573463"/>
            <a:ext cx="360363" cy="3603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7679" name="Rectangle 18"/>
          <p:cNvSpPr>
            <a:spLocks noChangeArrowheads="1"/>
          </p:cNvSpPr>
          <p:nvPr/>
        </p:nvSpPr>
        <p:spPr bwMode="auto">
          <a:xfrm>
            <a:off x="6948488" y="3573463"/>
            <a:ext cx="1655762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Despreza m3</a:t>
            </a:r>
          </a:p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Envia nack2</a:t>
            </a:r>
          </a:p>
        </p:txBody>
      </p:sp>
      <p:sp>
        <p:nvSpPr>
          <p:cNvPr id="27680" name="Rectangle 20"/>
          <p:cNvSpPr>
            <a:spLocks noChangeArrowheads="1"/>
          </p:cNvSpPr>
          <p:nvPr/>
        </p:nvSpPr>
        <p:spPr bwMode="auto">
          <a:xfrm>
            <a:off x="4521200" y="3789363"/>
            <a:ext cx="7366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nack2</a:t>
            </a:r>
          </a:p>
        </p:txBody>
      </p:sp>
      <p:sp>
        <p:nvSpPr>
          <p:cNvPr id="27681" name="Line 12"/>
          <p:cNvSpPr>
            <a:spLocks noChangeShapeType="1"/>
          </p:cNvSpPr>
          <p:nvPr/>
        </p:nvSpPr>
        <p:spPr bwMode="auto">
          <a:xfrm flipH="1">
            <a:off x="3492500" y="3933825"/>
            <a:ext cx="21590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7682" name="Parallelogram 86"/>
          <p:cNvSpPr>
            <a:spLocks noChangeArrowheads="1"/>
          </p:cNvSpPr>
          <p:nvPr/>
        </p:nvSpPr>
        <p:spPr bwMode="auto">
          <a:xfrm rot="887846" flipH="1">
            <a:off x="3425825" y="4645025"/>
            <a:ext cx="2239963" cy="376238"/>
          </a:xfrm>
          <a:prstGeom prst="parallelogram">
            <a:avLst>
              <a:gd name="adj" fmla="val 25055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7683" name="Rectangle 18"/>
          <p:cNvSpPr>
            <a:spLocks noChangeArrowheads="1"/>
          </p:cNvSpPr>
          <p:nvPr/>
        </p:nvSpPr>
        <p:spPr bwMode="auto">
          <a:xfrm>
            <a:off x="3563938" y="4437063"/>
            <a:ext cx="466725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m2</a:t>
            </a:r>
          </a:p>
        </p:txBody>
      </p:sp>
      <p:sp>
        <p:nvSpPr>
          <p:cNvPr id="27684" name="Line 12"/>
          <p:cNvSpPr>
            <a:spLocks noChangeShapeType="1"/>
          </p:cNvSpPr>
          <p:nvPr/>
        </p:nvSpPr>
        <p:spPr bwMode="auto">
          <a:xfrm>
            <a:off x="6156325" y="5013325"/>
            <a:ext cx="719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7685" name="Rectangle 18"/>
          <p:cNvSpPr>
            <a:spLocks noChangeArrowheads="1"/>
          </p:cNvSpPr>
          <p:nvPr/>
        </p:nvSpPr>
        <p:spPr bwMode="auto">
          <a:xfrm>
            <a:off x="6948488" y="4797425"/>
            <a:ext cx="1655762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Consome m2</a:t>
            </a:r>
          </a:p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Envia ack2</a:t>
            </a:r>
          </a:p>
        </p:txBody>
      </p:sp>
      <p:sp>
        <p:nvSpPr>
          <p:cNvPr id="27686" name="Rectangle 90"/>
          <p:cNvSpPr>
            <a:spLocks noChangeArrowheads="1"/>
          </p:cNvSpPr>
          <p:nvPr/>
        </p:nvSpPr>
        <p:spPr bwMode="auto">
          <a:xfrm>
            <a:off x="5724525" y="4941888"/>
            <a:ext cx="360363" cy="35877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i="1" dirty="0" err="1" smtClean="0"/>
              <a:t>Buffer</a:t>
            </a:r>
            <a:r>
              <a:rPr lang="pt-PT" dirty="0" smtClean="0"/>
              <a:t> do receptor com mais </a:t>
            </a:r>
            <a:r>
              <a:rPr lang="pt-PT" i="1" dirty="0" err="1" smtClean="0"/>
              <a:t>slots</a:t>
            </a:r>
            <a:endParaRPr lang="pt-PT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5516563"/>
            <a:ext cx="8610600" cy="1081087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Quando o </a:t>
            </a:r>
            <a:r>
              <a:rPr lang="pt-PT" sz="2400" i="1" dirty="0" err="1" smtClean="0"/>
              <a:t>buffer</a:t>
            </a:r>
            <a:r>
              <a:rPr lang="pt-PT" sz="2400" dirty="0" smtClean="0"/>
              <a:t> do receptor tem vários </a:t>
            </a:r>
            <a:r>
              <a:rPr lang="pt-PT" sz="2400" i="1" dirty="0" err="1" smtClean="0"/>
              <a:t>slots</a:t>
            </a:r>
            <a:r>
              <a:rPr lang="pt-PT" sz="2400" dirty="0" smtClean="0"/>
              <a:t>, a recuperação pode ser mais rápida</a:t>
            </a:r>
          </a:p>
        </p:txBody>
      </p:sp>
      <p:sp>
        <p:nvSpPr>
          <p:cNvPr id="5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E136C6-0A8C-524C-989C-2D873FFB623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8676" name="Parallelogram 56"/>
          <p:cNvSpPr>
            <a:spLocks noChangeArrowheads="1"/>
          </p:cNvSpPr>
          <p:nvPr/>
        </p:nvSpPr>
        <p:spPr bwMode="auto">
          <a:xfrm rot="887846" flipH="1">
            <a:off x="3427413" y="3286125"/>
            <a:ext cx="2311400" cy="360363"/>
          </a:xfrm>
          <a:prstGeom prst="parallelogram">
            <a:avLst>
              <a:gd name="adj" fmla="val 24973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2984500" y="2286000"/>
            <a:ext cx="2055813" cy="14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 b="0">
              <a:solidFill>
                <a:srgbClr val="000000"/>
              </a:solidFill>
              <a:latin typeface="Tw Cen MT" charset="0"/>
              <a:cs typeface="Tw Cen MT" charset="0"/>
            </a:endParaRPr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 flipH="1">
            <a:off x="3492500" y="1268413"/>
            <a:ext cx="15875" cy="4105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679" name="Rectangle 18"/>
          <p:cNvSpPr>
            <a:spLocks noChangeArrowheads="1"/>
          </p:cNvSpPr>
          <p:nvPr/>
        </p:nvSpPr>
        <p:spPr bwMode="auto">
          <a:xfrm>
            <a:off x="2627313" y="2349500"/>
            <a:ext cx="506412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RTT</a:t>
            </a:r>
          </a:p>
        </p:txBody>
      </p:sp>
      <p:sp>
        <p:nvSpPr>
          <p:cNvPr id="28680" name="Rectangle 20"/>
          <p:cNvSpPr>
            <a:spLocks noChangeArrowheads="1"/>
          </p:cNvSpPr>
          <p:nvPr/>
        </p:nvSpPr>
        <p:spPr bwMode="auto">
          <a:xfrm>
            <a:off x="4572000" y="2420938"/>
            <a:ext cx="6350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ack1</a:t>
            </a:r>
          </a:p>
        </p:txBody>
      </p:sp>
      <p:sp>
        <p:nvSpPr>
          <p:cNvPr id="28681" name="Line 6"/>
          <p:cNvSpPr>
            <a:spLocks noChangeShapeType="1"/>
          </p:cNvSpPr>
          <p:nvPr/>
        </p:nvSpPr>
        <p:spPr bwMode="auto">
          <a:xfrm flipH="1">
            <a:off x="5651500" y="1268413"/>
            <a:ext cx="15875" cy="417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682" name="Parallelogram 62"/>
          <p:cNvSpPr>
            <a:spLocks noChangeArrowheads="1"/>
          </p:cNvSpPr>
          <p:nvPr/>
        </p:nvSpPr>
        <p:spPr bwMode="auto">
          <a:xfrm rot="887846" flipH="1">
            <a:off x="3425825" y="1916113"/>
            <a:ext cx="2309813" cy="360362"/>
          </a:xfrm>
          <a:prstGeom prst="parallelogram">
            <a:avLst>
              <a:gd name="adj" fmla="val 24956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8683" name="Line 9"/>
          <p:cNvSpPr>
            <a:spLocks noChangeShapeType="1"/>
          </p:cNvSpPr>
          <p:nvPr/>
        </p:nvSpPr>
        <p:spPr bwMode="auto">
          <a:xfrm flipV="1">
            <a:off x="1476375" y="1557338"/>
            <a:ext cx="470058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65" name="AutoShape 36"/>
          <p:cNvSpPr>
            <a:spLocks/>
          </p:cNvSpPr>
          <p:nvPr/>
        </p:nvSpPr>
        <p:spPr bwMode="auto">
          <a:xfrm>
            <a:off x="3276600" y="2133600"/>
            <a:ext cx="215900" cy="863600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8685" name="Parallelogram 65"/>
          <p:cNvSpPr>
            <a:spLocks noChangeArrowheads="1"/>
          </p:cNvSpPr>
          <p:nvPr/>
        </p:nvSpPr>
        <p:spPr bwMode="auto">
          <a:xfrm rot="887846" flipH="1">
            <a:off x="3451225" y="2168525"/>
            <a:ext cx="893763" cy="360363"/>
          </a:xfrm>
          <a:prstGeom prst="parallelogram">
            <a:avLst>
              <a:gd name="adj" fmla="val 24962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8686" name="Line 9"/>
          <p:cNvSpPr>
            <a:spLocks noChangeShapeType="1"/>
          </p:cNvSpPr>
          <p:nvPr/>
        </p:nvSpPr>
        <p:spPr bwMode="auto">
          <a:xfrm>
            <a:off x="3059113" y="2997200"/>
            <a:ext cx="316865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8687" name="Rectangle 18"/>
          <p:cNvSpPr>
            <a:spLocks noChangeArrowheads="1"/>
          </p:cNvSpPr>
          <p:nvPr/>
        </p:nvSpPr>
        <p:spPr bwMode="auto">
          <a:xfrm>
            <a:off x="3563938" y="2133600"/>
            <a:ext cx="4667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m2</a:t>
            </a:r>
          </a:p>
        </p:txBody>
      </p:sp>
      <p:sp>
        <p:nvSpPr>
          <p:cNvPr id="28688" name="Rectangle 18"/>
          <p:cNvSpPr>
            <a:spLocks noChangeArrowheads="1"/>
          </p:cNvSpPr>
          <p:nvPr/>
        </p:nvSpPr>
        <p:spPr bwMode="auto">
          <a:xfrm>
            <a:off x="2916238" y="1628775"/>
            <a:ext cx="3524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Tt</a:t>
            </a:r>
          </a:p>
        </p:txBody>
      </p:sp>
      <p:sp>
        <p:nvSpPr>
          <p:cNvPr id="70" name="AutoShape 36"/>
          <p:cNvSpPr>
            <a:spLocks/>
          </p:cNvSpPr>
          <p:nvPr/>
        </p:nvSpPr>
        <p:spPr bwMode="auto">
          <a:xfrm>
            <a:off x="3348038" y="1628775"/>
            <a:ext cx="71437" cy="360363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8690" name="Line 9"/>
          <p:cNvSpPr>
            <a:spLocks noChangeShapeType="1"/>
          </p:cNvSpPr>
          <p:nvPr/>
        </p:nvSpPr>
        <p:spPr bwMode="auto">
          <a:xfrm flipV="1">
            <a:off x="1476375" y="2060575"/>
            <a:ext cx="470058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8691" name="Line 12"/>
          <p:cNvSpPr>
            <a:spLocks noChangeShapeType="1"/>
          </p:cNvSpPr>
          <p:nvPr/>
        </p:nvSpPr>
        <p:spPr bwMode="auto">
          <a:xfrm flipH="1">
            <a:off x="3492500" y="2565400"/>
            <a:ext cx="21590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692" name="Rectangle 8"/>
          <p:cNvSpPr>
            <a:spLocks noChangeArrowheads="1"/>
          </p:cNvSpPr>
          <p:nvPr/>
        </p:nvSpPr>
        <p:spPr bwMode="auto">
          <a:xfrm>
            <a:off x="5148263" y="2133600"/>
            <a:ext cx="4667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m1</a:t>
            </a:r>
          </a:p>
        </p:txBody>
      </p:sp>
      <p:sp>
        <p:nvSpPr>
          <p:cNvPr id="28693" name="Rectangle 73"/>
          <p:cNvSpPr>
            <a:spLocks noChangeArrowheads="1"/>
          </p:cNvSpPr>
          <p:nvPr/>
        </p:nvSpPr>
        <p:spPr bwMode="auto">
          <a:xfrm>
            <a:off x="5724525" y="2205038"/>
            <a:ext cx="360363" cy="3603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8694" name="Line 12"/>
          <p:cNvSpPr>
            <a:spLocks noChangeShapeType="1"/>
          </p:cNvSpPr>
          <p:nvPr/>
        </p:nvSpPr>
        <p:spPr bwMode="auto">
          <a:xfrm>
            <a:off x="6156325" y="2565400"/>
            <a:ext cx="719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695" name="Line 12"/>
          <p:cNvSpPr>
            <a:spLocks noChangeShapeType="1"/>
          </p:cNvSpPr>
          <p:nvPr/>
        </p:nvSpPr>
        <p:spPr bwMode="auto">
          <a:xfrm>
            <a:off x="6156325" y="3789363"/>
            <a:ext cx="719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77" name="Rectangle 76"/>
          <p:cNvSpPr/>
          <p:nvPr/>
        </p:nvSpPr>
        <p:spPr>
          <a:xfrm>
            <a:off x="7092950" y="1989138"/>
            <a:ext cx="1439863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pt-PT" sz="1800" dirty="0">
                <a:solidFill>
                  <a:srgbClr val="0000FF"/>
                </a:solidFill>
                <a:latin typeface="+mn-lt"/>
              </a:rPr>
              <a:t>Aplicação</a:t>
            </a:r>
          </a:p>
        </p:txBody>
      </p:sp>
      <p:sp>
        <p:nvSpPr>
          <p:cNvPr id="28697" name="Rectangle 18"/>
          <p:cNvSpPr>
            <a:spLocks noChangeArrowheads="1"/>
          </p:cNvSpPr>
          <p:nvPr/>
        </p:nvSpPr>
        <p:spPr bwMode="auto">
          <a:xfrm>
            <a:off x="6948488" y="2349500"/>
            <a:ext cx="1584325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Consome m</a:t>
            </a:r>
          </a:p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Envia ack1</a:t>
            </a:r>
          </a:p>
        </p:txBody>
      </p:sp>
      <p:sp>
        <p:nvSpPr>
          <p:cNvPr id="28698" name="Rectangle 18"/>
          <p:cNvSpPr>
            <a:spLocks noChangeArrowheads="1"/>
          </p:cNvSpPr>
          <p:nvPr/>
        </p:nvSpPr>
        <p:spPr bwMode="auto">
          <a:xfrm>
            <a:off x="4932363" y="3429000"/>
            <a:ext cx="4667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m3</a:t>
            </a:r>
          </a:p>
        </p:txBody>
      </p:sp>
      <p:sp>
        <p:nvSpPr>
          <p:cNvPr id="80" name="AutoShape 36"/>
          <p:cNvSpPr>
            <a:spLocks/>
          </p:cNvSpPr>
          <p:nvPr/>
        </p:nvSpPr>
        <p:spPr bwMode="auto">
          <a:xfrm>
            <a:off x="2268538" y="2133600"/>
            <a:ext cx="44450" cy="2879725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8700" name="Line 9"/>
          <p:cNvSpPr>
            <a:spLocks noChangeShapeType="1"/>
          </p:cNvSpPr>
          <p:nvPr/>
        </p:nvSpPr>
        <p:spPr bwMode="auto">
          <a:xfrm>
            <a:off x="1547813" y="5084763"/>
            <a:ext cx="448468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8701" name="Rectangle 18"/>
          <p:cNvSpPr>
            <a:spLocks noChangeArrowheads="1"/>
          </p:cNvSpPr>
          <p:nvPr/>
        </p:nvSpPr>
        <p:spPr bwMode="auto">
          <a:xfrm>
            <a:off x="1258888" y="3284538"/>
            <a:ext cx="892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Timeout</a:t>
            </a:r>
          </a:p>
        </p:txBody>
      </p:sp>
      <p:sp>
        <p:nvSpPr>
          <p:cNvPr id="28702" name="Rectangle 82"/>
          <p:cNvSpPr>
            <a:spLocks noChangeArrowheads="1"/>
          </p:cNvSpPr>
          <p:nvPr/>
        </p:nvSpPr>
        <p:spPr bwMode="auto">
          <a:xfrm>
            <a:off x="5724525" y="3573463"/>
            <a:ext cx="360363" cy="3603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8703" name="Rectangle 18"/>
          <p:cNvSpPr>
            <a:spLocks noChangeArrowheads="1"/>
          </p:cNvSpPr>
          <p:nvPr/>
        </p:nvSpPr>
        <p:spPr bwMode="auto">
          <a:xfrm>
            <a:off x="6948488" y="3573463"/>
            <a:ext cx="1655762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Guarda m3</a:t>
            </a:r>
          </a:p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Envia ack1</a:t>
            </a:r>
          </a:p>
        </p:txBody>
      </p:sp>
      <p:sp>
        <p:nvSpPr>
          <p:cNvPr id="28704" name="Rectangle 20"/>
          <p:cNvSpPr>
            <a:spLocks noChangeArrowheads="1"/>
          </p:cNvSpPr>
          <p:nvPr/>
        </p:nvSpPr>
        <p:spPr bwMode="auto">
          <a:xfrm>
            <a:off x="4572000" y="3789363"/>
            <a:ext cx="6350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ack1</a:t>
            </a:r>
          </a:p>
        </p:txBody>
      </p:sp>
      <p:sp>
        <p:nvSpPr>
          <p:cNvPr id="28705" name="Line 12"/>
          <p:cNvSpPr>
            <a:spLocks noChangeShapeType="1"/>
          </p:cNvSpPr>
          <p:nvPr/>
        </p:nvSpPr>
        <p:spPr bwMode="auto">
          <a:xfrm flipH="1">
            <a:off x="3492500" y="3933825"/>
            <a:ext cx="21590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06" name="Parallelogram 86"/>
          <p:cNvSpPr>
            <a:spLocks noChangeArrowheads="1"/>
          </p:cNvSpPr>
          <p:nvPr/>
        </p:nvSpPr>
        <p:spPr bwMode="auto">
          <a:xfrm rot="887846" flipH="1">
            <a:off x="3425825" y="4645025"/>
            <a:ext cx="2239963" cy="376238"/>
          </a:xfrm>
          <a:prstGeom prst="parallelogram">
            <a:avLst>
              <a:gd name="adj" fmla="val 25055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8707" name="Rectangle 18"/>
          <p:cNvSpPr>
            <a:spLocks noChangeArrowheads="1"/>
          </p:cNvSpPr>
          <p:nvPr/>
        </p:nvSpPr>
        <p:spPr bwMode="auto">
          <a:xfrm>
            <a:off x="3563938" y="4437063"/>
            <a:ext cx="466725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m2</a:t>
            </a:r>
          </a:p>
        </p:txBody>
      </p:sp>
      <p:sp>
        <p:nvSpPr>
          <p:cNvPr id="28708" name="Line 12"/>
          <p:cNvSpPr>
            <a:spLocks noChangeShapeType="1"/>
          </p:cNvSpPr>
          <p:nvPr/>
        </p:nvSpPr>
        <p:spPr bwMode="auto">
          <a:xfrm>
            <a:off x="6156325" y="5013325"/>
            <a:ext cx="719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09" name="Rectangle 18"/>
          <p:cNvSpPr>
            <a:spLocks noChangeArrowheads="1"/>
          </p:cNvSpPr>
          <p:nvPr/>
        </p:nvSpPr>
        <p:spPr bwMode="auto">
          <a:xfrm>
            <a:off x="6948488" y="4797425"/>
            <a:ext cx="1655762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Consome m2 e m3. Envia ack3</a:t>
            </a:r>
          </a:p>
        </p:txBody>
      </p:sp>
      <p:sp>
        <p:nvSpPr>
          <p:cNvPr id="28710" name="Rectangle 90"/>
          <p:cNvSpPr>
            <a:spLocks noChangeArrowheads="1"/>
          </p:cNvSpPr>
          <p:nvPr/>
        </p:nvSpPr>
        <p:spPr bwMode="auto">
          <a:xfrm>
            <a:off x="5724525" y="4941888"/>
            <a:ext cx="360363" cy="35877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4000" dirty="0" err="1" smtClean="0"/>
              <a:t>Acções</a:t>
            </a:r>
            <a:r>
              <a:rPr lang="pt-PT" sz="4000" dirty="0" smtClean="0"/>
              <a:t> executadas</a:t>
            </a:r>
            <a:endParaRPr lang="pt-PT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Por cada mensagem n recebida, o receptor</a:t>
            </a:r>
          </a:p>
          <a:p>
            <a:pPr lvl="1">
              <a:defRPr/>
            </a:pPr>
            <a:r>
              <a:rPr lang="pt-PT" sz="2000" dirty="0"/>
              <a:t>E</a:t>
            </a:r>
            <a:r>
              <a:rPr lang="pt-PT" sz="2000" dirty="0" smtClean="0"/>
              <a:t>nvia o respectivo ACK(n) se esta estiver na ordem</a:t>
            </a:r>
          </a:p>
          <a:p>
            <a:pPr lvl="1">
              <a:defRPr/>
            </a:pPr>
            <a:r>
              <a:rPr lang="pt-PT" sz="2000" dirty="0" smtClean="0"/>
              <a:t>Se estiver fora de ordem mas tiver a janela de recepção &gt; 1 tenta guardá-la; opcionalmente pode enviar um NACK ou um ACK cumulativo</a:t>
            </a:r>
          </a:p>
          <a:p>
            <a:pPr>
              <a:defRPr/>
            </a:pPr>
            <a:r>
              <a:rPr lang="pt-PT" sz="2400" dirty="0" smtClean="0"/>
              <a:t>Por cada mensagem n enviada, o emissor arma um </a:t>
            </a:r>
            <a:r>
              <a:rPr lang="pt-PT" sz="2400" i="1" dirty="0" err="1" smtClean="0"/>
              <a:t>timeout</a:t>
            </a:r>
            <a:r>
              <a:rPr lang="pt-PT" sz="2400" i="1" dirty="0" smtClean="0"/>
              <a:t> T(n)</a:t>
            </a:r>
            <a:endParaRPr lang="pt-PT" sz="2400" i="1" dirty="0"/>
          </a:p>
          <a:p>
            <a:pPr>
              <a:defRPr/>
            </a:pPr>
            <a:r>
              <a:rPr lang="pt-PT" sz="2400" dirty="0" smtClean="0"/>
              <a:t>Sempre que um </a:t>
            </a:r>
            <a:r>
              <a:rPr lang="pt-PT" sz="2400" dirty="0" err="1" smtClean="0"/>
              <a:t>timeout</a:t>
            </a:r>
            <a:r>
              <a:rPr lang="pt-PT" sz="2400" dirty="0" smtClean="0"/>
              <a:t> T(n) dispara no emissor, ou este recebe um NACK(n), a mensagem n é reenviada assim como as mensagens a seguir a n</a:t>
            </a:r>
          </a:p>
          <a:p>
            <a:pPr>
              <a:defRPr/>
            </a:pPr>
            <a:r>
              <a:rPr lang="pt-PT" sz="2400" dirty="0" smtClean="0"/>
              <a:t>O emissor está sempre limitado pela dimensão máxima da sua janela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8FE7A4-A3B9-264C-AD1C-C1B3D2ADAAB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A janela do emissor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20980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À esquerda está sempre a mensagem emitida há mais tempo que ainda não foi </a:t>
            </a:r>
            <a:r>
              <a:rPr lang="pt-PT" sz="2400" i="1" dirty="0" err="1" smtClean="0"/>
              <a:t>ack’d</a:t>
            </a:r>
            <a:endParaRPr lang="pt-PT" sz="2400" i="1" dirty="0" smtClean="0"/>
          </a:p>
          <a:p>
            <a:pPr>
              <a:defRPr/>
            </a:pPr>
            <a:r>
              <a:rPr lang="pt-PT" sz="2400" dirty="0" smtClean="0"/>
              <a:t>Na janela estão todas as mensagens já emitidas e não </a:t>
            </a:r>
            <a:r>
              <a:rPr lang="pt-PT" sz="2400" i="1" dirty="0" err="1" smtClean="0"/>
              <a:t>ack’d</a:t>
            </a:r>
            <a:r>
              <a:rPr lang="pt-PT" sz="2400" dirty="0" smtClean="0"/>
              <a:t> e eventualmente as que ainda não foram transmitidas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ABCB11-B710-7E40-9294-17E02E77ADF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5" name="Picture 4" descr="gbn_seqn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860800"/>
            <a:ext cx="8099425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Podemos melhorar 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Quando o RTT é muito baixo, ou o valor do </a:t>
            </a:r>
            <a:r>
              <a:rPr lang="pt-PT" sz="2400" dirty="0" err="1" smtClean="0"/>
              <a:t>Tt</a:t>
            </a:r>
            <a:r>
              <a:rPr lang="pt-PT" sz="2400" dirty="0" smtClean="0"/>
              <a:t> / RTT é significativo, uma janela de emissão relativamente pequena é suficiente para manter o emissor quase sempre a emitir</a:t>
            </a:r>
          </a:p>
          <a:p>
            <a:pPr>
              <a:defRPr/>
            </a:pPr>
            <a:r>
              <a:rPr lang="pt-PT" sz="2400" dirty="0" smtClean="0"/>
              <a:t>Se houverem erros de transmissão (admitamos que não são frequentes) o funcionamento </a:t>
            </a:r>
            <a:r>
              <a:rPr lang="pt-PT" sz="2400" dirty="0" err="1" smtClean="0"/>
              <a:t>go</a:t>
            </a:r>
            <a:r>
              <a:rPr lang="pt-PT" sz="2400" dirty="0" smtClean="0"/>
              <a:t>-</a:t>
            </a:r>
            <a:r>
              <a:rPr lang="pt-PT" sz="2400" dirty="0" err="1" smtClean="0"/>
              <a:t>back</a:t>
            </a:r>
            <a:r>
              <a:rPr lang="pt-PT" sz="2400" dirty="0" smtClean="0"/>
              <a:t>-N penaliza. A penalização é proporcional ao tamanho da janela</a:t>
            </a:r>
          </a:p>
          <a:p>
            <a:pPr>
              <a:defRPr/>
            </a:pPr>
            <a:r>
              <a:rPr lang="pt-PT" sz="2400" dirty="0" smtClean="0"/>
              <a:t>No entanto, se o valor de </a:t>
            </a:r>
            <a:r>
              <a:rPr lang="pt-PT" sz="2400" dirty="0" err="1" smtClean="0"/>
              <a:t>Tt</a:t>
            </a:r>
            <a:r>
              <a:rPr lang="pt-PT" sz="2400" dirty="0" smtClean="0"/>
              <a:t> é muito pequeno (canal de alta capacidade) e o RTT é muito grande (canal muito extenso), a janela do emissor pode ter de ser muito grande e o funcionamento </a:t>
            </a:r>
            <a:r>
              <a:rPr lang="pt-PT" sz="2400" dirty="0" err="1" smtClean="0"/>
              <a:t>go</a:t>
            </a:r>
            <a:r>
              <a:rPr lang="pt-PT" sz="2400" dirty="0" smtClean="0"/>
              <a:t>-</a:t>
            </a:r>
            <a:r>
              <a:rPr lang="pt-PT" sz="2400" dirty="0" err="1" smtClean="0"/>
              <a:t>back</a:t>
            </a:r>
            <a:r>
              <a:rPr lang="pt-PT" sz="2400" dirty="0" smtClean="0"/>
              <a:t>-N muito penalizante se houverem erros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EDCBB4-D16A-2943-9214-98F4D525497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Line 12"/>
          <p:cNvSpPr>
            <a:spLocks noChangeShapeType="1"/>
          </p:cNvSpPr>
          <p:nvPr/>
        </p:nvSpPr>
        <p:spPr bwMode="auto">
          <a:xfrm>
            <a:off x="3492500" y="1557338"/>
            <a:ext cx="2159000" cy="1008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70" name="Line 12"/>
          <p:cNvSpPr>
            <a:spLocks noChangeShapeType="1"/>
          </p:cNvSpPr>
          <p:nvPr/>
        </p:nvSpPr>
        <p:spPr bwMode="auto">
          <a:xfrm>
            <a:off x="3492500" y="1700213"/>
            <a:ext cx="2159000" cy="1008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71" name="Line 12"/>
          <p:cNvSpPr>
            <a:spLocks noChangeShapeType="1"/>
          </p:cNvSpPr>
          <p:nvPr/>
        </p:nvSpPr>
        <p:spPr bwMode="auto">
          <a:xfrm>
            <a:off x="3492500" y="1844675"/>
            <a:ext cx="2159000" cy="1008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72" name="Line 12"/>
          <p:cNvSpPr>
            <a:spLocks noChangeShapeType="1"/>
          </p:cNvSpPr>
          <p:nvPr/>
        </p:nvSpPr>
        <p:spPr bwMode="auto">
          <a:xfrm>
            <a:off x="3492500" y="1989138"/>
            <a:ext cx="2159000" cy="1008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73" name="Line 12"/>
          <p:cNvSpPr>
            <a:spLocks noChangeShapeType="1"/>
          </p:cNvSpPr>
          <p:nvPr/>
        </p:nvSpPr>
        <p:spPr bwMode="auto">
          <a:xfrm>
            <a:off x="3492500" y="2133600"/>
            <a:ext cx="2159000" cy="1008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74" name="Line 12"/>
          <p:cNvSpPr>
            <a:spLocks noChangeShapeType="1"/>
          </p:cNvSpPr>
          <p:nvPr/>
        </p:nvSpPr>
        <p:spPr bwMode="auto">
          <a:xfrm>
            <a:off x="3492500" y="2276475"/>
            <a:ext cx="2159000" cy="1008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75" name="Line 12"/>
          <p:cNvSpPr>
            <a:spLocks noChangeShapeType="1"/>
          </p:cNvSpPr>
          <p:nvPr/>
        </p:nvSpPr>
        <p:spPr bwMode="auto">
          <a:xfrm>
            <a:off x="3492500" y="2420938"/>
            <a:ext cx="2159000" cy="1008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76" name="Line 12"/>
          <p:cNvSpPr>
            <a:spLocks noChangeShapeType="1"/>
          </p:cNvSpPr>
          <p:nvPr/>
        </p:nvSpPr>
        <p:spPr bwMode="auto">
          <a:xfrm>
            <a:off x="3492500" y="2565400"/>
            <a:ext cx="2159000" cy="1008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77" name="Line 12"/>
          <p:cNvSpPr>
            <a:spLocks noChangeShapeType="1"/>
          </p:cNvSpPr>
          <p:nvPr/>
        </p:nvSpPr>
        <p:spPr bwMode="auto">
          <a:xfrm>
            <a:off x="3492500" y="2708275"/>
            <a:ext cx="1366838" cy="649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78" name="Line 12"/>
          <p:cNvSpPr>
            <a:spLocks noChangeShapeType="1"/>
          </p:cNvSpPr>
          <p:nvPr/>
        </p:nvSpPr>
        <p:spPr bwMode="auto">
          <a:xfrm>
            <a:off x="3492500" y="2852738"/>
            <a:ext cx="2159000" cy="1008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err="1" smtClean="0"/>
              <a:t>Go-back</a:t>
            </a:r>
            <a:r>
              <a:rPr lang="pt-PT" dirty="0" smtClean="0"/>
              <a:t> com janelas </a:t>
            </a:r>
            <a:r>
              <a:rPr lang="pt-PT" i="1" dirty="0" smtClean="0"/>
              <a:t>grandes</a:t>
            </a:r>
            <a:endParaRPr lang="pt-PT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5516563"/>
            <a:ext cx="8610600" cy="1081087"/>
          </a:xfrm>
        </p:spPr>
        <p:txBody>
          <a:bodyPr/>
          <a:lstStyle/>
          <a:p>
            <a:pPr>
              <a:defRPr/>
            </a:pPr>
            <a:r>
              <a:rPr lang="pt-PT" sz="2000" dirty="0" smtClean="0"/>
              <a:t>Como o </a:t>
            </a:r>
            <a:r>
              <a:rPr lang="pt-PT" sz="2000" dirty="0" err="1" smtClean="0"/>
              <a:t>timeout</a:t>
            </a:r>
            <a:r>
              <a:rPr lang="pt-PT" sz="2000" dirty="0" smtClean="0"/>
              <a:t> nunca pode ser inferior a RTT, antes pelo contrário, mesmo com </a:t>
            </a:r>
            <a:r>
              <a:rPr lang="pt-PT" sz="2000" dirty="0" err="1" smtClean="0"/>
              <a:t>NACKs</a:t>
            </a:r>
            <a:r>
              <a:rPr lang="pt-PT" sz="2000" dirty="0" smtClean="0"/>
              <a:t> o funcionamento </a:t>
            </a:r>
            <a:r>
              <a:rPr lang="pt-PT" sz="2000" dirty="0" err="1" smtClean="0"/>
              <a:t>go</a:t>
            </a:r>
            <a:r>
              <a:rPr lang="pt-PT" sz="2000" dirty="0" smtClean="0"/>
              <a:t>-</a:t>
            </a:r>
            <a:r>
              <a:rPr lang="pt-PT" sz="2000" dirty="0" err="1" smtClean="0"/>
              <a:t>back</a:t>
            </a:r>
            <a:r>
              <a:rPr lang="pt-PT" sz="2000" dirty="0" smtClean="0"/>
              <a:t>-N é sempre muito penalizante</a:t>
            </a:r>
          </a:p>
        </p:txBody>
      </p:sp>
      <p:sp>
        <p:nvSpPr>
          <p:cNvPr id="5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858040-9261-C24D-9CE1-AF7B3963DBC1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2782" name="Rectangle 5"/>
          <p:cNvSpPr>
            <a:spLocks noChangeArrowheads="1"/>
          </p:cNvSpPr>
          <p:nvPr/>
        </p:nvSpPr>
        <p:spPr bwMode="auto">
          <a:xfrm>
            <a:off x="2984500" y="2286000"/>
            <a:ext cx="2055813" cy="14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 b="0">
              <a:solidFill>
                <a:srgbClr val="000000"/>
              </a:solidFill>
              <a:latin typeface="Tw Cen MT" charset="0"/>
              <a:cs typeface="Tw Cen MT" charset="0"/>
            </a:endParaRPr>
          </a:p>
        </p:txBody>
      </p:sp>
      <p:sp>
        <p:nvSpPr>
          <p:cNvPr id="32783" name="Line 6"/>
          <p:cNvSpPr>
            <a:spLocks noChangeShapeType="1"/>
          </p:cNvSpPr>
          <p:nvPr/>
        </p:nvSpPr>
        <p:spPr bwMode="auto">
          <a:xfrm flipH="1">
            <a:off x="3492500" y="1268413"/>
            <a:ext cx="15875" cy="4105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84" name="Rectangle 18"/>
          <p:cNvSpPr>
            <a:spLocks noChangeArrowheads="1"/>
          </p:cNvSpPr>
          <p:nvPr/>
        </p:nvSpPr>
        <p:spPr bwMode="auto">
          <a:xfrm>
            <a:off x="2771775" y="2420938"/>
            <a:ext cx="506413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RTT</a:t>
            </a:r>
          </a:p>
        </p:txBody>
      </p:sp>
      <p:sp>
        <p:nvSpPr>
          <p:cNvPr id="32785" name="Rectangle 20"/>
          <p:cNvSpPr>
            <a:spLocks noChangeArrowheads="1"/>
          </p:cNvSpPr>
          <p:nvPr/>
        </p:nvSpPr>
        <p:spPr bwMode="auto">
          <a:xfrm>
            <a:off x="3563938" y="4724400"/>
            <a:ext cx="609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nack</a:t>
            </a:r>
          </a:p>
        </p:txBody>
      </p:sp>
      <p:sp>
        <p:nvSpPr>
          <p:cNvPr id="32786" name="Line 6"/>
          <p:cNvSpPr>
            <a:spLocks noChangeShapeType="1"/>
          </p:cNvSpPr>
          <p:nvPr/>
        </p:nvSpPr>
        <p:spPr bwMode="auto">
          <a:xfrm flipH="1">
            <a:off x="5651500" y="1268413"/>
            <a:ext cx="15875" cy="417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87" name="Line 9"/>
          <p:cNvSpPr>
            <a:spLocks noChangeShapeType="1"/>
          </p:cNvSpPr>
          <p:nvPr/>
        </p:nvSpPr>
        <p:spPr bwMode="auto">
          <a:xfrm flipV="1">
            <a:off x="2843213" y="1557338"/>
            <a:ext cx="333375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65" name="AutoShape 36"/>
          <p:cNvSpPr>
            <a:spLocks/>
          </p:cNvSpPr>
          <p:nvPr/>
        </p:nvSpPr>
        <p:spPr bwMode="auto">
          <a:xfrm>
            <a:off x="3276600" y="1557338"/>
            <a:ext cx="287338" cy="2016125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32789" name="Line 9"/>
          <p:cNvSpPr>
            <a:spLocks noChangeShapeType="1"/>
          </p:cNvSpPr>
          <p:nvPr/>
        </p:nvSpPr>
        <p:spPr bwMode="auto">
          <a:xfrm>
            <a:off x="3059113" y="3573463"/>
            <a:ext cx="316865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2790" name="Line 12"/>
          <p:cNvSpPr>
            <a:spLocks noChangeShapeType="1"/>
          </p:cNvSpPr>
          <p:nvPr/>
        </p:nvSpPr>
        <p:spPr bwMode="auto">
          <a:xfrm flipH="1">
            <a:off x="3492500" y="2565400"/>
            <a:ext cx="2159000" cy="1008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80" name="AutoShape 36"/>
          <p:cNvSpPr>
            <a:spLocks/>
          </p:cNvSpPr>
          <p:nvPr/>
        </p:nvSpPr>
        <p:spPr bwMode="auto">
          <a:xfrm>
            <a:off x="2843213" y="2708275"/>
            <a:ext cx="144462" cy="2665413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32792" name="Rectangle 18"/>
          <p:cNvSpPr>
            <a:spLocks noChangeArrowheads="1"/>
          </p:cNvSpPr>
          <p:nvPr/>
        </p:nvSpPr>
        <p:spPr bwMode="auto">
          <a:xfrm>
            <a:off x="1692275" y="3860800"/>
            <a:ext cx="890588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Timeout</a:t>
            </a:r>
          </a:p>
        </p:txBody>
      </p:sp>
      <p:sp>
        <p:nvSpPr>
          <p:cNvPr id="32793" name="Line 12"/>
          <p:cNvSpPr>
            <a:spLocks noChangeShapeType="1"/>
          </p:cNvSpPr>
          <p:nvPr/>
        </p:nvSpPr>
        <p:spPr bwMode="auto">
          <a:xfrm flipH="1">
            <a:off x="3492500" y="2708275"/>
            <a:ext cx="2159000" cy="1008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94" name="Line 12"/>
          <p:cNvSpPr>
            <a:spLocks noChangeShapeType="1"/>
          </p:cNvSpPr>
          <p:nvPr/>
        </p:nvSpPr>
        <p:spPr bwMode="auto">
          <a:xfrm flipH="1">
            <a:off x="3492500" y="2852738"/>
            <a:ext cx="2159000" cy="1008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95" name="Line 12"/>
          <p:cNvSpPr>
            <a:spLocks noChangeShapeType="1"/>
          </p:cNvSpPr>
          <p:nvPr/>
        </p:nvSpPr>
        <p:spPr bwMode="auto">
          <a:xfrm flipH="1">
            <a:off x="3492500" y="2997200"/>
            <a:ext cx="2159000" cy="1008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96" name="Line 12"/>
          <p:cNvSpPr>
            <a:spLocks noChangeShapeType="1"/>
          </p:cNvSpPr>
          <p:nvPr/>
        </p:nvSpPr>
        <p:spPr bwMode="auto">
          <a:xfrm flipH="1">
            <a:off x="3492500" y="3141663"/>
            <a:ext cx="2159000" cy="1008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97" name="Line 12"/>
          <p:cNvSpPr>
            <a:spLocks noChangeShapeType="1"/>
          </p:cNvSpPr>
          <p:nvPr/>
        </p:nvSpPr>
        <p:spPr bwMode="auto">
          <a:xfrm flipH="1">
            <a:off x="3492500" y="3284538"/>
            <a:ext cx="2159000" cy="1008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98" name="Line 12"/>
          <p:cNvSpPr>
            <a:spLocks noChangeShapeType="1"/>
          </p:cNvSpPr>
          <p:nvPr/>
        </p:nvSpPr>
        <p:spPr bwMode="auto">
          <a:xfrm flipH="1">
            <a:off x="3492500" y="3429000"/>
            <a:ext cx="2159000" cy="1008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99" name="Line 12"/>
          <p:cNvSpPr>
            <a:spLocks noChangeShapeType="1"/>
          </p:cNvSpPr>
          <p:nvPr/>
        </p:nvSpPr>
        <p:spPr bwMode="auto">
          <a:xfrm flipH="1">
            <a:off x="3492500" y="3573463"/>
            <a:ext cx="2159000" cy="1008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00" name="Line 12"/>
          <p:cNvSpPr>
            <a:spLocks noChangeShapeType="1"/>
          </p:cNvSpPr>
          <p:nvPr/>
        </p:nvSpPr>
        <p:spPr bwMode="auto">
          <a:xfrm>
            <a:off x="3563938" y="3573463"/>
            <a:ext cx="2087562" cy="1008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01" name="Line 12"/>
          <p:cNvSpPr>
            <a:spLocks noChangeShapeType="1"/>
          </p:cNvSpPr>
          <p:nvPr/>
        </p:nvSpPr>
        <p:spPr bwMode="auto">
          <a:xfrm>
            <a:off x="3492500" y="3716338"/>
            <a:ext cx="2159000" cy="1008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02" name="Line 12"/>
          <p:cNvSpPr>
            <a:spLocks noChangeShapeType="1"/>
          </p:cNvSpPr>
          <p:nvPr/>
        </p:nvSpPr>
        <p:spPr bwMode="auto">
          <a:xfrm>
            <a:off x="3563938" y="3860800"/>
            <a:ext cx="2087562" cy="1008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03" name="Line 12"/>
          <p:cNvSpPr>
            <a:spLocks noChangeShapeType="1"/>
          </p:cNvSpPr>
          <p:nvPr/>
        </p:nvSpPr>
        <p:spPr bwMode="auto">
          <a:xfrm>
            <a:off x="3492500" y="4005263"/>
            <a:ext cx="2159000" cy="1008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04" name="Line 12"/>
          <p:cNvSpPr>
            <a:spLocks noChangeShapeType="1"/>
          </p:cNvSpPr>
          <p:nvPr/>
        </p:nvSpPr>
        <p:spPr bwMode="auto">
          <a:xfrm>
            <a:off x="3492500" y="4149725"/>
            <a:ext cx="2159000" cy="1008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05" name="Line 12"/>
          <p:cNvSpPr>
            <a:spLocks noChangeShapeType="1"/>
          </p:cNvSpPr>
          <p:nvPr/>
        </p:nvSpPr>
        <p:spPr bwMode="auto">
          <a:xfrm flipH="1">
            <a:off x="3492500" y="3860800"/>
            <a:ext cx="2159000" cy="1008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06" name="Line 9"/>
          <p:cNvSpPr>
            <a:spLocks noChangeShapeType="1"/>
          </p:cNvSpPr>
          <p:nvPr/>
        </p:nvSpPr>
        <p:spPr bwMode="auto">
          <a:xfrm>
            <a:off x="3059113" y="2708275"/>
            <a:ext cx="316865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99" name="AutoShape 36"/>
          <p:cNvSpPr>
            <a:spLocks/>
          </p:cNvSpPr>
          <p:nvPr/>
        </p:nvSpPr>
        <p:spPr bwMode="auto">
          <a:xfrm flipH="1">
            <a:off x="6156325" y="2708275"/>
            <a:ext cx="360363" cy="2233613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32808" name="Line 9"/>
          <p:cNvSpPr>
            <a:spLocks noChangeShapeType="1"/>
          </p:cNvSpPr>
          <p:nvPr/>
        </p:nvSpPr>
        <p:spPr bwMode="auto">
          <a:xfrm>
            <a:off x="3059113" y="4941888"/>
            <a:ext cx="316865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2809" name="Rectangle 18"/>
          <p:cNvSpPr>
            <a:spLocks noChangeArrowheads="1"/>
          </p:cNvSpPr>
          <p:nvPr/>
        </p:nvSpPr>
        <p:spPr bwMode="auto">
          <a:xfrm>
            <a:off x="6659563" y="2997200"/>
            <a:ext cx="2089150" cy="174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FF"/>
                </a:solidFill>
                <a:latin typeface="Tw Cen MT" charset="0"/>
                <a:cs typeface="Tw Cen MT" charset="0"/>
              </a:rPr>
              <a:t>Dimensão do go-back, só depois do ack da mensagem perdida se pode voltar a transmitir mensagens ainda não transmitidas</a:t>
            </a:r>
          </a:p>
        </p:txBody>
      </p:sp>
      <p:sp>
        <p:nvSpPr>
          <p:cNvPr id="32810" name="Line 12"/>
          <p:cNvSpPr>
            <a:spLocks noChangeShapeType="1"/>
          </p:cNvSpPr>
          <p:nvPr/>
        </p:nvSpPr>
        <p:spPr bwMode="auto">
          <a:xfrm>
            <a:off x="3492500" y="4292600"/>
            <a:ext cx="2159000" cy="1008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11" name="Line 12"/>
          <p:cNvSpPr>
            <a:spLocks noChangeShapeType="1"/>
          </p:cNvSpPr>
          <p:nvPr/>
        </p:nvSpPr>
        <p:spPr bwMode="auto">
          <a:xfrm>
            <a:off x="3492500" y="4437063"/>
            <a:ext cx="2159000" cy="1008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12" name="Line 12"/>
          <p:cNvSpPr>
            <a:spLocks noChangeShapeType="1"/>
          </p:cNvSpPr>
          <p:nvPr/>
        </p:nvSpPr>
        <p:spPr bwMode="auto">
          <a:xfrm>
            <a:off x="3492500" y="4581525"/>
            <a:ext cx="1655763" cy="7921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Solução repetição </a:t>
            </a:r>
            <a:r>
              <a:rPr lang="pt-PT" dirty="0" err="1" smtClean="0"/>
              <a:t>selectiva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É possível melhorar o algoritmo introduzindo </a:t>
            </a:r>
            <a:r>
              <a:rPr lang="pt-PT" sz="2400" dirty="0" err="1" smtClean="0"/>
              <a:t>ACKs</a:t>
            </a:r>
            <a:r>
              <a:rPr lang="pt-PT" sz="2400" dirty="0" smtClean="0"/>
              <a:t> independentes para cada mensagem enviada e bem recebida</a:t>
            </a:r>
          </a:p>
          <a:p>
            <a:pPr>
              <a:defRPr/>
            </a:pPr>
            <a:r>
              <a:rPr lang="pt-PT" sz="2400" dirty="0" smtClean="0"/>
              <a:t>Significa isso que só se retransmitem as mensagens para as quais o emissor recebeu um NACK ou um </a:t>
            </a:r>
            <a:r>
              <a:rPr lang="pt-PT" sz="2400" i="1" dirty="0" err="1" smtClean="0"/>
              <a:t>timeout</a:t>
            </a:r>
            <a:r>
              <a:rPr lang="pt-PT" sz="2400" dirty="0" smtClean="0"/>
              <a:t> disparou</a:t>
            </a:r>
          </a:p>
          <a:p>
            <a:pPr>
              <a:defRPr/>
            </a:pPr>
            <a:r>
              <a:rPr lang="pt-PT" sz="2400" dirty="0" smtClean="0"/>
              <a:t>Nesses casos, a mensagem perdida é reenviada, mas não se executa o funcionamento </a:t>
            </a:r>
            <a:r>
              <a:rPr lang="pt-PT" sz="2400" dirty="0" err="1" smtClean="0"/>
              <a:t>go</a:t>
            </a:r>
            <a:r>
              <a:rPr lang="pt-PT" sz="2400" dirty="0" smtClean="0"/>
              <a:t>-</a:t>
            </a:r>
            <a:r>
              <a:rPr lang="pt-PT" sz="2400" dirty="0" err="1" smtClean="0"/>
              <a:t>back</a:t>
            </a:r>
            <a:r>
              <a:rPr lang="pt-PT" sz="2400" dirty="0" smtClean="0"/>
              <a:t>-N. O emissor continua sempre a enviar novas mensagens enquanto o tamanho da janela o permitir</a:t>
            </a:r>
          </a:p>
          <a:p>
            <a:pPr>
              <a:defRPr/>
            </a:pPr>
            <a:r>
              <a:rPr lang="pt-PT" sz="2400" dirty="0" smtClean="0"/>
              <a:t>Esta versão do algoritmo designa-se por </a:t>
            </a:r>
            <a:r>
              <a:rPr lang="pt-PT" sz="2400" b="1" dirty="0" err="1" smtClean="0"/>
              <a:t>selective</a:t>
            </a:r>
            <a:r>
              <a:rPr lang="pt-PT" sz="2400" b="1" dirty="0" smtClean="0"/>
              <a:t> </a:t>
            </a:r>
            <a:r>
              <a:rPr lang="pt-PT" sz="2400" b="1" dirty="0" err="1" smtClean="0"/>
              <a:t>repeat</a:t>
            </a:r>
            <a:endParaRPr lang="pt-PT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66E8FE-D54E-694C-9FE8-FDDC8AD995F0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190500"/>
            <a:ext cx="8501062" cy="8382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Exemplo de funcionamento</a:t>
            </a:r>
            <a:endParaRPr lang="en-US" i="1" dirty="0">
              <a:latin typeface="+mn-lt"/>
              <a:ea typeface="ＭＳ Ｐゴシック" charset="0"/>
              <a:cs typeface="Tw Cen MT"/>
            </a:endParaRPr>
          </a:p>
        </p:txBody>
      </p:sp>
      <p:pic>
        <p:nvPicPr>
          <p:cNvPr id="34818" name="Picture 3" descr="03-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8" y="1028700"/>
            <a:ext cx="6856412" cy="582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4000" dirty="0" err="1" smtClean="0"/>
              <a:t>Acções</a:t>
            </a:r>
            <a:r>
              <a:rPr lang="pt-PT" sz="4000" dirty="0" smtClean="0"/>
              <a:t> executadas</a:t>
            </a:r>
            <a:endParaRPr lang="pt-PT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Por cada mensagem n recebida, o receptor envia o respectivo ACK(n) (pode também enviar um NACK da mais antiga mensagem que lhe falta receber)</a:t>
            </a:r>
          </a:p>
          <a:p>
            <a:pPr>
              <a:defRPr/>
            </a:pPr>
            <a:r>
              <a:rPr lang="pt-PT" dirty="0" smtClean="0"/>
              <a:t>Por cada mensagem n enviada, o emissor arma um </a:t>
            </a:r>
            <a:r>
              <a:rPr lang="pt-PT" i="1" dirty="0" err="1" smtClean="0"/>
              <a:t>timeout</a:t>
            </a:r>
            <a:r>
              <a:rPr lang="pt-PT" i="1" dirty="0" smtClean="0"/>
              <a:t> T(n)</a:t>
            </a:r>
            <a:endParaRPr lang="pt-PT" i="1" dirty="0"/>
          </a:p>
          <a:p>
            <a:pPr>
              <a:defRPr/>
            </a:pPr>
            <a:r>
              <a:rPr lang="pt-PT" dirty="0" smtClean="0"/>
              <a:t>Sempre que um </a:t>
            </a:r>
            <a:r>
              <a:rPr lang="pt-PT" dirty="0" err="1" smtClean="0"/>
              <a:t>timeout</a:t>
            </a:r>
            <a:r>
              <a:rPr lang="pt-PT" dirty="0" smtClean="0"/>
              <a:t> T(n) dispara no emissor, ou este recebe um NACK(n), a mensagem n é reenviada</a:t>
            </a:r>
          </a:p>
          <a:p>
            <a:pPr>
              <a:defRPr/>
            </a:pPr>
            <a:r>
              <a:rPr lang="pt-PT" dirty="0" smtClean="0"/>
              <a:t>O emissor continua limitado pela dimensão máxima da sua janela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3C35FE-CAEB-0C45-9535-05DEE86E29F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dirty="0" smtClean="0"/>
              <a:t>Para a transmissão fiável de dados uma solução simples consiste em usar um protocolo que só transmite uma mensagem de cada vez e só passa ao seguinte depois de receber um ACK</a:t>
            </a:r>
          </a:p>
          <a:p>
            <a:pPr>
              <a:defRPr/>
            </a:pPr>
            <a:r>
              <a:rPr lang="pt-PT" dirty="0" smtClean="0"/>
              <a:t>Esses protocolos têm pouco rendimento</a:t>
            </a:r>
          </a:p>
          <a:p>
            <a:pPr>
              <a:defRPr/>
            </a:pPr>
            <a:r>
              <a:rPr lang="pt-PT" dirty="0" smtClean="0"/>
              <a:t>É possível melhorá-los usando uma técnica dita janela deslizante </a:t>
            </a:r>
            <a:r>
              <a:rPr lang="pt-PT" i="1" dirty="0" smtClean="0"/>
              <a:t>(</a:t>
            </a:r>
            <a:r>
              <a:rPr lang="pt-PT" i="1" dirty="0" err="1" smtClean="0"/>
              <a:t>sliding</a:t>
            </a:r>
            <a:r>
              <a:rPr lang="pt-PT" i="1" dirty="0" smtClean="0"/>
              <a:t> </a:t>
            </a:r>
            <a:r>
              <a:rPr lang="pt-PT" i="1" dirty="0" err="1" smtClean="0"/>
              <a:t>window</a:t>
            </a:r>
            <a:r>
              <a:rPr lang="pt-PT" dirty="0" smtClean="0"/>
              <a:t>) ou </a:t>
            </a:r>
            <a:r>
              <a:rPr lang="pt-PT" i="1" dirty="0" err="1" smtClean="0"/>
              <a:t>pipelining</a:t>
            </a:r>
            <a:endParaRPr lang="pt-PT" i="1" dirty="0" smtClean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4CF3E226-E696-BB46-B750-89CB7BB19920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3" descr="sr_seqnu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8235950" cy="491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0" name="TextBox 5"/>
          <p:cNvSpPr txBox="1">
            <a:spLocks noChangeArrowheads="1"/>
          </p:cNvSpPr>
          <p:nvPr/>
        </p:nvSpPr>
        <p:spPr bwMode="auto">
          <a:xfrm>
            <a:off x="357188" y="5764213"/>
            <a:ext cx="11858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>
                <a:latin typeface="Tahoma" charset="0"/>
              </a:rPr>
              <a:t>rcv_base - N</a:t>
            </a:r>
          </a:p>
        </p:txBody>
      </p:sp>
      <p:cxnSp>
        <p:nvCxnSpPr>
          <p:cNvPr id="37891" name="Straight Arrow Connector 7"/>
          <p:cNvCxnSpPr>
            <a:cxnSpLocks noChangeShapeType="1"/>
          </p:cNvCxnSpPr>
          <p:nvPr/>
        </p:nvCxnSpPr>
        <p:spPr bwMode="auto">
          <a:xfrm rot="5400000" flipH="1" flipV="1">
            <a:off x="499269" y="5501482"/>
            <a:ext cx="428625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As janelas com </a:t>
            </a:r>
            <a:r>
              <a:rPr lang="pt-PT" i="1" dirty="0" err="1" smtClean="0"/>
              <a:t>selective</a:t>
            </a:r>
            <a:r>
              <a:rPr lang="pt-PT" i="1" dirty="0" smtClean="0"/>
              <a:t> </a:t>
            </a:r>
            <a:r>
              <a:rPr lang="pt-PT" i="1" dirty="0" err="1" smtClean="0"/>
              <a:t>repeat</a:t>
            </a:r>
            <a:endParaRPr lang="pt-PT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Nomenclatura dos protocolos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Janelas (emissor, receptor)</a:t>
            </a:r>
          </a:p>
          <a:p>
            <a:pPr>
              <a:defRPr/>
            </a:pPr>
            <a:r>
              <a:rPr lang="pt-PT" sz="2400" dirty="0" smtClean="0"/>
              <a:t>(1,1) — </a:t>
            </a:r>
            <a:r>
              <a:rPr lang="pt-PT" sz="2400" b="1" i="1" dirty="0" smtClean="0">
                <a:solidFill>
                  <a:schemeClr val="tx1"/>
                </a:solidFill>
              </a:rPr>
              <a:t>stop &amp; </a:t>
            </a:r>
            <a:r>
              <a:rPr lang="pt-PT" sz="2400" b="1" i="1" dirty="0" err="1" smtClean="0">
                <a:solidFill>
                  <a:schemeClr val="tx1"/>
                </a:solidFill>
              </a:rPr>
              <a:t>wait</a:t>
            </a:r>
            <a:endParaRPr lang="pt-PT" sz="2400" b="1" i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pt-PT" sz="2400" dirty="0" smtClean="0"/>
              <a:t>(N,*) — janela deslizante ou </a:t>
            </a:r>
            <a:r>
              <a:rPr lang="pt-PT" sz="2400" b="1" i="1" dirty="0" err="1" smtClean="0">
                <a:solidFill>
                  <a:srgbClr val="000000"/>
                </a:solidFill>
              </a:rPr>
              <a:t>pipelining</a:t>
            </a:r>
            <a:endParaRPr lang="pt-PT" sz="2400" b="1" i="1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PT" sz="2400" dirty="0" smtClean="0"/>
              <a:t>(N,1) — janela deslizante com </a:t>
            </a:r>
            <a:r>
              <a:rPr lang="pt-PT" sz="2400" b="1" i="1" dirty="0" err="1" smtClean="0">
                <a:solidFill>
                  <a:srgbClr val="000000"/>
                </a:solidFill>
              </a:rPr>
              <a:t>go</a:t>
            </a:r>
            <a:r>
              <a:rPr lang="pt-PT" sz="2400" b="1" i="1" dirty="0" smtClean="0">
                <a:solidFill>
                  <a:srgbClr val="000000"/>
                </a:solidFill>
              </a:rPr>
              <a:t>-</a:t>
            </a:r>
            <a:r>
              <a:rPr lang="pt-PT" sz="2400" b="1" i="1" dirty="0" err="1" smtClean="0">
                <a:solidFill>
                  <a:srgbClr val="000000"/>
                </a:solidFill>
              </a:rPr>
              <a:t>back</a:t>
            </a:r>
            <a:r>
              <a:rPr lang="pt-PT" sz="2400" b="1" i="1" dirty="0" smtClean="0">
                <a:solidFill>
                  <a:srgbClr val="000000"/>
                </a:solidFill>
              </a:rPr>
              <a:t>-N</a:t>
            </a:r>
          </a:p>
          <a:p>
            <a:pPr>
              <a:defRPr/>
            </a:pPr>
            <a:r>
              <a:rPr lang="pt-PT" sz="2400" dirty="0" smtClean="0"/>
              <a:t>(N,M) — com </a:t>
            </a:r>
            <a:r>
              <a:rPr lang="pt-PT" sz="2400" dirty="0" err="1" smtClean="0"/>
              <a:t>ACKs</a:t>
            </a:r>
            <a:r>
              <a:rPr lang="pt-PT" sz="2400" dirty="0" smtClean="0"/>
              <a:t> apenas do que foi bem recebido de forma contígua (</a:t>
            </a:r>
            <a:r>
              <a:rPr lang="pt-PT" sz="2400" dirty="0" err="1" smtClean="0"/>
              <a:t>ACKs</a:t>
            </a:r>
            <a:r>
              <a:rPr lang="pt-PT" sz="2400" dirty="0" smtClean="0"/>
              <a:t> acumulativos) continua a ser </a:t>
            </a:r>
            <a:r>
              <a:rPr lang="pt-PT" sz="2400" dirty="0" err="1" smtClean="0"/>
              <a:t>go</a:t>
            </a:r>
            <a:r>
              <a:rPr lang="pt-PT" sz="2400" dirty="0" smtClean="0"/>
              <a:t>-</a:t>
            </a:r>
            <a:r>
              <a:rPr lang="pt-PT" sz="2400" dirty="0" err="1" smtClean="0"/>
              <a:t>back</a:t>
            </a:r>
            <a:r>
              <a:rPr lang="pt-PT" sz="2400" dirty="0" smtClean="0"/>
              <a:t>-N mas com recuperação mais rápida</a:t>
            </a:r>
          </a:p>
          <a:p>
            <a:pPr>
              <a:defRPr/>
            </a:pPr>
            <a:r>
              <a:rPr lang="pt-PT" sz="2400" dirty="0" smtClean="0"/>
              <a:t>(N,M) — com </a:t>
            </a:r>
            <a:r>
              <a:rPr lang="pt-PT" sz="2400" dirty="0" err="1" smtClean="0"/>
              <a:t>ACKs</a:t>
            </a:r>
            <a:r>
              <a:rPr lang="pt-PT" sz="2400" dirty="0" smtClean="0"/>
              <a:t> do que foi bem recebido mesmo que de forma não contígua (</a:t>
            </a:r>
            <a:r>
              <a:rPr lang="pt-PT" sz="2400" dirty="0" err="1" smtClean="0"/>
              <a:t>ACKs</a:t>
            </a:r>
            <a:r>
              <a:rPr lang="pt-PT" sz="2400" dirty="0" smtClean="0"/>
              <a:t> </a:t>
            </a:r>
            <a:r>
              <a:rPr lang="pt-PT" sz="2400" dirty="0" err="1" smtClean="0"/>
              <a:t>selectivos</a:t>
            </a:r>
            <a:r>
              <a:rPr lang="pt-PT" sz="2400" dirty="0" smtClean="0"/>
              <a:t>) — </a:t>
            </a:r>
            <a:r>
              <a:rPr lang="pt-PT" sz="2400" b="1" i="1" dirty="0" err="1" smtClean="0">
                <a:solidFill>
                  <a:srgbClr val="000000"/>
                </a:solidFill>
              </a:rPr>
              <a:t>selective</a:t>
            </a:r>
            <a:r>
              <a:rPr lang="pt-PT" sz="2400" b="1" i="1" dirty="0" smtClean="0">
                <a:solidFill>
                  <a:srgbClr val="000000"/>
                </a:solidFill>
              </a:rPr>
              <a:t> </a:t>
            </a:r>
            <a:r>
              <a:rPr lang="pt-PT" sz="2400" b="1" i="1" dirty="0" err="1" smtClean="0">
                <a:solidFill>
                  <a:srgbClr val="000000"/>
                </a:solidFill>
              </a:rPr>
              <a:t>repeat</a:t>
            </a:r>
            <a:endParaRPr lang="pt-PT" sz="2400" b="1" i="1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A7B464-F936-994F-B0A3-C5DA0D0FDE55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Que dimensão para a janela?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Não vale a pena ser muito maior do que o que se consegue emitir sem parar durante um RTT</a:t>
            </a:r>
          </a:p>
          <a:p>
            <a:pPr>
              <a:defRPr/>
            </a:pPr>
            <a:r>
              <a:rPr lang="pt-PT" dirty="0" smtClean="0"/>
              <a:t>Depende também da versão do protocolo pois janelas enormes com </a:t>
            </a:r>
            <a:r>
              <a:rPr lang="pt-PT" dirty="0" err="1" smtClean="0"/>
              <a:t>go</a:t>
            </a:r>
            <a:r>
              <a:rPr lang="pt-PT" dirty="0" smtClean="0"/>
              <a:t>-</a:t>
            </a:r>
            <a:r>
              <a:rPr lang="pt-PT" dirty="0" err="1" smtClean="0"/>
              <a:t>back</a:t>
            </a:r>
            <a:r>
              <a:rPr lang="pt-PT" dirty="0" smtClean="0"/>
              <a:t>-N incrementa bastante o tempo de recuperação dos erros (são estes frequentes ?)</a:t>
            </a:r>
          </a:p>
          <a:p>
            <a:pPr>
              <a:defRPr/>
            </a:pPr>
            <a:r>
              <a:rPr lang="pt-PT" dirty="0" smtClean="0"/>
              <a:t>Uma janela muito grande também potencialmente pode afogar um receptor lento ou saturar a rede</a:t>
            </a:r>
          </a:p>
          <a:p>
            <a:pPr>
              <a:defRPr/>
            </a:pPr>
            <a:r>
              <a:rPr lang="pt-PT" dirty="0" smtClean="0"/>
              <a:t>TCP usa uma janela de dimensão variável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99FC18-D07C-7E40-ACC9-9F1457F43B57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Qual o valor do </a:t>
            </a:r>
            <a:r>
              <a:rPr lang="pt-PT" i="1" dirty="0" err="1" smtClean="0"/>
              <a:t>timeout</a:t>
            </a:r>
            <a:r>
              <a:rPr lang="pt-PT" dirty="0" smtClean="0"/>
              <a:t> 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Necessariamente superior ao do RTT</a:t>
            </a:r>
          </a:p>
          <a:p>
            <a:pPr>
              <a:defRPr/>
            </a:pPr>
            <a:r>
              <a:rPr lang="pt-PT" sz="2400" dirty="0" smtClean="0"/>
              <a:t>Se não existirem </a:t>
            </a:r>
            <a:r>
              <a:rPr lang="pt-PT" sz="2400" i="1" dirty="0" err="1" smtClean="0"/>
              <a:t>buffers</a:t>
            </a:r>
            <a:r>
              <a:rPr lang="pt-PT" sz="2400" dirty="0" smtClean="0"/>
              <a:t> na rede entre o emissor e o receptor (e.g. </a:t>
            </a:r>
            <a:r>
              <a:rPr lang="pt-PT" sz="2400" dirty="0" err="1" smtClean="0"/>
              <a:t>mmbos</a:t>
            </a:r>
            <a:r>
              <a:rPr lang="pt-PT" sz="2400" dirty="0" smtClean="0"/>
              <a:t> estão ligados por um canal ponto a ponto </a:t>
            </a:r>
            <a:r>
              <a:rPr lang="pt-PT" sz="2400" dirty="0" err="1" smtClean="0"/>
              <a:t>directo</a:t>
            </a:r>
            <a:r>
              <a:rPr lang="pt-PT" sz="2400" dirty="0" smtClean="0"/>
              <a:t>), o RTT é constante e o valor do </a:t>
            </a:r>
            <a:r>
              <a:rPr lang="pt-PT" sz="2400" i="1" dirty="0" err="1" smtClean="0"/>
              <a:t>timeout</a:t>
            </a:r>
            <a:r>
              <a:rPr lang="pt-PT" sz="2400" dirty="0" smtClean="0"/>
              <a:t> é mais fácil de estimar</a:t>
            </a:r>
          </a:p>
          <a:p>
            <a:pPr>
              <a:defRPr/>
            </a:pPr>
            <a:r>
              <a:rPr lang="pt-PT" sz="2400" dirty="0" smtClean="0"/>
              <a:t>Se houverem </a:t>
            </a:r>
            <a:r>
              <a:rPr lang="pt-PT" sz="2400" i="1" dirty="0" err="1" smtClean="0"/>
              <a:t>buffers</a:t>
            </a:r>
            <a:r>
              <a:rPr lang="pt-PT" sz="2400" dirty="0" smtClean="0"/>
              <a:t> pelo meio (e.g. comutadores de pacotes a funcionarem em modo </a:t>
            </a:r>
            <a:r>
              <a:rPr lang="pt-PT" sz="2400" i="1" dirty="0" err="1" smtClean="0"/>
              <a:t>store</a:t>
            </a:r>
            <a:r>
              <a:rPr lang="pt-PT" sz="2400" i="1" dirty="0" smtClean="0"/>
              <a:t> &amp; </a:t>
            </a:r>
            <a:r>
              <a:rPr lang="pt-PT" sz="2400" i="1" dirty="0" err="1" smtClean="0"/>
              <a:t>forward</a:t>
            </a:r>
            <a:r>
              <a:rPr lang="pt-PT" sz="2400" i="1" dirty="0" smtClean="0"/>
              <a:t> </a:t>
            </a:r>
            <a:r>
              <a:rPr lang="pt-PT" sz="2400" dirty="0" smtClean="0"/>
              <a:t>e com </a:t>
            </a:r>
            <a:r>
              <a:rPr lang="pt-PT" sz="2400" i="1" dirty="0" err="1" smtClean="0"/>
              <a:t>buffers</a:t>
            </a:r>
            <a:r>
              <a:rPr lang="pt-PT" sz="2400" dirty="0" smtClean="0"/>
              <a:t> significativos), o RTT é variável e o valor do </a:t>
            </a:r>
            <a:r>
              <a:rPr lang="pt-PT" sz="2400" i="1" dirty="0" err="1" smtClean="0"/>
              <a:t>timeout</a:t>
            </a:r>
            <a:r>
              <a:rPr lang="pt-PT" sz="2400" dirty="0" smtClean="0"/>
              <a:t> é mais difícil de estimar</a:t>
            </a:r>
          </a:p>
          <a:p>
            <a:pPr>
              <a:defRPr/>
            </a:pPr>
            <a:r>
              <a:rPr lang="pt-PT" sz="2400" dirty="0" smtClean="0"/>
              <a:t>O protocolo TCP usa um valor de </a:t>
            </a:r>
            <a:r>
              <a:rPr lang="pt-PT" sz="2400" i="1" dirty="0" err="1" smtClean="0"/>
              <a:t>timeout</a:t>
            </a:r>
            <a:r>
              <a:rPr lang="pt-PT" sz="2400" dirty="0" smtClean="0"/>
              <a:t> ajustado dinamicamente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065446-8D1F-3A41-9425-BDCBCD44858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8228013" cy="5111750"/>
          </a:xfrm>
        </p:spPr>
        <p:txBody>
          <a:bodyPr/>
          <a:lstStyle/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A relação entre o tempo de transmissão e o RTT é determinante para o rendimento de um protocolo stop &amp; </a:t>
            </a:r>
            <a:r>
              <a:rPr lang="pt-PT" sz="2400" dirty="0" err="1" smtClean="0">
                <a:ea typeface="ＭＳ Ｐゴシック" charset="0"/>
                <a:cs typeface="ＭＳ Ｐゴシック" charset="0"/>
              </a:rPr>
              <a:t>wait</a:t>
            </a:r>
            <a:endParaRPr lang="pt-PT" sz="2400" dirty="0" smtClean="0">
              <a:ea typeface="ＭＳ Ｐゴシック" charset="0"/>
              <a:cs typeface="ＭＳ Ｐゴシック" charset="0"/>
            </a:endParaRP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Quando esse rendimento é baixo (e.g. </a:t>
            </a:r>
            <a:r>
              <a:rPr lang="pt-PT" sz="2400" dirty="0" err="1" smtClean="0">
                <a:ea typeface="ＭＳ Ｐゴシック" charset="0"/>
                <a:cs typeface="ＭＳ Ｐゴシック" charset="0"/>
              </a:rPr>
              <a:t>Tt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 &lt;&lt; RTT) é fundamental usar protocolos de janela deslizante para melhorar o rendimento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É o caso dominante na Internet quando os parceiros em comunicação estão “longe”</a:t>
            </a: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Trata-se de um protocolo complexo com imensos parâmetros ajustáveis a cada cenário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O protocolo TCP é um protocolo de janela deslizante que adapta dinamicamente esses parâmetros à cada situação concreta em que é usado</a:t>
            </a: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8C0EEF5D-11A3-D04D-B5AF-AEBD14A9E09B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15350" cy="685800"/>
          </a:xfrm>
        </p:spPr>
        <p:txBody>
          <a:bodyPr/>
          <a:lstStyle/>
          <a:p>
            <a:pPr>
              <a:defRPr/>
            </a:pPr>
            <a:r>
              <a:rPr lang="pt-PT" dirty="0" smtClean="0"/>
              <a:t>Desempenho do protocolo stop &amp; </a:t>
            </a:r>
            <a:r>
              <a:rPr lang="pt-PT" dirty="0" err="1" smtClean="0"/>
              <a:t>wait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733FB6-5FC2-C947-9396-E39DFDC144D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2984500" y="2574925"/>
            <a:ext cx="2055813" cy="14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 b="0">
              <a:solidFill>
                <a:srgbClr val="000000"/>
              </a:solidFill>
              <a:latin typeface="Tw Cen MT" charset="0"/>
              <a:cs typeface="Tw Cen MT" charset="0"/>
            </a:endParaRPr>
          </a:p>
        </p:txBody>
      </p:sp>
      <p:sp>
        <p:nvSpPr>
          <p:cNvPr id="19460" name="Line 6"/>
          <p:cNvSpPr>
            <a:spLocks noChangeShapeType="1"/>
          </p:cNvSpPr>
          <p:nvPr/>
        </p:nvSpPr>
        <p:spPr bwMode="auto">
          <a:xfrm flipH="1">
            <a:off x="3492500" y="1557338"/>
            <a:ext cx="15875" cy="3959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9461" name="Rectangle 8"/>
          <p:cNvSpPr>
            <a:spLocks noChangeArrowheads="1"/>
          </p:cNvSpPr>
          <p:nvPr/>
        </p:nvSpPr>
        <p:spPr bwMode="auto">
          <a:xfrm>
            <a:off x="4716463" y="1844675"/>
            <a:ext cx="4667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m1</a:t>
            </a: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2339975" y="1268413"/>
            <a:ext cx="1030288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  <a:defRPr/>
            </a:pPr>
            <a:r>
              <a:rPr lang="en-US" sz="1800" b="0" dirty="0" err="1">
                <a:solidFill>
                  <a:srgbClr val="FF3300"/>
                </a:solidFill>
                <a:latin typeface="+mn-lt"/>
                <a:cs typeface="Tw Cen MT"/>
              </a:rPr>
              <a:t>Emissor</a:t>
            </a:r>
            <a:endParaRPr lang="en-US" sz="1800" b="0" dirty="0">
              <a:solidFill>
                <a:srgbClr val="FF3300"/>
              </a:solidFill>
              <a:latin typeface="+mn-lt"/>
              <a:cs typeface="Tw Cen MT"/>
            </a:endParaRP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5795963" y="1268413"/>
            <a:ext cx="117475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  <a:defRPr/>
            </a:pPr>
            <a:r>
              <a:rPr lang="en-US" sz="1800" b="0" dirty="0">
                <a:solidFill>
                  <a:srgbClr val="FF3300"/>
                </a:solidFill>
                <a:latin typeface="+mn-lt"/>
                <a:cs typeface="Tw Cen MT"/>
              </a:rPr>
              <a:t>Receptor</a:t>
            </a:r>
          </a:p>
        </p:txBody>
      </p:sp>
      <p:sp>
        <p:nvSpPr>
          <p:cNvPr id="19464" name="Line 12"/>
          <p:cNvSpPr>
            <a:spLocks noChangeShapeType="1"/>
          </p:cNvSpPr>
          <p:nvPr/>
        </p:nvSpPr>
        <p:spPr bwMode="auto">
          <a:xfrm flipH="1">
            <a:off x="3492500" y="2924175"/>
            <a:ext cx="2159000" cy="6556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9465" name="Line 14"/>
          <p:cNvSpPr>
            <a:spLocks noChangeShapeType="1"/>
          </p:cNvSpPr>
          <p:nvPr/>
        </p:nvSpPr>
        <p:spPr bwMode="auto">
          <a:xfrm flipH="1">
            <a:off x="3492500" y="4652963"/>
            <a:ext cx="2159000" cy="7985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9466" name="Rectangle 18"/>
          <p:cNvSpPr>
            <a:spLocks noChangeArrowheads="1"/>
          </p:cNvSpPr>
          <p:nvPr/>
        </p:nvSpPr>
        <p:spPr bwMode="auto">
          <a:xfrm>
            <a:off x="2700338" y="2781300"/>
            <a:ext cx="506412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RTT</a:t>
            </a:r>
          </a:p>
        </p:txBody>
      </p:sp>
      <p:sp>
        <p:nvSpPr>
          <p:cNvPr id="19467" name="Rectangle 20"/>
          <p:cNvSpPr>
            <a:spLocks noChangeArrowheads="1"/>
          </p:cNvSpPr>
          <p:nvPr/>
        </p:nvSpPr>
        <p:spPr bwMode="auto">
          <a:xfrm>
            <a:off x="3571875" y="3068638"/>
            <a:ext cx="6350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ack1</a:t>
            </a:r>
          </a:p>
        </p:txBody>
      </p:sp>
      <p:grpSp>
        <p:nvGrpSpPr>
          <p:cNvPr id="19468" name="Group 22"/>
          <p:cNvGrpSpPr>
            <a:grpSpLocks/>
          </p:cNvGrpSpPr>
          <p:nvPr/>
        </p:nvGrpSpPr>
        <p:grpSpPr bwMode="auto">
          <a:xfrm>
            <a:off x="5867400" y="4292600"/>
            <a:ext cx="650875" cy="908050"/>
            <a:chOff x="772" y="3097"/>
            <a:chExt cx="410" cy="599"/>
          </a:xfrm>
        </p:grpSpPr>
        <p:sp>
          <p:nvSpPr>
            <p:cNvPr id="19481" name="Line 23"/>
            <p:cNvSpPr>
              <a:spLocks noChangeShapeType="1"/>
            </p:cNvSpPr>
            <p:nvPr/>
          </p:nvSpPr>
          <p:spPr bwMode="auto">
            <a:xfrm>
              <a:off x="979" y="3264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9482" name="Rectangle 24"/>
            <p:cNvSpPr>
              <a:spLocks noChangeArrowheads="1"/>
            </p:cNvSpPr>
            <p:nvPr/>
          </p:nvSpPr>
          <p:spPr bwMode="auto">
            <a:xfrm>
              <a:off x="772" y="3097"/>
              <a:ext cx="41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0">
                  <a:solidFill>
                    <a:srgbClr val="FF3300"/>
                  </a:solidFill>
                  <a:latin typeface="Tw Cen MT" charset="0"/>
                  <a:cs typeface="Tw Cen MT" charset="0"/>
                </a:rPr>
                <a:t>tempo</a:t>
              </a:r>
            </a:p>
          </p:txBody>
        </p:sp>
      </p:grpSp>
      <p:sp>
        <p:nvSpPr>
          <p:cNvPr id="19469" name="Line 6"/>
          <p:cNvSpPr>
            <a:spLocks noChangeShapeType="1"/>
          </p:cNvSpPr>
          <p:nvPr/>
        </p:nvSpPr>
        <p:spPr bwMode="auto">
          <a:xfrm flipH="1">
            <a:off x="5651500" y="1557338"/>
            <a:ext cx="15875" cy="38877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9470" name="Parallelogram 39"/>
          <p:cNvSpPr>
            <a:spLocks noChangeArrowheads="1"/>
          </p:cNvSpPr>
          <p:nvPr/>
        </p:nvSpPr>
        <p:spPr bwMode="auto">
          <a:xfrm rot="887846" flipH="1">
            <a:off x="3425825" y="2203450"/>
            <a:ext cx="2309813" cy="360363"/>
          </a:xfrm>
          <a:prstGeom prst="parallelogram">
            <a:avLst>
              <a:gd name="adj" fmla="val 24956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19471" name="Line 9"/>
          <p:cNvSpPr>
            <a:spLocks noChangeShapeType="1"/>
          </p:cNvSpPr>
          <p:nvPr/>
        </p:nvSpPr>
        <p:spPr bwMode="auto">
          <a:xfrm flipV="1">
            <a:off x="3132138" y="1844675"/>
            <a:ext cx="30448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3" name="AutoShape 36"/>
          <p:cNvSpPr>
            <a:spLocks/>
          </p:cNvSpPr>
          <p:nvPr/>
        </p:nvSpPr>
        <p:spPr bwMode="auto">
          <a:xfrm>
            <a:off x="3276600" y="2349500"/>
            <a:ext cx="215900" cy="1223963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9473" name="Parallelogram 43"/>
          <p:cNvSpPr>
            <a:spLocks noChangeArrowheads="1"/>
          </p:cNvSpPr>
          <p:nvPr/>
        </p:nvSpPr>
        <p:spPr bwMode="auto">
          <a:xfrm rot="887846" flipH="1">
            <a:off x="3427413" y="3933825"/>
            <a:ext cx="2311400" cy="360363"/>
          </a:xfrm>
          <a:prstGeom prst="parallelogram">
            <a:avLst>
              <a:gd name="adj" fmla="val 24973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19474" name="Line 9"/>
          <p:cNvSpPr>
            <a:spLocks noChangeShapeType="1"/>
          </p:cNvSpPr>
          <p:nvPr/>
        </p:nvSpPr>
        <p:spPr bwMode="auto">
          <a:xfrm flipV="1">
            <a:off x="3132138" y="3644900"/>
            <a:ext cx="30448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9475" name="Rectangle 18"/>
          <p:cNvSpPr>
            <a:spLocks noChangeArrowheads="1"/>
          </p:cNvSpPr>
          <p:nvPr/>
        </p:nvSpPr>
        <p:spPr bwMode="auto">
          <a:xfrm>
            <a:off x="4787900" y="3644900"/>
            <a:ext cx="4667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m2</a:t>
            </a:r>
          </a:p>
        </p:txBody>
      </p:sp>
      <p:sp>
        <p:nvSpPr>
          <p:cNvPr id="19476" name="Rectangle 18"/>
          <p:cNvSpPr>
            <a:spLocks noChangeArrowheads="1"/>
          </p:cNvSpPr>
          <p:nvPr/>
        </p:nvSpPr>
        <p:spPr bwMode="auto">
          <a:xfrm>
            <a:off x="2916238" y="1916113"/>
            <a:ext cx="352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Tt</a:t>
            </a:r>
          </a:p>
        </p:txBody>
      </p:sp>
      <p:sp>
        <p:nvSpPr>
          <p:cNvPr id="48" name="AutoShape 36"/>
          <p:cNvSpPr>
            <a:spLocks/>
          </p:cNvSpPr>
          <p:nvPr/>
        </p:nvSpPr>
        <p:spPr bwMode="auto">
          <a:xfrm>
            <a:off x="3348038" y="1916113"/>
            <a:ext cx="71437" cy="360362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9478" name="Line 9"/>
          <p:cNvSpPr>
            <a:spLocks noChangeShapeType="1"/>
          </p:cNvSpPr>
          <p:nvPr/>
        </p:nvSpPr>
        <p:spPr bwMode="auto">
          <a:xfrm flipV="1">
            <a:off x="3132138" y="2349500"/>
            <a:ext cx="30448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50" name="Rectangle 49"/>
          <p:cNvSpPr/>
          <p:nvPr/>
        </p:nvSpPr>
        <p:spPr>
          <a:xfrm>
            <a:off x="827088" y="5589588"/>
            <a:ext cx="7777162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pt-PT" dirty="0">
                <a:solidFill>
                  <a:srgbClr val="0000FF"/>
                </a:solidFill>
                <a:latin typeface="+mn-lt"/>
              </a:rPr>
              <a:t>Em cada </a:t>
            </a:r>
            <a:r>
              <a:rPr lang="pt-PT" dirty="0" err="1">
                <a:solidFill>
                  <a:srgbClr val="0000FF"/>
                </a:solidFill>
                <a:latin typeface="+mn-lt"/>
              </a:rPr>
              <a:t>Tt</a:t>
            </a:r>
            <a:r>
              <a:rPr lang="pt-PT" dirty="0">
                <a:solidFill>
                  <a:srgbClr val="0000FF"/>
                </a:solidFill>
                <a:latin typeface="+mn-lt"/>
              </a:rPr>
              <a:t> + RTT transmite-se durante </a:t>
            </a:r>
            <a:r>
              <a:rPr lang="pt-PT" dirty="0" err="1">
                <a:solidFill>
                  <a:srgbClr val="0000FF"/>
                </a:solidFill>
                <a:latin typeface="+mn-lt"/>
              </a:rPr>
              <a:t>Tt</a:t>
            </a:r>
            <a:r>
              <a:rPr lang="pt-PT" dirty="0">
                <a:solidFill>
                  <a:srgbClr val="0000FF"/>
                </a:solidFill>
                <a:latin typeface="+mn-lt"/>
              </a:rPr>
              <a:t>. </a:t>
            </a:r>
          </a:p>
          <a:p>
            <a:pPr algn="l">
              <a:defRPr/>
            </a:pPr>
            <a:endParaRPr lang="pt-PT" dirty="0">
              <a:solidFill>
                <a:srgbClr val="0000FF"/>
              </a:solidFill>
              <a:latin typeface="+mn-lt"/>
            </a:endParaRPr>
          </a:p>
          <a:p>
            <a:pPr algn="l">
              <a:defRPr/>
            </a:pPr>
            <a:r>
              <a:rPr lang="pt-PT" dirty="0">
                <a:solidFill>
                  <a:srgbClr val="0000FF"/>
                </a:solidFill>
                <a:latin typeface="+mn-lt"/>
              </a:rPr>
              <a:t>Exemplo 40 / 40 + 2 * 40 = 40 / 40 + 80 ≈ 33 %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68313" y="2276475"/>
            <a:ext cx="19431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pt-PT" sz="1800" dirty="0" err="1">
                <a:solidFill>
                  <a:srgbClr val="0000FF"/>
                </a:solidFill>
                <a:latin typeface="+mn-lt"/>
              </a:rPr>
              <a:t>Tt</a:t>
            </a:r>
            <a:r>
              <a:rPr lang="pt-PT" sz="1800" dirty="0">
                <a:solidFill>
                  <a:srgbClr val="0000FF"/>
                </a:solidFill>
                <a:latin typeface="+mn-lt"/>
              </a:rPr>
              <a:t> = 40 </a:t>
            </a:r>
            <a:r>
              <a:rPr lang="pt-PT" sz="1800" dirty="0" err="1">
                <a:solidFill>
                  <a:srgbClr val="0000FF"/>
                </a:solidFill>
                <a:latin typeface="+mn-lt"/>
              </a:rPr>
              <a:t>ms</a:t>
            </a:r>
            <a:endParaRPr lang="pt-PT" sz="1800" dirty="0">
              <a:solidFill>
                <a:srgbClr val="0000FF"/>
              </a:solidFill>
              <a:latin typeface="+mn-lt"/>
            </a:endParaRPr>
          </a:p>
          <a:p>
            <a:pPr algn="l">
              <a:defRPr/>
            </a:pPr>
            <a:r>
              <a:rPr lang="pt-PT" sz="1800" dirty="0" err="1">
                <a:solidFill>
                  <a:srgbClr val="0000FF"/>
                </a:solidFill>
                <a:latin typeface="+mn-lt"/>
              </a:rPr>
              <a:t>Tp</a:t>
            </a:r>
            <a:r>
              <a:rPr lang="pt-PT" sz="1800" dirty="0">
                <a:solidFill>
                  <a:srgbClr val="0000FF"/>
                </a:solidFill>
                <a:latin typeface="+mn-lt"/>
              </a:rPr>
              <a:t> = 40 </a:t>
            </a:r>
            <a:r>
              <a:rPr lang="pt-PT" sz="1800" dirty="0" err="1">
                <a:solidFill>
                  <a:srgbClr val="0000FF"/>
                </a:solidFill>
                <a:latin typeface="+mn-lt"/>
              </a:rPr>
              <a:t>ms</a:t>
            </a:r>
            <a:endParaRPr lang="pt-PT" sz="1800" dirty="0">
              <a:solidFill>
                <a:srgbClr val="0000F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Parallelogram 50"/>
          <p:cNvSpPr>
            <a:spLocks noChangeArrowheads="1"/>
          </p:cNvSpPr>
          <p:nvPr/>
        </p:nvSpPr>
        <p:spPr bwMode="auto">
          <a:xfrm rot="887846" flipH="1">
            <a:off x="3427413" y="3862388"/>
            <a:ext cx="2311400" cy="360362"/>
          </a:xfrm>
          <a:prstGeom prst="parallelogram">
            <a:avLst>
              <a:gd name="adj" fmla="val 24973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0482" name="Parallelogram 51"/>
          <p:cNvSpPr>
            <a:spLocks noChangeArrowheads="1"/>
          </p:cNvSpPr>
          <p:nvPr/>
        </p:nvSpPr>
        <p:spPr bwMode="auto">
          <a:xfrm rot="887846" flipH="1">
            <a:off x="3427413" y="4294188"/>
            <a:ext cx="2311400" cy="360362"/>
          </a:xfrm>
          <a:prstGeom prst="parallelogram">
            <a:avLst>
              <a:gd name="adj" fmla="val 24973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200" dirty="0" smtClean="0"/>
              <a:t>Solução: transmitir mais antes do ACK</a:t>
            </a:r>
            <a:endParaRPr lang="pt-PT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5FC571-11A2-F84D-BC25-A29C869A0D4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2984500" y="2574925"/>
            <a:ext cx="2055813" cy="14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 b="0">
              <a:solidFill>
                <a:srgbClr val="000000"/>
              </a:solidFill>
              <a:latin typeface="Tw Cen MT" charset="0"/>
              <a:cs typeface="Tw Cen MT" charset="0"/>
            </a:endParaRPr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H="1">
            <a:off x="3492500" y="1557338"/>
            <a:ext cx="15875" cy="3671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2339975" y="1268413"/>
            <a:ext cx="1030288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  <a:defRPr/>
            </a:pPr>
            <a:r>
              <a:rPr lang="en-US" sz="1800" b="0" dirty="0" err="1">
                <a:solidFill>
                  <a:srgbClr val="FF3300"/>
                </a:solidFill>
                <a:latin typeface="+mn-lt"/>
                <a:cs typeface="Tw Cen MT"/>
              </a:rPr>
              <a:t>Emissor</a:t>
            </a:r>
            <a:endParaRPr lang="en-US" sz="1800" b="0" dirty="0">
              <a:solidFill>
                <a:srgbClr val="FF3300"/>
              </a:solidFill>
              <a:latin typeface="+mn-lt"/>
              <a:cs typeface="Tw Cen MT"/>
            </a:endParaRP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5795963" y="1268413"/>
            <a:ext cx="117475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  <a:defRPr/>
            </a:pPr>
            <a:r>
              <a:rPr lang="en-US" sz="1800" b="0" dirty="0">
                <a:solidFill>
                  <a:srgbClr val="FF3300"/>
                </a:solidFill>
                <a:latin typeface="+mn-lt"/>
                <a:cs typeface="Tw Cen MT"/>
              </a:rPr>
              <a:t>Receptor</a:t>
            </a:r>
          </a:p>
        </p:txBody>
      </p:sp>
      <p:sp>
        <p:nvSpPr>
          <p:cNvPr id="20489" name="Rectangle 18"/>
          <p:cNvSpPr>
            <a:spLocks noChangeArrowheads="1"/>
          </p:cNvSpPr>
          <p:nvPr/>
        </p:nvSpPr>
        <p:spPr bwMode="auto">
          <a:xfrm>
            <a:off x="2700338" y="2781300"/>
            <a:ext cx="506412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RTT</a:t>
            </a:r>
          </a:p>
        </p:txBody>
      </p:sp>
      <p:sp>
        <p:nvSpPr>
          <p:cNvPr id="20490" name="Rectangle 20"/>
          <p:cNvSpPr>
            <a:spLocks noChangeArrowheads="1"/>
          </p:cNvSpPr>
          <p:nvPr/>
        </p:nvSpPr>
        <p:spPr bwMode="auto">
          <a:xfrm>
            <a:off x="4437063" y="3141663"/>
            <a:ext cx="6350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ack1</a:t>
            </a:r>
          </a:p>
        </p:txBody>
      </p:sp>
      <p:grpSp>
        <p:nvGrpSpPr>
          <p:cNvPr id="20491" name="Group 22"/>
          <p:cNvGrpSpPr>
            <a:grpSpLocks/>
          </p:cNvGrpSpPr>
          <p:nvPr/>
        </p:nvGrpSpPr>
        <p:grpSpPr bwMode="auto">
          <a:xfrm>
            <a:off x="5867400" y="4292600"/>
            <a:ext cx="650875" cy="908050"/>
            <a:chOff x="772" y="3097"/>
            <a:chExt cx="410" cy="599"/>
          </a:xfrm>
        </p:grpSpPr>
        <p:sp>
          <p:nvSpPr>
            <p:cNvPr id="20509" name="Line 23"/>
            <p:cNvSpPr>
              <a:spLocks noChangeShapeType="1"/>
            </p:cNvSpPr>
            <p:nvPr/>
          </p:nvSpPr>
          <p:spPr bwMode="auto">
            <a:xfrm>
              <a:off x="979" y="3264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0510" name="Rectangle 24"/>
            <p:cNvSpPr>
              <a:spLocks noChangeArrowheads="1"/>
            </p:cNvSpPr>
            <p:nvPr/>
          </p:nvSpPr>
          <p:spPr bwMode="auto">
            <a:xfrm>
              <a:off x="772" y="3097"/>
              <a:ext cx="41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0">
                  <a:solidFill>
                    <a:srgbClr val="FF3300"/>
                  </a:solidFill>
                  <a:latin typeface="Tw Cen MT" charset="0"/>
                  <a:cs typeface="Tw Cen MT" charset="0"/>
                </a:rPr>
                <a:t>tempo</a:t>
              </a:r>
            </a:p>
          </p:txBody>
        </p:sp>
      </p:grpSp>
      <p:sp>
        <p:nvSpPr>
          <p:cNvPr id="20492" name="Line 6"/>
          <p:cNvSpPr>
            <a:spLocks noChangeShapeType="1"/>
          </p:cNvSpPr>
          <p:nvPr/>
        </p:nvSpPr>
        <p:spPr bwMode="auto">
          <a:xfrm flipH="1">
            <a:off x="5651500" y="1557338"/>
            <a:ext cx="15875" cy="3671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0493" name="Parallelogram 39"/>
          <p:cNvSpPr>
            <a:spLocks noChangeArrowheads="1"/>
          </p:cNvSpPr>
          <p:nvPr/>
        </p:nvSpPr>
        <p:spPr bwMode="auto">
          <a:xfrm rot="887846" flipH="1">
            <a:off x="3425825" y="2203450"/>
            <a:ext cx="2309813" cy="360363"/>
          </a:xfrm>
          <a:prstGeom prst="parallelogram">
            <a:avLst>
              <a:gd name="adj" fmla="val 24956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0494" name="Line 9"/>
          <p:cNvSpPr>
            <a:spLocks noChangeShapeType="1"/>
          </p:cNvSpPr>
          <p:nvPr/>
        </p:nvSpPr>
        <p:spPr bwMode="auto">
          <a:xfrm flipV="1">
            <a:off x="3132138" y="1844675"/>
            <a:ext cx="30448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3" name="AutoShape 36"/>
          <p:cNvSpPr>
            <a:spLocks/>
          </p:cNvSpPr>
          <p:nvPr/>
        </p:nvSpPr>
        <p:spPr bwMode="auto">
          <a:xfrm>
            <a:off x="3276600" y="2349500"/>
            <a:ext cx="215900" cy="1223963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0496" name="Parallelogram 43"/>
          <p:cNvSpPr>
            <a:spLocks noChangeArrowheads="1"/>
          </p:cNvSpPr>
          <p:nvPr/>
        </p:nvSpPr>
        <p:spPr bwMode="auto">
          <a:xfrm rot="887846" flipH="1">
            <a:off x="3427413" y="2638425"/>
            <a:ext cx="2311400" cy="358775"/>
          </a:xfrm>
          <a:prstGeom prst="parallelogram">
            <a:avLst>
              <a:gd name="adj" fmla="val 25084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0497" name="Line 9"/>
          <p:cNvSpPr>
            <a:spLocks noChangeShapeType="1"/>
          </p:cNvSpPr>
          <p:nvPr/>
        </p:nvSpPr>
        <p:spPr bwMode="auto">
          <a:xfrm flipV="1">
            <a:off x="3059113" y="3573463"/>
            <a:ext cx="304641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0498" name="Rectangle 18"/>
          <p:cNvSpPr>
            <a:spLocks noChangeArrowheads="1"/>
          </p:cNvSpPr>
          <p:nvPr/>
        </p:nvSpPr>
        <p:spPr bwMode="auto">
          <a:xfrm>
            <a:off x="4427538" y="2636838"/>
            <a:ext cx="468312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m2</a:t>
            </a:r>
          </a:p>
        </p:txBody>
      </p:sp>
      <p:sp>
        <p:nvSpPr>
          <p:cNvPr id="20499" name="Rectangle 18"/>
          <p:cNvSpPr>
            <a:spLocks noChangeArrowheads="1"/>
          </p:cNvSpPr>
          <p:nvPr/>
        </p:nvSpPr>
        <p:spPr bwMode="auto">
          <a:xfrm>
            <a:off x="2916238" y="1916113"/>
            <a:ext cx="352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Tt</a:t>
            </a:r>
          </a:p>
        </p:txBody>
      </p:sp>
      <p:sp>
        <p:nvSpPr>
          <p:cNvPr id="48" name="AutoShape 36"/>
          <p:cNvSpPr>
            <a:spLocks/>
          </p:cNvSpPr>
          <p:nvPr/>
        </p:nvSpPr>
        <p:spPr bwMode="auto">
          <a:xfrm>
            <a:off x="3348038" y="1916113"/>
            <a:ext cx="71437" cy="360362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0501" name="Line 9"/>
          <p:cNvSpPr>
            <a:spLocks noChangeShapeType="1"/>
          </p:cNvSpPr>
          <p:nvPr/>
        </p:nvSpPr>
        <p:spPr bwMode="auto">
          <a:xfrm flipV="1">
            <a:off x="3132138" y="2349500"/>
            <a:ext cx="30448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50" name="Rectangle 49"/>
          <p:cNvSpPr/>
          <p:nvPr/>
        </p:nvSpPr>
        <p:spPr>
          <a:xfrm>
            <a:off x="827088" y="5516563"/>
            <a:ext cx="7489825" cy="9921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  <a:defRPr/>
            </a:pPr>
            <a:r>
              <a:rPr lang="pt-PT" sz="2400" dirty="0">
                <a:solidFill>
                  <a:srgbClr val="0000FF"/>
                </a:solidFill>
                <a:latin typeface="+mn-lt"/>
              </a:rPr>
              <a:t>Em cada </a:t>
            </a:r>
            <a:r>
              <a:rPr lang="pt-PT" sz="2400" dirty="0" err="1">
                <a:solidFill>
                  <a:srgbClr val="0000FF"/>
                </a:solidFill>
                <a:latin typeface="+mn-lt"/>
              </a:rPr>
              <a:t>Tt+RTT</a:t>
            </a:r>
            <a:r>
              <a:rPr lang="pt-PT" sz="2400" dirty="0">
                <a:solidFill>
                  <a:srgbClr val="0000FF"/>
                </a:solidFill>
                <a:latin typeface="+mn-lt"/>
              </a:rPr>
              <a:t> transmite-se durante 2 * </a:t>
            </a:r>
            <a:r>
              <a:rPr lang="pt-PT" sz="2400" dirty="0" err="1">
                <a:solidFill>
                  <a:srgbClr val="0000FF"/>
                </a:solidFill>
                <a:latin typeface="+mn-lt"/>
              </a:rPr>
              <a:t>Tt</a:t>
            </a:r>
            <a:r>
              <a:rPr lang="pt-PT" sz="2400" dirty="0">
                <a:solidFill>
                  <a:srgbClr val="0000FF"/>
                </a:solidFill>
                <a:latin typeface="+mn-lt"/>
              </a:rPr>
              <a:t>. </a:t>
            </a:r>
          </a:p>
          <a:p>
            <a:pPr algn="l">
              <a:lnSpc>
                <a:spcPct val="80000"/>
              </a:lnSpc>
              <a:defRPr/>
            </a:pPr>
            <a:endParaRPr lang="pt-PT" sz="2400" dirty="0">
              <a:solidFill>
                <a:srgbClr val="0000FF"/>
              </a:solidFill>
              <a:latin typeface="+mn-lt"/>
            </a:endParaRPr>
          </a:p>
          <a:p>
            <a:pPr algn="l">
              <a:lnSpc>
                <a:spcPct val="80000"/>
              </a:lnSpc>
              <a:defRPr/>
            </a:pPr>
            <a:r>
              <a:rPr lang="pt-PT" sz="2400" dirty="0">
                <a:solidFill>
                  <a:srgbClr val="0000FF"/>
                </a:solidFill>
                <a:latin typeface="+mn-lt"/>
              </a:rPr>
              <a:t>Exemplo 80 / 140 ≈ 66%</a:t>
            </a:r>
          </a:p>
        </p:txBody>
      </p:sp>
      <p:sp>
        <p:nvSpPr>
          <p:cNvPr id="20503" name="Line 12"/>
          <p:cNvSpPr>
            <a:spLocks noChangeShapeType="1"/>
          </p:cNvSpPr>
          <p:nvPr/>
        </p:nvSpPr>
        <p:spPr bwMode="auto">
          <a:xfrm flipH="1">
            <a:off x="3492500" y="2924175"/>
            <a:ext cx="2159000" cy="6556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0504" name="Line 12"/>
          <p:cNvSpPr>
            <a:spLocks noChangeShapeType="1"/>
          </p:cNvSpPr>
          <p:nvPr/>
        </p:nvSpPr>
        <p:spPr bwMode="auto">
          <a:xfrm flipH="1">
            <a:off x="3492500" y="3357563"/>
            <a:ext cx="2159000" cy="654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0505" name="Rectangle 8"/>
          <p:cNvSpPr>
            <a:spLocks noChangeArrowheads="1"/>
          </p:cNvSpPr>
          <p:nvPr/>
        </p:nvSpPr>
        <p:spPr bwMode="auto">
          <a:xfrm>
            <a:off x="5148263" y="2420938"/>
            <a:ext cx="466725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m1</a:t>
            </a:r>
          </a:p>
        </p:txBody>
      </p:sp>
      <p:sp>
        <p:nvSpPr>
          <p:cNvPr id="20506" name="Rectangle 18"/>
          <p:cNvSpPr>
            <a:spLocks noChangeArrowheads="1"/>
          </p:cNvSpPr>
          <p:nvPr/>
        </p:nvSpPr>
        <p:spPr bwMode="auto">
          <a:xfrm>
            <a:off x="4932363" y="4005263"/>
            <a:ext cx="466725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m3</a:t>
            </a:r>
          </a:p>
        </p:txBody>
      </p:sp>
      <p:sp>
        <p:nvSpPr>
          <p:cNvPr id="20507" name="Rectangle 18"/>
          <p:cNvSpPr>
            <a:spLocks noChangeArrowheads="1"/>
          </p:cNvSpPr>
          <p:nvPr/>
        </p:nvSpPr>
        <p:spPr bwMode="auto">
          <a:xfrm>
            <a:off x="4932363" y="4437063"/>
            <a:ext cx="466725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m4</a:t>
            </a:r>
          </a:p>
        </p:txBody>
      </p:sp>
      <p:sp>
        <p:nvSpPr>
          <p:cNvPr id="56" name="Rectangle 55"/>
          <p:cNvSpPr/>
          <p:nvPr/>
        </p:nvSpPr>
        <p:spPr>
          <a:xfrm>
            <a:off x="468313" y="2276475"/>
            <a:ext cx="19431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pt-PT" sz="1800" dirty="0" err="1">
                <a:solidFill>
                  <a:srgbClr val="0000FF"/>
                </a:solidFill>
                <a:latin typeface="+mn-lt"/>
              </a:rPr>
              <a:t>Tt</a:t>
            </a:r>
            <a:r>
              <a:rPr lang="pt-PT" sz="1800" dirty="0">
                <a:solidFill>
                  <a:srgbClr val="0000FF"/>
                </a:solidFill>
                <a:latin typeface="+mn-lt"/>
              </a:rPr>
              <a:t> = 40 </a:t>
            </a:r>
            <a:r>
              <a:rPr lang="pt-PT" sz="1800" dirty="0" err="1">
                <a:solidFill>
                  <a:srgbClr val="0000FF"/>
                </a:solidFill>
                <a:latin typeface="+mn-lt"/>
              </a:rPr>
              <a:t>ms</a:t>
            </a:r>
            <a:endParaRPr lang="pt-PT" sz="1800" dirty="0">
              <a:solidFill>
                <a:srgbClr val="0000FF"/>
              </a:solidFill>
              <a:latin typeface="+mn-lt"/>
            </a:endParaRPr>
          </a:p>
          <a:p>
            <a:pPr algn="l">
              <a:defRPr/>
            </a:pPr>
            <a:r>
              <a:rPr lang="pt-PT" sz="1800" dirty="0" err="1">
                <a:solidFill>
                  <a:srgbClr val="0000FF"/>
                </a:solidFill>
                <a:latin typeface="+mn-lt"/>
              </a:rPr>
              <a:t>Tp</a:t>
            </a:r>
            <a:r>
              <a:rPr lang="pt-PT" sz="1800" dirty="0">
                <a:solidFill>
                  <a:srgbClr val="0000FF"/>
                </a:solidFill>
                <a:latin typeface="+mn-lt"/>
              </a:rPr>
              <a:t> = 40 </a:t>
            </a:r>
            <a:r>
              <a:rPr lang="pt-PT" sz="1800" dirty="0" err="1">
                <a:solidFill>
                  <a:srgbClr val="0000FF"/>
                </a:solidFill>
                <a:latin typeface="+mn-lt"/>
              </a:rPr>
              <a:t>ms</a:t>
            </a:r>
            <a:endParaRPr lang="pt-PT" sz="1800" dirty="0">
              <a:solidFill>
                <a:srgbClr val="0000F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Parallelogram 50"/>
          <p:cNvSpPr>
            <a:spLocks noChangeArrowheads="1"/>
          </p:cNvSpPr>
          <p:nvPr/>
        </p:nvSpPr>
        <p:spPr bwMode="auto">
          <a:xfrm rot="887846" flipH="1">
            <a:off x="3427413" y="3862388"/>
            <a:ext cx="2311400" cy="360362"/>
          </a:xfrm>
          <a:prstGeom prst="parallelogram">
            <a:avLst>
              <a:gd name="adj" fmla="val 24973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1506" name="Parallelogram 51"/>
          <p:cNvSpPr>
            <a:spLocks noChangeArrowheads="1"/>
          </p:cNvSpPr>
          <p:nvPr/>
        </p:nvSpPr>
        <p:spPr bwMode="auto">
          <a:xfrm rot="887846" flipH="1">
            <a:off x="3427413" y="4294188"/>
            <a:ext cx="2311400" cy="360362"/>
          </a:xfrm>
          <a:prstGeom prst="parallelogram">
            <a:avLst>
              <a:gd name="adj" fmla="val 24973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4400" dirty="0" smtClean="0"/>
              <a:t>Janela deslizante</a:t>
            </a:r>
            <a:endParaRPr lang="pt-PT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250748-A3E3-E948-B1B6-DC0A3B4F3D4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984500" y="2574925"/>
            <a:ext cx="2055813" cy="14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 b="0">
              <a:solidFill>
                <a:srgbClr val="000000"/>
              </a:solidFill>
              <a:latin typeface="Tw Cen MT" charset="0"/>
              <a:cs typeface="Tw Cen MT" charset="0"/>
            </a:endParaRP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 flipH="1">
            <a:off x="3492500" y="1557338"/>
            <a:ext cx="15875" cy="3671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2339975" y="1268413"/>
            <a:ext cx="1030288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  <a:defRPr/>
            </a:pPr>
            <a:r>
              <a:rPr lang="en-US" sz="1800" b="0" dirty="0" err="1">
                <a:solidFill>
                  <a:srgbClr val="FF3300"/>
                </a:solidFill>
                <a:latin typeface="+mn-lt"/>
                <a:cs typeface="Tw Cen MT"/>
              </a:rPr>
              <a:t>Emissor</a:t>
            </a:r>
            <a:endParaRPr lang="en-US" sz="1800" b="0" dirty="0">
              <a:solidFill>
                <a:srgbClr val="FF3300"/>
              </a:solidFill>
              <a:latin typeface="+mn-lt"/>
              <a:cs typeface="Tw Cen MT"/>
            </a:endParaRP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5795963" y="1268413"/>
            <a:ext cx="117475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  <a:defRPr/>
            </a:pPr>
            <a:r>
              <a:rPr lang="en-US" sz="1800" b="0" dirty="0">
                <a:solidFill>
                  <a:srgbClr val="FF3300"/>
                </a:solidFill>
                <a:latin typeface="+mn-lt"/>
                <a:cs typeface="Tw Cen MT"/>
              </a:rPr>
              <a:t>Receptor</a:t>
            </a:r>
          </a:p>
        </p:txBody>
      </p:sp>
      <p:sp>
        <p:nvSpPr>
          <p:cNvPr id="21513" name="Rectangle 18"/>
          <p:cNvSpPr>
            <a:spLocks noChangeArrowheads="1"/>
          </p:cNvSpPr>
          <p:nvPr/>
        </p:nvSpPr>
        <p:spPr bwMode="auto">
          <a:xfrm>
            <a:off x="2700338" y="2781300"/>
            <a:ext cx="506412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RTT</a:t>
            </a:r>
          </a:p>
        </p:txBody>
      </p:sp>
      <p:sp>
        <p:nvSpPr>
          <p:cNvPr id="21514" name="Rectangle 20"/>
          <p:cNvSpPr>
            <a:spLocks noChangeArrowheads="1"/>
          </p:cNvSpPr>
          <p:nvPr/>
        </p:nvSpPr>
        <p:spPr bwMode="auto">
          <a:xfrm>
            <a:off x="4437063" y="3141663"/>
            <a:ext cx="6350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ack1</a:t>
            </a:r>
          </a:p>
        </p:txBody>
      </p:sp>
      <p:grpSp>
        <p:nvGrpSpPr>
          <p:cNvPr id="21515" name="Group 22"/>
          <p:cNvGrpSpPr>
            <a:grpSpLocks/>
          </p:cNvGrpSpPr>
          <p:nvPr/>
        </p:nvGrpSpPr>
        <p:grpSpPr bwMode="auto">
          <a:xfrm>
            <a:off x="5867400" y="4292600"/>
            <a:ext cx="650875" cy="908050"/>
            <a:chOff x="772" y="3097"/>
            <a:chExt cx="410" cy="599"/>
          </a:xfrm>
        </p:grpSpPr>
        <p:sp>
          <p:nvSpPr>
            <p:cNvPr id="21530" name="Line 23"/>
            <p:cNvSpPr>
              <a:spLocks noChangeShapeType="1"/>
            </p:cNvSpPr>
            <p:nvPr/>
          </p:nvSpPr>
          <p:spPr bwMode="auto">
            <a:xfrm>
              <a:off x="979" y="3264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1531" name="Rectangle 24"/>
            <p:cNvSpPr>
              <a:spLocks noChangeArrowheads="1"/>
            </p:cNvSpPr>
            <p:nvPr/>
          </p:nvSpPr>
          <p:spPr bwMode="auto">
            <a:xfrm>
              <a:off x="772" y="3097"/>
              <a:ext cx="41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0">
                  <a:solidFill>
                    <a:srgbClr val="FF3300"/>
                  </a:solidFill>
                  <a:latin typeface="Tw Cen MT" charset="0"/>
                  <a:cs typeface="Tw Cen MT" charset="0"/>
                </a:rPr>
                <a:t>tempo</a:t>
              </a:r>
            </a:p>
          </p:txBody>
        </p:sp>
      </p:grpSp>
      <p:sp>
        <p:nvSpPr>
          <p:cNvPr id="21516" name="Line 6"/>
          <p:cNvSpPr>
            <a:spLocks noChangeShapeType="1"/>
          </p:cNvSpPr>
          <p:nvPr/>
        </p:nvSpPr>
        <p:spPr bwMode="auto">
          <a:xfrm flipH="1">
            <a:off x="5651500" y="1557338"/>
            <a:ext cx="15875" cy="3671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1517" name="Parallelogram 39"/>
          <p:cNvSpPr>
            <a:spLocks noChangeArrowheads="1"/>
          </p:cNvSpPr>
          <p:nvPr/>
        </p:nvSpPr>
        <p:spPr bwMode="auto">
          <a:xfrm rot="887846" flipH="1">
            <a:off x="3425825" y="2203450"/>
            <a:ext cx="2309813" cy="360363"/>
          </a:xfrm>
          <a:prstGeom prst="parallelogram">
            <a:avLst>
              <a:gd name="adj" fmla="val 24956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1518" name="Line 9"/>
          <p:cNvSpPr>
            <a:spLocks noChangeShapeType="1"/>
          </p:cNvSpPr>
          <p:nvPr/>
        </p:nvSpPr>
        <p:spPr bwMode="auto">
          <a:xfrm flipV="1">
            <a:off x="3132138" y="1844675"/>
            <a:ext cx="30448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3" name="AutoShape 36"/>
          <p:cNvSpPr>
            <a:spLocks/>
          </p:cNvSpPr>
          <p:nvPr/>
        </p:nvSpPr>
        <p:spPr bwMode="auto">
          <a:xfrm>
            <a:off x="3276600" y="2349500"/>
            <a:ext cx="215900" cy="1223963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1520" name="Parallelogram 43"/>
          <p:cNvSpPr>
            <a:spLocks noChangeArrowheads="1"/>
          </p:cNvSpPr>
          <p:nvPr/>
        </p:nvSpPr>
        <p:spPr bwMode="auto">
          <a:xfrm rot="887846" flipH="1">
            <a:off x="3427413" y="2638425"/>
            <a:ext cx="2311400" cy="358775"/>
          </a:xfrm>
          <a:prstGeom prst="parallelogram">
            <a:avLst>
              <a:gd name="adj" fmla="val 25084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1521" name="Line 9"/>
          <p:cNvSpPr>
            <a:spLocks noChangeShapeType="1"/>
          </p:cNvSpPr>
          <p:nvPr/>
        </p:nvSpPr>
        <p:spPr bwMode="auto">
          <a:xfrm flipV="1">
            <a:off x="3059113" y="3573463"/>
            <a:ext cx="304641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4427538" y="2636838"/>
            <a:ext cx="468312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m2</a:t>
            </a:r>
          </a:p>
        </p:txBody>
      </p:sp>
      <p:sp>
        <p:nvSpPr>
          <p:cNvPr id="21523" name="Rectangle 18"/>
          <p:cNvSpPr>
            <a:spLocks noChangeArrowheads="1"/>
          </p:cNvSpPr>
          <p:nvPr/>
        </p:nvSpPr>
        <p:spPr bwMode="auto">
          <a:xfrm>
            <a:off x="2916238" y="1916113"/>
            <a:ext cx="352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Tt</a:t>
            </a:r>
          </a:p>
        </p:txBody>
      </p:sp>
      <p:sp>
        <p:nvSpPr>
          <p:cNvPr id="48" name="AutoShape 36"/>
          <p:cNvSpPr>
            <a:spLocks/>
          </p:cNvSpPr>
          <p:nvPr/>
        </p:nvSpPr>
        <p:spPr bwMode="auto">
          <a:xfrm>
            <a:off x="3348038" y="1916113"/>
            <a:ext cx="71437" cy="360362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1525" name="Line 9"/>
          <p:cNvSpPr>
            <a:spLocks noChangeShapeType="1"/>
          </p:cNvSpPr>
          <p:nvPr/>
        </p:nvSpPr>
        <p:spPr bwMode="auto">
          <a:xfrm flipV="1">
            <a:off x="3132138" y="2349500"/>
            <a:ext cx="30448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50" name="Rectangle 49"/>
          <p:cNvSpPr/>
          <p:nvPr/>
        </p:nvSpPr>
        <p:spPr>
          <a:xfrm>
            <a:off x="468313" y="5445125"/>
            <a:ext cx="7920037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pt-PT" dirty="0">
                <a:solidFill>
                  <a:srgbClr val="0000FF"/>
                </a:solidFill>
                <a:latin typeface="+mn-lt"/>
              </a:rPr>
              <a:t>A janela é o número de mensagens transmitidas que ainda não foram </a:t>
            </a:r>
            <a:r>
              <a:rPr lang="pt-PT" dirty="0" err="1">
                <a:solidFill>
                  <a:srgbClr val="0000FF"/>
                </a:solidFill>
                <a:latin typeface="+mn-lt"/>
              </a:rPr>
              <a:t>ACK’d</a:t>
            </a:r>
            <a:r>
              <a:rPr lang="pt-PT" dirty="0">
                <a:solidFill>
                  <a:srgbClr val="0000FF"/>
                </a:solidFill>
                <a:latin typeface="+mn-lt"/>
              </a:rPr>
              <a:t>. No protocolo stop &amp; </a:t>
            </a:r>
            <a:r>
              <a:rPr lang="pt-PT" dirty="0" err="1">
                <a:solidFill>
                  <a:srgbClr val="0000FF"/>
                </a:solidFill>
                <a:latin typeface="+mn-lt"/>
              </a:rPr>
              <a:t>wait</a:t>
            </a:r>
            <a:r>
              <a:rPr lang="pt-PT" dirty="0">
                <a:solidFill>
                  <a:srgbClr val="0000FF"/>
                </a:solidFill>
                <a:latin typeface="+mn-lt"/>
              </a:rPr>
              <a:t> a janela é igual a 1</a:t>
            </a:r>
          </a:p>
        </p:txBody>
      </p:sp>
      <p:sp>
        <p:nvSpPr>
          <p:cNvPr id="21527" name="Line 12"/>
          <p:cNvSpPr>
            <a:spLocks noChangeShapeType="1"/>
          </p:cNvSpPr>
          <p:nvPr/>
        </p:nvSpPr>
        <p:spPr bwMode="auto">
          <a:xfrm flipH="1">
            <a:off x="3492500" y="2924175"/>
            <a:ext cx="2159000" cy="6556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1528" name="Line 12"/>
          <p:cNvSpPr>
            <a:spLocks noChangeShapeType="1"/>
          </p:cNvSpPr>
          <p:nvPr/>
        </p:nvSpPr>
        <p:spPr bwMode="auto">
          <a:xfrm flipH="1">
            <a:off x="3492500" y="3357563"/>
            <a:ext cx="2159000" cy="654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1529" name="Rectangle 8"/>
          <p:cNvSpPr>
            <a:spLocks noChangeArrowheads="1"/>
          </p:cNvSpPr>
          <p:nvPr/>
        </p:nvSpPr>
        <p:spPr bwMode="auto">
          <a:xfrm>
            <a:off x="5148263" y="2420938"/>
            <a:ext cx="466725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Funcionamento da janela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125538"/>
            <a:ext cx="8610600" cy="307340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O emissor tem um </a:t>
            </a:r>
            <a:r>
              <a:rPr lang="pt-PT" sz="2400" i="1" dirty="0" err="1" smtClean="0"/>
              <a:t>buffer</a:t>
            </a:r>
            <a:r>
              <a:rPr lang="pt-PT" sz="2400" dirty="0" smtClean="0"/>
              <a:t> (a janela) onde estão os mensagens já transmitidas e de que ainda foram </a:t>
            </a:r>
            <a:r>
              <a:rPr lang="pt-PT" sz="2400" i="1" dirty="0" err="1" smtClean="0"/>
              <a:t>ACK’d</a:t>
            </a:r>
            <a:r>
              <a:rPr lang="pt-PT" sz="2400" i="1" dirty="0" smtClean="0"/>
              <a:t>,</a:t>
            </a:r>
            <a:r>
              <a:rPr lang="pt-PT" sz="2400" dirty="0" smtClean="0"/>
              <a:t> assim como as mensagens que estão à espera de serem transmitidas</a:t>
            </a:r>
          </a:p>
          <a:p>
            <a:pPr>
              <a:defRPr/>
            </a:pPr>
            <a:r>
              <a:rPr lang="pt-PT" sz="2400" dirty="0" smtClean="0"/>
              <a:t>Quando chegam </a:t>
            </a:r>
            <a:r>
              <a:rPr lang="pt-PT" sz="2400" dirty="0" err="1" smtClean="0"/>
              <a:t>ACKs</a:t>
            </a:r>
            <a:r>
              <a:rPr lang="pt-PT" sz="2400" dirty="0" smtClean="0"/>
              <a:t>, a janela desliza para a direita e </a:t>
            </a:r>
            <a:r>
              <a:rPr lang="pt-PT" sz="2400" dirty="0"/>
              <a:t>a</a:t>
            </a:r>
            <a:r>
              <a:rPr lang="pt-PT" sz="2400" dirty="0" smtClean="0"/>
              <a:t>s mensagens já </a:t>
            </a:r>
            <a:r>
              <a:rPr lang="pt-PT" sz="2400" i="1" dirty="0" err="1" smtClean="0"/>
              <a:t>ACK’d</a:t>
            </a:r>
            <a:r>
              <a:rPr lang="pt-PT" sz="2400" dirty="0" smtClean="0"/>
              <a:t> podem ser esquecidas pois já se tem a certeza que foram bem recebidas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60DEC2-EA5E-6849-9770-BCF5D0B8653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2079625" y="4808538"/>
            <a:ext cx="4565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2079625" y="5418138"/>
            <a:ext cx="4565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 flipH="1">
            <a:off x="6645275" y="4808538"/>
            <a:ext cx="46355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H="1">
            <a:off x="6645275" y="5418138"/>
            <a:ext cx="46355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20796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22320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23844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25368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>
            <a:off x="26892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>
            <a:off x="28416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29940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31464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32988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34512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36036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37560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>
            <a:off x="39084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49" name="Line 21"/>
          <p:cNvSpPr>
            <a:spLocks noChangeShapeType="1"/>
          </p:cNvSpPr>
          <p:nvPr/>
        </p:nvSpPr>
        <p:spPr bwMode="auto">
          <a:xfrm>
            <a:off x="40608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50" name="Line 22"/>
          <p:cNvSpPr>
            <a:spLocks noChangeShapeType="1"/>
          </p:cNvSpPr>
          <p:nvPr/>
        </p:nvSpPr>
        <p:spPr bwMode="auto">
          <a:xfrm>
            <a:off x="42132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43656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52" name="Line 24"/>
          <p:cNvSpPr>
            <a:spLocks noChangeShapeType="1"/>
          </p:cNvSpPr>
          <p:nvPr/>
        </p:nvSpPr>
        <p:spPr bwMode="auto">
          <a:xfrm>
            <a:off x="45180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>
            <a:off x="46704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>
            <a:off x="48228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55" name="Line 27"/>
          <p:cNvSpPr>
            <a:spLocks noChangeShapeType="1"/>
          </p:cNvSpPr>
          <p:nvPr/>
        </p:nvSpPr>
        <p:spPr bwMode="auto">
          <a:xfrm>
            <a:off x="49752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56" name="Line 28"/>
          <p:cNvSpPr>
            <a:spLocks noChangeShapeType="1"/>
          </p:cNvSpPr>
          <p:nvPr/>
        </p:nvSpPr>
        <p:spPr bwMode="auto">
          <a:xfrm>
            <a:off x="51276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57" name="Line 29"/>
          <p:cNvSpPr>
            <a:spLocks noChangeShapeType="1"/>
          </p:cNvSpPr>
          <p:nvPr/>
        </p:nvSpPr>
        <p:spPr bwMode="auto">
          <a:xfrm>
            <a:off x="52800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58" name="Line 30"/>
          <p:cNvSpPr>
            <a:spLocks noChangeShapeType="1"/>
          </p:cNvSpPr>
          <p:nvPr/>
        </p:nvSpPr>
        <p:spPr bwMode="auto">
          <a:xfrm>
            <a:off x="54324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59" name="Line 31"/>
          <p:cNvSpPr>
            <a:spLocks noChangeShapeType="1"/>
          </p:cNvSpPr>
          <p:nvPr/>
        </p:nvSpPr>
        <p:spPr bwMode="auto">
          <a:xfrm>
            <a:off x="55848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60" name="Line 32"/>
          <p:cNvSpPr>
            <a:spLocks noChangeShapeType="1"/>
          </p:cNvSpPr>
          <p:nvPr/>
        </p:nvSpPr>
        <p:spPr bwMode="auto">
          <a:xfrm>
            <a:off x="57372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61" name="Line 33"/>
          <p:cNvSpPr>
            <a:spLocks noChangeShapeType="1"/>
          </p:cNvSpPr>
          <p:nvPr/>
        </p:nvSpPr>
        <p:spPr bwMode="auto">
          <a:xfrm>
            <a:off x="58896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62" name="Line 34"/>
          <p:cNvSpPr>
            <a:spLocks noChangeShapeType="1"/>
          </p:cNvSpPr>
          <p:nvPr/>
        </p:nvSpPr>
        <p:spPr bwMode="auto">
          <a:xfrm>
            <a:off x="60420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63" name="Line 35"/>
          <p:cNvSpPr>
            <a:spLocks noChangeShapeType="1"/>
          </p:cNvSpPr>
          <p:nvPr/>
        </p:nvSpPr>
        <p:spPr bwMode="auto">
          <a:xfrm>
            <a:off x="61944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64" name="Line 36"/>
          <p:cNvSpPr>
            <a:spLocks noChangeShapeType="1"/>
          </p:cNvSpPr>
          <p:nvPr/>
        </p:nvSpPr>
        <p:spPr bwMode="auto">
          <a:xfrm>
            <a:off x="63468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65" name="Line 37"/>
          <p:cNvSpPr>
            <a:spLocks noChangeShapeType="1"/>
          </p:cNvSpPr>
          <p:nvPr/>
        </p:nvSpPr>
        <p:spPr bwMode="auto">
          <a:xfrm>
            <a:off x="64992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66" name="Line 38"/>
          <p:cNvSpPr>
            <a:spLocks noChangeShapeType="1"/>
          </p:cNvSpPr>
          <p:nvPr/>
        </p:nvSpPr>
        <p:spPr bwMode="auto">
          <a:xfrm>
            <a:off x="6651625" y="48085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67" name="Line 39"/>
          <p:cNvSpPr>
            <a:spLocks noChangeShapeType="1"/>
          </p:cNvSpPr>
          <p:nvPr/>
        </p:nvSpPr>
        <p:spPr bwMode="auto">
          <a:xfrm>
            <a:off x="6804025" y="4808538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68" name="Line 40"/>
          <p:cNvSpPr>
            <a:spLocks noChangeShapeType="1"/>
          </p:cNvSpPr>
          <p:nvPr/>
        </p:nvSpPr>
        <p:spPr bwMode="auto">
          <a:xfrm>
            <a:off x="6956425" y="4808538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69" name="Rectangle 41"/>
          <p:cNvSpPr>
            <a:spLocks noChangeArrowheads="1"/>
          </p:cNvSpPr>
          <p:nvPr/>
        </p:nvSpPr>
        <p:spPr bwMode="auto">
          <a:xfrm>
            <a:off x="2994025" y="4432300"/>
            <a:ext cx="2895600" cy="1371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2570" name="Line 42"/>
          <p:cNvSpPr>
            <a:spLocks noChangeShapeType="1"/>
          </p:cNvSpPr>
          <p:nvPr/>
        </p:nvSpPr>
        <p:spPr bwMode="auto">
          <a:xfrm flipH="1">
            <a:off x="1616075" y="4808538"/>
            <a:ext cx="46355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71" name="Line 43"/>
          <p:cNvSpPr>
            <a:spLocks noChangeShapeType="1"/>
          </p:cNvSpPr>
          <p:nvPr/>
        </p:nvSpPr>
        <p:spPr bwMode="auto">
          <a:xfrm flipH="1">
            <a:off x="1616075" y="5418138"/>
            <a:ext cx="46355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72" name="Line 44"/>
          <p:cNvSpPr>
            <a:spLocks noChangeShapeType="1"/>
          </p:cNvSpPr>
          <p:nvPr/>
        </p:nvSpPr>
        <p:spPr bwMode="auto">
          <a:xfrm>
            <a:off x="1781175" y="4813300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73" name="Line 45"/>
          <p:cNvSpPr>
            <a:spLocks noChangeShapeType="1"/>
          </p:cNvSpPr>
          <p:nvPr/>
        </p:nvSpPr>
        <p:spPr bwMode="auto">
          <a:xfrm>
            <a:off x="1933575" y="4813300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74" name="Line 46"/>
          <p:cNvSpPr>
            <a:spLocks noChangeShapeType="1"/>
          </p:cNvSpPr>
          <p:nvPr/>
        </p:nvSpPr>
        <p:spPr bwMode="auto">
          <a:xfrm>
            <a:off x="4365625" y="44323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75" name="Line 47"/>
          <p:cNvSpPr>
            <a:spLocks noChangeShapeType="1"/>
          </p:cNvSpPr>
          <p:nvPr/>
        </p:nvSpPr>
        <p:spPr bwMode="auto">
          <a:xfrm>
            <a:off x="2994025" y="42799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76" name="Text Box 48"/>
          <p:cNvSpPr txBox="1">
            <a:spLocks noChangeArrowheads="1"/>
          </p:cNvSpPr>
          <p:nvPr/>
        </p:nvSpPr>
        <p:spPr bwMode="auto">
          <a:xfrm>
            <a:off x="6011863" y="3860800"/>
            <a:ext cx="26638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pt-PT" b="0">
                <a:solidFill>
                  <a:srgbClr val="0000FF"/>
                </a:solidFill>
                <a:latin typeface="Comic Sans MS" charset="0"/>
              </a:rPr>
              <a:t>Tamanho máximo da janela</a:t>
            </a:r>
          </a:p>
        </p:txBody>
      </p:sp>
      <p:sp>
        <p:nvSpPr>
          <p:cNvPr id="22577" name="Line 49"/>
          <p:cNvSpPr>
            <a:spLocks noChangeShapeType="1"/>
          </p:cNvSpPr>
          <p:nvPr/>
        </p:nvSpPr>
        <p:spPr bwMode="auto">
          <a:xfrm flipH="1">
            <a:off x="1470025" y="58801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78" name="Line 50"/>
          <p:cNvSpPr>
            <a:spLocks noChangeShapeType="1"/>
          </p:cNvSpPr>
          <p:nvPr/>
        </p:nvSpPr>
        <p:spPr bwMode="auto">
          <a:xfrm>
            <a:off x="5889625" y="58801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79" name="Line 51"/>
          <p:cNvSpPr>
            <a:spLocks noChangeShapeType="1"/>
          </p:cNvSpPr>
          <p:nvPr/>
        </p:nvSpPr>
        <p:spPr bwMode="auto">
          <a:xfrm>
            <a:off x="2994025" y="58801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80" name="Line 52"/>
          <p:cNvSpPr>
            <a:spLocks noChangeShapeType="1"/>
          </p:cNvSpPr>
          <p:nvPr/>
        </p:nvSpPr>
        <p:spPr bwMode="auto">
          <a:xfrm>
            <a:off x="4365625" y="58801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81" name="Line 53"/>
          <p:cNvSpPr>
            <a:spLocks noChangeShapeType="1"/>
          </p:cNvSpPr>
          <p:nvPr/>
        </p:nvSpPr>
        <p:spPr bwMode="auto">
          <a:xfrm>
            <a:off x="2994025" y="58039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82" name="Line 54"/>
          <p:cNvSpPr>
            <a:spLocks noChangeShapeType="1"/>
          </p:cNvSpPr>
          <p:nvPr/>
        </p:nvSpPr>
        <p:spPr bwMode="auto">
          <a:xfrm>
            <a:off x="4365625" y="58039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83" name="Line 55"/>
          <p:cNvSpPr>
            <a:spLocks noChangeShapeType="1"/>
          </p:cNvSpPr>
          <p:nvPr/>
        </p:nvSpPr>
        <p:spPr bwMode="auto">
          <a:xfrm>
            <a:off x="5889625" y="58039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2584" name="Text Box 56"/>
          <p:cNvSpPr txBox="1">
            <a:spLocks noChangeArrowheads="1"/>
          </p:cNvSpPr>
          <p:nvPr/>
        </p:nvSpPr>
        <p:spPr bwMode="auto">
          <a:xfrm>
            <a:off x="2987675" y="5883275"/>
            <a:ext cx="1368425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pt-PT" sz="1400">
                <a:solidFill>
                  <a:srgbClr val="0000FF"/>
                </a:solidFill>
                <a:latin typeface="Comic Sans MS" charset="0"/>
              </a:rPr>
              <a:t>Transmitidos mas não ACK’d</a:t>
            </a:r>
          </a:p>
        </p:txBody>
      </p:sp>
      <p:sp>
        <p:nvSpPr>
          <p:cNvPr id="22585" name="Text Box 57"/>
          <p:cNvSpPr txBox="1">
            <a:spLocks noChangeArrowheads="1"/>
          </p:cNvSpPr>
          <p:nvPr/>
        </p:nvSpPr>
        <p:spPr bwMode="auto">
          <a:xfrm>
            <a:off x="4427538" y="5883275"/>
            <a:ext cx="1439862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pt-PT" sz="1400">
                <a:solidFill>
                  <a:srgbClr val="0000FF"/>
                </a:solidFill>
                <a:latin typeface="Comic Sans MS" charset="0"/>
              </a:rPr>
              <a:t>À espera de serem transmitidos</a:t>
            </a:r>
          </a:p>
        </p:txBody>
      </p:sp>
      <p:sp>
        <p:nvSpPr>
          <p:cNvPr id="22586" name="Text Box 58"/>
          <p:cNvSpPr txBox="1">
            <a:spLocks noChangeArrowheads="1"/>
          </p:cNvSpPr>
          <p:nvPr/>
        </p:nvSpPr>
        <p:spPr bwMode="auto">
          <a:xfrm>
            <a:off x="6156325" y="5949950"/>
            <a:ext cx="160020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pt-PT" sz="1400">
                <a:latin typeface="Comic Sans MS" charset="0"/>
              </a:rPr>
              <a:t>Dados do futuro</a:t>
            </a:r>
          </a:p>
        </p:txBody>
      </p:sp>
      <p:sp>
        <p:nvSpPr>
          <p:cNvPr id="22587" name="Text Box 59"/>
          <p:cNvSpPr txBox="1">
            <a:spLocks noChangeArrowheads="1"/>
          </p:cNvSpPr>
          <p:nvPr/>
        </p:nvSpPr>
        <p:spPr bwMode="auto">
          <a:xfrm>
            <a:off x="971550" y="5949950"/>
            <a:ext cx="1763713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pt-PT" sz="1400">
                <a:latin typeface="Comic Sans MS" charset="0"/>
              </a:rPr>
              <a:t>Dados do passado (ACK</a:t>
            </a:r>
            <a:r>
              <a:rPr lang="pt-PT" altLang="ja-JP" sz="1400">
                <a:latin typeface="Comic Sans MS" charset="0"/>
              </a:rPr>
              <a:t>’d)</a:t>
            </a:r>
          </a:p>
          <a:p>
            <a:pPr algn="l"/>
            <a:endParaRPr lang="pt-PT" sz="1400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Funcionamento sem erros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5445125"/>
            <a:ext cx="8610600" cy="107950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Um </a:t>
            </a:r>
            <a:r>
              <a:rPr lang="pt-PT" sz="2400" i="1" dirty="0" err="1" smtClean="0"/>
              <a:t>buffer</a:t>
            </a:r>
            <a:r>
              <a:rPr lang="pt-PT" sz="2400" dirty="0" smtClean="0"/>
              <a:t> para uma mensagem no receptor é suficiente caso a aplicação consuma muito rapidamente os dados chegados</a:t>
            </a:r>
          </a:p>
        </p:txBody>
      </p:sp>
      <p:sp>
        <p:nvSpPr>
          <p:cNvPr id="23555" name="Parallelogram 152"/>
          <p:cNvSpPr>
            <a:spLocks noChangeArrowheads="1"/>
          </p:cNvSpPr>
          <p:nvPr/>
        </p:nvSpPr>
        <p:spPr bwMode="auto">
          <a:xfrm rot="887846" flipH="1">
            <a:off x="3427413" y="3862388"/>
            <a:ext cx="2311400" cy="360362"/>
          </a:xfrm>
          <a:prstGeom prst="parallelogram">
            <a:avLst>
              <a:gd name="adj" fmla="val 24973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3556" name="Parallelogram 153"/>
          <p:cNvSpPr>
            <a:spLocks noChangeArrowheads="1"/>
          </p:cNvSpPr>
          <p:nvPr/>
        </p:nvSpPr>
        <p:spPr bwMode="auto">
          <a:xfrm rot="887846" flipH="1">
            <a:off x="3427413" y="4294188"/>
            <a:ext cx="2311400" cy="360362"/>
          </a:xfrm>
          <a:prstGeom prst="parallelogram">
            <a:avLst>
              <a:gd name="adj" fmla="val 24973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984500" y="2574925"/>
            <a:ext cx="2055813" cy="14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 b="0">
              <a:solidFill>
                <a:srgbClr val="000000"/>
              </a:solidFill>
              <a:latin typeface="Tw Cen MT" charset="0"/>
              <a:cs typeface="Tw Cen MT" charset="0"/>
            </a:endParaRP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 flipH="1">
            <a:off x="3492500" y="1557338"/>
            <a:ext cx="15875" cy="3671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3559" name="Rectangle 18"/>
          <p:cNvSpPr>
            <a:spLocks noChangeArrowheads="1"/>
          </p:cNvSpPr>
          <p:nvPr/>
        </p:nvSpPr>
        <p:spPr bwMode="auto">
          <a:xfrm>
            <a:off x="2700338" y="2781300"/>
            <a:ext cx="506412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RTT</a:t>
            </a:r>
          </a:p>
        </p:txBody>
      </p:sp>
      <p:sp>
        <p:nvSpPr>
          <p:cNvPr id="23560" name="Rectangle 20"/>
          <p:cNvSpPr>
            <a:spLocks noChangeArrowheads="1"/>
          </p:cNvSpPr>
          <p:nvPr/>
        </p:nvSpPr>
        <p:spPr bwMode="auto">
          <a:xfrm>
            <a:off x="4437063" y="3141663"/>
            <a:ext cx="6350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ack1</a:t>
            </a:r>
          </a:p>
        </p:txBody>
      </p:sp>
      <p:grpSp>
        <p:nvGrpSpPr>
          <p:cNvPr id="23561" name="Group 22"/>
          <p:cNvGrpSpPr>
            <a:grpSpLocks/>
          </p:cNvGrpSpPr>
          <p:nvPr/>
        </p:nvGrpSpPr>
        <p:grpSpPr bwMode="auto">
          <a:xfrm>
            <a:off x="5867400" y="4292600"/>
            <a:ext cx="650875" cy="908050"/>
            <a:chOff x="772" y="3097"/>
            <a:chExt cx="410" cy="599"/>
          </a:xfrm>
        </p:grpSpPr>
        <p:sp>
          <p:nvSpPr>
            <p:cNvPr id="23585" name="Line 23"/>
            <p:cNvSpPr>
              <a:spLocks noChangeShapeType="1"/>
            </p:cNvSpPr>
            <p:nvPr/>
          </p:nvSpPr>
          <p:spPr bwMode="auto">
            <a:xfrm>
              <a:off x="979" y="3264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3586" name="Rectangle 24"/>
            <p:cNvSpPr>
              <a:spLocks noChangeArrowheads="1"/>
            </p:cNvSpPr>
            <p:nvPr/>
          </p:nvSpPr>
          <p:spPr bwMode="auto">
            <a:xfrm>
              <a:off x="772" y="3097"/>
              <a:ext cx="41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b="0">
                  <a:solidFill>
                    <a:srgbClr val="FF3300"/>
                  </a:solidFill>
                  <a:latin typeface="Tw Cen MT" charset="0"/>
                  <a:cs typeface="Tw Cen MT" charset="0"/>
                </a:rPr>
                <a:t>tempo</a:t>
              </a:r>
            </a:p>
          </p:txBody>
        </p:sp>
      </p:grpSp>
      <p:sp>
        <p:nvSpPr>
          <p:cNvPr id="23562" name="Line 6"/>
          <p:cNvSpPr>
            <a:spLocks noChangeShapeType="1"/>
          </p:cNvSpPr>
          <p:nvPr/>
        </p:nvSpPr>
        <p:spPr bwMode="auto">
          <a:xfrm flipH="1">
            <a:off x="5651500" y="1557338"/>
            <a:ext cx="15875" cy="3671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3563" name="Parallelogram 163"/>
          <p:cNvSpPr>
            <a:spLocks noChangeArrowheads="1"/>
          </p:cNvSpPr>
          <p:nvPr/>
        </p:nvSpPr>
        <p:spPr bwMode="auto">
          <a:xfrm rot="887846" flipH="1">
            <a:off x="3425825" y="2203450"/>
            <a:ext cx="2309813" cy="360363"/>
          </a:xfrm>
          <a:prstGeom prst="parallelogram">
            <a:avLst>
              <a:gd name="adj" fmla="val 24956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3564" name="Line 9"/>
          <p:cNvSpPr>
            <a:spLocks noChangeShapeType="1"/>
          </p:cNvSpPr>
          <p:nvPr/>
        </p:nvSpPr>
        <p:spPr bwMode="auto">
          <a:xfrm flipV="1">
            <a:off x="3132138" y="1844675"/>
            <a:ext cx="30448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66" name="AutoShape 36"/>
          <p:cNvSpPr>
            <a:spLocks/>
          </p:cNvSpPr>
          <p:nvPr/>
        </p:nvSpPr>
        <p:spPr bwMode="auto">
          <a:xfrm>
            <a:off x="3276600" y="2349500"/>
            <a:ext cx="215900" cy="1223963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3566" name="Parallelogram 166"/>
          <p:cNvSpPr>
            <a:spLocks noChangeArrowheads="1"/>
          </p:cNvSpPr>
          <p:nvPr/>
        </p:nvSpPr>
        <p:spPr bwMode="auto">
          <a:xfrm rot="887846" flipH="1">
            <a:off x="3427413" y="2638425"/>
            <a:ext cx="2311400" cy="358775"/>
          </a:xfrm>
          <a:prstGeom prst="parallelogram">
            <a:avLst>
              <a:gd name="adj" fmla="val 25084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3567" name="Line 9"/>
          <p:cNvSpPr>
            <a:spLocks noChangeShapeType="1"/>
          </p:cNvSpPr>
          <p:nvPr/>
        </p:nvSpPr>
        <p:spPr bwMode="auto">
          <a:xfrm flipV="1">
            <a:off x="3059113" y="3573463"/>
            <a:ext cx="304641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3568" name="Rectangle 18"/>
          <p:cNvSpPr>
            <a:spLocks noChangeArrowheads="1"/>
          </p:cNvSpPr>
          <p:nvPr/>
        </p:nvSpPr>
        <p:spPr bwMode="auto">
          <a:xfrm>
            <a:off x="4427538" y="2636838"/>
            <a:ext cx="468312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m2</a:t>
            </a:r>
          </a:p>
        </p:txBody>
      </p:sp>
      <p:sp>
        <p:nvSpPr>
          <p:cNvPr id="23569" name="Rectangle 18"/>
          <p:cNvSpPr>
            <a:spLocks noChangeArrowheads="1"/>
          </p:cNvSpPr>
          <p:nvPr/>
        </p:nvSpPr>
        <p:spPr bwMode="auto">
          <a:xfrm>
            <a:off x="2916238" y="1916113"/>
            <a:ext cx="352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Tt</a:t>
            </a:r>
          </a:p>
        </p:txBody>
      </p:sp>
      <p:sp>
        <p:nvSpPr>
          <p:cNvPr id="171" name="AutoShape 36"/>
          <p:cNvSpPr>
            <a:spLocks/>
          </p:cNvSpPr>
          <p:nvPr/>
        </p:nvSpPr>
        <p:spPr bwMode="auto">
          <a:xfrm>
            <a:off x="3348038" y="1916113"/>
            <a:ext cx="71437" cy="360362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3571" name="Line 9"/>
          <p:cNvSpPr>
            <a:spLocks noChangeShapeType="1"/>
          </p:cNvSpPr>
          <p:nvPr/>
        </p:nvSpPr>
        <p:spPr bwMode="auto">
          <a:xfrm flipV="1">
            <a:off x="3132138" y="2349500"/>
            <a:ext cx="30448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3572" name="Line 12"/>
          <p:cNvSpPr>
            <a:spLocks noChangeShapeType="1"/>
          </p:cNvSpPr>
          <p:nvPr/>
        </p:nvSpPr>
        <p:spPr bwMode="auto">
          <a:xfrm flipH="1">
            <a:off x="3492500" y="2924175"/>
            <a:ext cx="2159000" cy="6556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3573" name="Line 12"/>
          <p:cNvSpPr>
            <a:spLocks noChangeShapeType="1"/>
          </p:cNvSpPr>
          <p:nvPr/>
        </p:nvSpPr>
        <p:spPr bwMode="auto">
          <a:xfrm flipH="1">
            <a:off x="3492500" y="3357563"/>
            <a:ext cx="2159000" cy="654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3574" name="Rectangle 8"/>
          <p:cNvSpPr>
            <a:spLocks noChangeArrowheads="1"/>
          </p:cNvSpPr>
          <p:nvPr/>
        </p:nvSpPr>
        <p:spPr bwMode="auto">
          <a:xfrm>
            <a:off x="5148263" y="2420938"/>
            <a:ext cx="466725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m1</a:t>
            </a:r>
          </a:p>
        </p:txBody>
      </p:sp>
      <p:sp>
        <p:nvSpPr>
          <p:cNvPr id="23575" name="Rectangle 177"/>
          <p:cNvSpPr>
            <a:spLocks noChangeArrowheads="1"/>
          </p:cNvSpPr>
          <p:nvPr/>
        </p:nvSpPr>
        <p:spPr bwMode="auto">
          <a:xfrm>
            <a:off x="5724525" y="2492375"/>
            <a:ext cx="360363" cy="360363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3576" name="Line 12"/>
          <p:cNvSpPr>
            <a:spLocks noChangeShapeType="1"/>
          </p:cNvSpPr>
          <p:nvPr/>
        </p:nvSpPr>
        <p:spPr bwMode="auto">
          <a:xfrm>
            <a:off x="6156325" y="2852738"/>
            <a:ext cx="719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3577" name="Rectangle 179"/>
          <p:cNvSpPr>
            <a:spLocks noChangeArrowheads="1"/>
          </p:cNvSpPr>
          <p:nvPr/>
        </p:nvSpPr>
        <p:spPr bwMode="auto">
          <a:xfrm>
            <a:off x="5724525" y="2924175"/>
            <a:ext cx="360363" cy="360363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3578" name="Line 12"/>
          <p:cNvSpPr>
            <a:spLocks noChangeShapeType="1"/>
          </p:cNvSpPr>
          <p:nvPr/>
        </p:nvSpPr>
        <p:spPr bwMode="auto">
          <a:xfrm>
            <a:off x="6156325" y="3284538"/>
            <a:ext cx="719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84" name="Rectangle 183"/>
          <p:cNvSpPr/>
          <p:nvPr/>
        </p:nvSpPr>
        <p:spPr>
          <a:xfrm>
            <a:off x="7092950" y="2276475"/>
            <a:ext cx="1439863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pt-PT" sz="1800" dirty="0">
                <a:solidFill>
                  <a:srgbClr val="0000FF"/>
                </a:solidFill>
                <a:latin typeface="+mn-lt"/>
              </a:rPr>
              <a:t>Aplicação</a:t>
            </a:r>
          </a:p>
        </p:txBody>
      </p:sp>
      <p:sp>
        <p:nvSpPr>
          <p:cNvPr id="23580" name="Rectangle 18"/>
          <p:cNvSpPr>
            <a:spLocks noChangeArrowheads="1"/>
          </p:cNvSpPr>
          <p:nvPr/>
        </p:nvSpPr>
        <p:spPr bwMode="auto">
          <a:xfrm>
            <a:off x="6948488" y="2636838"/>
            <a:ext cx="13684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Consome m1</a:t>
            </a:r>
          </a:p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Envia ack1</a:t>
            </a:r>
          </a:p>
        </p:txBody>
      </p:sp>
      <p:sp>
        <p:nvSpPr>
          <p:cNvPr id="23581" name="Rectangle 18"/>
          <p:cNvSpPr>
            <a:spLocks noChangeArrowheads="1"/>
          </p:cNvSpPr>
          <p:nvPr/>
        </p:nvSpPr>
        <p:spPr bwMode="auto">
          <a:xfrm>
            <a:off x="6948488" y="3068638"/>
            <a:ext cx="13684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Consome m2</a:t>
            </a:r>
          </a:p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Envia ack2</a:t>
            </a:r>
          </a:p>
        </p:txBody>
      </p:sp>
      <p:sp>
        <p:nvSpPr>
          <p:cNvPr id="18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DCD8ED-A14B-914B-A5D1-04F7159CB2D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3583" name="Rectangle 18"/>
          <p:cNvSpPr>
            <a:spLocks noChangeArrowheads="1"/>
          </p:cNvSpPr>
          <p:nvPr/>
        </p:nvSpPr>
        <p:spPr bwMode="auto">
          <a:xfrm>
            <a:off x="5003800" y="4005263"/>
            <a:ext cx="468313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m3</a:t>
            </a:r>
          </a:p>
        </p:txBody>
      </p:sp>
      <p:sp>
        <p:nvSpPr>
          <p:cNvPr id="23584" name="Rectangle 18"/>
          <p:cNvSpPr>
            <a:spLocks noChangeArrowheads="1"/>
          </p:cNvSpPr>
          <p:nvPr/>
        </p:nvSpPr>
        <p:spPr bwMode="auto">
          <a:xfrm>
            <a:off x="4643438" y="4365625"/>
            <a:ext cx="468312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Funcionamento com erros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5373688"/>
            <a:ext cx="8208962" cy="107950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Como m2 se perdeu, o receptor despreza o que recebe à espera de que chegue m2 (não tem espaço no </a:t>
            </a:r>
            <a:r>
              <a:rPr lang="pt-PT" sz="2400" i="1" dirty="0" err="1" smtClean="0"/>
              <a:t>buffer</a:t>
            </a:r>
            <a:r>
              <a:rPr lang="pt-PT" sz="2400" i="1" dirty="0" smtClean="0"/>
              <a:t> para m3</a:t>
            </a:r>
            <a:r>
              <a:rPr lang="pt-PT" sz="2400" dirty="0" smtClean="0"/>
              <a:t>)</a:t>
            </a:r>
          </a:p>
        </p:txBody>
      </p:sp>
      <p:sp>
        <p:nvSpPr>
          <p:cNvPr id="24579" name="Parallelogram 152"/>
          <p:cNvSpPr>
            <a:spLocks noChangeArrowheads="1"/>
          </p:cNvSpPr>
          <p:nvPr/>
        </p:nvSpPr>
        <p:spPr bwMode="auto">
          <a:xfrm rot="887846" flipH="1">
            <a:off x="3427413" y="3214688"/>
            <a:ext cx="2311400" cy="358775"/>
          </a:xfrm>
          <a:prstGeom prst="parallelogram">
            <a:avLst>
              <a:gd name="adj" fmla="val 25084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2984500" y="2214563"/>
            <a:ext cx="2055813" cy="14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 b="0">
              <a:solidFill>
                <a:srgbClr val="000000"/>
              </a:solidFill>
              <a:latin typeface="Tw Cen MT" charset="0"/>
              <a:cs typeface="Tw Cen MT" charset="0"/>
            </a:endParaRPr>
          </a:p>
        </p:txBody>
      </p:sp>
      <p:sp>
        <p:nvSpPr>
          <p:cNvPr id="24581" name="Line 6"/>
          <p:cNvSpPr>
            <a:spLocks noChangeShapeType="1"/>
          </p:cNvSpPr>
          <p:nvPr/>
        </p:nvSpPr>
        <p:spPr bwMode="auto">
          <a:xfrm flipH="1">
            <a:off x="3492500" y="1196975"/>
            <a:ext cx="15875" cy="3671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582" name="Rectangle 18"/>
          <p:cNvSpPr>
            <a:spLocks noChangeArrowheads="1"/>
          </p:cNvSpPr>
          <p:nvPr/>
        </p:nvSpPr>
        <p:spPr bwMode="auto">
          <a:xfrm>
            <a:off x="2627313" y="2276475"/>
            <a:ext cx="506412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RTT</a:t>
            </a:r>
          </a:p>
        </p:txBody>
      </p:sp>
      <p:sp>
        <p:nvSpPr>
          <p:cNvPr id="24583" name="Rectangle 20"/>
          <p:cNvSpPr>
            <a:spLocks noChangeArrowheads="1"/>
          </p:cNvSpPr>
          <p:nvPr/>
        </p:nvSpPr>
        <p:spPr bwMode="auto">
          <a:xfrm>
            <a:off x="4572000" y="2349500"/>
            <a:ext cx="6350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ack1</a:t>
            </a:r>
          </a:p>
        </p:txBody>
      </p:sp>
      <p:sp>
        <p:nvSpPr>
          <p:cNvPr id="24584" name="Line 6"/>
          <p:cNvSpPr>
            <a:spLocks noChangeShapeType="1"/>
          </p:cNvSpPr>
          <p:nvPr/>
        </p:nvSpPr>
        <p:spPr bwMode="auto">
          <a:xfrm flipH="1">
            <a:off x="5651500" y="1196975"/>
            <a:ext cx="15875" cy="3671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585" name="Parallelogram 163"/>
          <p:cNvSpPr>
            <a:spLocks noChangeArrowheads="1"/>
          </p:cNvSpPr>
          <p:nvPr/>
        </p:nvSpPr>
        <p:spPr bwMode="auto">
          <a:xfrm rot="887846" flipH="1">
            <a:off x="3425825" y="1844675"/>
            <a:ext cx="2309813" cy="358775"/>
          </a:xfrm>
          <a:prstGeom prst="parallelogram">
            <a:avLst>
              <a:gd name="adj" fmla="val 25067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4586" name="Line 9"/>
          <p:cNvSpPr>
            <a:spLocks noChangeShapeType="1"/>
          </p:cNvSpPr>
          <p:nvPr/>
        </p:nvSpPr>
        <p:spPr bwMode="auto">
          <a:xfrm flipV="1">
            <a:off x="1476375" y="1484313"/>
            <a:ext cx="470058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166" name="AutoShape 36"/>
          <p:cNvSpPr>
            <a:spLocks/>
          </p:cNvSpPr>
          <p:nvPr/>
        </p:nvSpPr>
        <p:spPr bwMode="auto">
          <a:xfrm>
            <a:off x="3276600" y="2060575"/>
            <a:ext cx="215900" cy="863600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4588" name="Parallelogram 166"/>
          <p:cNvSpPr>
            <a:spLocks noChangeArrowheads="1"/>
          </p:cNvSpPr>
          <p:nvPr/>
        </p:nvSpPr>
        <p:spPr bwMode="auto">
          <a:xfrm rot="887846" flipH="1">
            <a:off x="3451225" y="2097088"/>
            <a:ext cx="893763" cy="360362"/>
          </a:xfrm>
          <a:prstGeom prst="parallelogram">
            <a:avLst>
              <a:gd name="adj" fmla="val 24963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4589" name="Line 9"/>
          <p:cNvSpPr>
            <a:spLocks noChangeShapeType="1"/>
          </p:cNvSpPr>
          <p:nvPr/>
        </p:nvSpPr>
        <p:spPr bwMode="auto">
          <a:xfrm>
            <a:off x="3059113" y="2924175"/>
            <a:ext cx="316865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4590" name="Rectangle 18"/>
          <p:cNvSpPr>
            <a:spLocks noChangeArrowheads="1"/>
          </p:cNvSpPr>
          <p:nvPr/>
        </p:nvSpPr>
        <p:spPr bwMode="auto">
          <a:xfrm>
            <a:off x="3563938" y="2060575"/>
            <a:ext cx="4667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m2</a:t>
            </a:r>
          </a:p>
        </p:txBody>
      </p:sp>
      <p:sp>
        <p:nvSpPr>
          <p:cNvPr id="24591" name="Rectangle 18"/>
          <p:cNvSpPr>
            <a:spLocks noChangeArrowheads="1"/>
          </p:cNvSpPr>
          <p:nvPr/>
        </p:nvSpPr>
        <p:spPr bwMode="auto">
          <a:xfrm>
            <a:off x="2916238" y="1557338"/>
            <a:ext cx="352425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Tt</a:t>
            </a:r>
          </a:p>
        </p:txBody>
      </p:sp>
      <p:sp>
        <p:nvSpPr>
          <p:cNvPr id="171" name="AutoShape 36"/>
          <p:cNvSpPr>
            <a:spLocks/>
          </p:cNvSpPr>
          <p:nvPr/>
        </p:nvSpPr>
        <p:spPr bwMode="auto">
          <a:xfrm>
            <a:off x="3348038" y="1557338"/>
            <a:ext cx="71437" cy="358775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4593" name="Line 9"/>
          <p:cNvSpPr>
            <a:spLocks noChangeShapeType="1"/>
          </p:cNvSpPr>
          <p:nvPr/>
        </p:nvSpPr>
        <p:spPr bwMode="auto">
          <a:xfrm flipV="1">
            <a:off x="1476375" y="1989138"/>
            <a:ext cx="470058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4594" name="Line 12"/>
          <p:cNvSpPr>
            <a:spLocks noChangeShapeType="1"/>
          </p:cNvSpPr>
          <p:nvPr/>
        </p:nvSpPr>
        <p:spPr bwMode="auto">
          <a:xfrm flipH="1">
            <a:off x="3492500" y="2492375"/>
            <a:ext cx="21590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595" name="Rectangle 8"/>
          <p:cNvSpPr>
            <a:spLocks noChangeArrowheads="1"/>
          </p:cNvSpPr>
          <p:nvPr/>
        </p:nvSpPr>
        <p:spPr bwMode="auto">
          <a:xfrm>
            <a:off x="5148263" y="2060575"/>
            <a:ext cx="4667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m1</a:t>
            </a:r>
          </a:p>
        </p:txBody>
      </p:sp>
      <p:sp>
        <p:nvSpPr>
          <p:cNvPr id="24596" name="Rectangle 177"/>
          <p:cNvSpPr>
            <a:spLocks noChangeArrowheads="1"/>
          </p:cNvSpPr>
          <p:nvPr/>
        </p:nvSpPr>
        <p:spPr bwMode="auto">
          <a:xfrm>
            <a:off x="5724525" y="2133600"/>
            <a:ext cx="360363" cy="35877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4597" name="Line 12"/>
          <p:cNvSpPr>
            <a:spLocks noChangeShapeType="1"/>
          </p:cNvSpPr>
          <p:nvPr/>
        </p:nvSpPr>
        <p:spPr bwMode="auto">
          <a:xfrm>
            <a:off x="6156325" y="2492375"/>
            <a:ext cx="719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598" name="Line 12"/>
          <p:cNvSpPr>
            <a:spLocks noChangeShapeType="1"/>
          </p:cNvSpPr>
          <p:nvPr/>
        </p:nvSpPr>
        <p:spPr bwMode="auto">
          <a:xfrm>
            <a:off x="6156325" y="3716338"/>
            <a:ext cx="719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84" name="Rectangle 183"/>
          <p:cNvSpPr/>
          <p:nvPr/>
        </p:nvSpPr>
        <p:spPr>
          <a:xfrm>
            <a:off x="7092950" y="1916113"/>
            <a:ext cx="1439863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pt-PT" sz="1800" dirty="0">
                <a:solidFill>
                  <a:srgbClr val="0000FF"/>
                </a:solidFill>
                <a:latin typeface="+mn-lt"/>
              </a:rPr>
              <a:t>Aplicação</a:t>
            </a:r>
          </a:p>
        </p:txBody>
      </p:sp>
      <p:sp>
        <p:nvSpPr>
          <p:cNvPr id="24600" name="Rectangle 18"/>
          <p:cNvSpPr>
            <a:spLocks noChangeArrowheads="1"/>
          </p:cNvSpPr>
          <p:nvPr/>
        </p:nvSpPr>
        <p:spPr bwMode="auto">
          <a:xfrm>
            <a:off x="6948488" y="2276475"/>
            <a:ext cx="13684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Consome m1</a:t>
            </a:r>
          </a:p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Envia ack1</a:t>
            </a:r>
          </a:p>
        </p:txBody>
      </p:sp>
      <p:sp>
        <p:nvSpPr>
          <p:cNvPr id="24601" name="Rectangle 18"/>
          <p:cNvSpPr>
            <a:spLocks noChangeArrowheads="1"/>
          </p:cNvSpPr>
          <p:nvPr/>
        </p:nvSpPr>
        <p:spPr bwMode="auto">
          <a:xfrm>
            <a:off x="4932363" y="3357563"/>
            <a:ext cx="466725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m3</a:t>
            </a:r>
          </a:p>
        </p:txBody>
      </p:sp>
      <p:sp>
        <p:nvSpPr>
          <p:cNvPr id="41" name="AutoShape 36"/>
          <p:cNvSpPr>
            <a:spLocks/>
          </p:cNvSpPr>
          <p:nvPr/>
        </p:nvSpPr>
        <p:spPr bwMode="auto">
          <a:xfrm>
            <a:off x="2268538" y="2060575"/>
            <a:ext cx="44450" cy="2881313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4603" name="Line 9"/>
          <p:cNvSpPr>
            <a:spLocks noChangeShapeType="1"/>
          </p:cNvSpPr>
          <p:nvPr/>
        </p:nvSpPr>
        <p:spPr bwMode="auto">
          <a:xfrm>
            <a:off x="1547813" y="5013325"/>
            <a:ext cx="448468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4604" name="Rectangle 18"/>
          <p:cNvSpPr>
            <a:spLocks noChangeArrowheads="1"/>
          </p:cNvSpPr>
          <p:nvPr/>
        </p:nvSpPr>
        <p:spPr bwMode="auto">
          <a:xfrm>
            <a:off x="1258888" y="3213100"/>
            <a:ext cx="89217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Timeout</a:t>
            </a:r>
          </a:p>
        </p:txBody>
      </p:sp>
      <p:sp>
        <p:nvSpPr>
          <p:cNvPr id="24605" name="Rectangle 48"/>
          <p:cNvSpPr>
            <a:spLocks noChangeArrowheads="1"/>
          </p:cNvSpPr>
          <p:nvPr/>
        </p:nvSpPr>
        <p:spPr bwMode="auto">
          <a:xfrm>
            <a:off x="5724525" y="3500438"/>
            <a:ext cx="360363" cy="3603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4606" name="Rectangle 18"/>
          <p:cNvSpPr>
            <a:spLocks noChangeArrowheads="1"/>
          </p:cNvSpPr>
          <p:nvPr/>
        </p:nvSpPr>
        <p:spPr bwMode="auto">
          <a:xfrm>
            <a:off x="6948488" y="3500438"/>
            <a:ext cx="1655762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Despreza m3</a:t>
            </a:r>
          </a:p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Não envia nada</a:t>
            </a:r>
          </a:p>
        </p:txBody>
      </p:sp>
      <p:sp>
        <p:nvSpPr>
          <p:cNvPr id="5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01FD19-BCE4-0E4F-8C04-6036A30AB7E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Aceleração usando um NACK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5516563"/>
            <a:ext cx="8610600" cy="1081087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O uso de </a:t>
            </a:r>
            <a:r>
              <a:rPr lang="pt-PT" sz="2400" dirty="0" err="1" smtClean="0"/>
              <a:t>NACKs</a:t>
            </a:r>
            <a:r>
              <a:rPr lang="pt-PT" sz="2400" dirty="0" smtClean="0"/>
              <a:t> permite apenas que o emissor recupere mais rapidamente se o </a:t>
            </a:r>
            <a:r>
              <a:rPr lang="pt-PT" sz="2400" i="1" dirty="0" err="1" smtClean="0"/>
              <a:t>timeout</a:t>
            </a:r>
            <a:r>
              <a:rPr lang="pt-PT" sz="2400" dirty="0" smtClean="0"/>
              <a:t> ainda não disparou.</a:t>
            </a:r>
          </a:p>
        </p:txBody>
      </p:sp>
      <p:sp>
        <p:nvSpPr>
          <p:cNvPr id="5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DA2D5-CD9D-F54E-A078-C7A009C7CBC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25604" name="Parallelogram 56"/>
          <p:cNvSpPr>
            <a:spLocks noChangeArrowheads="1"/>
          </p:cNvSpPr>
          <p:nvPr/>
        </p:nvSpPr>
        <p:spPr bwMode="auto">
          <a:xfrm rot="887846" flipH="1">
            <a:off x="3427413" y="3286125"/>
            <a:ext cx="2311400" cy="360363"/>
          </a:xfrm>
          <a:prstGeom prst="parallelogram">
            <a:avLst>
              <a:gd name="adj" fmla="val 24973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2984500" y="2286000"/>
            <a:ext cx="2055813" cy="14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 b="0">
              <a:solidFill>
                <a:srgbClr val="000000"/>
              </a:solidFill>
              <a:latin typeface="Tw Cen MT" charset="0"/>
              <a:cs typeface="Tw Cen MT" charset="0"/>
            </a:endParaRP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H="1">
            <a:off x="3492500" y="1268413"/>
            <a:ext cx="15875" cy="4105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5607" name="Rectangle 18"/>
          <p:cNvSpPr>
            <a:spLocks noChangeArrowheads="1"/>
          </p:cNvSpPr>
          <p:nvPr/>
        </p:nvSpPr>
        <p:spPr bwMode="auto">
          <a:xfrm>
            <a:off x="2627313" y="2349500"/>
            <a:ext cx="506412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RTT</a:t>
            </a:r>
          </a:p>
        </p:txBody>
      </p:sp>
      <p:sp>
        <p:nvSpPr>
          <p:cNvPr id="25608" name="Rectangle 20"/>
          <p:cNvSpPr>
            <a:spLocks noChangeArrowheads="1"/>
          </p:cNvSpPr>
          <p:nvPr/>
        </p:nvSpPr>
        <p:spPr bwMode="auto">
          <a:xfrm>
            <a:off x="4572000" y="2420938"/>
            <a:ext cx="6350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ack1</a:t>
            </a:r>
          </a:p>
        </p:txBody>
      </p:sp>
      <p:sp>
        <p:nvSpPr>
          <p:cNvPr id="25609" name="Line 6"/>
          <p:cNvSpPr>
            <a:spLocks noChangeShapeType="1"/>
          </p:cNvSpPr>
          <p:nvPr/>
        </p:nvSpPr>
        <p:spPr bwMode="auto">
          <a:xfrm flipH="1">
            <a:off x="5651500" y="1268413"/>
            <a:ext cx="15875" cy="417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5610" name="Parallelogram 62"/>
          <p:cNvSpPr>
            <a:spLocks noChangeArrowheads="1"/>
          </p:cNvSpPr>
          <p:nvPr/>
        </p:nvSpPr>
        <p:spPr bwMode="auto">
          <a:xfrm rot="887846" flipH="1">
            <a:off x="3425825" y="1916113"/>
            <a:ext cx="2309813" cy="360362"/>
          </a:xfrm>
          <a:prstGeom prst="parallelogram">
            <a:avLst>
              <a:gd name="adj" fmla="val 24956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5611" name="Line 9"/>
          <p:cNvSpPr>
            <a:spLocks noChangeShapeType="1"/>
          </p:cNvSpPr>
          <p:nvPr/>
        </p:nvSpPr>
        <p:spPr bwMode="auto">
          <a:xfrm flipV="1">
            <a:off x="1476375" y="1557338"/>
            <a:ext cx="470058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65" name="AutoShape 36"/>
          <p:cNvSpPr>
            <a:spLocks/>
          </p:cNvSpPr>
          <p:nvPr/>
        </p:nvSpPr>
        <p:spPr bwMode="auto">
          <a:xfrm>
            <a:off x="3276600" y="2133600"/>
            <a:ext cx="215900" cy="863600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5613" name="Parallelogram 65"/>
          <p:cNvSpPr>
            <a:spLocks noChangeArrowheads="1"/>
          </p:cNvSpPr>
          <p:nvPr/>
        </p:nvSpPr>
        <p:spPr bwMode="auto">
          <a:xfrm rot="887846" flipH="1">
            <a:off x="3451225" y="2168525"/>
            <a:ext cx="893763" cy="360363"/>
          </a:xfrm>
          <a:prstGeom prst="parallelogram">
            <a:avLst>
              <a:gd name="adj" fmla="val 24962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5614" name="Line 9"/>
          <p:cNvSpPr>
            <a:spLocks noChangeShapeType="1"/>
          </p:cNvSpPr>
          <p:nvPr/>
        </p:nvSpPr>
        <p:spPr bwMode="auto">
          <a:xfrm>
            <a:off x="3059113" y="2997200"/>
            <a:ext cx="316865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5615" name="Rectangle 18"/>
          <p:cNvSpPr>
            <a:spLocks noChangeArrowheads="1"/>
          </p:cNvSpPr>
          <p:nvPr/>
        </p:nvSpPr>
        <p:spPr bwMode="auto">
          <a:xfrm>
            <a:off x="3563938" y="2133600"/>
            <a:ext cx="4667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m2</a:t>
            </a:r>
          </a:p>
        </p:txBody>
      </p:sp>
      <p:sp>
        <p:nvSpPr>
          <p:cNvPr id="25616" name="Rectangle 18"/>
          <p:cNvSpPr>
            <a:spLocks noChangeArrowheads="1"/>
          </p:cNvSpPr>
          <p:nvPr/>
        </p:nvSpPr>
        <p:spPr bwMode="auto">
          <a:xfrm>
            <a:off x="2916238" y="1628775"/>
            <a:ext cx="3524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Tt</a:t>
            </a:r>
          </a:p>
        </p:txBody>
      </p:sp>
      <p:sp>
        <p:nvSpPr>
          <p:cNvPr id="70" name="AutoShape 36"/>
          <p:cNvSpPr>
            <a:spLocks/>
          </p:cNvSpPr>
          <p:nvPr/>
        </p:nvSpPr>
        <p:spPr bwMode="auto">
          <a:xfrm>
            <a:off x="3348038" y="1628775"/>
            <a:ext cx="71437" cy="360363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5618" name="Line 9"/>
          <p:cNvSpPr>
            <a:spLocks noChangeShapeType="1"/>
          </p:cNvSpPr>
          <p:nvPr/>
        </p:nvSpPr>
        <p:spPr bwMode="auto">
          <a:xfrm flipV="1">
            <a:off x="1476375" y="2060575"/>
            <a:ext cx="470058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5619" name="Line 12"/>
          <p:cNvSpPr>
            <a:spLocks noChangeShapeType="1"/>
          </p:cNvSpPr>
          <p:nvPr/>
        </p:nvSpPr>
        <p:spPr bwMode="auto">
          <a:xfrm flipH="1">
            <a:off x="3492500" y="2565400"/>
            <a:ext cx="21590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5620" name="Rectangle 8"/>
          <p:cNvSpPr>
            <a:spLocks noChangeArrowheads="1"/>
          </p:cNvSpPr>
          <p:nvPr/>
        </p:nvSpPr>
        <p:spPr bwMode="auto">
          <a:xfrm>
            <a:off x="5148263" y="2133600"/>
            <a:ext cx="4667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m1</a:t>
            </a:r>
          </a:p>
        </p:txBody>
      </p:sp>
      <p:sp>
        <p:nvSpPr>
          <p:cNvPr id="25621" name="Rectangle 73"/>
          <p:cNvSpPr>
            <a:spLocks noChangeArrowheads="1"/>
          </p:cNvSpPr>
          <p:nvPr/>
        </p:nvSpPr>
        <p:spPr bwMode="auto">
          <a:xfrm>
            <a:off x="5724525" y="2205038"/>
            <a:ext cx="360363" cy="3603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5622" name="Line 12"/>
          <p:cNvSpPr>
            <a:spLocks noChangeShapeType="1"/>
          </p:cNvSpPr>
          <p:nvPr/>
        </p:nvSpPr>
        <p:spPr bwMode="auto">
          <a:xfrm>
            <a:off x="6156325" y="2565400"/>
            <a:ext cx="719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5623" name="Line 12"/>
          <p:cNvSpPr>
            <a:spLocks noChangeShapeType="1"/>
          </p:cNvSpPr>
          <p:nvPr/>
        </p:nvSpPr>
        <p:spPr bwMode="auto">
          <a:xfrm>
            <a:off x="6156325" y="3789363"/>
            <a:ext cx="719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77" name="Rectangle 76"/>
          <p:cNvSpPr/>
          <p:nvPr/>
        </p:nvSpPr>
        <p:spPr>
          <a:xfrm>
            <a:off x="7092950" y="1989138"/>
            <a:ext cx="1439863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pt-PT" sz="1800" dirty="0">
                <a:solidFill>
                  <a:srgbClr val="0000FF"/>
                </a:solidFill>
                <a:latin typeface="+mn-lt"/>
              </a:rPr>
              <a:t>Aplicação</a:t>
            </a:r>
          </a:p>
        </p:txBody>
      </p:sp>
      <p:sp>
        <p:nvSpPr>
          <p:cNvPr id="25625" name="Rectangle 18"/>
          <p:cNvSpPr>
            <a:spLocks noChangeArrowheads="1"/>
          </p:cNvSpPr>
          <p:nvPr/>
        </p:nvSpPr>
        <p:spPr bwMode="auto">
          <a:xfrm>
            <a:off x="6948488" y="2349500"/>
            <a:ext cx="1584325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Consome m</a:t>
            </a:r>
          </a:p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Envia ack1</a:t>
            </a:r>
          </a:p>
        </p:txBody>
      </p:sp>
      <p:sp>
        <p:nvSpPr>
          <p:cNvPr id="25626" name="Rectangle 18"/>
          <p:cNvSpPr>
            <a:spLocks noChangeArrowheads="1"/>
          </p:cNvSpPr>
          <p:nvPr/>
        </p:nvSpPr>
        <p:spPr bwMode="auto">
          <a:xfrm>
            <a:off x="4932363" y="3429000"/>
            <a:ext cx="4667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m3</a:t>
            </a:r>
          </a:p>
        </p:txBody>
      </p:sp>
      <p:sp>
        <p:nvSpPr>
          <p:cNvPr id="80" name="AutoShape 36"/>
          <p:cNvSpPr>
            <a:spLocks/>
          </p:cNvSpPr>
          <p:nvPr/>
        </p:nvSpPr>
        <p:spPr bwMode="auto">
          <a:xfrm>
            <a:off x="2268538" y="2133600"/>
            <a:ext cx="44450" cy="2879725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5628" name="Line 9"/>
          <p:cNvSpPr>
            <a:spLocks noChangeShapeType="1"/>
          </p:cNvSpPr>
          <p:nvPr/>
        </p:nvSpPr>
        <p:spPr bwMode="auto">
          <a:xfrm>
            <a:off x="1547813" y="5084763"/>
            <a:ext cx="448468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5629" name="Rectangle 18"/>
          <p:cNvSpPr>
            <a:spLocks noChangeArrowheads="1"/>
          </p:cNvSpPr>
          <p:nvPr/>
        </p:nvSpPr>
        <p:spPr bwMode="auto">
          <a:xfrm>
            <a:off x="1258888" y="3284538"/>
            <a:ext cx="892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Timeout</a:t>
            </a:r>
          </a:p>
        </p:txBody>
      </p:sp>
      <p:sp>
        <p:nvSpPr>
          <p:cNvPr id="25630" name="Rectangle 82"/>
          <p:cNvSpPr>
            <a:spLocks noChangeArrowheads="1"/>
          </p:cNvSpPr>
          <p:nvPr/>
        </p:nvSpPr>
        <p:spPr bwMode="auto">
          <a:xfrm>
            <a:off x="5724525" y="3573463"/>
            <a:ext cx="360363" cy="3603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5631" name="Rectangle 18"/>
          <p:cNvSpPr>
            <a:spLocks noChangeArrowheads="1"/>
          </p:cNvSpPr>
          <p:nvPr/>
        </p:nvSpPr>
        <p:spPr bwMode="auto">
          <a:xfrm>
            <a:off x="6948488" y="3573463"/>
            <a:ext cx="1655762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Despreza m3</a:t>
            </a:r>
          </a:p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Envia nack2</a:t>
            </a:r>
          </a:p>
        </p:txBody>
      </p:sp>
      <p:sp>
        <p:nvSpPr>
          <p:cNvPr id="25632" name="Rectangle 20"/>
          <p:cNvSpPr>
            <a:spLocks noChangeArrowheads="1"/>
          </p:cNvSpPr>
          <p:nvPr/>
        </p:nvSpPr>
        <p:spPr bwMode="auto">
          <a:xfrm>
            <a:off x="4521200" y="3789363"/>
            <a:ext cx="7366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nack2</a:t>
            </a:r>
          </a:p>
        </p:txBody>
      </p:sp>
      <p:sp>
        <p:nvSpPr>
          <p:cNvPr id="25633" name="Line 12"/>
          <p:cNvSpPr>
            <a:spLocks noChangeShapeType="1"/>
          </p:cNvSpPr>
          <p:nvPr/>
        </p:nvSpPr>
        <p:spPr bwMode="auto">
          <a:xfrm flipH="1">
            <a:off x="3492500" y="3933825"/>
            <a:ext cx="21590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5634" name="Parallelogram 86"/>
          <p:cNvSpPr>
            <a:spLocks noChangeArrowheads="1"/>
          </p:cNvSpPr>
          <p:nvPr/>
        </p:nvSpPr>
        <p:spPr bwMode="auto">
          <a:xfrm rot="887846" flipH="1">
            <a:off x="3425825" y="4645025"/>
            <a:ext cx="2239963" cy="376238"/>
          </a:xfrm>
          <a:prstGeom prst="parallelogram">
            <a:avLst>
              <a:gd name="adj" fmla="val 25055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5635" name="Rectangle 18"/>
          <p:cNvSpPr>
            <a:spLocks noChangeArrowheads="1"/>
          </p:cNvSpPr>
          <p:nvPr/>
        </p:nvSpPr>
        <p:spPr bwMode="auto">
          <a:xfrm>
            <a:off x="3563938" y="4437063"/>
            <a:ext cx="466725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m2</a:t>
            </a:r>
          </a:p>
        </p:txBody>
      </p:sp>
      <p:sp>
        <p:nvSpPr>
          <p:cNvPr id="25636" name="Line 12"/>
          <p:cNvSpPr>
            <a:spLocks noChangeShapeType="1"/>
          </p:cNvSpPr>
          <p:nvPr/>
        </p:nvSpPr>
        <p:spPr bwMode="auto">
          <a:xfrm>
            <a:off x="6156325" y="5013325"/>
            <a:ext cx="719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5637" name="Rectangle 18"/>
          <p:cNvSpPr>
            <a:spLocks noChangeArrowheads="1"/>
          </p:cNvSpPr>
          <p:nvPr/>
        </p:nvSpPr>
        <p:spPr bwMode="auto">
          <a:xfrm>
            <a:off x="6948488" y="4797425"/>
            <a:ext cx="1655762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Consome m2</a:t>
            </a:r>
          </a:p>
          <a:p>
            <a:pPr algn="l" defTabSz="762000" eaLnBrk="0" hangingPunct="0">
              <a:lnSpc>
                <a:spcPct val="85000"/>
              </a:lnSpc>
            </a:pPr>
            <a:r>
              <a:rPr lang="pt-PT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Envia ack2</a:t>
            </a:r>
          </a:p>
        </p:txBody>
      </p:sp>
      <p:sp>
        <p:nvSpPr>
          <p:cNvPr id="25638" name="Rectangle 90"/>
          <p:cNvSpPr>
            <a:spLocks noChangeArrowheads="1"/>
          </p:cNvSpPr>
          <p:nvPr/>
        </p:nvSpPr>
        <p:spPr bwMode="auto">
          <a:xfrm>
            <a:off x="5724525" y="4941888"/>
            <a:ext cx="360363" cy="35877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 sz="2400" b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12148</TotalTime>
  <Words>1444</Words>
  <Application>Microsoft Macintosh PowerPoint</Application>
  <PresentationFormat>On-screen Show (4:3)</PresentationFormat>
  <Paragraphs>242</Paragraphs>
  <Slides>24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Courier New</vt:lpstr>
      <vt:lpstr>ＭＳ Ｐゴシック</vt:lpstr>
      <vt:lpstr>Arial</vt:lpstr>
      <vt:lpstr>Comic Sans MS</vt:lpstr>
      <vt:lpstr>Helvetica</vt:lpstr>
      <vt:lpstr>Wingdings</vt:lpstr>
      <vt:lpstr>Times New Roman</vt:lpstr>
      <vt:lpstr>Tw Cen MT</vt:lpstr>
      <vt:lpstr>Tahoma</vt:lpstr>
      <vt:lpstr>cs426</vt:lpstr>
      <vt:lpstr> Redes de Computadores   Protocolos de janela deslizante </vt:lpstr>
      <vt:lpstr>Objectivos da lição</vt:lpstr>
      <vt:lpstr>Desempenho do protocolo stop &amp; wait</vt:lpstr>
      <vt:lpstr>Solução: transmitir mais antes do ACK</vt:lpstr>
      <vt:lpstr>Janela deslizante</vt:lpstr>
      <vt:lpstr>Funcionamento da janela</vt:lpstr>
      <vt:lpstr>Funcionamento sem erros</vt:lpstr>
      <vt:lpstr>Funcionamento com erros</vt:lpstr>
      <vt:lpstr>Aceleração usando um NACK</vt:lpstr>
      <vt:lpstr>Aceleração usando ACKs duplicados</vt:lpstr>
      <vt:lpstr>Go back N</vt:lpstr>
      <vt:lpstr>Buffer do receptor com mais slots</vt:lpstr>
      <vt:lpstr>Acções executadas</vt:lpstr>
      <vt:lpstr>A janela do emissor</vt:lpstr>
      <vt:lpstr>Podemos melhorar ?</vt:lpstr>
      <vt:lpstr>Go-back com janelas grandes</vt:lpstr>
      <vt:lpstr>Solução repetição selectiva</vt:lpstr>
      <vt:lpstr>Exemplo de funcionamento</vt:lpstr>
      <vt:lpstr>Acções executadas</vt:lpstr>
      <vt:lpstr>As janelas com selective repeat</vt:lpstr>
      <vt:lpstr>Nomenclatura dos protocolos</vt:lpstr>
      <vt:lpstr>Que dimensão para a janela?</vt:lpstr>
      <vt:lpstr>Qual o valor do timeout ?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708</cp:revision>
  <dcterms:created xsi:type="dcterms:W3CDTF">2001-07-06T14:58:21Z</dcterms:created>
  <dcterms:modified xsi:type="dcterms:W3CDTF">2013-04-16T21:44:29Z</dcterms:modified>
</cp:coreProperties>
</file>