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7" r:id="rId2"/>
    <p:sldId id="394" r:id="rId3"/>
    <p:sldId id="425" r:id="rId4"/>
    <p:sldId id="426" r:id="rId5"/>
    <p:sldId id="428" r:id="rId6"/>
    <p:sldId id="430" r:id="rId7"/>
    <p:sldId id="431" r:id="rId8"/>
    <p:sldId id="432" r:id="rId9"/>
    <p:sldId id="433" r:id="rId10"/>
    <p:sldId id="434" r:id="rId11"/>
    <p:sldId id="435" r:id="rId12"/>
    <p:sldId id="436" r:id="rId13"/>
    <p:sldId id="437" r:id="rId14"/>
    <p:sldId id="438" r:id="rId15"/>
    <p:sldId id="439" r:id="rId16"/>
    <p:sldId id="446" r:id="rId17"/>
    <p:sldId id="440" r:id="rId18"/>
    <p:sldId id="441" r:id="rId19"/>
    <p:sldId id="442" r:id="rId20"/>
    <p:sldId id="443" r:id="rId21"/>
    <p:sldId id="444" r:id="rId22"/>
    <p:sldId id="445" r:id="rId23"/>
    <p:sldId id="447" r:id="rId24"/>
    <p:sldId id="423" r:id="rId2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081" autoAdjust="0"/>
  </p:normalViewPr>
  <p:slideViewPr>
    <p:cSldViewPr>
      <p:cViewPr varScale="1">
        <p:scale>
          <a:sx n="122" d="100"/>
          <a:sy n="122" d="100"/>
        </p:scale>
        <p:origin x="-42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E1423CD9-E230-F842-95E0-8A8E788CF7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550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203AA22E-497F-6E48-AA6C-08C15D408E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9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99995B-080E-AA4D-912F-8EB701E48084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793CEAB-8D93-E945-9F5F-3B5892A31F91}" type="slidenum">
              <a:rPr lang="pt-PT" sz="1300" u="none"/>
              <a:pPr eaLnBrk="1" hangingPunct="1">
                <a:defRPr/>
              </a:pPr>
              <a:t>10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45F70413-46D4-8541-9C1D-D263AF72BFAA}" type="slidenum">
              <a:rPr lang="pt-PT" sz="1300" u="none"/>
              <a:pPr eaLnBrk="1" hangingPunct="1">
                <a:defRPr/>
              </a:pPr>
              <a:t>11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8F1BF9FA-08CA-F34D-921B-120A4C701E0B}" type="slidenum">
              <a:rPr lang="pt-PT" sz="1300" u="none"/>
              <a:pPr eaLnBrk="1" hangingPunct="1">
                <a:defRPr/>
              </a:pPr>
              <a:t>12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64603EA4-E194-9144-B774-101683F4FE96}" type="slidenum">
              <a:rPr lang="pt-PT" sz="1300" u="none"/>
              <a:pPr eaLnBrk="1" hangingPunct="1">
                <a:defRPr/>
              </a:pPr>
              <a:t>13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086F1DE1-FDBA-B448-B2F7-A0FBF6342884}" type="slidenum">
              <a:rPr lang="pt-PT" sz="1300" u="none"/>
              <a:pPr eaLnBrk="1" hangingPunct="1">
                <a:defRPr/>
              </a:pPr>
              <a:t>14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60281655-E675-654E-9151-390687701695}" type="slidenum">
              <a:rPr lang="pt-PT" sz="1300" u="none"/>
              <a:pPr eaLnBrk="1" hangingPunct="1">
                <a:defRPr/>
              </a:pPr>
              <a:t>15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60281655-E675-654E-9151-390687701695}" type="slidenum">
              <a:rPr lang="pt-PT" sz="1300" u="none"/>
              <a:pPr eaLnBrk="1" hangingPunct="1">
                <a:defRPr/>
              </a:pPr>
              <a:t>16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64FB23F9-E07E-2348-ABB3-79E32B36DAD9}" type="slidenum">
              <a:rPr lang="pt-PT" sz="1300" u="none"/>
              <a:pPr eaLnBrk="1" hangingPunct="1">
                <a:defRPr/>
              </a:pPr>
              <a:t>17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DCEBE954-C291-DD44-A86B-73E754D707CB}" type="slidenum">
              <a:rPr lang="pt-PT" sz="1300" u="none"/>
              <a:pPr eaLnBrk="1" hangingPunct="1">
                <a:defRPr/>
              </a:pPr>
              <a:t>18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1795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179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0B4571A6-A61E-EB4B-8736-B6DD745D743C}" type="slidenum">
              <a:rPr lang="pt-PT" sz="1300" u="none"/>
              <a:pPr eaLnBrk="1" hangingPunct="1">
                <a:defRPr/>
              </a:pPr>
              <a:t>19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963C9B-934A-3646-8B4B-02954014616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384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6227AA21-8F1C-F54D-85BC-B730F3737D6C}" type="slidenum">
              <a:rPr lang="pt-PT" sz="1300" u="none"/>
              <a:pPr eaLnBrk="1" hangingPunct="1">
                <a:defRPr/>
              </a:pPr>
              <a:t>20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5891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589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7B99B79-38DB-9344-A65D-9E64ED6E8065}" type="slidenum">
              <a:rPr lang="pt-PT" sz="1300" u="none"/>
              <a:pPr eaLnBrk="1" hangingPunct="1">
                <a:defRPr/>
              </a:pPr>
              <a:t>21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793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794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0D73BBCC-E7E4-FE41-97E0-BEF69E388028}" type="slidenum">
              <a:rPr lang="pt-PT" sz="1300" u="none"/>
              <a:pPr eaLnBrk="1" hangingPunct="1">
                <a:defRPr/>
              </a:pPr>
              <a:t>22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A08DF3BC-6972-EA4E-B398-632CAA90B528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24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C15C8D5F-D94E-064D-B55B-983F4AB0238E}" type="slidenum">
              <a:rPr lang="pt-PT" sz="1300" u="none"/>
              <a:pPr eaLnBrk="1" hangingPunct="1">
                <a:defRPr/>
              </a:pPr>
              <a:t>3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E3F0B929-7AF8-9C46-9041-9E9650A1A68F}" type="slidenum">
              <a:rPr lang="pt-PT" sz="1300" u="none"/>
              <a:pPr eaLnBrk="1" hangingPunct="1">
                <a:defRPr/>
              </a:pPr>
              <a:t>4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653C13E6-62DA-8C48-ABC1-4CEC103DEADA}" type="slidenum">
              <a:rPr lang="pt-PT" sz="1300" u="none"/>
              <a:pPr eaLnBrk="1" hangingPunct="1">
                <a:defRPr/>
              </a:pPr>
              <a:t>5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3D488B01-61EF-7745-91DE-9BEB7E084CD9}" type="slidenum">
              <a:rPr lang="pt-PT" sz="1300" u="none"/>
              <a:pPr eaLnBrk="1" hangingPunct="1">
                <a:defRPr/>
              </a:pPr>
              <a:t>6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CE132090-33E6-D642-8436-6652D17820BE}" type="slidenum">
              <a:rPr lang="pt-PT" sz="1300" u="none"/>
              <a:pPr eaLnBrk="1" hangingPunct="1">
                <a:defRPr/>
              </a:pPr>
              <a:t>7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B842D78-B510-9F40-A093-0D4A30EE0EC4}" type="slidenum">
              <a:rPr lang="pt-PT" sz="1300" u="none"/>
              <a:pPr eaLnBrk="1" hangingPunct="1">
                <a:defRPr/>
              </a:pPr>
              <a:t>8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34A12A7F-796E-0348-B97B-83464DF86229}" type="slidenum">
              <a:rPr lang="pt-PT" sz="1300" u="none"/>
              <a:pPr eaLnBrk="1" hangingPunct="1">
                <a:defRPr/>
              </a:pPr>
              <a:t>9</a:t>
            </a:fld>
            <a:endParaRPr lang="pt-PT" sz="1300" u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750C9-C470-3D43-AAD7-CC643FF433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451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87569-898B-4A44-B9CF-7A9F9C262D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54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AC815-C4C2-024F-BB21-A18947EA1C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53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5FEB4-74FD-E54F-84CC-4DBDDEE5C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84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4F0C2-5019-9949-B58C-47D54775F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60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7CBEE-DB23-AB40-9523-EEAD4A336A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97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BA021-1F95-6F46-8C38-B8B27715B8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71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98728-AB10-2443-8A01-A9283B1345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46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FA402-41F8-2A44-B6DA-B35BAE43F4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75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94525-D3C0-8C43-8E96-4E5B09BB63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4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C07AA-AE1F-FB44-BC00-A0BD45B0AA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586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B4B03DF-FFF2-CC4A-8FFF-6F8913B972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O protocolo </a:t>
            </a:r>
            <a:r>
              <a:rPr lang="pt-PT" i="1" dirty="0" smtClean="0">
                <a:cs typeface="+mj-cs"/>
              </a:rPr>
              <a:t>stop &amp; </a:t>
            </a:r>
            <a:r>
              <a:rPr lang="pt-PT" i="1" dirty="0" err="1" smtClean="0">
                <a:cs typeface="+mj-cs"/>
              </a:rPr>
              <a:t>wait</a:t>
            </a:r>
            <a:r>
              <a:rPr lang="pt-PT" i="1" dirty="0" smtClean="0">
                <a:cs typeface="+mj-cs"/>
              </a:rPr>
              <a:t/>
            </a:r>
            <a:br>
              <a:rPr lang="pt-PT" i="1" dirty="0" smtClean="0">
                <a:cs typeface="+mj-cs"/>
              </a:rPr>
            </a:br>
            <a:endParaRPr lang="pt-PT" i="1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dirty="0">
                <a:latin typeface="+mn-lt"/>
                <a:ea typeface="ＭＳ Ｐゴシック" charset="0"/>
                <a:cs typeface="Tw Cen MT"/>
              </a:rPr>
              <a:t>Problemas ainda mal resolvidos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sz="2400" dirty="0">
                <a:ea typeface="ＭＳ Ｐゴシック" charset="0"/>
                <a:cs typeface="Tw Cen MT"/>
              </a:rPr>
              <a:t>A solução anterior não resolve ainda o problema da perca de um ACK que poderá conduzir à aceitação de </a:t>
            </a:r>
            <a:r>
              <a:rPr lang="pt-PT" sz="2400" dirty="0" smtClean="0">
                <a:ea typeface="ＭＳ Ｐゴシック" charset="0"/>
                <a:cs typeface="Tw Cen MT"/>
              </a:rPr>
              <a:t>uma mensagem duplicada</a:t>
            </a:r>
            <a:endParaRPr lang="pt-PT" sz="2400" dirty="0">
              <a:ea typeface="ＭＳ Ｐゴシック" charset="0"/>
              <a:cs typeface="Tw Cen MT"/>
            </a:endParaRPr>
          </a:p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sz="2400" dirty="0">
                <a:ea typeface="ＭＳ Ｐゴシック" charset="0"/>
                <a:cs typeface="Tw Cen MT"/>
              </a:rPr>
              <a:t>O mesmo problema poderá ser introduzido por um receptor lento (face ao </a:t>
            </a:r>
            <a:r>
              <a:rPr lang="pt-PT" sz="2400" i="1" dirty="0" err="1">
                <a:ea typeface="ＭＳ Ｐゴシック" charset="0"/>
                <a:cs typeface="Tw Cen MT"/>
              </a:rPr>
              <a:t>timeout</a:t>
            </a:r>
            <a:r>
              <a:rPr lang="pt-PT" sz="2400" dirty="0">
                <a:ea typeface="ＭＳ Ｐゴシック" charset="0"/>
                <a:cs typeface="Tw Cen MT"/>
              </a:rPr>
              <a:t>) a enviar o ACK</a:t>
            </a:r>
          </a:p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sz="2400" dirty="0">
                <a:ea typeface="ＭＳ Ｐゴシック" charset="0"/>
                <a:cs typeface="Tw Cen MT"/>
              </a:rPr>
              <a:t>Um </a:t>
            </a:r>
            <a:r>
              <a:rPr lang="pt-PT" sz="2400" i="1" dirty="0" err="1">
                <a:ea typeface="ＭＳ Ｐゴシック" charset="0"/>
                <a:cs typeface="Tw Cen MT"/>
              </a:rPr>
              <a:t>timeout</a:t>
            </a:r>
            <a:r>
              <a:rPr lang="pt-PT" sz="2400" dirty="0">
                <a:ea typeface="ＭＳ Ｐゴシック" charset="0"/>
                <a:cs typeface="Tw Cen MT"/>
              </a:rPr>
              <a:t> mal regulado, muito curto por exemplo, poderá conduzir ao mesmo problema</a:t>
            </a:r>
          </a:p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sz="2400" dirty="0">
                <a:ea typeface="ＭＳ Ｐゴシック" charset="0"/>
                <a:cs typeface="Tw Cen MT"/>
              </a:rPr>
              <a:t>Na verdade as velocidades relativas do emissor e receptor podem não ser constantes nem conhecidas a priori</a:t>
            </a:r>
          </a:p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sz="2400" dirty="0">
                <a:ea typeface="ＭＳ Ｐゴシック" charset="0"/>
                <a:cs typeface="Tw Cen MT"/>
              </a:rPr>
              <a:t>Note-se que um </a:t>
            </a:r>
            <a:r>
              <a:rPr lang="pt-PT" sz="2400" i="1" dirty="0" err="1">
                <a:ea typeface="ＭＳ Ｐゴシック" charset="0"/>
                <a:cs typeface="Tw Cen MT"/>
              </a:rPr>
              <a:t>timeout</a:t>
            </a:r>
            <a:r>
              <a:rPr lang="pt-PT" sz="2400" dirty="0">
                <a:ea typeface="ＭＳ Ｐゴシック" charset="0"/>
                <a:cs typeface="Tw Cen MT"/>
              </a:rPr>
              <a:t> muito elevado conduz a uma recuperação demasiado lenta de uma perda</a:t>
            </a:r>
          </a:p>
        </p:txBody>
      </p:sp>
      <p:sp>
        <p:nvSpPr>
          <p:cNvPr id="4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Exemplo: </a:t>
            </a:r>
            <a:r>
              <a:rPr lang="pt-PT" i="1" dirty="0" err="1" smtClean="0">
                <a:latin typeface="+mn-lt"/>
                <a:ea typeface="ＭＳ Ｐゴシック" charset="0"/>
                <a:cs typeface="Tw Cen MT"/>
              </a:rPr>
              <a:t>timeout</a:t>
            </a: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 demasiado curto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6704013" y="6400800"/>
            <a:ext cx="1978025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 b="0">
              <a:latin typeface="Tw Cen MT" charset="0"/>
              <a:cs typeface="Tw Cen MT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012160" y="4725144"/>
            <a:ext cx="20780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2000" b="0" u="none" dirty="0">
                <a:solidFill>
                  <a:srgbClr val="0000FF"/>
                </a:solidFill>
                <a:latin typeface="+mn-lt"/>
                <a:cs typeface="Tw Cen MT"/>
              </a:rPr>
              <a:t>Como resolver 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267744" y="1412776"/>
            <a:ext cx="5254443" cy="4471988"/>
            <a:chOff x="2699792" y="1371600"/>
            <a:chExt cx="5254443" cy="4471988"/>
          </a:xfrm>
        </p:grpSpPr>
        <p:sp>
          <p:nvSpPr>
            <p:cNvPr id="101382" name="Rectangle 10"/>
            <p:cNvSpPr>
              <a:spLocks noChangeArrowheads="1"/>
            </p:cNvSpPr>
            <p:nvPr/>
          </p:nvSpPr>
          <p:spPr bwMode="auto">
            <a:xfrm>
              <a:off x="6444208" y="1412776"/>
              <a:ext cx="1057982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600" b="0" dirty="0">
                  <a:solidFill>
                    <a:srgbClr val="FF3300"/>
                  </a:solidFill>
                  <a:latin typeface="+mn-lt"/>
                  <a:cs typeface="Tw Cen MT"/>
                </a:rPr>
                <a:t>Receptor</a:t>
              </a:r>
            </a:p>
          </p:txBody>
        </p:sp>
        <p:sp>
          <p:nvSpPr>
            <p:cNvPr id="97301" name="Rectangle 17"/>
            <p:cNvSpPr>
              <a:spLocks noChangeArrowheads="1"/>
            </p:cNvSpPr>
            <p:nvPr/>
          </p:nvSpPr>
          <p:spPr bwMode="auto">
            <a:xfrm>
              <a:off x="6368189" y="2667000"/>
              <a:ext cx="1586046" cy="17749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>
                  <a:solidFill>
                    <a:srgbClr val="0000FF"/>
                  </a:solidFill>
                  <a:latin typeface="+mn-lt"/>
                  <a:cs typeface="Tw Cen MT"/>
                </a:rPr>
                <a:t>Problemas:</a:t>
              </a:r>
            </a:p>
            <a:p>
              <a:pPr defTabSz="762000" eaLnBrk="0" hangingPunct="0">
                <a:lnSpc>
                  <a:spcPct val="85000"/>
                </a:lnSpc>
                <a:defRPr/>
              </a:pPr>
              <a:endParaRPr lang="en-US" sz="1800" b="0">
                <a:solidFill>
                  <a:srgbClr val="0000FF"/>
                </a:solidFill>
                <a:latin typeface="+mn-lt"/>
                <a:cs typeface="Tw Cen MT"/>
              </a:endParaRPr>
            </a:p>
            <a:p>
              <a:pPr defTabSz="762000" eaLnBrk="0" hangingPunct="0">
                <a:lnSpc>
                  <a:spcPct val="85000"/>
                </a:lnSpc>
                <a:defRPr/>
              </a:pPr>
              <a:endParaRPr lang="en-US" sz="1800" b="0">
                <a:solidFill>
                  <a:srgbClr val="0000FF"/>
                </a:solidFill>
                <a:latin typeface="+mn-lt"/>
                <a:cs typeface="Tw Cen MT"/>
              </a:endParaRPr>
            </a:p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>
                  <a:solidFill>
                    <a:srgbClr val="0000FF"/>
                  </a:solidFill>
                  <a:latin typeface="+mn-lt"/>
                  <a:cs typeface="Tw Cen MT"/>
                </a:rPr>
                <a:t>s1 duplicado</a:t>
              </a:r>
            </a:p>
            <a:p>
              <a:pPr defTabSz="762000" eaLnBrk="0" hangingPunct="0">
                <a:lnSpc>
                  <a:spcPct val="85000"/>
                </a:lnSpc>
                <a:defRPr/>
              </a:pPr>
              <a:endParaRPr lang="en-US" sz="1800" b="0">
                <a:solidFill>
                  <a:srgbClr val="0000FF"/>
                </a:solidFill>
                <a:latin typeface="+mn-lt"/>
                <a:cs typeface="Tw Cen MT"/>
              </a:endParaRPr>
            </a:p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>
                  <a:solidFill>
                    <a:srgbClr val="0000FF"/>
                  </a:solidFill>
                  <a:latin typeface="+mn-lt"/>
                  <a:cs typeface="Tw Cen MT"/>
                </a:rPr>
                <a:t>s2 perdeu-se</a:t>
              </a:r>
            </a:p>
            <a:p>
              <a:pPr defTabSz="762000" eaLnBrk="0" hangingPunct="0">
                <a:lnSpc>
                  <a:spcPct val="85000"/>
                </a:lnSpc>
                <a:defRPr/>
              </a:pPr>
              <a:endParaRPr lang="en-US" sz="1800" b="0">
                <a:solidFill>
                  <a:srgbClr val="0000FF"/>
                </a:solidFill>
                <a:latin typeface="+mn-lt"/>
                <a:cs typeface="Tw Cen MT"/>
              </a:endParaRPr>
            </a:p>
          </p:txBody>
        </p:sp>
        <p:sp>
          <p:nvSpPr>
            <p:cNvPr id="32774" name="Line 6"/>
            <p:cNvSpPr>
              <a:spLocks noChangeShapeType="1"/>
            </p:cNvSpPr>
            <p:nvPr/>
          </p:nvSpPr>
          <p:spPr bwMode="auto">
            <a:xfrm>
              <a:off x="4052888" y="1443038"/>
              <a:ext cx="0" cy="44005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 b="0"/>
            </a:p>
          </p:txBody>
        </p:sp>
        <p:sp>
          <p:nvSpPr>
            <p:cNvPr id="32775" name="Line 7"/>
            <p:cNvSpPr>
              <a:spLocks noChangeShapeType="1"/>
            </p:cNvSpPr>
            <p:nvPr/>
          </p:nvSpPr>
          <p:spPr bwMode="auto">
            <a:xfrm>
              <a:off x="6262688" y="1371600"/>
              <a:ext cx="0" cy="44719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 b="0"/>
            </a:p>
          </p:txBody>
        </p:sp>
        <p:sp>
          <p:nvSpPr>
            <p:cNvPr id="32776" name="Rectangle 8"/>
            <p:cNvSpPr>
              <a:spLocks noChangeArrowheads="1"/>
            </p:cNvSpPr>
            <p:nvPr/>
          </p:nvSpPr>
          <p:spPr bwMode="auto">
            <a:xfrm>
              <a:off x="5004867" y="1522413"/>
              <a:ext cx="436017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6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1</a:t>
              </a:r>
              <a:endParaRPr lang="en-US" sz="16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101391" name="Rectangle 9"/>
            <p:cNvSpPr>
              <a:spLocks noChangeArrowheads="1"/>
            </p:cNvSpPr>
            <p:nvPr/>
          </p:nvSpPr>
          <p:spPr bwMode="auto">
            <a:xfrm>
              <a:off x="2699792" y="1412776"/>
              <a:ext cx="937256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600" b="0" dirty="0" err="1">
                  <a:solidFill>
                    <a:srgbClr val="FF3300"/>
                  </a:solidFill>
                  <a:latin typeface="+mn-lt"/>
                  <a:cs typeface="Tw Cen MT"/>
                </a:rPr>
                <a:t>Emissor</a:t>
              </a:r>
              <a:endParaRPr lang="en-US" sz="1600" b="0" dirty="0">
                <a:solidFill>
                  <a:srgbClr val="FF3300"/>
                </a:solidFill>
                <a:latin typeface="+mn-lt"/>
                <a:cs typeface="Tw Cen MT"/>
              </a:endParaRPr>
            </a:p>
          </p:txBody>
        </p:sp>
        <p:sp>
          <p:nvSpPr>
            <p:cNvPr id="32778" name="Line 11"/>
            <p:cNvSpPr>
              <a:spLocks noChangeShapeType="1"/>
            </p:cNvSpPr>
            <p:nvPr/>
          </p:nvSpPr>
          <p:spPr bwMode="auto">
            <a:xfrm>
              <a:off x="4052888" y="1516063"/>
              <a:ext cx="2209800" cy="6492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 b="0"/>
            </a:p>
          </p:txBody>
        </p:sp>
        <p:sp>
          <p:nvSpPr>
            <p:cNvPr id="32779" name="Line 12"/>
            <p:cNvSpPr>
              <a:spLocks noChangeShapeType="1"/>
            </p:cNvSpPr>
            <p:nvPr/>
          </p:nvSpPr>
          <p:spPr bwMode="auto">
            <a:xfrm flipH="1">
              <a:off x="4052888" y="2165350"/>
              <a:ext cx="2209800" cy="12985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 b="0"/>
            </a:p>
          </p:txBody>
        </p:sp>
        <p:sp>
          <p:nvSpPr>
            <p:cNvPr id="32780" name="Line 13"/>
            <p:cNvSpPr>
              <a:spLocks noChangeShapeType="1"/>
            </p:cNvSpPr>
            <p:nvPr/>
          </p:nvSpPr>
          <p:spPr bwMode="auto">
            <a:xfrm>
              <a:off x="4052888" y="2741613"/>
              <a:ext cx="2209800" cy="793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 b="0"/>
            </a:p>
          </p:txBody>
        </p:sp>
        <p:sp>
          <p:nvSpPr>
            <p:cNvPr id="32781" name="Rectangle 14"/>
            <p:cNvSpPr>
              <a:spLocks noChangeArrowheads="1"/>
            </p:cNvSpPr>
            <p:nvPr/>
          </p:nvSpPr>
          <p:spPr bwMode="auto">
            <a:xfrm>
              <a:off x="4969371" y="2387600"/>
              <a:ext cx="472084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ack</a:t>
              </a:r>
            </a:p>
          </p:txBody>
        </p:sp>
        <p:sp>
          <p:nvSpPr>
            <p:cNvPr id="32782" name="Line 15"/>
            <p:cNvSpPr>
              <a:spLocks noChangeShapeType="1"/>
            </p:cNvSpPr>
            <p:nvPr/>
          </p:nvSpPr>
          <p:spPr bwMode="auto">
            <a:xfrm>
              <a:off x="4052888" y="4978400"/>
              <a:ext cx="2209800" cy="649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 b="0"/>
            </a:p>
          </p:txBody>
        </p:sp>
        <p:sp>
          <p:nvSpPr>
            <p:cNvPr id="32783" name="Rectangle 16"/>
            <p:cNvSpPr>
              <a:spLocks noChangeArrowheads="1"/>
            </p:cNvSpPr>
            <p:nvPr/>
          </p:nvSpPr>
          <p:spPr bwMode="auto">
            <a:xfrm>
              <a:off x="5081067" y="4983163"/>
              <a:ext cx="436017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6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3</a:t>
              </a:r>
              <a:endParaRPr lang="en-US" sz="16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101399" name="Rectangle 19"/>
            <p:cNvSpPr>
              <a:spLocks noChangeArrowheads="1"/>
            </p:cNvSpPr>
            <p:nvPr/>
          </p:nvSpPr>
          <p:spPr bwMode="auto">
            <a:xfrm>
              <a:off x="2843808" y="2060848"/>
              <a:ext cx="923229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600" b="0" dirty="0">
                  <a:solidFill>
                    <a:srgbClr val="0000FF"/>
                  </a:solidFill>
                  <a:latin typeface="+mn-lt"/>
                  <a:cs typeface="Tw Cen MT"/>
                </a:rPr>
                <a:t>timeout</a:t>
              </a:r>
            </a:p>
          </p:txBody>
        </p:sp>
        <p:sp>
          <p:nvSpPr>
            <p:cNvPr id="32786" name="Rectangle 20"/>
            <p:cNvSpPr>
              <a:spLocks noChangeArrowheads="1"/>
            </p:cNvSpPr>
            <p:nvPr/>
          </p:nvSpPr>
          <p:spPr bwMode="auto">
            <a:xfrm>
              <a:off x="5309667" y="2892425"/>
              <a:ext cx="436017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6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1</a:t>
              </a:r>
              <a:endParaRPr lang="en-US" sz="16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32787" name="Line 21"/>
            <p:cNvSpPr>
              <a:spLocks noChangeShapeType="1"/>
            </p:cNvSpPr>
            <p:nvPr/>
          </p:nvSpPr>
          <p:spPr bwMode="auto">
            <a:xfrm>
              <a:off x="4052888" y="3463925"/>
              <a:ext cx="990600" cy="360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 b="0"/>
            </a:p>
          </p:txBody>
        </p:sp>
        <p:sp>
          <p:nvSpPr>
            <p:cNvPr id="32788" name="Rectangle 22"/>
            <p:cNvSpPr>
              <a:spLocks noChangeArrowheads="1"/>
            </p:cNvSpPr>
            <p:nvPr/>
          </p:nvSpPr>
          <p:spPr bwMode="auto">
            <a:xfrm>
              <a:off x="4166667" y="3684588"/>
              <a:ext cx="436017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6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2</a:t>
              </a:r>
              <a:endParaRPr lang="en-US" sz="16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32789" name="Line 23"/>
            <p:cNvSpPr>
              <a:spLocks noChangeShapeType="1"/>
            </p:cNvSpPr>
            <p:nvPr/>
          </p:nvSpPr>
          <p:spPr bwMode="auto">
            <a:xfrm flipH="1">
              <a:off x="4052888" y="3535363"/>
              <a:ext cx="2209800" cy="144303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 b="0"/>
            </a:p>
          </p:txBody>
        </p:sp>
        <p:sp>
          <p:nvSpPr>
            <p:cNvPr id="32790" name="AutoShape 24"/>
            <p:cNvSpPr>
              <a:spLocks noChangeArrowheads="1"/>
            </p:cNvSpPr>
            <p:nvPr/>
          </p:nvSpPr>
          <p:spPr bwMode="auto">
            <a:xfrm>
              <a:off x="5049838" y="3686175"/>
              <a:ext cx="368300" cy="347663"/>
            </a:xfrm>
            <a:prstGeom prst="star16">
              <a:avLst>
                <a:gd name="adj" fmla="val 37500"/>
              </a:avLst>
            </a:prstGeom>
            <a:solidFill>
              <a:srgbClr val="FF33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 b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grpSp>
          <p:nvGrpSpPr>
            <p:cNvPr id="32791" name="Group 25"/>
            <p:cNvGrpSpPr>
              <a:grpSpLocks/>
            </p:cNvGrpSpPr>
            <p:nvPr/>
          </p:nvGrpSpPr>
          <p:grpSpPr bwMode="auto">
            <a:xfrm>
              <a:off x="3203848" y="4509120"/>
              <a:ext cx="633413" cy="1079500"/>
              <a:chOff x="2025" y="2661"/>
              <a:chExt cx="399" cy="718"/>
            </a:xfrm>
          </p:grpSpPr>
          <p:sp>
            <p:nvSpPr>
              <p:cNvPr id="32793" name="Line 26"/>
              <p:cNvSpPr>
                <a:spLocks noChangeShapeType="1"/>
              </p:cNvSpPr>
              <p:nvPr/>
            </p:nvSpPr>
            <p:spPr bwMode="auto">
              <a:xfrm>
                <a:off x="2294" y="2947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 b="0"/>
              </a:p>
            </p:txBody>
          </p:sp>
          <p:sp>
            <p:nvSpPr>
              <p:cNvPr id="32794" name="Rectangle 27"/>
              <p:cNvSpPr>
                <a:spLocks noChangeArrowheads="1"/>
              </p:cNvSpPr>
              <p:nvPr/>
            </p:nvSpPr>
            <p:spPr bwMode="auto">
              <a:xfrm>
                <a:off x="2025" y="2661"/>
                <a:ext cx="399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FF3300"/>
                    </a:solidFill>
                    <a:latin typeface="Tw Cen MT" charset="0"/>
                    <a:cs typeface="Tw Cen MT" charset="0"/>
                  </a:rPr>
                  <a:t>tempo</a:t>
                </a:r>
              </a:p>
            </p:txBody>
          </p:sp>
        </p:grpSp>
        <p:sp>
          <p:nvSpPr>
            <p:cNvPr id="28" name="AutoShape 36"/>
            <p:cNvSpPr>
              <a:spLocks/>
            </p:cNvSpPr>
            <p:nvPr/>
          </p:nvSpPr>
          <p:spPr bwMode="auto">
            <a:xfrm>
              <a:off x="3779912" y="1628800"/>
              <a:ext cx="144016" cy="1080120"/>
            </a:xfrm>
            <a:prstGeom prst="leftBrace">
              <a:avLst>
                <a:gd name="adj1" fmla="val 5205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</p:grpSp>
      <p:sp>
        <p:nvSpPr>
          <p:cNvPr id="30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sz="4000" dirty="0">
                <a:latin typeface="+mn-lt"/>
                <a:ea typeface="ＭＳ Ｐゴシック" charset="0"/>
                <a:cs typeface="Tw Cen MT"/>
              </a:rPr>
              <a:t>Números de sequência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  <a:buSzPct val="100000"/>
              <a:buFont typeface="Times" charset="0"/>
              <a:buChar char="•"/>
              <a:defRPr/>
            </a:pPr>
            <a:r>
              <a:rPr lang="pt-PT" sz="2000" dirty="0">
                <a:ea typeface="ＭＳ Ｐゴシック" charset="0"/>
                <a:cs typeface="Tw Cen MT"/>
              </a:rPr>
              <a:t>A solução consiste em introduzir números de sequência únicos para cada </a:t>
            </a:r>
            <a:r>
              <a:rPr lang="pt-PT" sz="2000" dirty="0" smtClean="0">
                <a:ea typeface="ＭＳ Ｐゴシック" charset="0"/>
                <a:cs typeface="Tw Cen MT"/>
              </a:rPr>
              <a:t>mensagem. </a:t>
            </a:r>
            <a:r>
              <a:rPr lang="pt-PT" sz="2000" dirty="0">
                <a:ea typeface="ＭＳ Ｐゴシック" charset="0"/>
                <a:cs typeface="Tw Cen MT"/>
              </a:rPr>
              <a:t>Estes números permitem ao receptor </a:t>
            </a:r>
            <a:r>
              <a:rPr lang="pt-PT" sz="2000" dirty="0" smtClean="0">
                <a:ea typeface="ＭＳ Ｐゴシック" charset="0"/>
                <a:cs typeface="Tw Cen MT"/>
              </a:rPr>
              <a:t>distinguir </a:t>
            </a:r>
            <a:r>
              <a:rPr lang="pt-PT" sz="2000" dirty="0">
                <a:ea typeface="ＭＳ Ｐゴシック" charset="0"/>
                <a:cs typeface="Tw Cen MT"/>
              </a:rPr>
              <a:t>dados esperados, dados repetidos, etc.</a:t>
            </a:r>
          </a:p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sz="2000" dirty="0">
                <a:ea typeface="ＭＳ Ｐゴシック" charset="0"/>
                <a:cs typeface="Tw Cen MT"/>
              </a:rPr>
              <a:t>Para se poupar espaço nos cabeçalhos interessa minimizar o número de bits a usar. O número pode então ser reutilizado ciclicamente desde que não se introduza </a:t>
            </a:r>
            <a:r>
              <a:rPr lang="pt-PT" sz="2000" dirty="0" smtClean="0">
                <a:ea typeface="ＭＳ Ｐゴシック" charset="0"/>
                <a:cs typeface="Tw Cen MT"/>
              </a:rPr>
              <a:t>confusão caso a ordem das mensagens possa ser trocada</a:t>
            </a:r>
          </a:p>
          <a:p>
            <a:pPr eaLnBrk="1" hangingPunct="1">
              <a:buSzPct val="100000"/>
              <a:buFont typeface="Times" charset="0"/>
              <a:buChar char="•"/>
              <a:defRPr/>
            </a:pPr>
            <a:endParaRPr lang="pt-PT" sz="2000" dirty="0">
              <a:ea typeface="ＭＳ Ｐゴシック" charset="0"/>
              <a:cs typeface="Tw Cen MT"/>
            </a:endParaRPr>
          </a:p>
          <a:p>
            <a:pPr eaLnBrk="1" hangingPunct="1">
              <a:buSzPct val="100000"/>
              <a:buFont typeface="Times" charset="0"/>
              <a:buChar char="•"/>
              <a:defRPr/>
            </a:pPr>
            <a:endParaRPr lang="pt-PT" sz="2000" dirty="0" smtClean="0">
              <a:ea typeface="ＭＳ Ｐゴシック" charset="0"/>
              <a:cs typeface="Tw Cen MT"/>
            </a:endParaRPr>
          </a:p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sz="2000" dirty="0" smtClean="0">
                <a:ea typeface="ＭＳ Ｐゴシック" charset="0"/>
                <a:cs typeface="Tw Cen MT"/>
              </a:rPr>
              <a:t>Na Internet convém que o número leve bastante tempo a dar a volta pois a rede pode trocar a ordem dos pacotes e introduzir confusão. Num canal sem memória ou troca de pacotes o intervalo pode ser muito pequeno (no limite 1 bit chegaria)</a:t>
            </a:r>
          </a:p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sz="2000" dirty="0" smtClean="0">
                <a:ea typeface="ＭＳ Ｐゴシック" charset="0"/>
                <a:cs typeface="Tw Cen MT"/>
              </a:rPr>
              <a:t>Voltaremos a este problema mais tarde</a:t>
            </a:r>
            <a:endParaRPr lang="pt-PT" sz="2000" dirty="0">
              <a:ea typeface="ＭＳ Ｐゴシック" charset="0"/>
              <a:cs typeface="Tw Cen MT"/>
            </a:endParaRPr>
          </a:p>
        </p:txBody>
      </p:sp>
      <p:sp>
        <p:nvSpPr>
          <p:cNvPr id="4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Protocolo </a:t>
            </a:r>
            <a:r>
              <a:rPr lang="pt-PT" sz="4800" i="1" dirty="0">
                <a:latin typeface="Tw Cen MT"/>
                <a:ea typeface="ＭＳ Ｐゴシック" charset="0"/>
                <a:cs typeface="Tw Cen MT"/>
              </a:rPr>
              <a:t>stop &amp; </a:t>
            </a:r>
            <a:r>
              <a:rPr lang="pt-PT" sz="4800" i="1" dirty="0" err="1">
                <a:latin typeface="Tw Cen MT"/>
                <a:ea typeface="ＭＳ Ｐゴシック" charset="0"/>
                <a:cs typeface="Tw Cen MT"/>
              </a:rPr>
              <a:t>wait</a:t>
            </a:r>
            <a:endParaRPr lang="pt-PT" sz="4800" i="1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411129" y="1412776"/>
            <a:ext cx="6657020" cy="4896543"/>
            <a:chOff x="1395103" y="1628800"/>
            <a:chExt cx="6657020" cy="4896543"/>
          </a:xfrm>
        </p:grpSpPr>
        <p:sp>
          <p:nvSpPr>
            <p:cNvPr id="34818" name="Line 4"/>
            <p:cNvSpPr>
              <a:spLocks noChangeShapeType="1"/>
            </p:cNvSpPr>
            <p:nvPr/>
          </p:nvSpPr>
          <p:spPr bwMode="auto">
            <a:xfrm flipH="1">
              <a:off x="5852118" y="1733550"/>
              <a:ext cx="7345" cy="47197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19" name="Rectangle 5"/>
            <p:cNvSpPr>
              <a:spLocks noChangeArrowheads="1"/>
            </p:cNvSpPr>
            <p:nvPr/>
          </p:nvSpPr>
          <p:spPr bwMode="auto">
            <a:xfrm>
              <a:off x="4131202" y="1628800"/>
              <a:ext cx="660437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>
                  <a:latin typeface="Tw Cen MT" charset="0"/>
                  <a:cs typeface="Tw Cen MT" charset="0"/>
                </a:rPr>
                <a:t>m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1(1)</a:t>
              </a:r>
              <a:endParaRPr lang="en-US" sz="16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34820" name="Rectangle 6"/>
            <p:cNvSpPr>
              <a:spLocks noChangeArrowheads="1"/>
            </p:cNvSpPr>
            <p:nvPr/>
          </p:nvSpPr>
          <p:spPr bwMode="auto">
            <a:xfrm>
              <a:off x="2411760" y="1628800"/>
              <a:ext cx="839974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 err="1">
                  <a:solidFill>
                    <a:srgbClr val="FF3300"/>
                  </a:solidFill>
                  <a:latin typeface="Tw Cen MT" charset="0"/>
                  <a:cs typeface="Tw Cen MT" charset="0"/>
                </a:rPr>
                <a:t>Emissor</a:t>
              </a:r>
              <a:endParaRPr lang="en-US" sz="1800" b="0" dirty="0">
                <a:solidFill>
                  <a:srgbClr val="FF33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34821" name="Rectangle 7"/>
            <p:cNvSpPr>
              <a:spLocks noChangeArrowheads="1"/>
            </p:cNvSpPr>
            <p:nvPr/>
          </p:nvSpPr>
          <p:spPr bwMode="auto">
            <a:xfrm>
              <a:off x="6012160" y="1628800"/>
              <a:ext cx="1006475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>
                  <a:solidFill>
                    <a:srgbClr val="FF3300"/>
                  </a:solidFill>
                  <a:latin typeface="Tw Cen MT" charset="0"/>
                  <a:cs typeface="Tw Cen MT" charset="0"/>
                </a:rPr>
                <a:t>Receptor</a:t>
              </a:r>
            </a:p>
          </p:txBody>
        </p:sp>
        <p:sp>
          <p:nvSpPr>
            <p:cNvPr id="34822" name="Line 8"/>
            <p:cNvSpPr>
              <a:spLocks noChangeShapeType="1"/>
            </p:cNvSpPr>
            <p:nvPr/>
          </p:nvSpPr>
          <p:spPr bwMode="auto">
            <a:xfrm>
              <a:off x="3592513" y="1798638"/>
              <a:ext cx="2286000" cy="615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23" name="Line 9"/>
            <p:cNvSpPr>
              <a:spLocks noChangeShapeType="1"/>
            </p:cNvSpPr>
            <p:nvPr/>
          </p:nvSpPr>
          <p:spPr bwMode="auto">
            <a:xfrm flipH="1">
              <a:off x="3592513" y="2414588"/>
              <a:ext cx="2286000" cy="6826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24" name="Line 10"/>
            <p:cNvSpPr>
              <a:spLocks noChangeShapeType="1"/>
            </p:cNvSpPr>
            <p:nvPr/>
          </p:nvSpPr>
          <p:spPr bwMode="auto">
            <a:xfrm>
              <a:off x="3592513" y="2619375"/>
              <a:ext cx="2286000" cy="5461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25" name="Rectangle 11"/>
            <p:cNvSpPr>
              <a:spLocks noChangeArrowheads="1"/>
            </p:cNvSpPr>
            <p:nvPr/>
          </p:nvSpPr>
          <p:spPr bwMode="auto">
            <a:xfrm>
              <a:off x="4724400" y="2347913"/>
              <a:ext cx="773113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 err="1" smtClean="0">
                  <a:latin typeface="Tw Cen MT" charset="0"/>
                  <a:cs typeface="Tw Cen MT" charset="0"/>
                </a:rPr>
                <a:t>ack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(1)</a:t>
              </a:r>
              <a:endParaRPr lang="en-US" sz="16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34826" name="Line 12"/>
            <p:cNvSpPr>
              <a:spLocks noChangeShapeType="1"/>
            </p:cNvSpPr>
            <p:nvPr/>
          </p:nvSpPr>
          <p:spPr bwMode="auto">
            <a:xfrm>
              <a:off x="3563888" y="3861048"/>
              <a:ext cx="2252663" cy="4730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27" name="Rectangle 13"/>
            <p:cNvSpPr>
              <a:spLocks noChangeArrowheads="1"/>
            </p:cNvSpPr>
            <p:nvPr/>
          </p:nvSpPr>
          <p:spPr bwMode="auto">
            <a:xfrm>
              <a:off x="4048900" y="4024313"/>
              <a:ext cx="660437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>
                  <a:latin typeface="Tw Cen MT" charset="0"/>
                  <a:cs typeface="Tw Cen MT" charset="0"/>
                </a:rPr>
                <a:t>m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2(</a:t>
              </a:r>
              <a:r>
                <a:rPr lang="en-US" sz="1600" b="0" dirty="0">
                  <a:latin typeface="Tw Cen MT" charset="0"/>
                  <a:cs typeface="Tw Cen MT" charset="0"/>
                </a:rPr>
                <a:t>2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)</a:t>
              </a:r>
              <a:endParaRPr lang="en-US" sz="16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34828" name="Rectangle 15"/>
            <p:cNvSpPr>
              <a:spLocks noChangeArrowheads="1"/>
            </p:cNvSpPr>
            <p:nvPr/>
          </p:nvSpPr>
          <p:spPr bwMode="auto">
            <a:xfrm>
              <a:off x="2555776" y="2060848"/>
              <a:ext cx="852798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FF"/>
                  </a:solidFill>
                  <a:latin typeface="Tw Cen MT" charset="0"/>
                  <a:cs typeface="Tw Cen MT" charset="0"/>
                </a:rPr>
                <a:t>timeout</a:t>
              </a:r>
            </a:p>
          </p:txBody>
        </p:sp>
        <p:sp>
          <p:nvSpPr>
            <p:cNvPr id="34829" name="Rectangle 16"/>
            <p:cNvSpPr>
              <a:spLocks noChangeArrowheads="1"/>
            </p:cNvSpPr>
            <p:nvPr/>
          </p:nvSpPr>
          <p:spPr bwMode="auto">
            <a:xfrm>
              <a:off x="3699154" y="2348880"/>
              <a:ext cx="660437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>
                  <a:latin typeface="Tw Cen MT" charset="0"/>
                  <a:cs typeface="Tw Cen MT" charset="0"/>
                </a:rPr>
                <a:t>m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1(</a:t>
              </a:r>
              <a:r>
                <a:rPr lang="en-US" sz="1600" b="0" dirty="0">
                  <a:latin typeface="Tw Cen MT" charset="0"/>
                  <a:cs typeface="Tw Cen MT" charset="0"/>
                </a:rPr>
                <a:t>1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)</a:t>
              </a:r>
              <a:endParaRPr lang="en-US" sz="16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34830" name="Line 17"/>
            <p:cNvSpPr>
              <a:spLocks noChangeShapeType="1"/>
            </p:cNvSpPr>
            <p:nvPr/>
          </p:nvSpPr>
          <p:spPr bwMode="auto">
            <a:xfrm>
              <a:off x="3592513" y="3097213"/>
              <a:ext cx="1676400" cy="4111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31" name="Rectangle 18"/>
            <p:cNvSpPr>
              <a:spLocks noChangeArrowheads="1"/>
            </p:cNvSpPr>
            <p:nvPr/>
          </p:nvSpPr>
          <p:spPr bwMode="auto">
            <a:xfrm>
              <a:off x="4131201" y="2996952"/>
              <a:ext cx="660437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>
                  <a:latin typeface="Tw Cen MT" charset="0"/>
                  <a:cs typeface="Tw Cen MT" charset="0"/>
                </a:rPr>
                <a:t>m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2(</a:t>
              </a:r>
              <a:r>
                <a:rPr lang="en-US" sz="1600" b="0" dirty="0">
                  <a:latin typeface="Tw Cen MT" charset="0"/>
                  <a:cs typeface="Tw Cen MT" charset="0"/>
                </a:rPr>
                <a:t>2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)</a:t>
              </a:r>
              <a:endParaRPr lang="en-US" sz="16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34832" name="Line 19"/>
            <p:cNvSpPr>
              <a:spLocks noChangeShapeType="1"/>
            </p:cNvSpPr>
            <p:nvPr/>
          </p:nvSpPr>
          <p:spPr bwMode="auto">
            <a:xfrm flipH="1">
              <a:off x="3592513" y="3165475"/>
              <a:ext cx="2286000" cy="8207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33" name="Rectangle 20"/>
            <p:cNvSpPr>
              <a:spLocks noChangeArrowheads="1"/>
            </p:cNvSpPr>
            <p:nvPr/>
          </p:nvSpPr>
          <p:spPr bwMode="auto">
            <a:xfrm>
              <a:off x="2483768" y="3356992"/>
              <a:ext cx="852798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FF"/>
                  </a:solidFill>
                  <a:latin typeface="Tw Cen MT" charset="0"/>
                  <a:cs typeface="Tw Cen MT" charset="0"/>
                </a:rPr>
                <a:t>timeout</a:t>
              </a:r>
            </a:p>
          </p:txBody>
        </p:sp>
        <p:sp>
          <p:nvSpPr>
            <p:cNvPr id="34834" name="Rectangle 21"/>
            <p:cNvSpPr>
              <a:spLocks noChangeArrowheads="1"/>
            </p:cNvSpPr>
            <p:nvPr/>
          </p:nvSpPr>
          <p:spPr bwMode="auto">
            <a:xfrm>
              <a:off x="3813651" y="3405188"/>
              <a:ext cx="753111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 err="1" smtClean="0">
                  <a:latin typeface="Tw Cen MT" charset="0"/>
                  <a:cs typeface="Tw Cen MT" charset="0"/>
                </a:rPr>
                <a:t>ack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 (1)</a:t>
              </a:r>
              <a:endParaRPr lang="en-US" sz="16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101397" name="Rectangle 22"/>
            <p:cNvSpPr>
              <a:spLocks noChangeArrowheads="1"/>
            </p:cNvSpPr>
            <p:nvPr/>
          </p:nvSpPr>
          <p:spPr bwMode="auto">
            <a:xfrm>
              <a:off x="5868144" y="2924944"/>
              <a:ext cx="2183979" cy="570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85000"/>
                </a:lnSpc>
              </a:pPr>
              <a:r>
                <a:rPr lang="en-US" sz="1800" b="0" dirty="0" err="1">
                  <a:solidFill>
                    <a:srgbClr val="0000FF"/>
                  </a:solidFill>
                  <a:latin typeface="Tw Cen MT" charset="0"/>
                  <a:cs typeface="Tw Cen MT" charset="0"/>
                </a:rPr>
                <a:t>ignorar</a:t>
              </a:r>
              <a:r>
                <a:rPr lang="en-US" sz="1800" b="0" dirty="0">
                  <a:solidFill>
                    <a:srgbClr val="0000FF"/>
                  </a:solidFill>
                  <a:latin typeface="Tw Cen MT" charset="0"/>
                  <a:cs typeface="Tw Cen MT" charset="0"/>
                </a:rPr>
                <a:t> </a:t>
              </a:r>
              <a:r>
                <a:rPr lang="en-US" sz="1800" b="0" dirty="0" err="1" smtClean="0">
                  <a:solidFill>
                    <a:srgbClr val="0000FF"/>
                  </a:solidFill>
                  <a:latin typeface="Tw Cen MT" charset="0"/>
                  <a:cs typeface="Tw Cen MT" charset="0"/>
                </a:rPr>
                <a:t>duplicado</a:t>
              </a:r>
              <a:r>
                <a:rPr lang="en-US" sz="1800" b="0" dirty="0" smtClean="0">
                  <a:solidFill>
                    <a:srgbClr val="0000FF"/>
                  </a:solidFill>
                  <a:latin typeface="Tw Cen MT" charset="0"/>
                  <a:cs typeface="Tw Cen MT" charset="0"/>
                </a:rPr>
                <a:t> m1</a:t>
              </a:r>
              <a:endParaRPr lang="en-US" sz="1800" b="0" dirty="0">
                <a:solidFill>
                  <a:srgbClr val="0000FF"/>
                </a:solidFill>
                <a:latin typeface="Tw Cen MT" charset="0"/>
                <a:cs typeface="Tw Cen MT" charset="0"/>
              </a:endParaRPr>
            </a:p>
            <a:p>
              <a:pPr algn="l"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FF"/>
                  </a:solidFill>
                  <a:latin typeface="Tw Cen MT" charset="0"/>
                  <a:cs typeface="Tw Cen MT" charset="0"/>
                </a:rPr>
                <a:t>mas </a:t>
              </a:r>
              <a:r>
                <a:rPr lang="en-US" sz="1800" b="0" dirty="0" err="1">
                  <a:solidFill>
                    <a:srgbClr val="0000FF"/>
                  </a:solidFill>
                  <a:latin typeface="Tw Cen MT" charset="0"/>
                  <a:cs typeface="Tw Cen MT" charset="0"/>
                </a:rPr>
                <a:t>enviar</a:t>
              </a:r>
              <a:r>
                <a:rPr lang="en-US" sz="1800" b="0" dirty="0">
                  <a:solidFill>
                    <a:srgbClr val="0000FF"/>
                  </a:solidFill>
                  <a:latin typeface="Tw Cen MT" charset="0"/>
                  <a:cs typeface="Tw Cen MT" charset="0"/>
                </a:rPr>
                <a:t> </a:t>
              </a:r>
              <a:r>
                <a:rPr lang="en-US" sz="1800" b="0" dirty="0" err="1" smtClean="0">
                  <a:solidFill>
                    <a:srgbClr val="0000FF"/>
                  </a:solidFill>
                  <a:latin typeface="Tw Cen MT" charset="0"/>
                  <a:cs typeface="Tw Cen MT" charset="0"/>
                </a:rPr>
                <a:t>ack</a:t>
              </a:r>
              <a:r>
                <a:rPr lang="en-US" sz="1800" b="0" dirty="0" smtClean="0">
                  <a:solidFill>
                    <a:srgbClr val="0000FF"/>
                  </a:solidFill>
                  <a:latin typeface="Tw Cen MT" charset="0"/>
                  <a:cs typeface="Tw Cen MT" charset="0"/>
                </a:rPr>
                <a:t>(1)</a:t>
              </a:r>
              <a:endParaRPr lang="en-US" sz="1800" b="0" dirty="0">
                <a:solidFill>
                  <a:srgbClr val="0000FF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34836" name="Line 23"/>
            <p:cNvSpPr>
              <a:spLocks noChangeShapeType="1"/>
            </p:cNvSpPr>
            <p:nvPr/>
          </p:nvSpPr>
          <p:spPr bwMode="auto">
            <a:xfrm flipH="1">
              <a:off x="3563888" y="4365104"/>
              <a:ext cx="2286000" cy="7524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37" name="Rectangle 24"/>
            <p:cNvSpPr>
              <a:spLocks noChangeArrowheads="1"/>
            </p:cNvSpPr>
            <p:nvPr/>
          </p:nvSpPr>
          <p:spPr bwMode="auto">
            <a:xfrm>
              <a:off x="3744321" y="4481513"/>
              <a:ext cx="696505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 err="1">
                  <a:latin typeface="Tw Cen MT" charset="0"/>
                  <a:cs typeface="Tw Cen MT" charset="0"/>
                </a:rPr>
                <a:t>a</a:t>
              </a:r>
              <a:r>
                <a:rPr lang="en-US" sz="1600" b="0" dirty="0" err="1" smtClean="0">
                  <a:latin typeface="Tw Cen MT" charset="0"/>
                  <a:cs typeface="Tw Cen MT" charset="0"/>
                </a:rPr>
                <a:t>ck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(</a:t>
              </a:r>
              <a:r>
                <a:rPr lang="en-US" sz="1600" b="0" dirty="0">
                  <a:latin typeface="Tw Cen MT" charset="0"/>
                  <a:cs typeface="Tw Cen MT" charset="0"/>
                </a:rPr>
                <a:t>2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)</a:t>
              </a:r>
              <a:endParaRPr lang="en-US" sz="1600" b="0" dirty="0">
                <a:latin typeface="Tw Cen MT" charset="0"/>
                <a:cs typeface="Tw Cen MT" charset="0"/>
              </a:endParaRPr>
            </a:p>
          </p:txBody>
        </p:sp>
        <p:grpSp>
          <p:nvGrpSpPr>
            <p:cNvPr id="2" name="Group 37"/>
            <p:cNvGrpSpPr>
              <a:grpSpLocks/>
            </p:cNvGrpSpPr>
            <p:nvPr/>
          </p:nvGrpSpPr>
          <p:grpSpPr bwMode="auto">
            <a:xfrm>
              <a:off x="1395103" y="3954466"/>
              <a:ext cx="2156136" cy="693407"/>
              <a:chOff x="1471155" y="3740150"/>
              <a:chExt cx="2156283" cy="692733"/>
            </a:xfrm>
          </p:grpSpPr>
          <p:sp>
            <p:nvSpPr>
              <p:cNvPr id="34850" name="Line 25"/>
              <p:cNvSpPr>
                <a:spLocks noChangeShapeType="1"/>
              </p:cNvSpPr>
              <p:nvPr/>
            </p:nvSpPr>
            <p:spPr bwMode="auto">
              <a:xfrm>
                <a:off x="2809875" y="3740150"/>
                <a:ext cx="81756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34851" name="Line 26"/>
              <p:cNvSpPr>
                <a:spLocks noChangeShapeType="1"/>
              </p:cNvSpPr>
              <p:nvPr/>
            </p:nvSpPr>
            <p:spPr bwMode="auto">
              <a:xfrm>
                <a:off x="2809875" y="3740150"/>
                <a:ext cx="0" cy="46513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34852" name="Rectangle 27"/>
              <p:cNvSpPr>
                <a:spLocks noChangeArrowheads="1"/>
              </p:cNvSpPr>
              <p:nvPr/>
            </p:nvSpPr>
            <p:spPr bwMode="auto">
              <a:xfrm>
                <a:off x="1471155" y="3862640"/>
                <a:ext cx="1293085" cy="570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85000"/>
                  </a:lnSpc>
                </a:pPr>
                <a:r>
                  <a:rPr lang="en-US" sz="1800" b="0" dirty="0" err="1">
                    <a:solidFill>
                      <a:srgbClr val="0000FF"/>
                    </a:solidFill>
                    <a:latin typeface="Tw Cen MT" charset="0"/>
                    <a:cs typeface="Tw Cen MT" charset="0"/>
                  </a:rPr>
                  <a:t>ignorar</a:t>
                </a:r>
                <a:r>
                  <a:rPr lang="en-US" sz="1800" b="0" dirty="0">
                    <a:solidFill>
                      <a:srgbClr val="0000FF"/>
                    </a:solidFill>
                    <a:latin typeface="Tw Cen MT" charset="0"/>
                    <a:cs typeface="Tw Cen MT" charset="0"/>
                  </a:rPr>
                  <a:t> </a:t>
                </a:r>
                <a:r>
                  <a:rPr lang="en-US" sz="1800" b="0" dirty="0" err="1">
                    <a:solidFill>
                      <a:srgbClr val="0000FF"/>
                    </a:solidFill>
                    <a:latin typeface="Tw Cen MT" charset="0"/>
                    <a:cs typeface="Tw Cen MT" charset="0"/>
                  </a:rPr>
                  <a:t>ack</a:t>
                </a:r>
                <a:endParaRPr lang="en-US" sz="1800" b="0" dirty="0">
                  <a:solidFill>
                    <a:srgbClr val="0000FF"/>
                  </a:solidFill>
                  <a:latin typeface="Tw Cen MT" charset="0"/>
                  <a:cs typeface="Tw Cen MT" charset="0"/>
                </a:endParaRPr>
              </a:p>
              <a:p>
                <a:pPr defTabSz="762000" eaLnBrk="0" hangingPunct="0">
                  <a:lnSpc>
                    <a:spcPct val="85000"/>
                  </a:lnSpc>
                </a:pPr>
                <a:r>
                  <a:rPr lang="en-US" sz="1800" b="0" dirty="0" err="1" smtClean="0">
                    <a:solidFill>
                      <a:srgbClr val="0000FF"/>
                    </a:solidFill>
                    <a:latin typeface="Tw Cen MT" charset="0"/>
                    <a:cs typeface="Tw Cen MT" charset="0"/>
                  </a:rPr>
                  <a:t>Duplicado</a:t>
                </a:r>
                <a:endParaRPr lang="en-US" sz="1800" b="0" dirty="0">
                  <a:solidFill>
                    <a:srgbClr val="0000FF"/>
                  </a:solidFill>
                  <a:latin typeface="Tw Cen MT" charset="0"/>
                  <a:cs typeface="Tw Cen MT" charset="0"/>
                </a:endParaRPr>
              </a:p>
            </p:txBody>
          </p:sp>
        </p:grpSp>
        <p:sp>
          <p:nvSpPr>
            <p:cNvPr id="34839" name="Rectangle 28"/>
            <p:cNvSpPr>
              <a:spLocks noChangeArrowheads="1"/>
            </p:cNvSpPr>
            <p:nvPr/>
          </p:nvSpPr>
          <p:spPr bwMode="auto">
            <a:xfrm>
              <a:off x="4465728" y="5013176"/>
              <a:ext cx="660437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>
                  <a:latin typeface="Tw Cen MT" charset="0"/>
                  <a:cs typeface="Tw Cen MT" charset="0"/>
                </a:rPr>
                <a:t>m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3(</a:t>
              </a:r>
              <a:r>
                <a:rPr lang="en-US" sz="1600" b="0" dirty="0">
                  <a:latin typeface="Tw Cen MT" charset="0"/>
                  <a:cs typeface="Tw Cen MT" charset="0"/>
                </a:rPr>
                <a:t>3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)</a:t>
              </a:r>
              <a:endParaRPr lang="en-US" sz="16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34840" name="Line 29"/>
            <p:cNvSpPr>
              <a:spLocks noChangeShapeType="1"/>
            </p:cNvSpPr>
            <p:nvPr/>
          </p:nvSpPr>
          <p:spPr bwMode="auto">
            <a:xfrm>
              <a:off x="3592512" y="1662112"/>
              <a:ext cx="27357" cy="4863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41" name="Line 30"/>
            <p:cNvSpPr>
              <a:spLocks noChangeShapeType="1"/>
            </p:cNvSpPr>
            <p:nvPr/>
          </p:nvSpPr>
          <p:spPr bwMode="auto">
            <a:xfrm>
              <a:off x="3635896" y="5157192"/>
              <a:ext cx="2209800" cy="47783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42" name="Line 31"/>
            <p:cNvSpPr>
              <a:spLocks noChangeShapeType="1"/>
            </p:cNvSpPr>
            <p:nvPr/>
          </p:nvSpPr>
          <p:spPr bwMode="auto">
            <a:xfrm flipH="1">
              <a:off x="3691878" y="5661249"/>
              <a:ext cx="2158010" cy="7200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34843" name="Rectangle 32"/>
            <p:cNvSpPr>
              <a:spLocks noChangeArrowheads="1"/>
            </p:cNvSpPr>
            <p:nvPr/>
          </p:nvSpPr>
          <p:spPr bwMode="auto">
            <a:xfrm>
              <a:off x="4053287" y="5672138"/>
              <a:ext cx="707225" cy="308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600" b="0" dirty="0" err="1" smtClean="0">
                  <a:latin typeface="Tw Cen MT" charset="0"/>
                  <a:cs typeface="Tw Cen MT" charset="0"/>
                </a:rPr>
                <a:t>Ack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(</a:t>
              </a:r>
              <a:r>
                <a:rPr lang="en-US" sz="1600" b="0" dirty="0">
                  <a:latin typeface="Tw Cen MT" charset="0"/>
                  <a:cs typeface="Tw Cen MT" charset="0"/>
                </a:rPr>
                <a:t>3</a:t>
              </a:r>
              <a:r>
                <a:rPr lang="en-US" sz="1600" b="0" dirty="0" smtClean="0">
                  <a:latin typeface="Tw Cen MT" charset="0"/>
                  <a:cs typeface="Tw Cen MT" charset="0"/>
                </a:rPr>
                <a:t>)</a:t>
              </a:r>
              <a:endParaRPr lang="en-US" sz="1600" b="0" dirty="0">
                <a:latin typeface="Tw Cen MT" charset="0"/>
                <a:cs typeface="Tw Cen MT" charset="0"/>
              </a:endParaRPr>
            </a:p>
          </p:txBody>
        </p:sp>
        <p:grpSp>
          <p:nvGrpSpPr>
            <p:cNvPr id="34844" name="Group 33"/>
            <p:cNvGrpSpPr>
              <a:grpSpLocks/>
            </p:cNvGrpSpPr>
            <p:nvPr/>
          </p:nvGrpSpPr>
          <p:grpSpPr bwMode="auto">
            <a:xfrm>
              <a:off x="6012160" y="5085184"/>
              <a:ext cx="650875" cy="855662"/>
              <a:chOff x="4687" y="3096"/>
              <a:chExt cx="410" cy="600"/>
            </a:xfrm>
          </p:grpSpPr>
          <p:sp>
            <p:nvSpPr>
              <p:cNvPr id="34848" name="Line 34"/>
              <p:cNvSpPr>
                <a:spLocks noChangeShapeType="1"/>
              </p:cNvSpPr>
              <p:nvPr/>
            </p:nvSpPr>
            <p:spPr bwMode="auto">
              <a:xfrm>
                <a:off x="489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34849" name="Rectangle 35"/>
              <p:cNvSpPr>
                <a:spLocks noChangeArrowheads="1"/>
              </p:cNvSpPr>
              <p:nvPr/>
            </p:nvSpPr>
            <p:spPr bwMode="auto">
              <a:xfrm>
                <a:off x="4687" y="3096"/>
                <a:ext cx="410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en-US" sz="1400" b="0">
                    <a:solidFill>
                      <a:srgbClr val="FF3300"/>
                    </a:solidFill>
                    <a:latin typeface="Tw Cen MT" charset="0"/>
                    <a:cs typeface="Tw Cen MT" charset="0"/>
                  </a:rPr>
                  <a:t>tempo</a:t>
                </a:r>
              </a:p>
            </p:txBody>
          </p:sp>
        </p:grpSp>
        <p:sp>
          <p:nvSpPr>
            <p:cNvPr id="34845" name="AutoShape 36"/>
            <p:cNvSpPr>
              <a:spLocks noChangeArrowheads="1"/>
            </p:cNvSpPr>
            <p:nvPr/>
          </p:nvSpPr>
          <p:spPr bwMode="auto">
            <a:xfrm>
              <a:off x="5275263" y="3376613"/>
              <a:ext cx="368300" cy="330200"/>
            </a:xfrm>
            <a:prstGeom prst="star16">
              <a:avLst>
                <a:gd name="adj" fmla="val 37500"/>
              </a:avLst>
            </a:prstGeom>
            <a:solidFill>
              <a:srgbClr val="FF33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>
                <a:latin typeface="Tw Cen MT" charset="0"/>
                <a:cs typeface="Tw Cen MT" charset="0"/>
              </a:endParaRPr>
            </a:p>
          </p:txBody>
        </p:sp>
        <p:sp>
          <p:nvSpPr>
            <p:cNvPr id="38" name="AutoShape 36"/>
            <p:cNvSpPr>
              <a:spLocks/>
            </p:cNvSpPr>
            <p:nvPr/>
          </p:nvSpPr>
          <p:spPr bwMode="auto">
            <a:xfrm>
              <a:off x="3419872" y="1844824"/>
              <a:ext cx="128588" cy="720079"/>
            </a:xfrm>
            <a:prstGeom prst="leftBrace">
              <a:avLst>
                <a:gd name="adj1" fmla="val 5205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9" name="AutoShape 36"/>
            <p:cNvSpPr>
              <a:spLocks/>
            </p:cNvSpPr>
            <p:nvPr/>
          </p:nvSpPr>
          <p:spPr bwMode="auto">
            <a:xfrm>
              <a:off x="3419872" y="3140968"/>
              <a:ext cx="144016" cy="720080"/>
            </a:xfrm>
            <a:prstGeom prst="leftBrace">
              <a:avLst>
                <a:gd name="adj1" fmla="val 5205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</p:grpSp>
      <p:sp>
        <p:nvSpPr>
          <p:cNvPr id="41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800" dirty="0">
                <a:latin typeface="+mn-lt"/>
                <a:ea typeface="ＭＳ Ｐゴシック" charset="0"/>
                <a:cs typeface="Tw Cen MT"/>
              </a:rPr>
              <a:t>Funcionamento (</a:t>
            </a:r>
            <a:r>
              <a:rPr lang="pt-PT" sz="4800" i="1" dirty="0">
                <a:latin typeface="+mn-lt"/>
                <a:ea typeface="ＭＳ Ｐゴシック" charset="0"/>
                <a:cs typeface="Tw Cen MT"/>
              </a:rPr>
              <a:t>stop &amp; </a:t>
            </a:r>
            <a:r>
              <a:rPr lang="pt-PT" sz="4800" i="1" dirty="0" err="1">
                <a:latin typeface="+mn-lt"/>
                <a:ea typeface="ＭＳ Ｐゴシック" charset="0"/>
                <a:cs typeface="Tw Cen MT"/>
              </a:rPr>
              <a:t>wait</a:t>
            </a:r>
            <a:r>
              <a:rPr lang="pt-PT" sz="4800" dirty="0">
                <a:latin typeface="+mn-lt"/>
                <a:ea typeface="ＭＳ Ｐゴシック" charset="0"/>
                <a:cs typeface="Tw Cen MT"/>
              </a:rPr>
              <a:t>)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235075"/>
            <a:ext cx="8686800" cy="5141913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eaLnBrk="1" hangingPunct="1">
              <a:buSzPct val="100000"/>
              <a:buFont typeface="Wingdings" charset="0"/>
              <a:buNone/>
              <a:defRPr/>
            </a:pPr>
            <a:r>
              <a:rPr lang="pt-PT" dirty="0" smtClean="0">
                <a:ea typeface="ＭＳ Ｐゴシック" charset="0"/>
                <a:cs typeface="Tw Cen MT"/>
              </a:rPr>
              <a:t>Emissor</a:t>
            </a:r>
            <a:r>
              <a:rPr lang="pt-PT" dirty="0">
                <a:ea typeface="ＭＳ Ｐゴシック" charset="0"/>
                <a:cs typeface="Tw Cen MT"/>
              </a:rPr>
              <a:t>:</a:t>
            </a:r>
          </a:p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dirty="0">
                <a:ea typeface="ＭＳ Ｐゴシック" charset="0"/>
                <a:cs typeface="Tw Cen MT"/>
              </a:rPr>
              <a:t>Quando tem </a:t>
            </a:r>
            <a:r>
              <a:rPr lang="pt-PT" dirty="0" smtClean="0">
                <a:ea typeface="ＭＳ Ｐゴシック" charset="0"/>
                <a:cs typeface="Tw Cen MT"/>
              </a:rPr>
              <a:t>uma mensagem </a:t>
            </a:r>
            <a:r>
              <a:rPr lang="pt-PT" dirty="0">
                <a:ea typeface="ＭＳ Ｐゴシック" charset="0"/>
                <a:cs typeface="Tw Cen MT"/>
              </a:rPr>
              <a:t>para transmitir, o emissor transmite</a:t>
            </a:r>
            <a:r>
              <a:rPr lang="pt-PT" dirty="0" smtClean="0">
                <a:ea typeface="ＭＳ Ｐゴシック" charset="0"/>
                <a:cs typeface="Tw Cen MT"/>
              </a:rPr>
              <a:t>-a </a:t>
            </a:r>
            <a:r>
              <a:rPr lang="pt-PT" dirty="0">
                <a:ea typeface="ＭＳ Ｐゴシック" charset="0"/>
                <a:cs typeface="Tw Cen MT"/>
              </a:rPr>
              <a:t>e </a:t>
            </a:r>
            <a:r>
              <a:rPr lang="pt-PT" dirty="0" err="1">
                <a:ea typeface="ＭＳ Ｐゴシック" charset="0"/>
                <a:cs typeface="Tw Cen MT"/>
              </a:rPr>
              <a:t>activa</a:t>
            </a:r>
            <a:r>
              <a:rPr lang="pt-PT" dirty="0">
                <a:ea typeface="ＭＳ Ｐゴシック" charset="0"/>
                <a:cs typeface="Tw Cen MT"/>
              </a:rPr>
              <a:t> um temporizador. Depois podem suceder os seguintes </a:t>
            </a:r>
            <a:r>
              <a:rPr lang="pt-PT" dirty="0" smtClean="0">
                <a:ea typeface="ＭＳ Ｐゴシック" charset="0"/>
                <a:cs typeface="Tw Cen MT"/>
              </a:rPr>
              <a:t>eventos:</a:t>
            </a:r>
          </a:p>
          <a:p>
            <a:pPr lvl="1" eaLnBrk="1" hangingPunct="1">
              <a:buSzPct val="100000"/>
              <a:buFont typeface="Lucida Grande"/>
              <a:buChar char="-"/>
              <a:defRPr/>
            </a:pPr>
            <a:r>
              <a:rPr lang="pt-PT" sz="2200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O </a:t>
            </a:r>
            <a:r>
              <a:rPr lang="pt-PT" sz="2200" dirty="0">
                <a:solidFill>
                  <a:schemeClr val="tx1"/>
                </a:solidFill>
                <a:ea typeface="ＭＳ Ｐゴシック" charset="0"/>
                <a:cs typeface="Tw Cen MT"/>
              </a:rPr>
              <a:t>temporizador dispara – reenvia </a:t>
            </a:r>
            <a:r>
              <a:rPr lang="pt-PT" sz="2200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a mensagem e o temporizador</a:t>
            </a:r>
            <a:endParaRPr lang="pt-PT" sz="2200" dirty="0">
              <a:solidFill>
                <a:schemeClr val="tx1"/>
              </a:solidFill>
              <a:ea typeface="ＭＳ Ｐゴシック" charset="0"/>
              <a:cs typeface="Tw Cen MT"/>
            </a:endParaRPr>
          </a:p>
          <a:p>
            <a:pPr lvl="1" eaLnBrk="1" hangingPunct="1">
              <a:buSzPct val="100000"/>
              <a:buFont typeface="Lucida Grande"/>
              <a:buChar char="-"/>
              <a:defRPr/>
            </a:pPr>
            <a:r>
              <a:rPr lang="pt-PT" sz="2200" dirty="0">
                <a:solidFill>
                  <a:schemeClr val="tx1"/>
                </a:solidFill>
                <a:ea typeface="ＭＳ Ｐゴシック" charset="0"/>
                <a:cs typeface="Tw Cen MT"/>
              </a:rPr>
              <a:t>Chega um ACK com o número de sequência esperado - passa </a:t>
            </a:r>
            <a:r>
              <a:rPr lang="pt-PT" sz="2200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adiante e envia a mensagem seguinte</a:t>
            </a:r>
            <a:endParaRPr lang="pt-PT" sz="2200" dirty="0">
              <a:solidFill>
                <a:schemeClr val="tx1"/>
              </a:solidFill>
              <a:ea typeface="ＭＳ Ｐゴシック" charset="0"/>
              <a:cs typeface="Tw Cen MT"/>
            </a:endParaRPr>
          </a:p>
          <a:p>
            <a:pPr lvl="1" eaLnBrk="1" hangingPunct="1">
              <a:buSzPct val="100000"/>
              <a:buFont typeface="Lucida Grande"/>
              <a:buChar char="-"/>
              <a:defRPr/>
            </a:pPr>
            <a:r>
              <a:rPr lang="pt-PT" sz="2200" dirty="0">
                <a:solidFill>
                  <a:schemeClr val="tx1"/>
                </a:solidFill>
                <a:ea typeface="ＭＳ Ｐゴシック" charset="0"/>
                <a:cs typeface="Tw Cen MT"/>
              </a:rPr>
              <a:t>Chega um ACK com outro número de sequência - ignora-o</a:t>
            </a:r>
          </a:p>
          <a:p>
            <a:pPr eaLnBrk="1" hangingPunct="1">
              <a:buSzPct val="100000"/>
              <a:buFont typeface="Wingdings" charset="0"/>
              <a:buNone/>
              <a:defRPr/>
            </a:pPr>
            <a:r>
              <a:rPr lang="pt-PT" dirty="0">
                <a:ea typeface="ＭＳ Ｐゴシック" charset="0"/>
                <a:cs typeface="Tw Cen MT"/>
              </a:rPr>
              <a:t>Receptor:</a:t>
            </a:r>
          </a:p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dirty="0">
                <a:ea typeface="ＭＳ Ｐゴシック" charset="0"/>
                <a:cs typeface="Tw Cen MT"/>
              </a:rPr>
              <a:t>Quando recebe </a:t>
            </a:r>
            <a:r>
              <a:rPr lang="pt-PT" dirty="0" smtClean="0">
                <a:ea typeface="ＭＳ Ｐゴシック" charset="0"/>
                <a:cs typeface="Tw Cen MT"/>
              </a:rPr>
              <a:t>uma mensagem, </a:t>
            </a:r>
            <a:r>
              <a:rPr lang="pt-PT" dirty="0">
                <a:ea typeface="ＭＳ Ｐゴシック" charset="0"/>
                <a:cs typeface="Tw Cen MT"/>
              </a:rPr>
              <a:t>o receptor emite sempre um ACK com o número de sequência igual ao </a:t>
            </a:r>
            <a:r>
              <a:rPr lang="pt-PT" dirty="0" smtClean="0">
                <a:ea typeface="ＭＳ Ｐゴシック" charset="0"/>
                <a:cs typeface="Tw Cen MT"/>
              </a:rPr>
              <a:t>da </a:t>
            </a:r>
            <a:r>
              <a:rPr lang="pt-PT" altLang="ja-JP" dirty="0" smtClean="0">
                <a:ea typeface="ヒラギノ角ゴ Pro W3" charset="0"/>
                <a:cs typeface="Tw Cen MT"/>
              </a:rPr>
              <a:t>última </a:t>
            </a:r>
            <a:r>
              <a:rPr lang="pt-PT" altLang="ja-JP" dirty="0" smtClean="0">
                <a:ea typeface="ＭＳ Ｐゴシック" charset="0"/>
                <a:cs typeface="Tw Cen MT"/>
              </a:rPr>
              <a:t>mensagem</a:t>
            </a:r>
            <a:r>
              <a:rPr lang="pt-PT" dirty="0" smtClean="0">
                <a:ea typeface="ＭＳ Ｐゴシック" charset="0"/>
                <a:cs typeface="Tw Cen MT"/>
              </a:rPr>
              <a:t> recebida </a:t>
            </a:r>
            <a:r>
              <a:rPr lang="pt-PT" dirty="0" err="1">
                <a:ea typeface="ＭＳ Ｐゴシック" charset="0"/>
                <a:cs typeface="Tw Cen MT"/>
              </a:rPr>
              <a:t>correctamente</a:t>
            </a:r>
            <a:r>
              <a:rPr lang="pt-PT" dirty="0">
                <a:ea typeface="ＭＳ Ｐゴシック" charset="0"/>
                <a:cs typeface="Tw Cen MT"/>
              </a:rPr>
              <a:t>. Se </a:t>
            </a:r>
            <a:r>
              <a:rPr lang="pt-PT" dirty="0" smtClean="0">
                <a:ea typeface="ＭＳ Ｐゴシック" charset="0"/>
                <a:cs typeface="Tw Cen MT"/>
              </a:rPr>
              <a:t>a mensagem </a:t>
            </a:r>
            <a:r>
              <a:rPr lang="pt-PT" dirty="0">
                <a:ea typeface="ＭＳ Ｐゴシック" charset="0"/>
                <a:cs typeface="Tw Cen MT"/>
              </a:rPr>
              <a:t>é </a:t>
            </a:r>
            <a:r>
              <a:rPr lang="pt-PT" dirty="0" smtClean="0">
                <a:ea typeface="ＭＳ Ｐゴシック" charset="0"/>
                <a:cs typeface="Tw Cen MT"/>
              </a:rPr>
              <a:t>nova, </a:t>
            </a:r>
            <a:r>
              <a:rPr lang="pt-PT" dirty="0">
                <a:ea typeface="ＭＳ Ｐゴシック" charset="0"/>
                <a:cs typeface="Tw Cen MT"/>
              </a:rPr>
              <a:t>guarda</a:t>
            </a:r>
            <a:r>
              <a:rPr lang="pt-PT" dirty="0" smtClean="0">
                <a:ea typeface="ＭＳ Ｐゴシック" charset="0"/>
                <a:cs typeface="Tw Cen MT"/>
              </a:rPr>
              <a:t>-a </a:t>
            </a:r>
            <a:r>
              <a:rPr lang="pt-PT" dirty="0">
                <a:ea typeface="ＭＳ Ｐゴシック" charset="0"/>
                <a:cs typeface="Tw Cen MT"/>
              </a:rPr>
              <a:t>e dá-o ao nível de cima, senão ignora</a:t>
            </a:r>
            <a:r>
              <a:rPr lang="pt-PT" dirty="0" smtClean="0">
                <a:ea typeface="ＭＳ Ｐゴシック" charset="0"/>
                <a:cs typeface="Tw Cen MT"/>
              </a:rPr>
              <a:t>-a </a:t>
            </a:r>
            <a:r>
              <a:rPr lang="pt-PT" dirty="0">
                <a:ea typeface="ＭＳ Ｐゴシック" charset="0"/>
                <a:cs typeface="Tw Cen MT"/>
              </a:rPr>
              <a:t>pois é um duplicado.</a:t>
            </a:r>
          </a:p>
          <a:p>
            <a:pPr lvl="1" eaLnBrk="1" hangingPunct="1">
              <a:buSzPct val="100000"/>
              <a:buFont typeface="Times" charset="0"/>
              <a:buChar char="•"/>
              <a:defRPr/>
            </a:pPr>
            <a:endParaRPr lang="pt-PT" dirty="0">
              <a:solidFill>
                <a:srgbClr val="0000FF"/>
              </a:solidFill>
              <a:ea typeface="ＭＳ Ｐゴシック" charset="0"/>
              <a:cs typeface="Tw Cen MT"/>
            </a:endParaRPr>
          </a:p>
        </p:txBody>
      </p:sp>
      <p:sp>
        <p:nvSpPr>
          <p:cNvPr id="4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800" dirty="0" err="1" smtClean="0">
                <a:latin typeface="+mn-lt"/>
                <a:ea typeface="ＭＳ Ｐゴシック" charset="0"/>
                <a:cs typeface="Tw Cen MT"/>
              </a:rPr>
              <a:t>Correcção</a:t>
            </a:r>
            <a:r>
              <a:rPr lang="pt-PT" sz="4800" dirty="0" smtClean="0">
                <a:latin typeface="+mn-lt"/>
                <a:ea typeface="ＭＳ Ｐゴシック" charset="0"/>
                <a:cs typeface="Tw Cen MT"/>
              </a:rPr>
              <a:t> </a:t>
            </a:r>
            <a:r>
              <a:rPr lang="pt-PT" sz="4800" dirty="0">
                <a:latin typeface="+mn-lt"/>
                <a:ea typeface="ＭＳ Ｐゴシック" charset="0"/>
                <a:cs typeface="Tw Cen MT"/>
              </a:rPr>
              <a:t>(</a:t>
            </a:r>
            <a:r>
              <a:rPr lang="pt-PT" sz="4800" i="1" dirty="0">
                <a:latin typeface="+mn-lt"/>
                <a:ea typeface="ＭＳ Ｐゴシック" charset="0"/>
                <a:cs typeface="Tw Cen MT"/>
              </a:rPr>
              <a:t>stop &amp; </a:t>
            </a:r>
            <a:r>
              <a:rPr lang="pt-PT" sz="4800" i="1" dirty="0" err="1">
                <a:latin typeface="+mn-lt"/>
                <a:ea typeface="ＭＳ Ｐゴシック" charset="0"/>
                <a:cs typeface="Tw Cen MT"/>
              </a:rPr>
              <a:t>wait</a:t>
            </a:r>
            <a:r>
              <a:rPr lang="pt-PT" sz="4800" dirty="0">
                <a:latin typeface="+mn-lt"/>
                <a:ea typeface="ＭＳ Ｐゴシック" charset="0"/>
                <a:cs typeface="Tw Cen MT"/>
              </a:rPr>
              <a:t>)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662113"/>
            <a:ext cx="8686800" cy="4645025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SzPct val="100000"/>
              <a:buFont typeface="Times" charset="0"/>
              <a:buChar char="•"/>
              <a:defRPr/>
            </a:pPr>
            <a:r>
              <a:rPr lang="pt-PT" dirty="0" smtClean="0">
                <a:ea typeface="ＭＳ Ｐゴシック" charset="0"/>
                <a:cs typeface="Tw Cen MT"/>
              </a:rPr>
              <a:t>Admitindo </a:t>
            </a:r>
            <a:r>
              <a:rPr lang="pt-PT" dirty="0">
                <a:ea typeface="ＭＳ Ｐゴシック" charset="0"/>
                <a:cs typeface="Tw Cen MT"/>
              </a:rPr>
              <a:t>que a rede mais tarde ou mais cedo consegue que </a:t>
            </a:r>
            <a:r>
              <a:rPr lang="pt-PT" dirty="0" smtClean="0">
                <a:ea typeface="ＭＳ Ｐゴシック" charset="0"/>
                <a:cs typeface="Tw Cen MT"/>
              </a:rPr>
              <a:t>uma mensagem </a:t>
            </a:r>
            <a:r>
              <a:rPr lang="pt-PT" dirty="0">
                <a:ea typeface="ＭＳ Ｐゴシック" charset="0"/>
                <a:cs typeface="Tw Cen MT"/>
              </a:rPr>
              <a:t>seja entregue ao </a:t>
            </a:r>
            <a:r>
              <a:rPr lang="pt-PT" dirty="0" smtClean="0">
                <a:ea typeface="ＭＳ Ｐゴシック" charset="0"/>
                <a:cs typeface="Tw Cen MT"/>
              </a:rPr>
              <a:t>receptor: </a:t>
            </a:r>
          </a:p>
          <a:p>
            <a:pPr>
              <a:buSzPct val="100000"/>
              <a:buFont typeface="Times" charset="0"/>
              <a:buChar char="•"/>
              <a:defRPr/>
            </a:pPr>
            <a:r>
              <a:rPr lang="pt-PT" dirty="0" smtClean="0">
                <a:ea typeface="ＭＳ Ｐゴシック" charset="0"/>
                <a:cs typeface="Tw Cen MT"/>
              </a:rPr>
              <a:t>O protocolo garante (tente </a:t>
            </a:r>
            <a:r>
              <a:rPr lang="pt-PT" dirty="0" err="1" smtClean="0">
                <a:ea typeface="ＭＳ Ｐゴシック" charset="0"/>
                <a:cs typeface="Tw Cen MT"/>
              </a:rPr>
              <a:t>demonstar</a:t>
            </a:r>
            <a:r>
              <a:rPr lang="pt-PT" dirty="0" smtClean="0">
                <a:ea typeface="ＭＳ Ｐゴシック" charset="0"/>
                <a:cs typeface="Tw Cen MT"/>
              </a:rPr>
              <a:t>):</a:t>
            </a:r>
            <a:endParaRPr lang="pt-PT" dirty="0">
              <a:ea typeface="ＭＳ Ｐゴシック" charset="0"/>
              <a:cs typeface="Tw Cen MT"/>
            </a:endParaRPr>
          </a:p>
          <a:p>
            <a:pPr lvl="1" eaLnBrk="1" hangingPunct="1">
              <a:buSzPct val="100000"/>
              <a:buFont typeface="Lucida Grande"/>
              <a:buChar char="-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Q</a:t>
            </a:r>
            <a:r>
              <a:rPr lang="pt-PT" dirty="0" err="1" smtClean="0">
                <a:solidFill>
                  <a:schemeClr val="tx1"/>
                </a:solidFill>
                <a:ea typeface="ＭＳ Ｐゴシック" charset="0"/>
                <a:cs typeface="Tw Cen MT"/>
              </a:rPr>
              <a:t>ue</a:t>
            </a:r>
            <a:r>
              <a:rPr lang="pt-PT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 uma mensagem é </a:t>
            </a:r>
            <a:r>
              <a:rPr lang="pt-PT" dirty="0" err="1" smtClean="0">
                <a:solidFill>
                  <a:schemeClr val="tx1"/>
                </a:solidFill>
                <a:ea typeface="ＭＳ Ｐゴシック" charset="0"/>
                <a:cs typeface="Tw Cen MT"/>
              </a:rPr>
              <a:t>correctamente</a:t>
            </a:r>
            <a:r>
              <a:rPr lang="pt-PT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 entregue ao receptor</a:t>
            </a:r>
            <a:endParaRPr lang="pt-PT" dirty="0">
              <a:solidFill>
                <a:schemeClr val="tx1"/>
              </a:solidFill>
              <a:ea typeface="ＭＳ Ｐゴシック" charset="0"/>
              <a:cs typeface="Tw Cen MT"/>
            </a:endParaRPr>
          </a:p>
          <a:p>
            <a:pPr lvl="1" eaLnBrk="1" hangingPunct="1">
              <a:buSzPct val="100000"/>
              <a:buFont typeface="Lucida Grande"/>
              <a:buChar char="-"/>
              <a:defRPr/>
            </a:pPr>
            <a:r>
              <a:rPr lang="pt-PT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Que essa mensagem não é confundida com outra</a:t>
            </a:r>
            <a:endParaRPr lang="pt-PT" dirty="0">
              <a:solidFill>
                <a:schemeClr val="tx1"/>
              </a:solidFill>
              <a:ea typeface="ＭＳ Ｐゴシック" charset="0"/>
              <a:cs typeface="Tw Cen MT"/>
            </a:endParaRPr>
          </a:p>
          <a:p>
            <a:pPr lvl="1" eaLnBrk="1" hangingPunct="1">
              <a:buSzPct val="100000"/>
              <a:buFont typeface="Lucida Grande"/>
              <a:buChar char="-"/>
              <a:defRPr/>
            </a:pPr>
            <a:r>
              <a:rPr lang="pt-PT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Que todos as mensagens chegarão ao receptor</a:t>
            </a:r>
            <a:endParaRPr lang="pt-PT" dirty="0">
              <a:solidFill>
                <a:schemeClr val="tx1"/>
              </a:solidFill>
              <a:ea typeface="ＭＳ Ｐゴシック" charset="0"/>
              <a:cs typeface="Tw Cen MT"/>
            </a:endParaRPr>
          </a:p>
        </p:txBody>
      </p:sp>
      <p:sp>
        <p:nvSpPr>
          <p:cNvPr id="4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800" dirty="0" smtClean="0">
                <a:latin typeface="+mn-lt"/>
                <a:ea typeface="ＭＳ Ｐゴシック" charset="0"/>
                <a:cs typeface="Tw Cen MT"/>
              </a:rPr>
              <a:t>O Problema do </a:t>
            </a:r>
            <a:r>
              <a:rPr lang="pt-PT" sz="4800" i="1" dirty="0" err="1">
                <a:latin typeface="+mn-lt"/>
                <a:ea typeface="ＭＳ Ｐゴシック" charset="0"/>
                <a:cs typeface="Tw Cen MT"/>
              </a:rPr>
              <a:t>t</a:t>
            </a:r>
            <a:r>
              <a:rPr lang="pt-PT" sz="4800" i="1" dirty="0" err="1" smtClean="0">
                <a:latin typeface="+mn-lt"/>
                <a:ea typeface="ＭＳ Ｐゴシック" charset="0"/>
                <a:cs typeface="Tw Cen MT"/>
              </a:rPr>
              <a:t>imeout</a:t>
            </a:r>
            <a:endParaRPr lang="pt-PT" sz="4800" i="1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662113"/>
            <a:ext cx="8686800" cy="4645025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>
              <a:buSzPct val="100000"/>
              <a:buFont typeface="Times" charset="0"/>
              <a:buChar char="•"/>
              <a:defRPr/>
            </a:pPr>
            <a:r>
              <a:rPr lang="pt-PT" dirty="0" smtClean="0">
                <a:ea typeface="ＭＳ Ｐゴシック" charset="0"/>
                <a:cs typeface="Tw Cen MT"/>
              </a:rPr>
              <a:t>O valor do </a:t>
            </a:r>
            <a:r>
              <a:rPr lang="pt-PT" i="1" dirty="0" err="1" smtClean="0">
                <a:ea typeface="ＭＳ Ｐゴシック" charset="0"/>
                <a:cs typeface="Tw Cen MT"/>
              </a:rPr>
              <a:t>timeout</a:t>
            </a:r>
            <a:r>
              <a:rPr lang="pt-PT" dirty="0" smtClean="0">
                <a:ea typeface="ＭＳ Ｐゴシック" charset="0"/>
                <a:cs typeface="Tw Cen MT"/>
              </a:rPr>
              <a:t> é importante para a recuperação de erros</a:t>
            </a:r>
          </a:p>
          <a:p>
            <a:pPr lvl="1">
              <a:buSzPct val="100000"/>
              <a:buFont typeface="Times" charset="0"/>
              <a:buChar char="•"/>
              <a:defRPr/>
            </a:pPr>
            <a:r>
              <a:rPr lang="pt-PT" dirty="0" smtClean="0">
                <a:ea typeface="ＭＳ Ｐゴシック" charset="0"/>
                <a:cs typeface="Tw Cen MT"/>
              </a:rPr>
              <a:t>Um </a:t>
            </a:r>
            <a:r>
              <a:rPr lang="pt-PT" i="1" dirty="0" err="1" smtClean="0">
                <a:ea typeface="ＭＳ Ｐゴシック" charset="0"/>
                <a:cs typeface="Tw Cen MT"/>
              </a:rPr>
              <a:t>timeout</a:t>
            </a:r>
            <a:r>
              <a:rPr lang="pt-PT" dirty="0" smtClean="0">
                <a:ea typeface="ＭＳ Ｐゴシック" charset="0"/>
                <a:cs typeface="Tw Cen MT"/>
              </a:rPr>
              <a:t> demasiado grande leva a que o emissor seja lento a reemitir</a:t>
            </a:r>
          </a:p>
          <a:p>
            <a:pPr lvl="1">
              <a:buSzPct val="100000"/>
              <a:buFont typeface="Times" charset="0"/>
              <a:buChar char="•"/>
              <a:defRPr/>
            </a:pPr>
            <a:r>
              <a:rPr lang="pt-PT" dirty="0" smtClean="0">
                <a:ea typeface="ＭＳ Ｐゴシック" charset="0"/>
                <a:cs typeface="Tw Cen MT"/>
              </a:rPr>
              <a:t>Um </a:t>
            </a:r>
            <a:r>
              <a:rPr lang="pt-PT" i="1" dirty="0" err="1" smtClean="0">
                <a:ea typeface="ＭＳ Ｐゴシック" charset="0"/>
                <a:cs typeface="Tw Cen MT"/>
              </a:rPr>
              <a:t>timeout</a:t>
            </a:r>
            <a:r>
              <a:rPr lang="pt-PT" dirty="0" smtClean="0">
                <a:ea typeface="ＭＳ Ｐゴシック" charset="0"/>
                <a:cs typeface="Tw Cen MT"/>
              </a:rPr>
              <a:t> demasiado curto leva a duplicados inúteis</a:t>
            </a:r>
          </a:p>
          <a:p>
            <a:pPr lvl="1">
              <a:buSzPct val="100000"/>
              <a:buFont typeface="Times" charset="0"/>
              <a:buChar char="•"/>
              <a:defRPr/>
            </a:pPr>
            <a:r>
              <a:rPr lang="pt-PT" dirty="0" smtClean="0">
                <a:ea typeface="ＭＳ Ｐゴシック" charset="0"/>
                <a:cs typeface="Tw Cen MT"/>
              </a:rPr>
              <a:t>Em qualquer caso a correção não está em causa</a:t>
            </a:r>
          </a:p>
          <a:p>
            <a:pPr>
              <a:buSzPct val="100000"/>
              <a:buFont typeface="Times" charset="0"/>
              <a:buChar char="•"/>
              <a:defRPr/>
            </a:pPr>
            <a:r>
              <a:rPr lang="pt-PT" dirty="0" smtClean="0">
                <a:ea typeface="ＭＳ Ｐゴシック" charset="0"/>
                <a:cs typeface="Tw Cen MT"/>
              </a:rPr>
              <a:t>Para evitar repetições inúteis o </a:t>
            </a:r>
            <a:r>
              <a:rPr lang="pt-PT" i="1" dirty="0" err="1" smtClean="0">
                <a:ea typeface="ＭＳ Ｐゴシック" charset="0"/>
                <a:cs typeface="Tw Cen MT"/>
              </a:rPr>
              <a:t>timeout</a:t>
            </a:r>
            <a:r>
              <a:rPr lang="pt-PT" dirty="0" smtClean="0">
                <a:ea typeface="ＭＳ Ｐゴシック" charset="0"/>
                <a:cs typeface="Tw Cen MT"/>
              </a:rPr>
              <a:t> é geralmente folgado</a:t>
            </a:r>
            <a:endParaRPr lang="pt-PT" dirty="0">
              <a:ea typeface="ＭＳ Ｐゴシック" charset="0"/>
              <a:cs typeface="Tw Cen MT"/>
            </a:endParaRPr>
          </a:p>
          <a:p>
            <a:pPr lvl="1" eaLnBrk="1" hangingPunct="1">
              <a:buSzPct val="100000"/>
              <a:buFont typeface="Lucida Grande"/>
              <a:buChar char="-"/>
              <a:defRPr/>
            </a:pPr>
            <a:r>
              <a:rPr lang="pt-PT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É possível tentar estimar um valor adequado</a:t>
            </a:r>
          </a:p>
          <a:p>
            <a:pPr lvl="1" eaLnBrk="1" hangingPunct="1">
              <a:buSzPct val="100000"/>
              <a:buFont typeface="Lucida Grande"/>
              <a:buChar char="-"/>
              <a:defRPr/>
            </a:pPr>
            <a:r>
              <a:rPr lang="pt-PT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O receptor pode tentar ajudar usando ele próprio também um </a:t>
            </a:r>
            <a:r>
              <a:rPr lang="pt-PT" i="1" dirty="0" err="1" smtClean="0">
                <a:solidFill>
                  <a:schemeClr val="tx1"/>
                </a:solidFill>
                <a:ea typeface="ＭＳ Ｐゴシック" charset="0"/>
                <a:cs typeface="Tw Cen MT"/>
              </a:rPr>
              <a:t>timeout</a:t>
            </a:r>
            <a:r>
              <a:rPr lang="pt-PT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 e retransmitindo </a:t>
            </a:r>
            <a:r>
              <a:rPr lang="pt-PT" dirty="0" err="1" smtClean="0">
                <a:solidFill>
                  <a:schemeClr val="tx1"/>
                </a:solidFill>
                <a:ea typeface="ＭＳ Ｐゴシック" charset="0"/>
                <a:cs typeface="Tw Cen MT"/>
              </a:rPr>
              <a:t>ACKs</a:t>
            </a:r>
            <a:r>
              <a:rPr lang="pt-PT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 duplicados cuja recepção pelo emissor desencadeia uma imediata retransmissão</a:t>
            </a:r>
          </a:p>
          <a:p>
            <a:pPr lvl="1" eaLnBrk="1" hangingPunct="1">
              <a:buSzPct val="100000"/>
              <a:buFont typeface="Lucida Grande"/>
              <a:buChar char="-"/>
              <a:defRPr/>
            </a:pPr>
            <a:r>
              <a:rPr lang="pt-PT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Em geral esta política é pouco eficaz, o ideal é usar um valor de </a:t>
            </a:r>
            <a:r>
              <a:rPr lang="pt-PT" i="1" dirty="0" err="1" smtClean="0">
                <a:solidFill>
                  <a:schemeClr val="tx1"/>
                </a:solidFill>
                <a:ea typeface="ＭＳ Ｐゴシック" charset="0"/>
                <a:cs typeface="Tw Cen MT"/>
              </a:rPr>
              <a:t>timeout</a:t>
            </a:r>
            <a:r>
              <a:rPr lang="pt-PT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 no emissor mais adequado</a:t>
            </a:r>
          </a:p>
          <a:p>
            <a:pPr lvl="1" eaLnBrk="1" hangingPunct="1">
              <a:buSzPct val="100000"/>
              <a:buFont typeface="Lucida Grande"/>
              <a:buChar char="-"/>
              <a:defRPr/>
            </a:pPr>
            <a:endParaRPr lang="pt-PT" dirty="0" smtClean="0">
              <a:solidFill>
                <a:schemeClr val="tx1"/>
              </a:solidFill>
              <a:ea typeface="ＭＳ Ｐゴシック" charset="0"/>
              <a:cs typeface="Tw Cen MT"/>
            </a:endParaRPr>
          </a:p>
        </p:txBody>
      </p:sp>
      <p:sp>
        <p:nvSpPr>
          <p:cNvPr id="4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86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382000" cy="685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ＭＳ Ｐゴシック" charset="0"/>
                <a:cs typeface="Tw Cen MT"/>
              </a:rPr>
              <a:t>Tempo de transmissão e RTT</a:t>
            </a:r>
          </a:p>
        </p:txBody>
      </p:sp>
      <p:sp>
        <p:nvSpPr>
          <p:cNvPr id="111620" name="Rectangle 3"/>
          <p:cNvSpPr>
            <a:spLocks noChangeArrowheads="1"/>
          </p:cNvSpPr>
          <p:nvPr/>
        </p:nvSpPr>
        <p:spPr bwMode="auto">
          <a:xfrm>
            <a:off x="684213" y="1341438"/>
            <a:ext cx="8143875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marL="285750" indent="-285750" algn="l" defTabSz="762000" eaLnBrk="0" hangingPunct="0">
              <a:lnSpc>
                <a:spcPct val="90000"/>
              </a:lnSpc>
              <a:buFont typeface="Arial"/>
              <a:buChar char="•"/>
              <a:defRPr/>
            </a:pPr>
            <a:r>
              <a:rPr lang="pt-PT" sz="18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Num canal de 10.000 Km com a velocidade de transmissão de 1 </a:t>
            </a:r>
            <a:r>
              <a:rPr lang="pt-PT" sz="1800" b="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Mpbs</a:t>
            </a:r>
            <a:r>
              <a:rPr lang="pt-PT" sz="18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 </a:t>
            </a:r>
            <a:r>
              <a:rPr lang="pt-PT" sz="1800" b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quantas mensagens </a:t>
            </a:r>
            <a:r>
              <a:rPr lang="pt-PT" sz="18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de 1000 bytes se poderiam transmitir antes que chegue o </a:t>
            </a:r>
            <a:r>
              <a:rPr lang="pt-PT" sz="1800" b="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ack</a:t>
            </a:r>
            <a:r>
              <a:rPr lang="pt-PT" sz="18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 </a:t>
            </a:r>
            <a:r>
              <a:rPr lang="pt-PT" sz="1800" b="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da  primeira </a:t>
            </a:r>
            <a:r>
              <a:rPr lang="pt-PT" sz="18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?</a:t>
            </a:r>
          </a:p>
          <a:p>
            <a:pPr marL="742950" lvl="1" indent="-285750" algn="l" defTabSz="762000" eaLnBrk="0" hangingPunct="0">
              <a:lnSpc>
                <a:spcPct val="90000"/>
              </a:lnSpc>
              <a:buFont typeface="Lucida Grande"/>
              <a:buChar char="-"/>
              <a:defRPr/>
            </a:pPr>
            <a:r>
              <a:rPr lang="pt-PT" sz="1800" b="0" dirty="0" err="1">
                <a:solidFill>
                  <a:srgbClr val="000000"/>
                </a:solidFill>
                <a:latin typeface="+mn-lt"/>
                <a:cs typeface="Tw Cen MT"/>
              </a:rPr>
              <a:t>Tt</a:t>
            </a:r>
            <a:r>
              <a:rPr lang="pt-PT" sz="1800" b="0" dirty="0">
                <a:solidFill>
                  <a:srgbClr val="000000"/>
                </a:solidFill>
                <a:latin typeface="+mn-lt"/>
                <a:cs typeface="Tw Cen MT"/>
              </a:rPr>
              <a:t> = nº de bits a transmitir / velocidade de transmiss</a:t>
            </a:r>
            <a:r>
              <a:rPr lang="pt-PT" altLang="ja-JP" sz="1800" b="0" dirty="0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ão = </a:t>
            </a:r>
            <a:r>
              <a:rPr lang="pt-PT" sz="1800" b="0" dirty="0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8000 bits / 1000000 </a:t>
            </a:r>
            <a:r>
              <a:rPr lang="pt-PT" sz="1800" b="0" dirty="0" err="1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bps</a:t>
            </a:r>
            <a:r>
              <a:rPr lang="pt-PT" sz="1800" b="0" dirty="0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 = 0,008 s = 8 </a:t>
            </a:r>
            <a:r>
              <a:rPr lang="pt-PT" sz="1800" b="0" dirty="0" err="1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ms</a:t>
            </a:r>
            <a:endParaRPr lang="pt-PT" sz="1800" b="0" dirty="0">
              <a:solidFill>
                <a:srgbClr val="000000"/>
              </a:solidFill>
              <a:latin typeface="+mn-lt"/>
              <a:ea typeface="ヒラギノ角ゴ Pro W3" charset="0"/>
              <a:cs typeface="Tw Cen MT"/>
            </a:endParaRPr>
          </a:p>
          <a:p>
            <a:pPr marL="742950" lvl="1" indent="-285750" algn="l" defTabSz="762000" eaLnBrk="0" hangingPunct="0">
              <a:lnSpc>
                <a:spcPct val="90000"/>
              </a:lnSpc>
              <a:buFont typeface="Lucida Grande"/>
              <a:buChar char="-"/>
              <a:defRPr/>
            </a:pPr>
            <a:r>
              <a:rPr lang="pt-PT" sz="1800" b="0" dirty="0" err="1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Tp</a:t>
            </a:r>
            <a:r>
              <a:rPr lang="pt-PT" sz="1800" b="0" dirty="0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 = dimens</a:t>
            </a:r>
            <a:r>
              <a:rPr lang="pt-PT" altLang="ja-JP" sz="1800" b="0" dirty="0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ão do canal / velocidade de propagação = </a:t>
            </a:r>
            <a:r>
              <a:rPr lang="pt-PT" sz="1800" b="0" dirty="0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10000 km/ 200000 km/s = 0,05 s = 50 </a:t>
            </a:r>
            <a:r>
              <a:rPr lang="pt-PT" sz="1800" b="0" dirty="0" err="1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ms</a:t>
            </a:r>
            <a:r>
              <a:rPr lang="pt-PT" sz="1800" b="0" dirty="0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,  logo RTT = 100 </a:t>
            </a:r>
            <a:r>
              <a:rPr lang="pt-PT" sz="1800" b="0" dirty="0" err="1">
                <a:solidFill>
                  <a:srgbClr val="000000"/>
                </a:solidFill>
                <a:latin typeface="+mn-lt"/>
                <a:ea typeface="ヒラギノ角ゴ Pro W3" charset="0"/>
                <a:cs typeface="Tw Cen MT"/>
              </a:rPr>
              <a:t>ms</a:t>
            </a:r>
            <a:endParaRPr lang="pt-PT" sz="1800" b="0" dirty="0">
              <a:solidFill>
                <a:srgbClr val="000000"/>
              </a:solidFill>
              <a:latin typeface="+mn-lt"/>
              <a:ea typeface="ヒラギノ角ゴ Pro W3" charset="0"/>
              <a:cs typeface="Tw Cen MT"/>
            </a:endParaRPr>
          </a:p>
        </p:txBody>
      </p:sp>
      <p:sp>
        <p:nvSpPr>
          <p:cNvPr id="37891" name="Line 4"/>
          <p:cNvSpPr>
            <a:spLocks noChangeShapeType="1"/>
          </p:cNvSpPr>
          <p:nvPr/>
        </p:nvSpPr>
        <p:spPr bwMode="auto">
          <a:xfrm>
            <a:off x="900113" y="3933825"/>
            <a:ext cx="76168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Rectangle 5"/>
          <p:cNvSpPr>
            <a:spLocks noChangeArrowheads="1"/>
          </p:cNvSpPr>
          <p:nvPr/>
        </p:nvSpPr>
        <p:spPr bwMode="auto">
          <a:xfrm>
            <a:off x="906463" y="3635375"/>
            <a:ext cx="673100" cy="215900"/>
          </a:xfrm>
          <a:prstGeom prst="rect">
            <a:avLst/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 charset="0"/>
              <a:cs typeface="Tw Cen MT" charset="0"/>
            </a:endParaRPr>
          </a:p>
        </p:txBody>
      </p:sp>
      <p:sp>
        <p:nvSpPr>
          <p:cNvPr id="37893" name="Line 6"/>
          <p:cNvSpPr>
            <a:spLocks noChangeShapeType="1"/>
          </p:cNvSpPr>
          <p:nvPr/>
        </p:nvSpPr>
        <p:spPr bwMode="auto">
          <a:xfrm>
            <a:off x="900113" y="4162425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7"/>
          <p:cNvSpPr>
            <a:spLocks noChangeShapeType="1"/>
          </p:cNvSpPr>
          <p:nvPr/>
        </p:nvSpPr>
        <p:spPr bwMode="auto">
          <a:xfrm>
            <a:off x="900113" y="4391025"/>
            <a:ext cx="7616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625" name="Rectangle 8"/>
          <p:cNvSpPr>
            <a:spLocks noChangeArrowheads="1"/>
          </p:cNvSpPr>
          <p:nvPr/>
        </p:nvSpPr>
        <p:spPr bwMode="auto">
          <a:xfrm>
            <a:off x="1079500" y="3916363"/>
            <a:ext cx="36671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  <a:defRPr/>
            </a:pPr>
            <a:r>
              <a:rPr lang="en-US" sz="1200">
                <a:latin typeface="+mn-lt"/>
                <a:cs typeface="Tw Cen MT"/>
              </a:rPr>
              <a:t>Tt</a:t>
            </a:r>
          </a:p>
        </p:txBody>
      </p:sp>
      <p:sp>
        <p:nvSpPr>
          <p:cNvPr id="111626" name="Rectangle 9"/>
          <p:cNvSpPr>
            <a:spLocks noChangeArrowheads="1"/>
          </p:cNvSpPr>
          <p:nvPr/>
        </p:nvSpPr>
        <p:spPr bwMode="auto">
          <a:xfrm>
            <a:off x="4254500" y="4105275"/>
            <a:ext cx="37465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  <a:defRPr/>
            </a:pPr>
            <a:r>
              <a:rPr lang="en-US" sz="1200">
                <a:latin typeface="+mn-lt"/>
                <a:cs typeface="Tw Cen MT"/>
              </a:rPr>
              <a:t>Tp</a:t>
            </a:r>
          </a:p>
        </p:txBody>
      </p:sp>
      <p:sp>
        <p:nvSpPr>
          <p:cNvPr id="37897" name="Line 10"/>
          <p:cNvSpPr>
            <a:spLocks noChangeShapeType="1"/>
          </p:cNvSpPr>
          <p:nvPr/>
        </p:nvSpPr>
        <p:spPr bwMode="auto">
          <a:xfrm flipH="1">
            <a:off x="900113" y="4543425"/>
            <a:ext cx="7616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628" name="Rectangle 11"/>
          <p:cNvSpPr>
            <a:spLocks noChangeArrowheads="1"/>
          </p:cNvSpPr>
          <p:nvPr/>
        </p:nvSpPr>
        <p:spPr bwMode="auto">
          <a:xfrm>
            <a:off x="684213" y="5013325"/>
            <a:ext cx="799224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Se se admitir que o tempo de processamento do receptor é nulo e que o tempo de transmissão do </a:t>
            </a:r>
            <a:r>
              <a:rPr lang="pt-PT" sz="1800" b="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ack</a:t>
            </a:r>
            <a:r>
              <a:rPr lang="pt-PT" sz="18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 também é nulo, o </a:t>
            </a:r>
            <a:r>
              <a:rPr lang="pt-PT" sz="1800" b="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ack</a:t>
            </a:r>
            <a:r>
              <a:rPr lang="pt-PT" sz="18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 do segmento chegará 108 </a:t>
            </a:r>
            <a:r>
              <a:rPr lang="pt-PT" sz="1800" b="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ms</a:t>
            </a:r>
            <a:r>
              <a:rPr lang="pt-PT" sz="18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 depois do início da transmissão do mesmo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Resposta: ( </a:t>
            </a:r>
            <a:r>
              <a:rPr lang="pt-PT" b="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Tt</a:t>
            </a:r>
            <a:r>
              <a:rPr lang="pt-PT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 + </a:t>
            </a:r>
            <a:r>
              <a:rPr lang="pt-PT" b="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Tp</a:t>
            </a:r>
            <a:r>
              <a:rPr lang="pt-PT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  ) / </a:t>
            </a:r>
            <a:r>
              <a:rPr lang="pt-PT" b="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Tt</a:t>
            </a:r>
            <a:r>
              <a:rPr lang="pt-PT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Tw Cen MT"/>
              </a:rPr>
              <a:t>  =   108 / 8 = 13,5 segmentos</a:t>
            </a:r>
          </a:p>
        </p:txBody>
      </p:sp>
      <p:sp>
        <p:nvSpPr>
          <p:cNvPr id="111629" name="TextBox 12"/>
          <p:cNvSpPr txBox="1">
            <a:spLocks noChangeArrowheads="1"/>
          </p:cNvSpPr>
          <p:nvPr/>
        </p:nvSpPr>
        <p:spPr bwMode="auto">
          <a:xfrm>
            <a:off x="3766970" y="4491038"/>
            <a:ext cx="14227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2000" b="0" u="none" dirty="0">
                <a:latin typeface="+mn-lt"/>
                <a:cs typeface="Tw Cen MT"/>
              </a:rPr>
              <a:t>10.000 Km</a:t>
            </a:r>
          </a:p>
        </p:txBody>
      </p:sp>
      <p:sp>
        <p:nvSpPr>
          <p:cNvPr id="111630" name="TextBox 13"/>
          <p:cNvSpPr txBox="1">
            <a:spLocks noChangeArrowheads="1"/>
          </p:cNvSpPr>
          <p:nvPr/>
        </p:nvSpPr>
        <p:spPr bwMode="auto">
          <a:xfrm>
            <a:off x="1763688" y="3356992"/>
            <a:ext cx="2346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800" b="0" u="none" dirty="0">
                <a:latin typeface="+mn-lt"/>
                <a:cs typeface="Tw Cen MT"/>
              </a:rPr>
              <a:t>1000 bytes = 8Kbits</a:t>
            </a:r>
          </a:p>
        </p:txBody>
      </p:sp>
      <p:sp>
        <p:nvSpPr>
          <p:cNvPr id="14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Line 3"/>
          <p:cNvSpPr>
            <a:spLocks noChangeShapeType="1"/>
          </p:cNvSpPr>
          <p:nvPr/>
        </p:nvSpPr>
        <p:spPr bwMode="auto">
          <a:xfrm>
            <a:off x="3557588" y="2001838"/>
            <a:ext cx="2233612" cy="922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179388" y="1828800"/>
            <a:ext cx="3155950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/>
            <a:r>
              <a:rPr lang="pt-PT" sz="1400">
                <a:solidFill>
                  <a:srgbClr val="0000FF"/>
                </a:solidFill>
                <a:latin typeface="Comic Sans MS" charset="0"/>
              </a:rPr>
              <a:t>transmiss</a:t>
            </a:r>
            <a:r>
              <a:rPr lang="pt-PT" altLang="ja-JP" sz="1400">
                <a:solidFill>
                  <a:srgbClr val="0000FF"/>
                </a:solidFill>
                <a:latin typeface="Comic Sans MS" charset="0"/>
                <a:ea typeface="ヒラギノ角ゴ Pro W3" charset="0"/>
                <a:cs typeface="ヒラギノ角ゴ Pro W3" charset="0"/>
              </a:rPr>
              <a:t>ão do 1º bit</a:t>
            </a:r>
            <a:r>
              <a:rPr lang="pt-PT" sz="1400">
                <a:solidFill>
                  <a:srgbClr val="0000FF"/>
                </a:solidFill>
                <a:latin typeface="Comic Sans MS" charset="0"/>
                <a:ea typeface="ヒラギノ角ゴ Pro W3" charset="0"/>
                <a:cs typeface="ヒラギノ角ゴ Pro W3" charset="0"/>
              </a:rPr>
              <a:t>, t = 0</a:t>
            </a:r>
          </a:p>
        </p:txBody>
      </p:sp>
      <p:sp>
        <p:nvSpPr>
          <p:cNvPr id="115717" name="Line 5"/>
          <p:cNvSpPr>
            <a:spLocks noChangeShapeType="1"/>
          </p:cNvSpPr>
          <p:nvPr/>
        </p:nvSpPr>
        <p:spPr bwMode="auto">
          <a:xfrm>
            <a:off x="3546475" y="1782763"/>
            <a:ext cx="23813" cy="2913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18" name="Line 6"/>
          <p:cNvSpPr>
            <a:spLocks noChangeShapeType="1"/>
          </p:cNvSpPr>
          <p:nvPr/>
        </p:nvSpPr>
        <p:spPr bwMode="auto">
          <a:xfrm>
            <a:off x="5796136" y="1772816"/>
            <a:ext cx="22225" cy="289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19" name="Text Box 7"/>
          <p:cNvSpPr txBox="1">
            <a:spLocks noChangeArrowheads="1"/>
          </p:cNvSpPr>
          <p:nvPr/>
        </p:nvSpPr>
        <p:spPr bwMode="auto">
          <a:xfrm>
            <a:off x="2819400" y="1446213"/>
            <a:ext cx="1087438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pt-PT" sz="1200" u="none">
                <a:solidFill>
                  <a:srgbClr val="FF3300"/>
                </a:solidFill>
                <a:latin typeface="+mn-lt"/>
                <a:cs typeface="Tw Cen MT"/>
              </a:rPr>
              <a:t>emissor</a:t>
            </a:r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5195888" y="1446213"/>
            <a:ext cx="1169987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pt-PT" sz="1200" u="none">
                <a:solidFill>
                  <a:srgbClr val="FF3300"/>
                </a:solidFill>
                <a:latin typeface="+mn-lt"/>
                <a:cs typeface="Tw Cen MT"/>
              </a:rPr>
              <a:t>receptor</a:t>
            </a:r>
          </a:p>
        </p:txBody>
      </p:sp>
      <p:sp>
        <p:nvSpPr>
          <p:cNvPr id="115721" name="Line 9"/>
          <p:cNvSpPr>
            <a:spLocks noChangeShapeType="1"/>
          </p:cNvSpPr>
          <p:nvPr/>
        </p:nvSpPr>
        <p:spPr bwMode="auto">
          <a:xfrm>
            <a:off x="3570288" y="1997075"/>
            <a:ext cx="2195512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22" name="Line 10"/>
          <p:cNvSpPr>
            <a:spLocks noChangeShapeType="1"/>
          </p:cNvSpPr>
          <p:nvPr/>
        </p:nvSpPr>
        <p:spPr bwMode="auto">
          <a:xfrm>
            <a:off x="3575050" y="4108450"/>
            <a:ext cx="2197100" cy="158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23" name="Line 11"/>
          <p:cNvSpPr>
            <a:spLocks noChangeShapeType="1"/>
          </p:cNvSpPr>
          <p:nvPr/>
        </p:nvSpPr>
        <p:spPr bwMode="auto">
          <a:xfrm flipV="1">
            <a:off x="3575050" y="3165475"/>
            <a:ext cx="2214563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24" name="Freeform 12"/>
          <p:cNvSpPr>
            <a:spLocks/>
          </p:cNvSpPr>
          <p:nvPr/>
        </p:nvSpPr>
        <p:spPr bwMode="auto">
          <a:xfrm>
            <a:off x="3552825" y="1995488"/>
            <a:ext cx="2236788" cy="1155700"/>
          </a:xfrm>
          <a:custGeom>
            <a:avLst/>
            <a:gdLst>
              <a:gd name="T0" fmla="*/ 0 w 2902"/>
              <a:gd name="T1" fmla="*/ 0 h 1185"/>
              <a:gd name="T2" fmla="*/ 2147483647 w 2902"/>
              <a:gd name="T3" fmla="*/ 2147483647 h 1185"/>
              <a:gd name="T4" fmla="*/ 2147483647 w 2902"/>
              <a:gd name="T5" fmla="*/ 2147483647 h 1185"/>
              <a:gd name="T6" fmla="*/ 0 w 2902"/>
              <a:gd name="T7" fmla="*/ 2147483647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02"/>
              <a:gd name="T16" fmla="*/ 0 h 1185"/>
              <a:gd name="T17" fmla="*/ 2902 w 2902"/>
              <a:gd name="T18" fmla="*/ 1185 h 11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25" name="Line 13"/>
          <p:cNvSpPr>
            <a:spLocks noChangeShapeType="1"/>
          </p:cNvSpPr>
          <p:nvPr/>
        </p:nvSpPr>
        <p:spPr bwMode="auto">
          <a:xfrm flipH="1">
            <a:off x="3408363" y="1995488"/>
            <a:ext cx="1333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26" name="Line 14"/>
          <p:cNvSpPr>
            <a:spLocks noChangeShapeType="1"/>
          </p:cNvSpPr>
          <p:nvPr/>
        </p:nvSpPr>
        <p:spPr bwMode="auto">
          <a:xfrm flipH="1">
            <a:off x="3408363" y="2236788"/>
            <a:ext cx="1333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27" name="Line 15"/>
          <p:cNvSpPr>
            <a:spLocks noChangeShapeType="1"/>
          </p:cNvSpPr>
          <p:nvPr/>
        </p:nvSpPr>
        <p:spPr bwMode="auto">
          <a:xfrm flipH="1">
            <a:off x="3419475" y="4095750"/>
            <a:ext cx="13493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28" name="Text Box 16"/>
          <p:cNvSpPr txBox="1">
            <a:spLocks noChangeArrowheads="1"/>
          </p:cNvSpPr>
          <p:nvPr/>
        </p:nvSpPr>
        <p:spPr bwMode="auto">
          <a:xfrm>
            <a:off x="2755900" y="2968625"/>
            <a:ext cx="8493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pt-PT" sz="1200" u="none">
                <a:solidFill>
                  <a:srgbClr val="0000FF"/>
                </a:solidFill>
                <a:latin typeface="+mn-lt"/>
                <a:cs typeface="Tw Cen MT"/>
              </a:rPr>
              <a:t>RTT</a:t>
            </a:r>
            <a:r>
              <a:rPr lang="pt-PT" sz="800" u="none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endParaRPr lang="pt-PT" sz="1800" u="none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5729" name="Line 17"/>
          <p:cNvSpPr>
            <a:spLocks noChangeShapeType="1"/>
          </p:cNvSpPr>
          <p:nvPr/>
        </p:nvSpPr>
        <p:spPr bwMode="auto">
          <a:xfrm>
            <a:off x="3443288" y="3276600"/>
            <a:ext cx="11112" cy="81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30" name="Line 18"/>
          <p:cNvSpPr>
            <a:spLocks noChangeShapeType="1"/>
          </p:cNvSpPr>
          <p:nvPr/>
        </p:nvSpPr>
        <p:spPr bwMode="auto">
          <a:xfrm flipV="1">
            <a:off x="3448050" y="2259013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31" name="Text Box 19"/>
          <p:cNvSpPr txBox="1">
            <a:spLocks noChangeArrowheads="1"/>
          </p:cNvSpPr>
          <p:nvPr/>
        </p:nvSpPr>
        <p:spPr bwMode="auto">
          <a:xfrm>
            <a:off x="228600" y="2133600"/>
            <a:ext cx="29956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400" u="none" dirty="0" err="1">
                <a:solidFill>
                  <a:srgbClr val="0000FF"/>
                </a:solidFill>
                <a:latin typeface="+mn-lt"/>
                <a:cs typeface="Tw Cen MT"/>
              </a:rPr>
              <a:t>transmiss</a:t>
            </a:r>
            <a:r>
              <a:rPr lang="en-US" altLang="ja-JP" sz="1400" u="none" dirty="0" err="1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ão</a:t>
            </a:r>
            <a:r>
              <a:rPr lang="en-US" altLang="ja-JP" sz="140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 do </a:t>
            </a:r>
            <a:r>
              <a:rPr lang="en-US" altLang="ja-JP" sz="1400" u="none" dirty="0" err="1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último</a:t>
            </a:r>
            <a:r>
              <a:rPr lang="en-US" altLang="ja-JP" sz="140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 </a:t>
            </a:r>
            <a:r>
              <a:rPr lang="en-US" altLang="ja-JP" sz="140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bit</a:t>
            </a:r>
            <a:r>
              <a:rPr lang="en-US" altLang="ja-JP" sz="140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 </a:t>
            </a:r>
            <a:r>
              <a:rPr lang="en-US" altLang="ja-JP" sz="1400" u="none" dirty="0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= </a:t>
            </a:r>
            <a:r>
              <a:rPr lang="en-US" sz="1400" u="none" dirty="0" err="1" smtClean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Tt</a:t>
            </a:r>
            <a:endParaRPr lang="en-US" sz="1400" u="none" dirty="0">
              <a:solidFill>
                <a:srgbClr val="0000FF"/>
              </a:solidFill>
              <a:latin typeface="+mn-lt"/>
              <a:ea typeface="ヒラギノ角ゴ Pro W3" charset="0"/>
              <a:cs typeface="Tw Cen MT"/>
            </a:endParaRPr>
          </a:p>
        </p:txBody>
      </p:sp>
      <p:sp>
        <p:nvSpPr>
          <p:cNvPr id="115732" name="Line 20"/>
          <p:cNvSpPr>
            <a:spLocks noChangeShapeType="1"/>
          </p:cNvSpPr>
          <p:nvPr/>
        </p:nvSpPr>
        <p:spPr bwMode="auto">
          <a:xfrm flipH="1">
            <a:off x="5761038" y="2909888"/>
            <a:ext cx="134937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115733" name="Text Box 21"/>
          <p:cNvSpPr txBox="1">
            <a:spLocks noChangeArrowheads="1"/>
          </p:cNvSpPr>
          <p:nvPr/>
        </p:nvSpPr>
        <p:spPr bwMode="auto">
          <a:xfrm>
            <a:off x="5867400" y="2565400"/>
            <a:ext cx="24320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1200" u="none" dirty="0">
                <a:solidFill>
                  <a:srgbClr val="0000FF"/>
                </a:solidFill>
                <a:latin typeface="+mn-lt"/>
                <a:cs typeface="Tw Cen MT"/>
              </a:rPr>
              <a:t>recepç</a:t>
            </a:r>
            <a:r>
              <a:rPr lang="pt-PT" altLang="ja-JP" sz="120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ão do 1º bit</a:t>
            </a:r>
            <a:endParaRPr lang="pt-PT" sz="1200" u="none" dirty="0">
              <a:solidFill>
                <a:srgbClr val="0000FF"/>
              </a:solidFill>
              <a:latin typeface="+mn-lt"/>
              <a:ea typeface="ヒラギノ角ゴ Pro W3" charset="0"/>
              <a:cs typeface="Tw Cen MT"/>
            </a:endParaRPr>
          </a:p>
        </p:txBody>
      </p:sp>
      <p:sp>
        <p:nvSpPr>
          <p:cNvPr id="115734" name="Line 22"/>
          <p:cNvSpPr>
            <a:spLocks noChangeShapeType="1"/>
          </p:cNvSpPr>
          <p:nvPr/>
        </p:nvSpPr>
        <p:spPr bwMode="auto">
          <a:xfrm>
            <a:off x="5784850" y="3159125"/>
            <a:ext cx="12858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sp>
        <p:nvSpPr>
          <p:cNvPr id="38933" name="Text Box 23"/>
          <p:cNvSpPr txBox="1">
            <a:spLocks noChangeArrowheads="1"/>
          </p:cNvSpPr>
          <p:nvPr/>
        </p:nvSpPr>
        <p:spPr bwMode="auto">
          <a:xfrm>
            <a:off x="5940425" y="3141662"/>
            <a:ext cx="2016125" cy="1007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pt-PT" sz="1400" dirty="0">
                <a:solidFill>
                  <a:srgbClr val="0000FF"/>
                </a:solidFill>
                <a:latin typeface="Tw Cen MT" charset="0"/>
                <a:cs typeface="Tw Cen MT" charset="0"/>
              </a:rPr>
              <a:t>recepç</a:t>
            </a:r>
            <a:r>
              <a:rPr lang="pt-PT" altLang="ja-JP" sz="1400" dirty="0">
                <a:solidFill>
                  <a:srgbClr val="0000FF"/>
                </a:solidFill>
                <a:latin typeface="Tw Cen MT" charset="0"/>
                <a:ea typeface="Tw Cen MT" charset="0"/>
                <a:cs typeface="Tw Cen MT" charset="0"/>
              </a:rPr>
              <a:t>ão do último bit, enviar</a:t>
            </a:r>
            <a:r>
              <a:rPr lang="pt-PT" sz="1400" dirty="0">
                <a:solidFill>
                  <a:srgbClr val="0000FF"/>
                </a:solidFill>
                <a:latin typeface="Tw Cen MT" charset="0"/>
                <a:ea typeface="Tw Cen MT" charset="0"/>
                <a:cs typeface="Tw Cen MT" charset="0"/>
              </a:rPr>
              <a:t> </a:t>
            </a:r>
            <a:r>
              <a:rPr lang="pt-PT" sz="1400" dirty="0" smtClean="0">
                <a:solidFill>
                  <a:srgbClr val="0000FF"/>
                </a:solidFill>
                <a:latin typeface="Tw Cen MT" charset="0"/>
                <a:ea typeface="Tw Cen MT" charset="0"/>
                <a:cs typeface="Tw Cen MT" charset="0"/>
              </a:rPr>
              <a:t>ACK (admite-se um tempo de processamento nulo)</a:t>
            </a:r>
            <a:endParaRPr lang="pt-PT" sz="1400" dirty="0">
              <a:solidFill>
                <a:srgbClr val="0000FF"/>
              </a:solidFill>
              <a:latin typeface="Tw Cen MT" charset="0"/>
              <a:ea typeface="Tw Cen MT" charset="0"/>
              <a:cs typeface="Tw Cen MT" charset="0"/>
            </a:endParaRPr>
          </a:p>
        </p:txBody>
      </p:sp>
      <p:sp>
        <p:nvSpPr>
          <p:cNvPr id="115736" name="Text Box 24"/>
          <p:cNvSpPr txBox="1">
            <a:spLocks noChangeArrowheads="1"/>
          </p:cNvSpPr>
          <p:nvPr/>
        </p:nvSpPr>
        <p:spPr bwMode="auto">
          <a:xfrm>
            <a:off x="304800" y="3263900"/>
            <a:ext cx="2989263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1200" u="none" dirty="0">
                <a:solidFill>
                  <a:srgbClr val="0000FF"/>
                </a:solidFill>
                <a:latin typeface="+mn-lt"/>
                <a:cs typeface="Tw Cen MT"/>
              </a:rPr>
              <a:t>ACK chega, enviar o pr</a:t>
            </a:r>
            <a:r>
              <a:rPr lang="pt-PT" altLang="ja-JP" sz="120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óximo segmento</a:t>
            </a:r>
            <a:r>
              <a:rPr lang="pt-PT" sz="1200" u="none" dirty="0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, t = RTT + </a:t>
            </a:r>
            <a:r>
              <a:rPr lang="pt-PT" sz="1200" u="none" dirty="0" err="1">
                <a:solidFill>
                  <a:srgbClr val="0000FF"/>
                </a:solidFill>
                <a:latin typeface="+mn-lt"/>
                <a:ea typeface="ヒラギノ角ゴ Pro W3" charset="0"/>
                <a:cs typeface="Tw Cen MT"/>
              </a:rPr>
              <a:t>Tt</a:t>
            </a:r>
            <a:endParaRPr lang="pt-PT" sz="1200" u="none" dirty="0">
              <a:solidFill>
                <a:srgbClr val="0000FF"/>
              </a:solidFill>
              <a:latin typeface="+mn-lt"/>
              <a:ea typeface="ヒラギノ角ゴ Pro W3" charset="0"/>
              <a:cs typeface="Tw Cen MT"/>
            </a:endParaRPr>
          </a:p>
        </p:txBody>
      </p:sp>
      <p:sp>
        <p:nvSpPr>
          <p:cNvPr id="115737" name="Freeform 25"/>
          <p:cNvSpPr>
            <a:spLocks/>
          </p:cNvSpPr>
          <p:nvPr/>
        </p:nvSpPr>
        <p:spPr bwMode="auto">
          <a:xfrm>
            <a:off x="3570288" y="4103688"/>
            <a:ext cx="1423987" cy="577850"/>
          </a:xfrm>
          <a:custGeom>
            <a:avLst/>
            <a:gdLst>
              <a:gd name="T0" fmla="*/ 0 w 1845"/>
              <a:gd name="T1" fmla="*/ 0 h 592"/>
              <a:gd name="T2" fmla="*/ 2147483647 w 1845"/>
              <a:gd name="T3" fmla="*/ 2147483647 h 592"/>
              <a:gd name="T4" fmla="*/ 2147483647 w 1845"/>
              <a:gd name="T5" fmla="*/ 2147483647 h 592"/>
              <a:gd name="T6" fmla="*/ 0 w 1845"/>
              <a:gd name="T7" fmla="*/ 2147483647 h 592"/>
              <a:gd name="T8" fmla="*/ 0 w 1845"/>
              <a:gd name="T9" fmla="*/ 0 h 5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45"/>
              <a:gd name="T16" fmla="*/ 0 h 592"/>
              <a:gd name="T17" fmla="*/ 1845 w 1845"/>
              <a:gd name="T18" fmla="*/ 592 h 5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45" h="592">
                <a:moveTo>
                  <a:pt x="0" y="0"/>
                </a:moveTo>
                <a:lnTo>
                  <a:pt x="1845" y="592"/>
                </a:lnTo>
                <a:lnTo>
                  <a:pt x="1095" y="592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z="1600">
              <a:latin typeface="+mn-lt"/>
              <a:cs typeface="Tw Cen MT"/>
            </a:endParaRPr>
          </a:p>
        </p:txBody>
      </p:sp>
      <p:grpSp>
        <p:nvGrpSpPr>
          <p:cNvPr id="38936" name="Group 26"/>
          <p:cNvGrpSpPr>
            <a:grpSpLocks/>
          </p:cNvGrpSpPr>
          <p:nvPr/>
        </p:nvGrpSpPr>
        <p:grpSpPr bwMode="auto">
          <a:xfrm>
            <a:off x="3563938" y="4095750"/>
            <a:ext cx="1284287" cy="534988"/>
            <a:chOff x="12315" y="13225"/>
            <a:chExt cx="2775" cy="913"/>
          </a:xfrm>
        </p:grpSpPr>
        <p:sp>
          <p:nvSpPr>
            <p:cNvPr id="115755" name="Line 27"/>
            <p:cNvSpPr>
              <a:spLocks noChangeShapeType="1"/>
            </p:cNvSpPr>
            <p:nvPr/>
          </p:nvSpPr>
          <p:spPr bwMode="auto">
            <a:xfrm>
              <a:off x="12315" y="13225"/>
              <a:ext cx="1588" cy="5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>
                <a:latin typeface="+mn-lt"/>
                <a:cs typeface="Tw Cen MT"/>
              </a:endParaRPr>
            </a:p>
          </p:txBody>
        </p:sp>
        <p:sp>
          <p:nvSpPr>
            <p:cNvPr id="115756" name="Line 28"/>
            <p:cNvSpPr>
              <a:spLocks noChangeShapeType="1"/>
            </p:cNvSpPr>
            <p:nvPr/>
          </p:nvSpPr>
          <p:spPr bwMode="auto">
            <a:xfrm>
              <a:off x="13913" y="13737"/>
              <a:ext cx="1177" cy="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1600">
                <a:latin typeface="+mn-lt"/>
                <a:cs typeface="Tw Cen MT"/>
              </a:endParaRPr>
            </a:p>
          </p:txBody>
        </p:sp>
      </p:grpSp>
      <p:sp>
        <p:nvSpPr>
          <p:cNvPr id="115739" name="Line 29"/>
          <p:cNvSpPr>
            <a:spLocks noChangeShapeType="1"/>
          </p:cNvSpPr>
          <p:nvPr/>
        </p:nvSpPr>
        <p:spPr bwMode="auto">
          <a:xfrm>
            <a:off x="3667125" y="4708525"/>
            <a:ext cx="317500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5740" name="Line 30"/>
          <p:cNvSpPr>
            <a:spLocks noChangeShapeType="1"/>
          </p:cNvSpPr>
          <p:nvPr/>
        </p:nvSpPr>
        <p:spPr bwMode="auto">
          <a:xfrm>
            <a:off x="3990975" y="4832350"/>
            <a:ext cx="541338" cy="2349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160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5741" name="Text Box 33"/>
          <p:cNvSpPr txBox="1">
            <a:spLocks noChangeArrowheads="1"/>
          </p:cNvSpPr>
          <p:nvPr/>
        </p:nvSpPr>
        <p:spPr bwMode="auto">
          <a:xfrm>
            <a:off x="4733925" y="5329238"/>
            <a:ext cx="3460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u="none">
                <a:solidFill>
                  <a:srgbClr val="0000FF"/>
                </a:solidFill>
                <a:latin typeface="+mn-lt"/>
                <a:cs typeface="Tw Cen MT"/>
              </a:rPr>
              <a:t>=</a:t>
            </a:r>
            <a:endParaRPr lang="pt-PT" sz="1800" u="none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5752" name="Text Box 35"/>
          <p:cNvSpPr txBox="1">
            <a:spLocks noChangeArrowheads="1"/>
          </p:cNvSpPr>
          <p:nvPr/>
        </p:nvSpPr>
        <p:spPr bwMode="auto">
          <a:xfrm>
            <a:off x="5410200" y="5157788"/>
            <a:ext cx="6588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u="none">
                <a:solidFill>
                  <a:srgbClr val="0000FF"/>
                </a:solidFill>
                <a:latin typeface="+mn-lt"/>
                <a:cs typeface="Tw Cen MT"/>
              </a:rPr>
              <a:t>8 ms</a:t>
            </a:r>
            <a:endParaRPr lang="pt-PT" sz="1800" u="none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5753" name="Text Box 36"/>
          <p:cNvSpPr txBox="1">
            <a:spLocks noChangeArrowheads="1"/>
          </p:cNvSpPr>
          <p:nvPr/>
        </p:nvSpPr>
        <p:spPr bwMode="auto">
          <a:xfrm>
            <a:off x="5272088" y="5491163"/>
            <a:ext cx="9159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u="none">
                <a:solidFill>
                  <a:srgbClr val="0000FF"/>
                </a:solidFill>
                <a:latin typeface="+mn-lt"/>
                <a:cs typeface="Tw Cen MT"/>
              </a:rPr>
              <a:t>108 ms</a:t>
            </a:r>
            <a:endParaRPr lang="pt-PT" sz="1800" u="none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5754" name="Line 37"/>
          <p:cNvSpPr>
            <a:spLocks noChangeShapeType="1"/>
          </p:cNvSpPr>
          <p:nvPr/>
        </p:nvSpPr>
        <p:spPr bwMode="auto">
          <a:xfrm>
            <a:off x="5076825" y="5530850"/>
            <a:ext cx="1374775" cy="0"/>
          </a:xfrm>
          <a:prstGeom prst="line">
            <a:avLst/>
          </a:prstGeom>
          <a:noFill/>
          <a:ln w="28575">
            <a:solidFill>
              <a:srgbClr val="0A0A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60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5743" name="Text Box 38"/>
          <p:cNvSpPr txBox="1">
            <a:spLocks noChangeArrowheads="1"/>
          </p:cNvSpPr>
          <p:nvPr/>
        </p:nvSpPr>
        <p:spPr bwMode="auto">
          <a:xfrm>
            <a:off x="6537325" y="5329238"/>
            <a:ext cx="19669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u="none">
                <a:solidFill>
                  <a:srgbClr val="0000FF"/>
                </a:solidFill>
                <a:latin typeface="+mn-lt"/>
                <a:cs typeface="Tw Cen MT"/>
              </a:rPr>
              <a:t>= 0,074 = 7,4 %</a:t>
            </a:r>
            <a:endParaRPr lang="pt-PT" sz="1800" u="none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5749" name="Text Box 40"/>
          <p:cNvSpPr txBox="1">
            <a:spLocks noChangeArrowheads="1"/>
          </p:cNvSpPr>
          <p:nvPr/>
        </p:nvSpPr>
        <p:spPr bwMode="auto">
          <a:xfrm>
            <a:off x="3754438" y="5176838"/>
            <a:ext cx="4238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u="none">
                <a:solidFill>
                  <a:srgbClr val="0000FF"/>
                </a:solidFill>
                <a:latin typeface="+mn-lt"/>
                <a:cs typeface="Tw Cen MT"/>
              </a:rPr>
              <a:t>Tt</a:t>
            </a:r>
            <a:endParaRPr lang="pt-PT" sz="1800" u="none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5750" name="Text Box 41"/>
          <p:cNvSpPr txBox="1">
            <a:spLocks noChangeArrowheads="1"/>
          </p:cNvSpPr>
          <p:nvPr/>
        </p:nvSpPr>
        <p:spPr bwMode="auto">
          <a:xfrm>
            <a:off x="3386138" y="5510213"/>
            <a:ext cx="1144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u="none">
                <a:solidFill>
                  <a:srgbClr val="0000FF"/>
                </a:solidFill>
                <a:latin typeface="+mn-lt"/>
                <a:cs typeface="Tw Cen MT"/>
              </a:rPr>
              <a:t>RTT + Tt</a:t>
            </a:r>
            <a:endParaRPr lang="pt-PT" sz="1800" u="none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5751" name="Line 42"/>
          <p:cNvSpPr>
            <a:spLocks noChangeShapeType="1"/>
          </p:cNvSpPr>
          <p:nvPr/>
        </p:nvSpPr>
        <p:spPr bwMode="auto">
          <a:xfrm>
            <a:off x="3303588" y="5549900"/>
            <a:ext cx="1374775" cy="0"/>
          </a:xfrm>
          <a:prstGeom prst="line">
            <a:avLst/>
          </a:prstGeom>
          <a:noFill/>
          <a:ln w="28575">
            <a:solidFill>
              <a:srgbClr val="0A0A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60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5745" name="Rectangle 45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36013" cy="762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dirty="0">
                <a:latin typeface="+mn-lt"/>
                <a:ea typeface="ＭＳ Ｐゴシック" charset="0"/>
                <a:cs typeface="Tw Cen MT"/>
              </a:rPr>
              <a:t>Desempenho do </a:t>
            </a: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protocolo (</a:t>
            </a:r>
            <a:r>
              <a:rPr lang="pt-PT" dirty="0" err="1" smtClean="0">
                <a:latin typeface="+mn-lt"/>
                <a:ea typeface="ＭＳ Ｐゴシック" charset="0"/>
                <a:cs typeface="Tw Cen MT"/>
              </a:rPr>
              <a:t>cont</a:t>
            </a:r>
            <a:r>
              <a:rPr lang="pt-PT" smtClean="0">
                <a:latin typeface="+mn-lt"/>
                <a:ea typeface="ＭＳ Ｐゴシック" charset="0"/>
                <a:cs typeface="Tw Cen MT"/>
              </a:rPr>
              <a:t>.</a:t>
            </a:r>
            <a:r>
              <a:rPr lang="pt-PT" altLang="ja-JP" smtClean="0">
                <a:latin typeface="+mn-lt"/>
                <a:ea typeface="ヒラギノ角ゴ Pro W3" charset="0"/>
                <a:cs typeface="Tw Cen MT"/>
              </a:rPr>
              <a:t>)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15746" name="Text Box 46"/>
          <p:cNvSpPr txBox="1">
            <a:spLocks noChangeArrowheads="1"/>
          </p:cNvSpPr>
          <p:nvPr/>
        </p:nvSpPr>
        <p:spPr bwMode="auto">
          <a:xfrm>
            <a:off x="525463" y="5329238"/>
            <a:ext cx="25082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400" u="none" dirty="0">
                <a:solidFill>
                  <a:srgbClr val="0000FF"/>
                </a:solidFill>
                <a:latin typeface="+mn-lt"/>
                <a:cs typeface="Tw Cen MT"/>
              </a:rPr>
              <a:t>Taxa de utilização = U =</a:t>
            </a:r>
          </a:p>
          <a:p>
            <a:pPr>
              <a:defRPr/>
            </a:pPr>
            <a:r>
              <a:rPr lang="pt-PT" sz="1400" u="none" dirty="0">
                <a:solidFill>
                  <a:srgbClr val="0000FF"/>
                </a:solidFill>
                <a:latin typeface="+mn-lt"/>
                <a:cs typeface="Tw Cen MT"/>
              </a:rPr>
              <a:t>(sem erros) </a:t>
            </a:r>
            <a:endParaRPr lang="pt-PT" sz="1600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40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pt-PT" dirty="0">
                <a:latin typeface="+mn-lt"/>
                <a:ea typeface="ＭＳ Ｐゴシック" charset="0"/>
                <a:cs typeface="Tw Cen MT"/>
              </a:rPr>
              <a:t>Taxa de </a:t>
            </a: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utilização</a:t>
            </a:r>
            <a:r>
              <a:rPr lang="pt-PT" dirty="0">
                <a:latin typeface="+mn-lt"/>
                <a:ea typeface="ＭＳ Ｐゴシック" charset="0"/>
                <a:cs typeface="Tw Cen MT"/>
              </a:rPr>
              <a:t> </a:t>
            </a: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com </a:t>
            </a:r>
            <a:r>
              <a:rPr lang="pt-PT" i="1" dirty="0" smtClean="0">
                <a:latin typeface="+mn-lt"/>
                <a:ea typeface="ＭＳ Ｐゴシック" charset="0"/>
                <a:cs typeface="Tw Cen MT"/>
              </a:rPr>
              <a:t>stop &amp; </a:t>
            </a:r>
            <a:r>
              <a:rPr lang="pt-PT" i="1" dirty="0" err="1" smtClean="0">
                <a:latin typeface="+mn-lt"/>
                <a:ea typeface="ＭＳ Ｐゴシック" charset="0"/>
                <a:cs typeface="Tw Cen MT"/>
              </a:rPr>
              <a:t>wait</a:t>
            </a:r>
            <a:endParaRPr lang="pt-PT" i="1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60772" name="Rectangle 3"/>
          <p:cNvSpPr>
            <a:spLocks noChangeArrowheads="1"/>
          </p:cNvSpPr>
          <p:nvPr/>
        </p:nvSpPr>
        <p:spPr bwMode="auto">
          <a:xfrm>
            <a:off x="1691680" y="1628800"/>
            <a:ext cx="5949950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  <a:defRPr/>
            </a:pPr>
            <a:r>
              <a:rPr lang="pt-PT" sz="3200" b="0" dirty="0">
                <a:latin typeface="+mn-lt"/>
                <a:cs typeface="Tw Cen MT"/>
              </a:rPr>
              <a:t>T</a:t>
            </a:r>
            <a:r>
              <a:rPr lang="pt-PT" sz="3200" b="0" baseline="-25000" dirty="0">
                <a:latin typeface="+mn-lt"/>
                <a:cs typeface="Tw Cen MT"/>
              </a:rPr>
              <a:t>u</a:t>
            </a:r>
            <a:r>
              <a:rPr lang="pt-PT" sz="3200" b="0" dirty="0">
                <a:latin typeface="+mn-lt"/>
                <a:cs typeface="Tw Cen MT"/>
              </a:rPr>
              <a:t> = </a:t>
            </a:r>
            <a:r>
              <a:rPr lang="pt-PT" sz="3200" b="0" dirty="0" err="1">
                <a:latin typeface="+mn-lt"/>
                <a:cs typeface="Tw Cen MT"/>
              </a:rPr>
              <a:t>T</a:t>
            </a:r>
            <a:r>
              <a:rPr lang="pt-PT" sz="3200" b="0" baseline="-25000" dirty="0" err="1">
                <a:latin typeface="+mn-lt"/>
                <a:cs typeface="Tw Cen MT"/>
              </a:rPr>
              <a:t>t</a:t>
            </a:r>
            <a:r>
              <a:rPr lang="pt-PT" sz="3200" b="0" dirty="0">
                <a:latin typeface="+mn-lt"/>
                <a:cs typeface="Tw Cen MT"/>
              </a:rPr>
              <a:t> / (</a:t>
            </a:r>
            <a:r>
              <a:rPr lang="pt-PT" sz="3200" b="0" dirty="0" err="1">
                <a:latin typeface="+mn-lt"/>
                <a:cs typeface="Tw Cen MT"/>
              </a:rPr>
              <a:t>T</a:t>
            </a:r>
            <a:r>
              <a:rPr lang="pt-PT" sz="3200" b="0" baseline="-25000" dirty="0" err="1">
                <a:latin typeface="+mn-lt"/>
                <a:cs typeface="Tw Cen MT"/>
              </a:rPr>
              <a:t>t</a:t>
            </a:r>
            <a:r>
              <a:rPr lang="pt-PT" sz="3200" b="0" dirty="0">
                <a:latin typeface="+mn-lt"/>
                <a:cs typeface="Tw Cen MT"/>
              </a:rPr>
              <a:t> + RTT) = </a:t>
            </a:r>
            <a:r>
              <a:rPr lang="pt-PT" sz="3200" b="0" dirty="0" err="1">
                <a:latin typeface="+mn-lt"/>
                <a:cs typeface="Tw Cen MT"/>
              </a:rPr>
              <a:t>T</a:t>
            </a:r>
            <a:r>
              <a:rPr lang="pt-PT" sz="3200" b="0" baseline="-25000" dirty="0" err="1">
                <a:latin typeface="+mn-lt"/>
                <a:cs typeface="Tw Cen MT"/>
              </a:rPr>
              <a:t>t</a:t>
            </a:r>
            <a:r>
              <a:rPr lang="pt-PT" sz="3200" b="0" dirty="0">
                <a:latin typeface="+mn-lt"/>
                <a:cs typeface="Tw Cen MT"/>
              </a:rPr>
              <a:t> / T</a:t>
            </a:r>
            <a:r>
              <a:rPr lang="pt-PT" sz="3200" b="0" baseline="-25000" dirty="0">
                <a:latin typeface="+mn-lt"/>
                <a:cs typeface="Tw Cen MT"/>
              </a:rPr>
              <a:t>A</a:t>
            </a:r>
            <a:r>
              <a:rPr lang="pt-PT" sz="3200" b="0" dirty="0">
                <a:latin typeface="+mn-lt"/>
                <a:cs typeface="Tw Cen MT"/>
              </a:rPr>
              <a:t> </a:t>
            </a:r>
          </a:p>
        </p:txBody>
      </p:sp>
      <p:sp>
        <p:nvSpPr>
          <p:cNvPr id="160773" name="Rectangle 4"/>
          <p:cNvSpPr>
            <a:spLocks noChangeArrowheads="1"/>
          </p:cNvSpPr>
          <p:nvPr/>
        </p:nvSpPr>
        <p:spPr bwMode="auto">
          <a:xfrm>
            <a:off x="684213" y="2492375"/>
            <a:ext cx="7991475" cy="3808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600" b="0" dirty="0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sz="1600" b="0" baseline="-25000" dirty="0">
                <a:solidFill>
                  <a:srgbClr val="0000FF"/>
                </a:solidFill>
                <a:latin typeface="+mn-lt"/>
                <a:cs typeface="Tw Cen MT"/>
              </a:rPr>
              <a:t>u</a:t>
            </a:r>
            <a:r>
              <a:rPr lang="pt-PT" sz="1600" b="0" dirty="0">
                <a:solidFill>
                  <a:srgbClr val="0000FF"/>
                </a:solidFill>
                <a:latin typeface="+mn-lt"/>
                <a:cs typeface="Tw Cen MT"/>
              </a:rPr>
              <a:t> - taxa de utilização 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600" b="0" dirty="0" err="1" smtClean="0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sz="1600" b="0" baseline="-25000" dirty="0" err="1" smtClean="0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sz="1600" b="0" dirty="0" smtClean="0">
                <a:solidFill>
                  <a:srgbClr val="0000FF"/>
                </a:solidFill>
                <a:latin typeface="+mn-lt"/>
                <a:cs typeface="Tw Cen MT"/>
              </a:rPr>
              <a:t>  </a:t>
            </a:r>
            <a:r>
              <a:rPr lang="pt-PT" sz="1600" b="0" dirty="0">
                <a:solidFill>
                  <a:srgbClr val="0000FF"/>
                </a:solidFill>
                <a:latin typeface="+mn-lt"/>
                <a:cs typeface="Tw Cen MT"/>
              </a:rPr>
              <a:t>- tempo de transmissão de </a:t>
            </a:r>
            <a:r>
              <a:rPr lang="pt-PT" sz="1600" b="0" dirty="0" smtClean="0">
                <a:solidFill>
                  <a:srgbClr val="0000FF"/>
                </a:solidFill>
                <a:latin typeface="+mn-lt"/>
                <a:cs typeface="Tw Cen MT"/>
              </a:rPr>
              <a:t>uma mensagem, 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600" b="0" dirty="0" err="1" smtClean="0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sz="1600" b="0" baseline="-25000" dirty="0" err="1" smtClean="0">
                <a:solidFill>
                  <a:srgbClr val="0000FF"/>
                </a:solidFill>
                <a:latin typeface="+mn-lt"/>
                <a:cs typeface="Tw Cen MT"/>
              </a:rPr>
              <a:t>p</a:t>
            </a:r>
            <a:r>
              <a:rPr lang="pt-PT" sz="1600" b="0" dirty="0" smtClean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sz="1600" b="0" dirty="0">
                <a:solidFill>
                  <a:srgbClr val="0000FF"/>
                </a:solidFill>
                <a:latin typeface="+mn-lt"/>
                <a:cs typeface="Tw Cen MT"/>
              </a:rPr>
              <a:t>- tempo de propagação de extremo a extremo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6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600" b="0" dirty="0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sz="1600" b="0" baseline="-25000" dirty="0">
                <a:solidFill>
                  <a:srgbClr val="0000FF"/>
                </a:solidFill>
                <a:latin typeface="+mn-lt"/>
                <a:cs typeface="Tw Cen MT"/>
              </a:rPr>
              <a:t>A</a:t>
            </a:r>
            <a:r>
              <a:rPr lang="pt-PT" sz="1600" b="0" dirty="0">
                <a:solidFill>
                  <a:srgbClr val="0000FF"/>
                </a:solidFill>
                <a:latin typeface="+mn-lt"/>
                <a:cs typeface="Tw Cen MT"/>
              </a:rPr>
              <a:t> - tempo que medeia entre o início da transmissão e a recepção do respectivo </a:t>
            </a:r>
            <a:r>
              <a:rPr lang="pt-PT" sz="1600" b="0" dirty="0" err="1">
                <a:solidFill>
                  <a:srgbClr val="0000FF"/>
                </a:solidFill>
                <a:latin typeface="+mn-lt"/>
                <a:cs typeface="Tw Cen MT"/>
              </a:rPr>
              <a:t>ack</a:t>
            </a:r>
            <a:r>
              <a:rPr lang="pt-PT" sz="1600" b="0" dirty="0">
                <a:solidFill>
                  <a:srgbClr val="0000FF"/>
                </a:solidFill>
                <a:latin typeface="+mn-lt"/>
                <a:cs typeface="Tw Cen MT"/>
              </a:rPr>
              <a:t>, T</a:t>
            </a:r>
            <a:r>
              <a:rPr lang="pt-PT" sz="1600" b="0" baseline="-25000" dirty="0">
                <a:solidFill>
                  <a:srgbClr val="0000FF"/>
                </a:solidFill>
                <a:latin typeface="+mn-lt"/>
                <a:cs typeface="Tw Cen MT"/>
              </a:rPr>
              <a:t>A</a:t>
            </a:r>
            <a:r>
              <a:rPr lang="pt-PT" sz="1600" b="0" dirty="0">
                <a:solidFill>
                  <a:srgbClr val="0000FF"/>
                </a:solidFill>
                <a:latin typeface="+mn-lt"/>
                <a:cs typeface="Tw Cen MT"/>
              </a:rPr>
              <a:t> = </a:t>
            </a:r>
            <a:r>
              <a:rPr lang="pt-PT" sz="1600" b="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sz="1600" b="0" baseline="-2500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sz="1600" b="0" dirty="0">
                <a:solidFill>
                  <a:srgbClr val="0000FF"/>
                </a:solidFill>
                <a:latin typeface="+mn-lt"/>
                <a:cs typeface="Tw Cen MT"/>
              </a:rPr>
              <a:t> + 2 x </a:t>
            </a:r>
            <a:r>
              <a:rPr lang="pt-PT" sz="1600" b="0" dirty="0" err="1">
                <a:solidFill>
                  <a:srgbClr val="0000FF"/>
                </a:solidFill>
                <a:latin typeface="+mn-lt"/>
                <a:cs typeface="Tw Cen MT"/>
              </a:rPr>
              <a:t>Tp</a:t>
            </a:r>
            <a:endParaRPr lang="pt-PT" sz="16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6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b="0" baseline="-25000" dirty="0">
                <a:solidFill>
                  <a:srgbClr val="0000FF"/>
                </a:solidFill>
                <a:latin typeface="+mn-lt"/>
                <a:cs typeface="Tw Cen MT"/>
              </a:rPr>
              <a:t>u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 = </a:t>
            </a:r>
            <a:r>
              <a:rPr lang="pt-PT" b="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b="0" baseline="-2500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 / (</a:t>
            </a:r>
            <a:r>
              <a:rPr lang="pt-PT" b="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b="0" baseline="-2500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 + 2 x </a:t>
            </a:r>
            <a:r>
              <a:rPr lang="pt-PT" b="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b="0" baseline="-25000" dirty="0" err="1">
                <a:solidFill>
                  <a:srgbClr val="0000FF"/>
                </a:solidFill>
                <a:latin typeface="+mn-lt"/>
                <a:cs typeface="Tw Cen MT"/>
              </a:rPr>
              <a:t>p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 ) =  1 / ( 1 + 2 </a:t>
            </a:r>
            <a:r>
              <a:rPr lang="pt-PT" b="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b="0" baseline="-25000" dirty="0" err="1">
                <a:solidFill>
                  <a:srgbClr val="0000FF"/>
                </a:solidFill>
                <a:latin typeface="+mn-lt"/>
                <a:cs typeface="Tw Cen MT"/>
              </a:rPr>
              <a:t>p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 / </a:t>
            </a:r>
            <a:r>
              <a:rPr lang="pt-PT" b="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b="0" baseline="-2500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 ) = </a:t>
            </a:r>
            <a:r>
              <a:rPr lang="pt-PT" sz="2400" b="0" dirty="0">
                <a:solidFill>
                  <a:srgbClr val="0000FF"/>
                </a:solidFill>
                <a:latin typeface="+mn-lt"/>
                <a:cs typeface="Tw Cen MT"/>
              </a:rPr>
              <a:t>1 / ( 1 + 2 A )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6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A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sz="1800" b="0" baseline="-25000" dirty="0" err="1">
                <a:solidFill>
                  <a:srgbClr val="0000FF"/>
                </a:solidFill>
                <a:latin typeface="+mn-lt"/>
                <a:cs typeface="Tw Cen MT"/>
              </a:rPr>
              <a:t>p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/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sz="1800" b="0" baseline="-25000" dirty="0" err="1">
                <a:solidFill>
                  <a:srgbClr val="0000FF"/>
                </a:solidFill>
                <a:latin typeface="+mn-lt"/>
                <a:cs typeface="Tw Cen MT"/>
              </a:rPr>
              <a:t>t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Tempo de propagação / tempo de transmissão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600" b="0" dirty="0">
                <a:solidFill>
                  <a:srgbClr val="0000FF"/>
                </a:solidFill>
                <a:latin typeface="+mn-lt"/>
                <a:cs typeface="Tw Cen MT"/>
              </a:rPr>
              <a:t>O quociente A é tanto maior quanto maior for o tempo de propagação e menor for o tempo de transmissão. 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6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600" b="0" dirty="0">
                <a:solidFill>
                  <a:srgbClr val="0000FF"/>
                </a:solidFill>
                <a:latin typeface="+mn-lt"/>
                <a:cs typeface="Tw Cen MT"/>
              </a:rPr>
              <a:t>Em todos os casos está-se a desprezar o tempo de processamento (pelo receptor) e o tempo de transmissão do ACK.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A Internet não garante a entrega dos pacotes pois pode perdê-los ou entregá-los de forma desordenada</a:t>
            </a:r>
          </a:p>
          <a:p>
            <a:pPr>
              <a:defRPr/>
            </a:pPr>
            <a:r>
              <a:rPr lang="en-US" sz="2400" dirty="0" smtClean="0"/>
              <a:t>To</a:t>
            </a:r>
            <a:r>
              <a:rPr lang="pt-PT" sz="2400" dirty="0" err="1" smtClean="0"/>
              <a:t>rna-se</a:t>
            </a:r>
            <a:r>
              <a:rPr lang="pt-PT" sz="2400" dirty="0" smtClean="0"/>
              <a:t> então necessário encontrar uma forma de transferir dados de forma fiável entre dois computadores</a:t>
            </a:r>
          </a:p>
          <a:p>
            <a:pPr>
              <a:defRPr/>
            </a:pPr>
            <a:r>
              <a:rPr lang="pt-PT" sz="2400" dirty="0" smtClean="0"/>
              <a:t>Nesta lição veremos o protocolo mais simples que existe para o realizar </a:t>
            </a:r>
            <a:r>
              <a:rPr lang="en-US" sz="2400" dirty="0" smtClean="0"/>
              <a:t>–</a:t>
            </a:r>
            <a:r>
              <a:rPr lang="pt-PT" sz="2400" dirty="0" smtClean="0"/>
              <a:t> o protocolo </a:t>
            </a:r>
            <a:r>
              <a:rPr lang="pt-PT" sz="2400" i="1" dirty="0" smtClean="0"/>
              <a:t>stop &amp; </a:t>
            </a:r>
            <a:r>
              <a:rPr lang="pt-PT" sz="2400" i="1" dirty="0" err="1" smtClean="0"/>
              <a:t>wait</a:t>
            </a:r>
            <a:endParaRPr lang="pt-PT" sz="2400" i="1" dirty="0" smtClean="0"/>
          </a:p>
          <a:p>
            <a:pPr marL="0" indent="0">
              <a:buFontTx/>
              <a:buNone/>
              <a:defRPr/>
            </a:pPr>
            <a:endParaRPr lang="pt-PT" sz="2400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83403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err="1">
                <a:latin typeface="+mn-lt"/>
                <a:ea typeface="ＭＳ Ｐゴシック" charset="0"/>
                <a:cs typeface="Tw Cen MT"/>
              </a:rPr>
              <a:t>Exemplo</a:t>
            </a:r>
            <a:r>
              <a:rPr lang="en-US" dirty="0">
                <a:latin typeface="+mn-lt"/>
                <a:ea typeface="ＭＳ Ｐゴシック" charset="0"/>
                <a:cs typeface="Tw Cen MT"/>
              </a:rPr>
              <a:t> </a:t>
            </a:r>
            <a:r>
              <a:rPr lang="en-US" dirty="0" smtClean="0">
                <a:latin typeface="+mn-lt"/>
                <a:ea typeface="ＭＳ Ｐゴシック" charset="0"/>
                <a:cs typeface="Tw Cen MT"/>
              </a:rPr>
              <a:t>com um </a:t>
            </a:r>
            <a:r>
              <a:rPr lang="en-US" dirty="0">
                <a:latin typeface="+mn-lt"/>
                <a:ea typeface="ＭＳ Ｐゴシック" charset="0"/>
                <a:cs typeface="Tw Cen MT"/>
              </a:rPr>
              <a:t>canal </a:t>
            </a:r>
            <a:r>
              <a:rPr lang="en-US" dirty="0" smtClean="0">
                <a:latin typeface="+mn-lt"/>
                <a:ea typeface="ＭＳ Ｐゴシック" charset="0"/>
                <a:cs typeface="Tw Cen MT"/>
              </a:rPr>
              <a:t>com </a:t>
            </a:r>
            <a:r>
              <a:rPr lang="en-US" dirty="0">
                <a:latin typeface="+mn-lt"/>
                <a:ea typeface="ＭＳ Ｐゴシック" charset="0"/>
                <a:cs typeface="Tw Cen MT"/>
              </a:rPr>
              <a:t>1 Km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90116" name="Rectangle 3"/>
          <p:cNvSpPr>
            <a:spLocks noChangeArrowheads="1"/>
          </p:cNvSpPr>
          <p:nvPr/>
        </p:nvSpPr>
        <p:spPr bwMode="auto">
          <a:xfrm>
            <a:off x="323528" y="1628800"/>
            <a:ext cx="8682038" cy="4335676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Funcionando a 1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Kbps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sz="1800" b="0" dirty="0" smtClean="0">
                <a:solidFill>
                  <a:srgbClr val="0000FF"/>
                </a:solidFill>
                <a:latin typeface="+mn-lt"/>
                <a:cs typeface="Tw Cen MT"/>
              </a:rPr>
              <a:t>(mensagem com 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1000 bits)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transmissão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Tt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1000 / 1000 = 1 s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propagação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Tp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1 / 200000 = 5 .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-6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s = 5 micro segundos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A = 5 .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-6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/ 1  = 5 .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-6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 =&gt;  1 + 2</a:t>
            </a:r>
            <a:r>
              <a:rPr lang="en-US" sz="1800" b="0" dirty="0">
                <a:solidFill>
                  <a:srgbClr val="0000FF"/>
                </a:solidFill>
                <a:latin typeface="+mn-lt"/>
                <a:cs typeface="Tw Cen MT"/>
              </a:rPr>
              <a:t>ª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≈ 1 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implic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Tu = 1 = 100%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Funcionando a 1 Mbps (mensagem com 1000 bits)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transmissão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Tt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1000 / 1.000.000 =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-3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= 1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ms</a:t>
            </a: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propagação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Tp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1 / 200.000 = 5 .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-6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s =  5 micro segundos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A = 5 .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-6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/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-3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= 5 .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-3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 </a:t>
            </a:r>
            <a:r>
              <a:rPr lang="pt-PT" sz="1800" b="0" dirty="0" smtClean="0">
                <a:solidFill>
                  <a:srgbClr val="0000FF"/>
                </a:solidFill>
                <a:latin typeface="+mn-lt"/>
                <a:cs typeface="Tw Cen MT"/>
              </a:rPr>
              <a:t>implica  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1 + 2A ≈1 implica Tu = 1 = 100%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Conclusão: quando o tempo de propagação é </a:t>
            </a:r>
            <a:r>
              <a:rPr lang="pt-PT" sz="1800" b="0" dirty="0" smtClean="0">
                <a:solidFill>
                  <a:srgbClr val="0000FF"/>
                </a:solidFill>
                <a:latin typeface="+mn-lt"/>
                <a:cs typeface="Tw Cen MT"/>
              </a:rPr>
              <a:t>desprezável, 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a taxa de utilização é sempre igual a 100%</a:t>
            </a:r>
            <a:endParaRPr lang="pt-PT" sz="1800" b="0" dirty="0">
              <a:solidFill>
                <a:srgbClr val="0000FF"/>
              </a:solidFill>
              <a:latin typeface="+mn-lt"/>
              <a:ea typeface="ヒラギノ角ゴ Pro W3" charset="0"/>
              <a:cs typeface="Tw Cen M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72225" y="1341438"/>
            <a:ext cx="2317750" cy="830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u="none" dirty="0" err="1">
                <a:solidFill>
                  <a:srgbClr val="0000FF"/>
                </a:solidFill>
                <a:latin typeface="+mn-lt"/>
              </a:rPr>
              <a:t>Tu</a:t>
            </a:r>
            <a:r>
              <a:rPr lang="en-US" u="none" dirty="0">
                <a:solidFill>
                  <a:srgbClr val="0000FF"/>
                </a:solidFill>
                <a:latin typeface="+mn-lt"/>
              </a:rPr>
              <a:t>= 1 / 1+2A</a:t>
            </a:r>
          </a:p>
          <a:p>
            <a:pPr eaLnBrk="1" hangingPunct="1">
              <a:defRPr/>
            </a:pPr>
            <a:r>
              <a:rPr lang="en-US" u="none" dirty="0">
                <a:solidFill>
                  <a:srgbClr val="0000FF"/>
                </a:solidFill>
                <a:latin typeface="+mn-lt"/>
              </a:rPr>
              <a:t>A = </a:t>
            </a:r>
            <a:r>
              <a:rPr lang="en-US" u="none" dirty="0" err="1">
                <a:solidFill>
                  <a:srgbClr val="0000FF"/>
                </a:solidFill>
                <a:latin typeface="+mn-lt"/>
              </a:rPr>
              <a:t>Tp</a:t>
            </a:r>
            <a:r>
              <a:rPr lang="en-US" u="none" dirty="0">
                <a:solidFill>
                  <a:srgbClr val="0000FF"/>
                </a:solidFill>
                <a:latin typeface="+mn-lt"/>
              </a:rPr>
              <a:t> / </a:t>
            </a:r>
            <a:r>
              <a:rPr lang="en-US" u="none" dirty="0" err="1">
                <a:solidFill>
                  <a:srgbClr val="0000FF"/>
                </a:solidFill>
                <a:latin typeface="+mn-lt"/>
              </a:rPr>
              <a:t>Tt</a:t>
            </a:r>
            <a:endParaRPr lang="en-US" u="none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7445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000" dirty="0">
                <a:latin typeface="+mn-lt"/>
                <a:ea typeface="ＭＳ Ｐゴシック" charset="0"/>
                <a:cs typeface="Tw Cen MT"/>
              </a:rPr>
              <a:t>Exemplo </a:t>
            </a:r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com um </a:t>
            </a:r>
            <a:r>
              <a:rPr lang="pt-PT" sz="4000" dirty="0">
                <a:latin typeface="+mn-lt"/>
                <a:ea typeface="ＭＳ Ｐゴシック" charset="0"/>
                <a:cs typeface="Tw Cen MT"/>
              </a:rPr>
              <a:t>canal de  200 Km</a:t>
            </a:r>
          </a:p>
        </p:txBody>
      </p:sp>
      <p:sp>
        <p:nvSpPr>
          <p:cNvPr id="82948" name="Rectangle 3"/>
          <p:cNvSpPr>
            <a:spLocks noChangeArrowheads="1"/>
          </p:cNvSpPr>
          <p:nvPr/>
        </p:nvSpPr>
        <p:spPr bwMode="auto">
          <a:xfrm>
            <a:off x="228600" y="1309688"/>
            <a:ext cx="8686800" cy="45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Funcionando a 1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Kbps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(mensagem com 1000 bits)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transmissão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Tt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1000 / 1000 = 1 s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propagação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Tp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200 / 200.000 = 1 .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-3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s =  1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ms</a:t>
            </a: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A = 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-3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/ 1  =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-3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 conduz o   1 + 2</a:t>
            </a:r>
            <a:r>
              <a:rPr lang="en-US" sz="1800" b="0" dirty="0">
                <a:solidFill>
                  <a:srgbClr val="0000FF"/>
                </a:solidFill>
                <a:latin typeface="+mn-lt"/>
                <a:cs typeface="Tw Cen MT"/>
              </a:rPr>
              <a:t>ª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≈ = 1   ≥  Tu = 100 %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Funcionando a 1 Mbps (mensagem com 1000 bits)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transmissão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Tt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1000 / 1.000.000 =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-3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s = 1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ms</a:t>
            </a: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propagação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Tp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200 / 200.000 =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-3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s =  1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ms</a:t>
            </a: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A =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-3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/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-3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= 1   </a:t>
            </a:r>
            <a:r>
              <a:rPr lang="pt-PT" sz="1800" b="0" dirty="0" smtClean="0">
                <a:solidFill>
                  <a:srgbClr val="0000FF"/>
                </a:solidFill>
                <a:latin typeface="+mn-lt"/>
                <a:cs typeface="Tw Cen MT"/>
              </a:rPr>
              <a:t>implica  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1 + 2A  = 3  implica  Tu = 33,33 %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Conclusão: num canal de média dimensão conforme a velocidade de  transmissão vai aumentado, ou seja, se a velocidade de transmissão é </a:t>
            </a:r>
            <a:r>
              <a:rPr lang="pt-PT" sz="1800" b="0" dirty="0" smtClean="0">
                <a:solidFill>
                  <a:srgbClr val="0000FF"/>
                </a:solidFill>
                <a:latin typeface="+mn-lt"/>
                <a:cs typeface="Tw Cen MT"/>
              </a:rPr>
              <a:t>mais significativa, 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o rendimento diminui.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43663" y="1125538"/>
            <a:ext cx="2317750" cy="8286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u="none" dirty="0" err="1">
                <a:solidFill>
                  <a:srgbClr val="0000FF"/>
                </a:solidFill>
                <a:latin typeface="+mn-lt"/>
              </a:rPr>
              <a:t>Tu</a:t>
            </a:r>
            <a:r>
              <a:rPr lang="en-US" u="none" dirty="0">
                <a:solidFill>
                  <a:srgbClr val="0000FF"/>
                </a:solidFill>
                <a:latin typeface="+mn-lt"/>
              </a:rPr>
              <a:t>= 1 / 1+2A</a:t>
            </a:r>
          </a:p>
          <a:p>
            <a:pPr eaLnBrk="1" hangingPunct="1">
              <a:defRPr/>
            </a:pPr>
            <a:r>
              <a:rPr lang="en-US" u="none" dirty="0">
                <a:solidFill>
                  <a:srgbClr val="0000FF"/>
                </a:solidFill>
                <a:latin typeface="+mn-lt"/>
              </a:rPr>
              <a:t>A = </a:t>
            </a:r>
            <a:r>
              <a:rPr lang="en-US" u="none" dirty="0" err="1">
                <a:solidFill>
                  <a:srgbClr val="0000FF"/>
                </a:solidFill>
                <a:latin typeface="+mn-lt"/>
              </a:rPr>
              <a:t>Tp</a:t>
            </a:r>
            <a:r>
              <a:rPr lang="en-US" u="none" dirty="0">
                <a:solidFill>
                  <a:srgbClr val="0000FF"/>
                </a:solidFill>
                <a:latin typeface="+mn-lt"/>
              </a:rPr>
              <a:t> / </a:t>
            </a:r>
            <a:r>
              <a:rPr lang="en-US" u="none" dirty="0" err="1">
                <a:solidFill>
                  <a:srgbClr val="0000FF"/>
                </a:solidFill>
                <a:latin typeface="+mn-lt"/>
              </a:rPr>
              <a:t>Tt</a:t>
            </a:r>
            <a:endParaRPr lang="en-US" u="none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382000" cy="685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t-PT" sz="3200" dirty="0">
                <a:latin typeface="+mn-lt"/>
                <a:ea typeface="ＭＳ Ｐゴシック" charset="0"/>
                <a:cs typeface="Tw Cen MT"/>
              </a:rPr>
              <a:t>Exemplo </a:t>
            </a:r>
            <a:r>
              <a:rPr lang="pt-PT" sz="3200" dirty="0" smtClean="0">
                <a:latin typeface="+mn-lt"/>
                <a:ea typeface="ＭＳ Ｐゴシック" charset="0"/>
                <a:cs typeface="Tw Cen MT"/>
              </a:rPr>
              <a:t>com um </a:t>
            </a:r>
            <a:r>
              <a:rPr lang="pt-PT" sz="3200" dirty="0">
                <a:latin typeface="+mn-lt"/>
                <a:ea typeface="ＭＳ Ｐゴシック" charset="0"/>
                <a:cs typeface="Tw Cen MT"/>
              </a:rPr>
              <a:t>canal de  50000 Km</a:t>
            </a:r>
          </a:p>
        </p:txBody>
      </p:sp>
      <p:sp>
        <p:nvSpPr>
          <p:cNvPr id="92164" name="Rectangle 3"/>
          <p:cNvSpPr>
            <a:spLocks noChangeArrowheads="1"/>
          </p:cNvSpPr>
          <p:nvPr/>
        </p:nvSpPr>
        <p:spPr bwMode="auto">
          <a:xfrm>
            <a:off x="381000" y="1371600"/>
            <a:ext cx="8458200" cy="4834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Funcionando a 1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Kbps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(mensagem com 1000 bits)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transmissão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Tt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1000 / 1000 = 1 s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propagação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Tp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50.000 / 200.000 = 0,250 s = 250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ms</a:t>
            </a: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A =  0,250  / 1  = 0,250   implica  1 + 2A = 1,5  implica Tu = 66,66 %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Funcionando a 1 Mbps (mensagem com 1000 bits)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transmissão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Tt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1000 / 1.000.000 = 10</a:t>
            </a:r>
            <a:r>
              <a:rPr lang="pt-PT" sz="1800" b="0" baseline="30000" dirty="0">
                <a:solidFill>
                  <a:srgbClr val="0000FF"/>
                </a:solidFill>
                <a:latin typeface="+mn-lt"/>
                <a:cs typeface="Tw Cen MT"/>
              </a:rPr>
              <a:t>-3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s = 1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ms</a:t>
            </a: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Tempo de propagação =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Tp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= 50.000 / 200.000 = 0,250 s = 250 </a:t>
            </a:r>
            <a:r>
              <a:rPr lang="pt-PT" sz="1800" b="0" dirty="0" err="1">
                <a:solidFill>
                  <a:srgbClr val="0000FF"/>
                </a:solidFill>
                <a:latin typeface="+mn-lt"/>
                <a:cs typeface="Tw Cen MT"/>
              </a:rPr>
              <a:t>ms</a:t>
            </a: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   A = 250  / 1  = 250    implica   1 + 2A  = 501  implica Tu = 0,2 %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Conclusão: num canal de grande dimensão a velocidade de propagação é sempre significativa: janelas = 1 é sempre uma má ideia !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88125" y="1052513"/>
            <a:ext cx="2317750" cy="830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u="none" dirty="0" err="1">
                <a:solidFill>
                  <a:srgbClr val="0000FF"/>
                </a:solidFill>
                <a:latin typeface="+mn-lt"/>
              </a:rPr>
              <a:t>Tu</a:t>
            </a:r>
            <a:r>
              <a:rPr lang="en-US" u="none" dirty="0">
                <a:solidFill>
                  <a:srgbClr val="0000FF"/>
                </a:solidFill>
                <a:latin typeface="+mn-lt"/>
              </a:rPr>
              <a:t>= 1 / 1+2A</a:t>
            </a:r>
          </a:p>
          <a:p>
            <a:pPr eaLnBrk="1" hangingPunct="1">
              <a:defRPr/>
            </a:pPr>
            <a:r>
              <a:rPr lang="en-US" u="none" dirty="0">
                <a:solidFill>
                  <a:srgbClr val="0000FF"/>
                </a:solidFill>
                <a:latin typeface="+mn-lt"/>
              </a:rPr>
              <a:t>A = </a:t>
            </a:r>
            <a:r>
              <a:rPr lang="en-US" u="none" dirty="0" err="1">
                <a:solidFill>
                  <a:srgbClr val="0000FF"/>
                </a:solidFill>
                <a:latin typeface="+mn-lt"/>
              </a:rPr>
              <a:t>Tp</a:t>
            </a:r>
            <a:r>
              <a:rPr lang="en-US" u="none" dirty="0">
                <a:solidFill>
                  <a:srgbClr val="0000FF"/>
                </a:solidFill>
                <a:latin typeface="+mn-lt"/>
              </a:rPr>
              <a:t> / </a:t>
            </a:r>
            <a:r>
              <a:rPr lang="en-US" u="none" dirty="0" err="1">
                <a:solidFill>
                  <a:srgbClr val="0000FF"/>
                </a:solidFill>
                <a:latin typeface="+mn-lt"/>
              </a:rPr>
              <a:t>Tt</a:t>
            </a:r>
            <a:endParaRPr lang="en-US" u="none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200" dirty="0" smtClean="0"/>
              <a:t>E com canais de grande capacidade ?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000" dirty="0" smtClean="0"/>
              <a:t>Quando os canais t</a:t>
            </a:r>
            <a:r>
              <a:rPr lang="pt-PT" sz="2000" dirty="0" smtClean="0"/>
              <a:t>êm grande capacidade, o tempo de transmissão diminui drasticamente. Por exemplo, se um canal tem 100 Mbps, transmitir 10.000 bits leva 10</a:t>
            </a:r>
            <a:r>
              <a:rPr lang="pt-PT" sz="2000" baseline="30000" dirty="0" smtClean="0"/>
              <a:t>-4</a:t>
            </a:r>
            <a:r>
              <a:rPr lang="pt-PT" sz="2000" dirty="0" smtClean="0"/>
              <a:t> segundos,</a:t>
            </a:r>
            <a:r>
              <a:rPr lang="pt-PT" sz="2000" dirty="0"/>
              <a:t> </a:t>
            </a:r>
            <a:r>
              <a:rPr lang="pt-PT" sz="2000" dirty="0" smtClean="0"/>
              <a:t>isto é, 100 micro segundos</a:t>
            </a:r>
          </a:p>
          <a:p>
            <a:r>
              <a:rPr lang="pt-PT" sz="2000" dirty="0" smtClean="0"/>
              <a:t>Se o RTT for de alguns </a:t>
            </a:r>
            <a:r>
              <a:rPr lang="pt-PT" sz="2000" dirty="0" err="1" smtClean="0"/>
              <a:t>mili</a:t>
            </a:r>
            <a:r>
              <a:rPr lang="pt-PT" sz="2000" dirty="0" smtClean="0"/>
              <a:t> segundos, a taxa de utilizaç</a:t>
            </a:r>
            <a:r>
              <a:rPr lang="pt-PT" sz="2000" dirty="0" smtClean="0"/>
              <a:t>ão do canal tende sempre para valores muito baixos. Nestes casos, o que interessa realmente é qual a capacidade útil de transmissão permitida pelo protocolo. Esta tende para:</a:t>
            </a:r>
          </a:p>
          <a:p>
            <a:endParaRPr lang="pt-PT" sz="2000" dirty="0"/>
          </a:p>
          <a:p>
            <a:pPr marL="0" indent="0">
              <a:buNone/>
            </a:pPr>
            <a:r>
              <a:rPr lang="pt-PT" sz="2400" dirty="0" smtClean="0">
                <a:solidFill>
                  <a:schemeClr val="tx1"/>
                </a:solidFill>
              </a:rPr>
              <a:t>Taxa de transferência útil = Dimensão da mensagem / RTT</a:t>
            </a:r>
            <a:endParaRPr lang="pt-PT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E5FEB4-74FD-E54F-84CC-4DBDDEE5C5D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947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8013" cy="4679950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Mesmo que um canal ou a Internet tenham erros e percam pacotes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É possível realizar um protocolo de transferência fiável de dados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Acabámos de ver um, também conhecido por </a:t>
            </a:r>
            <a:r>
              <a:rPr lang="pt-PT" sz="2000" i="1" dirty="0" smtClean="0">
                <a:ea typeface="ＭＳ Ｐゴシック" charset="0"/>
              </a:rPr>
              <a:t>stop &amp; </a:t>
            </a:r>
            <a:r>
              <a:rPr lang="pt-PT" sz="2000" i="1" dirty="0" err="1" smtClean="0">
                <a:ea typeface="ＭＳ Ｐゴシック" charset="0"/>
              </a:rPr>
              <a:t>wait</a:t>
            </a:r>
            <a:endParaRPr lang="pt-PT" sz="2000" i="1" dirty="0" smtClean="0">
              <a:ea typeface="ＭＳ Ｐゴシック" charset="0"/>
            </a:endParaRPr>
          </a:p>
          <a:p>
            <a:pPr lvl="1" eaLnBrk="1" hangingPunct="1">
              <a:defRPr/>
            </a:pPr>
            <a:endParaRPr lang="pt-PT" sz="1100" dirty="0" smtClean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Infelizmente tem um desempenho fraco quando o tempo de transito é significativo face ao tempo </a:t>
            </a:r>
            <a:r>
              <a:rPr lang="pt-PT" sz="2400" smtClean="0">
                <a:ea typeface="ＭＳ Ｐゴシック" charset="0"/>
                <a:cs typeface="ＭＳ Ｐゴシック" charset="0"/>
              </a:rPr>
              <a:t>de transmissão</a:t>
            </a:r>
            <a:endParaRPr lang="pt-PT" sz="2400" dirty="0" smtClean="0">
              <a:ea typeface="ＭＳ Ｐゴシック" charset="0"/>
              <a:cs typeface="ＭＳ Ｐゴシック" charset="0"/>
            </a:endParaRPr>
          </a:p>
          <a:p>
            <a:pPr lvl="1" eaLnBrk="1" hangingPunct="1">
              <a:defRPr/>
            </a:pPr>
            <a:r>
              <a:rPr lang="en-US" sz="2000" dirty="0">
                <a:ea typeface="ＭＳ Ｐゴシック" charset="0"/>
              </a:rPr>
              <a:t>O</a:t>
            </a:r>
            <a:r>
              <a:rPr lang="pt-PT" sz="2000" dirty="0" smtClean="0">
                <a:ea typeface="ＭＳ Ｐゴシック" charset="0"/>
              </a:rPr>
              <a:t> emissor progride ao ritmo do receptor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O receptor não pode emitir enquanto não chegar o ACK do último</a:t>
            </a:r>
            <a:r>
              <a:rPr lang="pt-PT" sz="2000" i="1" dirty="0" smtClean="0">
                <a:ea typeface="ＭＳ Ｐゴシック" charset="0"/>
              </a:rPr>
              <a:t> </a:t>
            </a:r>
            <a:r>
              <a:rPr lang="pt-PT" sz="2000" i="1" dirty="0" err="1" smtClean="0">
                <a:ea typeface="ＭＳ Ｐゴシック" charset="0"/>
              </a:rPr>
              <a:t>frame</a:t>
            </a:r>
            <a:r>
              <a:rPr lang="pt-PT" sz="2000" i="1" dirty="0" smtClean="0">
                <a:ea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</a:rPr>
              <a:t>/ pacote / mensagem </a:t>
            </a:r>
            <a:r>
              <a:rPr lang="pt-PT" sz="2000" dirty="0">
                <a:ea typeface="ＭＳ Ｐゴシック" charset="0"/>
              </a:rPr>
              <a:t>e</a:t>
            </a:r>
            <a:r>
              <a:rPr lang="pt-PT" sz="2000" dirty="0" smtClean="0">
                <a:ea typeface="ＭＳ Ｐゴシック" charset="0"/>
              </a:rPr>
              <a:t>mitido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6D1FE612-5C80-5442-9E57-88D5C5B9977E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pt-PT" dirty="0">
                <a:latin typeface="+mn-lt"/>
                <a:ea typeface="ＭＳ Ｐゴシック" charset="0"/>
                <a:cs typeface="Tw Cen MT"/>
              </a:rPr>
              <a:t>Compensação dos </a:t>
            </a: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erros em geral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686800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Aft>
                <a:spcPts val="600"/>
              </a:spcAft>
              <a:buSzPct val="100000"/>
              <a:buFont typeface="Times" charset="0"/>
              <a:buChar char="•"/>
              <a:defRPr/>
            </a:pPr>
            <a:r>
              <a:rPr lang="pt-PT" sz="2400" dirty="0" smtClean="0">
                <a:ea typeface="ＭＳ Ｐゴシック" charset="0"/>
                <a:cs typeface="Tw Cen MT"/>
              </a:rPr>
              <a:t>Nos canais, os </a:t>
            </a:r>
            <a:r>
              <a:rPr lang="pt-PT" sz="2400" i="1" dirty="0" err="1">
                <a:ea typeface="ＭＳ Ｐゴシック" charset="0"/>
                <a:cs typeface="Tw Cen MT"/>
              </a:rPr>
              <a:t>frames</a:t>
            </a:r>
            <a:r>
              <a:rPr lang="pt-PT" sz="2400" dirty="0">
                <a:ea typeface="ＭＳ Ｐゴシック" charset="0"/>
                <a:cs typeface="Tw Cen MT"/>
              </a:rPr>
              <a:t> com erros são </a:t>
            </a:r>
            <a:r>
              <a:rPr lang="pt-PT" sz="2400" dirty="0" smtClean="0">
                <a:ea typeface="ＭＳ Ｐゴシック" charset="0"/>
                <a:cs typeface="Tw Cen MT"/>
              </a:rPr>
              <a:t>recusados </a:t>
            </a:r>
            <a:r>
              <a:rPr lang="pt-PT" sz="2400" dirty="0">
                <a:ea typeface="ＭＳ Ｐゴシック" charset="0"/>
                <a:cs typeface="Tw Cen MT"/>
              </a:rPr>
              <a:t>ao nível </a:t>
            </a:r>
            <a:r>
              <a:rPr lang="pt-PT" sz="2400" i="1" dirty="0">
                <a:ea typeface="ＭＳ Ｐゴシック" charset="0"/>
                <a:cs typeface="Tw Cen MT"/>
              </a:rPr>
              <a:t>data-link </a:t>
            </a:r>
            <a:r>
              <a:rPr lang="pt-PT" sz="2400" dirty="0">
                <a:ea typeface="ＭＳ Ｐゴシック" charset="0"/>
                <a:cs typeface="Tw Cen MT"/>
              </a:rPr>
              <a:t>pelos mecanismos de controlo de </a:t>
            </a:r>
            <a:r>
              <a:rPr lang="pt-PT" sz="2400" dirty="0" smtClean="0">
                <a:ea typeface="ＭＳ Ｐゴシック" charset="0"/>
                <a:cs typeface="Tw Cen MT"/>
              </a:rPr>
              <a:t>erros</a:t>
            </a:r>
            <a:endParaRPr lang="pt-PT" sz="2400" dirty="0">
              <a:ea typeface="ＭＳ Ｐゴシック" charset="0"/>
              <a:cs typeface="Tw Cen MT"/>
            </a:endParaRPr>
          </a:p>
          <a:p>
            <a:pPr eaLnBrk="1" hangingPunct="1">
              <a:spcAft>
                <a:spcPts val="600"/>
              </a:spcAft>
              <a:buSzPct val="100000"/>
              <a:buFont typeface="Times" charset="0"/>
              <a:buChar char="•"/>
              <a:defRPr/>
            </a:pPr>
            <a:r>
              <a:rPr lang="pt-PT" sz="2400" dirty="0" smtClean="0">
                <a:ea typeface="ＭＳ Ｐゴシック" charset="0"/>
                <a:cs typeface="Tw Cen MT"/>
              </a:rPr>
              <a:t>O protocolo IP pode também introduzir perca </a:t>
            </a:r>
            <a:r>
              <a:rPr lang="pt-PT" sz="2400" dirty="0">
                <a:ea typeface="ＭＳ Ｐゴシック" charset="0"/>
                <a:cs typeface="Tw Cen MT"/>
              </a:rPr>
              <a:t>de pacotes </a:t>
            </a:r>
            <a:r>
              <a:rPr lang="pt-PT" sz="2400" dirty="0" smtClean="0">
                <a:ea typeface="ＭＳ Ｐゴシック" charset="0"/>
                <a:cs typeface="Tw Cen MT"/>
              </a:rPr>
              <a:t>ou alteração da ordem de entrega dos mesmos</a:t>
            </a:r>
            <a:endParaRPr lang="pt-PT" sz="2400" dirty="0">
              <a:ea typeface="ＭＳ Ｐゴシック" charset="0"/>
              <a:cs typeface="Tw Cen MT"/>
            </a:endParaRPr>
          </a:p>
          <a:p>
            <a:pPr eaLnBrk="1" hangingPunct="1">
              <a:spcAft>
                <a:spcPts val="600"/>
              </a:spcAft>
              <a:buSzPct val="100000"/>
              <a:buFont typeface="Times" charset="0"/>
              <a:buChar char="•"/>
              <a:defRPr/>
            </a:pPr>
            <a:r>
              <a:rPr lang="pt-PT" sz="2400" dirty="0" smtClean="0">
                <a:ea typeface="ＭＳ Ｐゴシック" charset="0"/>
                <a:cs typeface="Tw Cen MT"/>
              </a:rPr>
              <a:t>Os </a:t>
            </a:r>
            <a:r>
              <a:rPr lang="pt-PT" sz="2400" dirty="0">
                <a:ea typeface="ＭＳ Ｐゴシック" charset="0"/>
                <a:cs typeface="Tw Cen MT"/>
              </a:rPr>
              <a:t>protocolos de transporte que introduzem fiabilidade têm de mascarar os erros, sob pena de violarem a sua especificação</a:t>
            </a:r>
          </a:p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sz="2400" dirty="0" smtClean="0">
                <a:ea typeface="ＭＳ Ｐゴシック" charset="0"/>
                <a:cs typeface="Tw Cen MT"/>
              </a:rPr>
              <a:t>Uma </a:t>
            </a:r>
            <a:r>
              <a:rPr lang="pt-PT" sz="2400" dirty="0">
                <a:ea typeface="ＭＳ Ｐゴシック" charset="0"/>
                <a:cs typeface="Tw Cen MT"/>
              </a:rPr>
              <a:t>aplicaç</a:t>
            </a:r>
            <a:r>
              <a:rPr lang="pt-PT" altLang="ja-JP" sz="2400" dirty="0">
                <a:ea typeface="ヒラギノ角ゴ Pro W3" charset="0"/>
                <a:cs typeface="Tw Cen MT"/>
              </a:rPr>
              <a:t>ão que use UDP pode </a:t>
            </a:r>
            <a:r>
              <a:rPr lang="pt-PT" altLang="ja-JP" sz="2400" dirty="0" smtClean="0">
                <a:ea typeface="ヒラギノ角ゴ Pro W3" charset="0"/>
                <a:cs typeface="Tw Cen MT"/>
              </a:rPr>
              <a:t>também ter de corrigir erros, como por exemplo </a:t>
            </a:r>
            <a:r>
              <a:rPr lang="pt-PT" altLang="ja-JP" sz="2400" dirty="0" err="1" smtClean="0">
                <a:ea typeface="ヒラギノ角ゴ Pro W3" charset="0"/>
                <a:cs typeface="Tw Cen MT"/>
              </a:rPr>
              <a:t>datagramas</a:t>
            </a:r>
            <a:r>
              <a:rPr lang="pt-PT" altLang="ja-JP" sz="2400" dirty="0" smtClean="0">
                <a:ea typeface="ヒラギノ角ゴ Pro W3" charset="0"/>
                <a:cs typeface="Tw Cen MT"/>
              </a:rPr>
              <a:t> fora de ordem ou perdidos</a:t>
            </a:r>
          </a:p>
          <a:p>
            <a:pPr eaLnBrk="1" hangingPunct="1">
              <a:buSzPct val="100000"/>
              <a:buFont typeface="Times" charset="0"/>
              <a:buChar char="•"/>
              <a:defRPr/>
            </a:pPr>
            <a:r>
              <a:rPr lang="pt-PT" sz="2400" dirty="0" smtClean="0">
                <a:ea typeface="ヒラギノ角ゴ Pro W3" charset="0"/>
                <a:cs typeface="Tw Cen MT"/>
              </a:rPr>
              <a:t>A seguir vamos ver como podemos arranjar um protocolo simples e geral para compensar os erros nos canais, na Internet ou quando usamos UDP</a:t>
            </a:r>
            <a:endParaRPr lang="pt-PT" sz="2400" dirty="0">
              <a:ea typeface="ＭＳ Ｐゴシック" charset="0"/>
              <a:cs typeface="Tw Cen MT"/>
            </a:endParaRPr>
          </a:p>
        </p:txBody>
      </p:sp>
      <p:sp>
        <p:nvSpPr>
          <p:cNvPr id="4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685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dirty="0">
                <a:latin typeface="+mn-lt"/>
                <a:ea typeface="ＭＳ Ｐゴシック" charset="0"/>
                <a:cs typeface="Tw Cen MT"/>
              </a:rPr>
              <a:t>Protocolo </a:t>
            </a: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irrealista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44036" name="Rectangle 3"/>
          <p:cNvSpPr>
            <a:spLocks noChangeArrowheads="1"/>
          </p:cNvSpPr>
          <p:nvPr/>
        </p:nvSpPr>
        <p:spPr bwMode="auto">
          <a:xfrm>
            <a:off x="323528" y="1272537"/>
            <a:ext cx="3744416" cy="5261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l" defTabSz="762000" eaLnBrk="0" hangingPunct="0">
              <a:lnSpc>
                <a:spcPct val="105000"/>
              </a:lnSpc>
              <a:defRPr/>
            </a:pP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Este protocolo assume 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que o receptor tem uma capacidade ilimitada de receber </a:t>
            </a: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mensagens 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(isto é, que o receptor tem </a:t>
            </a:r>
            <a:r>
              <a:rPr lang="pt-PT" b="0" i="1" dirty="0" err="1">
                <a:solidFill>
                  <a:srgbClr val="0000FF"/>
                </a:solidFill>
                <a:latin typeface="+mn-lt"/>
                <a:cs typeface="Tw Cen MT"/>
              </a:rPr>
              <a:t>buffers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 disponíveis ou que a aplicação consome os dados em tempo útil) e </a:t>
            </a: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que 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não há </a:t>
            </a: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erros, não se perdem mensagens nem se troca a sua ordem</a:t>
            </a:r>
          </a:p>
          <a:p>
            <a:pPr algn="l" defTabSz="762000" eaLnBrk="0" hangingPunct="0">
              <a:lnSpc>
                <a:spcPct val="105000"/>
              </a:lnSpc>
              <a:defRPr/>
            </a:pPr>
            <a:endParaRPr lang="pt-PT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105000"/>
              </a:lnSpc>
              <a:defRPr/>
            </a:pP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Nota: também podemos chamar às mensagens trocadas entre o emissor e o receptor </a:t>
            </a:r>
            <a:r>
              <a:rPr lang="pt-PT" b="0" i="1" dirty="0" err="1" smtClean="0">
                <a:solidFill>
                  <a:srgbClr val="0000FF"/>
                </a:solidFill>
                <a:latin typeface="+mn-lt"/>
                <a:cs typeface="Tw Cen MT"/>
              </a:rPr>
              <a:t>frames</a:t>
            </a: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, pacotes</a:t>
            </a:r>
            <a:r>
              <a:rPr lang="pt-PT" b="0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ou segmentos</a:t>
            </a:r>
            <a:endParaRPr lang="pt-PT" b="0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500563" y="1268413"/>
            <a:ext cx="4125912" cy="5129212"/>
            <a:chOff x="4500563" y="1268413"/>
            <a:chExt cx="4125912" cy="5129212"/>
          </a:xfrm>
        </p:grpSpPr>
        <p:sp>
          <p:nvSpPr>
            <p:cNvPr id="23555" name="Line 5"/>
            <p:cNvSpPr>
              <a:spLocks noChangeShapeType="1"/>
            </p:cNvSpPr>
            <p:nvPr/>
          </p:nvSpPr>
          <p:spPr bwMode="auto">
            <a:xfrm>
              <a:off x="5568950" y="1905000"/>
              <a:ext cx="1827213" cy="914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6" name="Line 6"/>
            <p:cNvSpPr>
              <a:spLocks noChangeShapeType="1"/>
            </p:cNvSpPr>
            <p:nvPr/>
          </p:nvSpPr>
          <p:spPr bwMode="auto">
            <a:xfrm>
              <a:off x="5645150" y="2895600"/>
              <a:ext cx="1674813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7" name="Line 7"/>
            <p:cNvSpPr>
              <a:spLocks noChangeShapeType="1"/>
            </p:cNvSpPr>
            <p:nvPr/>
          </p:nvSpPr>
          <p:spPr bwMode="auto">
            <a:xfrm>
              <a:off x="5645150" y="4191000"/>
              <a:ext cx="1674813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8" name="Line 8"/>
            <p:cNvSpPr>
              <a:spLocks noChangeShapeType="1"/>
            </p:cNvSpPr>
            <p:nvPr/>
          </p:nvSpPr>
          <p:spPr bwMode="auto">
            <a:xfrm>
              <a:off x="5645150" y="5181600"/>
              <a:ext cx="1674813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9" name="Line 9"/>
            <p:cNvSpPr>
              <a:spLocks noChangeShapeType="1"/>
            </p:cNvSpPr>
            <p:nvPr/>
          </p:nvSpPr>
          <p:spPr bwMode="auto">
            <a:xfrm>
              <a:off x="5645150" y="3124200"/>
              <a:ext cx="1600200" cy="762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0" name="Rectangle 10"/>
            <p:cNvSpPr>
              <a:spLocks noChangeArrowheads="1"/>
            </p:cNvSpPr>
            <p:nvPr/>
          </p:nvSpPr>
          <p:spPr bwMode="auto">
            <a:xfrm>
              <a:off x="6237807" y="1909763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 smtClean="0">
                  <a:latin typeface="Tw Cen MT" charset="0"/>
                  <a:cs typeface="Tw Cen MT" charset="0"/>
                </a:rPr>
                <a:t>m1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23561" name="Rectangle 11"/>
            <p:cNvSpPr>
              <a:spLocks noChangeArrowheads="1"/>
            </p:cNvSpPr>
            <p:nvPr/>
          </p:nvSpPr>
          <p:spPr bwMode="auto">
            <a:xfrm>
              <a:off x="6237807" y="2824163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 smtClean="0">
                  <a:latin typeface="Tw Cen MT" charset="0"/>
                  <a:cs typeface="Tw Cen MT" charset="0"/>
                </a:rPr>
                <a:t>m2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23562" name="Rectangle 12"/>
            <p:cNvSpPr>
              <a:spLocks noChangeArrowheads="1"/>
            </p:cNvSpPr>
            <p:nvPr/>
          </p:nvSpPr>
          <p:spPr bwMode="auto">
            <a:xfrm>
              <a:off x="6237807" y="3662363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 smtClean="0">
                  <a:latin typeface="Tw Cen MT" charset="0"/>
                  <a:cs typeface="Tw Cen MT" charset="0"/>
                </a:rPr>
                <a:t>m3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23563" name="Rectangle 13"/>
            <p:cNvSpPr>
              <a:spLocks noChangeArrowheads="1"/>
            </p:cNvSpPr>
            <p:nvPr/>
          </p:nvSpPr>
          <p:spPr bwMode="auto">
            <a:xfrm>
              <a:off x="6228184" y="4149080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 smtClean="0">
                  <a:latin typeface="Tw Cen MT" charset="0"/>
                  <a:cs typeface="Tw Cen MT" charset="0"/>
                </a:rPr>
                <a:t>m4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23564" name="Rectangle 14"/>
            <p:cNvSpPr>
              <a:spLocks noChangeArrowheads="1"/>
            </p:cNvSpPr>
            <p:nvPr/>
          </p:nvSpPr>
          <p:spPr bwMode="auto">
            <a:xfrm>
              <a:off x="6228184" y="5157192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 smtClean="0">
                  <a:latin typeface="Tw Cen MT" charset="0"/>
                  <a:cs typeface="Tw Cen MT" charset="0"/>
                </a:rPr>
                <a:t>m5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87055" name="Rectangle 15"/>
            <p:cNvSpPr>
              <a:spLocks noChangeArrowheads="1"/>
            </p:cNvSpPr>
            <p:nvPr/>
          </p:nvSpPr>
          <p:spPr bwMode="auto">
            <a:xfrm>
              <a:off x="4500563" y="1341438"/>
              <a:ext cx="1030287" cy="334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 dirty="0" err="1">
                  <a:solidFill>
                    <a:srgbClr val="FF3300"/>
                  </a:solidFill>
                  <a:latin typeface="+mn-lt"/>
                  <a:cs typeface="Tw Cen MT"/>
                </a:rPr>
                <a:t>Emissor</a:t>
              </a:r>
              <a:endParaRPr lang="en-US" sz="1800" b="0" dirty="0">
                <a:solidFill>
                  <a:srgbClr val="FF3300"/>
                </a:solidFill>
                <a:latin typeface="+mn-lt"/>
                <a:cs typeface="Tw Cen MT"/>
              </a:endParaRPr>
            </a:p>
          </p:txBody>
        </p:sp>
        <p:sp>
          <p:nvSpPr>
            <p:cNvPr id="87056" name="Rectangle 16"/>
            <p:cNvSpPr>
              <a:spLocks noChangeArrowheads="1"/>
            </p:cNvSpPr>
            <p:nvPr/>
          </p:nvSpPr>
          <p:spPr bwMode="auto">
            <a:xfrm>
              <a:off x="7451725" y="1268413"/>
              <a:ext cx="1174750" cy="334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 dirty="0">
                  <a:solidFill>
                    <a:srgbClr val="FF3300"/>
                  </a:solidFill>
                  <a:latin typeface="+mn-lt"/>
                  <a:cs typeface="Tw Cen MT"/>
                </a:rPr>
                <a:t>Receptor</a:t>
              </a:r>
            </a:p>
          </p:txBody>
        </p:sp>
        <p:grpSp>
          <p:nvGrpSpPr>
            <p:cNvPr id="23567" name="Group 17"/>
            <p:cNvGrpSpPr>
              <a:grpSpLocks/>
            </p:cNvGrpSpPr>
            <p:nvPr/>
          </p:nvGrpSpPr>
          <p:grpSpPr bwMode="auto">
            <a:xfrm>
              <a:off x="4781550" y="4992688"/>
              <a:ext cx="700088" cy="950912"/>
              <a:chOff x="2949" y="3145"/>
              <a:chExt cx="441" cy="599"/>
            </a:xfrm>
          </p:grpSpPr>
          <p:sp>
            <p:nvSpPr>
              <p:cNvPr id="87058" name="Line 18"/>
              <p:cNvSpPr>
                <a:spLocks noChangeShapeType="1"/>
              </p:cNvSpPr>
              <p:nvPr/>
            </p:nvSpPr>
            <p:spPr bwMode="auto">
              <a:xfrm>
                <a:off x="3167" y="3312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solidFill>
                    <a:srgbClr val="FF33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87059" name="Rectangle 19"/>
              <p:cNvSpPr>
                <a:spLocks noChangeArrowheads="1"/>
              </p:cNvSpPr>
              <p:nvPr/>
            </p:nvSpPr>
            <p:spPr bwMode="auto">
              <a:xfrm>
                <a:off x="2949" y="3145"/>
                <a:ext cx="441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  <a:defRPr/>
                </a:pPr>
                <a:r>
                  <a:rPr lang="en-US" sz="1400" b="0">
                    <a:solidFill>
                      <a:srgbClr val="FF3300"/>
                    </a:solidFill>
                    <a:latin typeface="+mn-lt"/>
                    <a:cs typeface="Tw Cen MT"/>
                  </a:rPr>
                  <a:t>tempo</a:t>
                </a:r>
              </a:p>
            </p:txBody>
          </p:sp>
        </p:grpSp>
        <p:sp>
          <p:nvSpPr>
            <p:cNvPr id="23568" name="Line 4"/>
            <p:cNvSpPr>
              <a:spLocks noChangeShapeType="1"/>
            </p:cNvSpPr>
            <p:nvPr/>
          </p:nvSpPr>
          <p:spPr bwMode="auto">
            <a:xfrm>
              <a:off x="5538788" y="1485900"/>
              <a:ext cx="0" cy="4800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9" name="Line 4"/>
            <p:cNvSpPr>
              <a:spLocks noChangeShapeType="1"/>
            </p:cNvSpPr>
            <p:nvPr/>
          </p:nvSpPr>
          <p:spPr bwMode="auto">
            <a:xfrm>
              <a:off x="7434263" y="1597025"/>
              <a:ext cx="0" cy="4800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01613"/>
            <a:ext cx="82296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t-PT" altLang="ja-JP" dirty="0">
                <a:latin typeface="+mn-lt"/>
                <a:ea typeface="ＭＳ Ｐゴシック" charset="0"/>
                <a:cs typeface="Tw Cen MT"/>
              </a:rPr>
              <a:t>C</a:t>
            </a:r>
            <a:r>
              <a:rPr lang="pt-PT" altLang="ja-JP" dirty="0" smtClean="0">
                <a:latin typeface="+mn-lt"/>
                <a:ea typeface="ヒラギノ角ゴ Pro W3" charset="0"/>
                <a:cs typeface="Tw Cen MT"/>
              </a:rPr>
              <a:t>onfirmações de recepção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93209" name="Rectangle 26"/>
          <p:cNvSpPr>
            <a:spLocks noChangeArrowheads="1"/>
          </p:cNvSpPr>
          <p:nvPr/>
        </p:nvSpPr>
        <p:spPr bwMode="auto">
          <a:xfrm>
            <a:off x="500063" y="3594100"/>
            <a:ext cx="2631777" cy="1277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ACK = 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  <a:cs typeface="Tw Cen MT"/>
              </a:rPr>
              <a:t>Acknowledgement</a:t>
            </a:r>
            <a:r>
              <a:rPr lang="pt-PT" sz="1800" b="0" i="1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</a:p>
          <a:p>
            <a:pPr algn="l" defTabSz="762000" eaLnBrk="0" hangingPunct="0">
              <a:lnSpc>
                <a:spcPct val="85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(confirmação ou aviso de recepção = podes continuar)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339752" y="1340768"/>
            <a:ext cx="4849744" cy="4827587"/>
            <a:chOff x="3790950" y="1344613"/>
            <a:chExt cx="4849744" cy="4827587"/>
          </a:xfrm>
        </p:grpSpPr>
        <p:sp>
          <p:nvSpPr>
            <p:cNvPr id="25602" name="Line 4"/>
            <p:cNvSpPr>
              <a:spLocks noChangeShapeType="1"/>
            </p:cNvSpPr>
            <p:nvPr/>
          </p:nvSpPr>
          <p:spPr bwMode="auto">
            <a:xfrm>
              <a:off x="5029200" y="1371600"/>
              <a:ext cx="0" cy="4800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3" name="Line 5"/>
            <p:cNvSpPr>
              <a:spLocks noChangeShapeType="1"/>
            </p:cNvSpPr>
            <p:nvPr/>
          </p:nvSpPr>
          <p:spPr bwMode="auto">
            <a:xfrm>
              <a:off x="7162800" y="1447800"/>
              <a:ext cx="0" cy="4724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4" name="Rectangle 6"/>
            <p:cNvSpPr>
              <a:spLocks noChangeArrowheads="1"/>
            </p:cNvSpPr>
            <p:nvPr/>
          </p:nvSpPr>
          <p:spPr bwMode="auto">
            <a:xfrm>
              <a:off x="5981425" y="1344613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latin typeface="Tw Cen MT" charset="0"/>
                  <a:cs typeface="Tw Cen MT" charset="0"/>
                </a:rPr>
                <a:t>1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25605" name="Rectangle 7"/>
            <p:cNvSpPr>
              <a:spLocks noChangeArrowheads="1"/>
            </p:cNvSpPr>
            <p:nvPr/>
          </p:nvSpPr>
          <p:spPr bwMode="auto">
            <a:xfrm>
              <a:off x="6057625" y="5475288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latin typeface="Tw Cen MT" charset="0"/>
                  <a:cs typeface="Tw Cen MT" charset="0"/>
                </a:rPr>
                <a:t>4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93193" name="Rectangle 8"/>
            <p:cNvSpPr>
              <a:spLocks noChangeArrowheads="1"/>
            </p:cNvSpPr>
            <p:nvPr/>
          </p:nvSpPr>
          <p:spPr bwMode="auto">
            <a:xfrm>
              <a:off x="3790950" y="1371600"/>
              <a:ext cx="1030288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 dirty="0" err="1">
                  <a:solidFill>
                    <a:srgbClr val="FF3300"/>
                  </a:solidFill>
                  <a:latin typeface="+mn-lt"/>
                  <a:cs typeface="Tw Cen MT"/>
                </a:rPr>
                <a:t>Emissor</a:t>
              </a:r>
              <a:endParaRPr lang="en-US" sz="1800" b="0" dirty="0">
                <a:solidFill>
                  <a:srgbClr val="FF3300"/>
                </a:solidFill>
                <a:latin typeface="+mn-lt"/>
                <a:cs typeface="Tw Cen MT"/>
              </a:endParaRPr>
            </a:p>
          </p:txBody>
        </p:sp>
        <p:sp>
          <p:nvSpPr>
            <p:cNvPr id="93194" name="Rectangle 9"/>
            <p:cNvSpPr>
              <a:spLocks noChangeArrowheads="1"/>
            </p:cNvSpPr>
            <p:nvPr/>
          </p:nvSpPr>
          <p:spPr bwMode="auto">
            <a:xfrm>
              <a:off x="7231063" y="1371600"/>
              <a:ext cx="1174750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>
                  <a:solidFill>
                    <a:srgbClr val="FF3300"/>
                  </a:solidFill>
                  <a:latin typeface="+mn-lt"/>
                  <a:cs typeface="Tw Cen MT"/>
                </a:rPr>
                <a:t>Receptor</a:t>
              </a:r>
            </a:p>
          </p:txBody>
        </p:sp>
        <p:sp>
          <p:nvSpPr>
            <p:cNvPr id="25608" name="Line 10"/>
            <p:cNvSpPr>
              <a:spLocks noChangeShapeType="1"/>
            </p:cNvSpPr>
            <p:nvPr/>
          </p:nvSpPr>
          <p:spPr bwMode="auto">
            <a:xfrm>
              <a:off x="5045075" y="1447800"/>
              <a:ext cx="2130425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9" name="Line 11"/>
            <p:cNvSpPr>
              <a:spLocks noChangeShapeType="1"/>
            </p:cNvSpPr>
            <p:nvPr/>
          </p:nvSpPr>
          <p:spPr bwMode="auto">
            <a:xfrm flipH="1">
              <a:off x="5045075" y="1905000"/>
              <a:ext cx="2130425" cy="609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Line 12"/>
            <p:cNvSpPr>
              <a:spLocks noChangeShapeType="1"/>
            </p:cNvSpPr>
            <p:nvPr/>
          </p:nvSpPr>
          <p:spPr bwMode="auto">
            <a:xfrm>
              <a:off x="5045075" y="2514600"/>
              <a:ext cx="2130425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1" name="Line 13"/>
            <p:cNvSpPr>
              <a:spLocks noChangeShapeType="1"/>
            </p:cNvSpPr>
            <p:nvPr/>
          </p:nvSpPr>
          <p:spPr bwMode="auto">
            <a:xfrm flipH="1">
              <a:off x="5045075" y="2895600"/>
              <a:ext cx="2130425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2" name="Line 14"/>
            <p:cNvSpPr>
              <a:spLocks noChangeShapeType="1"/>
            </p:cNvSpPr>
            <p:nvPr/>
          </p:nvSpPr>
          <p:spPr bwMode="auto">
            <a:xfrm>
              <a:off x="5045075" y="3581400"/>
              <a:ext cx="2130425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3" name="Line 15"/>
            <p:cNvSpPr>
              <a:spLocks noChangeShapeType="1"/>
            </p:cNvSpPr>
            <p:nvPr/>
          </p:nvSpPr>
          <p:spPr bwMode="auto">
            <a:xfrm flipH="1">
              <a:off x="5045075" y="4876800"/>
              <a:ext cx="2130425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4" name="Line 16"/>
            <p:cNvSpPr>
              <a:spLocks noChangeShapeType="1"/>
            </p:cNvSpPr>
            <p:nvPr/>
          </p:nvSpPr>
          <p:spPr bwMode="auto">
            <a:xfrm>
              <a:off x="5045075" y="5562600"/>
              <a:ext cx="2130425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5" name="Rectangle 17"/>
            <p:cNvSpPr>
              <a:spLocks noChangeArrowheads="1"/>
            </p:cNvSpPr>
            <p:nvPr/>
          </p:nvSpPr>
          <p:spPr bwMode="auto">
            <a:xfrm>
              <a:off x="5796136" y="4797152"/>
              <a:ext cx="519113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 err="1">
                  <a:latin typeface="Tw Cen MT" charset="0"/>
                  <a:cs typeface="Tw Cen MT" charset="0"/>
                </a:rPr>
                <a:t>ack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25616" name="Rectangle 18"/>
            <p:cNvSpPr>
              <a:spLocks noChangeArrowheads="1"/>
            </p:cNvSpPr>
            <p:nvPr/>
          </p:nvSpPr>
          <p:spPr bwMode="auto">
            <a:xfrm>
              <a:off x="5981425" y="2363788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latin typeface="Tw Cen MT" charset="0"/>
                  <a:cs typeface="Tw Cen MT" charset="0"/>
                </a:rPr>
                <a:t>2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25617" name="Rectangle 19"/>
            <p:cNvSpPr>
              <a:spLocks noChangeArrowheads="1"/>
            </p:cNvSpPr>
            <p:nvPr/>
          </p:nvSpPr>
          <p:spPr bwMode="auto">
            <a:xfrm>
              <a:off x="5973785" y="3501008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latin typeface="Tw Cen MT" charset="0"/>
                  <a:cs typeface="Tw Cen MT" charset="0"/>
                </a:rPr>
                <a:t>3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93205" name="Rectangle 20"/>
            <p:cNvSpPr>
              <a:spLocks noChangeArrowheads="1"/>
            </p:cNvSpPr>
            <p:nvPr/>
          </p:nvSpPr>
          <p:spPr bwMode="auto">
            <a:xfrm>
              <a:off x="7582712" y="4149080"/>
              <a:ext cx="1057982" cy="5177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600" b="0" dirty="0">
                  <a:solidFill>
                    <a:srgbClr val="0000FF"/>
                  </a:solidFill>
                  <a:latin typeface="+mn-lt"/>
                  <a:cs typeface="Tw Cen MT"/>
                </a:rPr>
                <a:t>r</a:t>
              </a:r>
              <a:r>
                <a:rPr lang="en-US" sz="1600" b="0" dirty="0" smtClean="0">
                  <a:solidFill>
                    <a:srgbClr val="0000FF"/>
                  </a:solidFill>
                  <a:latin typeface="+mn-lt"/>
                  <a:cs typeface="Tw Cen MT"/>
                </a:rPr>
                <a:t>eceptor</a:t>
              </a:r>
              <a:endParaRPr lang="en-US" sz="1600" b="0" dirty="0">
                <a:solidFill>
                  <a:srgbClr val="0000FF"/>
                </a:solidFill>
                <a:latin typeface="+mn-lt"/>
                <a:cs typeface="Tw Cen MT"/>
              </a:endParaRPr>
            </a:p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600" b="0" dirty="0" err="1">
                  <a:solidFill>
                    <a:srgbClr val="0000FF"/>
                  </a:solidFill>
                  <a:latin typeface="+mn-lt"/>
                  <a:cs typeface="Tw Cen MT"/>
                </a:rPr>
                <a:t>saturado</a:t>
              </a:r>
              <a:endParaRPr lang="en-US" sz="1600" b="0" dirty="0">
                <a:solidFill>
                  <a:srgbClr val="0000FF"/>
                </a:solidFill>
                <a:latin typeface="+mn-lt"/>
                <a:cs typeface="Tw Cen MT"/>
              </a:endParaRPr>
            </a:p>
          </p:txBody>
        </p:sp>
        <p:sp>
          <p:nvSpPr>
            <p:cNvPr id="25619" name="Rectangle 21"/>
            <p:cNvSpPr>
              <a:spLocks noChangeArrowheads="1"/>
            </p:cNvSpPr>
            <p:nvPr/>
          </p:nvSpPr>
          <p:spPr bwMode="auto">
            <a:xfrm>
              <a:off x="5796136" y="1844824"/>
              <a:ext cx="519113" cy="334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 err="1">
                  <a:latin typeface="Tw Cen MT" charset="0"/>
                  <a:cs typeface="Tw Cen MT" charset="0"/>
                </a:rPr>
                <a:t>ack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sp>
          <p:nvSpPr>
            <p:cNvPr id="25620" name="Rectangle 22"/>
            <p:cNvSpPr>
              <a:spLocks noChangeArrowheads="1"/>
            </p:cNvSpPr>
            <p:nvPr/>
          </p:nvSpPr>
          <p:spPr bwMode="auto">
            <a:xfrm>
              <a:off x="5652120" y="2924944"/>
              <a:ext cx="519113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 err="1">
                  <a:latin typeface="Tw Cen MT" charset="0"/>
                  <a:cs typeface="Tw Cen MT" charset="0"/>
                </a:rPr>
                <a:t>ack</a:t>
              </a:r>
              <a:endParaRPr lang="en-US" sz="1800" b="0" dirty="0">
                <a:latin typeface="Tw Cen MT" charset="0"/>
                <a:cs typeface="Tw Cen MT" charset="0"/>
              </a:endParaRPr>
            </a:p>
          </p:txBody>
        </p:sp>
        <p:grpSp>
          <p:nvGrpSpPr>
            <p:cNvPr id="25621" name="Group 23"/>
            <p:cNvGrpSpPr>
              <a:grpSpLocks/>
            </p:cNvGrpSpPr>
            <p:nvPr/>
          </p:nvGrpSpPr>
          <p:grpSpPr bwMode="auto">
            <a:xfrm>
              <a:off x="4089400" y="5068888"/>
              <a:ext cx="700088" cy="950912"/>
              <a:chOff x="2949" y="3145"/>
              <a:chExt cx="441" cy="599"/>
            </a:xfrm>
          </p:grpSpPr>
          <p:sp>
            <p:nvSpPr>
              <p:cNvPr id="93212" name="Line 24"/>
              <p:cNvSpPr>
                <a:spLocks noChangeShapeType="1"/>
              </p:cNvSpPr>
              <p:nvPr/>
            </p:nvSpPr>
            <p:spPr bwMode="auto">
              <a:xfrm>
                <a:off x="3167" y="3312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solidFill>
                    <a:srgbClr val="FF33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3213" name="Rectangle 25"/>
              <p:cNvSpPr>
                <a:spLocks noChangeArrowheads="1"/>
              </p:cNvSpPr>
              <p:nvPr/>
            </p:nvSpPr>
            <p:spPr bwMode="auto">
              <a:xfrm>
                <a:off x="2949" y="3145"/>
                <a:ext cx="441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  <a:defRPr/>
                </a:pPr>
                <a:r>
                  <a:rPr lang="en-US" sz="1400" b="0">
                    <a:solidFill>
                      <a:srgbClr val="FF3300"/>
                    </a:solidFill>
                    <a:latin typeface="+mn-lt"/>
                    <a:cs typeface="Tw Cen MT"/>
                  </a:rPr>
                  <a:t>tempo</a:t>
                </a:r>
              </a:p>
            </p:txBody>
          </p:sp>
        </p:grpSp>
        <p:sp>
          <p:nvSpPr>
            <p:cNvPr id="27" name="AutoShape 28"/>
            <p:cNvSpPr>
              <a:spLocks/>
            </p:cNvSpPr>
            <p:nvPr/>
          </p:nvSpPr>
          <p:spPr bwMode="auto">
            <a:xfrm>
              <a:off x="7236296" y="4149080"/>
              <a:ext cx="288032" cy="648072"/>
            </a:xfrm>
            <a:prstGeom prst="rightBrace">
              <a:avLst>
                <a:gd name="adj1" fmla="val 2039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</p:grpSp>
      <p:sp>
        <p:nvSpPr>
          <p:cNvPr id="29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800" dirty="0">
                <a:latin typeface="+mn-lt"/>
                <a:ea typeface="ＭＳ Ｐゴシック" charset="0"/>
                <a:cs typeface="Tw Cen MT"/>
              </a:rPr>
              <a:t>Perca de </a:t>
            </a:r>
            <a:r>
              <a:rPr lang="pt-PT" sz="4800" dirty="0" smtClean="0">
                <a:latin typeface="+mn-lt"/>
                <a:ea typeface="ＭＳ Ｐゴシック" charset="0"/>
                <a:cs typeface="Tw Cen MT"/>
              </a:rPr>
              <a:t>uma mensagem</a:t>
            </a:r>
            <a:endParaRPr lang="pt-PT" sz="48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6084168" y="3933056"/>
            <a:ext cx="1728886" cy="2218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Quando </a:t>
            </a:r>
            <a:r>
              <a:rPr lang="pt-PT" sz="1800" b="0" dirty="0" smtClean="0">
                <a:solidFill>
                  <a:srgbClr val="0000FF"/>
                </a:solidFill>
                <a:latin typeface="+mn-lt"/>
                <a:cs typeface="Tw Cen MT"/>
              </a:rPr>
              <a:t>uma mensagem 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se perde há uma situação de bloqueio eterno (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  <a:cs typeface="Tw Cen MT"/>
              </a:rPr>
              <a:t>deadlock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) pois o ACK nunca chegará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411760" y="1484784"/>
            <a:ext cx="4487118" cy="4583113"/>
            <a:chOff x="1043608" y="1447800"/>
            <a:chExt cx="4487118" cy="4583113"/>
          </a:xfrm>
        </p:grpSpPr>
        <p:sp>
          <p:nvSpPr>
            <p:cNvPr id="27651" name="Rectangle 5"/>
            <p:cNvSpPr>
              <a:spLocks noChangeArrowheads="1"/>
            </p:cNvSpPr>
            <p:nvPr/>
          </p:nvSpPr>
          <p:spPr bwMode="auto">
            <a:xfrm>
              <a:off x="1616075" y="2465388"/>
              <a:ext cx="2055813" cy="146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27652" name="Line 6"/>
            <p:cNvSpPr>
              <a:spLocks noChangeShapeType="1"/>
            </p:cNvSpPr>
            <p:nvPr/>
          </p:nvSpPr>
          <p:spPr bwMode="auto">
            <a:xfrm flipH="1">
              <a:off x="2133600" y="1504950"/>
              <a:ext cx="15875" cy="42862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3" name="Line 7"/>
            <p:cNvSpPr>
              <a:spLocks noChangeShapeType="1"/>
            </p:cNvSpPr>
            <p:nvPr/>
          </p:nvSpPr>
          <p:spPr bwMode="auto">
            <a:xfrm>
              <a:off x="4267200" y="1447800"/>
              <a:ext cx="0" cy="434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3084238" y="1566863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1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95241" name="Rectangle 9"/>
            <p:cNvSpPr>
              <a:spLocks noChangeArrowheads="1"/>
            </p:cNvSpPr>
            <p:nvPr/>
          </p:nvSpPr>
          <p:spPr bwMode="auto">
            <a:xfrm>
              <a:off x="1043608" y="1484784"/>
              <a:ext cx="1030288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 dirty="0" err="1">
                  <a:solidFill>
                    <a:srgbClr val="FF3300"/>
                  </a:solidFill>
                  <a:latin typeface="+mn-lt"/>
                  <a:cs typeface="Tw Cen MT"/>
                </a:rPr>
                <a:t>Emissor</a:t>
              </a:r>
              <a:endParaRPr lang="en-US" sz="1800" b="0" dirty="0">
                <a:solidFill>
                  <a:srgbClr val="FF3300"/>
                </a:solidFill>
                <a:latin typeface="+mn-lt"/>
                <a:cs typeface="Tw Cen MT"/>
              </a:endParaRPr>
            </a:p>
          </p:txBody>
        </p:sp>
        <p:sp>
          <p:nvSpPr>
            <p:cNvPr id="95242" name="Rectangle 10"/>
            <p:cNvSpPr>
              <a:spLocks noChangeArrowheads="1"/>
            </p:cNvSpPr>
            <p:nvPr/>
          </p:nvSpPr>
          <p:spPr bwMode="auto">
            <a:xfrm>
              <a:off x="4355976" y="1556792"/>
              <a:ext cx="1174750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 dirty="0">
                  <a:solidFill>
                    <a:srgbClr val="FF3300"/>
                  </a:solidFill>
                  <a:latin typeface="+mn-lt"/>
                  <a:cs typeface="Tw Cen MT"/>
                </a:rPr>
                <a:t>Receptor</a:t>
              </a:r>
            </a:p>
          </p:txBody>
        </p:sp>
        <p:sp>
          <p:nvSpPr>
            <p:cNvPr id="27657" name="Line 11"/>
            <p:cNvSpPr>
              <a:spLocks noChangeShapeType="1"/>
            </p:cNvSpPr>
            <p:nvPr/>
          </p:nvSpPr>
          <p:spPr bwMode="auto">
            <a:xfrm>
              <a:off x="2149475" y="1665288"/>
              <a:ext cx="2130425" cy="4365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8" name="Line 12"/>
            <p:cNvSpPr>
              <a:spLocks noChangeShapeType="1"/>
            </p:cNvSpPr>
            <p:nvPr/>
          </p:nvSpPr>
          <p:spPr bwMode="auto">
            <a:xfrm flipH="1">
              <a:off x="2149475" y="2101850"/>
              <a:ext cx="2130425" cy="5826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9" name="Line 13"/>
            <p:cNvSpPr>
              <a:spLocks noChangeShapeType="1"/>
            </p:cNvSpPr>
            <p:nvPr/>
          </p:nvSpPr>
          <p:spPr bwMode="auto">
            <a:xfrm>
              <a:off x="2149475" y="2684463"/>
              <a:ext cx="2130425" cy="36353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0" name="Line 14"/>
            <p:cNvSpPr>
              <a:spLocks noChangeShapeType="1"/>
            </p:cNvSpPr>
            <p:nvPr/>
          </p:nvSpPr>
          <p:spPr bwMode="auto">
            <a:xfrm flipH="1">
              <a:off x="2149475" y="3048000"/>
              <a:ext cx="2130425" cy="6540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1" name="Line 15"/>
            <p:cNvSpPr>
              <a:spLocks noChangeShapeType="1"/>
            </p:cNvSpPr>
            <p:nvPr/>
          </p:nvSpPr>
          <p:spPr bwMode="auto">
            <a:xfrm>
              <a:off x="2149475" y="3702050"/>
              <a:ext cx="1522413" cy="3333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2" name="Rectangle 18"/>
            <p:cNvSpPr>
              <a:spLocks noChangeArrowheads="1"/>
            </p:cNvSpPr>
            <p:nvPr/>
          </p:nvSpPr>
          <p:spPr bwMode="auto">
            <a:xfrm>
              <a:off x="3084238" y="2540000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2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27663" name="Rectangle 19"/>
            <p:cNvSpPr>
              <a:spLocks noChangeArrowheads="1"/>
            </p:cNvSpPr>
            <p:nvPr/>
          </p:nvSpPr>
          <p:spPr bwMode="auto">
            <a:xfrm>
              <a:off x="3237481" y="3645024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3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27664" name="Rectangle 20"/>
            <p:cNvSpPr>
              <a:spLocks noChangeArrowheads="1"/>
            </p:cNvSpPr>
            <p:nvPr/>
          </p:nvSpPr>
          <p:spPr bwMode="auto">
            <a:xfrm>
              <a:off x="2743200" y="2133600"/>
              <a:ext cx="508000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ack</a:t>
              </a:r>
            </a:p>
          </p:txBody>
        </p:sp>
        <p:sp>
          <p:nvSpPr>
            <p:cNvPr id="27665" name="Rectangle 21"/>
            <p:cNvSpPr>
              <a:spLocks noChangeArrowheads="1"/>
            </p:cNvSpPr>
            <p:nvPr/>
          </p:nvSpPr>
          <p:spPr bwMode="auto">
            <a:xfrm>
              <a:off x="2667000" y="3124200"/>
              <a:ext cx="508000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ack</a:t>
              </a:r>
            </a:p>
          </p:txBody>
        </p:sp>
        <p:grpSp>
          <p:nvGrpSpPr>
            <p:cNvPr id="27666" name="Group 22"/>
            <p:cNvGrpSpPr>
              <a:grpSpLocks/>
            </p:cNvGrpSpPr>
            <p:nvPr/>
          </p:nvGrpSpPr>
          <p:grpSpPr bwMode="auto">
            <a:xfrm>
              <a:off x="1185863" y="5122863"/>
              <a:ext cx="700087" cy="908050"/>
              <a:chOff x="756" y="3097"/>
              <a:chExt cx="441" cy="599"/>
            </a:xfrm>
          </p:grpSpPr>
          <p:sp>
            <p:nvSpPr>
              <p:cNvPr id="95257" name="Line 23"/>
              <p:cNvSpPr>
                <a:spLocks noChangeShapeType="1"/>
              </p:cNvSpPr>
              <p:nvPr/>
            </p:nvSpPr>
            <p:spPr bwMode="auto">
              <a:xfrm>
                <a:off x="979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solidFill>
                    <a:srgbClr val="FF33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5258" name="Rectangle 24"/>
              <p:cNvSpPr>
                <a:spLocks noChangeArrowheads="1"/>
              </p:cNvSpPr>
              <p:nvPr/>
            </p:nvSpPr>
            <p:spPr bwMode="auto">
              <a:xfrm>
                <a:off x="756" y="3097"/>
                <a:ext cx="441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  <a:defRPr/>
                </a:pPr>
                <a:r>
                  <a:rPr lang="en-US" sz="1400" b="0">
                    <a:solidFill>
                      <a:srgbClr val="FF3300"/>
                    </a:solidFill>
                    <a:latin typeface="+mn-lt"/>
                    <a:cs typeface="Tw Cen MT"/>
                  </a:rPr>
                  <a:t>tempo</a:t>
                </a:r>
              </a:p>
            </p:txBody>
          </p:sp>
        </p:grpSp>
        <p:sp>
          <p:nvSpPr>
            <p:cNvPr id="27667" name="AutoShape 25"/>
            <p:cNvSpPr>
              <a:spLocks noChangeArrowheads="1"/>
            </p:cNvSpPr>
            <p:nvPr/>
          </p:nvSpPr>
          <p:spPr bwMode="auto">
            <a:xfrm>
              <a:off x="3707904" y="3861048"/>
              <a:ext cx="368300" cy="352425"/>
            </a:xfrm>
            <a:prstGeom prst="star16">
              <a:avLst>
                <a:gd name="adj" fmla="val 37500"/>
              </a:avLst>
            </a:prstGeom>
            <a:solidFill>
              <a:srgbClr val="FF33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</p:grpSp>
      <p:sp>
        <p:nvSpPr>
          <p:cNvPr id="24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sz="4000" dirty="0">
                <a:latin typeface="+mn-lt"/>
                <a:ea typeface="ＭＳ Ｐゴシック" charset="0"/>
                <a:cs typeface="Tw Cen MT"/>
              </a:rPr>
              <a:t>Perca de um </a:t>
            </a:r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ACK</a:t>
            </a:r>
            <a:endParaRPr lang="pt-PT" sz="40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323528" y="4221088"/>
            <a:ext cx="2664296" cy="1277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Quando um ACK se perde há uma situação de bloqueio eterno (</a:t>
            </a:r>
            <a:r>
              <a:rPr lang="pt-PT" sz="1800" b="0" i="1" dirty="0" err="1">
                <a:solidFill>
                  <a:srgbClr val="0000FF"/>
                </a:solidFill>
                <a:latin typeface="+mn-lt"/>
                <a:cs typeface="Tw Cen MT"/>
              </a:rPr>
              <a:t>deadlock</a:t>
            </a:r>
            <a:r>
              <a:rPr lang="pt-PT" sz="1800" b="0" dirty="0">
                <a:solidFill>
                  <a:srgbClr val="0000FF"/>
                </a:solidFill>
                <a:latin typeface="+mn-lt"/>
                <a:cs typeface="Tw Cen MT"/>
              </a:rPr>
              <a:t>)</a:t>
            </a:r>
          </a:p>
          <a:p>
            <a:pPr algn="l" defTabSz="762000" eaLnBrk="0" hangingPunct="0">
              <a:lnSpc>
                <a:spcPct val="85000"/>
              </a:lnSpc>
              <a:defRPr/>
            </a:pPr>
            <a:endParaRPr lang="pt-PT" sz="1800" b="0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339752" y="1556792"/>
            <a:ext cx="4631134" cy="4583113"/>
            <a:chOff x="971600" y="1447800"/>
            <a:chExt cx="4631134" cy="4583113"/>
          </a:xfrm>
        </p:grpSpPr>
        <p:sp>
          <p:nvSpPr>
            <p:cNvPr id="28675" name="Rectangle 5"/>
            <p:cNvSpPr>
              <a:spLocks noChangeArrowheads="1"/>
            </p:cNvSpPr>
            <p:nvPr/>
          </p:nvSpPr>
          <p:spPr bwMode="auto">
            <a:xfrm>
              <a:off x="1616075" y="2465388"/>
              <a:ext cx="2055813" cy="146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b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28676" name="Line 6"/>
            <p:cNvSpPr>
              <a:spLocks noChangeShapeType="1"/>
            </p:cNvSpPr>
            <p:nvPr/>
          </p:nvSpPr>
          <p:spPr bwMode="auto">
            <a:xfrm flipH="1">
              <a:off x="2133600" y="1504950"/>
              <a:ext cx="15875" cy="42862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8677" name="Line 7"/>
            <p:cNvSpPr>
              <a:spLocks noChangeShapeType="1"/>
            </p:cNvSpPr>
            <p:nvPr/>
          </p:nvSpPr>
          <p:spPr bwMode="auto">
            <a:xfrm>
              <a:off x="4267200" y="1447800"/>
              <a:ext cx="0" cy="434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8678" name="Rectangle 8"/>
            <p:cNvSpPr>
              <a:spLocks noChangeArrowheads="1"/>
            </p:cNvSpPr>
            <p:nvPr/>
          </p:nvSpPr>
          <p:spPr bwMode="auto">
            <a:xfrm>
              <a:off x="3084238" y="1566863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1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95241" name="Rectangle 9"/>
            <p:cNvSpPr>
              <a:spLocks noChangeArrowheads="1"/>
            </p:cNvSpPr>
            <p:nvPr/>
          </p:nvSpPr>
          <p:spPr bwMode="auto">
            <a:xfrm>
              <a:off x="971600" y="1556792"/>
              <a:ext cx="1030288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 dirty="0" err="1">
                  <a:solidFill>
                    <a:srgbClr val="FF3300"/>
                  </a:solidFill>
                  <a:latin typeface="+mn-lt"/>
                  <a:cs typeface="Tw Cen MT"/>
                </a:rPr>
                <a:t>Emissor</a:t>
              </a:r>
              <a:endParaRPr lang="en-US" sz="1800" b="0" dirty="0">
                <a:solidFill>
                  <a:srgbClr val="FF3300"/>
                </a:solidFill>
                <a:latin typeface="+mn-lt"/>
                <a:cs typeface="Tw Cen MT"/>
              </a:endParaRPr>
            </a:p>
          </p:txBody>
        </p:sp>
        <p:sp>
          <p:nvSpPr>
            <p:cNvPr id="95242" name="Rectangle 10"/>
            <p:cNvSpPr>
              <a:spLocks noChangeArrowheads="1"/>
            </p:cNvSpPr>
            <p:nvPr/>
          </p:nvSpPr>
          <p:spPr bwMode="auto">
            <a:xfrm>
              <a:off x="4427984" y="1556792"/>
              <a:ext cx="1174750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 dirty="0">
                  <a:solidFill>
                    <a:srgbClr val="FF3300"/>
                  </a:solidFill>
                  <a:latin typeface="+mn-lt"/>
                  <a:cs typeface="Tw Cen MT"/>
                </a:rPr>
                <a:t>Receptor</a:t>
              </a:r>
            </a:p>
          </p:txBody>
        </p:sp>
        <p:sp>
          <p:nvSpPr>
            <p:cNvPr id="28681" name="Line 11"/>
            <p:cNvSpPr>
              <a:spLocks noChangeShapeType="1"/>
            </p:cNvSpPr>
            <p:nvPr/>
          </p:nvSpPr>
          <p:spPr bwMode="auto">
            <a:xfrm>
              <a:off x="2149475" y="1665288"/>
              <a:ext cx="2130425" cy="4365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8682" name="Line 12"/>
            <p:cNvSpPr>
              <a:spLocks noChangeShapeType="1"/>
            </p:cNvSpPr>
            <p:nvPr/>
          </p:nvSpPr>
          <p:spPr bwMode="auto">
            <a:xfrm flipH="1">
              <a:off x="2149475" y="2101850"/>
              <a:ext cx="2130425" cy="5826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8683" name="Line 13"/>
            <p:cNvSpPr>
              <a:spLocks noChangeShapeType="1"/>
            </p:cNvSpPr>
            <p:nvPr/>
          </p:nvSpPr>
          <p:spPr bwMode="auto">
            <a:xfrm>
              <a:off x="2149475" y="2684463"/>
              <a:ext cx="2130425" cy="36353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8684" name="Line 14"/>
            <p:cNvSpPr>
              <a:spLocks noChangeShapeType="1"/>
            </p:cNvSpPr>
            <p:nvPr/>
          </p:nvSpPr>
          <p:spPr bwMode="auto">
            <a:xfrm flipH="1">
              <a:off x="2149475" y="3048000"/>
              <a:ext cx="2130425" cy="6540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8685" name="Line 15"/>
            <p:cNvSpPr>
              <a:spLocks noChangeShapeType="1"/>
            </p:cNvSpPr>
            <p:nvPr/>
          </p:nvSpPr>
          <p:spPr bwMode="auto">
            <a:xfrm>
              <a:off x="2149475" y="3702050"/>
              <a:ext cx="2130425" cy="509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8686" name="Line 16"/>
            <p:cNvSpPr>
              <a:spLocks noChangeShapeType="1"/>
            </p:cNvSpPr>
            <p:nvPr/>
          </p:nvSpPr>
          <p:spPr bwMode="auto">
            <a:xfrm flipH="1">
              <a:off x="3138488" y="4211638"/>
              <a:ext cx="1141412" cy="36353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8687" name="Rectangle 17"/>
            <p:cNvSpPr>
              <a:spLocks noChangeArrowheads="1"/>
            </p:cNvSpPr>
            <p:nvPr/>
          </p:nvSpPr>
          <p:spPr bwMode="auto">
            <a:xfrm>
              <a:off x="3352800" y="4495800"/>
              <a:ext cx="508000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ack</a:t>
              </a:r>
            </a:p>
          </p:txBody>
        </p:sp>
        <p:sp>
          <p:nvSpPr>
            <p:cNvPr id="28688" name="Rectangle 18"/>
            <p:cNvSpPr>
              <a:spLocks noChangeArrowheads="1"/>
            </p:cNvSpPr>
            <p:nvPr/>
          </p:nvSpPr>
          <p:spPr bwMode="auto">
            <a:xfrm>
              <a:off x="3084238" y="2540000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2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28689" name="Rectangle 19"/>
            <p:cNvSpPr>
              <a:spLocks noChangeArrowheads="1"/>
            </p:cNvSpPr>
            <p:nvPr/>
          </p:nvSpPr>
          <p:spPr bwMode="auto">
            <a:xfrm>
              <a:off x="3236638" y="3700463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3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28690" name="Rectangle 20"/>
            <p:cNvSpPr>
              <a:spLocks noChangeArrowheads="1"/>
            </p:cNvSpPr>
            <p:nvPr/>
          </p:nvSpPr>
          <p:spPr bwMode="auto">
            <a:xfrm>
              <a:off x="2743200" y="2133600"/>
              <a:ext cx="508000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ack</a:t>
              </a:r>
            </a:p>
          </p:txBody>
        </p:sp>
        <p:sp>
          <p:nvSpPr>
            <p:cNvPr id="28691" name="Rectangle 21"/>
            <p:cNvSpPr>
              <a:spLocks noChangeArrowheads="1"/>
            </p:cNvSpPr>
            <p:nvPr/>
          </p:nvSpPr>
          <p:spPr bwMode="auto">
            <a:xfrm>
              <a:off x="2667000" y="3124200"/>
              <a:ext cx="508000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ack</a:t>
              </a:r>
            </a:p>
          </p:txBody>
        </p:sp>
        <p:grpSp>
          <p:nvGrpSpPr>
            <p:cNvPr id="28692" name="Group 22"/>
            <p:cNvGrpSpPr>
              <a:grpSpLocks/>
            </p:cNvGrpSpPr>
            <p:nvPr/>
          </p:nvGrpSpPr>
          <p:grpSpPr bwMode="auto">
            <a:xfrm>
              <a:off x="1211263" y="5122863"/>
              <a:ext cx="650875" cy="908050"/>
              <a:chOff x="772" y="3097"/>
              <a:chExt cx="410" cy="599"/>
            </a:xfrm>
          </p:grpSpPr>
          <p:sp>
            <p:nvSpPr>
              <p:cNvPr id="28694" name="Line 23"/>
              <p:cNvSpPr>
                <a:spLocks noChangeShapeType="1"/>
              </p:cNvSpPr>
              <p:nvPr/>
            </p:nvSpPr>
            <p:spPr bwMode="auto">
              <a:xfrm>
                <a:off x="979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/>
              </a:p>
            </p:txBody>
          </p:sp>
          <p:sp>
            <p:nvSpPr>
              <p:cNvPr id="28695" name="Rectangle 24"/>
              <p:cNvSpPr>
                <a:spLocks noChangeArrowheads="1"/>
              </p:cNvSpPr>
              <p:nvPr/>
            </p:nvSpPr>
            <p:spPr bwMode="auto">
              <a:xfrm>
                <a:off x="772" y="3097"/>
                <a:ext cx="41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en-US" sz="1400" b="0">
                    <a:solidFill>
                      <a:srgbClr val="FF3300"/>
                    </a:solidFill>
                    <a:latin typeface="Tw Cen MT" charset="0"/>
                    <a:cs typeface="Tw Cen MT" charset="0"/>
                  </a:rPr>
                  <a:t>tempo</a:t>
                </a:r>
              </a:p>
            </p:txBody>
          </p:sp>
        </p:grpSp>
        <p:sp>
          <p:nvSpPr>
            <p:cNvPr id="28693" name="AutoShape 25"/>
            <p:cNvSpPr>
              <a:spLocks noChangeArrowheads="1"/>
            </p:cNvSpPr>
            <p:nvPr/>
          </p:nvSpPr>
          <p:spPr bwMode="auto">
            <a:xfrm>
              <a:off x="2763838" y="4435475"/>
              <a:ext cx="368300" cy="352425"/>
            </a:xfrm>
            <a:prstGeom prst="star16">
              <a:avLst>
                <a:gd name="adj" fmla="val 375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</p:grpSp>
      <p:sp>
        <p:nvSpPr>
          <p:cNvPr id="26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dirty="0">
                <a:latin typeface="+mn-lt"/>
                <a:ea typeface="ＭＳ Ｐゴシック" charset="0"/>
                <a:cs typeface="Tw Cen MT"/>
              </a:rPr>
              <a:t>Introduç</a:t>
            </a:r>
            <a:r>
              <a:rPr lang="pt-PT" altLang="ja-JP" dirty="0">
                <a:latin typeface="+mn-lt"/>
                <a:ea typeface="ヒラギノ角ゴ Pro W3" charset="0"/>
                <a:cs typeface="Tw Cen MT"/>
              </a:rPr>
              <a:t>ão de </a:t>
            </a:r>
            <a:r>
              <a:rPr lang="pt-PT" altLang="ja-JP" dirty="0" smtClean="0">
                <a:latin typeface="+mn-lt"/>
                <a:ea typeface="ヒラギノ角ゴ Pro W3" charset="0"/>
                <a:cs typeface="Tw Cen MT"/>
              </a:rPr>
              <a:t>temporizadores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395536" y="4293096"/>
            <a:ext cx="2808312" cy="1147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l" defTabSz="762000" eaLnBrk="0" hangingPunct="0">
              <a:lnSpc>
                <a:spcPct val="85000"/>
              </a:lnSpc>
              <a:defRPr/>
            </a:pPr>
            <a:r>
              <a:rPr lang="en-US" b="0" dirty="0">
                <a:solidFill>
                  <a:srgbClr val="0000FF"/>
                </a:solidFill>
                <a:latin typeface="+mn-lt"/>
                <a:cs typeface="Tw Cen MT"/>
              </a:rPr>
              <a:t>A </a:t>
            </a:r>
            <a:r>
              <a:rPr lang="en-US" b="0" dirty="0" err="1">
                <a:solidFill>
                  <a:srgbClr val="0000FF"/>
                </a:solidFill>
                <a:latin typeface="+mn-lt"/>
                <a:cs typeface="Tw Cen MT"/>
              </a:rPr>
              <a:t>terminologia</a:t>
            </a:r>
            <a:r>
              <a:rPr lang="en-US" b="0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en-US" b="0" dirty="0" err="1">
                <a:solidFill>
                  <a:srgbClr val="0000FF"/>
                </a:solidFill>
                <a:latin typeface="+mn-lt"/>
                <a:cs typeface="Tw Cen MT"/>
              </a:rPr>
              <a:t>usada</a:t>
            </a:r>
            <a:r>
              <a:rPr lang="en-US" b="0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en-US" b="0" dirty="0" err="1">
                <a:solidFill>
                  <a:srgbClr val="0000FF"/>
                </a:solidFill>
                <a:latin typeface="+mn-lt"/>
                <a:cs typeface="Tw Cen MT"/>
              </a:rPr>
              <a:t>em</a:t>
            </a:r>
            <a:r>
              <a:rPr lang="en-US" b="0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en-US" b="0" dirty="0" err="1">
                <a:solidFill>
                  <a:srgbClr val="0000FF"/>
                </a:solidFill>
                <a:latin typeface="+mn-lt"/>
                <a:cs typeface="Tw Cen MT"/>
              </a:rPr>
              <a:t>inglês</a:t>
            </a:r>
            <a:r>
              <a:rPr lang="en-US" b="0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en-US" b="0" dirty="0" err="1">
                <a:solidFill>
                  <a:srgbClr val="0000FF"/>
                </a:solidFill>
                <a:latin typeface="+mn-lt"/>
                <a:cs typeface="Tw Cen MT"/>
              </a:rPr>
              <a:t>corresponde</a:t>
            </a:r>
            <a:r>
              <a:rPr lang="en-US" b="0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en-US" b="0" dirty="0" err="1">
                <a:solidFill>
                  <a:srgbClr val="0000FF"/>
                </a:solidFill>
                <a:latin typeface="+mn-lt"/>
                <a:cs typeface="Tw Cen MT"/>
              </a:rPr>
              <a:t>à</a:t>
            </a:r>
            <a:r>
              <a:rPr lang="en-US" b="0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en-US" b="0" dirty="0" err="1">
                <a:solidFill>
                  <a:srgbClr val="0000FF"/>
                </a:solidFill>
                <a:latin typeface="+mn-lt"/>
                <a:cs typeface="Tw Cen MT"/>
              </a:rPr>
              <a:t>expiração</a:t>
            </a:r>
            <a:r>
              <a:rPr lang="en-US" b="0" dirty="0">
                <a:solidFill>
                  <a:srgbClr val="0000FF"/>
                </a:solidFill>
                <a:latin typeface="+mn-lt"/>
                <a:cs typeface="Tw Cen MT"/>
              </a:rPr>
              <a:t> do </a:t>
            </a:r>
            <a:r>
              <a:rPr lang="en-US" b="0" dirty="0" err="1">
                <a:solidFill>
                  <a:srgbClr val="0000FF"/>
                </a:solidFill>
                <a:latin typeface="+mn-lt"/>
                <a:cs typeface="Tw Cen MT"/>
              </a:rPr>
              <a:t>temporizador</a:t>
            </a:r>
            <a:r>
              <a:rPr lang="en-US" b="0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en-US" b="0" i="1" dirty="0">
                <a:solidFill>
                  <a:srgbClr val="0000FF"/>
                </a:solidFill>
                <a:latin typeface="+mn-lt"/>
                <a:cs typeface="Tw Cen MT"/>
              </a:rPr>
              <a:t>timeout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267744" y="1412776"/>
            <a:ext cx="4775150" cy="4044950"/>
            <a:chOff x="2987824" y="1447800"/>
            <a:chExt cx="4775150" cy="4044950"/>
          </a:xfrm>
        </p:grpSpPr>
        <p:sp>
          <p:nvSpPr>
            <p:cNvPr id="29698" name="Line 4"/>
            <p:cNvSpPr>
              <a:spLocks noChangeShapeType="1"/>
            </p:cNvSpPr>
            <p:nvPr/>
          </p:nvSpPr>
          <p:spPr bwMode="auto">
            <a:xfrm flipH="1">
              <a:off x="4356100" y="1447800"/>
              <a:ext cx="0" cy="4044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9699" name="Line 5"/>
            <p:cNvSpPr>
              <a:spLocks noChangeShapeType="1"/>
            </p:cNvSpPr>
            <p:nvPr/>
          </p:nvSpPr>
          <p:spPr bwMode="auto">
            <a:xfrm flipH="1">
              <a:off x="6335713" y="1465263"/>
              <a:ext cx="0" cy="40274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9700" name="Rectangle 6"/>
            <p:cNvSpPr>
              <a:spLocks noChangeArrowheads="1"/>
            </p:cNvSpPr>
            <p:nvPr/>
          </p:nvSpPr>
          <p:spPr bwMode="auto">
            <a:xfrm>
              <a:off x="5216250" y="1511300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1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97289" name="Rectangle 7"/>
            <p:cNvSpPr>
              <a:spLocks noChangeArrowheads="1"/>
            </p:cNvSpPr>
            <p:nvPr/>
          </p:nvSpPr>
          <p:spPr bwMode="auto">
            <a:xfrm>
              <a:off x="2987824" y="1556792"/>
              <a:ext cx="1030288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 dirty="0" err="1">
                  <a:solidFill>
                    <a:srgbClr val="FF3300"/>
                  </a:solidFill>
                  <a:latin typeface="+mn-lt"/>
                  <a:cs typeface="Tw Cen MT"/>
                </a:rPr>
                <a:t>Emissor</a:t>
              </a:r>
              <a:endParaRPr lang="en-US" sz="1800" b="0" dirty="0">
                <a:solidFill>
                  <a:srgbClr val="FF3300"/>
                </a:solidFill>
                <a:latin typeface="+mn-lt"/>
                <a:cs typeface="Tw Cen MT"/>
              </a:endParaRPr>
            </a:p>
          </p:txBody>
        </p:sp>
        <p:sp>
          <p:nvSpPr>
            <p:cNvPr id="97290" name="Rectangle 8"/>
            <p:cNvSpPr>
              <a:spLocks noChangeArrowheads="1"/>
            </p:cNvSpPr>
            <p:nvPr/>
          </p:nvSpPr>
          <p:spPr bwMode="auto">
            <a:xfrm>
              <a:off x="6588224" y="1556792"/>
              <a:ext cx="11747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 dirty="0">
                  <a:solidFill>
                    <a:srgbClr val="FF3300"/>
                  </a:solidFill>
                  <a:latin typeface="+mn-lt"/>
                  <a:cs typeface="Tw Cen MT"/>
                </a:rPr>
                <a:t>Receptor</a:t>
              </a:r>
            </a:p>
          </p:txBody>
        </p:sp>
        <p:sp>
          <p:nvSpPr>
            <p:cNvPr id="29703" name="Line 9"/>
            <p:cNvSpPr>
              <a:spLocks noChangeShapeType="1"/>
            </p:cNvSpPr>
            <p:nvPr/>
          </p:nvSpPr>
          <p:spPr bwMode="auto">
            <a:xfrm>
              <a:off x="4356100" y="1620838"/>
              <a:ext cx="1979613" cy="3984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9704" name="Line 10"/>
            <p:cNvSpPr>
              <a:spLocks noChangeShapeType="1"/>
            </p:cNvSpPr>
            <p:nvPr/>
          </p:nvSpPr>
          <p:spPr bwMode="auto">
            <a:xfrm flipH="1">
              <a:off x="4356100" y="2051050"/>
              <a:ext cx="1979613" cy="5857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9705" name="Line 11"/>
            <p:cNvSpPr>
              <a:spLocks noChangeShapeType="1"/>
            </p:cNvSpPr>
            <p:nvPr/>
          </p:nvSpPr>
          <p:spPr bwMode="auto">
            <a:xfrm>
              <a:off x="4356100" y="2649538"/>
              <a:ext cx="1295400" cy="1698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9706" name="Line 12"/>
            <p:cNvSpPr>
              <a:spLocks noChangeShapeType="1"/>
            </p:cNvSpPr>
            <p:nvPr/>
          </p:nvSpPr>
          <p:spPr bwMode="auto">
            <a:xfrm>
              <a:off x="4356100" y="3506788"/>
              <a:ext cx="1979613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9707" name="Rectangle 13"/>
            <p:cNvSpPr>
              <a:spLocks noChangeArrowheads="1"/>
            </p:cNvSpPr>
            <p:nvPr/>
          </p:nvSpPr>
          <p:spPr bwMode="auto">
            <a:xfrm>
              <a:off x="5076056" y="1988840"/>
              <a:ext cx="5080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 err="1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ack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29708" name="Rectangle 14"/>
            <p:cNvSpPr>
              <a:spLocks noChangeArrowheads="1"/>
            </p:cNvSpPr>
            <p:nvPr/>
          </p:nvSpPr>
          <p:spPr bwMode="auto">
            <a:xfrm>
              <a:off x="4759050" y="2773363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2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29709" name="Rectangle 15"/>
            <p:cNvSpPr>
              <a:spLocks noChangeArrowheads="1"/>
            </p:cNvSpPr>
            <p:nvPr/>
          </p:nvSpPr>
          <p:spPr bwMode="auto">
            <a:xfrm>
              <a:off x="5140050" y="3338513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2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29710" name="Line 16"/>
            <p:cNvSpPr>
              <a:spLocks noChangeShapeType="1"/>
            </p:cNvSpPr>
            <p:nvPr/>
          </p:nvSpPr>
          <p:spPr bwMode="auto">
            <a:xfrm>
              <a:off x="4356100" y="4933950"/>
              <a:ext cx="1979613" cy="431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9711" name="Line 17"/>
            <p:cNvSpPr>
              <a:spLocks noChangeShapeType="1"/>
            </p:cNvSpPr>
            <p:nvPr/>
          </p:nvSpPr>
          <p:spPr bwMode="auto">
            <a:xfrm flipH="1">
              <a:off x="4356100" y="3881438"/>
              <a:ext cx="1979613" cy="3667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9712" name="Line 18"/>
            <p:cNvSpPr>
              <a:spLocks noChangeShapeType="1"/>
            </p:cNvSpPr>
            <p:nvPr/>
          </p:nvSpPr>
          <p:spPr bwMode="auto">
            <a:xfrm>
              <a:off x="4356100" y="4248150"/>
              <a:ext cx="1979613" cy="2476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9713" name="Line 19"/>
            <p:cNvSpPr>
              <a:spLocks noChangeShapeType="1"/>
            </p:cNvSpPr>
            <p:nvPr/>
          </p:nvSpPr>
          <p:spPr bwMode="auto">
            <a:xfrm flipH="1">
              <a:off x="4356100" y="4495800"/>
              <a:ext cx="1979613" cy="4381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/>
            </a:p>
          </p:txBody>
        </p:sp>
        <p:sp>
          <p:nvSpPr>
            <p:cNvPr id="29714" name="Rectangle 20"/>
            <p:cNvSpPr>
              <a:spLocks noChangeArrowheads="1"/>
            </p:cNvSpPr>
            <p:nvPr/>
          </p:nvSpPr>
          <p:spPr bwMode="auto">
            <a:xfrm>
              <a:off x="4378325" y="3871913"/>
              <a:ext cx="5080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ack</a:t>
              </a:r>
            </a:p>
          </p:txBody>
        </p:sp>
        <p:sp>
          <p:nvSpPr>
            <p:cNvPr id="29715" name="Rectangle 21"/>
            <p:cNvSpPr>
              <a:spLocks noChangeArrowheads="1"/>
            </p:cNvSpPr>
            <p:nvPr/>
          </p:nvSpPr>
          <p:spPr bwMode="auto">
            <a:xfrm>
              <a:off x="5648050" y="4079875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3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29716" name="Rectangle 22"/>
            <p:cNvSpPr>
              <a:spLocks noChangeArrowheads="1"/>
            </p:cNvSpPr>
            <p:nvPr/>
          </p:nvSpPr>
          <p:spPr bwMode="auto">
            <a:xfrm>
              <a:off x="4356100" y="4535488"/>
              <a:ext cx="5080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ack</a:t>
              </a:r>
            </a:p>
          </p:txBody>
        </p:sp>
        <p:sp>
          <p:nvSpPr>
            <p:cNvPr id="29717" name="Rectangle 23"/>
            <p:cNvSpPr>
              <a:spLocks noChangeArrowheads="1"/>
            </p:cNvSpPr>
            <p:nvPr/>
          </p:nvSpPr>
          <p:spPr bwMode="auto">
            <a:xfrm>
              <a:off x="5843313" y="4933950"/>
              <a:ext cx="467275" cy="335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</a:pPr>
              <a:r>
                <a:rPr lang="en-US" sz="1800" b="0" dirty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m</a:t>
              </a:r>
              <a:r>
                <a:rPr lang="en-US" sz="1800" b="0" dirty="0" smtClean="0">
                  <a:solidFill>
                    <a:srgbClr val="000000"/>
                  </a:solidFill>
                  <a:latin typeface="Tw Cen MT" charset="0"/>
                  <a:cs typeface="Tw Cen MT" charset="0"/>
                </a:rPr>
                <a:t>4</a:t>
              </a:r>
              <a:endPara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sp>
          <p:nvSpPr>
            <p:cNvPr id="97307" name="Rectangle 26"/>
            <p:cNvSpPr>
              <a:spLocks noChangeArrowheads="1"/>
            </p:cNvSpPr>
            <p:nvPr/>
          </p:nvSpPr>
          <p:spPr bwMode="auto">
            <a:xfrm>
              <a:off x="3059832" y="2852936"/>
              <a:ext cx="1017587" cy="334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85000"/>
                </a:lnSpc>
                <a:defRPr/>
              </a:pPr>
              <a:r>
                <a:rPr lang="en-US" sz="1800" b="0" dirty="0">
                  <a:solidFill>
                    <a:srgbClr val="0000FF"/>
                  </a:solidFill>
                  <a:latin typeface="+mn-lt"/>
                  <a:cs typeface="Tw Cen MT"/>
                </a:rPr>
                <a:t>timeout</a:t>
              </a:r>
            </a:p>
          </p:txBody>
        </p:sp>
        <p:sp>
          <p:nvSpPr>
            <p:cNvPr id="29720" name="AutoShape 28"/>
            <p:cNvSpPr>
              <a:spLocks noChangeArrowheads="1"/>
            </p:cNvSpPr>
            <p:nvPr/>
          </p:nvSpPr>
          <p:spPr bwMode="auto">
            <a:xfrm>
              <a:off x="5657850" y="2643188"/>
              <a:ext cx="368300" cy="354012"/>
            </a:xfrm>
            <a:prstGeom prst="star16">
              <a:avLst>
                <a:gd name="adj" fmla="val 375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>
                <a:solidFill>
                  <a:srgbClr val="000000"/>
                </a:solidFill>
                <a:latin typeface="Tw Cen MT" charset="0"/>
                <a:cs typeface="Tw Cen MT" charset="0"/>
              </a:endParaRPr>
            </a:p>
          </p:txBody>
        </p:sp>
        <p:grpSp>
          <p:nvGrpSpPr>
            <p:cNvPr id="29721" name="Group 31"/>
            <p:cNvGrpSpPr>
              <a:grpSpLocks/>
            </p:cNvGrpSpPr>
            <p:nvPr/>
          </p:nvGrpSpPr>
          <p:grpSpPr bwMode="auto">
            <a:xfrm>
              <a:off x="6667500" y="3917950"/>
              <a:ext cx="700088" cy="915988"/>
              <a:chOff x="4095" y="2472"/>
              <a:chExt cx="441" cy="600"/>
            </a:xfrm>
          </p:grpSpPr>
          <p:sp>
            <p:nvSpPr>
              <p:cNvPr id="97313" name="Line 32"/>
              <p:cNvSpPr>
                <a:spLocks noChangeShapeType="1"/>
              </p:cNvSpPr>
              <p:nvPr/>
            </p:nvSpPr>
            <p:spPr bwMode="auto">
              <a:xfrm>
                <a:off x="4318" y="264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solidFill>
                    <a:srgbClr val="FF33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7314" name="Rectangle 33"/>
              <p:cNvSpPr>
                <a:spLocks noChangeArrowheads="1"/>
              </p:cNvSpPr>
              <p:nvPr/>
            </p:nvSpPr>
            <p:spPr bwMode="auto">
              <a:xfrm>
                <a:off x="4095" y="2472"/>
                <a:ext cx="441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  <a:defRPr/>
                </a:pPr>
                <a:r>
                  <a:rPr lang="en-US" sz="1400" b="0">
                    <a:solidFill>
                      <a:srgbClr val="FF3300"/>
                    </a:solidFill>
                    <a:latin typeface="+mn-lt"/>
                    <a:cs typeface="Tw Cen MT"/>
                  </a:rPr>
                  <a:t>tempo</a:t>
                </a:r>
              </a:p>
            </p:txBody>
          </p:sp>
        </p:grpSp>
        <p:sp>
          <p:nvSpPr>
            <p:cNvPr id="30" name="AutoShape 36"/>
            <p:cNvSpPr>
              <a:spLocks/>
            </p:cNvSpPr>
            <p:nvPr/>
          </p:nvSpPr>
          <p:spPr bwMode="auto">
            <a:xfrm>
              <a:off x="4139952" y="2636912"/>
              <a:ext cx="128588" cy="803275"/>
            </a:xfrm>
            <a:prstGeom prst="leftBrace">
              <a:avLst>
                <a:gd name="adj1" fmla="val 5205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/>
            </a:p>
          </p:txBody>
        </p:sp>
      </p:grpSp>
      <p:sp>
        <p:nvSpPr>
          <p:cNvPr id="32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Que acontece quando se perde o ACK?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30722" name="Line 4"/>
          <p:cNvSpPr>
            <a:spLocks noChangeShapeType="1"/>
          </p:cNvSpPr>
          <p:nvPr/>
        </p:nvSpPr>
        <p:spPr bwMode="auto">
          <a:xfrm>
            <a:off x="3739580" y="1412776"/>
            <a:ext cx="0" cy="4630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/>
          </a:p>
        </p:txBody>
      </p:sp>
      <p:sp>
        <p:nvSpPr>
          <p:cNvPr id="30723" name="Line 5"/>
          <p:cNvSpPr>
            <a:spLocks noChangeShapeType="1"/>
          </p:cNvSpPr>
          <p:nvPr/>
        </p:nvSpPr>
        <p:spPr bwMode="auto">
          <a:xfrm>
            <a:off x="5719192" y="1428651"/>
            <a:ext cx="0" cy="4632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/>
          </a:p>
        </p:txBody>
      </p:sp>
      <p:sp>
        <p:nvSpPr>
          <p:cNvPr id="30724" name="Rectangle 6"/>
          <p:cNvSpPr>
            <a:spLocks noChangeArrowheads="1"/>
          </p:cNvSpPr>
          <p:nvPr/>
        </p:nvSpPr>
        <p:spPr bwMode="auto">
          <a:xfrm>
            <a:off x="4599730" y="1476276"/>
            <a:ext cx="467275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rPr>
              <a:t>m</a:t>
            </a:r>
            <a:r>
              <a:rPr lang="en-US" sz="1800" b="0" dirty="0" smtClean="0">
                <a:solidFill>
                  <a:srgbClr val="000000"/>
                </a:solidFill>
                <a:latin typeface="Tw Cen MT" charset="0"/>
                <a:cs typeface="Tw Cen MT" charset="0"/>
              </a:rPr>
              <a:t>1</a:t>
            </a:r>
            <a:endParaRPr lang="en-US" sz="1800" b="0" dirty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97289" name="Rectangle 7"/>
          <p:cNvSpPr>
            <a:spLocks noChangeArrowheads="1"/>
          </p:cNvSpPr>
          <p:nvPr/>
        </p:nvSpPr>
        <p:spPr bwMode="auto">
          <a:xfrm>
            <a:off x="2123728" y="1590601"/>
            <a:ext cx="1030287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 dirty="0" err="1">
                <a:solidFill>
                  <a:srgbClr val="FF3300"/>
                </a:solidFill>
                <a:latin typeface="+mn-lt"/>
                <a:cs typeface="Tw Cen MT"/>
              </a:rPr>
              <a:t>Emissor</a:t>
            </a:r>
            <a:endParaRPr lang="en-US" sz="1800" b="0" dirty="0">
              <a:solidFill>
                <a:srgbClr val="FF3300"/>
              </a:solidFill>
              <a:latin typeface="+mn-lt"/>
              <a:cs typeface="Tw Cen MT"/>
            </a:endParaRPr>
          </a:p>
        </p:txBody>
      </p:sp>
      <p:sp>
        <p:nvSpPr>
          <p:cNvPr id="97290" name="Rectangle 8"/>
          <p:cNvSpPr>
            <a:spLocks noChangeArrowheads="1"/>
          </p:cNvSpPr>
          <p:nvPr/>
        </p:nvSpPr>
        <p:spPr bwMode="auto">
          <a:xfrm>
            <a:off x="5995417" y="1590576"/>
            <a:ext cx="117475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>
                <a:solidFill>
                  <a:srgbClr val="FF3300"/>
                </a:solidFill>
                <a:latin typeface="+mn-lt"/>
                <a:cs typeface="Tw Cen MT"/>
              </a:rPr>
              <a:t>Receptor</a:t>
            </a:r>
          </a:p>
        </p:txBody>
      </p:sp>
      <p:sp>
        <p:nvSpPr>
          <p:cNvPr id="30727" name="Line 9"/>
          <p:cNvSpPr>
            <a:spLocks noChangeShapeType="1"/>
          </p:cNvSpPr>
          <p:nvPr/>
        </p:nvSpPr>
        <p:spPr bwMode="auto">
          <a:xfrm>
            <a:off x="3739580" y="1584226"/>
            <a:ext cx="1979612" cy="400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/>
          </a:p>
        </p:txBody>
      </p:sp>
      <p:sp>
        <p:nvSpPr>
          <p:cNvPr id="30728" name="Line 10"/>
          <p:cNvSpPr>
            <a:spLocks noChangeShapeType="1"/>
          </p:cNvSpPr>
          <p:nvPr/>
        </p:nvSpPr>
        <p:spPr bwMode="auto">
          <a:xfrm flipH="1">
            <a:off x="3739580" y="2014439"/>
            <a:ext cx="1979612" cy="5857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/>
          </a:p>
        </p:txBody>
      </p:sp>
      <p:sp>
        <p:nvSpPr>
          <p:cNvPr id="30729" name="Line 11"/>
          <p:cNvSpPr>
            <a:spLocks noChangeShapeType="1"/>
          </p:cNvSpPr>
          <p:nvPr/>
        </p:nvSpPr>
        <p:spPr bwMode="auto">
          <a:xfrm>
            <a:off x="3739580" y="2612926"/>
            <a:ext cx="1295400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/>
          </a:p>
        </p:txBody>
      </p:sp>
      <p:sp>
        <p:nvSpPr>
          <p:cNvPr id="30730" name="Line 12"/>
          <p:cNvSpPr>
            <a:spLocks noChangeShapeType="1"/>
          </p:cNvSpPr>
          <p:nvPr/>
        </p:nvSpPr>
        <p:spPr bwMode="auto">
          <a:xfrm>
            <a:off x="3739580" y="3470176"/>
            <a:ext cx="1979612" cy="344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/>
          </a:p>
        </p:txBody>
      </p:sp>
      <p:sp>
        <p:nvSpPr>
          <p:cNvPr id="30731" name="Rectangle 13"/>
          <p:cNvSpPr>
            <a:spLocks noChangeArrowheads="1"/>
          </p:cNvSpPr>
          <p:nvPr/>
        </p:nvSpPr>
        <p:spPr bwMode="auto">
          <a:xfrm>
            <a:off x="4561905" y="1989039"/>
            <a:ext cx="508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</a:t>
            </a:r>
          </a:p>
        </p:txBody>
      </p:sp>
      <p:sp>
        <p:nvSpPr>
          <p:cNvPr id="30732" name="Rectangle 14"/>
          <p:cNvSpPr>
            <a:spLocks noChangeArrowheads="1"/>
          </p:cNvSpPr>
          <p:nvPr/>
        </p:nvSpPr>
        <p:spPr bwMode="auto">
          <a:xfrm>
            <a:off x="4142530" y="2738339"/>
            <a:ext cx="467275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rPr>
              <a:t>m</a:t>
            </a:r>
            <a:r>
              <a:rPr lang="en-US" sz="1800" b="0" dirty="0" smtClean="0">
                <a:solidFill>
                  <a:srgbClr val="000000"/>
                </a:solidFill>
                <a:latin typeface="Tw Cen MT" charset="0"/>
                <a:cs typeface="Tw Cen MT" charset="0"/>
              </a:rPr>
              <a:t>2</a:t>
            </a:r>
            <a:endParaRPr lang="en-US" sz="1800" b="0" dirty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30733" name="Rectangle 15"/>
          <p:cNvSpPr>
            <a:spLocks noChangeArrowheads="1"/>
          </p:cNvSpPr>
          <p:nvPr/>
        </p:nvSpPr>
        <p:spPr bwMode="auto">
          <a:xfrm>
            <a:off x="4523530" y="3303489"/>
            <a:ext cx="467275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rPr>
              <a:t>m</a:t>
            </a:r>
            <a:r>
              <a:rPr lang="en-US" sz="1800" b="0" dirty="0" smtClean="0">
                <a:solidFill>
                  <a:srgbClr val="000000"/>
                </a:solidFill>
                <a:latin typeface="Tw Cen MT" charset="0"/>
                <a:cs typeface="Tw Cen MT" charset="0"/>
              </a:rPr>
              <a:t>2</a:t>
            </a:r>
            <a:endParaRPr lang="en-US" sz="1800" b="0" dirty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30734" name="Line 16"/>
          <p:cNvSpPr>
            <a:spLocks noChangeShapeType="1"/>
          </p:cNvSpPr>
          <p:nvPr/>
        </p:nvSpPr>
        <p:spPr bwMode="auto">
          <a:xfrm>
            <a:off x="3739580" y="5095776"/>
            <a:ext cx="1979612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/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 flipH="1">
            <a:off x="3739580" y="3846414"/>
            <a:ext cx="1979612" cy="365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/>
          </a:p>
        </p:txBody>
      </p:sp>
      <p:sp>
        <p:nvSpPr>
          <p:cNvPr id="30736" name="Line 18"/>
          <p:cNvSpPr>
            <a:spLocks noChangeShapeType="1"/>
          </p:cNvSpPr>
          <p:nvPr/>
        </p:nvSpPr>
        <p:spPr bwMode="auto">
          <a:xfrm>
            <a:off x="3739580" y="4211539"/>
            <a:ext cx="1979612" cy="439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/>
          </a:p>
        </p:txBody>
      </p:sp>
      <p:sp>
        <p:nvSpPr>
          <p:cNvPr id="30737" name="Line 19"/>
          <p:cNvSpPr>
            <a:spLocks noChangeShapeType="1"/>
          </p:cNvSpPr>
          <p:nvPr/>
        </p:nvSpPr>
        <p:spPr bwMode="auto">
          <a:xfrm flipH="1">
            <a:off x="4653980" y="4724301"/>
            <a:ext cx="1065212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/>
          </a:p>
        </p:txBody>
      </p:sp>
      <p:sp>
        <p:nvSpPr>
          <p:cNvPr id="30738" name="Rectangle 20"/>
          <p:cNvSpPr>
            <a:spLocks noChangeArrowheads="1"/>
          </p:cNvSpPr>
          <p:nvPr/>
        </p:nvSpPr>
        <p:spPr bwMode="auto">
          <a:xfrm>
            <a:off x="4488880" y="3698776"/>
            <a:ext cx="5080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</a:t>
            </a:r>
          </a:p>
        </p:txBody>
      </p:sp>
      <p:sp>
        <p:nvSpPr>
          <p:cNvPr id="30739" name="Rectangle 21"/>
          <p:cNvSpPr>
            <a:spLocks noChangeArrowheads="1"/>
          </p:cNvSpPr>
          <p:nvPr/>
        </p:nvSpPr>
        <p:spPr bwMode="auto">
          <a:xfrm>
            <a:off x="4599730" y="4216301"/>
            <a:ext cx="467275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rPr>
              <a:t>m</a:t>
            </a:r>
            <a:r>
              <a:rPr lang="en-US" sz="1800" b="0" dirty="0" smtClean="0">
                <a:solidFill>
                  <a:srgbClr val="000000"/>
                </a:solidFill>
                <a:latin typeface="Tw Cen MT" charset="0"/>
                <a:cs typeface="Tw Cen MT" charset="0"/>
              </a:rPr>
              <a:t>3</a:t>
            </a:r>
            <a:endParaRPr lang="en-US" sz="1800" b="0" dirty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30740" name="Rectangle 22"/>
          <p:cNvSpPr>
            <a:spLocks noChangeArrowheads="1"/>
          </p:cNvSpPr>
          <p:nvPr/>
        </p:nvSpPr>
        <p:spPr bwMode="auto">
          <a:xfrm>
            <a:off x="5095305" y="4846539"/>
            <a:ext cx="508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>
                <a:solidFill>
                  <a:srgbClr val="000000"/>
                </a:solidFill>
                <a:latin typeface="Tw Cen MT" charset="0"/>
                <a:cs typeface="Tw Cen MT" charset="0"/>
              </a:rPr>
              <a:t>ack</a:t>
            </a:r>
          </a:p>
        </p:txBody>
      </p:sp>
      <p:sp>
        <p:nvSpPr>
          <p:cNvPr id="30741" name="Rectangle 23"/>
          <p:cNvSpPr>
            <a:spLocks noChangeArrowheads="1"/>
          </p:cNvSpPr>
          <p:nvPr/>
        </p:nvSpPr>
        <p:spPr bwMode="auto">
          <a:xfrm>
            <a:off x="4675930" y="5481539"/>
            <a:ext cx="467275" cy="33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</a:pPr>
            <a:r>
              <a:rPr lang="en-US" sz="1800" b="0" dirty="0">
                <a:solidFill>
                  <a:srgbClr val="000000"/>
                </a:solidFill>
                <a:latin typeface="Tw Cen MT" charset="0"/>
                <a:cs typeface="Tw Cen MT" charset="0"/>
              </a:rPr>
              <a:t>m</a:t>
            </a:r>
            <a:r>
              <a:rPr lang="en-US" sz="1800" b="0" dirty="0" smtClean="0">
                <a:solidFill>
                  <a:srgbClr val="000000"/>
                </a:solidFill>
                <a:latin typeface="Tw Cen MT" charset="0"/>
                <a:cs typeface="Tw Cen MT" charset="0"/>
              </a:rPr>
              <a:t>3</a:t>
            </a:r>
            <a:endParaRPr lang="en-US" sz="1800" b="0" dirty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97307" name="Rectangle 26"/>
          <p:cNvSpPr>
            <a:spLocks noChangeArrowheads="1"/>
          </p:cNvSpPr>
          <p:nvPr/>
        </p:nvSpPr>
        <p:spPr bwMode="auto">
          <a:xfrm>
            <a:off x="2411760" y="2886745"/>
            <a:ext cx="1017588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 dirty="0">
                <a:solidFill>
                  <a:srgbClr val="0000FF"/>
                </a:solidFill>
                <a:latin typeface="+mn-lt"/>
                <a:cs typeface="Tw Cen MT"/>
              </a:rPr>
              <a:t>timeout</a:t>
            </a:r>
          </a:p>
        </p:txBody>
      </p:sp>
      <p:sp>
        <p:nvSpPr>
          <p:cNvPr id="97308" name="Rectangle 27"/>
          <p:cNvSpPr>
            <a:spLocks noChangeArrowheads="1"/>
          </p:cNvSpPr>
          <p:nvPr/>
        </p:nvSpPr>
        <p:spPr bwMode="auto">
          <a:xfrm>
            <a:off x="2483768" y="4542929"/>
            <a:ext cx="101758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85000"/>
              </a:lnSpc>
              <a:defRPr/>
            </a:pPr>
            <a:r>
              <a:rPr lang="en-US" sz="1800" b="0" dirty="0">
                <a:solidFill>
                  <a:srgbClr val="0000FF"/>
                </a:solidFill>
                <a:latin typeface="+mn-lt"/>
                <a:cs typeface="Tw Cen MT"/>
              </a:rPr>
              <a:t>timeout</a:t>
            </a:r>
          </a:p>
        </p:txBody>
      </p:sp>
      <p:sp>
        <p:nvSpPr>
          <p:cNvPr id="30745" name="AutoShape 28"/>
          <p:cNvSpPr>
            <a:spLocks noChangeArrowheads="1"/>
          </p:cNvSpPr>
          <p:nvPr/>
        </p:nvSpPr>
        <p:spPr bwMode="auto">
          <a:xfrm>
            <a:off x="5041330" y="2606576"/>
            <a:ext cx="368300" cy="354013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sp>
        <p:nvSpPr>
          <p:cNvPr id="30746" name="AutoShape 29"/>
          <p:cNvSpPr>
            <a:spLocks noChangeArrowheads="1"/>
          </p:cNvSpPr>
          <p:nvPr/>
        </p:nvSpPr>
        <p:spPr bwMode="auto">
          <a:xfrm>
            <a:off x="4279330" y="4730651"/>
            <a:ext cx="368300" cy="354013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0">
              <a:solidFill>
                <a:srgbClr val="000000"/>
              </a:solidFill>
              <a:latin typeface="Tw Cen MT" charset="0"/>
              <a:cs typeface="Tw Cen MT" charset="0"/>
            </a:endParaRPr>
          </a:p>
        </p:txBody>
      </p:sp>
      <p:grpSp>
        <p:nvGrpSpPr>
          <p:cNvPr id="30748" name="Group 31"/>
          <p:cNvGrpSpPr>
            <a:grpSpLocks/>
          </p:cNvGrpSpPr>
          <p:nvPr/>
        </p:nvGrpSpPr>
        <p:grpSpPr bwMode="auto">
          <a:xfrm>
            <a:off x="6050980" y="3882926"/>
            <a:ext cx="700087" cy="915988"/>
            <a:chOff x="4095" y="2472"/>
            <a:chExt cx="441" cy="600"/>
          </a:xfrm>
        </p:grpSpPr>
        <p:sp>
          <p:nvSpPr>
            <p:cNvPr id="97313" name="Line 32"/>
            <p:cNvSpPr>
              <a:spLocks noChangeShapeType="1"/>
            </p:cNvSpPr>
            <p:nvPr/>
          </p:nvSpPr>
          <p:spPr bwMode="auto">
            <a:xfrm>
              <a:off x="4318" y="2640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solidFill>
                  <a:srgbClr val="FF3300"/>
                </a:solidFill>
                <a:latin typeface="+mn-lt"/>
                <a:cs typeface="Tw Cen MT"/>
              </a:endParaRPr>
            </a:p>
          </p:txBody>
        </p:sp>
        <p:sp>
          <p:nvSpPr>
            <p:cNvPr id="97314" name="Rectangle 33"/>
            <p:cNvSpPr>
              <a:spLocks noChangeArrowheads="1"/>
            </p:cNvSpPr>
            <p:nvPr/>
          </p:nvSpPr>
          <p:spPr bwMode="auto">
            <a:xfrm>
              <a:off x="4095" y="2472"/>
              <a:ext cx="441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  <a:defRPr/>
              </a:pPr>
              <a:r>
                <a:rPr lang="en-US" sz="1400" b="0">
                  <a:solidFill>
                    <a:srgbClr val="FF3300"/>
                  </a:solidFill>
                  <a:latin typeface="+mn-lt"/>
                  <a:cs typeface="Tw Cen MT"/>
                </a:rPr>
                <a:t>tempo</a:t>
              </a:r>
            </a:p>
          </p:txBody>
        </p:sp>
      </p:grp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938511" y="5322789"/>
            <a:ext cx="129649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2000" b="0" u="none" dirty="0" err="1">
                <a:solidFill>
                  <a:srgbClr val="0000FF"/>
                </a:solidFill>
                <a:latin typeface="+mn-lt"/>
                <a:cs typeface="Tw Cen MT"/>
              </a:rPr>
              <a:t>duplicado</a:t>
            </a:r>
            <a:endParaRPr lang="en-US" sz="2000" b="0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33" name="AutoShape 36"/>
          <p:cNvSpPr>
            <a:spLocks/>
          </p:cNvSpPr>
          <p:nvPr/>
        </p:nvSpPr>
        <p:spPr bwMode="auto">
          <a:xfrm>
            <a:off x="3563888" y="2670721"/>
            <a:ext cx="128588" cy="80327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4" name="AutoShape 36"/>
          <p:cNvSpPr>
            <a:spLocks/>
          </p:cNvSpPr>
          <p:nvPr/>
        </p:nvSpPr>
        <p:spPr bwMode="auto">
          <a:xfrm>
            <a:off x="3563888" y="4254897"/>
            <a:ext cx="128588" cy="80327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6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F4618686-3C6A-4341-B9DA-7F74D116C09F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11309</TotalTime>
  <Words>2119</Words>
  <Application>Microsoft Macintosh PowerPoint</Application>
  <PresentationFormat>On-screen Show (4:3)</PresentationFormat>
  <Paragraphs>326</Paragraphs>
  <Slides>24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cs426</vt:lpstr>
      <vt:lpstr> Redes de Computadores   O protocolo stop &amp; wait </vt:lpstr>
      <vt:lpstr>Objectivos da lição</vt:lpstr>
      <vt:lpstr>Compensação dos erros em geral</vt:lpstr>
      <vt:lpstr>Protocolo irrealista</vt:lpstr>
      <vt:lpstr>Confirmações de recepção</vt:lpstr>
      <vt:lpstr>Perca de uma mensagem</vt:lpstr>
      <vt:lpstr>Perca de um ACK</vt:lpstr>
      <vt:lpstr>Introdução de temporizadores</vt:lpstr>
      <vt:lpstr>Que acontece quando se perde o ACK?</vt:lpstr>
      <vt:lpstr>Problemas ainda mal resolvidos</vt:lpstr>
      <vt:lpstr>Exemplo: timeout demasiado curto</vt:lpstr>
      <vt:lpstr>Números de sequência</vt:lpstr>
      <vt:lpstr>Protocolo stop &amp; wait</vt:lpstr>
      <vt:lpstr>Funcionamento (stop &amp; wait)</vt:lpstr>
      <vt:lpstr>Correcção (stop &amp; wait)</vt:lpstr>
      <vt:lpstr>O Problema do timeout</vt:lpstr>
      <vt:lpstr>Tempo de transmissão e RTT</vt:lpstr>
      <vt:lpstr>Desempenho do protocolo (cont.)</vt:lpstr>
      <vt:lpstr>Taxa de utilização com stop &amp; wait</vt:lpstr>
      <vt:lpstr>Exemplo com um canal com 1 Km</vt:lpstr>
      <vt:lpstr>Exemplo com um canal de  200 Km</vt:lpstr>
      <vt:lpstr>Exemplo com um canal de  50000 Km</vt:lpstr>
      <vt:lpstr>E com canais de grande capacidade ?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672</cp:revision>
  <dcterms:created xsi:type="dcterms:W3CDTF">2001-07-06T14:58:21Z</dcterms:created>
  <dcterms:modified xsi:type="dcterms:W3CDTF">2013-03-20T16:49:09Z</dcterms:modified>
</cp:coreProperties>
</file>