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57" r:id="rId2"/>
    <p:sldId id="394" r:id="rId3"/>
    <p:sldId id="449" r:id="rId4"/>
    <p:sldId id="450" r:id="rId5"/>
    <p:sldId id="451" r:id="rId6"/>
    <p:sldId id="452" r:id="rId7"/>
    <p:sldId id="453" r:id="rId8"/>
    <p:sldId id="454" r:id="rId9"/>
    <p:sldId id="455" r:id="rId10"/>
    <p:sldId id="456" r:id="rId11"/>
    <p:sldId id="457" r:id="rId12"/>
    <p:sldId id="458" r:id="rId13"/>
    <p:sldId id="459" r:id="rId14"/>
    <p:sldId id="423" r:id="rId15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84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9B2287A5-2712-3C48-8099-5A74CD61CA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6512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71EC36F4-1D43-8944-BF8A-8A85B2F5C9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C61B94A-8867-734F-AF07-59A286932E8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7C53E31E-4C3D-F74B-A5C5-B47EC294C49A}" type="slidenum">
              <a:rPr lang="en-US" sz="1300">
                <a:latin typeface="Times New Roman" charset="0"/>
              </a:rPr>
              <a:pPr>
                <a:defRPr/>
              </a:pPr>
              <a:t>10</a:t>
            </a:fld>
            <a:endParaRPr lang="en-US" sz="1300">
              <a:latin typeface="Times New Roman" charset="0"/>
            </a:endParaRPr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A5FEF752-F20E-5245-8BAC-2A7A1FC7E77F}" type="slidenum">
              <a:rPr lang="en-US" sz="1300">
                <a:latin typeface="Times New Roman" charset="0"/>
              </a:rPr>
              <a:pPr>
                <a:defRPr/>
              </a:pPr>
              <a:t>11</a:t>
            </a:fld>
            <a:endParaRPr lang="en-US" sz="1300">
              <a:latin typeface="Times New Roman" charset="0"/>
            </a:endParaRPr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20DB91E0-D2E9-AC4F-803E-34A790B14BBB}" type="slidenum">
              <a:rPr lang="en-US" sz="1300">
                <a:latin typeface="Times New Roman" charset="0"/>
              </a:rPr>
              <a:pPr>
                <a:defRPr/>
              </a:pPr>
              <a:t>12</a:t>
            </a:fld>
            <a:endParaRPr lang="en-US" sz="1300">
              <a:latin typeface="Times New Roman" charset="0"/>
            </a:endParaRPr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73A4C294-2E2B-5B45-8190-DC8167001590}" type="slidenum">
              <a:rPr lang="en-US" sz="1300" b="0" smtClean="0">
                <a:latin typeface="Times New Roman" charset="0"/>
              </a:rPr>
              <a:pPr eaLnBrk="1" hangingPunct="1">
                <a:defRPr/>
              </a:pPr>
              <a:t>14</a:t>
            </a:fld>
            <a:endParaRPr lang="en-US" sz="1300" b="0" smtClean="0">
              <a:latin typeface="Times New Roman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8989C8-8EAA-214C-A4F2-A9D61BA8A359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3EE076BF-3E53-F541-A2D4-97459CC94A2A}" type="slidenum">
              <a:rPr lang="en-US" sz="1300">
                <a:latin typeface="Times New Roman" charset="0"/>
              </a:rPr>
              <a:pPr>
                <a:defRPr/>
              </a:pPr>
              <a:t>3</a:t>
            </a:fld>
            <a:endParaRPr lang="en-US" sz="1300">
              <a:latin typeface="Times New Roman" charset="0"/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44CD14E1-D510-9C47-8770-7F36480DA92A}" type="slidenum">
              <a:rPr lang="en-US" sz="1300">
                <a:latin typeface="Times New Roman" charset="0"/>
              </a:rPr>
              <a:pPr>
                <a:defRPr/>
              </a:pPr>
              <a:t>4</a:t>
            </a:fld>
            <a:endParaRPr lang="en-US" sz="1300">
              <a:latin typeface="Times New Roman" charset="0"/>
            </a:endParaRPr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70B51CAE-69C2-8A49-B16A-F4E00AC1F757}" type="slidenum">
              <a:rPr lang="en-US" sz="1300">
                <a:latin typeface="Times New Roman" charset="0"/>
              </a:rPr>
              <a:pPr>
                <a:defRPr/>
              </a:pPr>
              <a:t>5</a:t>
            </a:fld>
            <a:endParaRPr lang="en-US" sz="1300">
              <a:latin typeface="Times New Roman" charset="0"/>
            </a:endParaRPr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20D1CA7B-3977-4145-B1FD-3F5E01F37CC5}" type="slidenum">
              <a:rPr lang="en-US" sz="1300">
                <a:latin typeface="Times New Roman" charset="0"/>
              </a:rPr>
              <a:pPr>
                <a:defRPr/>
              </a:pPr>
              <a:t>6</a:t>
            </a:fld>
            <a:endParaRPr lang="en-US" sz="1300">
              <a:latin typeface="Times New Roman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A8CF0B6D-1620-0240-98F2-22D13198262B}" type="slidenum">
              <a:rPr lang="en-US" sz="1300">
                <a:latin typeface="Times New Roman" charset="0"/>
              </a:rPr>
              <a:pPr>
                <a:defRPr/>
              </a:pPr>
              <a:t>7</a:t>
            </a:fld>
            <a:endParaRPr lang="en-US" sz="1300">
              <a:latin typeface="Times New Roman" charset="0"/>
            </a:endParaRPr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2E071B4A-DA9F-E04A-9A2F-AEEB4D589221}" type="slidenum">
              <a:rPr lang="en-US" sz="1300">
                <a:latin typeface="Times New Roman" charset="0"/>
              </a:rPr>
              <a:pPr>
                <a:defRPr/>
              </a:pPr>
              <a:t>8</a:t>
            </a:fld>
            <a:endParaRPr lang="en-US" sz="1300">
              <a:latin typeface="Times New Roman" charset="0"/>
            </a:endParaRPr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572075A5-FDA0-7145-8E8C-E305205E93E9}" type="slidenum">
              <a:rPr lang="en-US" sz="1300">
                <a:latin typeface="Times New Roman" charset="0"/>
              </a:rPr>
              <a:pPr>
                <a:defRPr/>
              </a:pPr>
              <a:t>9</a:t>
            </a:fld>
            <a:endParaRPr lang="en-US" sz="1300">
              <a:latin typeface="Times New Roman" charset="0"/>
            </a:endParaRPr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15F6D-6188-4E44-9715-9C7A21C8DC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68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F212F-A53F-074A-868C-8C0663D3C6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831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0E0BA-9E42-4F40-ABBE-112D9E12E7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972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E848E-54EC-FE44-9EFD-F648A5F7FA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697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2E76B-C271-8B49-A6BE-4845ECFE12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31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FCD5C-6543-C644-AE0C-0376832CA4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95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80D3E-3487-7449-8218-530141F62B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566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0F626-B35C-374D-982B-2B59D79740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72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40682-9832-504B-BEEE-4096583303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236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52026-C1BC-9F4B-8977-500A10B411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289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8211A-4C0C-0F4C-BE3E-AB17478FE5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484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title style</a:t>
            </a:r>
            <a:endParaRPr lang="pt-PT" noProof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text styles</a:t>
            </a:r>
          </a:p>
          <a:p>
            <a:pPr lvl="1"/>
            <a:r>
              <a:rPr lang="pt-PT" noProof="0" smtClean="0"/>
              <a:t>Second level</a:t>
            </a:r>
          </a:p>
          <a:p>
            <a:pPr lvl="2"/>
            <a:r>
              <a:rPr lang="pt-PT" noProof="0" smtClean="0"/>
              <a:t>Third level</a:t>
            </a:r>
          </a:p>
          <a:p>
            <a:pPr lvl="3"/>
            <a:r>
              <a:rPr lang="pt-PT" noProof="0" smtClean="0"/>
              <a:t>Fourth level</a:t>
            </a:r>
          </a:p>
          <a:p>
            <a:pPr lvl="4"/>
            <a:r>
              <a:rPr lang="pt-PT" noProof="0" smtClean="0"/>
              <a:t>Fifth level</a:t>
            </a:r>
            <a:endParaRPr lang="pt-PT" noProof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69E4E5BE-4A54-9A41-ABA6-5AD352F22B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Arial" charset="0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Arial" charset="0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056091-688B-8747-8E91-26829F970669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2590800"/>
          </a:xfrm>
        </p:spPr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Redes de Computadores</a:t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A estrutura da Internet</a:t>
            </a: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3265488"/>
          </a:xfrm>
        </p:spPr>
        <p:txBody>
          <a:bodyPr/>
          <a:lstStyle/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Jos</a:t>
            </a:r>
            <a:r>
              <a:rPr lang="pt-PT" altLang="ja-JP" sz="2400" dirty="0" smtClean="0"/>
              <a:t>é Legatheaux Martins</a:t>
            </a:r>
          </a:p>
          <a:p>
            <a:pPr>
              <a:defRPr/>
            </a:pPr>
            <a:endParaRPr lang="pt-PT" altLang="ja-JP" sz="2400" dirty="0" smtClean="0"/>
          </a:p>
          <a:p>
            <a:pPr>
              <a:defRPr/>
            </a:pPr>
            <a:r>
              <a:rPr lang="pt-PT" altLang="ja-JP" sz="2400" dirty="0" smtClean="0"/>
              <a:t>Departamento de Informática da</a:t>
            </a:r>
          </a:p>
          <a:p>
            <a:pPr>
              <a:defRPr/>
            </a:pPr>
            <a:r>
              <a:rPr lang="pt-PT" altLang="ja-JP" sz="2400" dirty="0" smtClean="0"/>
              <a:t>FCT/UNL</a:t>
            </a:r>
            <a:endParaRPr lang="pt-PT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3" name="Group 5"/>
          <p:cNvGrpSpPr>
            <a:grpSpLocks/>
          </p:cNvGrpSpPr>
          <p:nvPr/>
        </p:nvGrpSpPr>
        <p:grpSpPr bwMode="auto">
          <a:xfrm>
            <a:off x="450850" y="1849438"/>
            <a:ext cx="8437563" cy="4559300"/>
            <a:chOff x="154891" y="1905681"/>
            <a:chExt cx="8436427" cy="4559651"/>
          </a:xfrm>
        </p:grpSpPr>
        <p:grpSp>
          <p:nvGrpSpPr>
            <p:cNvPr id="34098" name="Group 2"/>
            <p:cNvGrpSpPr>
              <a:grpSpLocks/>
            </p:cNvGrpSpPr>
            <p:nvPr/>
          </p:nvGrpSpPr>
          <p:grpSpPr bwMode="auto">
            <a:xfrm>
              <a:off x="1529396" y="2297655"/>
              <a:ext cx="648422" cy="418253"/>
              <a:chOff x="3053396" y="4304255"/>
              <a:chExt cx="648422" cy="418253"/>
            </a:xfrm>
          </p:grpSpPr>
          <p:sp>
            <p:nvSpPr>
              <p:cNvPr id="34150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151" name="TextBox 1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4099" name="Group 131"/>
            <p:cNvGrpSpPr>
              <a:grpSpLocks/>
            </p:cNvGrpSpPr>
            <p:nvPr/>
          </p:nvGrpSpPr>
          <p:grpSpPr bwMode="auto">
            <a:xfrm>
              <a:off x="373696" y="3097755"/>
              <a:ext cx="648422" cy="418253"/>
              <a:chOff x="3053396" y="4304255"/>
              <a:chExt cx="648422" cy="418253"/>
            </a:xfrm>
          </p:grpSpPr>
          <p:sp>
            <p:nvSpPr>
              <p:cNvPr id="34148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149" name="TextBox 133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4100" name="Group 135"/>
            <p:cNvGrpSpPr>
              <a:grpSpLocks/>
            </p:cNvGrpSpPr>
            <p:nvPr/>
          </p:nvGrpSpPr>
          <p:grpSpPr bwMode="auto">
            <a:xfrm>
              <a:off x="6037896" y="2551655"/>
              <a:ext cx="648422" cy="418253"/>
              <a:chOff x="3053396" y="4304255"/>
              <a:chExt cx="648422" cy="418253"/>
            </a:xfrm>
          </p:grpSpPr>
          <p:sp>
            <p:nvSpPr>
              <p:cNvPr id="34146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147" name="TextBox 137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4101" name="Group 138"/>
            <p:cNvGrpSpPr>
              <a:grpSpLocks/>
            </p:cNvGrpSpPr>
            <p:nvPr/>
          </p:nvGrpSpPr>
          <p:grpSpPr bwMode="auto">
            <a:xfrm>
              <a:off x="945196" y="5409155"/>
              <a:ext cx="648422" cy="418253"/>
              <a:chOff x="3053396" y="4304255"/>
              <a:chExt cx="648422" cy="418253"/>
            </a:xfrm>
          </p:grpSpPr>
          <p:sp>
            <p:nvSpPr>
              <p:cNvPr id="34144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145" name="TextBox 140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4102" name="Group 141"/>
            <p:cNvGrpSpPr>
              <a:grpSpLocks/>
            </p:cNvGrpSpPr>
            <p:nvPr/>
          </p:nvGrpSpPr>
          <p:grpSpPr bwMode="auto">
            <a:xfrm>
              <a:off x="526096" y="4786855"/>
              <a:ext cx="648422" cy="418253"/>
              <a:chOff x="3053396" y="4304255"/>
              <a:chExt cx="648422" cy="418253"/>
            </a:xfrm>
          </p:grpSpPr>
          <p:sp>
            <p:nvSpPr>
              <p:cNvPr id="34142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143" name="TextBox 143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4103" name="Group 144"/>
            <p:cNvGrpSpPr>
              <a:grpSpLocks/>
            </p:cNvGrpSpPr>
            <p:nvPr/>
          </p:nvGrpSpPr>
          <p:grpSpPr bwMode="auto">
            <a:xfrm>
              <a:off x="297496" y="4126455"/>
              <a:ext cx="648422" cy="418253"/>
              <a:chOff x="3053396" y="4304255"/>
              <a:chExt cx="648422" cy="418253"/>
            </a:xfrm>
          </p:grpSpPr>
          <p:sp>
            <p:nvSpPr>
              <p:cNvPr id="34140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141" name="TextBox 146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4104" name="Group 147"/>
            <p:cNvGrpSpPr>
              <a:grpSpLocks/>
            </p:cNvGrpSpPr>
            <p:nvPr/>
          </p:nvGrpSpPr>
          <p:grpSpPr bwMode="auto">
            <a:xfrm>
              <a:off x="6787196" y="2983455"/>
              <a:ext cx="648422" cy="418253"/>
              <a:chOff x="3053396" y="4304255"/>
              <a:chExt cx="648422" cy="418253"/>
            </a:xfrm>
          </p:grpSpPr>
          <p:sp>
            <p:nvSpPr>
              <p:cNvPr id="34138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139" name="TextBox 149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4105" name="Group 150"/>
            <p:cNvGrpSpPr>
              <a:grpSpLocks/>
            </p:cNvGrpSpPr>
            <p:nvPr/>
          </p:nvGrpSpPr>
          <p:grpSpPr bwMode="auto">
            <a:xfrm>
              <a:off x="3129596" y="2056355"/>
              <a:ext cx="648422" cy="418253"/>
              <a:chOff x="3053396" y="4304255"/>
              <a:chExt cx="648422" cy="418253"/>
            </a:xfrm>
          </p:grpSpPr>
          <p:sp>
            <p:nvSpPr>
              <p:cNvPr id="34136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137" name="TextBox 152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4106" name="Group 153"/>
            <p:cNvGrpSpPr>
              <a:grpSpLocks/>
            </p:cNvGrpSpPr>
            <p:nvPr/>
          </p:nvGrpSpPr>
          <p:grpSpPr bwMode="auto">
            <a:xfrm>
              <a:off x="754696" y="2704055"/>
              <a:ext cx="648422" cy="418253"/>
              <a:chOff x="3053396" y="4304255"/>
              <a:chExt cx="648422" cy="418253"/>
            </a:xfrm>
          </p:grpSpPr>
          <p:sp>
            <p:nvSpPr>
              <p:cNvPr id="34134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135" name="TextBox 155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4107" name="Group 156"/>
            <p:cNvGrpSpPr>
              <a:grpSpLocks/>
            </p:cNvGrpSpPr>
            <p:nvPr/>
          </p:nvGrpSpPr>
          <p:grpSpPr bwMode="auto">
            <a:xfrm>
              <a:off x="4043996" y="2030955"/>
              <a:ext cx="648422" cy="418253"/>
              <a:chOff x="3053396" y="4304255"/>
              <a:chExt cx="648422" cy="418253"/>
            </a:xfrm>
          </p:grpSpPr>
          <p:sp>
            <p:nvSpPr>
              <p:cNvPr id="34132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133" name="TextBox 158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4108" name="Group 160"/>
            <p:cNvGrpSpPr>
              <a:grpSpLocks/>
            </p:cNvGrpSpPr>
            <p:nvPr/>
          </p:nvGrpSpPr>
          <p:grpSpPr bwMode="auto">
            <a:xfrm>
              <a:off x="7104696" y="5663155"/>
              <a:ext cx="648422" cy="418253"/>
              <a:chOff x="3053396" y="4304255"/>
              <a:chExt cx="648422" cy="418253"/>
            </a:xfrm>
          </p:grpSpPr>
          <p:sp>
            <p:nvSpPr>
              <p:cNvPr id="34130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131" name="TextBox 162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4109" name="Group 163"/>
            <p:cNvGrpSpPr>
              <a:grpSpLocks/>
            </p:cNvGrpSpPr>
            <p:nvPr/>
          </p:nvGrpSpPr>
          <p:grpSpPr bwMode="auto">
            <a:xfrm>
              <a:off x="7942896" y="5015455"/>
              <a:ext cx="648422" cy="418253"/>
              <a:chOff x="3053396" y="4304255"/>
              <a:chExt cx="648422" cy="418253"/>
            </a:xfrm>
          </p:grpSpPr>
          <p:sp>
            <p:nvSpPr>
              <p:cNvPr id="34128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129" name="TextBox 165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4110" name="Group 166"/>
            <p:cNvGrpSpPr>
              <a:grpSpLocks/>
            </p:cNvGrpSpPr>
            <p:nvPr/>
          </p:nvGrpSpPr>
          <p:grpSpPr bwMode="auto">
            <a:xfrm>
              <a:off x="7714296" y="4101055"/>
              <a:ext cx="648422" cy="418253"/>
              <a:chOff x="3053396" y="4304255"/>
              <a:chExt cx="648422" cy="418253"/>
            </a:xfrm>
          </p:grpSpPr>
          <p:sp>
            <p:nvSpPr>
              <p:cNvPr id="34126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127" name="TextBox 168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4111" name="Group 169"/>
            <p:cNvGrpSpPr>
              <a:grpSpLocks/>
            </p:cNvGrpSpPr>
            <p:nvPr/>
          </p:nvGrpSpPr>
          <p:grpSpPr bwMode="auto">
            <a:xfrm>
              <a:off x="4869496" y="5904455"/>
              <a:ext cx="648422" cy="418253"/>
              <a:chOff x="3053396" y="4304255"/>
              <a:chExt cx="648422" cy="418253"/>
            </a:xfrm>
          </p:grpSpPr>
          <p:sp>
            <p:nvSpPr>
              <p:cNvPr id="34124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125" name="TextBox 171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4112" name="Group 172"/>
            <p:cNvGrpSpPr>
              <a:grpSpLocks/>
            </p:cNvGrpSpPr>
            <p:nvPr/>
          </p:nvGrpSpPr>
          <p:grpSpPr bwMode="auto">
            <a:xfrm>
              <a:off x="3955096" y="6044155"/>
              <a:ext cx="648422" cy="418253"/>
              <a:chOff x="3053396" y="4304255"/>
              <a:chExt cx="648422" cy="418253"/>
            </a:xfrm>
          </p:grpSpPr>
          <p:sp>
            <p:nvSpPr>
              <p:cNvPr id="34122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123" name="TextBox 174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4113" name="Group 175"/>
            <p:cNvGrpSpPr>
              <a:grpSpLocks/>
            </p:cNvGrpSpPr>
            <p:nvPr/>
          </p:nvGrpSpPr>
          <p:grpSpPr bwMode="auto">
            <a:xfrm>
              <a:off x="2735896" y="5891755"/>
              <a:ext cx="648422" cy="418253"/>
              <a:chOff x="3053396" y="4304255"/>
              <a:chExt cx="648422" cy="418253"/>
            </a:xfrm>
          </p:grpSpPr>
          <p:sp>
            <p:nvSpPr>
              <p:cNvPr id="34120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121" name="TextBox 177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sp>
          <p:nvSpPr>
            <p:cNvPr id="34114" name="TextBox 4"/>
            <p:cNvSpPr txBox="1">
              <a:spLocks noChangeArrowheads="1"/>
            </p:cNvSpPr>
            <p:nvPr/>
          </p:nvSpPr>
          <p:spPr bwMode="auto">
            <a:xfrm rot="1053502">
              <a:off x="5143500" y="1955800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34115" name="TextBox 179"/>
            <p:cNvSpPr txBox="1">
              <a:spLocks noChangeArrowheads="1"/>
            </p:cNvSpPr>
            <p:nvPr/>
          </p:nvSpPr>
          <p:spPr bwMode="auto">
            <a:xfrm rot="2829263">
              <a:off x="7429500" y="3429000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34116" name="TextBox 180"/>
            <p:cNvSpPr txBox="1">
              <a:spLocks noChangeArrowheads="1"/>
            </p:cNvSpPr>
            <p:nvPr/>
          </p:nvSpPr>
          <p:spPr bwMode="auto">
            <a:xfrm rot="9845918">
              <a:off x="6098241" y="5942112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34117" name="TextBox 181"/>
            <p:cNvSpPr txBox="1">
              <a:spLocks noChangeArrowheads="1"/>
            </p:cNvSpPr>
            <p:nvPr/>
          </p:nvSpPr>
          <p:spPr bwMode="auto">
            <a:xfrm rot="-9948738">
              <a:off x="1730786" y="5845469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34118" name="TextBox 182"/>
            <p:cNvSpPr txBox="1">
              <a:spLocks noChangeArrowheads="1"/>
            </p:cNvSpPr>
            <p:nvPr/>
          </p:nvSpPr>
          <p:spPr bwMode="auto">
            <a:xfrm rot="-4992697">
              <a:off x="144631" y="3539025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34119" name="TextBox 183"/>
            <p:cNvSpPr txBox="1">
              <a:spLocks noChangeArrowheads="1"/>
            </p:cNvSpPr>
            <p:nvPr/>
          </p:nvSpPr>
          <p:spPr bwMode="auto">
            <a:xfrm rot="-1017263">
              <a:off x="2330376" y="1905681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</p:grpSp>
      <p:sp>
        <p:nvSpPr>
          <p:cNvPr id="33794" name="Rectangle 3"/>
          <p:cNvSpPr txBox="1">
            <a:spLocks noChangeArrowheads="1"/>
          </p:cNvSpPr>
          <p:nvPr/>
        </p:nvSpPr>
        <p:spPr bwMode="auto">
          <a:xfrm>
            <a:off x="485775" y="1011238"/>
            <a:ext cx="82042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</a:pPr>
            <a:r>
              <a:rPr lang="pt-PT" sz="2400" b="0">
                <a:solidFill>
                  <a:srgbClr val="0000FF"/>
                </a:solidFill>
                <a:latin typeface="Gill Sans MT" charset="0"/>
              </a:rPr>
              <a:t>… os fornecedores de conteúdos podem construir as suas próprias redes (e.g., Google, Microsoft,   Akamai ) visto que isso lhes dá vantagens competitivas</a:t>
            </a:r>
          </a:p>
        </p:txBody>
      </p:sp>
      <p:grpSp>
        <p:nvGrpSpPr>
          <p:cNvPr id="33795" name="Group 8"/>
          <p:cNvGrpSpPr>
            <a:grpSpLocks/>
          </p:cNvGrpSpPr>
          <p:nvPr/>
        </p:nvGrpSpPr>
        <p:grpSpPr bwMode="auto">
          <a:xfrm>
            <a:off x="4546600" y="3746500"/>
            <a:ext cx="3225800" cy="1117600"/>
            <a:chOff x="7848600" y="2044700"/>
            <a:chExt cx="3200399" cy="1371600"/>
          </a:xfrm>
        </p:grpSpPr>
        <p:sp>
          <p:nvSpPr>
            <p:cNvPr id="34015" name="Oval 3"/>
            <p:cNvSpPr>
              <a:spLocks noChangeArrowheads="1"/>
            </p:cNvSpPr>
            <p:nvPr/>
          </p:nvSpPr>
          <p:spPr bwMode="auto">
            <a:xfrm>
              <a:off x="7848600" y="2044700"/>
              <a:ext cx="3200399" cy="1371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grpSp>
          <p:nvGrpSpPr>
            <p:cNvPr id="34016" name="Group 133"/>
            <p:cNvGrpSpPr>
              <a:grpSpLocks/>
            </p:cNvGrpSpPr>
            <p:nvPr/>
          </p:nvGrpSpPr>
          <p:grpSpPr bwMode="auto">
            <a:xfrm>
              <a:off x="8526482" y="2160804"/>
              <a:ext cx="532759" cy="184809"/>
              <a:chOff x="2356" y="1300"/>
              <a:chExt cx="555" cy="194"/>
            </a:xfrm>
          </p:grpSpPr>
          <p:sp>
            <p:nvSpPr>
              <p:cNvPr id="34090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4091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4092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4093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4096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097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4094" name="Line 140"/>
              <p:cNvSpPr>
                <a:spLocks noChangeShapeType="1"/>
              </p:cNvSpPr>
              <p:nvPr/>
            </p:nvSpPr>
            <p:spPr bwMode="auto">
              <a:xfrm>
                <a:off x="2357" y="1362"/>
                <a:ext cx="0" cy="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95" name="Line 141"/>
              <p:cNvSpPr>
                <a:spLocks noChangeShapeType="1"/>
              </p:cNvSpPr>
              <p:nvPr/>
            </p:nvSpPr>
            <p:spPr bwMode="auto">
              <a:xfrm>
                <a:off x="2908" y="1364"/>
                <a:ext cx="0" cy="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34017" name="Straight Connector 10"/>
            <p:cNvCxnSpPr>
              <a:cxnSpLocks noChangeShapeType="1"/>
              <a:stCxn id="34095" idx="0"/>
            </p:cNvCxnSpPr>
            <p:nvPr/>
          </p:nvCxnSpPr>
          <p:spPr bwMode="auto">
            <a:xfrm>
              <a:off x="9055401" y="2220819"/>
              <a:ext cx="975377" cy="13653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018" name="Straight Connector 297"/>
            <p:cNvCxnSpPr>
              <a:cxnSpLocks noChangeShapeType="1"/>
            </p:cNvCxnSpPr>
            <p:nvPr/>
          </p:nvCxnSpPr>
          <p:spPr bwMode="auto">
            <a:xfrm>
              <a:off x="9522191" y="2583188"/>
              <a:ext cx="120745" cy="833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019" name="Straight Connector 298"/>
            <p:cNvCxnSpPr>
              <a:cxnSpLocks noChangeShapeType="1"/>
            </p:cNvCxnSpPr>
            <p:nvPr/>
          </p:nvCxnSpPr>
          <p:spPr bwMode="auto">
            <a:xfrm flipV="1">
              <a:off x="9323081" y="2786992"/>
              <a:ext cx="243358" cy="4562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020" name="Straight Connector 299"/>
            <p:cNvCxnSpPr>
              <a:cxnSpLocks noChangeShapeType="1"/>
            </p:cNvCxnSpPr>
            <p:nvPr/>
          </p:nvCxnSpPr>
          <p:spPr bwMode="auto">
            <a:xfrm flipV="1">
              <a:off x="9028147" y="2611644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021" name="Straight Connector 300"/>
            <p:cNvCxnSpPr>
              <a:cxnSpLocks noChangeShapeType="1"/>
            </p:cNvCxnSpPr>
            <p:nvPr/>
          </p:nvCxnSpPr>
          <p:spPr bwMode="auto">
            <a:xfrm flipV="1">
              <a:off x="8729859" y="2909476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022" name="Straight Connector 301"/>
            <p:cNvCxnSpPr>
              <a:cxnSpLocks noChangeShapeType="1"/>
            </p:cNvCxnSpPr>
            <p:nvPr/>
          </p:nvCxnSpPr>
          <p:spPr bwMode="auto">
            <a:xfrm flipV="1">
              <a:off x="9537887" y="2836224"/>
              <a:ext cx="252969" cy="25294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023" name="Straight Connector 302"/>
            <p:cNvCxnSpPr>
              <a:cxnSpLocks noChangeShapeType="1"/>
            </p:cNvCxnSpPr>
            <p:nvPr/>
          </p:nvCxnSpPr>
          <p:spPr bwMode="auto">
            <a:xfrm flipH="1" flipV="1">
              <a:off x="10029359" y="2822067"/>
              <a:ext cx="354959" cy="12439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024" name="Straight Connector 303"/>
            <p:cNvCxnSpPr>
              <a:cxnSpLocks noChangeShapeType="1"/>
            </p:cNvCxnSpPr>
            <p:nvPr/>
          </p:nvCxnSpPr>
          <p:spPr bwMode="auto">
            <a:xfrm flipV="1">
              <a:off x="10015190" y="2475242"/>
              <a:ext cx="283363" cy="19566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025" name="Straight Connector 304"/>
            <p:cNvCxnSpPr>
              <a:cxnSpLocks noChangeShapeType="1"/>
              <a:endCxn id="34090" idx="4"/>
            </p:cNvCxnSpPr>
            <p:nvPr/>
          </p:nvCxnSpPr>
          <p:spPr bwMode="auto">
            <a:xfrm flipH="1" flipV="1">
              <a:off x="8791902" y="2345614"/>
              <a:ext cx="410984" cy="8718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4026" name="TextBox 39958"/>
            <p:cNvSpPr txBox="1">
              <a:spLocks noChangeArrowheads="1"/>
            </p:cNvSpPr>
            <p:nvPr/>
          </p:nvSpPr>
          <p:spPr bwMode="auto">
            <a:xfrm>
              <a:off x="7958081" y="2471291"/>
              <a:ext cx="886407" cy="4910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i="1">
                  <a:latin typeface="Arial" charset="0"/>
                </a:rPr>
                <a:t>ISP B</a:t>
              </a:r>
            </a:p>
          </p:txBody>
        </p:sp>
        <p:grpSp>
          <p:nvGrpSpPr>
            <p:cNvPr id="34027" name="Group 133"/>
            <p:cNvGrpSpPr>
              <a:grpSpLocks/>
            </p:cNvGrpSpPr>
            <p:nvPr/>
          </p:nvGrpSpPr>
          <p:grpSpPr bwMode="auto">
            <a:xfrm>
              <a:off x="9555206" y="2650627"/>
              <a:ext cx="532759" cy="184809"/>
              <a:chOff x="2356" y="1300"/>
              <a:chExt cx="555" cy="194"/>
            </a:xfrm>
          </p:grpSpPr>
          <p:sp>
            <p:nvSpPr>
              <p:cNvPr id="34082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4083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4084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4085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4088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089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4086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87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4028" name="Group 133"/>
            <p:cNvGrpSpPr>
              <a:grpSpLocks/>
            </p:cNvGrpSpPr>
            <p:nvPr/>
          </p:nvGrpSpPr>
          <p:grpSpPr bwMode="auto">
            <a:xfrm>
              <a:off x="8772607" y="2725609"/>
              <a:ext cx="532759" cy="184809"/>
              <a:chOff x="2356" y="1300"/>
              <a:chExt cx="555" cy="194"/>
            </a:xfrm>
          </p:grpSpPr>
          <p:sp>
            <p:nvSpPr>
              <p:cNvPr id="34074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4075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4076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4077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4080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081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4078" name="Line 140"/>
              <p:cNvSpPr>
                <a:spLocks noChangeShapeType="1"/>
              </p:cNvSpPr>
              <p:nvPr/>
            </p:nvSpPr>
            <p:spPr bwMode="auto">
              <a:xfrm>
                <a:off x="2358" y="1356"/>
                <a:ext cx="0" cy="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79" name="Line 141"/>
              <p:cNvSpPr>
                <a:spLocks noChangeShapeType="1"/>
              </p:cNvSpPr>
              <p:nvPr/>
            </p:nvSpPr>
            <p:spPr bwMode="auto">
              <a:xfrm>
                <a:off x="2908" y="1358"/>
                <a:ext cx="0" cy="8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4029" name="Group 133"/>
            <p:cNvGrpSpPr>
              <a:grpSpLocks/>
            </p:cNvGrpSpPr>
            <p:nvPr/>
          </p:nvGrpSpPr>
          <p:grpSpPr bwMode="auto">
            <a:xfrm>
              <a:off x="9060908" y="2428111"/>
              <a:ext cx="532759" cy="184809"/>
              <a:chOff x="2356" y="1300"/>
              <a:chExt cx="555" cy="194"/>
            </a:xfrm>
          </p:grpSpPr>
          <p:sp>
            <p:nvSpPr>
              <p:cNvPr id="34066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4067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4068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4069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4072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073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4070" name="Line 140"/>
              <p:cNvSpPr>
                <a:spLocks noChangeShapeType="1"/>
              </p:cNvSpPr>
              <p:nvPr/>
            </p:nvSpPr>
            <p:spPr bwMode="auto">
              <a:xfrm>
                <a:off x="2358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71" name="Line 141"/>
              <p:cNvSpPr>
                <a:spLocks noChangeShapeType="1"/>
              </p:cNvSpPr>
              <p:nvPr/>
            </p:nvSpPr>
            <p:spPr bwMode="auto">
              <a:xfrm>
                <a:off x="2908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4030" name="Group 133"/>
            <p:cNvGrpSpPr>
              <a:grpSpLocks/>
            </p:cNvGrpSpPr>
            <p:nvPr/>
          </p:nvGrpSpPr>
          <p:grpSpPr bwMode="auto">
            <a:xfrm>
              <a:off x="10005281" y="2289952"/>
              <a:ext cx="532759" cy="184809"/>
              <a:chOff x="2356" y="1300"/>
              <a:chExt cx="555" cy="194"/>
            </a:xfrm>
          </p:grpSpPr>
          <p:sp>
            <p:nvSpPr>
              <p:cNvPr id="34058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4059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4060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4061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4064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065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4062" name="Line 140"/>
              <p:cNvSpPr>
                <a:spLocks noChangeShapeType="1"/>
              </p:cNvSpPr>
              <p:nvPr/>
            </p:nvSpPr>
            <p:spPr bwMode="auto">
              <a:xfrm>
                <a:off x="2357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63" name="Line 141"/>
              <p:cNvSpPr>
                <a:spLocks noChangeShapeType="1"/>
              </p:cNvSpPr>
              <p:nvPr/>
            </p:nvSpPr>
            <p:spPr bwMode="auto">
              <a:xfrm>
                <a:off x="2908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4031" name="Group 133"/>
            <p:cNvGrpSpPr>
              <a:grpSpLocks/>
            </p:cNvGrpSpPr>
            <p:nvPr/>
          </p:nvGrpSpPr>
          <p:grpSpPr bwMode="auto">
            <a:xfrm>
              <a:off x="10232661" y="2882876"/>
              <a:ext cx="532759" cy="184809"/>
              <a:chOff x="2356" y="1300"/>
              <a:chExt cx="555" cy="194"/>
            </a:xfrm>
          </p:grpSpPr>
          <p:sp>
            <p:nvSpPr>
              <p:cNvPr id="34050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4051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4052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4053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4056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057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4054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55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4032" name="Group 133"/>
            <p:cNvGrpSpPr>
              <a:grpSpLocks/>
            </p:cNvGrpSpPr>
            <p:nvPr/>
          </p:nvGrpSpPr>
          <p:grpSpPr bwMode="auto">
            <a:xfrm>
              <a:off x="9330660" y="3072767"/>
              <a:ext cx="532759" cy="184809"/>
              <a:chOff x="2356" y="1300"/>
              <a:chExt cx="555" cy="194"/>
            </a:xfrm>
          </p:grpSpPr>
          <p:sp>
            <p:nvSpPr>
              <p:cNvPr id="34042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4043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4044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4045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4048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049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4046" name="Line 140"/>
              <p:cNvSpPr>
                <a:spLocks noChangeShapeType="1"/>
              </p:cNvSpPr>
              <p:nvPr/>
            </p:nvSpPr>
            <p:spPr bwMode="auto">
              <a:xfrm>
                <a:off x="2358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47" name="Line 141"/>
              <p:cNvSpPr>
                <a:spLocks noChangeShapeType="1"/>
              </p:cNvSpPr>
              <p:nvPr/>
            </p:nvSpPr>
            <p:spPr bwMode="auto">
              <a:xfrm>
                <a:off x="2907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4033" name="Group 133"/>
            <p:cNvGrpSpPr>
              <a:grpSpLocks/>
            </p:cNvGrpSpPr>
            <p:nvPr/>
          </p:nvGrpSpPr>
          <p:grpSpPr bwMode="auto">
            <a:xfrm>
              <a:off x="8438032" y="3018963"/>
              <a:ext cx="532759" cy="184809"/>
              <a:chOff x="2356" y="1300"/>
              <a:chExt cx="555" cy="194"/>
            </a:xfrm>
          </p:grpSpPr>
          <p:sp>
            <p:nvSpPr>
              <p:cNvPr id="34034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4035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4036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4037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4040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041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4038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39" name="Line 141"/>
              <p:cNvSpPr>
                <a:spLocks noChangeShapeType="1"/>
              </p:cNvSpPr>
              <p:nvPr/>
            </p:nvSpPr>
            <p:spPr bwMode="auto">
              <a:xfrm>
                <a:off x="2910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3796" name="Group 331"/>
          <p:cNvGrpSpPr>
            <a:grpSpLocks/>
          </p:cNvGrpSpPr>
          <p:nvPr/>
        </p:nvGrpSpPr>
        <p:grpSpPr bwMode="auto">
          <a:xfrm>
            <a:off x="1803400" y="2755900"/>
            <a:ext cx="3467100" cy="1193800"/>
            <a:chOff x="7848600" y="2044700"/>
            <a:chExt cx="3200399" cy="1371600"/>
          </a:xfrm>
        </p:grpSpPr>
        <p:sp>
          <p:nvSpPr>
            <p:cNvPr id="33932" name="Oval 332"/>
            <p:cNvSpPr>
              <a:spLocks noChangeArrowheads="1"/>
            </p:cNvSpPr>
            <p:nvPr/>
          </p:nvSpPr>
          <p:spPr bwMode="auto">
            <a:xfrm>
              <a:off x="7848600" y="2044700"/>
              <a:ext cx="3200399" cy="1371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grpSp>
          <p:nvGrpSpPr>
            <p:cNvPr id="33933" name="Group 133"/>
            <p:cNvGrpSpPr>
              <a:grpSpLocks/>
            </p:cNvGrpSpPr>
            <p:nvPr/>
          </p:nvGrpSpPr>
          <p:grpSpPr bwMode="auto">
            <a:xfrm>
              <a:off x="8526482" y="2160804"/>
              <a:ext cx="532759" cy="184809"/>
              <a:chOff x="2356" y="1300"/>
              <a:chExt cx="555" cy="194"/>
            </a:xfrm>
          </p:grpSpPr>
          <p:sp>
            <p:nvSpPr>
              <p:cNvPr id="34007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4008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4009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4010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4013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014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4011" name="Line 140"/>
              <p:cNvSpPr>
                <a:spLocks noChangeShapeType="1"/>
              </p:cNvSpPr>
              <p:nvPr/>
            </p:nvSpPr>
            <p:spPr bwMode="auto">
              <a:xfrm>
                <a:off x="2358" y="1362"/>
                <a:ext cx="0" cy="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12" name="Line 141"/>
              <p:cNvSpPr>
                <a:spLocks noChangeShapeType="1"/>
              </p:cNvSpPr>
              <p:nvPr/>
            </p:nvSpPr>
            <p:spPr bwMode="auto">
              <a:xfrm>
                <a:off x="2906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33934" name="Straight Connector 334"/>
            <p:cNvCxnSpPr>
              <a:cxnSpLocks noChangeShapeType="1"/>
              <a:stCxn id="34012" idx="0"/>
            </p:cNvCxnSpPr>
            <p:nvPr/>
          </p:nvCxnSpPr>
          <p:spPr bwMode="auto">
            <a:xfrm>
              <a:off x="9055401" y="2220819"/>
              <a:ext cx="975377" cy="13653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935" name="Straight Connector 335"/>
            <p:cNvCxnSpPr>
              <a:cxnSpLocks noChangeShapeType="1"/>
            </p:cNvCxnSpPr>
            <p:nvPr/>
          </p:nvCxnSpPr>
          <p:spPr bwMode="auto">
            <a:xfrm>
              <a:off x="9522191" y="2583188"/>
              <a:ext cx="120745" cy="833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936" name="Straight Connector 336"/>
            <p:cNvCxnSpPr>
              <a:cxnSpLocks noChangeShapeType="1"/>
            </p:cNvCxnSpPr>
            <p:nvPr/>
          </p:nvCxnSpPr>
          <p:spPr bwMode="auto">
            <a:xfrm flipV="1">
              <a:off x="9323081" y="2786992"/>
              <a:ext cx="243358" cy="4562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937" name="Straight Connector 337"/>
            <p:cNvCxnSpPr>
              <a:cxnSpLocks noChangeShapeType="1"/>
            </p:cNvCxnSpPr>
            <p:nvPr/>
          </p:nvCxnSpPr>
          <p:spPr bwMode="auto">
            <a:xfrm flipV="1">
              <a:off x="9028147" y="2611644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938" name="Straight Connector 338"/>
            <p:cNvCxnSpPr>
              <a:cxnSpLocks noChangeShapeType="1"/>
            </p:cNvCxnSpPr>
            <p:nvPr/>
          </p:nvCxnSpPr>
          <p:spPr bwMode="auto">
            <a:xfrm flipV="1">
              <a:off x="8729859" y="2909476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939" name="Straight Connector 339"/>
            <p:cNvCxnSpPr>
              <a:cxnSpLocks noChangeShapeType="1"/>
            </p:cNvCxnSpPr>
            <p:nvPr/>
          </p:nvCxnSpPr>
          <p:spPr bwMode="auto">
            <a:xfrm flipV="1">
              <a:off x="9537887" y="2836224"/>
              <a:ext cx="252969" cy="25294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940" name="Straight Connector 340"/>
            <p:cNvCxnSpPr>
              <a:cxnSpLocks noChangeShapeType="1"/>
            </p:cNvCxnSpPr>
            <p:nvPr/>
          </p:nvCxnSpPr>
          <p:spPr bwMode="auto">
            <a:xfrm flipH="1" flipV="1">
              <a:off x="10029359" y="2822067"/>
              <a:ext cx="354959" cy="12439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941" name="Straight Connector 341"/>
            <p:cNvCxnSpPr>
              <a:cxnSpLocks noChangeShapeType="1"/>
            </p:cNvCxnSpPr>
            <p:nvPr/>
          </p:nvCxnSpPr>
          <p:spPr bwMode="auto">
            <a:xfrm flipV="1">
              <a:off x="10015190" y="2475242"/>
              <a:ext cx="283363" cy="19566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942" name="Straight Connector 342"/>
            <p:cNvCxnSpPr>
              <a:cxnSpLocks noChangeShapeType="1"/>
              <a:endCxn id="34007" idx="4"/>
            </p:cNvCxnSpPr>
            <p:nvPr/>
          </p:nvCxnSpPr>
          <p:spPr bwMode="auto">
            <a:xfrm flipH="1" flipV="1">
              <a:off x="8791902" y="2345614"/>
              <a:ext cx="410984" cy="8718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3943" name="TextBox 343"/>
            <p:cNvSpPr txBox="1">
              <a:spLocks noChangeArrowheads="1"/>
            </p:cNvSpPr>
            <p:nvPr/>
          </p:nvSpPr>
          <p:spPr bwMode="auto">
            <a:xfrm>
              <a:off x="7958081" y="2471292"/>
              <a:ext cx="87440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i="1">
                  <a:latin typeface="Arial" charset="0"/>
                </a:rPr>
                <a:t>ISP A</a:t>
              </a:r>
            </a:p>
          </p:txBody>
        </p:sp>
        <p:grpSp>
          <p:nvGrpSpPr>
            <p:cNvPr id="33944" name="Group 133"/>
            <p:cNvGrpSpPr>
              <a:grpSpLocks/>
            </p:cNvGrpSpPr>
            <p:nvPr/>
          </p:nvGrpSpPr>
          <p:grpSpPr bwMode="auto">
            <a:xfrm>
              <a:off x="9555206" y="2650627"/>
              <a:ext cx="532759" cy="184809"/>
              <a:chOff x="2356" y="1300"/>
              <a:chExt cx="555" cy="194"/>
            </a:xfrm>
          </p:grpSpPr>
          <p:sp>
            <p:nvSpPr>
              <p:cNvPr id="33999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4000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4001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4002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4005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006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4003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04" name="Line 141"/>
              <p:cNvSpPr>
                <a:spLocks noChangeShapeType="1"/>
              </p:cNvSpPr>
              <p:nvPr/>
            </p:nvSpPr>
            <p:spPr bwMode="auto">
              <a:xfrm>
                <a:off x="2906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3945" name="Group 133"/>
            <p:cNvGrpSpPr>
              <a:grpSpLocks/>
            </p:cNvGrpSpPr>
            <p:nvPr/>
          </p:nvGrpSpPr>
          <p:grpSpPr bwMode="auto">
            <a:xfrm>
              <a:off x="8772607" y="2725609"/>
              <a:ext cx="532759" cy="184809"/>
              <a:chOff x="2356" y="1300"/>
              <a:chExt cx="555" cy="194"/>
            </a:xfrm>
          </p:grpSpPr>
          <p:sp>
            <p:nvSpPr>
              <p:cNvPr id="33991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992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993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3994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3997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98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995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96" name="Line 141"/>
              <p:cNvSpPr>
                <a:spLocks noChangeShapeType="1"/>
              </p:cNvSpPr>
              <p:nvPr/>
            </p:nvSpPr>
            <p:spPr bwMode="auto">
              <a:xfrm>
                <a:off x="2906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3946" name="Group 133"/>
            <p:cNvGrpSpPr>
              <a:grpSpLocks/>
            </p:cNvGrpSpPr>
            <p:nvPr/>
          </p:nvGrpSpPr>
          <p:grpSpPr bwMode="auto">
            <a:xfrm>
              <a:off x="9060908" y="2428111"/>
              <a:ext cx="532759" cy="184809"/>
              <a:chOff x="2356" y="1300"/>
              <a:chExt cx="555" cy="194"/>
            </a:xfrm>
          </p:grpSpPr>
          <p:sp>
            <p:nvSpPr>
              <p:cNvPr id="33983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984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985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3986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3989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90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987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88" name="Line 141"/>
              <p:cNvSpPr>
                <a:spLocks noChangeShapeType="1"/>
              </p:cNvSpPr>
              <p:nvPr/>
            </p:nvSpPr>
            <p:spPr bwMode="auto">
              <a:xfrm>
                <a:off x="2907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3947" name="Group 133"/>
            <p:cNvGrpSpPr>
              <a:grpSpLocks/>
            </p:cNvGrpSpPr>
            <p:nvPr/>
          </p:nvGrpSpPr>
          <p:grpSpPr bwMode="auto">
            <a:xfrm>
              <a:off x="10005281" y="2289952"/>
              <a:ext cx="532759" cy="184809"/>
              <a:chOff x="2356" y="1300"/>
              <a:chExt cx="555" cy="194"/>
            </a:xfrm>
          </p:grpSpPr>
          <p:sp>
            <p:nvSpPr>
              <p:cNvPr id="33975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976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977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3978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3981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82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979" name="Line 140"/>
              <p:cNvSpPr>
                <a:spLocks noChangeShapeType="1"/>
              </p:cNvSpPr>
              <p:nvPr/>
            </p:nvSpPr>
            <p:spPr bwMode="auto">
              <a:xfrm>
                <a:off x="2358" y="1360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80" name="Line 141"/>
              <p:cNvSpPr>
                <a:spLocks noChangeShapeType="1"/>
              </p:cNvSpPr>
              <p:nvPr/>
            </p:nvSpPr>
            <p:spPr bwMode="auto">
              <a:xfrm>
                <a:off x="2906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3948" name="Group 133"/>
            <p:cNvGrpSpPr>
              <a:grpSpLocks/>
            </p:cNvGrpSpPr>
            <p:nvPr/>
          </p:nvGrpSpPr>
          <p:grpSpPr bwMode="auto">
            <a:xfrm>
              <a:off x="10232661" y="2882876"/>
              <a:ext cx="532759" cy="184809"/>
              <a:chOff x="2356" y="1300"/>
              <a:chExt cx="555" cy="194"/>
            </a:xfrm>
          </p:grpSpPr>
          <p:sp>
            <p:nvSpPr>
              <p:cNvPr id="33967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968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969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3970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3973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74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971" name="Line 140"/>
              <p:cNvSpPr>
                <a:spLocks noChangeShapeType="1"/>
              </p:cNvSpPr>
              <p:nvPr/>
            </p:nvSpPr>
            <p:spPr bwMode="auto">
              <a:xfrm>
                <a:off x="2358" y="1362"/>
                <a:ext cx="0" cy="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72" name="Line 141"/>
              <p:cNvSpPr>
                <a:spLocks noChangeShapeType="1"/>
              </p:cNvSpPr>
              <p:nvPr/>
            </p:nvSpPr>
            <p:spPr bwMode="auto">
              <a:xfrm>
                <a:off x="2906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3949" name="Group 133"/>
            <p:cNvGrpSpPr>
              <a:grpSpLocks/>
            </p:cNvGrpSpPr>
            <p:nvPr/>
          </p:nvGrpSpPr>
          <p:grpSpPr bwMode="auto">
            <a:xfrm>
              <a:off x="9330660" y="3072767"/>
              <a:ext cx="532759" cy="184809"/>
              <a:chOff x="2356" y="1300"/>
              <a:chExt cx="555" cy="194"/>
            </a:xfrm>
          </p:grpSpPr>
          <p:sp>
            <p:nvSpPr>
              <p:cNvPr id="33959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960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961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3962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3965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66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963" name="Line 140"/>
              <p:cNvSpPr>
                <a:spLocks noChangeShapeType="1"/>
              </p:cNvSpPr>
              <p:nvPr/>
            </p:nvSpPr>
            <p:spPr bwMode="auto">
              <a:xfrm>
                <a:off x="2357" y="1362"/>
                <a:ext cx="0" cy="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64" name="Line 141"/>
              <p:cNvSpPr>
                <a:spLocks noChangeShapeType="1"/>
              </p:cNvSpPr>
              <p:nvPr/>
            </p:nvSpPr>
            <p:spPr bwMode="auto">
              <a:xfrm>
                <a:off x="2907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3950" name="Group 133"/>
            <p:cNvGrpSpPr>
              <a:grpSpLocks/>
            </p:cNvGrpSpPr>
            <p:nvPr/>
          </p:nvGrpSpPr>
          <p:grpSpPr bwMode="auto">
            <a:xfrm>
              <a:off x="8438032" y="3018963"/>
              <a:ext cx="532759" cy="184809"/>
              <a:chOff x="2356" y="1300"/>
              <a:chExt cx="555" cy="194"/>
            </a:xfrm>
          </p:grpSpPr>
          <p:sp>
            <p:nvSpPr>
              <p:cNvPr id="33951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952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953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3954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3957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58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955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56" name="Line 141"/>
              <p:cNvSpPr>
                <a:spLocks noChangeShapeType="1"/>
              </p:cNvSpPr>
              <p:nvPr/>
            </p:nvSpPr>
            <p:spPr bwMode="auto">
              <a:xfrm>
                <a:off x="2907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3797" name="Group 416"/>
          <p:cNvGrpSpPr>
            <a:grpSpLocks/>
          </p:cNvGrpSpPr>
          <p:nvPr/>
        </p:nvGrpSpPr>
        <p:grpSpPr bwMode="auto">
          <a:xfrm>
            <a:off x="1498600" y="4165600"/>
            <a:ext cx="3086100" cy="1168400"/>
            <a:chOff x="7848600" y="2044700"/>
            <a:chExt cx="3200399" cy="1371600"/>
          </a:xfrm>
        </p:grpSpPr>
        <p:sp>
          <p:nvSpPr>
            <p:cNvPr id="33849" name="Oval 417"/>
            <p:cNvSpPr>
              <a:spLocks noChangeArrowheads="1"/>
            </p:cNvSpPr>
            <p:nvPr/>
          </p:nvSpPr>
          <p:spPr bwMode="auto">
            <a:xfrm>
              <a:off x="7848600" y="2044700"/>
              <a:ext cx="3200399" cy="1371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grpSp>
          <p:nvGrpSpPr>
            <p:cNvPr id="33850" name="Group 133"/>
            <p:cNvGrpSpPr>
              <a:grpSpLocks/>
            </p:cNvGrpSpPr>
            <p:nvPr/>
          </p:nvGrpSpPr>
          <p:grpSpPr bwMode="auto">
            <a:xfrm>
              <a:off x="8526482" y="2160804"/>
              <a:ext cx="532759" cy="184809"/>
              <a:chOff x="2356" y="1300"/>
              <a:chExt cx="555" cy="194"/>
            </a:xfrm>
          </p:grpSpPr>
          <p:sp>
            <p:nvSpPr>
              <p:cNvPr id="33924" name="Oval 492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925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926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3927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3930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31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928" name="Line 140"/>
              <p:cNvSpPr>
                <a:spLocks noChangeShapeType="1"/>
              </p:cNvSpPr>
              <p:nvPr/>
            </p:nvSpPr>
            <p:spPr bwMode="auto">
              <a:xfrm>
                <a:off x="2358" y="1360"/>
                <a:ext cx="0" cy="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29" name="Line 141"/>
              <p:cNvSpPr>
                <a:spLocks noChangeShapeType="1"/>
              </p:cNvSpPr>
              <p:nvPr/>
            </p:nvSpPr>
            <p:spPr bwMode="auto">
              <a:xfrm>
                <a:off x="2907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33851" name="Straight Connector 419"/>
            <p:cNvCxnSpPr>
              <a:cxnSpLocks noChangeShapeType="1"/>
              <a:stCxn id="33929" idx="0"/>
            </p:cNvCxnSpPr>
            <p:nvPr/>
          </p:nvCxnSpPr>
          <p:spPr bwMode="auto">
            <a:xfrm>
              <a:off x="9055401" y="2220819"/>
              <a:ext cx="975377" cy="13653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52" name="Straight Connector 420"/>
            <p:cNvCxnSpPr>
              <a:cxnSpLocks noChangeShapeType="1"/>
            </p:cNvCxnSpPr>
            <p:nvPr/>
          </p:nvCxnSpPr>
          <p:spPr bwMode="auto">
            <a:xfrm>
              <a:off x="9522191" y="2583188"/>
              <a:ext cx="120745" cy="833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53" name="Straight Connector 421"/>
            <p:cNvCxnSpPr>
              <a:cxnSpLocks noChangeShapeType="1"/>
            </p:cNvCxnSpPr>
            <p:nvPr/>
          </p:nvCxnSpPr>
          <p:spPr bwMode="auto">
            <a:xfrm flipV="1">
              <a:off x="9323081" y="2786992"/>
              <a:ext cx="243358" cy="4562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54" name="Straight Connector 422"/>
            <p:cNvCxnSpPr>
              <a:cxnSpLocks noChangeShapeType="1"/>
            </p:cNvCxnSpPr>
            <p:nvPr/>
          </p:nvCxnSpPr>
          <p:spPr bwMode="auto">
            <a:xfrm flipV="1">
              <a:off x="9028147" y="2611644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55" name="Straight Connector 423"/>
            <p:cNvCxnSpPr>
              <a:cxnSpLocks noChangeShapeType="1"/>
            </p:cNvCxnSpPr>
            <p:nvPr/>
          </p:nvCxnSpPr>
          <p:spPr bwMode="auto">
            <a:xfrm flipV="1">
              <a:off x="8729859" y="2909476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56" name="Straight Connector 424"/>
            <p:cNvCxnSpPr>
              <a:cxnSpLocks noChangeShapeType="1"/>
            </p:cNvCxnSpPr>
            <p:nvPr/>
          </p:nvCxnSpPr>
          <p:spPr bwMode="auto">
            <a:xfrm flipV="1">
              <a:off x="9537887" y="2836224"/>
              <a:ext cx="252969" cy="25294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57" name="Straight Connector 425"/>
            <p:cNvCxnSpPr>
              <a:cxnSpLocks noChangeShapeType="1"/>
            </p:cNvCxnSpPr>
            <p:nvPr/>
          </p:nvCxnSpPr>
          <p:spPr bwMode="auto">
            <a:xfrm flipH="1" flipV="1">
              <a:off x="10029359" y="2822067"/>
              <a:ext cx="354959" cy="12439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58" name="Straight Connector 426"/>
            <p:cNvCxnSpPr>
              <a:cxnSpLocks noChangeShapeType="1"/>
            </p:cNvCxnSpPr>
            <p:nvPr/>
          </p:nvCxnSpPr>
          <p:spPr bwMode="auto">
            <a:xfrm flipV="1">
              <a:off x="10015190" y="2475242"/>
              <a:ext cx="283363" cy="19566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59" name="Straight Connector 427"/>
            <p:cNvCxnSpPr>
              <a:cxnSpLocks noChangeShapeType="1"/>
              <a:endCxn id="33924" idx="4"/>
            </p:cNvCxnSpPr>
            <p:nvPr/>
          </p:nvCxnSpPr>
          <p:spPr bwMode="auto">
            <a:xfrm flipH="1" flipV="1">
              <a:off x="8791902" y="2345614"/>
              <a:ext cx="410984" cy="8718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3860" name="TextBox 428"/>
            <p:cNvSpPr txBox="1">
              <a:spLocks noChangeArrowheads="1"/>
            </p:cNvSpPr>
            <p:nvPr/>
          </p:nvSpPr>
          <p:spPr bwMode="auto">
            <a:xfrm>
              <a:off x="7958081" y="2471292"/>
              <a:ext cx="926532" cy="4696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i="1">
                  <a:latin typeface="Arial" charset="0"/>
                </a:rPr>
                <a:t>ISP B</a:t>
              </a:r>
            </a:p>
          </p:txBody>
        </p:sp>
        <p:grpSp>
          <p:nvGrpSpPr>
            <p:cNvPr id="33861" name="Group 133"/>
            <p:cNvGrpSpPr>
              <a:grpSpLocks/>
            </p:cNvGrpSpPr>
            <p:nvPr/>
          </p:nvGrpSpPr>
          <p:grpSpPr bwMode="auto">
            <a:xfrm>
              <a:off x="9555206" y="2650627"/>
              <a:ext cx="532759" cy="184809"/>
              <a:chOff x="2356" y="1300"/>
              <a:chExt cx="555" cy="194"/>
            </a:xfrm>
          </p:grpSpPr>
          <p:sp>
            <p:nvSpPr>
              <p:cNvPr id="33916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917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918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3919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3922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23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920" name="Line 140"/>
              <p:cNvSpPr>
                <a:spLocks noChangeShapeType="1"/>
              </p:cNvSpPr>
              <p:nvPr/>
            </p:nvSpPr>
            <p:spPr bwMode="auto">
              <a:xfrm>
                <a:off x="2358" y="1360"/>
                <a:ext cx="0" cy="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21" name="Line 141"/>
              <p:cNvSpPr>
                <a:spLocks noChangeShapeType="1"/>
              </p:cNvSpPr>
              <p:nvPr/>
            </p:nvSpPr>
            <p:spPr bwMode="auto">
              <a:xfrm>
                <a:off x="2907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3862" name="Group 133"/>
            <p:cNvGrpSpPr>
              <a:grpSpLocks/>
            </p:cNvGrpSpPr>
            <p:nvPr/>
          </p:nvGrpSpPr>
          <p:grpSpPr bwMode="auto">
            <a:xfrm>
              <a:off x="8772607" y="2725609"/>
              <a:ext cx="532759" cy="184809"/>
              <a:chOff x="2356" y="1300"/>
              <a:chExt cx="555" cy="194"/>
            </a:xfrm>
          </p:grpSpPr>
          <p:sp>
            <p:nvSpPr>
              <p:cNvPr id="33908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909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910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3911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3914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15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912" name="Line 140"/>
              <p:cNvSpPr>
                <a:spLocks noChangeShapeType="1"/>
              </p:cNvSpPr>
              <p:nvPr/>
            </p:nvSpPr>
            <p:spPr bwMode="auto">
              <a:xfrm>
                <a:off x="2357" y="1360"/>
                <a:ext cx="0" cy="8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13" name="Line 141"/>
              <p:cNvSpPr>
                <a:spLocks noChangeShapeType="1"/>
              </p:cNvSpPr>
              <p:nvPr/>
            </p:nvSpPr>
            <p:spPr bwMode="auto">
              <a:xfrm>
                <a:off x="2908" y="1362"/>
                <a:ext cx="0" cy="8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3863" name="Group 133"/>
            <p:cNvGrpSpPr>
              <a:grpSpLocks/>
            </p:cNvGrpSpPr>
            <p:nvPr/>
          </p:nvGrpSpPr>
          <p:grpSpPr bwMode="auto">
            <a:xfrm>
              <a:off x="9060908" y="2428111"/>
              <a:ext cx="532759" cy="184809"/>
              <a:chOff x="2356" y="1300"/>
              <a:chExt cx="555" cy="194"/>
            </a:xfrm>
          </p:grpSpPr>
          <p:sp>
            <p:nvSpPr>
              <p:cNvPr id="33900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901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902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3903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3906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907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904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05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3864" name="Group 133"/>
            <p:cNvGrpSpPr>
              <a:grpSpLocks/>
            </p:cNvGrpSpPr>
            <p:nvPr/>
          </p:nvGrpSpPr>
          <p:grpSpPr bwMode="auto">
            <a:xfrm>
              <a:off x="10005281" y="2289952"/>
              <a:ext cx="532759" cy="184809"/>
              <a:chOff x="2356" y="1300"/>
              <a:chExt cx="555" cy="194"/>
            </a:xfrm>
          </p:grpSpPr>
          <p:sp>
            <p:nvSpPr>
              <p:cNvPr id="33892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893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894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3895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3898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899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896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97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3865" name="Group 133"/>
            <p:cNvGrpSpPr>
              <a:grpSpLocks/>
            </p:cNvGrpSpPr>
            <p:nvPr/>
          </p:nvGrpSpPr>
          <p:grpSpPr bwMode="auto">
            <a:xfrm>
              <a:off x="10232661" y="2882876"/>
              <a:ext cx="532759" cy="184809"/>
              <a:chOff x="2356" y="1300"/>
              <a:chExt cx="555" cy="194"/>
            </a:xfrm>
          </p:grpSpPr>
          <p:sp>
            <p:nvSpPr>
              <p:cNvPr id="33884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885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886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3887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3890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891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888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89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3866" name="Group 133"/>
            <p:cNvGrpSpPr>
              <a:grpSpLocks/>
            </p:cNvGrpSpPr>
            <p:nvPr/>
          </p:nvGrpSpPr>
          <p:grpSpPr bwMode="auto">
            <a:xfrm>
              <a:off x="9330660" y="3072767"/>
              <a:ext cx="532759" cy="184809"/>
              <a:chOff x="2356" y="1300"/>
              <a:chExt cx="555" cy="194"/>
            </a:xfrm>
          </p:grpSpPr>
          <p:sp>
            <p:nvSpPr>
              <p:cNvPr id="33876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877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878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3879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3882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883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880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81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3867" name="Group 133"/>
            <p:cNvGrpSpPr>
              <a:grpSpLocks/>
            </p:cNvGrpSpPr>
            <p:nvPr/>
          </p:nvGrpSpPr>
          <p:grpSpPr bwMode="auto">
            <a:xfrm>
              <a:off x="8438032" y="3018963"/>
              <a:ext cx="532759" cy="184809"/>
              <a:chOff x="2356" y="1300"/>
              <a:chExt cx="555" cy="194"/>
            </a:xfrm>
          </p:grpSpPr>
          <p:sp>
            <p:nvSpPr>
              <p:cNvPr id="33868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869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3870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3871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3874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875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872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73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cxnSp>
        <p:nvCxnSpPr>
          <p:cNvPr id="33798" name="Straight Connector 12"/>
          <p:cNvCxnSpPr>
            <a:cxnSpLocks noChangeShapeType="1"/>
            <a:endCxn id="34009" idx="1"/>
          </p:cNvCxnSpPr>
          <p:nvPr/>
        </p:nvCxnSpPr>
        <p:spPr bwMode="auto">
          <a:xfrm>
            <a:off x="2382838" y="2609850"/>
            <a:ext cx="238125" cy="261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799" name="Straight Connector 500"/>
          <p:cNvCxnSpPr>
            <a:cxnSpLocks noChangeShapeType="1"/>
            <a:stCxn id="34134" idx="8"/>
            <a:endCxn id="33819" idx="2"/>
          </p:cNvCxnSpPr>
          <p:nvPr/>
        </p:nvCxnSpPr>
        <p:spPr bwMode="auto">
          <a:xfrm>
            <a:off x="1455738" y="2990850"/>
            <a:ext cx="38100" cy="309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0" name="Straight Connector 501"/>
          <p:cNvCxnSpPr>
            <a:cxnSpLocks noChangeShapeType="1"/>
            <a:endCxn id="33819" idx="3"/>
          </p:cNvCxnSpPr>
          <p:nvPr/>
        </p:nvCxnSpPr>
        <p:spPr bwMode="auto">
          <a:xfrm>
            <a:off x="1235075" y="3271838"/>
            <a:ext cx="123825" cy="212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1" name="Straight Connector 502"/>
          <p:cNvCxnSpPr>
            <a:cxnSpLocks noChangeShapeType="1"/>
            <a:endCxn id="33977" idx="1"/>
          </p:cNvCxnSpPr>
          <p:nvPr/>
        </p:nvCxnSpPr>
        <p:spPr bwMode="auto">
          <a:xfrm>
            <a:off x="3916363" y="2411413"/>
            <a:ext cx="307975" cy="573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2" name="Straight Connector 503"/>
          <p:cNvCxnSpPr>
            <a:cxnSpLocks noChangeShapeType="1"/>
            <a:endCxn id="33977" idx="0"/>
          </p:cNvCxnSpPr>
          <p:nvPr/>
        </p:nvCxnSpPr>
        <p:spPr bwMode="auto">
          <a:xfrm flipH="1">
            <a:off x="4425950" y="2389188"/>
            <a:ext cx="384175" cy="579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3" name="Straight Connector 504"/>
          <p:cNvCxnSpPr>
            <a:cxnSpLocks noChangeShapeType="1"/>
            <a:endCxn id="34060" idx="0"/>
          </p:cNvCxnSpPr>
          <p:nvPr/>
        </p:nvCxnSpPr>
        <p:spPr bwMode="auto">
          <a:xfrm>
            <a:off x="6770688" y="2900363"/>
            <a:ext cx="215900" cy="1046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4" name="Straight Connector 505"/>
          <p:cNvCxnSpPr>
            <a:cxnSpLocks noChangeShapeType="1"/>
          </p:cNvCxnSpPr>
          <p:nvPr/>
        </p:nvCxnSpPr>
        <p:spPr bwMode="auto">
          <a:xfrm flipH="1">
            <a:off x="7137400" y="3251200"/>
            <a:ext cx="241300" cy="692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5" name="Straight Connector 506"/>
          <p:cNvCxnSpPr>
            <a:cxnSpLocks noChangeShapeType="1"/>
            <a:stCxn id="34126" idx="4"/>
            <a:endCxn id="34055" idx="0"/>
          </p:cNvCxnSpPr>
          <p:nvPr/>
        </p:nvCxnSpPr>
        <p:spPr bwMode="auto">
          <a:xfrm flipH="1">
            <a:off x="7483475" y="4229100"/>
            <a:ext cx="541338" cy="249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6" name="Straight Connector 507"/>
          <p:cNvCxnSpPr>
            <a:cxnSpLocks noChangeShapeType="1"/>
          </p:cNvCxnSpPr>
          <p:nvPr/>
        </p:nvCxnSpPr>
        <p:spPr bwMode="auto">
          <a:xfrm flipH="1" flipV="1">
            <a:off x="7454900" y="4573588"/>
            <a:ext cx="796925" cy="614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7" name="Straight Connector 508"/>
          <p:cNvCxnSpPr>
            <a:cxnSpLocks noChangeShapeType="1"/>
            <a:endCxn id="34042" idx="5"/>
          </p:cNvCxnSpPr>
          <p:nvPr/>
        </p:nvCxnSpPr>
        <p:spPr bwMode="auto">
          <a:xfrm flipH="1" flipV="1">
            <a:off x="6496050" y="4722813"/>
            <a:ext cx="1047750" cy="966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8" name="Straight Connector 509"/>
          <p:cNvCxnSpPr>
            <a:cxnSpLocks noChangeShapeType="1"/>
            <a:stCxn id="34124" idx="0"/>
            <a:endCxn id="33817" idx="5"/>
          </p:cNvCxnSpPr>
          <p:nvPr/>
        </p:nvCxnSpPr>
        <p:spPr bwMode="auto">
          <a:xfrm flipH="1" flipV="1">
            <a:off x="5084763" y="5684838"/>
            <a:ext cx="520700" cy="16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9" name="Straight Connector 510"/>
          <p:cNvCxnSpPr>
            <a:cxnSpLocks noChangeShapeType="1"/>
          </p:cNvCxnSpPr>
          <p:nvPr/>
        </p:nvCxnSpPr>
        <p:spPr bwMode="auto">
          <a:xfrm flipH="1" flipV="1">
            <a:off x="4068763" y="5045075"/>
            <a:ext cx="371475" cy="973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10" name="Straight Connector 511"/>
          <p:cNvCxnSpPr>
            <a:cxnSpLocks noChangeShapeType="1"/>
            <a:stCxn id="34121" idx="0"/>
          </p:cNvCxnSpPr>
          <p:nvPr/>
        </p:nvCxnSpPr>
        <p:spPr bwMode="auto">
          <a:xfrm flipV="1">
            <a:off x="3389313" y="5689600"/>
            <a:ext cx="306387" cy="165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11" name="Straight Connector 512"/>
          <p:cNvCxnSpPr>
            <a:cxnSpLocks noChangeShapeType="1"/>
          </p:cNvCxnSpPr>
          <p:nvPr/>
        </p:nvCxnSpPr>
        <p:spPr bwMode="auto">
          <a:xfrm flipV="1">
            <a:off x="1790700" y="5160963"/>
            <a:ext cx="401638" cy="209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12" name="Straight Connector 513"/>
          <p:cNvCxnSpPr>
            <a:cxnSpLocks noChangeShapeType="1"/>
            <a:stCxn id="34143" idx="0"/>
          </p:cNvCxnSpPr>
          <p:nvPr/>
        </p:nvCxnSpPr>
        <p:spPr bwMode="auto">
          <a:xfrm flipV="1">
            <a:off x="1179513" y="4467225"/>
            <a:ext cx="227012" cy="282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13" name="Straight Connector 514"/>
          <p:cNvCxnSpPr>
            <a:cxnSpLocks noChangeShapeType="1"/>
            <a:endCxn id="33819" idx="5"/>
          </p:cNvCxnSpPr>
          <p:nvPr/>
        </p:nvCxnSpPr>
        <p:spPr bwMode="auto">
          <a:xfrm flipV="1">
            <a:off x="1155700" y="4368800"/>
            <a:ext cx="203200" cy="7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3814" name="Group 20"/>
          <p:cNvGrpSpPr>
            <a:grpSpLocks/>
          </p:cNvGrpSpPr>
          <p:nvPr/>
        </p:nvGrpSpPr>
        <p:grpSpPr bwMode="auto">
          <a:xfrm>
            <a:off x="4713288" y="2871788"/>
            <a:ext cx="2117725" cy="1082675"/>
            <a:chOff x="4712800" y="2871032"/>
            <a:chExt cx="2117908" cy="1082781"/>
          </a:xfrm>
        </p:grpSpPr>
        <p:grpSp>
          <p:nvGrpSpPr>
            <p:cNvPr id="33844" name="Group 16"/>
            <p:cNvGrpSpPr>
              <a:grpSpLocks/>
            </p:cNvGrpSpPr>
            <p:nvPr/>
          </p:nvGrpSpPr>
          <p:grpSpPr bwMode="auto">
            <a:xfrm>
              <a:off x="5677190" y="2871032"/>
              <a:ext cx="530938" cy="338554"/>
              <a:chOff x="5573768" y="2726239"/>
              <a:chExt cx="530938" cy="338554"/>
            </a:xfrm>
          </p:grpSpPr>
          <p:sp>
            <p:nvSpPr>
              <p:cNvPr id="33847" name="Oval 14"/>
              <p:cNvSpPr>
                <a:spLocks noChangeArrowheads="1"/>
              </p:cNvSpPr>
              <p:nvPr/>
            </p:nvSpPr>
            <p:spPr bwMode="auto">
              <a:xfrm>
                <a:off x="5573768" y="2751297"/>
                <a:ext cx="528092" cy="304800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3848" name="TextBox 15"/>
              <p:cNvSpPr txBox="1">
                <a:spLocks noChangeArrowheads="1"/>
              </p:cNvSpPr>
              <p:nvPr/>
            </p:nvSpPr>
            <p:spPr bwMode="auto">
              <a:xfrm>
                <a:off x="5593027" y="2726239"/>
                <a:ext cx="51167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>
                    <a:solidFill>
                      <a:schemeClr val="bg1"/>
                    </a:solidFill>
                    <a:latin typeface="Arial" charset="0"/>
                  </a:rPr>
                  <a:t>IXP</a:t>
                </a:r>
              </a:p>
            </p:txBody>
          </p:sp>
        </p:grpSp>
        <p:cxnSp>
          <p:nvCxnSpPr>
            <p:cNvPr id="33845" name="Straight Connector 18"/>
            <p:cNvCxnSpPr>
              <a:cxnSpLocks noChangeShapeType="1"/>
            </p:cNvCxnSpPr>
            <p:nvPr/>
          </p:nvCxnSpPr>
          <p:spPr bwMode="auto">
            <a:xfrm>
              <a:off x="4712800" y="3050554"/>
              <a:ext cx="964390" cy="26895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46" name="Straight Connector 516"/>
            <p:cNvCxnSpPr>
              <a:cxnSpLocks noChangeShapeType="1"/>
            </p:cNvCxnSpPr>
            <p:nvPr/>
          </p:nvCxnSpPr>
          <p:spPr bwMode="auto">
            <a:xfrm>
              <a:off x="6139092" y="3168890"/>
              <a:ext cx="691616" cy="784923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3815" name="Group 39937"/>
          <p:cNvGrpSpPr>
            <a:grpSpLocks/>
          </p:cNvGrpSpPr>
          <p:nvPr/>
        </p:nvGrpSpPr>
        <p:grpSpPr bwMode="auto">
          <a:xfrm>
            <a:off x="3692525" y="3789363"/>
            <a:ext cx="1538288" cy="585787"/>
            <a:chOff x="3692946" y="3789212"/>
            <a:chExt cx="1537885" cy="585306"/>
          </a:xfrm>
        </p:grpSpPr>
        <p:cxnSp>
          <p:nvCxnSpPr>
            <p:cNvPr id="33838" name="Straight Connector 515"/>
            <p:cNvCxnSpPr>
              <a:cxnSpLocks noChangeShapeType="1"/>
              <a:stCxn id="33894" idx="0"/>
            </p:cNvCxnSpPr>
            <p:nvPr/>
          </p:nvCxnSpPr>
          <p:spPr bwMode="auto">
            <a:xfrm flipV="1">
              <a:off x="3833272" y="4233204"/>
              <a:ext cx="190444" cy="141314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33839" name="Group 518"/>
            <p:cNvGrpSpPr>
              <a:grpSpLocks/>
            </p:cNvGrpSpPr>
            <p:nvPr/>
          </p:nvGrpSpPr>
          <p:grpSpPr bwMode="auto">
            <a:xfrm>
              <a:off x="3932901" y="3934211"/>
              <a:ext cx="530938" cy="338554"/>
              <a:chOff x="5573768" y="2726239"/>
              <a:chExt cx="530938" cy="338554"/>
            </a:xfrm>
          </p:grpSpPr>
          <p:sp>
            <p:nvSpPr>
              <p:cNvPr id="33842" name="Oval 521"/>
              <p:cNvSpPr>
                <a:spLocks noChangeArrowheads="1"/>
              </p:cNvSpPr>
              <p:nvPr/>
            </p:nvSpPr>
            <p:spPr bwMode="auto">
              <a:xfrm>
                <a:off x="5573768" y="2751297"/>
                <a:ext cx="528092" cy="304800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3843" name="TextBox 522"/>
              <p:cNvSpPr txBox="1">
                <a:spLocks noChangeArrowheads="1"/>
              </p:cNvSpPr>
              <p:nvPr/>
            </p:nvSpPr>
            <p:spPr bwMode="auto">
              <a:xfrm>
                <a:off x="5593027" y="2726239"/>
                <a:ext cx="51167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>
                    <a:solidFill>
                      <a:schemeClr val="bg1"/>
                    </a:solidFill>
                    <a:latin typeface="Arial" charset="0"/>
                  </a:rPr>
                  <a:t>IXP</a:t>
                </a:r>
              </a:p>
            </p:txBody>
          </p:sp>
        </p:grpSp>
        <p:cxnSp>
          <p:nvCxnSpPr>
            <p:cNvPr id="33840" name="Straight Connector 519"/>
            <p:cNvCxnSpPr>
              <a:cxnSpLocks noChangeShapeType="1"/>
              <a:stCxn id="33842" idx="6"/>
              <a:endCxn id="34094" idx="1"/>
            </p:cNvCxnSpPr>
            <p:nvPr/>
          </p:nvCxnSpPr>
          <p:spPr bwMode="auto">
            <a:xfrm flipV="1">
              <a:off x="4460993" y="3953654"/>
              <a:ext cx="769838" cy="158015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41" name="Straight Connector 520"/>
            <p:cNvCxnSpPr>
              <a:cxnSpLocks noChangeShapeType="1"/>
            </p:cNvCxnSpPr>
            <p:nvPr/>
          </p:nvCxnSpPr>
          <p:spPr bwMode="auto">
            <a:xfrm>
              <a:off x="3692946" y="3789212"/>
              <a:ext cx="342738" cy="204847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3816" name="Group 39939"/>
          <p:cNvGrpSpPr>
            <a:grpSpLocks/>
          </p:cNvGrpSpPr>
          <p:nvPr/>
        </p:nvGrpSpPr>
        <p:grpSpPr bwMode="auto">
          <a:xfrm>
            <a:off x="2406650" y="3633788"/>
            <a:ext cx="2901950" cy="1296987"/>
            <a:chOff x="2407287" y="3633041"/>
            <a:chExt cx="2900648" cy="1297685"/>
          </a:xfrm>
        </p:grpSpPr>
        <p:cxnSp>
          <p:nvCxnSpPr>
            <p:cNvPr id="33835" name="Straight Connector 7"/>
            <p:cNvCxnSpPr>
              <a:cxnSpLocks noChangeShapeType="1"/>
              <a:stCxn id="33967" idx="5"/>
              <a:endCxn id="34092" idx="1"/>
            </p:cNvCxnSpPr>
            <p:nvPr/>
          </p:nvCxnSpPr>
          <p:spPr bwMode="auto">
            <a:xfrm>
              <a:off x="4876256" y="3633041"/>
              <a:ext cx="431679" cy="222499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36" name="Straight Connector 415"/>
            <p:cNvCxnSpPr>
              <a:cxnSpLocks noChangeShapeType="1"/>
              <a:endCxn id="33926" idx="0"/>
            </p:cNvCxnSpPr>
            <p:nvPr/>
          </p:nvCxnSpPr>
          <p:spPr bwMode="auto">
            <a:xfrm flipH="1">
              <a:off x="2407287" y="3753131"/>
              <a:ext cx="282429" cy="511372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37" name="Straight Connector 523"/>
            <p:cNvCxnSpPr>
              <a:cxnSpLocks noChangeShapeType="1"/>
              <a:stCxn id="33889" idx="0"/>
            </p:cNvCxnSpPr>
            <p:nvPr/>
          </p:nvCxnSpPr>
          <p:spPr bwMode="auto">
            <a:xfrm flipV="1">
              <a:off x="4307545" y="4626270"/>
              <a:ext cx="843636" cy="304456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3817" name="Oval 6"/>
          <p:cNvSpPr>
            <a:spLocks noChangeArrowheads="1"/>
          </p:cNvSpPr>
          <p:nvPr/>
        </p:nvSpPr>
        <p:spPr bwMode="auto">
          <a:xfrm>
            <a:off x="3340100" y="5359400"/>
            <a:ext cx="20447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33818" name="TextBox 9"/>
          <p:cNvSpPr txBox="1">
            <a:spLocks noChangeArrowheads="1"/>
          </p:cNvSpPr>
          <p:nvPr/>
        </p:nvSpPr>
        <p:spPr bwMode="auto">
          <a:xfrm>
            <a:off x="3556000" y="5334000"/>
            <a:ext cx="1587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latin typeface="Arial" charset="0"/>
              </a:rPr>
              <a:t>regional net</a:t>
            </a:r>
          </a:p>
        </p:txBody>
      </p:sp>
      <p:sp>
        <p:nvSpPr>
          <p:cNvPr id="33819" name="Oval 517"/>
          <p:cNvSpPr>
            <a:spLocks noChangeArrowheads="1"/>
          </p:cNvSpPr>
          <p:nvPr/>
        </p:nvSpPr>
        <p:spPr bwMode="auto">
          <a:xfrm rot="5400000">
            <a:off x="867569" y="3736182"/>
            <a:ext cx="1252537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cxnSp>
        <p:nvCxnSpPr>
          <p:cNvPr id="33820" name="Straight Connector 39941"/>
          <p:cNvCxnSpPr>
            <a:cxnSpLocks noChangeShapeType="1"/>
            <a:stCxn id="33819" idx="0"/>
            <a:endCxn id="33955" idx="0"/>
          </p:cNvCxnSpPr>
          <p:nvPr/>
        </p:nvCxnSpPr>
        <p:spPr bwMode="auto">
          <a:xfrm flipV="1">
            <a:off x="1684338" y="3654425"/>
            <a:ext cx="758825" cy="273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21" name="Straight Connector 524"/>
          <p:cNvCxnSpPr>
            <a:cxnSpLocks noChangeShapeType="1"/>
            <a:endCxn id="33928" idx="1"/>
          </p:cNvCxnSpPr>
          <p:nvPr/>
        </p:nvCxnSpPr>
        <p:spPr bwMode="auto">
          <a:xfrm>
            <a:off x="1685925" y="4111625"/>
            <a:ext cx="466725" cy="269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22" name="Oval 11"/>
          <p:cNvSpPr>
            <a:spLocks noChangeArrowheads="1"/>
          </p:cNvSpPr>
          <p:nvPr/>
        </p:nvSpPr>
        <p:spPr bwMode="auto">
          <a:xfrm>
            <a:off x="1866900" y="3429000"/>
            <a:ext cx="6096000" cy="673100"/>
          </a:xfrm>
          <a:prstGeom prst="ellipse">
            <a:avLst/>
          </a:prstGeom>
          <a:solidFill>
            <a:srgbClr val="FF6600">
              <a:alpha val="7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33823" name="TextBox 13"/>
          <p:cNvSpPr txBox="1">
            <a:spLocks noChangeArrowheads="1"/>
          </p:cNvSpPr>
          <p:nvPr/>
        </p:nvSpPr>
        <p:spPr bwMode="auto">
          <a:xfrm>
            <a:off x="3113088" y="3541713"/>
            <a:ext cx="36274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 i="1">
                <a:solidFill>
                  <a:schemeClr val="bg1"/>
                </a:solidFill>
                <a:latin typeface="Arial" charset="0"/>
              </a:rPr>
              <a:t>Content provider network</a:t>
            </a:r>
          </a:p>
        </p:txBody>
      </p:sp>
      <p:cxnSp>
        <p:nvCxnSpPr>
          <p:cNvPr id="33824" name="Straight Connector 19"/>
          <p:cNvCxnSpPr>
            <a:cxnSpLocks noChangeShapeType="1"/>
            <a:stCxn id="34147" idx="2"/>
          </p:cNvCxnSpPr>
          <p:nvPr/>
        </p:nvCxnSpPr>
        <p:spPr bwMode="auto">
          <a:xfrm flipH="1">
            <a:off x="6540500" y="2867025"/>
            <a:ext cx="150813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25" name="Straight Connector 525"/>
          <p:cNvCxnSpPr>
            <a:cxnSpLocks noChangeShapeType="1"/>
            <a:endCxn id="33822" idx="7"/>
          </p:cNvCxnSpPr>
          <p:nvPr/>
        </p:nvCxnSpPr>
        <p:spPr bwMode="auto">
          <a:xfrm flipH="1">
            <a:off x="7070725" y="3221038"/>
            <a:ext cx="142875" cy="306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26" name="Straight Connector 526"/>
          <p:cNvCxnSpPr>
            <a:cxnSpLocks noChangeShapeType="1"/>
          </p:cNvCxnSpPr>
          <p:nvPr/>
        </p:nvCxnSpPr>
        <p:spPr bwMode="auto">
          <a:xfrm flipH="1">
            <a:off x="5773738" y="3205163"/>
            <a:ext cx="111125" cy="24447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27" name="Straight Connector 527"/>
          <p:cNvCxnSpPr>
            <a:cxnSpLocks noChangeShapeType="1"/>
            <a:endCxn id="33822" idx="1"/>
          </p:cNvCxnSpPr>
          <p:nvPr/>
        </p:nvCxnSpPr>
        <p:spPr bwMode="auto">
          <a:xfrm>
            <a:off x="2682875" y="3008313"/>
            <a:ext cx="76200" cy="519112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28" name="Straight Connector 528"/>
          <p:cNvCxnSpPr>
            <a:cxnSpLocks noChangeShapeType="1"/>
            <a:endCxn id="33894" idx="1"/>
          </p:cNvCxnSpPr>
          <p:nvPr/>
        </p:nvCxnSpPr>
        <p:spPr bwMode="auto">
          <a:xfrm>
            <a:off x="3413125" y="4049713"/>
            <a:ext cx="239713" cy="33972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29" name="Straight Connector 529"/>
          <p:cNvCxnSpPr>
            <a:cxnSpLocks noChangeShapeType="1"/>
          </p:cNvCxnSpPr>
          <p:nvPr/>
        </p:nvCxnSpPr>
        <p:spPr bwMode="auto">
          <a:xfrm>
            <a:off x="2303463" y="2651125"/>
            <a:ext cx="14287" cy="941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30" name="Straight Connector 530"/>
          <p:cNvCxnSpPr>
            <a:cxnSpLocks noChangeShapeType="1"/>
          </p:cNvCxnSpPr>
          <p:nvPr/>
        </p:nvCxnSpPr>
        <p:spPr bwMode="auto">
          <a:xfrm flipH="1">
            <a:off x="1693863" y="3935413"/>
            <a:ext cx="528637" cy="117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31" name="Straight Connector 531"/>
          <p:cNvCxnSpPr>
            <a:cxnSpLocks noChangeShapeType="1"/>
            <a:stCxn id="34126" idx="3"/>
          </p:cNvCxnSpPr>
          <p:nvPr/>
        </p:nvCxnSpPr>
        <p:spPr bwMode="auto">
          <a:xfrm flipH="1" flipV="1">
            <a:off x="7713663" y="3903663"/>
            <a:ext cx="400050" cy="282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32" name="Straight Connector 532"/>
          <p:cNvCxnSpPr>
            <a:cxnSpLocks noChangeShapeType="1"/>
            <a:stCxn id="34128" idx="4"/>
          </p:cNvCxnSpPr>
          <p:nvPr/>
        </p:nvCxnSpPr>
        <p:spPr bwMode="auto">
          <a:xfrm flipH="1" flipV="1">
            <a:off x="7624763" y="3929063"/>
            <a:ext cx="628650" cy="1214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1" name="Rectangle 2"/>
          <p:cNvSpPr txBox="1">
            <a:spLocks noChangeArrowheads="1"/>
          </p:cNvSpPr>
          <p:nvPr/>
        </p:nvSpPr>
        <p:spPr bwMode="auto">
          <a:xfrm>
            <a:off x="468313" y="333375"/>
            <a:ext cx="8096250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2800" dirty="0" smtClean="0">
                <a:latin typeface="+mn-lt"/>
              </a:rPr>
              <a:t>Redes de acesso, de transito e de conteúdos</a:t>
            </a:r>
            <a:endParaRPr lang="pt-PT" sz="2800" dirty="0">
              <a:latin typeface="+mn-lt"/>
            </a:endParaRPr>
          </a:p>
        </p:txBody>
      </p:sp>
      <p:sp>
        <p:nvSpPr>
          <p:cNvPr id="36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31B236-CEC5-6440-BAD1-9621B9083415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5373688"/>
            <a:ext cx="8440737" cy="1079500"/>
          </a:xfrm>
        </p:spPr>
        <p:txBody>
          <a:bodyPr/>
          <a:lstStyle/>
          <a:p>
            <a:pPr eaLnBrk="1" hangingPunct="1">
              <a:buSzPct val="75000"/>
              <a:defRPr/>
            </a:pPr>
            <a:r>
              <a:rPr lang="pt-PT" sz="2000" smtClean="0">
                <a:latin typeface="Gill Sans MT" charset="0"/>
              </a:rPr>
              <a:t>No centro da Internet encontramos</a:t>
            </a:r>
          </a:p>
          <a:p>
            <a:pPr lvl="1" eaLnBrk="1" hangingPunct="1">
              <a:defRPr/>
            </a:pPr>
            <a:r>
              <a:rPr lang="pt-PT" altLang="ja-JP" sz="1800" smtClean="0">
                <a:solidFill>
                  <a:srgbClr val="0000FF"/>
                </a:solidFill>
                <a:latin typeface="Gill Sans MT" charset="0"/>
                <a:ea typeface="ＭＳ Ｐゴシック" charset="0"/>
                <a:cs typeface="ＭＳ Ｐゴシック" charset="0"/>
              </a:rPr>
              <a:t>“tier-1” transit ISPs (e.g., Level 3, Sprint, AT&amp;T, NTT), national &amp; international coverage</a:t>
            </a:r>
          </a:p>
          <a:p>
            <a:pPr lvl="1" eaLnBrk="1" hangingPunct="1">
              <a:defRPr/>
            </a:pPr>
            <a:r>
              <a:rPr lang="pt-PT" sz="1800" smtClean="0">
                <a:solidFill>
                  <a:srgbClr val="0000FF"/>
                </a:solidFill>
                <a:latin typeface="Gill Sans MT" charset="0"/>
                <a:cs typeface="Arial" charset="0"/>
              </a:rPr>
              <a:t>content provider networks (e.g, Google)</a:t>
            </a:r>
            <a:endParaRPr lang="pt-PT" sz="1800">
              <a:solidFill>
                <a:srgbClr val="0000FF"/>
              </a:solidFill>
              <a:latin typeface="Gill Sans MT" charset="0"/>
              <a:cs typeface="Arial" charset="0"/>
            </a:endParaRPr>
          </a:p>
        </p:txBody>
      </p:sp>
      <p:grpSp>
        <p:nvGrpSpPr>
          <p:cNvPr id="35842" name="Group 67"/>
          <p:cNvGrpSpPr>
            <a:grpSpLocks/>
          </p:cNvGrpSpPr>
          <p:nvPr/>
        </p:nvGrpSpPr>
        <p:grpSpPr bwMode="auto">
          <a:xfrm>
            <a:off x="1054100" y="1038225"/>
            <a:ext cx="7658100" cy="3984625"/>
            <a:chOff x="1066800" y="1371600"/>
            <a:chExt cx="7194549" cy="3984625"/>
          </a:xfrm>
        </p:grpSpPr>
        <p:sp>
          <p:nvSpPr>
            <p:cNvPr id="35845" name="Oval 76"/>
            <p:cNvSpPr>
              <a:spLocks noChangeArrowheads="1"/>
            </p:cNvSpPr>
            <p:nvPr/>
          </p:nvSpPr>
          <p:spPr bwMode="auto">
            <a:xfrm>
              <a:off x="1981200" y="4724400"/>
              <a:ext cx="793749" cy="631825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600"/>
                <a:t>access</a:t>
              </a:r>
            </a:p>
            <a:p>
              <a:r>
                <a:rPr lang="en-US" sz="1600"/>
                <a:t>ISP</a:t>
              </a:r>
            </a:p>
          </p:txBody>
        </p:sp>
        <p:sp>
          <p:nvSpPr>
            <p:cNvPr id="35846" name="Oval 76"/>
            <p:cNvSpPr>
              <a:spLocks noChangeArrowheads="1"/>
            </p:cNvSpPr>
            <p:nvPr/>
          </p:nvSpPr>
          <p:spPr bwMode="auto">
            <a:xfrm>
              <a:off x="1066800" y="4724400"/>
              <a:ext cx="793749" cy="631825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600"/>
                <a:t>access</a:t>
              </a:r>
            </a:p>
            <a:p>
              <a:r>
                <a:rPr lang="en-US" sz="1600"/>
                <a:t>ISP</a:t>
              </a:r>
            </a:p>
          </p:txBody>
        </p:sp>
        <p:sp>
          <p:nvSpPr>
            <p:cNvPr id="35847" name="Oval 76"/>
            <p:cNvSpPr>
              <a:spLocks noChangeArrowheads="1"/>
            </p:cNvSpPr>
            <p:nvPr/>
          </p:nvSpPr>
          <p:spPr bwMode="auto">
            <a:xfrm>
              <a:off x="5638800" y="4724400"/>
              <a:ext cx="793749" cy="631825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600"/>
                <a:t>access</a:t>
              </a:r>
            </a:p>
            <a:p>
              <a:r>
                <a:rPr lang="en-US" sz="1600"/>
                <a:t>ISP</a:t>
              </a:r>
            </a:p>
          </p:txBody>
        </p:sp>
        <p:sp>
          <p:nvSpPr>
            <p:cNvPr id="35848" name="Oval 76"/>
            <p:cNvSpPr>
              <a:spLocks noChangeArrowheads="1"/>
            </p:cNvSpPr>
            <p:nvPr/>
          </p:nvSpPr>
          <p:spPr bwMode="auto">
            <a:xfrm>
              <a:off x="4724400" y="4724400"/>
              <a:ext cx="793749" cy="631825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600"/>
                <a:t>access</a:t>
              </a:r>
            </a:p>
            <a:p>
              <a:r>
                <a:rPr lang="en-US" sz="1600"/>
                <a:t>ISP</a:t>
              </a:r>
            </a:p>
          </p:txBody>
        </p:sp>
        <p:sp>
          <p:nvSpPr>
            <p:cNvPr id="35849" name="Oval 76"/>
            <p:cNvSpPr>
              <a:spLocks noChangeArrowheads="1"/>
            </p:cNvSpPr>
            <p:nvPr/>
          </p:nvSpPr>
          <p:spPr bwMode="auto">
            <a:xfrm>
              <a:off x="3810000" y="4724400"/>
              <a:ext cx="793749" cy="631825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600"/>
                <a:t>access</a:t>
              </a:r>
            </a:p>
            <a:p>
              <a:r>
                <a:rPr lang="en-US" sz="1600"/>
                <a:t>ISP</a:t>
              </a:r>
            </a:p>
          </p:txBody>
        </p:sp>
        <p:sp>
          <p:nvSpPr>
            <p:cNvPr id="35850" name="Oval 76"/>
            <p:cNvSpPr>
              <a:spLocks noChangeArrowheads="1"/>
            </p:cNvSpPr>
            <p:nvPr/>
          </p:nvSpPr>
          <p:spPr bwMode="auto">
            <a:xfrm>
              <a:off x="2895600" y="4724400"/>
              <a:ext cx="793749" cy="631825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600"/>
                <a:t>access</a:t>
              </a:r>
            </a:p>
            <a:p>
              <a:r>
                <a:rPr lang="en-US" sz="1600"/>
                <a:t>ISP</a:t>
              </a:r>
            </a:p>
          </p:txBody>
        </p:sp>
        <p:sp>
          <p:nvSpPr>
            <p:cNvPr id="35851" name="Oval 76"/>
            <p:cNvSpPr>
              <a:spLocks noChangeArrowheads="1"/>
            </p:cNvSpPr>
            <p:nvPr/>
          </p:nvSpPr>
          <p:spPr bwMode="auto">
            <a:xfrm>
              <a:off x="6553200" y="4724400"/>
              <a:ext cx="793749" cy="631825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600"/>
                <a:t>access</a:t>
              </a:r>
            </a:p>
            <a:p>
              <a:r>
                <a:rPr lang="en-US" sz="1600"/>
                <a:t>ISP</a:t>
              </a:r>
            </a:p>
          </p:txBody>
        </p:sp>
        <p:sp>
          <p:nvSpPr>
            <p:cNvPr id="35852" name="Oval 76"/>
            <p:cNvSpPr>
              <a:spLocks noChangeArrowheads="1"/>
            </p:cNvSpPr>
            <p:nvPr/>
          </p:nvSpPr>
          <p:spPr bwMode="auto">
            <a:xfrm>
              <a:off x="7467600" y="4724400"/>
              <a:ext cx="793749" cy="631825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600"/>
                <a:t>access</a:t>
              </a:r>
            </a:p>
            <a:p>
              <a:r>
                <a:rPr lang="en-US" sz="1600"/>
                <a:t>ISP</a:t>
              </a:r>
            </a:p>
          </p:txBody>
        </p:sp>
        <p:sp>
          <p:nvSpPr>
            <p:cNvPr id="35853" name="Oval 33"/>
            <p:cNvSpPr>
              <a:spLocks noChangeArrowheads="1"/>
            </p:cNvSpPr>
            <p:nvPr/>
          </p:nvSpPr>
          <p:spPr bwMode="auto">
            <a:xfrm>
              <a:off x="2438400" y="3429000"/>
              <a:ext cx="1863725" cy="790575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>
                  <a:solidFill>
                    <a:srgbClr val="808080"/>
                  </a:solidFill>
                </a:rPr>
                <a:t>Regional ISP</a:t>
              </a:r>
            </a:p>
          </p:txBody>
        </p:sp>
        <p:sp>
          <p:nvSpPr>
            <p:cNvPr id="35854" name="Oval 33"/>
            <p:cNvSpPr>
              <a:spLocks noChangeArrowheads="1"/>
            </p:cNvSpPr>
            <p:nvPr/>
          </p:nvSpPr>
          <p:spPr bwMode="auto">
            <a:xfrm>
              <a:off x="4800600" y="3429000"/>
              <a:ext cx="1863725" cy="790575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>
                  <a:solidFill>
                    <a:srgbClr val="808080"/>
                  </a:solidFill>
                </a:rPr>
                <a:t>Regional ISP</a:t>
              </a: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2133157" y="2819400"/>
              <a:ext cx="609985" cy="457200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n-US" dirty="0"/>
                <a:t>IXP</a:t>
              </a: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4801284" y="2743200"/>
              <a:ext cx="608494" cy="457200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n-US" dirty="0"/>
                <a:t>IXP</a:t>
              </a:r>
            </a:p>
          </p:txBody>
        </p:sp>
        <p:sp>
          <p:nvSpPr>
            <p:cNvPr id="35857" name="Oval 34"/>
            <p:cNvSpPr>
              <a:spLocks noChangeArrowheads="1"/>
            </p:cNvSpPr>
            <p:nvPr/>
          </p:nvSpPr>
          <p:spPr bwMode="auto">
            <a:xfrm>
              <a:off x="1143000" y="1600200"/>
              <a:ext cx="1863725" cy="790575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>
                  <a:solidFill>
                    <a:schemeClr val="bg1"/>
                  </a:solidFill>
                </a:rPr>
                <a:t>Tier 1 ISP</a:t>
              </a:r>
              <a:endParaRPr lang="en-US"/>
            </a:p>
          </p:txBody>
        </p:sp>
        <p:sp>
          <p:nvSpPr>
            <p:cNvPr id="35858" name="Oval 34"/>
            <p:cNvSpPr>
              <a:spLocks noChangeArrowheads="1"/>
            </p:cNvSpPr>
            <p:nvPr/>
          </p:nvSpPr>
          <p:spPr bwMode="auto">
            <a:xfrm>
              <a:off x="3352800" y="1600200"/>
              <a:ext cx="1863725" cy="790575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>
                  <a:solidFill>
                    <a:schemeClr val="bg1"/>
                  </a:solidFill>
                </a:rPr>
                <a:t>Tier 1 ISP</a:t>
              </a:r>
              <a:endParaRPr lang="en-US"/>
            </a:p>
          </p:txBody>
        </p:sp>
        <p:sp>
          <p:nvSpPr>
            <p:cNvPr id="35859" name="Oval 34"/>
            <p:cNvSpPr>
              <a:spLocks noChangeArrowheads="1"/>
            </p:cNvSpPr>
            <p:nvPr/>
          </p:nvSpPr>
          <p:spPr bwMode="auto">
            <a:xfrm>
              <a:off x="5638800" y="1600200"/>
              <a:ext cx="1981200" cy="838200"/>
            </a:xfrm>
            <a:prstGeom prst="ellipse">
              <a:avLst/>
            </a:prstGeom>
            <a:solidFill>
              <a:srgbClr val="00206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CDN </a:t>
              </a:r>
              <a:r>
                <a:rPr lang="en-US" sz="1600" dirty="0" smtClean="0">
                  <a:solidFill>
                    <a:schemeClr val="bg1"/>
                  </a:solidFill>
                </a:rPr>
                <a:t>(Google)</a:t>
              </a:r>
              <a:endParaRPr lang="en-US" sz="1600" dirty="0"/>
            </a:p>
          </p:txBody>
        </p:sp>
        <p:cxnSp>
          <p:nvCxnSpPr>
            <p:cNvPr id="84" name="Straight Connector 83"/>
            <p:cNvCxnSpPr>
              <a:endCxn id="35846" idx="0"/>
            </p:cNvCxnSpPr>
            <p:nvPr/>
          </p:nvCxnSpPr>
          <p:spPr>
            <a:xfrm rot="5400000">
              <a:off x="427081" y="3398633"/>
              <a:ext cx="2362200" cy="28933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35853" idx="4"/>
            </p:cNvCxnSpPr>
            <p:nvPr/>
          </p:nvCxnSpPr>
          <p:spPr>
            <a:xfrm rot="5400000">
              <a:off x="3070887" y="4425754"/>
              <a:ext cx="504825" cy="9246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35853" idx="3"/>
            </p:cNvCxnSpPr>
            <p:nvPr/>
          </p:nvCxnSpPr>
          <p:spPr>
            <a:xfrm rot="5400000">
              <a:off x="2265003" y="4277579"/>
              <a:ext cx="620712" cy="2729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808066" y="3459105"/>
              <a:ext cx="2438400" cy="24459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79" idx="2"/>
            </p:cNvCxnSpPr>
            <p:nvPr/>
          </p:nvCxnSpPr>
          <p:spPr>
            <a:xfrm rot="5400000">
              <a:off x="1333803" y="3771707"/>
              <a:ext cx="1600200" cy="6099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Rectangle 88"/>
            <p:cNvSpPr/>
            <p:nvPr/>
          </p:nvSpPr>
          <p:spPr>
            <a:xfrm>
              <a:off x="7315797" y="2819400"/>
              <a:ext cx="608494" cy="457200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n-US" dirty="0"/>
                <a:t>IXP</a:t>
              </a:r>
            </a:p>
          </p:txBody>
        </p:sp>
        <p:cxnSp>
          <p:nvCxnSpPr>
            <p:cNvPr id="90" name="Straight Connector 89"/>
            <p:cNvCxnSpPr/>
            <p:nvPr/>
          </p:nvCxnSpPr>
          <p:spPr>
            <a:xfrm rot="16200000" flipH="1">
              <a:off x="3747986" y="4252513"/>
              <a:ext cx="504825" cy="3818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stCxn id="35854" idx="2"/>
              <a:endCxn id="35853" idx="6"/>
            </p:cNvCxnSpPr>
            <p:nvPr/>
          </p:nvCxnSpPr>
          <p:spPr>
            <a:xfrm rot="10800000">
              <a:off x="4301663" y="3824288"/>
              <a:ext cx="49962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5400000">
              <a:off x="4931639" y="4288692"/>
              <a:ext cx="620713" cy="2729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16200000" flipH="1">
              <a:off x="5633414" y="4425226"/>
              <a:ext cx="544513" cy="7606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>
              <a:stCxn id="35854" idx="5"/>
            </p:cNvCxnSpPr>
            <p:nvPr/>
          </p:nvCxnSpPr>
          <p:spPr>
            <a:xfrm rot="16200000" flipH="1">
              <a:off x="6276143" y="4218669"/>
              <a:ext cx="620712" cy="39074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35859" idx="4"/>
            </p:cNvCxnSpPr>
            <p:nvPr/>
          </p:nvCxnSpPr>
          <p:spPr>
            <a:xfrm rot="16200000" flipH="1">
              <a:off x="5747409" y="3320741"/>
              <a:ext cx="2297113" cy="53243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0800000">
              <a:off x="2971328" y="1981200"/>
              <a:ext cx="49962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rot="10800000">
              <a:off x="5181593" y="1981200"/>
              <a:ext cx="4981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Arc 97"/>
            <p:cNvSpPr/>
            <p:nvPr/>
          </p:nvSpPr>
          <p:spPr>
            <a:xfrm>
              <a:off x="2133157" y="1371600"/>
              <a:ext cx="4190855" cy="457200"/>
            </a:xfrm>
            <a:prstGeom prst="arc">
              <a:avLst>
                <a:gd name="adj1" fmla="val 10681875"/>
                <a:gd name="adj2" fmla="val 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cxnSp>
          <p:nvCxnSpPr>
            <p:cNvPr id="99" name="Straight Connector 98"/>
            <p:cNvCxnSpPr/>
            <p:nvPr/>
          </p:nvCxnSpPr>
          <p:spPr>
            <a:xfrm rot="16200000" flipH="1">
              <a:off x="6972290" y="2399831"/>
              <a:ext cx="533400" cy="30573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endCxn id="79" idx="0"/>
            </p:cNvCxnSpPr>
            <p:nvPr/>
          </p:nvCxnSpPr>
          <p:spPr>
            <a:xfrm rot="16200000" flipH="1">
              <a:off x="2095457" y="2475961"/>
              <a:ext cx="457200" cy="2296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H="1">
              <a:off x="2628635" y="3238707"/>
              <a:ext cx="457200" cy="22818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0800000" flipV="1">
              <a:off x="2743142" y="2209800"/>
              <a:ext cx="2972375" cy="77311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6200000" flipH="1">
              <a:off x="4662218" y="2423713"/>
              <a:ext cx="504825" cy="3818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5400000">
              <a:off x="3314806" y="2856893"/>
              <a:ext cx="1143000" cy="1536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16200000" flipH="1">
              <a:off x="5105256" y="3276738"/>
              <a:ext cx="304800" cy="1521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0800000" flipV="1">
              <a:off x="4039175" y="3124200"/>
              <a:ext cx="762109" cy="54451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>
              <a:stCxn id="35857" idx="5"/>
            </p:cNvCxnSpPr>
            <p:nvPr/>
          </p:nvCxnSpPr>
          <p:spPr>
            <a:xfrm rot="16200000" flipH="1">
              <a:off x="3070757" y="1938325"/>
              <a:ext cx="1470025" cy="214315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>
              <a:stCxn id="89" idx="2"/>
            </p:cNvCxnSpPr>
            <p:nvPr/>
          </p:nvCxnSpPr>
          <p:spPr>
            <a:xfrm rot="16200000" flipH="1">
              <a:off x="7004680" y="3891964"/>
              <a:ext cx="1458913" cy="22818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rot="5400000">
              <a:off x="6052348" y="3472202"/>
              <a:ext cx="1535113" cy="114391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89" idx="1"/>
            </p:cNvCxnSpPr>
            <p:nvPr/>
          </p:nvCxnSpPr>
          <p:spPr>
            <a:xfrm rot="10800000" flipV="1">
              <a:off x="6095826" y="3048000"/>
              <a:ext cx="1219971" cy="46831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>
              <a:endCxn id="80" idx="3"/>
            </p:cNvCxnSpPr>
            <p:nvPr/>
          </p:nvCxnSpPr>
          <p:spPr>
            <a:xfrm rot="10800000" flipV="1">
              <a:off x="5409778" y="2362200"/>
              <a:ext cx="780007" cy="609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5053332" y="2217738"/>
              <a:ext cx="2286327" cy="6858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Rectangle 2"/>
          <p:cNvSpPr txBox="1">
            <a:spLocks noChangeArrowheads="1"/>
          </p:cNvSpPr>
          <p:nvPr/>
        </p:nvSpPr>
        <p:spPr bwMode="auto">
          <a:xfrm>
            <a:off x="468313" y="333375"/>
            <a:ext cx="8096250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2800" dirty="0" smtClean="0">
                <a:latin typeface="+mn-lt"/>
              </a:rPr>
              <a:t>Estrutura </a:t>
            </a:r>
            <a:r>
              <a:rPr lang="pt-PT" sz="2800" dirty="0" err="1" smtClean="0">
                <a:latin typeface="+mn-lt"/>
              </a:rPr>
              <a:t>actual</a:t>
            </a:r>
            <a:r>
              <a:rPr lang="pt-PT" sz="2800" dirty="0" smtClean="0">
                <a:latin typeface="+mn-lt"/>
              </a:rPr>
              <a:t> da Internet</a:t>
            </a:r>
            <a:endParaRPr lang="pt-PT" sz="2800" dirty="0">
              <a:latin typeface="+mn-lt"/>
            </a:endParaRPr>
          </a:p>
        </p:txBody>
      </p:sp>
      <p:sp>
        <p:nvSpPr>
          <p:cNvPr id="5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1D17CD-FB87-2347-ACBF-67474B6B43BE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Footer Placeholder 2"/>
          <p:cNvSpPr>
            <a:spLocks noGrp="1"/>
          </p:cNvSpPr>
          <p:nvPr>
            <p:ph type="ftr" sz="quarter" idx="4294967295"/>
          </p:nvPr>
        </p:nvSpPr>
        <p:spPr bwMode="auto">
          <a:xfrm>
            <a:off x="5576888" y="6467475"/>
            <a:ext cx="2895600" cy="287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latin typeface="Tahoma" charset="0"/>
              </a:rPr>
              <a:t>Introduction</a:t>
            </a:r>
          </a:p>
        </p:txBody>
      </p:sp>
      <p:pic>
        <p:nvPicPr>
          <p:cNvPr id="37890" name="Picture 3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" y="1452563"/>
            <a:ext cx="8385175" cy="476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3363" y="1143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Gill Sans MT" charset="0"/>
              </a:rPr>
              <a:t>Tier-1 ISP: e.g</a:t>
            </a:r>
            <a:r>
              <a:rPr lang="en-US" dirty="0" smtClean="0">
                <a:latin typeface="Gill Sans MT" charset="0"/>
              </a:rPr>
              <a:t>. </a:t>
            </a:r>
            <a:r>
              <a:rPr lang="en-US" dirty="0">
                <a:latin typeface="Gill Sans MT" charset="0"/>
              </a:rPr>
              <a:t>Sprint</a:t>
            </a:r>
          </a:p>
        </p:txBody>
      </p:sp>
      <p:grpSp>
        <p:nvGrpSpPr>
          <p:cNvPr id="2" name="Group 187"/>
          <p:cNvGrpSpPr>
            <a:grpSpLocks/>
          </p:cNvGrpSpPr>
          <p:nvPr/>
        </p:nvGrpSpPr>
        <p:grpSpPr bwMode="auto">
          <a:xfrm>
            <a:off x="1371600" y="1662113"/>
            <a:ext cx="3179763" cy="3081337"/>
            <a:chOff x="864" y="1047"/>
            <a:chExt cx="2003" cy="1941"/>
          </a:xfrm>
        </p:grpSpPr>
        <p:sp>
          <p:nvSpPr>
            <p:cNvPr id="37894" name="Rectangle 202"/>
            <p:cNvSpPr>
              <a:spLocks noChangeArrowheads="1"/>
            </p:cNvSpPr>
            <p:nvPr/>
          </p:nvSpPr>
          <p:spPr bwMode="auto">
            <a:xfrm>
              <a:off x="1307" y="1103"/>
              <a:ext cx="1560" cy="18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37895" name="Line 205"/>
            <p:cNvSpPr>
              <a:spLocks noChangeShapeType="1"/>
            </p:cNvSpPr>
            <p:nvPr/>
          </p:nvSpPr>
          <p:spPr bwMode="auto">
            <a:xfrm flipH="1">
              <a:off x="1408" y="1945"/>
              <a:ext cx="28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6" name="Line 206"/>
            <p:cNvSpPr>
              <a:spLocks noChangeShapeType="1"/>
            </p:cNvSpPr>
            <p:nvPr/>
          </p:nvSpPr>
          <p:spPr bwMode="auto">
            <a:xfrm flipH="1">
              <a:off x="1408" y="2028"/>
              <a:ext cx="28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7" name="Text Box 207"/>
            <p:cNvSpPr txBox="1">
              <a:spLocks noChangeArrowheads="1"/>
            </p:cNvSpPr>
            <p:nvPr/>
          </p:nvSpPr>
          <p:spPr bwMode="auto">
            <a:xfrm flipH="1">
              <a:off x="1336" y="1789"/>
              <a:ext cx="229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400">
                  <a:latin typeface="Times New Roman" charset="0"/>
                </a:rPr>
                <a:t>…</a:t>
              </a:r>
            </a:p>
          </p:txBody>
        </p:sp>
        <p:grpSp>
          <p:nvGrpSpPr>
            <p:cNvPr id="37898" name="Group 208"/>
            <p:cNvGrpSpPr>
              <a:grpSpLocks/>
            </p:cNvGrpSpPr>
            <p:nvPr/>
          </p:nvGrpSpPr>
          <p:grpSpPr bwMode="auto">
            <a:xfrm flipH="1">
              <a:off x="1617" y="2063"/>
              <a:ext cx="775" cy="284"/>
              <a:chOff x="2927" y="2500"/>
              <a:chExt cx="949" cy="332"/>
            </a:xfrm>
          </p:grpSpPr>
          <p:sp>
            <p:nvSpPr>
              <p:cNvPr id="37970" name="Line 209"/>
              <p:cNvSpPr>
                <a:spLocks noChangeShapeType="1"/>
              </p:cNvSpPr>
              <p:nvPr/>
            </p:nvSpPr>
            <p:spPr bwMode="auto">
              <a:xfrm flipH="1">
                <a:off x="2927" y="2515"/>
                <a:ext cx="236" cy="31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71" name="Line 210"/>
              <p:cNvSpPr>
                <a:spLocks noChangeShapeType="1"/>
              </p:cNvSpPr>
              <p:nvPr/>
            </p:nvSpPr>
            <p:spPr bwMode="auto">
              <a:xfrm>
                <a:off x="3209" y="2500"/>
                <a:ext cx="201" cy="33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72" name="Line 211"/>
              <p:cNvSpPr>
                <a:spLocks noChangeShapeType="1"/>
              </p:cNvSpPr>
              <p:nvPr/>
            </p:nvSpPr>
            <p:spPr bwMode="auto">
              <a:xfrm>
                <a:off x="3315" y="2500"/>
                <a:ext cx="561" cy="32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7899" name="Line 212"/>
            <p:cNvSpPr>
              <a:spLocks noChangeShapeType="1"/>
            </p:cNvSpPr>
            <p:nvPr/>
          </p:nvSpPr>
          <p:spPr bwMode="auto">
            <a:xfrm flipH="1" flipV="1">
              <a:off x="1819" y="1533"/>
              <a:ext cx="0" cy="35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0" name="Line 213"/>
            <p:cNvSpPr>
              <a:spLocks noChangeShapeType="1"/>
            </p:cNvSpPr>
            <p:nvPr/>
          </p:nvSpPr>
          <p:spPr bwMode="auto">
            <a:xfrm flipH="1">
              <a:off x="1587" y="2081"/>
              <a:ext cx="193" cy="2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1" name="Line 214"/>
            <p:cNvSpPr>
              <a:spLocks noChangeShapeType="1"/>
            </p:cNvSpPr>
            <p:nvPr/>
          </p:nvSpPr>
          <p:spPr bwMode="auto">
            <a:xfrm>
              <a:off x="1818" y="2068"/>
              <a:ext cx="164" cy="2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2" name="Line 215"/>
            <p:cNvSpPr>
              <a:spLocks noChangeShapeType="1"/>
            </p:cNvSpPr>
            <p:nvPr/>
          </p:nvSpPr>
          <p:spPr bwMode="auto">
            <a:xfrm>
              <a:off x="1904" y="2068"/>
              <a:ext cx="459" cy="27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3" name="Text Box 272"/>
            <p:cNvSpPr txBox="1">
              <a:spLocks noChangeArrowheads="1"/>
            </p:cNvSpPr>
            <p:nvPr/>
          </p:nvSpPr>
          <p:spPr bwMode="auto">
            <a:xfrm>
              <a:off x="1583" y="2691"/>
              <a:ext cx="114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to/from customers</a:t>
              </a:r>
            </a:p>
          </p:txBody>
        </p:sp>
        <p:sp>
          <p:nvSpPr>
            <p:cNvPr id="37904" name="Text Box 273"/>
            <p:cNvSpPr txBox="1">
              <a:spLocks noChangeArrowheads="1"/>
            </p:cNvSpPr>
            <p:nvPr/>
          </p:nvSpPr>
          <p:spPr bwMode="auto">
            <a:xfrm>
              <a:off x="2262" y="1699"/>
              <a:ext cx="54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peering</a:t>
              </a:r>
            </a:p>
          </p:txBody>
        </p:sp>
        <p:sp>
          <p:nvSpPr>
            <p:cNvPr id="37905" name="Text Box 274"/>
            <p:cNvSpPr txBox="1">
              <a:spLocks noChangeArrowheads="1"/>
            </p:cNvSpPr>
            <p:nvPr/>
          </p:nvSpPr>
          <p:spPr bwMode="auto">
            <a:xfrm>
              <a:off x="1636" y="1367"/>
              <a:ext cx="114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 to/from backbone</a:t>
              </a:r>
            </a:p>
          </p:txBody>
        </p:sp>
        <p:sp>
          <p:nvSpPr>
            <p:cNvPr id="37906" name="Rectangle 275"/>
            <p:cNvSpPr>
              <a:spLocks noChangeArrowheads="1"/>
            </p:cNvSpPr>
            <p:nvPr/>
          </p:nvSpPr>
          <p:spPr bwMode="auto">
            <a:xfrm>
              <a:off x="1355" y="1139"/>
              <a:ext cx="1447" cy="1774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37907" name="Line 290"/>
            <p:cNvSpPr>
              <a:spLocks noChangeShapeType="1"/>
            </p:cNvSpPr>
            <p:nvPr/>
          </p:nvSpPr>
          <p:spPr bwMode="auto">
            <a:xfrm flipH="1" flipV="1">
              <a:off x="2226" y="1559"/>
              <a:ext cx="0" cy="35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8" name="Line 292"/>
            <p:cNvSpPr>
              <a:spLocks noChangeShapeType="1"/>
            </p:cNvSpPr>
            <p:nvPr/>
          </p:nvSpPr>
          <p:spPr bwMode="auto">
            <a:xfrm>
              <a:off x="2360" y="1948"/>
              <a:ext cx="3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9" name="Line 293"/>
            <p:cNvSpPr>
              <a:spLocks noChangeShapeType="1"/>
            </p:cNvSpPr>
            <p:nvPr/>
          </p:nvSpPr>
          <p:spPr bwMode="auto">
            <a:xfrm>
              <a:off x="2360" y="2030"/>
              <a:ext cx="3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10" name="Text Box 294"/>
            <p:cNvSpPr txBox="1">
              <a:spLocks noChangeArrowheads="1"/>
            </p:cNvSpPr>
            <p:nvPr/>
          </p:nvSpPr>
          <p:spPr bwMode="auto">
            <a:xfrm>
              <a:off x="2410" y="1790"/>
              <a:ext cx="29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400">
                  <a:latin typeface="Times New Roman" charset="0"/>
                </a:rPr>
                <a:t>…</a:t>
              </a:r>
            </a:p>
          </p:txBody>
        </p:sp>
        <p:grpSp>
          <p:nvGrpSpPr>
            <p:cNvPr id="37911" name="Group 296"/>
            <p:cNvGrpSpPr>
              <a:grpSpLocks/>
            </p:cNvGrpSpPr>
            <p:nvPr/>
          </p:nvGrpSpPr>
          <p:grpSpPr bwMode="auto">
            <a:xfrm>
              <a:off x="2376" y="2519"/>
              <a:ext cx="83" cy="167"/>
              <a:chOff x="4467" y="2745"/>
              <a:chExt cx="96" cy="345"/>
            </a:xfrm>
          </p:grpSpPr>
          <p:sp>
            <p:nvSpPr>
              <p:cNvPr id="37968" name="Line 297"/>
              <p:cNvSpPr>
                <a:spLocks noChangeShapeType="1"/>
              </p:cNvSpPr>
              <p:nvPr/>
            </p:nvSpPr>
            <p:spPr bwMode="auto">
              <a:xfrm rot="16200000" flipH="1">
                <a:off x="4294" y="2918"/>
                <a:ext cx="34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69" name="Line 298"/>
              <p:cNvSpPr>
                <a:spLocks noChangeShapeType="1"/>
              </p:cNvSpPr>
              <p:nvPr/>
            </p:nvSpPr>
            <p:spPr bwMode="auto">
              <a:xfrm rot="16200000" flipH="1">
                <a:off x="4390" y="2918"/>
                <a:ext cx="34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7912" name="Text Box 299"/>
            <p:cNvSpPr txBox="1">
              <a:spLocks noChangeArrowheads="1"/>
            </p:cNvSpPr>
            <p:nvPr/>
          </p:nvSpPr>
          <p:spPr bwMode="auto">
            <a:xfrm rot="16200000" flipH="1">
              <a:off x="2242" y="2497"/>
              <a:ext cx="238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400">
                  <a:latin typeface="Times New Roman" charset="0"/>
                </a:rPr>
                <a:t>…</a:t>
              </a:r>
            </a:p>
          </p:txBody>
        </p:sp>
        <p:grpSp>
          <p:nvGrpSpPr>
            <p:cNvPr id="37913" name="Group 301"/>
            <p:cNvGrpSpPr>
              <a:grpSpLocks/>
            </p:cNvGrpSpPr>
            <p:nvPr/>
          </p:nvGrpSpPr>
          <p:grpSpPr bwMode="auto">
            <a:xfrm>
              <a:off x="1977" y="2528"/>
              <a:ext cx="84" cy="167"/>
              <a:chOff x="4467" y="2745"/>
              <a:chExt cx="96" cy="345"/>
            </a:xfrm>
          </p:grpSpPr>
          <p:sp>
            <p:nvSpPr>
              <p:cNvPr id="37966" name="Line 302"/>
              <p:cNvSpPr>
                <a:spLocks noChangeShapeType="1"/>
              </p:cNvSpPr>
              <p:nvPr/>
            </p:nvSpPr>
            <p:spPr bwMode="auto">
              <a:xfrm rot="16200000" flipH="1">
                <a:off x="4294" y="2918"/>
                <a:ext cx="34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67" name="Line 303"/>
              <p:cNvSpPr>
                <a:spLocks noChangeShapeType="1"/>
              </p:cNvSpPr>
              <p:nvPr/>
            </p:nvSpPr>
            <p:spPr bwMode="auto">
              <a:xfrm rot="16200000" flipH="1">
                <a:off x="4390" y="2918"/>
                <a:ext cx="34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7914" name="Text Box 304"/>
            <p:cNvSpPr txBox="1">
              <a:spLocks noChangeArrowheads="1"/>
            </p:cNvSpPr>
            <p:nvPr/>
          </p:nvSpPr>
          <p:spPr bwMode="auto">
            <a:xfrm rot="16200000" flipH="1">
              <a:off x="1837" y="2491"/>
              <a:ext cx="23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400">
                  <a:latin typeface="Times New Roman" charset="0"/>
                </a:rPr>
                <a:t>…</a:t>
              </a:r>
            </a:p>
          </p:txBody>
        </p:sp>
        <p:grpSp>
          <p:nvGrpSpPr>
            <p:cNvPr id="37915" name="Group 306"/>
            <p:cNvGrpSpPr>
              <a:grpSpLocks/>
            </p:cNvGrpSpPr>
            <p:nvPr/>
          </p:nvGrpSpPr>
          <p:grpSpPr bwMode="auto">
            <a:xfrm>
              <a:off x="1545" y="2526"/>
              <a:ext cx="92" cy="167"/>
              <a:chOff x="4467" y="2745"/>
              <a:chExt cx="96" cy="345"/>
            </a:xfrm>
          </p:grpSpPr>
          <p:sp>
            <p:nvSpPr>
              <p:cNvPr id="37964" name="Line 307"/>
              <p:cNvSpPr>
                <a:spLocks noChangeShapeType="1"/>
              </p:cNvSpPr>
              <p:nvPr/>
            </p:nvSpPr>
            <p:spPr bwMode="auto">
              <a:xfrm rot="16200000" flipH="1">
                <a:off x="4294" y="2918"/>
                <a:ext cx="34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65" name="Line 308"/>
              <p:cNvSpPr>
                <a:spLocks noChangeShapeType="1"/>
              </p:cNvSpPr>
              <p:nvPr/>
            </p:nvSpPr>
            <p:spPr bwMode="auto">
              <a:xfrm rot="16200000" flipH="1">
                <a:off x="4390" y="2918"/>
                <a:ext cx="34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7916" name="Text Box 309"/>
            <p:cNvSpPr txBox="1">
              <a:spLocks noChangeArrowheads="1"/>
            </p:cNvSpPr>
            <p:nvPr/>
          </p:nvSpPr>
          <p:spPr bwMode="auto">
            <a:xfrm rot="16200000" flipH="1">
              <a:off x="1407" y="2492"/>
              <a:ext cx="23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400">
                  <a:latin typeface="Times New Roman" charset="0"/>
                </a:rPr>
                <a:t>…</a:t>
              </a:r>
            </a:p>
          </p:txBody>
        </p:sp>
        <p:sp>
          <p:nvSpPr>
            <p:cNvPr id="37917" name="Text Box 310"/>
            <p:cNvSpPr txBox="1">
              <a:spLocks noChangeArrowheads="1"/>
            </p:cNvSpPr>
            <p:nvPr/>
          </p:nvSpPr>
          <p:spPr bwMode="auto">
            <a:xfrm>
              <a:off x="1415" y="1047"/>
              <a:ext cx="1282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400">
                  <a:solidFill>
                    <a:srgbClr val="FF0000"/>
                  </a:solidFill>
                  <a:latin typeface="Arial" charset="0"/>
                </a:rPr>
                <a:t>POP: point-of-presence</a:t>
              </a:r>
            </a:p>
          </p:txBody>
        </p:sp>
        <p:grpSp>
          <p:nvGrpSpPr>
            <p:cNvPr id="37918" name="Group 131"/>
            <p:cNvGrpSpPr>
              <a:grpSpLocks/>
            </p:cNvGrpSpPr>
            <p:nvPr/>
          </p:nvGrpSpPr>
          <p:grpSpPr bwMode="auto">
            <a:xfrm>
              <a:off x="1575" y="1880"/>
              <a:ext cx="415" cy="197"/>
              <a:chOff x="2356" y="1300"/>
              <a:chExt cx="555" cy="194"/>
            </a:xfrm>
          </p:grpSpPr>
          <p:sp>
            <p:nvSpPr>
              <p:cNvPr id="37956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rgbClr val="009999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7957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rgbClr val="009999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7958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rgbClr val="009999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7959" name="Group 135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7962" name="Freeform 13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28575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963" name="Freeform 13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28575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7960" name="Line 138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61" name="Line 139"/>
              <p:cNvSpPr>
                <a:spLocks noChangeShapeType="1"/>
              </p:cNvSpPr>
              <p:nvPr/>
            </p:nvSpPr>
            <p:spPr bwMode="auto">
              <a:xfrm>
                <a:off x="2907" y="1363"/>
                <a:ext cx="0" cy="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919" name="Group 140"/>
            <p:cNvGrpSpPr>
              <a:grpSpLocks/>
            </p:cNvGrpSpPr>
            <p:nvPr/>
          </p:nvGrpSpPr>
          <p:grpSpPr bwMode="auto">
            <a:xfrm>
              <a:off x="2038" y="1886"/>
              <a:ext cx="413" cy="199"/>
              <a:chOff x="2356" y="1300"/>
              <a:chExt cx="555" cy="194"/>
            </a:xfrm>
          </p:grpSpPr>
          <p:sp>
            <p:nvSpPr>
              <p:cNvPr id="37948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rgbClr val="009999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7949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rgbClr val="009999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7950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rgbClr val="009999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7951" name="Group 144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7954" name="Freeform 145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28575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955" name="Freeform 146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28575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7952" name="Line 147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53" name="Line 148"/>
              <p:cNvSpPr>
                <a:spLocks noChangeShapeType="1"/>
              </p:cNvSpPr>
              <p:nvPr/>
            </p:nvSpPr>
            <p:spPr bwMode="auto">
              <a:xfrm>
                <a:off x="2907" y="1363"/>
                <a:ext cx="0" cy="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920" name="Group 149"/>
            <p:cNvGrpSpPr>
              <a:grpSpLocks/>
            </p:cNvGrpSpPr>
            <p:nvPr/>
          </p:nvGrpSpPr>
          <p:grpSpPr bwMode="auto">
            <a:xfrm>
              <a:off x="1425" y="2322"/>
              <a:ext cx="343" cy="204"/>
              <a:chOff x="2356" y="1300"/>
              <a:chExt cx="555" cy="194"/>
            </a:xfrm>
          </p:grpSpPr>
          <p:sp>
            <p:nvSpPr>
              <p:cNvPr id="37940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rgbClr val="009999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7941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rgbClr val="009999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7942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rgbClr val="009999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7943" name="Group 153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7946" name="Freeform 154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28575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947" name="Freeform 155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28575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7944" name="Line 156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45" name="Line 157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921" name="Group 167"/>
            <p:cNvGrpSpPr>
              <a:grpSpLocks/>
            </p:cNvGrpSpPr>
            <p:nvPr/>
          </p:nvGrpSpPr>
          <p:grpSpPr bwMode="auto">
            <a:xfrm>
              <a:off x="2242" y="2332"/>
              <a:ext cx="343" cy="204"/>
              <a:chOff x="2356" y="1300"/>
              <a:chExt cx="555" cy="194"/>
            </a:xfrm>
          </p:grpSpPr>
          <p:sp>
            <p:nvSpPr>
              <p:cNvPr id="37932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rgbClr val="009999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7933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rgbClr val="009999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7934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rgbClr val="009999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7935" name="Group 171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7938" name="Freeform 172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28575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939" name="Freeform 173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28575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7936" name="Line 174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37" name="Line 175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922" name="Group 176"/>
            <p:cNvGrpSpPr>
              <a:grpSpLocks/>
            </p:cNvGrpSpPr>
            <p:nvPr/>
          </p:nvGrpSpPr>
          <p:grpSpPr bwMode="auto">
            <a:xfrm>
              <a:off x="1847" y="2327"/>
              <a:ext cx="343" cy="204"/>
              <a:chOff x="2356" y="1300"/>
              <a:chExt cx="555" cy="194"/>
            </a:xfrm>
          </p:grpSpPr>
          <p:sp>
            <p:nvSpPr>
              <p:cNvPr id="37924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rgbClr val="009999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7925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rgbClr val="009999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7926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rgbClr val="009999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7927" name="Group 180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7930" name="Freeform 181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28575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931" name="Freeform 182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28575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7928" name="Line 183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29" name="Line 184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7923" name="Freeform 186"/>
            <p:cNvSpPr>
              <a:spLocks/>
            </p:cNvSpPr>
            <p:nvPr/>
          </p:nvSpPr>
          <p:spPr bwMode="auto">
            <a:xfrm>
              <a:off x="864" y="1087"/>
              <a:ext cx="475" cy="1879"/>
            </a:xfrm>
            <a:custGeom>
              <a:avLst/>
              <a:gdLst>
                <a:gd name="T0" fmla="*/ 0 w 475"/>
                <a:gd name="T1" fmla="*/ 1224 h 1879"/>
                <a:gd name="T2" fmla="*/ 475 w 475"/>
                <a:gd name="T3" fmla="*/ 0 h 1879"/>
                <a:gd name="T4" fmla="*/ 468 w 475"/>
                <a:gd name="T5" fmla="*/ 1879 h 1879"/>
                <a:gd name="T6" fmla="*/ 0 w 475"/>
                <a:gd name="T7" fmla="*/ 1224 h 187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5"/>
                <a:gd name="T13" fmla="*/ 0 h 1879"/>
                <a:gd name="T14" fmla="*/ 475 w 475"/>
                <a:gd name="T15" fmla="*/ 1879 h 187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5" h="1879">
                  <a:moveTo>
                    <a:pt x="0" y="1224"/>
                  </a:moveTo>
                  <a:lnTo>
                    <a:pt x="475" y="0"/>
                  </a:lnTo>
                  <a:lnTo>
                    <a:pt x="468" y="1879"/>
                  </a:lnTo>
                  <a:lnTo>
                    <a:pt x="0" y="1224"/>
                  </a:lnTo>
                  <a:close/>
                </a:path>
              </a:pathLst>
            </a:custGeom>
            <a:gradFill rotWithShape="1">
              <a:gsLst>
                <a:gs pos="0">
                  <a:srgbClr val="CC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1B7D911-6217-9740-8819-B826455A3B23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err="1" smtClean="0"/>
              <a:t>Arquitectura</a:t>
            </a:r>
            <a:r>
              <a:rPr lang="pt-PT" dirty="0" smtClean="0"/>
              <a:t> física da Internet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6255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A Internet é uma rede de redes</a:t>
            </a:r>
          </a:p>
          <a:p>
            <a:pPr lvl="1">
              <a:defRPr/>
            </a:pPr>
            <a:r>
              <a:rPr lang="pt-PT" sz="2000" dirty="0" smtClean="0"/>
              <a:t>Redes de acesso</a:t>
            </a:r>
          </a:p>
          <a:p>
            <a:pPr lvl="1">
              <a:defRPr/>
            </a:pPr>
            <a:r>
              <a:rPr lang="pt-PT" sz="2000" dirty="0" smtClean="0"/>
              <a:t>Redes de transito</a:t>
            </a:r>
          </a:p>
          <a:p>
            <a:pPr lvl="1">
              <a:defRPr/>
            </a:pPr>
            <a:r>
              <a:rPr lang="pt-PT" sz="2000" dirty="0" smtClean="0"/>
              <a:t>Redes de distribuição de conteúdos</a:t>
            </a:r>
          </a:p>
          <a:p>
            <a:pPr lvl="1">
              <a:defRPr/>
            </a:pPr>
            <a:r>
              <a:rPr lang="pt-PT" sz="2000" dirty="0" smtClean="0"/>
              <a:t>Guardas fronteiriços — </a:t>
            </a:r>
            <a:r>
              <a:rPr lang="pt-PT" sz="2000" dirty="0" err="1" smtClean="0"/>
              <a:t>Routers</a:t>
            </a:r>
            <a:r>
              <a:rPr lang="pt-PT" sz="2000" dirty="0" smtClean="0"/>
              <a:t> &amp; </a:t>
            </a:r>
            <a:r>
              <a:rPr lang="pt-PT" sz="2000" i="1" dirty="0" err="1" smtClean="0"/>
              <a:t>Middleboxes</a:t>
            </a:r>
            <a:endParaRPr lang="pt-PT" sz="2000" i="1" dirty="0" smtClean="0"/>
          </a:p>
          <a:p>
            <a:pPr>
              <a:defRPr/>
            </a:pPr>
            <a:r>
              <a:rPr lang="pt-PT" sz="2400" dirty="0"/>
              <a:t>A Internet </a:t>
            </a:r>
            <a:r>
              <a:rPr lang="pt-PT" sz="2400" dirty="0" smtClean="0"/>
              <a:t>tem um centro formado por um pequeno número de redes e de conteúdos de âmbito transcontinental</a:t>
            </a:r>
            <a:endParaRPr lang="pt-PT" sz="2400" i="1" dirty="0" smtClean="0"/>
          </a:p>
          <a:p>
            <a:pPr>
              <a:defRPr/>
            </a:pPr>
            <a:r>
              <a:rPr lang="pt-PT" sz="2400" dirty="0" smtClean="0"/>
              <a:t>Alguns subsistemas críticos suportam o funcionamento do conjunto</a:t>
            </a:r>
          </a:p>
          <a:p>
            <a:pPr lvl="1">
              <a:defRPr/>
            </a:pPr>
            <a:r>
              <a:rPr lang="pt-PT" sz="2000" dirty="0" smtClean="0"/>
              <a:t>DNS</a:t>
            </a:r>
          </a:p>
          <a:p>
            <a:pPr lvl="1">
              <a:defRPr/>
            </a:pPr>
            <a:r>
              <a:rPr lang="pt-PT" sz="2000" dirty="0" smtClean="0"/>
              <a:t>O sistema mundial de encaminhamento</a:t>
            </a:r>
            <a:endParaRPr lang="pt-PT" sz="20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F13BB2-5198-3540-B93F-3944274EF40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>
                <a:ea typeface="ＭＳ Ｐゴシック" charset="0"/>
              </a:rPr>
              <a:t>Conclusões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268413"/>
            <a:ext cx="8228013" cy="5256212"/>
          </a:xfrm>
        </p:spPr>
        <p:txBody>
          <a:bodyPr/>
          <a:lstStyle/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A Internet desenvolveu-se segundo um modelo aberto, baseado em colaboração e competição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No início existia apenas um único </a:t>
            </a:r>
            <a:r>
              <a:rPr lang="pt-PT" sz="2000" dirty="0" err="1" smtClean="0">
                <a:ea typeface="ＭＳ Ｐゴシック" charset="0"/>
              </a:rPr>
              <a:t>backbone</a:t>
            </a:r>
            <a:r>
              <a:rPr lang="pt-PT" sz="2000" dirty="0" smtClean="0">
                <a:ea typeface="ＭＳ Ｐゴシック" charset="0"/>
              </a:rPr>
              <a:t> académico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Após a comercialização, teve lugar uma explosão de redes de trânsito globais, regionais, etc. </a:t>
            </a:r>
            <a:r>
              <a:rPr lang="en-US" sz="2000" dirty="0">
                <a:ea typeface="ＭＳ Ｐゴシック" charset="0"/>
              </a:rPr>
              <a:t>e</a:t>
            </a:r>
            <a:r>
              <a:rPr lang="pt-PT" sz="2000" dirty="0" smtClean="0">
                <a:ea typeface="ＭＳ Ｐゴシック" charset="0"/>
              </a:rPr>
              <a:t> de infraestruturas de interligação de redes (e.g. </a:t>
            </a:r>
            <a:r>
              <a:rPr lang="pt-PT" sz="2000" dirty="0" err="1" smtClean="0">
                <a:ea typeface="ＭＳ Ｐゴシック" charset="0"/>
              </a:rPr>
              <a:t>IXPs</a:t>
            </a:r>
            <a:r>
              <a:rPr lang="pt-PT" sz="2000" dirty="0" smtClean="0">
                <a:ea typeface="ＭＳ Ｐゴシック" charset="0"/>
              </a:rPr>
              <a:t>)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O crescimento do papel das redes de conteúdos deu origem ao aparecimento das redes dos fornecedores de conteúdos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O DNS e o subsistema de encaminhamento mundial são críticos ao funcionamento do conjunto </a:t>
            </a:r>
            <a:endParaRPr lang="pt-PT" sz="2000" dirty="0">
              <a:ea typeface="ＭＳ Ｐゴシック" charset="0"/>
            </a:endParaRPr>
          </a:p>
          <a:p>
            <a:pPr eaLnBrk="1" hangingPunct="1"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As vantagens </a:t>
            </a:r>
            <a:r>
              <a:rPr lang="pt-PT" smtClean="0">
                <a:ea typeface="ＭＳ Ｐゴシック" charset="0"/>
                <a:cs typeface="ＭＳ Ｐゴシック" charset="0"/>
              </a:rPr>
              <a:t>dos factores de </a:t>
            </a:r>
            <a:r>
              <a:rPr lang="pt-PT" dirty="0" smtClean="0">
                <a:ea typeface="ＭＳ Ｐゴシック" charset="0"/>
                <a:cs typeface="ＭＳ Ｐゴシック" charset="0"/>
              </a:rPr>
              <a:t>escala conduzem a um núcleo central 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Baseado num pequeno conjunto de algumas redes transcontinentais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1B96CB-06AE-3F4A-AD27-C5154A08E9C3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787210-0585-3546-9908-E462A3DE9BAE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cs typeface="+mj-cs"/>
              </a:rPr>
              <a:t>Objectivos da lição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37845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Vários factores determinam a estrutura da Internet</a:t>
            </a:r>
          </a:p>
          <a:p>
            <a:pPr lvl="1">
              <a:defRPr/>
            </a:pPr>
            <a:r>
              <a:rPr lang="pt-PT" sz="2000" dirty="0" smtClean="0"/>
              <a:t>A geografia</a:t>
            </a:r>
          </a:p>
          <a:p>
            <a:pPr lvl="1">
              <a:defRPr/>
            </a:pPr>
            <a:r>
              <a:rPr lang="pt-PT" sz="2000" dirty="0" smtClean="0"/>
              <a:t>A concentração de utilizadores</a:t>
            </a:r>
          </a:p>
          <a:p>
            <a:pPr lvl="1">
              <a:defRPr/>
            </a:pPr>
            <a:r>
              <a:rPr lang="pt-PT" sz="2000" dirty="0" smtClean="0"/>
              <a:t>A especialização das sub-redes que a compõem</a:t>
            </a:r>
          </a:p>
          <a:p>
            <a:pPr lvl="1">
              <a:defRPr/>
            </a:pPr>
            <a:r>
              <a:rPr lang="pt-PT" sz="2000" dirty="0" smtClean="0"/>
              <a:t>Uma </a:t>
            </a:r>
            <a:r>
              <a:rPr lang="pt-PT" sz="2000" dirty="0" err="1" smtClean="0"/>
              <a:t>arquitectura</a:t>
            </a:r>
            <a:r>
              <a:rPr lang="pt-PT" sz="2000" dirty="0" smtClean="0"/>
              <a:t> que suporta a diversidade e a concorrência</a:t>
            </a:r>
          </a:p>
          <a:p>
            <a:pPr lvl="1">
              <a:defRPr/>
            </a:pPr>
            <a:r>
              <a:rPr lang="pt-PT" sz="2000" dirty="0" smtClean="0"/>
              <a:t>A concorrência e a inovação dos diferentes operadores</a:t>
            </a:r>
          </a:p>
          <a:p>
            <a:pPr lvl="1">
              <a:defRPr/>
            </a:pPr>
            <a:endParaRPr lang="pt-PT" sz="2000" dirty="0" smtClean="0"/>
          </a:p>
          <a:p>
            <a:pPr marL="0" indent="0">
              <a:buFontTx/>
              <a:buNone/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Slides elaborados com exemplos disponibilizados pelos autores do livro</a:t>
            </a:r>
          </a:p>
          <a:p>
            <a:pPr marL="339725" lvl="1" indent="0">
              <a:buFont typeface="Helvetica" charset="0"/>
              <a:buNone/>
              <a:defRPr/>
            </a:pPr>
            <a:r>
              <a:rPr lang="pt-PT" sz="2000" dirty="0" smtClean="0">
                <a:cs typeface="Times New Roman" charset="0"/>
              </a:rPr>
              <a:t>James F. </a:t>
            </a:r>
            <a:r>
              <a:rPr lang="pt-PT" sz="2000" dirty="0" err="1" smtClean="0">
                <a:cs typeface="Times New Roman" charset="0"/>
              </a:rPr>
              <a:t>Kurose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and</a:t>
            </a:r>
            <a:r>
              <a:rPr lang="pt-PT" sz="2000" dirty="0" smtClean="0">
                <a:cs typeface="Times New Roman" charset="0"/>
              </a:rPr>
              <a:t> Keith W. Ross, </a:t>
            </a:r>
            <a:r>
              <a:rPr lang="pt-PT" altLang="ja-JP" sz="2000" dirty="0" smtClean="0">
                <a:cs typeface="Times New Roman" charset="0"/>
              </a:rPr>
              <a:t>“</a:t>
            </a:r>
            <a:r>
              <a:rPr lang="pt-PT" sz="2000" dirty="0" err="1" smtClean="0">
                <a:cs typeface="Times New Roman" charset="0"/>
              </a:rPr>
              <a:t>Computer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Networking</a:t>
            </a:r>
            <a:r>
              <a:rPr lang="pt-PT" sz="2000" dirty="0" smtClean="0">
                <a:cs typeface="Times New Roman" charset="0"/>
              </a:rPr>
              <a:t> - A Top-</a:t>
            </a:r>
            <a:r>
              <a:rPr lang="pt-PT" sz="2000" dirty="0" err="1" smtClean="0">
                <a:cs typeface="Times New Roman" charset="0"/>
              </a:rPr>
              <a:t>Down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Approach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Featuring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the</a:t>
            </a:r>
            <a:r>
              <a:rPr lang="pt-PT" sz="2000" dirty="0" smtClean="0">
                <a:cs typeface="Times New Roman" charset="0"/>
              </a:rPr>
              <a:t> Internet,</a:t>
            </a:r>
            <a:r>
              <a:rPr lang="pt-PT" altLang="ja-JP" sz="2000" dirty="0" smtClean="0">
                <a:cs typeface="Times New Roman" charset="0"/>
              </a:rPr>
              <a:t>”</a:t>
            </a:r>
            <a:r>
              <a:rPr lang="pt-PT" sz="2000" dirty="0" smtClean="0">
                <a:cs typeface="Times New Roman" charset="0"/>
              </a:rPr>
              <a:t> 6th </a:t>
            </a:r>
            <a:r>
              <a:rPr lang="pt-PT" sz="2000" dirty="0" err="1" smtClean="0">
                <a:cs typeface="Times New Roman" charset="0"/>
              </a:rPr>
              <a:t>Edition</a:t>
            </a:r>
            <a:r>
              <a:rPr lang="pt-PT" sz="2000" dirty="0" smtClean="0">
                <a:cs typeface="Times New Roman" charset="0"/>
              </a:rPr>
              <a:t>, 2012, </a:t>
            </a:r>
            <a:r>
              <a:rPr lang="pt-PT" sz="2000" dirty="0" err="1" smtClean="0">
                <a:cs typeface="Times New Roman" charset="0"/>
              </a:rPr>
              <a:t>Addison</a:t>
            </a:r>
            <a:r>
              <a:rPr lang="pt-PT" sz="2000" dirty="0" smtClean="0">
                <a:cs typeface="Times New Roman" charset="0"/>
              </a:rPr>
              <a:t> Wesley </a:t>
            </a:r>
          </a:p>
          <a:p>
            <a:pPr marL="339725" lvl="1" indent="0">
              <a:buFont typeface="Helvetica" charset="0"/>
              <a:buNone/>
              <a:defRPr/>
            </a:pPr>
            <a:endParaRPr lang="pt-PT" sz="18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476250"/>
            <a:ext cx="8096250" cy="650875"/>
          </a:xfrm>
        </p:spPr>
        <p:txBody>
          <a:bodyPr/>
          <a:lstStyle/>
          <a:p>
            <a:pPr eaLnBrk="1" hangingPunct="1">
              <a:defRPr/>
            </a:pPr>
            <a:r>
              <a:rPr lang="pt-PT" sz="2800" dirty="0" smtClean="0">
                <a:latin typeface="+mn-lt"/>
              </a:rPr>
              <a:t>A Internet é uma rede de redes</a:t>
            </a:r>
            <a:endParaRPr lang="pt-PT" sz="2800" dirty="0">
              <a:latin typeface="+mn-lt"/>
            </a:endParaRPr>
          </a:p>
        </p:txBody>
      </p:sp>
      <p:sp>
        <p:nvSpPr>
          <p:cNvPr id="23554" name="Rectangle 3"/>
          <p:cNvSpPr txBox="1">
            <a:spLocks noChangeArrowheads="1"/>
          </p:cNvSpPr>
          <p:nvPr/>
        </p:nvSpPr>
        <p:spPr bwMode="auto">
          <a:xfrm>
            <a:off x="539750" y="1341438"/>
            <a:ext cx="8196263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Arial"/>
              <a:buChar char="•"/>
              <a:defRPr/>
            </a:pPr>
            <a:r>
              <a:rPr lang="pt-PT" sz="2400" b="0" dirty="0" smtClean="0">
                <a:solidFill>
                  <a:srgbClr val="0000FF"/>
                </a:solidFill>
                <a:latin typeface="+mn-lt"/>
              </a:rPr>
              <a:t>Os sistemas finais ligam-se à Internet através de de </a:t>
            </a:r>
            <a:r>
              <a:rPr lang="pt-PT" sz="2400" b="0" dirty="0" err="1" smtClean="0">
                <a:solidFill>
                  <a:srgbClr val="0000FF"/>
                </a:solidFill>
                <a:latin typeface="+mn-lt"/>
              </a:rPr>
              <a:t>ISPs</a:t>
            </a:r>
            <a:r>
              <a:rPr lang="pt-PT" sz="2400" b="0" dirty="0" smtClean="0">
                <a:solidFill>
                  <a:srgbClr val="0000FF"/>
                </a:solidFill>
                <a:latin typeface="+mn-lt"/>
              </a:rPr>
              <a:t> (Internet </a:t>
            </a:r>
            <a:r>
              <a:rPr lang="pt-PT" sz="2400" b="0" dirty="0" err="1" smtClean="0">
                <a:solidFill>
                  <a:srgbClr val="0000FF"/>
                </a:solidFill>
                <a:latin typeface="+mn-lt"/>
              </a:rPr>
              <a:t>Service</a:t>
            </a:r>
            <a:r>
              <a:rPr lang="pt-PT" sz="2400" b="0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pt-PT" sz="2400" b="0" dirty="0" err="1" smtClean="0">
                <a:solidFill>
                  <a:srgbClr val="0000FF"/>
                </a:solidFill>
                <a:latin typeface="+mn-lt"/>
              </a:rPr>
              <a:t>Providers</a:t>
            </a:r>
            <a:r>
              <a:rPr lang="pt-PT" sz="2400" b="0" dirty="0" smtClean="0">
                <a:solidFill>
                  <a:srgbClr val="0000FF"/>
                </a:solidFill>
                <a:latin typeface="+mn-lt"/>
              </a:rPr>
              <a:t>) de acesso</a:t>
            </a:r>
            <a:endParaRPr lang="pt-PT" sz="2400" b="0" dirty="0">
              <a:solidFill>
                <a:srgbClr val="0000FF"/>
              </a:solidFill>
              <a:latin typeface="+mn-lt"/>
            </a:endParaRPr>
          </a:p>
          <a:p>
            <a:pPr lvl="1" algn="l"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Arial"/>
              <a:buChar char="•"/>
              <a:defRPr/>
            </a:pPr>
            <a:r>
              <a:rPr lang="pt-PT" sz="2400" b="0" dirty="0" smtClean="0">
                <a:solidFill>
                  <a:srgbClr val="0000FF"/>
                </a:solidFill>
                <a:latin typeface="+mn-lt"/>
                <a:cs typeface="Arial" charset="0"/>
              </a:rPr>
              <a:t>Residenciais, móveis, empresas, universidades</a:t>
            </a:r>
          </a:p>
          <a:p>
            <a:pPr lvl="1" algn="l"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Arial"/>
              <a:buChar char="•"/>
              <a:defRPr/>
            </a:pPr>
            <a:endParaRPr lang="pt-PT" sz="2400" b="0" dirty="0" smtClean="0">
              <a:solidFill>
                <a:srgbClr val="0000FF"/>
              </a:solidFill>
              <a:latin typeface="+mn-lt"/>
              <a:cs typeface="Arial" charset="0"/>
            </a:endParaRPr>
          </a:p>
          <a:p>
            <a:pPr algn="l"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Arial"/>
              <a:buChar char="•"/>
              <a:defRPr/>
            </a:pPr>
            <a:r>
              <a:rPr lang="pt-PT" sz="2400" b="0" dirty="0" smtClean="0">
                <a:solidFill>
                  <a:srgbClr val="0000FF"/>
                </a:solidFill>
                <a:latin typeface="+mn-lt"/>
              </a:rPr>
              <a:t>Os </a:t>
            </a:r>
            <a:r>
              <a:rPr lang="pt-PT" sz="2400" b="0" dirty="0" err="1" smtClean="0">
                <a:solidFill>
                  <a:srgbClr val="0000FF"/>
                </a:solidFill>
                <a:latin typeface="+mn-lt"/>
              </a:rPr>
              <a:t>ISPs</a:t>
            </a:r>
            <a:r>
              <a:rPr lang="pt-PT" sz="2400" b="0" dirty="0" smtClean="0">
                <a:solidFill>
                  <a:srgbClr val="0000FF"/>
                </a:solidFill>
                <a:latin typeface="+mn-lt"/>
              </a:rPr>
              <a:t> de acesso têm de comunicar uns com os outros de forma a que todos os sistemas finais possam comunicar</a:t>
            </a:r>
          </a:p>
          <a:p>
            <a:pPr algn="l"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Arial"/>
              <a:buChar char="•"/>
              <a:defRPr/>
            </a:pPr>
            <a:endParaRPr lang="pt-PT" sz="2400" b="0" dirty="0" smtClean="0">
              <a:solidFill>
                <a:srgbClr val="0000FF"/>
              </a:solidFill>
              <a:latin typeface="+mn-lt"/>
            </a:endParaRPr>
          </a:p>
          <a:p>
            <a:pPr algn="l"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Arial"/>
              <a:buChar char="•"/>
              <a:defRPr/>
            </a:pPr>
            <a:r>
              <a:rPr lang="pt-PT" sz="2400" b="0" dirty="0" smtClean="0">
                <a:solidFill>
                  <a:srgbClr val="0000FF"/>
                </a:solidFill>
                <a:latin typeface="+mn-lt"/>
              </a:rPr>
              <a:t>Os </a:t>
            </a:r>
            <a:r>
              <a:rPr lang="pt-PT" sz="2400" b="0" dirty="0" err="1" smtClean="0">
                <a:solidFill>
                  <a:srgbClr val="0000FF"/>
                </a:solidFill>
                <a:latin typeface="+mn-lt"/>
              </a:rPr>
              <a:t>ISPs</a:t>
            </a:r>
            <a:r>
              <a:rPr lang="pt-PT" sz="2400" b="0" dirty="0" smtClean="0">
                <a:solidFill>
                  <a:srgbClr val="0000FF"/>
                </a:solidFill>
                <a:latin typeface="+mn-lt"/>
              </a:rPr>
              <a:t> de acesso interligam-se através dos </a:t>
            </a:r>
            <a:r>
              <a:rPr lang="pt-PT" sz="2400" b="0" dirty="0" err="1" smtClean="0">
                <a:solidFill>
                  <a:srgbClr val="0000FF"/>
                </a:solidFill>
                <a:latin typeface="+mn-lt"/>
              </a:rPr>
              <a:t>ISPs</a:t>
            </a:r>
            <a:r>
              <a:rPr lang="pt-PT" sz="2400" b="0" dirty="0" smtClean="0">
                <a:solidFill>
                  <a:srgbClr val="0000FF"/>
                </a:solidFill>
                <a:latin typeface="+mn-lt"/>
              </a:rPr>
              <a:t> de transito</a:t>
            </a:r>
          </a:p>
          <a:p>
            <a:pPr algn="l"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Arial"/>
              <a:buChar char="•"/>
              <a:defRPr/>
            </a:pPr>
            <a:endParaRPr lang="pt-PT" sz="2400" b="0" dirty="0">
              <a:solidFill>
                <a:srgbClr val="0000FF"/>
              </a:solidFill>
              <a:latin typeface="+mn-lt"/>
            </a:endParaRPr>
          </a:p>
          <a:p>
            <a:pPr algn="l"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Arial"/>
              <a:buChar char="•"/>
              <a:defRPr/>
            </a:pPr>
            <a:r>
              <a:rPr lang="pt-PT" sz="2400" b="0" dirty="0" smtClean="0">
                <a:solidFill>
                  <a:srgbClr val="0000FF"/>
                </a:solidFill>
                <a:latin typeface="+mn-lt"/>
              </a:rPr>
              <a:t>A concorrência e a geografia introduz novos </a:t>
            </a:r>
            <a:r>
              <a:rPr lang="pt-PT" sz="2400" b="0" dirty="0" err="1" smtClean="0">
                <a:solidFill>
                  <a:srgbClr val="0000FF"/>
                </a:solidFill>
                <a:latin typeface="+mn-lt"/>
              </a:rPr>
              <a:t>ISPs</a:t>
            </a:r>
            <a:r>
              <a:rPr lang="pt-PT" sz="2400" b="0" dirty="0" smtClean="0">
                <a:solidFill>
                  <a:srgbClr val="0000FF"/>
                </a:solidFill>
                <a:latin typeface="+mn-lt"/>
              </a:rPr>
              <a:t> e novos tipos de </a:t>
            </a:r>
            <a:r>
              <a:rPr lang="pt-PT" sz="2400" b="0" dirty="0" err="1" smtClean="0">
                <a:solidFill>
                  <a:srgbClr val="0000FF"/>
                </a:solidFill>
                <a:latin typeface="+mn-lt"/>
              </a:rPr>
              <a:t>ISPs</a:t>
            </a:r>
            <a:endParaRPr lang="pt-PT" sz="2400" b="0" dirty="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EF591A-2471-C141-9388-E06CDCC3C86F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5" name="Group 5"/>
          <p:cNvGrpSpPr>
            <a:grpSpLocks/>
          </p:cNvGrpSpPr>
          <p:nvPr/>
        </p:nvGrpSpPr>
        <p:grpSpPr bwMode="auto">
          <a:xfrm>
            <a:off x="450850" y="1849438"/>
            <a:ext cx="8437563" cy="4559300"/>
            <a:chOff x="154891" y="1905681"/>
            <a:chExt cx="8436427" cy="4559651"/>
          </a:xfrm>
        </p:grpSpPr>
        <p:grpSp>
          <p:nvGrpSpPr>
            <p:cNvPr id="21508" name="Group 2"/>
            <p:cNvGrpSpPr>
              <a:grpSpLocks/>
            </p:cNvGrpSpPr>
            <p:nvPr/>
          </p:nvGrpSpPr>
          <p:grpSpPr bwMode="auto">
            <a:xfrm>
              <a:off x="1529396" y="2297655"/>
              <a:ext cx="648422" cy="418253"/>
              <a:chOff x="3053396" y="4304255"/>
              <a:chExt cx="648422" cy="418253"/>
            </a:xfrm>
          </p:grpSpPr>
          <p:sp>
            <p:nvSpPr>
              <p:cNvPr id="21560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61" name="TextBox 1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1509" name="Group 131"/>
            <p:cNvGrpSpPr>
              <a:grpSpLocks/>
            </p:cNvGrpSpPr>
            <p:nvPr/>
          </p:nvGrpSpPr>
          <p:grpSpPr bwMode="auto">
            <a:xfrm>
              <a:off x="373696" y="3097755"/>
              <a:ext cx="648422" cy="418253"/>
              <a:chOff x="3053396" y="4304255"/>
              <a:chExt cx="648422" cy="418253"/>
            </a:xfrm>
          </p:grpSpPr>
          <p:sp>
            <p:nvSpPr>
              <p:cNvPr id="21558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59" name="TextBox 133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1510" name="Group 135"/>
            <p:cNvGrpSpPr>
              <a:grpSpLocks/>
            </p:cNvGrpSpPr>
            <p:nvPr/>
          </p:nvGrpSpPr>
          <p:grpSpPr bwMode="auto">
            <a:xfrm>
              <a:off x="6037896" y="2551655"/>
              <a:ext cx="648422" cy="418253"/>
              <a:chOff x="3053396" y="4304255"/>
              <a:chExt cx="648422" cy="418253"/>
            </a:xfrm>
          </p:grpSpPr>
          <p:sp>
            <p:nvSpPr>
              <p:cNvPr id="21556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57" name="TextBox 137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1511" name="Group 138"/>
            <p:cNvGrpSpPr>
              <a:grpSpLocks/>
            </p:cNvGrpSpPr>
            <p:nvPr/>
          </p:nvGrpSpPr>
          <p:grpSpPr bwMode="auto">
            <a:xfrm>
              <a:off x="945196" y="5409155"/>
              <a:ext cx="648422" cy="418253"/>
              <a:chOff x="3053396" y="4304255"/>
              <a:chExt cx="648422" cy="418253"/>
            </a:xfrm>
          </p:grpSpPr>
          <p:sp>
            <p:nvSpPr>
              <p:cNvPr id="21554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55" name="TextBox 140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1512" name="Group 141"/>
            <p:cNvGrpSpPr>
              <a:grpSpLocks/>
            </p:cNvGrpSpPr>
            <p:nvPr/>
          </p:nvGrpSpPr>
          <p:grpSpPr bwMode="auto">
            <a:xfrm>
              <a:off x="526096" y="4786855"/>
              <a:ext cx="648422" cy="418253"/>
              <a:chOff x="3053396" y="4304255"/>
              <a:chExt cx="648422" cy="418253"/>
            </a:xfrm>
          </p:grpSpPr>
          <p:sp>
            <p:nvSpPr>
              <p:cNvPr id="21552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53" name="TextBox 143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1513" name="Group 144"/>
            <p:cNvGrpSpPr>
              <a:grpSpLocks/>
            </p:cNvGrpSpPr>
            <p:nvPr/>
          </p:nvGrpSpPr>
          <p:grpSpPr bwMode="auto">
            <a:xfrm>
              <a:off x="297496" y="4126455"/>
              <a:ext cx="648422" cy="418253"/>
              <a:chOff x="3053396" y="4304255"/>
              <a:chExt cx="648422" cy="418253"/>
            </a:xfrm>
          </p:grpSpPr>
          <p:sp>
            <p:nvSpPr>
              <p:cNvPr id="21550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51" name="TextBox 146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1514" name="Group 147"/>
            <p:cNvGrpSpPr>
              <a:grpSpLocks/>
            </p:cNvGrpSpPr>
            <p:nvPr/>
          </p:nvGrpSpPr>
          <p:grpSpPr bwMode="auto">
            <a:xfrm>
              <a:off x="6787196" y="2983455"/>
              <a:ext cx="648422" cy="418253"/>
              <a:chOff x="3053396" y="4304255"/>
              <a:chExt cx="648422" cy="418253"/>
            </a:xfrm>
          </p:grpSpPr>
          <p:sp>
            <p:nvSpPr>
              <p:cNvPr id="21548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9" name="TextBox 149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1515" name="Group 150"/>
            <p:cNvGrpSpPr>
              <a:grpSpLocks/>
            </p:cNvGrpSpPr>
            <p:nvPr/>
          </p:nvGrpSpPr>
          <p:grpSpPr bwMode="auto">
            <a:xfrm>
              <a:off x="3129596" y="2056355"/>
              <a:ext cx="648422" cy="418253"/>
              <a:chOff x="3053396" y="4304255"/>
              <a:chExt cx="648422" cy="418253"/>
            </a:xfrm>
          </p:grpSpPr>
          <p:sp>
            <p:nvSpPr>
              <p:cNvPr id="21546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7" name="TextBox 152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1516" name="Group 153"/>
            <p:cNvGrpSpPr>
              <a:grpSpLocks/>
            </p:cNvGrpSpPr>
            <p:nvPr/>
          </p:nvGrpSpPr>
          <p:grpSpPr bwMode="auto">
            <a:xfrm>
              <a:off x="754696" y="2704055"/>
              <a:ext cx="648422" cy="418253"/>
              <a:chOff x="3053396" y="4304255"/>
              <a:chExt cx="648422" cy="418253"/>
            </a:xfrm>
          </p:grpSpPr>
          <p:sp>
            <p:nvSpPr>
              <p:cNvPr id="21544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5" name="TextBox 155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1517" name="Group 156"/>
            <p:cNvGrpSpPr>
              <a:grpSpLocks/>
            </p:cNvGrpSpPr>
            <p:nvPr/>
          </p:nvGrpSpPr>
          <p:grpSpPr bwMode="auto">
            <a:xfrm>
              <a:off x="4043996" y="2030955"/>
              <a:ext cx="648422" cy="418253"/>
              <a:chOff x="3053396" y="4304255"/>
              <a:chExt cx="648422" cy="418253"/>
            </a:xfrm>
          </p:grpSpPr>
          <p:sp>
            <p:nvSpPr>
              <p:cNvPr id="21542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3" name="TextBox 158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1518" name="Group 160"/>
            <p:cNvGrpSpPr>
              <a:grpSpLocks/>
            </p:cNvGrpSpPr>
            <p:nvPr/>
          </p:nvGrpSpPr>
          <p:grpSpPr bwMode="auto">
            <a:xfrm>
              <a:off x="7104696" y="5663155"/>
              <a:ext cx="648422" cy="418253"/>
              <a:chOff x="3053396" y="4304255"/>
              <a:chExt cx="648422" cy="418253"/>
            </a:xfrm>
          </p:grpSpPr>
          <p:sp>
            <p:nvSpPr>
              <p:cNvPr id="21540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1" name="TextBox 162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1519" name="Group 163"/>
            <p:cNvGrpSpPr>
              <a:grpSpLocks/>
            </p:cNvGrpSpPr>
            <p:nvPr/>
          </p:nvGrpSpPr>
          <p:grpSpPr bwMode="auto">
            <a:xfrm>
              <a:off x="7942896" y="5015455"/>
              <a:ext cx="648422" cy="418253"/>
              <a:chOff x="3053396" y="4304255"/>
              <a:chExt cx="648422" cy="418253"/>
            </a:xfrm>
          </p:grpSpPr>
          <p:sp>
            <p:nvSpPr>
              <p:cNvPr id="21538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9" name="TextBox 165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1520" name="Group 166"/>
            <p:cNvGrpSpPr>
              <a:grpSpLocks/>
            </p:cNvGrpSpPr>
            <p:nvPr/>
          </p:nvGrpSpPr>
          <p:grpSpPr bwMode="auto">
            <a:xfrm>
              <a:off x="7714296" y="4101055"/>
              <a:ext cx="648422" cy="418253"/>
              <a:chOff x="3053396" y="4304255"/>
              <a:chExt cx="648422" cy="418253"/>
            </a:xfrm>
          </p:grpSpPr>
          <p:sp>
            <p:nvSpPr>
              <p:cNvPr id="21536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7" name="TextBox 168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1521" name="Group 169"/>
            <p:cNvGrpSpPr>
              <a:grpSpLocks/>
            </p:cNvGrpSpPr>
            <p:nvPr/>
          </p:nvGrpSpPr>
          <p:grpSpPr bwMode="auto">
            <a:xfrm>
              <a:off x="4869496" y="5904455"/>
              <a:ext cx="648422" cy="418253"/>
              <a:chOff x="3053396" y="4304255"/>
              <a:chExt cx="648422" cy="418253"/>
            </a:xfrm>
          </p:grpSpPr>
          <p:sp>
            <p:nvSpPr>
              <p:cNvPr id="21534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5" name="TextBox 171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1522" name="Group 172"/>
            <p:cNvGrpSpPr>
              <a:grpSpLocks/>
            </p:cNvGrpSpPr>
            <p:nvPr/>
          </p:nvGrpSpPr>
          <p:grpSpPr bwMode="auto">
            <a:xfrm>
              <a:off x="3955096" y="6044155"/>
              <a:ext cx="648422" cy="418253"/>
              <a:chOff x="3053396" y="4304255"/>
              <a:chExt cx="648422" cy="418253"/>
            </a:xfrm>
          </p:grpSpPr>
          <p:sp>
            <p:nvSpPr>
              <p:cNvPr id="21532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3" name="TextBox 174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1523" name="Group 175"/>
            <p:cNvGrpSpPr>
              <a:grpSpLocks/>
            </p:cNvGrpSpPr>
            <p:nvPr/>
          </p:nvGrpSpPr>
          <p:grpSpPr bwMode="auto">
            <a:xfrm>
              <a:off x="2735896" y="5891755"/>
              <a:ext cx="648422" cy="418253"/>
              <a:chOff x="3053396" y="4304255"/>
              <a:chExt cx="648422" cy="418253"/>
            </a:xfrm>
          </p:grpSpPr>
          <p:sp>
            <p:nvSpPr>
              <p:cNvPr id="21530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1" name="TextBox 177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sp>
          <p:nvSpPr>
            <p:cNvPr id="21524" name="TextBox 4"/>
            <p:cNvSpPr txBox="1">
              <a:spLocks noChangeArrowheads="1"/>
            </p:cNvSpPr>
            <p:nvPr/>
          </p:nvSpPr>
          <p:spPr bwMode="auto">
            <a:xfrm rot="1053502">
              <a:off x="5143500" y="1955800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21525" name="TextBox 179"/>
            <p:cNvSpPr txBox="1">
              <a:spLocks noChangeArrowheads="1"/>
            </p:cNvSpPr>
            <p:nvPr/>
          </p:nvSpPr>
          <p:spPr bwMode="auto">
            <a:xfrm rot="2829263">
              <a:off x="7429500" y="3429000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21526" name="TextBox 180"/>
            <p:cNvSpPr txBox="1">
              <a:spLocks noChangeArrowheads="1"/>
            </p:cNvSpPr>
            <p:nvPr/>
          </p:nvSpPr>
          <p:spPr bwMode="auto">
            <a:xfrm rot="9845918">
              <a:off x="6098241" y="5942112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21527" name="TextBox 181"/>
            <p:cNvSpPr txBox="1">
              <a:spLocks noChangeArrowheads="1"/>
            </p:cNvSpPr>
            <p:nvPr/>
          </p:nvSpPr>
          <p:spPr bwMode="auto">
            <a:xfrm rot="-9948738">
              <a:off x="1730786" y="5845469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21528" name="TextBox 182"/>
            <p:cNvSpPr txBox="1">
              <a:spLocks noChangeArrowheads="1"/>
            </p:cNvSpPr>
            <p:nvPr/>
          </p:nvSpPr>
          <p:spPr bwMode="auto">
            <a:xfrm rot="-4992697">
              <a:off x="144631" y="3539025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21529" name="TextBox 183"/>
            <p:cNvSpPr txBox="1">
              <a:spLocks noChangeArrowheads="1"/>
            </p:cNvSpPr>
            <p:nvPr/>
          </p:nvSpPr>
          <p:spPr bwMode="auto">
            <a:xfrm rot="-1017263">
              <a:off x="2330376" y="1905681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</p:grpSp>
      <p:sp>
        <p:nvSpPr>
          <p:cNvPr id="60" name="Rectangle 2"/>
          <p:cNvSpPr txBox="1">
            <a:spLocks noChangeArrowheads="1"/>
          </p:cNvSpPr>
          <p:nvPr/>
        </p:nvSpPr>
        <p:spPr bwMode="auto">
          <a:xfrm>
            <a:off x="468313" y="476250"/>
            <a:ext cx="8096250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2800" dirty="0" smtClean="0">
                <a:latin typeface="+mn-lt"/>
              </a:rPr>
              <a:t>Como ligar todas as redes ?</a:t>
            </a:r>
            <a:endParaRPr lang="pt-PT" sz="2800" dirty="0">
              <a:latin typeface="+mn-lt"/>
            </a:endParaRPr>
          </a:p>
        </p:txBody>
      </p:sp>
      <p:sp>
        <p:nvSpPr>
          <p:cNvPr id="5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7C61FB-93FE-A84C-9B10-DA904BD09319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3" name="Group 5"/>
          <p:cNvGrpSpPr>
            <a:grpSpLocks/>
          </p:cNvGrpSpPr>
          <p:nvPr/>
        </p:nvGrpSpPr>
        <p:grpSpPr bwMode="auto">
          <a:xfrm>
            <a:off x="450850" y="1849438"/>
            <a:ext cx="8437563" cy="4559300"/>
            <a:chOff x="154891" y="1905681"/>
            <a:chExt cx="8436427" cy="4559651"/>
          </a:xfrm>
        </p:grpSpPr>
        <p:grpSp>
          <p:nvGrpSpPr>
            <p:cNvPr id="23610" name="Group 2"/>
            <p:cNvGrpSpPr>
              <a:grpSpLocks/>
            </p:cNvGrpSpPr>
            <p:nvPr/>
          </p:nvGrpSpPr>
          <p:grpSpPr bwMode="auto">
            <a:xfrm>
              <a:off x="1529396" y="2297655"/>
              <a:ext cx="648422" cy="418253"/>
              <a:chOff x="3053396" y="4304255"/>
              <a:chExt cx="648422" cy="418253"/>
            </a:xfrm>
          </p:grpSpPr>
          <p:sp>
            <p:nvSpPr>
              <p:cNvPr id="23662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63" name="TextBox 1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3611" name="Group 131"/>
            <p:cNvGrpSpPr>
              <a:grpSpLocks/>
            </p:cNvGrpSpPr>
            <p:nvPr/>
          </p:nvGrpSpPr>
          <p:grpSpPr bwMode="auto">
            <a:xfrm>
              <a:off x="373696" y="3097755"/>
              <a:ext cx="648422" cy="418253"/>
              <a:chOff x="3053396" y="4304255"/>
              <a:chExt cx="648422" cy="418253"/>
            </a:xfrm>
          </p:grpSpPr>
          <p:sp>
            <p:nvSpPr>
              <p:cNvPr id="23660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61" name="TextBox 133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3612" name="Group 135"/>
            <p:cNvGrpSpPr>
              <a:grpSpLocks/>
            </p:cNvGrpSpPr>
            <p:nvPr/>
          </p:nvGrpSpPr>
          <p:grpSpPr bwMode="auto">
            <a:xfrm>
              <a:off x="6037896" y="2551655"/>
              <a:ext cx="648422" cy="418253"/>
              <a:chOff x="3053396" y="4304255"/>
              <a:chExt cx="648422" cy="418253"/>
            </a:xfrm>
          </p:grpSpPr>
          <p:sp>
            <p:nvSpPr>
              <p:cNvPr id="23658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59" name="TextBox 137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3613" name="Group 138"/>
            <p:cNvGrpSpPr>
              <a:grpSpLocks/>
            </p:cNvGrpSpPr>
            <p:nvPr/>
          </p:nvGrpSpPr>
          <p:grpSpPr bwMode="auto">
            <a:xfrm>
              <a:off x="945196" y="5409155"/>
              <a:ext cx="648422" cy="418253"/>
              <a:chOff x="3053396" y="4304255"/>
              <a:chExt cx="648422" cy="418253"/>
            </a:xfrm>
          </p:grpSpPr>
          <p:sp>
            <p:nvSpPr>
              <p:cNvPr id="23656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57" name="TextBox 140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3614" name="Group 141"/>
            <p:cNvGrpSpPr>
              <a:grpSpLocks/>
            </p:cNvGrpSpPr>
            <p:nvPr/>
          </p:nvGrpSpPr>
          <p:grpSpPr bwMode="auto">
            <a:xfrm>
              <a:off x="526096" y="4786855"/>
              <a:ext cx="648422" cy="418253"/>
              <a:chOff x="3053396" y="4304255"/>
              <a:chExt cx="648422" cy="418253"/>
            </a:xfrm>
          </p:grpSpPr>
          <p:sp>
            <p:nvSpPr>
              <p:cNvPr id="23654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55" name="TextBox 143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3615" name="Group 144"/>
            <p:cNvGrpSpPr>
              <a:grpSpLocks/>
            </p:cNvGrpSpPr>
            <p:nvPr/>
          </p:nvGrpSpPr>
          <p:grpSpPr bwMode="auto">
            <a:xfrm>
              <a:off x="297496" y="4126455"/>
              <a:ext cx="648422" cy="418253"/>
              <a:chOff x="3053396" y="4304255"/>
              <a:chExt cx="648422" cy="418253"/>
            </a:xfrm>
          </p:grpSpPr>
          <p:sp>
            <p:nvSpPr>
              <p:cNvPr id="23652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53" name="TextBox 146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3616" name="Group 147"/>
            <p:cNvGrpSpPr>
              <a:grpSpLocks/>
            </p:cNvGrpSpPr>
            <p:nvPr/>
          </p:nvGrpSpPr>
          <p:grpSpPr bwMode="auto">
            <a:xfrm>
              <a:off x="6787196" y="2983455"/>
              <a:ext cx="648422" cy="418253"/>
              <a:chOff x="3053396" y="4304255"/>
              <a:chExt cx="648422" cy="418253"/>
            </a:xfrm>
          </p:grpSpPr>
          <p:sp>
            <p:nvSpPr>
              <p:cNvPr id="23650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51" name="TextBox 149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3617" name="Group 150"/>
            <p:cNvGrpSpPr>
              <a:grpSpLocks/>
            </p:cNvGrpSpPr>
            <p:nvPr/>
          </p:nvGrpSpPr>
          <p:grpSpPr bwMode="auto">
            <a:xfrm>
              <a:off x="3129596" y="2056355"/>
              <a:ext cx="648422" cy="418253"/>
              <a:chOff x="3053396" y="4304255"/>
              <a:chExt cx="648422" cy="418253"/>
            </a:xfrm>
          </p:grpSpPr>
          <p:sp>
            <p:nvSpPr>
              <p:cNvPr id="23648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49" name="TextBox 152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3618" name="Group 153"/>
            <p:cNvGrpSpPr>
              <a:grpSpLocks/>
            </p:cNvGrpSpPr>
            <p:nvPr/>
          </p:nvGrpSpPr>
          <p:grpSpPr bwMode="auto">
            <a:xfrm>
              <a:off x="754696" y="2704055"/>
              <a:ext cx="648422" cy="418253"/>
              <a:chOff x="3053396" y="4304255"/>
              <a:chExt cx="648422" cy="418253"/>
            </a:xfrm>
          </p:grpSpPr>
          <p:sp>
            <p:nvSpPr>
              <p:cNvPr id="23646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47" name="TextBox 155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3619" name="Group 156"/>
            <p:cNvGrpSpPr>
              <a:grpSpLocks/>
            </p:cNvGrpSpPr>
            <p:nvPr/>
          </p:nvGrpSpPr>
          <p:grpSpPr bwMode="auto">
            <a:xfrm>
              <a:off x="4043996" y="2030955"/>
              <a:ext cx="648422" cy="418253"/>
              <a:chOff x="3053396" y="4304255"/>
              <a:chExt cx="648422" cy="418253"/>
            </a:xfrm>
          </p:grpSpPr>
          <p:sp>
            <p:nvSpPr>
              <p:cNvPr id="23644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45" name="TextBox 158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3620" name="Group 160"/>
            <p:cNvGrpSpPr>
              <a:grpSpLocks/>
            </p:cNvGrpSpPr>
            <p:nvPr/>
          </p:nvGrpSpPr>
          <p:grpSpPr bwMode="auto">
            <a:xfrm>
              <a:off x="7104696" y="5663155"/>
              <a:ext cx="648422" cy="418253"/>
              <a:chOff x="3053396" y="4304255"/>
              <a:chExt cx="648422" cy="418253"/>
            </a:xfrm>
          </p:grpSpPr>
          <p:sp>
            <p:nvSpPr>
              <p:cNvPr id="23642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43" name="TextBox 162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3621" name="Group 163"/>
            <p:cNvGrpSpPr>
              <a:grpSpLocks/>
            </p:cNvGrpSpPr>
            <p:nvPr/>
          </p:nvGrpSpPr>
          <p:grpSpPr bwMode="auto">
            <a:xfrm>
              <a:off x="7942896" y="5015455"/>
              <a:ext cx="648422" cy="418253"/>
              <a:chOff x="3053396" y="4304255"/>
              <a:chExt cx="648422" cy="418253"/>
            </a:xfrm>
          </p:grpSpPr>
          <p:sp>
            <p:nvSpPr>
              <p:cNvPr id="23640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41" name="TextBox 165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3622" name="Group 166"/>
            <p:cNvGrpSpPr>
              <a:grpSpLocks/>
            </p:cNvGrpSpPr>
            <p:nvPr/>
          </p:nvGrpSpPr>
          <p:grpSpPr bwMode="auto">
            <a:xfrm>
              <a:off x="7714296" y="4101055"/>
              <a:ext cx="648422" cy="418253"/>
              <a:chOff x="3053396" y="4304255"/>
              <a:chExt cx="648422" cy="418253"/>
            </a:xfrm>
          </p:grpSpPr>
          <p:sp>
            <p:nvSpPr>
              <p:cNvPr id="23638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9" name="TextBox 168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3623" name="Group 169"/>
            <p:cNvGrpSpPr>
              <a:grpSpLocks/>
            </p:cNvGrpSpPr>
            <p:nvPr/>
          </p:nvGrpSpPr>
          <p:grpSpPr bwMode="auto">
            <a:xfrm>
              <a:off x="4869496" y="5904455"/>
              <a:ext cx="648422" cy="418253"/>
              <a:chOff x="3053396" y="4304255"/>
              <a:chExt cx="648422" cy="418253"/>
            </a:xfrm>
          </p:grpSpPr>
          <p:sp>
            <p:nvSpPr>
              <p:cNvPr id="23636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7" name="TextBox 171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3624" name="Group 172"/>
            <p:cNvGrpSpPr>
              <a:grpSpLocks/>
            </p:cNvGrpSpPr>
            <p:nvPr/>
          </p:nvGrpSpPr>
          <p:grpSpPr bwMode="auto">
            <a:xfrm>
              <a:off x="3955096" y="6044155"/>
              <a:ext cx="648422" cy="418253"/>
              <a:chOff x="3053396" y="4304255"/>
              <a:chExt cx="648422" cy="418253"/>
            </a:xfrm>
          </p:grpSpPr>
          <p:sp>
            <p:nvSpPr>
              <p:cNvPr id="23634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5" name="TextBox 174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3625" name="Group 175"/>
            <p:cNvGrpSpPr>
              <a:grpSpLocks/>
            </p:cNvGrpSpPr>
            <p:nvPr/>
          </p:nvGrpSpPr>
          <p:grpSpPr bwMode="auto">
            <a:xfrm>
              <a:off x="2735896" y="5891755"/>
              <a:ext cx="648422" cy="418253"/>
              <a:chOff x="3053396" y="4304255"/>
              <a:chExt cx="648422" cy="418253"/>
            </a:xfrm>
          </p:grpSpPr>
          <p:sp>
            <p:nvSpPr>
              <p:cNvPr id="23632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3" name="TextBox 177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sp>
          <p:nvSpPr>
            <p:cNvPr id="23626" name="TextBox 4"/>
            <p:cNvSpPr txBox="1">
              <a:spLocks noChangeArrowheads="1"/>
            </p:cNvSpPr>
            <p:nvPr/>
          </p:nvSpPr>
          <p:spPr bwMode="auto">
            <a:xfrm rot="1053502">
              <a:off x="5143500" y="1955800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23627" name="TextBox 179"/>
            <p:cNvSpPr txBox="1">
              <a:spLocks noChangeArrowheads="1"/>
            </p:cNvSpPr>
            <p:nvPr/>
          </p:nvSpPr>
          <p:spPr bwMode="auto">
            <a:xfrm rot="2829263">
              <a:off x="7429500" y="3429000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23628" name="TextBox 180"/>
            <p:cNvSpPr txBox="1">
              <a:spLocks noChangeArrowheads="1"/>
            </p:cNvSpPr>
            <p:nvPr/>
          </p:nvSpPr>
          <p:spPr bwMode="auto">
            <a:xfrm rot="9845918">
              <a:off x="6098241" y="5942112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23629" name="TextBox 181"/>
            <p:cNvSpPr txBox="1">
              <a:spLocks noChangeArrowheads="1"/>
            </p:cNvSpPr>
            <p:nvPr/>
          </p:nvSpPr>
          <p:spPr bwMode="auto">
            <a:xfrm rot="-9948738">
              <a:off x="1730786" y="5845469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23630" name="TextBox 182"/>
            <p:cNvSpPr txBox="1">
              <a:spLocks noChangeArrowheads="1"/>
            </p:cNvSpPr>
            <p:nvPr/>
          </p:nvSpPr>
          <p:spPr bwMode="auto">
            <a:xfrm rot="-4992697">
              <a:off x="144631" y="3539025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23631" name="TextBox 183"/>
            <p:cNvSpPr txBox="1">
              <a:spLocks noChangeArrowheads="1"/>
            </p:cNvSpPr>
            <p:nvPr/>
          </p:nvSpPr>
          <p:spPr bwMode="auto">
            <a:xfrm rot="-1017263">
              <a:off x="2330376" y="1905681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</p:grpSp>
      <p:grpSp>
        <p:nvGrpSpPr>
          <p:cNvPr id="19" name="Group 25"/>
          <p:cNvGrpSpPr>
            <a:grpSpLocks/>
          </p:cNvGrpSpPr>
          <p:nvPr/>
        </p:nvGrpSpPr>
        <p:grpSpPr bwMode="auto">
          <a:xfrm>
            <a:off x="908050" y="2281238"/>
            <a:ext cx="7361238" cy="3768725"/>
            <a:chOff x="888125" y="2295063"/>
            <a:chExt cx="7361771" cy="3769689"/>
          </a:xfrm>
        </p:grpSpPr>
        <p:cxnSp>
          <p:nvCxnSpPr>
            <p:cNvPr id="23590" name="Straight Connector 7"/>
            <p:cNvCxnSpPr>
              <a:cxnSpLocks noChangeShapeType="1"/>
              <a:stCxn id="23656" idx="0"/>
            </p:cNvCxnSpPr>
            <p:nvPr/>
          </p:nvCxnSpPr>
          <p:spPr bwMode="auto">
            <a:xfrm flipV="1">
              <a:off x="1661409" y="2570969"/>
              <a:ext cx="577293" cy="28026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91" name="Straight Connector 188"/>
            <p:cNvCxnSpPr>
              <a:cxnSpLocks noChangeShapeType="1"/>
              <a:stCxn id="23656" idx="0"/>
            </p:cNvCxnSpPr>
            <p:nvPr/>
          </p:nvCxnSpPr>
          <p:spPr bwMode="auto">
            <a:xfrm flipH="1" flipV="1">
              <a:off x="1509155" y="3032403"/>
              <a:ext cx="171469" cy="23271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92" name="Straight Connector 190"/>
            <p:cNvCxnSpPr>
              <a:cxnSpLocks noChangeShapeType="1"/>
              <a:stCxn id="23656" idx="0"/>
            </p:cNvCxnSpPr>
            <p:nvPr/>
          </p:nvCxnSpPr>
          <p:spPr bwMode="auto">
            <a:xfrm flipH="1" flipV="1">
              <a:off x="1185287" y="3451504"/>
              <a:ext cx="495337" cy="19080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93" name="Straight Connector 192"/>
            <p:cNvCxnSpPr>
              <a:cxnSpLocks noChangeShapeType="1"/>
              <a:stCxn id="23656" idx="0"/>
            </p:cNvCxnSpPr>
            <p:nvPr/>
          </p:nvCxnSpPr>
          <p:spPr bwMode="auto">
            <a:xfrm flipH="1" flipV="1">
              <a:off x="1181567" y="4298698"/>
              <a:ext cx="499057" cy="10608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94" name="Straight Connector 195"/>
            <p:cNvCxnSpPr>
              <a:cxnSpLocks noChangeShapeType="1"/>
              <a:stCxn id="23656" idx="0"/>
            </p:cNvCxnSpPr>
            <p:nvPr/>
          </p:nvCxnSpPr>
          <p:spPr bwMode="auto">
            <a:xfrm flipH="1" flipV="1">
              <a:off x="1386886" y="4980292"/>
              <a:ext cx="293738" cy="3792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95" name="Straight Connector 197"/>
            <p:cNvCxnSpPr>
              <a:cxnSpLocks noChangeShapeType="1"/>
              <a:endCxn id="23656" idx="0"/>
            </p:cNvCxnSpPr>
            <p:nvPr/>
          </p:nvCxnSpPr>
          <p:spPr bwMode="auto">
            <a:xfrm flipH="1" flipV="1">
              <a:off x="1661409" y="5373637"/>
              <a:ext cx="1526432" cy="5930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96" name="Straight Connector 199"/>
            <p:cNvCxnSpPr>
              <a:cxnSpLocks noChangeShapeType="1"/>
              <a:endCxn id="23656" idx="0"/>
            </p:cNvCxnSpPr>
            <p:nvPr/>
          </p:nvCxnSpPr>
          <p:spPr bwMode="auto">
            <a:xfrm flipH="1" flipV="1">
              <a:off x="1680624" y="5359527"/>
              <a:ext cx="2723702" cy="7030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97" name="Straight Connector 201"/>
            <p:cNvCxnSpPr>
              <a:cxnSpLocks noChangeShapeType="1"/>
              <a:endCxn id="23656" idx="0"/>
            </p:cNvCxnSpPr>
            <p:nvPr/>
          </p:nvCxnSpPr>
          <p:spPr bwMode="auto">
            <a:xfrm flipH="1" flipV="1">
              <a:off x="1680624" y="5359527"/>
              <a:ext cx="3605885" cy="6190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98" name="Straight Connector 203"/>
            <p:cNvCxnSpPr>
              <a:cxnSpLocks noChangeShapeType="1"/>
              <a:endCxn id="23656" idx="0"/>
            </p:cNvCxnSpPr>
            <p:nvPr/>
          </p:nvCxnSpPr>
          <p:spPr bwMode="auto">
            <a:xfrm flipH="1">
              <a:off x="1680624" y="5184745"/>
              <a:ext cx="6569272" cy="1747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99" name="Straight Connector 204"/>
            <p:cNvCxnSpPr>
              <a:cxnSpLocks noChangeShapeType="1"/>
              <a:endCxn id="23656" idx="0"/>
            </p:cNvCxnSpPr>
            <p:nvPr/>
          </p:nvCxnSpPr>
          <p:spPr bwMode="auto">
            <a:xfrm flipH="1" flipV="1">
              <a:off x="1680624" y="5359527"/>
              <a:ext cx="5742435" cy="4867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600" name="Straight Connector 207"/>
            <p:cNvCxnSpPr>
              <a:cxnSpLocks noChangeShapeType="1"/>
              <a:endCxn id="23656" idx="0"/>
            </p:cNvCxnSpPr>
            <p:nvPr/>
          </p:nvCxnSpPr>
          <p:spPr bwMode="auto">
            <a:xfrm flipH="1">
              <a:off x="1680624" y="4311835"/>
              <a:ext cx="6338019" cy="10476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601" name="Straight Connector 209"/>
            <p:cNvCxnSpPr>
              <a:cxnSpLocks noChangeShapeType="1"/>
              <a:endCxn id="23656" idx="0"/>
            </p:cNvCxnSpPr>
            <p:nvPr/>
          </p:nvCxnSpPr>
          <p:spPr bwMode="auto">
            <a:xfrm flipH="1">
              <a:off x="1680624" y="3273553"/>
              <a:ext cx="5749312" cy="20859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602" name="Straight Connector 211"/>
            <p:cNvCxnSpPr>
              <a:cxnSpLocks noChangeShapeType="1"/>
              <a:endCxn id="23656" idx="0"/>
            </p:cNvCxnSpPr>
            <p:nvPr/>
          </p:nvCxnSpPr>
          <p:spPr bwMode="auto">
            <a:xfrm flipH="1">
              <a:off x="1680624" y="2784308"/>
              <a:ext cx="4942318" cy="25752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603" name="Straight Connector 213"/>
            <p:cNvCxnSpPr>
              <a:cxnSpLocks noChangeShapeType="1"/>
              <a:endCxn id="23656" idx="0"/>
            </p:cNvCxnSpPr>
            <p:nvPr/>
          </p:nvCxnSpPr>
          <p:spPr bwMode="auto">
            <a:xfrm flipH="1">
              <a:off x="1680624" y="2295063"/>
              <a:ext cx="2971398" cy="30644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604" name="Straight Connector 215"/>
            <p:cNvCxnSpPr>
              <a:cxnSpLocks noChangeShapeType="1"/>
              <a:endCxn id="23656" idx="0"/>
            </p:cNvCxnSpPr>
            <p:nvPr/>
          </p:nvCxnSpPr>
          <p:spPr bwMode="auto">
            <a:xfrm flipH="1">
              <a:off x="1680624" y="2295321"/>
              <a:ext cx="2025496" cy="30642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605" name="TextBox 24"/>
            <p:cNvSpPr txBox="1">
              <a:spLocks noChangeArrowheads="1"/>
            </p:cNvSpPr>
            <p:nvPr/>
          </p:nvSpPr>
          <p:spPr bwMode="auto">
            <a:xfrm rot="5710989">
              <a:off x="859913" y="4114468"/>
              <a:ext cx="36420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400">
                  <a:latin typeface="Arial" charset="0"/>
                </a:rPr>
                <a:t>…</a:t>
              </a:r>
            </a:p>
          </p:txBody>
        </p:sp>
        <p:sp>
          <p:nvSpPr>
            <p:cNvPr id="23606" name="TextBox 218"/>
            <p:cNvSpPr txBox="1">
              <a:spLocks noChangeArrowheads="1"/>
            </p:cNvSpPr>
            <p:nvPr/>
          </p:nvSpPr>
          <p:spPr bwMode="auto">
            <a:xfrm rot="7515077">
              <a:off x="4511491" y="5728762"/>
              <a:ext cx="36420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400">
                  <a:latin typeface="Arial" charset="0"/>
                </a:rPr>
                <a:t>…</a:t>
              </a:r>
            </a:p>
          </p:txBody>
        </p:sp>
        <p:sp>
          <p:nvSpPr>
            <p:cNvPr id="23607" name="TextBox 219"/>
            <p:cNvSpPr txBox="1">
              <a:spLocks noChangeArrowheads="1"/>
            </p:cNvSpPr>
            <p:nvPr/>
          </p:nvSpPr>
          <p:spPr bwMode="auto">
            <a:xfrm rot="3940343">
              <a:off x="6392354" y="3846211"/>
              <a:ext cx="49244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400">
                  <a:latin typeface="Arial" charset="0"/>
                </a:rPr>
                <a:t>…</a:t>
              </a:r>
            </a:p>
          </p:txBody>
        </p:sp>
        <p:sp>
          <p:nvSpPr>
            <p:cNvPr id="23608" name="TextBox 220"/>
            <p:cNvSpPr txBox="1">
              <a:spLocks noChangeArrowheads="1"/>
            </p:cNvSpPr>
            <p:nvPr/>
          </p:nvSpPr>
          <p:spPr bwMode="auto">
            <a:xfrm rot="2048420">
              <a:off x="4482993" y="2684685"/>
              <a:ext cx="49244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400">
                  <a:latin typeface="Arial" charset="0"/>
                </a:rPr>
                <a:t>…</a:t>
              </a:r>
            </a:p>
          </p:txBody>
        </p:sp>
        <p:sp>
          <p:nvSpPr>
            <p:cNvPr id="23609" name="TextBox 221"/>
            <p:cNvSpPr txBox="1">
              <a:spLocks noChangeArrowheads="1"/>
            </p:cNvSpPr>
            <p:nvPr/>
          </p:nvSpPr>
          <p:spPr bwMode="auto">
            <a:xfrm rot="-316136">
              <a:off x="2189980" y="2687381"/>
              <a:ext cx="49244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400">
                  <a:latin typeface="Arial" charset="0"/>
                </a:rPr>
                <a:t>…</a:t>
              </a:r>
            </a:p>
          </p:txBody>
        </p:sp>
      </p:grpSp>
      <p:grpSp>
        <p:nvGrpSpPr>
          <p:cNvPr id="20" name="Group 223"/>
          <p:cNvGrpSpPr>
            <a:grpSpLocks/>
          </p:cNvGrpSpPr>
          <p:nvPr/>
        </p:nvGrpSpPr>
        <p:grpSpPr bwMode="auto">
          <a:xfrm>
            <a:off x="1158875" y="2305050"/>
            <a:ext cx="7094538" cy="3695700"/>
            <a:chOff x="862570" y="2361120"/>
            <a:chExt cx="7094553" cy="3695520"/>
          </a:xfrm>
        </p:grpSpPr>
        <p:cxnSp>
          <p:nvCxnSpPr>
            <p:cNvPr id="23575" name="Straight Connector 224"/>
            <p:cNvCxnSpPr>
              <a:cxnSpLocks noChangeShapeType="1"/>
            </p:cNvCxnSpPr>
            <p:nvPr/>
          </p:nvCxnSpPr>
          <p:spPr bwMode="auto">
            <a:xfrm flipH="1">
              <a:off x="1446332" y="2897188"/>
              <a:ext cx="4736982" cy="25351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6" name="Straight Connector 225"/>
            <p:cNvCxnSpPr>
              <a:cxnSpLocks noChangeShapeType="1"/>
            </p:cNvCxnSpPr>
            <p:nvPr/>
          </p:nvCxnSpPr>
          <p:spPr bwMode="auto">
            <a:xfrm flipH="1">
              <a:off x="2972043" y="2885760"/>
              <a:ext cx="3213953" cy="30412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7" name="Straight Connector 226"/>
            <p:cNvCxnSpPr>
              <a:cxnSpLocks noChangeShapeType="1"/>
            </p:cNvCxnSpPr>
            <p:nvPr/>
          </p:nvCxnSpPr>
          <p:spPr bwMode="auto">
            <a:xfrm flipH="1">
              <a:off x="4328465" y="2877120"/>
              <a:ext cx="1866171" cy="31795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8" name="Straight Connector 227"/>
            <p:cNvCxnSpPr>
              <a:cxnSpLocks noChangeShapeType="1"/>
            </p:cNvCxnSpPr>
            <p:nvPr/>
          </p:nvCxnSpPr>
          <p:spPr bwMode="auto">
            <a:xfrm flipH="1">
              <a:off x="5270184" y="2877120"/>
              <a:ext cx="915812" cy="30585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9" name="Straight Connector 228"/>
            <p:cNvCxnSpPr>
              <a:cxnSpLocks noChangeShapeType="1"/>
            </p:cNvCxnSpPr>
            <p:nvPr/>
          </p:nvCxnSpPr>
          <p:spPr bwMode="auto">
            <a:xfrm>
              <a:off x="6167438" y="2901156"/>
              <a:ext cx="1141702" cy="28012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80" name="Straight Connector 229"/>
            <p:cNvCxnSpPr>
              <a:cxnSpLocks noChangeShapeType="1"/>
            </p:cNvCxnSpPr>
            <p:nvPr/>
          </p:nvCxnSpPr>
          <p:spPr bwMode="auto">
            <a:xfrm>
              <a:off x="6171406" y="2889250"/>
              <a:ext cx="1785717" cy="23552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81" name="Straight Connector 230"/>
            <p:cNvCxnSpPr>
              <a:cxnSpLocks noChangeShapeType="1"/>
            </p:cNvCxnSpPr>
            <p:nvPr/>
          </p:nvCxnSpPr>
          <p:spPr bwMode="auto">
            <a:xfrm>
              <a:off x="6179344" y="2881313"/>
              <a:ext cx="1587707" cy="13868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82" name="Straight Connector 231"/>
            <p:cNvCxnSpPr>
              <a:cxnSpLocks noChangeShapeType="1"/>
            </p:cNvCxnSpPr>
            <p:nvPr/>
          </p:nvCxnSpPr>
          <p:spPr bwMode="auto">
            <a:xfrm>
              <a:off x="6179344" y="2897188"/>
              <a:ext cx="602786" cy="2909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83" name="Straight Connector 232"/>
            <p:cNvCxnSpPr>
              <a:cxnSpLocks noChangeShapeType="1"/>
            </p:cNvCxnSpPr>
            <p:nvPr/>
          </p:nvCxnSpPr>
          <p:spPr bwMode="auto">
            <a:xfrm>
              <a:off x="4584546" y="2364240"/>
              <a:ext cx="1558252" cy="51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84" name="Straight Connector 233"/>
            <p:cNvCxnSpPr>
              <a:cxnSpLocks noChangeShapeType="1"/>
            </p:cNvCxnSpPr>
            <p:nvPr/>
          </p:nvCxnSpPr>
          <p:spPr bwMode="auto">
            <a:xfrm>
              <a:off x="3691549" y="2361120"/>
              <a:ext cx="2485808" cy="5332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85" name="Straight Connector 234"/>
            <p:cNvCxnSpPr>
              <a:cxnSpLocks noChangeShapeType="1"/>
            </p:cNvCxnSpPr>
            <p:nvPr/>
          </p:nvCxnSpPr>
          <p:spPr bwMode="auto">
            <a:xfrm>
              <a:off x="2081460" y="2548080"/>
              <a:ext cx="4078617" cy="337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86" name="Straight Connector 235"/>
            <p:cNvCxnSpPr>
              <a:cxnSpLocks noChangeShapeType="1"/>
            </p:cNvCxnSpPr>
            <p:nvPr/>
          </p:nvCxnSpPr>
          <p:spPr bwMode="auto">
            <a:xfrm flipV="1">
              <a:off x="1309418" y="2903040"/>
              <a:ext cx="4842020" cy="30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87" name="Straight Connector 236"/>
            <p:cNvCxnSpPr>
              <a:cxnSpLocks noChangeShapeType="1"/>
            </p:cNvCxnSpPr>
            <p:nvPr/>
          </p:nvCxnSpPr>
          <p:spPr bwMode="auto">
            <a:xfrm flipV="1">
              <a:off x="934801" y="2894400"/>
              <a:ext cx="5242556" cy="3770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88" name="Straight Connector 237"/>
            <p:cNvCxnSpPr>
              <a:cxnSpLocks noChangeShapeType="1"/>
            </p:cNvCxnSpPr>
            <p:nvPr/>
          </p:nvCxnSpPr>
          <p:spPr bwMode="auto">
            <a:xfrm flipV="1">
              <a:off x="862570" y="2901156"/>
              <a:ext cx="5296930" cy="13866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89" name="Straight Connector 238"/>
            <p:cNvCxnSpPr>
              <a:cxnSpLocks noChangeShapeType="1"/>
            </p:cNvCxnSpPr>
            <p:nvPr/>
          </p:nvCxnSpPr>
          <p:spPr bwMode="auto">
            <a:xfrm flipV="1">
              <a:off x="1101367" y="2901156"/>
              <a:ext cx="5077977" cy="20260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1" name="Group 239"/>
          <p:cNvGrpSpPr>
            <a:grpSpLocks/>
          </p:cNvGrpSpPr>
          <p:nvPr/>
        </p:nvGrpSpPr>
        <p:grpSpPr bwMode="auto">
          <a:xfrm>
            <a:off x="1095375" y="2195513"/>
            <a:ext cx="7158038" cy="3798887"/>
            <a:chOff x="799176" y="2251902"/>
            <a:chExt cx="7158126" cy="3799069"/>
          </a:xfrm>
        </p:grpSpPr>
        <p:cxnSp>
          <p:nvCxnSpPr>
            <p:cNvPr id="23560" name="Straight Connector 240"/>
            <p:cNvCxnSpPr>
              <a:cxnSpLocks noChangeShapeType="1"/>
            </p:cNvCxnSpPr>
            <p:nvPr/>
          </p:nvCxnSpPr>
          <p:spPr bwMode="auto">
            <a:xfrm>
              <a:off x="2012365" y="2732956"/>
              <a:ext cx="3121627" cy="32043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1" name="Straight Connector 241"/>
            <p:cNvCxnSpPr>
              <a:cxnSpLocks noChangeShapeType="1"/>
            </p:cNvCxnSpPr>
            <p:nvPr/>
          </p:nvCxnSpPr>
          <p:spPr bwMode="auto">
            <a:xfrm>
              <a:off x="2009682" y="2721528"/>
              <a:ext cx="2384511" cy="332944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2" name="Straight Connector 242"/>
            <p:cNvCxnSpPr>
              <a:cxnSpLocks noChangeShapeType="1"/>
            </p:cNvCxnSpPr>
            <p:nvPr/>
          </p:nvCxnSpPr>
          <p:spPr bwMode="auto">
            <a:xfrm>
              <a:off x="2001042" y="2712888"/>
              <a:ext cx="1091382" cy="31978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3" name="Straight Connector 243"/>
            <p:cNvCxnSpPr>
              <a:cxnSpLocks noChangeShapeType="1"/>
            </p:cNvCxnSpPr>
            <p:nvPr/>
          </p:nvCxnSpPr>
          <p:spPr bwMode="auto">
            <a:xfrm flipH="1">
              <a:off x="1471306" y="2712888"/>
              <a:ext cx="538376" cy="26981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4" name="Straight Connector 244"/>
            <p:cNvCxnSpPr>
              <a:cxnSpLocks noChangeShapeType="1"/>
            </p:cNvCxnSpPr>
            <p:nvPr/>
          </p:nvCxnSpPr>
          <p:spPr bwMode="auto">
            <a:xfrm flipH="1">
              <a:off x="1007181" y="2736924"/>
              <a:ext cx="1021059" cy="20695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5" name="Straight Connector 245"/>
            <p:cNvCxnSpPr>
              <a:cxnSpLocks noChangeShapeType="1"/>
            </p:cNvCxnSpPr>
            <p:nvPr/>
          </p:nvCxnSpPr>
          <p:spPr bwMode="auto">
            <a:xfrm flipH="1">
              <a:off x="799176" y="2725018"/>
              <a:ext cx="1225097" cy="14135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6" name="Straight Connector 246"/>
            <p:cNvCxnSpPr>
              <a:cxnSpLocks noChangeShapeType="1"/>
            </p:cNvCxnSpPr>
            <p:nvPr/>
          </p:nvCxnSpPr>
          <p:spPr bwMode="auto">
            <a:xfrm flipH="1">
              <a:off x="932218" y="2704755"/>
              <a:ext cx="1107153" cy="588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7" name="Straight Connector 247"/>
            <p:cNvCxnSpPr>
              <a:cxnSpLocks noChangeShapeType="1"/>
            </p:cNvCxnSpPr>
            <p:nvPr/>
          </p:nvCxnSpPr>
          <p:spPr bwMode="auto">
            <a:xfrm flipH="1">
              <a:off x="1293642" y="2704755"/>
              <a:ext cx="745729" cy="2167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8" name="Straight Connector 248"/>
            <p:cNvCxnSpPr>
              <a:cxnSpLocks noChangeShapeType="1"/>
            </p:cNvCxnSpPr>
            <p:nvPr/>
          </p:nvCxnSpPr>
          <p:spPr bwMode="auto">
            <a:xfrm flipH="1">
              <a:off x="2052880" y="2251902"/>
              <a:ext cx="1141349" cy="4609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9" name="Straight Connector 249"/>
            <p:cNvCxnSpPr>
              <a:cxnSpLocks noChangeShapeType="1"/>
            </p:cNvCxnSpPr>
            <p:nvPr/>
          </p:nvCxnSpPr>
          <p:spPr bwMode="auto">
            <a:xfrm flipH="1">
              <a:off x="2018321" y="2332076"/>
              <a:ext cx="2284094" cy="3980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0" name="Straight Connector 250"/>
            <p:cNvCxnSpPr>
              <a:cxnSpLocks noChangeShapeType="1"/>
            </p:cNvCxnSpPr>
            <p:nvPr/>
          </p:nvCxnSpPr>
          <p:spPr bwMode="auto">
            <a:xfrm flipH="1" flipV="1">
              <a:off x="2035602" y="2721528"/>
              <a:ext cx="4016700" cy="141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1" name="Straight Connector 251"/>
            <p:cNvCxnSpPr>
              <a:cxnSpLocks noChangeShapeType="1"/>
            </p:cNvCxnSpPr>
            <p:nvPr/>
          </p:nvCxnSpPr>
          <p:spPr bwMode="auto">
            <a:xfrm flipH="1" flipV="1">
              <a:off x="2044240" y="2738808"/>
              <a:ext cx="4755057" cy="5290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2" name="Straight Connector 252"/>
            <p:cNvCxnSpPr>
              <a:cxnSpLocks noChangeShapeType="1"/>
            </p:cNvCxnSpPr>
            <p:nvPr/>
          </p:nvCxnSpPr>
          <p:spPr bwMode="auto">
            <a:xfrm flipH="1" flipV="1">
              <a:off x="2018321" y="2730168"/>
              <a:ext cx="5710381" cy="15549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3" name="Straight Connector 253"/>
            <p:cNvCxnSpPr>
              <a:cxnSpLocks noChangeShapeType="1"/>
            </p:cNvCxnSpPr>
            <p:nvPr/>
          </p:nvCxnSpPr>
          <p:spPr bwMode="auto">
            <a:xfrm flipH="1" flipV="1">
              <a:off x="2036178" y="2736924"/>
              <a:ext cx="5921124" cy="24625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74" name="Straight Connector 254"/>
            <p:cNvCxnSpPr>
              <a:cxnSpLocks noChangeShapeType="1"/>
            </p:cNvCxnSpPr>
            <p:nvPr/>
          </p:nvCxnSpPr>
          <p:spPr bwMode="auto">
            <a:xfrm flipH="1" flipV="1">
              <a:off x="2016335" y="2736924"/>
              <a:ext cx="5165304" cy="300020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497138" y="3403600"/>
            <a:ext cx="4268787" cy="830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>
                <a:latin typeface="Arial" charset="0"/>
              </a:rPr>
              <a:t>A conexão directa não escala: O(</a:t>
            </a:r>
            <a:r>
              <a:rPr lang="en-US" sz="2400" i="1">
                <a:latin typeface="Arial" charset="0"/>
              </a:rPr>
              <a:t>N</a:t>
            </a:r>
            <a:r>
              <a:rPr lang="en-US" sz="2400" baseline="30000">
                <a:latin typeface="Arial" charset="0"/>
              </a:rPr>
              <a:t>2</a:t>
            </a:r>
            <a:r>
              <a:rPr lang="en-US" sz="2400">
                <a:latin typeface="Arial" charset="0"/>
              </a:rPr>
              <a:t>) connections.</a:t>
            </a:r>
          </a:p>
        </p:txBody>
      </p:sp>
      <p:sp>
        <p:nvSpPr>
          <p:cNvPr id="115" name="Rectangle 2"/>
          <p:cNvSpPr txBox="1">
            <a:spLocks noChangeArrowheads="1"/>
          </p:cNvSpPr>
          <p:nvPr/>
        </p:nvSpPr>
        <p:spPr bwMode="auto">
          <a:xfrm>
            <a:off x="468313" y="404813"/>
            <a:ext cx="8096250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2800" dirty="0" smtClean="0">
                <a:latin typeface="+mn-lt"/>
              </a:rPr>
              <a:t>Como ligar todas as redes ?</a:t>
            </a:r>
            <a:endParaRPr lang="pt-PT" sz="2800" dirty="0">
              <a:latin typeface="+mn-lt"/>
            </a:endParaRPr>
          </a:p>
        </p:txBody>
      </p:sp>
      <p:sp>
        <p:nvSpPr>
          <p:cNvPr id="11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06C534-CCD2-E644-BB89-D86DF2C4E30D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6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1" name="Group 5"/>
          <p:cNvGrpSpPr>
            <a:grpSpLocks/>
          </p:cNvGrpSpPr>
          <p:nvPr/>
        </p:nvGrpSpPr>
        <p:grpSpPr bwMode="auto">
          <a:xfrm>
            <a:off x="450850" y="1849438"/>
            <a:ext cx="8437563" cy="4559300"/>
            <a:chOff x="154891" y="1905681"/>
            <a:chExt cx="8436427" cy="4559651"/>
          </a:xfrm>
        </p:grpSpPr>
        <p:grpSp>
          <p:nvGrpSpPr>
            <p:cNvPr id="25703" name="Group 2"/>
            <p:cNvGrpSpPr>
              <a:grpSpLocks/>
            </p:cNvGrpSpPr>
            <p:nvPr/>
          </p:nvGrpSpPr>
          <p:grpSpPr bwMode="auto">
            <a:xfrm>
              <a:off x="1529396" y="2297655"/>
              <a:ext cx="648422" cy="418253"/>
              <a:chOff x="3053396" y="4304255"/>
              <a:chExt cx="648422" cy="418253"/>
            </a:xfrm>
          </p:grpSpPr>
          <p:sp>
            <p:nvSpPr>
              <p:cNvPr id="25755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56" name="TextBox 1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5704" name="Group 131"/>
            <p:cNvGrpSpPr>
              <a:grpSpLocks/>
            </p:cNvGrpSpPr>
            <p:nvPr/>
          </p:nvGrpSpPr>
          <p:grpSpPr bwMode="auto">
            <a:xfrm>
              <a:off x="373696" y="3097755"/>
              <a:ext cx="648422" cy="418253"/>
              <a:chOff x="3053396" y="4304255"/>
              <a:chExt cx="648422" cy="418253"/>
            </a:xfrm>
          </p:grpSpPr>
          <p:sp>
            <p:nvSpPr>
              <p:cNvPr id="25753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54" name="TextBox 133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5705" name="Group 135"/>
            <p:cNvGrpSpPr>
              <a:grpSpLocks/>
            </p:cNvGrpSpPr>
            <p:nvPr/>
          </p:nvGrpSpPr>
          <p:grpSpPr bwMode="auto">
            <a:xfrm>
              <a:off x="6037896" y="2551655"/>
              <a:ext cx="648422" cy="418253"/>
              <a:chOff x="3053396" y="4304255"/>
              <a:chExt cx="648422" cy="418253"/>
            </a:xfrm>
          </p:grpSpPr>
          <p:sp>
            <p:nvSpPr>
              <p:cNvPr id="25751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52" name="TextBox 137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5706" name="Group 138"/>
            <p:cNvGrpSpPr>
              <a:grpSpLocks/>
            </p:cNvGrpSpPr>
            <p:nvPr/>
          </p:nvGrpSpPr>
          <p:grpSpPr bwMode="auto">
            <a:xfrm>
              <a:off x="945196" y="5409155"/>
              <a:ext cx="648422" cy="418253"/>
              <a:chOff x="3053396" y="4304255"/>
              <a:chExt cx="648422" cy="418253"/>
            </a:xfrm>
          </p:grpSpPr>
          <p:sp>
            <p:nvSpPr>
              <p:cNvPr id="25749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50" name="TextBox 140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5707" name="Group 141"/>
            <p:cNvGrpSpPr>
              <a:grpSpLocks/>
            </p:cNvGrpSpPr>
            <p:nvPr/>
          </p:nvGrpSpPr>
          <p:grpSpPr bwMode="auto">
            <a:xfrm>
              <a:off x="526096" y="4786855"/>
              <a:ext cx="648422" cy="418253"/>
              <a:chOff x="3053396" y="4304255"/>
              <a:chExt cx="648422" cy="418253"/>
            </a:xfrm>
          </p:grpSpPr>
          <p:sp>
            <p:nvSpPr>
              <p:cNvPr id="25747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48" name="TextBox 143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5708" name="Group 144"/>
            <p:cNvGrpSpPr>
              <a:grpSpLocks/>
            </p:cNvGrpSpPr>
            <p:nvPr/>
          </p:nvGrpSpPr>
          <p:grpSpPr bwMode="auto">
            <a:xfrm>
              <a:off x="297496" y="4126455"/>
              <a:ext cx="648422" cy="418253"/>
              <a:chOff x="3053396" y="4304255"/>
              <a:chExt cx="648422" cy="418253"/>
            </a:xfrm>
          </p:grpSpPr>
          <p:sp>
            <p:nvSpPr>
              <p:cNvPr id="25745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46" name="TextBox 146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5709" name="Group 147"/>
            <p:cNvGrpSpPr>
              <a:grpSpLocks/>
            </p:cNvGrpSpPr>
            <p:nvPr/>
          </p:nvGrpSpPr>
          <p:grpSpPr bwMode="auto">
            <a:xfrm>
              <a:off x="6787196" y="2983455"/>
              <a:ext cx="648422" cy="418253"/>
              <a:chOff x="3053396" y="4304255"/>
              <a:chExt cx="648422" cy="418253"/>
            </a:xfrm>
          </p:grpSpPr>
          <p:sp>
            <p:nvSpPr>
              <p:cNvPr id="25743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44" name="TextBox 149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5710" name="Group 150"/>
            <p:cNvGrpSpPr>
              <a:grpSpLocks/>
            </p:cNvGrpSpPr>
            <p:nvPr/>
          </p:nvGrpSpPr>
          <p:grpSpPr bwMode="auto">
            <a:xfrm>
              <a:off x="3129596" y="2056355"/>
              <a:ext cx="648422" cy="418253"/>
              <a:chOff x="3053396" y="4304255"/>
              <a:chExt cx="648422" cy="418253"/>
            </a:xfrm>
          </p:grpSpPr>
          <p:sp>
            <p:nvSpPr>
              <p:cNvPr id="25741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42" name="TextBox 152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5711" name="Group 153"/>
            <p:cNvGrpSpPr>
              <a:grpSpLocks/>
            </p:cNvGrpSpPr>
            <p:nvPr/>
          </p:nvGrpSpPr>
          <p:grpSpPr bwMode="auto">
            <a:xfrm>
              <a:off x="754696" y="2704055"/>
              <a:ext cx="648422" cy="418253"/>
              <a:chOff x="3053396" y="4304255"/>
              <a:chExt cx="648422" cy="418253"/>
            </a:xfrm>
          </p:grpSpPr>
          <p:sp>
            <p:nvSpPr>
              <p:cNvPr id="25739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40" name="TextBox 155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5712" name="Group 156"/>
            <p:cNvGrpSpPr>
              <a:grpSpLocks/>
            </p:cNvGrpSpPr>
            <p:nvPr/>
          </p:nvGrpSpPr>
          <p:grpSpPr bwMode="auto">
            <a:xfrm>
              <a:off x="4043996" y="2030955"/>
              <a:ext cx="648422" cy="418253"/>
              <a:chOff x="3053396" y="4304255"/>
              <a:chExt cx="648422" cy="418253"/>
            </a:xfrm>
          </p:grpSpPr>
          <p:sp>
            <p:nvSpPr>
              <p:cNvPr id="25737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38" name="TextBox 158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5713" name="Group 160"/>
            <p:cNvGrpSpPr>
              <a:grpSpLocks/>
            </p:cNvGrpSpPr>
            <p:nvPr/>
          </p:nvGrpSpPr>
          <p:grpSpPr bwMode="auto">
            <a:xfrm>
              <a:off x="7104696" y="5663155"/>
              <a:ext cx="648422" cy="418253"/>
              <a:chOff x="3053396" y="4304255"/>
              <a:chExt cx="648422" cy="418253"/>
            </a:xfrm>
          </p:grpSpPr>
          <p:sp>
            <p:nvSpPr>
              <p:cNvPr id="25735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36" name="TextBox 162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5714" name="Group 163"/>
            <p:cNvGrpSpPr>
              <a:grpSpLocks/>
            </p:cNvGrpSpPr>
            <p:nvPr/>
          </p:nvGrpSpPr>
          <p:grpSpPr bwMode="auto">
            <a:xfrm>
              <a:off x="7942896" y="5015455"/>
              <a:ext cx="648422" cy="418253"/>
              <a:chOff x="3053396" y="4304255"/>
              <a:chExt cx="648422" cy="418253"/>
            </a:xfrm>
          </p:grpSpPr>
          <p:sp>
            <p:nvSpPr>
              <p:cNvPr id="25733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34" name="TextBox 165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5715" name="Group 166"/>
            <p:cNvGrpSpPr>
              <a:grpSpLocks/>
            </p:cNvGrpSpPr>
            <p:nvPr/>
          </p:nvGrpSpPr>
          <p:grpSpPr bwMode="auto">
            <a:xfrm>
              <a:off x="7714296" y="4101055"/>
              <a:ext cx="648422" cy="418253"/>
              <a:chOff x="3053396" y="4304255"/>
              <a:chExt cx="648422" cy="418253"/>
            </a:xfrm>
          </p:grpSpPr>
          <p:sp>
            <p:nvSpPr>
              <p:cNvPr id="25731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32" name="TextBox 168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5716" name="Group 169"/>
            <p:cNvGrpSpPr>
              <a:grpSpLocks/>
            </p:cNvGrpSpPr>
            <p:nvPr/>
          </p:nvGrpSpPr>
          <p:grpSpPr bwMode="auto">
            <a:xfrm>
              <a:off x="4869496" y="5904455"/>
              <a:ext cx="648422" cy="418253"/>
              <a:chOff x="3053396" y="4304255"/>
              <a:chExt cx="648422" cy="418253"/>
            </a:xfrm>
          </p:grpSpPr>
          <p:sp>
            <p:nvSpPr>
              <p:cNvPr id="25729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30" name="TextBox 171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5717" name="Group 172"/>
            <p:cNvGrpSpPr>
              <a:grpSpLocks/>
            </p:cNvGrpSpPr>
            <p:nvPr/>
          </p:nvGrpSpPr>
          <p:grpSpPr bwMode="auto">
            <a:xfrm>
              <a:off x="3955096" y="6044155"/>
              <a:ext cx="648422" cy="418253"/>
              <a:chOff x="3053396" y="4304255"/>
              <a:chExt cx="648422" cy="418253"/>
            </a:xfrm>
          </p:grpSpPr>
          <p:sp>
            <p:nvSpPr>
              <p:cNvPr id="25727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28" name="TextBox 174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5718" name="Group 175"/>
            <p:cNvGrpSpPr>
              <a:grpSpLocks/>
            </p:cNvGrpSpPr>
            <p:nvPr/>
          </p:nvGrpSpPr>
          <p:grpSpPr bwMode="auto">
            <a:xfrm>
              <a:off x="2735896" y="5891755"/>
              <a:ext cx="648422" cy="418253"/>
              <a:chOff x="3053396" y="4304255"/>
              <a:chExt cx="648422" cy="418253"/>
            </a:xfrm>
          </p:grpSpPr>
          <p:sp>
            <p:nvSpPr>
              <p:cNvPr id="25725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26" name="TextBox 177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sp>
          <p:nvSpPr>
            <p:cNvPr id="25719" name="TextBox 4"/>
            <p:cNvSpPr txBox="1">
              <a:spLocks noChangeArrowheads="1"/>
            </p:cNvSpPr>
            <p:nvPr/>
          </p:nvSpPr>
          <p:spPr bwMode="auto">
            <a:xfrm rot="1053502">
              <a:off x="5143500" y="1955800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25720" name="TextBox 179"/>
            <p:cNvSpPr txBox="1">
              <a:spLocks noChangeArrowheads="1"/>
            </p:cNvSpPr>
            <p:nvPr/>
          </p:nvSpPr>
          <p:spPr bwMode="auto">
            <a:xfrm rot="2829263">
              <a:off x="7429500" y="3429000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25721" name="TextBox 180"/>
            <p:cNvSpPr txBox="1">
              <a:spLocks noChangeArrowheads="1"/>
            </p:cNvSpPr>
            <p:nvPr/>
          </p:nvSpPr>
          <p:spPr bwMode="auto">
            <a:xfrm rot="9845918">
              <a:off x="6098241" y="5942112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25722" name="TextBox 181"/>
            <p:cNvSpPr txBox="1">
              <a:spLocks noChangeArrowheads="1"/>
            </p:cNvSpPr>
            <p:nvPr/>
          </p:nvSpPr>
          <p:spPr bwMode="auto">
            <a:xfrm rot="-9948738">
              <a:off x="1730786" y="5845469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25723" name="TextBox 182"/>
            <p:cNvSpPr txBox="1">
              <a:spLocks noChangeArrowheads="1"/>
            </p:cNvSpPr>
            <p:nvPr/>
          </p:nvSpPr>
          <p:spPr bwMode="auto">
            <a:xfrm rot="-4992697">
              <a:off x="144631" y="3539025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25724" name="TextBox 183"/>
            <p:cNvSpPr txBox="1">
              <a:spLocks noChangeArrowheads="1"/>
            </p:cNvSpPr>
            <p:nvPr/>
          </p:nvSpPr>
          <p:spPr bwMode="auto">
            <a:xfrm rot="-1017263">
              <a:off x="2330376" y="1905681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</p:grpSp>
      <p:sp>
        <p:nvSpPr>
          <p:cNvPr id="25602" name="Oval 3"/>
          <p:cNvSpPr>
            <a:spLocks noChangeArrowheads="1"/>
          </p:cNvSpPr>
          <p:nvPr/>
        </p:nvSpPr>
        <p:spPr bwMode="auto">
          <a:xfrm>
            <a:off x="2716213" y="3192463"/>
            <a:ext cx="3709987" cy="18621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grpSp>
        <p:nvGrpSpPr>
          <p:cNvPr id="25603" name="Group 133"/>
          <p:cNvGrpSpPr>
            <a:grpSpLocks/>
          </p:cNvGrpSpPr>
          <p:nvPr/>
        </p:nvGrpSpPr>
        <p:grpSpPr bwMode="auto">
          <a:xfrm>
            <a:off x="3138488" y="4392613"/>
            <a:ext cx="617537" cy="250825"/>
            <a:chOff x="2356" y="1300"/>
            <a:chExt cx="555" cy="194"/>
          </a:xfrm>
        </p:grpSpPr>
        <p:sp>
          <p:nvSpPr>
            <p:cNvPr id="25695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25696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25697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grpSp>
          <p:nvGrpSpPr>
            <p:cNvPr id="25698" name="Group 137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25701" name="Freeform 13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02" name="Freeform 13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99" name="Line 140"/>
            <p:cNvSpPr>
              <a:spLocks noChangeShapeType="1"/>
            </p:cNvSpPr>
            <p:nvPr/>
          </p:nvSpPr>
          <p:spPr bwMode="auto">
            <a:xfrm>
              <a:off x="2357" y="1361"/>
              <a:ext cx="0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0" name="Line 141"/>
            <p:cNvSpPr>
              <a:spLocks noChangeShapeType="1"/>
            </p:cNvSpPr>
            <p:nvPr/>
          </p:nvSpPr>
          <p:spPr bwMode="auto">
            <a:xfrm>
              <a:off x="2907" y="1363"/>
              <a:ext cx="0" cy="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604" name="Group 133"/>
          <p:cNvGrpSpPr>
            <a:grpSpLocks/>
          </p:cNvGrpSpPr>
          <p:nvPr/>
        </p:nvGrpSpPr>
        <p:grpSpPr bwMode="auto">
          <a:xfrm>
            <a:off x="4132263" y="3706813"/>
            <a:ext cx="617537" cy="250825"/>
            <a:chOff x="2356" y="1300"/>
            <a:chExt cx="555" cy="194"/>
          </a:xfrm>
        </p:grpSpPr>
        <p:sp>
          <p:nvSpPr>
            <p:cNvPr id="25687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25688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25689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grpSp>
          <p:nvGrpSpPr>
            <p:cNvPr id="25690" name="Group 137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25693" name="Freeform 13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94" name="Freeform 13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91" name="Line 140"/>
            <p:cNvSpPr>
              <a:spLocks noChangeShapeType="1"/>
            </p:cNvSpPr>
            <p:nvPr/>
          </p:nvSpPr>
          <p:spPr bwMode="auto">
            <a:xfrm>
              <a:off x="2357" y="1361"/>
              <a:ext cx="0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2" name="Line 141"/>
            <p:cNvSpPr>
              <a:spLocks noChangeShapeType="1"/>
            </p:cNvSpPr>
            <p:nvPr/>
          </p:nvSpPr>
          <p:spPr bwMode="auto">
            <a:xfrm>
              <a:off x="2907" y="1363"/>
              <a:ext cx="0" cy="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605" name="Group 133"/>
          <p:cNvGrpSpPr>
            <a:grpSpLocks/>
          </p:cNvGrpSpPr>
          <p:nvPr/>
        </p:nvGrpSpPr>
        <p:grpSpPr bwMode="auto">
          <a:xfrm>
            <a:off x="4706938" y="4013200"/>
            <a:ext cx="617537" cy="250825"/>
            <a:chOff x="2356" y="1300"/>
            <a:chExt cx="555" cy="194"/>
          </a:xfrm>
        </p:grpSpPr>
        <p:sp>
          <p:nvSpPr>
            <p:cNvPr id="25679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25680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25681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grpSp>
          <p:nvGrpSpPr>
            <p:cNvPr id="25682" name="Group 137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25685" name="Freeform 13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86" name="Freeform 13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83" name="Line 140"/>
            <p:cNvSpPr>
              <a:spLocks noChangeShapeType="1"/>
            </p:cNvSpPr>
            <p:nvPr/>
          </p:nvSpPr>
          <p:spPr bwMode="auto">
            <a:xfrm>
              <a:off x="2357" y="1361"/>
              <a:ext cx="0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4" name="Line 141"/>
            <p:cNvSpPr>
              <a:spLocks noChangeShapeType="1"/>
            </p:cNvSpPr>
            <p:nvPr/>
          </p:nvSpPr>
          <p:spPr bwMode="auto">
            <a:xfrm>
              <a:off x="2907" y="1363"/>
              <a:ext cx="0" cy="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606" name="Group 133"/>
          <p:cNvGrpSpPr>
            <a:grpSpLocks/>
          </p:cNvGrpSpPr>
          <p:nvPr/>
        </p:nvGrpSpPr>
        <p:grpSpPr bwMode="auto">
          <a:xfrm>
            <a:off x="5245100" y="3538538"/>
            <a:ext cx="617538" cy="250825"/>
            <a:chOff x="2356" y="1300"/>
            <a:chExt cx="555" cy="194"/>
          </a:xfrm>
        </p:grpSpPr>
        <p:sp>
          <p:nvSpPr>
            <p:cNvPr id="25671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25672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25673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grpSp>
          <p:nvGrpSpPr>
            <p:cNvPr id="25674" name="Group 137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25677" name="Freeform 13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78" name="Freeform 13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75" name="Line 140"/>
            <p:cNvSpPr>
              <a:spLocks noChangeShapeType="1"/>
            </p:cNvSpPr>
            <p:nvPr/>
          </p:nvSpPr>
          <p:spPr bwMode="auto">
            <a:xfrm>
              <a:off x="2357" y="1361"/>
              <a:ext cx="0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6" name="Line 141"/>
            <p:cNvSpPr>
              <a:spLocks noChangeShapeType="1"/>
            </p:cNvSpPr>
            <p:nvPr/>
          </p:nvSpPr>
          <p:spPr bwMode="auto">
            <a:xfrm>
              <a:off x="2907" y="1363"/>
              <a:ext cx="0" cy="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607" name="Group 133"/>
          <p:cNvGrpSpPr>
            <a:grpSpLocks/>
          </p:cNvGrpSpPr>
          <p:nvPr/>
        </p:nvGrpSpPr>
        <p:grpSpPr bwMode="auto">
          <a:xfrm>
            <a:off x="3813175" y="4121150"/>
            <a:ext cx="617538" cy="250825"/>
            <a:chOff x="2356" y="1300"/>
            <a:chExt cx="555" cy="194"/>
          </a:xfrm>
        </p:grpSpPr>
        <p:sp>
          <p:nvSpPr>
            <p:cNvPr id="25663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25664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25665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grpSp>
          <p:nvGrpSpPr>
            <p:cNvPr id="25666" name="Group 137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25669" name="Freeform 13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70" name="Freeform 13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67" name="Line 140"/>
            <p:cNvSpPr>
              <a:spLocks noChangeShapeType="1"/>
            </p:cNvSpPr>
            <p:nvPr/>
          </p:nvSpPr>
          <p:spPr bwMode="auto">
            <a:xfrm>
              <a:off x="2357" y="1361"/>
              <a:ext cx="0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8" name="Line 141"/>
            <p:cNvSpPr>
              <a:spLocks noChangeShapeType="1"/>
            </p:cNvSpPr>
            <p:nvPr/>
          </p:nvSpPr>
          <p:spPr bwMode="auto">
            <a:xfrm>
              <a:off x="2907" y="1363"/>
              <a:ext cx="0" cy="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608" name="Group 133"/>
          <p:cNvGrpSpPr>
            <a:grpSpLocks/>
          </p:cNvGrpSpPr>
          <p:nvPr/>
        </p:nvGrpSpPr>
        <p:grpSpPr bwMode="auto">
          <a:xfrm>
            <a:off x="4368800" y="4610100"/>
            <a:ext cx="617538" cy="250825"/>
            <a:chOff x="2356" y="1300"/>
            <a:chExt cx="555" cy="194"/>
          </a:xfrm>
        </p:grpSpPr>
        <p:sp>
          <p:nvSpPr>
            <p:cNvPr id="25655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25656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25657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grpSp>
          <p:nvGrpSpPr>
            <p:cNvPr id="25658" name="Group 137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25661" name="Freeform 13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2" name="Freeform 13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59" name="Line 140"/>
            <p:cNvSpPr>
              <a:spLocks noChangeShapeType="1"/>
            </p:cNvSpPr>
            <p:nvPr/>
          </p:nvSpPr>
          <p:spPr bwMode="auto">
            <a:xfrm>
              <a:off x="2357" y="1361"/>
              <a:ext cx="0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0" name="Line 141"/>
            <p:cNvSpPr>
              <a:spLocks noChangeShapeType="1"/>
            </p:cNvSpPr>
            <p:nvPr/>
          </p:nvSpPr>
          <p:spPr bwMode="auto">
            <a:xfrm>
              <a:off x="2907" y="1363"/>
              <a:ext cx="0" cy="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609" name="Group 133"/>
          <p:cNvGrpSpPr>
            <a:grpSpLocks/>
          </p:cNvGrpSpPr>
          <p:nvPr/>
        </p:nvGrpSpPr>
        <p:grpSpPr bwMode="auto">
          <a:xfrm>
            <a:off x="5389563" y="4411663"/>
            <a:ext cx="617537" cy="250825"/>
            <a:chOff x="2356" y="1300"/>
            <a:chExt cx="555" cy="194"/>
          </a:xfrm>
        </p:grpSpPr>
        <p:sp>
          <p:nvSpPr>
            <p:cNvPr id="25647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25648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25649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grpSp>
          <p:nvGrpSpPr>
            <p:cNvPr id="25650" name="Group 137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25653" name="Freeform 13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54" name="Freeform 13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51" name="Line 140"/>
            <p:cNvSpPr>
              <a:spLocks noChangeShapeType="1"/>
            </p:cNvSpPr>
            <p:nvPr/>
          </p:nvSpPr>
          <p:spPr bwMode="auto">
            <a:xfrm>
              <a:off x="2357" y="1361"/>
              <a:ext cx="0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2" name="Line 141"/>
            <p:cNvSpPr>
              <a:spLocks noChangeShapeType="1"/>
            </p:cNvSpPr>
            <p:nvPr/>
          </p:nvSpPr>
          <p:spPr bwMode="auto">
            <a:xfrm>
              <a:off x="2907" y="1363"/>
              <a:ext cx="0" cy="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610" name="Group 133"/>
          <p:cNvGrpSpPr>
            <a:grpSpLocks/>
          </p:cNvGrpSpPr>
          <p:nvPr/>
        </p:nvGrpSpPr>
        <p:grpSpPr bwMode="auto">
          <a:xfrm>
            <a:off x="3502025" y="3351213"/>
            <a:ext cx="617538" cy="250825"/>
            <a:chOff x="2356" y="1300"/>
            <a:chExt cx="555" cy="194"/>
          </a:xfrm>
        </p:grpSpPr>
        <p:sp>
          <p:nvSpPr>
            <p:cNvPr id="25639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25640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25641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grpSp>
          <p:nvGrpSpPr>
            <p:cNvPr id="25642" name="Group 137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25645" name="Freeform 13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46" name="Freeform 13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43" name="Line 140"/>
            <p:cNvSpPr>
              <a:spLocks noChangeShapeType="1"/>
            </p:cNvSpPr>
            <p:nvPr/>
          </p:nvSpPr>
          <p:spPr bwMode="auto">
            <a:xfrm>
              <a:off x="2357" y="1361"/>
              <a:ext cx="0" cy="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4" name="Line 141"/>
            <p:cNvSpPr>
              <a:spLocks noChangeShapeType="1"/>
            </p:cNvSpPr>
            <p:nvPr/>
          </p:nvSpPr>
          <p:spPr bwMode="auto">
            <a:xfrm>
              <a:off x="2907" y="1363"/>
              <a:ext cx="0" cy="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25611" name="Straight Connector 10"/>
          <p:cNvCxnSpPr>
            <a:cxnSpLocks noChangeShapeType="1"/>
            <a:stCxn id="25644" idx="0"/>
            <a:endCxn id="25675" idx="0"/>
          </p:cNvCxnSpPr>
          <p:nvPr/>
        </p:nvCxnSpPr>
        <p:spPr bwMode="auto">
          <a:xfrm>
            <a:off x="4114800" y="3432175"/>
            <a:ext cx="1131888" cy="18573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2" name="Straight Connector 297"/>
          <p:cNvCxnSpPr>
            <a:cxnSpLocks noChangeShapeType="1"/>
            <a:endCxn id="25681" idx="1"/>
          </p:cNvCxnSpPr>
          <p:nvPr/>
        </p:nvCxnSpPr>
        <p:spPr bwMode="auto">
          <a:xfrm>
            <a:off x="4656138" y="3924300"/>
            <a:ext cx="139700" cy="11271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3" name="Straight Connector 298"/>
          <p:cNvCxnSpPr>
            <a:cxnSpLocks noChangeShapeType="1"/>
            <a:endCxn id="25683" idx="1"/>
          </p:cNvCxnSpPr>
          <p:nvPr/>
        </p:nvCxnSpPr>
        <p:spPr bwMode="auto">
          <a:xfrm flipV="1">
            <a:off x="4425950" y="4200525"/>
            <a:ext cx="280988" cy="6191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4" name="Straight Connector 299"/>
          <p:cNvCxnSpPr>
            <a:cxnSpLocks noChangeShapeType="1"/>
          </p:cNvCxnSpPr>
          <p:nvPr/>
        </p:nvCxnSpPr>
        <p:spPr bwMode="auto">
          <a:xfrm flipV="1">
            <a:off x="4083050" y="3962400"/>
            <a:ext cx="223838" cy="1492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5" name="Straight Connector 300"/>
          <p:cNvCxnSpPr>
            <a:cxnSpLocks noChangeShapeType="1"/>
          </p:cNvCxnSpPr>
          <p:nvPr/>
        </p:nvCxnSpPr>
        <p:spPr bwMode="auto">
          <a:xfrm flipV="1">
            <a:off x="3738563" y="4367213"/>
            <a:ext cx="222250" cy="14763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6" name="Straight Connector 301"/>
          <p:cNvCxnSpPr>
            <a:cxnSpLocks noChangeShapeType="1"/>
            <a:stCxn id="25657" idx="0"/>
          </p:cNvCxnSpPr>
          <p:nvPr/>
        </p:nvCxnSpPr>
        <p:spPr bwMode="auto">
          <a:xfrm flipV="1">
            <a:off x="4675188" y="4267200"/>
            <a:ext cx="292100" cy="3429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7" name="Straight Connector 302"/>
          <p:cNvCxnSpPr>
            <a:cxnSpLocks noChangeShapeType="1"/>
          </p:cNvCxnSpPr>
          <p:nvPr/>
        </p:nvCxnSpPr>
        <p:spPr bwMode="auto">
          <a:xfrm flipH="1" flipV="1">
            <a:off x="5243513" y="4248150"/>
            <a:ext cx="412750" cy="1682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8" name="Straight Connector 303"/>
          <p:cNvCxnSpPr>
            <a:cxnSpLocks noChangeShapeType="1"/>
          </p:cNvCxnSpPr>
          <p:nvPr/>
        </p:nvCxnSpPr>
        <p:spPr bwMode="auto">
          <a:xfrm flipV="1">
            <a:off x="5227638" y="3776663"/>
            <a:ext cx="328612" cy="2667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9" name="Straight Connector 304"/>
          <p:cNvCxnSpPr>
            <a:cxnSpLocks noChangeShapeType="1"/>
            <a:endCxn id="25639" idx="4"/>
          </p:cNvCxnSpPr>
          <p:nvPr/>
        </p:nvCxnSpPr>
        <p:spPr bwMode="auto">
          <a:xfrm flipH="1" flipV="1">
            <a:off x="3810000" y="3602038"/>
            <a:ext cx="476250" cy="1174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0" name="Straight Connector 22"/>
          <p:cNvCxnSpPr>
            <a:cxnSpLocks noChangeShapeType="1"/>
            <a:endCxn id="25641" idx="1"/>
          </p:cNvCxnSpPr>
          <p:nvPr/>
        </p:nvCxnSpPr>
        <p:spPr bwMode="auto">
          <a:xfrm>
            <a:off x="2362200" y="2578100"/>
            <a:ext cx="1230313" cy="796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1" name="Straight Connector 305"/>
          <p:cNvCxnSpPr>
            <a:cxnSpLocks noChangeShapeType="1"/>
            <a:endCxn id="25643" idx="0"/>
          </p:cNvCxnSpPr>
          <p:nvPr/>
        </p:nvCxnSpPr>
        <p:spPr bwMode="auto">
          <a:xfrm>
            <a:off x="1617663" y="2909888"/>
            <a:ext cx="1885950" cy="519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2" name="Straight Connector 306"/>
          <p:cNvCxnSpPr>
            <a:cxnSpLocks noChangeShapeType="1"/>
            <a:endCxn id="25643" idx="1"/>
          </p:cNvCxnSpPr>
          <p:nvPr/>
        </p:nvCxnSpPr>
        <p:spPr bwMode="auto">
          <a:xfrm>
            <a:off x="1230313" y="3278188"/>
            <a:ext cx="2273300" cy="260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3" name="Straight Connector 307"/>
          <p:cNvCxnSpPr>
            <a:cxnSpLocks noChangeShapeType="1"/>
            <a:endCxn id="25699" idx="0"/>
          </p:cNvCxnSpPr>
          <p:nvPr/>
        </p:nvCxnSpPr>
        <p:spPr bwMode="auto">
          <a:xfrm>
            <a:off x="1166813" y="4260850"/>
            <a:ext cx="1971675" cy="211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4" name="Straight Connector 308"/>
          <p:cNvCxnSpPr>
            <a:cxnSpLocks noChangeShapeType="1"/>
            <a:endCxn id="25695" idx="2"/>
          </p:cNvCxnSpPr>
          <p:nvPr/>
        </p:nvCxnSpPr>
        <p:spPr bwMode="auto">
          <a:xfrm flipV="1">
            <a:off x="1393825" y="4573588"/>
            <a:ext cx="1744663" cy="411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5" name="Straight Connector 309"/>
          <p:cNvCxnSpPr>
            <a:cxnSpLocks noChangeShapeType="1"/>
            <a:endCxn id="25695" idx="3"/>
          </p:cNvCxnSpPr>
          <p:nvPr/>
        </p:nvCxnSpPr>
        <p:spPr bwMode="auto">
          <a:xfrm flipV="1">
            <a:off x="1797050" y="4622800"/>
            <a:ext cx="1431925" cy="755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6" name="Straight Connector 310"/>
          <p:cNvCxnSpPr>
            <a:cxnSpLocks noChangeShapeType="1"/>
            <a:stCxn id="25726" idx="0"/>
            <a:endCxn id="25695" idx="4"/>
          </p:cNvCxnSpPr>
          <p:nvPr/>
        </p:nvCxnSpPr>
        <p:spPr bwMode="auto">
          <a:xfrm flipV="1">
            <a:off x="3389313" y="4643438"/>
            <a:ext cx="57150" cy="1211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7" name="Straight Connector 311"/>
          <p:cNvCxnSpPr>
            <a:cxnSpLocks noChangeShapeType="1"/>
          </p:cNvCxnSpPr>
          <p:nvPr/>
        </p:nvCxnSpPr>
        <p:spPr bwMode="auto">
          <a:xfrm flipV="1">
            <a:off x="4616450" y="4872038"/>
            <a:ext cx="6350" cy="1135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8" name="Straight Connector 312"/>
          <p:cNvCxnSpPr>
            <a:cxnSpLocks noChangeShapeType="1"/>
            <a:stCxn id="25729" idx="1"/>
          </p:cNvCxnSpPr>
          <p:nvPr/>
        </p:nvCxnSpPr>
        <p:spPr bwMode="auto">
          <a:xfrm flipH="1" flipV="1">
            <a:off x="4924425" y="4821238"/>
            <a:ext cx="506413" cy="1058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9" name="Straight Connector 313"/>
          <p:cNvCxnSpPr>
            <a:cxnSpLocks noChangeShapeType="1"/>
          </p:cNvCxnSpPr>
          <p:nvPr/>
        </p:nvCxnSpPr>
        <p:spPr bwMode="auto">
          <a:xfrm flipH="1" flipV="1">
            <a:off x="5832475" y="4648200"/>
            <a:ext cx="1722438" cy="1020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0" name="Straight Connector 314"/>
          <p:cNvCxnSpPr>
            <a:cxnSpLocks noChangeShapeType="1"/>
            <a:endCxn id="25652" idx="1"/>
          </p:cNvCxnSpPr>
          <p:nvPr/>
        </p:nvCxnSpPr>
        <p:spPr bwMode="auto">
          <a:xfrm flipH="1" flipV="1">
            <a:off x="6002338" y="4600575"/>
            <a:ext cx="2244725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1" name="Straight Connector 315"/>
          <p:cNvCxnSpPr>
            <a:cxnSpLocks noChangeShapeType="1"/>
            <a:endCxn id="25652" idx="0"/>
          </p:cNvCxnSpPr>
          <p:nvPr/>
        </p:nvCxnSpPr>
        <p:spPr bwMode="auto">
          <a:xfrm flipH="1">
            <a:off x="6002338" y="4295775"/>
            <a:ext cx="2017712" cy="19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2" name="Straight Connector 316"/>
          <p:cNvCxnSpPr>
            <a:cxnSpLocks noChangeShapeType="1"/>
          </p:cNvCxnSpPr>
          <p:nvPr/>
        </p:nvCxnSpPr>
        <p:spPr bwMode="auto">
          <a:xfrm flipH="1">
            <a:off x="5861050" y="3227388"/>
            <a:ext cx="1422400" cy="454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3" name="Straight Connector 317"/>
          <p:cNvCxnSpPr>
            <a:cxnSpLocks noChangeShapeType="1"/>
          </p:cNvCxnSpPr>
          <p:nvPr/>
        </p:nvCxnSpPr>
        <p:spPr bwMode="auto">
          <a:xfrm flipH="1">
            <a:off x="5684838" y="2803525"/>
            <a:ext cx="898525" cy="728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4" name="Straight Connector 318"/>
          <p:cNvCxnSpPr>
            <a:cxnSpLocks noChangeShapeType="1"/>
            <a:stCxn id="25737" idx="9"/>
          </p:cNvCxnSpPr>
          <p:nvPr/>
        </p:nvCxnSpPr>
        <p:spPr bwMode="auto">
          <a:xfrm>
            <a:off x="4849813" y="2381250"/>
            <a:ext cx="555625" cy="1125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35" name="TextBox 39958"/>
          <p:cNvSpPr txBox="1">
            <a:spLocks noChangeArrowheads="1"/>
          </p:cNvSpPr>
          <p:nvPr/>
        </p:nvSpPr>
        <p:spPr bwMode="auto">
          <a:xfrm>
            <a:off x="2887663" y="3584575"/>
            <a:ext cx="100806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 i="1">
                <a:latin typeface="Arial" charset="0"/>
              </a:rPr>
              <a:t>global</a:t>
            </a:r>
            <a:br>
              <a:rPr lang="en-US" sz="2400" i="1">
                <a:latin typeface="Arial" charset="0"/>
              </a:rPr>
            </a:br>
            <a:r>
              <a:rPr lang="en-US" sz="2400" i="1">
                <a:latin typeface="Arial" charset="0"/>
              </a:rPr>
              <a:t>ISP</a:t>
            </a:r>
          </a:p>
        </p:txBody>
      </p:sp>
      <p:sp>
        <p:nvSpPr>
          <p:cNvPr id="158" name="Rectangle 2"/>
          <p:cNvSpPr txBox="1">
            <a:spLocks noChangeArrowheads="1"/>
          </p:cNvSpPr>
          <p:nvPr/>
        </p:nvSpPr>
        <p:spPr bwMode="auto">
          <a:xfrm>
            <a:off x="468313" y="333375"/>
            <a:ext cx="8096250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2800" dirty="0" smtClean="0">
                <a:latin typeface="+mn-lt"/>
              </a:rPr>
              <a:t>O </a:t>
            </a:r>
            <a:r>
              <a:rPr lang="en-US" sz="2800" dirty="0" smtClean="0">
                <a:latin typeface="+mn-lt"/>
              </a:rPr>
              <a:t>B</a:t>
            </a:r>
            <a:r>
              <a:rPr lang="pt-PT" sz="2800" dirty="0" err="1" smtClean="0">
                <a:latin typeface="+mn-lt"/>
              </a:rPr>
              <a:t>ackbone</a:t>
            </a:r>
            <a:r>
              <a:rPr lang="pt-PT" sz="2800" dirty="0" smtClean="0">
                <a:latin typeface="+mn-lt"/>
              </a:rPr>
              <a:t> da Internet em 1993 (</a:t>
            </a:r>
            <a:r>
              <a:rPr lang="pt-PT" sz="2800" dirty="0" err="1" smtClean="0">
                <a:latin typeface="+mn-lt"/>
              </a:rPr>
              <a:t>NSFNet</a:t>
            </a:r>
            <a:r>
              <a:rPr lang="pt-PT" sz="2800" dirty="0" smtClean="0">
                <a:latin typeface="+mn-lt"/>
              </a:rPr>
              <a:t>)</a:t>
            </a:r>
            <a:endParaRPr lang="pt-PT" sz="2800" dirty="0">
              <a:latin typeface="+mn-lt"/>
            </a:endParaRPr>
          </a:p>
        </p:txBody>
      </p:sp>
      <p:sp>
        <p:nvSpPr>
          <p:cNvPr id="15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49BC21-137E-8B41-9848-DBDC0EA77392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25638" name="Rectangle 3"/>
          <p:cNvSpPr txBox="1">
            <a:spLocks noChangeArrowheads="1"/>
          </p:cNvSpPr>
          <p:nvPr/>
        </p:nvSpPr>
        <p:spPr bwMode="auto">
          <a:xfrm>
            <a:off x="473075" y="1073150"/>
            <a:ext cx="82042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</a:pPr>
            <a:r>
              <a:rPr lang="pt-PT" sz="2800" b="0">
                <a:solidFill>
                  <a:srgbClr val="0000FF"/>
                </a:solidFill>
                <a:latin typeface="Gill Sans MT" charset="0"/>
              </a:rPr>
              <a:t>Uma arquitectura semi-hiérarquica é mais efectiva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49" name="Group 5"/>
          <p:cNvGrpSpPr>
            <a:grpSpLocks/>
          </p:cNvGrpSpPr>
          <p:nvPr/>
        </p:nvGrpSpPr>
        <p:grpSpPr bwMode="auto">
          <a:xfrm>
            <a:off x="450850" y="1849438"/>
            <a:ext cx="8437563" cy="4559300"/>
            <a:chOff x="154891" y="1905681"/>
            <a:chExt cx="8436427" cy="4559651"/>
          </a:xfrm>
        </p:grpSpPr>
        <p:grpSp>
          <p:nvGrpSpPr>
            <p:cNvPr id="27921" name="Group 2"/>
            <p:cNvGrpSpPr>
              <a:grpSpLocks/>
            </p:cNvGrpSpPr>
            <p:nvPr/>
          </p:nvGrpSpPr>
          <p:grpSpPr bwMode="auto">
            <a:xfrm>
              <a:off x="1529396" y="2297655"/>
              <a:ext cx="648422" cy="418253"/>
              <a:chOff x="3053396" y="4304255"/>
              <a:chExt cx="648422" cy="418253"/>
            </a:xfrm>
          </p:grpSpPr>
          <p:sp>
            <p:nvSpPr>
              <p:cNvPr id="27973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74" name="TextBox 1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7922" name="Group 131"/>
            <p:cNvGrpSpPr>
              <a:grpSpLocks/>
            </p:cNvGrpSpPr>
            <p:nvPr/>
          </p:nvGrpSpPr>
          <p:grpSpPr bwMode="auto">
            <a:xfrm>
              <a:off x="373696" y="3097755"/>
              <a:ext cx="648422" cy="418253"/>
              <a:chOff x="3053396" y="4304255"/>
              <a:chExt cx="648422" cy="418253"/>
            </a:xfrm>
          </p:grpSpPr>
          <p:sp>
            <p:nvSpPr>
              <p:cNvPr id="27971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72" name="TextBox 133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7923" name="Group 135"/>
            <p:cNvGrpSpPr>
              <a:grpSpLocks/>
            </p:cNvGrpSpPr>
            <p:nvPr/>
          </p:nvGrpSpPr>
          <p:grpSpPr bwMode="auto">
            <a:xfrm>
              <a:off x="6037896" y="2551655"/>
              <a:ext cx="648422" cy="418253"/>
              <a:chOff x="3053396" y="4304255"/>
              <a:chExt cx="648422" cy="418253"/>
            </a:xfrm>
          </p:grpSpPr>
          <p:sp>
            <p:nvSpPr>
              <p:cNvPr id="27969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70" name="TextBox 137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7924" name="Group 138"/>
            <p:cNvGrpSpPr>
              <a:grpSpLocks/>
            </p:cNvGrpSpPr>
            <p:nvPr/>
          </p:nvGrpSpPr>
          <p:grpSpPr bwMode="auto">
            <a:xfrm>
              <a:off x="945196" y="5409155"/>
              <a:ext cx="648422" cy="418253"/>
              <a:chOff x="3053396" y="4304255"/>
              <a:chExt cx="648422" cy="418253"/>
            </a:xfrm>
          </p:grpSpPr>
          <p:sp>
            <p:nvSpPr>
              <p:cNvPr id="27967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68" name="TextBox 140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7925" name="Group 141"/>
            <p:cNvGrpSpPr>
              <a:grpSpLocks/>
            </p:cNvGrpSpPr>
            <p:nvPr/>
          </p:nvGrpSpPr>
          <p:grpSpPr bwMode="auto">
            <a:xfrm>
              <a:off x="526096" y="4786855"/>
              <a:ext cx="648422" cy="418253"/>
              <a:chOff x="3053396" y="4304255"/>
              <a:chExt cx="648422" cy="418253"/>
            </a:xfrm>
          </p:grpSpPr>
          <p:sp>
            <p:nvSpPr>
              <p:cNvPr id="27965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66" name="TextBox 143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7926" name="Group 144"/>
            <p:cNvGrpSpPr>
              <a:grpSpLocks/>
            </p:cNvGrpSpPr>
            <p:nvPr/>
          </p:nvGrpSpPr>
          <p:grpSpPr bwMode="auto">
            <a:xfrm>
              <a:off x="297496" y="4126455"/>
              <a:ext cx="648422" cy="418253"/>
              <a:chOff x="3053396" y="4304255"/>
              <a:chExt cx="648422" cy="418253"/>
            </a:xfrm>
          </p:grpSpPr>
          <p:sp>
            <p:nvSpPr>
              <p:cNvPr id="27963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64" name="TextBox 146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7927" name="Group 147"/>
            <p:cNvGrpSpPr>
              <a:grpSpLocks/>
            </p:cNvGrpSpPr>
            <p:nvPr/>
          </p:nvGrpSpPr>
          <p:grpSpPr bwMode="auto">
            <a:xfrm>
              <a:off x="6787196" y="2983455"/>
              <a:ext cx="648422" cy="418253"/>
              <a:chOff x="3053396" y="4304255"/>
              <a:chExt cx="648422" cy="418253"/>
            </a:xfrm>
          </p:grpSpPr>
          <p:sp>
            <p:nvSpPr>
              <p:cNvPr id="27961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62" name="TextBox 149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7928" name="Group 150"/>
            <p:cNvGrpSpPr>
              <a:grpSpLocks/>
            </p:cNvGrpSpPr>
            <p:nvPr/>
          </p:nvGrpSpPr>
          <p:grpSpPr bwMode="auto">
            <a:xfrm>
              <a:off x="3129596" y="2056355"/>
              <a:ext cx="648422" cy="418253"/>
              <a:chOff x="3053396" y="4304255"/>
              <a:chExt cx="648422" cy="418253"/>
            </a:xfrm>
          </p:grpSpPr>
          <p:sp>
            <p:nvSpPr>
              <p:cNvPr id="27959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60" name="TextBox 152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7929" name="Group 153"/>
            <p:cNvGrpSpPr>
              <a:grpSpLocks/>
            </p:cNvGrpSpPr>
            <p:nvPr/>
          </p:nvGrpSpPr>
          <p:grpSpPr bwMode="auto">
            <a:xfrm>
              <a:off x="754696" y="2704055"/>
              <a:ext cx="648422" cy="418253"/>
              <a:chOff x="3053396" y="4304255"/>
              <a:chExt cx="648422" cy="418253"/>
            </a:xfrm>
          </p:grpSpPr>
          <p:sp>
            <p:nvSpPr>
              <p:cNvPr id="27957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58" name="TextBox 155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7930" name="Group 156"/>
            <p:cNvGrpSpPr>
              <a:grpSpLocks/>
            </p:cNvGrpSpPr>
            <p:nvPr/>
          </p:nvGrpSpPr>
          <p:grpSpPr bwMode="auto">
            <a:xfrm>
              <a:off x="4043996" y="2030955"/>
              <a:ext cx="648422" cy="418253"/>
              <a:chOff x="3053396" y="4304255"/>
              <a:chExt cx="648422" cy="418253"/>
            </a:xfrm>
          </p:grpSpPr>
          <p:sp>
            <p:nvSpPr>
              <p:cNvPr id="27955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56" name="TextBox 158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7931" name="Group 160"/>
            <p:cNvGrpSpPr>
              <a:grpSpLocks/>
            </p:cNvGrpSpPr>
            <p:nvPr/>
          </p:nvGrpSpPr>
          <p:grpSpPr bwMode="auto">
            <a:xfrm>
              <a:off x="7104696" y="5663155"/>
              <a:ext cx="648422" cy="418253"/>
              <a:chOff x="3053396" y="4304255"/>
              <a:chExt cx="648422" cy="418253"/>
            </a:xfrm>
          </p:grpSpPr>
          <p:sp>
            <p:nvSpPr>
              <p:cNvPr id="27953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54" name="TextBox 162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7932" name="Group 163"/>
            <p:cNvGrpSpPr>
              <a:grpSpLocks/>
            </p:cNvGrpSpPr>
            <p:nvPr/>
          </p:nvGrpSpPr>
          <p:grpSpPr bwMode="auto">
            <a:xfrm>
              <a:off x="7942896" y="5015455"/>
              <a:ext cx="648422" cy="418253"/>
              <a:chOff x="3053396" y="4304255"/>
              <a:chExt cx="648422" cy="418253"/>
            </a:xfrm>
          </p:grpSpPr>
          <p:sp>
            <p:nvSpPr>
              <p:cNvPr id="27951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52" name="TextBox 165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7933" name="Group 166"/>
            <p:cNvGrpSpPr>
              <a:grpSpLocks/>
            </p:cNvGrpSpPr>
            <p:nvPr/>
          </p:nvGrpSpPr>
          <p:grpSpPr bwMode="auto">
            <a:xfrm>
              <a:off x="7714296" y="4101055"/>
              <a:ext cx="648422" cy="418253"/>
              <a:chOff x="3053396" y="4304255"/>
              <a:chExt cx="648422" cy="418253"/>
            </a:xfrm>
          </p:grpSpPr>
          <p:sp>
            <p:nvSpPr>
              <p:cNvPr id="27949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50" name="TextBox 168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7934" name="Group 169"/>
            <p:cNvGrpSpPr>
              <a:grpSpLocks/>
            </p:cNvGrpSpPr>
            <p:nvPr/>
          </p:nvGrpSpPr>
          <p:grpSpPr bwMode="auto">
            <a:xfrm>
              <a:off x="4869496" y="5904455"/>
              <a:ext cx="648422" cy="418253"/>
              <a:chOff x="3053396" y="4304255"/>
              <a:chExt cx="648422" cy="418253"/>
            </a:xfrm>
          </p:grpSpPr>
          <p:sp>
            <p:nvSpPr>
              <p:cNvPr id="27947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48" name="TextBox 171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7935" name="Group 172"/>
            <p:cNvGrpSpPr>
              <a:grpSpLocks/>
            </p:cNvGrpSpPr>
            <p:nvPr/>
          </p:nvGrpSpPr>
          <p:grpSpPr bwMode="auto">
            <a:xfrm>
              <a:off x="3955096" y="6044155"/>
              <a:ext cx="648422" cy="418253"/>
              <a:chOff x="3053396" y="4304255"/>
              <a:chExt cx="648422" cy="418253"/>
            </a:xfrm>
          </p:grpSpPr>
          <p:sp>
            <p:nvSpPr>
              <p:cNvPr id="27945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46" name="TextBox 174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7936" name="Group 175"/>
            <p:cNvGrpSpPr>
              <a:grpSpLocks/>
            </p:cNvGrpSpPr>
            <p:nvPr/>
          </p:nvGrpSpPr>
          <p:grpSpPr bwMode="auto">
            <a:xfrm>
              <a:off x="2735896" y="5891755"/>
              <a:ext cx="648422" cy="418253"/>
              <a:chOff x="3053396" y="4304255"/>
              <a:chExt cx="648422" cy="418253"/>
            </a:xfrm>
          </p:grpSpPr>
          <p:sp>
            <p:nvSpPr>
              <p:cNvPr id="27943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44" name="TextBox 177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sp>
          <p:nvSpPr>
            <p:cNvPr id="27937" name="TextBox 4"/>
            <p:cNvSpPr txBox="1">
              <a:spLocks noChangeArrowheads="1"/>
            </p:cNvSpPr>
            <p:nvPr/>
          </p:nvSpPr>
          <p:spPr bwMode="auto">
            <a:xfrm rot="1053502">
              <a:off x="5143500" y="1955800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27938" name="TextBox 179"/>
            <p:cNvSpPr txBox="1">
              <a:spLocks noChangeArrowheads="1"/>
            </p:cNvSpPr>
            <p:nvPr/>
          </p:nvSpPr>
          <p:spPr bwMode="auto">
            <a:xfrm rot="2829263">
              <a:off x="7429500" y="3429000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27939" name="TextBox 180"/>
            <p:cNvSpPr txBox="1">
              <a:spLocks noChangeArrowheads="1"/>
            </p:cNvSpPr>
            <p:nvPr/>
          </p:nvSpPr>
          <p:spPr bwMode="auto">
            <a:xfrm rot="9845918">
              <a:off x="6098241" y="5942112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27940" name="TextBox 181"/>
            <p:cNvSpPr txBox="1">
              <a:spLocks noChangeArrowheads="1"/>
            </p:cNvSpPr>
            <p:nvPr/>
          </p:nvSpPr>
          <p:spPr bwMode="auto">
            <a:xfrm rot="-9948738">
              <a:off x="1730786" y="5845469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27941" name="TextBox 182"/>
            <p:cNvSpPr txBox="1">
              <a:spLocks noChangeArrowheads="1"/>
            </p:cNvSpPr>
            <p:nvPr/>
          </p:nvSpPr>
          <p:spPr bwMode="auto">
            <a:xfrm rot="-4992697">
              <a:off x="144631" y="3539025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27942" name="TextBox 183"/>
            <p:cNvSpPr txBox="1">
              <a:spLocks noChangeArrowheads="1"/>
            </p:cNvSpPr>
            <p:nvPr/>
          </p:nvSpPr>
          <p:spPr bwMode="auto">
            <a:xfrm rot="-1017263">
              <a:off x="2330376" y="1905681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</p:grpSp>
      <p:sp>
        <p:nvSpPr>
          <p:cNvPr id="27650" name="Rectangle 3"/>
          <p:cNvSpPr txBox="1">
            <a:spLocks noChangeArrowheads="1"/>
          </p:cNvSpPr>
          <p:nvPr/>
        </p:nvSpPr>
        <p:spPr bwMode="auto">
          <a:xfrm>
            <a:off x="473075" y="1073150"/>
            <a:ext cx="82042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</a:pPr>
            <a:r>
              <a:rPr lang="pt-PT" sz="2400" b="0">
                <a:solidFill>
                  <a:srgbClr val="0000FF"/>
                </a:solidFill>
                <a:latin typeface="Gill Sans MT" charset="0"/>
              </a:rPr>
              <a:t>Um negócio viável e aberto gera concorrência e vários actores</a:t>
            </a:r>
          </a:p>
        </p:txBody>
      </p:sp>
      <p:grpSp>
        <p:nvGrpSpPr>
          <p:cNvPr id="27651" name="Group 8"/>
          <p:cNvGrpSpPr>
            <a:grpSpLocks/>
          </p:cNvGrpSpPr>
          <p:nvPr/>
        </p:nvGrpSpPr>
        <p:grpSpPr bwMode="auto">
          <a:xfrm>
            <a:off x="4546600" y="3746500"/>
            <a:ext cx="3225800" cy="1117600"/>
            <a:chOff x="7848600" y="2044700"/>
            <a:chExt cx="3200399" cy="1371600"/>
          </a:xfrm>
        </p:grpSpPr>
        <p:sp>
          <p:nvSpPr>
            <p:cNvPr id="27838" name="Oval 3"/>
            <p:cNvSpPr>
              <a:spLocks noChangeArrowheads="1"/>
            </p:cNvSpPr>
            <p:nvPr/>
          </p:nvSpPr>
          <p:spPr bwMode="auto">
            <a:xfrm>
              <a:off x="7848600" y="2044700"/>
              <a:ext cx="3200399" cy="1371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grpSp>
          <p:nvGrpSpPr>
            <p:cNvPr id="27839" name="Group 133"/>
            <p:cNvGrpSpPr>
              <a:grpSpLocks/>
            </p:cNvGrpSpPr>
            <p:nvPr/>
          </p:nvGrpSpPr>
          <p:grpSpPr bwMode="auto">
            <a:xfrm>
              <a:off x="8526482" y="2160804"/>
              <a:ext cx="532759" cy="184809"/>
              <a:chOff x="2356" y="1300"/>
              <a:chExt cx="555" cy="194"/>
            </a:xfrm>
          </p:grpSpPr>
          <p:sp>
            <p:nvSpPr>
              <p:cNvPr id="27913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914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915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916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919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920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917" name="Line 140"/>
              <p:cNvSpPr>
                <a:spLocks noChangeShapeType="1"/>
              </p:cNvSpPr>
              <p:nvPr/>
            </p:nvSpPr>
            <p:spPr bwMode="auto">
              <a:xfrm>
                <a:off x="2357" y="1362"/>
                <a:ext cx="0" cy="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18" name="Line 141"/>
              <p:cNvSpPr>
                <a:spLocks noChangeShapeType="1"/>
              </p:cNvSpPr>
              <p:nvPr/>
            </p:nvSpPr>
            <p:spPr bwMode="auto">
              <a:xfrm>
                <a:off x="2908" y="1364"/>
                <a:ext cx="0" cy="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27840" name="Straight Connector 10"/>
            <p:cNvCxnSpPr>
              <a:cxnSpLocks noChangeShapeType="1"/>
              <a:stCxn id="27918" idx="0"/>
            </p:cNvCxnSpPr>
            <p:nvPr/>
          </p:nvCxnSpPr>
          <p:spPr bwMode="auto">
            <a:xfrm>
              <a:off x="9055401" y="2220819"/>
              <a:ext cx="975377" cy="13653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841" name="Straight Connector 297"/>
            <p:cNvCxnSpPr>
              <a:cxnSpLocks noChangeShapeType="1"/>
            </p:cNvCxnSpPr>
            <p:nvPr/>
          </p:nvCxnSpPr>
          <p:spPr bwMode="auto">
            <a:xfrm>
              <a:off x="9522191" y="2583188"/>
              <a:ext cx="120745" cy="833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842" name="Straight Connector 298"/>
            <p:cNvCxnSpPr>
              <a:cxnSpLocks noChangeShapeType="1"/>
            </p:cNvCxnSpPr>
            <p:nvPr/>
          </p:nvCxnSpPr>
          <p:spPr bwMode="auto">
            <a:xfrm flipV="1">
              <a:off x="9323081" y="2786992"/>
              <a:ext cx="243358" cy="4562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843" name="Straight Connector 299"/>
            <p:cNvCxnSpPr>
              <a:cxnSpLocks noChangeShapeType="1"/>
            </p:cNvCxnSpPr>
            <p:nvPr/>
          </p:nvCxnSpPr>
          <p:spPr bwMode="auto">
            <a:xfrm flipV="1">
              <a:off x="9028147" y="2611644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844" name="Straight Connector 300"/>
            <p:cNvCxnSpPr>
              <a:cxnSpLocks noChangeShapeType="1"/>
            </p:cNvCxnSpPr>
            <p:nvPr/>
          </p:nvCxnSpPr>
          <p:spPr bwMode="auto">
            <a:xfrm flipV="1">
              <a:off x="8729859" y="2909476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845" name="Straight Connector 301"/>
            <p:cNvCxnSpPr>
              <a:cxnSpLocks noChangeShapeType="1"/>
            </p:cNvCxnSpPr>
            <p:nvPr/>
          </p:nvCxnSpPr>
          <p:spPr bwMode="auto">
            <a:xfrm flipV="1">
              <a:off x="9537887" y="2836224"/>
              <a:ext cx="252969" cy="25294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846" name="Straight Connector 302"/>
            <p:cNvCxnSpPr>
              <a:cxnSpLocks noChangeShapeType="1"/>
            </p:cNvCxnSpPr>
            <p:nvPr/>
          </p:nvCxnSpPr>
          <p:spPr bwMode="auto">
            <a:xfrm flipH="1" flipV="1">
              <a:off x="10029359" y="2822067"/>
              <a:ext cx="354959" cy="12439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847" name="Straight Connector 303"/>
            <p:cNvCxnSpPr>
              <a:cxnSpLocks noChangeShapeType="1"/>
            </p:cNvCxnSpPr>
            <p:nvPr/>
          </p:nvCxnSpPr>
          <p:spPr bwMode="auto">
            <a:xfrm flipV="1">
              <a:off x="10015190" y="2475242"/>
              <a:ext cx="283363" cy="19566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848" name="Straight Connector 304"/>
            <p:cNvCxnSpPr>
              <a:cxnSpLocks noChangeShapeType="1"/>
              <a:endCxn id="27913" idx="4"/>
            </p:cNvCxnSpPr>
            <p:nvPr/>
          </p:nvCxnSpPr>
          <p:spPr bwMode="auto">
            <a:xfrm flipH="1" flipV="1">
              <a:off x="8791902" y="2345614"/>
              <a:ext cx="410984" cy="8718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7849" name="TextBox 39958"/>
            <p:cNvSpPr txBox="1">
              <a:spLocks noChangeArrowheads="1"/>
            </p:cNvSpPr>
            <p:nvPr/>
          </p:nvSpPr>
          <p:spPr bwMode="auto">
            <a:xfrm>
              <a:off x="7958081" y="2471291"/>
              <a:ext cx="886407" cy="4910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i="1">
                  <a:latin typeface="Arial" charset="0"/>
                </a:rPr>
                <a:t>ISP B</a:t>
              </a:r>
            </a:p>
          </p:txBody>
        </p:sp>
        <p:grpSp>
          <p:nvGrpSpPr>
            <p:cNvPr id="27850" name="Group 133"/>
            <p:cNvGrpSpPr>
              <a:grpSpLocks/>
            </p:cNvGrpSpPr>
            <p:nvPr/>
          </p:nvGrpSpPr>
          <p:grpSpPr bwMode="auto">
            <a:xfrm>
              <a:off x="9555206" y="2650627"/>
              <a:ext cx="532759" cy="184809"/>
              <a:chOff x="2356" y="1300"/>
              <a:chExt cx="555" cy="194"/>
            </a:xfrm>
          </p:grpSpPr>
          <p:sp>
            <p:nvSpPr>
              <p:cNvPr id="27905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906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907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908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911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912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909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10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851" name="Group 133"/>
            <p:cNvGrpSpPr>
              <a:grpSpLocks/>
            </p:cNvGrpSpPr>
            <p:nvPr/>
          </p:nvGrpSpPr>
          <p:grpSpPr bwMode="auto">
            <a:xfrm>
              <a:off x="8772607" y="2725609"/>
              <a:ext cx="532759" cy="184809"/>
              <a:chOff x="2356" y="1300"/>
              <a:chExt cx="555" cy="194"/>
            </a:xfrm>
          </p:grpSpPr>
          <p:sp>
            <p:nvSpPr>
              <p:cNvPr id="27897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898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899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900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903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904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901" name="Line 140"/>
              <p:cNvSpPr>
                <a:spLocks noChangeShapeType="1"/>
              </p:cNvSpPr>
              <p:nvPr/>
            </p:nvSpPr>
            <p:spPr bwMode="auto">
              <a:xfrm>
                <a:off x="2358" y="1356"/>
                <a:ext cx="0" cy="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02" name="Line 141"/>
              <p:cNvSpPr>
                <a:spLocks noChangeShapeType="1"/>
              </p:cNvSpPr>
              <p:nvPr/>
            </p:nvSpPr>
            <p:spPr bwMode="auto">
              <a:xfrm>
                <a:off x="2908" y="1358"/>
                <a:ext cx="0" cy="8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852" name="Group 133"/>
            <p:cNvGrpSpPr>
              <a:grpSpLocks/>
            </p:cNvGrpSpPr>
            <p:nvPr/>
          </p:nvGrpSpPr>
          <p:grpSpPr bwMode="auto">
            <a:xfrm>
              <a:off x="9060908" y="2428111"/>
              <a:ext cx="532759" cy="184809"/>
              <a:chOff x="2356" y="1300"/>
              <a:chExt cx="555" cy="194"/>
            </a:xfrm>
          </p:grpSpPr>
          <p:sp>
            <p:nvSpPr>
              <p:cNvPr id="27889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890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891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892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895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896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893" name="Line 140"/>
              <p:cNvSpPr>
                <a:spLocks noChangeShapeType="1"/>
              </p:cNvSpPr>
              <p:nvPr/>
            </p:nvSpPr>
            <p:spPr bwMode="auto">
              <a:xfrm>
                <a:off x="2358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94" name="Line 141"/>
              <p:cNvSpPr>
                <a:spLocks noChangeShapeType="1"/>
              </p:cNvSpPr>
              <p:nvPr/>
            </p:nvSpPr>
            <p:spPr bwMode="auto">
              <a:xfrm>
                <a:off x="2908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853" name="Group 133"/>
            <p:cNvGrpSpPr>
              <a:grpSpLocks/>
            </p:cNvGrpSpPr>
            <p:nvPr/>
          </p:nvGrpSpPr>
          <p:grpSpPr bwMode="auto">
            <a:xfrm>
              <a:off x="10005281" y="2289952"/>
              <a:ext cx="532759" cy="184809"/>
              <a:chOff x="2356" y="1300"/>
              <a:chExt cx="555" cy="194"/>
            </a:xfrm>
          </p:grpSpPr>
          <p:sp>
            <p:nvSpPr>
              <p:cNvPr id="27881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882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883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884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887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888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885" name="Line 140"/>
              <p:cNvSpPr>
                <a:spLocks noChangeShapeType="1"/>
              </p:cNvSpPr>
              <p:nvPr/>
            </p:nvSpPr>
            <p:spPr bwMode="auto">
              <a:xfrm>
                <a:off x="2357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86" name="Line 141"/>
              <p:cNvSpPr>
                <a:spLocks noChangeShapeType="1"/>
              </p:cNvSpPr>
              <p:nvPr/>
            </p:nvSpPr>
            <p:spPr bwMode="auto">
              <a:xfrm>
                <a:off x="2908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854" name="Group 133"/>
            <p:cNvGrpSpPr>
              <a:grpSpLocks/>
            </p:cNvGrpSpPr>
            <p:nvPr/>
          </p:nvGrpSpPr>
          <p:grpSpPr bwMode="auto">
            <a:xfrm>
              <a:off x="10232661" y="2882876"/>
              <a:ext cx="532759" cy="184809"/>
              <a:chOff x="2356" y="1300"/>
              <a:chExt cx="555" cy="194"/>
            </a:xfrm>
          </p:grpSpPr>
          <p:sp>
            <p:nvSpPr>
              <p:cNvPr id="27873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874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875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876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879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880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877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78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855" name="Group 133"/>
            <p:cNvGrpSpPr>
              <a:grpSpLocks/>
            </p:cNvGrpSpPr>
            <p:nvPr/>
          </p:nvGrpSpPr>
          <p:grpSpPr bwMode="auto">
            <a:xfrm>
              <a:off x="9330660" y="3072767"/>
              <a:ext cx="532759" cy="184809"/>
              <a:chOff x="2356" y="1300"/>
              <a:chExt cx="555" cy="194"/>
            </a:xfrm>
          </p:grpSpPr>
          <p:sp>
            <p:nvSpPr>
              <p:cNvPr id="27865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866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867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868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871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872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869" name="Line 140"/>
              <p:cNvSpPr>
                <a:spLocks noChangeShapeType="1"/>
              </p:cNvSpPr>
              <p:nvPr/>
            </p:nvSpPr>
            <p:spPr bwMode="auto">
              <a:xfrm>
                <a:off x="2358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70" name="Line 141"/>
              <p:cNvSpPr>
                <a:spLocks noChangeShapeType="1"/>
              </p:cNvSpPr>
              <p:nvPr/>
            </p:nvSpPr>
            <p:spPr bwMode="auto">
              <a:xfrm>
                <a:off x="2907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856" name="Group 133"/>
            <p:cNvGrpSpPr>
              <a:grpSpLocks/>
            </p:cNvGrpSpPr>
            <p:nvPr/>
          </p:nvGrpSpPr>
          <p:grpSpPr bwMode="auto">
            <a:xfrm>
              <a:off x="8438032" y="3018963"/>
              <a:ext cx="532759" cy="184809"/>
              <a:chOff x="2356" y="1300"/>
              <a:chExt cx="555" cy="194"/>
            </a:xfrm>
          </p:grpSpPr>
          <p:sp>
            <p:nvSpPr>
              <p:cNvPr id="27857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858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859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860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863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864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861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62" name="Line 141"/>
              <p:cNvSpPr>
                <a:spLocks noChangeShapeType="1"/>
              </p:cNvSpPr>
              <p:nvPr/>
            </p:nvSpPr>
            <p:spPr bwMode="auto">
              <a:xfrm>
                <a:off x="2910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7652" name="Group 331"/>
          <p:cNvGrpSpPr>
            <a:grpSpLocks/>
          </p:cNvGrpSpPr>
          <p:nvPr/>
        </p:nvGrpSpPr>
        <p:grpSpPr bwMode="auto">
          <a:xfrm>
            <a:off x="1803400" y="2755900"/>
            <a:ext cx="3467100" cy="1193800"/>
            <a:chOff x="7848600" y="2044700"/>
            <a:chExt cx="3200399" cy="1371600"/>
          </a:xfrm>
        </p:grpSpPr>
        <p:sp>
          <p:nvSpPr>
            <p:cNvPr id="27755" name="Oval 332"/>
            <p:cNvSpPr>
              <a:spLocks noChangeArrowheads="1"/>
            </p:cNvSpPr>
            <p:nvPr/>
          </p:nvSpPr>
          <p:spPr bwMode="auto">
            <a:xfrm>
              <a:off x="7848600" y="2044700"/>
              <a:ext cx="3200399" cy="1371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grpSp>
          <p:nvGrpSpPr>
            <p:cNvPr id="27756" name="Group 133"/>
            <p:cNvGrpSpPr>
              <a:grpSpLocks/>
            </p:cNvGrpSpPr>
            <p:nvPr/>
          </p:nvGrpSpPr>
          <p:grpSpPr bwMode="auto">
            <a:xfrm>
              <a:off x="8526482" y="2160804"/>
              <a:ext cx="532759" cy="184809"/>
              <a:chOff x="2356" y="1300"/>
              <a:chExt cx="555" cy="194"/>
            </a:xfrm>
          </p:grpSpPr>
          <p:sp>
            <p:nvSpPr>
              <p:cNvPr id="27830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831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832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833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836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837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834" name="Line 140"/>
              <p:cNvSpPr>
                <a:spLocks noChangeShapeType="1"/>
              </p:cNvSpPr>
              <p:nvPr/>
            </p:nvSpPr>
            <p:spPr bwMode="auto">
              <a:xfrm>
                <a:off x="2358" y="1362"/>
                <a:ext cx="0" cy="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35" name="Line 141"/>
              <p:cNvSpPr>
                <a:spLocks noChangeShapeType="1"/>
              </p:cNvSpPr>
              <p:nvPr/>
            </p:nvSpPr>
            <p:spPr bwMode="auto">
              <a:xfrm>
                <a:off x="2906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27757" name="Straight Connector 334"/>
            <p:cNvCxnSpPr>
              <a:cxnSpLocks noChangeShapeType="1"/>
              <a:stCxn id="27835" idx="0"/>
            </p:cNvCxnSpPr>
            <p:nvPr/>
          </p:nvCxnSpPr>
          <p:spPr bwMode="auto">
            <a:xfrm>
              <a:off x="9055401" y="2220819"/>
              <a:ext cx="975377" cy="13653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758" name="Straight Connector 335"/>
            <p:cNvCxnSpPr>
              <a:cxnSpLocks noChangeShapeType="1"/>
            </p:cNvCxnSpPr>
            <p:nvPr/>
          </p:nvCxnSpPr>
          <p:spPr bwMode="auto">
            <a:xfrm>
              <a:off x="9522191" y="2583188"/>
              <a:ext cx="120745" cy="833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759" name="Straight Connector 336"/>
            <p:cNvCxnSpPr>
              <a:cxnSpLocks noChangeShapeType="1"/>
            </p:cNvCxnSpPr>
            <p:nvPr/>
          </p:nvCxnSpPr>
          <p:spPr bwMode="auto">
            <a:xfrm flipV="1">
              <a:off x="9323081" y="2786992"/>
              <a:ext cx="243358" cy="4562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760" name="Straight Connector 337"/>
            <p:cNvCxnSpPr>
              <a:cxnSpLocks noChangeShapeType="1"/>
            </p:cNvCxnSpPr>
            <p:nvPr/>
          </p:nvCxnSpPr>
          <p:spPr bwMode="auto">
            <a:xfrm flipV="1">
              <a:off x="9028147" y="2611644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761" name="Straight Connector 338"/>
            <p:cNvCxnSpPr>
              <a:cxnSpLocks noChangeShapeType="1"/>
            </p:cNvCxnSpPr>
            <p:nvPr/>
          </p:nvCxnSpPr>
          <p:spPr bwMode="auto">
            <a:xfrm flipV="1">
              <a:off x="8729859" y="2909476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762" name="Straight Connector 339"/>
            <p:cNvCxnSpPr>
              <a:cxnSpLocks noChangeShapeType="1"/>
            </p:cNvCxnSpPr>
            <p:nvPr/>
          </p:nvCxnSpPr>
          <p:spPr bwMode="auto">
            <a:xfrm flipV="1">
              <a:off x="9537887" y="2836224"/>
              <a:ext cx="252969" cy="25294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763" name="Straight Connector 340"/>
            <p:cNvCxnSpPr>
              <a:cxnSpLocks noChangeShapeType="1"/>
            </p:cNvCxnSpPr>
            <p:nvPr/>
          </p:nvCxnSpPr>
          <p:spPr bwMode="auto">
            <a:xfrm flipH="1" flipV="1">
              <a:off x="10029359" y="2822067"/>
              <a:ext cx="354959" cy="12439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764" name="Straight Connector 341"/>
            <p:cNvCxnSpPr>
              <a:cxnSpLocks noChangeShapeType="1"/>
            </p:cNvCxnSpPr>
            <p:nvPr/>
          </p:nvCxnSpPr>
          <p:spPr bwMode="auto">
            <a:xfrm flipV="1">
              <a:off x="10015190" y="2475242"/>
              <a:ext cx="283363" cy="19566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765" name="Straight Connector 342"/>
            <p:cNvCxnSpPr>
              <a:cxnSpLocks noChangeShapeType="1"/>
              <a:endCxn id="27830" idx="4"/>
            </p:cNvCxnSpPr>
            <p:nvPr/>
          </p:nvCxnSpPr>
          <p:spPr bwMode="auto">
            <a:xfrm flipH="1" flipV="1">
              <a:off x="8791902" y="2345614"/>
              <a:ext cx="410984" cy="8718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7766" name="TextBox 343"/>
            <p:cNvSpPr txBox="1">
              <a:spLocks noChangeArrowheads="1"/>
            </p:cNvSpPr>
            <p:nvPr/>
          </p:nvSpPr>
          <p:spPr bwMode="auto">
            <a:xfrm>
              <a:off x="7958081" y="2471292"/>
              <a:ext cx="87440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i="1">
                  <a:latin typeface="Arial" charset="0"/>
                </a:rPr>
                <a:t>ISP A</a:t>
              </a:r>
            </a:p>
          </p:txBody>
        </p:sp>
        <p:grpSp>
          <p:nvGrpSpPr>
            <p:cNvPr id="27767" name="Group 133"/>
            <p:cNvGrpSpPr>
              <a:grpSpLocks/>
            </p:cNvGrpSpPr>
            <p:nvPr/>
          </p:nvGrpSpPr>
          <p:grpSpPr bwMode="auto">
            <a:xfrm>
              <a:off x="9555206" y="2650627"/>
              <a:ext cx="532759" cy="184809"/>
              <a:chOff x="2356" y="1300"/>
              <a:chExt cx="555" cy="194"/>
            </a:xfrm>
          </p:grpSpPr>
          <p:sp>
            <p:nvSpPr>
              <p:cNvPr id="27822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823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824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825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828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829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826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27" name="Line 141"/>
              <p:cNvSpPr>
                <a:spLocks noChangeShapeType="1"/>
              </p:cNvSpPr>
              <p:nvPr/>
            </p:nvSpPr>
            <p:spPr bwMode="auto">
              <a:xfrm>
                <a:off x="2906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768" name="Group 133"/>
            <p:cNvGrpSpPr>
              <a:grpSpLocks/>
            </p:cNvGrpSpPr>
            <p:nvPr/>
          </p:nvGrpSpPr>
          <p:grpSpPr bwMode="auto">
            <a:xfrm>
              <a:off x="8772607" y="2725609"/>
              <a:ext cx="532759" cy="184809"/>
              <a:chOff x="2356" y="1300"/>
              <a:chExt cx="555" cy="194"/>
            </a:xfrm>
          </p:grpSpPr>
          <p:sp>
            <p:nvSpPr>
              <p:cNvPr id="27814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815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816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817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820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821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818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19" name="Line 141"/>
              <p:cNvSpPr>
                <a:spLocks noChangeShapeType="1"/>
              </p:cNvSpPr>
              <p:nvPr/>
            </p:nvSpPr>
            <p:spPr bwMode="auto">
              <a:xfrm>
                <a:off x="2906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769" name="Group 133"/>
            <p:cNvGrpSpPr>
              <a:grpSpLocks/>
            </p:cNvGrpSpPr>
            <p:nvPr/>
          </p:nvGrpSpPr>
          <p:grpSpPr bwMode="auto">
            <a:xfrm>
              <a:off x="9060908" y="2428111"/>
              <a:ext cx="532759" cy="184809"/>
              <a:chOff x="2356" y="1300"/>
              <a:chExt cx="555" cy="194"/>
            </a:xfrm>
          </p:grpSpPr>
          <p:sp>
            <p:nvSpPr>
              <p:cNvPr id="27806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807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808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809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812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813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810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11" name="Line 141"/>
              <p:cNvSpPr>
                <a:spLocks noChangeShapeType="1"/>
              </p:cNvSpPr>
              <p:nvPr/>
            </p:nvSpPr>
            <p:spPr bwMode="auto">
              <a:xfrm>
                <a:off x="2907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770" name="Group 133"/>
            <p:cNvGrpSpPr>
              <a:grpSpLocks/>
            </p:cNvGrpSpPr>
            <p:nvPr/>
          </p:nvGrpSpPr>
          <p:grpSpPr bwMode="auto">
            <a:xfrm>
              <a:off x="10005281" y="2289952"/>
              <a:ext cx="532759" cy="184809"/>
              <a:chOff x="2356" y="1300"/>
              <a:chExt cx="555" cy="194"/>
            </a:xfrm>
          </p:grpSpPr>
          <p:sp>
            <p:nvSpPr>
              <p:cNvPr id="27798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799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800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801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804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805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802" name="Line 140"/>
              <p:cNvSpPr>
                <a:spLocks noChangeShapeType="1"/>
              </p:cNvSpPr>
              <p:nvPr/>
            </p:nvSpPr>
            <p:spPr bwMode="auto">
              <a:xfrm>
                <a:off x="2358" y="1360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03" name="Line 141"/>
              <p:cNvSpPr>
                <a:spLocks noChangeShapeType="1"/>
              </p:cNvSpPr>
              <p:nvPr/>
            </p:nvSpPr>
            <p:spPr bwMode="auto">
              <a:xfrm>
                <a:off x="2906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771" name="Group 133"/>
            <p:cNvGrpSpPr>
              <a:grpSpLocks/>
            </p:cNvGrpSpPr>
            <p:nvPr/>
          </p:nvGrpSpPr>
          <p:grpSpPr bwMode="auto">
            <a:xfrm>
              <a:off x="10232661" y="2882876"/>
              <a:ext cx="532759" cy="184809"/>
              <a:chOff x="2356" y="1300"/>
              <a:chExt cx="555" cy="194"/>
            </a:xfrm>
          </p:grpSpPr>
          <p:sp>
            <p:nvSpPr>
              <p:cNvPr id="27790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791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792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793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796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97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794" name="Line 140"/>
              <p:cNvSpPr>
                <a:spLocks noChangeShapeType="1"/>
              </p:cNvSpPr>
              <p:nvPr/>
            </p:nvSpPr>
            <p:spPr bwMode="auto">
              <a:xfrm>
                <a:off x="2358" y="1362"/>
                <a:ext cx="0" cy="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95" name="Line 141"/>
              <p:cNvSpPr>
                <a:spLocks noChangeShapeType="1"/>
              </p:cNvSpPr>
              <p:nvPr/>
            </p:nvSpPr>
            <p:spPr bwMode="auto">
              <a:xfrm>
                <a:off x="2906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772" name="Group 133"/>
            <p:cNvGrpSpPr>
              <a:grpSpLocks/>
            </p:cNvGrpSpPr>
            <p:nvPr/>
          </p:nvGrpSpPr>
          <p:grpSpPr bwMode="auto">
            <a:xfrm>
              <a:off x="9330660" y="3072767"/>
              <a:ext cx="532759" cy="184809"/>
              <a:chOff x="2356" y="1300"/>
              <a:chExt cx="555" cy="194"/>
            </a:xfrm>
          </p:grpSpPr>
          <p:sp>
            <p:nvSpPr>
              <p:cNvPr id="27782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783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784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785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788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89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786" name="Line 140"/>
              <p:cNvSpPr>
                <a:spLocks noChangeShapeType="1"/>
              </p:cNvSpPr>
              <p:nvPr/>
            </p:nvSpPr>
            <p:spPr bwMode="auto">
              <a:xfrm>
                <a:off x="2357" y="1362"/>
                <a:ext cx="0" cy="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87" name="Line 141"/>
              <p:cNvSpPr>
                <a:spLocks noChangeShapeType="1"/>
              </p:cNvSpPr>
              <p:nvPr/>
            </p:nvSpPr>
            <p:spPr bwMode="auto">
              <a:xfrm>
                <a:off x="2907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773" name="Group 133"/>
            <p:cNvGrpSpPr>
              <a:grpSpLocks/>
            </p:cNvGrpSpPr>
            <p:nvPr/>
          </p:nvGrpSpPr>
          <p:grpSpPr bwMode="auto">
            <a:xfrm>
              <a:off x="8438032" y="3018963"/>
              <a:ext cx="532759" cy="184809"/>
              <a:chOff x="2356" y="1300"/>
              <a:chExt cx="555" cy="194"/>
            </a:xfrm>
          </p:grpSpPr>
          <p:sp>
            <p:nvSpPr>
              <p:cNvPr id="27774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775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776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777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780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81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778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79" name="Line 141"/>
              <p:cNvSpPr>
                <a:spLocks noChangeShapeType="1"/>
              </p:cNvSpPr>
              <p:nvPr/>
            </p:nvSpPr>
            <p:spPr bwMode="auto">
              <a:xfrm>
                <a:off x="2907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7653" name="Group 416"/>
          <p:cNvGrpSpPr>
            <a:grpSpLocks/>
          </p:cNvGrpSpPr>
          <p:nvPr/>
        </p:nvGrpSpPr>
        <p:grpSpPr bwMode="auto">
          <a:xfrm>
            <a:off x="1498600" y="4165600"/>
            <a:ext cx="3086100" cy="1168400"/>
            <a:chOff x="7848600" y="2044700"/>
            <a:chExt cx="3200399" cy="1371600"/>
          </a:xfrm>
        </p:grpSpPr>
        <p:sp>
          <p:nvSpPr>
            <p:cNvPr id="27672" name="Oval 417"/>
            <p:cNvSpPr>
              <a:spLocks noChangeArrowheads="1"/>
            </p:cNvSpPr>
            <p:nvPr/>
          </p:nvSpPr>
          <p:spPr bwMode="auto">
            <a:xfrm>
              <a:off x="7848600" y="2044700"/>
              <a:ext cx="3200399" cy="1371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grpSp>
          <p:nvGrpSpPr>
            <p:cNvPr id="27673" name="Group 133"/>
            <p:cNvGrpSpPr>
              <a:grpSpLocks/>
            </p:cNvGrpSpPr>
            <p:nvPr/>
          </p:nvGrpSpPr>
          <p:grpSpPr bwMode="auto">
            <a:xfrm>
              <a:off x="8526482" y="2160804"/>
              <a:ext cx="532759" cy="184809"/>
              <a:chOff x="2356" y="1300"/>
              <a:chExt cx="555" cy="194"/>
            </a:xfrm>
          </p:grpSpPr>
          <p:sp>
            <p:nvSpPr>
              <p:cNvPr id="27747" name="Oval 492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748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749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750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753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54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751" name="Line 140"/>
              <p:cNvSpPr>
                <a:spLocks noChangeShapeType="1"/>
              </p:cNvSpPr>
              <p:nvPr/>
            </p:nvSpPr>
            <p:spPr bwMode="auto">
              <a:xfrm>
                <a:off x="2358" y="1360"/>
                <a:ext cx="0" cy="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52" name="Line 141"/>
              <p:cNvSpPr>
                <a:spLocks noChangeShapeType="1"/>
              </p:cNvSpPr>
              <p:nvPr/>
            </p:nvSpPr>
            <p:spPr bwMode="auto">
              <a:xfrm>
                <a:off x="2907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27674" name="Straight Connector 419"/>
            <p:cNvCxnSpPr>
              <a:cxnSpLocks noChangeShapeType="1"/>
              <a:stCxn id="27752" idx="0"/>
            </p:cNvCxnSpPr>
            <p:nvPr/>
          </p:nvCxnSpPr>
          <p:spPr bwMode="auto">
            <a:xfrm>
              <a:off x="9055401" y="2220819"/>
              <a:ext cx="975377" cy="13653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75" name="Straight Connector 420"/>
            <p:cNvCxnSpPr>
              <a:cxnSpLocks noChangeShapeType="1"/>
            </p:cNvCxnSpPr>
            <p:nvPr/>
          </p:nvCxnSpPr>
          <p:spPr bwMode="auto">
            <a:xfrm>
              <a:off x="9522191" y="2583188"/>
              <a:ext cx="120745" cy="833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76" name="Straight Connector 421"/>
            <p:cNvCxnSpPr>
              <a:cxnSpLocks noChangeShapeType="1"/>
            </p:cNvCxnSpPr>
            <p:nvPr/>
          </p:nvCxnSpPr>
          <p:spPr bwMode="auto">
            <a:xfrm flipV="1">
              <a:off x="9323081" y="2786992"/>
              <a:ext cx="243358" cy="4562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77" name="Straight Connector 422"/>
            <p:cNvCxnSpPr>
              <a:cxnSpLocks noChangeShapeType="1"/>
            </p:cNvCxnSpPr>
            <p:nvPr/>
          </p:nvCxnSpPr>
          <p:spPr bwMode="auto">
            <a:xfrm flipV="1">
              <a:off x="9028147" y="2611644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78" name="Straight Connector 423"/>
            <p:cNvCxnSpPr>
              <a:cxnSpLocks noChangeShapeType="1"/>
            </p:cNvCxnSpPr>
            <p:nvPr/>
          </p:nvCxnSpPr>
          <p:spPr bwMode="auto">
            <a:xfrm flipV="1">
              <a:off x="8729859" y="2909476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79" name="Straight Connector 424"/>
            <p:cNvCxnSpPr>
              <a:cxnSpLocks noChangeShapeType="1"/>
            </p:cNvCxnSpPr>
            <p:nvPr/>
          </p:nvCxnSpPr>
          <p:spPr bwMode="auto">
            <a:xfrm flipV="1">
              <a:off x="9537887" y="2836224"/>
              <a:ext cx="252969" cy="25294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80" name="Straight Connector 425"/>
            <p:cNvCxnSpPr>
              <a:cxnSpLocks noChangeShapeType="1"/>
            </p:cNvCxnSpPr>
            <p:nvPr/>
          </p:nvCxnSpPr>
          <p:spPr bwMode="auto">
            <a:xfrm flipH="1" flipV="1">
              <a:off x="10029359" y="2822067"/>
              <a:ext cx="354959" cy="12439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81" name="Straight Connector 426"/>
            <p:cNvCxnSpPr>
              <a:cxnSpLocks noChangeShapeType="1"/>
            </p:cNvCxnSpPr>
            <p:nvPr/>
          </p:nvCxnSpPr>
          <p:spPr bwMode="auto">
            <a:xfrm flipV="1">
              <a:off x="10015190" y="2475242"/>
              <a:ext cx="283363" cy="19566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682" name="Straight Connector 427"/>
            <p:cNvCxnSpPr>
              <a:cxnSpLocks noChangeShapeType="1"/>
              <a:endCxn id="27747" idx="4"/>
            </p:cNvCxnSpPr>
            <p:nvPr/>
          </p:nvCxnSpPr>
          <p:spPr bwMode="auto">
            <a:xfrm flipH="1" flipV="1">
              <a:off x="8791902" y="2345614"/>
              <a:ext cx="410984" cy="8718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7683" name="TextBox 428"/>
            <p:cNvSpPr txBox="1">
              <a:spLocks noChangeArrowheads="1"/>
            </p:cNvSpPr>
            <p:nvPr/>
          </p:nvSpPr>
          <p:spPr bwMode="auto">
            <a:xfrm>
              <a:off x="7958081" y="2471292"/>
              <a:ext cx="876536" cy="4696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i="1">
                  <a:latin typeface="Arial" charset="0"/>
                </a:rPr>
                <a:t>ISP C</a:t>
              </a:r>
            </a:p>
          </p:txBody>
        </p:sp>
        <p:grpSp>
          <p:nvGrpSpPr>
            <p:cNvPr id="27684" name="Group 133"/>
            <p:cNvGrpSpPr>
              <a:grpSpLocks/>
            </p:cNvGrpSpPr>
            <p:nvPr/>
          </p:nvGrpSpPr>
          <p:grpSpPr bwMode="auto">
            <a:xfrm>
              <a:off x="9555206" y="2650627"/>
              <a:ext cx="532759" cy="184809"/>
              <a:chOff x="2356" y="1300"/>
              <a:chExt cx="555" cy="194"/>
            </a:xfrm>
          </p:grpSpPr>
          <p:sp>
            <p:nvSpPr>
              <p:cNvPr id="27739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740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741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742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745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46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743" name="Line 140"/>
              <p:cNvSpPr>
                <a:spLocks noChangeShapeType="1"/>
              </p:cNvSpPr>
              <p:nvPr/>
            </p:nvSpPr>
            <p:spPr bwMode="auto">
              <a:xfrm>
                <a:off x="2358" y="1360"/>
                <a:ext cx="0" cy="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44" name="Line 141"/>
              <p:cNvSpPr>
                <a:spLocks noChangeShapeType="1"/>
              </p:cNvSpPr>
              <p:nvPr/>
            </p:nvSpPr>
            <p:spPr bwMode="auto">
              <a:xfrm>
                <a:off x="2907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85" name="Group 133"/>
            <p:cNvGrpSpPr>
              <a:grpSpLocks/>
            </p:cNvGrpSpPr>
            <p:nvPr/>
          </p:nvGrpSpPr>
          <p:grpSpPr bwMode="auto">
            <a:xfrm>
              <a:off x="8772607" y="2725609"/>
              <a:ext cx="532759" cy="184809"/>
              <a:chOff x="2356" y="1300"/>
              <a:chExt cx="555" cy="194"/>
            </a:xfrm>
          </p:grpSpPr>
          <p:sp>
            <p:nvSpPr>
              <p:cNvPr id="27731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732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733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734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737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38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735" name="Line 140"/>
              <p:cNvSpPr>
                <a:spLocks noChangeShapeType="1"/>
              </p:cNvSpPr>
              <p:nvPr/>
            </p:nvSpPr>
            <p:spPr bwMode="auto">
              <a:xfrm>
                <a:off x="2357" y="1360"/>
                <a:ext cx="0" cy="8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36" name="Line 141"/>
              <p:cNvSpPr>
                <a:spLocks noChangeShapeType="1"/>
              </p:cNvSpPr>
              <p:nvPr/>
            </p:nvSpPr>
            <p:spPr bwMode="auto">
              <a:xfrm>
                <a:off x="2908" y="1362"/>
                <a:ext cx="0" cy="8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86" name="Group 133"/>
            <p:cNvGrpSpPr>
              <a:grpSpLocks/>
            </p:cNvGrpSpPr>
            <p:nvPr/>
          </p:nvGrpSpPr>
          <p:grpSpPr bwMode="auto">
            <a:xfrm>
              <a:off x="9060908" y="2428111"/>
              <a:ext cx="532759" cy="184809"/>
              <a:chOff x="2356" y="1300"/>
              <a:chExt cx="555" cy="194"/>
            </a:xfrm>
          </p:grpSpPr>
          <p:sp>
            <p:nvSpPr>
              <p:cNvPr id="27723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724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725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726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729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30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727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28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87" name="Group 133"/>
            <p:cNvGrpSpPr>
              <a:grpSpLocks/>
            </p:cNvGrpSpPr>
            <p:nvPr/>
          </p:nvGrpSpPr>
          <p:grpSpPr bwMode="auto">
            <a:xfrm>
              <a:off x="10005281" y="2289952"/>
              <a:ext cx="532759" cy="184809"/>
              <a:chOff x="2356" y="1300"/>
              <a:chExt cx="555" cy="194"/>
            </a:xfrm>
          </p:grpSpPr>
          <p:sp>
            <p:nvSpPr>
              <p:cNvPr id="27715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716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717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718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721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22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719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20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88" name="Group 133"/>
            <p:cNvGrpSpPr>
              <a:grpSpLocks/>
            </p:cNvGrpSpPr>
            <p:nvPr/>
          </p:nvGrpSpPr>
          <p:grpSpPr bwMode="auto">
            <a:xfrm>
              <a:off x="10232661" y="2882876"/>
              <a:ext cx="532759" cy="184809"/>
              <a:chOff x="2356" y="1300"/>
              <a:chExt cx="555" cy="194"/>
            </a:xfrm>
          </p:grpSpPr>
          <p:sp>
            <p:nvSpPr>
              <p:cNvPr id="27707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708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709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710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713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14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711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12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89" name="Group 133"/>
            <p:cNvGrpSpPr>
              <a:grpSpLocks/>
            </p:cNvGrpSpPr>
            <p:nvPr/>
          </p:nvGrpSpPr>
          <p:grpSpPr bwMode="auto">
            <a:xfrm>
              <a:off x="9330660" y="3072767"/>
              <a:ext cx="532759" cy="184809"/>
              <a:chOff x="2356" y="1300"/>
              <a:chExt cx="555" cy="194"/>
            </a:xfrm>
          </p:grpSpPr>
          <p:sp>
            <p:nvSpPr>
              <p:cNvPr id="27699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700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701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702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705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06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703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04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90" name="Group 133"/>
            <p:cNvGrpSpPr>
              <a:grpSpLocks/>
            </p:cNvGrpSpPr>
            <p:nvPr/>
          </p:nvGrpSpPr>
          <p:grpSpPr bwMode="auto">
            <a:xfrm>
              <a:off x="8438032" y="3018963"/>
              <a:ext cx="532759" cy="184809"/>
              <a:chOff x="2356" y="1300"/>
              <a:chExt cx="555" cy="194"/>
            </a:xfrm>
          </p:grpSpPr>
          <p:sp>
            <p:nvSpPr>
              <p:cNvPr id="27691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692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7693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7694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7697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698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695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96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cxnSp>
        <p:nvCxnSpPr>
          <p:cNvPr id="27654" name="Straight Connector 12"/>
          <p:cNvCxnSpPr>
            <a:cxnSpLocks noChangeShapeType="1"/>
            <a:endCxn id="27832" idx="1"/>
          </p:cNvCxnSpPr>
          <p:nvPr/>
        </p:nvCxnSpPr>
        <p:spPr bwMode="auto">
          <a:xfrm>
            <a:off x="2382838" y="2609850"/>
            <a:ext cx="238125" cy="261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55" name="Straight Connector 500"/>
          <p:cNvCxnSpPr>
            <a:cxnSpLocks noChangeShapeType="1"/>
            <a:endCxn id="27834" idx="1"/>
          </p:cNvCxnSpPr>
          <p:nvPr/>
        </p:nvCxnSpPr>
        <p:spPr bwMode="auto">
          <a:xfrm>
            <a:off x="1638300" y="2849563"/>
            <a:ext cx="900113" cy="12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56" name="Straight Connector 501"/>
          <p:cNvCxnSpPr>
            <a:cxnSpLocks noChangeShapeType="1"/>
            <a:endCxn id="27830" idx="2"/>
          </p:cNvCxnSpPr>
          <p:nvPr/>
        </p:nvCxnSpPr>
        <p:spPr bwMode="auto">
          <a:xfrm flipV="1">
            <a:off x="1235075" y="2973388"/>
            <a:ext cx="1303338" cy="277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57" name="Straight Connector 502"/>
          <p:cNvCxnSpPr>
            <a:cxnSpLocks noChangeShapeType="1"/>
            <a:endCxn id="27800" idx="1"/>
          </p:cNvCxnSpPr>
          <p:nvPr/>
        </p:nvCxnSpPr>
        <p:spPr bwMode="auto">
          <a:xfrm>
            <a:off x="3916363" y="2411413"/>
            <a:ext cx="307975" cy="573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58" name="Straight Connector 503"/>
          <p:cNvCxnSpPr>
            <a:cxnSpLocks noChangeShapeType="1"/>
            <a:endCxn id="27800" idx="0"/>
          </p:cNvCxnSpPr>
          <p:nvPr/>
        </p:nvCxnSpPr>
        <p:spPr bwMode="auto">
          <a:xfrm flipH="1">
            <a:off x="4425950" y="2389188"/>
            <a:ext cx="384175" cy="579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59" name="Straight Connector 504"/>
          <p:cNvCxnSpPr>
            <a:cxnSpLocks noChangeShapeType="1"/>
            <a:endCxn id="27883" idx="0"/>
          </p:cNvCxnSpPr>
          <p:nvPr/>
        </p:nvCxnSpPr>
        <p:spPr bwMode="auto">
          <a:xfrm>
            <a:off x="6770688" y="2900363"/>
            <a:ext cx="215900" cy="1046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0" name="Straight Connector 505"/>
          <p:cNvCxnSpPr>
            <a:cxnSpLocks noChangeShapeType="1"/>
          </p:cNvCxnSpPr>
          <p:nvPr/>
        </p:nvCxnSpPr>
        <p:spPr bwMode="auto">
          <a:xfrm flipH="1">
            <a:off x="7137400" y="3251200"/>
            <a:ext cx="241300" cy="692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1" name="Straight Connector 506"/>
          <p:cNvCxnSpPr>
            <a:cxnSpLocks noChangeShapeType="1"/>
            <a:stCxn id="27949" idx="4"/>
            <a:endCxn id="27878" idx="0"/>
          </p:cNvCxnSpPr>
          <p:nvPr/>
        </p:nvCxnSpPr>
        <p:spPr bwMode="auto">
          <a:xfrm flipH="1">
            <a:off x="7483475" y="4229100"/>
            <a:ext cx="541338" cy="249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2" name="Straight Connector 507"/>
          <p:cNvCxnSpPr>
            <a:cxnSpLocks noChangeShapeType="1"/>
          </p:cNvCxnSpPr>
          <p:nvPr/>
        </p:nvCxnSpPr>
        <p:spPr bwMode="auto">
          <a:xfrm flipH="1" flipV="1">
            <a:off x="7454900" y="4573588"/>
            <a:ext cx="796925" cy="614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3" name="Straight Connector 508"/>
          <p:cNvCxnSpPr>
            <a:cxnSpLocks noChangeShapeType="1"/>
            <a:endCxn id="27865" idx="5"/>
          </p:cNvCxnSpPr>
          <p:nvPr/>
        </p:nvCxnSpPr>
        <p:spPr bwMode="auto">
          <a:xfrm flipH="1" flipV="1">
            <a:off x="6496050" y="4722813"/>
            <a:ext cx="1047750" cy="966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4" name="Straight Connector 509"/>
          <p:cNvCxnSpPr>
            <a:cxnSpLocks noChangeShapeType="1"/>
            <a:stCxn id="27947" idx="0"/>
          </p:cNvCxnSpPr>
          <p:nvPr/>
        </p:nvCxnSpPr>
        <p:spPr bwMode="auto">
          <a:xfrm flipH="1" flipV="1">
            <a:off x="5319713" y="4694238"/>
            <a:ext cx="285750" cy="1160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5" name="Straight Connector 510"/>
          <p:cNvCxnSpPr>
            <a:cxnSpLocks noChangeShapeType="1"/>
          </p:cNvCxnSpPr>
          <p:nvPr/>
        </p:nvCxnSpPr>
        <p:spPr bwMode="auto">
          <a:xfrm flipH="1" flipV="1">
            <a:off x="4068763" y="5045075"/>
            <a:ext cx="371475" cy="973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6" name="Straight Connector 511"/>
          <p:cNvCxnSpPr>
            <a:cxnSpLocks noChangeShapeType="1"/>
            <a:stCxn id="27944" idx="0"/>
          </p:cNvCxnSpPr>
          <p:nvPr/>
        </p:nvCxnSpPr>
        <p:spPr bwMode="auto">
          <a:xfrm flipH="1" flipV="1">
            <a:off x="3144838" y="5192713"/>
            <a:ext cx="244475" cy="661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7" name="Straight Connector 512"/>
          <p:cNvCxnSpPr>
            <a:cxnSpLocks noChangeShapeType="1"/>
          </p:cNvCxnSpPr>
          <p:nvPr/>
        </p:nvCxnSpPr>
        <p:spPr bwMode="auto">
          <a:xfrm flipV="1">
            <a:off x="1790700" y="5160963"/>
            <a:ext cx="401638" cy="209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8" name="Straight Connector 513"/>
          <p:cNvCxnSpPr>
            <a:cxnSpLocks noChangeShapeType="1"/>
            <a:endCxn id="27695" idx="0"/>
          </p:cNvCxnSpPr>
          <p:nvPr/>
        </p:nvCxnSpPr>
        <p:spPr bwMode="auto">
          <a:xfrm flipV="1">
            <a:off x="1362075" y="5045075"/>
            <a:ext cx="706438" cy="44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9" name="Straight Connector 514"/>
          <p:cNvCxnSpPr>
            <a:cxnSpLocks noChangeShapeType="1"/>
            <a:endCxn id="27751" idx="1"/>
          </p:cNvCxnSpPr>
          <p:nvPr/>
        </p:nvCxnSpPr>
        <p:spPr bwMode="auto">
          <a:xfrm>
            <a:off x="1155700" y="4376738"/>
            <a:ext cx="996950" cy="4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8" name="Rectangle 2"/>
          <p:cNvSpPr txBox="1">
            <a:spLocks noChangeArrowheads="1"/>
          </p:cNvSpPr>
          <p:nvPr/>
        </p:nvSpPr>
        <p:spPr bwMode="auto">
          <a:xfrm>
            <a:off x="468313" y="404813"/>
            <a:ext cx="8096250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2800" dirty="0" smtClean="0">
                <a:latin typeface="+mn-lt"/>
              </a:rPr>
              <a:t>Competição e alternativas</a:t>
            </a:r>
            <a:endParaRPr lang="pt-PT" sz="2800" dirty="0">
              <a:latin typeface="+mn-lt"/>
            </a:endParaRPr>
          </a:p>
        </p:txBody>
      </p:sp>
      <p:sp>
        <p:nvSpPr>
          <p:cNvPr id="32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15FCE0-DEE1-B749-9FA9-EB0D4502A5F5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7" name="Group 5"/>
          <p:cNvGrpSpPr>
            <a:grpSpLocks/>
          </p:cNvGrpSpPr>
          <p:nvPr/>
        </p:nvGrpSpPr>
        <p:grpSpPr bwMode="auto">
          <a:xfrm>
            <a:off x="450850" y="1849438"/>
            <a:ext cx="8437563" cy="4559300"/>
            <a:chOff x="154891" y="1905681"/>
            <a:chExt cx="8436427" cy="4559651"/>
          </a:xfrm>
        </p:grpSpPr>
        <p:grpSp>
          <p:nvGrpSpPr>
            <p:cNvPr id="29992" name="Group 2"/>
            <p:cNvGrpSpPr>
              <a:grpSpLocks/>
            </p:cNvGrpSpPr>
            <p:nvPr/>
          </p:nvGrpSpPr>
          <p:grpSpPr bwMode="auto">
            <a:xfrm>
              <a:off x="1529396" y="2297655"/>
              <a:ext cx="648422" cy="418253"/>
              <a:chOff x="3053396" y="4304255"/>
              <a:chExt cx="648422" cy="418253"/>
            </a:xfrm>
          </p:grpSpPr>
          <p:sp>
            <p:nvSpPr>
              <p:cNvPr id="30044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45" name="TextBox 1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9993" name="Group 131"/>
            <p:cNvGrpSpPr>
              <a:grpSpLocks/>
            </p:cNvGrpSpPr>
            <p:nvPr/>
          </p:nvGrpSpPr>
          <p:grpSpPr bwMode="auto">
            <a:xfrm>
              <a:off x="373696" y="3097755"/>
              <a:ext cx="648422" cy="418253"/>
              <a:chOff x="3053396" y="4304255"/>
              <a:chExt cx="648422" cy="418253"/>
            </a:xfrm>
          </p:grpSpPr>
          <p:sp>
            <p:nvSpPr>
              <p:cNvPr id="30042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43" name="TextBox 133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9994" name="Group 135"/>
            <p:cNvGrpSpPr>
              <a:grpSpLocks/>
            </p:cNvGrpSpPr>
            <p:nvPr/>
          </p:nvGrpSpPr>
          <p:grpSpPr bwMode="auto">
            <a:xfrm>
              <a:off x="6037896" y="2551655"/>
              <a:ext cx="648422" cy="418253"/>
              <a:chOff x="3053396" y="4304255"/>
              <a:chExt cx="648422" cy="418253"/>
            </a:xfrm>
          </p:grpSpPr>
          <p:sp>
            <p:nvSpPr>
              <p:cNvPr id="30040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41" name="TextBox 137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9995" name="Group 138"/>
            <p:cNvGrpSpPr>
              <a:grpSpLocks/>
            </p:cNvGrpSpPr>
            <p:nvPr/>
          </p:nvGrpSpPr>
          <p:grpSpPr bwMode="auto">
            <a:xfrm>
              <a:off x="945196" y="5409155"/>
              <a:ext cx="648422" cy="418253"/>
              <a:chOff x="3053396" y="4304255"/>
              <a:chExt cx="648422" cy="418253"/>
            </a:xfrm>
          </p:grpSpPr>
          <p:sp>
            <p:nvSpPr>
              <p:cNvPr id="30038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39" name="TextBox 140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9996" name="Group 141"/>
            <p:cNvGrpSpPr>
              <a:grpSpLocks/>
            </p:cNvGrpSpPr>
            <p:nvPr/>
          </p:nvGrpSpPr>
          <p:grpSpPr bwMode="auto">
            <a:xfrm>
              <a:off x="526096" y="4786855"/>
              <a:ext cx="648422" cy="418253"/>
              <a:chOff x="3053396" y="4304255"/>
              <a:chExt cx="648422" cy="418253"/>
            </a:xfrm>
          </p:grpSpPr>
          <p:sp>
            <p:nvSpPr>
              <p:cNvPr id="30036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37" name="TextBox 143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9997" name="Group 144"/>
            <p:cNvGrpSpPr>
              <a:grpSpLocks/>
            </p:cNvGrpSpPr>
            <p:nvPr/>
          </p:nvGrpSpPr>
          <p:grpSpPr bwMode="auto">
            <a:xfrm>
              <a:off x="297496" y="4126455"/>
              <a:ext cx="648422" cy="418253"/>
              <a:chOff x="3053396" y="4304255"/>
              <a:chExt cx="648422" cy="418253"/>
            </a:xfrm>
          </p:grpSpPr>
          <p:sp>
            <p:nvSpPr>
              <p:cNvPr id="30034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35" name="TextBox 146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9998" name="Group 147"/>
            <p:cNvGrpSpPr>
              <a:grpSpLocks/>
            </p:cNvGrpSpPr>
            <p:nvPr/>
          </p:nvGrpSpPr>
          <p:grpSpPr bwMode="auto">
            <a:xfrm>
              <a:off x="6787196" y="2983455"/>
              <a:ext cx="648422" cy="418253"/>
              <a:chOff x="3053396" y="4304255"/>
              <a:chExt cx="648422" cy="418253"/>
            </a:xfrm>
          </p:grpSpPr>
          <p:sp>
            <p:nvSpPr>
              <p:cNvPr id="30032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33" name="TextBox 149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29999" name="Group 150"/>
            <p:cNvGrpSpPr>
              <a:grpSpLocks/>
            </p:cNvGrpSpPr>
            <p:nvPr/>
          </p:nvGrpSpPr>
          <p:grpSpPr bwMode="auto">
            <a:xfrm>
              <a:off x="3129596" y="2056355"/>
              <a:ext cx="648422" cy="418253"/>
              <a:chOff x="3053396" y="4304255"/>
              <a:chExt cx="648422" cy="418253"/>
            </a:xfrm>
          </p:grpSpPr>
          <p:sp>
            <p:nvSpPr>
              <p:cNvPr id="30030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31" name="TextBox 152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0000" name="Group 153"/>
            <p:cNvGrpSpPr>
              <a:grpSpLocks/>
            </p:cNvGrpSpPr>
            <p:nvPr/>
          </p:nvGrpSpPr>
          <p:grpSpPr bwMode="auto">
            <a:xfrm>
              <a:off x="754696" y="2704055"/>
              <a:ext cx="648422" cy="418253"/>
              <a:chOff x="3053396" y="4304255"/>
              <a:chExt cx="648422" cy="418253"/>
            </a:xfrm>
          </p:grpSpPr>
          <p:sp>
            <p:nvSpPr>
              <p:cNvPr id="30028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29" name="TextBox 155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0001" name="Group 156"/>
            <p:cNvGrpSpPr>
              <a:grpSpLocks/>
            </p:cNvGrpSpPr>
            <p:nvPr/>
          </p:nvGrpSpPr>
          <p:grpSpPr bwMode="auto">
            <a:xfrm>
              <a:off x="4043996" y="2030955"/>
              <a:ext cx="648422" cy="418253"/>
              <a:chOff x="3053396" y="4304255"/>
              <a:chExt cx="648422" cy="418253"/>
            </a:xfrm>
          </p:grpSpPr>
          <p:sp>
            <p:nvSpPr>
              <p:cNvPr id="30026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27" name="TextBox 158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0002" name="Group 160"/>
            <p:cNvGrpSpPr>
              <a:grpSpLocks/>
            </p:cNvGrpSpPr>
            <p:nvPr/>
          </p:nvGrpSpPr>
          <p:grpSpPr bwMode="auto">
            <a:xfrm>
              <a:off x="7104696" y="5663155"/>
              <a:ext cx="648422" cy="418253"/>
              <a:chOff x="3053396" y="4304255"/>
              <a:chExt cx="648422" cy="418253"/>
            </a:xfrm>
          </p:grpSpPr>
          <p:sp>
            <p:nvSpPr>
              <p:cNvPr id="30024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25" name="TextBox 162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0003" name="Group 163"/>
            <p:cNvGrpSpPr>
              <a:grpSpLocks/>
            </p:cNvGrpSpPr>
            <p:nvPr/>
          </p:nvGrpSpPr>
          <p:grpSpPr bwMode="auto">
            <a:xfrm>
              <a:off x="7942896" y="5015455"/>
              <a:ext cx="648422" cy="418253"/>
              <a:chOff x="3053396" y="4304255"/>
              <a:chExt cx="648422" cy="418253"/>
            </a:xfrm>
          </p:grpSpPr>
          <p:sp>
            <p:nvSpPr>
              <p:cNvPr id="30022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23" name="TextBox 165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0004" name="Group 166"/>
            <p:cNvGrpSpPr>
              <a:grpSpLocks/>
            </p:cNvGrpSpPr>
            <p:nvPr/>
          </p:nvGrpSpPr>
          <p:grpSpPr bwMode="auto">
            <a:xfrm>
              <a:off x="7714296" y="4101055"/>
              <a:ext cx="648422" cy="418253"/>
              <a:chOff x="3053396" y="4304255"/>
              <a:chExt cx="648422" cy="418253"/>
            </a:xfrm>
          </p:grpSpPr>
          <p:sp>
            <p:nvSpPr>
              <p:cNvPr id="30020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21" name="TextBox 168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0005" name="Group 169"/>
            <p:cNvGrpSpPr>
              <a:grpSpLocks/>
            </p:cNvGrpSpPr>
            <p:nvPr/>
          </p:nvGrpSpPr>
          <p:grpSpPr bwMode="auto">
            <a:xfrm>
              <a:off x="4869496" y="5904455"/>
              <a:ext cx="648422" cy="418253"/>
              <a:chOff x="3053396" y="4304255"/>
              <a:chExt cx="648422" cy="418253"/>
            </a:xfrm>
          </p:grpSpPr>
          <p:sp>
            <p:nvSpPr>
              <p:cNvPr id="30018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19" name="TextBox 171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0006" name="Group 172"/>
            <p:cNvGrpSpPr>
              <a:grpSpLocks/>
            </p:cNvGrpSpPr>
            <p:nvPr/>
          </p:nvGrpSpPr>
          <p:grpSpPr bwMode="auto">
            <a:xfrm>
              <a:off x="3955096" y="6044155"/>
              <a:ext cx="648422" cy="418253"/>
              <a:chOff x="3053396" y="4304255"/>
              <a:chExt cx="648422" cy="418253"/>
            </a:xfrm>
          </p:grpSpPr>
          <p:sp>
            <p:nvSpPr>
              <p:cNvPr id="30016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17" name="TextBox 174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0007" name="Group 175"/>
            <p:cNvGrpSpPr>
              <a:grpSpLocks/>
            </p:cNvGrpSpPr>
            <p:nvPr/>
          </p:nvGrpSpPr>
          <p:grpSpPr bwMode="auto">
            <a:xfrm>
              <a:off x="2735896" y="5891755"/>
              <a:ext cx="648422" cy="418253"/>
              <a:chOff x="3053396" y="4304255"/>
              <a:chExt cx="648422" cy="418253"/>
            </a:xfrm>
          </p:grpSpPr>
          <p:sp>
            <p:nvSpPr>
              <p:cNvPr id="30014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15" name="TextBox 177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sp>
          <p:nvSpPr>
            <p:cNvPr id="30008" name="TextBox 4"/>
            <p:cNvSpPr txBox="1">
              <a:spLocks noChangeArrowheads="1"/>
            </p:cNvSpPr>
            <p:nvPr/>
          </p:nvSpPr>
          <p:spPr bwMode="auto">
            <a:xfrm rot="1053502">
              <a:off x="5143500" y="1955800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30009" name="TextBox 179"/>
            <p:cNvSpPr txBox="1">
              <a:spLocks noChangeArrowheads="1"/>
            </p:cNvSpPr>
            <p:nvPr/>
          </p:nvSpPr>
          <p:spPr bwMode="auto">
            <a:xfrm rot="2829263">
              <a:off x="7429500" y="3429000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30010" name="TextBox 180"/>
            <p:cNvSpPr txBox="1">
              <a:spLocks noChangeArrowheads="1"/>
            </p:cNvSpPr>
            <p:nvPr/>
          </p:nvSpPr>
          <p:spPr bwMode="auto">
            <a:xfrm rot="9845918">
              <a:off x="6098241" y="5942112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30011" name="TextBox 181"/>
            <p:cNvSpPr txBox="1">
              <a:spLocks noChangeArrowheads="1"/>
            </p:cNvSpPr>
            <p:nvPr/>
          </p:nvSpPr>
          <p:spPr bwMode="auto">
            <a:xfrm rot="-9948738">
              <a:off x="1730786" y="5845469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30012" name="TextBox 182"/>
            <p:cNvSpPr txBox="1">
              <a:spLocks noChangeArrowheads="1"/>
            </p:cNvSpPr>
            <p:nvPr/>
          </p:nvSpPr>
          <p:spPr bwMode="auto">
            <a:xfrm rot="-4992697">
              <a:off x="144631" y="3539025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30013" name="TextBox 183"/>
            <p:cNvSpPr txBox="1">
              <a:spLocks noChangeArrowheads="1"/>
            </p:cNvSpPr>
            <p:nvPr/>
          </p:nvSpPr>
          <p:spPr bwMode="auto">
            <a:xfrm rot="-1017263">
              <a:off x="2330376" y="1905681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</p:grpSp>
      <p:sp>
        <p:nvSpPr>
          <p:cNvPr id="29698" name="Rectangle 3"/>
          <p:cNvSpPr txBox="1">
            <a:spLocks noChangeArrowheads="1"/>
          </p:cNvSpPr>
          <p:nvPr/>
        </p:nvSpPr>
        <p:spPr bwMode="auto">
          <a:xfrm>
            <a:off x="473075" y="1073150"/>
            <a:ext cx="82042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</a:pPr>
            <a:r>
              <a:rPr lang="pt-PT" sz="2400" b="0">
                <a:solidFill>
                  <a:srgbClr val="0000FF"/>
                </a:solidFill>
                <a:latin typeface="Gill Sans MT" charset="0"/>
              </a:rPr>
              <a:t>Para interligar os ISPs é interessante dispôr de infraestruturas especializadas na interligação</a:t>
            </a:r>
          </a:p>
        </p:txBody>
      </p:sp>
      <p:grpSp>
        <p:nvGrpSpPr>
          <p:cNvPr id="29699" name="Group 8"/>
          <p:cNvGrpSpPr>
            <a:grpSpLocks/>
          </p:cNvGrpSpPr>
          <p:nvPr/>
        </p:nvGrpSpPr>
        <p:grpSpPr bwMode="auto">
          <a:xfrm>
            <a:off x="4546600" y="3746500"/>
            <a:ext cx="3225800" cy="1117600"/>
            <a:chOff x="7848600" y="2044700"/>
            <a:chExt cx="3200399" cy="1371600"/>
          </a:xfrm>
        </p:grpSpPr>
        <p:sp>
          <p:nvSpPr>
            <p:cNvPr id="29909" name="Oval 3"/>
            <p:cNvSpPr>
              <a:spLocks noChangeArrowheads="1"/>
            </p:cNvSpPr>
            <p:nvPr/>
          </p:nvSpPr>
          <p:spPr bwMode="auto">
            <a:xfrm>
              <a:off x="7848600" y="2044700"/>
              <a:ext cx="3200399" cy="1371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grpSp>
          <p:nvGrpSpPr>
            <p:cNvPr id="29910" name="Group 133"/>
            <p:cNvGrpSpPr>
              <a:grpSpLocks/>
            </p:cNvGrpSpPr>
            <p:nvPr/>
          </p:nvGrpSpPr>
          <p:grpSpPr bwMode="auto">
            <a:xfrm>
              <a:off x="8526482" y="2160804"/>
              <a:ext cx="532759" cy="184809"/>
              <a:chOff x="2356" y="1300"/>
              <a:chExt cx="555" cy="194"/>
            </a:xfrm>
          </p:grpSpPr>
          <p:sp>
            <p:nvSpPr>
              <p:cNvPr id="29984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985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986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987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990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91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988" name="Line 140"/>
              <p:cNvSpPr>
                <a:spLocks noChangeShapeType="1"/>
              </p:cNvSpPr>
              <p:nvPr/>
            </p:nvSpPr>
            <p:spPr bwMode="auto">
              <a:xfrm>
                <a:off x="2357" y="1362"/>
                <a:ext cx="0" cy="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89" name="Line 141"/>
              <p:cNvSpPr>
                <a:spLocks noChangeShapeType="1"/>
              </p:cNvSpPr>
              <p:nvPr/>
            </p:nvSpPr>
            <p:spPr bwMode="auto">
              <a:xfrm>
                <a:off x="2908" y="1364"/>
                <a:ext cx="0" cy="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29911" name="Straight Connector 10"/>
            <p:cNvCxnSpPr>
              <a:cxnSpLocks noChangeShapeType="1"/>
              <a:stCxn id="29989" idx="0"/>
            </p:cNvCxnSpPr>
            <p:nvPr/>
          </p:nvCxnSpPr>
          <p:spPr bwMode="auto">
            <a:xfrm>
              <a:off x="9055401" y="2220819"/>
              <a:ext cx="975377" cy="13653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912" name="Straight Connector 297"/>
            <p:cNvCxnSpPr>
              <a:cxnSpLocks noChangeShapeType="1"/>
            </p:cNvCxnSpPr>
            <p:nvPr/>
          </p:nvCxnSpPr>
          <p:spPr bwMode="auto">
            <a:xfrm>
              <a:off x="9522191" y="2583188"/>
              <a:ext cx="120745" cy="833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913" name="Straight Connector 298"/>
            <p:cNvCxnSpPr>
              <a:cxnSpLocks noChangeShapeType="1"/>
            </p:cNvCxnSpPr>
            <p:nvPr/>
          </p:nvCxnSpPr>
          <p:spPr bwMode="auto">
            <a:xfrm flipV="1">
              <a:off x="9323081" y="2786992"/>
              <a:ext cx="243358" cy="4562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914" name="Straight Connector 299"/>
            <p:cNvCxnSpPr>
              <a:cxnSpLocks noChangeShapeType="1"/>
            </p:cNvCxnSpPr>
            <p:nvPr/>
          </p:nvCxnSpPr>
          <p:spPr bwMode="auto">
            <a:xfrm flipV="1">
              <a:off x="9028147" y="2611644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915" name="Straight Connector 300"/>
            <p:cNvCxnSpPr>
              <a:cxnSpLocks noChangeShapeType="1"/>
            </p:cNvCxnSpPr>
            <p:nvPr/>
          </p:nvCxnSpPr>
          <p:spPr bwMode="auto">
            <a:xfrm flipV="1">
              <a:off x="8729859" y="2909476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916" name="Straight Connector 301"/>
            <p:cNvCxnSpPr>
              <a:cxnSpLocks noChangeShapeType="1"/>
            </p:cNvCxnSpPr>
            <p:nvPr/>
          </p:nvCxnSpPr>
          <p:spPr bwMode="auto">
            <a:xfrm flipV="1">
              <a:off x="9537887" y="2836224"/>
              <a:ext cx="252969" cy="25294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917" name="Straight Connector 302"/>
            <p:cNvCxnSpPr>
              <a:cxnSpLocks noChangeShapeType="1"/>
            </p:cNvCxnSpPr>
            <p:nvPr/>
          </p:nvCxnSpPr>
          <p:spPr bwMode="auto">
            <a:xfrm flipH="1" flipV="1">
              <a:off x="10029359" y="2822067"/>
              <a:ext cx="354959" cy="12439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918" name="Straight Connector 303"/>
            <p:cNvCxnSpPr>
              <a:cxnSpLocks noChangeShapeType="1"/>
            </p:cNvCxnSpPr>
            <p:nvPr/>
          </p:nvCxnSpPr>
          <p:spPr bwMode="auto">
            <a:xfrm flipV="1">
              <a:off x="10015190" y="2475242"/>
              <a:ext cx="283363" cy="19566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919" name="Straight Connector 304"/>
            <p:cNvCxnSpPr>
              <a:cxnSpLocks noChangeShapeType="1"/>
              <a:endCxn id="29984" idx="4"/>
            </p:cNvCxnSpPr>
            <p:nvPr/>
          </p:nvCxnSpPr>
          <p:spPr bwMode="auto">
            <a:xfrm flipH="1" flipV="1">
              <a:off x="8791902" y="2345614"/>
              <a:ext cx="410984" cy="8718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920" name="TextBox 39958"/>
            <p:cNvSpPr txBox="1">
              <a:spLocks noChangeArrowheads="1"/>
            </p:cNvSpPr>
            <p:nvPr/>
          </p:nvSpPr>
          <p:spPr bwMode="auto">
            <a:xfrm>
              <a:off x="7958081" y="2471291"/>
              <a:ext cx="886407" cy="4910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i="1">
                  <a:latin typeface="Arial" charset="0"/>
                </a:rPr>
                <a:t>ISP B</a:t>
              </a:r>
            </a:p>
          </p:txBody>
        </p:sp>
        <p:grpSp>
          <p:nvGrpSpPr>
            <p:cNvPr id="29921" name="Group 133"/>
            <p:cNvGrpSpPr>
              <a:grpSpLocks/>
            </p:cNvGrpSpPr>
            <p:nvPr/>
          </p:nvGrpSpPr>
          <p:grpSpPr bwMode="auto">
            <a:xfrm>
              <a:off x="9555206" y="2650627"/>
              <a:ext cx="532759" cy="184809"/>
              <a:chOff x="2356" y="1300"/>
              <a:chExt cx="555" cy="194"/>
            </a:xfrm>
          </p:grpSpPr>
          <p:sp>
            <p:nvSpPr>
              <p:cNvPr id="29976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977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978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979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982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83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980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81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922" name="Group 133"/>
            <p:cNvGrpSpPr>
              <a:grpSpLocks/>
            </p:cNvGrpSpPr>
            <p:nvPr/>
          </p:nvGrpSpPr>
          <p:grpSpPr bwMode="auto">
            <a:xfrm>
              <a:off x="8772607" y="2725609"/>
              <a:ext cx="532759" cy="184809"/>
              <a:chOff x="2356" y="1300"/>
              <a:chExt cx="555" cy="194"/>
            </a:xfrm>
          </p:grpSpPr>
          <p:sp>
            <p:nvSpPr>
              <p:cNvPr id="29968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969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970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971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974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75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972" name="Line 140"/>
              <p:cNvSpPr>
                <a:spLocks noChangeShapeType="1"/>
              </p:cNvSpPr>
              <p:nvPr/>
            </p:nvSpPr>
            <p:spPr bwMode="auto">
              <a:xfrm>
                <a:off x="2358" y="1356"/>
                <a:ext cx="0" cy="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73" name="Line 141"/>
              <p:cNvSpPr>
                <a:spLocks noChangeShapeType="1"/>
              </p:cNvSpPr>
              <p:nvPr/>
            </p:nvSpPr>
            <p:spPr bwMode="auto">
              <a:xfrm>
                <a:off x="2908" y="1358"/>
                <a:ext cx="0" cy="8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923" name="Group 133"/>
            <p:cNvGrpSpPr>
              <a:grpSpLocks/>
            </p:cNvGrpSpPr>
            <p:nvPr/>
          </p:nvGrpSpPr>
          <p:grpSpPr bwMode="auto">
            <a:xfrm>
              <a:off x="9060908" y="2428111"/>
              <a:ext cx="532759" cy="184809"/>
              <a:chOff x="2356" y="1300"/>
              <a:chExt cx="555" cy="194"/>
            </a:xfrm>
          </p:grpSpPr>
          <p:sp>
            <p:nvSpPr>
              <p:cNvPr id="29960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961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962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963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966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67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964" name="Line 140"/>
              <p:cNvSpPr>
                <a:spLocks noChangeShapeType="1"/>
              </p:cNvSpPr>
              <p:nvPr/>
            </p:nvSpPr>
            <p:spPr bwMode="auto">
              <a:xfrm>
                <a:off x="2358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65" name="Line 141"/>
              <p:cNvSpPr>
                <a:spLocks noChangeShapeType="1"/>
              </p:cNvSpPr>
              <p:nvPr/>
            </p:nvSpPr>
            <p:spPr bwMode="auto">
              <a:xfrm>
                <a:off x="2908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924" name="Group 133"/>
            <p:cNvGrpSpPr>
              <a:grpSpLocks/>
            </p:cNvGrpSpPr>
            <p:nvPr/>
          </p:nvGrpSpPr>
          <p:grpSpPr bwMode="auto">
            <a:xfrm>
              <a:off x="10005281" y="2289952"/>
              <a:ext cx="532759" cy="184809"/>
              <a:chOff x="2356" y="1300"/>
              <a:chExt cx="555" cy="194"/>
            </a:xfrm>
          </p:grpSpPr>
          <p:sp>
            <p:nvSpPr>
              <p:cNvPr id="29952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953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954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955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958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59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956" name="Line 140"/>
              <p:cNvSpPr>
                <a:spLocks noChangeShapeType="1"/>
              </p:cNvSpPr>
              <p:nvPr/>
            </p:nvSpPr>
            <p:spPr bwMode="auto">
              <a:xfrm>
                <a:off x="2357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57" name="Line 141"/>
              <p:cNvSpPr>
                <a:spLocks noChangeShapeType="1"/>
              </p:cNvSpPr>
              <p:nvPr/>
            </p:nvSpPr>
            <p:spPr bwMode="auto">
              <a:xfrm>
                <a:off x="2908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925" name="Group 133"/>
            <p:cNvGrpSpPr>
              <a:grpSpLocks/>
            </p:cNvGrpSpPr>
            <p:nvPr/>
          </p:nvGrpSpPr>
          <p:grpSpPr bwMode="auto">
            <a:xfrm>
              <a:off x="10232661" y="2882876"/>
              <a:ext cx="532759" cy="184809"/>
              <a:chOff x="2356" y="1300"/>
              <a:chExt cx="555" cy="194"/>
            </a:xfrm>
          </p:grpSpPr>
          <p:sp>
            <p:nvSpPr>
              <p:cNvPr id="29944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945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946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947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950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51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948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49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926" name="Group 133"/>
            <p:cNvGrpSpPr>
              <a:grpSpLocks/>
            </p:cNvGrpSpPr>
            <p:nvPr/>
          </p:nvGrpSpPr>
          <p:grpSpPr bwMode="auto">
            <a:xfrm>
              <a:off x="9330660" y="3072767"/>
              <a:ext cx="532759" cy="184809"/>
              <a:chOff x="2356" y="1300"/>
              <a:chExt cx="555" cy="194"/>
            </a:xfrm>
          </p:grpSpPr>
          <p:sp>
            <p:nvSpPr>
              <p:cNvPr id="29936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937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938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939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942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43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940" name="Line 140"/>
              <p:cNvSpPr>
                <a:spLocks noChangeShapeType="1"/>
              </p:cNvSpPr>
              <p:nvPr/>
            </p:nvSpPr>
            <p:spPr bwMode="auto">
              <a:xfrm>
                <a:off x="2358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41" name="Line 141"/>
              <p:cNvSpPr>
                <a:spLocks noChangeShapeType="1"/>
              </p:cNvSpPr>
              <p:nvPr/>
            </p:nvSpPr>
            <p:spPr bwMode="auto">
              <a:xfrm>
                <a:off x="2907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927" name="Group 133"/>
            <p:cNvGrpSpPr>
              <a:grpSpLocks/>
            </p:cNvGrpSpPr>
            <p:nvPr/>
          </p:nvGrpSpPr>
          <p:grpSpPr bwMode="auto">
            <a:xfrm>
              <a:off x="8438032" y="3018963"/>
              <a:ext cx="532759" cy="184809"/>
              <a:chOff x="2356" y="1300"/>
              <a:chExt cx="555" cy="194"/>
            </a:xfrm>
          </p:grpSpPr>
          <p:sp>
            <p:nvSpPr>
              <p:cNvPr id="29928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929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930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931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934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35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932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33" name="Line 141"/>
              <p:cNvSpPr>
                <a:spLocks noChangeShapeType="1"/>
              </p:cNvSpPr>
              <p:nvPr/>
            </p:nvSpPr>
            <p:spPr bwMode="auto">
              <a:xfrm>
                <a:off x="2910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9700" name="Group 331"/>
          <p:cNvGrpSpPr>
            <a:grpSpLocks/>
          </p:cNvGrpSpPr>
          <p:nvPr/>
        </p:nvGrpSpPr>
        <p:grpSpPr bwMode="auto">
          <a:xfrm>
            <a:off x="1803400" y="2755900"/>
            <a:ext cx="3467100" cy="1193800"/>
            <a:chOff x="7848600" y="2044700"/>
            <a:chExt cx="3200399" cy="1371600"/>
          </a:xfrm>
        </p:grpSpPr>
        <p:sp>
          <p:nvSpPr>
            <p:cNvPr id="29826" name="Oval 332"/>
            <p:cNvSpPr>
              <a:spLocks noChangeArrowheads="1"/>
            </p:cNvSpPr>
            <p:nvPr/>
          </p:nvSpPr>
          <p:spPr bwMode="auto">
            <a:xfrm>
              <a:off x="7848600" y="2044700"/>
              <a:ext cx="3200399" cy="1371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grpSp>
          <p:nvGrpSpPr>
            <p:cNvPr id="29827" name="Group 133"/>
            <p:cNvGrpSpPr>
              <a:grpSpLocks/>
            </p:cNvGrpSpPr>
            <p:nvPr/>
          </p:nvGrpSpPr>
          <p:grpSpPr bwMode="auto">
            <a:xfrm>
              <a:off x="8526482" y="2160804"/>
              <a:ext cx="532759" cy="184809"/>
              <a:chOff x="2356" y="1300"/>
              <a:chExt cx="555" cy="194"/>
            </a:xfrm>
          </p:grpSpPr>
          <p:sp>
            <p:nvSpPr>
              <p:cNvPr id="29901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902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903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904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907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08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905" name="Line 140"/>
              <p:cNvSpPr>
                <a:spLocks noChangeShapeType="1"/>
              </p:cNvSpPr>
              <p:nvPr/>
            </p:nvSpPr>
            <p:spPr bwMode="auto">
              <a:xfrm>
                <a:off x="2358" y="1362"/>
                <a:ext cx="0" cy="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06" name="Line 141"/>
              <p:cNvSpPr>
                <a:spLocks noChangeShapeType="1"/>
              </p:cNvSpPr>
              <p:nvPr/>
            </p:nvSpPr>
            <p:spPr bwMode="auto">
              <a:xfrm>
                <a:off x="2906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29828" name="Straight Connector 334"/>
            <p:cNvCxnSpPr>
              <a:cxnSpLocks noChangeShapeType="1"/>
              <a:stCxn id="29906" idx="0"/>
            </p:cNvCxnSpPr>
            <p:nvPr/>
          </p:nvCxnSpPr>
          <p:spPr bwMode="auto">
            <a:xfrm>
              <a:off x="9055401" y="2220819"/>
              <a:ext cx="975377" cy="13653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829" name="Straight Connector 335"/>
            <p:cNvCxnSpPr>
              <a:cxnSpLocks noChangeShapeType="1"/>
            </p:cNvCxnSpPr>
            <p:nvPr/>
          </p:nvCxnSpPr>
          <p:spPr bwMode="auto">
            <a:xfrm>
              <a:off x="9522191" y="2583188"/>
              <a:ext cx="120745" cy="833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830" name="Straight Connector 336"/>
            <p:cNvCxnSpPr>
              <a:cxnSpLocks noChangeShapeType="1"/>
            </p:cNvCxnSpPr>
            <p:nvPr/>
          </p:nvCxnSpPr>
          <p:spPr bwMode="auto">
            <a:xfrm flipV="1">
              <a:off x="9323081" y="2786992"/>
              <a:ext cx="243358" cy="4562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831" name="Straight Connector 337"/>
            <p:cNvCxnSpPr>
              <a:cxnSpLocks noChangeShapeType="1"/>
            </p:cNvCxnSpPr>
            <p:nvPr/>
          </p:nvCxnSpPr>
          <p:spPr bwMode="auto">
            <a:xfrm flipV="1">
              <a:off x="9028147" y="2611644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832" name="Straight Connector 338"/>
            <p:cNvCxnSpPr>
              <a:cxnSpLocks noChangeShapeType="1"/>
            </p:cNvCxnSpPr>
            <p:nvPr/>
          </p:nvCxnSpPr>
          <p:spPr bwMode="auto">
            <a:xfrm flipV="1">
              <a:off x="8729859" y="2909476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833" name="Straight Connector 339"/>
            <p:cNvCxnSpPr>
              <a:cxnSpLocks noChangeShapeType="1"/>
            </p:cNvCxnSpPr>
            <p:nvPr/>
          </p:nvCxnSpPr>
          <p:spPr bwMode="auto">
            <a:xfrm flipV="1">
              <a:off x="9537887" y="2836224"/>
              <a:ext cx="252969" cy="25294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834" name="Straight Connector 340"/>
            <p:cNvCxnSpPr>
              <a:cxnSpLocks noChangeShapeType="1"/>
            </p:cNvCxnSpPr>
            <p:nvPr/>
          </p:nvCxnSpPr>
          <p:spPr bwMode="auto">
            <a:xfrm flipH="1" flipV="1">
              <a:off x="10029359" y="2822067"/>
              <a:ext cx="354959" cy="12439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835" name="Straight Connector 341"/>
            <p:cNvCxnSpPr>
              <a:cxnSpLocks noChangeShapeType="1"/>
            </p:cNvCxnSpPr>
            <p:nvPr/>
          </p:nvCxnSpPr>
          <p:spPr bwMode="auto">
            <a:xfrm flipV="1">
              <a:off x="10015190" y="2475242"/>
              <a:ext cx="283363" cy="19566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836" name="Straight Connector 342"/>
            <p:cNvCxnSpPr>
              <a:cxnSpLocks noChangeShapeType="1"/>
              <a:endCxn id="29901" idx="4"/>
            </p:cNvCxnSpPr>
            <p:nvPr/>
          </p:nvCxnSpPr>
          <p:spPr bwMode="auto">
            <a:xfrm flipH="1" flipV="1">
              <a:off x="8791902" y="2345614"/>
              <a:ext cx="410984" cy="8718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837" name="TextBox 343"/>
            <p:cNvSpPr txBox="1">
              <a:spLocks noChangeArrowheads="1"/>
            </p:cNvSpPr>
            <p:nvPr/>
          </p:nvSpPr>
          <p:spPr bwMode="auto">
            <a:xfrm>
              <a:off x="7958081" y="2471292"/>
              <a:ext cx="87440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i="1">
                  <a:latin typeface="Arial" charset="0"/>
                </a:rPr>
                <a:t>ISP A</a:t>
              </a:r>
            </a:p>
          </p:txBody>
        </p:sp>
        <p:grpSp>
          <p:nvGrpSpPr>
            <p:cNvPr id="29838" name="Group 133"/>
            <p:cNvGrpSpPr>
              <a:grpSpLocks/>
            </p:cNvGrpSpPr>
            <p:nvPr/>
          </p:nvGrpSpPr>
          <p:grpSpPr bwMode="auto">
            <a:xfrm>
              <a:off x="9555206" y="2650627"/>
              <a:ext cx="532759" cy="184809"/>
              <a:chOff x="2356" y="1300"/>
              <a:chExt cx="555" cy="194"/>
            </a:xfrm>
          </p:grpSpPr>
          <p:sp>
            <p:nvSpPr>
              <p:cNvPr id="29893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894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895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896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899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00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897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98" name="Line 141"/>
              <p:cNvSpPr>
                <a:spLocks noChangeShapeType="1"/>
              </p:cNvSpPr>
              <p:nvPr/>
            </p:nvSpPr>
            <p:spPr bwMode="auto">
              <a:xfrm>
                <a:off x="2906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839" name="Group 133"/>
            <p:cNvGrpSpPr>
              <a:grpSpLocks/>
            </p:cNvGrpSpPr>
            <p:nvPr/>
          </p:nvGrpSpPr>
          <p:grpSpPr bwMode="auto">
            <a:xfrm>
              <a:off x="8772607" y="2725609"/>
              <a:ext cx="532759" cy="184809"/>
              <a:chOff x="2356" y="1300"/>
              <a:chExt cx="555" cy="194"/>
            </a:xfrm>
          </p:grpSpPr>
          <p:sp>
            <p:nvSpPr>
              <p:cNvPr id="29885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886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887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888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891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92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889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90" name="Line 141"/>
              <p:cNvSpPr>
                <a:spLocks noChangeShapeType="1"/>
              </p:cNvSpPr>
              <p:nvPr/>
            </p:nvSpPr>
            <p:spPr bwMode="auto">
              <a:xfrm>
                <a:off x="2906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840" name="Group 133"/>
            <p:cNvGrpSpPr>
              <a:grpSpLocks/>
            </p:cNvGrpSpPr>
            <p:nvPr/>
          </p:nvGrpSpPr>
          <p:grpSpPr bwMode="auto">
            <a:xfrm>
              <a:off x="9060908" y="2428111"/>
              <a:ext cx="532759" cy="184809"/>
              <a:chOff x="2356" y="1300"/>
              <a:chExt cx="555" cy="194"/>
            </a:xfrm>
          </p:grpSpPr>
          <p:sp>
            <p:nvSpPr>
              <p:cNvPr id="29877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878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879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880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883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84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881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82" name="Line 141"/>
              <p:cNvSpPr>
                <a:spLocks noChangeShapeType="1"/>
              </p:cNvSpPr>
              <p:nvPr/>
            </p:nvSpPr>
            <p:spPr bwMode="auto">
              <a:xfrm>
                <a:off x="2907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841" name="Group 133"/>
            <p:cNvGrpSpPr>
              <a:grpSpLocks/>
            </p:cNvGrpSpPr>
            <p:nvPr/>
          </p:nvGrpSpPr>
          <p:grpSpPr bwMode="auto">
            <a:xfrm>
              <a:off x="10005281" y="2289952"/>
              <a:ext cx="532759" cy="184809"/>
              <a:chOff x="2356" y="1300"/>
              <a:chExt cx="555" cy="194"/>
            </a:xfrm>
          </p:grpSpPr>
          <p:sp>
            <p:nvSpPr>
              <p:cNvPr id="29869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870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871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872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875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76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873" name="Line 140"/>
              <p:cNvSpPr>
                <a:spLocks noChangeShapeType="1"/>
              </p:cNvSpPr>
              <p:nvPr/>
            </p:nvSpPr>
            <p:spPr bwMode="auto">
              <a:xfrm>
                <a:off x="2358" y="1360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74" name="Line 141"/>
              <p:cNvSpPr>
                <a:spLocks noChangeShapeType="1"/>
              </p:cNvSpPr>
              <p:nvPr/>
            </p:nvSpPr>
            <p:spPr bwMode="auto">
              <a:xfrm>
                <a:off x="2906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842" name="Group 133"/>
            <p:cNvGrpSpPr>
              <a:grpSpLocks/>
            </p:cNvGrpSpPr>
            <p:nvPr/>
          </p:nvGrpSpPr>
          <p:grpSpPr bwMode="auto">
            <a:xfrm>
              <a:off x="10232661" y="2882876"/>
              <a:ext cx="532759" cy="184809"/>
              <a:chOff x="2356" y="1300"/>
              <a:chExt cx="555" cy="194"/>
            </a:xfrm>
          </p:grpSpPr>
          <p:sp>
            <p:nvSpPr>
              <p:cNvPr id="29861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862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863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864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867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68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865" name="Line 140"/>
              <p:cNvSpPr>
                <a:spLocks noChangeShapeType="1"/>
              </p:cNvSpPr>
              <p:nvPr/>
            </p:nvSpPr>
            <p:spPr bwMode="auto">
              <a:xfrm>
                <a:off x="2358" y="1362"/>
                <a:ext cx="0" cy="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66" name="Line 141"/>
              <p:cNvSpPr>
                <a:spLocks noChangeShapeType="1"/>
              </p:cNvSpPr>
              <p:nvPr/>
            </p:nvSpPr>
            <p:spPr bwMode="auto">
              <a:xfrm>
                <a:off x="2906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843" name="Group 133"/>
            <p:cNvGrpSpPr>
              <a:grpSpLocks/>
            </p:cNvGrpSpPr>
            <p:nvPr/>
          </p:nvGrpSpPr>
          <p:grpSpPr bwMode="auto">
            <a:xfrm>
              <a:off x="9330660" y="3072767"/>
              <a:ext cx="532759" cy="184809"/>
              <a:chOff x="2356" y="1300"/>
              <a:chExt cx="555" cy="194"/>
            </a:xfrm>
          </p:grpSpPr>
          <p:sp>
            <p:nvSpPr>
              <p:cNvPr id="29853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854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855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856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859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60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857" name="Line 140"/>
              <p:cNvSpPr>
                <a:spLocks noChangeShapeType="1"/>
              </p:cNvSpPr>
              <p:nvPr/>
            </p:nvSpPr>
            <p:spPr bwMode="auto">
              <a:xfrm>
                <a:off x="2357" y="1362"/>
                <a:ext cx="0" cy="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58" name="Line 141"/>
              <p:cNvSpPr>
                <a:spLocks noChangeShapeType="1"/>
              </p:cNvSpPr>
              <p:nvPr/>
            </p:nvSpPr>
            <p:spPr bwMode="auto">
              <a:xfrm>
                <a:off x="2907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844" name="Group 133"/>
            <p:cNvGrpSpPr>
              <a:grpSpLocks/>
            </p:cNvGrpSpPr>
            <p:nvPr/>
          </p:nvGrpSpPr>
          <p:grpSpPr bwMode="auto">
            <a:xfrm>
              <a:off x="8438032" y="3018963"/>
              <a:ext cx="532759" cy="184809"/>
              <a:chOff x="2356" y="1300"/>
              <a:chExt cx="555" cy="194"/>
            </a:xfrm>
          </p:grpSpPr>
          <p:sp>
            <p:nvSpPr>
              <p:cNvPr id="29845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846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847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848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851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52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849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50" name="Line 141"/>
              <p:cNvSpPr>
                <a:spLocks noChangeShapeType="1"/>
              </p:cNvSpPr>
              <p:nvPr/>
            </p:nvSpPr>
            <p:spPr bwMode="auto">
              <a:xfrm>
                <a:off x="2907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9701" name="Group 416"/>
          <p:cNvGrpSpPr>
            <a:grpSpLocks/>
          </p:cNvGrpSpPr>
          <p:nvPr/>
        </p:nvGrpSpPr>
        <p:grpSpPr bwMode="auto">
          <a:xfrm>
            <a:off x="1498600" y="4165600"/>
            <a:ext cx="3086100" cy="1168400"/>
            <a:chOff x="7848600" y="2044700"/>
            <a:chExt cx="3200399" cy="1371600"/>
          </a:xfrm>
        </p:grpSpPr>
        <p:sp>
          <p:nvSpPr>
            <p:cNvPr id="29743" name="Oval 417"/>
            <p:cNvSpPr>
              <a:spLocks noChangeArrowheads="1"/>
            </p:cNvSpPr>
            <p:nvPr/>
          </p:nvSpPr>
          <p:spPr bwMode="auto">
            <a:xfrm>
              <a:off x="7848600" y="2044700"/>
              <a:ext cx="3200399" cy="1371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grpSp>
          <p:nvGrpSpPr>
            <p:cNvPr id="29744" name="Group 133"/>
            <p:cNvGrpSpPr>
              <a:grpSpLocks/>
            </p:cNvGrpSpPr>
            <p:nvPr/>
          </p:nvGrpSpPr>
          <p:grpSpPr bwMode="auto">
            <a:xfrm>
              <a:off x="8526482" y="2160804"/>
              <a:ext cx="532759" cy="184809"/>
              <a:chOff x="2356" y="1300"/>
              <a:chExt cx="555" cy="194"/>
            </a:xfrm>
          </p:grpSpPr>
          <p:sp>
            <p:nvSpPr>
              <p:cNvPr id="29818" name="Oval 492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819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820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821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824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25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822" name="Line 140"/>
              <p:cNvSpPr>
                <a:spLocks noChangeShapeType="1"/>
              </p:cNvSpPr>
              <p:nvPr/>
            </p:nvSpPr>
            <p:spPr bwMode="auto">
              <a:xfrm>
                <a:off x="2358" y="1360"/>
                <a:ext cx="0" cy="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23" name="Line 141"/>
              <p:cNvSpPr>
                <a:spLocks noChangeShapeType="1"/>
              </p:cNvSpPr>
              <p:nvPr/>
            </p:nvSpPr>
            <p:spPr bwMode="auto">
              <a:xfrm>
                <a:off x="2907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29745" name="Straight Connector 419"/>
            <p:cNvCxnSpPr>
              <a:cxnSpLocks noChangeShapeType="1"/>
              <a:stCxn id="29823" idx="0"/>
            </p:cNvCxnSpPr>
            <p:nvPr/>
          </p:nvCxnSpPr>
          <p:spPr bwMode="auto">
            <a:xfrm>
              <a:off x="9055401" y="2220819"/>
              <a:ext cx="975377" cy="13653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746" name="Straight Connector 420"/>
            <p:cNvCxnSpPr>
              <a:cxnSpLocks noChangeShapeType="1"/>
            </p:cNvCxnSpPr>
            <p:nvPr/>
          </p:nvCxnSpPr>
          <p:spPr bwMode="auto">
            <a:xfrm>
              <a:off x="9522191" y="2583188"/>
              <a:ext cx="120745" cy="833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747" name="Straight Connector 421"/>
            <p:cNvCxnSpPr>
              <a:cxnSpLocks noChangeShapeType="1"/>
            </p:cNvCxnSpPr>
            <p:nvPr/>
          </p:nvCxnSpPr>
          <p:spPr bwMode="auto">
            <a:xfrm flipV="1">
              <a:off x="9323081" y="2786992"/>
              <a:ext cx="243358" cy="4562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748" name="Straight Connector 422"/>
            <p:cNvCxnSpPr>
              <a:cxnSpLocks noChangeShapeType="1"/>
            </p:cNvCxnSpPr>
            <p:nvPr/>
          </p:nvCxnSpPr>
          <p:spPr bwMode="auto">
            <a:xfrm flipV="1">
              <a:off x="9028147" y="2611644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749" name="Straight Connector 423"/>
            <p:cNvCxnSpPr>
              <a:cxnSpLocks noChangeShapeType="1"/>
            </p:cNvCxnSpPr>
            <p:nvPr/>
          </p:nvCxnSpPr>
          <p:spPr bwMode="auto">
            <a:xfrm flipV="1">
              <a:off x="8729859" y="2909476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750" name="Straight Connector 424"/>
            <p:cNvCxnSpPr>
              <a:cxnSpLocks noChangeShapeType="1"/>
            </p:cNvCxnSpPr>
            <p:nvPr/>
          </p:nvCxnSpPr>
          <p:spPr bwMode="auto">
            <a:xfrm flipV="1">
              <a:off x="9537887" y="2836224"/>
              <a:ext cx="252969" cy="25294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751" name="Straight Connector 425"/>
            <p:cNvCxnSpPr>
              <a:cxnSpLocks noChangeShapeType="1"/>
            </p:cNvCxnSpPr>
            <p:nvPr/>
          </p:nvCxnSpPr>
          <p:spPr bwMode="auto">
            <a:xfrm flipH="1" flipV="1">
              <a:off x="10029359" y="2822067"/>
              <a:ext cx="354959" cy="12439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752" name="Straight Connector 426"/>
            <p:cNvCxnSpPr>
              <a:cxnSpLocks noChangeShapeType="1"/>
            </p:cNvCxnSpPr>
            <p:nvPr/>
          </p:nvCxnSpPr>
          <p:spPr bwMode="auto">
            <a:xfrm flipV="1">
              <a:off x="10015190" y="2475242"/>
              <a:ext cx="283363" cy="19566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753" name="Straight Connector 427"/>
            <p:cNvCxnSpPr>
              <a:cxnSpLocks noChangeShapeType="1"/>
              <a:endCxn id="29818" idx="4"/>
            </p:cNvCxnSpPr>
            <p:nvPr/>
          </p:nvCxnSpPr>
          <p:spPr bwMode="auto">
            <a:xfrm flipH="1" flipV="1">
              <a:off x="8791902" y="2345614"/>
              <a:ext cx="410984" cy="8718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54" name="TextBox 428"/>
            <p:cNvSpPr txBox="1">
              <a:spLocks noChangeArrowheads="1"/>
            </p:cNvSpPr>
            <p:nvPr/>
          </p:nvSpPr>
          <p:spPr bwMode="auto">
            <a:xfrm>
              <a:off x="7958081" y="2471292"/>
              <a:ext cx="876536" cy="4696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i="1">
                  <a:latin typeface="Arial" charset="0"/>
                </a:rPr>
                <a:t>ISP C</a:t>
              </a:r>
            </a:p>
          </p:txBody>
        </p:sp>
        <p:grpSp>
          <p:nvGrpSpPr>
            <p:cNvPr id="29755" name="Group 133"/>
            <p:cNvGrpSpPr>
              <a:grpSpLocks/>
            </p:cNvGrpSpPr>
            <p:nvPr/>
          </p:nvGrpSpPr>
          <p:grpSpPr bwMode="auto">
            <a:xfrm>
              <a:off x="9555206" y="2650627"/>
              <a:ext cx="532759" cy="184809"/>
              <a:chOff x="2356" y="1300"/>
              <a:chExt cx="555" cy="194"/>
            </a:xfrm>
          </p:grpSpPr>
          <p:sp>
            <p:nvSpPr>
              <p:cNvPr id="29810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811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812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813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816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17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814" name="Line 140"/>
              <p:cNvSpPr>
                <a:spLocks noChangeShapeType="1"/>
              </p:cNvSpPr>
              <p:nvPr/>
            </p:nvSpPr>
            <p:spPr bwMode="auto">
              <a:xfrm>
                <a:off x="2358" y="1360"/>
                <a:ext cx="0" cy="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15" name="Line 141"/>
              <p:cNvSpPr>
                <a:spLocks noChangeShapeType="1"/>
              </p:cNvSpPr>
              <p:nvPr/>
            </p:nvSpPr>
            <p:spPr bwMode="auto">
              <a:xfrm>
                <a:off x="2907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756" name="Group 133"/>
            <p:cNvGrpSpPr>
              <a:grpSpLocks/>
            </p:cNvGrpSpPr>
            <p:nvPr/>
          </p:nvGrpSpPr>
          <p:grpSpPr bwMode="auto">
            <a:xfrm>
              <a:off x="8772607" y="2725609"/>
              <a:ext cx="532759" cy="184809"/>
              <a:chOff x="2356" y="1300"/>
              <a:chExt cx="555" cy="194"/>
            </a:xfrm>
          </p:grpSpPr>
          <p:sp>
            <p:nvSpPr>
              <p:cNvPr id="29802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803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804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805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808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09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806" name="Line 140"/>
              <p:cNvSpPr>
                <a:spLocks noChangeShapeType="1"/>
              </p:cNvSpPr>
              <p:nvPr/>
            </p:nvSpPr>
            <p:spPr bwMode="auto">
              <a:xfrm>
                <a:off x="2357" y="1360"/>
                <a:ext cx="0" cy="8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07" name="Line 141"/>
              <p:cNvSpPr>
                <a:spLocks noChangeShapeType="1"/>
              </p:cNvSpPr>
              <p:nvPr/>
            </p:nvSpPr>
            <p:spPr bwMode="auto">
              <a:xfrm>
                <a:off x="2908" y="1362"/>
                <a:ext cx="0" cy="8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757" name="Group 133"/>
            <p:cNvGrpSpPr>
              <a:grpSpLocks/>
            </p:cNvGrpSpPr>
            <p:nvPr/>
          </p:nvGrpSpPr>
          <p:grpSpPr bwMode="auto">
            <a:xfrm>
              <a:off x="9060908" y="2428111"/>
              <a:ext cx="532759" cy="184809"/>
              <a:chOff x="2356" y="1300"/>
              <a:chExt cx="555" cy="194"/>
            </a:xfrm>
          </p:grpSpPr>
          <p:sp>
            <p:nvSpPr>
              <p:cNvPr id="29794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795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796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797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800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01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798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99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758" name="Group 133"/>
            <p:cNvGrpSpPr>
              <a:grpSpLocks/>
            </p:cNvGrpSpPr>
            <p:nvPr/>
          </p:nvGrpSpPr>
          <p:grpSpPr bwMode="auto">
            <a:xfrm>
              <a:off x="10005281" y="2289952"/>
              <a:ext cx="532759" cy="184809"/>
              <a:chOff x="2356" y="1300"/>
              <a:chExt cx="555" cy="194"/>
            </a:xfrm>
          </p:grpSpPr>
          <p:sp>
            <p:nvSpPr>
              <p:cNvPr id="29786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787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788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789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792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93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790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91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759" name="Group 133"/>
            <p:cNvGrpSpPr>
              <a:grpSpLocks/>
            </p:cNvGrpSpPr>
            <p:nvPr/>
          </p:nvGrpSpPr>
          <p:grpSpPr bwMode="auto">
            <a:xfrm>
              <a:off x="10232661" y="2882876"/>
              <a:ext cx="532759" cy="184809"/>
              <a:chOff x="2356" y="1300"/>
              <a:chExt cx="555" cy="194"/>
            </a:xfrm>
          </p:grpSpPr>
          <p:sp>
            <p:nvSpPr>
              <p:cNvPr id="29778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779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780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781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784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85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782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83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760" name="Group 133"/>
            <p:cNvGrpSpPr>
              <a:grpSpLocks/>
            </p:cNvGrpSpPr>
            <p:nvPr/>
          </p:nvGrpSpPr>
          <p:grpSpPr bwMode="auto">
            <a:xfrm>
              <a:off x="9330660" y="3072767"/>
              <a:ext cx="532759" cy="184809"/>
              <a:chOff x="2356" y="1300"/>
              <a:chExt cx="555" cy="194"/>
            </a:xfrm>
          </p:grpSpPr>
          <p:sp>
            <p:nvSpPr>
              <p:cNvPr id="29770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771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772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773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776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77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774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5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761" name="Group 133"/>
            <p:cNvGrpSpPr>
              <a:grpSpLocks/>
            </p:cNvGrpSpPr>
            <p:nvPr/>
          </p:nvGrpSpPr>
          <p:grpSpPr bwMode="auto">
            <a:xfrm>
              <a:off x="8438032" y="3018963"/>
              <a:ext cx="532759" cy="184809"/>
              <a:chOff x="2356" y="1300"/>
              <a:chExt cx="555" cy="194"/>
            </a:xfrm>
          </p:grpSpPr>
          <p:sp>
            <p:nvSpPr>
              <p:cNvPr id="29762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763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29764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29765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9768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69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766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7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cxnSp>
        <p:nvCxnSpPr>
          <p:cNvPr id="29702" name="Straight Connector 12"/>
          <p:cNvCxnSpPr>
            <a:cxnSpLocks noChangeShapeType="1"/>
            <a:endCxn id="29903" idx="1"/>
          </p:cNvCxnSpPr>
          <p:nvPr/>
        </p:nvCxnSpPr>
        <p:spPr bwMode="auto">
          <a:xfrm>
            <a:off x="2382838" y="2609850"/>
            <a:ext cx="238125" cy="261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03" name="Straight Connector 500"/>
          <p:cNvCxnSpPr>
            <a:cxnSpLocks noChangeShapeType="1"/>
            <a:endCxn id="29905" idx="1"/>
          </p:cNvCxnSpPr>
          <p:nvPr/>
        </p:nvCxnSpPr>
        <p:spPr bwMode="auto">
          <a:xfrm>
            <a:off x="1638300" y="2849563"/>
            <a:ext cx="900113" cy="12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04" name="Straight Connector 501"/>
          <p:cNvCxnSpPr>
            <a:cxnSpLocks noChangeShapeType="1"/>
            <a:endCxn id="29901" idx="2"/>
          </p:cNvCxnSpPr>
          <p:nvPr/>
        </p:nvCxnSpPr>
        <p:spPr bwMode="auto">
          <a:xfrm flipV="1">
            <a:off x="1235075" y="2973388"/>
            <a:ext cx="1303338" cy="277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05" name="Straight Connector 502"/>
          <p:cNvCxnSpPr>
            <a:cxnSpLocks noChangeShapeType="1"/>
            <a:endCxn id="29871" idx="1"/>
          </p:cNvCxnSpPr>
          <p:nvPr/>
        </p:nvCxnSpPr>
        <p:spPr bwMode="auto">
          <a:xfrm>
            <a:off x="3916363" y="2411413"/>
            <a:ext cx="307975" cy="573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06" name="Straight Connector 503"/>
          <p:cNvCxnSpPr>
            <a:cxnSpLocks noChangeShapeType="1"/>
            <a:endCxn id="29871" idx="0"/>
          </p:cNvCxnSpPr>
          <p:nvPr/>
        </p:nvCxnSpPr>
        <p:spPr bwMode="auto">
          <a:xfrm flipH="1">
            <a:off x="4425950" y="2389188"/>
            <a:ext cx="384175" cy="579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07" name="Straight Connector 504"/>
          <p:cNvCxnSpPr>
            <a:cxnSpLocks noChangeShapeType="1"/>
            <a:endCxn id="29954" idx="0"/>
          </p:cNvCxnSpPr>
          <p:nvPr/>
        </p:nvCxnSpPr>
        <p:spPr bwMode="auto">
          <a:xfrm>
            <a:off x="6770688" y="2900363"/>
            <a:ext cx="215900" cy="1046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08" name="Straight Connector 505"/>
          <p:cNvCxnSpPr>
            <a:cxnSpLocks noChangeShapeType="1"/>
          </p:cNvCxnSpPr>
          <p:nvPr/>
        </p:nvCxnSpPr>
        <p:spPr bwMode="auto">
          <a:xfrm flipH="1">
            <a:off x="7137400" y="3251200"/>
            <a:ext cx="241300" cy="692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09" name="Straight Connector 506"/>
          <p:cNvCxnSpPr>
            <a:cxnSpLocks noChangeShapeType="1"/>
            <a:stCxn id="30020" idx="4"/>
            <a:endCxn id="29949" idx="0"/>
          </p:cNvCxnSpPr>
          <p:nvPr/>
        </p:nvCxnSpPr>
        <p:spPr bwMode="auto">
          <a:xfrm flipH="1">
            <a:off x="7483475" y="4229100"/>
            <a:ext cx="541338" cy="249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10" name="Straight Connector 507"/>
          <p:cNvCxnSpPr>
            <a:cxnSpLocks noChangeShapeType="1"/>
          </p:cNvCxnSpPr>
          <p:nvPr/>
        </p:nvCxnSpPr>
        <p:spPr bwMode="auto">
          <a:xfrm flipH="1" flipV="1">
            <a:off x="7454900" y="4573588"/>
            <a:ext cx="796925" cy="614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11" name="Straight Connector 508"/>
          <p:cNvCxnSpPr>
            <a:cxnSpLocks noChangeShapeType="1"/>
            <a:endCxn id="29936" idx="5"/>
          </p:cNvCxnSpPr>
          <p:nvPr/>
        </p:nvCxnSpPr>
        <p:spPr bwMode="auto">
          <a:xfrm flipH="1" flipV="1">
            <a:off x="6496050" y="4722813"/>
            <a:ext cx="1047750" cy="966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12" name="Straight Connector 509"/>
          <p:cNvCxnSpPr>
            <a:cxnSpLocks noChangeShapeType="1"/>
            <a:stCxn id="30018" idx="0"/>
          </p:cNvCxnSpPr>
          <p:nvPr/>
        </p:nvCxnSpPr>
        <p:spPr bwMode="auto">
          <a:xfrm flipH="1" flipV="1">
            <a:off x="5319713" y="4694238"/>
            <a:ext cx="285750" cy="1160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13" name="Straight Connector 510"/>
          <p:cNvCxnSpPr>
            <a:cxnSpLocks noChangeShapeType="1"/>
          </p:cNvCxnSpPr>
          <p:nvPr/>
        </p:nvCxnSpPr>
        <p:spPr bwMode="auto">
          <a:xfrm flipH="1" flipV="1">
            <a:off x="4068763" y="5045075"/>
            <a:ext cx="371475" cy="973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14" name="Straight Connector 511"/>
          <p:cNvCxnSpPr>
            <a:cxnSpLocks noChangeShapeType="1"/>
            <a:stCxn id="30015" idx="0"/>
          </p:cNvCxnSpPr>
          <p:nvPr/>
        </p:nvCxnSpPr>
        <p:spPr bwMode="auto">
          <a:xfrm flipH="1" flipV="1">
            <a:off x="3144838" y="5192713"/>
            <a:ext cx="244475" cy="661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15" name="Straight Connector 512"/>
          <p:cNvCxnSpPr>
            <a:cxnSpLocks noChangeShapeType="1"/>
          </p:cNvCxnSpPr>
          <p:nvPr/>
        </p:nvCxnSpPr>
        <p:spPr bwMode="auto">
          <a:xfrm flipV="1">
            <a:off x="1790700" y="5160963"/>
            <a:ext cx="401638" cy="209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16" name="Straight Connector 513"/>
          <p:cNvCxnSpPr>
            <a:cxnSpLocks noChangeShapeType="1"/>
            <a:endCxn id="29766" idx="0"/>
          </p:cNvCxnSpPr>
          <p:nvPr/>
        </p:nvCxnSpPr>
        <p:spPr bwMode="auto">
          <a:xfrm flipV="1">
            <a:off x="1362075" y="5045075"/>
            <a:ext cx="706438" cy="44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717" name="Straight Connector 514"/>
          <p:cNvCxnSpPr>
            <a:cxnSpLocks noChangeShapeType="1"/>
            <a:endCxn id="29822" idx="1"/>
          </p:cNvCxnSpPr>
          <p:nvPr/>
        </p:nvCxnSpPr>
        <p:spPr bwMode="auto">
          <a:xfrm>
            <a:off x="1155700" y="4376738"/>
            <a:ext cx="996950" cy="4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5217" name="Group 20"/>
          <p:cNvGrpSpPr>
            <a:grpSpLocks/>
          </p:cNvGrpSpPr>
          <p:nvPr/>
        </p:nvGrpSpPr>
        <p:grpSpPr bwMode="auto">
          <a:xfrm>
            <a:off x="4713288" y="2871788"/>
            <a:ext cx="2117725" cy="1082675"/>
            <a:chOff x="4712800" y="2871032"/>
            <a:chExt cx="2117908" cy="1082781"/>
          </a:xfrm>
        </p:grpSpPr>
        <p:grpSp>
          <p:nvGrpSpPr>
            <p:cNvPr id="29738" name="Group 16"/>
            <p:cNvGrpSpPr>
              <a:grpSpLocks/>
            </p:cNvGrpSpPr>
            <p:nvPr/>
          </p:nvGrpSpPr>
          <p:grpSpPr bwMode="auto">
            <a:xfrm>
              <a:off x="5677190" y="2871032"/>
              <a:ext cx="530938" cy="338554"/>
              <a:chOff x="5573768" y="2726239"/>
              <a:chExt cx="530938" cy="338554"/>
            </a:xfrm>
          </p:grpSpPr>
          <p:sp>
            <p:nvSpPr>
              <p:cNvPr id="29741" name="Oval 14"/>
              <p:cNvSpPr>
                <a:spLocks noChangeArrowheads="1"/>
              </p:cNvSpPr>
              <p:nvPr/>
            </p:nvSpPr>
            <p:spPr bwMode="auto">
              <a:xfrm>
                <a:off x="5573768" y="2751297"/>
                <a:ext cx="528092" cy="304800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9742" name="TextBox 15"/>
              <p:cNvSpPr txBox="1">
                <a:spLocks noChangeArrowheads="1"/>
              </p:cNvSpPr>
              <p:nvPr/>
            </p:nvSpPr>
            <p:spPr bwMode="auto">
              <a:xfrm>
                <a:off x="5593027" y="2726239"/>
                <a:ext cx="51167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>
                    <a:solidFill>
                      <a:schemeClr val="bg1"/>
                    </a:solidFill>
                    <a:latin typeface="Arial" charset="0"/>
                  </a:rPr>
                  <a:t>IXP</a:t>
                </a:r>
              </a:p>
            </p:txBody>
          </p:sp>
        </p:grpSp>
        <p:cxnSp>
          <p:nvCxnSpPr>
            <p:cNvPr id="29739" name="Straight Connector 18"/>
            <p:cNvCxnSpPr>
              <a:cxnSpLocks noChangeShapeType="1"/>
            </p:cNvCxnSpPr>
            <p:nvPr/>
          </p:nvCxnSpPr>
          <p:spPr bwMode="auto">
            <a:xfrm>
              <a:off x="4712800" y="3050554"/>
              <a:ext cx="964390" cy="26895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740" name="Straight Connector 516"/>
            <p:cNvCxnSpPr>
              <a:cxnSpLocks noChangeShapeType="1"/>
            </p:cNvCxnSpPr>
            <p:nvPr/>
          </p:nvCxnSpPr>
          <p:spPr bwMode="auto">
            <a:xfrm>
              <a:off x="6139092" y="3168890"/>
              <a:ext cx="691616" cy="784923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233" name="Group 39937"/>
          <p:cNvGrpSpPr>
            <a:grpSpLocks/>
          </p:cNvGrpSpPr>
          <p:nvPr/>
        </p:nvGrpSpPr>
        <p:grpSpPr bwMode="auto">
          <a:xfrm>
            <a:off x="3692525" y="3789363"/>
            <a:ext cx="1538288" cy="585787"/>
            <a:chOff x="3692946" y="3789212"/>
            <a:chExt cx="1537885" cy="585306"/>
          </a:xfrm>
        </p:grpSpPr>
        <p:cxnSp>
          <p:nvCxnSpPr>
            <p:cNvPr id="29732" name="Straight Connector 515"/>
            <p:cNvCxnSpPr>
              <a:cxnSpLocks noChangeShapeType="1"/>
              <a:stCxn id="29788" idx="0"/>
            </p:cNvCxnSpPr>
            <p:nvPr/>
          </p:nvCxnSpPr>
          <p:spPr bwMode="auto">
            <a:xfrm flipV="1">
              <a:off x="3833272" y="4233204"/>
              <a:ext cx="190444" cy="141314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29733" name="Group 518"/>
            <p:cNvGrpSpPr>
              <a:grpSpLocks/>
            </p:cNvGrpSpPr>
            <p:nvPr/>
          </p:nvGrpSpPr>
          <p:grpSpPr bwMode="auto">
            <a:xfrm>
              <a:off x="3932901" y="3934211"/>
              <a:ext cx="530938" cy="338554"/>
              <a:chOff x="5573768" y="2726239"/>
              <a:chExt cx="530938" cy="338554"/>
            </a:xfrm>
          </p:grpSpPr>
          <p:sp>
            <p:nvSpPr>
              <p:cNvPr id="29736" name="Oval 521"/>
              <p:cNvSpPr>
                <a:spLocks noChangeArrowheads="1"/>
              </p:cNvSpPr>
              <p:nvPr/>
            </p:nvSpPr>
            <p:spPr bwMode="auto">
              <a:xfrm>
                <a:off x="5573768" y="2751297"/>
                <a:ext cx="528092" cy="304800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9737" name="TextBox 522"/>
              <p:cNvSpPr txBox="1">
                <a:spLocks noChangeArrowheads="1"/>
              </p:cNvSpPr>
              <p:nvPr/>
            </p:nvSpPr>
            <p:spPr bwMode="auto">
              <a:xfrm>
                <a:off x="5593027" y="2726239"/>
                <a:ext cx="51167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>
                    <a:solidFill>
                      <a:schemeClr val="bg1"/>
                    </a:solidFill>
                    <a:latin typeface="Arial" charset="0"/>
                  </a:rPr>
                  <a:t>IXP</a:t>
                </a:r>
              </a:p>
            </p:txBody>
          </p:sp>
        </p:grpSp>
        <p:cxnSp>
          <p:nvCxnSpPr>
            <p:cNvPr id="29734" name="Straight Connector 519"/>
            <p:cNvCxnSpPr>
              <a:cxnSpLocks noChangeShapeType="1"/>
              <a:stCxn id="29736" idx="6"/>
              <a:endCxn id="29988" idx="1"/>
            </p:cNvCxnSpPr>
            <p:nvPr/>
          </p:nvCxnSpPr>
          <p:spPr bwMode="auto">
            <a:xfrm flipV="1">
              <a:off x="4460993" y="3953654"/>
              <a:ext cx="769838" cy="158015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735" name="Straight Connector 520"/>
            <p:cNvCxnSpPr>
              <a:cxnSpLocks noChangeShapeType="1"/>
            </p:cNvCxnSpPr>
            <p:nvPr/>
          </p:nvCxnSpPr>
          <p:spPr bwMode="auto">
            <a:xfrm>
              <a:off x="3692946" y="3789212"/>
              <a:ext cx="342738" cy="204847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249" name="Group 39939"/>
          <p:cNvGrpSpPr>
            <a:grpSpLocks/>
          </p:cNvGrpSpPr>
          <p:nvPr/>
        </p:nvGrpSpPr>
        <p:grpSpPr bwMode="auto">
          <a:xfrm>
            <a:off x="2406650" y="3633788"/>
            <a:ext cx="2901950" cy="1296987"/>
            <a:chOff x="2407287" y="3633041"/>
            <a:chExt cx="2900648" cy="1297685"/>
          </a:xfrm>
        </p:grpSpPr>
        <p:cxnSp>
          <p:nvCxnSpPr>
            <p:cNvPr id="29729" name="Straight Connector 7"/>
            <p:cNvCxnSpPr>
              <a:cxnSpLocks noChangeShapeType="1"/>
              <a:stCxn id="29861" idx="5"/>
              <a:endCxn id="29986" idx="1"/>
            </p:cNvCxnSpPr>
            <p:nvPr/>
          </p:nvCxnSpPr>
          <p:spPr bwMode="auto">
            <a:xfrm>
              <a:off x="4876256" y="3633041"/>
              <a:ext cx="431679" cy="222499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730" name="Straight Connector 415"/>
            <p:cNvCxnSpPr>
              <a:cxnSpLocks noChangeShapeType="1"/>
              <a:endCxn id="29820" idx="0"/>
            </p:cNvCxnSpPr>
            <p:nvPr/>
          </p:nvCxnSpPr>
          <p:spPr bwMode="auto">
            <a:xfrm flipH="1">
              <a:off x="2407287" y="3753131"/>
              <a:ext cx="282429" cy="511372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731" name="Straight Connector 523"/>
            <p:cNvCxnSpPr>
              <a:cxnSpLocks noChangeShapeType="1"/>
              <a:stCxn id="29783" idx="0"/>
            </p:cNvCxnSpPr>
            <p:nvPr/>
          </p:nvCxnSpPr>
          <p:spPr bwMode="auto">
            <a:xfrm flipV="1">
              <a:off x="4307545" y="4626270"/>
              <a:ext cx="843636" cy="304456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257" name="Group 39945"/>
          <p:cNvGrpSpPr>
            <a:grpSpLocks/>
          </p:cNvGrpSpPr>
          <p:nvPr/>
        </p:nvGrpSpPr>
        <p:grpSpPr bwMode="auto">
          <a:xfrm>
            <a:off x="4686300" y="4864100"/>
            <a:ext cx="1914525" cy="741363"/>
            <a:chOff x="4686300" y="4864100"/>
            <a:chExt cx="1914118" cy="740879"/>
          </a:xfrm>
        </p:grpSpPr>
        <p:sp>
          <p:nvSpPr>
            <p:cNvPr id="29727" name="TextBox 39940"/>
            <p:cNvSpPr txBox="1">
              <a:spLocks noChangeArrowheads="1"/>
            </p:cNvSpPr>
            <p:nvPr/>
          </p:nvSpPr>
          <p:spPr bwMode="auto">
            <a:xfrm>
              <a:off x="4838700" y="5143500"/>
              <a:ext cx="1761718" cy="4614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400" i="1">
                  <a:solidFill>
                    <a:srgbClr val="CC0000"/>
                  </a:solidFill>
                  <a:latin typeface="Arial" charset="0"/>
                </a:rPr>
                <a:t>peering link</a:t>
              </a:r>
            </a:p>
          </p:txBody>
        </p:sp>
        <p:cxnSp>
          <p:nvCxnSpPr>
            <p:cNvPr id="29728" name="Straight Connector 39943"/>
            <p:cNvCxnSpPr>
              <a:cxnSpLocks noChangeShapeType="1"/>
            </p:cNvCxnSpPr>
            <p:nvPr/>
          </p:nvCxnSpPr>
          <p:spPr bwMode="auto">
            <a:xfrm>
              <a:off x="4686300" y="4864100"/>
              <a:ext cx="266700" cy="41910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265" name="Group 39950"/>
          <p:cNvGrpSpPr>
            <a:grpSpLocks/>
          </p:cNvGrpSpPr>
          <p:nvPr/>
        </p:nvGrpSpPr>
        <p:grpSpPr bwMode="auto">
          <a:xfrm>
            <a:off x="5270500" y="1701800"/>
            <a:ext cx="3403600" cy="1169988"/>
            <a:chOff x="5270500" y="1701800"/>
            <a:chExt cx="3402978" cy="1169232"/>
          </a:xfrm>
        </p:grpSpPr>
        <p:sp>
          <p:nvSpPr>
            <p:cNvPr id="29725" name="TextBox 39946"/>
            <p:cNvSpPr txBox="1">
              <a:spLocks noChangeArrowheads="1"/>
            </p:cNvSpPr>
            <p:nvPr/>
          </p:nvSpPr>
          <p:spPr bwMode="auto">
            <a:xfrm>
              <a:off x="5270500" y="1701800"/>
              <a:ext cx="3402978" cy="461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400" i="1">
                  <a:solidFill>
                    <a:srgbClr val="CC0000"/>
                  </a:solidFill>
                  <a:latin typeface="Arial" charset="0"/>
                </a:rPr>
                <a:t>Internet exchange point</a:t>
              </a:r>
            </a:p>
          </p:txBody>
        </p:sp>
        <p:cxnSp>
          <p:nvCxnSpPr>
            <p:cNvPr id="29726" name="Straight Connector 39948"/>
            <p:cNvCxnSpPr>
              <a:cxnSpLocks noChangeShapeType="1"/>
              <a:endCxn id="29742" idx="0"/>
            </p:cNvCxnSpPr>
            <p:nvPr/>
          </p:nvCxnSpPr>
          <p:spPr bwMode="auto">
            <a:xfrm flipH="1">
              <a:off x="5952289" y="2159000"/>
              <a:ext cx="219911" cy="712032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51" name="Rectangle 2"/>
          <p:cNvSpPr txBox="1">
            <a:spLocks noChangeArrowheads="1"/>
          </p:cNvSpPr>
          <p:nvPr/>
        </p:nvSpPr>
        <p:spPr bwMode="auto">
          <a:xfrm>
            <a:off x="468313" y="476250"/>
            <a:ext cx="8096250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2800" smtClean="0">
                <a:latin typeface="+mn-lt"/>
              </a:rPr>
              <a:t>A Internet é uma rede de redes</a:t>
            </a:r>
            <a:endParaRPr lang="pt-PT" sz="2800" dirty="0">
              <a:latin typeface="+mn-lt"/>
            </a:endParaRPr>
          </a:p>
        </p:txBody>
      </p:sp>
      <p:sp>
        <p:nvSpPr>
          <p:cNvPr id="35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3A48FC-8935-1646-B0A9-B7ACD4A7BE61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5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5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5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5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5" name="Group 5"/>
          <p:cNvGrpSpPr>
            <a:grpSpLocks/>
          </p:cNvGrpSpPr>
          <p:nvPr/>
        </p:nvGrpSpPr>
        <p:grpSpPr bwMode="auto">
          <a:xfrm>
            <a:off x="450850" y="1849438"/>
            <a:ext cx="8437563" cy="4559300"/>
            <a:chOff x="154891" y="1905681"/>
            <a:chExt cx="8436427" cy="4559651"/>
          </a:xfrm>
        </p:grpSpPr>
        <p:grpSp>
          <p:nvGrpSpPr>
            <p:cNvPr id="32039" name="Group 2"/>
            <p:cNvGrpSpPr>
              <a:grpSpLocks/>
            </p:cNvGrpSpPr>
            <p:nvPr/>
          </p:nvGrpSpPr>
          <p:grpSpPr bwMode="auto">
            <a:xfrm>
              <a:off x="1529396" y="2297655"/>
              <a:ext cx="648422" cy="418253"/>
              <a:chOff x="3053396" y="4304255"/>
              <a:chExt cx="648422" cy="418253"/>
            </a:xfrm>
          </p:grpSpPr>
          <p:sp>
            <p:nvSpPr>
              <p:cNvPr id="32091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92" name="TextBox 1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2040" name="Group 131"/>
            <p:cNvGrpSpPr>
              <a:grpSpLocks/>
            </p:cNvGrpSpPr>
            <p:nvPr/>
          </p:nvGrpSpPr>
          <p:grpSpPr bwMode="auto">
            <a:xfrm>
              <a:off x="373696" y="3097755"/>
              <a:ext cx="648422" cy="418253"/>
              <a:chOff x="3053396" y="4304255"/>
              <a:chExt cx="648422" cy="418253"/>
            </a:xfrm>
          </p:grpSpPr>
          <p:sp>
            <p:nvSpPr>
              <p:cNvPr id="32089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90" name="TextBox 133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2041" name="Group 135"/>
            <p:cNvGrpSpPr>
              <a:grpSpLocks/>
            </p:cNvGrpSpPr>
            <p:nvPr/>
          </p:nvGrpSpPr>
          <p:grpSpPr bwMode="auto">
            <a:xfrm>
              <a:off x="6037896" y="2551655"/>
              <a:ext cx="648422" cy="418253"/>
              <a:chOff x="3053396" y="4304255"/>
              <a:chExt cx="648422" cy="418253"/>
            </a:xfrm>
          </p:grpSpPr>
          <p:sp>
            <p:nvSpPr>
              <p:cNvPr id="32087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88" name="TextBox 137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2042" name="Group 138"/>
            <p:cNvGrpSpPr>
              <a:grpSpLocks/>
            </p:cNvGrpSpPr>
            <p:nvPr/>
          </p:nvGrpSpPr>
          <p:grpSpPr bwMode="auto">
            <a:xfrm>
              <a:off x="945196" y="5409155"/>
              <a:ext cx="648422" cy="418253"/>
              <a:chOff x="3053396" y="4304255"/>
              <a:chExt cx="648422" cy="418253"/>
            </a:xfrm>
          </p:grpSpPr>
          <p:sp>
            <p:nvSpPr>
              <p:cNvPr id="32085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86" name="TextBox 140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2043" name="Group 141"/>
            <p:cNvGrpSpPr>
              <a:grpSpLocks/>
            </p:cNvGrpSpPr>
            <p:nvPr/>
          </p:nvGrpSpPr>
          <p:grpSpPr bwMode="auto">
            <a:xfrm>
              <a:off x="526096" y="4786855"/>
              <a:ext cx="648422" cy="418253"/>
              <a:chOff x="3053396" y="4304255"/>
              <a:chExt cx="648422" cy="418253"/>
            </a:xfrm>
          </p:grpSpPr>
          <p:sp>
            <p:nvSpPr>
              <p:cNvPr id="32083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84" name="TextBox 143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2044" name="Group 144"/>
            <p:cNvGrpSpPr>
              <a:grpSpLocks/>
            </p:cNvGrpSpPr>
            <p:nvPr/>
          </p:nvGrpSpPr>
          <p:grpSpPr bwMode="auto">
            <a:xfrm>
              <a:off x="297496" y="4126455"/>
              <a:ext cx="648422" cy="418253"/>
              <a:chOff x="3053396" y="4304255"/>
              <a:chExt cx="648422" cy="418253"/>
            </a:xfrm>
          </p:grpSpPr>
          <p:sp>
            <p:nvSpPr>
              <p:cNvPr id="32081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82" name="TextBox 146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2045" name="Group 147"/>
            <p:cNvGrpSpPr>
              <a:grpSpLocks/>
            </p:cNvGrpSpPr>
            <p:nvPr/>
          </p:nvGrpSpPr>
          <p:grpSpPr bwMode="auto">
            <a:xfrm>
              <a:off x="6787196" y="2983455"/>
              <a:ext cx="648422" cy="418253"/>
              <a:chOff x="3053396" y="4304255"/>
              <a:chExt cx="648422" cy="418253"/>
            </a:xfrm>
          </p:grpSpPr>
          <p:sp>
            <p:nvSpPr>
              <p:cNvPr id="32079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80" name="TextBox 149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2046" name="Group 150"/>
            <p:cNvGrpSpPr>
              <a:grpSpLocks/>
            </p:cNvGrpSpPr>
            <p:nvPr/>
          </p:nvGrpSpPr>
          <p:grpSpPr bwMode="auto">
            <a:xfrm>
              <a:off x="3129596" y="2056355"/>
              <a:ext cx="648422" cy="418253"/>
              <a:chOff x="3053396" y="4304255"/>
              <a:chExt cx="648422" cy="418253"/>
            </a:xfrm>
          </p:grpSpPr>
          <p:sp>
            <p:nvSpPr>
              <p:cNvPr id="32077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78" name="TextBox 152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2047" name="Group 153"/>
            <p:cNvGrpSpPr>
              <a:grpSpLocks/>
            </p:cNvGrpSpPr>
            <p:nvPr/>
          </p:nvGrpSpPr>
          <p:grpSpPr bwMode="auto">
            <a:xfrm>
              <a:off x="754696" y="2704055"/>
              <a:ext cx="648422" cy="418253"/>
              <a:chOff x="3053396" y="4304255"/>
              <a:chExt cx="648422" cy="418253"/>
            </a:xfrm>
          </p:grpSpPr>
          <p:sp>
            <p:nvSpPr>
              <p:cNvPr id="32075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76" name="TextBox 155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2048" name="Group 156"/>
            <p:cNvGrpSpPr>
              <a:grpSpLocks/>
            </p:cNvGrpSpPr>
            <p:nvPr/>
          </p:nvGrpSpPr>
          <p:grpSpPr bwMode="auto">
            <a:xfrm>
              <a:off x="4043996" y="2030955"/>
              <a:ext cx="648422" cy="418253"/>
              <a:chOff x="3053396" y="4304255"/>
              <a:chExt cx="648422" cy="418253"/>
            </a:xfrm>
          </p:grpSpPr>
          <p:sp>
            <p:nvSpPr>
              <p:cNvPr id="32073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74" name="TextBox 158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2049" name="Group 160"/>
            <p:cNvGrpSpPr>
              <a:grpSpLocks/>
            </p:cNvGrpSpPr>
            <p:nvPr/>
          </p:nvGrpSpPr>
          <p:grpSpPr bwMode="auto">
            <a:xfrm>
              <a:off x="7104696" y="5663155"/>
              <a:ext cx="648422" cy="418253"/>
              <a:chOff x="3053396" y="4304255"/>
              <a:chExt cx="648422" cy="418253"/>
            </a:xfrm>
          </p:grpSpPr>
          <p:sp>
            <p:nvSpPr>
              <p:cNvPr id="32071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72" name="TextBox 162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2050" name="Group 163"/>
            <p:cNvGrpSpPr>
              <a:grpSpLocks/>
            </p:cNvGrpSpPr>
            <p:nvPr/>
          </p:nvGrpSpPr>
          <p:grpSpPr bwMode="auto">
            <a:xfrm>
              <a:off x="7942896" y="5015455"/>
              <a:ext cx="648422" cy="418253"/>
              <a:chOff x="3053396" y="4304255"/>
              <a:chExt cx="648422" cy="418253"/>
            </a:xfrm>
          </p:grpSpPr>
          <p:sp>
            <p:nvSpPr>
              <p:cNvPr id="32069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70" name="TextBox 165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2051" name="Group 166"/>
            <p:cNvGrpSpPr>
              <a:grpSpLocks/>
            </p:cNvGrpSpPr>
            <p:nvPr/>
          </p:nvGrpSpPr>
          <p:grpSpPr bwMode="auto">
            <a:xfrm>
              <a:off x="7714296" y="4101055"/>
              <a:ext cx="648422" cy="418253"/>
              <a:chOff x="3053396" y="4304255"/>
              <a:chExt cx="648422" cy="418253"/>
            </a:xfrm>
          </p:grpSpPr>
          <p:sp>
            <p:nvSpPr>
              <p:cNvPr id="32067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68" name="TextBox 168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2052" name="Group 169"/>
            <p:cNvGrpSpPr>
              <a:grpSpLocks/>
            </p:cNvGrpSpPr>
            <p:nvPr/>
          </p:nvGrpSpPr>
          <p:grpSpPr bwMode="auto">
            <a:xfrm>
              <a:off x="4869496" y="5904455"/>
              <a:ext cx="648422" cy="418253"/>
              <a:chOff x="3053396" y="4304255"/>
              <a:chExt cx="648422" cy="418253"/>
            </a:xfrm>
          </p:grpSpPr>
          <p:sp>
            <p:nvSpPr>
              <p:cNvPr id="32065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66" name="TextBox 171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2053" name="Group 172"/>
            <p:cNvGrpSpPr>
              <a:grpSpLocks/>
            </p:cNvGrpSpPr>
            <p:nvPr/>
          </p:nvGrpSpPr>
          <p:grpSpPr bwMode="auto">
            <a:xfrm>
              <a:off x="3955096" y="6044155"/>
              <a:ext cx="648422" cy="418253"/>
              <a:chOff x="3053396" y="4304255"/>
              <a:chExt cx="648422" cy="418253"/>
            </a:xfrm>
          </p:grpSpPr>
          <p:sp>
            <p:nvSpPr>
              <p:cNvPr id="32063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64" name="TextBox 174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grpSp>
          <p:nvGrpSpPr>
            <p:cNvPr id="32054" name="Group 175"/>
            <p:cNvGrpSpPr>
              <a:grpSpLocks/>
            </p:cNvGrpSpPr>
            <p:nvPr/>
          </p:nvGrpSpPr>
          <p:grpSpPr bwMode="auto">
            <a:xfrm>
              <a:off x="2735896" y="5891755"/>
              <a:ext cx="648422" cy="418253"/>
              <a:chOff x="3053396" y="4304255"/>
              <a:chExt cx="648422" cy="418253"/>
            </a:xfrm>
          </p:grpSpPr>
          <p:sp>
            <p:nvSpPr>
              <p:cNvPr id="32061" name="Freeform 84"/>
              <p:cNvSpPr>
                <a:spLocks/>
              </p:cNvSpPr>
              <p:nvPr/>
            </p:nvSpPr>
            <p:spPr bwMode="auto">
              <a:xfrm>
                <a:off x="3053396" y="4304255"/>
                <a:ext cx="596988" cy="418253"/>
              </a:xfrm>
              <a:custGeom>
                <a:avLst/>
                <a:gdLst>
                  <a:gd name="T0" fmla="*/ 2147483647 w 1036"/>
                  <a:gd name="T1" fmla="*/ 2147483647 h 675"/>
                  <a:gd name="T2" fmla="*/ 2147483647 w 1036"/>
                  <a:gd name="T3" fmla="*/ 2147483647 h 675"/>
                  <a:gd name="T4" fmla="*/ 2147483647 w 1036"/>
                  <a:gd name="T5" fmla="*/ 2147483647 h 675"/>
                  <a:gd name="T6" fmla="*/ 2147483647 w 1036"/>
                  <a:gd name="T7" fmla="*/ 2147483647 h 675"/>
                  <a:gd name="T8" fmla="*/ 2147483647 w 1036"/>
                  <a:gd name="T9" fmla="*/ 2147483647 h 675"/>
                  <a:gd name="T10" fmla="*/ 2147483647 w 1036"/>
                  <a:gd name="T11" fmla="*/ 2147483647 h 675"/>
                  <a:gd name="T12" fmla="*/ 2147483647 w 1036"/>
                  <a:gd name="T13" fmla="*/ 2147483647 h 675"/>
                  <a:gd name="T14" fmla="*/ 2147483647 w 1036"/>
                  <a:gd name="T15" fmla="*/ 2147483647 h 675"/>
                  <a:gd name="T16" fmla="*/ 2147483647 w 1036"/>
                  <a:gd name="T17" fmla="*/ 2147483647 h 675"/>
                  <a:gd name="T18" fmla="*/ 2147483647 w 1036"/>
                  <a:gd name="T19" fmla="*/ 2147483647 h 675"/>
                  <a:gd name="T20" fmla="*/ 2147483647 w 1036"/>
                  <a:gd name="T21" fmla="*/ 2147483647 h 675"/>
                  <a:gd name="T22" fmla="*/ 2147483647 w 1036"/>
                  <a:gd name="T23" fmla="*/ 2147483647 h 675"/>
                  <a:gd name="T24" fmla="*/ 2147483647 w 1036"/>
                  <a:gd name="T25" fmla="*/ 2147483647 h 675"/>
                  <a:gd name="T26" fmla="*/ 2147483647 w 1036"/>
                  <a:gd name="T27" fmla="*/ 2147483647 h 675"/>
                  <a:gd name="T28" fmla="*/ 2147483647 w 1036"/>
                  <a:gd name="T29" fmla="*/ 2147483647 h 675"/>
                  <a:gd name="T30" fmla="*/ 2147483647 w 1036"/>
                  <a:gd name="T31" fmla="*/ 2147483647 h 675"/>
                  <a:gd name="T32" fmla="*/ 2147483647 w 1036"/>
                  <a:gd name="T33" fmla="*/ 2147483647 h 675"/>
                  <a:gd name="T34" fmla="*/ 2147483647 w 1036"/>
                  <a:gd name="T35" fmla="*/ 2147483647 h 67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36"/>
                  <a:gd name="T55" fmla="*/ 0 h 675"/>
                  <a:gd name="T56" fmla="*/ 1036 w 1036"/>
                  <a:gd name="T57" fmla="*/ 675 h 67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36" h="675">
                    <a:moveTo>
                      <a:pt x="648" y="11"/>
                    </a:moveTo>
                    <a:cubicBezTo>
                      <a:pt x="584" y="19"/>
                      <a:pt x="464" y="33"/>
                      <a:pt x="390" y="53"/>
                    </a:cubicBezTo>
                    <a:cubicBezTo>
                      <a:pt x="316" y="73"/>
                      <a:pt x="246" y="100"/>
                      <a:pt x="206" y="129"/>
                    </a:cubicBezTo>
                    <a:cubicBezTo>
                      <a:pt x="166" y="158"/>
                      <a:pt x="183" y="201"/>
                      <a:pt x="152" y="229"/>
                    </a:cubicBezTo>
                    <a:cubicBezTo>
                      <a:pt x="121" y="257"/>
                      <a:pt x="44" y="259"/>
                      <a:pt x="22" y="297"/>
                    </a:cubicBezTo>
                    <a:cubicBezTo>
                      <a:pt x="0" y="335"/>
                      <a:pt x="0" y="427"/>
                      <a:pt x="18" y="459"/>
                    </a:cubicBezTo>
                    <a:cubicBezTo>
                      <a:pt x="36" y="491"/>
                      <a:pt x="59" y="484"/>
                      <a:pt x="132" y="489"/>
                    </a:cubicBezTo>
                    <a:cubicBezTo>
                      <a:pt x="205" y="494"/>
                      <a:pt x="380" y="478"/>
                      <a:pt x="458" y="489"/>
                    </a:cubicBezTo>
                    <a:cubicBezTo>
                      <a:pt x="536" y="500"/>
                      <a:pt x="549" y="527"/>
                      <a:pt x="598" y="555"/>
                    </a:cubicBezTo>
                    <a:cubicBezTo>
                      <a:pt x="647" y="583"/>
                      <a:pt x="707" y="639"/>
                      <a:pt x="752" y="657"/>
                    </a:cubicBezTo>
                    <a:cubicBezTo>
                      <a:pt x="797" y="675"/>
                      <a:pt x="837" y="670"/>
                      <a:pt x="870" y="661"/>
                    </a:cubicBezTo>
                    <a:cubicBezTo>
                      <a:pt x="903" y="652"/>
                      <a:pt x="932" y="639"/>
                      <a:pt x="952" y="603"/>
                    </a:cubicBezTo>
                    <a:cubicBezTo>
                      <a:pt x="972" y="567"/>
                      <a:pt x="981" y="497"/>
                      <a:pt x="992" y="445"/>
                    </a:cubicBezTo>
                    <a:cubicBezTo>
                      <a:pt x="1003" y="393"/>
                      <a:pt x="1013" y="347"/>
                      <a:pt x="1018" y="291"/>
                    </a:cubicBezTo>
                    <a:cubicBezTo>
                      <a:pt x="1023" y="235"/>
                      <a:pt x="1036" y="153"/>
                      <a:pt x="1022" y="107"/>
                    </a:cubicBezTo>
                    <a:cubicBezTo>
                      <a:pt x="1008" y="61"/>
                      <a:pt x="975" y="34"/>
                      <a:pt x="934" y="17"/>
                    </a:cubicBezTo>
                    <a:cubicBezTo>
                      <a:pt x="893" y="0"/>
                      <a:pt x="824" y="4"/>
                      <a:pt x="776" y="3"/>
                    </a:cubicBezTo>
                    <a:cubicBezTo>
                      <a:pt x="728" y="2"/>
                      <a:pt x="712" y="3"/>
                      <a:pt x="648" y="11"/>
                    </a:cubicBezTo>
                    <a:close/>
                  </a:path>
                </a:pathLst>
              </a:custGeom>
              <a:solidFill>
                <a:srgbClr val="00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62" name="TextBox 177"/>
              <p:cNvSpPr txBox="1">
                <a:spLocks noChangeArrowheads="1"/>
              </p:cNvSpPr>
              <p:nvPr/>
            </p:nvSpPr>
            <p:spPr bwMode="auto">
              <a:xfrm>
                <a:off x="3118029" y="4323258"/>
                <a:ext cx="583789" cy="3530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access</a:t>
                </a:r>
              </a:p>
              <a:p>
                <a:pPr eaLnBrk="1" hangingPunct="1">
                  <a:lnSpc>
                    <a:spcPts val="1000"/>
                  </a:lnSpc>
                </a:pPr>
                <a:r>
                  <a:rPr lang="en-US" sz="1000">
                    <a:latin typeface="Arial" charset="0"/>
                  </a:rPr>
                  <a:t>net</a:t>
                </a:r>
              </a:p>
            </p:txBody>
          </p:sp>
        </p:grpSp>
        <p:sp>
          <p:nvSpPr>
            <p:cNvPr id="32055" name="TextBox 4"/>
            <p:cNvSpPr txBox="1">
              <a:spLocks noChangeArrowheads="1"/>
            </p:cNvSpPr>
            <p:nvPr/>
          </p:nvSpPr>
          <p:spPr bwMode="auto">
            <a:xfrm rot="1053502">
              <a:off x="5143500" y="1955800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32056" name="TextBox 179"/>
            <p:cNvSpPr txBox="1">
              <a:spLocks noChangeArrowheads="1"/>
            </p:cNvSpPr>
            <p:nvPr/>
          </p:nvSpPr>
          <p:spPr bwMode="auto">
            <a:xfrm rot="2829263">
              <a:off x="7429500" y="3429000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32057" name="TextBox 180"/>
            <p:cNvSpPr txBox="1">
              <a:spLocks noChangeArrowheads="1"/>
            </p:cNvSpPr>
            <p:nvPr/>
          </p:nvSpPr>
          <p:spPr bwMode="auto">
            <a:xfrm rot="9845918">
              <a:off x="6098241" y="5942112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32058" name="TextBox 181"/>
            <p:cNvSpPr txBox="1">
              <a:spLocks noChangeArrowheads="1"/>
            </p:cNvSpPr>
            <p:nvPr/>
          </p:nvSpPr>
          <p:spPr bwMode="auto">
            <a:xfrm rot="-9948738">
              <a:off x="1730786" y="5845469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32059" name="TextBox 182"/>
            <p:cNvSpPr txBox="1">
              <a:spLocks noChangeArrowheads="1"/>
            </p:cNvSpPr>
            <p:nvPr/>
          </p:nvSpPr>
          <p:spPr bwMode="auto">
            <a:xfrm rot="-4992697">
              <a:off x="144631" y="3539025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  <p:sp>
          <p:nvSpPr>
            <p:cNvPr id="32060" name="TextBox 183"/>
            <p:cNvSpPr txBox="1">
              <a:spLocks noChangeArrowheads="1"/>
            </p:cNvSpPr>
            <p:nvPr/>
          </p:nvSpPr>
          <p:spPr bwMode="auto">
            <a:xfrm rot="-1017263">
              <a:off x="2330376" y="1905681"/>
              <a:ext cx="5437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…</a:t>
              </a:r>
            </a:p>
          </p:txBody>
        </p:sp>
      </p:grpSp>
      <p:sp>
        <p:nvSpPr>
          <p:cNvPr id="31746" name="Rectangle 3"/>
          <p:cNvSpPr txBox="1">
            <a:spLocks noChangeArrowheads="1"/>
          </p:cNvSpPr>
          <p:nvPr/>
        </p:nvSpPr>
        <p:spPr bwMode="auto">
          <a:xfrm>
            <a:off x="473075" y="1073150"/>
            <a:ext cx="82042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</a:pPr>
            <a:r>
              <a:rPr lang="pt-PT" sz="2400" b="0">
                <a:solidFill>
                  <a:srgbClr val="0000FF"/>
                </a:solidFill>
                <a:latin typeface="Gill Sans MT" charset="0"/>
              </a:rPr>
              <a:t>… o mesmo é verdade para redes de transito regionais</a:t>
            </a:r>
          </a:p>
        </p:txBody>
      </p:sp>
      <p:grpSp>
        <p:nvGrpSpPr>
          <p:cNvPr id="31747" name="Group 8"/>
          <p:cNvGrpSpPr>
            <a:grpSpLocks/>
          </p:cNvGrpSpPr>
          <p:nvPr/>
        </p:nvGrpSpPr>
        <p:grpSpPr bwMode="auto">
          <a:xfrm>
            <a:off x="4546600" y="3746500"/>
            <a:ext cx="3225800" cy="1117600"/>
            <a:chOff x="7848600" y="2044700"/>
            <a:chExt cx="3200399" cy="1371600"/>
          </a:xfrm>
        </p:grpSpPr>
        <p:sp>
          <p:nvSpPr>
            <p:cNvPr id="31956" name="Oval 3"/>
            <p:cNvSpPr>
              <a:spLocks noChangeArrowheads="1"/>
            </p:cNvSpPr>
            <p:nvPr/>
          </p:nvSpPr>
          <p:spPr bwMode="auto">
            <a:xfrm>
              <a:off x="7848600" y="2044700"/>
              <a:ext cx="3200399" cy="1371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grpSp>
          <p:nvGrpSpPr>
            <p:cNvPr id="31957" name="Group 133"/>
            <p:cNvGrpSpPr>
              <a:grpSpLocks/>
            </p:cNvGrpSpPr>
            <p:nvPr/>
          </p:nvGrpSpPr>
          <p:grpSpPr bwMode="auto">
            <a:xfrm>
              <a:off x="8526482" y="2160804"/>
              <a:ext cx="532759" cy="184809"/>
              <a:chOff x="2356" y="1300"/>
              <a:chExt cx="555" cy="194"/>
            </a:xfrm>
          </p:grpSpPr>
          <p:sp>
            <p:nvSpPr>
              <p:cNvPr id="32031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2032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2033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2034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2037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038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2035" name="Line 140"/>
              <p:cNvSpPr>
                <a:spLocks noChangeShapeType="1"/>
              </p:cNvSpPr>
              <p:nvPr/>
            </p:nvSpPr>
            <p:spPr bwMode="auto">
              <a:xfrm>
                <a:off x="2357" y="1362"/>
                <a:ext cx="0" cy="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36" name="Line 141"/>
              <p:cNvSpPr>
                <a:spLocks noChangeShapeType="1"/>
              </p:cNvSpPr>
              <p:nvPr/>
            </p:nvSpPr>
            <p:spPr bwMode="auto">
              <a:xfrm>
                <a:off x="2908" y="1364"/>
                <a:ext cx="0" cy="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31958" name="Straight Connector 10"/>
            <p:cNvCxnSpPr>
              <a:cxnSpLocks noChangeShapeType="1"/>
              <a:stCxn id="32036" idx="0"/>
            </p:cNvCxnSpPr>
            <p:nvPr/>
          </p:nvCxnSpPr>
          <p:spPr bwMode="auto">
            <a:xfrm>
              <a:off x="9055401" y="2220819"/>
              <a:ext cx="975377" cy="13653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959" name="Straight Connector 297"/>
            <p:cNvCxnSpPr>
              <a:cxnSpLocks noChangeShapeType="1"/>
            </p:cNvCxnSpPr>
            <p:nvPr/>
          </p:nvCxnSpPr>
          <p:spPr bwMode="auto">
            <a:xfrm>
              <a:off x="9522191" y="2583188"/>
              <a:ext cx="120745" cy="833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960" name="Straight Connector 298"/>
            <p:cNvCxnSpPr>
              <a:cxnSpLocks noChangeShapeType="1"/>
            </p:cNvCxnSpPr>
            <p:nvPr/>
          </p:nvCxnSpPr>
          <p:spPr bwMode="auto">
            <a:xfrm flipV="1">
              <a:off x="9323081" y="2786992"/>
              <a:ext cx="243358" cy="4562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961" name="Straight Connector 299"/>
            <p:cNvCxnSpPr>
              <a:cxnSpLocks noChangeShapeType="1"/>
            </p:cNvCxnSpPr>
            <p:nvPr/>
          </p:nvCxnSpPr>
          <p:spPr bwMode="auto">
            <a:xfrm flipV="1">
              <a:off x="9028147" y="2611644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962" name="Straight Connector 300"/>
            <p:cNvCxnSpPr>
              <a:cxnSpLocks noChangeShapeType="1"/>
            </p:cNvCxnSpPr>
            <p:nvPr/>
          </p:nvCxnSpPr>
          <p:spPr bwMode="auto">
            <a:xfrm flipV="1">
              <a:off x="8729859" y="2909476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963" name="Straight Connector 301"/>
            <p:cNvCxnSpPr>
              <a:cxnSpLocks noChangeShapeType="1"/>
            </p:cNvCxnSpPr>
            <p:nvPr/>
          </p:nvCxnSpPr>
          <p:spPr bwMode="auto">
            <a:xfrm flipV="1">
              <a:off x="9537887" y="2836224"/>
              <a:ext cx="252969" cy="25294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964" name="Straight Connector 302"/>
            <p:cNvCxnSpPr>
              <a:cxnSpLocks noChangeShapeType="1"/>
            </p:cNvCxnSpPr>
            <p:nvPr/>
          </p:nvCxnSpPr>
          <p:spPr bwMode="auto">
            <a:xfrm flipH="1" flipV="1">
              <a:off x="10029359" y="2822067"/>
              <a:ext cx="354959" cy="12439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965" name="Straight Connector 303"/>
            <p:cNvCxnSpPr>
              <a:cxnSpLocks noChangeShapeType="1"/>
            </p:cNvCxnSpPr>
            <p:nvPr/>
          </p:nvCxnSpPr>
          <p:spPr bwMode="auto">
            <a:xfrm flipV="1">
              <a:off x="10015190" y="2475242"/>
              <a:ext cx="283363" cy="19566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966" name="Straight Connector 304"/>
            <p:cNvCxnSpPr>
              <a:cxnSpLocks noChangeShapeType="1"/>
              <a:endCxn id="32031" idx="4"/>
            </p:cNvCxnSpPr>
            <p:nvPr/>
          </p:nvCxnSpPr>
          <p:spPr bwMode="auto">
            <a:xfrm flipH="1" flipV="1">
              <a:off x="8791902" y="2345614"/>
              <a:ext cx="410984" cy="8718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967" name="TextBox 39958"/>
            <p:cNvSpPr txBox="1">
              <a:spLocks noChangeArrowheads="1"/>
            </p:cNvSpPr>
            <p:nvPr/>
          </p:nvSpPr>
          <p:spPr bwMode="auto">
            <a:xfrm>
              <a:off x="7958081" y="2471291"/>
              <a:ext cx="886407" cy="4910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i="1">
                  <a:latin typeface="Arial" charset="0"/>
                </a:rPr>
                <a:t>ISP B</a:t>
              </a:r>
            </a:p>
          </p:txBody>
        </p:sp>
        <p:grpSp>
          <p:nvGrpSpPr>
            <p:cNvPr id="31968" name="Group 133"/>
            <p:cNvGrpSpPr>
              <a:grpSpLocks/>
            </p:cNvGrpSpPr>
            <p:nvPr/>
          </p:nvGrpSpPr>
          <p:grpSpPr bwMode="auto">
            <a:xfrm>
              <a:off x="9555206" y="2650627"/>
              <a:ext cx="532759" cy="184809"/>
              <a:chOff x="2356" y="1300"/>
              <a:chExt cx="555" cy="194"/>
            </a:xfrm>
          </p:grpSpPr>
          <p:sp>
            <p:nvSpPr>
              <p:cNvPr id="32023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2024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2025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2026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2029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030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2027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28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969" name="Group 133"/>
            <p:cNvGrpSpPr>
              <a:grpSpLocks/>
            </p:cNvGrpSpPr>
            <p:nvPr/>
          </p:nvGrpSpPr>
          <p:grpSpPr bwMode="auto">
            <a:xfrm>
              <a:off x="8772607" y="2725609"/>
              <a:ext cx="532759" cy="184809"/>
              <a:chOff x="2356" y="1300"/>
              <a:chExt cx="555" cy="194"/>
            </a:xfrm>
          </p:grpSpPr>
          <p:sp>
            <p:nvSpPr>
              <p:cNvPr id="32015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2016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2017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2018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2021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022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2019" name="Line 140"/>
              <p:cNvSpPr>
                <a:spLocks noChangeShapeType="1"/>
              </p:cNvSpPr>
              <p:nvPr/>
            </p:nvSpPr>
            <p:spPr bwMode="auto">
              <a:xfrm>
                <a:off x="2358" y="1356"/>
                <a:ext cx="0" cy="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20" name="Line 141"/>
              <p:cNvSpPr>
                <a:spLocks noChangeShapeType="1"/>
              </p:cNvSpPr>
              <p:nvPr/>
            </p:nvSpPr>
            <p:spPr bwMode="auto">
              <a:xfrm>
                <a:off x="2908" y="1358"/>
                <a:ext cx="0" cy="8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970" name="Group 133"/>
            <p:cNvGrpSpPr>
              <a:grpSpLocks/>
            </p:cNvGrpSpPr>
            <p:nvPr/>
          </p:nvGrpSpPr>
          <p:grpSpPr bwMode="auto">
            <a:xfrm>
              <a:off x="9060908" y="2428111"/>
              <a:ext cx="532759" cy="184809"/>
              <a:chOff x="2356" y="1300"/>
              <a:chExt cx="555" cy="194"/>
            </a:xfrm>
          </p:grpSpPr>
          <p:sp>
            <p:nvSpPr>
              <p:cNvPr id="32007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2008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2009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2010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2013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014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2011" name="Line 140"/>
              <p:cNvSpPr>
                <a:spLocks noChangeShapeType="1"/>
              </p:cNvSpPr>
              <p:nvPr/>
            </p:nvSpPr>
            <p:spPr bwMode="auto">
              <a:xfrm>
                <a:off x="2358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12" name="Line 141"/>
              <p:cNvSpPr>
                <a:spLocks noChangeShapeType="1"/>
              </p:cNvSpPr>
              <p:nvPr/>
            </p:nvSpPr>
            <p:spPr bwMode="auto">
              <a:xfrm>
                <a:off x="2908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971" name="Group 133"/>
            <p:cNvGrpSpPr>
              <a:grpSpLocks/>
            </p:cNvGrpSpPr>
            <p:nvPr/>
          </p:nvGrpSpPr>
          <p:grpSpPr bwMode="auto">
            <a:xfrm>
              <a:off x="10005281" y="2289952"/>
              <a:ext cx="532759" cy="184809"/>
              <a:chOff x="2356" y="1300"/>
              <a:chExt cx="555" cy="194"/>
            </a:xfrm>
          </p:grpSpPr>
          <p:sp>
            <p:nvSpPr>
              <p:cNvPr id="31999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2000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2001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2002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2005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006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2003" name="Line 140"/>
              <p:cNvSpPr>
                <a:spLocks noChangeShapeType="1"/>
              </p:cNvSpPr>
              <p:nvPr/>
            </p:nvSpPr>
            <p:spPr bwMode="auto">
              <a:xfrm>
                <a:off x="2357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04" name="Line 141"/>
              <p:cNvSpPr>
                <a:spLocks noChangeShapeType="1"/>
              </p:cNvSpPr>
              <p:nvPr/>
            </p:nvSpPr>
            <p:spPr bwMode="auto">
              <a:xfrm>
                <a:off x="2908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972" name="Group 133"/>
            <p:cNvGrpSpPr>
              <a:grpSpLocks/>
            </p:cNvGrpSpPr>
            <p:nvPr/>
          </p:nvGrpSpPr>
          <p:grpSpPr bwMode="auto">
            <a:xfrm>
              <a:off x="10232661" y="2882876"/>
              <a:ext cx="532759" cy="184809"/>
              <a:chOff x="2356" y="1300"/>
              <a:chExt cx="555" cy="194"/>
            </a:xfrm>
          </p:grpSpPr>
          <p:sp>
            <p:nvSpPr>
              <p:cNvPr id="31991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992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993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1994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1997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998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995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96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973" name="Group 133"/>
            <p:cNvGrpSpPr>
              <a:grpSpLocks/>
            </p:cNvGrpSpPr>
            <p:nvPr/>
          </p:nvGrpSpPr>
          <p:grpSpPr bwMode="auto">
            <a:xfrm>
              <a:off x="9330660" y="3072767"/>
              <a:ext cx="532759" cy="184809"/>
              <a:chOff x="2356" y="1300"/>
              <a:chExt cx="555" cy="194"/>
            </a:xfrm>
          </p:grpSpPr>
          <p:sp>
            <p:nvSpPr>
              <p:cNvPr id="31983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984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985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1986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1989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990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987" name="Line 140"/>
              <p:cNvSpPr>
                <a:spLocks noChangeShapeType="1"/>
              </p:cNvSpPr>
              <p:nvPr/>
            </p:nvSpPr>
            <p:spPr bwMode="auto">
              <a:xfrm>
                <a:off x="2358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88" name="Line 141"/>
              <p:cNvSpPr>
                <a:spLocks noChangeShapeType="1"/>
              </p:cNvSpPr>
              <p:nvPr/>
            </p:nvSpPr>
            <p:spPr bwMode="auto">
              <a:xfrm>
                <a:off x="2907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974" name="Group 133"/>
            <p:cNvGrpSpPr>
              <a:grpSpLocks/>
            </p:cNvGrpSpPr>
            <p:nvPr/>
          </p:nvGrpSpPr>
          <p:grpSpPr bwMode="auto">
            <a:xfrm>
              <a:off x="8438032" y="3018963"/>
              <a:ext cx="532759" cy="184809"/>
              <a:chOff x="2356" y="1300"/>
              <a:chExt cx="555" cy="194"/>
            </a:xfrm>
          </p:grpSpPr>
          <p:sp>
            <p:nvSpPr>
              <p:cNvPr id="31975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976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977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1978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1981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982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979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80" name="Line 141"/>
              <p:cNvSpPr>
                <a:spLocks noChangeShapeType="1"/>
              </p:cNvSpPr>
              <p:nvPr/>
            </p:nvSpPr>
            <p:spPr bwMode="auto">
              <a:xfrm>
                <a:off x="2910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1748" name="Group 331"/>
          <p:cNvGrpSpPr>
            <a:grpSpLocks/>
          </p:cNvGrpSpPr>
          <p:nvPr/>
        </p:nvGrpSpPr>
        <p:grpSpPr bwMode="auto">
          <a:xfrm>
            <a:off x="1803400" y="2755900"/>
            <a:ext cx="3467100" cy="1193800"/>
            <a:chOff x="7848600" y="2044700"/>
            <a:chExt cx="3200399" cy="1371600"/>
          </a:xfrm>
        </p:grpSpPr>
        <p:sp>
          <p:nvSpPr>
            <p:cNvPr id="31873" name="Oval 332"/>
            <p:cNvSpPr>
              <a:spLocks noChangeArrowheads="1"/>
            </p:cNvSpPr>
            <p:nvPr/>
          </p:nvSpPr>
          <p:spPr bwMode="auto">
            <a:xfrm>
              <a:off x="7848600" y="2044700"/>
              <a:ext cx="3200399" cy="1371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grpSp>
          <p:nvGrpSpPr>
            <p:cNvPr id="31874" name="Group 133"/>
            <p:cNvGrpSpPr>
              <a:grpSpLocks/>
            </p:cNvGrpSpPr>
            <p:nvPr/>
          </p:nvGrpSpPr>
          <p:grpSpPr bwMode="auto">
            <a:xfrm>
              <a:off x="8526482" y="2160804"/>
              <a:ext cx="532759" cy="184809"/>
              <a:chOff x="2356" y="1300"/>
              <a:chExt cx="555" cy="194"/>
            </a:xfrm>
          </p:grpSpPr>
          <p:sp>
            <p:nvSpPr>
              <p:cNvPr id="31948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949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950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1951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1954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955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952" name="Line 140"/>
              <p:cNvSpPr>
                <a:spLocks noChangeShapeType="1"/>
              </p:cNvSpPr>
              <p:nvPr/>
            </p:nvSpPr>
            <p:spPr bwMode="auto">
              <a:xfrm>
                <a:off x="2358" y="1362"/>
                <a:ext cx="0" cy="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53" name="Line 141"/>
              <p:cNvSpPr>
                <a:spLocks noChangeShapeType="1"/>
              </p:cNvSpPr>
              <p:nvPr/>
            </p:nvSpPr>
            <p:spPr bwMode="auto">
              <a:xfrm>
                <a:off x="2906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31875" name="Straight Connector 334"/>
            <p:cNvCxnSpPr>
              <a:cxnSpLocks noChangeShapeType="1"/>
              <a:stCxn id="31953" idx="0"/>
            </p:cNvCxnSpPr>
            <p:nvPr/>
          </p:nvCxnSpPr>
          <p:spPr bwMode="auto">
            <a:xfrm>
              <a:off x="9055401" y="2220819"/>
              <a:ext cx="975377" cy="13653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876" name="Straight Connector 335"/>
            <p:cNvCxnSpPr>
              <a:cxnSpLocks noChangeShapeType="1"/>
            </p:cNvCxnSpPr>
            <p:nvPr/>
          </p:nvCxnSpPr>
          <p:spPr bwMode="auto">
            <a:xfrm>
              <a:off x="9522191" y="2583188"/>
              <a:ext cx="120745" cy="833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877" name="Straight Connector 336"/>
            <p:cNvCxnSpPr>
              <a:cxnSpLocks noChangeShapeType="1"/>
            </p:cNvCxnSpPr>
            <p:nvPr/>
          </p:nvCxnSpPr>
          <p:spPr bwMode="auto">
            <a:xfrm flipV="1">
              <a:off x="9323081" y="2786992"/>
              <a:ext cx="243358" cy="4562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878" name="Straight Connector 337"/>
            <p:cNvCxnSpPr>
              <a:cxnSpLocks noChangeShapeType="1"/>
            </p:cNvCxnSpPr>
            <p:nvPr/>
          </p:nvCxnSpPr>
          <p:spPr bwMode="auto">
            <a:xfrm flipV="1">
              <a:off x="9028147" y="2611644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879" name="Straight Connector 338"/>
            <p:cNvCxnSpPr>
              <a:cxnSpLocks noChangeShapeType="1"/>
            </p:cNvCxnSpPr>
            <p:nvPr/>
          </p:nvCxnSpPr>
          <p:spPr bwMode="auto">
            <a:xfrm flipV="1">
              <a:off x="8729859" y="2909476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880" name="Straight Connector 339"/>
            <p:cNvCxnSpPr>
              <a:cxnSpLocks noChangeShapeType="1"/>
            </p:cNvCxnSpPr>
            <p:nvPr/>
          </p:nvCxnSpPr>
          <p:spPr bwMode="auto">
            <a:xfrm flipV="1">
              <a:off x="9537887" y="2836224"/>
              <a:ext cx="252969" cy="25294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881" name="Straight Connector 340"/>
            <p:cNvCxnSpPr>
              <a:cxnSpLocks noChangeShapeType="1"/>
            </p:cNvCxnSpPr>
            <p:nvPr/>
          </p:nvCxnSpPr>
          <p:spPr bwMode="auto">
            <a:xfrm flipH="1" flipV="1">
              <a:off x="10029359" y="2822067"/>
              <a:ext cx="354959" cy="12439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882" name="Straight Connector 341"/>
            <p:cNvCxnSpPr>
              <a:cxnSpLocks noChangeShapeType="1"/>
            </p:cNvCxnSpPr>
            <p:nvPr/>
          </p:nvCxnSpPr>
          <p:spPr bwMode="auto">
            <a:xfrm flipV="1">
              <a:off x="10015190" y="2475242"/>
              <a:ext cx="283363" cy="19566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883" name="Straight Connector 342"/>
            <p:cNvCxnSpPr>
              <a:cxnSpLocks noChangeShapeType="1"/>
              <a:endCxn id="31948" idx="4"/>
            </p:cNvCxnSpPr>
            <p:nvPr/>
          </p:nvCxnSpPr>
          <p:spPr bwMode="auto">
            <a:xfrm flipH="1" flipV="1">
              <a:off x="8791902" y="2345614"/>
              <a:ext cx="410984" cy="8718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884" name="TextBox 343"/>
            <p:cNvSpPr txBox="1">
              <a:spLocks noChangeArrowheads="1"/>
            </p:cNvSpPr>
            <p:nvPr/>
          </p:nvSpPr>
          <p:spPr bwMode="auto">
            <a:xfrm>
              <a:off x="7958081" y="2471292"/>
              <a:ext cx="87440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i="1">
                  <a:latin typeface="Arial" charset="0"/>
                </a:rPr>
                <a:t>ISP A</a:t>
              </a:r>
            </a:p>
          </p:txBody>
        </p:sp>
        <p:grpSp>
          <p:nvGrpSpPr>
            <p:cNvPr id="31885" name="Group 133"/>
            <p:cNvGrpSpPr>
              <a:grpSpLocks/>
            </p:cNvGrpSpPr>
            <p:nvPr/>
          </p:nvGrpSpPr>
          <p:grpSpPr bwMode="auto">
            <a:xfrm>
              <a:off x="9555206" y="2650627"/>
              <a:ext cx="532759" cy="184809"/>
              <a:chOff x="2356" y="1300"/>
              <a:chExt cx="555" cy="194"/>
            </a:xfrm>
          </p:grpSpPr>
          <p:sp>
            <p:nvSpPr>
              <p:cNvPr id="31940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941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942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1943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1946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947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944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45" name="Line 141"/>
              <p:cNvSpPr>
                <a:spLocks noChangeShapeType="1"/>
              </p:cNvSpPr>
              <p:nvPr/>
            </p:nvSpPr>
            <p:spPr bwMode="auto">
              <a:xfrm>
                <a:off x="2906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886" name="Group 133"/>
            <p:cNvGrpSpPr>
              <a:grpSpLocks/>
            </p:cNvGrpSpPr>
            <p:nvPr/>
          </p:nvGrpSpPr>
          <p:grpSpPr bwMode="auto">
            <a:xfrm>
              <a:off x="8772607" y="2725609"/>
              <a:ext cx="532759" cy="184809"/>
              <a:chOff x="2356" y="1300"/>
              <a:chExt cx="555" cy="194"/>
            </a:xfrm>
          </p:grpSpPr>
          <p:sp>
            <p:nvSpPr>
              <p:cNvPr id="31932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933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934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1935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1938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939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936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37" name="Line 141"/>
              <p:cNvSpPr>
                <a:spLocks noChangeShapeType="1"/>
              </p:cNvSpPr>
              <p:nvPr/>
            </p:nvSpPr>
            <p:spPr bwMode="auto">
              <a:xfrm>
                <a:off x="2906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887" name="Group 133"/>
            <p:cNvGrpSpPr>
              <a:grpSpLocks/>
            </p:cNvGrpSpPr>
            <p:nvPr/>
          </p:nvGrpSpPr>
          <p:grpSpPr bwMode="auto">
            <a:xfrm>
              <a:off x="9060908" y="2428111"/>
              <a:ext cx="532759" cy="184809"/>
              <a:chOff x="2356" y="1300"/>
              <a:chExt cx="555" cy="194"/>
            </a:xfrm>
          </p:grpSpPr>
          <p:sp>
            <p:nvSpPr>
              <p:cNvPr id="31924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925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926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1927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1930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931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928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29" name="Line 141"/>
              <p:cNvSpPr>
                <a:spLocks noChangeShapeType="1"/>
              </p:cNvSpPr>
              <p:nvPr/>
            </p:nvSpPr>
            <p:spPr bwMode="auto">
              <a:xfrm>
                <a:off x="2907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888" name="Group 133"/>
            <p:cNvGrpSpPr>
              <a:grpSpLocks/>
            </p:cNvGrpSpPr>
            <p:nvPr/>
          </p:nvGrpSpPr>
          <p:grpSpPr bwMode="auto">
            <a:xfrm>
              <a:off x="10005281" y="2289952"/>
              <a:ext cx="532759" cy="184809"/>
              <a:chOff x="2356" y="1300"/>
              <a:chExt cx="555" cy="194"/>
            </a:xfrm>
          </p:grpSpPr>
          <p:sp>
            <p:nvSpPr>
              <p:cNvPr id="31916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917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918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1919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1922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923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920" name="Line 140"/>
              <p:cNvSpPr>
                <a:spLocks noChangeShapeType="1"/>
              </p:cNvSpPr>
              <p:nvPr/>
            </p:nvSpPr>
            <p:spPr bwMode="auto">
              <a:xfrm>
                <a:off x="2358" y="1360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21" name="Line 141"/>
              <p:cNvSpPr>
                <a:spLocks noChangeShapeType="1"/>
              </p:cNvSpPr>
              <p:nvPr/>
            </p:nvSpPr>
            <p:spPr bwMode="auto">
              <a:xfrm>
                <a:off x="2906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889" name="Group 133"/>
            <p:cNvGrpSpPr>
              <a:grpSpLocks/>
            </p:cNvGrpSpPr>
            <p:nvPr/>
          </p:nvGrpSpPr>
          <p:grpSpPr bwMode="auto">
            <a:xfrm>
              <a:off x="10232661" y="2882876"/>
              <a:ext cx="532759" cy="184809"/>
              <a:chOff x="2356" y="1300"/>
              <a:chExt cx="555" cy="194"/>
            </a:xfrm>
          </p:grpSpPr>
          <p:sp>
            <p:nvSpPr>
              <p:cNvPr id="31908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909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910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1911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1914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915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912" name="Line 140"/>
              <p:cNvSpPr>
                <a:spLocks noChangeShapeType="1"/>
              </p:cNvSpPr>
              <p:nvPr/>
            </p:nvSpPr>
            <p:spPr bwMode="auto">
              <a:xfrm>
                <a:off x="2358" y="1362"/>
                <a:ext cx="0" cy="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13" name="Line 141"/>
              <p:cNvSpPr>
                <a:spLocks noChangeShapeType="1"/>
              </p:cNvSpPr>
              <p:nvPr/>
            </p:nvSpPr>
            <p:spPr bwMode="auto">
              <a:xfrm>
                <a:off x="2906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890" name="Group 133"/>
            <p:cNvGrpSpPr>
              <a:grpSpLocks/>
            </p:cNvGrpSpPr>
            <p:nvPr/>
          </p:nvGrpSpPr>
          <p:grpSpPr bwMode="auto">
            <a:xfrm>
              <a:off x="9330660" y="3072767"/>
              <a:ext cx="532759" cy="184809"/>
              <a:chOff x="2356" y="1300"/>
              <a:chExt cx="555" cy="194"/>
            </a:xfrm>
          </p:grpSpPr>
          <p:sp>
            <p:nvSpPr>
              <p:cNvPr id="31900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901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902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1903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1906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907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904" name="Line 140"/>
              <p:cNvSpPr>
                <a:spLocks noChangeShapeType="1"/>
              </p:cNvSpPr>
              <p:nvPr/>
            </p:nvSpPr>
            <p:spPr bwMode="auto">
              <a:xfrm>
                <a:off x="2357" y="1362"/>
                <a:ext cx="0" cy="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05" name="Line 141"/>
              <p:cNvSpPr>
                <a:spLocks noChangeShapeType="1"/>
              </p:cNvSpPr>
              <p:nvPr/>
            </p:nvSpPr>
            <p:spPr bwMode="auto">
              <a:xfrm>
                <a:off x="2907" y="1364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891" name="Group 133"/>
            <p:cNvGrpSpPr>
              <a:grpSpLocks/>
            </p:cNvGrpSpPr>
            <p:nvPr/>
          </p:nvGrpSpPr>
          <p:grpSpPr bwMode="auto">
            <a:xfrm>
              <a:off x="8438032" y="3018963"/>
              <a:ext cx="532759" cy="184809"/>
              <a:chOff x="2356" y="1300"/>
              <a:chExt cx="555" cy="194"/>
            </a:xfrm>
          </p:grpSpPr>
          <p:sp>
            <p:nvSpPr>
              <p:cNvPr id="31892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893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894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1895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1898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99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896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97" name="Line 141"/>
              <p:cNvSpPr>
                <a:spLocks noChangeShapeType="1"/>
              </p:cNvSpPr>
              <p:nvPr/>
            </p:nvSpPr>
            <p:spPr bwMode="auto">
              <a:xfrm>
                <a:off x="2907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1749" name="Group 416"/>
          <p:cNvGrpSpPr>
            <a:grpSpLocks/>
          </p:cNvGrpSpPr>
          <p:nvPr/>
        </p:nvGrpSpPr>
        <p:grpSpPr bwMode="auto">
          <a:xfrm>
            <a:off x="1498600" y="4165600"/>
            <a:ext cx="3086100" cy="1168400"/>
            <a:chOff x="7848600" y="2044700"/>
            <a:chExt cx="3200399" cy="1371600"/>
          </a:xfrm>
        </p:grpSpPr>
        <p:sp>
          <p:nvSpPr>
            <p:cNvPr id="31790" name="Oval 417"/>
            <p:cNvSpPr>
              <a:spLocks noChangeArrowheads="1"/>
            </p:cNvSpPr>
            <p:nvPr/>
          </p:nvSpPr>
          <p:spPr bwMode="auto">
            <a:xfrm>
              <a:off x="7848600" y="2044700"/>
              <a:ext cx="3200399" cy="1371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PT"/>
            </a:p>
          </p:txBody>
        </p:sp>
        <p:grpSp>
          <p:nvGrpSpPr>
            <p:cNvPr id="31791" name="Group 133"/>
            <p:cNvGrpSpPr>
              <a:grpSpLocks/>
            </p:cNvGrpSpPr>
            <p:nvPr/>
          </p:nvGrpSpPr>
          <p:grpSpPr bwMode="auto">
            <a:xfrm>
              <a:off x="8526482" y="2160804"/>
              <a:ext cx="532759" cy="184809"/>
              <a:chOff x="2356" y="1300"/>
              <a:chExt cx="555" cy="194"/>
            </a:xfrm>
          </p:grpSpPr>
          <p:sp>
            <p:nvSpPr>
              <p:cNvPr id="31865" name="Oval 492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866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867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1868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1871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72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869" name="Line 140"/>
              <p:cNvSpPr>
                <a:spLocks noChangeShapeType="1"/>
              </p:cNvSpPr>
              <p:nvPr/>
            </p:nvSpPr>
            <p:spPr bwMode="auto">
              <a:xfrm>
                <a:off x="2358" y="1360"/>
                <a:ext cx="0" cy="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70" name="Line 141"/>
              <p:cNvSpPr>
                <a:spLocks noChangeShapeType="1"/>
              </p:cNvSpPr>
              <p:nvPr/>
            </p:nvSpPr>
            <p:spPr bwMode="auto">
              <a:xfrm>
                <a:off x="2907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31792" name="Straight Connector 419"/>
            <p:cNvCxnSpPr>
              <a:cxnSpLocks noChangeShapeType="1"/>
              <a:stCxn id="31870" idx="0"/>
            </p:cNvCxnSpPr>
            <p:nvPr/>
          </p:nvCxnSpPr>
          <p:spPr bwMode="auto">
            <a:xfrm>
              <a:off x="9055401" y="2220819"/>
              <a:ext cx="975377" cy="13653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793" name="Straight Connector 420"/>
            <p:cNvCxnSpPr>
              <a:cxnSpLocks noChangeShapeType="1"/>
            </p:cNvCxnSpPr>
            <p:nvPr/>
          </p:nvCxnSpPr>
          <p:spPr bwMode="auto">
            <a:xfrm>
              <a:off x="9522191" y="2583188"/>
              <a:ext cx="120745" cy="833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794" name="Straight Connector 421"/>
            <p:cNvCxnSpPr>
              <a:cxnSpLocks noChangeShapeType="1"/>
            </p:cNvCxnSpPr>
            <p:nvPr/>
          </p:nvCxnSpPr>
          <p:spPr bwMode="auto">
            <a:xfrm flipV="1">
              <a:off x="9323081" y="2786992"/>
              <a:ext cx="243358" cy="4562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795" name="Straight Connector 422"/>
            <p:cNvCxnSpPr>
              <a:cxnSpLocks noChangeShapeType="1"/>
            </p:cNvCxnSpPr>
            <p:nvPr/>
          </p:nvCxnSpPr>
          <p:spPr bwMode="auto">
            <a:xfrm flipV="1">
              <a:off x="9028147" y="2611644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796" name="Straight Connector 423"/>
            <p:cNvCxnSpPr>
              <a:cxnSpLocks noChangeShapeType="1"/>
            </p:cNvCxnSpPr>
            <p:nvPr/>
          </p:nvCxnSpPr>
          <p:spPr bwMode="auto">
            <a:xfrm flipV="1">
              <a:off x="8729859" y="2909476"/>
              <a:ext cx="192778" cy="1095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797" name="Straight Connector 424"/>
            <p:cNvCxnSpPr>
              <a:cxnSpLocks noChangeShapeType="1"/>
            </p:cNvCxnSpPr>
            <p:nvPr/>
          </p:nvCxnSpPr>
          <p:spPr bwMode="auto">
            <a:xfrm flipV="1">
              <a:off x="9537887" y="2836224"/>
              <a:ext cx="252969" cy="25294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798" name="Straight Connector 425"/>
            <p:cNvCxnSpPr>
              <a:cxnSpLocks noChangeShapeType="1"/>
            </p:cNvCxnSpPr>
            <p:nvPr/>
          </p:nvCxnSpPr>
          <p:spPr bwMode="auto">
            <a:xfrm flipH="1" flipV="1">
              <a:off x="10029359" y="2822067"/>
              <a:ext cx="354959" cy="12439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799" name="Straight Connector 426"/>
            <p:cNvCxnSpPr>
              <a:cxnSpLocks noChangeShapeType="1"/>
            </p:cNvCxnSpPr>
            <p:nvPr/>
          </p:nvCxnSpPr>
          <p:spPr bwMode="auto">
            <a:xfrm flipV="1">
              <a:off x="10015190" y="2475242"/>
              <a:ext cx="283363" cy="19566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800" name="Straight Connector 427"/>
            <p:cNvCxnSpPr>
              <a:cxnSpLocks noChangeShapeType="1"/>
              <a:endCxn id="31865" idx="4"/>
            </p:cNvCxnSpPr>
            <p:nvPr/>
          </p:nvCxnSpPr>
          <p:spPr bwMode="auto">
            <a:xfrm flipH="1" flipV="1">
              <a:off x="8791902" y="2345614"/>
              <a:ext cx="410984" cy="8718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801" name="TextBox 428"/>
            <p:cNvSpPr txBox="1">
              <a:spLocks noChangeArrowheads="1"/>
            </p:cNvSpPr>
            <p:nvPr/>
          </p:nvSpPr>
          <p:spPr bwMode="auto">
            <a:xfrm>
              <a:off x="7958081" y="2471292"/>
              <a:ext cx="876536" cy="4696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i="1">
                  <a:latin typeface="Arial" charset="0"/>
                </a:rPr>
                <a:t>ISP C</a:t>
              </a:r>
            </a:p>
          </p:txBody>
        </p:sp>
        <p:grpSp>
          <p:nvGrpSpPr>
            <p:cNvPr id="31802" name="Group 133"/>
            <p:cNvGrpSpPr>
              <a:grpSpLocks/>
            </p:cNvGrpSpPr>
            <p:nvPr/>
          </p:nvGrpSpPr>
          <p:grpSpPr bwMode="auto">
            <a:xfrm>
              <a:off x="9555206" y="2650627"/>
              <a:ext cx="532759" cy="184809"/>
              <a:chOff x="2356" y="1300"/>
              <a:chExt cx="555" cy="194"/>
            </a:xfrm>
          </p:grpSpPr>
          <p:sp>
            <p:nvSpPr>
              <p:cNvPr id="31857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858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859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1860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1863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64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861" name="Line 140"/>
              <p:cNvSpPr>
                <a:spLocks noChangeShapeType="1"/>
              </p:cNvSpPr>
              <p:nvPr/>
            </p:nvSpPr>
            <p:spPr bwMode="auto">
              <a:xfrm>
                <a:off x="2358" y="1360"/>
                <a:ext cx="0" cy="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62" name="Line 141"/>
              <p:cNvSpPr>
                <a:spLocks noChangeShapeType="1"/>
              </p:cNvSpPr>
              <p:nvPr/>
            </p:nvSpPr>
            <p:spPr bwMode="auto">
              <a:xfrm>
                <a:off x="2907" y="1362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803" name="Group 133"/>
            <p:cNvGrpSpPr>
              <a:grpSpLocks/>
            </p:cNvGrpSpPr>
            <p:nvPr/>
          </p:nvGrpSpPr>
          <p:grpSpPr bwMode="auto">
            <a:xfrm>
              <a:off x="8772607" y="2725609"/>
              <a:ext cx="532759" cy="184809"/>
              <a:chOff x="2356" y="1300"/>
              <a:chExt cx="555" cy="194"/>
            </a:xfrm>
          </p:grpSpPr>
          <p:sp>
            <p:nvSpPr>
              <p:cNvPr id="31849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850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851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1852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1855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56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853" name="Line 140"/>
              <p:cNvSpPr>
                <a:spLocks noChangeShapeType="1"/>
              </p:cNvSpPr>
              <p:nvPr/>
            </p:nvSpPr>
            <p:spPr bwMode="auto">
              <a:xfrm>
                <a:off x="2357" y="1360"/>
                <a:ext cx="0" cy="8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54" name="Line 141"/>
              <p:cNvSpPr>
                <a:spLocks noChangeShapeType="1"/>
              </p:cNvSpPr>
              <p:nvPr/>
            </p:nvSpPr>
            <p:spPr bwMode="auto">
              <a:xfrm>
                <a:off x="2908" y="1362"/>
                <a:ext cx="0" cy="8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804" name="Group 133"/>
            <p:cNvGrpSpPr>
              <a:grpSpLocks/>
            </p:cNvGrpSpPr>
            <p:nvPr/>
          </p:nvGrpSpPr>
          <p:grpSpPr bwMode="auto">
            <a:xfrm>
              <a:off x="9060908" y="2428111"/>
              <a:ext cx="532759" cy="184809"/>
              <a:chOff x="2356" y="1300"/>
              <a:chExt cx="555" cy="194"/>
            </a:xfrm>
          </p:grpSpPr>
          <p:sp>
            <p:nvSpPr>
              <p:cNvPr id="31841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842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843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1844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1847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48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845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46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805" name="Group 133"/>
            <p:cNvGrpSpPr>
              <a:grpSpLocks/>
            </p:cNvGrpSpPr>
            <p:nvPr/>
          </p:nvGrpSpPr>
          <p:grpSpPr bwMode="auto">
            <a:xfrm>
              <a:off x="10005281" y="2289952"/>
              <a:ext cx="532759" cy="184809"/>
              <a:chOff x="2356" y="1300"/>
              <a:chExt cx="555" cy="194"/>
            </a:xfrm>
          </p:grpSpPr>
          <p:sp>
            <p:nvSpPr>
              <p:cNvPr id="31833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834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835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1836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1839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40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837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38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806" name="Group 133"/>
            <p:cNvGrpSpPr>
              <a:grpSpLocks/>
            </p:cNvGrpSpPr>
            <p:nvPr/>
          </p:nvGrpSpPr>
          <p:grpSpPr bwMode="auto">
            <a:xfrm>
              <a:off x="10232661" y="2882876"/>
              <a:ext cx="532759" cy="184809"/>
              <a:chOff x="2356" y="1300"/>
              <a:chExt cx="555" cy="194"/>
            </a:xfrm>
          </p:grpSpPr>
          <p:sp>
            <p:nvSpPr>
              <p:cNvPr id="31825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826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827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1828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1831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32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829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30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807" name="Group 133"/>
            <p:cNvGrpSpPr>
              <a:grpSpLocks/>
            </p:cNvGrpSpPr>
            <p:nvPr/>
          </p:nvGrpSpPr>
          <p:grpSpPr bwMode="auto">
            <a:xfrm>
              <a:off x="9330660" y="3072767"/>
              <a:ext cx="532759" cy="184809"/>
              <a:chOff x="2356" y="1300"/>
              <a:chExt cx="555" cy="194"/>
            </a:xfrm>
          </p:grpSpPr>
          <p:sp>
            <p:nvSpPr>
              <p:cNvPr id="31817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818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819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1820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1823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24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821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22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808" name="Group 133"/>
            <p:cNvGrpSpPr>
              <a:grpSpLocks/>
            </p:cNvGrpSpPr>
            <p:nvPr/>
          </p:nvGrpSpPr>
          <p:grpSpPr bwMode="auto">
            <a:xfrm>
              <a:off x="8438032" y="3018963"/>
              <a:ext cx="532759" cy="184809"/>
              <a:chOff x="2356" y="1300"/>
              <a:chExt cx="555" cy="194"/>
            </a:xfrm>
          </p:grpSpPr>
          <p:sp>
            <p:nvSpPr>
              <p:cNvPr id="31809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810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sp>
            <p:nvSpPr>
              <p:cNvPr id="31811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>
                  <a:latin typeface="Times New Roman" charset="0"/>
                </a:endParaRPr>
              </a:p>
            </p:txBody>
          </p:sp>
          <p:grpSp>
            <p:nvGrpSpPr>
              <p:cNvPr id="31812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1815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16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813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14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cxnSp>
        <p:nvCxnSpPr>
          <p:cNvPr id="31750" name="Straight Connector 12"/>
          <p:cNvCxnSpPr>
            <a:cxnSpLocks noChangeShapeType="1"/>
            <a:endCxn id="31950" idx="1"/>
          </p:cNvCxnSpPr>
          <p:nvPr/>
        </p:nvCxnSpPr>
        <p:spPr bwMode="auto">
          <a:xfrm>
            <a:off x="2382838" y="2609850"/>
            <a:ext cx="238125" cy="261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1" name="Straight Connector 500"/>
          <p:cNvCxnSpPr>
            <a:cxnSpLocks noChangeShapeType="1"/>
            <a:stCxn id="32075" idx="8"/>
            <a:endCxn id="31771" idx="2"/>
          </p:cNvCxnSpPr>
          <p:nvPr/>
        </p:nvCxnSpPr>
        <p:spPr bwMode="auto">
          <a:xfrm>
            <a:off x="1455738" y="2990850"/>
            <a:ext cx="38100" cy="309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2" name="Straight Connector 501"/>
          <p:cNvCxnSpPr>
            <a:cxnSpLocks noChangeShapeType="1"/>
            <a:endCxn id="31771" idx="3"/>
          </p:cNvCxnSpPr>
          <p:nvPr/>
        </p:nvCxnSpPr>
        <p:spPr bwMode="auto">
          <a:xfrm>
            <a:off x="1235075" y="3271838"/>
            <a:ext cx="123825" cy="212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3" name="Straight Connector 502"/>
          <p:cNvCxnSpPr>
            <a:cxnSpLocks noChangeShapeType="1"/>
            <a:endCxn id="31918" idx="1"/>
          </p:cNvCxnSpPr>
          <p:nvPr/>
        </p:nvCxnSpPr>
        <p:spPr bwMode="auto">
          <a:xfrm>
            <a:off x="3916363" y="2411413"/>
            <a:ext cx="307975" cy="573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4" name="Straight Connector 503"/>
          <p:cNvCxnSpPr>
            <a:cxnSpLocks noChangeShapeType="1"/>
            <a:endCxn id="31918" idx="0"/>
          </p:cNvCxnSpPr>
          <p:nvPr/>
        </p:nvCxnSpPr>
        <p:spPr bwMode="auto">
          <a:xfrm flipH="1">
            <a:off x="4425950" y="2389188"/>
            <a:ext cx="384175" cy="579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5" name="Straight Connector 504"/>
          <p:cNvCxnSpPr>
            <a:cxnSpLocks noChangeShapeType="1"/>
            <a:endCxn id="32001" idx="0"/>
          </p:cNvCxnSpPr>
          <p:nvPr/>
        </p:nvCxnSpPr>
        <p:spPr bwMode="auto">
          <a:xfrm>
            <a:off x="6770688" y="2900363"/>
            <a:ext cx="215900" cy="1046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6" name="Straight Connector 505"/>
          <p:cNvCxnSpPr>
            <a:cxnSpLocks noChangeShapeType="1"/>
          </p:cNvCxnSpPr>
          <p:nvPr/>
        </p:nvCxnSpPr>
        <p:spPr bwMode="auto">
          <a:xfrm flipH="1">
            <a:off x="7137400" y="3251200"/>
            <a:ext cx="241300" cy="692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7" name="Straight Connector 506"/>
          <p:cNvCxnSpPr>
            <a:cxnSpLocks noChangeShapeType="1"/>
            <a:stCxn id="32067" idx="4"/>
            <a:endCxn id="31996" idx="0"/>
          </p:cNvCxnSpPr>
          <p:nvPr/>
        </p:nvCxnSpPr>
        <p:spPr bwMode="auto">
          <a:xfrm flipH="1">
            <a:off x="7483475" y="4229100"/>
            <a:ext cx="541338" cy="249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8" name="Straight Connector 507"/>
          <p:cNvCxnSpPr>
            <a:cxnSpLocks noChangeShapeType="1"/>
          </p:cNvCxnSpPr>
          <p:nvPr/>
        </p:nvCxnSpPr>
        <p:spPr bwMode="auto">
          <a:xfrm flipH="1" flipV="1">
            <a:off x="7454900" y="4573588"/>
            <a:ext cx="796925" cy="614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9" name="Straight Connector 508"/>
          <p:cNvCxnSpPr>
            <a:cxnSpLocks noChangeShapeType="1"/>
            <a:endCxn id="31983" idx="5"/>
          </p:cNvCxnSpPr>
          <p:nvPr/>
        </p:nvCxnSpPr>
        <p:spPr bwMode="auto">
          <a:xfrm flipH="1" flipV="1">
            <a:off x="6496050" y="4722813"/>
            <a:ext cx="1047750" cy="966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0" name="Straight Connector 509"/>
          <p:cNvCxnSpPr>
            <a:cxnSpLocks noChangeShapeType="1"/>
            <a:stCxn id="32065" idx="0"/>
            <a:endCxn id="31769" idx="5"/>
          </p:cNvCxnSpPr>
          <p:nvPr/>
        </p:nvCxnSpPr>
        <p:spPr bwMode="auto">
          <a:xfrm flipH="1" flipV="1">
            <a:off x="5084763" y="5684838"/>
            <a:ext cx="520700" cy="16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1" name="Straight Connector 510"/>
          <p:cNvCxnSpPr>
            <a:cxnSpLocks noChangeShapeType="1"/>
          </p:cNvCxnSpPr>
          <p:nvPr/>
        </p:nvCxnSpPr>
        <p:spPr bwMode="auto">
          <a:xfrm flipH="1" flipV="1">
            <a:off x="4068763" y="5045075"/>
            <a:ext cx="371475" cy="973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2" name="Straight Connector 511"/>
          <p:cNvCxnSpPr>
            <a:cxnSpLocks noChangeShapeType="1"/>
            <a:stCxn id="32062" idx="0"/>
          </p:cNvCxnSpPr>
          <p:nvPr/>
        </p:nvCxnSpPr>
        <p:spPr bwMode="auto">
          <a:xfrm flipV="1">
            <a:off x="3389313" y="5689600"/>
            <a:ext cx="306387" cy="165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3" name="Straight Connector 512"/>
          <p:cNvCxnSpPr>
            <a:cxnSpLocks noChangeShapeType="1"/>
          </p:cNvCxnSpPr>
          <p:nvPr/>
        </p:nvCxnSpPr>
        <p:spPr bwMode="auto">
          <a:xfrm flipV="1">
            <a:off x="1790700" y="5160963"/>
            <a:ext cx="401638" cy="209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4" name="Straight Connector 513"/>
          <p:cNvCxnSpPr>
            <a:cxnSpLocks noChangeShapeType="1"/>
            <a:stCxn id="32084" idx="0"/>
          </p:cNvCxnSpPr>
          <p:nvPr/>
        </p:nvCxnSpPr>
        <p:spPr bwMode="auto">
          <a:xfrm flipV="1">
            <a:off x="1179513" y="4467225"/>
            <a:ext cx="227012" cy="282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5" name="Straight Connector 514"/>
          <p:cNvCxnSpPr>
            <a:cxnSpLocks noChangeShapeType="1"/>
            <a:endCxn id="31771" idx="5"/>
          </p:cNvCxnSpPr>
          <p:nvPr/>
        </p:nvCxnSpPr>
        <p:spPr bwMode="auto">
          <a:xfrm flipV="1">
            <a:off x="1155700" y="4368800"/>
            <a:ext cx="203200" cy="7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1766" name="Group 20"/>
          <p:cNvGrpSpPr>
            <a:grpSpLocks/>
          </p:cNvGrpSpPr>
          <p:nvPr/>
        </p:nvGrpSpPr>
        <p:grpSpPr bwMode="auto">
          <a:xfrm>
            <a:off x="4713288" y="2871788"/>
            <a:ext cx="2117725" cy="1082675"/>
            <a:chOff x="4712800" y="2871032"/>
            <a:chExt cx="2117908" cy="1082781"/>
          </a:xfrm>
        </p:grpSpPr>
        <p:grpSp>
          <p:nvGrpSpPr>
            <p:cNvPr id="31785" name="Group 16"/>
            <p:cNvGrpSpPr>
              <a:grpSpLocks/>
            </p:cNvGrpSpPr>
            <p:nvPr/>
          </p:nvGrpSpPr>
          <p:grpSpPr bwMode="auto">
            <a:xfrm>
              <a:off x="5677190" y="2871032"/>
              <a:ext cx="530938" cy="338554"/>
              <a:chOff x="5573768" y="2726239"/>
              <a:chExt cx="530938" cy="338554"/>
            </a:xfrm>
          </p:grpSpPr>
          <p:sp>
            <p:nvSpPr>
              <p:cNvPr id="31788" name="Oval 14"/>
              <p:cNvSpPr>
                <a:spLocks noChangeArrowheads="1"/>
              </p:cNvSpPr>
              <p:nvPr/>
            </p:nvSpPr>
            <p:spPr bwMode="auto">
              <a:xfrm>
                <a:off x="5573768" y="2751297"/>
                <a:ext cx="528092" cy="304800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1789" name="TextBox 15"/>
              <p:cNvSpPr txBox="1">
                <a:spLocks noChangeArrowheads="1"/>
              </p:cNvSpPr>
              <p:nvPr/>
            </p:nvSpPr>
            <p:spPr bwMode="auto">
              <a:xfrm>
                <a:off x="5593027" y="2726239"/>
                <a:ext cx="51167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>
                    <a:solidFill>
                      <a:schemeClr val="bg1"/>
                    </a:solidFill>
                    <a:latin typeface="Arial" charset="0"/>
                  </a:rPr>
                  <a:t>IXP</a:t>
                </a:r>
              </a:p>
            </p:txBody>
          </p:sp>
        </p:grpSp>
        <p:cxnSp>
          <p:nvCxnSpPr>
            <p:cNvPr id="31786" name="Straight Connector 18"/>
            <p:cNvCxnSpPr>
              <a:cxnSpLocks noChangeShapeType="1"/>
            </p:cNvCxnSpPr>
            <p:nvPr/>
          </p:nvCxnSpPr>
          <p:spPr bwMode="auto">
            <a:xfrm>
              <a:off x="4712800" y="3050554"/>
              <a:ext cx="964390" cy="26895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787" name="Straight Connector 516"/>
            <p:cNvCxnSpPr>
              <a:cxnSpLocks noChangeShapeType="1"/>
            </p:cNvCxnSpPr>
            <p:nvPr/>
          </p:nvCxnSpPr>
          <p:spPr bwMode="auto">
            <a:xfrm>
              <a:off x="6139092" y="3168890"/>
              <a:ext cx="691616" cy="784923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1767" name="Group 39937"/>
          <p:cNvGrpSpPr>
            <a:grpSpLocks/>
          </p:cNvGrpSpPr>
          <p:nvPr/>
        </p:nvGrpSpPr>
        <p:grpSpPr bwMode="auto">
          <a:xfrm>
            <a:off x="3692525" y="3789363"/>
            <a:ext cx="1538288" cy="585787"/>
            <a:chOff x="3692946" y="3789212"/>
            <a:chExt cx="1537885" cy="585306"/>
          </a:xfrm>
        </p:grpSpPr>
        <p:cxnSp>
          <p:nvCxnSpPr>
            <p:cNvPr id="31779" name="Straight Connector 515"/>
            <p:cNvCxnSpPr>
              <a:cxnSpLocks noChangeShapeType="1"/>
              <a:stCxn id="31835" idx="0"/>
            </p:cNvCxnSpPr>
            <p:nvPr/>
          </p:nvCxnSpPr>
          <p:spPr bwMode="auto">
            <a:xfrm flipV="1">
              <a:off x="3833272" y="4233204"/>
              <a:ext cx="190444" cy="141314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31780" name="Group 518"/>
            <p:cNvGrpSpPr>
              <a:grpSpLocks/>
            </p:cNvGrpSpPr>
            <p:nvPr/>
          </p:nvGrpSpPr>
          <p:grpSpPr bwMode="auto">
            <a:xfrm>
              <a:off x="3932901" y="3934211"/>
              <a:ext cx="530938" cy="338554"/>
              <a:chOff x="5573768" y="2726239"/>
              <a:chExt cx="530938" cy="338554"/>
            </a:xfrm>
          </p:grpSpPr>
          <p:sp>
            <p:nvSpPr>
              <p:cNvPr id="31783" name="Oval 521"/>
              <p:cNvSpPr>
                <a:spLocks noChangeArrowheads="1"/>
              </p:cNvSpPr>
              <p:nvPr/>
            </p:nvSpPr>
            <p:spPr bwMode="auto">
              <a:xfrm>
                <a:off x="5573768" y="2751297"/>
                <a:ext cx="528092" cy="304800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1784" name="TextBox 522"/>
              <p:cNvSpPr txBox="1">
                <a:spLocks noChangeArrowheads="1"/>
              </p:cNvSpPr>
              <p:nvPr/>
            </p:nvSpPr>
            <p:spPr bwMode="auto">
              <a:xfrm>
                <a:off x="5593027" y="2726239"/>
                <a:ext cx="51167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>
                    <a:solidFill>
                      <a:schemeClr val="bg1"/>
                    </a:solidFill>
                    <a:latin typeface="Arial" charset="0"/>
                  </a:rPr>
                  <a:t>IXP</a:t>
                </a:r>
              </a:p>
            </p:txBody>
          </p:sp>
        </p:grpSp>
        <p:cxnSp>
          <p:nvCxnSpPr>
            <p:cNvPr id="31781" name="Straight Connector 519"/>
            <p:cNvCxnSpPr>
              <a:cxnSpLocks noChangeShapeType="1"/>
              <a:stCxn id="31783" idx="6"/>
              <a:endCxn id="32035" idx="1"/>
            </p:cNvCxnSpPr>
            <p:nvPr/>
          </p:nvCxnSpPr>
          <p:spPr bwMode="auto">
            <a:xfrm flipV="1">
              <a:off x="4460993" y="3953654"/>
              <a:ext cx="769838" cy="158015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782" name="Straight Connector 520"/>
            <p:cNvCxnSpPr>
              <a:cxnSpLocks noChangeShapeType="1"/>
            </p:cNvCxnSpPr>
            <p:nvPr/>
          </p:nvCxnSpPr>
          <p:spPr bwMode="auto">
            <a:xfrm>
              <a:off x="3692946" y="3789212"/>
              <a:ext cx="342738" cy="204847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1768" name="Group 39939"/>
          <p:cNvGrpSpPr>
            <a:grpSpLocks/>
          </p:cNvGrpSpPr>
          <p:nvPr/>
        </p:nvGrpSpPr>
        <p:grpSpPr bwMode="auto">
          <a:xfrm>
            <a:off x="2406650" y="3633788"/>
            <a:ext cx="2901950" cy="1296987"/>
            <a:chOff x="2407287" y="3633041"/>
            <a:chExt cx="2900648" cy="1297685"/>
          </a:xfrm>
        </p:grpSpPr>
        <p:cxnSp>
          <p:nvCxnSpPr>
            <p:cNvPr id="31776" name="Straight Connector 7"/>
            <p:cNvCxnSpPr>
              <a:cxnSpLocks noChangeShapeType="1"/>
              <a:stCxn id="31908" idx="5"/>
              <a:endCxn id="32033" idx="1"/>
            </p:cNvCxnSpPr>
            <p:nvPr/>
          </p:nvCxnSpPr>
          <p:spPr bwMode="auto">
            <a:xfrm>
              <a:off x="4876256" y="3633041"/>
              <a:ext cx="431679" cy="222499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777" name="Straight Connector 415"/>
            <p:cNvCxnSpPr>
              <a:cxnSpLocks noChangeShapeType="1"/>
              <a:endCxn id="31867" idx="0"/>
            </p:cNvCxnSpPr>
            <p:nvPr/>
          </p:nvCxnSpPr>
          <p:spPr bwMode="auto">
            <a:xfrm flipH="1">
              <a:off x="2407287" y="3753131"/>
              <a:ext cx="282429" cy="511372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778" name="Straight Connector 523"/>
            <p:cNvCxnSpPr>
              <a:cxnSpLocks noChangeShapeType="1"/>
              <a:stCxn id="31830" idx="0"/>
            </p:cNvCxnSpPr>
            <p:nvPr/>
          </p:nvCxnSpPr>
          <p:spPr bwMode="auto">
            <a:xfrm flipV="1">
              <a:off x="4307545" y="4626270"/>
              <a:ext cx="843636" cy="304456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1769" name="Oval 6"/>
          <p:cNvSpPr>
            <a:spLocks noChangeArrowheads="1"/>
          </p:cNvSpPr>
          <p:nvPr/>
        </p:nvSpPr>
        <p:spPr bwMode="auto">
          <a:xfrm>
            <a:off x="3340100" y="5359400"/>
            <a:ext cx="20447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31770" name="TextBox 9"/>
          <p:cNvSpPr txBox="1">
            <a:spLocks noChangeArrowheads="1"/>
          </p:cNvSpPr>
          <p:nvPr/>
        </p:nvSpPr>
        <p:spPr bwMode="auto">
          <a:xfrm>
            <a:off x="3556000" y="5334000"/>
            <a:ext cx="1587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latin typeface="Arial" charset="0"/>
              </a:rPr>
              <a:t>regional net</a:t>
            </a:r>
          </a:p>
        </p:txBody>
      </p:sp>
      <p:sp>
        <p:nvSpPr>
          <p:cNvPr id="31771" name="Oval 517"/>
          <p:cNvSpPr>
            <a:spLocks noChangeArrowheads="1"/>
          </p:cNvSpPr>
          <p:nvPr/>
        </p:nvSpPr>
        <p:spPr bwMode="auto">
          <a:xfrm rot="5400000">
            <a:off x="867569" y="3736182"/>
            <a:ext cx="1252537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cxnSp>
        <p:nvCxnSpPr>
          <p:cNvPr id="31772" name="Straight Connector 39941"/>
          <p:cNvCxnSpPr>
            <a:cxnSpLocks noChangeShapeType="1"/>
            <a:stCxn id="31771" idx="0"/>
            <a:endCxn id="31896" idx="0"/>
          </p:cNvCxnSpPr>
          <p:nvPr/>
        </p:nvCxnSpPr>
        <p:spPr bwMode="auto">
          <a:xfrm flipV="1">
            <a:off x="1684338" y="3654425"/>
            <a:ext cx="758825" cy="273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73" name="Straight Connector 524"/>
          <p:cNvCxnSpPr>
            <a:cxnSpLocks noChangeShapeType="1"/>
            <a:endCxn id="31869" idx="1"/>
          </p:cNvCxnSpPr>
          <p:nvPr/>
        </p:nvCxnSpPr>
        <p:spPr bwMode="auto">
          <a:xfrm>
            <a:off x="1685925" y="4111625"/>
            <a:ext cx="466725" cy="269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0" name="Rectangle 2"/>
          <p:cNvSpPr txBox="1">
            <a:spLocks noChangeArrowheads="1"/>
          </p:cNvSpPr>
          <p:nvPr/>
        </p:nvSpPr>
        <p:spPr bwMode="auto">
          <a:xfrm>
            <a:off x="468313" y="404813"/>
            <a:ext cx="8096250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2800" dirty="0" smtClean="0">
                <a:latin typeface="+mn-lt"/>
              </a:rPr>
              <a:t>Mais alternativas</a:t>
            </a:r>
            <a:endParaRPr lang="pt-PT" sz="2800" dirty="0">
              <a:latin typeface="+mn-lt"/>
            </a:endParaRPr>
          </a:p>
        </p:txBody>
      </p:sp>
      <p:sp>
        <p:nvSpPr>
          <p:cNvPr id="34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EBD9DF-D776-F84A-A464-AB3DA1A32159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11410</TotalTime>
  <Words>907</Words>
  <Application>Microsoft Macintosh PowerPoint</Application>
  <PresentationFormat>On-screen Show (4:3)</PresentationFormat>
  <Paragraphs>419</Paragraphs>
  <Slides>14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cs426</vt:lpstr>
      <vt:lpstr> Redes de Computadores   A estrutura da Internet</vt:lpstr>
      <vt:lpstr>Objectivos da lição</vt:lpstr>
      <vt:lpstr>A Internet é uma rede de redes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Tier-1 ISP: e.g. Sprint</vt:lpstr>
      <vt:lpstr>Arquitectura física da Internet</vt:lpstr>
      <vt:lpstr>Conclusões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627</cp:revision>
  <dcterms:created xsi:type="dcterms:W3CDTF">2001-07-06T14:58:21Z</dcterms:created>
  <dcterms:modified xsi:type="dcterms:W3CDTF">2013-03-12T22:17:32Z</dcterms:modified>
</cp:coreProperties>
</file>