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1.bin" ContentType="application/vnd.openxmlformats-officedocument.oleObject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57" r:id="rId2"/>
    <p:sldId id="394" r:id="rId3"/>
    <p:sldId id="424" r:id="rId4"/>
    <p:sldId id="427" r:id="rId5"/>
    <p:sldId id="426" r:id="rId6"/>
    <p:sldId id="428" r:id="rId7"/>
    <p:sldId id="429" r:id="rId8"/>
    <p:sldId id="430" r:id="rId9"/>
    <p:sldId id="432" r:id="rId10"/>
    <p:sldId id="431" r:id="rId11"/>
    <p:sldId id="433" r:id="rId12"/>
    <p:sldId id="434" r:id="rId13"/>
    <p:sldId id="449" r:id="rId14"/>
    <p:sldId id="437" r:id="rId15"/>
    <p:sldId id="440" r:id="rId16"/>
    <p:sldId id="436" r:id="rId17"/>
    <p:sldId id="438" r:id="rId18"/>
    <p:sldId id="439" r:id="rId19"/>
    <p:sldId id="441" r:id="rId20"/>
    <p:sldId id="442" r:id="rId21"/>
    <p:sldId id="443" r:id="rId22"/>
    <p:sldId id="448" r:id="rId23"/>
    <p:sldId id="445" r:id="rId24"/>
    <p:sldId id="446" r:id="rId25"/>
    <p:sldId id="450" r:id="rId26"/>
    <p:sldId id="435" r:id="rId27"/>
    <p:sldId id="451" r:id="rId28"/>
    <p:sldId id="452" r:id="rId29"/>
    <p:sldId id="453" r:id="rId30"/>
    <p:sldId id="454" r:id="rId31"/>
    <p:sldId id="423" r:id="rId32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23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58FF7D5D-6B52-B94F-8E4B-2C235D418B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777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09BCF91A-DDBA-1147-887B-A079B892AA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3869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DB1812-A8EE-334A-BFF4-F01DD7A25C61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DFAB36-DFC5-0C40-964E-3CAB6CCF07F4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EFF28214-7062-DE4D-8AA1-8C55226CE05E}" type="slidenum">
              <a:rPr lang="en-US" sz="130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6</a:t>
            </a:fld>
            <a:endParaRPr lang="en-US" sz="13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4FD397B8-F6B1-1C45-9A0C-CC316917D00D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31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85378-6581-E747-B7B0-4CA3157D38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923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7C8C1-68EB-E244-87D7-9C417B5258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8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1E77E-E5CC-B745-8C62-703728E750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8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2AA98-4EB1-7449-8BAB-6D627495EE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14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A39FC-1941-954F-86D3-9B45C14963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6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0B0C2-0DE1-3244-BD98-C01AC89A86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293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BE83D-BA57-BA4A-88AB-2E9F431683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397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F50EF-8192-0048-BFC2-07022B1100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32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49BF1-65AD-BF4C-9F3D-D798947FB4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3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55AE2-F2C1-2544-A4C3-05917E5D56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93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6CF3E-C6D1-2943-8DCA-B04832C7C5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9030F8AE-05AE-5E42-B795-7DA0767B1E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Relationship Id="rId3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emf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329874-C450-C245-BB1B-23CA2C1B0E3C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69215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>
                <a:cs typeface="+mj-cs"/>
              </a:rPr>
              <a:t>T</a:t>
            </a:r>
            <a:r>
              <a:rPr lang="pt-PT" dirty="0" smtClean="0">
                <a:cs typeface="+mj-cs"/>
              </a:rPr>
              <a:t>empo de transito na rede</a:t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What</a:t>
            </a:r>
            <a:r>
              <a:rPr lang="pt-PT" dirty="0" smtClean="0"/>
              <a:t> </a:t>
            </a:r>
            <a:r>
              <a:rPr lang="pt-PT" dirty="0" err="1" smtClean="0"/>
              <a:t>if</a:t>
            </a:r>
            <a:r>
              <a:rPr lang="pt-PT" dirty="0" smtClean="0"/>
              <a:t> ?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D36E44-104F-F04B-8EC4-2F12B729186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pSp>
        <p:nvGrpSpPr>
          <p:cNvPr id="27651" name="Group 209"/>
          <p:cNvGrpSpPr>
            <a:grpSpLocks/>
          </p:cNvGrpSpPr>
          <p:nvPr/>
        </p:nvGrpSpPr>
        <p:grpSpPr bwMode="auto">
          <a:xfrm>
            <a:off x="539750" y="1773238"/>
            <a:ext cx="8104188" cy="1809750"/>
            <a:chOff x="574555" y="1052736"/>
            <a:chExt cx="8103921" cy="1809492"/>
          </a:xfrm>
        </p:grpSpPr>
        <p:grpSp>
          <p:nvGrpSpPr>
            <p:cNvPr id="27653" name="Group 141"/>
            <p:cNvGrpSpPr>
              <a:grpSpLocks/>
            </p:cNvGrpSpPr>
            <p:nvPr/>
          </p:nvGrpSpPr>
          <p:grpSpPr bwMode="auto">
            <a:xfrm>
              <a:off x="755576" y="1052736"/>
              <a:ext cx="7344816" cy="1212279"/>
              <a:chOff x="899592" y="2348880"/>
              <a:chExt cx="7344816" cy="1212279"/>
            </a:xfrm>
          </p:grpSpPr>
          <p:grpSp>
            <p:nvGrpSpPr>
              <p:cNvPr id="78" name="Group 276"/>
              <p:cNvGrpSpPr>
                <a:grpSpLocks/>
              </p:cNvGrpSpPr>
              <p:nvPr/>
            </p:nvGrpSpPr>
            <p:grpSpPr bwMode="auto">
              <a:xfrm>
                <a:off x="2771800" y="3068960"/>
                <a:ext cx="500062" cy="233363"/>
                <a:chOff x="3600" y="219"/>
                <a:chExt cx="360" cy="175"/>
              </a:xfrm>
              <a:solidFill>
                <a:schemeClr val="accent2">
                  <a:lumMod val="40000"/>
                  <a:lumOff val="60000"/>
                </a:schemeClr>
              </a:solidFill>
            </p:grpSpPr>
            <p:sp>
              <p:nvSpPr>
                <p:cNvPr id="79" name="Oval 277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80" name="Line 278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81" name="Line 279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82" name="Rectangle 280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83" name="Oval 281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grpSp>
              <p:nvGrpSpPr>
                <p:cNvPr id="84" name="Group 282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  <a:grpFill/>
              </p:grpSpPr>
              <p:sp>
                <p:nvSpPr>
                  <p:cNvPr id="89" name="Line 28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90" name="Line 284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91" name="Line 285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</p:grpSp>
            <p:grpSp>
              <p:nvGrpSpPr>
                <p:cNvPr id="85" name="Group 286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  <a:grpFill/>
              </p:grpSpPr>
              <p:sp>
                <p:nvSpPr>
                  <p:cNvPr id="86" name="Line 2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87" name="Line 288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88" name="Line 289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</p:grpSp>
          </p:grpSp>
          <p:grpSp>
            <p:nvGrpSpPr>
              <p:cNvPr id="92" name="Group 276"/>
              <p:cNvGrpSpPr>
                <a:grpSpLocks/>
              </p:cNvGrpSpPr>
              <p:nvPr/>
            </p:nvGrpSpPr>
            <p:grpSpPr bwMode="auto">
              <a:xfrm>
                <a:off x="5652120" y="3068960"/>
                <a:ext cx="500062" cy="233363"/>
                <a:chOff x="3600" y="219"/>
                <a:chExt cx="360" cy="175"/>
              </a:xfrm>
              <a:solidFill>
                <a:schemeClr val="accent2">
                  <a:lumMod val="40000"/>
                  <a:lumOff val="60000"/>
                </a:schemeClr>
              </a:solidFill>
            </p:grpSpPr>
            <p:sp>
              <p:nvSpPr>
                <p:cNvPr id="93" name="Oval 277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94" name="Line 278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95" name="Line 279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96" name="Rectangle 280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97" name="Oval 281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grpSp>
              <p:nvGrpSpPr>
                <p:cNvPr id="98" name="Group 282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  <a:grpFill/>
              </p:grpSpPr>
              <p:sp>
                <p:nvSpPr>
                  <p:cNvPr id="103" name="Line 28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104" name="Line 284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105" name="Line 285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</p:grpSp>
            <p:grpSp>
              <p:nvGrpSpPr>
                <p:cNvPr id="99" name="Group 286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  <a:grpFill/>
              </p:grpSpPr>
              <p:sp>
                <p:nvSpPr>
                  <p:cNvPr id="100" name="Line 2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101" name="Line 288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102" name="Line 289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</p:grpSp>
          </p:grpSp>
          <p:grpSp>
            <p:nvGrpSpPr>
              <p:cNvPr id="27667" name="Group 100"/>
              <p:cNvGrpSpPr>
                <a:grpSpLocks/>
              </p:cNvGrpSpPr>
              <p:nvPr/>
            </p:nvGrpSpPr>
            <p:grpSpPr bwMode="auto">
              <a:xfrm>
                <a:off x="899592" y="2348880"/>
                <a:ext cx="864096" cy="1068263"/>
                <a:chOff x="-44" y="1473"/>
                <a:chExt cx="981" cy="1105"/>
              </a:xfrm>
            </p:grpSpPr>
            <p:pic>
              <p:nvPicPr>
                <p:cNvPr id="27674" name="Picture 101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08" name="Freeform 102"/>
                <p:cNvSpPr>
                  <a:spLocks/>
                </p:cNvSpPr>
                <p:nvPr/>
              </p:nvSpPr>
              <p:spPr bwMode="auto">
                <a:xfrm flipH="1">
                  <a:off x="374" y="1580"/>
                  <a:ext cx="474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300 w 356"/>
                    <a:gd name="T3" fmla="*/ 14 h 368"/>
                    <a:gd name="T4" fmla="*/ 356 w 356"/>
                    <a:gd name="T5" fmla="*/ 294 h 368"/>
                    <a:gd name="T6" fmla="*/ 78 w 356"/>
                    <a:gd name="T7" fmla="*/ 368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ysClr val="window" lastClr="FFFFFF"/>
                    </a:gs>
                  </a:gsLst>
                  <a:lin ang="2700000" scaled="1"/>
                </a:gradFill>
                <a:ln w="9525" cap="flat" cmpd="sng">
                  <a:noFill/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800" b="0" kern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27668" name="Straight Connector 47"/>
              <p:cNvCxnSpPr>
                <a:cxnSpLocks noChangeShapeType="1"/>
              </p:cNvCxnSpPr>
              <p:nvPr/>
            </p:nvCxnSpPr>
            <p:spPr bwMode="auto">
              <a:xfrm>
                <a:off x="6156176" y="3170519"/>
                <a:ext cx="1584176" cy="306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7669" name="Straight Connector 47"/>
              <p:cNvCxnSpPr>
                <a:cxnSpLocks noChangeShapeType="1"/>
              </p:cNvCxnSpPr>
              <p:nvPr/>
            </p:nvCxnSpPr>
            <p:spPr bwMode="auto">
              <a:xfrm flipV="1">
                <a:off x="1691680" y="3192379"/>
                <a:ext cx="1152128" cy="87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7670" name="Straight Connector 47"/>
              <p:cNvCxnSpPr>
                <a:cxnSpLocks noChangeShapeType="1"/>
              </p:cNvCxnSpPr>
              <p:nvPr/>
            </p:nvCxnSpPr>
            <p:spPr bwMode="auto">
              <a:xfrm>
                <a:off x="3203848" y="3201119"/>
                <a:ext cx="244827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27671" name="Group 100"/>
              <p:cNvGrpSpPr>
                <a:grpSpLocks/>
              </p:cNvGrpSpPr>
              <p:nvPr/>
            </p:nvGrpSpPr>
            <p:grpSpPr bwMode="auto">
              <a:xfrm>
                <a:off x="7380312" y="2492896"/>
                <a:ext cx="864096" cy="1068263"/>
                <a:chOff x="-44" y="1473"/>
                <a:chExt cx="981" cy="1105"/>
              </a:xfrm>
            </p:grpSpPr>
            <p:pic>
              <p:nvPicPr>
                <p:cNvPr id="27672" name="Picture 101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15" name="Freeform 102"/>
                <p:cNvSpPr>
                  <a:spLocks/>
                </p:cNvSpPr>
                <p:nvPr/>
              </p:nvSpPr>
              <p:spPr bwMode="auto">
                <a:xfrm flipH="1">
                  <a:off x="375" y="1580"/>
                  <a:ext cx="474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300 w 356"/>
                    <a:gd name="T3" fmla="*/ 14 h 368"/>
                    <a:gd name="T4" fmla="*/ 356 w 356"/>
                    <a:gd name="T5" fmla="*/ 294 h 368"/>
                    <a:gd name="T6" fmla="*/ 78 w 356"/>
                    <a:gd name="T7" fmla="*/ 368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ysClr val="window" lastClr="FFFFFF"/>
                    </a:gs>
                  </a:gsLst>
                  <a:lin ang="2700000" scaled="1"/>
                </a:gradFill>
                <a:ln w="9525" cap="flat" cmpd="sng">
                  <a:noFill/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800" b="0" kern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43" name="TextBox 142"/>
            <p:cNvSpPr txBox="1"/>
            <p:nvPr/>
          </p:nvSpPr>
          <p:spPr>
            <a:xfrm>
              <a:off x="1547661" y="1484474"/>
              <a:ext cx="644504" cy="36983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T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1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3492284" y="1484474"/>
              <a:ext cx="669903" cy="36983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T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2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6156021" y="1484474"/>
              <a:ext cx="669903" cy="36983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T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3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2123904" y="1484474"/>
              <a:ext cx="606405" cy="36983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P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1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211398" y="1484474"/>
              <a:ext cx="631804" cy="36983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P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2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6803700" y="1484474"/>
              <a:ext cx="631804" cy="36983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P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3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1042853" y="2492393"/>
              <a:ext cx="6711729" cy="3698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T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i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en-US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–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tempo de transmissão 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i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          P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i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en-US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–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tempo de propagação  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i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652525" y="1989227"/>
              <a:ext cx="439723" cy="36824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S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1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5495643" y="2060654"/>
              <a:ext cx="465123" cy="3698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S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2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74555" y="1052736"/>
              <a:ext cx="369876" cy="36983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A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8324475" y="1124163"/>
              <a:ext cx="354001" cy="3698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B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7652" name="Content Placeholder 2"/>
          <p:cNvSpPr txBox="1">
            <a:spLocks/>
          </p:cNvSpPr>
          <p:nvPr/>
        </p:nvSpPr>
        <p:spPr bwMode="auto">
          <a:xfrm>
            <a:off x="755650" y="4581525"/>
            <a:ext cx="78486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Que acontece se T</a:t>
            </a:r>
            <a:r>
              <a:rPr lang="pt-PT" baseline="-25000">
                <a:solidFill>
                  <a:srgbClr val="0000FF"/>
                </a:solidFill>
                <a:latin typeface="Comic Sans MS" charset="0"/>
                <a:cs typeface="Arial" charset="0"/>
              </a:rPr>
              <a:t>1</a:t>
            </a: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 é maior que T</a:t>
            </a:r>
            <a:r>
              <a:rPr lang="pt-PT" baseline="-25000">
                <a:solidFill>
                  <a:srgbClr val="0000FF"/>
                </a:solidFill>
                <a:latin typeface="Comic Sans MS" charset="0"/>
                <a:cs typeface="Arial" charset="0"/>
              </a:rPr>
              <a:t>2</a:t>
            </a: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 e A transmite sem interrupção pacote atrás de pacote 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dirty="0" smtClean="0"/>
              <a:t>Tempo de transito extremo a extremo</a:t>
            </a:r>
            <a:endParaRPr lang="pt-PT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C6748E-19DB-714A-B8AA-E6B4C24337E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8675" name="Line 4"/>
          <p:cNvSpPr>
            <a:spLocks noChangeShapeType="1"/>
          </p:cNvSpPr>
          <p:nvPr/>
        </p:nvSpPr>
        <p:spPr bwMode="auto">
          <a:xfrm flipH="1">
            <a:off x="3135313" y="2047875"/>
            <a:ext cx="381000" cy="455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Line 5"/>
          <p:cNvSpPr>
            <a:spLocks noChangeShapeType="1"/>
          </p:cNvSpPr>
          <p:nvPr/>
        </p:nvSpPr>
        <p:spPr bwMode="auto">
          <a:xfrm flipH="1">
            <a:off x="3516313" y="2732088"/>
            <a:ext cx="304800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Line 6"/>
          <p:cNvSpPr>
            <a:spLocks noChangeShapeType="1"/>
          </p:cNvSpPr>
          <p:nvPr/>
        </p:nvSpPr>
        <p:spPr bwMode="auto">
          <a:xfrm flipH="1">
            <a:off x="6103938" y="2200275"/>
            <a:ext cx="455612" cy="379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7"/>
          <p:cNvSpPr>
            <a:spLocks noChangeShapeType="1"/>
          </p:cNvSpPr>
          <p:nvPr/>
        </p:nvSpPr>
        <p:spPr bwMode="auto">
          <a:xfrm>
            <a:off x="7065963" y="3014663"/>
            <a:ext cx="78105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Line 8"/>
          <p:cNvSpPr>
            <a:spLocks noChangeShapeType="1"/>
          </p:cNvSpPr>
          <p:nvPr/>
        </p:nvSpPr>
        <p:spPr bwMode="auto">
          <a:xfrm flipV="1">
            <a:off x="7307263" y="2432050"/>
            <a:ext cx="623887" cy="179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Line 9"/>
          <p:cNvSpPr>
            <a:spLocks noChangeShapeType="1"/>
          </p:cNvSpPr>
          <p:nvPr/>
        </p:nvSpPr>
        <p:spPr bwMode="auto">
          <a:xfrm>
            <a:off x="7229475" y="2611438"/>
            <a:ext cx="809625" cy="158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10"/>
          <p:cNvSpPr>
            <a:spLocks noChangeShapeType="1"/>
          </p:cNvSpPr>
          <p:nvPr/>
        </p:nvSpPr>
        <p:spPr bwMode="auto">
          <a:xfrm>
            <a:off x="3849688" y="2746375"/>
            <a:ext cx="542925" cy="46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1"/>
          <p:cNvSpPr>
            <a:spLocks noChangeShapeType="1"/>
          </p:cNvSpPr>
          <p:nvPr/>
        </p:nvSpPr>
        <p:spPr bwMode="auto">
          <a:xfrm flipH="1">
            <a:off x="3914775" y="2736850"/>
            <a:ext cx="1055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2"/>
          <p:cNvSpPr>
            <a:spLocks noChangeShapeType="1"/>
          </p:cNvSpPr>
          <p:nvPr/>
        </p:nvSpPr>
        <p:spPr bwMode="auto">
          <a:xfrm flipH="1">
            <a:off x="4392613" y="2746375"/>
            <a:ext cx="655637" cy="46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3"/>
          <p:cNvSpPr>
            <a:spLocks noChangeShapeType="1"/>
          </p:cNvSpPr>
          <p:nvPr/>
        </p:nvSpPr>
        <p:spPr bwMode="auto">
          <a:xfrm flipV="1">
            <a:off x="4410075" y="2603500"/>
            <a:ext cx="1735138" cy="630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4"/>
          <p:cNvSpPr>
            <a:spLocks noChangeShapeType="1"/>
          </p:cNvSpPr>
          <p:nvPr/>
        </p:nvSpPr>
        <p:spPr bwMode="auto">
          <a:xfrm>
            <a:off x="6188075" y="2603500"/>
            <a:ext cx="1025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5"/>
          <p:cNvSpPr>
            <a:spLocks noChangeShapeType="1"/>
          </p:cNvSpPr>
          <p:nvPr/>
        </p:nvSpPr>
        <p:spPr bwMode="auto">
          <a:xfrm>
            <a:off x="6188075" y="2611438"/>
            <a:ext cx="86360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6"/>
          <p:cNvSpPr>
            <a:spLocks noChangeShapeType="1"/>
          </p:cNvSpPr>
          <p:nvPr/>
        </p:nvSpPr>
        <p:spPr bwMode="auto">
          <a:xfrm flipV="1">
            <a:off x="6188075" y="2595563"/>
            <a:ext cx="1025525" cy="588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7"/>
          <p:cNvSpPr>
            <a:spLocks noChangeShapeType="1"/>
          </p:cNvSpPr>
          <p:nvPr/>
        </p:nvSpPr>
        <p:spPr bwMode="auto">
          <a:xfrm flipV="1">
            <a:off x="6262688" y="2998788"/>
            <a:ext cx="709612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8"/>
          <p:cNvSpPr>
            <a:spLocks noChangeShapeType="1"/>
          </p:cNvSpPr>
          <p:nvPr/>
        </p:nvSpPr>
        <p:spPr bwMode="auto">
          <a:xfrm flipH="1">
            <a:off x="3109913" y="2105025"/>
            <a:ext cx="1468437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9"/>
          <p:cNvSpPr>
            <a:spLocks noChangeShapeType="1"/>
          </p:cNvSpPr>
          <p:nvPr/>
        </p:nvSpPr>
        <p:spPr bwMode="auto">
          <a:xfrm>
            <a:off x="1565275" y="2319338"/>
            <a:ext cx="304800" cy="225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Line 20"/>
          <p:cNvSpPr>
            <a:spLocks noChangeShapeType="1"/>
          </p:cNvSpPr>
          <p:nvPr/>
        </p:nvSpPr>
        <p:spPr bwMode="auto">
          <a:xfrm flipH="1">
            <a:off x="1519238" y="2559050"/>
            <a:ext cx="447675" cy="477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Line 21"/>
          <p:cNvSpPr>
            <a:spLocks noChangeShapeType="1"/>
          </p:cNvSpPr>
          <p:nvPr/>
        </p:nvSpPr>
        <p:spPr bwMode="auto">
          <a:xfrm>
            <a:off x="5646738" y="2266950"/>
            <a:ext cx="598487" cy="328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Line 22"/>
          <p:cNvSpPr>
            <a:spLocks noChangeShapeType="1"/>
          </p:cNvSpPr>
          <p:nvPr/>
        </p:nvSpPr>
        <p:spPr bwMode="auto">
          <a:xfrm>
            <a:off x="4445000" y="2105025"/>
            <a:ext cx="1301750" cy="1857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4" name="Line 23"/>
          <p:cNvSpPr>
            <a:spLocks noChangeShapeType="1"/>
          </p:cNvSpPr>
          <p:nvPr/>
        </p:nvSpPr>
        <p:spPr bwMode="auto">
          <a:xfrm>
            <a:off x="1966913" y="2559050"/>
            <a:ext cx="544512" cy="473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5" name="Line 24"/>
          <p:cNvSpPr>
            <a:spLocks noChangeShapeType="1"/>
          </p:cNvSpPr>
          <p:nvPr/>
        </p:nvSpPr>
        <p:spPr bwMode="auto">
          <a:xfrm flipH="1">
            <a:off x="2030413" y="2551113"/>
            <a:ext cx="1057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Line 25"/>
          <p:cNvSpPr>
            <a:spLocks noChangeShapeType="1"/>
          </p:cNvSpPr>
          <p:nvPr/>
        </p:nvSpPr>
        <p:spPr bwMode="auto">
          <a:xfrm flipH="1">
            <a:off x="2511425" y="2562225"/>
            <a:ext cx="652463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7" name="Line 26"/>
          <p:cNvSpPr>
            <a:spLocks noChangeShapeType="1"/>
          </p:cNvSpPr>
          <p:nvPr/>
        </p:nvSpPr>
        <p:spPr bwMode="auto">
          <a:xfrm>
            <a:off x="3163888" y="2562225"/>
            <a:ext cx="6223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8" name="Line 27"/>
          <p:cNvSpPr>
            <a:spLocks noChangeShapeType="1"/>
          </p:cNvSpPr>
          <p:nvPr/>
        </p:nvSpPr>
        <p:spPr bwMode="auto">
          <a:xfrm flipV="1">
            <a:off x="2527300" y="2706688"/>
            <a:ext cx="1420813" cy="3444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Line 28"/>
          <p:cNvSpPr>
            <a:spLocks noChangeShapeType="1"/>
          </p:cNvSpPr>
          <p:nvPr/>
        </p:nvSpPr>
        <p:spPr bwMode="auto">
          <a:xfrm flipV="1">
            <a:off x="1925638" y="2097088"/>
            <a:ext cx="827087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0" name="Line 29"/>
          <p:cNvSpPr>
            <a:spLocks noChangeShapeType="1"/>
          </p:cNvSpPr>
          <p:nvPr/>
        </p:nvSpPr>
        <p:spPr bwMode="auto">
          <a:xfrm flipV="1">
            <a:off x="3792538" y="2200275"/>
            <a:ext cx="730250" cy="484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1" name="Line 30"/>
          <p:cNvSpPr>
            <a:spLocks noChangeShapeType="1"/>
          </p:cNvSpPr>
          <p:nvPr/>
        </p:nvSpPr>
        <p:spPr bwMode="auto">
          <a:xfrm flipH="1">
            <a:off x="1119188" y="2603500"/>
            <a:ext cx="831850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2" name="Line 31"/>
          <p:cNvSpPr>
            <a:spLocks noChangeShapeType="1"/>
          </p:cNvSpPr>
          <p:nvPr/>
        </p:nvSpPr>
        <p:spPr bwMode="auto">
          <a:xfrm>
            <a:off x="4551363" y="2168525"/>
            <a:ext cx="441325" cy="538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3" name="Line 32"/>
          <p:cNvSpPr>
            <a:spLocks noChangeShapeType="1"/>
          </p:cNvSpPr>
          <p:nvPr/>
        </p:nvSpPr>
        <p:spPr bwMode="auto">
          <a:xfrm>
            <a:off x="4978400" y="2636838"/>
            <a:ext cx="1166813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4" name="Line 33"/>
          <p:cNvSpPr>
            <a:spLocks noChangeShapeType="1"/>
          </p:cNvSpPr>
          <p:nvPr/>
        </p:nvSpPr>
        <p:spPr bwMode="auto">
          <a:xfrm>
            <a:off x="2752725" y="2097088"/>
            <a:ext cx="358775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5" name="Line 34"/>
          <p:cNvSpPr>
            <a:spLocks noChangeShapeType="1"/>
          </p:cNvSpPr>
          <p:nvPr/>
        </p:nvSpPr>
        <p:spPr bwMode="auto">
          <a:xfrm flipV="1">
            <a:off x="5148263" y="2595563"/>
            <a:ext cx="1022350" cy="100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6" name="Rectangle 35"/>
          <p:cNvSpPr>
            <a:spLocks noChangeArrowheads="1"/>
          </p:cNvSpPr>
          <p:nvPr/>
        </p:nvSpPr>
        <p:spPr bwMode="auto">
          <a:xfrm>
            <a:off x="1652588" y="2503488"/>
            <a:ext cx="425450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07" name="Oval 36"/>
          <p:cNvSpPr>
            <a:spLocks noChangeArrowheads="1"/>
          </p:cNvSpPr>
          <p:nvPr/>
        </p:nvSpPr>
        <p:spPr bwMode="auto">
          <a:xfrm>
            <a:off x="7639050" y="3036888"/>
            <a:ext cx="474663" cy="293687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08" name="Rectangle 37"/>
          <p:cNvSpPr>
            <a:spLocks noChangeArrowheads="1"/>
          </p:cNvSpPr>
          <p:nvPr/>
        </p:nvSpPr>
        <p:spPr bwMode="auto">
          <a:xfrm>
            <a:off x="2316163" y="2903538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09" name="Rectangle 38"/>
          <p:cNvSpPr>
            <a:spLocks noChangeArrowheads="1"/>
          </p:cNvSpPr>
          <p:nvPr/>
        </p:nvSpPr>
        <p:spPr bwMode="auto">
          <a:xfrm>
            <a:off x="6973888" y="2503488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10" name="Rectangle 39"/>
          <p:cNvSpPr>
            <a:spLocks noChangeArrowheads="1"/>
          </p:cNvSpPr>
          <p:nvPr/>
        </p:nvSpPr>
        <p:spPr bwMode="auto">
          <a:xfrm>
            <a:off x="5910263" y="2503488"/>
            <a:ext cx="425450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11" name="Rectangle 40"/>
          <p:cNvSpPr>
            <a:spLocks noChangeArrowheads="1"/>
          </p:cNvSpPr>
          <p:nvPr/>
        </p:nvSpPr>
        <p:spPr bwMode="auto">
          <a:xfrm>
            <a:off x="5910263" y="3036888"/>
            <a:ext cx="425450" cy="220662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12" name="Rectangle 41"/>
          <p:cNvSpPr>
            <a:spLocks noChangeArrowheads="1"/>
          </p:cNvSpPr>
          <p:nvPr/>
        </p:nvSpPr>
        <p:spPr bwMode="auto">
          <a:xfrm>
            <a:off x="4845050" y="2547938"/>
            <a:ext cx="427038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13" name="Rectangle 42"/>
          <p:cNvSpPr>
            <a:spLocks noChangeArrowheads="1"/>
          </p:cNvSpPr>
          <p:nvPr/>
        </p:nvSpPr>
        <p:spPr bwMode="auto">
          <a:xfrm>
            <a:off x="4311650" y="2016125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14" name="Rectangle 43"/>
          <p:cNvSpPr>
            <a:spLocks noChangeArrowheads="1"/>
          </p:cNvSpPr>
          <p:nvPr/>
        </p:nvSpPr>
        <p:spPr bwMode="auto">
          <a:xfrm>
            <a:off x="4179888" y="3036888"/>
            <a:ext cx="427037" cy="220662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15" name="Rectangle 44"/>
          <p:cNvSpPr>
            <a:spLocks noChangeArrowheads="1"/>
          </p:cNvSpPr>
          <p:nvPr/>
        </p:nvSpPr>
        <p:spPr bwMode="auto">
          <a:xfrm>
            <a:off x="5481638" y="2149475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16" name="Rectangle 45"/>
          <p:cNvSpPr>
            <a:spLocks noChangeArrowheads="1"/>
          </p:cNvSpPr>
          <p:nvPr/>
        </p:nvSpPr>
        <p:spPr bwMode="auto">
          <a:xfrm>
            <a:off x="2954338" y="2414588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17" name="Rectangle 46"/>
          <p:cNvSpPr>
            <a:spLocks noChangeArrowheads="1"/>
          </p:cNvSpPr>
          <p:nvPr/>
        </p:nvSpPr>
        <p:spPr bwMode="auto">
          <a:xfrm>
            <a:off x="3619500" y="2636838"/>
            <a:ext cx="427038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18" name="Rectangle 47"/>
          <p:cNvSpPr>
            <a:spLocks noChangeArrowheads="1"/>
          </p:cNvSpPr>
          <p:nvPr/>
        </p:nvSpPr>
        <p:spPr bwMode="auto">
          <a:xfrm>
            <a:off x="2449513" y="1971675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19" name="Rectangle 48"/>
          <p:cNvSpPr>
            <a:spLocks noChangeArrowheads="1"/>
          </p:cNvSpPr>
          <p:nvPr/>
        </p:nvSpPr>
        <p:spPr bwMode="auto">
          <a:xfrm>
            <a:off x="6840538" y="2903538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20" name="Oval 49"/>
          <p:cNvSpPr>
            <a:spLocks noChangeArrowheads="1"/>
          </p:cNvSpPr>
          <p:nvPr/>
        </p:nvSpPr>
        <p:spPr bwMode="auto">
          <a:xfrm>
            <a:off x="7772400" y="2636838"/>
            <a:ext cx="474663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21" name="Oval 50"/>
          <p:cNvSpPr>
            <a:spLocks noChangeArrowheads="1"/>
          </p:cNvSpPr>
          <p:nvPr/>
        </p:nvSpPr>
        <p:spPr bwMode="auto">
          <a:xfrm>
            <a:off x="7772400" y="2238375"/>
            <a:ext cx="474663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22" name="Oval 51"/>
          <p:cNvSpPr>
            <a:spLocks noChangeArrowheads="1"/>
          </p:cNvSpPr>
          <p:nvPr/>
        </p:nvSpPr>
        <p:spPr bwMode="auto">
          <a:xfrm>
            <a:off x="1311275" y="2903538"/>
            <a:ext cx="473075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23" name="Oval 52"/>
          <p:cNvSpPr>
            <a:spLocks noChangeArrowheads="1"/>
          </p:cNvSpPr>
          <p:nvPr/>
        </p:nvSpPr>
        <p:spPr bwMode="auto">
          <a:xfrm>
            <a:off x="852488" y="2609850"/>
            <a:ext cx="474662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24" name="Oval 53"/>
          <p:cNvSpPr>
            <a:spLocks noChangeArrowheads="1"/>
          </p:cNvSpPr>
          <p:nvPr/>
        </p:nvSpPr>
        <p:spPr bwMode="auto">
          <a:xfrm>
            <a:off x="1177925" y="2105025"/>
            <a:ext cx="474663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25" name="Rectangle 54"/>
          <p:cNvSpPr>
            <a:spLocks noChangeArrowheads="1"/>
          </p:cNvSpPr>
          <p:nvPr/>
        </p:nvSpPr>
        <p:spPr bwMode="auto">
          <a:xfrm>
            <a:off x="1787525" y="25384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26" name="Rectangle 55"/>
          <p:cNvSpPr>
            <a:spLocks noChangeArrowheads="1"/>
          </p:cNvSpPr>
          <p:nvPr/>
        </p:nvSpPr>
        <p:spPr bwMode="auto">
          <a:xfrm>
            <a:off x="6046788" y="25384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27" name="Rectangle 56"/>
          <p:cNvSpPr>
            <a:spLocks noChangeArrowheads="1"/>
          </p:cNvSpPr>
          <p:nvPr/>
        </p:nvSpPr>
        <p:spPr bwMode="auto">
          <a:xfrm>
            <a:off x="4983163" y="257968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28" name="Rectangle 57"/>
          <p:cNvSpPr>
            <a:spLocks noChangeArrowheads="1"/>
          </p:cNvSpPr>
          <p:nvPr/>
        </p:nvSpPr>
        <p:spPr bwMode="auto">
          <a:xfrm>
            <a:off x="3757613" y="267176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29" name="Rectangle 58"/>
          <p:cNvSpPr>
            <a:spLocks noChangeArrowheads="1"/>
          </p:cNvSpPr>
          <p:nvPr/>
        </p:nvSpPr>
        <p:spPr bwMode="auto">
          <a:xfrm>
            <a:off x="3090863" y="24495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30" name="Rectangle 59"/>
          <p:cNvSpPr>
            <a:spLocks noChangeArrowheads="1"/>
          </p:cNvSpPr>
          <p:nvPr/>
        </p:nvSpPr>
        <p:spPr bwMode="auto">
          <a:xfrm>
            <a:off x="7112000" y="25384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0" name="Line 61"/>
          <p:cNvSpPr>
            <a:spLocks noChangeShapeType="1"/>
          </p:cNvSpPr>
          <p:nvPr/>
        </p:nvSpPr>
        <p:spPr bwMode="auto">
          <a:xfrm flipV="1">
            <a:off x="1841500" y="2503488"/>
            <a:ext cx="1293813" cy="76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Line 62"/>
          <p:cNvSpPr>
            <a:spLocks noChangeShapeType="1"/>
          </p:cNvSpPr>
          <p:nvPr/>
        </p:nvSpPr>
        <p:spPr bwMode="auto">
          <a:xfrm>
            <a:off x="3135313" y="2503488"/>
            <a:ext cx="685800" cy="228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Line 63"/>
          <p:cNvSpPr>
            <a:spLocks noChangeShapeType="1"/>
          </p:cNvSpPr>
          <p:nvPr/>
        </p:nvSpPr>
        <p:spPr bwMode="auto">
          <a:xfrm>
            <a:off x="3821113" y="2732088"/>
            <a:ext cx="1062037" cy="460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64"/>
          <p:cNvSpPr>
            <a:spLocks noChangeShapeType="1"/>
          </p:cNvSpPr>
          <p:nvPr/>
        </p:nvSpPr>
        <p:spPr bwMode="auto">
          <a:xfrm flipV="1">
            <a:off x="4959350" y="2579688"/>
            <a:ext cx="1144588" cy="1539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Line 65"/>
          <p:cNvSpPr>
            <a:spLocks noChangeShapeType="1"/>
          </p:cNvSpPr>
          <p:nvPr/>
        </p:nvSpPr>
        <p:spPr bwMode="auto">
          <a:xfrm>
            <a:off x="6103938" y="2579688"/>
            <a:ext cx="106521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6" name="Oval 67"/>
          <p:cNvSpPr>
            <a:spLocks noChangeArrowheads="1"/>
          </p:cNvSpPr>
          <p:nvPr/>
        </p:nvSpPr>
        <p:spPr bwMode="auto">
          <a:xfrm>
            <a:off x="3287713" y="1895475"/>
            <a:ext cx="474662" cy="295275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37" name="Oval 68"/>
          <p:cNvSpPr>
            <a:spLocks noChangeArrowheads="1"/>
          </p:cNvSpPr>
          <p:nvPr/>
        </p:nvSpPr>
        <p:spPr bwMode="auto">
          <a:xfrm>
            <a:off x="3287713" y="3113088"/>
            <a:ext cx="474662" cy="293687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738" name="Oval 69"/>
          <p:cNvSpPr>
            <a:spLocks noChangeArrowheads="1"/>
          </p:cNvSpPr>
          <p:nvPr/>
        </p:nvSpPr>
        <p:spPr bwMode="auto">
          <a:xfrm>
            <a:off x="6330950" y="2047875"/>
            <a:ext cx="474663" cy="295275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grpSp>
        <p:nvGrpSpPr>
          <p:cNvPr id="68" name="Group 72"/>
          <p:cNvGrpSpPr>
            <a:grpSpLocks/>
          </p:cNvGrpSpPr>
          <p:nvPr/>
        </p:nvGrpSpPr>
        <p:grpSpPr bwMode="auto">
          <a:xfrm>
            <a:off x="827088" y="2276475"/>
            <a:ext cx="7426325" cy="609600"/>
            <a:chOff x="820737" y="5105400"/>
            <a:chExt cx="7426326" cy="609600"/>
          </a:xfrm>
        </p:grpSpPr>
        <p:sp>
          <p:nvSpPr>
            <p:cNvPr id="28750" name="Oval 50"/>
            <p:cNvSpPr>
              <a:spLocks noChangeArrowheads="1"/>
            </p:cNvSpPr>
            <p:nvPr/>
          </p:nvSpPr>
          <p:spPr bwMode="auto">
            <a:xfrm>
              <a:off x="7772400" y="5105400"/>
              <a:ext cx="474663" cy="293688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751" name="Oval 50"/>
            <p:cNvSpPr>
              <a:spLocks noChangeArrowheads="1"/>
            </p:cNvSpPr>
            <p:nvPr/>
          </p:nvSpPr>
          <p:spPr bwMode="auto">
            <a:xfrm>
              <a:off x="820737" y="5410200"/>
              <a:ext cx="474663" cy="304800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71" name="Line 60"/>
          <p:cNvSpPr>
            <a:spLocks noChangeShapeType="1"/>
          </p:cNvSpPr>
          <p:nvPr/>
        </p:nvSpPr>
        <p:spPr bwMode="auto">
          <a:xfrm flipV="1">
            <a:off x="1225550" y="2579688"/>
            <a:ext cx="615950" cy="1539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Line 66"/>
          <p:cNvSpPr>
            <a:spLocks noChangeShapeType="1"/>
          </p:cNvSpPr>
          <p:nvPr/>
        </p:nvSpPr>
        <p:spPr bwMode="auto">
          <a:xfrm flipV="1">
            <a:off x="7245350" y="2430463"/>
            <a:ext cx="760413" cy="15081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742" name="Group 201"/>
          <p:cNvGrpSpPr>
            <a:grpSpLocks/>
          </p:cNvGrpSpPr>
          <p:nvPr/>
        </p:nvGrpSpPr>
        <p:grpSpPr bwMode="auto">
          <a:xfrm>
            <a:off x="1835150" y="1989138"/>
            <a:ext cx="360363" cy="565150"/>
            <a:chOff x="375561" y="297711"/>
            <a:chExt cx="1252683" cy="2138362"/>
          </a:xfrm>
        </p:grpSpPr>
        <p:sp>
          <p:nvSpPr>
            <p:cNvPr id="74" name="Freeform 73"/>
            <p:cNvSpPr/>
            <p:nvPr/>
          </p:nvSpPr>
          <p:spPr>
            <a:xfrm>
              <a:off x="375561" y="297711"/>
              <a:ext cx="971242" cy="2138362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6787" h="2138362">
                  <a:moveTo>
                    <a:pt x="0" y="0"/>
                  </a:moveTo>
                  <a:lnTo>
                    <a:pt x="0" y="1190625"/>
                  </a:lnTo>
                  <a:lnTo>
                    <a:pt x="966787" y="2138362"/>
                  </a:lnTo>
                  <a:cubicBezTo>
                    <a:pt x="965200" y="1673225"/>
                    <a:pt x="963612" y="1208087"/>
                    <a:pt x="962025" y="7429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375561" y="309724"/>
              <a:ext cx="1247163" cy="768849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  <a:gd name="connsiteX0" fmla="*/ 928688 w 1895475"/>
                <a:gd name="connsiteY0" fmla="*/ 0 h 2138362"/>
                <a:gd name="connsiteX1" fmla="*/ 0 w 1895475"/>
                <a:gd name="connsiteY1" fmla="*/ 461963 h 2138362"/>
                <a:gd name="connsiteX2" fmla="*/ 1895475 w 1895475"/>
                <a:gd name="connsiteY2" fmla="*/ 2138362 h 2138362"/>
                <a:gd name="connsiteX3" fmla="*/ 1890713 w 1895475"/>
                <a:gd name="connsiteY3" fmla="*/ 742950 h 2138362"/>
                <a:gd name="connsiteX4" fmla="*/ 928688 w 1895475"/>
                <a:gd name="connsiteY4" fmla="*/ 0 h 213836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890713 w 1895475"/>
                <a:gd name="connsiteY3" fmla="*/ 342900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238250"/>
                <a:gd name="connsiteY0" fmla="*/ 0 h 862012"/>
                <a:gd name="connsiteX1" fmla="*/ 0 w 1238250"/>
                <a:gd name="connsiteY1" fmla="*/ 61913 h 862012"/>
                <a:gd name="connsiteX2" fmla="*/ 947738 w 1238250"/>
                <a:gd name="connsiteY2" fmla="*/ 862012 h 862012"/>
                <a:gd name="connsiteX3" fmla="*/ 1238250 w 1238250"/>
                <a:gd name="connsiteY3" fmla="*/ 814388 h 862012"/>
                <a:gd name="connsiteX4" fmla="*/ 247650 w 1238250"/>
                <a:gd name="connsiteY4" fmla="*/ 0 h 8620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8 h 766762"/>
                <a:gd name="connsiteX4" fmla="*/ 233363 w 1238250"/>
                <a:gd name="connsiteY4" fmla="*/ 0 h 766762"/>
                <a:gd name="connsiteX0" fmla="*/ 233363 w 1238250"/>
                <a:gd name="connsiteY0" fmla="*/ 0 h 773376"/>
                <a:gd name="connsiteX1" fmla="*/ 0 w 1238250"/>
                <a:gd name="connsiteY1" fmla="*/ 4763 h 773376"/>
                <a:gd name="connsiteX2" fmla="*/ 952500 w 1238250"/>
                <a:gd name="connsiteY2" fmla="*/ 766762 h 773376"/>
                <a:gd name="connsiteX3" fmla="*/ 1238250 w 1238250"/>
                <a:gd name="connsiteY3" fmla="*/ 771525 h 773376"/>
                <a:gd name="connsiteX4" fmla="*/ 233363 w 1238250"/>
                <a:gd name="connsiteY4" fmla="*/ 0 h 773376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6 h 766762"/>
                <a:gd name="connsiteX4" fmla="*/ 233363 w 1238250"/>
                <a:gd name="connsiteY4" fmla="*/ 0 h 766762"/>
                <a:gd name="connsiteX0" fmla="*/ 233363 w 1238250"/>
                <a:gd name="connsiteY0" fmla="*/ 0 h 773375"/>
                <a:gd name="connsiteX1" fmla="*/ 0 w 1238250"/>
                <a:gd name="connsiteY1" fmla="*/ 4763 h 773375"/>
                <a:gd name="connsiteX2" fmla="*/ 952500 w 1238250"/>
                <a:gd name="connsiteY2" fmla="*/ 766762 h 773375"/>
                <a:gd name="connsiteX3" fmla="*/ 1238250 w 1238250"/>
                <a:gd name="connsiteY3" fmla="*/ 771523 h 773375"/>
                <a:gd name="connsiteX4" fmla="*/ 233363 w 1238250"/>
                <a:gd name="connsiteY4" fmla="*/ 0 h 773375"/>
                <a:gd name="connsiteX0" fmla="*/ 233363 w 1238250"/>
                <a:gd name="connsiteY0" fmla="*/ 0 h 771523"/>
                <a:gd name="connsiteX1" fmla="*/ 0 w 1238250"/>
                <a:gd name="connsiteY1" fmla="*/ 4763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71523"/>
                <a:gd name="connsiteX1" fmla="*/ 0 w 1238250"/>
                <a:gd name="connsiteY1" fmla="*/ 23466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8448" h="758069">
                  <a:moveTo>
                    <a:pt x="243561" y="573"/>
                  </a:moveTo>
                  <a:cubicBezTo>
                    <a:pt x="162374" y="382"/>
                    <a:pt x="235530" y="6639"/>
                    <a:pt x="0" y="0"/>
                  </a:cubicBezTo>
                  <a:lnTo>
                    <a:pt x="962698" y="753308"/>
                  </a:lnTo>
                  <a:cubicBezTo>
                    <a:pt x="1114838" y="758721"/>
                    <a:pt x="1045247" y="751718"/>
                    <a:pt x="1248448" y="758069"/>
                  </a:cubicBezTo>
                  <a:lnTo>
                    <a:pt x="243561" y="573"/>
                  </a:lnTo>
                  <a:close/>
                </a:path>
              </a:pathLst>
            </a:cu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330249" y="1066560"/>
              <a:ext cx="297995" cy="1363504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latin typeface="Gill Sans MT" charset="0"/>
                <a:ea typeface="ＭＳ Ｐゴシック" charset="0"/>
                <a:cs typeface="ＭＳ Ｐゴシック" charset="0"/>
              </a:endParaRPr>
            </a:p>
          </p:txBody>
        </p:sp>
      </p:grpSp>
      <p:cxnSp>
        <p:nvCxnSpPr>
          <p:cNvPr id="28743" name="Straight Connector 3"/>
          <p:cNvCxnSpPr>
            <a:cxnSpLocks noChangeShapeType="1"/>
            <a:stCxn id="75" idx="3"/>
          </p:cNvCxnSpPr>
          <p:nvPr/>
        </p:nvCxnSpPr>
        <p:spPr bwMode="auto">
          <a:xfrm flipV="1">
            <a:off x="2193925" y="1700213"/>
            <a:ext cx="217488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" name="TextBox 234"/>
          <p:cNvSpPr txBox="1">
            <a:spLocks noChangeArrowheads="1"/>
          </p:cNvSpPr>
          <p:nvPr/>
        </p:nvSpPr>
        <p:spPr bwMode="auto">
          <a:xfrm>
            <a:off x="2268538" y="1341438"/>
            <a:ext cx="8588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800" b="0" dirty="0" smtClean="0">
                <a:latin typeface="+mn-lt"/>
              </a:rPr>
              <a:t>N bits</a:t>
            </a:r>
          </a:p>
        </p:txBody>
      </p:sp>
      <p:sp>
        <p:nvSpPr>
          <p:cNvPr id="81" name="TextBox 234"/>
          <p:cNvSpPr txBox="1">
            <a:spLocks noChangeArrowheads="1"/>
          </p:cNvSpPr>
          <p:nvPr/>
        </p:nvSpPr>
        <p:spPr bwMode="auto">
          <a:xfrm>
            <a:off x="1614488" y="3429000"/>
            <a:ext cx="61229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3200" b="0" dirty="0" err="1" smtClean="0">
                <a:latin typeface="+mn-lt"/>
              </a:rPr>
              <a:t>T</a:t>
            </a:r>
            <a:r>
              <a:rPr lang="pt-PT" sz="3200" b="0" baseline="-25000" dirty="0" err="1" smtClean="0">
                <a:latin typeface="+mn-lt"/>
              </a:rPr>
              <a:t>tee</a:t>
            </a:r>
            <a:r>
              <a:rPr lang="pt-PT" sz="3200" b="0" dirty="0" smtClean="0">
                <a:latin typeface="+mn-lt"/>
              </a:rPr>
              <a:t> = ∑ ( N / </a:t>
            </a:r>
            <a:r>
              <a:rPr lang="pt-PT" sz="3200" b="0" dirty="0" err="1" smtClean="0">
                <a:latin typeface="+mn-lt"/>
              </a:rPr>
              <a:t>V</a:t>
            </a:r>
            <a:r>
              <a:rPr lang="pt-PT" sz="3200" b="0" baseline="-25000" dirty="0" err="1" smtClean="0">
                <a:latin typeface="+mn-lt"/>
              </a:rPr>
              <a:t>ti</a:t>
            </a:r>
            <a:r>
              <a:rPr lang="pt-PT" sz="3200" b="0" baseline="-25000" dirty="0" smtClean="0">
                <a:latin typeface="+mn-lt"/>
              </a:rPr>
              <a:t> </a:t>
            </a:r>
            <a:r>
              <a:rPr lang="pt-PT" sz="3200" b="0" dirty="0" smtClean="0">
                <a:latin typeface="+mn-lt"/>
              </a:rPr>
              <a:t>+ M</a:t>
            </a:r>
            <a:r>
              <a:rPr lang="pt-PT" sz="3200" b="0" baseline="-25000" dirty="0" smtClean="0">
                <a:latin typeface="+mn-lt"/>
              </a:rPr>
              <a:t>i</a:t>
            </a:r>
            <a:r>
              <a:rPr lang="pt-PT" sz="3200" b="0" dirty="0" smtClean="0">
                <a:latin typeface="+mn-lt"/>
              </a:rPr>
              <a:t> / </a:t>
            </a:r>
            <a:r>
              <a:rPr lang="pt-PT" sz="3200" b="0" dirty="0" err="1" smtClean="0">
                <a:latin typeface="+mn-lt"/>
              </a:rPr>
              <a:t>V</a:t>
            </a:r>
            <a:r>
              <a:rPr lang="pt-PT" sz="3200" b="0" baseline="-25000" dirty="0" err="1" smtClean="0">
                <a:latin typeface="+mn-lt"/>
              </a:rPr>
              <a:t>p</a:t>
            </a:r>
            <a:r>
              <a:rPr lang="pt-PT" sz="3200" b="0" baseline="-25000" dirty="0" smtClean="0">
                <a:latin typeface="+mn-lt"/>
              </a:rPr>
              <a:t> </a:t>
            </a:r>
            <a:r>
              <a:rPr lang="pt-PT" sz="3200" b="0" dirty="0" smtClean="0">
                <a:latin typeface="+mn-lt"/>
              </a:rPr>
              <a:t>+ </a:t>
            </a:r>
            <a:r>
              <a:rPr lang="pt-PT" sz="3200" b="0" dirty="0" err="1" smtClean="0">
                <a:latin typeface="+mn-lt"/>
              </a:rPr>
              <a:t>Q</a:t>
            </a:r>
            <a:r>
              <a:rPr lang="pt-PT" sz="3200" b="0" baseline="-25000" dirty="0" err="1" smtClean="0">
                <a:latin typeface="+mn-lt"/>
              </a:rPr>
              <a:t>i</a:t>
            </a:r>
            <a:r>
              <a:rPr lang="pt-PT" sz="3200" b="0" dirty="0" smtClean="0">
                <a:latin typeface="+mn-lt"/>
              </a:rPr>
              <a:t> )</a:t>
            </a:r>
          </a:p>
        </p:txBody>
      </p:sp>
      <p:sp>
        <p:nvSpPr>
          <p:cNvPr id="28746" name="Content Placeholder 2"/>
          <p:cNvSpPr txBox="1">
            <a:spLocks/>
          </p:cNvSpPr>
          <p:nvPr/>
        </p:nvSpPr>
        <p:spPr bwMode="auto">
          <a:xfrm>
            <a:off x="323850" y="4365625"/>
            <a:ext cx="861060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397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O tempo de transito extremo a extremo de um pacote com N bits é igual ao somatório em i (totalidade dos canais) de </a:t>
            </a:r>
          </a:p>
          <a:p>
            <a:pPr lvl="1" algn="l">
              <a:spcBef>
                <a:spcPct val="10000"/>
              </a:spcBef>
              <a:buFont typeface="Helvetica" charset="0"/>
              <a:buNone/>
            </a:pPr>
            <a:r>
              <a:rPr lang="pt-PT">
                <a:solidFill>
                  <a:schemeClr val="tx2"/>
                </a:solidFill>
                <a:latin typeface="Comic Sans MS" charset="0"/>
                <a:cs typeface="Arial" charset="0"/>
              </a:rPr>
              <a:t>tempos de transmissão do pacote pelo canal i mais o tempo de propagação do canal i mais o tempo na fila de espera 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 animBg="1"/>
      <p:bldP spid="63" grpId="0" animBg="1"/>
      <p:bldP spid="64" grpId="0" animBg="1"/>
      <p:bldP spid="71" grpId="0" animBg="1"/>
      <p:bldP spid="7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Diagrama temporal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DBC4BE-1153-DC44-A881-79CB0C2DED2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cxnSp>
        <p:nvCxnSpPr>
          <p:cNvPr id="155" name="Straight Arrow Connector 154"/>
          <p:cNvCxnSpPr/>
          <p:nvPr/>
        </p:nvCxnSpPr>
        <p:spPr bwMode="auto">
          <a:xfrm>
            <a:off x="1258888" y="1268413"/>
            <a:ext cx="0" cy="403225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8" name="Straight Arrow Connector 157"/>
          <p:cNvCxnSpPr/>
          <p:nvPr/>
        </p:nvCxnSpPr>
        <p:spPr bwMode="auto">
          <a:xfrm>
            <a:off x="3276600" y="1268413"/>
            <a:ext cx="0" cy="403225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9" name="Straight Arrow Connector 158"/>
          <p:cNvCxnSpPr/>
          <p:nvPr/>
        </p:nvCxnSpPr>
        <p:spPr bwMode="auto">
          <a:xfrm>
            <a:off x="5292725" y="1268413"/>
            <a:ext cx="0" cy="403225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0" name="Straight Arrow Connector 159"/>
          <p:cNvCxnSpPr/>
          <p:nvPr/>
        </p:nvCxnSpPr>
        <p:spPr bwMode="auto">
          <a:xfrm>
            <a:off x="7308850" y="1268413"/>
            <a:ext cx="0" cy="403225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5" name="TextBox 164"/>
          <p:cNvSpPr txBox="1"/>
          <p:nvPr/>
        </p:nvSpPr>
        <p:spPr>
          <a:xfrm>
            <a:off x="611188" y="1125538"/>
            <a:ext cx="3698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A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2627313" y="1268413"/>
            <a:ext cx="4397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S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1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4716463" y="1268413"/>
            <a:ext cx="4651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S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6732588" y="1268413"/>
            <a:ext cx="35401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B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7" name="Parallelogram 176"/>
          <p:cNvSpPr/>
          <p:nvPr/>
        </p:nvSpPr>
        <p:spPr bwMode="auto">
          <a:xfrm rot="829237" flipH="1">
            <a:off x="1222375" y="1658938"/>
            <a:ext cx="2117725" cy="328612"/>
          </a:xfrm>
          <a:prstGeom prst="parallelogram">
            <a:avLst/>
          </a:prstGeom>
          <a:pattFill prst="wdUpDiag">
            <a:fgClr>
              <a:schemeClr val="tx1"/>
            </a:fgClr>
            <a:bgClr>
              <a:schemeClr val="accent2">
                <a:lumMod val="20000"/>
                <a:lumOff val="80000"/>
              </a:schemeClr>
            </a:bgClr>
          </a:patt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183" name="Parallelogram 182"/>
          <p:cNvSpPr/>
          <p:nvPr/>
        </p:nvSpPr>
        <p:spPr bwMode="auto">
          <a:xfrm rot="829237" flipH="1">
            <a:off x="3213100" y="2524125"/>
            <a:ext cx="2116138" cy="328613"/>
          </a:xfrm>
          <a:prstGeom prst="parallelogram">
            <a:avLst/>
          </a:prstGeom>
          <a:pattFill prst="wdUpDiag">
            <a:fgClr>
              <a:schemeClr val="tx1"/>
            </a:fgClr>
            <a:bgClr>
              <a:schemeClr val="accent2">
                <a:lumMod val="20000"/>
                <a:lumOff val="80000"/>
              </a:schemeClr>
            </a:bgClr>
          </a:patt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184" name="Parallelogram 183"/>
          <p:cNvSpPr/>
          <p:nvPr/>
        </p:nvSpPr>
        <p:spPr bwMode="auto">
          <a:xfrm rot="829237" flipH="1">
            <a:off x="5229225" y="4181475"/>
            <a:ext cx="2116138" cy="327025"/>
          </a:xfrm>
          <a:prstGeom prst="parallelogram">
            <a:avLst/>
          </a:prstGeom>
          <a:pattFill prst="wdUpDiag">
            <a:fgClr>
              <a:schemeClr val="tx1"/>
            </a:fgClr>
            <a:bgClr>
              <a:schemeClr val="accent2">
                <a:lumMod val="20000"/>
                <a:lumOff val="80000"/>
              </a:schemeClr>
            </a:bgClr>
          </a:patt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27088" y="1412875"/>
            <a:ext cx="4397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1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87" name="Straight Connector 186"/>
          <p:cNvCxnSpPr/>
          <p:nvPr/>
        </p:nvCxnSpPr>
        <p:spPr bwMode="auto">
          <a:xfrm>
            <a:off x="1258888" y="2276475"/>
            <a:ext cx="1944687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1" name="Straight Connector 190"/>
          <p:cNvCxnSpPr/>
          <p:nvPr/>
        </p:nvCxnSpPr>
        <p:spPr bwMode="auto">
          <a:xfrm>
            <a:off x="1331913" y="2636838"/>
            <a:ext cx="1944687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2" name="Straight Connector 191"/>
          <p:cNvCxnSpPr/>
          <p:nvPr/>
        </p:nvCxnSpPr>
        <p:spPr bwMode="auto">
          <a:xfrm>
            <a:off x="1258888" y="3068638"/>
            <a:ext cx="4033837" cy="730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" name="Straight Connector 193"/>
          <p:cNvCxnSpPr/>
          <p:nvPr/>
        </p:nvCxnSpPr>
        <p:spPr bwMode="auto">
          <a:xfrm>
            <a:off x="1258888" y="4221163"/>
            <a:ext cx="4033837" cy="71437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5" name="Straight Connector 194"/>
          <p:cNvCxnSpPr/>
          <p:nvPr/>
        </p:nvCxnSpPr>
        <p:spPr bwMode="auto">
          <a:xfrm>
            <a:off x="1258888" y="4581525"/>
            <a:ext cx="6049962" cy="14287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7" name="TextBox 196"/>
          <p:cNvSpPr txBox="1"/>
          <p:nvPr/>
        </p:nvSpPr>
        <p:spPr>
          <a:xfrm>
            <a:off x="4787900" y="3860800"/>
            <a:ext cx="4651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3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2830513" y="2276475"/>
            <a:ext cx="4651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6138" y="1844675"/>
            <a:ext cx="4016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1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95338" y="2276475"/>
            <a:ext cx="4651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814388" y="2708275"/>
            <a:ext cx="4270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55650" y="3789363"/>
            <a:ext cx="46513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3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827088" y="4221163"/>
            <a:ext cx="4270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3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7451725" y="5013325"/>
            <a:ext cx="8683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tempo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06" name="Straight Arrow Connector 205"/>
          <p:cNvCxnSpPr>
            <a:endCxn id="204" idx="0"/>
          </p:cNvCxnSpPr>
          <p:nvPr/>
        </p:nvCxnSpPr>
        <p:spPr bwMode="auto">
          <a:xfrm>
            <a:off x="7885113" y="1268413"/>
            <a:ext cx="1587" cy="3744912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1258888" y="3860800"/>
            <a:ext cx="4033837" cy="730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" name="TextBox 115"/>
          <p:cNvSpPr txBox="1"/>
          <p:nvPr/>
        </p:nvSpPr>
        <p:spPr>
          <a:xfrm>
            <a:off x="730250" y="3284538"/>
            <a:ext cx="5159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Q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3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9" name="Parallelogram 118"/>
          <p:cNvSpPr/>
          <p:nvPr/>
        </p:nvSpPr>
        <p:spPr bwMode="auto">
          <a:xfrm rot="829237" flipH="1">
            <a:off x="5181600" y="3397250"/>
            <a:ext cx="2228850" cy="703263"/>
          </a:xfrm>
          <a:prstGeom prst="parallelogram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29728" name="Content Placeholder 2"/>
          <p:cNvSpPr txBox="1">
            <a:spLocks/>
          </p:cNvSpPr>
          <p:nvPr/>
        </p:nvSpPr>
        <p:spPr bwMode="auto">
          <a:xfrm>
            <a:off x="755650" y="5516563"/>
            <a:ext cx="784860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Q</a:t>
            </a:r>
            <a:r>
              <a:rPr lang="pt-PT" baseline="-25000">
                <a:solidFill>
                  <a:srgbClr val="0000FF"/>
                </a:solidFill>
                <a:latin typeface="Comic Sans MS" charset="0"/>
                <a:cs typeface="Arial" charset="0"/>
              </a:rPr>
              <a:t>3</a:t>
            </a: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 é o tempo que o pacote esteve na fila de espera à espera que os pacotes que o antecediam fossem transmitidos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70C419-8B6F-AA4E-9605-2EECCFE54654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76194" name="Line 2"/>
          <p:cNvSpPr>
            <a:spLocks noChangeShapeType="1"/>
          </p:cNvSpPr>
          <p:nvPr/>
        </p:nvSpPr>
        <p:spPr bwMode="auto">
          <a:xfrm flipV="1">
            <a:off x="6912670" y="4894113"/>
            <a:ext cx="1443037" cy="119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6195" name="Line 3"/>
          <p:cNvSpPr>
            <a:spLocks noChangeShapeType="1"/>
          </p:cNvSpPr>
          <p:nvPr/>
        </p:nvSpPr>
        <p:spPr bwMode="auto">
          <a:xfrm>
            <a:off x="875407" y="5038576"/>
            <a:ext cx="21558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6196" name="Line 4"/>
          <p:cNvSpPr>
            <a:spLocks noChangeShapeType="1"/>
          </p:cNvSpPr>
          <p:nvPr/>
        </p:nvSpPr>
        <p:spPr bwMode="auto">
          <a:xfrm flipV="1">
            <a:off x="4860032" y="5013176"/>
            <a:ext cx="1873250" cy="730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6197" name="Line 5"/>
          <p:cNvSpPr>
            <a:spLocks noChangeShapeType="1"/>
          </p:cNvSpPr>
          <p:nvPr/>
        </p:nvSpPr>
        <p:spPr bwMode="auto">
          <a:xfrm>
            <a:off x="3104257" y="5086201"/>
            <a:ext cx="1565275" cy="657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61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dirty="0" smtClean="0">
                <a:cs typeface="+mj-cs"/>
              </a:rPr>
              <a:t>Programa </a:t>
            </a:r>
            <a:r>
              <a:rPr lang="pt-PT" sz="3200" dirty="0" err="1" smtClean="0">
                <a:cs typeface="+mj-cs"/>
              </a:rPr>
              <a:t>ping</a:t>
            </a:r>
            <a:endParaRPr lang="pt-PT" sz="3200" dirty="0" smtClean="0">
              <a:cs typeface="+mj-cs"/>
            </a:endParaRPr>
          </a:p>
        </p:txBody>
      </p:sp>
      <p:sp>
        <p:nvSpPr>
          <p:cNvPr id="776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23528" y="1219200"/>
            <a:ext cx="8591872" cy="31210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 A envia periodicamente pacotes a B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Cada vez que envia um pacote regista o valor do relógio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Cada pacote tem um n.º de sequência crescente</a:t>
            </a:r>
            <a:endParaRPr lang="pt-PT" sz="2000" i="1" dirty="0" smtClean="0"/>
          </a:p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Cada vez que B recebe um pacote responde a A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Com o n.º de sequência recebido</a:t>
            </a:r>
          </a:p>
          <a:p>
            <a:pPr>
              <a:lnSpc>
                <a:spcPct val="90000"/>
              </a:lnSpc>
              <a:defRPr/>
            </a:pPr>
            <a:r>
              <a:rPr lang="pt-PT" sz="2400" dirty="0"/>
              <a:t>Cada vez que </a:t>
            </a:r>
            <a:r>
              <a:rPr lang="pt-PT" sz="2400" dirty="0" smtClean="0"/>
              <a:t>A </a:t>
            </a:r>
            <a:r>
              <a:rPr lang="pt-PT" sz="2400" dirty="0"/>
              <a:t>recebe um pacote </a:t>
            </a:r>
            <a:r>
              <a:rPr lang="pt-PT" sz="2400" dirty="0" smtClean="0"/>
              <a:t>de B</a:t>
            </a:r>
            <a:endParaRPr lang="pt-PT" sz="2400" dirty="0"/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Calcula o tempo de trânsito </a:t>
            </a:r>
            <a:r>
              <a:rPr lang="pt-PT" sz="2000" i="1" dirty="0" err="1" smtClean="0"/>
              <a:t>end</a:t>
            </a:r>
            <a:r>
              <a:rPr lang="pt-PT" sz="2000" i="1" dirty="0" smtClean="0"/>
              <a:t>-to-</a:t>
            </a:r>
            <a:r>
              <a:rPr lang="pt-PT" sz="2000" i="1" dirty="0" err="1" smtClean="0"/>
              <a:t>end</a:t>
            </a:r>
            <a:r>
              <a:rPr lang="pt-PT" sz="2000" i="1" dirty="0" smtClean="0"/>
              <a:t> </a:t>
            </a:r>
            <a:r>
              <a:rPr lang="pt-PT" sz="2000" dirty="0" smtClean="0"/>
              <a:t>(RTT – </a:t>
            </a:r>
            <a:r>
              <a:rPr lang="pt-PT" sz="2000" i="1" dirty="0" smtClean="0"/>
              <a:t>Round </a:t>
            </a:r>
            <a:r>
              <a:rPr lang="pt-PT" sz="2000" i="1" dirty="0" err="1" smtClean="0"/>
              <a:t>Trip</a:t>
            </a:r>
            <a:r>
              <a:rPr lang="pt-PT" sz="2000" i="1" dirty="0" smtClean="0"/>
              <a:t> Time</a:t>
            </a:r>
            <a:r>
              <a:rPr lang="pt-PT" sz="2000" dirty="0" smtClean="0"/>
              <a:t>)</a:t>
            </a:r>
            <a:endParaRPr lang="pt-PT" sz="2000" dirty="0"/>
          </a:p>
          <a:p>
            <a:pPr lvl="1">
              <a:lnSpc>
                <a:spcPct val="90000"/>
              </a:lnSpc>
              <a:defRPr/>
            </a:pPr>
            <a:endParaRPr lang="pt-PT" sz="2000" dirty="0" smtClean="0"/>
          </a:p>
        </p:txBody>
      </p:sp>
      <p:pic>
        <p:nvPicPr>
          <p:cNvPr id="776200" name="Picture 8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982" y="4833788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76201" name="Picture 9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095" y="5557688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76202" name="Picture 10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207" y="4805213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76235" name="Text Box 43"/>
          <p:cNvSpPr txBox="1">
            <a:spLocks noChangeArrowheads="1"/>
          </p:cNvSpPr>
          <p:nvPr/>
        </p:nvSpPr>
        <p:spPr bwMode="auto">
          <a:xfrm>
            <a:off x="1181795" y="5300515"/>
            <a:ext cx="1109662" cy="584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sz="1600" dirty="0">
                <a:solidFill>
                  <a:srgbClr val="FF9900"/>
                </a:solidFill>
                <a:latin typeface="Times New Roman" charset="0"/>
                <a:cs typeface="+mn-cs"/>
              </a:rPr>
              <a:t>TTL</a:t>
            </a:r>
            <a:r>
              <a:rPr lang="en-US" sz="1600" dirty="0" smtClean="0">
                <a:solidFill>
                  <a:srgbClr val="FF9900"/>
                </a:solidFill>
                <a:latin typeface="Times New Roman" charset="0"/>
                <a:cs typeface="+mn-cs"/>
              </a:rPr>
              <a:t>=63, </a:t>
            </a:r>
          </a:p>
          <a:p>
            <a:pPr algn="l" eaLnBrk="0" hangingPunct="0">
              <a:defRPr/>
            </a:pPr>
            <a:r>
              <a:rPr lang="en-US" sz="1600" dirty="0" smtClean="0">
                <a:solidFill>
                  <a:srgbClr val="FF9900"/>
                </a:solidFill>
                <a:latin typeface="Times New Roman" charset="0"/>
                <a:cs typeface="+mn-cs"/>
              </a:rPr>
              <a:t>Nº seq. = 3</a:t>
            </a:r>
            <a:endParaRPr lang="en-US" sz="1600" dirty="0">
              <a:solidFill>
                <a:srgbClr val="FF9900"/>
              </a:solidFill>
              <a:latin typeface="Times New Roman" charset="0"/>
              <a:cs typeface="+mn-cs"/>
            </a:endParaRPr>
          </a:p>
        </p:txBody>
      </p:sp>
      <p:sp>
        <p:nvSpPr>
          <p:cNvPr id="776236" name="Line 44"/>
          <p:cNvSpPr>
            <a:spLocks noChangeShapeType="1"/>
          </p:cNvSpPr>
          <p:nvPr/>
        </p:nvSpPr>
        <p:spPr bwMode="auto">
          <a:xfrm>
            <a:off x="3059832" y="5229200"/>
            <a:ext cx="1382712" cy="552450"/>
          </a:xfrm>
          <a:prstGeom prst="line">
            <a:avLst/>
          </a:prstGeom>
          <a:noFill/>
          <a:ln w="50800">
            <a:solidFill>
              <a:srgbClr val="FF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6237" name="Line 45"/>
          <p:cNvSpPr>
            <a:spLocks noChangeShapeType="1"/>
          </p:cNvSpPr>
          <p:nvPr/>
        </p:nvSpPr>
        <p:spPr bwMode="auto">
          <a:xfrm flipV="1">
            <a:off x="1187624" y="5157192"/>
            <a:ext cx="1590005" cy="28453"/>
          </a:xfrm>
          <a:prstGeom prst="line">
            <a:avLst/>
          </a:prstGeom>
          <a:noFill/>
          <a:ln w="50800">
            <a:solidFill>
              <a:srgbClr val="FF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2782" name="Group 100"/>
          <p:cNvGrpSpPr>
            <a:grpSpLocks/>
          </p:cNvGrpSpPr>
          <p:nvPr/>
        </p:nvGrpSpPr>
        <p:grpSpPr bwMode="auto">
          <a:xfrm>
            <a:off x="342007" y="4586138"/>
            <a:ext cx="863600" cy="1068388"/>
            <a:chOff x="-44" y="1473"/>
            <a:chExt cx="981" cy="1105"/>
          </a:xfrm>
        </p:grpSpPr>
        <p:pic>
          <p:nvPicPr>
            <p:cNvPr id="32787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6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161032" y="4586138"/>
            <a:ext cx="3698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A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2784" name="Group 100"/>
          <p:cNvGrpSpPr>
            <a:grpSpLocks/>
          </p:cNvGrpSpPr>
          <p:nvPr/>
        </p:nvGrpSpPr>
        <p:grpSpPr bwMode="auto">
          <a:xfrm>
            <a:off x="7758807" y="4441676"/>
            <a:ext cx="863600" cy="1068387"/>
            <a:chOff x="-44" y="1473"/>
            <a:chExt cx="981" cy="1105"/>
          </a:xfrm>
        </p:grpSpPr>
        <p:pic>
          <p:nvPicPr>
            <p:cNvPr id="32785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5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6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0" name="Line 44"/>
          <p:cNvSpPr>
            <a:spLocks noChangeShapeType="1"/>
          </p:cNvSpPr>
          <p:nvPr/>
        </p:nvSpPr>
        <p:spPr bwMode="auto">
          <a:xfrm flipV="1">
            <a:off x="5076056" y="5229200"/>
            <a:ext cx="1512168" cy="576064"/>
          </a:xfrm>
          <a:prstGeom prst="line">
            <a:avLst/>
          </a:prstGeom>
          <a:noFill/>
          <a:ln w="50800">
            <a:solidFill>
              <a:srgbClr val="FF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1" name="Line 44"/>
          <p:cNvSpPr>
            <a:spLocks noChangeShapeType="1"/>
          </p:cNvSpPr>
          <p:nvPr/>
        </p:nvSpPr>
        <p:spPr bwMode="auto">
          <a:xfrm flipV="1">
            <a:off x="7164288" y="5013176"/>
            <a:ext cx="792088" cy="72008"/>
          </a:xfrm>
          <a:prstGeom prst="line">
            <a:avLst/>
          </a:prstGeom>
          <a:noFill/>
          <a:ln w="50800">
            <a:solidFill>
              <a:srgbClr val="FF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2" name="Line 44"/>
          <p:cNvSpPr>
            <a:spLocks noChangeShapeType="1"/>
          </p:cNvSpPr>
          <p:nvPr/>
        </p:nvSpPr>
        <p:spPr bwMode="auto">
          <a:xfrm flipH="1">
            <a:off x="7092280" y="4797152"/>
            <a:ext cx="936104" cy="72008"/>
          </a:xfrm>
          <a:prstGeom prst="line">
            <a:avLst/>
          </a:prstGeom>
          <a:noFill/>
          <a:ln w="508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3" name="Line 44"/>
          <p:cNvSpPr>
            <a:spLocks noChangeShapeType="1"/>
          </p:cNvSpPr>
          <p:nvPr/>
        </p:nvSpPr>
        <p:spPr bwMode="auto">
          <a:xfrm flipH="1">
            <a:off x="5004048" y="5013176"/>
            <a:ext cx="1368152" cy="576064"/>
          </a:xfrm>
          <a:prstGeom prst="line">
            <a:avLst/>
          </a:prstGeom>
          <a:noFill/>
          <a:ln w="508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4" name="Line 44"/>
          <p:cNvSpPr>
            <a:spLocks noChangeShapeType="1"/>
          </p:cNvSpPr>
          <p:nvPr/>
        </p:nvSpPr>
        <p:spPr bwMode="auto">
          <a:xfrm flipH="1" flipV="1">
            <a:off x="3347864" y="5013176"/>
            <a:ext cx="1152128" cy="504056"/>
          </a:xfrm>
          <a:prstGeom prst="line">
            <a:avLst/>
          </a:prstGeom>
          <a:noFill/>
          <a:ln w="508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" name="Line 44"/>
          <p:cNvSpPr>
            <a:spLocks noChangeShapeType="1"/>
          </p:cNvSpPr>
          <p:nvPr/>
        </p:nvSpPr>
        <p:spPr bwMode="auto">
          <a:xfrm flipH="1" flipV="1">
            <a:off x="1187624" y="4941168"/>
            <a:ext cx="1440160" cy="0"/>
          </a:xfrm>
          <a:prstGeom prst="line">
            <a:avLst/>
          </a:prstGeom>
          <a:noFill/>
          <a:ln w="508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6" name="Text Box 43"/>
          <p:cNvSpPr txBox="1">
            <a:spLocks noChangeArrowheads="1"/>
          </p:cNvSpPr>
          <p:nvPr/>
        </p:nvSpPr>
        <p:spPr bwMode="auto">
          <a:xfrm>
            <a:off x="6804248" y="4149080"/>
            <a:ext cx="1109662" cy="584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sz="1600" dirty="0">
                <a:solidFill>
                  <a:srgbClr val="3366FF"/>
                </a:solidFill>
                <a:latin typeface="Times New Roman" charset="0"/>
                <a:cs typeface="+mn-cs"/>
              </a:rPr>
              <a:t>TTL</a:t>
            </a:r>
            <a:r>
              <a:rPr lang="en-US" sz="1600" dirty="0" smtClean="0">
                <a:solidFill>
                  <a:srgbClr val="3366FF"/>
                </a:solidFill>
                <a:latin typeface="Times New Roman" charset="0"/>
                <a:cs typeface="+mn-cs"/>
              </a:rPr>
              <a:t>=63, </a:t>
            </a:r>
          </a:p>
          <a:p>
            <a:pPr algn="l" eaLnBrk="0" hangingPunct="0">
              <a:defRPr/>
            </a:pPr>
            <a:r>
              <a:rPr lang="en-US" sz="1600" dirty="0" smtClean="0">
                <a:solidFill>
                  <a:srgbClr val="3366FF"/>
                </a:solidFill>
                <a:latin typeface="Times New Roman" charset="0"/>
                <a:cs typeface="+mn-cs"/>
              </a:rPr>
              <a:t>Nº seq. = 3</a:t>
            </a:r>
            <a:endParaRPr lang="en-US" sz="1600" dirty="0">
              <a:solidFill>
                <a:srgbClr val="3366FF"/>
              </a:solidFill>
              <a:latin typeface="Times New Roman" charset="0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540092" y="4005064"/>
            <a:ext cx="35458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B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6876256" y="5229200"/>
            <a:ext cx="1109662" cy="584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sz="1600" dirty="0">
                <a:solidFill>
                  <a:srgbClr val="FF9900"/>
                </a:solidFill>
                <a:latin typeface="Times New Roman" charset="0"/>
                <a:cs typeface="+mn-cs"/>
              </a:rPr>
              <a:t>TTL</a:t>
            </a:r>
            <a:r>
              <a:rPr lang="en-US" sz="1600" dirty="0" smtClean="0">
                <a:solidFill>
                  <a:srgbClr val="FF9900"/>
                </a:solidFill>
                <a:latin typeface="Times New Roman" charset="0"/>
                <a:cs typeface="+mn-cs"/>
              </a:rPr>
              <a:t>=60, </a:t>
            </a:r>
          </a:p>
          <a:p>
            <a:pPr algn="l" eaLnBrk="0" hangingPunct="0">
              <a:defRPr/>
            </a:pPr>
            <a:r>
              <a:rPr lang="en-US" sz="1600" dirty="0" smtClean="0">
                <a:solidFill>
                  <a:srgbClr val="FF9900"/>
                </a:solidFill>
                <a:latin typeface="Times New Roman" charset="0"/>
                <a:cs typeface="+mn-cs"/>
              </a:rPr>
              <a:t>Nº seq. = 3</a:t>
            </a:r>
            <a:endParaRPr lang="en-US" sz="1600" dirty="0">
              <a:solidFill>
                <a:srgbClr val="FF9900"/>
              </a:solidFill>
              <a:latin typeface="Times New Roman" charset="0"/>
              <a:cs typeface="+mn-cs"/>
            </a:endParaRPr>
          </a:p>
        </p:txBody>
      </p: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1331640" y="4221088"/>
            <a:ext cx="1109662" cy="584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sz="1600" dirty="0">
                <a:solidFill>
                  <a:srgbClr val="3366FF"/>
                </a:solidFill>
                <a:latin typeface="Times New Roman" charset="0"/>
                <a:cs typeface="+mn-cs"/>
              </a:rPr>
              <a:t>TTL</a:t>
            </a:r>
            <a:r>
              <a:rPr lang="en-US" sz="1600" dirty="0" smtClean="0">
                <a:solidFill>
                  <a:srgbClr val="3366FF"/>
                </a:solidFill>
                <a:latin typeface="Times New Roman" charset="0"/>
                <a:cs typeface="+mn-cs"/>
              </a:rPr>
              <a:t>=60, </a:t>
            </a:r>
          </a:p>
          <a:p>
            <a:pPr algn="l" eaLnBrk="0" hangingPunct="0">
              <a:defRPr/>
            </a:pPr>
            <a:r>
              <a:rPr lang="en-US" sz="1600" dirty="0" smtClean="0">
                <a:solidFill>
                  <a:srgbClr val="3366FF"/>
                </a:solidFill>
                <a:latin typeface="Times New Roman" charset="0"/>
                <a:cs typeface="+mn-cs"/>
              </a:rPr>
              <a:t>Nº seq. = 3</a:t>
            </a:r>
            <a:endParaRPr lang="en-US" sz="1600" dirty="0">
              <a:solidFill>
                <a:srgbClr val="3366FF"/>
              </a:solidFill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2662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</a:t>
            </a:r>
            <a:r>
              <a:rPr lang="pt-PT" dirty="0" err="1" smtClean="0"/>
              <a:t>ing</a:t>
            </a:r>
            <a:r>
              <a:rPr lang="pt-PT" dirty="0" smtClean="0"/>
              <a:t> to Lisboa (PT) </a:t>
            </a:r>
            <a:r>
              <a:rPr lang="en-US" dirty="0" smtClean="0"/>
              <a:t>–</a:t>
            </a:r>
            <a:r>
              <a:rPr lang="pt-PT" dirty="0" smtClean="0"/>
              <a:t> 15 Km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jalm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$ ping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www.ist.utl.pt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PING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www.ist.utl.pt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(193.136.128.69): 56 data bytes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193.136.128.69: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=0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=54 time=12.480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193.136.128.69: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=1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=54 time=14.074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193.136.128.69: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=2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=54 time=13.864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193.136.128.69: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=3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=54 time=17.781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193.136.128.69: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=4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=54 time=14.385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193.136.128.69: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=54 time=13.901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193.136.128.69: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=6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=54 time=14.092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193.136.128.69: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=7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=54 time=12.775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193.136.128.69: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=8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=54 time=12.462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193.136.128.69: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=9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=54 time=15.239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193.136.128.69: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=10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=54 time=16.964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^C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---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www.ist.utl.pt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ping statistics ---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11 packets transmitted, 11 packets received, 0.0% packet loss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round-trip min/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avg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/max/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stddev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= 12.462/</a:t>
            </a:r>
            <a:r>
              <a:rPr lang="en-US" sz="1400" b="1" dirty="0" smtClean="0">
                <a:solidFill>
                  <a:srgbClr val="3366FF"/>
                </a:solidFill>
                <a:latin typeface="Arial"/>
              </a:rPr>
              <a:t>14.365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/17.781/1.638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endParaRPr lang="pt-PT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7B0F95-80F3-AD40-99C0-348B2EFAFD0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</a:t>
            </a:r>
            <a:r>
              <a:rPr lang="pt-PT" dirty="0" err="1" smtClean="0"/>
              <a:t>ing</a:t>
            </a:r>
            <a:r>
              <a:rPr lang="pt-PT" dirty="0" smtClean="0"/>
              <a:t> to Cambridge (UK) </a:t>
            </a:r>
            <a:r>
              <a:rPr lang="en-US" dirty="0" smtClean="0"/>
              <a:t>–</a:t>
            </a:r>
            <a:r>
              <a:rPr lang="pt-PT" dirty="0" smtClean="0"/>
              <a:t> 2000 Km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ping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www.cam.ac.uk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PING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www.cam.ac.uk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 (131.111.8.46): 56 data bytes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131.111.8.46: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=0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=237 time=64.190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131.111.8.46: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=1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=237 time=62.271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131.111.8.46: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=237 time=62.467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131.111.8.46: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=3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=237 time=61.841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131.111.8.46: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=237 time=60.930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131.111.8.46: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=5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=237 time=59.059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131.111.8.46: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=6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=237 time=61.302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131.111.8.46: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=7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=237 time=61.809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131.111.8.46: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=8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=237 time=60.793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131.111.8.46: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=9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=237 time=60.685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131.111.8.46: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=10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=237 time=64.536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^C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---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www.cam.ac.uk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 ping statistics ---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11 packets transmitted, 11 packets received, 0.0% packet loss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round-trip min/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avg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/max/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stddev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 = 59.059/</a:t>
            </a:r>
            <a:r>
              <a:rPr lang="en-US" sz="1400" b="1" dirty="0">
                <a:solidFill>
                  <a:srgbClr val="3366FF"/>
                </a:solidFill>
                <a:latin typeface="Arial"/>
              </a:rPr>
              <a:t>61.808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/64.536/1.497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endParaRPr lang="pt-PT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83E3A-419B-D64F-A457-C2A8E32CC58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</a:t>
            </a:r>
            <a:r>
              <a:rPr lang="pt-PT" dirty="0" err="1" smtClean="0"/>
              <a:t>ing</a:t>
            </a:r>
            <a:r>
              <a:rPr lang="pt-PT" dirty="0" smtClean="0"/>
              <a:t> to Cambridge (USA) </a:t>
            </a:r>
            <a:r>
              <a:rPr lang="en-US" dirty="0" smtClean="0"/>
              <a:t>–</a:t>
            </a:r>
            <a:r>
              <a:rPr lang="pt-PT" dirty="0" smtClean="0"/>
              <a:t> 7000 Km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jalm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$ ping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www.mit.edu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PING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www.mit.edu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 (18.9.22.169): 56 data bytes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18.9.22.169: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=0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=233 time=131.256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18.9.22.169: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=1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=233 time=128.316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18.9.22.169: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=233 time=129.661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18.9.22.169: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=3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=233 time=131.025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18.9.22.169: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=233 time=129.743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18.9.22.169: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=5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=233 time=128.789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18.9.22.169: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=6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=233 time=278.151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18.9.22.169: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=7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=233 time=131.005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18.9.22.169: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=8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=233 time=129.396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18.9.22.169: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=9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=233 time=128.972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18.9.22.169: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=10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=233 time=127.868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^C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---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www.mit.edu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 ping statistics ---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11 packets transmitted, 11 packets received, 0.0% packet loss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round-trip min/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avg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/max/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stddev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 = 127.868/</a:t>
            </a:r>
            <a:r>
              <a:rPr lang="en-US" sz="1400" b="1" dirty="0">
                <a:solidFill>
                  <a:srgbClr val="3366FF"/>
                </a:solidFill>
                <a:latin typeface="Arial"/>
              </a:rPr>
              <a:t>143.107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/278.151/42.718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pt-PT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CA5B-B5AE-A948-81D1-F694E41A4A6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 smtClean="0"/>
              <a:t>P</a:t>
            </a:r>
            <a:r>
              <a:rPr lang="pt-PT" sz="3200" dirty="0" err="1" smtClean="0"/>
              <a:t>ing</a:t>
            </a:r>
            <a:r>
              <a:rPr lang="pt-PT" sz="3200" dirty="0" smtClean="0"/>
              <a:t> to </a:t>
            </a:r>
            <a:r>
              <a:rPr lang="pt-PT" sz="3200" dirty="0" err="1" smtClean="0"/>
              <a:t>Los</a:t>
            </a:r>
            <a:r>
              <a:rPr lang="pt-PT" sz="3200" dirty="0" smtClean="0"/>
              <a:t> Angeles (USA) </a:t>
            </a:r>
            <a:r>
              <a:rPr lang="en-US" sz="3200" dirty="0" smtClean="0"/>
              <a:t>–</a:t>
            </a:r>
            <a:r>
              <a:rPr lang="pt-PT" sz="3200" dirty="0" smtClean="0"/>
              <a:t> 12000 Km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ping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www.ucla.edu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PING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www.ucla.edu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 (128.97.27.37): 56 data bytes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128.97.27.37: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=0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=40 time=235.289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128.97.27.37: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=1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=40 time=841.213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128.97.27.37: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=2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=40 time=455.115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128.97.27.37: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=3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=40 time=192.440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128.97.27.37: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=40 time=192.746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128.97.27.37: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=5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=40 time=196.874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128.97.27.37: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=6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=40 time=192.849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128.97.27.37: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=7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=40 time=191.905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128.97.27.37: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=8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=40 time=197.399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128.97.27.37: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=9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=40 time=188.533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64 bytes from 128.97.27.37: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=10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=40 time=912.369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^C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---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www.ucla.edu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 ping statistics ---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12 packets transmitted, 11 packets received, 8.3% packet loss</a:t>
            </a:r>
          </a:p>
          <a:p>
            <a:pPr marL="0" indent="0">
              <a:buFontTx/>
              <a:buNone/>
              <a:defRPr/>
            </a:pPr>
            <a:r>
              <a:rPr lang="en-US" sz="1400" b="1" dirty="0">
                <a:solidFill>
                  <a:srgbClr val="000000"/>
                </a:solidFill>
                <a:latin typeface="Arial"/>
              </a:rPr>
              <a:t>round-trip min/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avg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/max/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stddev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 = 188.533/</a:t>
            </a:r>
            <a:r>
              <a:rPr lang="en-US" sz="1400" b="1" dirty="0">
                <a:solidFill>
                  <a:srgbClr val="3366FF"/>
                </a:solidFill>
                <a:latin typeface="Arial"/>
              </a:rPr>
              <a:t>345.157</a:t>
            </a:r>
            <a:r>
              <a:rPr lang="en-US" sz="1400" b="1" dirty="0">
                <a:solidFill>
                  <a:srgbClr val="000000"/>
                </a:solidFill>
                <a:latin typeface="Arial"/>
              </a:rPr>
              <a:t>/912.369/261.734 </a:t>
            </a:r>
            <a:r>
              <a:rPr lang="en-US" sz="1400" b="1" dirty="0" err="1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EE3AFA-6288-5643-A5F8-491A95C9A79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</a:t>
            </a:r>
            <a:r>
              <a:rPr lang="pt-PT" dirty="0" err="1" smtClean="0"/>
              <a:t>ing</a:t>
            </a:r>
            <a:r>
              <a:rPr lang="pt-PT" dirty="0" smtClean="0"/>
              <a:t> to Auckland (NZ) </a:t>
            </a:r>
            <a:r>
              <a:rPr lang="en-US" dirty="0" smtClean="0"/>
              <a:t>–</a:t>
            </a:r>
            <a:r>
              <a:rPr lang="pt-PT" dirty="0" smtClean="0"/>
              <a:t> 20000 Km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jalm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$ ping 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www.auckland.ac.nz</a:t>
            </a:r>
            <a:endParaRPr lang="en-US" sz="14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PING www-f5vip.auckland.ac.nz (130.216.159.127): 56 data bytes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64 bytes from 130.216.159.127: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=0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=236 time=412.923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64 bytes from 130.216.159.127: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=1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=236 time=639.972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64 bytes from 130.216.159.127: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=2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=236 time=559.621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64 bytes from 130.216.159.127: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=3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=236 time=480.700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………….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64 bytes from 130.216.159.127: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=16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=236 time=312.625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64 bytes from 130.216.159.127: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=17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=236 time=593.857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64 bytes from 130.216.159.127: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=18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=236 time=514.199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64 bytes from 130.216.159.127: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=19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=236 time=433.795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^C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--- www-f5vip.auckland.ac.nz ping statistics ---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20 packets transmitted, 20 packets received, 0.0% packet loss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round-trip min/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avg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/max/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stddev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 = 310.241/</a:t>
            </a:r>
            <a:r>
              <a:rPr lang="en-US" sz="1400" b="1" dirty="0" smtClean="0">
                <a:solidFill>
                  <a:srgbClr val="3366FF"/>
                </a:solidFill>
                <a:latin typeface="Arial"/>
                <a:cs typeface="Arial"/>
              </a:rPr>
              <a:t>495.150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/639.972/96.978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ms</a:t>
            </a:r>
            <a:endParaRPr lang="pt-PT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97D85-A983-E64C-85B6-685764C8D93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43913" cy="685800"/>
          </a:xfrm>
        </p:spPr>
        <p:txBody>
          <a:bodyPr/>
          <a:lstStyle/>
          <a:p>
            <a:pPr>
              <a:defRPr/>
            </a:pPr>
            <a:r>
              <a:rPr lang="en-US" sz="3200" dirty="0" smtClean="0"/>
              <a:t>Ping</a:t>
            </a:r>
            <a:r>
              <a:rPr lang="pt-PT" sz="3200" dirty="0" smtClean="0"/>
              <a:t> </a:t>
            </a:r>
            <a:r>
              <a:rPr lang="pt-PT" sz="3200" dirty="0" smtClean="0"/>
              <a:t>to </a:t>
            </a:r>
            <a:r>
              <a:rPr lang="pt-PT" sz="3200" dirty="0" smtClean="0"/>
              <a:t>Cidade? </a:t>
            </a:r>
            <a:r>
              <a:rPr lang="pt-PT" sz="3200" dirty="0" smtClean="0"/>
              <a:t>(?) </a:t>
            </a:r>
            <a:r>
              <a:rPr lang="en-US" sz="3200" dirty="0" smtClean="0"/>
              <a:t>–</a:t>
            </a:r>
            <a:r>
              <a:rPr lang="pt-PT" sz="3200" dirty="0" smtClean="0"/>
              <a:t> ? Km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jalm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$ ping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www.google.com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PING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www.google.com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(173.194.41.208): 56 data bytes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173.194.41.208: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=0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=57 time=9.693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173.194.41.208: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=1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=57 time=7.062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173.194.41.208: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=2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=57 time=10.291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173.194.41.208: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=3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=57 time=8.872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173.194.41.208: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=4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=57 time=6.300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173.194.41.208: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=57 time=5.237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173.194.41.208: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=6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=57 time=9.428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173.194.41.208: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=7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=57 time=8.300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173.194.41.208: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=8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=57 time=7.775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173.194.41.208: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=9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=57 time=7.263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64 bytes from 173.194.41.208: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icmp_seq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=10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ttl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=57 time=8.846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^C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---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www.google.com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ping statistics ---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11 packets transmitted, 11 packets received, 0.0% packet loss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round-trip min/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avg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/max/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stddev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= 5.237/</a:t>
            </a:r>
            <a:r>
              <a:rPr lang="en-US" sz="1400" b="1" dirty="0" smtClean="0">
                <a:solidFill>
                  <a:srgbClr val="3366FF"/>
                </a:solidFill>
                <a:latin typeface="Arial"/>
              </a:rPr>
              <a:t>8.097/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10.291/1.465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pt-PT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0D765D-808E-5B46-AC4D-1D6A2D9B3E9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3EF987-BA0D-A544-A114-168E3EEC30E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00213"/>
            <a:ext cx="8610600" cy="4897437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 tempo de transito dos pacotes na rede dependem de diversos factores</a:t>
            </a:r>
          </a:p>
          <a:p>
            <a:pPr>
              <a:defRPr/>
            </a:pPr>
            <a:endParaRPr lang="pt-PT" sz="2400" dirty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Nesta lição iremos analisar quais são esses factores e de que forma estes influenciam o tempo de transito</a:t>
            </a:r>
          </a:p>
          <a:p>
            <a:pPr>
              <a:defRPr/>
            </a:pPr>
            <a:endParaRPr lang="pt-PT" sz="2400" dirty="0"/>
          </a:p>
          <a:p>
            <a:pPr marL="0" indent="0">
              <a:buFontTx/>
              <a:buNone/>
              <a:defRPr/>
            </a:pPr>
            <a:endParaRPr lang="pt-PT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Conclusões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A distância e o tempo de propagação têm uma influência decisiva no tempo de trânsito de extremo a extremo</a:t>
            </a:r>
          </a:p>
          <a:p>
            <a:pPr>
              <a:defRPr/>
            </a:pPr>
            <a:r>
              <a:rPr lang="pt-PT" dirty="0" smtClean="0"/>
              <a:t>A influência das filas de espera nota-se bem na variação do tempo de trânsito</a:t>
            </a:r>
          </a:p>
          <a:p>
            <a:pPr>
              <a:defRPr/>
            </a:pPr>
            <a:r>
              <a:rPr lang="pt-PT" dirty="0" smtClean="0"/>
              <a:t>Quanto maiores as variações maior variabilidade deve existir na ocupação destas filas de espera quando os nossos pacotes chegam</a:t>
            </a:r>
          </a:p>
          <a:p>
            <a:pPr>
              <a:defRPr/>
            </a:pPr>
            <a:r>
              <a:rPr lang="pt-PT" dirty="0" smtClean="0"/>
              <a:t>Certos canais podem estar tão carregados que já não há espaço nas filas de espera</a:t>
            </a:r>
          </a:p>
          <a:p>
            <a:pPr>
              <a:defRPr/>
            </a:pPr>
            <a:endParaRPr lang="pt-PT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03BE68-120A-9747-8F82-113F60186AB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 smtClean="0"/>
              <a:t>Traceroute</a:t>
            </a:r>
            <a:r>
              <a:rPr lang="pt-PT" sz="2800" dirty="0" smtClean="0"/>
              <a:t> to Cambridge (UK) </a:t>
            </a:r>
            <a:r>
              <a:rPr lang="en-US" sz="2800" dirty="0" smtClean="0"/>
              <a:t>–</a:t>
            </a:r>
            <a:r>
              <a:rPr lang="pt-PT" sz="2800" dirty="0" smtClean="0"/>
              <a:t> 2000 Km</a:t>
            </a:r>
            <a:endParaRPr lang="pt-PT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125538"/>
            <a:ext cx="8610600" cy="5486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jalm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$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traceroute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www.cam.ac.uk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traceroute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to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www.cam.ac.uk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(131.111.8.46), 64 hops max, 52 byte packets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1  10.0.1.1 (10.0.1.1)  4.889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1.250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0.865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2 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dsldevice.lan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(192.168.1.254)  68.495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96.066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98.097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3  2.96.54.77.rev.vodafone.pt (77.54.96.2)  8.296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9.823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9.259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4  77.41.30.213.rev.vodafone.pt (213.30.41.77)  8.604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11.529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11.502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5  85.205.11.49 (85.205.11.49)  8.325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8.068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6.666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6  85.205.13.109 (85.205.13.109)  73.064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79.714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71.941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…………….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10  85.205.25.130 (85.205.25.130)  76.359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73.957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75.611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11  linx-gw1.ja.net (195.66.224.15)  54.244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111.449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56.285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……….</a:t>
            </a: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14  camb-rbr1.eastern.ja.net (146.97.65.34)  61.964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63.003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64.527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15  university-of-cambridge.camb-rbr1.eastern.ja.net (146.97.130.2)  65.222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63.335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63.066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FontTx/>
              <a:buNone/>
              <a:defRPr/>
            </a:pP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…..</a:t>
            </a:r>
          </a:p>
          <a:p>
            <a:pPr marL="342900" indent="-342900">
              <a:buFontTx/>
              <a:buAutoNum type="arabicPlain" startAt="18"/>
              <a:defRPr/>
            </a:pP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scorpius.csx.cam.ac.uk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(131.111.8.35)  61.529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62.545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  62.197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</a:rPr>
              <a:t>ms</a:t>
            </a:r>
            <a:endParaRPr lang="en-US" sz="1400" b="1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B8E8F6-0A09-6649-8A16-18D4E883A93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6FFBAE-6BB1-DA4E-ABAE-F4E848FEF230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Formato de um pacote IP</a:t>
            </a:r>
            <a:endParaRPr lang="pt-PT"/>
          </a:p>
        </p:txBody>
      </p:sp>
      <p:sp>
        <p:nvSpPr>
          <p:cNvPr id="685059" name="Rectangle 3"/>
          <p:cNvSpPr>
            <a:spLocks noChangeArrowheads="1"/>
          </p:cNvSpPr>
          <p:nvPr/>
        </p:nvSpPr>
        <p:spPr bwMode="auto">
          <a:xfrm>
            <a:off x="1476375" y="1557338"/>
            <a:ext cx="6007100" cy="3311525"/>
          </a:xfrm>
          <a:prstGeom prst="rect">
            <a:avLst/>
          </a:prstGeom>
          <a:solidFill>
            <a:srgbClr val="FDE3B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0" name="Rectangle 4"/>
          <p:cNvSpPr>
            <a:spLocks noChangeArrowheads="1"/>
          </p:cNvSpPr>
          <p:nvPr/>
        </p:nvSpPr>
        <p:spPr bwMode="auto">
          <a:xfrm>
            <a:off x="1476375" y="4859338"/>
            <a:ext cx="6003925" cy="6350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1" name="Rectangle 5"/>
          <p:cNvSpPr>
            <a:spLocks noChangeArrowheads="1"/>
          </p:cNvSpPr>
          <p:nvPr/>
        </p:nvSpPr>
        <p:spPr bwMode="auto">
          <a:xfrm>
            <a:off x="1477963" y="5484813"/>
            <a:ext cx="6002337" cy="8255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2" name="Line 6"/>
          <p:cNvSpPr>
            <a:spLocks noChangeShapeType="1"/>
          </p:cNvSpPr>
          <p:nvPr/>
        </p:nvSpPr>
        <p:spPr bwMode="auto">
          <a:xfrm flipV="1">
            <a:off x="1504950" y="2286000"/>
            <a:ext cx="5980113" cy="15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3" name="Line 7"/>
          <p:cNvSpPr>
            <a:spLocks noChangeShapeType="1"/>
          </p:cNvSpPr>
          <p:nvPr/>
        </p:nvSpPr>
        <p:spPr bwMode="auto">
          <a:xfrm flipV="1">
            <a:off x="1500188" y="2989263"/>
            <a:ext cx="6002337" cy="142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4" name="Line 8"/>
          <p:cNvSpPr>
            <a:spLocks noChangeShapeType="1"/>
          </p:cNvSpPr>
          <p:nvPr/>
        </p:nvSpPr>
        <p:spPr bwMode="auto">
          <a:xfrm>
            <a:off x="1484313" y="3619500"/>
            <a:ext cx="6019800" cy="174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5" name="Line 9"/>
          <p:cNvSpPr>
            <a:spLocks noChangeShapeType="1"/>
          </p:cNvSpPr>
          <p:nvPr/>
        </p:nvSpPr>
        <p:spPr bwMode="auto">
          <a:xfrm>
            <a:off x="4441825" y="1550988"/>
            <a:ext cx="17463" cy="21050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6" name="Line 10"/>
          <p:cNvSpPr>
            <a:spLocks noChangeShapeType="1"/>
          </p:cNvSpPr>
          <p:nvPr/>
        </p:nvSpPr>
        <p:spPr bwMode="auto">
          <a:xfrm>
            <a:off x="2968625" y="1617663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7" name="Line 11"/>
          <p:cNvSpPr>
            <a:spLocks noChangeShapeType="1"/>
          </p:cNvSpPr>
          <p:nvPr/>
        </p:nvSpPr>
        <p:spPr bwMode="auto">
          <a:xfrm>
            <a:off x="2244725" y="1617663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8" name="Rectangle 12"/>
          <p:cNvSpPr>
            <a:spLocks noChangeArrowheads="1"/>
          </p:cNvSpPr>
          <p:nvPr/>
        </p:nvSpPr>
        <p:spPr bwMode="auto">
          <a:xfrm>
            <a:off x="1401763" y="1666875"/>
            <a:ext cx="9255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Version</a:t>
            </a:r>
          </a:p>
        </p:txBody>
      </p:sp>
      <p:sp>
        <p:nvSpPr>
          <p:cNvPr id="685069" name="Rectangle 13"/>
          <p:cNvSpPr>
            <a:spLocks noChangeArrowheads="1"/>
          </p:cNvSpPr>
          <p:nvPr/>
        </p:nvSpPr>
        <p:spPr bwMode="auto">
          <a:xfrm>
            <a:off x="2178050" y="1589088"/>
            <a:ext cx="868363" cy="67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80000"/>
              </a:lnSpc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pPr eaLnBrk="0" hangingPunct="0">
              <a:lnSpc>
                <a:spcPct val="80000"/>
              </a:lnSpc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Header</a:t>
            </a:r>
          </a:p>
          <a:p>
            <a:pPr eaLnBrk="0" hangingPunct="0">
              <a:lnSpc>
                <a:spcPct val="80000"/>
              </a:lnSpc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Length</a:t>
            </a:r>
            <a:endParaRPr lang="en-US" sz="16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70" name="Rectangle 14"/>
          <p:cNvSpPr>
            <a:spLocks noChangeArrowheads="1"/>
          </p:cNvSpPr>
          <p:nvPr/>
        </p:nvSpPr>
        <p:spPr bwMode="auto">
          <a:xfrm>
            <a:off x="2968625" y="1644650"/>
            <a:ext cx="15144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8-bit Type of</a:t>
            </a:r>
          </a:p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Service (TOS)</a:t>
            </a:r>
          </a:p>
        </p:txBody>
      </p:sp>
      <p:sp>
        <p:nvSpPr>
          <p:cNvPr id="685071" name="Rectangle 15"/>
          <p:cNvSpPr>
            <a:spLocks noChangeArrowheads="1"/>
          </p:cNvSpPr>
          <p:nvPr/>
        </p:nvSpPr>
        <p:spPr bwMode="auto">
          <a:xfrm>
            <a:off x="4602163" y="1760538"/>
            <a:ext cx="27463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</a:rPr>
              <a:t>16-bit Total Length (Bytes)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72" name="Rectangle 16"/>
          <p:cNvSpPr>
            <a:spLocks noChangeArrowheads="1"/>
          </p:cNvSpPr>
          <p:nvPr/>
        </p:nvSpPr>
        <p:spPr bwMode="auto">
          <a:xfrm>
            <a:off x="1954213" y="2490788"/>
            <a:ext cx="20478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16-bit Identification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73" name="Line 17"/>
          <p:cNvSpPr>
            <a:spLocks noChangeShapeType="1"/>
          </p:cNvSpPr>
          <p:nvPr/>
        </p:nvSpPr>
        <p:spPr bwMode="auto">
          <a:xfrm>
            <a:off x="5102225" y="2316163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74" name="Rectangle 18"/>
          <p:cNvSpPr>
            <a:spLocks noChangeArrowheads="1"/>
          </p:cNvSpPr>
          <p:nvPr/>
        </p:nvSpPr>
        <p:spPr bwMode="auto">
          <a:xfrm>
            <a:off x="4419600" y="2376488"/>
            <a:ext cx="711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3-bit</a:t>
            </a:r>
          </a:p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Flags</a:t>
            </a:r>
            <a:endParaRPr lang="en-US" sz="16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75" name="Rectangle 19"/>
          <p:cNvSpPr>
            <a:spLocks noChangeArrowheads="1"/>
          </p:cNvSpPr>
          <p:nvPr/>
        </p:nvSpPr>
        <p:spPr bwMode="auto">
          <a:xfrm>
            <a:off x="5105400" y="2508250"/>
            <a:ext cx="23526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13-bit Fragment Offset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76" name="Line 20"/>
          <p:cNvSpPr>
            <a:spLocks noChangeShapeType="1"/>
          </p:cNvSpPr>
          <p:nvPr/>
        </p:nvSpPr>
        <p:spPr bwMode="auto">
          <a:xfrm>
            <a:off x="3032125" y="3014663"/>
            <a:ext cx="1588" cy="6016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77" name="Rectangle 21"/>
          <p:cNvSpPr>
            <a:spLocks noChangeArrowheads="1"/>
          </p:cNvSpPr>
          <p:nvPr/>
        </p:nvSpPr>
        <p:spPr bwMode="auto">
          <a:xfrm>
            <a:off x="1554163" y="3049588"/>
            <a:ext cx="144938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600" dirty="0">
                <a:solidFill>
                  <a:srgbClr val="0000FF"/>
                </a:solidFill>
                <a:latin typeface="Arial" charset="0"/>
              </a:rPr>
              <a:t>8-bit Time to </a:t>
            </a:r>
          </a:p>
          <a:p>
            <a:pPr eaLnBrk="0" hangingPunct="0">
              <a:defRPr/>
            </a:pPr>
            <a:r>
              <a:rPr lang="en-US" sz="1600" dirty="0">
                <a:solidFill>
                  <a:srgbClr val="0000FF"/>
                </a:solidFill>
                <a:latin typeface="Arial" charset="0"/>
              </a:rPr>
              <a:t>Live (TTL)</a:t>
            </a:r>
          </a:p>
        </p:txBody>
      </p:sp>
      <p:sp>
        <p:nvSpPr>
          <p:cNvPr id="685078" name="Rectangle 22"/>
          <p:cNvSpPr>
            <a:spLocks noChangeArrowheads="1"/>
          </p:cNvSpPr>
          <p:nvPr/>
        </p:nvSpPr>
        <p:spPr bwMode="auto">
          <a:xfrm>
            <a:off x="3009900" y="3146425"/>
            <a:ext cx="14922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 dirty="0">
                <a:latin typeface="Arial" charset="0"/>
              </a:rPr>
              <a:t>8-bit Protocol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685079" name="Rectangle 23"/>
          <p:cNvSpPr>
            <a:spLocks noChangeArrowheads="1"/>
          </p:cNvSpPr>
          <p:nvPr/>
        </p:nvSpPr>
        <p:spPr bwMode="auto">
          <a:xfrm>
            <a:off x="4719638" y="3163888"/>
            <a:ext cx="25511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16-bit Header Checksum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80" name="Line 24"/>
          <p:cNvSpPr>
            <a:spLocks noChangeShapeType="1"/>
          </p:cNvSpPr>
          <p:nvPr/>
        </p:nvSpPr>
        <p:spPr bwMode="auto">
          <a:xfrm>
            <a:off x="1487488" y="4283075"/>
            <a:ext cx="6015037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81" name="Rectangle 25"/>
          <p:cNvSpPr>
            <a:spLocks noChangeArrowheads="1"/>
          </p:cNvSpPr>
          <p:nvPr/>
        </p:nvSpPr>
        <p:spPr bwMode="auto">
          <a:xfrm>
            <a:off x="3211513" y="3806825"/>
            <a:ext cx="258603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</a:rPr>
              <a:t>32-bit Source IP Address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82" name="Rectangle 26"/>
          <p:cNvSpPr>
            <a:spLocks noChangeArrowheads="1"/>
          </p:cNvSpPr>
          <p:nvPr/>
        </p:nvSpPr>
        <p:spPr bwMode="auto">
          <a:xfrm>
            <a:off x="3041650" y="4432300"/>
            <a:ext cx="30051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</a:rPr>
              <a:t>32-bit Destination IP Address</a:t>
            </a:r>
            <a:endParaRPr lang="en-US" sz="14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83" name="Rectangle 27"/>
          <p:cNvSpPr>
            <a:spLocks noChangeArrowheads="1"/>
          </p:cNvSpPr>
          <p:nvPr/>
        </p:nvSpPr>
        <p:spPr bwMode="auto">
          <a:xfrm>
            <a:off x="3779838" y="5013325"/>
            <a:ext cx="15605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Options (if any)</a:t>
            </a:r>
            <a:endParaRPr lang="en-US" sz="14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84" name="Rectangle 28"/>
          <p:cNvSpPr>
            <a:spLocks noChangeArrowheads="1"/>
          </p:cNvSpPr>
          <p:nvPr/>
        </p:nvSpPr>
        <p:spPr bwMode="auto">
          <a:xfrm>
            <a:off x="3789363" y="5753100"/>
            <a:ext cx="165417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Data or Payload</a:t>
            </a:r>
            <a:endParaRPr lang="en-US" sz="14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85" name="Line 29"/>
          <p:cNvSpPr>
            <a:spLocks noChangeShapeType="1"/>
          </p:cNvSpPr>
          <p:nvPr/>
        </p:nvSpPr>
        <p:spPr bwMode="auto">
          <a:xfrm>
            <a:off x="7813675" y="1555750"/>
            <a:ext cx="1588" cy="1400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86" name="Rectangle 30"/>
          <p:cNvSpPr>
            <a:spLocks noChangeArrowheads="1"/>
          </p:cNvSpPr>
          <p:nvPr/>
        </p:nvSpPr>
        <p:spPr bwMode="auto">
          <a:xfrm>
            <a:off x="7564438" y="3038475"/>
            <a:ext cx="9810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8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20-byte</a:t>
            </a:r>
          </a:p>
          <a:p>
            <a:pPr algn="l" eaLnBrk="0" hangingPunct="0">
              <a:defRPr/>
            </a:pPr>
            <a:r>
              <a:rPr lang="en-US" sz="18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header</a:t>
            </a:r>
          </a:p>
        </p:txBody>
      </p:sp>
      <p:sp>
        <p:nvSpPr>
          <p:cNvPr id="685087" name="Line 31"/>
          <p:cNvSpPr>
            <a:spLocks noChangeShapeType="1"/>
          </p:cNvSpPr>
          <p:nvPr/>
        </p:nvSpPr>
        <p:spPr bwMode="auto">
          <a:xfrm>
            <a:off x="7813675" y="3662363"/>
            <a:ext cx="1588" cy="13144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52" name="Text Box 10"/>
          <p:cNvSpPr txBox="1">
            <a:spLocks noChangeArrowheads="1"/>
          </p:cNvSpPr>
          <p:nvPr/>
        </p:nvSpPr>
        <p:spPr bwMode="auto">
          <a:xfrm>
            <a:off x="4186238" y="1144588"/>
            <a:ext cx="819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latin typeface="Tw Cen MT" charset="0"/>
                <a:cs typeface="Tw Cen MT" charset="0"/>
              </a:rPr>
              <a:t>32 bits</a:t>
            </a:r>
            <a:endParaRPr lang="en-US" sz="2400">
              <a:latin typeface="Tw Cen MT" charset="0"/>
              <a:cs typeface="Tw Cen MT" charset="0"/>
            </a:endParaRPr>
          </a:p>
        </p:txBody>
      </p:sp>
      <p:sp>
        <p:nvSpPr>
          <p:cNvPr id="30753" name="Line 11"/>
          <p:cNvSpPr>
            <a:spLocks noChangeShapeType="1"/>
          </p:cNvSpPr>
          <p:nvPr/>
        </p:nvSpPr>
        <p:spPr bwMode="auto">
          <a:xfrm>
            <a:off x="5076825" y="1341438"/>
            <a:ext cx="2374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4" name="Line 12"/>
          <p:cNvSpPr>
            <a:spLocks noChangeShapeType="1"/>
          </p:cNvSpPr>
          <p:nvPr/>
        </p:nvSpPr>
        <p:spPr bwMode="auto">
          <a:xfrm rot="10800000">
            <a:off x="1476375" y="1341438"/>
            <a:ext cx="26193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D556E-DDEE-5743-BB16-28462531BD13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i="1" dirty="0" smtClean="0">
                <a:cs typeface="+mj-cs"/>
              </a:rPr>
              <a:t>Time-to-</a:t>
            </a:r>
            <a:r>
              <a:rPr lang="pt-PT" i="1" dirty="0" err="1" smtClean="0">
                <a:cs typeface="+mj-cs"/>
              </a:rPr>
              <a:t>Live</a:t>
            </a:r>
            <a:r>
              <a:rPr lang="pt-PT" i="1" dirty="0" smtClean="0">
                <a:cs typeface="+mj-cs"/>
              </a:rPr>
              <a:t> </a:t>
            </a:r>
            <a:r>
              <a:rPr lang="pt-PT" dirty="0" smtClean="0">
                <a:cs typeface="+mj-cs"/>
              </a:rPr>
              <a:t>(TTL)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53594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pt-PT" dirty="0" smtClean="0"/>
              <a:t>Mecanismo de segurança se existirem problemas</a:t>
            </a:r>
          </a:p>
          <a:p>
            <a:pPr lvl="1">
              <a:lnSpc>
                <a:spcPct val="90000"/>
              </a:lnSpc>
              <a:defRPr/>
            </a:pPr>
            <a:r>
              <a:rPr lang="pt-PT" dirty="0" smtClean="0"/>
              <a:t>Ciclos de encaminhamento por erros ou instabilidade</a:t>
            </a:r>
          </a:p>
          <a:p>
            <a:pPr lvl="1">
              <a:lnSpc>
                <a:spcPct val="90000"/>
              </a:lnSpc>
              <a:defRPr/>
            </a:pPr>
            <a:r>
              <a:rPr lang="pt-PT" dirty="0" smtClean="0"/>
              <a:t>Saturam completamente os canais em jogo</a:t>
            </a:r>
          </a:p>
          <a:p>
            <a:pPr>
              <a:lnSpc>
                <a:spcPct val="90000"/>
              </a:lnSpc>
              <a:defRPr/>
            </a:pPr>
            <a:endParaRPr lang="pt-PT" dirty="0" smtClean="0"/>
          </a:p>
          <a:p>
            <a:pPr>
              <a:lnSpc>
                <a:spcPct val="90000"/>
              </a:lnSpc>
              <a:defRPr/>
            </a:pPr>
            <a:endParaRPr lang="pt-PT" dirty="0" smtClean="0"/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endParaRPr lang="pt-PT" dirty="0" smtClean="0"/>
          </a:p>
          <a:p>
            <a:pPr>
              <a:lnSpc>
                <a:spcPct val="90000"/>
              </a:lnSpc>
              <a:defRPr/>
            </a:pPr>
            <a:r>
              <a:rPr lang="pt-PT" dirty="0" smtClean="0"/>
              <a:t>O campo </a:t>
            </a:r>
            <a:r>
              <a:rPr lang="pt-PT" i="1" dirty="0" smtClean="0"/>
              <a:t>time-to-</a:t>
            </a:r>
            <a:r>
              <a:rPr lang="pt-PT" i="1" dirty="0" err="1" smtClean="0"/>
              <a:t>live</a:t>
            </a:r>
            <a:r>
              <a:rPr lang="pt-PT" i="1" dirty="0" smtClean="0"/>
              <a:t> </a:t>
            </a:r>
            <a:r>
              <a:rPr lang="pt-PT" dirty="0" smtClean="0"/>
              <a:t>do cabeçalho IP</a:t>
            </a:r>
          </a:p>
          <a:p>
            <a:pPr lvl="1">
              <a:lnSpc>
                <a:spcPct val="90000"/>
              </a:lnSpc>
              <a:defRPr/>
            </a:pPr>
            <a:r>
              <a:rPr lang="pt-PT" dirty="0" smtClean="0"/>
              <a:t>O campo é decrementado sempre que o pacote chega a um nós de comutação</a:t>
            </a:r>
          </a:p>
          <a:p>
            <a:pPr lvl="1">
              <a:lnSpc>
                <a:spcPct val="90000"/>
              </a:lnSpc>
              <a:defRPr/>
            </a:pPr>
            <a:r>
              <a:rPr lang="pt-PT" dirty="0" smtClean="0"/>
              <a:t>Se chega a 0 é suprimido …</a:t>
            </a:r>
          </a:p>
          <a:p>
            <a:pPr lvl="1">
              <a:lnSpc>
                <a:spcPct val="90000"/>
              </a:lnSpc>
              <a:defRPr/>
            </a:pPr>
            <a:r>
              <a:rPr lang="pt-PT" dirty="0" smtClean="0"/>
              <a:t>…e uma mensagem </a:t>
            </a:r>
            <a:r>
              <a:rPr lang="pt-PT" altLang="ja-JP" dirty="0" smtClean="0"/>
              <a:t>“</a:t>
            </a:r>
            <a:r>
              <a:rPr lang="pt-PT" i="1" dirty="0" smtClean="0"/>
              <a:t>time </a:t>
            </a:r>
            <a:r>
              <a:rPr lang="pt-PT" i="1" dirty="0" err="1" smtClean="0"/>
              <a:t>excedeed</a:t>
            </a:r>
            <a:r>
              <a:rPr lang="pt-PT" altLang="ja-JP" dirty="0" smtClean="0"/>
              <a:t>”</a:t>
            </a:r>
            <a:r>
              <a:rPr lang="pt-PT" dirty="0" smtClean="0"/>
              <a:t> é enviada à origem</a:t>
            </a:r>
          </a:p>
        </p:txBody>
      </p:sp>
      <p:pic>
        <p:nvPicPr>
          <p:cNvPr id="775172" name="Picture 4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488" y="3130550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75173" name="Picture 5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513" y="3130550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75174" name="Picture 6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130550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75175" name="Line 7"/>
          <p:cNvSpPr>
            <a:spLocks noChangeShapeType="1"/>
          </p:cNvSpPr>
          <p:nvPr/>
        </p:nvSpPr>
        <p:spPr bwMode="auto">
          <a:xfrm>
            <a:off x="904875" y="3284538"/>
            <a:ext cx="1228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5176" name="Line 8"/>
          <p:cNvSpPr>
            <a:spLocks noChangeShapeType="1"/>
          </p:cNvSpPr>
          <p:nvPr/>
        </p:nvSpPr>
        <p:spPr bwMode="auto">
          <a:xfrm>
            <a:off x="2593975" y="3284538"/>
            <a:ext cx="18827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5177" name="Line 9"/>
          <p:cNvSpPr>
            <a:spLocks noChangeShapeType="1"/>
          </p:cNvSpPr>
          <p:nvPr/>
        </p:nvSpPr>
        <p:spPr bwMode="auto">
          <a:xfrm flipV="1">
            <a:off x="4859338" y="3284538"/>
            <a:ext cx="17684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5178" name="Line 10"/>
          <p:cNvSpPr>
            <a:spLocks noChangeShapeType="1"/>
          </p:cNvSpPr>
          <p:nvPr/>
        </p:nvSpPr>
        <p:spPr bwMode="auto">
          <a:xfrm>
            <a:off x="7088188" y="3284538"/>
            <a:ext cx="1228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5179" name="Freeform 11"/>
          <p:cNvSpPr>
            <a:spLocks/>
          </p:cNvSpPr>
          <p:nvPr/>
        </p:nvSpPr>
        <p:spPr bwMode="auto">
          <a:xfrm>
            <a:off x="942975" y="3621088"/>
            <a:ext cx="3973513" cy="620712"/>
          </a:xfrm>
          <a:custGeom>
            <a:avLst/>
            <a:gdLst>
              <a:gd name="T0" fmla="*/ 0 w 2503"/>
              <a:gd name="T1" fmla="*/ 24 h 391"/>
              <a:gd name="T2" fmla="*/ 2177 w 2503"/>
              <a:gd name="T3" fmla="*/ 48 h 391"/>
              <a:gd name="T4" fmla="*/ 1959 w 2503"/>
              <a:gd name="T5" fmla="*/ 314 h 391"/>
              <a:gd name="T6" fmla="*/ 1137 w 2503"/>
              <a:gd name="T7" fmla="*/ 363 h 391"/>
              <a:gd name="T8" fmla="*/ 1137 w 2503"/>
              <a:gd name="T9" fmla="*/ 145 h 391"/>
              <a:gd name="T10" fmla="*/ 1621 w 2503"/>
              <a:gd name="T11" fmla="*/ 145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03" h="391">
                <a:moveTo>
                  <a:pt x="0" y="24"/>
                </a:moveTo>
                <a:cubicBezTo>
                  <a:pt x="925" y="12"/>
                  <a:pt x="1851" y="0"/>
                  <a:pt x="2177" y="48"/>
                </a:cubicBezTo>
                <a:cubicBezTo>
                  <a:pt x="2503" y="96"/>
                  <a:pt x="2132" y="262"/>
                  <a:pt x="1959" y="314"/>
                </a:cubicBezTo>
                <a:cubicBezTo>
                  <a:pt x="1786" y="366"/>
                  <a:pt x="1274" y="391"/>
                  <a:pt x="1137" y="363"/>
                </a:cubicBezTo>
                <a:cubicBezTo>
                  <a:pt x="1000" y="335"/>
                  <a:pt x="1056" y="181"/>
                  <a:pt x="1137" y="145"/>
                </a:cubicBezTo>
                <a:cubicBezTo>
                  <a:pt x="1218" y="109"/>
                  <a:pt x="1419" y="127"/>
                  <a:pt x="1621" y="145"/>
                </a:cubicBezTo>
              </a:path>
            </a:pathLst>
          </a:custGeom>
          <a:noFill/>
          <a:ln w="63500" cap="flat" cmpd="sng">
            <a:solidFill>
              <a:srgbClr val="FF3300"/>
            </a:solidFill>
            <a:prstDash val="solid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5180" name="Line 12"/>
          <p:cNvSpPr>
            <a:spLocks noChangeShapeType="1"/>
          </p:cNvSpPr>
          <p:nvPr/>
        </p:nvSpPr>
        <p:spPr bwMode="auto">
          <a:xfrm>
            <a:off x="2171700" y="2814638"/>
            <a:ext cx="10366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5181" name="Line 13"/>
          <p:cNvSpPr>
            <a:spLocks noChangeShapeType="1"/>
          </p:cNvSpPr>
          <p:nvPr/>
        </p:nvSpPr>
        <p:spPr bwMode="auto">
          <a:xfrm flipH="1">
            <a:off x="3554413" y="2814638"/>
            <a:ext cx="1036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70C419-8B6F-AA4E-9605-2EECCFE54654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776194" name="Line 2"/>
          <p:cNvSpPr>
            <a:spLocks noChangeShapeType="1"/>
          </p:cNvSpPr>
          <p:nvPr/>
        </p:nvSpPr>
        <p:spPr bwMode="auto">
          <a:xfrm flipV="1">
            <a:off x="6894513" y="4457700"/>
            <a:ext cx="1443037" cy="119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6195" name="Line 3"/>
          <p:cNvSpPr>
            <a:spLocks noChangeShapeType="1"/>
          </p:cNvSpPr>
          <p:nvPr/>
        </p:nvSpPr>
        <p:spPr bwMode="auto">
          <a:xfrm>
            <a:off x="857250" y="4602163"/>
            <a:ext cx="21558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6196" name="Line 4"/>
          <p:cNvSpPr>
            <a:spLocks noChangeShapeType="1"/>
          </p:cNvSpPr>
          <p:nvPr/>
        </p:nvSpPr>
        <p:spPr bwMode="auto">
          <a:xfrm flipV="1">
            <a:off x="4841875" y="4576763"/>
            <a:ext cx="1873250" cy="730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6197" name="Line 5"/>
          <p:cNvSpPr>
            <a:spLocks noChangeShapeType="1"/>
          </p:cNvSpPr>
          <p:nvPr/>
        </p:nvSpPr>
        <p:spPr bwMode="auto">
          <a:xfrm>
            <a:off x="3086100" y="4649788"/>
            <a:ext cx="1565275" cy="657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61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smtClean="0">
                <a:cs typeface="+mj-cs"/>
              </a:rPr>
              <a:t>Uso do TTL pelo Traceroute</a:t>
            </a:r>
          </a:p>
        </p:txBody>
      </p:sp>
      <p:sp>
        <p:nvSpPr>
          <p:cNvPr id="776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31210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pt-PT" dirty="0" smtClean="0"/>
              <a:t> Utilização do campo TTL</a:t>
            </a:r>
          </a:p>
          <a:p>
            <a:pPr lvl="1">
              <a:lnSpc>
                <a:spcPct val="90000"/>
              </a:lnSpc>
              <a:defRPr/>
            </a:pPr>
            <a:r>
              <a:rPr lang="pt-PT" dirty="0" smtClean="0"/>
              <a:t>A origem envia um pacote </a:t>
            </a:r>
            <a:r>
              <a:rPr lang="pt-PT" dirty="0" err="1" smtClean="0"/>
              <a:t>comTTL</a:t>
            </a:r>
            <a:r>
              <a:rPr lang="pt-PT" dirty="0" smtClean="0"/>
              <a:t> de </a:t>
            </a:r>
            <a:r>
              <a:rPr lang="pt-PT" i="1" dirty="0" smtClean="0"/>
              <a:t>n</a:t>
            </a:r>
          </a:p>
          <a:p>
            <a:pPr lvl="1">
              <a:lnSpc>
                <a:spcPct val="90000"/>
              </a:lnSpc>
              <a:defRPr/>
            </a:pPr>
            <a:r>
              <a:rPr lang="pt-PT" dirty="0" smtClean="0"/>
              <a:t>Cada nó decrementa o valor do TTL</a:t>
            </a:r>
          </a:p>
          <a:p>
            <a:pPr lvl="1">
              <a:lnSpc>
                <a:spcPct val="90000"/>
              </a:lnSpc>
              <a:defRPr/>
            </a:pPr>
            <a:r>
              <a:rPr lang="pt-PT" altLang="ja-JP" dirty="0" smtClean="0"/>
              <a:t>Se chega a 0 envia uma mensagem “</a:t>
            </a:r>
            <a:r>
              <a:rPr lang="pt-PT" dirty="0" smtClean="0"/>
              <a:t>TTL </a:t>
            </a:r>
            <a:r>
              <a:rPr lang="pt-PT" i="1" dirty="0" err="1" smtClean="0"/>
              <a:t>exceeded</a:t>
            </a:r>
            <a:r>
              <a:rPr lang="pt-PT" altLang="ja-JP" dirty="0" smtClean="0"/>
              <a:t>”</a:t>
            </a:r>
            <a:endParaRPr lang="pt-PT" i="1" dirty="0" smtClean="0"/>
          </a:p>
          <a:p>
            <a:pPr>
              <a:lnSpc>
                <a:spcPct val="90000"/>
              </a:lnSpc>
              <a:defRPr/>
            </a:pPr>
            <a:r>
              <a:rPr lang="pt-PT" dirty="0" smtClean="0"/>
              <a:t>O programa </a:t>
            </a:r>
            <a:r>
              <a:rPr lang="pt-PT" i="1" dirty="0" err="1" smtClean="0"/>
              <a:t>traceroute</a:t>
            </a:r>
            <a:r>
              <a:rPr lang="pt-PT" dirty="0" smtClean="0"/>
              <a:t> explora esta faceta</a:t>
            </a:r>
          </a:p>
        </p:txBody>
      </p:sp>
      <p:pic>
        <p:nvPicPr>
          <p:cNvPr id="776200" name="Picture 8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3825" y="4397375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76201" name="Picture 9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8" y="5121275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76202" name="Picture 10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0" y="4368800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776229" name="Group 37"/>
          <p:cNvGrpSpPr>
            <a:grpSpLocks/>
          </p:cNvGrpSpPr>
          <p:nvPr/>
        </p:nvGrpSpPr>
        <p:grpSpPr bwMode="auto">
          <a:xfrm>
            <a:off x="1163638" y="3773488"/>
            <a:ext cx="3035300" cy="703262"/>
            <a:chOff x="535" y="2920"/>
            <a:chExt cx="1912" cy="443"/>
          </a:xfrm>
        </p:grpSpPr>
        <p:sp>
          <p:nvSpPr>
            <p:cNvPr id="776230" name="Line 38"/>
            <p:cNvSpPr>
              <a:spLocks noChangeShapeType="1"/>
            </p:cNvSpPr>
            <p:nvPr/>
          </p:nvSpPr>
          <p:spPr bwMode="auto">
            <a:xfrm flipV="1">
              <a:off x="535" y="3362"/>
              <a:ext cx="959" cy="1"/>
            </a:xfrm>
            <a:prstGeom prst="line">
              <a:avLst/>
            </a:prstGeom>
            <a:noFill/>
            <a:ln w="508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76231" name="Text Box 39"/>
            <p:cNvSpPr txBox="1">
              <a:spLocks noChangeArrowheads="1"/>
            </p:cNvSpPr>
            <p:nvPr/>
          </p:nvSpPr>
          <p:spPr bwMode="auto">
            <a:xfrm>
              <a:off x="535" y="3139"/>
              <a:ext cx="5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600">
                  <a:solidFill>
                    <a:schemeClr val="folHlink"/>
                  </a:solidFill>
                  <a:latin typeface="Times New Roman" charset="0"/>
                  <a:cs typeface="+mn-cs"/>
                </a:rPr>
                <a:t>TTL=1</a:t>
              </a:r>
            </a:p>
          </p:txBody>
        </p:sp>
        <p:sp>
          <p:nvSpPr>
            <p:cNvPr id="776232" name="Freeform 40"/>
            <p:cNvSpPr>
              <a:spLocks/>
            </p:cNvSpPr>
            <p:nvPr/>
          </p:nvSpPr>
          <p:spPr bwMode="auto">
            <a:xfrm flipV="1">
              <a:off x="1241" y="2920"/>
              <a:ext cx="505" cy="374"/>
            </a:xfrm>
            <a:custGeom>
              <a:avLst/>
              <a:gdLst>
                <a:gd name="T0" fmla="*/ 482 w 505"/>
                <a:gd name="T1" fmla="*/ 0 h 205"/>
                <a:gd name="T2" fmla="*/ 425 w 505"/>
                <a:gd name="T3" fmla="*/ 189 h 205"/>
                <a:gd name="T4" fmla="*/ 0 w 505"/>
                <a:gd name="T5" fmla="*/ 9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5" h="205">
                  <a:moveTo>
                    <a:pt x="482" y="0"/>
                  </a:moveTo>
                  <a:cubicBezTo>
                    <a:pt x="493" y="86"/>
                    <a:pt x="505" y="173"/>
                    <a:pt x="425" y="189"/>
                  </a:cubicBezTo>
                  <a:cubicBezTo>
                    <a:pt x="345" y="205"/>
                    <a:pt x="71" y="111"/>
                    <a:pt x="0" y="95"/>
                  </a:cubicBezTo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76233" name="Text Box 41"/>
            <p:cNvSpPr txBox="1">
              <a:spLocks noChangeArrowheads="1"/>
            </p:cNvSpPr>
            <p:nvPr/>
          </p:nvSpPr>
          <p:spPr bwMode="auto">
            <a:xfrm>
              <a:off x="1808" y="2947"/>
              <a:ext cx="639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Times New Roman" charset="0"/>
                  <a:cs typeface="+mn-cs"/>
                </a:rPr>
                <a:t>Time</a:t>
              </a:r>
            </a:p>
            <a:p>
              <a:pPr eaLnBrk="0" hangingPunct="0">
                <a:defRPr/>
              </a:pPr>
              <a:r>
                <a:rPr lang="en-US" sz="1600" dirty="0">
                  <a:latin typeface="Times New Roman" charset="0"/>
                  <a:cs typeface="+mn-cs"/>
                </a:rPr>
                <a:t> exceeded</a:t>
              </a:r>
            </a:p>
          </p:txBody>
        </p:sp>
      </p:grpSp>
      <p:grpSp>
        <p:nvGrpSpPr>
          <p:cNvPr id="776234" name="Group 42"/>
          <p:cNvGrpSpPr>
            <a:grpSpLocks/>
          </p:cNvGrpSpPr>
          <p:nvPr/>
        </p:nvGrpSpPr>
        <p:grpSpPr bwMode="auto">
          <a:xfrm>
            <a:off x="1163638" y="4318000"/>
            <a:ext cx="3678237" cy="1055688"/>
            <a:chOff x="535" y="3263"/>
            <a:chExt cx="2317" cy="665"/>
          </a:xfrm>
        </p:grpSpPr>
        <p:sp>
          <p:nvSpPr>
            <p:cNvPr id="776235" name="Text Box 43"/>
            <p:cNvSpPr txBox="1">
              <a:spLocks noChangeArrowheads="1"/>
            </p:cNvSpPr>
            <p:nvPr/>
          </p:nvSpPr>
          <p:spPr bwMode="auto">
            <a:xfrm>
              <a:off x="535" y="3607"/>
              <a:ext cx="5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600">
                  <a:solidFill>
                    <a:srgbClr val="FF9900"/>
                  </a:solidFill>
                  <a:latin typeface="Times New Roman" charset="0"/>
                  <a:cs typeface="+mn-cs"/>
                </a:rPr>
                <a:t>TTL=2</a:t>
              </a:r>
            </a:p>
          </p:txBody>
        </p:sp>
        <p:sp>
          <p:nvSpPr>
            <p:cNvPr id="776236" name="Line 44"/>
            <p:cNvSpPr>
              <a:spLocks noChangeShapeType="1"/>
            </p:cNvSpPr>
            <p:nvPr/>
          </p:nvSpPr>
          <p:spPr bwMode="auto">
            <a:xfrm>
              <a:off x="1700" y="3580"/>
              <a:ext cx="871" cy="348"/>
            </a:xfrm>
            <a:prstGeom prst="line">
              <a:avLst/>
            </a:prstGeom>
            <a:noFill/>
            <a:ln w="50800">
              <a:solidFill>
                <a:srgbClr val="FF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76237" name="Line 45"/>
            <p:cNvSpPr>
              <a:spLocks noChangeShapeType="1"/>
            </p:cNvSpPr>
            <p:nvPr/>
          </p:nvSpPr>
          <p:spPr bwMode="auto">
            <a:xfrm>
              <a:off x="535" y="3580"/>
              <a:ext cx="1165" cy="0"/>
            </a:xfrm>
            <a:prstGeom prst="line">
              <a:avLst/>
            </a:prstGeom>
            <a:noFill/>
            <a:ln w="50800">
              <a:solidFill>
                <a:srgbClr val="FF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76238" name="Freeform 46"/>
            <p:cNvSpPr>
              <a:spLocks/>
            </p:cNvSpPr>
            <p:nvPr/>
          </p:nvSpPr>
          <p:spPr bwMode="auto">
            <a:xfrm flipV="1">
              <a:off x="2447" y="3263"/>
              <a:ext cx="405" cy="500"/>
            </a:xfrm>
            <a:custGeom>
              <a:avLst/>
              <a:gdLst>
                <a:gd name="T0" fmla="*/ 482 w 505"/>
                <a:gd name="T1" fmla="*/ 0 h 205"/>
                <a:gd name="T2" fmla="*/ 425 w 505"/>
                <a:gd name="T3" fmla="*/ 189 h 205"/>
                <a:gd name="T4" fmla="*/ 0 w 505"/>
                <a:gd name="T5" fmla="*/ 9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5" h="205">
                  <a:moveTo>
                    <a:pt x="482" y="0"/>
                  </a:moveTo>
                  <a:cubicBezTo>
                    <a:pt x="493" y="86"/>
                    <a:pt x="505" y="173"/>
                    <a:pt x="425" y="189"/>
                  </a:cubicBezTo>
                  <a:cubicBezTo>
                    <a:pt x="345" y="205"/>
                    <a:pt x="71" y="111"/>
                    <a:pt x="0" y="95"/>
                  </a:cubicBezTo>
                </a:path>
              </a:pathLst>
            </a:custGeom>
            <a:noFill/>
            <a:ln w="38100" cap="flat" cmpd="sng">
              <a:solidFill>
                <a:srgbClr val="FF9900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776239" name="Text Box 47"/>
          <p:cNvSpPr txBox="1">
            <a:spLocks noChangeArrowheads="1"/>
          </p:cNvSpPr>
          <p:nvPr/>
        </p:nvSpPr>
        <p:spPr bwMode="auto">
          <a:xfrm>
            <a:off x="1908175" y="5732463"/>
            <a:ext cx="54038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800" dirty="0">
                <a:solidFill>
                  <a:srgbClr val="000000"/>
                </a:solidFill>
                <a:latin typeface="+mn-lt"/>
                <a:cs typeface="+mn-cs"/>
              </a:rPr>
              <a:t>A envia pacotes com TTL=1, 2,… dirigidos a B </a:t>
            </a:r>
          </a:p>
          <a:p>
            <a:pPr algn="l" eaLnBrk="0" hangingPunct="0">
              <a:defRPr/>
            </a:pPr>
            <a:r>
              <a:rPr lang="pt-PT" sz="1800" dirty="0">
                <a:solidFill>
                  <a:srgbClr val="000000"/>
                </a:solidFill>
                <a:latin typeface="+mn-lt"/>
                <a:cs typeface="+mn-cs"/>
              </a:rPr>
              <a:t>e memoriza as mensagens </a:t>
            </a:r>
            <a:r>
              <a:rPr lang="pt-PT" altLang="ja-JP" sz="1800" i="1" dirty="0">
                <a:solidFill>
                  <a:srgbClr val="000000"/>
                </a:solidFill>
                <a:latin typeface="+mn-lt"/>
                <a:cs typeface="+mn-cs"/>
              </a:rPr>
              <a:t>“</a:t>
            </a:r>
            <a:r>
              <a:rPr lang="pt-PT" sz="1800" i="1" dirty="0">
                <a:solidFill>
                  <a:srgbClr val="000000"/>
                </a:solidFill>
                <a:latin typeface="+mn-lt"/>
                <a:cs typeface="+mn-cs"/>
              </a:rPr>
              <a:t>time </a:t>
            </a:r>
            <a:r>
              <a:rPr lang="pt-PT" sz="1800" i="1" dirty="0" err="1">
                <a:solidFill>
                  <a:srgbClr val="000000"/>
                </a:solidFill>
                <a:latin typeface="+mn-lt"/>
                <a:cs typeface="+mn-cs"/>
              </a:rPr>
              <a:t>exceeded</a:t>
            </a:r>
            <a:r>
              <a:rPr lang="pt-PT" sz="1800" dirty="0">
                <a:solidFill>
                  <a:srgbClr val="000000"/>
                </a:solidFill>
                <a:latin typeface="+mn-lt"/>
                <a:cs typeface="+mn-cs"/>
              </a:rPr>
              <a:t>”</a:t>
            </a:r>
          </a:p>
        </p:txBody>
      </p:sp>
      <p:grpSp>
        <p:nvGrpSpPr>
          <p:cNvPr id="32782" name="Group 100"/>
          <p:cNvGrpSpPr>
            <a:grpSpLocks/>
          </p:cNvGrpSpPr>
          <p:nvPr/>
        </p:nvGrpSpPr>
        <p:grpSpPr bwMode="auto">
          <a:xfrm>
            <a:off x="323850" y="4149725"/>
            <a:ext cx="863600" cy="1068388"/>
            <a:chOff x="-44" y="1473"/>
            <a:chExt cx="981" cy="1105"/>
          </a:xfrm>
        </p:grpSpPr>
        <p:pic>
          <p:nvPicPr>
            <p:cNvPr id="32787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6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142875" y="4149725"/>
            <a:ext cx="3698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A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2784" name="Group 100"/>
          <p:cNvGrpSpPr>
            <a:grpSpLocks/>
          </p:cNvGrpSpPr>
          <p:nvPr/>
        </p:nvGrpSpPr>
        <p:grpSpPr bwMode="auto">
          <a:xfrm>
            <a:off x="7740650" y="4005263"/>
            <a:ext cx="863600" cy="1068387"/>
            <a:chOff x="-44" y="1473"/>
            <a:chExt cx="981" cy="1105"/>
          </a:xfrm>
        </p:grpSpPr>
        <p:pic>
          <p:nvPicPr>
            <p:cNvPr id="32785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5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6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Como </a:t>
            </a:r>
            <a:r>
              <a:rPr lang="en-US" dirty="0" err="1" smtClean="0"/>
              <a:t>viver</a:t>
            </a:r>
            <a:r>
              <a:rPr lang="en-US" dirty="0" smtClean="0"/>
              <a:t> com o </a:t>
            </a:r>
            <a:r>
              <a:rPr lang="en-US" i="1" dirty="0" smtClean="0"/>
              <a:t>jitter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497832"/>
          </a:xfrm>
        </p:spPr>
        <p:txBody>
          <a:bodyPr/>
          <a:lstStyle/>
          <a:p>
            <a:r>
              <a:rPr lang="en-US" sz="2000" dirty="0"/>
              <a:t>jitter |ˈ</a:t>
            </a:r>
            <a:r>
              <a:rPr lang="en-US" sz="2000" dirty="0" err="1"/>
              <a:t>jitər</a:t>
            </a:r>
            <a:r>
              <a:rPr lang="en-US" sz="2000" dirty="0"/>
              <a:t>| informal</a:t>
            </a:r>
          </a:p>
          <a:p>
            <a:pPr marL="0" indent="0">
              <a:buNone/>
            </a:pPr>
            <a:r>
              <a:rPr lang="en-US" sz="2000" dirty="0"/>
              <a:t>noun</a:t>
            </a:r>
          </a:p>
          <a:p>
            <a:r>
              <a:rPr lang="en-US" sz="2000" b="1" dirty="0"/>
              <a:t>1 </a:t>
            </a:r>
            <a:r>
              <a:rPr lang="en-US" sz="2000" dirty="0"/>
              <a:t>(</a:t>
            </a:r>
            <a:r>
              <a:rPr lang="en-US" sz="2000" b="1" dirty="0"/>
              <a:t>jitters</a:t>
            </a:r>
            <a:r>
              <a:rPr lang="en-US" sz="2000" dirty="0"/>
              <a:t>) feelings of extreme nervousness:</a:t>
            </a:r>
            <a:r>
              <a:rPr lang="en-US" sz="2000" i="1" dirty="0"/>
              <a:t> a bout of the jitters</a:t>
            </a:r>
            <a:r>
              <a:rPr lang="en-US" sz="2000" dirty="0"/>
              <a:t>.</a:t>
            </a:r>
          </a:p>
          <a:p>
            <a:r>
              <a:rPr lang="en-US" sz="2000" b="1" dirty="0"/>
              <a:t>2 </a:t>
            </a:r>
            <a:r>
              <a:rPr lang="en-US" sz="2000" dirty="0"/>
              <a:t>slight irregular movement, variation, or unsteadiness, esp. in an electrical signal or electronic device.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22AA98-4EB1-7449-8BAB-6D627495EEB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 bwMode="auto">
          <a:xfrm>
            <a:off x="395536" y="3933056"/>
            <a:ext cx="8458200" cy="2256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 Aplicações elásticas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Aplicações que podem funcionar </a:t>
            </a:r>
            <a:r>
              <a:rPr lang="pt-PT" sz="2000" dirty="0" err="1" smtClean="0"/>
              <a:t>correctamente</a:t>
            </a:r>
            <a:r>
              <a:rPr lang="pt-PT" sz="2000" dirty="0" smtClean="0"/>
              <a:t> com tempos de trânsito e capacidade extremo a extremo variáveis</a:t>
            </a:r>
          </a:p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Aplicações não elásticas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As que requerem condições específicas para funcionarem </a:t>
            </a:r>
            <a:r>
              <a:rPr lang="pt-PT" sz="2000" dirty="0" err="1" smtClean="0"/>
              <a:t>correctamente</a:t>
            </a:r>
            <a:endParaRPr lang="pt-PT" sz="2000" dirty="0" smtClean="0"/>
          </a:p>
        </p:txBody>
      </p:sp>
    </p:spTree>
    <p:extLst>
      <p:ext uri="{BB962C8B-B14F-4D97-AF65-F5344CB8AC3E}">
        <p14:creationId xmlns:p14="http://schemas.microsoft.com/office/powerpoint/2010/main" val="29945988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Exemplo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273696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As aplicações com som ou vídeo são não elásticas e usam </a:t>
            </a:r>
            <a:r>
              <a:rPr lang="pt-PT" i="1" dirty="0" err="1" smtClean="0"/>
              <a:t>buffers</a:t>
            </a:r>
            <a:r>
              <a:rPr lang="pt-PT" dirty="0" smtClean="0"/>
              <a:t> com dados de avanço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F5BB63-D2B6-594C-803A-92D30B50FBA5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pic>
        <p:nvPicPr>
          <p:cNvPr id="5" name="Picture 4" descr="Untitled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140968"/>
            <a:ext cx="8509000" cy="31369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1600" y="2564904"/>
            <a:ext cx="1296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 err="1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Playing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2204864"/>
            <a:ext cx="1800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 err="1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Buffering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971600" y="2924944"/>
            <a:ext cx="1152128" cy="2304256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1547664" y="2492896"/>
            <a:ext cx="1440160" cy="2808312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Funcionamento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869160"/>
            <a:ext cx="8610600" cy="1512168"/>
          </a:xfrm>
        </p:spPr>
        <p:txBody>
          <a:bodyPr/>
          <a:lstStyle/>
          <a:p>
            <a:r>
              <a:rPr lang="pt-PT" dirty="0" smtClean="0"/>
              <a:t>Pacotes chegam com um ritmo variável ao </a:t>
            </a:r>
            <a:r>
              <a:rPr lang="pt-PT" i="1" dirty="0" err="1" smtClean="0"/>
              <a:t>buffer</a:t>
            </a:r>
            <a:endParaRPr lang="pt-PT" i="1" dirty="0" smtClean="0"/>
          </a:p>
          <a:p>
            <a:r>
              <a:rPr lang="pt-PT" dirty="0" smtClean="0"/>
              <a:t>O </a:t>
            </a:r>
            <a:r>
              <a:rPr lang="pt-PT" i="1" dirty="0" err="1" smtClean="0"/>
              <a:t>player</a:t>
            </a:r>
            <a:r>
              <a:rPr lang="pt-PT" dirty="0" smtClean="0"/>
              <a:t> consome-os ao seu ritmo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22AA98-4EB1-7449-8BAB-6D627495EEBA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pic>
        <p:nvPicPr>
          <p:cNvPr id="6" name="Picture 8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84784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5" name="Line 19"/>
          <p:cNvSpPr>
            <a:spLocks noChangeShapeType="1"/>
          </p:cNvSpPr>
          <p:nvPr/>
        </p:nvSpPr>
        <p:spPr bwMode="auto">
          <a:xfrm>
            <a:off x="2492896" y="3293368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pSp>
        <p:nvGrpSpPr>
          <p:cNvPr id="24" name="Group 65"/>
          <p:cNvGrpSpPr>
            <a:grpSpLocks/>
          </p:cNvGrpSpPr>
          <p:nvPr/>
        </p:nvGrpSpPr>
        <p:grpSpPr bwMode="auto">
          <a:xfrm>
            <a:off x="6516216" y="1196752"/>
            <a:ext cx="622300" cy="706438"/>
            <a:chOff x="877" y="1008"/>
            <a:chExt cx="2747" cy="2591"/>
          </a:xfrm>
        </p:grpSpPr>
        <p:pic>
          <p:nvPicPr>
            <p:cNvPr id="25" name="Picture 66" descr="antenna_styliz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67" descr="laptop_keyboar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Freeform 68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4 w 2982"/>
                <a:gd name="T1" fmla="*/ 0 h 2442"/>
                <a:gd name="T2" fmla="*/ 0 w 2982"/>
                <a:gd name="T3" fmla="*/ 4 h 2442"/>
                <a:gd name="T4" fmla="*/ 16 w 2982"/>
                <a:gd name="T5" fmla="*/ 5 h 2442"/>
                <a:gd name="T6" fmla="*/ 20 w 2982"/>
                <a:gd name="T7" fmla="*/ 1 h 2442"/>
                <a:gd name="T8" fmla="*/ 4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28" name="Picture 69" descr="screen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Freeform 70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17 w 2528"/>
                <a:gd name="T3" fmla="*/ 1 h 455"/>
                <a:gd name="T4" fmla="*/ 16 w 2528"/>
                <a:gd name="T5" fmla="*/ 1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71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4 w 702"/>
                <a:gd name="T1" fmla="*/ 0 h 1893"/>
                <a:gd name="T2" fmla="*/ 0 w 702"/>
                <a:gd name="T3" fmla="*/ 4 h 1893"/>
                <a:gd name="T4" fmla="*/ 1 w 702"/>
                <a:gd name="T5" fmla="*/ 4 h 1893"/>
                <a:gd name="T6" fmla="*/ 5 w 702"/>
                <a:gd name="T7" fmla="*/ 1 h 1893"/>
                <a:gd name="T8" fmla="*/ 4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72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5 w 756"/>
                <a:gd name="T1" fmla="*/ 0 h 2184"/>
                <a:gd name="T2" fmla="*/ 1 w 756"/>
                <a:gd name="T3" fmla="*/ 5 h 2184"/>
                <a:gd name="T4" fmla="*/ 0 w 756"/>
                <a:gd name="T5" fmla="*/ 5 h 2184"/>
                <a:gd name="T6" fmla="*/ 4 w 756"/>
                <a:gd name="T7" fmla="*/ 1 h 2184"/>
                <a:gd name="T8" fmla="*/ 5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73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16 w 2773"/>
                <a:gd name="T5" fmla="*/ 2 h 738"/>
                <a:gd name="T6" fmla="*/ 16 w 2773"/>
                <a:gd name="T7" fmla="*/ 1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74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12 w 637"/>
                <a:gd name="T1" fmla="*/ 0 h 1659"/>
                <a:gd name="T2" fmla="*/ 12 w 637"/>
                <a:gd name="T3" fmla="*/ 0 h 1659"/>
                <a:gd name="T4" fmla="*/ 1 w 637"/>
                <a:gd name="T5" fmla="*/ 59 h 1659"/>
                <a:gd name="T6" fmla="*/ 0 w 637"/>
                <a:gd name="T7" fmla="*/ 57 h 1659"/>
                <a:gd name="T8" fmla="*/ 12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75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2 h 550"/>
                <a:gd name="T4" fmla="*/ 42 w 2216"/>
                <a:gd name="T5" fmla="*/ 20 h 550"/>
                <a:gd name="T6" fmla="*/ 42 w 2216"/>
                <a:gd name="T7" fmla="*/ 17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" name="Group 76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42" name="Freeform 77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78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79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80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81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82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" name="Freeform 83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10 h 792"/>
                <a:gd name="T2" fmla="*/ 9 w 990"/>
                <a:gd name="T3" fmla="*/ 0 h 792"/>
                <a:gd name="T4" fmla="*/ 9 w 990"/>
                <a:gd name="T5" fmla="*/ 1 h 792"/>
                <a:gd name="T6" fmla="*/ 0 w 990"/>
                <a:gd name="T7" fmla="*/ 10 h 792"/>
                <a:gd name="T8" fmla="*/ 1 w 990"/>
                <a:gd name="T9" fmla="*/ 1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84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22 w 2532"/>
                <a:gd name="T5" fmla="*/ 9 h 723"/>
                <a:gd name="T6" fmla="*/ 22 w 2532"/>
                <a:gd name="T7" fmla="*/ 10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85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2 h 147"/>
                <a:gd name="T4" fmla="*/ 0 w 26"/>
                <a:gd name="T5" fmla="*/ 2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86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10 w 1176"/>
                <a:gd name="T1" fmla="*/ 0 h 606"/>
                <a:gd name="T2" fmla="*/ 0 w 1176"/>
                <a:gd name="T3" fmla="*/ 8 h 606"/>
                <a:gd name="T4" fmla="*/ 1 w 1176"/>
                <a:gd name="T5" fmla="*/ 8 h 606"/>
                <a:gd name="T6" fmla="*/ 10 w 1176"/>
                <a:gd name="T7" fmla="*/ 1 h 606"/>
                <a:gd name="T8" fmla="*/ 1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87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12 w 2532"/>
                <a:gd name="T5" fmla="*/ 6 h 723"/>
                <a:gd name="T6" fmla="*/ 12 w 2532"/>
                <a:gd name="T7" fmla="*/ 6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88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9 h 723"/>
                <a:gd name="T6" fmla="*/ 0 w 2532"/>
                <a:gd name="T7" fmla="*/ 9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Line 27"/>
          <p:cNvSpPr>
            <a:spLocks noChangeShapeType="1"/>
          </p:cNvSpPr>
          <p:nvPr/>
        </p:nvSpPr>
        <p:spPr bwMode="auto">
          <a:xfrm flipV="1">
            <a:off x="5508104" y="16288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49" name="Line 27"/>
          <p:cNvSpPr>
            <a:spLocks noChangeShapeType="1"/>
          </p:cNvSpPr>
          <p:nvPr/>
        </p:nvSpPr>
        <p:spPr bwMode="auto">
          <a:xfrm flipV="1">
            <a:off x="3779912" y="16288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pSp>
        <p:nvGrpSpPr>
          <p:cNvPr id="50" name="Group 201"/>
          <p:cNvGrpSpPr>
            <a:grpSpLocks/>
          </p:cNvGrpSpPr>
          <p:nvPr/>
        </p:nvGrpSpPr>
        <p:grpSpPr bwMode="auto">
          <a:xfrm>
            <a:off x="3131840" y="1268760"/>
            <a:ext cx="409575" cy="565150"/>
            <a:chOff x="375561" y="297711"/>
            <a:chExt cx="1252683" cy="2138362"/>
          </a:xfrm>
        </p:grpSpPr>
        <p:sp>
          <p:nvSpPr>
            <p:cNvPr id="51" name="Freeform 50"/>
            <p:cNvSpPr/>
            <p:nvPr/>
          </p:nvSpPr>
          <p:spPr>
            <a:xfrm>
              <a:off x="375561" y="297711"/>
              <a:ext cx="971072" cy="2138362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6787" h="2138362">
                  <a:moveTo>
                    <a:pt x="0" y="0"/>
                  </a:moveTo>
                  <a:lnTo>
                    <a:pt x="0" y="1190625"/>
                  </a:lnTo>
                  <a:lnTo>
                    <a:pt x="966787" y="2138362"/>
                  </a:lnTo>
                  <a:cubicBezTo>
                    <a:pt x="965200" y="1673225"/>
                    <a:pt x="963612" y="1208087"/>
                    <a:pt x="962025" y="7429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375561" y="309724"/>
              <a:ext cx="1247826" cy="768849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  <a:gd name="connsiteX0" fmla="*/ 928688 w 1895475"/>
                <a:gd name="connsiteY0" fmla="*/ 0 h 2138362"/>
                <a:gd name="connsiteX1" fmla="*/ 0 w 1895475"/>
                <a:gd name="connsiteY1" fmla="*/ 461963 h 2138362"/>
                <a:gd name="connsiteX2" fmla="*/ 1895475 w 1895475"/>
                <a:gd name="connsiteY2" fmla="*/ 2138362 h 2138362"/>
                <a:gd name="connsiteX3" fmla="*/ 1890713 w 1895475"/>
                <a:gd name="connsiteY3" fmla="*/ 742950 h 2138362"/>
                <a:gd name="connsiteX4" fmla="*/ 928688 w 1895475"/>
                <a:gd name="connsiteY4" fmla="*/ 0 h 213836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890713 w 1895475"/>
                <a:gd name="connsiteY3" fmla="*/ 342900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238250"/>
                <a:gd name="connsiteY0" fmla="*/ 0 h 862012"/>
                <a:gd name="connsiteX1" fmla="*/ 0 w 1238250"/>
                <a:gd name="connsiteY1" fmla="*/ 61913 h 862012"/>
                <a:gd name="connsiteX2" fmla="*/ 947738 w 1238250"/>
                <a:gd name="connsiteY2" fmla="*/ 862012 h 862012"/>
                <a:gd name="connsiteX3" fmla="*/ 1238250 w 1238250"/>
                <a:gd name="connsiteY3" fmla="*/ 814388 h 862012"/>
                <a:gd name="connsiteX4" fmla="*/ 247650 w 1238250"/>
                <a:gd name="connsiteY4" fmla="*/ 0 h 8620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8 h 766762"/>
                <a:gd name="connsiteX4" fmla="*/ 233363 w 1238250"/>
                <a:gd name="connsiteY4" fmla="*/ 0 h 766762"/>
                <a:gd name="connsiteX0" fmla="*/ 233363 w 1238250"/>
                <a:gd name="connsiteY0" fmla="*/ 0 h 773376"/>
                <a:gd name="connsiteX1" fmla="*/ 0 w 1238250"/>
                <a:gd name="connsiteY1" fmla="*/ 4763 h 773376"/>
                <a:gd name="connsiteX2" fmla="*/ 952500 w 1238250"/>
                <a:gd name="connsiteY2" fmla="*/ 766762 h 773376"/>
                <a:gd name="connsiteX3" fmla="*/ 1238250 w 1238250"/>
                <a:gd name="connsiteY3" fmla="*/ 771525 h 773376"/>
                <a:gd name="connsiteX4" fmla="*/ 233363 w 1238250"/>
                <a:gd name="connsiteY4" fmla="*/ 0 h 773376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6 h 766762"/>
                <a:gd name="connsiteX4" fmla="*/ 233363 w 1238250"/>
                <a:gd name="connsiteY4" fmla="*/ 0 h 766762"/>
                <a:gd name="connsiteX0" fmla="*/ 233363 w 1238250"/>
                <a:gd name="connsiteY0" fmla="*/ 0 h 773375"/>
                <a:gd name="connsiteX1" fmla="*/ 0 w 1238250"/>
                <a:gd name="connsiteY1" fmla="*/ 4763 h 773375"/>
                <a:gd name="connsiteX2" fmla="*/ 952500 w 1238250"/>
                <a:gd name="connsiteY2" fmla="*/ 766762 h 773375"/>
                <a:gd name="connsiteX3" fmla="*/ 1238250 w 1238250"/>
                <a:gd name="connsiteY3" fmla="*/ 771523 h 773375"/>
                <a:gd name="connsiteX4" fmla="*/ 233363 w 1238250"/>
                <a:gd name="connsiteY4" fmla="*/ 0 h 773375"/>
                <a:gd name="connsiteX0" fmla="*/ 233363 w 1238250"/>
                <a:gd name="connsiteY0" fmla="*/ 0 h 771523"/>
                <a:gd name="connsiteX1" fmla="*/ 0 w 1238250"/>
                <a:gd name="connsiteY1" fmla="*/ 4763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71523"/>
                <a:gd name="connsiteX1" fmla="*/ 0 w 1238250"/>
                <a:gd name="connsiteY1" fmla="*/ 23466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8448" h="758069">
                  <a:moveTo>
                    <a:pt x="243561" y="573"/>
                  </a:moveTo>
                  <a:cubicBezTo>
                    <a:pt x="162374" y="382"/>
                    <a:pt x="235530" y="6639"/>
                    <a:pt x="0" y="0"/>
                  </a:cubicBezTo>
                  <a:lnTo>
                    <a:pt x="962698" y="753308"/>
                  </a:lnTo>
                  <a:cubicBezTo>
                    <a:pt x="1114838" y="758721"/>
                    <a:pt x="1045247" y="751718"/>
                    <a:pt x="1248448" y="758069"/>
                  </a:cubicBezTo>
                  <a:lnTo>
                    <a:pt x="243561" y="573"/>
                  </a:lnTo>
                  <a:close/>
                </a:path>
              </a:pathLst>
            </a:cu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332065" y="1066560"/>
              <a:ext cx="296179" cy="136350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ill Sans MT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1331640" y="1340768"/>
            <a:ext cx="1800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kern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Pacote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7" name="Line 27"/>
          <p:cNvSpPr>
            <a:spLocks noChangeShapeType="1"/>
          </p:cNvSpPr>
          <p:nvPr/>
        </p:nvSpPr>
        <p:spPr bwMode="auto">
          <a:xfrm flipV="1">
            <a:off x="5364088" y="3284984"/>
            <a:ext cx="129614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pSp>
        <p:nvGrpSpPr>
          <p:cNvPr id="58" name="Group 25"/>
          <p:cNvGrpSpPr>
            <a:grpSpLocks/>
          </p:cNvGrpSpPr>
          <p:nvPr/>
        </p:nvGrpSpPr>
        <p:grpSpPr bwMode="auto">
          <a:xfrm>
            <a:off x="3707904" y="2996952"/>
            <a:ext cx="939800" cy="565150"/>
            <a:chOff x="1670312" y="2562997"/>
            <a:chExt cx="940317" cy="565219"/>
          </a:xfrm>
        </p:grpSpPr>
        <p:grpSp>
          <p:nvGrpSpPr>
            <p:cNvPr id="59" name="Group 28"/>
            <p:cNvGrpSpPr>
              <a:grpSpLocks/>
            </p:cNvGrpSpPr>
            <p:nvPr/>
          </p:nvGrpSpPr>
          <p:grpSpPr bwMode="auto">
            <a:xfrm>
              <a:off x="1670312" y="2562997"/>
              <a:ext cx="929822" cy="565219"/>
              <a:chOff x="1670312" y="2562997"/>
              <a:chExt cx="929822" cy="565219"/>
            </a:xfrm>
          </p:grpSpPr>
          <p:sp>
            <p:nvSpPr>
              <p:cNvPr id="61" name="Rectangle 30"/>
              <p:cNvSpPr>
                <a:spLocks noChangeArrowheads="1"/>
              </p:cNvSpPr>
              <p:nvPr/>
            </p:nvSpPr>
            <p:spPr bwMode="auto">
              <a:xfrm>
                <a:off x="1670312" y="2562997"/>
                <a:ext cx="929822" cy="563157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cxnSp>
            <p:nvCxnSpPr>
              <p:cNvPr id="62" name="Straight Connector 31"/>
              <p:cNvCxnSpPr>
                <a:cxnSpLocks noChangeShapeType="1"/>
              </p:cNvCxnSpPr>
              <p:nvPr/>
            </p:nvCxnSpPr>
            <p:spPr bwMode="auto">
              <a:xfrm flipH="1">
                <a:off x="1786358" y="2567533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3" name="Straight Connector 32"/>
              <p:cNvCxnSpPr>
                <a:cxnSpLocks noChangeShapeType="1"/>
              </p:cNvCxnSpPr>
              <p:nvPr/>
            </p:nvCxnSpPr>
            <p:spPr bwMode="auto">
              <a:xfrm flipH="1">
                <a:off x="1911544" y="2566974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4" name="Straight Connector 33"/>
              <p:cNvCxnSpPr>
                <a:cxnSpLocks noChangeShapeType="1"/>
              </p:cNvCxnSpPr>
              <p:nvPr/>
            </p:nvCxnSpPr>
            <p:spPr bwMode="auto">
              <a:xfrm flipH="1">
                <a:off x="2027659" y="2570323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34"/>
              <p:cNvCxnSpPr>
                <a:cxnSpLocks noChangeShapeType="1"/>
              </p:cNvCxnSpPr>
              <p:nvPr/>
            </p:nvCxnSpPr>
            <p:spPr bwMode="auto">
              <a:xfrm flipH="1">
                <a:off x="2134843" y="2564600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6" name="Straight Connector 35"/>
              <p:cNvCxnSpPr>
                <a:cxnSpLocks noChangeShapeType="1"/>
              </p:cNvCxnSpPr>
              <p:nvPr/>
            </p:nvCxnSpPr>
            <p:spPr bwMode="auto">
              <a:xfrm flipH="1">
                <a:off x="2244397" y="2566693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7" name="Straight Connector 36"/>
              <p:cNvCxnSpPr>
                <a:cxnSpLocks noChangeShapeType="1"/>
              </p:cNvCxnSpPr>
              <p:nvPr/>
            </p:nvCxnSpPr>
            <p:spPr bwMode="auto">
              <a:xfrm flipH="1">
                <a:off x="2365675" y="2568786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8" name="Straight Connector 37"/>
              <p:cNvCxnSpPr>
                <a:cxnSpLocks noChangeShapeType="1"/>
              </p:cNvCxnSpPr>
              <p:nvPr/>
            </p:nvCxnSpPr>
            <p:spPr bwMode="auto">
              <a:xfrm flipH="1">
                <a:off x="2483045" y="2566971"/>
                <a:ext cx="4536" cy="5578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60" name="Rectangle 29"/>
            <p:cNvSpPr>
              <a:spLocks noChangeArrowheads="1"/>
            </p:cNvSpPr>
            <p:nvPr/>
          </p:nvSpPr>
          <p:spPr bwMode="auto">
            <a:xfrm>
              <a:off x="1916862" y="2571262"/>
              <a:ext cx="693767" cy="547076"/>
            </a:xfrm>
            <a:prstGeom prst="rect">
              <a:avLst/>
            </a:prstGeom>
            <a:solidFill>
              <a:srgbClr val="000099">
                <a:alpha val="7097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9" name="Oval 27"/>
          <p:cNvSpPr>
            <a:spLocks noChangeArrowheads="1"/>
          </p:cNvSpPr>
          <p:nvPr/>
        </p:nvSpPr>
        <p:spPr bwMode="auto">
          <a:xfrm>
            <a:off x="4716016" y="2924944"/>
            <a:ext cx="631825" cy="62865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1763688" y="3645024"/>
            <a:ext cx="16561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Pacotes a chegarem</a:t>
            </a:r>
            <a:endParaRPr lang="pt-PT" sz="14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563888" y="3645024"/>
            <a:ext cx="12241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i="1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b</a:t>
            </a:r>
            <a:r>
              <a:rPr lang="pt-PT" sz="1400" b="0" i="1" kern="0" dirty="0" err="1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uffer</a:t>
            </a:r>
            <a:endParaRPr lang="pt-PT" sz="1400" b="0" i="1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355976" y="3645024"/>
            <a:ext cx="12241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i="1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p</a:t>
            </a:r>
            <a:r>
              <a:rPr lang="pt-PT" sz="1400" b="0" i="1" kern="0" dirty="0" err="1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layer</a:t>
            </a:r>
            <a:endParaRPr lang="pt-PT" sz="1400" b="0" i="1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6" name="Rectangle 350"/>
          <p:cNvSpPr>
            <a:spLocks noChangeArrowheads="1"/>
          </p:cNvSpPr>
          <p:nvPr/>
        </p:nvSpPr>
        <p:spPr bwMode="auto">
          <a:xfrm>
            <a:off x="6660232" y="2996952"/>
            <a:ext cx="668338" cy="573088"/>
          </a:xfrm>
          <a:prstGeom prst="rect">
            <a:avLst/>
          </a:prstGeom>
          <a:gradFill rotWithShape="0">
            <a:gsLst>
              <a:gs pos="0">
                <a:srgbClr val="99CCFF">
                  <a:gamma/>
                  <a:shade val="46275"/>
                  <a:invGamma/>
                </a:srgbClr>
              </a:gs>
              <a:gs pos="50000">
                <a:srgbClr val="99CCFF"/>
              </a:gs>
              <a:gs pos="100000">
                <a:srgbClr val="99CC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5F5F5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372200" y="3645024"/>
            <a:ext cx="12241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écran</a:t>
            </a:r>
            <a:endParaRPr lang="pt-PT" sz="14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9" name="Oval Callout 88"/>
          <p:cNvSpPr/>
          <p:nvPr/>
        </p:nvSpPr>
        <p:spPr bwMode="auto">
          <a:xfrm flipH="1" flipV="1">
            <a:off x="1547664" y="2060848"/>
            <a:ext cx="6120680" cy="2520280"/>
          </a:xfrm>
          <a:prstGeom prst="wedgeEllipseCallout">
            <a:avLst>
              <a:gd name="adj1" fmla="val -34929"/>
              <a:gd name="adj2" fmla="val 57884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647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/>
              <a:t>p</a:t>
            </a:r>
            <a:r>
              <a:rPr lang="en-US" dirty="0" err="1" smtClean="0"/>
              <a:t>apel</a:t>
            </a:r>
            <a:r>
              <a:rPr lang="en-US" dirty="0" smtClean="0"/>
              <a:t> do </a:t>
            </a:r>
            <a:r>
              <a:rPr lang="en-US" i="1" dirty="0" smtClean="0"/>
              <a:t>buffer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22AA98-4EB1-7449-8BAB-6D627495EEBA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4653136"/>
            <a:ext cx="8610600" cy="1512168"/>
          </a:xfrm>
        </p:spPr>
        <p:txBody>
          <a:bodyPr/>
          <a:lstStyle/>
          <a:p>
            <a:r>
              <a:rPr lang="pt-PT" sz="2000" dirty="0" smtClean="0"/>
              <a:t>O tempo de permanência no </a:t>
            </a:r>
            <a:r>
              <a:rPr lang="pt-PT" sz="2000" i="1" dirty="0" err="1" smtClean="0"/>
              <a:t>buffer</a:t>
            </a:r>
            <a:r>
              <a:rPr lang="pt-PT" sz="2000" dirty="0" smtClean="0"/>
              <a:t> é variável o que acomoda o </a:t>
            </a:r>
            <a:r>
              <a:rPr lang="pt-PT" sz="2000" i="1" dirty="0" err="1" smtClean="0"/>
              <a:t>jitter</a:t>
            </a:r>
            <a:endParaRPr lang="pt-PT" sz="2000" i="1" dirty="0" smtClean="0"/>
          </a:p>
          <a:p>
            <a:r>
              <a:rPr lang="pt-PT" sz="2000" dirty="0" smtClean="0"/>
              <a:t>À diferença entre a recepção e utilização da informação chegada chama-se </a:t>
            </a:r>
            <a:r>
              <a:rPr lang="pt-PT" sz="2000" i="1" dirty="0" err="1" smtClean="0"/>
              <a:t>playout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delay</a:t>
            </a:r>
            <a:endParaRPr lang="pt-PT" sz="2000" i="1" dirty="0"/>
          </a:p>
        </p:txBody>
      </p:sp>
      <p:sp>
        <p:nvSpPr>
          <p:cNvPr id="7" name="Line 19"/>
          <p:cNvSpPr>
            <a:spLocks noChangeShapeType="1"/>
          </p:cNvSpPr>
          <p:nvPr/>
        </p:nvSpPr>
        <p:spPr bwMode="auto">
          <a:xfrm>
            <a:off x="1403648" y="3573016"/>
            <a:ext cx="691276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4288" y="3140968"/>
            <a:ext cx="12961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tempo</a:t>
            </a:r>
            <a:endParaRPr lang="pt-PT" sz="14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 flipV="1">
            <a:off x="1403648" y="1556792"/>
            <a:ext cx="0" cy="201622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504" y="1916832"/>
            <a:ext cx="12961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Bytes enviados</a:t>
            </a:r>
            <a:endParaRPr lang="pt-PT" sz="14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Line 19"/>
          <p:cNvSpPr>
            <a:spLocks noChangeShapeType="1"/>
          </p:cNvSpPr>
          <p:nvPr/>
        </p:nvSpPr>
        <p:spPr bwMode="auto">
          <a:xfrm flipV="1">
            <a:off x="1403648" y="1484784"/>
            <a:ext cx="1728192" cy="2088232"/>
          </a:xfrm>
          <a:prstGeom prst="line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sp>
        <p:nvSpPr>
          <p:cNvPr id="12" name="Line 19"/>
          <p:cNvSpPr>
            <a:spLocks noChangeShapeType="1"/>
          </p:cNvSpPr>
          <p:nvPr/>
        </p:nvSpPr>
        <p:spPr bwMode="auto">
          <a:xfrm flipV="1">
            <a:off x="5292080" y="1484784"/>
            <a:ext cx="1728192" cy="2088232"/>
          </a:xfrm>
          <a:prstGeom prst="line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>
              <a:cs typeface="+mn-cs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3491880" y="1484784"/>
            <a:ext cx="2789238" cy="2060575"/>
            <a:chOff x="4067944" y="1513111"/>
            <a:chExt cx="2789238" cy="2060575"/>
          </a:xfrm>
        </p:grpSpPr>
        <p:grpSp>
          <p:nvGrpSpPr>
            <p:cNvPr id="18" name="Group 106"/>
            <p:cNvGrpSpPr>
              <a:grpSpLocks/>
            </p:cNvGrpSpPr>
            <p:nvPr/>
          </p:nvGrpSpPr>
          <p:grpSpPr bwMode="auto">
            <a:xfrm>
              <a:off x="4067944" y="3345086"/>
              <a:ext cx="506413" cy="228600"/>
              <a:chOff x="672" y="1920"/>
              <a:chExt cx="145" cy="144"/>
            </a:xfrm>
          </p:grpSpPr>
          <p:sp>
            <p:nvSpPr>
              <p:cNvPr id="52" name="Line 107"/>
              <p:cNvSpPr>
                <a:spLocks noChangeShapeType="1"/>
              </p:cNvSpPr>
              <p:nvPr/>
            </p:nvSpPr>
            <p:spPr bwMode="auto">
              <a:xfrm>
                <a:off x="672" y="1920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i="0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sp>
            <p:nvSpPr>
              <p:cNvPr id="53" name="Line 108"/>
              <p:cNvSpPr>
                <a:spLocks noChangeShapeType="1"/>
              </p:cNvSpPr>
              <p:nvPr/>
            </p:nvSpPr>
            <p:spPr bwMode="auto">
              <a:xfrm rot="5400000">
                <a:off x="745" y="1848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i="0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</p:grpSp>
        <p:grpSp>
          <p:nvGrpSpPr>
            <p:cNvPr id="19" name="Group 109"/>
            <p:cNvGrpSpPr>
              <a:grpSpLocks/>
            </p:cNvGrpSpPr>
            <p:nvPr/>
          </p:nvGrpSpPr>
          <p:grpSpPr bwMode="auto">
            <a:xfrm>
              <a:off x="4566419" y="3116486"/>
              <a:ext cx="115888" cy="228600"/>
              <a:chOff x="672" y="1920"/>
              <a:chExt cx="145" cy="144"/>
            </a:xfrm>
          </p:grpSpPr>
          <p:sp>
            <p:nvSpPr>
              <p:cNvPr id="50" name="Line 110"/>
              <p:cNvSpPr>
                <a:spLocks noChangeShapeType="1"/>
              </p:cNvSpPr>
              <p:nvPr/>
            </p:nvSpPr>
            <p:spPr bwMode="auto">
              <a:xfrm>
                <a:off x="672" y="1920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i="0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sp>
            <p:nvSpPr>
              <p:cNvPr id="51" name="Line 111"/>
              <p:cNvSpPr>
                <a:spLocks noChangeShapeType="1"/>
              </p:cNvSpPr>
              <p:nvPr/>
            </p:nvSpPr>
            <p:spPr bwMode="auto">
              <a:xfrm rot="5400000">
                <a:off x="745" y="1849"/>
                <a:ext cx="0" cy="141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i="0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</p:grpSp>
        <p:grpSp>
          <p:nvGrpSpPr>
            <p:cNvPr id="20" name="Group 112"/>
            <p:cNvGrpSpPr>
              <a:grpSpLocks/>
            </p:cNvGrpSpPr>
            <p:nvPr/>
          </p:nvGrpSpPr>
          <p:grpSpPr bwMode="auto">
            <a:xfrm>
              <a:off x="4669607" y="2660874"/>
              <a:ext cx="200025" cy="457200"/>
              <a:chOff x="672" y="1776"/>
              <a:chExt cx="291" cy="288"/>
            </a:xfrm>
          </p:grpSpPr>
          <p:grpSp>
            <p:nvGrpSpPr>
              <p:cNvPr id="44" name="Group 113"/>
              <p:cNvGrpSpPr>
                <a:grpSpLocks/>
              </p:cNvGrpSpPr>
              <p:nvPr/>
            </p:nvGrpSpPr>
            <p:grpSpPr bwMode="auto">
              <a:xfrm>
                <a:off x="672" y="1920"/>
                <a:ext cx="145" cy="144"/>
                <a:chOff x="672" y="1920"/>
                <a:chExt cx="145" cy="144"/>
              </a:xfrm>
            </p:grpSpPr>
            <p:sp>
              <p:nvSpPr>
                <p:cNvPr id="48" name="Line 114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i="0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49" name="Line 115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7"/>
                  <a:ext cx="0" cy="145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i="0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5" name="Group 116"/>
              <p:cNvGrpSpPr>
                <a:grpSpLocks/>
              </p:cNvGrpSpPr>
              <p:nvPr/>
            </p:nvGrpSpPr>
            <p:grpSpPr bwMode="auto">
              <a:xfrm>
                <a:off x="818" y="1776"/>
                <a:ext cx="145" cy="144"/>
                <a:chOff x="672" y="1920"/>
                <a:chExt cx="145" cy="144"/>
              </a:xfrm>
            </p:grpSpPr>
            <p:sp>
              <p:nvSpPr>
                <p:cNvPr id="46" name="Line 117"/>
                <p:cNvSpPr>
                  <a:spLocks noChangeShapeType="1"/>
                </p:cNvSpPr>
                <p:nvPr/>
              </p:nvSpPr>
              <p:spPr bwMode="auto">
                <a:xfrm>
                  <a:off x="671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i="0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47" name="Line 118"/>
                <p:cNvSpPr>
                  <a:spLocks noChangeShapeType="1"/>
                </p:cNvSpPr>
                <p:nvPr/>
              </p:nvSpPr>
              <p:spPr bwMode="auto">
                <a:xfrm rot="5400000">
                  <a:off x="744" y="1847"/>
                  <a:ext cx="0" cy="146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i="0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1" name="Group 119"/>
            <p:cNvGrpSpPr>
              <a:grpSpLocks/>
            </p:cNvGrpSpPr>
            <p:nvPr/>
          </p:nvGrpSpPr>
          <p:grpSpPr bwMode="auto">
            <a:xfrm>
              <a:off x="4866457" y="2197324"/>
              <a:ext cx="966788" cy="457200"/>
              <a:chOff x="672" y="1776"/>
              <a:chExt cx="291" cy="288"/>
            </a:xfrm>
          </p:grpSpPr>
          <p:grpSp>
            <p:nvGrpSpPr>
              <p:cNvPr id="38" name="Group 120"/>
              <p:cNvGrpSpPr>
                <a:grpSpLocks/>
              </p:cNvGrpSpPr>
              <p:nvPr/>
            </p:nvGrpSpPr>
            <p:grpSpPr bwMode="auto">
              <a:xfrm>
                <a:off x="672" y="1920"/>
                <a:ext cx="145" cy="144"/>
                <a:chOff x="672" y="1920"/>
                <a:chExt cx="145" cy="144"/>
              </a:xfrm>
            </p:grpSpPr>
            <p:sp>
              <p:nvSpPr>
                <p:cNvPr id="42" name="Line 121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i="0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43" name="Line 122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i="0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9" name="Group 123"/>
              <p:cNvGrpSpPr>
                <a:grpSpLocks/>
              </p:cNvGrpSpPr>
              <p:nvPr/>
            </p:nvGrpSpPr>
            <p:grpSpPr bwMode="auto">
              <a:xfrm>
                <a:off x="818" y="1776"/>
                <a:ext cx="145" cy="144"/>
                <a:chOff x="672" y="1920"/>
                <a:chExt cx="145" cy="144"/>
              </a:xfrm>
            </p:grpSpPr>
            <p:sp>
              <p:nvSpPr>
                <p:cNvPr id="40" name="Line 124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i="0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41" name="Line 125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1">
                      <a:lumMod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i="0">
                    <a:ln w="381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2" name="Group 126"/>
            <p:cNvGrpSpPr>
              <a:grpSpLocks/>
            </p:cNvGrpSpPr>
            <p:nvPr/>
          </p:nvGrpSpPr>
          <p:grpSpPr bwMode="auto">
            <a:xfrm>
              <a:off x="5825307" y="1979836"/>
              <a:ext cx="82550" cy="228600"/>
              <a:chOff x="672" y="1920"/>
              <a:chExt cx="145" cy="144"/>
            </a:xfrm>
          </p:grpSpPr>
          <p:sp>
            <p:nvSpPr>
              <p:cNvPr id="36" name="Line 127"/>
              <p:cNvSpPr>
                <a:spLocks noChangeShapeType="1"/>
              </p:cNvSpPr>
              <p:nvPr/>
            </p:nvSpPr>
            <p:spPr bwMode="auto">
              <a:xfrm>
                <a:off x="672" y="1920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i="0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sp>
            <p:nvSpPr>
              <p:cNvPr id="37" name="Line 128"/>
              <p:cNvSpPr>
                <a:spLocks noChangeShapeType="1"/>
              </p:cNvSpPr>
              <p:nvPr/>
            </p:nvSpPr>
            <p:spPr bwMode="auto">
              <a:xfrm rot="5400000">
                <a:off x="745" y="1849"/>
                <a:ext cx="0" cy="145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i="0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</p:grpSp>
        <p:grpSp>
          <p:nvGrpSpPr>
            <p:cNvPr id="23" name="Group 131"/>
            <p:cNvGrpSpPr>
              <a:grpSpLocks/>
            </p:cNvGrpSpPr>
            <p:nvPr/>
          </p:nvGrpSpPr>
          <p:grpSpPr bwMode="auto">
            <a:xfrm>
              <a:off x="5899919" y="1741711"/>
              <a:ext cx="744538" cy="228600"/>
              <a:chOff x="672" y="1920"/>
              <a:chExt cx="145" cy="144"/>
            </a:xfrm>
          </p:grpSpPr>
          <p:sp>
            <p:nvSpPr>
              <p:cNvPr id="34" name="Line 132"/>
              <p:cNvSpPr>
                <a:spLocks noChangeShapeType="1"/>
              </p:cNvSpPr>
              <p:nvPr/>
            </p:nvSpPr>
            <p:spPr bwMode="auto">
              <a:xfrm>
                <a:off x="672" y="1920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i="0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sp>
            <p:nvSpPr>
              <p:cNvPr id="35" name="Line 133"/>
              <p:cNvSpPr>
                <a:spLocks noChangeShapeType="1"/>
              </p:cNvSpPr>
              <p:nvPr/>
            </p:nvSpPr>
            <p:spPr bwMode="auto">
              <a:xfrm rot="5400000">
                <a:off x="745" y="1848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i="0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</p:grpSp>
        <p:grpSp>
          <p:nvGrpSpPr>
            <p:cNvPr id="24" name="Group 134"/>
            <p:cNvGrpSpPr>
              <a:grpSpLocks/>
            </p:cNvGrpSpPr>
            <p:nvPr/>
          </p:nvGrpSpPr>
          <p:grpSpPr bwMode="auto">
            <a:xfrm>
              <a:off x="6626994" y="1513111"/>
              <a:ext cx="230188" cy="228600"/>
              <a:chOff x="672" y="1920"/>
              <a:chExt cx="145" cy="144"/>
            </a:xfrm>
          </p:grpSpPr>
          <p:sp>
            <p:nvSpPr>
              <p:cNvPr id="32" name="Line 135"/>
              <p:cNvSpPr>
                <a:spLocks noChangeShapeType="1"/>
              </p:cNvSpPr>
              <p:nvPr/>
            </p:nvSpPr>
            <p:spPr bwMode="auto">
              <a:xfrm>
                <a:off x="672" y="1920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i="0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sp>
            <p:nvSpPr>
              <p:cNvPr id="33" name="Line 136"/>
              <p:cNvSpPr>
                <a:spLocks noChangeShapeType="1"/>
              </p:cNvSpPr>
              <p:nvPr/>
            </p:nvSpPr>
            <p:spPr bwMode="auto">
              <a:xfrm rot="5400000">
                <a:off x="745" y="1848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accent1">
                    <a:lumMod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i="0">
                  <a:ln w="381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</p:grpSp>
      </p:grpSp>
      <p:sp>
        <p:nvSpPr>
          <p:cNvPr id="16" name="Line 153"/>
          <p:cNvSpPr>
            <a:spLocks noChangeShapeType="1"/>
          </p:cNvSpPr>
          <p:nvPr/>
        </p:nvSpPr>
        <p:spPr bwMode="auto">
          <a:xfrm>
            <a:off x="2195736" y="2636912"/>
            <a:ext cx="201622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i="0">
              <a:latin typeface="Arial"/>
              <a:cs typeface="Arial"/>
            </a:endParaRPr>
          </a:p>
        </p:txBody>
      </p:sp>
      <p:sp>
        <p:nvSpPr>
          <p:cNvPr id="55" name="Line 153"/>
          <p:cNvSpPr>
            <a:spLocks noChangeShapeType="1"/>
          </p:cNvSpPr>
          <p:nvPr/>
        </p:nvSpPr>
        <p:spPr bwMode="auto">
          <a:xfrm flipV="1">
            <a:off x="3059832" y="1628800"/>
            <a:ext cx="288032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i="0">
              <a:latin typeface="Arial"/>
              <a:cs typeface="Arial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419872" y="1124744"/>
            <a:ext cx="16561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Tempo de transito variável</a:t>
            </a:r>
            <a:endParaRPr lang="pt-PT" sz="14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187624" y="3573016"/>
            <a:ext cx="172819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Envio dos bytes</a:t>
            </a:r>
            <a:endParaRPr lang="pt-PT" sz="14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131840" y="3573016"/>
            <a:ext cx="18722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Recepção dos bytes</a:t>
            </a:r>
            <a:endParaRPr lang="pt-PT" sz="14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148064" y="3573016"/>
            <a:ext cx="18722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Utilização dos bytes</a:t>
            </a:r>
            <a:endParaRPr lang="pt-PT" sz="14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0" name="Line 153"/>
          <p:cNvSpPr>
            <a:spLocks noChangeShapeType="1"/>
          </p:cNvSpPr>
          <p:nvPr/>
        </p:nvSpPr>
        <p:spPr bwMode="auto">
          <a:xfrm>
            <a:off x="4355976" y="2636912"/>
            <a:ext cx="1656184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i="0">
              <a:latin typeface="Arial"/>
              <a:cs typeface="Aria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020272" y="1556792"/>
            <a:ext cx="165618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0" kern="0" smtClean="0">
                <a:solidFill>
                  <a:srgbClr val="FF3300"/>
                </a:solidFill>
                <a:latin typeface="+mn-lt"/>
                <a:ea typeface="+mn-ea"/>
                <a:cs typeface="+mn-cs"/>
              </a:rPr>
              <a:t>Tempo de permanência no </a:t>
            </a:r>
            <a:r>
              <a:rPr lang="pt-PT" sz="1400" b="0" i="1" kern="0" smtClean="0">
                <a:solidFill>
                  <a:srgbClr val="FF3300"/>
                </a:solidFill>
                <a:latin typeface="+mn-lt"/>
                <a:ea typeface="+mn-ea"/>
                <a:cs typeface="+mn-cs"/>
              </a:rPr>
              <a:t>buffer</a:t>
            </a:r>
            <a:endParaRPr lang="pt-PT" sz="1400" b="0" i="1" kern="0">
              <a:solidFill>
                <a:srgbClr val="FF3300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3" name="Straight Arrow Connector 62"/>
          <p:cNvCxnSpPr/>
          <p:nvPr/>
        </p:nvCxnSpPr>
        <p:spPr bwMode="auto">
          <a:xfrm flipH="1">
            <a:off x="5652120" y="1988840"/>
            <a:ext cx="1440160" cy="576064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5" name="Line 153"/>
          <p:cNvSpPr>
            <a:spLocks noChangeShapeType="1"/>
          </p:cNvSpPr>
          <p:nvPr/>
        </p:nvSpPr>
        <p:spPr bwMode="auto">
          <a:xfrm>
            <a:off x="6156176" y="1628800"/>
            <a:ext cx="648072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i="0">
              <a:latin typeface="Arial"/>
              <a:cs typeface="Arial"/>
            </a:endParaRPr>
          </a:p>
        </p:txBody>
      </p:sp>
      <p:cxnSp>
        <p:nvCxnSpPr>
          <p:cNvPr id="66" name="Straight Arrow Connector 65"/>
          <p:cNvCxnSpPr>
            <a:stCxn id="61" idx="1"/>
          </p:cNvCxnSpPr>
          <p:nvPr/>
        </p:nvCxnSpPr>
        <p:spPr bwMode="auto">
          <a:xfrm flipH="1" flipV="1">
            <a:off x="6444208" y="1700808"/>
            <a:ext cx="576064" cy="225316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1029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Que valor para o </a:t>
            </a:r>
            <a:r>
              <a:rPr lang="pt-PT" i="1" smtClean="0"/>
              <a:t>playout delay </a:t>
            </a:r>
            <a:r>
              <a:rPr lang="pt-PT" smtClean="0"/>
              <a:t>?</a:t>
            </a:r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22AA98-4EB1-7449-8BAB-6D627495EEBA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10029"/>
              </p:ext>
            </p:extLst>
          </p:nvPr>
        </p:nvGraphicFramePr>
        <p:xfrm>
          <a:off x="1259632" y="1988840"/>
          <a:ext cx="6629400" cy="420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4" name="VISIO" r:id="rId3" imgW="7670800" imgH="4864100" progId="Visio.Drawing.5">
                  <p:embed/>
                </p:oleObj>
              </mc:Choice>
              <mc:Fallback>
                <p:oleObj name="VISIO" r:id="rId3" imgW="7670800" imgH="4864100" progId="Visio.Drawing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988840"/>
                        <a:ext cx="6629400" cy="420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6051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Tempo de propagação (</a:t>
            </a:r>
            <a:r>
              <a:rPr lang="pt-PT" dirty="0" err="1" smtClean="0"/>
              <a:t>T</a:t>
            </a:r>
            <a:r>
              <a:rPr lang="pt-PT" baseline="-25000" dirty="0" err="1" smtClean="0"/>
              <a:t>p</a:t>
            </a:r>
            <a:r>
              <a:rPr lang="pt-PT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4076700"/>
            <a:ext cx="8610600" cy="2305050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O tempo de propagação de 1 bit é igual ao comprimento do canal a dividir pela velocidade de propagação do sinal no mesmo</a:t>
            </a:r>
          </a:p>
          <a:p>
            <a:pPr>
              <a:defRPr/>
            </a:pPr>
            <a:r>
              <a:rPr lang="pt-PT" sz="2000" dirty="0" smtClean="0"/>
              <a:t>Um bit leva 5 </a:t>
            </a:r>
            <a:r>
              <a:rPr lang="pt-PT" sz="2000" dirty="0" err="1" smtClean="0"/>
              <a:t>ms</a:t>
            </a:r>
            <a:r>
              <a:rPr lang="pt-PT" sz="2000" dirty="0" smtClean="0"/>
              <a:t> a progredir 1.000 Km numa fibra óptica (a velocidade média de propagação é cerca de 200.000 Km / segundo ou 2.10</a:t>
            </a:r>
            <a:r>
              <a:rPr lang="pt-PT" sz="2000" baseline="30000" dirty="0" smtClean="0"/>
              <a:t>5</a:t>
            </a:r>
            <a:r>
              <a:rPr lang="pt-PT" sz="2000" dirty="0" smtClean="0"/>
              <a:t> Km/s)</a:t>
            </a:r>
          </a:p>
          <a:p>
            <a:pPr>
              <a:defRPr/>
            </a:pPr>
            <a:r>
              <a:rPr lang="pt-PT" sz="2000" dirty="0" smtClean="0"/>
              <a:t>Nos canais com alguns metros este valor é desprezável mas nos canais de grande comprimento não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504058-865B-0545-8F87-9E6F6F63B80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pSp>
        <p:nvGrpSpPr>
          <p:cNvPr id="19460" name="Group 100"/>
          <p:cNvGrpSpPr>
            <a:grpSpLocks/>
          </p:cNvGrpSpPr>
          <p:nvPr/>
        </p:nvGrpSpPr>
        <p:grpSpPr bwMode="auto">
          <a:xfrm>
            <a:off x="6732588" y="1773238"/>
            <a:ext cx="1477962" cy="1284287"/>
            <a:chOff x="-44" y="1473"/>
            <a:chExt cx="981" cy="1105"/>
          </a:xfrm>
        </p:grpSpPr>
        <p:pic>
          <p:nvPicPr>
            <p:cNvPr id="19473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5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9461" name="Group 100"/>
          <p:cNvGrpSpPr>
            <a:grpSpLocks/>
          </p:cNvGrpSpPr>
          <p:nvPr/>
        </p:nvGrpSpPr>
        <p:grpSpPr bwMode="auto">
          <a:xfrm>
            <a:off x="468313" y="1700213"/>
            <a:ext cx="1477962" cy="1284287"/>
            <a:chOff x="-44" y="1473"/>
            <a:chExt cx="981" cy="1105"/>
          </a:xfrm>
        </p:grpSpPr>
        <p:pic>
          <p:nvPicPr>
            <p:cNvPr id="19471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5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9462" name="Group 201"/>
          <p:cNvGrpSpPr>
            <a:grpSpLocks/>
          </p:cNvGrpSpPr>
          <p:nvPr/>
        </p:nvGrpSpPr>
        <p:grpSpPr bwMode="auto">
          <a:xfrm>
            <a:off x="1979613" y="1989138"/>
            <a:ext cx="409575" cy="565150"/>
            <a:chOff x="375561" y="297711"/>
            <a:chExt cx="1252683" cy="2138362"/>
          </a:xfrm>
        </p:grpSpPr>
        <p:sp>
          <p:nvSpPr>
            <p:cNvPr id="12" name="Freeform 11"/>
            <p:cNvSpPr/>
            <p:nvPr/>
          </p:nvSpPr>
          <p:spPr>
            <a:xfrm>
              <a:off x="375561" y="297711"/>
              <a:ext cx="971072" cy="2138362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6787" h="2138362">
                  <a:moveTo>
                    <a:pt x="0" y="0"/>
                  </a:moveTo>
                  <a:lnTo>
                    <a:pt x="0" y="1190625"/>
                  </a:lnTo>
                  <a:lnTo>
                    <a:pt x="966787" y="2138362"/>
                  </a:lnTo>
                  <a:cubicBezTo>
                    <a:pt x="965200" y="1673225"/>
                    <a:pt x="963612" y="1208087"/>
                    <a:pt x="962025" y="7429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375561" y="309724"/>
              <a:ext cx="1247826" cy="768849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  <a:gd name="connsiteX0" fmla="*/ 928688 w 1895475"/>
                <a:gd name="connsiteY0" fmla="*/ 0 h 2138362"/>
                <a:gd name="connsiteX1" fmla="*/ 0 w 1895475"/>
                <a:gd name="connsiteY1" fmla="*/ 461963 h 2138362"/>
                <a:gd name="connsiteX2" fmla="*/ 1895475 w 1895475"/>
                <a:gd name="connsiteY2" fmla="*/ 2138362 h 2138362"/>
                <a:gd name="connsiteX3" fmla="*/ 1890713 w 1895475"/>
                <a:gd name="connsiteY3" fmla="*/ 742950 h 2138362"/>
                <a:gd name="connsiteX4" fmla="*/ 928688 w 1895475"/>
                <a:gd name="connsiteY4" fmla="*/ 0 h 213836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890713 w 1895475"/>
                <a:gd name="connsiteY3" fmla="*/ 342900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238250"/>
                <a:gd name="connsiteY0" fmla="*/ 0 h 862012"/>
                <a:gd name="connsiteX1" fmla="*/ 0 w 1238250"/>
                <a:gd name="connsiteY1" fmla="*/ 61913 h 862012"/>
                <a:gd name="connsiteX2" fmla="*/ 947738 w 1238250"/>
                <a:gd name="connsiteY2" fmla="*/ 862012 h 862012"/>
                <a:gd name="connsiteX3" fmla="*/ 1238250 w 1238250"/>
                <a:gd name="connsiteY3" fmla="*/ 814388 h 862012"/>
                <a:gd name="connsiteX4" fmla="*/ 247650 w 1238250"/>
                <a:gd name="connsiteY4" fmla="*/ 0 h 8620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8 h 766762"/>
                <a:gd name="connsiteX4" fmla="*/ 233363 w 1238250"/>
                <a:gd name="connsiteY4" fmla="*/ 0 h 766762"/>
                <a:gd name="connsiteX0" fmla="*/ 233363 w 1238250"/>
                <a:gd name="connsiteY0" fmla="*/ 0 h 773376"/>
                <a:gd name="connsiteX1" fmla="*/ 0 w 1238250"/>
                <a:gd name="connsiteY1" fmla="*/ 4763 h 773376"/>
                <a:gd name="connsiteX2" fmla="*/ 952500 w 1238250"/>
                <a:gd name="connsiteY2" fmla="*/ 766762 h 773376"/>
                <a:gd name="connsiteX3" fmla="*/ 1238250 w 1238250"/>
                <a:gd name="connsiteY3" fmla="*/ 771525 h 773376"/>
                <a:gd name="connsiteX4" fmla="*/ 233363 w 1238250"/>
                <a:gd name="connsiteY4" fmla="*/ 0 h 773376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6 h 766762"/>
                <a:gd name="connsiteX4" fmla="*/ 233363 w 1238250"/>
                <a:gd name="connsiteY4" fmla="*/ 0 h 766762"/>
                <a:gd name="connsiteX0" fmla="*/ 233363 w 1238250"/>
                <a:gd name="connsiteY0" fmla="*/ 0 h 773375"/>
                <a:gd name="connsiteX1" fmla="*/ 0 w 1238250"/>
                <a:gd name="connsiteY1" fmla="*/ 4763 h 773375"/>
                <a:gd name="connsiteX2" fmla="*/ 952500 w 1238250"/>
                <a:gd name="connsiteY2" fmla="*/ 766762 h 773375"/>
                <a:gd name="connsiteX3" fmla="*/ 1238250 w 1238250"/>
                <a:gd name="connsiteY3" fmla="*/ 771523 h 773375"/>
                <a:gd name="connsiteX4" fmla="*/ 233363 w 1238250"/>
                <a:gd name="connsiteY4" fmla="*/ 0 h 773375"/>
                <a:gd name="connsiteX0" fmla="*/ 233363 w 1238250"/>
                <a:gd name="connsiteY0" fmla="*/ 0 h 771523"/>
                <a:gd name="connsiteX1" fmla="*/ 0 w 1238250"/>
                <a:gd name="connsiteY1" fmla="*/ 4763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71523"/>
                <a:gd name="connsiteX1" fmla="*/ 0 w 1238250"/>
                <a:gd name="connsiteY1" fmla="*/ 23466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8448" h="758069">
                  <a:moveTo>
                    <a:pt x="243561" y="573"/>
                  </a:moveTo>
                  <a:cubicBezTo>
                    <a:pt x="162374" y="382"/>
                    <a:pt x="235530" y="6639"/>
                    <a:pt x="0" y="0"/>
                  </a:cubicBezTo>
                  <a:lnTo>
                    <a:pt x="962698" y="753308"/>
                  </a:lnTo>
                  <a:cubicBezTo>
                    <a:pt x="1114838" y="758721"/>
                    <a:pt x="1045247" y="751718"/>
                    <a:pt x="1248448" y="758069"/>
                  </a:cubicBezTo>
                  <a:lnTo>
                    <a:pt x="243561" y="573"/>
                  </a:lnTo>
                  <a:close/>
                </a:path>
              </a:pathLst>
            </a:cu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332065" y="1066560"/>
              <a:ext cx="296179" cy="1363504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latin typeface="Gill Sans MT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19463" name="Line 305"/>
          <p:cNvSpPr>
            <a:spLocks noChangeShapeType="1"/>
          </p:cNvSpPr>
          <p:nvPr/>
        </p:nvSpPr>
        <p:spPr bwMode="auto">
          <a:xfrm>
            <a:off x="1908175" y="2708275"/>
            <a:ext cx="51117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9464" name="Straight Connector 3"/>
          <p:cNvCxnSpPr>
            <a:cxnSpLocks noChangeShapeType="1"/>
            <a:stCxn id="13" idx="3"/>
          </p:cNvCxnSpPr>
          <p:nvPr/>
        </p:nvCxnSpPr>
        <p:spPr bwMode="auto">
          <a:xfrm flipV="1">
            <a:off x="2387600" y="1700213"/>
            <a:ext cx="1608138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234"/>
          <p:cNvSpPr txBox="1">
            <a:spLocks noChangeArrowheads="1"/>
          </p:cNvSpPr>
          <p:nvPr/>
        </p:nvSpPr>
        <p:spPr bwMode="auto">
          <a:xfrm>
            <a:off x="3949700" y="1412875"/>
            <a:ext cx="666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800" b="0" dirty="0" smtClean="0">
                <a:latin typeface="+mn-lt"/>
              </a:rPr>
              <a:t>1 bit</a:t>
            </a:r>
          </a:p>
        </p:txBody>
      </p:sp>
      <p:sp>
        <p:nvSpPr>
          <p:cNvPr id="20" name="TextBox 234"/>
          <p:cNvSpPr txBox="1">
            <a:spLocks noChangeArrowheads="1"/>
          </p:cNvSpPr>
          <p:nvPr/>
        </p:nvSpPr>
        <p:spPr bwMode="auto">
          <a:xfrm>
            <a:off x="2516188" y="2781300"/>
            <a:ext cx="40433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800" b="0" dirty="0" smtClean="0">
                <a:latin typeface="+mn-lt"/>
              </a:rPr>
              <a:t>C</a:t>
            </a:r>
            <a:r>
              <a:rPr lang="pt-PT" sz="1800" b="0" dirty="0" smtClean="0">
                <a:latin typeface="+mn-lt"/>
              </a:rPr>
              <a:t>anal com C metros de comprimento</a:t>
            </a:r>
          </a:p>
        </p:txBody>
      </p:sp>
      <p:sp>
        <p:nvSpPr>
          <p:cNvPr id="21" name="TextBox 234"/>
          <p:cNvSpPr txBox="1">
            <a:spLocks noChangeArrowheads="1"/>
          </p:cNvSpPr>
          <p:nvPr/>
        </p:nvSpPr>
        <p:spPr bwMode="auto">
          <a:xfrm>
            <a:off x="3592513" y="3284538"/>
            <a:ext cx="21796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3200" b="0" dirty="0" err="1" smtClean="0">
                <a:latin typeface="+mn-lt"/>
              </a:rPr>
              <a:t>T</a:t>
            </a:r>
            <a:r>
              <a:rPr lang="pt-PT" sz="3200" b="0" baseline="-25000" dirty="0" err="1" smtClean="0">
                <a:latin typeface="+mn-lt"/>
              </a:rPr>
              <a:t>p</a:t>
            </a:r>
            <a:r>
              <a:rPr lang="pt-PT" sz="3200" b="0" dirty="0" smtClean="0">
                <a:latin typeface="+mn-lt"/>
              </a:rPr>
              <a:t> = C / </a:t>
            </a:r>
            <a:r>
              <a:rPr lang="pt-PT" sz="3200" b="0" dirty="0" err="1" smtClean="0">
                <a:latin typeface="+mn-lt"/>
              </a:rPr>
              <a:t>V</a:t>
            </a:r>
            <a:r>
              <a:rPr lang="pt-PT" sz="3200" b="0" baseline="-25000" dirty="0" err="1" smtClean="0">
                <a:latin typeface="+mn-lt"/>
              </a:rPr>
              <a:t>p</a:t>
            </a:r>
            <a:endParaRPr lang="pt-PT" sz="3200" b="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Escolha do valor do </a:t>
            </a:r>
            <a:r>
              <a:rPr lang="pt-PT" i="1" smtClean="0"/>
              <a:t>playout delay</a:t>
            </a:r>
            <a:endParaRPr lang="pt-PT" i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610600" cy="4946104"/>
          </a:xfrm>
        </p:spPr>
        <p:txBody>
          <a:bodyPr/>
          <a:lstStyle/>
          <a:p>
            <a:r>
              <a:rPr lang="pt-PT" sz="2400" dirty="0" smtClean="0"/>
              <a:t>Quanto maior melhor ?</a:t>
            </a:r>
          </a:p>
          <a:p>
            <a:pPr lvl="1"/>
            <a:r>
              <a:rPr lang="pt-PT" sz="2000" dirty="0" smtClean="0"/>
              <a:t>Nas aplicações não elásticas </a:t>
            </a:r>
            <a:r>
              <a:rPr lang="pt-PT" sz="2000" dirty="0" err="1" smtClean="0"/>
              <a:t>uni-direccionais</a:t>
            </a:r>
            <a:r>
              <a:rPr lang="pt-PT" sz="2000" dirty="0" smtClean="0"/>
              <a:t> (</a:t>
            </a:r>
            <a:r>
              <a:rPr lang="pt-PT" sz="2000" i="1" dirty="0" err="1" smtClean="0"/>
              <a:t>progressive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streaming</a:t>
            </a:r>
            <a:r>
              <a:rPr lang="pt-PT" sz="2000" dirty="0" smtClean="0"/>
              <a:t>) um grande </a:t>
            </a:r>
            <a:r>
              <a:rPr lang="pt-PT" sz="2000" i="1" dirty="0" err="1" smtClean="0"/>
              <a:t>playout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delay</a:t>
            </a:r>
            <a:r>
              <a:rPr lang="pt-PT" sz="2000" i="1" dirty="0" smtClean="0"/>
              <a:t> </a:t>
            </a:r>
            <a:r>
              <a:rPr lang="pt-PT" sz="2000" dirty="0" smtClean="0"/>
              <a:t>apenas provoca uma grande espera no início</a:t>
            </a:r>
          </a:p>
          <a:p>
            <a:pPr lvl="1"/>
            <a:r>
              <a:rPr lang="pt-PT" sz="2000" dirty="0" smtClean="0"/>
              <a:t>Se for pequeno provoca </a:t>
            </a:r>
            <a:r>
              <a:rPr lang="pt-PT" sz="2000" i="1" dirty="0" err="1" smtClean="0"/>
              <a:t>rebuffering</a:t>
            </a:r>
            <a:r>
              <a:rPr lang="pt-PT" sz="2000" dirty="0" smtClean="0"/>
              <a:t> frequente</a:t>
            </a:r>
          </a:p>
          <a:p>
            <a:pPr lvl="1"/>
            <a:r>
              <a:rPr lang="pt-PT" sz="2000" dirty="0" smtClean="0"/>
              <a:t>No limite poder-se-ia fazer o download integral do vídeo e só depois o visualizar</a:t>
            </a:r>
          </a:p>
          <a:p>
            <a:r>
              <a:rPr lang="pt-PT" sz="2400" dirty="0" smtClean="0"/>
              <a:t>O valor pode ser arbitrário ?</a:t>
            </a:r>
          </a:p>
          <a:p>
            <a:pPr lvl="1"/>
            <a:r>
              <a:rPr lang="pt-PT" sz="2000" dirty="0" smtClean="0"/>
              <a:t>Nas </a:t>
            </a:r>
            <a:r>
              <a:rPr lang="pt-PT" sz="2000" dirty="0"/>
              <a:t>aplicações </a:t>
            </a:r>
            <a:r>
              <a:rPr lang="pt-PT" sz="2000" dirty="0" err="1"/>
              <a:t>interactivas</a:t>
            </a:r>
            <a:r>
              <a:rPr lang="pt-PT" sz="2000" dirty="0"/>
              <a:t> (telefone ou conferência) valores superiores a algumas centenas de </a:t>
            </a:r>
            <a:r>
              <a:rPr lang="pt-PT" sz="2000" dirty="0" err="1"/>
              <a:t>mili</a:t>
            </a:r>
            <a:r>
              <a:rPr lang="pt-PT" sz="2000" dirty="0"/>
              <a:t> segundos (e.g. 150 </a:t>
            </a:r>
            <a:r>
              <a:rPr lang="pt-PT" sz="2000" dirty="0" err="1"/>
              <a:t>ms</a:t>
            </a:r>
            <a:r>
              <a:rPr lang="pt-PT" sz="2000" dirty="0"/>
              <a:t>) tornam-se incomodativos ou insustentáveis</a:t>
            </a:r>
          </a:p>
          <a:p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22AA98-4EB1-7449-8BAB-6D627495EEBA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973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8013" cy="4679950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tempo de transito depende de vários factores. Alguns são constantes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Tempo de transmissão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Tempo de propagação</a:t>
            </a:r>
          </a:p>
          <a:p>
            <a:pPr marL="339725" lvl="1" indent="0" eaLnBrk="1" hangingPunct="1">
              <a:buNone/>
              <a:defRPr/>
            </a:pPr>
            <a:endParaRPr lang="pt-PT" sz="1100" dirty="0" smtClean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Outro é variável, nomeadamente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Tempo nas filas de espera ou </a:t>
            </a:r>
            <a:r>
              <a:rPr lang="pt-PT" sz="2000" i="1" dirty="0" err="1" smtClean="0">
                <a:ea typeface="ＭＳ Ｐゴシック" charset="0"/>
              </a:rPr>
              <a:t>queueing</a:t>
            </a:r>
            <a:r>
              <a:rPr lang="pt-PT" sz="2000" i="1" dirty="0" smtClean="0">
                <a:ea typeface="ＭＳ Ｐゴシック" charset="0"/>
              </a:rPr>
              <a:t> time</a:t>
            </a:r>
          </a:p>
          <a:p>
            <a:pPr lvl="1" eaLnBrk="1" hangingPunct="1">
              <a:defRPr/>
            </a:pPr>
            <a:endParaRPr lang="pt-PT" sz="2000" i="1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As aplicações não elásticas usam técnicas especiais para lidar com o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jitter</a:t>
            </a:r>
            <a:endParaRPr lang="pt-PT" sz="2400" i="1" dirty="0">
              <a:ea typeface="ＭＳ Ｐゴシック" charset="0"/>
              <a:cs typeface="ＭＳ Ｐゴシック" charset="0"/>
            </a:endParaRP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Nomeadamente </a:t>
            </a:r>
            <a:r>
              <a:rPr lang="pt-PT" sz="2000" i="1" dirty="0" err="1" smtClean="0">
                <a:ea typeface="ＭＳ Ｐゴシック" charset="0"/>
              </a:rPr>
              <a:t>buffers</a:t>
            </a:r>
            <a:r>
              <a:rPr lang="pt-PT" sz="2000" dirty="0" smtClean="0">
                <a:ea typeface="ＭＳ Ｐゴシック" charset="0"/>
              </a:rPr>
              <a:t> e </a:t>
            </a:r>
            <a:r>
              <a:rPr lang="pt-PT" sz="2000" i="1" dirty="0" err="1" smtClean="0">
                <a:ea typeface="ＭＳ Ｐゴシック" charset="0"/>
              </a:rPr>
              <a:t>playout</a:t>
            </a:r>
            <a:r>
              <a:rPr lang="pt-PT" sz="2000" i="1" dirty="0" smtClean="0">
                <a:ea typeface="ＭＳ Ｐゴシック" charset="0"/>
              </a:rPr>
              <a:t> </a:t>
            </a:r>
            <a:r>
              <a:rPr lang="pt-PT" sz="2000" i="1" dirty="0" err="1" smtClean="0">
                <a:ea typeface="ＭＳ Ｐゴシック" charset="0"/>
              </a:rPr>
              <a:t>delays</a:t>
            </a:r>
            <a:endParaRPr lang="pt-PT" sz="2000" i="1" dirty="0">
              <a:ea typeface="ＭＳ Ｐゴシック" charset="0"/>
            </a:endParaRPr>
          </a:p>
          <a:p>
            <a:pPr lvl="1" eaLnBrk="1" hangingPunct="1">
              <a:defRPr/>
            </a:pPr>
            <a:endParaRPr lang="pt-PT" sz="2000" i="1" dirty="0" smtClean="0">
              <a:ea typeface="ＭＳ Ｐゴシック" charset="0"/>
            </a:endParaRP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261350" y="6381750"/>
            <a:ext cx="873125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8B45307-3F60-C949-9693-6D575881C694}" type="slidenum">
              <a:rPr lang="en-US" sz="1200" smtClean="0">
                <a:solidFill>
                  <a:srgbClr val="898989"/>
                </a:solidFill>
              </a:rPr>
              <a:pPr eaLnBrk="1" hangingPunct="1">
                <a:defRPr/>
              </a:pPr>
              <a:t>31</a:t>
            </a:fld>
            <a:endParaRPr lang="en-US" sz="12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Tempo de transmissão (</a:t>
            </a:r>
            <a:r>
              <a:rPr lang="pt-PT" dirty="0" err="1" smtClean="0"/>
              <a:t>T</a:t>
            </a:r>
            <a:r>
              <a:rPr lang="pt-PT" baseline="-25000" dirty="0" err="1"/>
              <a:t>t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4076700"/>
            <a:ext cx="8610600" cy="2305050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O tempo de transmissão de N bits é igual a N a dividir pela velocidade de transmissão</a:t>
            </a:r>
          </a:p>
          <a:p>
            <a:pPr>
              <a:defRPr/>
            </a:pPr>
            <a:r>
              <a:rPr lang="pt-PT" sz="2000" dirty="0" smtClean="0"/>
              <a:t>64 bytes = 512 bits levam 5,12 micro segundos (10 </a:t>
            </a:r>
            <a:r>
              <a:rPr lang="pt-PT" sz="2000" baseline="30000" dirty="0" smtClean="0"/>
              <a:t>-6</a:t>
            </a:r>
            <a:r>
              <a:rPr lang="pt-PT" sz="2000" dirty="0" smtClean="0"/>
              <a:t> segundos) a serem transmitidos num canal com a velocidade de 100 Mbps</a:t>
            </a:r>
          </a:p>
          <a:p>
            <a:pPr>
              <a:defRPr/>
            </a:pPr>
            <a:r>
              <a:rPr lang="pt-PT" sz="2000" dirty="0" smtClean="0"/>
              <a:t>1 K bit (= 1024 bits) levam 1,024 segundo a serem transmitidos por um canal a 1 </a:t>
            </a:r>
            <a:r>
              <a:rPr lang="pt-PT" sz="2000" dirty="0" err="1" smtClean="0"/>
              <a:t>Kbps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9F9907-9B90-934A-93C5-0DBD36393B1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pSp>
        <p:nvGrpSpPr>
          <p:cNvPr id="20484" name="Group 100"/>
          <p:cNvGrpSpPr>
            <a:grpSpLocks/>
          </p:cNvGrpSpPr>
          <p:nvPr/>
        </p:nvGrpSpPr>
        <p:grpSpPr bwMode="auto">
          <a:xfrm>
            <a:off x="6732588" y="1773238"/>
            <a:ext cx="1477962" cy="1284287"/>
            <a:chOff x="-44" y="1473"/>
            <a:chExt cx="981" cy="1105"/>
          </a:xfrm>
        </p:grpSpPr>
        <p:pic>
          <p:nvPicPr>
            <p:cNvPr id="20497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5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0485" name="Group 100"/>
          <p:cNvGrpSpPr>
            <a:grpSpLocks/>
          </p:cNvGrpSpPr>
          <p:nvPr/>
        </p:nvGrpSpPr>
        <p:grpSpPr bwMode="auto">
          <a:xfrm>
            <a:off x="468313" y="1700213"/>
            <a:ext cx="1477962" cy="1284287"/>
            <a:chOff x="-44" y="1473"/>
            <a:chExt cx="981" cy="1105"/>
          </a:xfrm>
        </p:grpSpPr>
        <p:pic>
          <p:nvPicPr>
            <p:cNvPr id="20495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5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0486" name="Group 201"/>
          <p:cNvGrpSpPr>
            <a:grpSpLocks/>
          </p:cNvGrpSpPr>
          <p:nvPr/>
        </p:nvGrpSpPr>
        <p:grpSpPr bwMode="auto">
          <a:xfrm>
            <a:off x="1979613" y="1989138"/>
            <a:ext cx="360362" cy="565150"/>
            <a:chOff x="375561" y="297711"/>
            <a:chExt cx="1252683" cy="2138362"/>
          </a:xfrm>
        </p:grpSpPr>
        <p:sp>
          <p:nvSpPr>
            <p:cNvPr id="12" name="Freeform 11"/>
            <p:cNvSpPr/>
            <p:nvPr/>
          </p:nvSpPr>
          <p:spPr>
            <a:xfrm>
              <a:off x="375561" y="297711"/>
              <a:ext cx="971245" cy="2138362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6787" h="2138362">
                  <a:moveTo>
                    <a:pt x="0" y="0"/>
                  </a:moveTo>
                  <a:lnTo>
                    <a:pt x="0" y="1190625"/>
                  </a:lnTo>
                  <a:lnTo>
                    <a:pt x="966787" y="2138362"/>
                  </a:lnTo>
                  <a:cubicBezTo>
                    <a:pt x="965200" y="1673225"/>
                    <a:pt x="963612" y="1208087"/>
                    <a:pt x="962025" y="7429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375561" y="309724"/>
              <a:ext cx="1247166" cy="768849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  <a:gd name="connsiteX0" fmla="*/ 928688 w 1895475"/>
                <a:gd name="connsiteY0" fmla="*/ 0 h 2138362"/>
                <a:gd name="connsiteX1" fmla="*/ 0 w 1895475"/>
                <a:gd name="connsiteY1" fmla="*/ 461963 h 2138362"/>
                <a:gd name="connsiteX2" fmla="*/ 1895475 w 1895475"/>
                <a:gd name="connsiteY2" fmla="*/ 2138362 h 2138362"/>
                <a:gd name="connsiteX3" fmla="*/ 1890713 w 1895475"/>
                <a:gd name="connsiteY3" fmla="*/ 742950 h 2138362"/>
                <a:gd name="connsiteX4" fmla="*/ 928688 w 1895475"/>
                <a:gd name="connsiteY4" fmla="*/ 0 h 213836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890713 w 1895475"/>
                <a:gd name="connsiteY3" fmla="*/ 342900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238250"/>
                <a:gd name="connsiteY0" fmla="*/ 0 h 862012"/>
                <a:gd name="connsiteX1" fmla="*/ 0 w 1238250"/>
                <a:gd name="connsiteY1" fmla="*/ 61913 h 862012"/>
                <a:gd name="connsiteX2" fmla="*/ 947738 w 1238250"/>
                <a:gd name="connsiteY2" fmla="*/ 862012 h 862012"/>
                <a:gd name="connsiteX3" fmla="*/ 1238250 w 1238250"/>
                <a:gd name="connsiteY3" fmla="*/ 814388 h 862012"/>
                <a:gd name="connsiteX4" fmla="*/ 247650 w 1238250"/>
                <a:gd name="connsiteY4" fmla="*/ 0 h 8620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8 h 766762"/>
                <a:gd name="connsiteX4" fmla="*/ 233363 w 1238250"/>
                <a:gd name="connsiteY4" fmla="*/ 0 h 766762"/>
                <a:gd name="connsiteX0" fmla="*/ 233363 w 1238250"/>
                <a:gd name="connsiteY0" fmla="*/ 0 h 773376"/>
                <a:gd name="connsiteX1" fmla="*/ 0 w 1238250"/>
                <a:gd name="connsiteY1" fmla="*/ 4763 h 773376"/>
                <a:gd name="connsiteX2" fmla="*/ 952500 w 1238250"/>
                <a:gd name="connsiteY2" fmla="*/ 766762 h 773376"/>
                <a:gd name="connsiteX3" fmla="*/ 1238250 w 1238250"/>
                <a:gd name="connsiteY3" fmla="*/ 771525 h 773376"/>
                <a:gd name="connsiteX4" fmla="*/ 233363 w 1238250"/>
                <a:gd name="connsiteY4" fmla="*/ 0 h 773376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6 h 766762"/>
                <a:gd name="connsiteX4" fmla="*/ 233363 w 1238250"/>
                <a:gd name="connsiteY4" fmla="*/ 0 h 766762"/>
                <a:gd name="connsiteX0" fmla="*/ 233363 w 1238250"/>
                <a:gd name="connsiteY0" fmla="*/ 0 h 773375"/>
                <a:gd name="connsiteX1" fmla="*/ 0 w 1238250"/>
                <a:gd name="connsiteY1" fmla="*/ 4763 h 773375"/>
                <a:gd name="connsiteX2" fmla="*/ 952500 w 1238250"/>
                <a:gd name="connsiteY2" fmla="*/ 766762 h 773375"/>
                <a:gd name="connsiteX3" fmla="*/ 1238250 w 1238250"/>
                <a:gd name="connsiteY3" fmla="*/ 771523 h 773375"/>
                <a:gd name="connsiteX4" fmla="*/ 233363 w 1238250"/>
                <a:gd name="connsiteY4" fmla="*/ 0 h 773375"/>
                <a:gd name="connsiteX0" fmla="*/ 233363 w 1238250"/>
                <a:gd name="connsiteY0" fmla="*/ 0 h 771523"/>
                <a:gd name="connsiteX1" fmla="*/ 0 w 1238250"/>
                <a:gd name="connsiteY1" fmla="*/ 4763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71523"/>
                <a:gd name="connsiteX1" fmla="*/ 0 w 1238250"/>
                <a:gd name="connsiteY1" fmla="*/ 23466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8448" h="758069">
                  <a:moveTo>
                    <a:pt x="243561" y="573"/>
                  </a:moveTo>
                  <a:cubicBezTo>
                    <a:pt x="162374" y="382"/>
                    <a:pt x="235530" y="6639"/>
                    <a:pt x="0" y="0"/>
                  </a:cubicBezTo>
                  <a:lnTo>
                    <a:pt x="962698" y="753308"/>
                  </a:lnTo>
                  <a:cubicBezTo>
                    <a:pt x="1114838" y="758721"/>
                    <a:pt x="1045247" y="751718"/>
                    <a:pt x="1248448" y="758069"/>
                  </a:cubicBezTo>
                  <a:lnTo>
                    <a:pt x="243561" y="573"/>
                  </a:lnTo>
                  <a:close/>
                </a:path>
              </a:pathLst>
            </a:cu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330249" y="1066560"/>
              <a:ext cx="297995" cy="1363504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latin typeface="Gill Sans MT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20487" name="Line 305"/>
          <p:cNvSpPr>
            <a:spLocks noChangeShapeType="1"/>
          </p:cNvSpPr>
          <p:nvPr/>
        </p:nvSpPr>
        <p:spPr bwMode="auto">
          <a:xfrm>
            <a:off x="1908175" y="2708275"/>
            <a:ext cx="51117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0488" name="Straight Connector 3"/>
          <p:cNvCxnSpPr>
            <a:cxnSpLocks noChangeShapeType="1"/>
          </p:cNvCxnSpPr>
          <p:nvPr/>
        </p:nvCxnSpPr>
        <p:spPr bwMode="auto">
          <a:xfrm flipV="1">
            <a:off x="2411413" y="1700213"/>
            <a:ext cx="136842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234"/>
          <p:cNvSpPr txBox="1">
            <a:spLocks noChangeArrowheads="1"/>
          </p:cNvSpPr>
          <p:nvPr/>
        </p:nvSpPr>
        <p:spPr bwMode="auto">
          <a:xfrm>
            <a:off x="3852863" y="1412875"/>
            <a:ext cx="860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800" b="0" dirty="0" smtClean="0">
                <a:latin typeface="+mn-lt"/>
              </a:rPr>
              <a:t>N bits</a:t>
            </a:r>
          </a:p>
        </p:txBody>
      </p:sp>
      <p:sp>
        <p:nvSpPr>
          <p:cNvPr id="20" name="TextBox 234"/>
          <p:cNvSpPr txBox="1">
            <a:spLocks noChangeArrowheads="1"/>
          </p:cNvSpPr>
          <p:nvPr/>
        </p:nvSpPr>
        <p:spPr bwMode="auto">
          <a:xfrm>
            <a:off x="1006475" y="2781300"/>
            <a:ext cx="7062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800" b="0" dirty="0" smtClean="0">
                <a:latin typeface="+mn-lt"/>
              </a:rPr>
              <a:t>C</a:t>
            </a:r>
            <a:r>
              <a:rPr lang="pt-PT" sz="1800" b="0" dirty="0" smtClean="0">
                <a:latin typeface="+mn-lt"/>
              </a:rPr>
              <a:t>anal com velocidade de transmissão de </a:t>
            </a:r>
            <a:r>
              <a:rPr lang="pt-PT" sz="1800" b="0" dirty="0" err="1" smtClean="0">
                <a:latin typeface="+mn-lt"/>
              </a:rPr>
              <a:t>V</a:t>
            </a:r>
            <a:r>
              <a:rPr lang="pt-PT" sz="1800" b="0" baseline="-25000" dirty="0" err="1" smtClean="0">
                <a:latin typeface="+mn-lt"/>
              </a:rPr>
              <a:t>t</a:t>
            </a:r>
            <a:r>
              <a:rPr lang="pt-PT" sz="1800" b="0" dirty="0" smtClean="0">
                <a:latin typeface="+mn-lt"/>
              </a:rPr>
              <a:t> </a:t>
            </a:r>
            <a:r>
              <a:rPr lang="pt-PT" sz="1800" b="0" dirty="0" err="1" smtClean="0">
                <a:latin typeface="+mn-lt"/>
              </a:rPr>
              <a:t>bps</a:t>
            </a:r>
            <a:r>
              <a:rPr lang="pt-PT" sz="1800" b="0" dirty="0" smtClean="0">
                <a:latin typeface="+mn-lt"/>
              </a:rPr>
              <a:t> (bits per </a:t>
            </a:r>
            <a:r>
              <a:rPr lang="pt-PT" sz="1800" b="0" dirty="0" err="1" smtClean="0">
                <a:latin typeface="+mn-lt"/>
              </a:rPr>
              <a:t>second</a:t>
            </a:r>
            <a:r>
              <a:rPr lang="pt-PT" sz="1800" b="0" dirty="0" smtClean="0">
                <a:latin typeface="+mn-lt"/>
              </a:rPr>
              <a:t>)</a:t>
            </a:r>
          </a:p>
        </p:txBody>
      </p:sp>
      <p:sp>
        <p:nvSpPr>
          <p:cNvPr id="21" name="TextBox 234"/>
          <p:cNvSpPr txBox="1">
            <a:spLocks noChangeArrowheads="1"/>
          </p:cNvSpPr>
          <p:nvPr/>
        </p:nvSpPr>
        <p:spPr bwMode="auto">
          <a:xfrm>
            <a:off x="3568700" y="3284538"/>
            <a:ext cx="22256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3200" b="0" dirty="0" err="1" smtClean="0">
                <a:latin typeface="+mn-lt"/>
              </a:rPr>
              <a:t>T</a:t>
            </a:r>
            <a:r>
              <a:rPr lang="pt-PT" sz="3200" b="0" baseline="-25000" dirty="0" err="1">
                <a:latin typeface="+mn-lt"/>
              </a:rPr>
              <a:t>t</a:t>
            </a:r>
            <a:r>
              <a:rPr lang="pt-PT" sz="3200" b="0" dirty="0" smtClean="0">
                <a:latin typeface="+mn-lt"/>
              </a:rPr>
              <a:t> = N / </a:t>
            </a:r>
            <a:r>
              <a:rPr lang="pt-PT" sz="3200" b="0" dirty="0" err="1" smtClean="0">
                <a:latin typeface="+mn-lt"/>
              </a:rPr>
              <a:t>V</a:t>
            </a:r>
            <a:r>
              <a:rPr lang="pt-PT" sz="3200" b="0" baseline="-25000" dirty="0" err="1">
                <a:latin typeface="+mn-lt"/>
              </a:rPr>
              <a:t>t</a:t>
            </a:r>
            <a:endParaRPr lang="pt-PT" sz="3200" b="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Analogia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Um automóvel leva 2 horas a ir de Lisboa a Coimbra pela autoestrada à velocidade média de 100 Km / hora e admitindo que o percurso tem 200 Km</a:t>
            </a:r>
            <a:endParaRPr lang="pt-PT" sz="2400" dirty="0"/>
          </a:p>
          <a:p>
            <a:pPr>
              <a:defRPr/>
            </a:pPr>
            <a:r>
              <a:rPr lang="pt-PT" sz="2400" dirty="0" smtClean="0"/>
              <a:t>10 automóveis levam 200 segundos a entrarem na autoestrada admitindo que cada um leva 20 segundos a agarrar e tirar o </a:t>
            </a:r>
            <a:r>
              <a:rPr lang="pt-PT" sz="2400" i="1" dirty="0" err="1" smtClean="0"/>
              <a:t>ticket</a:t>
            </a:r>
            <a:r>
              <a:rPr lang="pt-PT" sz="2400" dirty="0" smtClean="0"/>
              <a:t> de uma portagem manual</a:t>
            </a:r>
          </a:p>
          <a:p>
            <a:pPr>
              <a:defRPr/>
            </a:pPr>
            <a:r>
              <a:rPr lang="pt-PT" sz="2400" dirty="0" smtClean="0"/>
              <a:t>Pergunta: quanto tempo levam os 10 automóveis a chegar a Coimbra admitindo que passam a portagem sem parar ? Resposta: 2 horas e 200 segundos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0FCB7B-C583-574A-9341-3462613455B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1300" y="280988"/>
            <a:ext cx="8193088" cy="833437"/>
          </a:xfrm>
        </p:spPr>
        <p:txBody>
          <a:bodyPr/>
          <a:lstStyle/>
          <a:p>
            <a:pPr eaLnBrk="1" hangingPunct="1">
              <a:defRPr/>
            </a:pPr>
            <a:r>
              <a:rPr lang="pt-PT" sz="2800" i="1" smtClean="0"/>
              <a:t>Store-</a:t>
            </a:r>
            <a:r>
              <a:rPr lang="pt-PT" sz="2800" i="1"/>
              <a:t>&amp;</a:t>
            </a:r>
            <a:r>
              <a:rPr lang="pt-PT" sz="2800" i="1" smtClean="0"/>
              <a:t>-forward </a:t>
            </a:r>
            <a:r>
              <a:rPr lang="pt-PT" sz="2800" smtClean="0"/>
              <a:t>introduz atrasos extra</a:t>
            </a:r>
            <a:endParaRPr lang="pt-PT" sz="2800"/>
          </a:p>
        </p:txBody>
      </p:sp>
      <p:sp>
        <p:nvSpPr>
          <p:cNvPr id="41" name="TextBox 40"/>
          <p:cNvSpPr txBox="1"/>
          <p:nvPr/>
        </p:nvSpPr>
        <p:spPr>
          <a:xfrm>
            <a:off x="677863" y="2708275"/>
            <a:ext cx="9096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origem</a:t>
            </a:r>
          </a:p>
        </p:txBody>
      </p:sp>
      <p:grpSp>
        <p:nvGrpSpPr>
          <p:cNvPr id="22531" name="Group 41"/>
          <p:cNvGrpSpPr>
            <a:grpSpLocks/>
          </p:cNvGrpSpPr>
          <p:nvPr/>
        </p:nvGrpSpPr>
        <p:grpSpPr bwMode="auto">
          <a:xfrm>
            <a:off x="1630363" y="2768600"/>
            <a:ext cx="1057275" cy="420688"/>
            <a:chOff x="1816230" y="6118900"/>
            <a:chExt cx="1843339" cy="739100"/>
          </a:xfrm>
        </p:grpSpPr>
        <p:pic>
          <p:nvPicPr>
            <p:cNvPr id="22583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6230" y="6144002"/>
              <a:ext cx="1843339" cy="71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1" name="Rectangle 100"/>
            <p:cNvSpPr/>
            <p:nvPr/>
          </p:nvSpPr>
          <p:spPr>
            <a:xfrm rot="1049095">
              <a:off x="1947488" y="6118900"/>
              <a:ext cx="1650399" cy="462656"/>
            </a:xfrm>
            <a:prstGeom prst="rect">
              <a:avLst/>
            </a:prstGeom>
            <a:gradFill>
              <a:gsLst>
                <a:gs pos="0">
                  <a:sysClr val="window" lastClr="FFFFFF"/>
                </a:gs>
                <a:gs pos="50000">
                  <a:sysClr val="window" lastClr="FFFFFF">
                    <a:alpha val="48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pt-PT" sz="1800" b="0" smtClean="0">
                <a:solidFill>
                  <a:srgbClr val="FFFFFF"/>
                </a:solidFill>
                <a:latin typeface="+mn-lt"/>
              </a:endParaRPr>
            </a:p>
          </p:txBody>
        </p:sp>
      </p:grpSp>
      <p:cxnSp>
        <p:nvCxnSpPr>
          <p:cNvPr id="22532" name="Straight Connector 42"/>
          <p:cNvCxnSpPr>
            <a:cxnSpLocks noChangeShapeType="1"/>
          </p:cNvCxnSpPr>
          <p:nvPr/>
        </p:nvCxnSpPr>
        <p:spPr bwMode="auto">
          <a:xfrm flipV="1">
            <a:off x="2576513" y="2874963"/>
            <a:ext cx="173831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2533" name="Group 45"/>
          <p:cNvGrpSpPr>
            <a:grpSpLocks/>
          </p:cNvGrpSpPr>
          <p:nvPr/>
        </p:nvGrpSpPr>
        <p:grpSpPr bwMode="auto">
          <a:xfrm>
            <a:off x="1735138" y="1196975"/>
            <a:ext cx="1150937" cy="730250"/>
            <a:chOff x="2387973" y="4309243"/>
            <a:chExt cx="1771787" cy="1282262"/>
          </a:xfrm>
        </p:grpSpPr>
        <p:pic>
          <p:nvPicPr>
            <p:cNvPr id="22579" name="Picture 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3481" y="4309243"/>
              <a:ext cx="1285463" cy="1282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9" name="Rectangle 88"/>
            <p:cNvSpPr/>
            <p:nvPr/>
          </p:nvSpPr>
          <p:spPr>
            <a:xfrm rot="11601822">
              <a:off x="2387973" y="5128665"/>
              <a:ext cx="1771787" cy="422704"/>
            </a:xfrm>
            <a:prstGeom prst="rect">
              <a:avLst/>
            </a:prstGeom>
            <a:gradFill>
              <a:gsLst>
                <a:gs pos="0">
                  <a:sysClr val="window" lastClr="FFFFFF"/>
                </a:gs>
                <a:gs pos="50000">
                  <a:sysClr val="window" lastClr="FFFFFF">
                    <a:alpha val="48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en-US" sz="1800" smtClean="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2859088" y="2924175"/>
            <a:ext cx="9017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V</a:t>
            </a:r>
            <a:r>
              <a:rPr lang="pt-PT" sz="1800" b="0" i="1" kern="0" baseline="-2500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</a:t>
            </a:r>
            <a:r>
              <a:rPr lang="pt-PT" sz="1800" b="0" i="1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bps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2535" name="Straight Connector 47"/>
          <p:cNvCxnSpPr>
            <a:cxnSpLocks noChangeShapeType="1"/>
          </p:cNvCxnSpPr>
          <p:nvPr/>
        </p:nvCxnSpPr>
        <p:spPr bwMode="auto">
          <a:xfrm flipV="1">
            <a:off x="4967288" y="2879725"/>
            <a:ext cx="173831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2536" name="Group 100"/>
          <p:cNvGrpSpPr>
            <a:grpSpLocks/>
          </p:cNvGrpSpPr>
          <p:nvPr/>
        </p:nvGrpSpPr>
        <p:grpSpPr bwMode="auto">
          <a:xfrm>
            <a:off x="5945188" y="2071688"/>
            <a:ext cx="1477962" cy="1284287"/>
            <a:chOff x="-44" y="1473"/>
            <a:chExt cx="981" cy="1105"/>
          </a:xfrm>
        </p:grpSpPr>
        <p:pic>
          <p:nvPicPr>
            <p:cNvPr id="22577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7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5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7519988" y="2565400"/>
            <a:ext cx="9763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destino</a:t>
            </a:r>
          </a:p>
        </p:txBody>
      </p:sp>
      <p:sp>
        <p:nvSpPr>
          <p:cNvPr id="23570" name="TextBox 52"/>
          <p:cNvSpPr txBox="1">
            <a:spLocks noChangeArrowheads="1"/>
          </p:cNvSpPr>
          <p:nvPr/>
        </p:nvSpPr>
        <p:spPr bwMode="auto">
          <a:xfrm>
            <a:off x="2374900" y="2574925"/>
            <a:ext cx="2762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600" b="0" smtClean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23571" name="TextBox 53"/>
          <p:cNvSpPr txBox="1">
            <a:spLocks noChangeArrowheads="1"/>
          </p:cNvSpPr>
          <p:nvPr/>
        </p:nvSpPr>
        <p:spPr bwMode="auto">
          <a:xfrm>
            <a:off x="2160588" y="2581275"/>
            <a:ext cx="311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600" b="0" smtClean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23572" name="TextBox 54"/>
          <p:cNvSpPr txBox="1">
            <a:spLocks noChangeArrowheads="1"/>
          </p:cNvSpPr>
          <p:nvPr/>
        </p:nvSpPr>
        <p:spPr bwMode="auto">
          <a:xfrm>
            <a:off x="1973263" y="2578100"/>
            <a:ext cx="311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600" b="0" smtClean="0">
                <a:solidFill>
                  <a:srgbClr val="000000"/>
                </a:solidFill>
                <a:latin typeface="+mn-lt"/>
              </a:rPr>
              <a:t>3</a:t>
            </a:r>
          </a:p>
        </p:txBody>
      </p:sp>
      <p:grpSp>
        <p:nvGrpSpPr>
          <p:cNvPr id="22541" name="Group 55"/>
          <p:cNvGrpSpPr>
            <a:grpSpLocks/>
          </p:cNvGrpSpPr>
          <p:nvPr/>
        </p:nvGrpSpPr>
        <p:grpSpPr bwMode="auto">
          <a:xfrm>
            <a:off x="1744663" y="1873250"/>
            <a:ext cx="2935287" cy="841375"/>
            <a:chOff x="593766" y="5264055"/>
            <a:chExt cx="3597129" cy="1011695"/>
          </a:xfrm>
        </p:grpSpPr>
        <p:grpSp>
          <p:nvGrpSpPr>
            <p:cNvPr id="22548" name="Group 56"/>
            <p:cNvGrpSpPr>
              <a:grpSpLocks/>
            </p:cNvGrpSpPr>
            <p:nvPr/>
          </p:nvGrpSpPr>
          <p:grpSpPr bwMode="auto">
            <a:xfrm>
              <a:off x="3527077" y="5264055"/>
              <a:ext cx="617671" cy="927313"/>
              <a:chOff x="2105936" y="5387204"/>
              <a:chExt cx="617671" cy="927313"/>
            </a:xfrm>
          </p:grpSpPr>
          <p:sp>
            <p:nvSpPr>
              <p:cNvPr id="23598" name="Rectangle 77"/>
              <p:cNvSpPr>
                <a:spLocks noChangeArrowheads="1"/>
              </p:cNvSpPr>
              <p:nvPr/>
            </p:nvSpPr>
            <p:spPr bwMode="auto">
              <a:xfrm>
                <a:off x="2577155" y="6049578"/>
                <a:ext cx="140072" cy="265331"/>
              </a:xfrm>
              <a:prstGeom prst="rect">
                <a:avLst/>
              </a:prstGeom>
              <a:solidFill>
                <a:srgbClr val="33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pt-PT" sz="1800" b="0">
                  <a:solidFill>
                    <a:srgbClr val="FFFFFF"/>
                  </a:solidFill>
                  <a:latin typeface="+mn-lt"/>
                </a:endParaRPr>
              </a:p>
            </p:txBody>
          </p:sp>
          <p:sp>
            <p:nvSpPr>
              <p:cNvPr id="79" name="Freeform 78"/>
              <p:cNvSpPr/>
              <p:nvPr/>
            </p:nvSpPr>
            <p:spPr>
              <a:xfrm>
                <a:off x="2110248" y="5705984"/>
                <a:ext cx="466907" cy="608925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0 w 967997"/>
                  <a:gd name="connsiteY0" fmla="*/ 0 h 2138362"/>
                  <a:gd name="connsiteX1" fmla="*/ 0 w 967997"/>
                  <a:gd name="connsiteY1" fmla="*/ 1190625 h 2138362"/>
                  <a:gd name="connsiteX2" fmla="*/ 966787 w 967997"/>
                  <a:gd name="connsiteY2" fmla="*/ 2138362 h 2138362"/>
                  <a:gd name="connsiteX3" fmla="*/ 967618 w 967997"/>
                  <a:gd name="connsiteY3" fmla="*/ 1495143 h 2138362"/>
                  <a:gd name="connsiteX4" fmla="*/ 0 w 967997"/>
                  <a:gd name="connsiteY4" fmla="*/ 0 h 2138362"/>
                  <a:gd name="connsiteX0" fmla="*/ 0 w 967997"/>
                  <a:gd name="connsiteY0" fmla="*/ 0 h 1424095"/>
                  <a:gd name="connsiteX1" fmla="*/ 0 w 967997"/>
                  <a:gd name="connsiteY1" fmla="*/ 476358 h 1424095"/>
                  <a:gd name="connsiteX2" fmla="*/ 966787 w 967997"/>
                  <a:gd name="connsiteY2" fmla="*/ 1424095 h 1424095"/>
                  <a:gd name="connsiteX3" fmla="*/ 967618 w 967997"/>
                  <a:gd name="connsiteY3" fmla="*/ 780876 h 1424095"/>
                  <a:gd name="connsiteX4" fmla="*/ 0 w 967997"/>
                  <a:gd name="connsiteY4" fmla="*/ 0 h 142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7997" h="1424095">
                    <a:moveTo>
                      <a:pt x="0" y="0"/>
                    </a:moveTo>
                    <a:lnTo>
                      <a:pt x="0" y="476358"/>
                    </a:lnTo>
                    <a:lnTo>
                      <a:pt x="966787" y="1424095"/>
                    </a:lnTo>
                    <a:cubicBezTo>
                      <a:pt x="965200" y="958958"/>
                      <a:pt x="969205" y="1246013"/>
                      <a:pt x="967618" y="78087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81BD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80" name="Freeform 79"/>
              <p:cNvSpPr/>
              <p:nvPr/>
            </p:nvSpPr>
            <p:spPr>
              <a:xfrm>
                <a:off x="2106358" y="5688804"/>
                <a:ext cx="616705" cy="355048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928688 w 1895475"/>
                  <a:gd name="connsiteY0" fmla="*/ 0 h 2138362"/>
                  <a:gd name="connsiteX1" fmla="*/ 0 w 1895475"/>
                  <a:gd name="connsiteY1" fmla="*/ 461963 h 2138362"/>
                  <a:gd name="connsiteX2" fmla="*/ 1895475 w 1895475"/>
                  <a:gd name="connsiteY2" fmla="*/ 2138362 h 2138362"/>
                  <a:gd name="connsiteX3" fmla="*/ 1890713 w 1895475"/>
                  <a:gd name="connsiteY3" fmla="*/ 742950 h 2138362"/>
                  <a:gd name="connsiteX4" fmla="*/ 928688 w 1895475"/>
                  <a:gd name="connsiteY4" fmla="*/ 0 h 213836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890713 w 1895475"/>
                  <a:gd name="connsiteY3" fmla="*/ 342900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238250"/>
                  <a:gd name="connsiteY0" fmla="*/ 0 h 862012"/>
                  <a:gd name="connsiteX1" fmla="*/ 0 w 1238250"/>
                  <a:gd name="connsiteY1" fmla="*/ 61913 h 862012"/>
                  <a:gd name="connsiteX2" fmla="*/ 947738 w 1238250"/>
                  <a:gd name="connsiteY2" fmla="*/ 862012 h 862012"/>
                  <a:gd name="connsiteX3" fmla="*/ 1238250 w 1238250"/>
                  <a:gd name="connsiteY3" fmla="*/ 814388 h 862012"/>
                  <a:gd name="connsiteX4" fmla="*/ 247650 w 1238250"/>
                  <a:gd name="connsiteY4" fmla="*/ 0 h 8620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8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6"/>
                  <a:gd name="connsiteX1" fmla="*/ 0 w 1238250"/>
                  <a:gd name="connsiteY1" fmla="*/ 4763 h 773376"/>
                  <a:gd name="connsiteX2" fmla="*/ 952500 w 1238250"/>
                  <a:gd name="connsiteY2" fmla="*/ 766762 h 773376"/>
                  <a:gd name="connsiteX3" fmla="*/ 1238250 w 1238250"/>
                  <a:gd name="connsiteY3" fmla="*/ 771525 h 773376"/>
                  <a:gd name="connsiteX4" fmla="*/ 233363 w 1238250"/>
                  <a:gd name="connsiteY4" fmla="*/ 0 h 773376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6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5"/>
                  <a:gd name="connsiteX1" fmla="*/ 0 w 1238250"/>
                  <a:gd name="connsiteY1" fmla="*/ 4763 h 773375"/>
                  <a:gd name="connsiteX2" fmla="*/ 952500 w 1238250"/>
                  <a:gd name="connsiteY2" fmla="*/ 766762 h 773375"/>
                  <a:gd name="connsiteX3" fmla="*/ 1238250 w 1238250"/>
                  <a:gd name="connsiteY3" fmla="*/ 771523 h 773375"/>
                  <a:gd name="connsiteX4" fmla="*/ 233363 w 1238250"/>
                  <a:gd name="connsiteY4" fmla="*/ 0 h 773375"/>
                  <a:gd name="connsiteX0" fmla="*/ 233363 w 1238250"/>
                  <a:gd name="connsiteY0" fmla="*/ 0 h 771523"/>
                  <a:gd name="connsiteX1" fmla="*/ 0 w 1238250"/>
                  <a:gd name="connsiteY1" fmla="*/ 4763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71523"/>
                  <a:gd name="connsiteX1" fmla="*/ 0 w 1238250"/>
                  <a:gd name="connsiteY1" fmla="*/ 23466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57496"/>
                  <a:gd name="connsiteX1" fmla="*/ 0 w 1238250"/>
                  <a:gd name="connsiteY1" fmla="*/ 9439 h 757496"/>
                  <a:gd name="connsiteX2" fmla="*/ 952500 w 1238250"/>
                  <a:gd name="connsiteY2" fmla="*/ 752735 h 757496"/>
                  <a:gd name="connsiteX3" fmla="*/ 1238250 w 1238250"/>
                  <a:gd name="connsiteY3" fmla="*/ 757496 h 757496"/>
                  <a:gd name="connsiteX4" fmla="*/ 233363 w 1238250"/>
                  <a:gd name="connsiteY4" fmla="*/ 0 h 757496"/>
                  <a:gd name="connsiteX0" fmla="*/ 233363 w 1277416"/>
                  <a:gd name="connsiteY0" fmla="*/ 0 h 813350"/>
                  <a:gd name="connsiteX1" fmla="*/ 0 w 1277416"/>
                  <a:gd name="connsiteY1" fmla="*/ 9439 h 813350"/>
                  <a:gd name="connsiteX2" fmla="*/ 952500 w 1277416"/>
                  <a:gd name="connsiteY2" fmla="*/ 752735 h 813350"/>
                  <a:gd name="connsiteX3" fmla="*/ 1277416 w 1277416"/>
                  <a:gd name="connsiteY3" fmla="*/ 813350 h 813350"/>
                  <a:gd name="connsiteX4" fmla="*/ 233363 w 1277416"/>
                  <a:gd name="connsiteY4" fmla="*/ 0 h 813350"/>
                  <a:gd name="connsiteX0" fmla="*/ 233363 w 1277416"/>
                  <a:gd name="connsiteY0" fmla="*/ 0 h 814795"/>
                  <a:gd name="connsiteX1" fmla="*/ 0 w 1277416"/>
                  <a:gd name="connsiteY1" fmla="*/ 9439 h 814795"/>
                  <a:gd name="connsiteX2" fmla="*/ 980474 w 1277416"/>
                  <a:gd name="connsiteY2" fmla="*/ 814795 h 814795"/>
                  <a:gd name="connsiteX3" fmla="*/ 1277416 w 1277416"/>
                  <a:gd name="connsiteY3" fmla="*/ 813350 h 814795"/>
                  <a:gd name="connsiteX4" fmla="*/ 233363 w 1277416"/>
                  <a:gd name="connsiteY4" fmla="*/ 0 h 814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7416" h="814795">
                    <a:moveTo>
                      <a:pt x="233363" y="0"/>
                    </a:moveTo>
                    <a:lnTo>
                      <a:pt x="0" y="9439"/>
                    </a:lnTo>
                    <a:lnTo>
                      <a:pt x="980474" y="814795"/>
                    </a:lnTo>
                    <a:cubicBezTo>
                      <a:pt x="1088424" y="806858"/>
                      <a:pt x="1074215" y="806999"/>
                      <a:pt x="1277416" y="813350"/>
                    </a:cubicBezTo>
                    <a:lnTo>
                      <a:pt x="233363" y="0"/>
                    </a:lnTo>
                    <a:close/>
                  </a:path>
                </a:pathLst>
              </a:custGeom>
              <a:solidFill>
                <a:srgbClr val="0099CC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2114139" y="5396749"/>
                <a:ext cx="595306" cy="647102"/>
              </a:xfrm>
              <a:custGeom>
                <a:avLst/>
                <a:gdLst>
                  <a:gd name="connsiteX0" fmla="*/ 5411 w 597877"/>
                  <a:gd name="connsiteY0" fmla="*/ 13527 h 646573"/>
                  <a:gd name="connsiteX1" fmla="*/ 0 w 597877"/>
                  <a:gd name="connsiteY1" fmla="*/ 305702 h 646573"/>
                  <a:gd name="connsiteX2" fmla="*/ 457200 w 597877"/>
                  <a:gd name="connsiteY2" fmla="*/ 646573 h 646573"/>
                  <a:gd name="connsiteX3" fmla="*/ 597877 w 597877"/>
                  <a:gd name="connsiteY3" fmla="*/ 646573 h 646573"/>
                  <a:gd name="connsiteX4" fmla="*/ 595172 w 597877"/>
                  <a:gd name="connsiteY4" fmla="*/ 321934 h 646573"/>
                  <a:gd name="connsiteX5" fmla="*/ 110919 w 597877"/>
                  <a:gd name="connsiteY5" fmla="*/ 0 h 646573"/>
                  <a:gd name="connsiteX6" fmla="*/ 5411 w 597877"/>
                  <a:gd name="connsiteY6" fmla="*/ 13527 h 646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7877" h="646573">
                    <a:moveTo>
                      <a:pt x="5411" y="13527"/>
                    </a:moveTo>
                    <a:lnTo>
                      <a:pt x="0" y="305702"/>
                    </a:lnTo>
                    <a:lnTo>
                      <a:pt x="457200" y="646573"/>
                    </a:lnTo>
                    <a:lnTo>
                      <a:pt x="597877" y="646573"/>
                    </a:lnTo>
                    <a:cubicBezTo>
                      <a:pt x="596975" y="538360"/>
                      <a:pt x="596074" y="430147"/>
                      <a:pt x="595172" y="321934"/>
                    </a:cubicBezTo>
                    <a:lnTo>
                      <a:pt x="110919" y="0"/>
                    </a:lnTo>
                    <a:lnTo>
                      <a:pt x="5411" y="13527"/>
                    </a:lnTo>
                    <a:close/>
                  </a:path>
                </a:pathLst>
              </a:custGeom>
              <a:noFill/>
              <a:ln w="12700" cap="flat" cmpd="sng" algn="ctr">
                <a:solidFill>
                  <a:sysClr val="windowText" lastClr="000000"/>
                </a:solidFill>
                <a:prstDash val="sysDash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cxnSp>
            <p:nvCxnSpPr>
              <p:cNvPr id="22573" name="Straight Connector 81"/>
              <p:cNvCxnSpPr>
                <a:cxnSpLocks noChangeShapeType="1"/>
                <a:stCxn id="81" idx="0"/>
              </p:cNvCxnSpPr>
              <p:nvPr/>
            </p:nvCxnSpPr>
            <p:spPr bwMode="auto">
              <a:xfrm>
                <a:off x="2118270" y="5410651"/>
                <a:ext cx="446379" cy="3111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574" name="Straight Connector 82"/>
              <p:cNvCxnSpPr>
                <a:cxnSpLocks noChangeShapeType="1"/>
                <a:endCxn id="81" idx="4"/>
              </p:cNvCxnSpPr>
              <p:nvPr/>
            </p:nvCxnSpPr>
            <p:spPr bwMode="auto">
              <a:xfrm flipV="1">
                <a:off x="2567354" y="5719058"/>
                <a:ext cx="140677" cy="27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575" name="Straight Connector 83"/>
              <p:cNvCxnSpPr>
                <a:cxnSpLocks noChangeShapeType="1"/>
                <a:endCxn id="81" idx="2"/>
              </p:cNvCxnSpPr>
              <p:nvPr/>
            </p:nvCxnSpPr>
            <p:spPr bwMode="auto">
              <a:xfrm flipH="1">
                <a:off x="2570059" y="5721763"/>
                <a:ext cx="2705" cy="32193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576" name="Straight Connector 84"/>
              <p:cNvCxnSpPr>
                <a:cxnSpLocks noChangeShapeType="1"/>
              </p:cNvCxnSpPr>
              <p:nvPr/>
            </p:nvCxnSpPr>
            <p:spPr bwMode="auto">
              <a:xfrm flipH="1">
                <a:off x="2221974" y="5387204"/>
                <a:ext cx="2705" cy="32193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2549" name="Group 57"/>
            <p:cNvGrpSpPr>
              <a:grpSpLocks/>
            </p:cNvGrpSpPr>
            <p:nvPr/>
          </p:nvGrpSpPr>
          <p:grpSpPr bwMode="auto">
            <a:xfrm>
              <a:off x="1326802" y="5273580"/>
              <a:ext cx="617671" cy="927313"/>
              <a:chOff x="2105936" y="5387204"/>
              <a:chExt cx="617671" cy="927313"/>
            </a:xfrm>
          </p:grpSpPr>
          <p:sp>
            <p:nvSpPr>
              <p:cNvPr id="70" name="Freeform 69"/>
              <p:cNvSpPr/>
              <p:nvPr/>
            </p:nvSpPr>
            <p:spPr>
              <a:xfrm>
                <a:off x="2110224" y="5706003"/>
                <a:ext cx="466907" cy="608926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0 w 967997"/>
                  <a:gd name="connsiteY0" fmla="*/ 0 h 2138362"/>
                  <a:gd name="connsiteX1" fmla="*/ 0 w 967997"/>
                  <a:gd name="connsiteY1" fmla="*/ 1190625 h 2138362"/>
                  <a:gd name="connsiteX2" fmla="*/ 966787 w 967997"/>
                  <a:gd name="connsiteY2" fmla="*/ 2138362 h 2138362"/>
                  <a:gd name="connsiteX3" fmla="*/ 967618 w 967997"/>
                  <a:gd name="connsiteY3" fmla="*/ 1495143 h 2138362"/>
                  <a:gd name="connsiteX4" fmla="*/ 0 w 967997"/>
                  <a:gd name="connsiteY4" fmla="*/ 0 h 2138362"/>
                  <a:gd name="connsiteX0" fmla="*/ 0 w 967997"/>
                  <a:gd name="connsiteY0" fmla="*/ 0 h 1424095"/>
                  <a:gd name="connsiteX1" fmla="*/ 0 w 967997"/>
                  <a:gd name="connsiteY1" fmla="*/ 476358 h 1424095"/>
                  <a:gd name="connsiteX2" fmla="*/ 966787 w 967997"/>
                  <a:gd name="connsiteY2" fmla="*/ 1424095 h 1424095"/>
                  <a:gd name="connsiteX3" fmla="*/ 967618 w 967997"/>
                  <a:gd name="connsiteY3" fmla="*/ 780876 h 1424095"/>
                  <a:gd name="connsiteX4" fmla="*/ 0 w 967997"/>
                  <a:gd name="connsiteY4" fmla="*/ 0 h 142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7997" h="1424095">
                    <a:moveTo>
                      <a:pt x="0" y="0"/>
                    </a:moveTo>
                    <a:lnTo>
                      <a:pt x="0" y="476358"/>
                    </a:lnTo>
                    <a:lnTo>
                      <a:pt x="966787" y="1424095"/>
                    </a:lnTo>
                    <a:cubicBezTo>
                      <a:pt x="965200" y="958958"/>
                      <a:pt x="969205" y="1246013"/>
                      <a:pt x="967618" y="78087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81BD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71" name="Freeform 70"/>
              <p:cNvSpPr/>
              <p:nvPr/>
            </p:nvSpPr>
            <p:spPr>
              <a:xfrm>
                <a:off x="2106333" y="5688824"/>
                <a:ext cx="616707" cy="355048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928688 w 1895475"/>
                  <a:gd name="connsiteY0" fmla="*/ 0 h 2138362"/>
                  <a:gd name="connsiteX1" fmla="*/ 0 w 1895475"/>
                  <a:gd name="connsiteY1" fmla="*/ 461963 h 2138362"/>
                  <a:gd name="connsiteX2" fmla="*/ 1895475 w 1895475"/>
                  <a:gd name="connsiteY2" fmla="*/ 2138362 h 2138362"/>
                  <a:gd name="connsiteX3" fmla="*/ 1890713 w 1895475"/>
                  <a:gd name="connsiteY3" fmla="*/ 742950 h 2138362"/>
                  <a:gd name="connsiteX4" fmla="*/ 928688 w 1895475"/>
                  <a:gd name="connsiteY4" fmla="*/ 0 h 213836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890713 w 1895475"/>
                  <a:gd name="connsiteY3" fmla="*/ 342900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238250"/>
                  <a:gd name="connsiteY0" fmla="*/ 0 h 862012"/>
                  <a:gd name="connsiteX1" fmla="*/ 0 w 1238250"/>
                  <a:gd name="connsiteY1" fmla="*/ 61913 h 862012"/>
                  <a:gd name="connsiteX2" fmla="*/ 947738 w 1238250"/>
                  <a:gd name="connsiteY2" fmla="*/ 862012 h 862012"/>
                  <a:gd name="connsiteX3" fmla="*/ 1238250 w 1238250"/>
                  <a:gd name="connsiteY3" fmla="*/ 814388 h 862012"/>
                  <a:gd name="connsiteX4" fmla="*/ 247650 w 1238250"/>
                  <a:gd name="connsiteY4" fmla="*/ 0 h 8620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8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6"/>
                  <a:gd name="connsiteX1" fmla="*/ 0 w 1238250"/>
                  <a:gd name="connsiteY1" fmla="*/ 4763 h 773376"/>
                  <a:gd name="connsiteX2" fmla="*/ 952500 w 1238250"/>
                  <a:gd name="connsiteY2" fmla="*/ 766762 h 773376"/>
                  <a:gd name="connsiteX3" fmla="*/ 1238250 w 1238250"/>
                  <a:gd name="connsiteY3" fmla="*/ 771525 h 773376"/>
                  <a:gd name="connsiteX4" fmla="*/ 233363 w 1238250"/>
                  <a:gd name="connsiteY4" fmla="*/ 0 h 773376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6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5"/>
                  <a:gd name="connsiteX1" fmla="*/ 0 w 1238250"/>
                  <a:gd name="connsiteY1" fmla="*/ 4763 h 773375"/>
                  <a:gd name="connsiteX2" fmla="*/ 952500 w 1238250"/>
                  <a:gd name="connsiteY2" fmla="*/ 766762 h 773375"/>
                  <a:gd name="connsiteX3" fmla="*/ 1238250 w 1238250"/>
                  <a:gd name="connsiteY3" fmla="*/ 771523 h 773375"/>
                  <a:gd name="connsiteX4" fmla="*/ 233363 w 1238250"/>
                  <a:gd name="connsiteY4" fmla="*/ 0 h 773375"/>
                  <a:gd name="connsiteX0" fmla="*/ 233363 w 1238250"/>
                  <a:gd name="connsiteY0" fmla="*/ 0 h 771523"/>
                  <a:gd name="connsiteX1" fmla="*/ 0 w 1238250"/>
                  <a:gd name="connsiteY1" fmla="*/ 4763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71523"/>
                  <a:gd name="connsiteX1" fmla="*/ 0 w 1238250"/>
                  <a:gd name="connsiteY1" fmla="*/ 23466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57496"/>
                  <a:gd name="connsiteX1" fmla="*/ 0 w 1238250"/>
                  <a:gd name="connsiteY1" fmla="*/ 9439 h 757496"/>
                  <a:gd name="connsiteX2" fmla="*/ 952500 w 1238250"/>
                  <a:gd name="connsiteY2" fmla="*/ 752735 h 757496"/>
                  <a:gd name="connsiteX3" fmla="*/ 1238250 w 1238250"/>
                  <a:gd name="connsiteY3" fmla="*/ 757496 h 757496"/>
                  <a:gd name="connsiteX4" fmla="*/ 233363 w 1238250"/>
                  <a:gd name="connsiteY4" fmla="*/ 0 h 757496"/>
                  <a:gd name="connsiteX0" fmla="*/ 233363 w 1277416"/>
                  <a:gd name="connsiteY0" fmla="*/ 0 h 813350"/>
                  <a:gd name="connsiteX1" fmla="*/ 0 w 1277416"/>
                  <a:gd name="connsiteY1" fmla="*/ 9439 h 813350"/>
                  <a:gd name="connsiteX2" fmla="*/ 952500 w 1277416"/>
                  <a:gd name="connsiteY2" fmla="*/ 752735 h 813350"/>
                  <a:gd name="connsiteX3" fmla="*/ 1277416 w 1277416"/>
                  <a:gd name="connsiteY3" fmla="*/ 813350 h 813350"/>
                  <a:gd name="connsiteX4" fmla="*/ 233363 w 1277416"/>
                  <a:gd name="connsiteY4" fmla="*/ 0 h 813350"/>
                  <a:gd name="connsiteX0" fmla="*/ 233363 w 1277416"/>
                  <a:gd name="connsiteY0" fmla="*/ 0 h 814795"/>
                  <a:gd name="connsiteX1" fmla="*/ 0 w 1277416"/>
                  <a:gd name="connsiteY1" fmla="*/ 9439 h 814795"/>
                  <a:gd name="connsiteX2" fmla="*/ 980474 w 1277416"/>
                  <a:gd name="connsiteY2" fmla="*/ 814795 h 814795"/>
                  <a:gd name="connsiteX3" fmla="*/ 1277416 w 1277416"/>
                  <a:gd name="connsiteY3" fmla="*/ 813350 h 814795"/>
                  <a:gd name="connsiteX4" fmla="*/ 233363 w 1277416"/>
                  <a:gd name="connsiteY4" fmla="*/ 0 h 814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7416" h="814795">
                    <a:moveTo>
                      <a:pt x="233363" y="0"/>
                    </a:moveTo>
                    <a:lnTo>
                      <a:pt x="0" y="9439"/>
                    </a:lnTo>
                    <a:lnTo>
                      <a:pt x="980474" y="814795"/>
                    </a:lnTo>
                    <a:cubicBezTo>
                      <a:pt x="1088424" y="806858"/>
                      <a:pt x="1074215" y="806999"/>
                      <a:pt x="1277416" y="813350"/>
                    </a:cubicBezTo>
                    <a:lnTo>
                      <a:pt x="233363" y="0"/>
                    </a:lnTo>
                    <a:close/>
                  </a:path>
                </a:pathLst>
              </a:custGeom>
              <a:solidFill>
                <a:srgbClr val="0099CC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3592" name="Rectangle 71"/>
              <p:cNvSpPr>
                <a:spLocks noChangeArrowheads="1"/>
              </p:cNvSpPr>
              <p:nvPr/>
            </p:nvSpPr>
            <p:spPr bwMode="auto">
              <a:xfrm>
                <a:off x="2577131" y="6049598"/>
                <a:ext cx="140072" cy="265332"/>
              </a:xfrm>
              <a:prstGeom prst="rect">
                <a:avLst/>
              </a:prstGeom>
              <a:solidFill>
                <a:srgbClr val="33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pt-PT" sz="1800" b="0">
                  <a:solidFill>
                    <a:srgbClr val="FFFFFF"/>
                  </a:solidFill>
                  <a:latin typeface="+mn-lt"/>
                </a:endParaRPr>
              </a:p>
            </p:txBody>
          </p:sp>
          <p:sp>
            <p:nvSpPr>
              <p:cNvPr id="73" name="Freeform 72"/>
              <p:cNvSpPr/>
              <p:nvPr/>
            </p:nvSpPr>
            <p:spPr>
              <a:xfrm>
                <a:off x="2114115" y="5396768"/>
                <a:ext cx="595306" cy="647103"/>
              </a:xfrm>
              <a:custGeom>
                <a:avLst/>
                <a:gdLst>
                  <a:gd name="connsiteX0" fmla="*/ 5411 w 597877"/>
                  <a:gd name="connsiteY0" fmla="*/ 13527 h 646573"/>
                  <a:gd name="connsiteX1" fmla="*/ 0 w 597877"/>
                  <a:gd name="connsiteY1" fmla="*/ 305702 h 646573"/>
                  <a:gd name="connsiteX2" fmla="*/ 457200 w 597877"/>
                  <a:gd name="connsiteY2" fmla="*/ 646573 h 646573"/>
                  <a:gd name="connsiteX3" fmla="*/ 597877 w 597877"/>
                  <a:gd name="connsiteY3" fmla="*/ 646573 h 646573"/>
                  <a:gd name="connsiteX4" fmla="*/ 595172 w 597877"/>
                  <a:gd name="connsiteY4" fmla="*/ 321934 h 646573"/>
                  <a:gd name="connsiteX5" fmla="*/ 110919 w 597877"/>
                  <a:gd name="connsiteY5" fmla="*/ 0 h 646573"/>
                  <a:gd name="connsiteX6" fmla="*/ 5411 w 597877"/>
                  <a:gd name="connsiteY6" fmla="*/ 13527 h 646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7877" h="646573">
                    <a:moveTo>
                      <a:pt x="5411" y="13527"/>
                    </a:moveTo>
                    <a:lnTo>
                      <a:pt x="0" y="305702"/>
                    </a:lnTo>
                    <a:lnTo>
                      <a:pt x="457200" y="646573"/>
                    </a:lnTo>
                    <a:lnTo>
                      <a:pt x="597877" y="646573"/>
                    </a:lnTo>
                    <a:cubicBezTo>
                      <a:pt x="596975" y="538360"/>
                      <a:pt x="596074" y="430147"/>
                      <a:pt x="595172" y="321934"/>
                    </a:cubicBezTo>
                    <a:lnTo>
                      <a:pt x="110919" y="0"/>
                    </a:lnTo>
                    <a:lnTo>
                      <a:pt x="5411" y="13527"/>
                    </a:lnTo>
                    <a:close/>
                  </a:path>
                </a:pathLst>
              </a:custGeom>
              <a:noFill/>
              <a:ln w="12700" cap="flat" cmpd="sng" algn="ctr">
                <a:solidFill>
                  <a:sysClr val="windowText" lastClr="000000"/>
                </a:solidFill>
                <a:prstDash val="sysDash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cxnSp>
            <p:nvCxnSpPr>
              <p:cNvPr id="22565" name="Straight Connector 73"/>
              <p:cNvCxnSpPr>
                <a:cxnSpLocks noChangeShapeType="1"/>
                <a:stCxn id="73" idx="0"/>
              </p:cNvCxnSpPr>
              <p:nvPr/>
            </p:nvCxnSpPr>
            <p:spPr bwMode="auto">
              <a:xfrm>
                <a:off x="2118270" y="5410651"/>
                <a:ext cx="446379" cy="3111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566" name="Straight Connector 74"/>
              <p:cNvCxnSpPr>
                <a:cxnSpLocks noChangeShapeType="1"/>
                <a:endCxn id="73" idx="4"/>
              </p:cNvCxnSpPr>
              <p:nvPr/>
            </p:nvCxnSpPr>
            <p:spPr bwMode="auto">
              <a:xfrm flipV="1">
                <a:off x="2567354" y="5719058"/>
                <a:ext cx="140677" cy="27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567" name="Straight Connector 75"/>
              <p:cNvCxnSpPr>
                <a:cxnSpLocks noChangeShapeType="1"/>
                <a:endCxn id="73" idx="2"/>
              </p:cNvCxnSpPr>
              <p:nvPr/>
            </p:nvCxnSpPr>
            <p:spPr bwMode="auto">
              <a:xfrm flipH="1">
                <a:off x="2570059" y="5721763"/>
                <a:ext cx="2705" cy="32193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568" name="Straight Connector 76"/>
              <p:cNvCxnSpPr>
                <a:cxnSpLocks noChangeShapeType="1"/>
              </p:cNvCxnSpPr>
              <p:nvPr/>
            </p:nvCxnSpPr>
            <p:spPr bwMode="auto">
              <a:xfrm flipH="1">
                <a:off x="2221974" y="5387204"/>
                <a:ext cx="2705" cy="32193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2550" name="Group 58"/>
            <p:cNvGrpSpPr>
              <a:grpSpLocks/>
            </p:cNvGrpSpPr>
            <p:nvPr/>
          </p:nvGrpSpPr>
          <p:grpSpPr bwMode="auto">
            <a:xfrm>
              <a:off x="971797" y="5294415"/>
              <a:ext cx="605641" cy="915203"/>
              <a:chOff x="335231" y="4405745"/>
              <a:chExt cx="1252537" cy="2138362"/>
            </a:xfrm>
          </p:grpSpPr>
          <p:sp>
            <p:nvSpPr>
              <p:cNvPr id="67" name="Freeform 66"/>
              <p:cNvSpPr/>
              <p:nvPr/>
            </p:nvSpPr>
            <p:spPr>
              <a:xfrm>
                <a:off x="333961" y="4406169"/>
                <a:ext cx="969641" cy="2136353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6787" h="2138362">
                    <a:moveTo>
                      <a:pt x="0" y="0"/>
                    </a:moveTo>
                    <a:lnTo>
                      <a:pt x="0" y="1190625"/>
                    </a:lnTo>
                    <a:lnTo>
                      <a:pt x="966787" y="2138362"/>
                    </a:lnTo>
                    <a:cubicBezTo>
                      <a:pt x="965200" y="1673225"/>
                      <a:pt x="963612" y="1208087"/>
                      <a:pt x="962025" y="74295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81BD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68" name="Freeform 67"/>
              <p:cNvSpPr/>
              <p:nvPr/>
            </p:nvSpPr>
            <p:spPr>
              <a:xfrm>
                <a:off x="350055" y="4410631"/>
                <a:ext cx="1239211" cy="771583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928688 w 1895475"/>
                  <a:gd name="connsiteY0" fmla="*/ 0 h 2138362"/>
                  <a:gd name="connsiteX1" fmla="*/ 0 w 1895475"/>
                  <a:gd name="connsiteY1" fmla="*/ 461963 h 2138362"/>
                  <a:gd name="connsiteX2" fmla="*/ 1895475 w 1895475"/>
                  <a:gd name="connsiteY2" fmla="*/ 2138362 h 2138362"/>
                  <a:gd name="connsiteX3" fmla="*/ 1890713 w 1895475"/>
                  <a:gd name="connsiteY3" fmla="*/ 742950 h 2138362"/>
                  <a:gd name="connsiteX4" fmla="*/ 928688 w 1895475"/>
                  <a:gd name="connsiteY4" fmla="*/ 0 h 213836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890713 w 1895475"/>
                  <a:gd name="connsiteY3" fmla="*/ 342900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238250"/>
                  <a:gd name="connsiteY0" fmla="*/ 0 h 862012"/>
                  <a:gd name="connsiteX1" fmla="*/ 0 w 1238250"/>
                  <a:gd name="connsiteY1" fmla="*/ 61913 h 862012"/>
                  <a:gd name="connsiteX2" fmla="*/ 947738 w 1238250"/>
                  <a:gd name="connsiteY2" fmla="*/ 862012 h 862012"/>
                  <a:gd name="connsiteX3" fmla="*/ 1238250 w 1238250"/>
                  <a:gd name="connsiteY3" fmla="*/ 814388 h 862012"/>
                  <a:gd name="connsiteX4" fmla="*/ 247650 w 1238250"/>
                  <a:gd name="connsiteY4" fmla="*/ 0 h 8620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8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6"/>
                  <a:gd name="connsiteX1" fmla="*/ 0 w 1238250"/>
                  <a:gd name="connsiteY1" fmla="*/ 4763 h 773376"/>
                  <a:gd name="connsiteX2" fmla="*/ 952500 w 1238250"/>
                  <a:gd name="connsiteY2" fmla="*/ 766762 h 773376"/>
                  <a:gd name="connsiteX3" fmla="*/ 1238250 w 1238250"/>
                  <a:gd name="connsiteY3" fmla="*/ 771525 h 773376"/>
                  <a:gd name="connsiteX4" fmla="*/ 233363 w 1238250"/>
                  <a:gd name="connsiteY4" fmla="*/ 0 h 773376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6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5"/>
                  <a:gd name="connsiteX1" fmla="*/ 0 w 1238250"/>
                  <a:gd name="connsiteY1" fmla="*/ 4763 h 773375"/>
                  <a:gd name="connsiteX2" fmla="*/ 952500 w 1238250"/>
                  <a:gd name="connsiteY2" fmla="*/ 766762 h 773375"/>
                  <a:gd name="connsiteX3" fmla="*/ 1238250 w 1238250"/>
                  <a:gd name="connsiteY3" fmla="*/ 771523 h 773375"/>
                  <a:gd name="connsiteX4" fmla="*/ 233363 w 1238250"/>
                  <a:gd name="connsiteY4" fmla="*/ 0 h 773375"/>
                  <a:gd name="connsiteX0" fmla="*/ 233363 w 1238250"/>
                  <a:gd name="connsiteY0" fmla="*/ 0 h 771523"/>
                  <a:gd name="connsiteX1" fmla="*/ 0 w 1238250"/>
                  <a:gd name="connsiteY1" fmla="*/ 4763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71523"/>
                  <a:gd name="connsiteX1" fmla="*/ 0 w 1238250"/>
                  <a:gd name="connsiteY1" fmla="*/ 23466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57496"/>
                  <a:gd name="connsiteX1" fmla="*/ 0 w 1238250"/>
                  <a:gd name="connsiteY1" fmla="*/ 9439 h 757496"/>
                  <a:gd name="connsiteX2" fmla="*/ 952500 w 1238250"/>
                  <a:gd name="connsiteY2" fmla="*/ 752735 h 757496"/>
                  <a:gd name="connsiteX3" fmla="*/ 1238250 w 1238250"/>
                  <a:gd name="connsiteY3" fmla="*/ 757496 h 757496"/>
                  <a:gd name="connsiteX4" fmla="*/ 233363 w 1238250"/>
                  <a:gd name="connsiteY4" fmla="*/ 0 h 757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8250" h="757496">
                    <a:moveTo>
                      <a:pt x="233363" y="0"/>
                    </a:moveTo>
                    <a:lnTo>
                      <a:pt x="0" y="9439"/>
                    </a:lnTo>
                    <a:lnTo>
                      <a:pt x="952500" y="752735"/>
                    </a:lnTo>
                    <a:cubicBezTo>
                      <a:pt x="1060450" y="744798"/>
                      <a:pt x="1035049" y="751145"/>
                      <a:pt x="1238250" y="757496"/>
                    </a:cubicBezTo>
                    <a:lnTo>
                      <a:pt x="233363" y="0"/>
                    </a:lnTo>
                    <a:close/>
                  </a:path>
                </a:pathLst>
              </a:custGeom>
              <a:solidFill>
                <a:srgbClr val="0099CC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3589" name="Rectangle 68"/>
              <p:cNvSpPr>
                <a:spLocks noChangeArrowheads="1"/>
              </p:cNvSpPr>
              <p:nvPr/>
            </p:nvSpPr>
            <p:spPr bwMode="auto">
              <a:xfrm>
                <a:off x="1299580" y="5177755"/>
                <a:ext cx="289686" cy="1351386"/>
              </a:xfrm>
              <a:prstGeom prst="rect">
                <a:avLst/>
              </a:prstGeom>
              <a:solidFill>
                <a:srgbClr val="33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pt-PT" sz="1800" b="0">
                  <a:solidFill>
                    <a:srgbClr val="FFFFFF"/>
                  </a:solidFill>
                  <a:latin typeface="+mn-lt"/>
                </a:endParaRPr>
              </a:p>
            </p:txBody>
          </p:sp>
        </p:grpSp>
        <p:sp>
          <p:nvSpPr>
            <p:cNvPr id="23580" name="Rectangle 59"/>
            <p:cNvSpPr>
              <a:spLocks noChangeArrowheads="1"/>
            </p:cNvSpPr>
            <p:nvPr/>
          </p:nvSpPr>
          <p:spPr bwMode="auto">
            <a:xfrm>
              <a:off x="1838851" y="6126859"/>
              <a:ext cx="2180844" cy="64901"/>
            </a:xfrm>
            <a:prstGeom prst="rect">
              <a:avLst/>
            </a:pr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defRPr/>
              </a:pPr>
              <a:endParaRPr lang="pt-PT" sz="1800" b="0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23581" name="Right Arrow 60"/>
            <p:cNvSpPr>
              <a:spLocks noChangeArrowheads="1"/>
            </p:cNvSpPr>
            <p:nvPr/>
          </p:nvSpPr>
          <p:spPr bwMode="auto">
            <a:xfrm>
              <a:off x="2556720" y="6056232"/>
              <a:ext cx="266527" cy="219518"/>
            </a:xfrm>
            <a:prstGeom prst="rightArrow">
              <a:avLst>
                <a:gd name="adj1" fmla="val 13889"/>
                <a:gd name="adj2" fmla="val 53703"/>
              </a:avLst>
            </a:pr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defRPr/>
              </a:pPr>
              <a:endParaRPr lang="pt-PT" sz="1800" b="0">
                <a:solidFill>
                  <a:srgbClr val="FFFFFF"/>
                </a:solidFill>
                <a:latin typeface="+mn-lt"/>
              </a:endParaRPr>
            </a:p>
          </p:txBody>
        </p:sp>
        <p:grpSp>
          <p:nvGrpSpPr>
            <p:cNvPr id="22553" name="Group 61"/>
            <p:cNvGrpSpPr>
              <a:grpSpLocks/>
            </p:cNvGrpSpPr>
            <p:nvPr/>
          </p:nvGrpSpPr>
          <p:grpSpPr bwMode="auto">
            <a:xfrm>
              <a:off x="593766" y="5284519"/>
              <a:ext cx="605641" cy="915203"/>
              <a:chOff x="335231" y="4405745"/>
              <a:chExt cx="1252537" cy="2138362"/>
            </a:xfrm>
          </p:grpSpPr>
          <p:sp>
            <p:nvSpPr>
              <p:cNvPr id="64" name="Freeform 63"/>
              <p:cNvSpPr/>
              <p:nvPr/>
            </p:nvSpPr>
            <p:spPr>
              <a:xfrm>
                <a:off x="335231" y="4406992"/>
                <a:ext cx="965619" cy="2136350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6787" h="2138362">
                    <a:moveTo>
                      <a:pt x="0" y="0"/>
                    </a:moveTo>
                    <a:lnTo>
                      <a:pt x="0" y="1190625"/>
                    </a:lnTo>
                    <a:lnTo>
                      <a:pt x="966787" y="2138362"/>
                    </a:lnTo>
                    <a:cubicBezTo>
                      <a:pt x="965200" y="1673225"/>
                      <a:pt x="963612" y="1208087"/>
                      <a:pt x="962025" y="74295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81BD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351325" y="4411451"/>
                <a:ext cx="1235186" cy="771586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928688 w 1895475"/>
                  <a:gd name="connsiteY0" fmla="*/ 0 h 2138362"/>
                  <a:gd name="connsiteX1" fmla="*/ 0 w 1895475"/>
                  <a:gd name="connsiteY1" fmla="*/ 461963 h 2138362"/>
                  <a:gd name="connsiteX2" fmla="*/ 1895475 w 1895475"/>
                  <a:gd name="connsiteY2" fmla="*/ 2138362 h 2138362"/>
                  <a:gd name="connsiteX3" fmla="*/ 1890713 w 1895475"/>
                  <a:gd name="connsiteY3" fmla="*/ 742950 h 2138362"/>
                  <a:gd name="connsiteX4" fmla="*/ 928688 w 1895475"/>
                  <a:gd name="connsiteY4" fmla="*/ 0 h 213836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890713 w 1895475"/>
                  <a:gd name="connsiteY3" fmla="*/ 342900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238250"/>
                  <a:gd name="connsiteY0" fmla="*/ 0 h 862012"/>
                  <a:gd name="connsiteX1" fmla="*/ 0 w 1238250"/>
                  <a:gd name="connsiteY1" fmla="*/ 61913 h 862012"/>
                  <a:gd name="connsiteX2" fmla="*/ 947738 w 1238250"/>
                  <a:gd name="connsiteY2" fmla="*/ 862012 h 862012"/>
                  <a:gd name="connsiteX3" fmla="*/ 1238250 w 1238250"/>
                  <a:gd name="connsiteY3" fmla="*/ 814388 h 862012"/>
                  <a:gd name="connsiteX4" fmla="*/ 247650 w 1238250"/>
                  <a:gd name="connsiteY4" fmla="*/ 0 h 8620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8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6"/>
                  <a:gd name="connsiteX1" fmla="*/ 0 w 1238250"/>
                  <a:gd name="connsiteY1" fmla="*/ 4763 h 773376"/>
                  <a:gd name="connsiteX2" fmla="*/ 952500 w 1238250"/>
                  <a:gd name="connsiteY2" fmla="*/ 766762 h 773376"/>
                  <a:gd name="connsiteX3" fmla="*/ 1238250 w 1238250"/>
                  <a:gd name="connsiteY3" fmla="*/ 771525 h 773376"/>
                  <a:gd name="connsiteX4" fmla="*/ 233363 w 1238250"/>
                  <a:gd name="connsiteY4" fmla="*/ 0 h 773376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6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5"/>
                  <a:gd name="connsiteX1" fmla="*/ 0 w 1238250"/>
                  <a:gd name="connsiteY1" fmla="*/ 4763 h 773375"/>
                  <a:gd name="connsiteX2" fmla="*/ 952500 w 1238250"/>
                  <a:gd name="connsiteY2" fmla="*/ 766762 h 773375"/>
                  <a:gd name="connsiteX3" fmla="*/ 1238250 w 1238250"/>
                  <a:gd name="connsiteY3" fmla="*/ 771523 h 773375"/>
                  <a:gd name="connsiteX4" fmla="*/ 233363 w 1238250"/>
                  <a:gd name="connsiteY4" fmla="*/ 0 h 773375"/>
                  <a:gd name="connsiteX0" fmla="*/ 233363 w 1238250"/>
                  <a:gd name="connsiteY0" fmla="*/ 0 h 771523"/>
                  <a:gd name="connsiteX1" fmla="*/ 0 w 1238250"/>
                  <a:gd name="connsiteY1" fmla="*/ 4763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71523"/>
                  <a:gd name="connsiteX1" fmla="*/ 0 w 1238250"/>
                  <a:gd name="connsiteY1" fmla="*/ 23466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57496"/>
                  <a:gd name="connsiteX1" fmla="*/ 0 w 1238250"/>
                  <a:gd name="connsiteY1" fmla="*/ 9439 h 757496"/>
                  <a:gd name="connsiteX2" fmla="*/ 952500 w 1238250"/>
                  <a:gd name="connsiteY2" fmla="*/ 752735 h 757496"/>
                  <a:gd name="connsiteX3" fmla="*/ 1238250 w 1238250"/>
                  <a:gd name="connsiteY3" fmla="*/ 757496 h 757496"/>
                  <a:gd name="connsiteX4" fmla="*/ 233363 w 1238250"/>
                  <a:gd name="connsiteY4" fmla="*/ 0 h 757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8250" h="757496">
                    <a:moveTo>
                      <a:pt x="233363" y="0"/>
                    </a:moveTo>
                    <a:lnTo>
                      <a:pt x="0" y="9439"/>
                    </a:lnTo>
                    <a:lnTo>
                      <a:pt x="952500" y="752735"/>
                    </a:lnTo>
                    <a:cubicBezTo>
                      <a:pt x="1060450" y="744798"/>
                      <a:pt x="1035049" y="751145"/>
                      <a:pt x="1238250" y="757496"/>
                    </a:cubicBezTo>
                    <a:lnTo>
                      <a:pt x="233363" y="0"/>
                    </a:lnTo>
                    <a:close/>
                  </a:path>
                </a:pathLst>
              </a:custGeom>
              <a:solidFill>
                <a:srgbClr val="0099CC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3586" name="Rectangle 65"/>
              <p:cNvSpPr>
                <a:spLocks noChangeArrowheads="1"/>
              </p:cNvSpPr>
              <p:nvPr/>
            </p:nvSpPr>
            <p:spPr bwMode="auto">
              <a:xfrm>
                <a:off x="1296825" y="5178575"/>
                <a:ext cx="289686" cy="1351389"/>
              </a:xfrm>
              <a:prstGeom prst="rect">
                <a:avLst/>
              </a:prstGeom>
              <a:solidFill>
                <a:srgbClr val="33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pt-PT" sz="1800" b="0">
                  <a:solidFill>
                    <a:srgbClr val="FFFFFF"/>
                  </a:solidFill>
                  <a:latin typeface="+mn-lt"/>
                </a:endParaRPr>
              </a:p>
            </p:txBody>
          </p:sp>
        </p:grpSp>
        <p:sp>
          <p:nvSpPr>
            <p:cNvPr id="23583" name="Right Arrow 62"/>
            <p:cNvSpPr>
              <a:spLocks noChangeArrowheads="1"/>
            </p:cNvSpPr>
            <p:nvPr/>
          </p:nvSpPr>
          <p:spPr bwMode="auto">
            <a:xfrm rot="-5245926">
              <a:off x="3947358" y="5684800"/>
              <a:ext cx="267240" cy="219835"/>
            </a:xfrm>
            <a:prstGeom prst="rightArrow">
              <a:avLst>
                <a:gd name="adj1" fmla="val 13889"/>
                <a:gd name="adj2" fmla="val 53702"/>
              </a:avLst>
            </a:pr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defRPr/>
              </a:pPr>
              <a:endParaRPr lang="pt-PT" sz="1800" b="0">
                <a:solidFill>
                  <a:srgbClr val="FFFFFF"/>
                </a:solidFill>
                <a:latin typeface="+mn-lt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74613" y="1844675"/>
            <a:ext cx="1544637" cy="5381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B bits por pacote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7988" y="6381750"/>
            <a:ext cx="873125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FC1A66F-196A-0648-9DA7-0A747220386B}" type="slidenum">
              <a:rPr lang="en-US" sz="1200" smtClean="0">
                <a:solidFill>
                  <a:srgbClr val="898989"/>
                </a:solidFill>
              </a:rPr>
              <a:pPr eaLnBrk="1" hangingPunct="1">
                <a:defRPr/>
              </a:pPr>
              <a:t>6</a:t>
            </a:fld>
            <a:endParaRPr 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69" name="TextBox 234"/>
          <p:cNvSpPr txBox="1">
            <a:spLocks noChangeArrowheads="1"/>
          </p:cNvSpPr>
          <p:nvPr/>
        </p:nvSpPr>
        <p:spPr bwMode="auto">
          <a:xfrm>
            <a:off x="5508625" y="1196975"/>
            <a:ext cx="2224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3200" b="0" dirty="0" err="1" smtClean="0">
                <a:latin typeface="+mn-lt"/>
              </a:rPr>
              <a:t>T</a:t>
            </a:r>
            <a:r>
              <a:rPr lang="pt-PT" sz="3200" b="0" baseline="-25000" dirty="0" err="1">
                <a:latin typeface="+mn-lt"/>
              </a:rPr>
              <a:t>t</a:t>
            </a:r>
            <a:r>
              <a:rPr lang="pt-PT" sz="3200" b="0" dirty="0" smtClean="0">
                <a:latin typeface="+mn-lt"/>
              </a:rPr>
              <a:t> = N / </a:t>
            </a:r>
            <a:r>
              <a:rPr lang="pt-PT" sz="3200" b="0" dirty="0" err="1" smtClean="0">
                <a:latin typeface="+mn-lt"/>
              </a:rPr>
              <a:t>V</a:t>
            </a:r>
            <a:r>
              <a:rPr lang="pt-PT" sz="3200" b="0" baseline="-25000" dirty="0" err="1">
                <a:latin typeface="+mn-lt"/>
              </a:rPr>
              <a:t>t</a:t>
            </a:r>
            <a:endParaRPr lang="pt-PT" sz="3200" b="0" dirty="0" smtClean="0">
              <a:latin typeface="+mn-lt"/>
            </a:endParaRPr>
          </a:p>
        </p:txBody>
      </p:sp>
      <p:sp>
        <p:nvSpPr>
          <p:cNvPr id="22545" name="Content Placeholder 2"/>
          <p:cNvSpPr txBox="1">
            <a:spLocks/>
          </p:cNvSpPr>
          <p:nvPr/>
        </p:nvSpPr>
        <p:spPr bwMode="auto">
          <a:xfrm>
            <a:off x="323850" y="3860800"/>
            <a:ext cx="861060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Se o tempo de propagação fosse nulo, o pacote chegava ao destino em 2 x T</a:t>
            </a:r>
            <a:r>
              <a:rPr lang="pt-PT" baseline="-25000">
                <a:solidFill>
                  <a:srgbClr val="0000FF"/>
                </a:solidFill>
                <a:latin typeface="Comic Sans MS" charset="0"/>
                <a:cs typeface="Arial" charset="0"/>
              </a:rPr>
              <a:t>t</a:t>
            </a: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 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O tempo de transmissão de N bits é igual a N a dividir pela velocidade de transmissão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Cada vez que o pacote entra num canal é necessário fazer os seus bits entrarem um a um no canal e isso toma de novo T</a:t>
            </a:r>
            <a:r>
              <a:rPr lang="pt-PT" baseline="-25000">
                <a:solidFill>
                  <a:srgbClr val="0000FF"/>
                </a:solidFill>
                <a:latin typeface="Comic Sans MS" charset="0"/>
                <a:cs typeface="Arial" charset="0"/>
              </a:rPr>
              <a:t>t </a:t>
            </a: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segundos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292725" y="2924175"/>
            <a:ext cx="9001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V</a:t>
            </a:r>
            <a:r>
              <a:rPr lang="pt-PT" sz="1800" b="0" i="1" kern="0" baseline="-2500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</a:t>
            </a:r>
            <a:r>
              <a:rPr lang="pt-PT" sz="1800" b="0" i="1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bps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6" name="Group 276"/>
          <p:cNvGrpSpPr>
            <a:grpSpLocks/>
          </p:cNvGrpSpPr>
          <p:nvPr/>
        </p:nvGrpSpPr>
        <p:grpSpPr bwMode="auto">
          <a:xfrm>
            <a:off x="4355976" y="2780928"/>
            <a:ext cx="500062" cy="233363"/>
            <a:chOff x="3600" y="219"/>
            <a:chExt cx="360" cy="175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77" name="Oval 27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78" name="Line 27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82" name="Line 27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83" name="Rectangle 28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84" name="Oval 28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grpSp>
          <p:nvGrpSpPr>
            <p:cNvPr id="85" name="Group 28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  <a:grpFill/>
          </p:grpSpPr>
          <p:sp>
            <p:nvSpPr>
              <p:cNvPr id="92" name="Line 28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93" name="Line 28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94" name="Line 28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</p:grpSp>
        <p:grpSp>
          <p:nvGrpSpPr>
            <p:cNvPr id="86" name="Group 28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  <a:grpFill/>
          </p:grpSpPr>
          <p:sp>
            <p:nvSpPr>
              <p:cNvPr id="88" name="Line 28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90" name="Line 28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91" name="Line 28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dirty="0" smtClean="0"/>
              <a:t>Tempo de transito extremo a extremo</a:t>
            </a:r>
            <a:endParaRPr lang="pt-PT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4E8286-A52E-AA4A-967B-ECD8A6397E4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 flipH="1">
            <a:off x="3135313" y="2047875"/>
            <a:ext cx="381000" cy="455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Line 5"/>
          <p:cNvSpPr>
            <a:spLocks noChangeShapeType="1"/>
          </p:cNvSpPr>
          <p:nvPr/>
        </p:nvSpPr>
        <p:spPr bwMode="auto">
          <a:xfrm flipH="1">
            <a:off x="3516313" y="2732088"/>
            <a:ext cx="304800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Line 6"/>
          <p:cNvSpPr>
            <a:spLocks noChangeShapeType="1"/>
          </p:cNvSpPr>
          <p:nvPr/>
        </p:nvSpPr>
        <p:spPr bwMode="auto">
          <a:xfrm flipH="1">
            <a:off x="6103938" y="2200275"/>
            <a:ext cx="455612" cy="379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7"/>
          <p:cNvSpPr>
            <a:spLocks noChangeShapeType="1"/>
          </p:cNvSpPr>
          <p:nvPr/>
        </p:nvSpPr>
        <p:spPr bwMode="auto">
          <a:xfrm>
            <a:off x="7065963" y="3014663"/>
            <a:ext cx="78105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8"/>
          <p:cNvSpPr>
            <a:spLocks noChangeShapeType="1"/>
          </p:cNvSpPr>
          <p:nvPr/>
        </p:nvSpPr>
        <p:spPr bwMode="auto">
          <a:xfrm flipV="1">
            <a:off x="7307263" y="2432050"/>
            <a:ext cx="623887" cy="179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9"/>
          <p:cNvSpPr>
            <a:spLocks noChangeShapeType="1"/>
          </p:cNvSpPr>
          <p:nvPr/>
        </p:nvSpPr>
        <p:spPr bwMode="auto">
          <a:xfrm>
            <a:off x="7229475" y="2611438"/>
            <a:ext cx="809625" cy="158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Line 10"/>
          <p:cNvSpPr>
            <a:spLocks noChangeShapeType="1"/>
          </p:cNvSpPr>
          <p:nvPr/>
        </p:nvSpPr>
        <p:spPr bwMode="auto">
          <a:xfrm>
            <a:off x="3849688" y="2746375"/>
            <a:ext cx="542925" cy="46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1"/>
          <p:cNvSpPr>
            <a:spLocks noChangeShapeType="1"/>
          </p:cNvSpPr>
          <p:nvPr/>
        </p:nvSpPr>
        <p:spPr bwMode="auto">
          <a:xfrm flipH="1">
            <a:off x="3914775" y="2736850"/>
            <a:ext cx="1055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2"/>
          <p:cNvSpPr>
            <a:spLocks noChangeShapeType="1"/>
          </p:cNvSpPr>
          <p:nvPr/>
        </p:nvSpPr>
        <p:spPr bwMode="auto">
          <a:xfrm flipH="1">
            <a:off x="4392613" y="2746375"/>
            <a:ext cx="655637" cy="46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3"/>
          <p:cNvSpPr>
            <a:spLocks noChangeShapeType="1"/>
          </p:cNvSpPr>
          <p:nvPr/>
        </p:nvSpPr>
        <p:spPr bwMode="auto">
          <a:xfrm flipV="1">
            <a:off x="4410075" y="2603500"/>
            <a:ext cx="1735138" cy="630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4"/>
          <p:cNvSpPr>
            <a:spLocks noChangeShapeType="1"/>
          </p:cNvSpPr>
          <p:nvPr/>
        </p:nvSpPr>
        <p:spPr bwMode="auto">
          <a:xfrm>
            <a:off x="6188075" y="2603500"/>
            <a:ext cx="1025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5"/>
          <p:cNvSpPr>
            <a:spLocks noChangeShapeType="1"/>
          </p:cNvSpPr>
          <p:nvPr/>
        </p:nvSpPr>
        <p:spPr bwMode="auto">
          <a:xfrm>
            <a:off x="6188075" y="2611438"/>
            <a:ext cx="86360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6"/>
          <p:cNvSpPr>
            <a:spLocks noChangeShapeType="1"/>
          </p:cNvSpPr>
          <p:nvPr/>
        </p:nvSpPr>
        <p:spPr bwMode="auto">
          <a:xfrm flipV="1">
            <a:off x="6188075" y="2595563"/>
            <a:ext cx="1025525" cy="588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7"/>
          <p:cNvSpPr>
            <a:spLocks noChangeShapeType="1"/>
          </p:cNvSpPr>
          <p:nvPr/>
        </p:nvSpPr>
        <p:spPr bwMode="auto">
          <a:xfrm flipV="1">
            <a:off x="6262688" y="2998788"/>
            <a:ext cx="709612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8"/>
          <p:cNvSpPr>
            <a:spLocks noChangeShapeType="1"/>
          </p:cNvSpPr>
          <p:nvPr/>
        </p:nvSpPr>
        <p:spPr bwMode="auto">
          <a:xfrm flipH="1">
            <a:off x="3109913" y="2105025"/>
            <a:ext cx="1468437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9"/>
          <p:cNvSpPr>
            <a:spLocks noChangeShapeType="1"/>
          </p:cNvSpPr>
          <p:nvPr/>
        </p:nvSpPr>
        <p:spPr bwMode="auto">
          <a:xfrm>
            <a:off x="1565275" y="2319338"/>
            <a:ext cx="304800" cy="225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Line 20"/>
          <p:cNvSpPr>
            <a:spLocks noChangeShapeType="1"/>
          </p:cNvSpPr>
          <p:nvPr/>
        </p:nvSpPr>
        <p:spPr bwMode="auto">
          <a:xfrm flipH="1">
            <a:off x="1519238" y="2559050"/>
            <a:ext cx="447675" cy="477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Line 21"/>
          <p:cNvSpPr>
            <a:spLocks noChangeShapeType="1"/>
          </p:cNvSpPr>
          <p:nvPr/>
        </p:nvSpPr>
        <p:spPr bwMode="auto">
          <a:xfrm>
            <a:off x="5646738" y="2266950"/>
            <a:ext cx="598487" cy="328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Line 22"/>
          <p:cNvSpPr>
            <a:spLocks noChangeShapeType="1"/>
          </p:cNvSpPr>
          <p:nvPr/>
        </p:nvSpPr>
        <p:spPr bwMode="auto">
          <a:xfrm>
            <a:off x="4445000" y="2105025"/>
            <a:ext cx="1301750" cy="1857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Line 23"/>
          <p:cNvSpPr>
            <a:spLocks noChangeShapeType="1"/>
          </p:cNvSpPr>
          <p:nvPr/>
        </p:nvSpPr>
        <p:spPr bwMode="auto">
          <a:xfrm>
            <a:off x="1966913" y="2559050"/>
            <a:ext cx="544512" cy="473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Line 24"/>
          <p:cNvSpPr>
            <a:spLocks noChangeShapeType="1"/>
          </p:cNvSpPr>
          <p:nvPr/>
        </p:nvSpPr>
        <p:spPr bwMode="auto">
          <a:xfrm flipH="1">
            <a:off x="2030413" y="2551113"/>
            <a:ext cx="1057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0" name="Line 25"/>
          <p:cNvSpPr>
            <a:spLocks noChangeShapeType="1"/>
          </p:cNvSpPr>
          <p:nvPr/>
        </p:nvSpPr>
        <p:spPr bwMode="auto">
          <a:xfrm flipH="1">
            <a:off x="2511425" y="2562225"/>
            <a:ext cx="652463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Line 26"/>
          <p:cNvSpPr>
            <a:spLocks noChangeShapeType="1"/>
          </p:cNvSpPr>
          <p:nvPr/>
        </p:nvSpPr>
        <p:spPr bwMode="auto">
          <a:xfrm>
            <a:off x="3163888" y="2562225"/>
            <a:ext cx="6223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2" name="Line 27"/>
          <p:cNvSpPr>
            <a:spLocks noChangeShapeType="1"/>
          </p:cNvSpPr>
          <p:nvPr/>
        </p:nvSpPr>
        <p:spPr bwMode="auto">
          <a:xfrm flipV="1">
            <a:off x="2527300" y="2706688"/>
            <a:ext cx="1420813" cy="3444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Line 28"/>
          <p:cNvSpPr>
            <a:spLocks noChangeShapeType="1"/>
          </p:cNvSpPr>
          <p:nvPr/>
        </p:nvSpPr>
        <p:spPr bwMode="auto">
          <a:xfrm flipV="1">
            <a:off x="1925638" y="2097088"/>
            <a:ext cx="827087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Line 29"/>
          <p:cNvSpPr>
            <a:spLocks noChangeShapeType="1"/>
          </p:cNvSpPr>
          <p:nvPr/>
        </p:nvSpPr>
        <p:spPr bwMode="auto">
          <a:xfrm flipV="1">
            <a:off x="3792538" y="2200275"/>
            <a:ext cx="730250" cy="484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Line 30"/>
          <p:cNvSpPr>
            <a:spLocks noChangeShapeType="1"/>
          </p:cNvSpPr>
          <p:nvPr/>
        </p:nvSpPr>
        <p:spPr bwMode="auto">
          <a:xfrm flipH="1">
            <a:off x="1119188" y="2603500"/>
            <a:ext cx="831850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Line 31"/>
          <p:cNvSpPr>
            <a:spLocks noChangeShapeType="1"/>
          </p:cNvSpPr>
          <p:nvPr/>
        </p:nvSpPr>
        <p:spPr bwMode="auto">
          <a:xfrm>
            <a:off x="4551363" y="2168525"/>
            <a:ext cx="441325" cy="538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Line 32"/>
          <p:cNvSpPr>
            <a:spLocks noChangeShapeType="1"/>
          </p:cNvSpPr>
          <p:nvPr/>
        </p:nvSpPr>
        <p:spPr bwMode="auto">
          <a:xfrm>
            <a:off x="4978400" y="2636838"/>
            <a:ext cx="1166813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Line 33"/>
          <p:cNvSpPr>
            <a:spLocks noChangeShapeType="1"/>
          </p:cNvSpPr>
          <p:nvPr/>
        </p:nvSpPr>
        <p:spPr bwMode="auto">
          <a:xfrm>
            <a:off x="2752725" y="2097088"/>
            <a:ext cx="358775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Line 34"/>
          <p:cNvSpPr>
            <a:spLocks noChangeShapeType="1"/>
          </p:cNvSpPr>
          <p:nvPr/>
        </p:nvSpPr>
        <p:spPr bwMode="auto">
          <a:xfrm flipV="1">
            <a:off x="5148263" y="2595563"/>
            <a:ext cx="1022350" cy="100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Rectangle 35"/>
          <p:cNvSpPr>
            <a:spLocks noChangeArrowheads="1"/>
          </p:cNvSpPr>
          <p:nvPr/>
        </p:nvSpPr>
        <p:spPr bwMode="auto">
          <a:xfrm>
            <a:off x="1652588" y="2503488"/>
            <a:ext cx="425450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11" name="Oval 36"/>
          <p:cNvSpPr>
            <a:spLocks noChangeArrowheads="1"/>
          </p:cNvSpPr>
          <p:nvPr/>
        </p:nvSpPr>
        <p:spPr bwMode="auto">
          <a:xfrm>
            <a:off x="7639050" y="3036888"/>
            <a:ext cx="474663" cy="293687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12" name="Rectangle 37"/>
          <p:cNvSpPr>
            <a:spLocks noChangeArrowheads="1"/>
          </p:cNvSpPr>
          <p:nvPr/>
        </p:nvSpPr>
        <p:spPr bwMode="auto">
          <a:xfrm>
            <a:off x="2316163" y="2903538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13" name="Rectangle 38"/>
          <p:cNvSpPr>
            <a:spLocks noChangeArrowheads="1"/>
          </p:cNvSpPr>
          <p:nvPr/>
        </p:nvSpPr>
        <p:spPr bwMode="auto">
          <a:xfrm>
            <a:off x="6973888" y="2503488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14" name="Rectangle 39"/>
          <p:cNvSpPr>
            <a:spLocks noChangeArrowheads="1"/>
          </p:cNvSpPr>
          <p:nvPr/>
        </p:nvSpPr>
        <p:spPr bwMode="auto">
          <a:xfrm>
            <a:off x="5910263" y="2503488"/>
            <a:ext cx="425450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15" name="Rectangle 40"/>
          <p:cNvSpPr>
            <a:spLocks noChangeArrowheads="1"/>
          </p:cNvSpPr>
          <p:nvPr/>
        </p:nvSpPr>
        <p:spPr bwMode="auto">
          <a:xfrm>
            <a:off x="5910263" y="3036888"/>
            <a:ext cx="425450" cy="220662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16" name="Rectangle 41"/>
          <p:cNvSpPr>
            <a:spLocks noChangeArrowheads="1"/>
          </p:cNvSpPr>
          <p:nvPr/>
        </p:nvSpPr>
        <p:spPr bwMode="auto">
          <a:xfrm>
            <a:off x="4845050" y="2547938"/>
            <a:ext cx="427038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17" name="Rectangle 42"/>
          <p:cNvSpPr>
            <a:spLocks noChangeArrowheads="1"/>
          </p:cNvSpPr>
          <p:nvPr/>
        </p:nvSpPr>
        <p:spPr bwMode="auto">
          <a:xfrm>
            <a:off x="4311650" y="2016125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18" name="Rectangle 43"/>
          <p:cNvSpPr>
            <a:spLocks noChangeArrowheads="1"/>
          </p:cNvSpPr>
          <p:nvPr/>
        </p:nvSpPr>
        <p:spPr bwMode="auto">
          <a:xfrm>
            <a:off x="4179888" y="3036888"/>
            <a:ext cx="427037" cy="220662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19" name="Rectangle 44"/>
          <p:cNvSpPr>
            <a:spLocks noChangeArrowheads="1"/>
          </p:cNvSpPr>
          <p:nvPr/>
        </p:nvSpPr>
        <p:spPr bwMode="auto">
          <a:xfrm>
            <a:off x="5481638" y="2149475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20" name="Rectangle 45"/>
          <p:cNvSpPr>
            <a:spLocks noChangeArrowheads="1"/>
          </p:cNvSpPr>
          <p:nvPr/>
        </p:nvSpPr>
        <p:spPr bwMode="auto">
          <a:xfrm>
            <a:off x="2954338" y="2414588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21" name="Rectangle 46"/>
          <p:cNvSpPr>
            <a:spLocks noChangeArrowheads="1"/>
          </p:cNvSpPr>
          <p:nvPr/>
        </p:nvSpPr>
        <p:spPr bwMode="auto">
          <a:xfrm>
            <a:off x="3619500" y="2636838"/>
            <a:ext cx="427038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22" name="Rectangle 47"/>
          <p:cNvSpPr>
            <a:spLocks noChangeArrowheads="1"/>
          </p:cNvSpPr>
          <p:nvPr/>
        </p:nvSpPr>
        <p:spPr bwMode="auto">
          <a:xfrm>
            <a:off x="2449513" y="1971675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23" name="Rectangle 48"/>
          <p:cNvSpPr>
            <a:spLocks noChangeArrowheads="1"/>
          </p:cNvSpPr>
          <p:nvPr/>
        </p:nvSpPr>
        <p:spPr bwMode="auto">
          <a:xfrm>
            <a:off x="6840538" y="2903538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24" name="Oval 49"/>
          <p:cNvSpPr>
            <a:spLocks noChangeArrowheads="1"/>
          </p:cNvSpPr>
          <p:nvPr/>
        </p:nvSpPr>
        <p:spPr bwMode="auto">
          <a:xfrm>
            <a:off x="7772400" y="2636838"/>
            <a:ext cx="474663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25" name="Oval 50"/>
          <p:cNvSpPr>
            <a:spLocks noChangeArrowheads="1"/>
          </p:cNvSpPr>
          <p:nvPr/>
        </p:nvSpPr>
        <p:spPr bwMode="auto">
          <a:xfrm>
            <a:off x="7772400" y="2238375"/>
            <a:ext cx="474663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26" name="Oval 51"/>
          <p:cNvSpPr>
            <a:spLocks noChangeArrowheads="1"/>
          </p:cNvSpPr>
          <p:nvPr/>
        </p:nvSpPr>
        <p:spPr bwMode="auto">
          <a:xfrm>
            <a:off x="1311275" y="2903538"/>
            <a:ext cx="473075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27" name="Oval 52"/>
          <p:cNvSpPr>
            <a:spLocks noChangeArrowheads="1"/>
          </p:cNvSpPr>
          <p:nvPr/>
        </p:nvSpPr>
        <p:spPr bwMode="auto">
          <a:xfrm>
            <a:off x="852488" y="2609850"/>
            <a:ext cx="474662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28" name="Oval 53"/>
          <p:cNvSpPr>
            <a:spLocks noChangeArrowheads="1"/>
          </p:cNvSpPr>
          <p:nvPr/>
        </p:nvSpPr>
        <p:spPr bwMode="auto">
          <a:xfrm>
            <a:off x="1177925" y="2105025"/>
            <a:ext cx="474663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29" name="Rectangle 54"/>
          <p:cNvSpPr>
            <a:spLocks noChangeArrowheads="1"/>
          </p:cNvSpPr>
          <p:nvPr/>
        </p:nvSpPr>
        <p:spPr bwMode="auto">
          <a:xfrm>
            <a:off x="1787525" y="25384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30" name="Rectangle 55"/>
          <p:cNvSpPr>
            <a:spLocks noChangeArrowheads="1"/>
          </p:cNvSpPr>
          <p:nvPr/>
        </p:nvSpPr>
        <p:spPr bwMode="auto">
          <a:xfrm>
            <a:off x="6046788" y="25384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31" name="Rectangle 56"/>
          <p:cNvSpPr>
            <a:spLocks noChangeArrowheads="1"/>
          </p:cNvSpPr>
          <p:nvPr/>
        </p:nvSpPr>
        <p:spPr bwMode="auto">
          <a:xfrm>
            <a:off x="4983163" y="257968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32" name="Rectangle 57"/>
          <p:cNvSpPr>
            <a:spLocks noChangeArrowheads="1"/>
          </p:cNvSpPr>
          <p:nvPr/>
        </p:nvSpPr>
        <p:spPr bwMode="auto">
          <a:xfrm>
            <a:off x="3757613" y="267176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33" name="Rectangle 58"/>
          <p:cNvSpPr>
            <a:spLocks noChangeArrowheads="1"/>
          </p:cNvSpPr>
          <p:nvPr/>
        </p:nvSpPr>
        <p:spPr bwMode="auto">
          <a:xfrm>
            <a:off x="3090863" y="24495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34" name="Rectangle 59"/>
          <p:cNvSpPr>
            <a:spLocks noChangeArrowheads="1"/>
          </p:cNvSpPr>
          <p:nvPr/>
        </p:nvSpPr>
        <p:spPr bwMode="auto">
          <a:xfrm>
            <a:off x="7112000" y="25384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0" name="Line 61"/>
          <p:cNvSpPr>
            <a:spLocks noChangeShapeType="1"/>
          </p:cNvSpPr>
          <p:nvPr/>
        </p:nvSpPr>
        <p:spPr bwMode="auto">
          <a:xfrm flipV="1">
            <a:off x="1841500" y="2503488"/>
            <a:ext cx="1293813" cy="76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Line 62"/>
          <p:cNvSpPr>
            <a:spLocks noChangeShapeType="1"/>
          </p:cNvSpPr>
          <p:nvPr/>
        </p:nvSpPr>
        <p:spPr bwMode="auto">
          <a:xfrm>
            <a:off x="3135313" y="2503488"/>
            <a:ext cx="685800" cy="228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Line 63"/>
          <p:cNvSpPr>
            <a:spLocks noChangeShapeType="1"/>
          </p:cNvSpPr>
          <p:nvPr/>
        </p:nvSpPr>
        <p:spPr bwMode="auto">
          <a:xfrm>
            <a:off x="3821113" y="2732088"/>
            <a:ext cx="1062037" cy="460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64"/>
          <p:cNvSpPr>
            <a:spLocks noChangeShapeType="1"/>
          </p:cNvSpPr>
          <p:nvPr/>
        </p:nvSpPr>
        <p:spPr bwMode="auto">
          <a:xfrm flipV="1">
            <a:off x="4959350" y="2579688"/>
            <a:ext cx="1144588" cy="1539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Line 65"/>
          <p:cNvSpPr>
            <a:spLocks noChangeShapeType="1"/>
          </p:cNvSpPr>
          <p:nvPr/>
        </p:nvSpPr>
        <p:spPr bwMode="auto">
          <a:xfrm>
            <a:off x="6103938" y="2579688"/>
            <a:ext cx="106521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40" name="Oval 67"/>
          <p:cNvSpPr>
            <a:spLocks noChangeArrowheads="1"/>
          </p:cNvSpPr>
          <p:nvPr/>
        </p:nvSpPr>
        <p:spPr bwMode="auto">
          <a:xfrm>
            <a:off x="3287713" y="1895475"/>
            <a:ext cx="474662" cy="295275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41" name="Oval 68"/>
          <p:cNvSpPr>
            <a:spLocks noChangeArrowheads="1"/>
          </p:cNvSpPr>
          <p:nvPr/>
        </p:nvSpPr>
        <p:spPr bwMode="auto">
          <a:xfrm>
            <a:off x="3287713" y="3113088"/>
            <a:ext cx="474662" cy="293687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642" name="Oval 69"/>
          <p:cNvSpPr>
            <a:spLocks noChangeArrowheads="1"/>
          </p:cNvSpPr>
          <p:nvPr/>
        </p:nvSpPr>
        <p:spPr bwMode="auto">
          <a:xfrm>
            <a:off x="6330950" y="2047875"/>
            <a:ext cx="474663" cy="295275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grpSp>
        <p:nvGrpSpPr>
          <p:cNvPr id="68" name="Group 72"/>
          <p:cNvGrpSpPr>
            <a:grpSpLocks/>
          </p:cNvGrpSpPr>
          <p:nvPr/>
        </p:nvGrpSpPr>
        <p:grpSpPr bwMode="auto">
          <a:xfrm>
            <a:off x="827088" y="2276475"/>
            <a:ext cx="7426325" cy="609600"/>
            <a:chOff x="820737" y="5105400"/>
            <a:chExt cx="7426326" cy="609600"/>
          </a:xfrm>
        </p:grpSpPr>
        <p:sp>
          <p:nvSpPr>
            <p:cNvPr id="24654" name="Oval 50"/>
            <p:cNvSpPr>
              <a:spLocks noChangeArrowheads="1"/>
            </p:cNvSpPr>
            <p:nvPr/>
          </p:nvSpPr>
          <p:spPr bwMode="auto">
            <a:xfrm>
              <a:off x="7772400" y="5105400"/>
              <a:ext cx="474663" cy="293688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4655" name="Oval 50"/>
            <p:cNvSpPr>
              <a:spLocks noChangeArrowheads="1"/>
            </p:cNvSpPr>
            <p:nvPr/>
          </p:nvSpPr>
          <p:spPr bwMode="auto">
            <a:xfrm>
              <a:off x="820737" y="5410200"/>
              <a:ext cx="474663" cy="304800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71" name="Line 60"/>
          <p:cNvSpPr>
            <a:spLocks noChangeShapeType="1"/>
          </p:cNvSpPr>
          <p:nvPr/>
        </p:nvSpPr>
        <p:spPr bwMode="auto">
          <a:xfrm flipV="1">
            <a:off x="1225550" y="2579688"/>
            <a:ext cx="615950" cy="1539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Line 66"/>
          <p:cNvSpPr>
            <a:spLocks noChangeShapeType="1"/>
          </p:cNvSpPr>
          <p:nvPr/>
        </p:nvSpPr>
        <p:spPr bwMode="auto">
          <a:xfrm flipV="1">
            <a:off x="7245350" y="2430463"/>
            <a:ext cx="760413" cy="15081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4646" name="Group 201"/>
          <p:cNvGrpSpPr>
            <a:grpSpLocks/>
          </p:cNvGrpSpPr>
          <p:nvPr/>
        </p:nvGrpSpPr>
        <p:grpSpPr bwMode="auto">
          <a:xfrm>
            <a:off x="1835150" y="1989138"/>
            <a:ext cx="360363" cy="565150"/>
            <a:chOff x="375561" y="297711"/>
            <a:chExt cx="1252683" cy="2138362"/>
          </a:xfrm>
        </p:grpSpPr>
        <p:sp>
          <p:nvSpPr>
            <p:cNvPr id="74" name="Freeform 73"/>
            <p:cNvSpPr/>
            <p:nvPr/>
          </p:nvSpPr>
          <p:spPr>
            <a:xfrm>
              <a:off x="375561" y="297711"/>
              <a:ext cx="971242" cy="2138362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6787" h="2138362">
                  <a:moveTo>
                    <a:pt x="0" y="0"/>
                  </a:moveTo>
                  <a:lnTo>
                    <a:pt x="0" y="1190625"/>
                  </a:lnTo>
                  <a:lnTo>
                    <a:pt x="966787" y="2138362"/>
                  </a:lnTo>
                  <a:cubicBezTo>
                    <a:pt x="965200" y="1673225"/>
                    <a:pt x="963612" y="1208087"/>
                    <a:pt x="962025" y="7429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375561" y="309724"/>
              <a:ext cx="1247163" cy="768849"/>
            </a:xfrm>
            <a:custGeom>
              <a:avLst/>
              <a:gdLst>
                <a:gd name="connsiteX0" fmla="*/ 0 w 966787"/>
                <a:gd name="connsiteY0" fmla="*/ 0 h 2138362"/>
                <a:gd name="connsiteX1" fmla="*/ 0 w 966787"/>
                <a:gd name="connsiteY1" fmla="*/ 1190625 h 2138362"/>
                <a:gd name="connsiteX2" fmla="*/ 966787 w 966787"/>
                <a:gd name="connsiteY2" fmla="*/ 2138362 h 2138362"/>
                <a:gd name="connsiteX3" fmla="*/ 962025 w 966787"/>
                <a:gd name="connsiteY3" fmla="*/ 742950 h 2138362"/>
                <a:gd name="connsiteX4" fmla="*/ 0 w 966787"/>
                <a:gd name="connsiteY4" fmla="*/ 0 h 2138362"/>
                <a:gd name="connsiteX0" fmla="*/ 928688 w 1895475"/>
                <a:gd name="connsiteY0" fmla="*/ 0 h 2138362"/>
                <a:gd name="connsiteX1" fmla="*/ 0 w 1895475"/>
                <a:gd name="connsiteY1" fmla="*/ 461963 h 2138362"/>
                <a:gd name="connsiteX2" fmla="*/ 1895475 w 1895475"/>
                <a:gd name="connsiteY2" fmla="*/ 2138362 h 2138362"/>
                <a:gd name="connsiteX3" fmla="*/ 1890713 w 1895475"/>
                <a:gd name="connsiteY3" fmla="*/ 742950 h 2138362"/>
                <a:gd name="connsiteX4" fmla="*/ 928688 w 1895475"/>
                <a:gd name="connsiteY4" fmla="*/ 0 h 213836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890713 w 1895475"/>
                <a:gd name="connsiteY3" fmla="*/ 342900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143000 w 1895475"/>
                <a:gd name="connsiteY3" fmla="*/ 7762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895475"/>
                <a:gd name="connsiteY0" fmla="*/ 0 h 1738312"/>
                <a:gd name="connsiteX1" fmla="*/ 0 w 1895475"/>
                <a:gd name="connsiteY1" fmla="*/ 61913 h 1738312"/>
                <a:gd name="connsiteX2" fmla="*/ 1895475 w 1895475"/>
                <a:gd name="connsiteY2" fmla="*/ 1738312 h 1738312"/>
                <a:gd name="connsiteX3" fmla="*/ 1238250 w 1895475"/>
                <a:gd name="connsiteY3" fmla="*/ 814388 h 1738312"/>
                <a:gd name="connsiteX4" fmla="*/ 247650 w 1895475"/>
                <a:gd name="connsiteY4" fmla="*/ 0 h 1738312"/>
                <a:gd name="connsiteX0" fmla="*/ 247650 w 1238250"/>
                <a:gd name="connsiteY0" fmla="*/ 0 h 862012"/>
                <a:gd name="connsiteX1" fmla="*/ 0 w 1238250"/>
                <a:gd name="connsiteY1" fmla="*/ 61913 h 862012"/>
                <a:gd name="connsiteX2" fmla="*/ 947738 w 1238250"/>
                <a:gd name="connsiteY2" fmla="*/ 862012 h 862012"/>
                <a:gd name="connsiteX3" fmla="*/ 1238250 w 1238250"/>
                <a:gd name="connsiteY3" fmla="*/ 814388 h 862012"/>
                <a:gd name="connsiteX4" fmla="*/ 247650 w 1238250"/>
                <a:gd name="connsiteY4" fmla="*/ 0 h 8620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47650 w 1238250"/>
                <a:gd name="connsiteY0" fmla="*/ 0 h 823912"/>
                <a:gd name="connsiteX1" fmla="*/ 0 w 1238250"/>
                <a:gd name="connsiteY1" fmla="*/ 61913 h 823912"/>
                <a:gd name="connsiteX2" fmla="*/ 952500 w 1238250"/>
                <a:gd name="connsiteY2" fmla="*/ 823912 h 823912"/>
                <a:gd name="connsiteX3" fmla="*/ 1238250 w 1238250"/>
                <a:gd name="connsiteY3" fmla="*/ 814388 h 823912"/>
                <a:gd name="connsiteX4" fmla="*/ 247650 w 1238250"/>
                <a:gd name="connsiteY4" fmla="*/ 0 h 823912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8 h 766762"/>
                <a:gd name="connsiteX4" fmla="*/ 233363 w 1238250"/>
                <a:gd name="connsiteY4" fmla="*/ 0 h 766762"/>
                <a:gd name="connsiteX0" fmla="*/ 233363 w 1238250"/>
                <a:gd name="connsiteY0" fmla="*/ 0 h 773376"/>
                <a:gd name="connsiteX1" fmla="*/ 0 w 1238250"/>
                <a:gd name="connsiteY1" fmla="*/ 4763 h 773376"/>
                <a:gd name="connsiteX2" fmla="*/ 952500 w 1238250"/>
                <a:gd name="connsiteY2" fmla="*/ 766762 h 773376"/>
                <a:gd name="connsiteX3" fmla="*/ 1238250 w 1238250"/>
                <a:gd name="connsiteY3" fmla="*/ 771525 h 773376"/>
                <a:gd name="connsiteX4" fmla="*/ 233363 w 1238250"/>
                <a:gd name="connsiteY4" fmla="*/ 0 h 773376"/>
                <a:gd name="connsiteX0" fmla="*/ 233363 w 1238250"/>
                <a:gd name="connsiteY0" fmla="*/ 0 h 766762"/>
                <a:gd name="connsiteX1" fmla="*/ 0 w 1238250"/>
                <a:gd name="connsiteY1" fmla="*/ 4763 h 766762"/>
                <a:gd name="connsiteX2" fmla="*/ 952500 w 1238250"/>
                <a:gd name="connsiteY2" fmla="*/ 766762 h 766762"/>
                <a:gd name="connsiteX3" fmla="*/ 1238250 w 1238250"/>
                <a:gd name="connsiteY3" fmla="*/ 757236 h 766762"/>
                <a:gd name="connsiteX4" fmla="*/ 233363 w 1238250"/>
                <a:gd name="connsiteY4" fmla="*/ 0 h 766762"/>
                <a:gd name="connsiteX0" fmla="*/ 233363 w 1238250"/>
                <a:gd name="connsiteY0" fmla="*/ 0 h 773375"/>
                <a:gd name="connsiteX1" fmla="*/ 0 w 1238250"/>
                <a:gd name="connsiteY1" fmla="*/ 4763 h 773375"/>
                <a:gd name="connsiteX2" fmla="*/ 952500 w 1238250"/>
                <a:gd name="connsiteY2" fmla="*/ 766762 h 773375"/>
                <a:gd name="connsiteX3" fmla="*/ 1238250 w 1238250"/>
                <a:gd name="connsiteY3" fmla="*/ 771523 h 773375"/>
                <a:gd name="connsiteX4" fmla="*/ 233363 w 1238250"/>
                <a:gd name="connsiteY4" fmla="*/ 0 h 773375"/>
                <a:gd name="connsiteX0" fmla="*/ 233363 w 1238250"/>
                <a:gd name="connsiteY0" fmla="*/ 0 h 771523"/>
                <a:gd name="connsiteX1" fmla="*/ 0 w 1238250"/>
                <a:gd name="connsiteY1" fmla="*/ 4763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71523"/>
                <a:gd name="connsiteX1" fmla="*/ 0 w 1238250"/>
                <a:gd name="connsiteY1" fmla="*/ 23466 h 771523"/>
                <a:gd name="connsiteX2" fmla="*/ 952500 w 1238250"/>
                <a:gd name="connsiteY2" fmla="*/ 766762 h 771523"/>
                <a:gd name="connsiteX3" fmla="*/ 1238250 w 1238250"/>
                <a:gd name="connsiteY3" fmla="*/ 771523 h 771523"/>
                <a:gd name="connsiteX4" fmla="*/ 233363 w 1238250"/>
                <a:gd name="connsiteY4" fmla="*/ 0 h 771523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33363 w 1238250"/>
                <a:gd name="connsiteY0" fmla="*/ 0 h 757496"/>
                <a:gd name="connsiteX1" fmla="*/ 0 w 1238250"/>
                <a:gd name="connsiteY1" fmla="*/ 9439 h 757496"/>
                <a:gd name="connsiteX2" fmla="*/ 952500 w 1238250"/>
                <a:gd name="connsiteY2" fmla="*/ 752735 h 757496"/>
                <a:gd name="connsiteX3" fmla="*/ 1238250 w 1238250"/>
                <a:gd name="connsiteY3" fmla="*/ 757496 h 757496"/>
                <a:gd name="connsiteX4" fmla="*/ 233363 w 1238250"/>
                <a:gd name="connsiteY4" fmla="*/ 0 h 757496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  <a:gd name="connsiteX0" fmla="*/ 243561 w 1248448"/>
                <a:gd name="connsiteY0" fmla="*/ 573 h 758069"/>
                <a:gd name="connsiteX1" fmla="*/ 0 w 1248448"/>
                <a:gd name="connsiteY1" fmla="*/ 0 h 758069"/>
                <a:gd name="connsiteX2" fmla="*/ 962698 w 1248448"/>
                <a:gd name="connsiteY2" fmla="*/ 753308 h 758069"/>
                <a:gd name="connsiteX3" fmla="*/ 1248448 w 1248448"/>
                <a:gd name="connsiteY3" fmla="*/ 758069 h 758069"/>
                <a:gd name="connsiteX4" fmla="*/ 243561 w 1248448"/>
                <a:gd name="connsiteY4" fmla="*/ 573 h 75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8448" h="758069">
                  <a:moveTo>
                    <a:pt x="243561" y="573"/>
                  </a:moveTo>
                  <a:cubicBezTo>
                    <a:pt x="162374" y="382"/>
                    <a:pt x="235530" y="6639"/>
                    <a:pt x="0" y="0"/>
                  </a:cubicBezTo>
                  <a:lnTo>
                    <a:pt x="962698" y="753308"/>
                  </a:lnTo>
                  <a:cubicBezTo>
                    <a:pt x="1114838" y="758721"/>
                    <a:pt x="1045247" y="751718"/>
                    <a:pt x="1248448" y="758069"/>
                  </a:cubicBezTo>
                  <a:lnTo>
                    <a:pt x="243561" y="573"/>
                  </a:lnTo>
                  <a:close/>
                </a:path>
              </a:pathLst>
            </a:cu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330249" y="1066560"/>
              <a:ext cx="297995" cy="1363504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>
                <a:solidFill>
                  <a:srgbClr val="FFFFFF"/>
                </a:solidFill>
                <a:latin typeface="Gill Sans MT" charset="0"/>
                <a:ea typeface="ＭＳ Ｐゴシック" charset="0"/>
                <a:cs typeface="ＭＳ Ｐゴシック" charset="0"/>
              </a:endParaRPr>
            </a:p>
          </p:txBody>
        </p:sp>
      </p:grpSp>
      <p:cxnSp>
        <p:nvCxnSpPr>
          <p:cNvPr id="24647" name="Straight Connector 3"/>
          <p:cNvCxnSpPr>
            <a:cxnSpLocks noChangeShapeType="1"/>
            <a:stCxn id="75" idx="3"/>
          </p:cNvCxnSpPr>
          <p:nvPr/>
        </p:nvCxnSpPr>
        <p:spPr bwMode="auto">
          <a:xfrm flipV="1">
            <a:off x="2193925" y="1700213"/>
            <a:ext cx="217488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" name="TextBox 234"/>
          <p:cNvSpPr txBox="1">
            <a:spLocks noChangeArrowheads="1"/>
          </p:cNvSpPr>
          <p:nvPr/>
        </p:nvSpPr>
        <p:spPr bwMode="auto">
          <a:xfrm>
            <a:off x="2268538" y="1341438"/>
            <a:ext cx="8588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800" b="0" dirty="0" smtClean="0">
                <a:latin typeface="+mn-lt"/>
              </a:rPr>
              <a:t>N bits</a:t>
            </a:r>
          </a:p>
        </p:txBody>
      </p:sp>
      <p:sp>
        <p:nvSpPr>
          <p:cNvPr id="81" name="TextBox 234"/>
          <p:cNvSpPr txBox="1">
            <a:spLocks noChangeArrowheads="1"/>
          </p:cNvSpPr>
          <p:nvPr/>
        </p:nvSpPr>
        <p:spPr bwMode="auto">
          <a:xfrm>
            <a:off x="2033588" y="3429000"/>
            <a:ext cx="52847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3200" b="0" dirty="0" err="1" smtClean="0">
                <a:latin typeface="+mn-lt"/>
              </a:rPr>
              <a:t>T</a:t>
            </a:r>
            <a:r>
              <a:rPr lang="pt-PT" sz="3200" b="0" baseline="-25000" dirty="0" err="1" smtClean="0">
                <a:latin typeface="+mn-lt"/>
              </a:rPr>
              <a:t>tee</a:t>
            </a:r>
            <a:r>
              <a:rPr lang="pt-PT" sz="3200" b="0" dirty="0" smtClean="0">
                <a:latin typeface="+mn-lt"/>
              </a:rPr>
              <a:t> = ∑ ( N / </a:t>
            </a:r>
            <a:r>
              <a:rPr lang="pt-PT" sz="3200" b="0" dirty="0" err="1" smtClean="0">
                <a:latin typeface="+mn-lt"/>
              </a:rPr>
              <a:t>V</a:t>
            </a:r>
            <a:r>
              <a:rPr lang="pt-PT" sz="3200" b="0" baseline="-25000" dirty="0" err="1" smtClean="0">
                <a:latin typeface="+mn-lt"/>
              </a:rPr>
              <a:t>ti</a:t>
            </a:r>
            <a:r>
              <a:rPr lang="pt-PT" sz="3200" b="0" baseline="-25000" dirty="0" smtClean="0">
                <a:latin typeface="+mn-lt"/>
              </a:rPr>
              <a:t> </a:t>
            </a:r>
            <a:r>
              <a:rPr lang="pt-PT" sz="3200" b="0" dirty="0" smtClean="0">
                <a:latin typeface="+mn-lt"/>
              </a:rPr>
              <a:t>+ M</a:t>
            </a:r>
            <a:r>
              <a:rPr lang="pt-PT" sz="3200" b="0" baseline="-25000" dirty="0" smtClean="0">
                <a:latin typeface="+mn-lt"/>
              </a:rPr>
              <a:t>i</a:t>
            </a:r>
            <a:r>
              <a:rPr lang="pt-PT" sz="3200" b="0" dirty="0" smtClean="0">
                <a:latin typeface="+mn-lt"/>
              </a:rPr>
              <a:t> / </a:t>
            </a:r>
            <a:r>
              <a:rPr lang="pt-PT" sz="3200" b="0" dirty="0" err="1" smtClean="0">
                <a:latin typeface="+mn-lt"/>
              </a:rPr>
              <a:t>V</a:t>
            </a:r>
            <a:r>
              <a:rPr lang="pt-PT" sz="3200" b="0" baseline="-25000" dirty="0" err="1" smtClean="0">
                <a:latin typeface="+mn-lt"/>
              </a:rPr>
              <a:t>p</a:t>
            </a:r>
            <a:r>
              <a:rPr lang="pt-PT" sz="3200" b="0" dirty="0" smtClean="0">
                <a:latin typeface="+mn-lt"/>
              </a:rPr>
              <a:t> )</a:t>
            </a:r>
          </a:p>
        </p:txBody>
      </p:sp>
      <p:sp>
        <p:nvSpPr>
          <p:cNvPr id="24650" name="Content Placeholder 2"/>
          <p:cNvSpPr txBox="1">
            <a:spLocks/>
          </p:cNvSpPr>
          <p:nvPr/>
        </p:nvSpPr>
        <p:spPr bwMode="auto">
          <a:xfrm>
            <a:off x="323850" y="4365625"/>
            <a:ext cx="861060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397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O tempo de transito extremo a extremo de um pacote com N bits é igual ao somatório em i (totalidade dos canais) de </a:t>
            </a:r>
          </a:p>
          <a:p>
            <a:pPr lvl="1" algn="l">
              <a:spcBef>
                <a:spcPct val="10000"/>
              </a:spcBef>
              <a:buFont typeface="Helvetica" charset="0"/>
              <a:buNone/>
            </a:pPr>
            <a:r>
              <a:rPr lang="pt-PT">
                <a:solidFill>
                  <a:schemeClr val="tx2"/>
                </a:solidFill>
                <a:latin typeface="Comic Sans MS" charset="0"/>
                <a:cs typeface="Arial" charset="0"/>
              </a:rPr>
              <a:t>tempos de transmissão do pacote pelo canal i mais o tempo de propagação do canal 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 animBg="1"/>
      <p:bldP spid="63" grpId="0" animBg="1"/>
      <p:bldP spid="64" grpId="0" animBg="1"/>
      <p:bldP spid="71" grpId="0" animBg="1"/>
      <p:bldP spid="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Diagrama temporal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5D3430-6E85-744B-A8BE-93457281411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cxnSp>
        <p:nvCxnSpPr>
          <p:cNvPr id="155" name="Straight Arrow Connector 154"/>
          <p:cNvCxnSpPr/>
          <p:nvPr/>
        </p:nvCxnSpPr>
        <p:spPr bwMode="auto">
          <a:xfrm>
            <a:off x="1258888" y="3213100"/>
            <a:ext cx="0" cy="316865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5604" name="Group 209"/>
          <p:cNvGrpSpPr>
            <a:grpSpLocks/>
          </p:cNvGrpSpPr>
          <p:nvPr/>
        </p:nvGrpSpPr>
        <p:grpSpPr bwMode="auto">
          <a:xfrm>
            <a:off x="611188" y="908050"/>
            <a:ext cx="8104187" cy="1809750"/>
            <a:chOff x="574555" y="1052736"/>
            <a:chExt cx="8103921" cy="1809492"/>
          </a:xfrm>
        </p:grpSpPr>
        <p:grpSp>
          <p:nvGrpSpPr>
            <p:cNvPr id="25630" name="Group 141"/>
            <p:cNvGrpSpPr>
              <a:grpSpLocks/>
            </p:cNvGrpSpPr>
            <p:nvPr/>
          </p:nvGrpSpPr>
          <p:grpSpPr bwMode="auto">
            <a:xfrm>
              <a:off x="755576" y="1052736"/>
              <a:ext cx="7344816" cy="1212279"/>
              <a:chOff x="899592" y="2348880"/>
              <a:chExt cx="7344816" cy="1212279"/>
            </a:xfrm>
          </p:grpSpPr>
          <p:grpSp>
            <p:nvGrpSpPr>
              <p:cNvPr id="78" name="Group 276"/>
              <p:cNvGrpSpPr>
                <a:grpSpLocks/>
              </p:cNvGrpSpPr>
              <p:nvPr/>
            </p:nvGrpSpPr>
            <p:grpSpPr bwMode="auto">
              <a:xfrm>
                <a:off x="2771800" y="3068960"/>
                <a:ext cx="500062" cy="233363"/>
                <a:chOff x="3600" y="219"/>
                <a:chExt cx="360" cy="175"/>
              </a:xfrm>
              <a:solidFill>
                <a:schemeClr val="accent2">
                  <a:lumMod val="40000"/>
                  <a:lumOff val="60000"/>
                </a:schemeClr>
              </a:solidFill>
            </p:grpSpPr>
            <p:sp>
              <p:nvSpPr>
                <p:cNvPr id="79" name="Oval 277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80" name="Line 278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81" name="Line 279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82" name="Rectangle 280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83" name="Oval 281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grpSp>
              <p:nvGrpSpPr>
                <p:cNvPr id="84" name="Group 282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  <a:grpFill/>
              </p:grpSpPr>
              <p:sp>
                <p:nvSpPr>
                  <p:cNvPr id="89" name="Line 28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90" name="Line 284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91" name="Line 285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</p:grpSp>
            <p:grpSp>
              <p:nvGrpSpPr>
                <p:cNvPr id="85" name="Group 286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  <a:grpFill/>
              </p:grpSpPr>
              <p:sp>
                <p:nvSpPr>
                  <p:cNvPr id="86" name="Line 2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87" name="Line 288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88" name="Line 289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</p:grpSp>
          </p:grpSp>
          <p:grpSp>
            <p:nvGrpSpPr>
              <p:cNvPr id="92" name="Group 276"/>
              <p:cNvGrpSpPr>
                <a:grpSpLocks/>
              </p:cNvGrpSpPr>
              <p:nvPr/>
            </p:nvGrpSpPr>
            <p:grpSpPr bwMode="auto">
              <a:xfrm>
                <a:off x="5652120" y="3068960"/>
                <a:ext cx="500062" cy="233363"/>
                <a:chOff x="3600" y="219"/>
                <a:chExt cx="360" cy="175"/>
              </a:xfrm>
              <a:solidFill>
                <a:schemeClr val="accent2">
                  <a:lumMod val="40000"/>
                  <a:lumOff val="60000"/>
                </a:schemeClr>
              </a:solidFill>
            </p:grpSpPr>
            <p:sp>
              <p:nvSpPr>
                <p:cNvPr id="93" name="Oval 277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94" name="Line 278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95" name="Line 279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96" name="Rectangle 280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sp>
              <p:nvSpPr>
                <p:cNvPr id="97" name="Oval 281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grp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PT"/>
                </a:p>
              </p:txBody>
            </p:sp>
            <p:grpSp>
              <p:nvGrpSpPr>
                <p:cNvPr id="98" name="Group 282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  <a:grpFill/>
              </p:grpSpPr>
              <p:sp>
                <p:nvSpPr>
                  <p:cNvPr id="103" name="Line 28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104" name="Line 284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105" name="Line 285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</p:grpSp>
            <p:grpSp>
              <p:nvGrpSpPr>
                <p:cNvPr id="99" name="Group 286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  <a:grpFill/>
              </p:grpSpPr>
              <p:sp>
                <p:nvSpPr>
                  <p:cNvPr id="100" name="Line 2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101" name="Line 288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  <p:sp>
                <p:nvSpPr>
                  <p:cNvPr id="102" name="Line 289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pt-PT"/>
                  </a:p>
                </p:txBody>
              </p:sp>
            </p:grpSp>
          </p:grpSp>
          <p:grpSp>
            <p:nvGrpSpPr>
              <p:cNvPr id="25644" name="Group 100"/>
              <p:cNvGrpSpPr>
                <a:grpSpLocks/>
              </p:cNvGrpSpPr>
              <p:nvPr/>
            </p:nvGrpSpPr>
            <p:grpSpPr bwMode="auto">
              <a:xfrm>
                <a:off x="899592" y="2348880"/>
                <a:ext cx="864096" cy="1068263"/>
                <a:chOff x="-44" y="1473"/>
                <a:chExt cx="981" cy="1105"/>
              </a:xfrm>
            </p:grpSpPr>
            <p:pic>
              <p:nvPicPr>
                <p:cNvPr id="25651" name="Picture 101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08" name="Freeform 102"/>
                <p:cNvSpPr>
                  <a:spLocks/>
                </p:cNvSpPr>
                <p:nvPr/>
              </p:nvSpPr>
              <p:spPr bwMode="auto">
                <a:xfrm flipH="1">
                  <a:off x="374" y="1580"/>
                  <a:ext cx="474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300 w 356"/>
                    <a:gd name="T3" fmla="*/ 14 h 368"/>
                    <a:gd name="T4" fmla="*/ 356 w 356"/>
                    <a:gd name="T5" fmla="*/ 294 h 368"/>
                    <a:gd name="T6" fmla="*/ 78 w 356"/>
                    <a:gd name="T7" fmla="*/ 368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ysClr val="window" lastClr="FFFFFF"/>
                    </a:gs>
                  </a:gsLst>
                  <a:lin ang="2700000" scaled="1"/>
                </a:gradFill>
                <a:ln w="9525" cap="flat" cmpd="sng">
                  <a:noFill/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800" b="0" kern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25645" name="Straight Connector 47"/>
              <p:cNvCxnSpPr>
                <a:cxnSpLocks noChangeShapeType="1"/>
              </p:cNvCxnSpPr>
              <p:nvPr/>
            </p:nvCxnSpPr>
            <p:spPr bwMode="auto">
              <a:xfrm>
                <a:off x="6156176" y="3170519"/>
                <a:ext cx="1584176" cy="306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5646" name="Straight Connector 47"/>
              <p:cNvCxnSpPr>
                <a:cxnSpLocks noChangeShapeType="1"/>
              </p:cNvCxnSpPr>
              <p:nvPr/>
            </p:nvCxnSpPr>
            <p:spPr bwMode="auto">
              <a:xfrm flipV="1">
                <a:off x="1691680" y="3192379"/>
                <a:ext cx="1152128" cy="87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5647" name="Straight Connector 47"/>
              <p:cNvCxnSpPr>
                <a:cxnSpLocks noChangeShapeType="1"/>
              </p:cNvCxnSpPr>
              <p:nvPr/>
            </p:nvCxnSpPr>
            <p:spPr bwMode="auto">
              <a:xfrm>
                <a:off x="3203848" y="3201119"/>
                <a:ext cx="244827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25648" name="Group 100"/>
              <p:cNvGrpSpPr>
                <a:grpSpLocks/>
              </p:cNvGrpSpPr>
              <p:nvPr/>
            </p:nvGrpSpPr>
            <p:grpSpPr bwMode="auto">
              <a:xfrm>
                <a:off x="7380312" y="2492896"/>
                <a:ext cx="864096" cy="1068263"/>
                <a:chOff x="-44" y="1473"/>
                <a:chExt cx="981" cy="1105"/>
              </a:xfrm>
            </p:grpSpPr>
            <p:pic>
              <p:nvPicPr>
                <p:cNvPr id="25649" name="Picture 101" descr="desktop_computer_stylized_medium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15" name="Freeform 102"/>
                <p:cNvSpPr>
                  <a:spLocks/>
                </p:cNvSpPr>
                <p:nvPr/>
              </p:nvSpPr>
              <p:spPr bwMode="auto">
                <a:xfrm flipH="1">
                  <a:off x="375" y="1580"/>
                  <a:ext cx="474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300 w 356"/>
                    <a:gd name="T3" fmla="*/ 14 h 368"/>
                    <a:gd name="T4" fmla="*/ 356 w 356"/>
                    <a:gd name="T5" fmla="*/ 294 h 368"/>
                    <a:gd name="T6" fmla="*/ 78 w 356"/>
                    <a:gd name="T7" fmla="*/ 368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ysClr val="window" lastClr="FFFFFF"/>
                    </a:gs>
                  </a:gsLst>
                  <a:lin ang="2700000" scaled="1"/>
                </a:gradFill>
                <a:ln w="9525" cap="flat" cmpd="sng">
                  <a:noFill/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800" b="0" kern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43" name="TextBox 142"/>
            <p:cNvSpPr txBox="1"/>
            <p:nvPr/>
          </p:nvSpPr>
          <p:spPr>
            <a:xfrm>
              <a:off x="1547660" y="1484474"/>
              <a:ext cx="644504" cy="3698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T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1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3492284" y="1484474"/>
              <a:ext cx="669903" cy="3698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T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2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6156022" y="1484474"/>
              <a:ext cx="669903" cy="3698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T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3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2123904" y="1484474"/>
              <a:ext cx="606405" cy="3698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P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1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211398" y="1484474"/>
              <a:ext cx="631804" cy="3698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P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2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6803701" y="1484474"/>
              <a:ext cx="631804" cy="3698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P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3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s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1042852" y="2492394"/>
              <a:ext cx="6711730" cy="36983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T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i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en-US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–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tempo de transmissão 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i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          P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i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en-US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–</a:t>
              </a: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 tempo de propagação  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i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652524" y="1989227"/>
              <a:ext cx="439724" cy="36824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S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1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5495643" y="2060655"/>
              <a:ext cx="465122" cy="36983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S</a:t>
              </a:r>
              <a:r>
                <a:rPr lang="pt-PT" sz="1800" b="0" i="1" kern="0" baseline="-2500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2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74555" y="1052736"/>
              <a:ext cx="369875" cy="36983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A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8324476" y="1124164"/>
              <a:ext cx="354000" cy="36983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PT" sz="1800" b="0" i="1" kern="0" dirty="0">
                  <a:solidFill>
                    <a:prstClr val="black"/>
                  </a:solidFill>
                  <a:latin typeface="+mn-lt"/>
                  <a:ea typeface="+mn-ea"/>
                  <a:cs typeface="+mn-cs"/>
                </a:rPr>
                <a:t>B</a:t>
              </a:r>
              <a:endPara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cxnSp>
        <p:nvCxnSpPr>
          <p:cNvPr id="158" name="Straight Arrow Connector 157"/>
          <p:cNvCxnSpPr/>
          <p:nvPr/>
        </p:nvCxnSpPr>
        <p:spPr bwMode="auto">
          <a:xfrm>
            <a:off x="3276600" y="3213100"/>
            <a:ext cx="0" cy="316865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9" name="Straight Arrow Connector 158"/>
          <p:cNvCxnSpPr/>
          <p:nvPr/>
        </p:nvCxnSpPr>
        <p:spPr bwMode="auto">
          <a:xfrm>
            <a:off x="5292725" y="3213100"/>
            <a:ext cx="0" cy="316865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0" name="Straight Arrow Connector 159"/>
          <p:cNvCxnSpPr/>
          <p:nvPr/>
        </p:nvCxnSpPr>
        <p:spPr bwMode="auto">
          <a:xfrm>
            <a:off x="7308850" y="3213100"/>
            <a:ext cx="0" cy="316865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5" name="TextBox 164"/>
          <p:cNvSpPr txBox="1"/>
          <p:nvPr/>
        </p:nvSpPr>
        <p:spPr>
          <a:xfrm>
            <a:off x="611188" y="3068638"/>
            <a:ext cx="3698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A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2627313" y="3213100"/>
            <a:ext cx="4397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S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1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4716463" y="3213100"/>
            <a:ext cx="4651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S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6732588" y="3213100"/>
            <a:ext cx="3540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B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7" name="Parallelogram 176"/>
          <p:cNvSpPr/>
          <p:nvPr/>
        </p:nvSpPr>
        <p:spPr bwMode="auto">
          <a:xfrm rot="829237" flipH="1">
            <a:off x="1222375" y="3603625"/>
            <a:ext cx="2117725" cy="328613"/>
          </a:xfrm>
          <a:prstGeom prst="parallelogram">
            <a:avLst/>
          </a:prstGeom>
          <a:pattFill prst="wdUpDiag">
            <a:fgClr>
              <a:schemeClr val="tx1"/>
            </a:fgClr>
            <a:bgClr>
              <a:schemeClr val="accent2">
                <a:lumMod val="20000"/>
                <a:lumOff val="80000"/>
              </a:schemeClr>
            </a:bgClr>
          </a:patt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183" name="Parallelogram 182"/>
          <p:cNvSpPr/>
          <p:nvPr/>
        </p:nvSpPr>
        <p:spPr bwMode="auto">
          <a:xfrm rot="829237" flipH="1">
            <a:off x="3213100" y="4468813"/>
            <a:ext cx="2116138" cy="328612"/>
          </a:xfrm>
          <a:prstGeom prst="parallelogram">
            <a:avLst/>
          </a:prstGeom>
          <a:pattFill prst="wdUpDiag">
            <a:fgClr>
              <a:schemeClr val="tx1"/>
            </a:fgClr>
            <a:bgClr>
              <a:schemeClr val="accent2">
                <a:lumMod val="20000"/>
                <a:lumOff val="80000"/>
              </a:schemeClr>
            </a:bgClr>
          </a:patt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184" name="Parallelogram 183"/>
          <p:cNvSpPr/>
          <p:nvPr/>
        </p:nvSpPr>
        <p:spPr bwMode="auto">
          <a:xfrm rot="829237" flipH="1">
            <a:off x="5229225" y="5334000"/>
            <a:ext cx="2116138" cy="327025"/>
          </a:xfrm>
          <a:prstGeom prst="parallelogram">
            <a:avLst/>
          </a:prstGeom>
          <a:pattFill prst="wdUpDiag">
            <a:fgClr>
              <a:schemeClr val="tx1"/>
            </a:fgClr>
            <a:bgClr>
              <a:schemeClr val="accent2">
                <a:lumMod val="20000"/>
                <a:lumOff val="80000"/>
              </a:schemeClr>
            </a:bgClr>
          </a:patt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 sz="2400" b="0">
              <a:solidFill>
                <a:srgbClr val="00000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827088" y="3357563"/>
            <a:ext cx="4397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1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87" name="Straight Connector 186"/>
          <p:cNvCxnSpPr/>
          <p:nvPr/>
        </p:nvCxnSpPr>
        <p:spPr bwMode="auto">
          <a:xfrm>
            <a:off x="1258888" y="4221163"/>
            <a:ext cx="1944687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1" name="Straight Connector 190"/>
          <p:cNvCxnSpPr/>
          <p:nvPr/>
        </p:nvCxnSpPr>
        <p:spPr bwMode="auto">
          <a:xfrm>
            <a:off x="1331913" y="4581525"/>
            <a:ext cx="1944687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2" name="Straight Connector 191"/>
          <p:cNvCxnSpPr/>
          <p:nvPr/>
        </p:nvCxnSpPr>
        <p:spPr bwMode="auto">
          <a:xfrm>
            <a:off x="1258888" y="5013325"/>
            <a:ext cx="4033837" cy="7143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" name="Straight Connector 193"/>
          <p:cNvCxnSpPr/>
          <p:nvPr/>
        </p:nvCxnSpPr>
        <p:spPr bwMode="auto">
          <a:xfrm>
            <a:off x="1258888" y="5373688"/>
            <a:ext cx="4033837" cy="71437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5" name="Straight Connector 194"/>
          <p:cNvCxnSpPr/>
          <p:nvPr/>
        </p:nvCxnSpPr>
        <p:spPr bwMode="auto">
          <a:xfrm>
            <a:off x="1258888" y="5805488"/>
            <a:ext cx="6049962" cy="14446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7" name="TextBox 196"/>
          <p:cNvSpPr txBox="1"/>
          <p:nvPr/>
        </p:nvSpPr>
        <p:spPr>
          <a:xfrm>
            <a:off x="4775200" y="5084763"/>
            <a:ext cx="4651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3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2830513" y="4221163"/>
            <a:ext cx="4651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6138" y="3789363"/>
            <a:ext cx="4016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1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95338" y="4221163"/>
            <a:ext cx="4651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814388" y="4652963"/>
            <a:ext cx="4270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808038" y="5084763"/>
            <a:ext cx="4651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3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827088" y="5516563"/>
            <a:ext cx="4270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3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7451725" y="5732463"/>
            <a:ext cx="8683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tempo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206" name="Straight Arrow Connector 205"/>
          <p:cNvCxnSpPr>
            <a:endCxn id="204" idx="0"/>
          </p:cNvCxnSpPr>
          <p:nvPr/>
        </p:nvCxnSpPr>
        <p:spPr bwMode="auto">
          <a:xfrm>
            <a:off x="7885113" y="3213100"/>
            <a:ext cx="1587" cy="2519363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What</a:t>
            </a:r>
            <a:r>
              <a:rPr lang="pt-PT" dirty="0" smtClean="0"/>
              <a:t> </a:t>
            </a:r>
            <a:r>
              <a:rPr lang="pt-PT" dirty="0" err="1" smtClean="0"/>
              <a:t>if</a:t>
            </a:r>
            <a:r>
              <a:rPr lang="pt-PT" dirty="0" smtClean="0"/>
              <a:t> ?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4931E5-0FAD-824A-A573-71FE88465DD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pSp>
        <p:nvGrpSpPr>
          <p:cNvPr id="78" name="Group 276"/>
          <p:cNvGrpSpPr>
            <a:grpSpLocks/>
          </p:cNvGrpSpPr>
          <p:nvPr/>
        </p:nvGrpSpPr>
        <p:grpSpPr bwMode="auto">
          <a:xfrm>
            <a:off x="2592781" y="2492896"/>
            <a:ext cx="500062" cy="233363"/>
            <a:chOff x="3600" y="219"/>
            <a:chExt cx="360" cy="175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79" name="Oval 27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80" name="Line 27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81" name="Line 27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82" name="Rectangle 28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83" name="Oval 28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grpSp>
          <p:nvGrpSpPr>
            <p:cNvPr id="84" name="Group 28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  <a:grpFill/>
          </p:grpSpPr>
          <p:sp>
            <p:nvSpPr>
              <p:cNvPr id="89" name="Line 28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90" name="Line 28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91" name="Line 28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</p:grpSp>
        <p:grpSp>
          <p:nvGrpSpPr>
            <p:cNvPr id="85" name="Group 28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  <a:grpFill/>
          </p:grpSpPr>
          <p:sp>
            <p:nvSpPr>
              <p:cNvPr id="86" name="Line 28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87" name="Line 28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88" name="Line 28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</p:grpSp>
      </p:grpSp>
      <p:grpSp>
        <p:nvGrpSpPr>
          <p:cNvPr id="92" name="Group 276"/>
          <p:cNvGrpSpPr>
            <a:grpSpLocks/>
          </p:cNvGrpSpPr>
          <p:nvPr/>
        </p:nvGrpSpPr>
        <p:grpSpPr bwMode="auto">
          <a:xfrm>
            <a:off x="5473101" y="2492896"/>
            <a:ext cx="500062" cy="233363"/>
            <a:chOff x="3600" y="219"/>
            <a:chExt cx="360" cy="175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93" name="Oval 27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94" name="Line 27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95" name="Line 27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96" name="Rectangle 28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97" name="Oval 28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grpSp>
          <p:nvGrpSpPr>
            <p:cNvPr id="98" name="Group 28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  <a:grpFill/>
          </p:grpSpPr>
          <p:sp>
            <p:nvSpPr>
              <p:cNvPr id="103" name="Line 28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104" name="Line 28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105" name="Line 28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</p:grpSp>
        <p:grpSp>
          <p:nvGrpSpPr>
            <p:cNvPr id="99" name="Group 28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  <a:grpFill/>
          </p:grpSpPr>
          <p:sp>
            <p:nvSpPr>
              <p:cNvPr id="100" name="Line 28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101" name="Line 28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  <p:sp>
            <p:nvSpPr>
              <p:cNvPr id="102" name="Line 28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pt-PT"/>
              </a:p>
            </p:txBody>
          </p:sp>
        </p:grpSp>
      </p:grpSp>
      <p:grpSp>
        <p:nvGrpSpPr>
          <p:cNvPr id="26629" name="Group 100"/>
          <p:cNvGrpSpPr>
            <a:grpSpLocks/>
          </p:cNvGrpSpPr>
          <p:nvPr/>
        </p:nvGrpSpPr>
        <p:grpSpPr bwMode="auto">
          <a:xfrm>
            <a:off x="720725" y="1773238"/>
            <a:ext cx="863600" cy="1068387"/>
            <a:chOff x="-44" y="1473"/>
            <a:chExt cx="981" cy="1105"/>
          </a:xfrm>
        </p:grpSpPr>
        <p:pic>
          <p:nvPicPr>
            <p:cNvPr id="26652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8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6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cxnSp>
        <p:nvCxnSpPr>
          <p:cNvPr id="26630" name="Straight Connector 47"/>
          <p:cNvCxnSpPr>
            <a:cxnSpLocks noChangeShapeType="1"/>
          </p:cNvCxnSpPr>
          <p:nvPr/>
        </p:nvCxnSpPr>
        <p:spPr bwMode="auto">
          <a:xfrm>
            <a:off x="5976938" y="2593975"/>
            <a:ext cx="1584325" cy="317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1" name="Straight Connector 47"/>
          <p:cNvCxnSpPr>
            <a:cxnSpLocks noChangeShapeType="1"/>
          </p:cNvCxnSpPr>
          <p:nvPr/>
        </p:nvCxnSpPr>
        <p:spPr bwMode="auto">
          <a:xfrm flipV="1">
            <a:off x="1512888" y="2616200"/>
            <a:ext cx="1152525" cy="9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2" name="Straight Connector 47"/>
          <p:cNvCxnSpPr>
            <a:cxnSpLocks noChangeShapeType="1"/>
          </p:cNvCxnSpPr>
          <p:nvPr/>
        </p:nvCxnSpPr>
        <p:spPr bwMode="auto">
          <a:xfrm>
            <a:off x="3024188" y="2625725"/>
            <a:ext cx="244951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6633" name="Group 100"/>
          <p:cNvGrpSpPr>
            <a:grpSpLocks/>
          </p:cNvGrpSpPr>
          <p:nvPr/>
        </p:nvGrpSpPr>
        <p:grpSpPr bwMode="auto">
          <a:xfrm>
            <a:off x="7200900" y="1916113"/>
            <a:ext cx="865188" cy="1068387"/>
            <a:chOff x="-44" y="1473"/>
            <a:chExt cx="981" cy="1105"/>
          </a:xfrm>
        </p:grpSpPr>
        <p:pic>
          <p:nvPicPr>
            <p:cNvPr id="26650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5" name="Freeform 102"/>
            <p:cNvSpPr>
              <a:spLocks/>
            </p:cNvSpPr>
            <p:nvPr/>
          </p:nvSpPr>
          <p:spPr bwMode="auto">
            <a:xfrm flipH="1">
              <a:off x="374" y="1580"/>
              <a:ext cx="475" cy="506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43" name="TextBox 142"/>
          <p:cNvSpPr txBox="1"/>
          <p:nvPr/>
        </p:nvSpPr>
        <p:spPr>
          <a:xfrm>
            <a:off x="1512888" y="2205038"/>
            <a:ext cx="6445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1</a:t>
            </a: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s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3457575" y="2205038"/>
            <a:ext cx="6699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</a:t>
            </a: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s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6121400" y="2205038"/>
            <a:ext cx="6699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3</a:t>
            </a: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s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2089150" y="2205038"/>
            <a:ext cx="6064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1</a:t>
            </a: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s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4176713" y="2205038"/>
            <a:ext cx="631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</a:t>
            </a: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s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6769100" y="2205038"/>
            <a:ext cx="631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3</a:t>
            </a: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s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2616200" y="2708275"/>
            <a:ext cx="4397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S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1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5461000" y="2781300"/>
            <a:ext cx="46513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S</a:t>
            </a:r>
            <a:r>
              <a:rPr lang="pt-PT" sz="1800" b="0" i="1" kern="0" baseline="-250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539750" y="1773238"/>
            <a:ext cx="3698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A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8288338" y="1844675"/>
            <a:ext cx="3556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B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644" name="Content Placeholder 2"/>
          <p:cNvSpPr txBox="1">
            <a:spLocks/>
          </p:cNvSpPr>
          <p:nvPr/>
        </p:nvSpPr>
        <p:spPr bwMode="auto">
          <a:xfrm>
            <a:off x="684213" y="4581525"/>
            <a:ext cx="80645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pt-PT">
                <a:solidFill>
                  <a:srgbClr val="0000FF"/>
                </a:solidFill>
                <a:latin typeface="Comic Sans MS" charset="0"/>
                <a:cs typeface="Arial" charset="0"/>
              </a:rPr>
              <a:t>Que acontece se A e C transmitem pacotes simultaneamente ?</a:t>
            </a:r>
          </a:p>
        </p:txBody>
      </p:sp>
      <p:grpSp>
        <p:nvGrpSpPr>
          <p:cNvPr id="26645" name="Group 100"/>
          <p:cNvGrpSpPr>
            <a:grpSpLocks/>
          </p:cNvGrpSpPr>
          <p:nvPr/>
        </p:nvGrpSpPr>
        <p:grpSpPr bwMode="auto">
          <a:xfrm>
            <a:off x="684213" y="2924175"/>
            <a:ext cx="863600" cy="1068388"/>
            <a:chOff x="-44" y="1473"/>
            <a:chExt cx="981" cy="1105"/>
          </a:xfrm>
        </p:grpSpPr>
        <p:pic>
          <p:nvPicPr>
            <p:cNvPr id="26648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6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cxnSp>
        <p:nvCxnSpPr>
          <p:cNvPr id="26646" name="Straight Connector 47"/>
          <p:cNvCxnSpPr>
            <a:cxnSpLocks noChangeShapeType="1"/>
          </p:cNvCxnSpPr>
          <p:nvPr/>
        </p:nvCxnSpPr>
        <p:spPr bwMode="auto">
          <a:xfrm flipV="1">
            <a:off x="1476375" y="2625725"/>
            <a:ext cx="1120775" cy="11509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" name="TextBox 59"/>
          <p:cNvSpPr txBox="1"/>
          <p:nvPr/>
        </p:nvSpPr>
        <p:spPr>
          <a:xfrm>
            <a:off x="606425" y="2997200"/>
            <a:ext cx="3794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C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11444</TotalTime>
  <Words>2967</Words>
  <Application>Microsoft Macintosh PowerPoint</Application>
  <PresentationFormat>On-screen Show (4:3)</PresentationFormat>
  <Paragraphs>398</Paragraphs>
  <Slides>31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cs426</vt:lpstr>
      <vt:lpstr>VISIO</vt:lpstr>
      <vt:lpstr> Redes de Computadores   Tempo de transito na rede </vt:lpstr>
      <vt:lpstr>Objectivos da lição</vt:lpstr>
      <vt:lpstr>Tempo de propagação (Tp)</vt:lpstr>
      <vt:lpstr>Tempo de transmissão (Tt)</vt:lpstr>
      <vt:lpstr>Analogia</vt:lpstr>
      <vt:lpstr>Store-&amp;-forward introduz atrasos extra</vt:lpstr>
      <vt:lpstr>Tempo de transito extremo a extremo</vt:lpstr>
      <vt:lpstr>Diagrama temporal</vt:lpstr>
      <vt:lpstr>What if ?</vt:lpstr>
      <vt:lpstr>What if ?</vt:lpstr>
      <vt:lpstr>Tempo de transito extremo a extremo</vt:lpstr>
      <vt:lpstr>Diagrama temporal</vt:lpstr>
      <vt:lpstr>Programa ping</vt:lpstr>
      <vt:lpstr>Ping to Lisboa (PT) – 15 Km</vt:lpstr>
      <vt:lpstr>Ping to Cambridge (UK) – 2000 Km</vt:lpstr>
      <vt:lpstr>Ping to Cambridge (USA) – 7000 Km</vt:lpstr>
      <vt:lpstr>Ping to Los Angeles (USA) – 12000 Km</vt:lpstr>
      <vt:lpstr>Ping to Auckland (NZ) – 20000 Km</vt:lpstr>
      <vt:lpstr>Ping to Cidade? (?) – ? Km</vt:lpstr>
      <vt:lpstr>Conclusões</vt:lpstr>
      <vt:lpstr>Traceroute to Cambridge (UK) – 2000 Km</vt:lpstr>
      <vt:lpstr>Formato de um pacote IP</vt:lpstr>
      <vt:lpstr>Time-to-Live (TTL)</vt:lpstr>
      <vt:lpstr>Uso do TTL pelo Traceroute</vt:lpstr>
      <vt:lpstr>Como viver com o jitter</vt:lpstr>
      <vt:lpstr>Exemplo</vt:lpstr>
      <vt:lpstr>Funcionamento</vt:lpstr>
      <vt:lpstr>O papel do buffer</vt:lpstr>
      <vt:lpstr>Que valor para o playout delay ?</vt:lpstr>
      <vt:lpstr>Escolha do valor do playout delay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669</cp:revision>
  <dcterms:created xsi:type="dcterms:W3CDTF">2001-07-06T14:58:21Z</dcterms:created>
  <dcterms:modified xsi:type="dcterms:W3CDTF">2013-02-14T18:07:42Z</dcterms:modified>
</cp:coreProperties>
</file>