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57" r:id="rId2"/>
    <p:sldId id="394" r:id="rId3"/>
    <p:sldId id="457" r:id="rId4"/>
    <p:sldId id="459" r:id="rId5"/>
    <p:sldId id="449" r:id="rId6"/>
    <p:sldId id="465" r:id="rId7"/>
    <p:sldId id="460" r:id="rId8"/>
    <p:sldId id="445" r:id="rId9"/>
    <p:sldId id="467" r:id="rId10"/>
    <p:sldId id="453" r:id="rId11"/>
    <p:sldId id="454" r:id="rId12"/>
    <p:sldId id="462" r:id="rId13"/>
    <p:sldId id="464" r:id="rId14"/>
    <p:sldId id="466" r:id="rId15"/>
    <p:sldId id="463" r:id="rId16"/>
    <p:sldId id="442" r:id="rId17"/>
    <p:sldId id="444" r:id="rId18"/>
    <p:sldId id="423" r:id="rId19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189" autoAdjust="0"/>
  </p:normalViewPr>
  <p:slideViewPr>
    <p:cSldViewPr>
      <p:cViewPr varScale="1">
        <p:scale>
          <a:sx n="86" d="100"/>
          <a:sy n="86" d="100"/>
        </p:scale>
        <p:origin x="-78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E2AF08A5-6743-214B-AEBA-F2C08DEB01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581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D0474FF0-B808-3448-BC58-37ADAA3168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25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19A83A-FA9A-2940-BCA0-3D48E7A3A189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CED46407-6037-924E-8266-5E2ABBD7FC81}" type="slidenum">
              <a:rPr lang="en-US" sz="1300">
                <a:solidFill>
                  <a:srgbClr val="000000"/>
                </a:solidFill>
                <a:latin typeface="Times New Roman" charset="0"/>
              </a:rPr>
              <a:pPr>
                <a:defRPr/>
              </a:pPr>
              <a:t>16</a:t>
            </a:fld>
            <a:endParaRPr lang="en-US" sz="13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4DB9F673-DAC3-8D41-95DF-494CE37BF3AF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18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DC449D-3C91-674F-AF8A-2F3C1102847A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4ABEBEE7-DEEB-9444-9D2D-56D59BFDBDC3}" type="slidenum">
              <a:rPr lang="pt-PT" sz="1300" u="none"/>
              <a:pPr eaLnBrk="1" hangingPunct="1">
                <a:defRPr/>
              </a:pPr>
              <a:t>4</a:t>
            </a:fld>
            <a:endParaRPr lang="pt-PT" sz="1300" u="none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B9681842-75AE-FE4D-BCD8-FA8FDAC18F1E}" type="slidenum">
              <a:rPr lang="pt-PT" sz="1300" u="none"/>
              <a:pPr eaLnBrk="1" hangingPunct="1">
                <a:defRPr/>
              </a:pPr>
              <a:t>6</a:t>
            </a:fld>
            <a:endParaRPr lang="pt-PT" sz="1300" u="none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873C7B4E-0BF7-0041-9BE1-3282FBAB385A}" type="slidenum">
              <a:rPr lang="en-US" sz="1300" u="none">
                <a:latin typeface="Times New Roman" charset="0"/>
              </a:rPr>
              <a:pPr eaLnBrk="1" hangingPunct="1">
                <a:defRPr/>
              </a:pPr>
              <a:t>7</a:t>
            </a:fld>
            <a:endParaRPr lang="en-US" sz="1300" u="none">
              <a:latin typeface="Times New Roman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en-US"/>
              <a:t>Two simple multiple access control techniques.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Each mobile’s share of the bandwidth is divided into portions for the uplink and the downlink. Also, possibly, out of band signaling.</a:t>
            </a:r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As we will see, used in AMPS, GSM, IS-54/136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0AFFF85E-706D-F443-9028-4812ADF75A35}" type="slidenum">
              <a:rPr lang="en-US" sz="1300">
                <a:latin typeface="Times New Roman" charset="0"/>
              </a:rPr>
              <a:pPr>
                <a:defRPr/>
              </a:pPr>
              <a:t>8</a:t>
            </a:fld>
            <a:endParaRPr lang="en-US" sz="1300">
              <a:latin typeface="Times New Roman" charset="0"/>
            </a:endParaRPr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A5894E5F-259A-0C41-9210-340F5A5D472E}" type="slidenum">
              <a:rPr lang="pt-PT" sz="1300" u="none"/>
              <a:pPr eaLnBrk="1" hangingPunct="1">
                <a:defRPr/>
              </a:pPr>
              <a:t>12</a:t>
            </a:fld>
            <a:endParaRPr lang="pt-PT" sz="1300" u="none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CDD9A297-7ADB-8E44-9814-6B4977141765}" type="slidenum">
              <a:rPr lang="pt-PT" sz="1300" u="none"/>
              <a:pPr eaLnBrk="1" hangingPunct="1">
                <a:defRPr/>
              </a:pPr>
              <a:t>13</a:t>
            </a:fld>
            <a:endParaRPr lang="pt-PT" sz="1300" u="none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069BE317-5A60-6146-8E15-B5D748F4932F}" type="slidenum">
              <a:rPr lang="pt-PT" sz="1300" u="none"/>
              <a:pPr eaLnBrk="1" hangingPunct="1">
                <a:defRPr/>
              </a:pPr>
              <a:t>15</a:t>
            </a:fld>
            <a:endParaRPr lang="pt-PT" sz="1300" u="none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F751C-560D-A247-B915-DBEA15ED3D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812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20FDE-A41F-454F-A869-4F0E989036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952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BA8A8-3707-9A42-9515-6290149A00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679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75868-5364-4B41-9732-CE45DA60D6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252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13E52-7277-CB40-878C-9F43031210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895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63C85-DAB1-6640-8DB9-9E895B9DCD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826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1C7AA-A511-3B4E-A90F-8396997285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59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137DB-C531-CC49-B713-849A2CC448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82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17634-E81E-2441-B8E5-E0B30DF64A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21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BA8AB-55D8-7240-AFA1-BBB30999CD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617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8F055-B67A-1B45-8599-A6EC5DA569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397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DD9DB885-AC9A-5748-9CCC-B6E207D2DF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4.png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emf"/><Relationship Id="rId7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E29CBF-E433-8641-AFAE-F57A8ED00B50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Comutação de pacotes, </a:t>
            </a:r>
            <a:r>
              <a:rPr lang="pt-PT" i="1" dirty="0" err="1" smtClean="0">
                <a:cs typeface="+mj-cs"/>
              </a:rPr>
              <a:t>statistical</a:t>
            </a:r>
            <a:r>
              <a:rPr lang="pt-PT" i="1" dirty="0" smtClean="0">
                <a:cs typeface="+mj-cs"/>
              </a:rPr>
              <a:t> </a:t>
            </a:r>
            <a:r>
              <a:rPr lang="pt-PT" i="1" dirty="0" err="1" smtClean="0">
                <a:cs typeface="+mj-cs"/>
              </a:rPr>
              <a:t>multiplexing</a:t>
            </a:r>
            <a:r>
              <a:rPr lang="pt-PT" i="1" dirty="0" smtClean="0">
                <a:cs typeface="+mj-cs"/>
              </a:rPr>
              <a:t> </a:t>
            </a:r>
            <a:r>
              <a:rPr lang="pt-PT" dirty="0" smtClean="0">
                <a:cs typeface="+mj-cs"/>
              </a:rPr>
              <a:t>e </a:t>
            </a:r>
            <a:r>
              <a:rPr lang="pt-PT" i="1" dirty="0" err="1" smtClean="0">
                <a:cs typeface="+mj-cs"/>
              </a:rPr>
              <a:t>store</a:t>
            </a:r>
            <a:r>
              <a:rPr lang="pt-PT" i="1" dirty="0" smtClean="0">
                <a:cs typeface="+mj-cs"/>
              </a:rPr>
              <a:t> &amp; </a:t>
            </a:r>
            <a:r>
              <a:rPr lang="pt-PT" i="1" dirty="0" err="1" smtClean="0">
                <a:cs typeface="+mj-cs"/>
              </a:rPr>
              <a:t>forward</a:t>
            </a:r>
            <a:r>
              <a:rPr lang="pt-PT" i="1" dirty="0" smtClean="0">
                <a:cs typeface="+mj-cs"/>
              </a:rPr>
              <a:t/>
            </a:r>
            <a:br>
              <a:rPr lang="pt-PT" i="1" dirty="0" smtClean="0">
                <a:cs typeface="+mj-cs"/>
              </a:rPr>
            </a:br>
            <a:endParaRPr lang="pt-PT" i="1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7BFC0A-DEE2-A34F-8850-FFC187742157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78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>Vantagens da comutação de circuitos</a:t>
            </a:r>
          </a:p>
        </p:txBody>
      </p:sp>
      <p:sp>
        <p:nvSpPr>
          <p:cNvPr id="778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018088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pt-PT" sz="2400" dirty="0" smtClean="0"/>
              <a:t>Capacidade garantida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>
                <a:sym typeface="Wingdings" charset="0"/>
              </a:rPr>
              <a:t>A capacidade afectada de extremo a extremo é garantida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>
                <a:sym typeface="Wingdings" charset="0"/>
              </a:rPr>
              <a:t> Os dispositivos que comunicam podem ser mais simples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>
                <a:sym typeface="Wingdings" charset="0"/>
              </a:rPr>
              <a:t>Não têm que lidar com problemas como a perca de pacotes, tempos de transito variáveis, pacotes fora de ordem</a:t>
            </a:r>
          </a:p>
          <a:p>
            <a:pPr>
              <a:lnSpc>
                <a:spcPct val="90000"/>
              </a:lnSpc>
              <a:defRPr/>
            </a:pPr>
            <a:r>
              <a:rPr lang="pt-PT" sz="2400" dirty="0" smtClean="0"/>
              <a:t>A comutação dos dados é mais simples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A comutação de dados é mais simples visto ser pré-definida</a:t>
            </a:r>
          </a:p>
          <a:p>
            <a:pPr>
              <a:lnSpc>
                <a:spcPct val="90000"/>
              </a:lnSpc>
              <a:defRPr/>
            </a:pPr>
            <a:r>
              <a:rPr lang="pt-PT" sz="2400" dirty="0" smtClean="0"/>
              <a:t>Não há a necessidade de ter cabeçalhos complexos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Os </a:t>
            </a:r>
            <a:r>
              <a:rPr lang="pt-PT" sz="2000" dirty="0" err="1" smtClean="0"/>
              <a:t>routers</a:t>
            </a:r>
            <a:r>
              <a:rPr lang="pt-PT" sz="2000" dirty="0" smtClean="0"/>
              <a:t> comutam os bits com base em frequências ou </a:t>
            </a:r>
            <a:r>
              <a:rPr lang="pt-PT" sz="2000" dirty="0" err="1" smtClean="0"/>
              <a:t>intervaloes</a:t>
            </a:r>
            <a:r>
              <a:rPr lang="pt-PT" sz="2000" dirty="0" smtClean="0"/>
              <a:t> de tempo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Não há cabeçalhos IP, UDP, TCP, ....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4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B66F06-1871-7849-BBFD-7ED3E8755D76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79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smtClean="0">
                <a:cs typeface="+mj-cs"/>
              </a:rPr>
              <a:t>Desvantagens da comutação de circuitos</a:t>
            </a:r>
          </a:p>
        </p:txBody>
      </p:sp>
      <p:sp>
        <p:nvSpPr>
          <p:cNvPr id="7792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610600" cy="494665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pt-PT" sz="2400" dirty="0" smtClean="0"/>
              <a:t>Desperdício da capacidade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Quando não há tráfego a capacidade dos </a:t>
            </a:r>
            <a:r>
              <a:rPr lang="pt-PT" sz="2000" dirty="0" err="1" smtClean="0"/>
              <a:t>sub</a:t>
            </a:r>
            <a:r>
              <a:rPr lang="pt-PT" sz="2000" dirty="0" smtClean="0"/>
              <a:t>-circuitos é desperdiçada</a:t>
            </a:r>
          </a:p>
          <a:p>
            <a:pPr>
              <a:lnSpc>
                <a:spcPct val="90000"/>
              </a:lnSpc>
              <a:defRPr/>
            </a:pPr>
            <a:r>
              <a:rPr lang="pt-PT" sz="2400" dirty="0" smtClean="0"/>
              <a:t>Bloqueio de comunicações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Quando não há </a:t>
            </a:r>
            <a:r>
              <a:rPr lang="pt-PT" sz="2000" dirty="0" err="1" smtClean="0"/>
              <a:t>sub</a:t>
            </a:r>
            <a:r>
              <a:rPr lang="pt-PT" sz="2000" dirty="0" smtClean="0"/>
              <a:t>-circuitos disponíveis bloqueia as comunicações</a:t>
            </a:r>
          </a:p>
          <a:p>
            <a:pPr>
              <a:lnSpc>
                <a:spcPct val="90000"/>
              </a:lnSpc>
              <a:defRPr/>
            </a:pPr>
            <a:r>
              <a:rPr lang="pt-PT" sz="2400" dirty="0" smtClean="0"/>
              <a:t>Antes de comunicar tem de se estabelecer o circuito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No caso do DNS por exemplo seria um grande desperdício</a:t>
            </a:r>
          </a:p>
          <a:p>
            <a:pPr>
              <a:lnSpc>
                <a:spcPct val="90000"/>
              </a:lnSpc>
              <a:defRPr/>
            </a:pPr>
            <a:r>
              <a:rPr lang="pt-PT" sz="2400" dirty="0" smtClean="0"/>
              <a:t>Complexidade nos nós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Os nós têm de controlar os circuitos em funcionamento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Cada circuito tem de ser parametrizado nos nós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Se há uma avaria num nó, todos os circuitos que o atravessam se perdem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926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>
              <a:defRPr/>
            </a:pPr>
            <a:r>
              <a:rPr lang="pt-PT" sz="2800" dirty="0">
                <a:latin typeface="+mn-lt"/>
                <a:ea typeface="ＭＳ Ｐゴシック" charset="0"/>
              </a:rPr>
              <a:t>Comutaç</a:t>
            </a:r>
            <a:r>
              <a:rPr lang="pt-PT" altLang="ja-JP" sz="2800" dirty="0">
                <a:latin typeface="+mn-lt"/>
                <a:ea typeface="ＭＳ Ｐゴシック" charset="0"/>
              </a:rPr>
              <a:t>ão de pacotes (</a:t>
            </a:r>
            <a:r>
              <a:rPr lang="pt-PT" sz="2800" i="1" dirty="0" err="1">
                <a:latin typeface="+mn-lt"/>
                <a:ea typeface="ＭＳ Ｐゴシック" charset="0"/>
              </a:rPr>
              <a:t>Packet</a:t>
            </a:r>
            <a:r>
              <a:rPr lang="pt-PT" sz="2800" i="1" dirty="0">
                <a:latin typeface="+mn-lt"/>
                <a:ea typeface="ＭＳ Ｐゴシック" charset="0"/>
              </a:rPr>
              <a:t> </a:t>
            </a:r>
            <a:r>
              <a:rPr lang="pt-PT" sz="2800" i="1" dirty="0" err="1">
                <a:latin typeface="+mn-lt"/>
                <a:ea typeface="ＭＳ Ｐゴシック" charset="0"/>
              </a:rPr>
              <a:t>Switching</a:t>
            </a:r>
            <a:r>
              <a:rPr lang="pt-PT" sz="2800" dirty="0">
                <a:latin typeface="+mn-lt"/>
                <a:ea typeface="ＭＳ Ｐゴシック" charset="0"/>
              </a:rPr>
              <a:t>)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7699375" cy="2438400"/>
          </a:xfrm>
        </p:spPr>
        <p:txBody>
          <a:bodyPr/>
          <a:lstStyle/>
          <a:p>
            <a:pPr>
              <a:defRPr/>
            </a:pPr>
            <a:r>
              <a:rPr lang="pt-PT" sz="2000" dirty="0">
                <a:ea typeface="ＭＳ Ｐゴシック" charset="0"/>
                <a:cs typeface="ＭＳ Ｐゴシック" charset="0"/>
              </a:rPr>
              <a:t>O tr</a:t>
            </a:r>
            <a:r>
              <a:rPr lang="pt-PT" altLang="ja-JP" sz="2000" dirty="0">
                <a:ea typeface="ＭＳ Ｐゴシック" charset="0"/>
                <a:cs typeface="ＭＳ Ｐゴシック" charset="0"/>
              </a:rPr>
              <a:t>áfego é dividido em pequenos pacotes (de bits)</a:t>
            </a:r>
            <a:endParaRPr lang="pt-PT" sz="2000" dirty="0"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pt-PT" sz="1600" dirty="0">
                <a:ea typeface="ＭＳ Ｐゴシック" charset="0"/>
              </a:rPr>
              <a:t>Cada pacote tem um cabeçalho com o endereço do destino</a:t>
            </a:r>
          </a:p>
          <a:p>
            <a:pPr>
              <a:defRPr/>
            </a:pPr>
            <a:r>
              <a:rPr lang="pt-PT" sz="2000" dirty="0">
                <a:ea typeface="ＭＳ Ｐゴシック" charset="0"/>
                <a:cs typeface="ＭＳ Ｐゴシック" charset="0"/>
              </a:rPr>
              <a:t>Os pacotes atravessam a rede de forma flex</a:t>
            </a:r>
            <a:r>
              <a:rPr lang="pt-PT" altLang="ja-JP" sz="2000" dirty="0">
                <a:ea typeface="ＭＳ Ｐゴシック" charset="0"/>
                <a:cs typeface="ＭＳ Ｐゴシック" charset="0"/>
              </a:rPr>
              <a:t>ível</a:t>
            </a:r>
            <a:endParaRPr lang="pt-PT" sz="2000" dirty="0">
              <a:ea typeface="ＭＳ Ｐゴシック" charset="0"/>
              <a:cs typeface="ＭＳ Ｐゴシック" charset="0"/>
            </a:endParaRPr>
          </a:p>
          <a:p>
            <a:pPr lvl="1">
              <a:defRPr/>
            </a:pPr>
            <a:r>
              <a:rPr lang="pt-PT" sz="1600" dirty="0">
                <a:ea typeface="ＭＳ Ｐゴシック" charset="0"/>
              </a:rPr>
              <a:t>O encaminhamento </a:t>
            </a:r>
            <a:r>
              <a:rPr lang="pt-PT" altLang="ja-JP" sz="1600" dirty="0">
                <a:ea typeface="ＭＳ Ｐゴシック" charset="0"/>
              </a:rPr>
              <a:t>é baseado no </a:t>
            </a:r>
            <a:r>
              <a:rPr lang="pt-PT" altLang="ja-JP" sz="1600" dirty="0" smtClean="0">
                <a:ea typeface="ＭＳ Ｐゴシック" charset="0"/>
              </a:rPr>
              <a:t>endereço de destino</a:t>
            </a:r>
            <a:endParaRPr lang="pt-PT" sz="1600" dirty="0">
              <a:ea typeface="ＭＳ Ｐゴシック" charset="0"/>
            </a:endParaRPr>
          </a:p>
          <a:p>
            <a:pPr lvl="1">
              <a:defRPr/>
            </a:pPr>
            <a:r>
              <a:rPr lang="pt-PT" sz="1600" dirty="0">
                <a:ea typeface="ＭＳ Ｐゴシック" charset="0"/>
              </a:rPr>
              <a:t>Os comutadores podem memorizar os pacotes </a:t>
            </a:r>
            <a:r>
              <a:rPr lang="pt-PT" sz="1600" dirty="0" smtClean="0">
                <a:ea typeface="ＭＳ Ｐゴシック" charset="0"/>
              </a:rPr>
              <a:t>momentaneamente usando uma forma de trabalho dita </a:t>
            </a:r>
            <a:r>
              <a:rPr lang="pt-PT" sz="1600" b="1" i="1" dirty="0" err="1" smtClean="0">
                <a:ea typeface="ＭＳ Ｐゴシック" charset="0"/>
              </a:rPr>
              <a:t>store</a:t>
            </a:r>
            <a:r>
              <a:rPr lang="pt-PT" sz="1600" b="1" i="1" dirty="0" smtClean="0">
                <a:ea typeface="ＭＳ Ｐゴシック" charset="0"/>
              </a:rPr>
              <a:t> &amp; </a:t>
            </a:r>
            <a:r>
              <a:rPr lang="pt-PT" sz="1600" b="1" i="1" dirty="0" err="1" smtClean="0">
                <a:ea typeface="ＭＳ Ｐゴシック" charset="0"/>
              </a:rPr>
              <a:t>forward</a:t>
            </a:r>
            <a:endParaRPr lang="pt-PT" sz="1600" b="1" i="1" dirty="0">
              <a:ea typeface="ＭＳ Ｐゴシック" charset="0"/>
            </a:endParaRPr>
          </a:p>
          <a:p>
            <a:pPr>
              <a:defRPr/>
            </a:pPr>
            <a:r>
              <a:rPr lang="pt-PT" sz="2000" dirty="0">
                <a:ea typeface="ＭＳ Ｐゴシック" charset="0"/>
                <a:cs typeface="ＭＳ Ｐゴシック" charset="0"/>
              </a:rPr>
              <a:t>O computador </a:t>
            </a:r>
            <a:r>
              <a:rPr lang="pt-PT" sz="2000" dirty="0" smtClean="0">
                <a:ea typeface="ＭＳ Ｐゴシック" charset="0"/>
                <a:cs typeface="ＭＳ Ｐゴシック" charset="0"/>
              </a:rPr>
              <a:t>no </a:t>
            </a:r>
            <a:r>
              <a:rPr lang="pt-PT" sz="2000" dirty="0">
                <a:ea typeface="ＭＳ Ｐゴシック" charset="0"/>
                <a:cs typeface="ＭＳ Ｐゴシック" charset="0"/>
              </a:rPr>
              <a:t>destino final reconstr</a:t>
            </a:r>
            <a:r>
              <a:rPr lang="pt-PT" altLang="ja-JP" sz="2000" dirty="0">
                <a:ea typeface="ＭＳ Ｐゴシック" charset="0"/>
                <a:cs typeface="ＭＳ Ｐゴシック" charset="0"/>
              </a:rPr>
              <a:t>ói a </a:t>
            </a:r>
            <a:r>
              <a:rPr lang="pt-PT" altLang="ja-JP" sz="2000" dirty="0" smtClean="0">
                <a:ea typeface="ＭＳ Ｐゴシック" charset="0"/>
                <a:cs typeface="ＭＳ Ｐゴシック" charset="0"/>
              </a:rPr>
              <a:t>mensagem original</a:t>
            </a:r>
            <a:endParaRPr lang="pt-PT" sz="20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2771" name="Line 4"/>
          <p:cNvSpPr>
            <a:spLocks noChangeShapeType="1"/>
          </p:cNvSpPr>
          <p:nvPr/>
        </p:nvSpPr>
        <p:spPr bwMode="auto">
          <a:xfrm flipH="1">
            <a:off x="3128963" y="4876800"/>
            <a:ext cx="381000" cy="455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Line 5"/>
          <p:cNvSpPr>
            <a:spLocks noChangeShapeType="1"/>
          </p:cNvSpPr>
          <p:nvPr/>
        </p:nvSpPr>
        <p:spPr bwMode="auto">
          <a:xfrm flipH="1">
            <a:off x="3509963" y="5561013"/>
            <a:ext cx="304800" cy="53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Line 6"/>
          <p:cNvSpPr>
            <a:spLocks noChangeShapeType="1"/>
          </p:cNvSpPr>
          <p:nvPr/>
        </p:nvSpPr>
        <p:spPr bwMode="auto">
          <a:xfrm flipH="1">
            <a:off x="6097588" y="5029200"/>
            <a:ext cx="455612" cy="379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Line 7"/>
          <p:cNvSpPr>
            <a:spLocks noChangeShapeType="1"/>
          </p:cNvSpPr>
          <p:nvPr/>
        </p:nvSpPr>
        <p:spPr bwMode="auto">
          <a:xfrm>
            <a:off x="7059613" y="5843588"/>
            <a:ext cx="78105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Line 8"/>
          <p:cNvSpPr>
            <a:spLocks noChangeShapeType="1"/>
          </p:cNvSpPr>
          <p:nvPr/>
        </p:nvSpPr>
        <p:spPr bwMode="auto">
          <a:xfrm flipV="1">
            <a:off x="7300913" y="5260975"/>
            <a:ext cx="623887" cy="179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6" name="Line 9"/>
          <p:cNvSpPr>
            <a:spLocks noChangeShapeType="1"/>
          </p:cNvSpPr>
          <p:nvPr/>
        </p:nvSpPr>
        <p:spPr bwMode="auto">
          <a:xfrm>
            <a:off x="7223125" y="5440363"/>
            <a:ext cx="809625" cy="158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7" name="Line 10"/>
          <p:cNvSpPr>
            <a:spLocks noChangeShapeType="1"/>
          </p:cNvSpPr>
          <p:nvPr/>
        </p:nvSpPr>
        <p:spPr bwMode="auto">
          <a:xfrm>
            <a:off x="3843338" y="5575300"/>
            <a:ext cx="542925" cy="468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1"/>
          <p:cNvSpPr>
            <a:spLocks noChangeShapeType="1"/>
          </p:cNvSpPr>
          <p:nvPr/>
        </p:nvSpPr>
        <p:spPr bwMode="auto">
          <a:xfrm flipH="1">
            <a:off x="3908425" y="5565775"/>
            <a:ext cx="10556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2"/>
          <p:cNvSpPr>
            <a:spLocks noChangeShapeType="1"/>
          </p:cNvSpPr>
          <p:nvPr/>
        </p:nvSpPr>
        <p:spPr bwMode="auto">
          <a:xfrm flipH="1">
            <a:off x="4386263" y="5575300"/>
            <a:ext cx="655637" cy="468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3"/>
          <p:cNvSpPr>
            <a:spLocks noChangeShapeType="1"/>
          </p:cNvSpPr>
          <p:nvPr/>
        </p:nvSpPr>
        <p:spPr bwMode="auto">
          <a:xfrm flipV="1">
            <a:off x="4403725" y="5432425"/>
            <a:ext cx="1735138" cy="6302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4"/>
          <p:cNvSpPr>
            <a:spLocks noChangeShapeType="1"/>
          </p:cNvSpPr>
          <p:nvPr/>
        </p:nvSpPr>
        <p:spPr bwMode="auto">
          <a:xfrm>
            <a:off x="6181725" y="5432425"/>
            <a:ext cx="10255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5"/>
          <p:cNvSpPr>
            <a:spLocks noChangeShapeType="1"/>
          </p:cNvSpPr>
          <p:nvPr/>
        </p:nvSpPr>
        <p:spPr bwMode="auto">
          <a:xfrm>
            <a:off x="6181725" y="5440363"/>
            <a:ext cx="863600" cy="390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6"/>
          <p:cNvSpPr>
            <a:spLocks noChangeShapeType="1"/>
          </p:cNvSpPr>
          <p:nvPr/>
        </p:nvSpPr>
        <p:spPr bwMode="auto">
          <a:xfrm flipV="1">
            <a:off x="6181725" y="5424488"/>
            <a:ext cx="1025525" cy="588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7"/>
          <p:cNvSpPr>
            <a:spLocks noChangeShapeType="1"/>
          </p:cNvSpPr>
          <p:nvPr/>
        </p:nvSpPr>
        <p:spPr bwMode="auto">
          <a:xfrm flipV="1">
            <a:off x="6256338" y="5827713"/>
            <a:ext cx="709612" cy="180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8"/>
          <p:cNvSpPr>
            <a:spLocks noChangeShapeType="1"/>
          </p:cNvSpPr>
          <p:nvPr/>
        </p:nvSpPr>
        <p:spPr bwMode="auto">
          <a:xfrm flipH="1">
            <a:off x="3103563" y="4933950"/>
            <a:ext cx="1468437" cy="420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9"/>
          <p:cNvSpPr>
            <a:spLocks noChangeShapeType="1"/>
          </p:cNvSpPr>
          <p:nvPr/>
        </p:nvSpPr>
        <p:spPr bwMode="auto">
          <a:xfrm>
            <a:off x="1558925" y="5148263"/>
            <a:ext cx="304800" cy="225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Line 20"/>
          <p:cNvSpPr>
            <a:spLocks noChangeShapeType="1"/>
          </p:cNvSpPr>
          <p:nvPr/>
        </p:nvSpPr>
        <p:spPr bwMode="auto">
          <a:xfrm flipH="1">
            <a:off x="1512888" y="5387975"/>
            <a:ext cx="447675" cy="477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Line 21"/>
          <p:cNvSpPr>
            <a:spLocks noChangeShapeType="1"/>
          </p:cNvSpPr>
          <p:nvPr/>
        </p:nvSpPr>
        <p:spPr bwMode="auto">
          <a:xfrm>
            <a:off x="5640388" y="5095875"/>
            <a:ext cx="598487" cy="328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9" name="Line 22"/>
          <p:cNvSpPr>
            <a:spLocks noChangeShapeType="1"/>
          </p:cNvSpPr>
          <p:nvPr/>
        </p:nvSpPr>
        <p:spPr bwMode="auto">
          <a:xfrm>
            <a:off x="4438650" y="4933950"/>
            <a:ext cx="1301750" cy="1857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0" name="Line 23"/>
          <p:cNvSpPr>
            <a:spLocks noChangeShapeType="1"/>
          </p:cNvSpPr>
          <p:nvPr/>
        </p:nvSpPr>
        <p:spPr bwMode="auto">
          <a:xfrm>
            <a:off x="1960563" y="5387975"/>
            <a:ext cx="544512" cy="473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1" name="Line 24"/>
          <p:cNvSpPr>
            <a:spLocks noChangeShapeType="1"/>
          </p:cNvSpPr>
          <p:nvPr/>
        </p:nvSpPr>
        <p:spPr bwMode="auto">
          <a:xfrm flipH="1">
            <a:off x="2024063" y="5380038"/>
            <a:ext cx="1057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2" name="Line 25"/>
          <p:cNvSpPr>
            <a:spLocks noChangeShapeType="1"/>
          </p:cNvSpPr>
          <p:nvPr/>
        </p:nvSpPr>
        <p:spPr bwMode="auto">
          <a:xfrm flipH="1">
            <a:off x="2505075" y="5391150"/>
            <a:ext cx="652463" cy="46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3" name="Line 26"/>
          <p:cNvSpPr>
            <a:spLocks noChangeShapeType="1"/>
          </p:cNvSpPr>
          <p:nvPr/>
        </p:nvSpPr>
        <p:spPr bwMode="auto">
          <a:xfrm>
            <a:off x="3157538" y="5391150"/>
            <a:ext cx="622300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4" name="Line 27"/>
          <p:cNvSpPr>
            <a:spLocks noChangeShapeType="1"/>
          </p:cNvSpPr>
          <p:nvPr/>
        </p:nvSpPr>
        <p:spPr bwMode="auto">
          <a:xfrm flipV="1">
            <a:off x="2520950" y="5535613"/>
            <a:ext cx="1420813" cy="3444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5" name="Line 28"/>
          <p:cNvSpPr>
            <a:spLocks noChangeShapeType="1"/>
          </p:cNvSpPr>
          <p:nvPr/>
        </p:nvSpPr>
        <p:spPr bwMode="auto">
          <a:xfrm flipV="1">
            <a:off x="1919288" y="4926013"/>
            <a:ext cx="827087" cy="40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6" name="Line 29"/>
          <p:cNvSpPr>
            <a:spLocks noChangeShapeType="1"/>
          </p:cNvSpPr>
          <p:nvPr/>
        </p:nvSpPr>
        <p:spPr bwMode="auto">
          <a:xfrm flipV="1">
            <a:off x="3786188" y="5029200"/>
            <a:ext cx="730250" cy="4841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7" name="Line 30"/>
          <p:cNvSpPr>
            <a:spLocks noChangeShapeType="1"/>
          </p:cNvSpPr>
          <p:nvPr/>
        </p:nvSpPr>
        <p:spPr bwMode="auto">
          <a:xfrm flipH="1">
            <a:off x="1112838" y="5432425"/>
            <a:ext cx="831850" cy="166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8" name="Line 31"/>
          <p:cNvSpPr>
            <a:spLocks noChangeShapeType="1"/>
          </p:cNvSpPr>
          <p:nvPr/>
        </p:nvSpPr>
        <p:spPr bwMode="auto">
          <a:xfrm>
            <a:off x="4545013" y="4997450"/>
            <a:ext cx="441325" cy="538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9" name="Line 32"/>
          <p:cNvSpPr>
            <a:spLocks noChangeShapeType="1"/>
          </p:cNvSpPr>
          <p:nvPr/>
        </p:nvSpPr>
        <p:spPr bwMode="auto">
          <a:xfrm>
            <a:off x="4972050" y="5465763"/>
            <a:ext cx="1166813" cy="576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0" name="Line 33"/>
          <p:cNvSpPr>
            <a:spLocks noChangeShapeType="1"/>
          </p:cNvSpPr>
          <p:nvPr/>
        </p:nvSpPr>
        <p:spPr bwMode="auto">
          <a:xfrm>
            <a:off x="2746375" y="4926013"/>
            <a:ext cx="358775" cy="450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1" name="Line 34"/>
          <p:cNvSpPr>
            <a:spLocks noChangeShapeType="1"/>
          </p:cNvSpPr>
          <p:nvPr/>
        </p:nvSpPr>
        <p:spPr bwMode="auto">
          <a:xfrm flipV="1">
            <a:off x="5141913" y="5424488"/>
            <a:ext cx="1022350" cy="1000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02" name="Rectangle 35"/>
          <p:cNvSpPr>
            <a:spLocks noChangeArrowheads="1"/>
          </p:cNvSpPr>
          <p:nvPr/>
        </p:nvSpPr>
        <p:spPr bwMode="auto">
          <a:xfrm>
            <a:off x="1646238" y="5332413"/>
            <a:ext cx="425450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03" name="Oval 36"/>
          <p:cNvSpPr>
            <a:spLocks noChangeArrowheads="1"/>
          </p:cNvSpPr>
          <p:nvPr/>
        </p:nvSpPr>
        <p:spPr bwMode="auto">
          <a:xfrm>
            <a:off x="7632700" y="5865813"/>
            <a:ext cx="474663" cy="293687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04" name="Rectangle 37"/>
          <p:cNvSpPr>
            <a:spLocks noChangeArrowheads="1"/>
          </p:cNvSpPr>
          <p:nvPr/>
        </p:nvSpPr>
        <p:spPr bwMode="auto">
          <a:xfrm>
            <a:off x="2309813" y="5732463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05" name="Rectangle 38"/>
          <p:cNvSpPr>
            <a:spLocks noChangeArrowheads="1"/>
          </p:cNvSpPr>
          <p:nvPr/>
        </p:nvSpPr>
        <p:spPr bwMode="auto">
          <a:xfrm>
            <a:off x="6967538" y="5332413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06" name="Rectangle 39"/>
          <p:cNvSpPr>
            <a:spLocks noChangeArrowheads="1"/>
          </p:cNvSpPr>
          <p:nvPr/>
        </p:nvSpPr>
        <p:spPr bwMode="auto">
          <a:xfrm>
            <a:off x="5903913" y="5332413"/>
            <a:ext cx="425450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07" name="Rectangle 40"/>
          <p:cNvSpPr>
            <a:spLocks noChangeArrowheads="1"/>
          </p:cNvSpPr>
          <p:nvPr/>
        </p:nvSpPr>
        <p:spPr bwMode="auto">
          <a:xfrm>
            <a:off x="5903913" y="5865813"/>
            <a:ext cx="425450" cy="220662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08" name="Rectangle 41"/>
          <p:cNvSpPr>
            <a:spLocks noChangeArrowheads="1"/>
          </p:cNvSpPr>
          <p:nvPr/>
        </p:nvSpPr>
        <p:spPr bwMode="auto">
          <a:xfrm>
            <a:off x="4838700" y="5376863"/>
            <a:ext cx="427038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09" name="Rectangle 42"/>
          <p:cNvSpPr>
            <a:spLocks noChangeArrowheads="1"/>
          </p:cNvSpPr>
          <p:nvPr/>
        </p:nvSpPr>
        <p:spPr bwMode="auto">
          <a:xfrm>
            <a:off x="4305300" y="4845050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10" name="Rectangle 43"/>
          <p:cNvSpPr>
            <a:spLocks noChangeArrowheads="1"/>
          </p:cNvSpPr>
          <p:nvPr/>
        </p:nvSpPr>
        <p:spPr bwMode="auto">
          <a:xfrm>
            <a:off x="4173538" y="5865813"/>
            <a:ext cx="427037" cy="220662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11" name="Rectangle 44"/>
          <p:cNvSpPr>
            <a:spLocks noChangeArrowheads="1"/>
          </p:cNvSpPr>
          <p:nvPr/>
        </p:nvSpPr>
        <p:spPr bwMode="auto">
          <a:xfrm>
            <a:off x="5475288" y="4978400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12" name="Rectangle 45"/>
          <p:cNvSpPr>
            <a:spLocks noChangeArrowheads="1"/>
          </p:cNvSpPr>
          <p:nvPr/>
        </p:nvSpPr>
        <p:spPr bwMode="auto">
          <a:xfrm>
            <a:off x="2947988" y="5243513"/>
            <a:ext cx="427037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13" name="Rectangle 46"/>
          <p:cNvSpPr>
            <a:spLocks noChangeArrowheads="1"/>
          </p:cNvSpPr>
          <p:nvPr/>
        </p:nvSpPr>
        <p:spPr bwMode="auto">
          <a:xfrm>
            <a:off x="3613150" y="5465763"/>
            <a:ext cx="427038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14" name="Rectangle 47"/>
          <p:cNvSpPr>
            <a:spLocks noChangeArrowheads="1"/>
          </p:cNvSpPr>
          <p:nvPr/>
        </p:nvSpPr>
        <p:spPr bwMode="auto">
          <a:xfrm>
            <a:off x="2443163" y="4800600"/>
            <a:ext cx="427037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15" name="Rectangle 48"/>
          <p:cNvSpPr>
            <a:spLocks noChangeArrowheads="1"/>
          </p:cNvSpPr>
          <p:nvPr/>
        </p:nvSpPr>
        <p:spPr bwMode="auto">
          <a:xfrm>
            <a:off x="6834188" y="5732463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16" name="Oval 49"/>
          <p:cNvSpPr>
            <a:spLocks noChangeArrowheads="1"/>
          </p:cNvSpPr>
          <p:nvPr/>
        </p:nvSpPr>
        <p:spPr bwMode="auto">
          <a:xfrm>
            <a:off x="7766050" y="5465763"/>
            <a:ext cx="474663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17" name="Oval 50"/>
          <p:cNvSpPr>
            <a:spLocks noChangeArrowheads="1"/>
          </p:cNvSpPr>
          <p:nvPr/>
        </p:nvSpPr>
        <p:spPr bwMode="auto">
          <a:xfrm>
            <a:off x="7766050" y="5067300"/>
            <a:ext cx="474663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18" name="Oval 51"/>
          <p:cNvSpPr>
            <a:spLocks noChangeArrowheads="1"/>
          </p:cNvSpPr>
          <p:nvPr/>
        </p:nvSpPr>
        <p:spPr bwMode="auto">
          <a:xfrm>
            <a:off x="1304925" y="5732463"/>
            <a:ext cx="473075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19" name="Oval 52"/>
          <p:cNvSpPr>
            <a:spLocks noChangeArrowheads="1"/>
          </p:cNvSpPr>
          <p:nvPr/>
        </p:nvSpPr>
        <p:spPr bwMode="auto">
          <a:xfrm>
            <a:off x="846138" y="5438775"/>
            <a:ext cx="474662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20" name="Oval 53"/>
          <p:cNvSpPr>
            <a:spLocks noChangeArrowheads="1"/>
          </p:cNvSpPr>
          <p:nvPr/>
        </p:nvSpPr>
        <p:spPr bwMode="auto">
          <a:xfrm>
            <a:off x="1171575" y="4933950"/>
            <a:ext cx="474663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21" name="Rectangle 54"/>
          <p:cNvSpPr>
            <a:spLocks noChangeArrowheads="1"/>
          </p:cNvSpPr>
          <p:nvPr/>
        </p:nvSpPr>
        <p:spPr bwMode="auto">
          <a:xfrm>
            <a:off x="1781175" y="5367338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22" name="Rectangle 55"/>
          <p:cNvSpPr>
            <a:spLocks noChangeArrowheads="1"/>
          </p:cNvSpPr>
          <p:nvPr/>
        </p:nvSpPr>
        <p:spPr bwMode="auto">
          <a:xfrm>
            <a:off x="6040438" y="5367338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23" name="Rectangle 56"/>
          <p:cNvSpPr>
            <a:spLocks noChangeArrowheads="1"/>
          </p:cNvSpPr>
          <p:nvPr/>
        </p:nvSpPr>
        <p:spPr bwMode="auto">
          <a:xfrm>
            <a:off x="4976813" y="5408613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24" name="Rectangle 57"/>
          <p:cNvSpPr>
            <a:spLocks noChangeArrowheads="1"/>
          </p:cNvSpPr>
          <p:nvPr/>
        </p:nvSpPr>
        <p:spPr bwMode="auto">
          <a:xfrm>
            <a:off x="3751263" y="5500688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25" name="Rectangle 58"/>
          <p:cNvSpPr>
            <a:spLocks noChangeArrowheads="1"/>
          </p:cNvSpPr>
          <p:nvPr/>
        </p:nvSpPr>
        <p:spPr bwMode="auto">
          <a:xfrm>
            <a:off x="3084513" y="5278438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26" name="Rectangle 59"/>
          <p:cNvSpPr>
            <a:spLocks noChangeArrowheads="1"/>
          </p:cNvSpPr>
          <p:nvPr/>
        </p:nvSpPr>
        <p:spPr bwMode="auto">
          <a:xfrm>
            <a:off x="7105650" y="5367338"/>
            <a:ext cx="152400" cy="1524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95293" name="Line 61"/>
          <p:cNvSpPr>
            <a:spLocks noChangeShapeType="1"/>
          </p:cNvSpPr>
          <p:nvPr/>
        </p:nvSpPr>
        <p:spPr bwMode="auto">
          <a:xfrm flipV="1">
            <a:off x="1835150" y="5332413"/>
            <a:ext cx="1293813" cy="762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94" name="Line 62"/>
          <p:cNvSpPr>
            <a:spLocks noChangeShapeType="1"/>
          </p:cNvSpPr>
          <p:nvPr/>
        </p:nvSpPr>
        <p:spPr bwMode="auto">
          <a:xfrm>
            <a:off x="3128963" y="5332413"/>
            <a:ext cx="685800" cy="228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95" name="Line 63"/>
          <p:cNvSpPr>
            <a:spLocks noChangeShapeType="1"/>
          </p:cNvSpPr>
          <p:nvPr/>
        </p:nvSpPr>
        <p:spPr bwMode="auto">
          <a:xfrm>
            <a:off x="3814763" y="5561013"/>
            <a:ext cx="1062037" cy="460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96" name="Line 64"/>
          <p:cNvSpPr>
            <a:spLocks noChangeShapeType="1"/>
          </p:cNvSpPr>
          <p:nvPr/>
        </p:nvSpPr>
        <p:spPr bwMode="auto">
          <a:xfrm flipV="1">
            <a:off x="4953000" y="5408613"/>
            <a:ext cx="1144588" cy="1539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97" name="Line 65"/>
          <p:cNvSpPr>
            <a:spLocks noChangeShapeType="1"/>
          </p:cNvSpPr>
          <p:nvPr/>
        </p:nvSpPr>
        <p:spPr bwMode="auto">
          <a:xfrm>
            <a:off x="6097588" y="5408613"/>
            <a:ext cx="1065212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32" name="Oval 67"/>
          <p:cNvSpPr>
            <a:spLocks noChangeArrowheads="1"/>
          </p:cNvSpPr>
          <p:nvPr/>
        </p:nvSpPr>
        <p:spPr bwMode="auto">
          <a:xfrm>
            <a:off x="3281363" y="4724400"/>
            <a:ext cx="474662" cy="295275"/>
          </a:xfrm>
          <a:prstGeom prst="ellipse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33" name="Oval 68"/>
          <p:cNvSpPr>
            <a:spLocks noChangeArrowheads="1"/>
          </p:cNvSpPr>
          <p:nvPr/>
        </p:nvSpPr>
        <p:spPr bwMode="auto">
          <a:xfrm>
            <a:off x="3281363" y="5942013"/>
            <a:ext cx="474662" cy="293687"/>
          </a:xfrm>
          <a:prstGeom prst="ellipse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2834" name="Oval 69"/>
          <p:cNvSpPr>
            <a:spLocks noChangeArrowheads="1"/>
          </p:cNvSpPr>
          <p:nvPr/>
        </p:nvSpPr>
        <p:spPr bwMode="auto">
          <a:xfrm>
            <a:off x="6324600" y="4876800"/>
            <a:ext cx="474663" cy="295275"/>
          </a:xfrm>
          <a:prstGeom prst="ellipse">
            <a:avLst/>
          </a:prstGeom>
          <a:solidFill>
            <a:srgbClr val="618FF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PT"/>
          </a:p>
        </p:txBody>
      </p:sp>
      <p:grpSp>
        <p:nvGrpSpPr>
          <p:cNvPr id="2" name="Group 72"/>
          <p:cNvGrpSpPr>
            <a:grpSpLocks/>
          </p:cNvGrpSpPr>
          <p:nvPr/>
        </p:nvGrpSpPr>
        <p:grpSpPr bwMode="auto">
          <a:xfrm>
            <a:off x="820738" y="5105400"/>
            <a:ext cx="7426325" cy="609600"/>
            <a:chOff x="820737" y="5105400"/>
            <a:chExt cx="7426326" cy="609600"/>
          </a:xfrm>
        </p:grpSpPr>
        <p:sp>
          <p:nvSpPr>
            <p:cNvPr id="32838" name="Oval 50"/>
            <p:cNvSpPr>
              <a:spLocks noChangeArrowheads="1"/>
            </p:cNvSpPr>
            <p:nvPr/>
          </p:nvSpPr>
          <p:spPr bwMode="auto">
            <a:xfrm>
              <a:off x="7772400" y="5105400"/>
              <a:ext cx="474663" cy="293688"/>
            </a:xfrm>
            <a:prstGeom prst="ellipse">
              <a:avLst/>
            </a:pr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2839" name="Oval 50"/>
            <p:cNvSpPr>
              <a:spLocks noChangeArrowheads="1"/>
            </p:cNvSpPr>
            <p:nvPr/>
          </p:nvSpPr>
          <p:spPr bwMode="auto">
            <a:xfrm>
              <a:off x="820737" y="5410200"/>
              <a:ext cx="474663" cy="304800"/>
            </a:xfrm>
            <a:prstGeom prst="ellipse">
              <a:avLst/>
            </a:pr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95292" name="Line 60"/>
          <p:cNvSpPr>
            <a:spLocks noChangeShapeType="1"/>
          </p:cNvSpPr>
          <p:nvPr/>
        </p:nvSpPr>
        <p:spPr bwMode="auto">
          <a:xfrm flipV="1">
            <a:off x="1219200" y="5408613"/>
            <a:ext cx="615950" cy="1539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Line 66"/>
          <p:cNvSpPr>
            <a:spLocks noChangeShapeType="1"/>
          </p:cNvSpPr>
          <p:nvPr/>
        </p:nvSpPr>
        <p:spPr bwMode="auto">
          <a:xfrm flipV="1">
            <a:off x="7239000" y="5259388"/>
            <a:ext cx="760413" cy="15081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93" grpId="0" animBg="1"/>
      <p:bldP spid="95294" grpId="0" animBg="1"/>
      <p:bldP spid="95295" grpId="0" animBg="1"/>
      <p:bldP spid="95296" grpId="0" animBg="1"/>
      <p:bldP spid="95297" grpId="0" animBg="1"/>
      <p:bldP spid="9529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382000" cy="10318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t-PT" dirty="0">
                <a:latin typeface="+mn-lt"/>
                <a:ea typeface="ＭＳ Ｐゴシック" charset="0"/>
              </a:rPr>
              <a:t>M</a:t>
            </a:r>
            <a:r>
              <a:rPr lang="pt-PT" dirty="0" smtClean="0">
                <a:latin typeface="+mn-lt"/>
                <a:ea typeface="ＭＳ Ｐゴシック" charset="0"/>
              </a:rPr>
              <a:t>ultiplexagem </a:t>
            </a:r>
            <a:r>
              <a:rPr lang="pt-PT" dirty="0">
                <a:latin typeface="+mn-lt"/>
                <a:ea typeface="ＭＳ Ｐゴシック" charset="0"/>
              </a:rPr>
              <a:t>estat</a:t>
            </a:r>
            <a:r>
              <a:rPr lang="pt-PT" altLang="ja-JP" dirty="0">
                <a:latin typeface="+mn-lt"/>
                <a:ea typeface="ＭＳ Ｐゴシック" charset="0"/>
              </a:rPr>
              <a:t>ística</a:t>
            </a:r>
            <a:endParaRPr lang="pt-PT" dirty="0">
              <a:latin typeface="+mn-lt"/>
              <a:ea typeface="ＭＳ Ｐゴシック" charset="0"/>
            </a:endParaRPr>
          </a:p>
        </p:txBody>
      </p:sp>
      <p:sp>
        <p:nvSpPr>
          <p:cNvPr id="34818" name="Oval 4"/>
          <p:cNvSpPr>
            <a:spLocks noChangeArrowheads="1"/>
          </p:cNvSpPr>
          <p:nvPr/>
        </p:nvSpPr>
        <p:spPr bwMode="auto">
          <a:xfrm>
            <a:off x="1765300" y="3409950"/>
            <a:ext cx="9906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4819" name="Oval 5"/>
          <p:cNvSpPr>
            <a:spLocks noChangeArrowheads="1"/>
          </p:cNvSpPr>
          <p:nvPr/>
        </p:nvSpPr>
        <p:spPr bwMode="auto">
          <a:xfrm>
            <a:off x="6413500" y="3409950"/>
            <a:ext cx="990600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34820" name="Line 6"/>
          <p:cNvSpPr>
            <a:spLocks noChangeShapeType="1"/>
          </p:cNvSpPr>
          <p:nvPr/>
        </p:nvSpPr>
        <p:spPr bwMode="auto">
          <a:xfrm>
            <a:off x="2568575" y="3849688"/>
            <a:ext cx="457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7"/>
          <p:cNvSpPr>
            <a:spLocks noChangeShapeType="1"/>
          </p:cNvSpPr>
          <p:nvPr/>
        </p:nvSpPr>
        <p:spPr bwMode="auto">
          <a:xfrm>
            <a:off x="6364288" y="3863975"/>
            <a:ext cx="457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Rectangle 8"/>
          <p:cNvSpPr>
            <a:spLocks noChangeArrowheads="1"/>
          </p:cNvSpPr>
          <p:nvPr/>
        </p:nvSpPr>
        <p:spPr bwMode="auto">
          <a:xfrm>
            <a:off x="6261100" y="3638550"/>
            <a:ext cx="76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823" name="Rectangle 9"/>
          <p:cNvSpPr>
            <a:spLocks noChangeArrowheads="1"/>
          </p:cNvSpPr>
          <p:nvPr/>
        </p:nvSpPr>
        <p:spPr bwMode="auto">
          <a:xfrm>
            <a:off x="3136900" y="3638550"/>
            <a:ext cx="76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824" name="Rectangle 10"/>
          <p:cNvSpPr>
            <a:spLocks noChangeArrowheads="1"/>
          </p:cNvSpPr>
          <p:nvPr/>
        </p:nvSpPr>
        <p:spPr bwMode="auto">
          <a:xfrm>
            <a:off x="3517900" y="3638550"/>
            <a:ext cx="2286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825" name="Rectangle 11"/>
          <p:cNvSpPr>
            <a:spLocks noChangeArrowheads="1"/>
          </p:cNvSpPr>
          <p:nvPr/>
        </p:nvSpPr>
        <p:spPr bwMode="auto">
          <a:xfrm>
            <a:off x="3975100" y="3638550"/>
            <a:ext cx="2286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826" name="Rectangle 12"/>
          <p:cNvSpPr>
            <a:spLocks noChangeArrowheads="1"/>
          </p:cNvSpPr>
          <p:nvPr/>
        </p:nvSpPr>
        <p:spPr bwMode="auto">
          <a:xfrm>
            <a:off x="4432300" y="3638550"/>
            <a:ext cx="76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827" name="Rectangle 13"/>
          <p:cNvSpPr>
            <a:spLocks noChangeArrowheads="1"/>
          </p:cNvSpPr>
          <p:nvPr/>
        </p:nvSpPr>
        <p:spPr bwMode="auto">
          <a:xfrm>
            <a:off x="4584700" y="3638550"/>
            <a:ext cx="7620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828" name="Rectangle 14"/>
          <p:cNvSpPr>
            <a:spLocks noChangeArrowheads="1"/>
          </p:cNvSpPr>
          <p:nvPr/>
        </p:nvSpPr>
        <p:spPr bwMode="auto">
          <a:xfrm>
            <a:off x="5651500" y="3638550"/>
            <a:ext cx="76200" cy="4572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829" name="Rectangle 15"/>
          <p:cNvSpPr>
            <a:spLocks noChangeArrowheads="1"/>
          </p:cNvSpPr>
          <p:nvPr/>
        </p:nvSpPr>
        <p:spPr bwMode="auto">
          <a:xfrm>
            <a:off x="5880100" y="3638550"/>
            <a:ext cx="2286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4830" name="Rectangle 16"/>
          <p:cNvSpPr>
            <a:spLocks noChangeArrowheads="1"/>
          </p:cNvSpPr>
          <p:nvPr/>
        </p:nvSpPr>
        <p:spPr bwMode="auto">
          <a:xfrm>
            <a:off x="4279900" y="3638550"/>
            <a:ext cx="762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grpSp>
        <p:nvGrpSpPr>
          <p:cNvPr id="34831" name="Group 17"/>
          <p:cNvGrpSpPr>
            <a:grpSpLocks/>
          </p:cNvGrpSpPr>
          <p:nvPr/>
        </p:nvGrpSpPr>
        <p:grpSpPr bwMode="auto">
          <a:xfrm>
            <a:off x="2039938" y="3690938"/>
            <a:ext cx="504825" cy="354012"/>
            <a:chOff x="1285" y="2229"/>
            <a:chExt cx="318" cy="223"/>
          </a:xfrm>
        </p:grpSpPr>
        <p:sp>
          <p:nvSpPr>
            <p:cNvPr id="34854" name="Freeform 18"/>
            <p:cNvSpPr>
              <a:spLocks/>
            </p:cNvSpPr>
            <p:nvPr/>
          </p:nvSpPr>
          <p:spPr bwMode="auto">
            <a:xfrm>
              <a:off x="1285" y="2229"/>
              <a:ext cx="318" cy="215"/>
            </a:xfrm>
            <a:custGeom>
              <a:avLst/>
              <a:gdLst>
                <a:gd name="T0" fmla="*/ 0 w 1012"/>
                <a:gd name="T1" fmla="*/ 0 h 292"/>
                <a:gd name="T2" fmla="*/ 0 w 1012"/>
                <a:gd name="T3" fmla="*/ 0 h 292"/>
                <a:gd name="T4" fmla="*/ 0 w 1012"/>
                <a:gd name="T5" fmla="*/ 1 h 292"/>
                <a:gd name="T6" fmla="*/ 0 w 1012"/>
                <a:gd name="T7" fmla="*/ 1 h 2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2"/>
                <a:gd name="T13" fmla="*/ 0 h 292"/>
                <a:gd name="T14" fmla="*/ 1012 w 1012"/>
                <a:gd name="T15" fmla="*/ 292 h 2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2" h="292">
                  <a:moveTo>
                    <a:pt x="0" y="0"/>
                  </a:moveTo>
                  <a:lnTo>
                    <a:pt x="1009" y="0"/>
                  </a:lnTo>
                  <a:lnTo>
                    <a:pt x="1012" y="292"/>
                  </a:lnTo>
                  <a:lnTo>
                    <a:pt x="18" y="291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5" name="Line 19"/>
            <p:cNvSpPr>
              <a:spLocks noChangeShapeType="1"/>
            </p:cNvSpPr>
            <p:nvPr/>
          </p:nvSpPr>
          <p:spPr bwMode="auto">
            <a:xfrm>
              <a:off x="1500" y="2238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56" name="Line 20"/>
            <p:cNvSpPr>
              <a:spLocks noChangeShapeType="1"/>
            </p:cNvSpPr>
            <p:nvPr/>
          </p:nvSpPr>
          <p:spPr bwMode="auto">
            <a:xfrm>
              <a:off x="1431" y="2237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962" name="Text Box 21"/>
          <p:cNvSpPr txBox="1">
            <a:spLocks noChangeArrowheads="1"/>
          </p:cNvSpPr>
          <p:nvPr/>
        </p:nvSpPr>
        <p:spPr bwMode="auto">
          <a:xfrm>
            <a:off x="3779838" y="2492375"/>
            <a:ext cx="13065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1" tIns="45708" rIns="91411" bIns="45708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u="none" dirty="0" err="1" smtClean="0">
                <a:solidFill>
                  <a:srgbClr val="0000FF"/>
                </a:solidFill>
                <a:latin typeface="+mn-lt"/>
              </a:rPr>
              <a:t>Pacotes</a:t>
            </a:r>
            <a:endParaRPr lang="en-US" u="none" dirty="0">
              <a:solidFill>
                <a:srgbClr val="0000FF"/>
              </a:solidFill>
              <a:latin typeface="+mn-lt"/>
            </a:endParaRPr>
          </a:p>
        </p:txBody>
      </p:sp>
      <p:pic>
        <p:nvPicPr>
          <p:cNvPr id="34833" name="Picture 22" descr="Click To Previ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648200"/>
            <a:ext cx="73183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4" name="Picture 23" descr="Click To P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602163"/>
            <a:ext cx="73183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5" name="Picture 24" descr="Click To Previe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505200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6" name="Picture 25" descr="Click To Preview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2392363"/>
            <a:ext cx="731837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7" name="Picture 26" descr="Click To Preview"/>
          <p:cNvPicPr>
            <a:picLocks noChangeAspect="1" noChangeArrowheads="1"/>
          </p:cNvPicPr>
          <p:nvPr/>
        </p:nvPicPr>
        <p:blipFill>
          <a:blip r:embed="rId6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3" y="2514600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38" name="Picture 27" descr="Click To Preview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535363"/>
            <a:ext cx="73183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39" name="Line 28"/>
          <p:cNvSpPr>
            <a:spLocks noChangeShapeType="1"/>
          </p:cNvSpPr>
          <p:nvPr/>
        </p:nvSpPr>
        <p:spPr bwMode="auto">
          <a:xfrm>
            <a:off x="2679700" y="4095750"/>
            <a:ext cx="3810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40" name="Line 29"/>
          <p:cNvSpPr>
            <a:spLocks noChangeShapeType="1"/>
          </p:cNvSpPr>
          <p:nvPr/>
        </p:nvSpPr>
        <p:spPr bwMode="auto">
          <a:xfrm>
            <a:off x="2679700" y="3638550"/>
            <a:ext cx="3810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41" name="Line 30"/>
          <p:cNvSpPr>
            <a:spLocks noChangeShapeType="1"/>
          </p:cNvSpPr>
          <p:nvPr/>
        </p:nvSpPr>
        <p:spPr bwMode="auto">
          <a:xfrm>
            <a:off x="4343400" y="29718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4842" name="Group 31"/>
          <p:cNvGrpSpPr>
            <a:grpSpLocks/>
          </p:cNvGrpSpPr>
          <p:nvPr/>
        </p:nvGrpSpPr>
        <p:grpSpPr bwMode="auto">
          <a:xfrm>
            <a:off x="1371600" y="2895600"/>
            <a:ext cx="914400" cy="2057400"/>
            <a:chOff x="864" y="1728"/>
            <a:chExt cx="576" cy="1296"/>
          </a:xfrm>
        </p:grpSpPr>
        <p:sp>
          <p:nvSpPr>
            <p:cNvPr id="34851" name="Line 32"/>
            <p:cNvSpPr>
              <a:spLocks noChangeShapeType="1"/>
            </p:cNvSpPr>
            <p:nvPr/>
          </p:nvSpPr>
          <p:spPr bwMode="auto">
            <a:xfrm>
              <a:off x="912" y="1728"/>
              <a:ext cx="528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52" name="Line 33"/>
            <p:cNvSpPr>
              <a:spLocks noChangeShapeType="1"/>
            </p:cNvSpPr>
            <p:nvPr/>
          </p:nvSpPr>
          <p:spPr bwMode="auto">
            <a:xfrm>
              <a:off x="912" y="2352"/>
              <a:ext cx="528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53" name="Line 34"/>
            <p:cNvSpPr>
              <a:spLocks noChangeShapeType="1"/>
            </p:cNvSpPr>
            <p:nvPr/>
          </p:nvSpPr>
          <p:spPr bwMode="auto">
            <a:xfrm flipV="1">
              <a:off x="864" y="2352"/>
              <a:ext cx="576" cy="67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4843" name="Group 35"/>
          <p:cNvGrpSpPr>
            <a:grpSpLocks/>
          </p:cNvGrpSpPr>
          <p:nvPr/>
        </p:nvGrpSpPr>
        <p:grpSpPr bwMode="auto">
          <a:xfrm rot="10800000">
            <a:off x="7010400" y="2819400"/>
            <a:ext cx="914400" cy="2057400"/>
            <a:chOff x="864" y="1728"/>
            <a:chExt cx="576" cy="1296"/>
          </a:xfrm>
        </p:grpSpPr>
        <p:sp>
          <p:nvSpPr>
            <p:cNvPr id="34848" name="Line 36"/>
            <p:cNvSpPr>
              <a:spLocks noChangeShapeType="1"/>
            </p:cNvSpPr>
            <p:nvPr/>
          </p:nvSpPr>
          <p:spPr bwMode="auto">
            <a:xfrm>
              <a:off x="912" y="1728"/>
              <a:ext cx="528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49" name="Line 37"/>
            <p:cNvSpPr>
              <a:spLocks noChangeShapeType="1"/>
            </p:cNvSpPr>
            <p:nvPr/>
          </p:nvSpPr>
          <p:spPr bwMode="auto">
            <a:xfrm>
              <a:off x="912" y="2352"/>
              <a:ext cx="528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850" name="Line 38"/>
            <p:cNvSpPr>
              <a:spLocks noChangeShapeType="1"/>
            </p:cNvSpPr>
            <p:nvPr/>
          </p:nvSpPr>
          <p:spPr bwMode="auto">
            <a:xfrm flipV="1">
              <a:off x="864" y="2352"/>
              <a:ext cx="576" cy="67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4844" name="Group 39"/>
          <p:cNvGrpSpPr>
            <a:grpSpLocks/>
          </p:cNvGrpSpPr>
          <p:nvPr/>
        </p:nvGrpSpPr>
        <p:grpSpPr bwMode="auto">
          <a:xfrm>
            <a:off x="6781800" y="3690938"/>
            <a:ext cx="504825" cy="354012"/>
            <a:chOff x="1285" y="2229"/>
            <a:chExt cx="318" cy="223"/>
          </a:xfrm>
        </p:grpSpPr>
        <p:sp>
          <p:nvSpPr>
            <p:cNvPr id="34845" name="Freeform 40"/>
            <p:cNvSpPr>
              <a:spLocks/>
            </p:cNvSpPr>
            <p:nvPr/>
          </p:nvSpPr>
          <p:spPr bwMode="auto">
            <a:xfrm>
              <a:off x="1285" y="2229"/>
              <a:ext cx="318" cy="215"/>
            </a:xfrm>
            <a:custGeom>
              <a:avLst/>
              <a:gdLst>
                <a:gd name="T0" fmla="*/ 0 w 1012"/>
                <a:gd name="T1" fmla="*/ 0 h 292"/>
                <a:gd name="T2" fmla="*/ 0 w 1012"/>
                <a:gd name="T3" fmla="*/ 0 h 292"/>
                <a:gd name="T4" fmla="*/ 0 w 1012"/>
                <a:gd name="T5" fmla="*/ 1 h 292"/>
                <a:gd name="T6" fmla="*/ 0 w 1012"/>
                <a:gd name="T7" fmla="*/ 1 h 2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2"/>
                <a:gd name="T13" fmla="*/ 0 h 292"/>
                <a:gd name="T14" fmla="*/ 1012 w 1012"/>
                <a:gd name="T15" fmla="*/ 292 h 2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2" h="292">
                  <a:moveTo>
                    <a:pt x="0" y="0"/>
                  </a:moveTo>
                  <a:lnTo>
                    <a:pt x="1009" y="0"/>
                  </a:lnTo>
                  <a:lnTo>
                    <a:pt x="1012" y="292"/>
                  </a:lnTo>
                  <a:lnTo>
                    <a:pt x="18" y="291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6" name="Line 41"/>
            <p:cNvSpPr>
              <a:spLocks noChangeShapeType="1"/>
            </p:cNvSpPr>
            <p:nvPr/>
          </p:nvSpPr>
          <p:spPr bwMode="auto">
            <a:xfrm>
              <a:off x="1500" y="2238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7" name="Line 42"/>
            <p:cNvSpPr>
              <a:spLocks noChangeShapeType="1"/>
            </p:cNvSpPr>
            <p:nvPr/>
          </p:nvSpPr>
          <p:spPr bwMode="auto">
            <a:xfrm>
              <a:off x="1431" y="2237"/>
              <a:ext cx="0" cy="2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3200" dirty="0" smtClean="0"/>
              <a:t>Vantagens da multiplexagem estatística</a:t>
            </a:r>
            <a:endParaRPr lang="pt-P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Como o tráfego de dados é muito irregular é possível acomodar muitos mais fluxos de comunicação simultaneamente</a:t>
            </a:r>
          </a:p>
          <a:p>
            <a:pPr>
              <a:defRPr/>
            </a:pPr>
            <a:r>
              <a:rPr lang="pt-PT" dirty="0" smtClean="0"/>
              <a:t>Como o tráfego de dados é predominantemente elástico, pode adaptar-se e admitir ainda mais comunicações simultâneas</a:t>
            </a:r>
          </a:p>
          <a:p>
            <a:pPr>
              <a:defRPr/>
            </a:pPr>
            <a:r>
              <a:rPr lang="pt-PT" dirty="0" smtClean="0"/>
              <a:t>O nó emissor tem necessariamente uma fila de espera de pacotes à espera de serem transmitidos tal permite tratar de forma diferente fluxos de pacotes com necessidades distintas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D732A-FBD9-E347-BC58-75AA6BE6E0C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z="2800" dirty="0">
                <a:latin typeface="+mn-lt"/>
                <a:ea typeface="ＭＳ Ｐゴシック" charset="0"/>
              </a:rPr>
              <a:t>M</a:t>
            </a:r>
            <a:r>
              <a:rPr lang="pt-PT" sz="2800" dirty="0" smtClean="0">
                <a:latin typeface="+mn-lt"/>
                <a:ea typeface="ＭＳ Ｐゴシック" charset="0"/>
              </a:rPr>
              <a:t>ultiplexagem estatística e </a:t>
            </a:r>
            <a:r>
              <a:rPr lang="pt-PT" sz="2800" i="1" dirty="0" err="1" smtClean="0">
                <a:latin typeface="+mn-lt"/>
                <a:ea typeface="ＭＳ Ｐゴシック" charset="0"/>
              </a:rPr>
              <a:t>store</a:t>
            </a:r>
            <a:r>
              <a:rPr lang="pt-PT" sz="2800" i="1" dirty="0" smtClean="0">
                <a:latin typeface="+mn-lt"/>
                <a:ea typeface="ＭＳ Ｐゴシック" charset="0"/>
              </a:rPr>
              <a:t> &amp; </a:t>
            </a:r>
            <a:r>
              <a:rPr lang="pt-PT" sz="2800" i="1" dirty="0" err="1" smtClean="0">
                <a:latin typeface="+mn-lt"/>
                <a:ea typeface="ＭＳ Ｐゴシック" charset="0"/>
              </a:rPr>
              <a:t>forward</a:t>
            </a:r>
            <a:endParaRPr lang="pt-PT" sz="2800" i="1" dirty="0">
              <a:latin typeface="+mn-lt"/>
              <a:ea typeface="ＭＳ Ｐゴシック" charset="0"/>
            </a:endParaRPr>
          </a:p>
        </p:txBody>
      </p:sp>
      <p:sp>
        <p:nvSpPr>
          <p:cNvPr id="80935" name="Text Box 49"/>
          <p:cNvSpPr txBox="1">
            <a:spLocks noChangeArrowheads="1"/>
          </p:cNvSpPr>
          <p:nvPr/>
        </p:nvSpPr>
        <p:spPr bwMode="auto">
          <a:xfrm>
            <a:off x="395288" y="1268413"/>
            <a:ext cx="21605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b="0" u="none" dirty="0" smtClean="0">
                <a:latin typeface="+mn-lt"/>
              </a:rPr>
              <a:t>100 </a:t>
            </a:r>
            <a:r>
              <a:rPr lang="en-US" sz="1800" b="0" u="none" dirty="0" err="1">
                <a:latin typeface="+mn-lt"/>
              </a:rPr>
              <a:t>Mbs</a:t>
            </a:r>
            <a:endParaRPr lang="en-US" sz="1800" b="0" u="none" dirty="0">
              <a:latin typeface="+mn-lt"/>
            </a:endParaRPr>
          </a:p>
          <a:p>
            <a:pPr>
              <a:defRPr/>
            </a:pPr>
            <a:r>
              <a:rPr lang="en-US" sz="1800" b="0" u="none" dirty="0">
                <a:latin typeface="+mn-lt"/>
              </a:rPr>
              <a:t>Ethernet</a:t>
            </a:r>
            <a:endParaRPr lang="en-US" sz="2000" b="0" u="none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80943" name="Text Box 86"/>
          <p:cNvSpPr txBox="1">
            <a:spLocks noChangeArrowheads="1"/>
          </p:cNvSpPr>
          <p:nvPr/>
        </p:nvSpPr>
        <p:spPr bwMode="auto">
          <a:xfrm>
            <a:off x="2771775" y="1916113"/>
            <a:ext cx="30337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800" b="0" i="1" u="none" dirty="0">
                <a:latin typeface="+mn-lt"/>
              </a:rPr>
              <a:t>multiplexagem</a:t>
            </a:r>
            <a:r>
              <a:rPr lang="pt-PT" sz="1800" b="0" u="none" dirty="0">
                <a:latin typeface="+mn-lt"/>
              </a:rPr>
              <a:t> estat</a:t>
            </a:r>
            <a:r>
              <a:rPr lang="pt-PT" altLang="ja-JP" sz="1800" b="0" u="none" dirty="0">
                <a:latin typeface="+mn-lt"/>
                <a:ea typeface="ヒラギノ角ゴ Pro W3" charset="0"/>
                <a:cs typeface="ヒラギノ角ゴ Pro W3" charset="0"/>
              </a:rPr>
              <a:t>ística</a:t>
            </a:r>
            <a:endParaRPr lang="pt-PT" sz="2000" b="0" u="none" dirty="0">
              <a:solidFill>
                <a:schemeClr val="accent1"/>
              </a:solidFill>
              <a:latin typeface="+mn-lt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0944" name="Text Box 87"/>
          <p:cNvSpPr txBox="1">
            <a:spLocks noChangeArrowheads="1"/>
          </p:cNvSpPr>
          <p:nvPr/>
        </p:nvSpPr>
        <p:spPr bwMode="auto">
          <a:xfrm>
            <a:off x="2049463" y="3567113"/>
            <a:ext cx="15208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PT" sz="1600" b="0" u="none" dirty="0">
                <a:latin typeface="+mn-lt"/>
              </a:rPr>
              <a:t>Fila de espera</a:t>
            </a:r>
            <a:endParaRPr lang="pt-PT" sz="1600" b="0" u="none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89" name="Rectangle 3"/>
          <p:cNvSpPr txBox="1">
            <a:spLocks noChangeArrowheads="1"/>
          </p:cNvSpPr>
          <p:nvPr/>
        </p:nvSpPr>
        <p:spPr bwMode="auto">
          <a:xfrm>
            <a:off x="468313" y="4437063"/>
            <a:ext cx="8135937" cy="208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3838" indent="-22383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563563" indent="-22383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Char char="•"/>
            </a:pPr>
            <a:r>
              <a:rPr lang="pt-PT" b="0">
                <a:solidFill>
                  <a:srgbClr val="0000FF"/>
                </a:solidFill>
                <a:latin typeface="Comic Sans MS" charset="0"/>
              </a:rPr>
              <a:t>Flexibilidade</a:t>
            </a:r>
          </a:p>
          <a:p>
            <a:pPr lvl="1" algn="l">
              <a:spcBef>
                <a:spcPct val="10000"/>
              </a:spcBef>
              <a:buFont typeface="Helvetica" charset="0"/>
              <a:buChar char="–"/>
            </a:pPr>
            <a:r>
              <a:rPr lang="pt-PT" sz="1800" b="0">
                <a:solidFill>
                  <a:schemeClr val="tx2"/>
                </a:solidFill>
                <a:latin typeface="Comic Sans MS" charset="0"/>
                <a:cs typeface="Arial" charset="0"/>
              </a:rPr>
              <a:t>Não há reserva de capacidade e aproveita-se ao máximo a que está disponível</a:t>
            </a: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pt-PT" b="0">
                <a:solidFill>
                  <a:srgbClr val="0000FF"/>
                </a:solidFill>
                <a:latin typeface="Comic Sans MS" charset="0"/>
              </a:rPr>
              <a:t>Mas</a:t>
            </a:r>
          </a:p>
          <a:p>
            <a:pPr lvl="1" algn="l">
              <a:spcBef>
                <a:spcPct val="10000"/>
              </a:spcBef>
              <a:buFont typeface="Helvetica" charset="0"/>
              <a:buChar char="–"/>
            </a:pPr>
            <a:r>
              <a:rPr lang="pt-PT" sz="1800" b="0">
                <a:solidFill>
                  <a:schemeClr val="tx2"/>
                </a:solidFill>
                <a:latin typeface="Comic Sans MS" charset="0"/>
              </a:rPr>
              <a:t>Se a fila de espera se tornar demasiado grande perdem-se pacotes e não há garantias</a:t>
            </a:r>
          </a:p>
          <a:p>
            <a:pPr lvl="1" algn="l">
              <a:spcBef>
                <a:spcPct val="10000"/>
              </a:spcBef>
              <a:buFont typeface="Helvetica" charset="0"/>
              <a:buChar char="–"/>
            </a:pPr>
            <a:endParaRPr lang="pt-PT" sz="1800" b="0">
              <a:solidFill>
                <a:schemeClr val="tx2"/>
              </a:solidFill>
              <a:latin typeface="Comic Sans MS" charset="0"/>
              <a:cs typeface="Arial" charset="0"/>
            </a:endParaRPr>
          </a:p>
        </p:txBody>
      </p:sp>
      <p:grpSp>
        <p:nvGrpSpPr>
          <p:cNvPr id="37894" name="Group 228"/>
          <p:cNvGrpSpPr>
            <a:grpSpLocks/>
          </p:cNvGrpSpPr>
          <p:nvPr/>
        </p:nvGrpSpPr>
        <p:grpSpPr bwMode="auto">
          <a:xfrm>
            <a:off x="2411413" y="2492375"/>
            <a:ext cx="1187450" cy="554038"/>
            <a:chOff x="4650" y="1129"/>
            <a:chExt cx="246" cy="95"/>
          </a:xfrm>
        </p:grpSpPr>
        <p:sp>
          <p:nvSpPr>
            <p:cNvPr id="37962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37963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37964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grpSp>
          <p:nvGrpSpPr>
            <p:cNvPr id="37965" name="Group 232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37968" name="Freeform 23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69" name="Freeform 23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66" name="Line 235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67" name="Line 236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895" name="Group 105"/>
          <p:cNvGrpSpPr>
            <a:grpSpLocks/>
          </p:cNvGrpSpPr>
          <p:nvPr/>
        </p:nvGrpSpPr>
        <p:grpSpPr bwMode="auto">
          <a:xfrm>
            <a:off x="6872288" y="2716213"/>
            <a:ext cx="779462" cy="679450"/>
            <a:chOff x="-44" y="1473"/>
            <a:chExt cx="981" cy="1105"/>
          </a:xfrm>
        </p:grpSpPr>
        <p:pic>
          <p:nvPicPr>
            <p:cNvPr id="37960" name="Picture 106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61" name="Freeform 10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459 w 356"/>
                <a:gd name="T3" fmla="*/ 887 h 368"/>
                <a:gd name="T4" fmla="*/ 15967 w 356"/>
                <a:gd name="T5" fmla="*/ 18491 h 368"/>
                <a:gd name="T6" fmla="*/ 3519 w 356"/>
                <a:gd name="T7" fmla="*/ 2312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7896" name="Line 230"/>
          <p:cNvSpPr>
            <a:spLocks noChangeShapeType="1"/>
          </p:cNvSpPr>
          <p:nvPr/>
        </p:nvSpPr>
        <p:spPr bwMode="auto">
          <a:xfrm>
            <a:off x="3575050" y="2705100"/>
            <a:ext cx="0" cy="228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Line 276"/>
          <p:cNvSpPr>
            <a:spLocks noChangeShapeType="1"/>
          </p:cNvSpPr>
          <p:nvPr/>
        </p:nvSpPr>
        <p:spPr bwMode="auto">
          <a:xfrm>
            <a:off x="1698625" y="2373313"/>
            <a:ext cx="744538" cy="385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277"/>
          <p:cNvSpPr>
            <a:spLocks noChangeShapeType="1"/>
          </p:cNvSpPr>
          <p:nvPr/>
        </p:nvSpPr>
        <p:spPr bwMode="auto">
          <a:xfrm flipV="1">
            <a:off x="1843088" y="2859088"/>
            <a:ext cx="577850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278"/>
          <p:cNvSpPr>
            <a:spLocks noChangeShapeType="1"/>
          </p:cNvSpPr>
          <p:nvPr/>
        </p:nvSpPr>
        <p:spPr bwMode="auto">
          <a:xfrm>
            <a:off x="3540125" y="2800350"/>
            <a:ext cx="2016125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279"/>
          <p:cNvSpPr>
            <a:spLocks noChangeShapeType="1"/>
          </p:cNvSpPr>
          <p:nvPr/>
        </p:nvSpPr>
        <p:spPr bwMode="auto">
          <a:xfrm flipH="1" flipV="1">
            <a:off x="6143625" y="2982913"/>
            <a:ext cx="9525" cy="3635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280"/>
          <p:cNvSpPr>
            <a:spLocks noChangeShapeType="1"/>
          </p:cNvSpPr>
          <p:nvPr/>
        </p:nvSpPr>
        <p:spPr bwMode="auto">
          <a:xfrm flipV="1">
            <a:off x="6616700" y="2432050"/>
            <a:ext cx="604838" cy="3079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Rectangle 287"/>
          <p:cNvSpPr>
            <a:spLocks noChangeArrowheads="1"/>
          </p:cNvSpPr>
          <p:nvPr/>
        </p:nvSpPr>
        <p:spPr bwMode="auto">
          <a:xfrm>
            <a:off x="3738563" y="2587625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7903" name="Rectangle 288"/>
          <p:cNvSpPr>
            <a:spLocks noChangeArrowheads="1"/>
          </p:cNvSpPr>
          <p:nvPr/>
        </p:nvSpPr>
        <p:spPr bwMode="auto">
          <a:xfrm>
            <a:off x="3900488" y="2587625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7904" name="Rectangle 289"/>
          <p:cNvSpPr>
            <a:spLocks noChangeArrowheads="1"/>
          </p:cNvSpPr>
          <p:nvPr/>
        </p:nvSpPr>
        <p:spPr bwMode="auto">
          <a:xfrm>
            <a:off x="4062413" y="2587625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7905" name="Rectangle 290"/>
          <p:cNvSpPr>
            <a:spLocks noChangeArrowheads="1"/>
          </p:cNvSpPr>
          <p:nvPr/>
        </p:nvSpPr>
        <p:spPr bwMode="auto">
          <a:xfrm>
            <a:off x="4224338" y="2587625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7906" name="Rectangle 291"/>
          <p:cNvSpPr>
            <a:spLocks noChangeArrowheads="1"/>
          </p:cNvSpPr>
          <p:nvPr/>
        </p:nvSpPr>
        <p:spPr bwMode="auto">
          <a:xfrm>
            <a:off x="4386263" y="2587625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7907" name="Rectangle 292"/>
          <p:cNvSpPr>
            <a:spLocks noChangeArrowheads="1"/>
          </p:cNvSpPr>
          <p:nvPr/>
        </p:nvSpPr>
        <p:spPr bwMode="auto">
          <a:xfrm>
            <a:off x="4757738" y="2587625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7908" name="Rectangle 293"/>
          <p:cNvSpPr>
            <a:spLocks noChangeArrowheads="1"/>
          </p:cNvSpPr>
          <p:nvPr/>
        </p:nvSpPr>
        <p:spPr bwMode="auto">
          <a:xfrm>
            <a:off x="5195888" y="2582863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grpSp>
        <p:nvGrpSpPr>
          <p:cNvPr id="37909" name="Group 311"/>
          <p:cNvGrpSpPr>
            <a:grpSpLocks/>
          </p:cNvGrpSpPr>
          <p:nvPr/>
        </p:nvGrpSpPr>
        <p:grpSpPr bwMode="auto">
          <a:xfrm>
            <a:off x="2894013" y="2663825"/>
            <a:ext cx="633412" cy="200025"/>
            <a:chOff x="1800" y="1425"/>
            <a:chExt cx="399" cy="126"/>
          </a:xfrm>
        </p:grpSpPr>
        <p:sp>
          <p:nvSpPr>
            <p:cNvPr id="37956" name="Rectangle 294"/>
            <p:cNvSpPr>
              <a:spLocks noChangeArrowheads="1"/>
            </p:cNvSpPr>
            <p:nvPr/>
          </p:nvSpPr>
          <p:spPr bwMode="auto">
            <a:xfrm>
              <a:off x="1800" y="1425"/>
              <a:ext cx="93" cy="12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57" name="Rectangle 295"/>
            <p:cNvSpPr>
              <a:spLocks noChangeArrowheads="1"/>
            </p:cNvSpPr>
            <p:nvPr/>
          </p:nvSpPr>
          <p:spPr bwMode="auto">
            <a:xfrm>
              <a:off x="1902" y="1425"/>
              <a:ext cx="93" cy="12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58" name="Rectangle 296"/>
            <p:cNvSpPr>
              <a:spLocks noChangeArrowheads="1"/>
            </p:cNvSpPr>
            <p:nvPr/>
          </p:nvSpPr>
          <p:spPr bwMode="auto">
            <a:xfrm>
              <a:off x="2004" y="1425"/>
              <a:ext cx="93" cy="12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7959" name="Rectangle 297"/>
            <p:cNvSpPr>
              <a:spLocks noChangeArrowheads="1"/>
            </p:cNvSpPr>
            <p:nvPr/>
          </p:nvSpPr>
          <p:spPr bwMode="auto">
            <a:xfrm>
              <a:off x="2106" y="1425"/>
              <a:ext cx="93" cy="12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37910" name="Rectangle 298"/>
          <p:cNvSpPr>
            <a:spLocks noChangeArrowheads="1"/>
          </p:cNvSpPr>
          <p:nvPr/>
        </p:nvSpPr>
        <p:spPr bwMode="auto">
          <a:xfrm>
            <a:off x="2236788" y="2563813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7911" name="Rectangle 299"/>
          <p:cNvSpPr>
            <a:spLocks noChangeArrowheads="1"/>
          </p:cNvSpPr>
          <p:nvPr/>
        </p:nvSpPr>
        <p:spPr bwMode="auto">
          <a:xfrm>
            <a:off x="2017713" y="3135313"/>
            <a:ext cx="147637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7912" name="Line 300"/>
          <p:cNvSpPr>
            <a:spLocks noChangeShapeType="1"/>
          </p:cNvSpPr>
          <p:nvPr/>
        </p:nvSpPr>
        <p:spPr bwMode="auto">
          <a:xfrm>
            <a:off x="2198688" y="2513013"/>
            <a:ext cx="246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Line 301"/>
          <p:cNvSpPr>
            <a:spLocks noChangeShapeType="1"/>
          </p:cNvSpPr>
          <p:nvPr/>
        </p:nvSpPr>
        <p:spPr bwMode="auto">
          <a:xfrm flipV="1">
            <a:off x="2200275" y="2984500"/>
            <a:ext cx="174625" cy="180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4" name="Line 302"/>
          <p:cNvSpPr>
            <a:spLocks noChangeShapeType="1"/>
          </p:cNvSpPr>
          <p:nvPr/>
        </p:nvSpPr>
        <p:spPr bwMode="auto">
          <a:xfrm>
            <a:off x="4119563" y="2478088"/>
            <a:ext cx="10620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15" name="Text Box 303"/>
          <p:cNvSpPr txBox="1">
            <a:spLocks noChangeArrowheads="1"/>
          </p:cNvSpPr>
          <p:nvPr/>
        </p:nvSpPr>
        <p:spPr bwMode="auto">
          <a:xfrm>
            <a:off x="857250" y="20351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6600"/>
                </a:solidFill>
                <a:latin typeface="Arial" charset="0"/>
              </a:rPr>
              <a:t>A</a:t>
            </a:r>
          </a:p>
        </p:txBody>
      </p:sp>
      <p:sp>
        <p:nvSpPr>
          <p:cNvPr id="37916" name="Text Box 304"/>
          <p:cNvSpPr txBox="1">
            <a:spLocks noChangeArrowheads="1"/>
          </p:cNvSpPr>
          <p:nvPr/>
        </p:nvSpPr>
        <p:spPr bwMode="auto">
          <a:xfrm>
            <a:off x="996950" y="3009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99"/>
                </a:solidFill>
                <a:latin typeface="Arial" charset="0"/>
              </a:rPr>
              <a:t>B</a:t>
            </a:r>
          </a:p>
        </p:txBody>
      </p:sp>
      <p:sp>
        <p:nvSpPr>
          <p:cNvPr id="37917" name="Text Box 305"/>
          <p:cNvSpPr txBox="1">
            <a:spLocks noChangeArrowheads="1"/>
          </p:cNvSpPr>
          <p:nvPr/>
        </p:nvSpPr>
        <p:spPr bwMode="auto">
          <a:xfrm>
            <a:off x="6711950" y="18669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latin typeface="Arial" charset="0"/>
              </a:rPr>
              <a:t>C</a:t>
            </a:r>
            <a:endParaRPr lang="en-US" sz="240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7918" name="Text Box 309"/>
          <p:cNvSpPr txBox="1">
            <a:spLocks noChangeArrowheads="1"/>
          </p:cNvSpPr>
          <p:nvPr/>
        </p:nvSpPr>
        <p:spPr bwMode="auto">
          <a:xfrm>
            <a:off x="3956050" y="2840038"/>
            <a:ext cx="1196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Arial" charset="0"/>
              </a:rPr>
              <a:t>1.5 Mb/s</a:t>
            </a:r>
            <a:endParaRPr lang="en-US" sz="240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7919" name="Text Box 310"/>
          <p:cNvSpPr txBox="1">
            <a:spLocks noChangeArrowheads="1"/>
          </p:cNvSpPr>
          <p:nvPr/>
        </p:nvSpPr>
        <p:spPr bwMode="auto">
          <a:xfrm>
            <a:off x="6130925" y="33956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endParaRPr lang="pt-PT" sz="240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7920" name="Line 281"/>
          <p:cNvSpPr>
            <a:spLocks noChangeShapeType="1"/>
          </p:cNvSpPr>
          <p:nvPr/>
        </p:nvSpPr>
        <p:spPr bwMode="auto">
          <a:xfrm flipV="1">
            <a:off x="6770688" y="3548063"/>
            <a:ext cx="9842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21" name="Line 283"/>
          <p:cNvSpPr>
            <a:spLocks noChangeShapeType="1"/>
          </p:cNvSpPr>
          <p:nvPr/>
        </p:nvSpPr>
        <p:spPr bwMode="auto">
          <a:xfrm flipH="1">
            <a:off x="6746875" y="3251200"/>
            <a:ext cx="379413" cy="225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Text Box 306"/>
          <p:cNvSpPr txBox="1">
            <a:spLocks noChangeArrowheads="1"/>
          </p:cNvSpPr>
          <p:nvPr/>
        </p:nvSpPr>
        <p:spPr bwMode="auto">
          <a:xfrm>
            <a:off x="7664450" y="262572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latin typeface="Arial" charset="0"/>
              </a:rPr>
              <a:t>D</a:t>
            </a:r>
            <a:endParaRPr lang="en-US" sz="240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7923" name="Text Box 307"/>
          <p:cNvSpPr txBox="1">
            <a:spLocks noChangeArrowheads="1"/>
          </p:cNvSpPr>
          <p:nvPr/>
        </p:nvSpPr>
        <p:spPr bwMode="auto">
          <a:xfrm>
            <a:off x="8407400" y="32416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>
                <a:latin typeface="Arial" charset="0"/>
              </a:rPr>
              <a:t>E</a:t>
            </a:r>
            <a:endParaRPr lang="en-US" sz="2400">
              <a:solidFill>
                <a:schemeClr val="accent1"/>
              </a:solidFill>
              <a:latin typeface="Arial" charset="0"/>
            </a:endParaRPr>
          </a:p>
        </p:txBody>
      </p:sp>
      <p:grpSp>
        <p:nvGrpSpPr>
          <p:cNvPr id="37924" name="Group 96"/>
          <p:cNvGrpSpPr>
            <a:grpSpLocks/>
          </p:cNvGrpSpPr>
          <p:nvPr/>
        </p:nvGrpSpPr>
        <p:grpSpPr bwMode="auto">
          <a:xfrm>
            <a:off x="1006475" y="2052638"/>
            <a:ext cx="779463" cy="679450"/>
            <a:chOff x="-44" y="1473"/>
            <a:chExt cx="981" cy="1105"/>
          </a:xfrm>
        </p:grpSpPr>
        <p:pic>
          <p:nvPicPr>
            <p:cNvPr id="37954" name="Picture 97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55" name="Freeform 9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459 w 356"/>
                <a:gd name="T3" fmla="*/ 887 h 368"/>
                <a:gd name="T4" fmla="*/ 15967 w 356"/>
                <a:gd name="T5" fmla="*/ 18491 h 368"/>
                <a:gd name="T6" fmla="*/ 3519 w 356"/>
                <a:gd name="T7" fmla="*/ 2312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25" name="Group 99"/>
          <p:cNvGrpSpPr>
            <a:grpSpLocks/>
          </p:cNvGrpSpPr>
          <p:nvPr/>
        </p:nvGrpSpPr>
        <p:grpSpPr bwMode="auto">
          <a:xfrm>
            <a:off x="1193800" y="3027363"/>
            <a:ext cx="779463" cy="679450"/>
            <a:chOff x="-44" y="1473"/>
            <a:chExt cx="981" cy="1105"/>
          </a:xfrm>
        </p:grpSpPr>
        <p:pic>
          <p:nvPicPr>
            <p:cNvPr id="37952" name="Picture 10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53" name="Freeform 10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459 w 356"/>
                <a:gd name="T3" fmla="*/ 887 h 368"/>
                <a:gd name="T4" fmla="*/ 15967 w 356"/>
                <a:gd name="T5" fmla="*/ 18491 h 368"/>
                <a:gd name="T6" fmla="*/ 3519 w 356"/>
                <a:gd name="T7" fmla="*/ 2312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26" name="Group 102"/>
          <p:cNvGrpSpPr>
            <a:grpSpLocks/>
          </p:cNvGrpSpPr>
          <p:nvPr/>
        </p:nvGrpSpPr>
        <p:grpSpPr bwMode="auto">
          <a:xfrm>
            <a:off x="7589838" y="3087688"/>
            <a:ext cx="779462" cy="679450"/>
            <a:chOff x="-44" y="1473"/>
            <a:chExt cx="981" cy="1105"/>
          </a:xfrm>
        </p:grpSpPr>
        <p:pic>
          <p:nvPicPr>
            <p:cNvPr id="37950" name="Picture 10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51" name="Freeform 10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459 w 356"/>
                <a:gd name="T3" fmla="*/ 887 h 368"/>
                <a:gd name="T4" fmla="*/ 15967 w 356"/>
                <a:gd name="T5" fmla="*/ 18491 h 368"/>
                <a:gd name="T6" fmla="*/ 3519 w 356"/>
                <a:gd name="T7" fmla="*/ 2312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27" name="Group 108"/>
          <p:cNvGrpSpPr>
            <a:grpSpLocks/>
          </p:cNvGrpSpPr>
          <p:nvPr/>
        </p:nvGrpSpPr>
        <p:grpSpPr bwMode="auto">
          <a:xfrm>
            <a:off x="6954838" y="1895475"/>
            <a:ext cx="779462" cy="679450"/>
            <a:chOff x="-44" y="1473"/>
            <a:chExt cx="981" cy="1105"/>
          </a:xfrm>
        </p:grpSpPr>
        <p:pic>
          <p:nvPicPr>
            <p:cNvPr id="37948" name="Picture 10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49" name="Freeform 11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3459 w 356"/>
                <a:gd name="T3" fmla="*/ 887 h 368"/>
                <a:gd name="T4" fmla="*/ 15967 w 356"/>
                <a:gd name="T5" fmla="*/ 18491 h 368"/>
                <a:gd name="T6" fmla="*/ 3519 w 356"/>
                <a:gd name="T7" fmla="*/ 2312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7928" name="Group 228"/>
          <p:cNvGrpSpPr>
            <a:grpSpLocks/>
          </p:cNvGrpSpPr>
          <p:nvPr/>
        </p:nvGrpSpPr>
        <p:grpSpPr bwMode="auto">
          <a:xfrm>
            <a:off x="5499100" y="2562225"/>
            <a:ext cx="1128713" cy="439738"/>
            <a:chOff x="4650" y="1129"/>
            <a:chExt cx="246" cy="95"/>
          </a:xfrm>
        </p:grpSpPr>
        <p:sp>
          <p:nvSpPr>
            <p:cNvPr id="37940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37941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37942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grpSp>
          <p:nvGrpSpPr>
            <p:cNvPr id="37943" name="Group 232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37946" name="Freeform 23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47" name="Freeform 23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44" name="Line 235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45" name="Line 236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7929" name="Group 228"/>
          <p:cNvGrpSpPr>
            <a:grpSpLocks/>
          </p:cNvGrpSpPr>
          <p:nvPr/>
        </p:nvGrpSpPr>
        <p:grpSpPr bwMode="auto">
          <a:xfrm>
            <a:off x="5638800" y="3332163"/>
            <a:ext cx="1128713" cy="439737"/>
            <a:chOff x="4650" y="1129"/>
            <a:chExt cx="246" cy="95"/>
          </a:xfrm>
        </p:grpSpPr>
        <p:sp>
          <p:nvSpPr>
            <p:cNvPr id="37932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37933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sp>
          <p:nvSpPr>
            <p:cNvPr id="37934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>
                <a:latin typeface="Times New Roman" charset="0"/>
              </a:endParaRPr>
            </a:p>
          </p:txBody>
        </p:sp>
        <p:grpSp>
          <p:nvGrpSpPr>
            <p:cNvPr id="37935" name="Group 232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37938" name="Freeform 23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39" name="Freeform 23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936" name="Line 235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Line 236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0945" name="Line 88"/>
          <p:cNvSpPr>
            <a:spLocks noChangeShapeType="1"/>
          </p:cNvSpPr>
          <p:nvPr/>
        </p:nvSpPr>
        <p:spPr bwMode="auto">
          <a:xfrm flipV="1">
            <a:off x="2916238" y="2924175"/>
            <a:ext cx="166687" cy="523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 b="0">
              <a:latin typeface="+mn-lt"/>
            </a:endParaRPr>
          </a:p>
        </p:txBody>
      </p:sp>
      <p:sp>
        <p:nvSpPr>
          <p:cNvPr id="16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573610-6A51-5748-8EE7-C33EB6A3C77C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1300" y="280988"/>
            <a:ext cx="8193088" cy="833437"/>
          </a:xfrm>
        </p:spPr>
        <p:txBody>
          <a:bodyPr/>
          <a:lstStyle/>
          <a:p>
            <a:pPr eaLnBrk="1" hangingPunct="1">
              <a:defRPr/>
            </a:pPr>
            <a:r>
              <a:rPr lang="pt-PT" sz="2800" i="1" smtClean="0"/>
              <a:t>Store-</a:t>
            </a:r>
            <a:r>
              <a:rPr lang="pt-PT" sz="2800" i="1"/>
              <a:t>&amp;</a:t>
            </a:r>
            <a:r>
              <a:rPr lang="pt-PT" sz="2800" i="1" smtClean="0"/>
              <a:t>-forward </a:t>
            </a:r>
            <a:r>
              <a:rPr lang="pt-PT" sz="2800" smtClean="0"/>
              <a:t>introduz atrasos extra</a:t>
            </a:r>
            <a:endParaRPr lang="pt-PT" sz="2800"/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79438" y="3609975"/>
            <a:ext cx="4143375" cy="1906588"/>
          </a:xfrm>
        </p:spPr>
        <p:txBody>
          <a:bodyPr/>
          <a:lstStyle/>
          <a:p>
            <a:pPr eaLnBrk="1" hangingPunct="1">
              <a:buSzPct val="75000"/>
              <a:defRPr/>
            </a:pPr>
            <a:r>
              <a:rPr lang="pt-PT" sz="1800" dirty="0" smtClean="0">
                <a:solidFill>
                  <a:srgbClr val="000000"/>
                </a:solidFill>
                <a:latin typeface="Gill Sans MT" charset="0"/>
              </a:rPr>
              <a:t>Para transmitir cada pacote para um canal levamos 2B/R</a:t>
            </a:r>
          </a:p>
          <a:p>
            <a:pPr eaLnBrk="1" hangingPunct="1">
              <a:buSzPct val="75000"/>
              <a:defRPr/>
            </a:pPr>
            <a:r>
              <a:rPr lang="pt-PT" sz="1800" dirty="0" smtClean="0">
                <a:solidFill>
                  <a:srgbClr val="000000"/>
                </a:solidFill>
                <a:latin typeface="Gill Sans MT" charset="0"/>
              </a:rPr>
              <a:t>Cada pacote tem de ser memorizado e retransmitido (</a:t>
            </a:r>
            <a:r>
              <a:rPr lang="pt-PT" sz="1800" dirty="0" err="1" smtClean="0">
                <a:solidFill>
                  <a:srgbClr val="000000"/>
                </a:solidFill>
                <a:latin typeface="Gill Sans MT" charset="0"/>
              </a:rPr>
              <a:t>store</a:t>
            </a:r>
            <a:r>
              <a:rPr lang="pt-PT" sz="1800" dirty="0" smtClean="0">
                <a:solidFill>
                  <a:srgbClr val="000000"/>
                </a:solidFill>
                <a:latin typeface="Gill Sans MT" charset="0"/>
              </a:rPr>
              <a:t> &amp; </a:t>
            </a:r>
            <a:r>
              <a:rPr lang="pt-PT" sz="1800" dirty="0" err="1" smtClean="0">
                <a:solidFill>
                  <a:srgbClr val="000000"/>
                </a:solidFill>
                <a:latin typeface="Gill Sans MT" charset="0"/>
              </a:rPr>
              <a:t>forward</a:t>
            </a:r>
            <a:r>
              <a:rPr lang="pt-PT" sz="1800" dirty="0" smtClean="0">
                <a:solidFill>
                  <a:srgbClr val="000000"/>
                </a:solidFill>
                <a:latin typeface="Gill Sans MT" charset="0"/>
              </a:rPr>
              <a:t>) por cada nó intermédio</a:t>
            </a:r>
            <a:endParaRPr lang="pt-PT" sz="1800" dirty="0">
              <a:solidFill>
                <a:srgbClr val="000000"/>
              </a:solidFill>
              <a:latin typeface="Gill Sans MT" charset="0"/>
            </a:endParaRPr>
          </a:p>
        </p:txBody>
      </p:sp>
      <p:sp>
        <p:nvSpPr>
          <p:cNvPr id="72709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292725" y="3625850"/>
            <a:ext cx="3514725" cy="19637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pt-PT" sz="1800" dirty="0" smtClean="0">
                <a:solidFill>
                  <a:srgbClr val="000000"/>
                </a:solidFill>
                <a:latin typeface="Gill Sans MT" charset="0"/>
              </a:rPr>
              <a:t>Exemplo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pt-PT" sz="1800" dirty="0" smtClean="0">
                <a:solidFill>
                  <a:srgbClr val="000000"/>
                </a:solidFill>
              </a:rPr>
              <a:t>B = 10 </a:t>
            </a:r>
            <a:r>
              <a:rPr lang="pt-PT" sz="1800" dirty="0" err="1" smtClean="0">
                <a:solidFill>
                  <a:srgbClr val="000000"/>
                </a:solidFill>
              </a:rPr>
              <a:t>Mbits</a:t>
            </a:r>
            <a:r>
              <a:rPr lang="pt-PT" sz="1800" dirty="0" smtClean="0">
                <a:solidFill>
                  <a:srgbClr val="000000"/>
                </a:solidFill>
              </a:rPr>
              <a:t>, C = 10 Mbps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pt-PT" sz="1800" dirty="0" smtClean="0">
                <a:solidFill>
                  <a:srgbClr val="000000"/>
                </a:solidFill>
              </a:rPr>
              <a:t>Tempo de transmissão por cada nó = 10</a:t>
            </a:r>
            <a:r>
              <a:rPr lang="pt-PT" sz="1800" baseline="30000" dirty="0" smtClean="0">
                <a:solidFill>
                  <a:srgbClr val="000000"/>
                </a:solidFill>
              </a:rPr>
              <a:t>7</a:t>
            </a:r>
            <a:r>
              <a:rPr lang="pt-PT" sz="1800" dirty="0" smtClean="0">
                <a:solidFill>
                  <a:srgbClr val="000000"/>
                </a:solidFill>
              </a:rPr>
              <a:t> / 10</a:t>
            </a:r>
            <a:r>
              <a:rPr lang="pt-PT" sz="1800" baseline="30000" dirty="0" smtClean="0">
                <a:solidFill>
                  <a:srgbClr val="000000"/>
                </a:solidFill>
              </a:rPr>
              <a:t>7</a:t>
            </a:r>
            <a:r>
              <a:rPr lang="pt-PT" sz="1800" dirty="0" smtClean="0">
                <a:solidFill>
                  <a:srgbClr val="000000"/>
                </a:solidFill>
              </a:rPr>
              <a:t> = 1 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77863" y="2708275"/>
            <a:ext cx="9096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origem</a:t>
            </a:r>
          </a:p>
        </p:txBody>
      </p:sp>
      <p:grpSp>
        <p:nvGrpSpPr>
          <p:cNvPr id="39941" name="Group 41"/>
          <p:cNvGrpSpPr>
            <a:grpSpLocks/>
          </p:cNvGrpSpPr>
          <p:nvPr/>
        </p:nvGrpSpPr>
        <p:grpSpPr bwMode="auto">
          <a:xfrm>
            <a:off x="1630363" y="2768600"/>
            <a:ext cx="1057275" cy="420688"/>
            <a:chOff x="1816230" y="6118900"/>
            <a:chExt cx="1843339" cy="739100"/>
          </a:xfrm>
        </p:grpSpPr>
        <p:pic>
          <p:nvPicPr>
            <p:cNvPr id="40003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6230" y="6144002"/>
              <a:ext cx="1843339" cy="71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1" name="Rectangle 100"/>
            <p:cNvSpPr/>
            <p:nvPr/>
          </p:nvSpPr>
          <p:spPr>
            <a:xfrm rot="1049095">
              <a:off x="1947488" y="6118900"/>
              <a:ext cx="1650399" cy="462656"/>
            </a:xfrm>
            <a:prstGeom prst="rect">
              <a:avLst/>
            </a:prstGeom>
            <a:gradFill>
              <a:gsLst>
                <a:gs pos="0">
                  <a:sysClr val="window" lastClr="FFFFFF"/>
                </a:gs>
                <a:gs pos="50000">
                  <a:sysClr val="window" lastClr="FFFFFF">
                    <a:alpha val="48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endParaRPr lang="pt-PT" sz="1800" b="0" smtClean="0">
                <a:solidFill>
                  <a:srgbClr val="FFFFFF"/>
                </a:solidFill>
                <a:latin typeface="+mn-lt"/>
              </a:endParaRPr>
            </a:p>
          </p:txBody>
        </p:sp>
      </p:grpSp>
      <p:cxnSp>
        <p:nvCxnSpPr>
          <p:cNvPr id="39942" name="Straight Connector 42"/>
          <p:cNvCxnSpPr>
            <a:cxnSpLocks noChangeShapeType="1"/>
          </p:cNvCxnSpPr>
          <p:nvPr/>
        </p:nvCxnSpPr>
        <p:spPr bwMode="auto">
          <a:xfrm flipV="1">
            <a:off x="2576513" y="2874963"/>
            <a:ext cx="173831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9943" name="Group 43"/>
          <p:cNvGrpSpPr>
            <a:grpSpLocks/>
          </p:cNvGrpSpPr>
          <p:nvPr/>
        </p:nvGrpSpPr>
        <p:grpSpPr bwMode="auto">
          <a:xfrm>
            <a:off x="3922713" y="2687638"/>
            <a:ext cx="1058862" cy="384175"/>
            <a:chOff x="5142253" y="5649029"/>
            <a:chExt cx="1304545" cy="695633"/>
          </a:xfrm>
        </p:grpSpPr>
        <p:grpSp>
          <p:nvGrpSpPr>
            <p:cNvPr id="39996" name="Group 92"/>
            <p:cNvGrpSpPr>
              <a:grpSpLocks/>
            </p:cNvGrpSpPr>
            <p:nvPr/>
          </p:nvGrpSpPr>
          <p:grpSpPr bwMode="auto">
            <a:xfrm>
              <a:off x="5147271" y="5649029"/>
              <a:ext cx="1276350" cy="695633"/>
              <a:chOff x="4981575" y="5851547"/>
              <a:chExt cx="1276350" cy="695633"/>
            </a:xfrm>
          </p:grpSpPr>
          <p:pic>
            <p:nvPicPr>
              <p:cNvPr id="39999" name="Picture 95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81575" y="5944151"/>
                <a:ext cx="1276350" cy="6030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3619" name="Rectangle 96"/>
              <p:cNvSpPr>
                <a:spLocks noChangeArrowheads="1"/>
              </p:cNvSpPr>
              <p:nvPr/>
            </p:nvSpPr>
            <p:spPr bwMode="auto">
              <a:xfrm>
                <a:off x="6065959" y="6205112"/>
                <a:ext cx="44985" cy="224212"/>
              </a:xfrm>
              <a:prstGeom prst="rect">
                <a:avLst/>
              </a:pr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>
                  <a:defRPr/>
                </a:pPr>
                <a:endParaRPr lang="pt-PT" sz="1800" b="0">
                  <a:solidFill>
                    <a:srgbClr val="FFFFFF"/>
                  </a:solidFill>
                  <a:latin typeface="+mn-lt"/>
                </a:endParaRPr>
              </a:p>
            </p:txBody>
          </p:sp>
          <p:sp>
            <p:nvSpPr>
              <p:cNvPr id="23620" name="Rectangle 97"/>
              <p:cNvSpPr>
                <a:spLocks noChangeArrowheads="1"/>
              </p:cNvSpPr>
              <p:nvPr/>
            </p:nvSpPr>
            <p:spPr bwMode="auto">
              <a:xfrm>
                <a:off x="5178008" y="6228108"/>
                <a:ext cx="62587" cy="224212"/>
              </a:xfrm>
              <a:prstGeom prst="rect">
                <a:avLst/>
              </a:pr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>
                  <a:defRPr/>
                </a:pPr>
                <a:endParaRPr lang="pt-PT" sz="1800" b="0">
                  <a:solidFill>
                    <a:srgbClr val="FFFFFF"/>
                  </a:solidFill>
                  <a:latin typeface="+mn-lt"/>
                </a:endParaRPr>
              </a:p>
            </p:txBody>
          </p:sp>
          <p:sp>
            <p:nvSpPr>
              <p:cNvPr id="23621" name="Oval 98"/>
              <p:cNvSpPr>
                <a:spLocks noChangeArrowheads="1"/>
              </p:cNvSpPr>
              <p:nvPr/>
            </p:nvSpPr>
            <p:spPr bwMode="auto">
              <a:xfrm>
                <a:off x="5023497" y="5851547"/>
                <a:ext cx="1196974" cy="494417"/>
              </a:xfrm>
              <a:prstGeom prst="ellipse">
                <a:avLst/>
              </a:prstGeom>
              <a:solidFill>
                <a:srgbClr val="EAEA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>
                  <a:defRPr/>
                </a:pPr>
                <a:endParaRPr lang="pt-PT" sz="1800" b="0">
                  <a:solidFill>
                    <a:srgbClr val="FFFFFF"/>
                  </a:solidFill>
                  <a:latin typeface="+mn-lt"/>
                </a:endParaRPr>
              </a:p>
            </p:txBody>
          </p:sp>
        </p:grpSp>
        <p:sp>
          <p:nvSpPr>
            <p:cNvPr id="23616" name="Rectangle 93"/>
            <p:cNvSpPr>
              <a:spLocks noChangeArrowheads="1"/>
            </p:cNvSpPr>
            <p:nvPr/>
          </p:nvSpPr>
          <p:spPr bwMode="auto">
            <a:xfrm>
              <a:off x="6360741" y="5695021"/>
              <a:ext cx="86057" cy="1264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defRPr/>
              </a:pPr>
              <a:endParaRPr lang="pt-PT" sz="1800" b="0">
                <a:solidFill>
                  <a:srgbClr val="FFFFFF"/>
                </a:solidFill>
                <a:latin typeface="+mn-lt"/>
              </a:endParaRPr>
            </a:p>
          </p:txBody>
        </p:sp>
        <p:sp>
          <p:nvSpPr>
            <p:cNvPr id="23617" name="Rectangle 94"/>
            <p:cNvSpPr>
              <a:spLocks noChangeArrowheads="1"/>
            </p:cNvSpPr>
            <p:nvPr/>
          </p:nvSpPr>
          <p:spPr bwMode="auto">
            <a:xfrm>
              <a:off x="5142253" y="5700770"/>
              <a:ext cx="86057" cy="1264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defRPr/>
              </a:pPr>
              <a:endParaRPr lang="pt-PT" sz="1800" b="0">
                <a:solidFill>
                  <a:srgbClr val="FFFFFF"/>
                </a:solidFill>
                <a:latin typeface="+mn-lt"/>
              </a:endParaRPr>
            </a:p>
          </p:txBody>
        </p:sp>
      </p:grpSp>
      <p:grpSp>
        <p:nvGrpSpPr>
          <p:cNvPr id="39944" name="Group 44"/>
          <p:cNvGrpSpPr>
            <a:grpSpLocks/>
          </p:cNvGrpSpPr>
          <p:nvPr/>
        </p:nvGrpSpPr>
        <p:grpSpPr bwMode="auto">
          <a:xfrm>
            <a:off x="3924300" y="2781300"/>
            <a:ext cx="1092200" cy="303213"/>
            <a:chOff x="5128542" y="4838701"/>
            <a:chExt cx="1300833" cy="530211"/>
          </a:xfrm>
        </p:grpSpPr>
        <p:pic>
          <p:nvPicPr>
            <p:cNvPr id="39993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8542" y="4838701"/>
              <a:ext cx="1300833" cy="4913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613" name="Rectangle 90"/>
            <p:cNvSpPr>
              <a:spLocks noChangeArrowheads="1"/>
            </p:cNvSpPr>
            <p:nvPr/>
          </p:nvSpPr>
          <p:spPr bwMode="auto">
            <a:xfrm>
              <a:off x="6327275" y="5219010"/>
              <a:ext cx="86974" cy="12769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defRPr/>
              </a:pPr>
              <a:endParaRPr lang="pt-PT" sz="1800" b="0">
                <a:solidFill>
                  <a:srgbClr val="FFFFFF"/>
                </a:solidFill>
                <a:latin typeface="+mn-lt"/>
              </a:endParaRPr>
            </a:p>
          </p:txBody>
        </p:sp>
        <p:sp>
          <p:nvSpPr>
            <p:cNvPr id="23614" name="Rectangle 91"/>
            <p:cNvSpPr>
              <a:spLocks noChangeArrowheads="1"/>
            </p:cNvSpPr>
            <p:nvPr/>
          </p:nvSpPr>
          <p:spPr bwMode="auto">
            <a:xfrm>
              <a:off x="5158794" y="5241217"/>
              <a:ext cx="86974" cy="12769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defRPr/>
              </a:pPr>
              <a:endParaRPr lang="pt-PT" sz="1800" b="0">
                <a:solidFill>
                  <a:srgbClr val="FFFFFF"/>
                </a:solidFill>
                <a:latin typeface="+mn-lt"/>
              </a:endParaRPr>
            </a:p>
          </p:txBody>
        </p:sp>
      </p:grpSp>
      <p:grpSp>
        <p:nvGrpSpPr>
          <p:cNvPr id="39945" name="Group 45"/>
          <p:cNvGrpSpPr>
            <a:grpSpLocks/>
          </p:cNvGrpSpPr>
          <p:nvPr/>
        </p:nvGrpSpPr>
        <p:grpSpPr bwMode="auto">
          <a:xfrm>
            <a:off x="1735138" y="1196975"/>
            <a:ext cx="1150937" cy="730250"/>
            <a:chOff x="2387973" y="4309243"/>
            <a:chExt cx="1771787" cy="1282262"/>
          </a:xfrm>
        </p:grpSpPr>
        <p:pic>
          <p:nvPicPr>
            <p:cNvPr id="39989" name="Picture 9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3481" y="4309243"/>
              <a:ext cx="1285463" cy="1282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9" name="Rectangle 88"/>
            <p:cNvSpPr/>
            <p:nvPr/>
          </p:nvSpPr>
          <p:spPr>
            <a:xfrm rot="11601822">
              <a:off x="2387973" y="5128665"/>
              <a:ext cx="1771787" cy="422704"/>
            </a:xfrm>
            <a:prstGeom prst="rect">
              <a:avLst/>
            </a:prstGeom>
            <a:gradFill>
              <a:gsLst>
                <a:gs pos="0">
                  <a:sysClr val="window" lastClr="FFFFFF"/>
                </a:gs>
                <a:gs pos="50000">
                  <a:sysClr val="window" lastClr="FFFFFF">
                    <a:alpha val="48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defRPr/>
              </a:pPr>
              <a:endParaRPr lang="en-US" sz="1800" smtClean="0">
                <a:solidFill>
                  <a:srgbClr val="FFFFFF"/>
                </a:solidFill>
                <a:latin typeface="Calibri" charset="0"/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2919413" y="2924175"/>
            <a:ext cx="7810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C</a:t>
            </a:r>
            <a:r>
              <a: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</a:t>
            </a:r>
            <a:r>
              <a:rPr lang="pt-PT" sz="1800" b="0" kern="0" dirty="0" err="1">
                <a:solidFill>
                  <a:prstClr val="black"/>
                </a:solidFill>
                <a:latin typeface="+mn-lt"/>
                <a:ea typeface="+mn-ea"/>
                <a:cs typeface="+mn-cs"/>
              </a:rPr>
              <a:t>bps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39947" name="Straight Connector 47"/>
          <p:cNvCxnSpPr>
            <a:cxnSpLocks noChangeShapeType="1"/>
          </p:cNvCxnSpPr>
          <p:nvPr/>
        </p:nvCxnSpPr>
        <p:spPr bwMode="auto">
          <a:xfrm flipV="1">
            <a:off x="4967288" y="2879725"/>
            <a:ext cx="1738312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9948" name="Group 100"/>
          <p:cNvGrpSpPr>
            <a:grpSpLocks/>
          </p:cNvGrpSpPr>
          <p:nvPr/>
        </p:nvGrpSpPr>
        <p:grpSpPr bwMode="auto">
          <a:xfrm>
            <a:off x="5945188" y="2071688"/>
            <a:ext cx="1477962" cy="1284287"/>
            <a:chOff x="-44" y="1473"/>
            <a:chExt cx="981" cy="1105"/>
          </a:xfrm>
        </p:grpSpPr>
        <p:pic>
          <p:nvPicPr>
            <p:cNvPr id="39987" name="Picture 101" descr="desktop_computer_stylized_medium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7" name="Freeform 102"/>
            <p:cNvSpPr>
              <a:spLocks/>
            </p:cNvSpPr>
            <p:nvPr/>
          </p:nvSpPr>
          <p:spPr bwMode="auto">
            <a:xfrm flipH="1">
              <a:off x="374" y="1580"/>
              <a:ext cx="474" cy="505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ysClr val="window" lastClr="FFFFFF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PT" sz="1800" b="0" kern="0">
                <a:solidFill>
                  <a:prstClr val="black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7519988" y="2565400"/>
            <a:ext cx="9763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destino</a:t>
            </a:r>
          </a:p>
        </p:txBody>
      </p:sp>
      <p:sp>
        <p:nvSpPr>
          <p:cNvPr id="23570" name="TextBox 52"/>
          <p:cNvSpPr txBox="1">
            <a:spLocks noChangeArrowheads="1"/>
          </p:cNvSpPr>
          <p:nvPr/>
        </p:nvSpPr>
        <p:spPr bwMode="auto">
          <a:xfrm>
            <a:off x="2374900" y="2574925"/>
            <a:ext cx="2762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1600" b="0" smtClean="0">
                <a:solidFill>
                  <a:srgbClr val="000000"/>
                </a:solidFill>
                <a:latin typeface="+mn-lt"/>
              </a:rPr>
              <a:t>1</a:t>
            </a:r>
          </a:p>
        </p:txBody>
      </p:sp>
      <p:sp>
        <p:nvSpPr>
          <p:cNvPr id="23571" name="TextBox 53"/>
          <p:cNvSpPr txBox="1">
            <a:spLocks noChangeArrowheads="1"/>
          </p:cNvSpPr>
          <p:nvPr/>
        </p:nvSpPr>
        <p:spPr bwMode="auto">
          <a:xfrm>
            <a:off x="2160588" y="2581275"/>
            <a:ext cx="311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1600" b="0" smtClean="0">
                <a:solidFill>
                  <a:srgbClr val="000000"/>
                </a:solidFill>
                <a:latin typeface="+mn-lt"/>
              </a:rPr>
              <a:t>2</a:t>
            </a:r>
          </a:p>
        </p:txBody>
      </p:sp>
      <p:sp>
        <p:nvSpPr>
          <p:cNvPr id="23572" name="TextBox 54"/>
          <p:cNvSpPr txBox="1">
            <a:spLocks noChangeArrowheads="1"/>
          </p:cNvSpPr>
          <p:nvPr/>
        </p:nvSpPr>
        <p:spPr bwMode="auto">
          <a:xfrm>
            <a:off x="1973263" y="2578100"/>
            <a:ext cx="311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sz="1600" b="0" smtClean="0">
                <a:solidFill>
                  <a:srgbClr val="000000"/>
                </a:solidFill>
                <a:latin typeface="+mn-lt"/>
              </a:rPr>
              <a:t>3</a:t>
            </a:r>
          </a:p>
        </p:txBody>
      </p:sp>
      <p:grpSp>
        <p:nvGrpSpPr>
          <p:cNvPr id="39953" name="Group 55"/>
          <p:cNvGrpSpPr>
            <a:grpSpLocks/>
          </p:cNvGrpSpPr>
          <p:nvPr/>
        </p:nvGrpSpPr>
        <p:grpSpPr bwMode="auto">
          <a:xfrm>
            <a:off x="1744663" y="1873250"/>
            <a:ext cx="2935287" cy="841375"/>
            <a:chOff x="593766" y="5264055"/>
            <a:chExt cx="3597129" cy="1011695"/>
          </a:xfrm>
        </p:grpSpPr>
        <p:grpSp>
          <p:nvGrpSpPr>
            <p:cNvPr id="39958" name="Group 56"/>
            <p:cNvGrpSpPr>
              <a:grpSpLocks/>
            </p:cNvGrpSpPr>
            <p:nvPr/>
          </p:nvGrpSpPr>
          <p:grpSpPr bwMode="auto">
            <a:xfrm>
              <a:off x="3527077" y="5264055"/>
              <a:ext cx="617671" cy="927313"/>
              <a:chOff x="2105936" y="5387204"/>
              <a:chExt cx="617671" cy="927313"/>
            </a:xfrm>
          </p:grpSpPr>
          <p:sp>
            <p:nvSpPr>
              <p:cNvPr id="23598" name="Rectangle 77"/>
              <p:cNvSpPr>
                <a:spLocks noChangeArrowheads="1"/>
              </p:cNvSpPr>
              <p:nvPr/>
            </p:nvSpPr>
            <p:spPr bwMode="auto">
              <a:xfrm>
                <a:off x="2577155" y="6049578"/>
                <a:ext cx="140072" cy="265331"/>
              </a:xfrm>
              <a:prstGeom prst="rect">
                <a:avLst/>
              </a:prstGeom>
              <a:solidFill>
                <a:srgbClr val="33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>
                  <a:defRPr/>
                </a:pPr>
                <a:endParaRPr lang="pt-PT" sz="1800" b="0">
                  <a:solidFill>
                    <a:srgbClr val="FFFFFF"/>
                  </a:solidFill>
                  <a:latin typeface="+mn-lt"/>
                </a:endParaRPr>
              </a:p>
            </p:txBody>
          </p:sp>
          <p:sp>
            <p:nvSpPr>
              <p:cNvPr id="79" name="Freeform 78"/>
              <p:cNvSpPr/>
              <p:nvPr/>
            </p:nvSpPr>
            <p:spPr>
              <a:xfrm>
                <a:off x="2110248" y="5705984"/>
                <a:ext cx="466907" cy="608925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  <a:gd name="connsiteX0" fmla="*/ 0 w 967997"/>
                  <a:gd name="connsiteY0" fmla="*/ 0 h 2138362"/>
                  <a:gd name="connsiteX1" fmla="*/ 0 w 967997"/>
                  <a:gd name="connsiteY1" fmla="*/ 1190625 h 2138362"/>
                  <a:gd name="connsiteX2" fmla="*/ 966787 w 967997"/>
                  <a:gd name="connsiteY2" fmla="*/ 2138362 h 2138362"/>
                  <a:gd name="connsiteX3" fmla="*/ 967618 w 967997"/>
                  <a:gd name="connsiteY3" fmla="*/ 1495143 h 2138362"/>
                  <a:gd name="connsiteX4" fmla="*/ 0 w 967997"/>
                  <a:gd name="connsiteY4" fmla="*/ 0 h 2138362"/>
                  <a:gd name="connsiteX0" fmla="*/ 0 w 967997"/>
                  <a:gd name="connsiteY0" fmla="*/ 0 h 1424095"/>
                  <a:gd name="connsiteX1" fmla="*/ 0 w 967997"/>
                  <a:gd name="connsiteY1" fmla="*/ 476358 h 1424095"/>
                  <a:gd name="connsiteX2" fmla="*/ 966787 w 967997"/>
                  <a:gd name="connsiteY2" fmla="*/ 1424095 h 1424095"/>
                  <a:gd name="connsiteX3" fmla="*/ 967618 w 967997"/>
                  <a:gd name="connsiteY3" fmla="*/ 780876 h 1424095"/>
                  <a:gd name="connsiteX4" fmla="*/ 0 w 967997"/>
                  <a:gd name="connsiteY4" fmla="*/ 0 h 1424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7997" h="1424095">
                    <a:moveTo>
                      <a:pt x="0" y="0"/>
                    </a:moveTo>
                    <a:lnTo>
                      <a:pt x="0" y="476358"/>
                    </a:lnTo>
                    <a:lnTo>
                      <a:pt x="966787" y="1424095"/>
                    </a:lnTo>
                    <a:cubicBezTo>
                      <a:pt x="965200" y="958958"/>
                      <a:pt x="969205" y="1246013"/>
                      <a:pt x="967618" y="78087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F81BD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80" name="Freeform 79"/>
              <p:cNvSpPr/>
              <p:nvPr/>
            </p:nvSpPr>
            <p:spPr>
              <a:xfrm>
                <a:off x="2106358" y="5688804"/>
                <a:ext cx="616705" cy="355048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  <a:gd name="connsiteX0" fmla="*/ 928688 w 1895475"/>
                  <a:gd name="connsiteY0" fmla="*/ 0 h 2138362"/>
                  <a:gd name="connsiteX1" fmla="*/ 0 w 1895475"/>
                  <a:gd name="connsiteY1" fmla="*/ 461963 h 2138362"/>
                  <a:gd name="connsiteX2" fmla="*/ 1895475 w 1895475"/>
                  <a:gd name="connsiteY2" fmla="*/ 2138362 h 2138362"/>
                  <a:gd name="connsiteX3" fmla="*/ 1890713 w 1895475"/>
                  <a:gd name="connsiteY3" fmla="*/ 742950 h 2138362"/>
                  <a:gd name="connsiteX4" fmla="*/ 928688 w 1895475"/>
                  <a:gd name="connsiteY4" fmla="*/ 0 h 213836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890713 w 1895475"/>
                  <a:gd name="connsiteY3" fmla="*/ 342900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238250"/>
                  <a:gd name="connsiteY0" fmla="*/ 0 h 862012"/>
                  <a:gd name="connsiteX1" fmla="*/ 0 w 1238250"/>
                  <a:gd name="connsiteY1" fmla="*/ 61913 h 862012"/>
                  <a:gd name="connsiteX2" fmla="*/ 947738 w 1238250"/>
                  <a:gd name="connsiteY2" fmla="*/ 862012 h 862012"/>
                  <a:gd name="connsiteX3" fmla="*/ 1238250 w 1238250"/>
                  <a:gd name="connsiteY3" fmla="*/ 814388 h 862012"/>
                  <a:gd name="connsiteX4" fmla="*/ 247650 w 1238250"/>
                  <a:gd name="connsiteY4" fmla="*/ 0 h 8620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8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6"/>
                  <a:gd name="connsiteX1" fmla="*/ 0 w 1238250"/>
                  <a:gd name="connsiteY1" fmla="*/ 4763 h 773376"/>
                  <a:gd name="connsiteX2" fmla="*/ 952500 w 1238250"/>
                  <a:gd name="connsiteY2" fmla="*/ 766762 h 773376"/>
                  <a:gd name="connsiteX3" fmla="*/ 1238250 w 1238250"/>
                  <a:gd name="connsiteY3" fmla="*/ 771525 h 773376"/>
                  <a:gd name="connsiteX4" fmla="*/ 233363 w 1238250"/>
                  <a:gd name="connsiteY4" fmla="*/ 0 h 773376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6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5"/>
                  <a:gd name="connsiteX1" fmla="*/ 0 w 1238250"/>
                  <a:gd name="connsiteY1" fmla="*/ 4763 h 773375"/>
                  <a:gd name="connsiteX2" fmla="*/ 952500 w 1238250"/>
                  <a:gd name="connsiteY2" fmla="*/ 766762 h 773375"/>
                  <a:gd name="connsiteX3" fmla="*/ 1238250 w 1238250"/>
                  <a:gd name="connsiteY3" fmla="*/ 771523 h 773375"/>
                  <a:gd name="connsiteX4" fmla="*/ 233363 w 1238250"/>
                  <a:gd name="connsiteY4" fmla="*/ 0 h 773375"/>
                  <a:gd name="connsiteX0" fmla="*/ 233363 w 1238250"/>
                  <a:gd name="connsiteY0" fmla="*/ 0 h 771523"/>
                  <a:gd name="connsiteX1" fmla="*/ 0 w 1238250"/>
                  <a:gd name="connsiteY1" fmla="*/ 4763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71523"/>
                  <a:gd name="connsiteX1" fmla="*/ 0 w 1238250"/>
                  <a:gd name="connsiteY1" fmla="*/ 23466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57496"/>
                  <a:gd name="connsiteX1" fmla="*/ 0 w 1238250"/>
                  <a:gd name="connsiteY1" fmla="*/ 9439 h 757496"/>
                  <a:gd name="connsiteX2" fmla="*/ 952500 w 1238250"/>
                  <a:gd name="connsiteY2" fmla="*/ 752735 h 757496"/>
                  <a:gd name="connsiteX3" fmla="*/ 1238250 w 1238250"/>
                  <a:gd name="connsiteY3" fmla="*/ 757496 h 757496"/>
                  <a:gd name="connsiteX4" fmla="*/ 233363 w 1238250"/>
                  <a:gd name="connsiteY4" fmla="*/ 0 h 757496"/>
                  <a:gd name="connsiteX0" fmla="*/ 233363 w 1277416"/>
                  <a:gd name="connsiteY0" fmla="*/ 0 h 813350"/>
                  <a:gd name="connsiteX1" fmla="*/ 0 w 1277416"/>
                  <a:gd name="connsiteY1" fmla="*/ 9439 h 813350"/>
                  <a:gd name="connsiteX2" fmla="*/ 952500 w 1277416"/>
                  <a:gd name="connsiteY2" fmla="*/ 752735 h 813350"/>
                  <a:gd name="connsiteX3" fmla="*/ 1277416 w 1277416"/>
                  <a:gd name="connsiteY3" fmla="*/ 813350 h 813350"/>
                  <a:gd name="connsiteX4" fmla="*/ 233363 w 1277416"/>
                  <a:gd name="connsiteY4" fmla="*/ 0 h 813350"/>
                  <a:gd name="connsiteX0" fmla="*/ 233363 w 1277416"/>
                  <a:gd name="connsiteY0" fmla="*/ 0 h 814795"/>
                  <a:gd name="connsiteX1" fmla="*/ 0 w 1277416"/>
                  <a:gd name="connsiteY1" fmla="*/ 9439 h 814795"/>
                  <a:gd name="connsiteX2" fmla="*/ 980474 w 1277416"/>
                  <a:gd name="connsiteY2" fmla="*/ 814795 h 814795"/>
                  <a:gd name="connsiteX3" fmla="*/ 1277416 w 1277416"/>
                  <a:gd name="connsiteY3" fmla="*/ 813350 h 814795"/>
                  <a:gd name="connsiteX4" fmla="*/ 233363 w 1277416"/>
                  <a:gd name="connsiteY4" fmla="*/ 0 h 814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77416" h="814795">
                    <a:moveTo>
                      <a:pt x="233363" y="0"/>
                    </a:moveTo>
                    <a:lnTo>
                      <a:pt x="0" y="9439"/>
                    </a:lnTo>
                    <a:lnTo>
                      <a:pt x="980474" y="814795"/>
                    </a:lnTo>
                    <a:cubicBezTo>
                      <a:pt x="1088424" y="806858"/>
                      <a:pt x="1074215" y="806999"/>
                      <a:pt x="1277416" y="813350"/>
                    </a:cubicBezTo>
                    <a:lnTo>
                      <a:pt x="233363" y="0"/>
                    </a:lnTo>
                    <a:close/>
                  </a:path>
                </a:pathLst>
              </a:custGeom>
              <a:solidFill>
                <a:srgbClr val="0099CC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81" name="Freeform 80"/>
              <p:cNvSpPr/>
              <p:nvPr/>
            </p:nvSpPr>
            <p:spPr>
              <a:xfrm>
                <a:off x="2114139" y="5396749"/>
                <a:ext cx="595306" cy="647102"/>
              </a:xfrm>
              <a:custGeom>
                <a:avLst/>
                <a:gdLst>
                  <a:gd name="connsiteX0" fmla="*/ 5411 w 597877"/>
                  <a:gd name="connsiteY0" fmla="*/ 13527 h 646573"/>
                  <a:gd name="connsiteX1" fmla="*/ 0 w 597877"/>
                  <a:gd name="connsiteY1" fmla="*/ 305702 h 646573"/>
                  <a:gd name="connsiteX2" fmla="*/ 457200 w 597877"/>
                  <a:gd name="connsiteY2" fmla="*/ 646573 h 646573"/>
                  <a:gd name="connsiteX3" fmla="*/ 597877 w 597877"/>
                  <a:gd name="connsiteY3" fmla="*/ 646573 h 646573"/>
                  <a:gd name="connsiteX4" fmla="*/ 595172 w 597877"/>
                  <a:gd name="connsiteY4" fmla="*/ 321934 h 646573"/>
                  <a:gd name="connsiteX5" fmla="*/ 110919 w 597877"/>
                  <a:gd name="connsiteY5" fmla="*/ 0 h 646573"/>
                  <a:gd name="connsiteX6" fmla="*/ 5411 w 597877"/>
                  <a:gd name="connsiteY6" fmla="*/ 13527 h 6465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97877" h="646573">
                    <a:moveTo>
                      <a:pt x="5411" y="13527"/>
                    </a:moveTo>
                    <a:lnTo>
                      <a:pt x="0" y="305702"/>
                    </a:lnTo>
                    <a:lnTo>
                      <a:pt x="457200" y="646573"/>
                    </a:lnTo>
                    <a:lnTo>
                      <a:pt x="597877" y="646573"/>
                    </a:lnTo>
                    <a:cubicBezTo>
                      <a:pt x="596975" y="538360"/>
                      <a:pt x="596074" y="430147"/>
                      <a:pt x="595172" y="321934"/>
                    </a:cubicBezTo>
                    <a:lnTo>
                      <a:pt x="110919" y="0"/>
                    </a:lnTo>
                    <a:lnTo>
                      <a:pt x="5411" y="13527"/>
                    </a:lnTo>
                    <a:close/>
                  </a:path>
                </a:pathLst>
              </a:custGeom>
              <a:noFill/>
              <a:ln w="12700" cap="flat" cmpd="sng" algn="ctr">
                <a:solidFill>
                  <a:sysClr val="windowText" lastClr="000000"/>
                </a:solidFill>
                <a:prstDash val="sysDash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cxnSp>
            <p:nvCxnSpPr>
              <p:cNvPr id="39983" name="Straight Connector 81"/>
              <p:cNvCxnSpPr>
                <a:cxnSpLocks noChangeShapeType="1"/>
                <a:stCxn id="81" idx="0"/>
              </p:cNvCxnSpPr>
              <p:nvPr/>
            </p:nvCxnSpPr>
            <p:spPr bwMode="auto">
              <a:xfrm>
                <a:off x="2118270" y="5410651"/>
                <a:ext cx="446379" cy="3111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84" name="Straight Connector 82"/>
              <p:cNvCxnSpPr>
                <a:cxnSpLocks noChangeShapeType="1"/>
                <a:endCxn id="81" idx="4"/>
              </p:cNvCxnSpPr>
              <p:nvPr/>
            </p:nvCxnSpPr>
            <p:spPr bwMode="auto">
              <a:xfrm flipV="1">
                <a:off x="2567354" y="5719058"/>
                <a:ext cx="140677" cy="27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85" name="Straight Connector 83"/>
              <p:cNvCxnSpPr>
                <a:cxnSpLocks noChangeShapeType="1"/>
                <a:endCxn id="81" idx="2"/>
              </p:cNvCxnSpPr>
              <p:nvPr/>
            </p:nvCxnSpPr>
            <p:spPr bwMode="auto">
              <a:xfrm flipH="1">
                <a:off x="2570059" y="5721763"/>
                <a:ext cx="2705" cy="32193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86" name="Straight Connector 84"/>
              <p:cNvCxnSpPr>
                <a:cxnSpLocks noChangeShapeType="1"/>
              </p:cNvCxnSpPr>
              <p:nvPr/>
            </p:nvCxnSpPr>
            <p:spPr bwMode="auto">
              <a:xfrm flipH="1">
                <a:off x="2221974" y="5387204"/>
                <a:ext cx="2705" cy="32193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9959" name="Group 57"/>
            <p:cNvGrpSpPr>
              <a:grpSpLocks/>
            </p:cNvGrpSpPr>
            <p:nvPr/>
          </p:nvGrpSpPr>
          <p:grpSpPr bwMode="auto">
            <a:xfrm>
              <a:off x="1326802" y="5273580"/>
              <a:ext cx="617671" cy="927313"/>
              <a:chOff x="2105936" y="5387204"/>
              <a:chExt cx="617671" cy="927313"/>
            </a:xfrm>
          </p:grpSpPr>
          <p:sp>
            <p:nvSpPr>
              <p:cNvPr id="70" name="Freeform 69"/>
              <p:cNvSpPr/>
              <p:nvPr/>
            </p:nvSpPr>
            <p:spPr>
              <a:xfrm>
                <a:off x="2110224" y="5706003"/>
                <a:ext cx="466907" cy="608926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  <a:gd name="connsiteX0" fmla="*/ 0 w 967997"/>
                  <a:gd name="connsiteY0" fmla="*/ 0 h 2138362"/>
                  <a:gd name="connsiteX1" fmla="*/ 0 w 967997"/>
                  <a:gd name="connsiteY1" fmla="*/ 1190625 h 2138362"/>
                  <a:gd name="connsiteX2" fmla="*/ 966787 w 967997"/>
                  <a:gd name="connsiteY2" fmla="*/ 2138362 h 2138362"/>
                  <a:gd name="connsiteX3" fmla="*/ 967618 w 967997"/>
                  <a:gd name="connsiteY3" fmla="*/ 1495143 h 2138362"/>
                  <a:gd name="connsiteX4" fmla="*/ 0 w 967997"/>
                  <a:gd name="connsiteY4" fmla="*/ 0 h 2138362"/>
                  <a:gd name="connsiteX0" fmla="*/ 0 w 967997"/>
                  <a:gd name="connsiteY0" fmla="*/ 0 h 1424095"/>
                  <a:gd name="connsiteX1" fmla="*/ 0 w 967997"/>
                  <a:gd name="connsiteY1" fmla="*/ 476358 h 1424095"/>
                  <a:gd name="connsiteX2" fmla="*/ 966787 w 967997"/>
                  <a:gd name="connsiteY2" fmla="*/ 1424095 h 1424095"/>
                  <a:gd name="connsiteX3" fmla="*/ 967618 w 967997"/>
                  <a:gd name="connsiteY3" fmla="*/ 780876 h 1424095"/>
                  <a:gd name="connsiteX4" fmla="*/ 0 w 967997"/>
                  <a:gd name="connsiteY4" fmla="*/ 0 h 1424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7997" h="1424095">
                    <a:moveTo>
                      <a:pt x="0" y="0"/>
                    </a:moveTo>
                    <a:lnTo>
                      <a:pt x="0" y="476358"/>
                    </a:lnTo>
                    <a:lnTo>
                      <a:pt x="966787" y="1424095"/>
                    </a:lnTo>
                    <a:cubicBezTo>
                      <a:pt x="965200" y="958958"/>
                      <a:pt x="969205" y="1246013"/>
                      <a:pt x="967618" y="780876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F81BD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71" name="Freeform 70"/>
              <p:cNvSpPr/>
              <p:nvPr/>
            </p:nvSpPr>
            <p:spPr>
              <a:xfrm>
                <a:off x="2106333" y="5688824"/>
                <a:ext cx="616707" cy="355048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  <a:gd name="connsiteX0" fmla="*/ 928688 w 1895475"/>
                  <a:gd name="connsiteY0" fmla="*/ 0 h 2138362"/>
                  <a:gd name="connsiteX1" fmla="*/ 0 w 1895475"/>
                  <a:gd name="connsiteY1" fmla="*/ 461963 h 2138362"/>
                  <a:gd name="connsiteX2" fmla="*/ 1895475 w 1895475"/>
                  <a:gd name="connsiteY2" fmla="*/ 2138362 h 2138362"/>
                  <a:gd name="connsiteX3" fmla="*/ 1890713 w 1895475"/>
                  <a:gd name="connsiteY3" fmla="*/ 742950 h 2138362"/>
                  <a:gd name="connsiteX4" fmla="*/ 928688 w 1895475"/>
                  <a:gd name="connsiteY4" fmla="*/ 0 h 213836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890713 w 1895475"/>
                  <a:gd name="connsiteY3" fmla="*/ 342900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238250"/>
                  <a:gd name="connsiteY0" fmla="*/ 0 h 862012"/>
                  <a:gd name="connsiteX1" fmla="*/ 0 w 1238250"/>
                  <a:gd name="connsiteY1" fmla="*/ 61913 h 862012"/>
                  <a:gd name="connsiteX2" fmla="*/ 947738 w 1238250"/>
                  <a:gd name="connsiteY2" fmla="*/ 862012 h 862012"/>
                  <a:gd name="connsiteX3" fmla="*/ 1238250 w 1238250"/>
                  <a:gd name="connsiteY3" fmla="*/ 814388 h 862012"/>
                  <a:gd name="connsiteX4" fmla="*/ 247650 w 1238250"/>
                  <a:gd name="connsiteY4" fmla="*/ 0 h 8620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8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6"/>
                  <a:gd name="connsiteX1" fmla="*/ 0 w 1238250"/>
                  <a:gd name="connsiteY1" fmla="*/ 4763 h 773376"/>
                  <a:gd name="connsiteX2" fmla="*/ 952500 w 1238250"/>
                  <a:gd name="connsiteY2" fmla="*/ 766762 h 773376"/>
                  <a:gd name="connsiteX3" fmla="*/ 1238250 w 1238250"/>
                  <a:gd name="connsiteY3" fmla="*/ 771525 h 773376"/>
                  <a:gd name="connsiteX4" fmla="*/ 233363 w 1238250"/>
                  <a:gd name="connsiteY4" fmla="*/ 0 h 773376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6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5"/>
                  <a:gd name="connsiteX1" fmla="*/ 0 w 1238250"/>
                  <a:gd name="connsiteY1" fmla="*/ 4763 h 773375"/>
                  <a:gd name="connsiteX2" fmla="*/ 952500 w 1238250"/>
                  <a:gd name="connsiteY2" fmla="*/ 766762 h 773375"/>
                  <a:gd name="connsiteX3" fmla="*/ 1238250 w 1238250"/>
                  <a:gd name="connsiteY3" fmla="*/ 771523 h 773375"/>
                  <a:gd name="connsiteX4" fmla="*/ 233363 w 1238250"/>
                  <a:gd name="connsiteY4" fmla="*/ 0 h 773375"/>
                  <a:gd name="connsiteX0" fmla="*/ 233363 w 1238250"/>
                  <a:gd name="connsiteY0" fmla="*/ 0 h 771523"/>
                  <a:gd name="connsiteX1" fmla="*/ 0 w 1238250"/>
                  <a:gd name="connsiteY1" fmla="*/ 4763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71523"/>
                  <a:gd name="connsiteX1" fmla="*/ 0 w 1238250"/>
                  <a:gd name="connsiteY1" fmla="*/ 23466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57496"/>
                  <a:gd name="connsiteX1" fmla="*/ 0 w 1238250"/>
                  <a:gd name="connsiteY1" fmla="*/ 9439 h 757496"/>
                  <a:gd name="connsiteX2" fmla="*/ 952500 w 1238250"/>
                  <a:gd name="connsiteY2" fmla="*/ 752735 h 757496"/>
                  <a:gd name="connsiteX3" fmla="*/ 1238250 w 1238250"/>
                  <a:gd name="connsiteY3" fmla="*/ 757496 h 757496"/>
                  <a:gd name="connsiteX4" fmla="*/ 233363 w 1238250"/>
                  <a:gd name="connsiteY4" fmla="*/ 0 h 757496"/>
                  <a:gd name="connsiteX0" fmla="*/ 233363 w 1277416"/>
                  <a:gd name="connsiteY0" fmla="*/ 0 h 813350"/>
                  <a:gd name="connsiteX1" fmla="*/ 0 w 1277416"/>
                  <a:gd name="connsiteY1" fmla="*/ 9439 h 813350"/>
                  <a:gd name="connsiteX2" fmla="*/ 952500 w 1277416"/>
                  <a:gd name="connsiteY2" fmla="*/ 752735 h 813350"/>
                  <a:gd name="connsiteX3" fmla="*/ 1277416 w 1277416"/>
                  <a:gd name="connsiteY3" fmla="*/ 813350 h 813350"/>
                  <a:gd name="connsiteX4" fmla="*/ 233363 w 1277416"/>
                  <a:gd name="connsiteY4" fmla="*/ 0 h 813350"/>
                  <a:gd name="connsiteX0" fmla="*/ 233363 w 1277416"/>
                  <a:gd name="connsiteY0" fmla="*/ 0 h 814795"/>
                  <a:gd name="connsiteX1" fmla="*/ 0 w 1277416"/>
                  <a:gd name="connsiteY1" fmla="*/ 9439 h 814795"/>
                  <a:gd name="connsiteX2" fmla="*/ 980474 w 1277416"/>
                  <a:gd name="connsiteY2" fmla="*/ 814795 h 814795"/>
                  <a:gd name="connsiteX3" fmla="*/ 1277416 w 1277416"/>
                  <a:gd name="connsiteY3" fmla="*/ 813350 h 814795"/>
                  <a:gd name="connsiteX4" fmla="*/ 233363 w 1277416"/>
                  <a:gd name="connsiteY4" fmla="*/ 0 h 814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77416" h="814795">
                    <a:moveTo>
                      <a:pt x="233363" y="0"/>
                    </a:moveTo>
                    <a:lnTo>
                      <a:pt x="0" y="9439"/>
                    </a:lnTo>
                    <a:lnTo>
                      <a:pt x="980474" y="814795"/>
                    </a:lnTo>
                    <a:cubicBezTo>
                      <a:pt x="1088424" y="806858"/>
                      <a:pt x="1074215" y="806999"/>
                      <a:pt x="1277416" y="813350"/>
                    </a:cubicBezTo>
                    <a:lnTo>
                      <a:pt x="233363" y="0"/>
                    </a:lnTo>
                    <a:close/>
                  </a:path>
                </a:pathLst>
              </a:custGeom>
              <a:solidFill>
                <a:srgbClr val="0099CC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3592" name="Rectangle 71"/>
              <p:cNvSpPr>
                <a:spLocks noChangeArrowheads="1"/>
              </p:cNvSpPr>
              <p:nvPr/>
            </p:nvSpPr>
            <p:spPr bwMode="auto">
              <a:xfrm>
                <a:off x="2577131" y="6049598"/>
                <a:ext cx="140072" cy="265332"/>
              </a:xfrm>
              <a:prstGeom prst="rect">
                <a:avLst/>
              </a:prstGeom>
              <a:solidFill>
                <a:srgbClr val="33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>
                  <a:defRPr/>
                </a:pPr>
                <a:endParaRPr lang="pt-PT" sz="1800" b="0">
                  <a:solidFill>
                    <a:srgbClr val="FFFFFF"/>
                  </a:solidFill>
                  <a:latin typeface="+mn-lt"/>
                </a:endParaRPr>
              </a:p>
            </p:txBody>
          </p:sp>
          <p:sp>
            <p:nvSpPr>
              <p:cNvPr id="73" name="Freeform 72"/>
              <p:cNvSpPr/>
              <p:nvPr/>
            </p:nvSpPr>
            <p:spPr>
              <a:xfrm>
                <a:off x="2114115" y="5396768"/>
                <a:ext cx="595306" cy="647103"/>
              </a:xfrm>
              <a:custGeom>
                <a:avLst/>
                <a:gdLst>
                  <a:gd name="connsiteX0" fmla="*/ 5411 w 597877"/>
                  <a:gd name="connsiteY0" fmla="*/ 13527 h 646573"/>
                  <a:gd name="connsiteX1" fmla="*/ 0 w 597877"/>
                  <a:gd name="connsiteY1" fmla="*/ 305702 h 646573"/>
                  <a:gd name="connsiteX2" fmla="*/ 457200 w 597877"/>
                  <a:gd name="connsiteY2" fmla="*/ 646573 h 646573"/>
                  <a:gd name="connsiteX3" fmla="*/ 597877 w 597877"/>
                  <a:gd name="connsiteY3" fmla="*/ 646573 h 646573"/>
                  <a:gd name="connsiteX4" fmla="*/ 595172 w 597877"/>
                  <a:gd name="connsiteY4" fmla="*/ 321934 h 646573"/>
                  <a:gd name="connsiteX5" fmla="*/ 110919 w 597877"/>
                  <a:gd name="connsiteY5" fmla="*/ 0 h 646573"/>
                  <a:gd name="connsiteX6" fmla="*/ 5411 w 597877"/>
                  <a:gd name="connsiteY6" fmla="*/ 13527 h 6465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97877" h="646573">
                    <a:moveTo>
                      <a:pt x="5411" y="13527"/>
                    </a:moveTo>
                    <a:lnTo>
                      <a:pt x="0" y="305702"/>
                    </a:lnTo>
                    <a:lnTo>
                      <a:pt x="457200" y="646573"/>
                    </a:lnTo>
                    <a:lnTo>
                      <a:pt x="597877" y="646573"/>
                    </a:lnTo>
                    <a:cubicBezTo>
                      <a:pt x="596975" y="538360"/>
                      <a:pt x="596074" y="430147"/>
                      <a:pt x="595172" y="321934"/>
                    </a:cubicBezTo>
                    <a:lnTo>
                      <a:pt x="110919" y="0"/>
                    </a:lnTo>
                    <a:lnTo>
                      <a:pt x="5411" y="13527"/>
                    </a:lnTo>
                    <a:close/>
                  </a:path>
                </a:pathLst>
              </a:custGeom>
              <a:noFill/>
              <a:ln w="12700" cap="flat" cmpd="sng" algn="ctr">
                <a:solidFill>
                  <a:sysClr val="windowText" lastClr="000000"/>
                </a:solidFill>
                <a:prstDash val="sysDash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cxnSp>
            <p:nvCxnSpPr>
              <p:cNvPr id="39975" name="Straight Connector 73"/>
              <p:cNvCxnSpPr>
                <a:cxnSpLocks noChangeShapeType="1"/>
                <a:stCxn id="73" idx="0"/>
              </p:cNvCxnSpPr>
              <p:nvPr/>
            </p:nvCxnSpPr>
            <p:spPr bwMode="auto">
              <a:xfrm>
                <a:off x="2118270" y="5410651"/>
                <a:ext cx="446379" cy="3111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6" name="Straight Connector 74"/>
              <p:cNvCxnSpPr>
                <a:cxnSpLocks noChangeShapeType="1"/>
                <a:endCxn id="73" idx="4"/>
              </p:cNvCxnSpPr>
              <p:nvPr/>
            </p:nvCxnSpPr>
            <p:spPr bwMode="auto">
              <a:xfrm flipV="1">
                <a:off x="2567354" y="5719058"/>
                <a:ext cx="140677" cy="27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7" name="Straight Connector 75"/>
              <p:cNvCxnSpPr>
                <a:cxnSpLocks noChangeShapeType="1"/>
                <a:endCxn id="73" idx="2"/>
              </p:cNvCxnSpPr>
              <p:nvPr/>
            </p:nvCxnSpPr>
            <p:spPr bwMode="auto">
              <a:xfrm flipH="1">
                <a:off x="2570059" y="5721763"/>
                <a:ext cx="2705" cy="32193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978" name="Straight Connector 76"/>
              <p:cNvCxnSpPr>
                <a:cxnSpLocks noChangeShapeType="1"/>
              </p:cNvCxnSpPr>
              <p:nvPr/>
            </p:nvCxnSpPr>
            <p:spPr bwMode="auto">
              <a:xfrm flipH="1">
                <a:off x="2221974" y="5387204"/>
                <a:ext cx="2705" cy="32193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39960" name="Group 58"/>
            <p:cNvGrpSpPr>
              <a:grpSpLocks/>
            </p:cNvGrpSpPr>
            <p:nvPr/>
          </p:nvGrpSpPr>
          <p:grpSpPr bwMode="auto">
            <a:xfrm>
              <a:off x="971797" y="5294415"/>
              <a:ext cx="605641" cy="915203"/>
              <a:chOff x="335231" y="4405745"/>
              <a:chExt cx="1252537" cy="2138362"/>
            </a:xfrm>
          </p:grpSpPr>
          <p:sp>
            <p:nvSpPr>
              <p:cNvPr id="67" name="Freeform 66"/>
              <p:cNvSpPr/>
              <p:nvPr/>
            </p:nvSpPr>
            <p:spPr>
              <a:xfrm>
                <a:off x="333961" y="4406169"/>
                <a:ext cx="969641" cy="2136353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6787" h="2138362">
                    <a:moveTo>
                      <a:pt x="0" y="0"/>
                    </a:moveTo>
                    <a:lnTo>
                      <a:pt x="0" y="1190625"/>
                    </a:lnTo>
                    <a:lnTo>
                      <a:pt x="966787" y="2138362"/>
                    </a:lnTo>
                    <a:cubicBezTo>
                      <a:pt x="965200" y="1673225"/>
                      <a:pt x="963612" y="1208087"/>
                      <a:pt x="962025" y="74295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F81BD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68" name="Freeform 67"/>
              <p:cNvSpPr/>
              <p:nvPr/>
            </p:nvSpPr>
            <p:spPr>
              <a:xfrm>
                <a:off x="350055" y="4410631"/>
                <a:ext cx="1239211" cy="771583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  <a:gd name="connsiteX0" fmla="*/ 928688 w 1895475"/>
                  <a:gd name="connsiteY0" fmla="*/ 0 h 2138362"/>
                  <a:gd name="connsiteX1" fmla="*/ 0 w 1895475"/>
                  <a:gd name="connsiteY1" fmla="*/ 461963 h 2138362"/>
                  <a:gd name="connsiteX2" fmla="*/ 1895475 w 1895475"/>
                  <a:gd name="connsiteY2" fmla="*/ 2138362 h 2138362"/>
                  <a:gd name="connsiteX3" fmla="*/ 1890713 w 1895475"/>
                  <a:gd name="connsiteY3" fmla="*/ 742950 h 2138362"/>
                  <a:gd name="connsiteX4" fmla="*/ 928688 w 1895475"/>
                  <a:gd name="connsiteY4" fmla="*/ 0 h 213836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890713 w 1895475"/>
                  <a:gd name="connsiteY3" fmla="*/ 342900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238250"/>
                  <a:gd name="connsiteY0" fmla="*/ 0 h 862012"/>
                  <a:gd name="connsiteX1" fmla="*/ 0 w 1238250"/>
                  <a:gd name="connsiteY1" fmla="*/ 61913 h 862012"/>
                  <a:gd name="connsiteX2" fmla="*/ 947738 w 1238250"/>
                  <a:gd name="connsiteY2" fmla="*/ 862012 h 862012"/>
                  <a:gd name="connsiteX3" fmla="*/ 1238250 w 1238250"/>
                  <a:gd name="connsiteY3" fmla="*/ 814388 h 862012"/>
                  <a:gd name="connsiteX4" fmla="*/ 247650 w 1238250"/>
                  <a:gd name="connsiteY4" fmla="*/ 0 h 8620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8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6"/>
                  <a:gd name="connsiteX1" fmla="*/ 0 w 1238250"/>
                  <a:gd name="connsiteY1" fmla="*/ 4763 h 773376"/>
                  <a:gd name="connsiteX2" fmla="*/ 952500 w 1238250"/>
                  <a:gd name="connsiteY2" fmla="*/ 766762 h 773376"/>
                  <a:gd name="connsiteX3" fmla="*/ 1238250 w 1238250"/>
                  <a:gd name="connsiteY3" fmla="*/ 771525 h 773376"/>
                  <a:gd name="connsiteX4" fmla="*/ 233363 w 1238250"/>
                  <a:gd name="connsiteY4" fmla="*/ 0 h 773376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6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5"/>
                  <a:gd name="connsiteX1" fmla="*/ 0 w 1238250"/>
                  <a:gd name="connsiteY1" fmla="*/ 4763 h 773375"/>
                  <a:gd name="connsiteX2" fmla="*/ 952500 w 1238250"/>
                  <a:gd name="connsiteY2" fmla="*/ 766762 h 773375"/>
                  <a:gd name="connsiteX3" fmla="*/ 1238250 w 1238250"/>
                  <a:gd name="connsiteY3" fmla="*/ 771523 h 773375"/>
                  <a:gd name="connsiteX4" fmla="*/ 233363 w 1238250"/>
                  <a:gd name="connsiteY4" fmla="*/ 0 h 773375"/>
                  <a:gd name="connsiteX0" fmla="*/ 233363 w 1238250"/>
                  <a:gd name="connsiteY0" fmla="*/ 0 h 771523"/>
                  <a:gd name="connsiteX1" fmla="*/ 0 w 1238250"/>
                  <a:gd name="connsiteY1" fmla="*/ 4763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71523"/>
                  <a:gd name="connsiteX1" fmla="*/ 0 w 1238250"/>
                  <a:gd name="connsiteY1" fmla="*/ 23466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57496"/>
                  <a:gd name="connsiteX1" fmla="*/ 0 w 1238250"/>
                  <a:gd name="connsiteY1" fmla="*/ 9439 h 757496"/>
                  <a:gd name="connsiteX2" fmla="*/ 952500 w 1238250"/>
                  <a:gd name="connsiteY2" fmla="*/ 752735 h 757496"/>
                  <a:gd name="connsiteX3" fmla="*/ 1238250 w 1238250"/>
                  <a:gd name="connsiteY3" fmla="*/ 757496 h 757496"/>
                  <a:gd name="connsiteX4" fmla="*/ 233363 w 1238250"/>
                  <a:gd name="connsiteY4" fmla="*/ 0 h 757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38250" h="757496">
                    <a:moveTo>
                      <a:pt x="233363" y="0"/>
                    </a:moveTo>
                    <a:lnTo>
                      <a:pt x="0" y="9439"/>
                    </a:lnTo>
                    <a:lnTo>
                      <a:pt x="952500" y="752735"/>
                    </a:lnTo>
                    <a:cubicBezTo>
                      <a:pt x="1060450" y="744798"/>
                      <a:pt x="1035049" y="751145"/>
                      <a:pt x="1238250" y="757496"/>
                    </a:cubicBezTo>
                    <a:lnTo>
                      <a:pt x="233363" y="0"/>
                    </a:lnTo>
                    <a:close/>
                  </a:path>
                </a:pathLst>
              </a:custGeom>
              <a:solidFill>
                <a:srgbClr val="0099CC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3589" name="Rectangle 68"/>
              <p:cNvSpPr>
                <a:spLocks noChangeArrowheads="1"/>
              </p:cNvSpPr>
              <p:nvPr/>
            </p:nvSpPr>
            <p:spPr bwMode="auto">
              <a:xfrm>
                <a:off x="1299580" y="5177755"/>
                <a:ext cx="289686" cy="1351386"/>
              </a:xfrm>
              <a:prstGeom prst="rect">
                <a:avLst/>
              </a:prstGeom>
              <a:solidFill>
                <a:srgbClr val="33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>
                  <a:defRPr/>
                </a:pPr>
                <a:endParaRPr lang="pt-PT" sz="1800" b="0">
                  <a:solidFill>
                    <a:srgbClr val="FFFFFF"/>
                  </a:solidFill>
                  <a:latin typeface="+mn-lt"/>
                </a:endParaRPr>
              </a:p>
            </p:txBody>
          </p:sp>
        </p:grpSp>
        <p:sp>
          <p:nvSpPr>
            <p:cNvPr id="23580" name="Rectangle 59"/>
            <p:cNvSpPr>
              <a:spLocks noChangeArrowheads="1"/>
            </p:cNvSpPr>
            <p:nvPr/>
          </p:nvSpPr>
          <p:spPr bwMode="auto">
            <a:xfrm>
              <a:off x="1838851" y="6126859"/>
              <a:ext cx="2180844" cy="64901"/>
            </a:xfrm>
            <a:prstGeom prst="rect">
              <a:avLst/>
            </a:pr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defRPr/>
              </a:pPr>
              <a:endParaRPr lang="pt-PT" sz="1800" b="0">
                <a:solidFill>
                  <a:srgbClr val="FFFFFF"/>
                </a:solidFill>
                <a:latin typeface="+mn-lt"/>
              </a:endParaRPr>
            </a:p>
          </p:txBody>
        </p:sp>
        <p:sp>
          <p:nvSpPr>
            <p:cNvPr id="23581" name="Right Arrow 60"/>
            <p:cNvSpPr>
              <a:spLocks noChangeArrowheads="1"/>
            </p:cNvSpPr>
            <p:nvPr/>
          </p:nvSpPr>
          <p:spPr bwMode="auto">
            <a:xfrm>
              <a:off x="2556720" y="6056232"/>
              <a:ext cx="266527" cy="219518"/>
            </a:xfrm>
            <a:prstGeom prst="rightArrow">
              <a:avLst>
                <a:gd name="adj1" fmla="val 13889"/>
                <a:gd name="adj2" fmla="val 53703"/>
              </a:avLst>
            </a:pr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defRPr/>
              </a:pPr>
              <a:endParaRPr lang="pt-PT" sz="1800" b="0">
                <a:solidFill>
                  <a:srgbClr val="FFFFFF"/>
                </a:solidFill>
                <a:latin typeface="+mn-lt"/>
              </a:endParaRPr>
            </a:p>
          </p:txBody>
        </p:sp>
        <p:grpSp>
          <p:nvGrpSpPr>
            <p:cNvPr id="39963" name="Group 61"/>
            <p:cNvGrpSpPr>
              <a:grpSpLocks/>
            </p:cNvGrpSpPr>
            <p:nvPr/>
          </p:nvGrpSpPr>
          <p:grpSpPr bwMode="auto">
            <a:xfrm>
              <a:off x="593766" y="5284519"/>
              <a:ext cx="605641" cy="915203"/>
              <a:chOff x="335231" y="4405745"/>
              <a:chExt cx="1252537" cy="2138362"/>
            </a:xfrm>
          </p:grpSpPr>
          <p:sp>
            <p:nvSpPr>
              <p:cNvPr id="64" name="Freeform 63"/>
              <p:cNvSpPr/>
              <p:nvPr/>
            </p:nvSpPr>
            <p:spPr>
              <a:xfrm>
                <a:off x="335231" y="4406992"/>
                <a:ext cx="965619" cy="2136350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6787" h="2138362">
                    <a:moveTo>
                      <a:pt x="0" y="0"/>
                    </a:moveTo>
                    <a:lnTo>
                      <a:pt x="0" y="1190625"/>
                    </a:lnTo>
                    <a:lnTo>
                      <a:pt x="966787" y="2138362"/>
                    </a:lnTo>
                    <a:cubicBezTo>
                      <a:pt x="965200" y="1673225"/>
                      <a:pt x="963612" y="1208087"/>
                      <a:pt x="962025" y="74295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F81BD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65" name="Freeform 64"/>
              <p:cNvSpPr/>
              <p:nvPr/>
            </p:nvSpPr>
            <p:spPr>
              <a:xfrm>
                <a:off x="351325" y="4411451"/>
                <a:ext cx="1235186" cy="771586"/>
              </a:xfrm>
              <a:custGeom>
                <a:avLst/>
                <a:gdLst>
                  <a:gd name="connsiteX0" fmla="*/ 0 w 966787"/>
                  <a:gd name="connsiteY0" fmla="*/ 0 h 2138362"/>
                  <a:gd name="connsiteX1" fmla="*/ 0 w 966787"/>
                  <a:gd name="connsiteY1" fmla="*/ 1190625 h 2138362"/>
                  <a:gd name="connsiteX2" fmla="*/ 966787 w 966787"/>
                  <a:gd name="connsiteY2" fmla="*/ 2138362 h 2138362"/>
                  <a:gd name="connsiteX3" fmla="*/ 962025 w 966787"/>
                  <a:gd name="connsiteY3" fmla="*/ 742950 h 2138362"/>
                  <a:gd name="connsiteX4" fmla="*/ 0 w 966787"/>
                  <a:gd name="connsiteY4" fmla="*/ 0 h 2138362"/>
                  <a:gd name="connsiteX0" fmla="*/ 928688 w 1895475"/>
                  <a:gd name="connsiteY0" fmla="*/ 0 h 2138362"/>
                  <a:gd name="connsiteX1" fmla="*/ 0 w 1895475"/>
                  <a:gd name="connsiteY1" fmla="*/ 461963 h 2138362"/>
                  <a:gd name="connsiteX2" fmla="*/ 1895475 w 1895475"/>
                  <a:gd name="connsiteY2" fmla="*/ 2138362 h 2138362"/>
                  <a:gd name="connsiteX3" fmla="*/ 1890713 w 1895475"/>
                  <a:gd name="connsiteY3" fmla="*/ 742950 h 2138362"/>
                  <a:gd name="connsiteX4" fmla="*/ 928688 w 1895475"/>
                  <a:gd name="connsiteY4" fmla="*/ 0 h 213836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890713 w 1895475"/>
                  <a:gd name="connsiteY3" fmla="*/ 342900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143000 w 1895475"/>
                  <a:gd name="connsiteY3" fmla="*/ 7762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895475"/>
                  <a:gd name="connsiteY0" fmla="*/ 0 h 1738312"/>
                  <a:gd name="connsiteX1" fmla="*/ 0 w 1895475"/>
                  <a:gd name="connsiteY1" fmla="*/ 61913 h 1738312"/>
                  <a:gd name="connsiteX2" fmla="*/ 1895475 w 1895475"/>
                  <a:gd name="connsiteY2" fmla="*/ 1738312 h 1738312"/>
                  <a:gd name="connsiteX3" fmla="*/ 1238250 w 1895475"/>
                  <a:gd name="connsiteY3" fmla="*/ 814388 h 1738312"/>
                  <a:gd name="connsiteX4" fmla="*/ 247650 w 1895475"/>
                  <a:gd name="connsiteY4" fmla="*/ 0 h 1738312"/>
                  <a:gd name="connsiteX0" fmla="*/ 247650 w 1238250"/>
                  <a:gd name="connsiteY0" fmla="*/ 0 h 862012"/>
                  <a:gd name="connsiteX1" fmla="*/ 0 w 1238250"/>
                  <a:gd name="connsiteY1" fmla="*/ 61913 h 862012"/>
                  <a:gd name="connsiteX2" fmla="*/ 947738 w 1238250"/>
                  <a:gd name="connsiteY2" fmla="*/ 862012 h 862012"/>
                  <a:gd name="connsiteX3" fmla="*/ 1238250 w 1238250"/>
                  <a:gd name="connsiteY3" fmla="*/ 814388 h 862012"/>
                  <a:gd name="connsiteX4" fmla="*/ 247650 w 1238250"/>
                  <a:gd name="connsiteY4" fmla="*/ 0 h 8620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47650 w 1238250"/>
                  <a:gd name="connsiteY0" fmla="*/ 0 h 823912"/>
                  <a:gd name="connsiteX1" fmla="*/ 0 w 1238250"/>
                  <a:gd name="connsiteY1" fmla="*/ 61913 h 823912"/>
                  <a:gd name="connsiteX2" fmla="*/ 952500 w 1238250"/>
                  <a:gd name="connsiteY2" fmla="*/ 823912 h 823912"/>
                  <a:gd name="connsiteX3" fmla="*/ 1238250 w 1238250"/>
                  <a:gd name="connsiteY3" fmla="*/ 814388 h 823912"/>
                  <a:gd name="connsiteX4" fmla="*/ 247650 w 1238250"/>
                  <a:gd name="connsiteY4" fmla="*/ 0 h 823912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8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6"/>
                  <a:gd name="connsiteX1" fmla="*/ 0 w 1238250"/>
                  <a:gd name="connsiteY1" fmla="*/ 4763 h 773376"/>
                  <a:gd name="connsiteX2" fmla="*/ 952500 w 1238250"/>
                  <a:gd name="connsiteY2" fmla="*/ 766762 h 773376"/>
                  <a:gd name="connsiteX3" fmla="*/ 1238250 w 1238250"/>
                  <a:gd name="connsiteY3" fmla="*/ 771525 h 773376"/>
                  <a:gd name="connsiteX4" fmla="*/ 233363 w 1238250"/>
                  <a:gd name="connsiteY4" fmla="*/ 0 h 773376"/>
                  <a:gd name="connsiteX0" fmla="*/ 233363 w 1238250"/>
                  <a:gd name="connsiteY0" fmla="*/ 0 h 766762"/>
                  <a:gd name="connsiteX1" fmla="*/ 0 w 1238250"/>
                  <a:gd name="connsiteY1" fmla="*/ 4763 h 766762"/>
                  <a:gd name="connsiteX2" fmla="*/ 952500 w 1238250"/>
                  <a:gd name="connsiteY2" fmla="*/ 766762 h 766762"/>
                  <a:gd name="connsiteX3" fmla="*/ 1238250 w 1238250"/>
                  <a:gd name="connsiteY3" fmla="*/ 757236 h 766762"/>
                  <a:gd name="connsiteX4" fmla="*/ 233363 w 1238250"/>
                  <a:gd name="connsiteY4" fmla="*/ 0 h 766762"/>
                  <a:gd name="connsiteX0" fmla="*/ 233363 w 1238250"/>
                  <a:gd name="connsiteY0" fmla="*/ 0 h 773375"/>
                  <a:gd name="connsiteX1" fmla="*/ 0 w 1238250"/>
                  <a:gd name="connsiteY1" fmla="*/ 4763 h 773375"/>
                  <a:gd name="connsiteX2" fmla="*/ 952500 w 1238250"/>
                  <a:gd name="connsiteY2" fmla="*/ 766762 h 773375"/>
                  <a:gd name="connsiteX3" fmla="*/ 1238250 w 1238250"/>
                  <a:gd name="connsiteY3" fmla="*/ 771523 h 773375"/>
                  <a:gd name="connsiteX4" fmla="*/ 233363 w 1238250"/>
                  <a:gd name="connsiteY4" fmla="*/ 0 h 773375"/>
                  <a:gd name="connsiteX0" fmla="*/ 233363 w 1238250"/>
                  <a:gd name="connsiteY0" fmla="*/ 0 h 771523"/>
                  <a:gd name="connsiteX1" fmla="*/ 0 w 1238250"/>
                  <a:gd name="connsiteY1" fmla="*/ 4763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71523"/>
                  <a:gd name="connsiteX1" fmla="*/ 0 w 1238250"/>
                  <a:gd name="connsiteY1" fmla="*/ 23466 h 771523"/>
                  <a:gd name="connsiteX2" fmla="*/ 952500 w 1238250"/>
                  <a:gd name="connsiteY2" fmla="*/ 766762 h 771523"/>
                  <a:gd name="connsiteX3" fmla="*/ 1238250 w 1238250"/>
                  <a:gd name="connsiteY3" fmla="*/ 771523 h 771523"/>
                  <a:gd name="connsiteX4" fmla="*/ 233363 w 1238250"/>
                  <a:gd name="connsiteY4" fmla="*/ 0 h 771523"/>
                  <a:gd name="connsiteX0" fmla="*/ 233363 w 1238250"/>
                  <a:gd name="connsiteY0" fmla="*/ 0 h 757496"/>
                  <a:gd name="connsiteX1" fmla="*/ 0 w 1238250"/>
                  <a:gd name="connsiteY1" fmla="*/ 9439 h 757496"/>
                  <a:gd name="connsiteX2" fmla="*/ 952500 w 1238250"/>
                  <a:gd name="connsiteY2" fmla="*/ 752735 h 757496"/>
                  <a:gd name="connsiteX3" fmla="*/ 1238250 w 1238250"/>
                  <a:gd name="connsiteY3" fmla="*/ 757496 h 757496"/>
                  <a:gd name="connsiteX4" fmla="*/ 233363 w 1238250"/>
                  <a:gd name="connsiteY4" fmla="*/ 0 h 757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38250" h="757496">
                    <a:moveTo>
                      <a:pt x="233363" y="0"/>
                    </a:moveTo>
                    <a:lnTo>
                      <a:pt x="0" y="9439"/>
                    </a:lnTo>
                    <a:lnTo>
                      <a:pt x="952500" y="752735"/>
                    </a:lnTo>
                    <a:cubicBezTo>
                      <a:pt x="1060450" y="744798"/>
                      <a:pt x="1035049" y="751145"/>
                      <a:pt x="1238250" y="757496"/>
                    </a:cubicBezTo>
                    <a:lnTo>
                      <a:pt x="233363" y="0"/>
                    </a:lnTo>
                    <a:close/>
                  </a:path>
                </a:pathLst>
              </a:custGeom>
              <a:solidFill>
                <a:srgbClr val="0099CC"/>
              </a:solidFill>
              <a:ln w="25400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PT" sz="1800" b="0" kern="0">
                  <a:solidFill>
                    <a:sysClr val="window" lastClr="FFFFFF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3586" name="Rectangle 65"/>
              <p:cNvSpPr>
                <a:spLocks noChangeArrowheads="1"/>
              </p:cNvSpPr>
              <p:nvPr/>
            </p:nvSpPr>
            <p:spPr bwMode="auto">
              <a:xfrm>
                <a:off x="1296825" y="5178575"/>
                <a:ext cx="289686" cy="1351389"/>
              </a:xfrm>
              <a:prstGeom prst="rect">
                <a:avLst/>
              </a:prstGeom>
              <a:solidFill>
                <a:srgbClr val="33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>
                  <a:defRPr/>
                </a:pPr>
                <a:endParaRPr lang="pt-PT" sz="1800" b="0">
                  <a:solidFill>
                    <a:srgbClr val="FFFFFF"/>
                  </a:solidFill>
                  <a:latin typeface="+mn-lt"/>
                </a:endParaRPr>
              </a:p>
            </p:txBody>
          </p:sp>
        </p:grpSp>
        <p:sp>
          <p:nvSpPr>
            <p:cNvPr id="23583" name="Right Arrow 62"/>
            <p:cNvSpPr>
              <a:spLocks noChangeArrowheads="1"/>
            </p:cNvSpPr>
            <p:nvPr/>
          </p:nvSpPr>
          <p:spPr bwMode="auto">
            <a:xfrm rot="-5245926">
              <a:off x="3947358" y="5684800"/>
              <a:ext cx="267240" cy="219835"/>
            </a:xfrm>
            <a:prstGeom prst="rightArrow">
              <a:avLst>
                <a:gd name="adj1" fmla="val 13889"/>
                <a:gd name="adj2" fmla="val 53702"/>
              </a:avLst>
            </a:pr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>
                <a:defRPr/>
              </a:pPr>
              <a:endParaRPr lang="pt-PT" sz="1800" b="0">
                <a:solidFill>
                  <a:srgbClr val="FFFFFF"/>
                </a:solidFill>
                <a:latin typeface="+mn-lt"/>
              </a:endParaRP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74613" y="1844675"/>
            <a:ext cx="1544637" cy="5381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B bits por pacote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295900" y="2924175"/>
            <a:ext cx="7810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800" b="0" i="1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C</a:t>
            </a:r>
            <a:r>
              <a:rPr lang="pt-PT" sz="1800" b="0" kern="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</a:t>
            </a:r>
            <a:r>
              <a:rPr lang="pt-PT" sz="1800" b="0" kern="0" dirty="0" err="1">
                <a:solidFill>
                  <a:prstClr val="black"/>
                </a:solidFill>
                <a:latin typeface="+mn-lt"/>
                <a:ea typeface="+mn-ea"/>
                <a:cs typeface="+mn-cs"/>
              </a:rPr>
              <a:t>bps</a:t>
            </a:r>
            <a:endParaRPr lang="pt-PT" sz="1800" b="0" kern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3576" name="Rectangle 3"/>
          <p:cNvSpPr txBox="1">
            <a:spLocks noChangeArrowheads="1"/>
          </p:cNvSpPr>
          <p:nvPr/>
        </p:nvSpPr>
        <p:spPr bwMode="auto">
          <a:xfrm>
            <a:off x="755650" y="5589588"/>
            <a:ext cx="7416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marL="0" indent="0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defRPr/>
            </a:pPr>
            <a:r>
              <a:rPr lang="pt-PT" b="0" dirty="0" smtClean="0">
                <a:solidFill>
                  <a:srgbClr val="0000FF"/>
                </a:solidFill>
                <a:latin typeface="+mn-lt"/>
              </a:rPr>
              <a:t>Atraso extremo a extremo = 2</a:t>
            </a:r>
            <a:r>
              <a:rPr lang="pt-PT" b="0" dirty="0">
                <a:solidFill>
                  <a:srgbClr val="0000FF"/>
                </a:solidFill>
                <a:latin typeface="+mn-lt"/>
              </a:rPr>
              <a:t>B</a:t>
            </a:r>
            <a:r>
              <a:rPr lang="pt-PT" b="0" dirty="0" smtClean="0">
                <a:solidFill>
                  <a:srgbClr val="0000FF"/>
                </a:solidFill>
                <a:latin typeface="+mn-lt"/>
              </a:rPr>
              <a:t>/C = 2 s</a:t>
            </a:r>
          </a:p>
          <a:p>
            <a:pPr marL="0" indent="0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defRPr/>
            </a:pPr>
            <a:r>
              <a:rPr lang="pt-PT" b="0" dirty="0" smtClean="0">
                <a:solidFill>
                  <a:srgbClr val="0000FF"/>
                </a:solidFill>
                <a:latin typeface="+mn-lt"/>
              </a:rPr>
              <a:t> </a:t>
            </a:r>
          </a:p>
          <a:p>
            <a:pPr marL="0" indent="0" eaLnBrk="1" hangingPunct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75000"/>
              <a:defRPr/>
            </a:pPr>
            <a:r>
              <a:rPr lang="pt-PT" b="0" dirty="0" smtClean="0">
                <a:solidFill>
                  <a:srgbClr val="0000FF"/>
                </a:solidFill>
                <a:latin typeface="+mn-lt"/>
              </a:rPr>
              <a:t>(se assumimos tempo de propagação nulo)</a:t>
            </a:r>
          </a:p>
        </p:txBody>
      </p:sp>
      <p:sp>
        <p:nvSpPr>
          <p:cNvPr id="7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27988" y="6381750"/>
            <a:ext cx="873125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B630BC18-BEED-2247-B0C9-EB079D8006E6}" type="slidenum">
              <a:rPr lang="en-US" sz="1200" smtClean="0">
                <a:solidFill>
                  <a:srgbClr val="898989"/>
                </a:solidFill>
              </a:rPr>
              <a:pPr eaLnBrk="1" hangingPunct="1">
                <a:defRPr/>
              </a:pPr>
              <a:t>16</a:t>
            </a:fld>
            <a:endParaRPr lang="en-US" sz="12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Comutação de pacotes num nó</a:t>
            </a:r>
            <a:endParaRPr lang="pt-PT">
              <a:cs typeface="+mj-cs"/>
            </a:endParaRPr>
          </a:p>
        </p:txBody>
      </p:sp>
      <p:sp>
        <p:nvSpPr>
          <p:cNvPr id="768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2363" y="1404938"/>
            <a:ext cx="3863975" cy="1736725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pt-PT" sz="2000" dirty="0" smtClean="0">
                <a:solidFill>
                  <a:schemeClr val="tx1"/>
                </a:solidFill>
                <a:latin typeface="Gill Sans MT" charset="0"/>
              </a:rPr>
              <a:t>Movimentação dos pacotes da interface de entrada para a de saída (</a:t>
            </a:r>
            <a:r>
              <a:rPr lang="pt-PT" sz="2000" i="1" dirty="0" err="1" smtClean="0">
                <a:solidFill>
                  <a:schemeClr val="tx1"/>
                </a:solidFill>
                <a:latin typeface="Gill Sans MT" charset="0"/>
              </a:rPr>
              <a:t>forwarding</a:t>
            </a:r>
            <a:r>
              <a:rPr lang="pt-PT" sz="2000" dirty="0" smtClean="0">
                <a:solidFill>
                  <a:schemeClr val="tx1"/>
                </a:solidFill>
                <a:latin typeface="Gill Sans MT" charset="0"/>
              </a:rPr>
              <a:t>) com base nas tabelas de encaminhamento</a:t>
            </a:r>
            <a:endParaRPr lang="pt-PT" altLang="ja-JP" sz="2000" dirty="0" smtClean="0">
              <a:solidFill>
                <a:schemeClr val="tx1"/>
              </a:solidFill>
              <a:latin typeface="Gill Sans MT" charset="0"/>
            </a:endParaRPr>
          </a:p>
          <a:p>
            <a:pPr marL="0" indent="0">
              <a:buFont typeface="Wingdings" charset="0"/>
              <a:buNone/>
              <a:defRPr/>
            </a:pPr>
            <a:endParaRPr lang="pt-PT" sz="2400" dirty="0">
              <a:solidFill>
                <a:schemeClr val="tx1"/>
              </a:solidFill>
              <a:latin typeface="Gill Sans MT" charset="0"/>
            </a:endParaRPr>
          </a:p>
        </p:txBody>
      </p:sp>
      <p:sp>
        <p:nvSpPr>
          <p:cNvPr id="41987" name="Rectangle 3"/>
          <p:cNvSpPr txBox="1">
            <a:spLocks noChangeArrowheads="1"/>
          </p:cNvSpPr>
          <p:nvPr/>
        </p:nvSpPr>
        <p:spPr bwMode="auto">
          <a:xfrm>
            <a:off x="384175" y="1385888"/>
            <a:ext cx="4403725" cy="169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 eaLnBrk="1" hangingPunct="1">
              <a:lnSpc>
                <a:spcPct val="85000"/>
              </a:lnSpc>
              <a:spcBef>
                <a:spcPct val="70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pt-PT" b="0">
                <a:latin typeface="Gill Sans MT" charset="0"/>
              </a:rPr>
              <a:t>Encaminhamento: determina o caminho dos pacotes com em algoritmos de encaminhamento </a:t>
            </a:r>
            <a:endParaRPr lang="pt-PT" sz="1800" b="0">
              <a:latin typeface="Gill Sans MT" charset="0"/>
            </a:endParaRPr>
          </a:p>
        </p:txBody>
      </p:sp>
      <p:sp>
        <p:nvSpPr>
          <p:cNvPr id="11" name="Freeform 3"/>
          <p:cNvSpPr>
            <a:spLocks/>
          </p:cNvSpPr>
          <p:nvPr/>
        </p:nvSpPr>
        <p:spPr bwMode="auto">
          <a:xfrm rot="16200000">
            <a:off x="3289300" y="3600451"/>
            <a:ext cx="2198687" cy="1497012"/>
          </a:xfrm>
          <a:custGeom>
            <a:avLst/>
            <a:gdLst>
              <a:gd name="T0" fmla="*/ 0 w 1443"/>
              <a:gd name="T1" fmla="*/ 0 h 816"/>
              <a:gd name="T2" fmla="*/ 1076 w 1443"/>
              <a:gd name="T3" fmla="*/ 782 h 816"/>
              <a:gd name="T4" fmla="*/ 1320 w 1443"/>
              <a:gd name="T5" fmla="*/ 788 h 816"/>
              <a:gd name="T6" fmla="*/ 1443 w 1443"/>
              <a:gd name="T7" fmla="*/ 5 h 816"/>
              <a:gd name="T8" fmla="*/ 0 w 1443"/>
              <a:gd name="T9" fmla="*/ 0 h 816"/>
              <a:gd name="connsiteX0" fmla="*/ 0 w 10000"/>
              <a:gd name="connsiteY0" fmla="*/ 0 h 9714"/>
              <a:gd name="connsiteX1" fmla="*/ 3718 w 10000"/>
              <a:gd name="connsiteY1" fmla="*/ 8779 h 9714"/>
              <a:gd name="connsiteX2" fmla="*/ 9148 w 10000"/>
              <a:gd name="connsiteY2" fmla="*/ 9657 h 9714"/>
              <a:gd name="connsiteX3" fmla="*/ 10000 w 10000"/>
              <a:gd name="connsiteY3" fmla="*/ 61 h 9714"/>
              <a:gd name="connsiteX4" fmla="*/ 0 w 10000"/>
              <a:gd name="connsiteY4" fmla="*/ 0 h 9714"/>
              <a:gd name="connsiteX0" fmla="*/ 0 w 10000"/>
              <a:gd name="connsiteY0" fmla="*/ 0 h 9095"/>
              <a:gd name="connsiteX1" fmla="*/ 3718 w 10000"/>
              <a:gd name="connsiteY1" fmla="*/ 9037 h 9095"/>
              <a:gd name="connsiteX2" fmla="*/ 5712 w 10000"/>
              <a:gd name="connsiteY2" fmla="*/ 8929 h 9095"/>
              <a:gd name="connsiteX3" fmla="*/ 10000 w 10000"/>
              <a:gd name="connsiteY3" fmla="*/ 63 h 9095"/>
              <a:gd name="connsiteX4" fmla="*/ 0 w 10000"/>
              <a:gd name="connsiteY4" fmla="*/ 0 h 9095"/>
              <a:gd name="connsiteX0" fmla="*/ 0 w 10000"/>
              <a:gd name="connsiteY0" fmla="*/ 0 h 10000"/>
              <a:gd name="connsiteX1" fmla="*/ 3718 w 10000"/>
              <a:gd name="connsiteY1" fmla="*/ 9936 h 10000"/>
              <a:gd name="connsiteX2" fmla="*/ 5712 w 10000"/>
              <a:gd name="connsiteY2" fmla="*/ 9817 h 10000"/>
              <a:gd name="connsiteX3" fmla="*/ 10000 w 10000"/>
              <a:gd name="connsiteY3" fmla="*/ 69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3718 w 10000"/>
              <a:gd name="connsiteY1" fmla="*/ 9936 h 10000"/>
              <a:gd name="connsiteX2" fmla="*/ 5712 w 10000"/>
              <a:gd name="connsiteY2" fmla="*/ 9817 h 10000"/>
              <a:gd name="connsiteX3" fmla="*/ 10000 w 10000"/>
              <a:gd name="connsiteY3" fmla="*/ 69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3718 w 10000"/>
              <a:gd name="connsiteY1" fmla="*/ 9936 h 10000"/>
              <a:gd name="connsiteX2" fmla="*/ 5712 w 10000"/>
              <a:gd name="connsiteY2" fmla="*/ 9817 h 10000"/>
              <a:gd name="connsiteX3" fmla="*/ 10000 w 10000"/>
              <a:gd name="connsiteY3" fmla="*/ 69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3718 w 10000"/>
              <a:gd name="connsiteY1" fmla="*/ 9936 h 10000"/>
              <a:gd name="connsiteX2" fmla="*/ 5712 w 10000"/>
              <a:gd name="connsiteY2" fmla="*/ 9817 h 10000"/>
              <a:gd name="connsiteX3" fmla="*/ 10000 w 10000"/>
              <a:gd name="connsiteY3" fmla="*/ 69 h 10000"/>
              <a:gd name="connsiteX4" fmla="*/ 0 w 10000"/>
              <a:gd name="connsiteY4" fmla="*/ 0 h 10000"/>
              <a:gd name="connsiteX0" fmla="*/ 0 w 8989"/>
              <a:gd name="connsiteY0" fmla="*/ 0 h 11618"/>
              <a:gd name="connsiteX1" fmla="*/ 2707 w 8989"/>
              <a:gd name="connsiteY1" fmla="*/ 11554 h 11618"/>
              <a:gd name="connsiteX2" fmla="*/ 4701 w 8989"/>
              <a:gd name="connsiteY2" fmla="*/ 11435 h 11618"/>
              <a:gd name="connsiteX3" fmla="*/ 8989 w 8989"/>
              <a:gd name="connsiteY3" fmla="*/ 1687 h 11618"/>
              <a:gd name="connsiteX4" fmla="*/ 0 w 8989"/>
              <a:gd name="connsiteY4" fmla="*/ 0 h 11618"/>
              <a:gd name="connsiteX0" fmla="*/ 0 w 9888"/>
              <a:gd name="connsiteY0" fmla="*/ 115 h 10115"/>
              <a:gd name="connsiteX1" fmla="*/ 3011 w 9888"/>
              <a:gd name="connsiteY1" fmla="*/ 10060 h 10115"/>
              <a:gd name="connsiteX2" fmla="*/ 5230 w 9888"/>
              <a:gd name="connsiteY2" fmla="*/ 9957 h 10115"/>
              <a:gd name="connsiteX3" fmla="*/ 9888 w 9888"/>
              <a:gd name="connsiteY3" fmla="*/ 0 h 10115"/>
              <a:gd name="connsiteX4" fmla="*/ 0 w 9888"/>
              <a:gd name="connsiteY4" fmla="*/ 115 h 10115"/>
              <a:gd name="connsiteX0" fmla="*/ 0 w 9829"/>
              <a:gd name="connsiteY0" fmla="*/ 0 h 10833"/>
              <a:gd name="connsiteX1" fmla="*/ 2874 w 9829"/>
              <a:gd name="connsiteY1" fmla="*/ 10779 h 10833"/>
              <a:gd name="connsiteX2" fmla="*/ 5118 w 9829"/>
              <a:gd name="connsiteY2" fmla="*/ 10677 h 10833"/>
              <a:gd name="connsiteX3" fmla="*/ 9829 w 9829"/>
              <a:gd name="connsiteY3" fmla="*/ 833 h 10833"/>
              <a:gd name="connsiteX4" fmla="*/ 0 w 9829"/>
              <a:gd name="connsiteY4" fmla="*/ 0 h 10833"/>
              <a:gd name="connsiteX0" fmla="*/ 0 w 10289"/>
              <a:gd name="connsiteY0" fmla="*/ 0 h 10000"/>
              <a:gd name="connsiteX1" fmla="*/ 2924 w 10289"/>
              <a:gd name="connsiteY1" fmla="*/ 9950 h 10000"/>
              <a:gd name="connsiteX2" fmla="*/ 5207 w 10289"/>
              <a:gd name="connsiteY2" fmla="*/ 9856 h 10000"/>
              <a:gd name="connsiteX3" fmla="*/ 10289 w 10289"/>
              <a:gd name="connsiteY3" fmla="*/ 54 h 10000"/>
              <a:gd name="connsiteX4" fmla="*/ 0 w 10289"/>
              <a:gd name="connsiteY4" fmla="*/ 0 h 10000"/>
              <a:gd name="connsiteX0" fmla="*/ 0 w 10289"/>
              <a:gd name="connsiteY0" fmla="*/ 0 h 10953"/>
              <a:gd name="connsiteX1" fmla="*/ 2924 w 10289"/>
              <a:gd name="connsiteY1" fmla="*/ 9950 h 10953"/>
              <a:gd name="connsiteX2" fmla="*/ 3723 w 10289"/>
              <a:gd name="connsiteY2" fmla="*/ 10695 h 10953"/>
              <a:gd name="connsiteX3" fmla="*/ 5207 w 10289"/>
              <a:gd name="connsiteY3" fmla="*/ 9856 h 10953"/>
              <a:gd name="connsiteX4" fmla="*/ 10289 w 10289"/>
              <a:gd name="connsiteY4" fmla="*/ 54 h 10953"/>
              <a:gd name="connsiteX5" fmla="*/ 0 w 10289"/>
              <a:gd name="connsiteY5" fmla="*/ 0 h 10953"/>
              <a:gd name="connsiteX0" fmla="*/ 0 w 10289"/>
              <a:gd name="connsiteY0" fmla="*/ 0 h 11138"/>
              <a:gd name="connsiteX1" fmla="*/ 2924 w 10289"/>
              <a:gd name="connsiteY1" fmla="*/ 9950 h 11138"/>
              <a:gd name="connsiteX2" fmla="*/ 5207 w 10289"/>
              <a:gd name="connsiteY2" fmla="*/ 9856 h 11138"/>
              <a:gd name="connsiteX3" fmla="*/ 10289 w 10289"/>
              <a:gd name="connsiteY3" fmla="*/ 54 h 11138"/>
              <a:gd name="connsiteX4" fmla="*/ 0 w 10289"/>
              <a:gd name="connsiteY4" fmla="*/ 0 h 11138"/>
              <a:gd name="connsiteX0" fmla="*/ 0 w 10289"/>
              <a:gd name="connsiteY0" fmla="*/ 0 h 10669"/>
              <a:gd name="connsiteX1" fmla="*/ 2924 w 10289"/>
              <a:gd name="connsiteY1" fmla="*/ 9950 h 10669"/>
              <a:gd name="connsiteX2" fmla="*/ 5207 w 10289"/>
              <a:gd name="connsiteY2" fmla="*/ 9856 h 10669"/>
              <a:gd name="connsiteX3" fmla="*/ 10289 w 10289"/>
              <a:gd name="connsiteY3" fmla="*/ 54 h 10669"/>
              <a:gd name="connsiteX4" fmla="*/ 0 w 10289"/>
              <a:gd name="connsiteY4" fmla="*/ 0 h 10669"/>
              <a:gd name="connsiteX0" fmla="*/ 0 w 10289"/>
              <a:gd name="connsiteY0" fmla="*/ 0 h 10734"/>
              <a:gd name="connsiteX1" fmla="*/ 2924 w 10289"/>
              <a:gd name="connsiteY1" fmla="*/ 9950 h 10734"/>
              <a:gd name="connsiteX2" fmla="*/ 4455 w 10289"/>
              <a:gd name="connsiteY2" fmla="*/ 10094 h 10734"/>
              <a:gd name="connsiteX3" fmla="*/ 10289 w 10289"/>
              <a:gd name="connsiteY3" fmla="*/ 54 h 10734"/>
              <a:gd name="connsiteX4" fmla="*/ 0 w 10289"/>
              <a:gd name="connsiteY4" fmla="*/ 0 h 10734"/>
              <a:gd name="connsiteX0" fmla="*/ 0 w 10289"/>
              <a:gd name="connsiteY0" fmla="*/ 0 h 10107"/>
              <a:gd name="connsiteX1" fmla="*/ 2924 w 10289"/>
              <a:gd name="connsiteY1" fmla="*/ 9950 h 10107"/>
              <a:gd name="connsiteX2" fmla="*/ 4455 w 10289"/>
              <a:gd name="connsiteY2" fmla="*/ 10094 h 10107"/>
              <a:gd name="connsiteX3" fmla="*/ 10289 w 10289"/>
              <a:gd name="connsiteY3" fmla="*/ 54 h 10107"/>
              <a:gd name="connsiteX4" fmla="*/ 0 w 10289"/>
              <a:gd name="connsiteY4" fmla="*/ 0 h 10107"/>
              <a:gd name="connsiteX0" fmla="*/ 0 w 10289"/>
              <a:gd name="connsiteY0" fmla="*/ 0 h 10107"/>
              <a:gd name="connsiteX1" fmla="*/ 2924 w 10289"/>
              <a:gd name="connsiteY1" fmla="*/ 9950 h 10107"/>
              <a:gd name="connsiteX2" fmla="*/ 4455 w 10289"/>
              <a:gd name="connsiteY2" fmla="*/ 10094 h 10107"/>
              <a:gd name="connsiteX3" fmla="*/ 10289 w 10289"/>
              <a:gd name="connsiteY3" fmla="*/ 54 h 10107"/>
              <a:gd name="connsiteX4" fmla="*/ 0 w 10289"/>
              <a:gd name="connsiteY4" fmla="*/ 0 h 10107"/>
              <a:gd name="connsiteX0" fmla="*/ 0 w 10289"/>
              <a:gd name="connsiteY0" fmla="*/ 0 h 10107"/>
              <a:gd name="connsiteX1" fmla="*/ 2924 w 10289"/>
              <a:gd name="connsiteY1" fmla="*/ 9950 h 10107"/>
              <a:gd name="connsiteX2" fmla="*/ 4455 w 10289"/>
              <a:gd name="connsiteY2" fmla="*/ 10094 h 10107"/>
              <a:gd name="connsiteX3" fmla="*/ 10289 w 10289"/>
              <a:gd name="connsiteY3" fmla="*/ 54 h 10107"/>
              <a:gd name="connsiteX4" fmla="*/ 0 w 10289"/>
              <a:gd name="connsiteY4" fmla="*/ 0 h 10107"/>
              <a:gd name="connsiteX0" fmla="*/ 0 w 10289"/>
              <a:gd name="connsiteY0" fmla="*/ 0 h 9960"/>
              <a:gd name="connsiteX1" fmla="*/ 2924 w 10289"/>
              <a:gd name="connsiteY1" fmla="*/ 9950 h 9960"/>
              <a:gd name="connsiteX2" fmla="*/ 4166 w 10289"/>
              <a:gd name="connsiteY2" fmla="*/ 9776 h 9960"/>
              <a:gd name="connsiteX3" fmla="*/ 10289 w 10289"/>
              <a:gd name="connsiteY3" fmla="*/ 54 h 9960"/>
              <a:gd name="connsiteX4" fmla="*/ 0 w 10289"/>
              <a:gd name="connsiteY4" fmla="*/ 0 h 9960"/>
              <a:gd name="connsiteX0" fmla="*/ 0 w 10000"/>
              <a:gd name="connsiteY0" fmla="*/ 0 h 10000"/>
              <a:gd name="connsiteX1" fmla="*/ 2842 w 10000"/>
              <a:gd name="connsiteY1" fmla="*/ 9990 h 10000"/>
              <a:gd name="connsiteX2" fmla="*/ 4049 w 10000"/>
              <a:gd name="connsiteY2" fmla="*/ 9815 h 10000"/>
              <a:gd name="connsiteX3" fmla="*/ 10000 w 10000"/>
              <a:gd name="connsiteY3" fmla="*/ 54 h 10000"/>
              <a:gd name="connsiteX4" fmla="*/ 0 w 10000"/>
              <a:gd name="connsiteY4" fmla="*/ 0 h 10000"/>
              <a:gd name="connsiteX0" fmla="*/ 0 w 10000"/>
              <a:gd name="connsiteY0" fmla="*/ 0 h 10400"/>
              <a:gd name="connsiteX1" fmla="*/ 2740 w 10000"/>
              <a:gd name="connsiteY1" fmla="*/ 10397 h 10400"/>
              <a:gd name="connsiteX2" fmla="*/ 4049 w 10000"/>
              <a:gd name="connsiteY2" fmla="*/ 9815 h 10400"/>
              <a:gd name="connsiteX3" fmla="*/ 10000 w 10000"/>
              <a:gd name="connsiteY3" fmla="*/ 54 h 10400"/>
              <a:gd name="connsiteX4" fmla="*/ 0 w 10000"/>
              <a:gd name="connsiteY4" fmla="*/ 0 h 10400"/>
              <a:gd name="connsiteX0" fmla="*/ 0 w 10000"/>
              <a:gd name="connsiteY0" fmla="*/ 0 h 10419"/>
              <a:gd name="connsiteX1" fmla="*/ 2740 w 10000"/>
              <a:gd name="connsiteY1" fmla="*/ 10397 h 10419"/>
              <a:gd name="connsiteX2" fmla="*/ 3599 w 10000"/>
              <a:gd name="connsiteY2" fmla="*/ 10338 h 10419"/>
              <a:gd name="connsiteX3" fmla="*/ 10000 w 10000"/>
              <a:gd name="connsiteY3" fmla="*/ 54 h 10419"/>
              <a:gd name="connsiteX4" fmla="*/ 0 w 10000"/>
              <a:gd name="connsiteY4" fmla="*/ 0 h 10419"/>
              <a:gd name="connsiteX0" fmla="*/ 0 w 10000"/>
              <a:gd name="connsiteY0" fmla="*/ 0 h 10397"/>
              <a:gd name="connsiteX1" fmla="*/ 2740 w 10000"/>
              <a:gd name="connsiteY1" fmla="*/ 10397 h 10397"/>
              <a:gd name="connsiteX2" fmla="*/ 3599 w 10000"/>
              <a:gd name="connsiteY2" fmla="*/ 10338 h 10397"/>
              <a:gd name="connsiteX3" fmla="*/ 10000 w 10000"/>
              <a:gd name="connsiteY3" fmla="*/ 54 h 10397"/>
              <a:gd name="connsiteX4" fmla="*/ 0 w 10000"/>
              <a:gd name="connsiteY4" fmla="*/ 0 h 10397"/>
              <a:gd name="connsiteX0" fmla="*/ 0 w 10614"/>
              <a:gd name="connsiteY0" fmla="*/ 0 h 10397"/>
              <a:gd name="connsiteX1" fmla="*/ 2740 w 10614"/>
              <a:gd name="connsiteY1" fmla="*/ 10397 h 10397"/>
              <a:gd name="connsiteX2" fmla="*/ 3599 w 10614"/>
              <a:gd name="connsiteY2" fmla="*/ 10338 h 10397"/>
              <a:gd name="connsiteX3" fmla="*/ 10614 w 10614"/>
              <a:gd name="connsiteY3" fmla="*/ 112 h 10397"/>
              <a:gd name="connsiteX4" fmla="*/ 0 w 10614"/>
              <a:gd name="connsiteY4" fmla="*/ 0 h 10397"/>
              <a:gd name="connsiteX0" fmla="*/ 0 w 10614"/>
              <a:gd name="connsiteY0" fmla="*/ 0 h 10397"/>
              <a:gd name="connsiteX1" fmla="*/ 2740 w 10614"/>
              <a:gd name="connsiteY1" fmla="*/ 10397 h 10397"/>
              <a:gd name="connsiteX2" fmla="*/ 3599 w 10614"/>
              <a:gd name="connsiteY2" fmla="*/ 10338 h 10397"/>
              <a:gd name="connsiteX3" fmla="*/ 10614 w 10614"/>
              <a:gd name="connsiteY3" fmla="*/ 112 h 10397"/>
              <a:gd name="connsiteX4" fmla="*/ 0 w 10614"/>
              <a:gd name="connsiteY4" fmla="*/ 0 h 10397"/>
              <a:gd name="connsiteX0" fmla="*/ 0 w 10675"/>
              <a:gd name="connsiteY0" fmla="*/ 0 h 10310"/>
              <a:gd name="connsiteX1" fmla="*/ 2801 w 10675"/>
              <a:gd name="connsiteY1" fmla="*/ 10310 h 10310"/>
              <a:gd name="connsiteX2" fmla="*/ 3660 w 10675"/>
              <a:gd name="connsiteY2" fmla="*/ 10251 h 10310"/>
              <a:gd name="connsiteX3" fmla="*/ 10675 w 10675"/>
              <a:gd name="connsiteY3" fmla="*/ 25 h 10310"/>
              <a:gd name="connsiteX4" fmla="*/ 0 w 10675"/>
              <a:gd name="connsiteY4" fmla="*/ 0 h 10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75" h="10310">
                <a:moveTo>
                  <a:pt x="0" y="0"/>
                </a:moveTo>
                <a:cubicBezTo>
                  <a:pt x="3109" y="3835"/>
                  <a:pt x="2511" y="6378"/>
                  <a:pt x="2801" y="10310"/>
                </a:cubicBezTo>
                <a:cubicBezTo>
                  <a:pt x="3337" y="10277"/>
                  <a:pt x="2862" y="10312"/>
                  <a:pt x="3660" y="10251"/>
                </a:cubicBezTo>
                <a:cubicBezTo>
                  <a:pt x="5139" y="5189"/>
                  <a:pt x="6996" y="3438"/>
                  <a:pt x="10675" y="25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75000">
                <a:srgbClr val="7BE5CA"/>
              </a:gs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txBody>
          <a:bodyPr/>
          <a:lstStyle/>
          <a:p>
            <a:pPr>
              <a:defRPr/>
            </a:pPr>
            <a:endParaRPr lang="en-US" sz="1800">
              <a:solidFill>
                <a:srgbClr val="000000"/>
              </a:solidFill>
              <a:ea typeface="+mn-ea"/>
              <a:cs typeface="+mn-cs"/>
            </a:endParaRPr>
          </a:p>
        </p:txBody>
      </p:sp>
      <p:grpSp>
        <p:nvGrpSpPr>
          <p:cNvPr id="41989" name="Group 4"/>
          <p:cNvGrpSpPr>
            <a:grpSpLocks/>
          </p:cNvGrpSpPr>
          <p:nvPr/>
        </p:nvGrpSpPr>
        <p:grpSpPr bwMode="auto">
          <a:xfrm>
            <a:off x="1328738" y="3152775"/>
            <a:ext cx="2317750" cy="2333625"/>
            <a:chOff x="272609" y="3015788"/>
            <a:chExt cx="2317750" cy="2333625"/>
          </a:xfrm>
        </p:grpSpPr>
        <p:sp>
          <p:nvSpPr>
            <p:cNvPr id="42144" name="Rectangle 4"/>
            <p:cNvSpPr>
              <a:spLocks noChangeArrowheads="1"/>
            </p:cNvSpPr>
            <p:nvPr/>
          </p:nvSpPr>
          <p:spPr bwMode="auto">
            <a:xfrm>
              <a:off x="272609" y="3015788"/>
              <a:ext cx="2317750" cy="2333625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 sz="1800">
                <a:solidFill>
                  <a:srgbClr val="000000"/>
                </a:solidFill>
              </a:endParaRPr>
            </a:p>
          </p:txBody>
        </p:sp>
        <p:sp>
          <p:nvSpPr>
            <p:cNvPr id="42145" name="Oval 5"/>
            <p:cNvSpPr>
              <a:spLocks noChangeArrowheads="1"/>
            </p:cNvSpPr>
            <p:nvPr/>
          </p:nvSpPr>
          <p:spPr bwMode="auto">
            <a:xfrm>
              <a:off x="398021" y="3068176"/>
              <a:ext cx="2095500" cy="60483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 sz="1800">
                <a:solidFill>
                  <a:srgbClr val="000000"/>
                </a:solidFill>
              </a:endParaRPr>
            </a:p>
          </p:txBody>
        </p:sp>
        <p:sp>
          <p:nvSpPr>
            <p:cNvPr id="42146" name="Text Box 108"/>
            <p:cNvSpPr txBox="1">
              <a:spLocks noChangeArrowheads="1"/>
            </p:cNvSpPr>
            <p:nvPr/>
          </p:nvSpPr>
          <p:spPr bwMode="auto">
            <a:xfrm>
              <a:off x="526609" y="3225338"/>
              <a:ext cx="1863725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400" b="0">
                  <a:solidFill>
                    <a:srgbClr val="000000"/>
                  </a:solidFill>
                  <a:latin typeface="Arial" charset="0"/>
                </a:rPr>
                <a:t>routing algorithm</a:t>
              </a:r>
            </a:p>
          </p:txBody>
        </p:sp>
        <p:sp>
          <p:nvSpPr>
            <p:cNvPr id="42147" name="Rectangle 109"/>
            <p:cNvSpPr>
              <a:spLocks noChangeArrowheads="1"/>
            </p:cNvSpPr>
            <p:nvPr/>
          </p:nvSpPr>
          <p:spPr bwMode="auto">
            <a:xfrm>
              <a:off x="451996" y="3973051"/>
              <a:ext cx="2005013" cy="12795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 sz="1800" b="0">
                <a:solidFill>
                  <a:srgbClr val="000000"/>
                </a:solidFill>
              </a:endParaRPr>
            </a:p>
          </p:txBody>
        </p:sp>
        <p:sp>
          <p:nvSpPr>
            <p:cNvPr id="42148" name="Text Box 110"/>
            <p:cNvSpPr txBox="1">
              <a:spLocks noChangeArrowheads="1"/>
            </p:cNvSpPr>
            <p:nvPr/>
          </p:nvSpPr>
          <p:spPr bwMode="auto">
            <a:xfrm>
              <a:off x="521824" y="3925426"/>
              <a:ext cx="188123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400" b="0">
                  <a:solidFill>
                    <a:srgbClr val="000000"/>
                  </a:solidFill>
                  <a:latin typeface="Arial" charset="0"/>
                </a:rPr>
                <a:t>local forwarding table</a:t>
              </a:r>
            </a:p>
          </p:txBody>
        </p:sp>
        <p:sp>
          <p:nvSpPr>
            <p:cNvPr id="42149" name="Text Box 111"/>
            <p:cNvSpPr txBox="1">
              <a:spLocks noChangeArrowheads="1"/>
            </p:cNvSpPr>
            <p:nvPr/>
          </p:nvSpPr>
          <p:spPr bwMode="auto">
            <a:xfrm>
              <a:off x="415484" y="4173076"/>
              <a:ext cx="12128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400" b="0">
                  <a:solidFill>
                    <a:srgbClr val="000000"/>
                  </a:solidFill>
                  <a:latin typeface="Arial" charset="0"/>
                </a:rPr>
                <a:t>header value</a:t>
              </a:r>
            </a:p>
          </p:txBody>
        </p:sp>
        <p:sp>
          <p:nvSpPr>
            <p:cNvPr id="42150" name="Text Box 112"/>
            <p:cNvSpPr txBox="1">
              <a:spLocks noChangeArrowheads="1"/>
            </p:cNvSpPr>
            <p:nvPr/>
          </p:nvSpPr>
          <p:spPr bwMode="auto">
            <a:xfrm>
              <a:off x="1482284" y="4174663"/>
              <a:ext cx="104140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400" b="0">
                  <a:solidFill>
                    <a:srgbClr val="000000"/>
                  </a:solidFill>
                  <a:latin typeface="Arial" charset="0"/>
                </a:rPr>
                <a:t>output link</a:t>
              </a:r>
            </a:p>
          </p:txBody>
        </p:sp>
        <p:sp>
          <p:nvSpPr>
            <p:cNvPr id="42151" name="Line 113"/>
            <p:cNvSpPr>
              <a:spLocks noChangeShapeType="1"/>
            </p:cNvSpPr>
            <p:nvPr/>
          </p:nvSpPr>
          <p:spPr bwMode="auto">
            <a:xfrm>
              <a:off x="1580709" y="4185776"/>
              <a:ext cx="7937" cy="1066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52" name="Text Box 114"/>
            <p:cNvSpPr txBox="1">
              <a:spLocks noChangeArrowheads="1"/>
            </p:cNvSpPr>
            <p:nvPr/>
          </p:nvSpPr>
          <p:spPr bwMode="auto">
            <a:xfrm>
              <a:off x="1064814" y="4457238"/>
              <a:ext cx="527007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r" eaLnBrk="1" hangingPunct="1"/>
              <a:r>
                <a:rPr lang="pt-PT" sz="1200" b="0">
                  <a:solidFill>
                    <a:srgbClr val="000000"/>
                  </a:solidFill>
                  <a:latin typeface="Arial" charset="0"/>
                </a:rPr>
                <a:t>0100</a:t>
              </a:r>
            </a:p>
            <a:p>
              <a:pPr algn="r" eaLnBrk="1" hangingPunct="1"/>
              <a:r>
                <a:rPr lang="pt-PT" sz="1200" b="0">
                  <a:solidFill>
                    <a:srgbClr val="000000"/>
                  </a:solidFill>
                  <a:latin typeface="Arial" charset="0"/>
                </a:rPr>
                <a:t>0101</a:t>
              </a:r>
            </a:p>
            <a:p>
              <a:pPr algn="r" eaLnBrk="1" hangingPunct="1"/>
              <a:r>
                <a:rPr lang="pt-PT" sz="1200" b="0">
                  <a:solidFill>
                    <a:srgbClr val="000000"/>
                  </a:solidFill>
                  <a:latin typeface="Arial" charset="0"/>
                </a:rPr>
                <a:t>0111</a:t>
              </a:r>
            </a:p>
            <a:p>
              <a:pPr algn="r" eaLnBrk="1" hangingPunct="1"/>
              <a:r>
                <a:rPr lang="pt-PT" sz="1200" b="0">
                  <a:solidFill>
                    <a:srgbClr val="000000"/>
                  </a:solidFill>
                  <a:latin typeface="Arial" charset="0"/>
                </a:rPr>
                <a:t>1001</a:t>
              </a:r>
            </a:p>
          </p:txBody>
        </p:sp>
        <p:sp>
          <p:nvSpPr>
            <p:cNvPr id="42153" name="Text Box 115"/>
            <p:cNvSpPr txBox="1">
              <a:spLocks noChangeArrowheads="1"/>
            </p:cNvSpPr>
            <p:nvPr/>
          </p:nvSpPr>
          <p:spPr bwMode="auto">
            <a:xfrm>
              <a:off x="1595602" y="4457238"/>
              <a:ext cx="27025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200" b="0">
                  <a:solidFill>
                    <a:srgbClr val="000000"/>
                  </a:solidFill>
                  <a:latin typeface="Arial" charset="0"/>
                </a:rPr>
                <a:t>3</a:t>
              </a:r>
            </a:p>
            <a:p>
              <a:pPr eaLnBrk="1" hangingPunct="1"/>
              <a:r>
                <a:rPr lang="pt-PT" sz="1200" b="0">
                  <a:solidFill>
                    <a:srgbClr val="000000"/>
                  </a:solidFill>
                  <a:latin typeface="Arial" charset="0"/>
                </a:rPr>
                <a:t>2</a:t>
              </a:r>
            </a:p>
            <a:p>
              <a:pPr eaLnBrk="1" hangingPunct="1"/>
              <a:r>
                <a:rPr lang="pt-PT" sz="1200" b="0">
                  <a:solidFill>
                    <a:srgbClr val="000000"/>
                  </a:solidFill>
                  <a:latin typeface="Arial" charset="0"/>
                </a:rPr>
                <a:t>2</a:t>
              </a:r>
            </a:p>
            <a:p>
              <a:pPr eaLnBrk="1" hangingPunct="1"/>
              <a:r>
                <a:rPr lang="pt-PT" sz="1200" b="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42154" name="Line 116"/>
            <p:cNvSpPr>
              <a:spLocks noChangeShapeType="1"/>
            </p:cNvSpPr>
            <p:nvPr/>
          </p:nvSpPr>
          <p:spPr bwMode="auto">
            <a:xfrm>
              <a:off x="451996" y="4442951"/>
              <a:ext cx="2006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55" name="Line 117"/>
            <p:cNvSpPr>
              <a:spLocks noChangeShapeType="1"/>
            </p:cNvSpPr>
            <p:nvPr/>
          </p:nvSpPr>
          <p:spPr bwMode="auto">
            <a:xfrm>
              <a:off x="444059" y="4195301"/>
              <a:ext cx="2006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56" name="AutoShape 118"/>
            <p:cNvSpPr>
              <a:spLocks noChangeArrowheads="1"/>
            </p:cNvSpPr>
            <p:nvPr/>
          </p:nvSpPr>
          <p:spPr bwMode="auto">
            <a:xfrm rot="5400000">
              <a:off x="1350521" y="3680951"/>
              <a:ext cx="241300" cy="273050"/>
            </a:xfrm>
            <a:prstGeom prst="rightArrow">
              <a:avLst>
                <a:gd name="adj1" fmla="val 51167"/>
                <a:gd name="adj2" fmla="val 39736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41990" name="Group 3"/>
          <p:cNvGrpSpPr>
            <a:grpSpLocks/>
          </p:cNvGrpSpPr>
          <p:nvPr/>
        </p:nvGrpSpPr>
        <p:grpSpPr bwMode="auto">
          <a:xfrm>
            <a:off x="2916238" y="3632200"/>
            <a:ext cx="5029200" cy="2801938"/>
            <a:chOff x="1804320" y="3641726"/>
            <a:chExt cx="5028280" cy="2801938"/>
          </a:xfrm>
        </p:grpSpPr>
        <p:sp>
          <p:nvSpPr>
            <p:cNvPr id="41994" name="Freeform 2"/>
            <p:cNvSpPr>
              <a:spLocks/>
            </p:cNvSpPr>
            <p:nvPr/>
          </p:nvSpPr>
          <p:spPr bwMode="auto">
            <a:xfrm>
              <a:off x="3894138" y="4260851"/>
              <a:ext cx="2847975" cy="1481138"/>
            </a:xfrm>
            <a:custGeom>
              <a:avLst/>
              <a:gdLst>
                <a:gd name="T0" fmla="*/ 2147483647 w 1794"/>
                <a:gd name="T1" fmla="*/ 2147483647 h 933"/>
                <a:gd name="T2" fmla="*/ 2147483647 w 1794"/>
                <a:gd name="T3" fmla="*/ 2147483647 h 933"/>
                <a:gd name="T4" fmla="*/ 2147483647 w 1794"/>
                <a:gd name="T5" fmla="*/ 2147483647 h 933"/>
                <a:gd name="T6" fmla="*/ 2147483647 w 1794"/>
                <a:gd name="T7" fmla="*/ 2147483647 h 933"/>
                <a:gd name="T8" fmla="*/ 2147483647 w 1794"/>
                <a:gd name="T9" fmla="*/ 2147483647 h 933"/>
                <a:gd name="T10" fmla="*/ 2147483647 w 1794"/>
                <a:gd name="T11" fmla="*/ 2147483647 h 933"/>
                <a:gd name="T12" fmla="*/ 2147483647 w 1794"/>
                <a:gd name="T13" fmla="*/ 2147483647 h 933"/>
                <a:gd name="T14" fmla="*/ 2147483647 w 1794"/>
                <a:gd name="T15" fmla="*/ 2147483647 h 933"/>
                <a:gd name="T16" fmla="*/ 2147483647 w 1794"/>
                <a:gd name="T17" fmla="*/ 2147483647 h 933"/>
                <a:gd name="T18" fmla="*/ 2147483647 w 1794"/>
                <a:gd name="T19" fmla="*/ 2147483647 h 933"/>
                <a:gd name="T20" fmla="*/ 2147483647 w 1794"/>
                <a:gd name="T21" fmla="*/ 2147483647 h 9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94"/>
                <a:gd name="T34" fmla="*/ 0 h 933"/>
                <a:gd name="T35" fmla="*/ 1794 w 1794"/>
                <a:gd name="T36" fmla="*/ 933 h 93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94" h="933">
                  <a:moveTo>
                    <a:pt x="6" y="483"/>
                  </a:moveTo>
                  <a:cubicBezTo>
                    <a:pt x="0" y="365"/>
                    <a:pt x="16" y="189"/>
                    <a:pt x="108" y="125"/>
                  </a:cubicBezTo>
                  <a:cubicBezTo>
                    <a:pt x="200" y="61"/>
                    <a:pt x="389" y="116"/>
                    <a:pt x="559" y="100"/>
                  </a:cubicBezTo>
                  <a:cubicBezTo>
                    <a:pt x="729" y="84"/>
                    <a:pt x="935" y="0"/>
                    <a:pt x="1128" y="29"/>
                  </a:cubicBezTo>
                  <a:cubicBezTo>
                    <a:pt x="1321" y="58"/>
                    <a:pt x="1638" y="142"/>
                    <a:pt x="1716" y="275"/>
                  </a:cubicBezTo>
                  <a:cubicBezTo>
                    <a:pt x="1794" y="408"/>
                    <a:pt x="1652" y="721"/>
                    <a:pt x="1596" y="827"/>
                  </a:cubicBezTo>
                  <a:cubicBezTo>
                    <a:pt x="1540" y="933"/>
                    <a:pt x="1506" y="894"/>
                    <a:pt x="1380" y="911"/>
                  </a:cubicBezTo>
                  <a:cubicBezTo>
                    <a:pt x="1254" y="928"/>
                    <a:pt x="1001" y="929"/>
                    <a:pt x="840" y="929"/>
                  </a:cubicBezTo>
                  <a:cubicBezTo>
                    <a:pt x="679" y="929"/>
                    <a:pt x="530" y="927"/>
                    <a:pt x="414" y="911"/>
                  </a:cubicBezTo>
                  <a:cubicBezTo>
                    <a:pt x="298" y="895"/>
                    <a:pt x="211" y="903"/>
                    <a:pt x="143" y="832"/>
                  </a:cubicBezTo>
                  <a:cubicBezTo>
                    <a:pt x="75" y="761"/>
                    <a:pt x="4" y="624"/>
                    <a:pt x="6" y="483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5" name="Freeform 6"/>
            <p:cNvSpPr>
              <a:spLocks/>
            </p:cNvSpPr>
            <p:nvPr/>
          </p:nvSpPr>
          <p:spPr bwMode="auto">
            <a:xfrm>
              <a:off x="4532313" y="4564063"/>
              <a:ext cx="542925" cy="295275"/>
            </a:xfrm>
            <a:custGeom>
              <a:avLst/>
              <a:gdLst>
                <a:gd name="T0" fmla="*/ 0 w 342"/>
                <a:gd name="T1" fmla="*/ 2147483647 h 186"/>
                <a:gd name="T2" fmla="*/ 214748364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1996" name="Group 7"/>
            <p:cNvGrpSpPr>
              <a:grpSpLocks/>
            </p:cNvGrpSpPr>
            <p:nvPr/>
          </p:nvGrpSpPr>
          <p:grpSpPr bwMode="auto">
            <a:xfrm>
              <a:off x="4038600" y="4738688"/>
              <a:ext cx="501650" cy="233363"/>
              <a:chOff x="3600" y="219"/>
              <a:chExt cx="360" cy="175"/>
            </a:xfrm>
          </p:grpSpPr>
          <p:sp>
            <p:nvSpPr>
              <p:cNvPr id="42131" name="Oval 8"/>
              <p:cNvSpPr>
                <a:spLocks noChangeArrowheads="1"/>
              </p:cNvSpPr>
              <p:nvPr/>
            </p:nvSpPr>
            <p:spPr bwMode="auto">
              <a:xfrm>
                <a:off x="3605" y="298"/>
                <a:ext cx="355" cy="9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132" name="Line 9"/>
              <p:cNvSpPr>
                <a:spLocks noChangeShapeType="1"/>
              </p:cNvSpPr>
              <p:nvPr/>
            </p:nvSpPr>
            <p:spPr bwMode="auto">
              <a:xfrm>
                <a:off x="3605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33" name="Line 1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34" name="Rectangle 11"/>
              <p:cNvSpPr>
                <a:spLocks noChangeArrowheads="1"/>
              </p:cNvSpPr>
              <p:nvPr/>
            </p:nvSpPr>
            <p:spPr bwMode="auto">
              <a:xfrm>
                <a:off x="3605" y="289"/>
                <a:ext cx="352" cy="5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42135" name="Oval 12"/>
              <p:cNvSpPr>
                <a:spLocks noChangeArrowheads="1"/>
              </p:cNvSpPr>
              <p:nvPr/>
            </p:nvSpPr>
            <p:spPr bwMode="auto">
              <a:xfrm>
                <a:off x="3603" y="219"/>
                <a:ext cx="354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136" name="Group 13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2141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42" name="Line 15"/>
                <p:cNvSpPr>
                  <a:spLocks noChangeShapeType="1"/>
                </p:cNvSpPr>
                <p:nvPr/>
              </p:nvSpPr>
              <p:spPr bwMode="auto">
                <a:xfrm>
                  <a:off x="2944" y="942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43" name="Line 1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2137" name="Group 17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2138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848" y="846"/>
                  <a:ext cx="50" cy="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39" name="Line 1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40" name="Line 20"/>
                <p:cNvSpPr>
                  <a:spLocks noChangeShapeType="1"/>
                </p:cNvSpPr>
                <p:nvPr/>
              </p:nvSpPr>
              <p:spPr bwMode="auto">
                <a:xfrm>
                  <a:off x="2894" y="849"/>
                  <a:ext cx="52" cy="9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1997" name="Group 21"/>
            <p:cNvGrpSpPr>
              <a:grpSpLocks/>
            </p:cNvGrpSpPr>
            <p:nvPr/>
          </p:nvGrpSpPr>
          <p:grpSpPr bwMode="auto">
            <a:xfrm>
              <a:off x="4391025" y="5376863"/>
              <a:ext cx="501650" cy="233363"/>
              <a:chOff x="3600" y="219"/>
              <a:chExt cx="360" cy="175"/>
            </a:xfrm>
          </p:grpSpPr>
          <p:sp>
            <p:nvSpPr>
              <p:cNvPr id="42118" name="Oval 22"/>
              <p:cNvSpPr>
                <a:spLocks noChangeArrowheads="1"/>
              </p:cNvSpPr>
              <p:nvPr/>
            </p:nvSpPr>
            <p:spPr bwMode="auto">
              <a:xfrm>
                <a:off x="3605" y="298"/>
                <a:ext cx="355" cy="9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119" name="Line 23"/>
              <p:cNvSpPr>
                <a:spLocks noChangeShapeType="1"/>
              </p:cNvSpPr>
              <p:nvPr/>
            </p:nvSpPr>
            <p:spPr bwMode="auto">
              <a:xfrm>
                <a:off x="3605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20" name="Line 24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21" name="Rectangle 25"/>
              <p:cNvSpPr>
                <a:spLocks noChangeArrowheads="1"/>
              </p:cNvSpPr>
              <p:nvPr/>
            </p:nvSpPr>
            <p:spPr bwMode="auto">
              <a:xfrm>
                <a:off x="3605" y="289"/>
                <a:ext cx="352" cy="5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42122" name="Oval 26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5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123" name="Group 27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2128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29" name="Line 29"/>
                <p:cNvSpPr>
                  <a:spLocks noChangeShapeType="1"/>
                </p:cNvSpPr>
                <p:nvPr/>
              </p:nvSpPr>
              <p:spPr bwMode="auto">
                <a:xfrm>
                  <a:off x="2944" y="942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30" name="Line 3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2124" name="Group 31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2125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2848" y="846"/>
                  <a:ext cx="50" cy="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26" name="Line 3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27" name="Line 34"/>
                <p:cNvSpPr>
                  <a:spLocks noChangeShapeType="1"/>
                </p:cNvSpPr>
                <p:nvPr/>
              </p:nvSpPr>
              <p:spPr bwMode="auto">
                <a:xfrm>
                  <a:off x="2894" y="849"/>
                  <a:ext cx="52" cy="9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1998" name="Group 35"/>
            <p:cNvGrpSpPr>
              <a:grpSpLocks/>
            </p:cNvGrpSpPr>
            <p:nvPr/>
          </p:nvGrpSpPr>
          <p:grpSpPr bwMode="auto">
            <a:xfrm>
              <a:off x="5065713" y="4433888"/>
              <a:ext cx="501650" cy="233363"/>
              <a:chOff x="3600" y="219"/>
              <a:chExt cx="360" cy="175"/>
            </a:xfrm>
          </p:grpSpPr>
          <p:sp>
            <p:nvSpPr>
              <p:cNvPr id="42105" name="Oval 36"/>
              <p:cNvSpPr>
                <a:spLocks noChangeArrowheads="1"/>
              </p:cNvSpPr>
              <p:nvPr/>
            </p:nvSpPr>
            <p:spPr bwMode="auto">
              <a:xfrm>
                <a:off x="3605" y="298"/>
                <a:ext cx="355" cy="9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106" name="Line 37"/>
              <p:cNvSpPr>
                <a:spLocks noChangeShapeType="1"/>
              </p:cNvSpPr>
              <p:nvPr/>
            </p:nvSpPr>
            <p:spPr bwMode="auto">
              <a:xfrm>
                <a:off x="3605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07" name="Line 38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08" name="Rectangle 39"/>
              <p:cNvSpPr>
                <a:spLocks noChangeArrowheads="1"/>
              </p:cNvSpPr>
              <p:nvPr/>
            </p:nvSpPr>
            <p:spPr bwMode="auto">
              <a:xfrm>
                <a:off x="3605" y="289"/>
                <a:ext cx="352" cy="5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42109" name="Oval 40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5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110" name="Group 41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2115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16" name="Line 43"/>
                <p:cNvSpPr>
                  <a:spLocks noChangeShapeType="1"/>
                </p:cNvSpPr>
                <p:nvPr/>
              </p:nvSpPr>
              <p:spPr bwMode="auto">
                <a:xfrm>
                  <a:off x="2944" y="942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17" name="Line 4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2111" name="Group 45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2112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2848" y="846"/>
                  <a:ext cx="50" cy="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13" name="Line 4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14" name="Line 48"/>
                <p:cNvSpPr>
                  <a:spLocks noChangeShapeType="1"/>
                </p:cNvSpPr>
                <p:nvPr/>
              </p:nvSpPr>
              <p:spPr bwMode="auto">
                <a:xfrm>
                  <a:off x="2894" y="849"/>
                  <a:ext cx="52" cy="9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1999" name="Group 49"/>
            <p:cNvGrpSpPr>
              <a:grpSpLocks/>
            </p:cNvGrpSpPr>
            <p:nvPr/>
          </p:nvGrpSpPr>
          <p:grpSpPr bwMode="auto">
            <a:xfrm>
              <a:off x="4987925" y="5099051"/>
              <a:ext cx="500063" cy="233363"/>
              <a:chOff x="3600" y="219"/>
              <a:chExt cx="360" cy="175"/>
            </a:xfrm>
          </p:grpSpPr>
          <p:sp>
            <p:nvSpPr>
              <p:cNvPr id="42092" name="Oval 50"/>
              <p:cNvSpPr>
                <a:spLocks noChangeArrowheads="1"/>
              </p:cNvSpPr>
              <p:nvPr/>
            </p:nvSpPr>
            <p:spPr bwMode="auto">
              <a:xfrm>
                <a:off x="3605" y="298"/>
                <a:ext cx="355" cy="9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93" name="Line 51"/>
              <p:cNvSpPr>
                <a:spLocks noChangeShapeType="1"/>
              </p:cNvSpPr>
              <p:nvPr/>
            </p:nvSpPr>
            <p:spPr bwMode="auto">
              <a:xfrm>
                <a:off x="3605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94" name="Line 52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95" name="Rectangle 53"/>
              <p:cNvSpPr>
                <a:spLocks noChangeArrowheads="1"/>
              </p:cNvSpPr>
              <p:nvPr/>
            </p:nvSpPr>
            <p:spPr bwMode="auto">
              <a:xfrm>
                <a:off x="3605" y="289"/>
                <a:ext cx="352" cy="5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42096" name="Oval 54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6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97" name="Group 55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2102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03" name="Line 57"/>
                <p:cNvSpPr>
                  <a:spLocks noChangeShapeType="1"/>
                </p:cNvSpPr>
                <p:nvPr/>
              </p:nvSpPr>
              <p:spPr bwMode="auto">
                <a:xfrm>
                  <a:off x="2944" y="942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04" name="Line 5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2098" name="Group 59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2099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2848" y="846"/>
                  <a:ext cx="50" cy="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00" name="Line 6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01" name="Line 62"/>
                <p:cNvSpPr>
                  <a:spLocks noChangeShapeType="1"/>
                </p:cNvSpPr>
                <p:nvPr/>
              </p:nvSpPr>
              <p:spPr bwMode="auto">
                <a:xfrm>
                  <a:off x="2894" y="849"/>
                  <a:ext cx="52" cy="9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2000" name="Group 63"/>
            <p:cNvGrpSpPr>
              <a:grpSpLocks/>
            </p:cNvGrpSpPr>
            <p:nvPr/>
          </p:nvGrpSpPr>
          <p:grpSpPr bwMode="auto">
            <a:xfrm>
              <a:off x="5622925" y="5395913"/>
              <a:ext cx="501650" cy="233363"/>
              <a:chOff x="3600" y="219"/>
              <a:chExt cx="360" cy="175"/>
            </a:xfrm>
          </p:grpSpPr>
          <p:sp>
            <p:nvSpPr>
              <p:cNvPr id="42079" name="Oval 64"/>
              <p:cNvSpPr>
                <a:spLocks noChangeArrowheads="1"/>
              </p:cNvSpPr>
              <p:nvPr/>
            </p:nvSpPr>
            <p:spPr bwMode="auto">
              <a:xfrm>
                <a:off x="3605" y="298"/>
                <a:ext cx="355" cy="9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80" name="Line 65"/>
              <p:cNvSpPr>
                <a:spLocks noChangeShapeType="1"/>
              </p:cNvSpPr>
              <p:nvPr/>
            </p:nvSpPr>
            <p:spPr bwMode="auto">
              <a:xfrm>
                <a:off x="3605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81" name="Line 66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82" name="Rectangle 67"/>
              <p:cNvSpPr>
                <a:spLocks noChangeArrowheads="1"/>
              </p:cNvSpPr>
              <p:nvPr/>
            </p:nvSpPr>
            <p:spPr bwMode="auto">
              <a:xfrm>
                <a:off x="3605" y="289"/>
                <a:ext cx="352" cy="5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42083" name="Oval 68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5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84" name="Group 69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2089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090" name="Line 71"/>
                <p:cNvSpPr>
                  <a:spLocks noChangeShapeType="1"/>
                </p:cNvSpPr>
                <p:nvPr/>
              </p:nvSpPr>
              <p:spPr bwMode="auto">
                <a:xfrm>
                  <a:off x="2944" y="942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091" name="Line 7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2085" name="Group 73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2086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2848" y="846"/>
                  <a:ext cx="50" cy="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087" name="Line 7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088" name="Line 76"/>
                <p:cNvSpPr>
                  <a:spLocks noChangeShapeType="1"/>
                </p:cNvSpPr>
                <p:nvPr/>
              </p:nvSpPr>
              <p:spPr bwMode="auto">
                <a:xfrm>
                  <a:off x="2894" y="849"/>
                  <a:ext cx="52" cy="9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2001" name="Group 77"/>
            <p:cNvGrpSpPr>
              <a:grpSpLocks/>
            </p:cNvGrpSpPr>
            <p:nvPr/>
          </p:nvGrpSpPr>
          <p:grpSpPr bwMode="auto">
            <a:xfrm>
              <a:off x="6067425" y="4740276"/>
              <a:ext cx="501650" cy="233363"/>
              <a:chOff x="3600" y="219"/>
              <a:chExt cx="360" cy="175"/>
            </a:xfrm>
          </p:grpSpPr>
          <p:sp>
            <p:nvSpPr>
              <p:cNvPr id="42066" name="Oval 78"/>
              <p:cNvSpPr>
                <a:spLocks noChangeArrowheads="1"/>
              </p:cNvSpPr>
              <p:nvPr/>
            </p:nvSpPr>
            <p:spPr bwMode="auto">
              <a:xfrm>
                <a:off x="3605" y="298"/>
                <a:ext cx="355" cy="9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67" name="Line 79"/>
              <p:cNvSpPr>
                <a:spLocks noChangeShapeType="1"/>
              </p:cNvSpPr>
              <p:nvPr/>
            </p:nvSpPr>
            <p:spPr bwMode="auto">
              <a:xfrm>
                <a:off x="3605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68" name="Line 8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69" name="Rectangle 81"/>
              <p:cNvSpPr>
                <a:spLocks noChangeArrowheads="1"/>
              </p:cNvSpPr>
              <p:nvPr/>
            </p:nvSpPr>
            <p:spPr bwMode="auto">
              <a:xfrm>
                <a:off x="3605" y="289"/>
                <a:ext cx="352" cy="5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>
                  <a:solidFill>
                    <a:srgbClr val="000000"/>
                  </a:solidFill>
                  <a:latin typeface="Times New Roman" charset="0"/>
                </a:endParaRPr>
              </a:p>
            </p:txBody>
          </p:sp>
          <p:sp>
            <p:nvSpPr>
              <p:cNvPr id="42070" name="Oval 82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5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42071" name="Group 83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2076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077" name="Line 85"/>
                <p:cNvSpPr>
                  <a:spLocks noChangeShapeType="1"/>
                </p:cNvSpPr>
                <p:nvPr/>
              </p:nvSpPr>
              <p:spPr bwMode="auto">
                <a:xfrm>
                  <a:off x="2944" y="942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078" name="Line 8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2072" name="Group 87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2073" name="Line 88"/>
                <p:cNvSpPr>
                  <a:spLocks noChangeShapeType="1"/>
                </p:cNvSpPr>
                <p:nvPr/>
              </p:nvSpPr>
              <p:spPr bwMode="auto">
                <a:xfrm flipV="1">
                  <a:off x="2848" y="846"/>
                  <a:ext cx="50" cy="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074" name="Line 8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075" name="Line 90"/>
                <p:cNvSpPr>
                  <a:spLocks noChangeShapeType="1"/>
                </p:cNvSpPr>
                <p:nvPr/>
              </p:nvSpPr>
              <p:spPr bwMode="auto">
                <a:xfrm>
                  <a:off x="2894" y="849"/>
                  <a:ext cx="52" cy="9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2002" name="Freeform 91"/>
            <p:cNvSpPr>
              <a:spLocks/>
            </p:cNvSpPr>
            <p:nvPr/>
          </p:nvSpPr>
          <p:spPr bwMode="auto">
            <a:xfrm>
              <a:off x="5573713" y="4557713"/>
              <a:ext cx="504825" cy="307975"/>
            </a:xfrm>
            <a:custGeom>
              <a:avLst/>
              <a:gdLst>
                <a:gd name="T0" fmla="*/ 0 w 318"/>
                <a:gd name="T1" fmla="*/ 0 h 194"/>
                <a:gd name="T2" fmla="*/ 2147483647 w 318"/>
                <a:gd name="T3" fmla="*/ 2147483647 h 194"/>
                <a:gd name="T4" fmla="*/ 0 60000 65536"/>
                <a:gd name="T5" fmla="*/ 0 60000 65536"/>
                <a:gd name="T6" fmla="*/ 0 w 318"/>
                <a:gd name="T7" fmla="*/ 0 h 194"/>
                <a:gd name="T8" fmla="*/ 318 w 318"/>
                <a:gd name="T9" fmla="*/ 194 h 19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8" h="194">
                  <a:moveTo>
                    <a:pt x="0" y="0"/>
                  </a:moveTo>
                  <a:lnTo>
                    <a:pt x="318" y="19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3" name="Freeform 92"/>
            <p:cNvSpPr>
              <a:spLocks/>
            </p:cNvSpPr>
            <p:nvPr/>
          </p:nvSpPr>
          <p:spPr bwMode="auto">
            <a:xfrm>
              <a:off x="4508500" y="4949826"/>
              <a:ext cx="481013" cy="238125"/>
            </a:xfrm>
            <a:custGeom>
              <a:avLst/>
              <a:gdLst>
                <a:gd name="T0" fmla="*/ 0 w 294"/>
                <a:gd name="T1" fmla="*/ 0 h 174"/>
                <a:gd name="T2" fmla="*/ 2147483647 w 294"/>
                <a:gd name="T3" fmla="*/ 2147483647 h 174"/>
                <a:gd name="T4" fmla="*/ 0 60000 65536"/>
                <a:gd name="T5" fmla="*/ 0 60000 65536"/>
                <a:gd name="T6" fmla="*/ 0 w 294"/>
                <a:gd name="T7" fmla="*/ 0 h 174"/>
                <a:gd name="T8" fmla="*/ 294 w 294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94" h="174">
                  <a:moveTo>
                    <a:pt x="0" y="0"/>
                  </a:moveTo>
                  <a:lnTo>
                    <a:pt x="294" y="17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4" name="Freeform 93"/>
            <p:cNvSpPr>
              <a:spLocks/>
            </p:cNvSpPr>
            <p:nvPr/>
          </p:nvSpPr>
          <p:spPr bwMode="auto">
            <a:xfrm>
              <a:off x="5456238" y="4926013"/>
              <a:ext cx="628650" cy="247650"/>
            </a:xfrm>
            <a:custGeom>
              <a:avLst/>
              <a:gdLst>
                <a:gd name="T0" fmla="*/ 0 w 378"/>
                <a:gd name="T1" fmla="*/ 2147483647 h 174"/>
                <a:gd name="T2" fmla="*/ 2147483647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5" name="Freeform 94"/>
            <p:cNvSpPr>
              <a:spLocks/>
            </p:cNvSpPr>
            <p:nvPr/>
          </p:nvSpPr>
          <p:spPr bwMode="auto">
            <a:xfrm>
              <a:off x="6122988" y="4979988"/>
              <a:ext cx="206375" cy="508000"/>
            </a:xfrm>
            <a:custGeom>
              <a:avLst/>
              <a:gdLst>
                <a:gd name="T0" fmla="*/ 0 w 118"/>
                <a:gd name="T1" fmla="*/ 2147483647 h 500"/>
                <a:gd name="T2" fmla="*/ 2147483647 w 118"/>
                <a:gd name="T3" fmla="*/ 0 h 500"/>
                <a:gd name="T4" fmla="*/ 0 60000 65536"/>
                <a:gd name="T5" fmla="*/ 0 60000 65536"/>
                <a:gd name="T6" fmla="*/ 0 w 118"/>
                <a:gd name="T7" fmla="*/ 0 h 500"/>
                <a:gd name="T8" fmla="*/ 118 w 118"/>
                <a:gd name="T9" fmla="*/ 500 h 5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8" h="500">
                  <a:moveTo>
                    <a:pt x="0" y="500"/>
                  </a:moveTo>
                  <a:lnTo>
                    <a:pt x="11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6" name="Freeform 95"/>
            <p:cNvSpPr>
              <a:spLocks/>
            </p:cNvSpPr>
            <p:nvPr/>
          </p:nvSpPr>
          <p:spPr bwMode="auto">
            <a:xfrm>
              <a:off x="4887913" y="5513388"/>
              <a:ext cx="736600" cy="74613"/>
            </a:xfrm>
            <a:custGeom>
              <a:avLst/>
              <a:gdLst>
                <a:gd name="T0" fmla="*/ 2147483647 w 370"/>
                <a:gd name="T1" fmla="*/ 2147483647 h 32"/>
                <a:gd name="T2" fmla="*/ 0 w 370"/>
                <a:gd name="T3" fmla="*/ 0 h 32"/>
                <a:gd name="T4" fmla="*/ 0 60000 65536"/>
                <a:gd name="T5" fmla="*/ 0 60000 65536"/>
                <a:gd name="T6" fmla="*/ 0 w 370"/>
                <a:gd name="T7" fmla="*/ 0 h 32"/>
                <a:gd name="T8" fmla="*/ 370 w 370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0" h="32">
                  <a:moveTo>
                    <a:pt x="370" y="32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7" name="Freeform 96"/>
            <p:cNvSpPr>
              <a:spLocks/>
            </p:cNvSpPr>
            <p:nvPr/>
          </p:nvSpPr>
          <p:spPr bwMode="auto">
            <a:xfrm>
              <a:off x="4351338" y="4973638"/>
              <a:ext cx="193675" cy="425450"/>
            </a:xfrm>
            <a:custGeom>
              <a:avLst/>
              <a:gdLst>
                <a:gd name="T0" fmla="*/ 2147483647 w 176"/>
                <a:gd name="T1" fmla="*/ 2147483647 h 412"/>
                <a:gd name="T2" fmla="*/ 2147483647 w 176"/>
                <a:gd name="T3" fmla="*/ 2147483647 h 412"/>
                <a:gd name="T4" fmla="*/ 0 w 176"/>
                <a:gd name="T5" fmla="*/ 0 h 412"/>
                <a:gd name="T6" fmla="*/ 0 60000 65536"/>
                <a:gd name="T7" fmla="*/ 0 60000 65536"/>
                <a:gd name="T8" fmla="*/ 0 60000 65536"/>
                <a:gd name="T9" fmla="*/ 0 w 176"/>
                <a:gd name="T10" fmla="*/ 0 h 412"/>
                <a:gd name="T11" fmla="*/ 176 w 176"/>
                <a:gd name="T12" fmla="*/ 412 h 4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6" h="412">
                  <a:moveTo>
                    <a:pt x="162" y="408"/>
                  </a:moveTo>
                  <a:lnTo>
                    <a:pt x="176" y="412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8" name="Text Box 100"/>
            <p:cNvSpPr txBox="1">
              <a:spLocks noChangeArrowheads="1"/>
            </p:cNvSpPr>
            <p:nvPr/>
          </p:nvSpPr>
          <p:spPr bwMode="auto">
            <a:xfrm>
              <a:off x="4440876" y="4483071"/>
              <a:ext cx="311067" cy="366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80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42009" name="Text Box 101"/>
            <p:cNvSpPr txBox="1">
              <a:spLocks noChangeArrowheads="1"/>
            </p:cNvSpPr>
            <p:nvPr/>
          </p:nvSpPr>
          <p:spPr bwMode="auto">
            <a:xfrm>
              <a:off x="4378980" y="4897394"/>
              <a:ext cx="296783" cy="336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>
                  <a:solidFill>
                    <a:srgbClr val="000000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42010" name="Text Box 102"/>
            <p:cNvSpPr txBox="1">
              <a:spLocks noChangeArrowheads="1"/>
            </p:cNvSpPr>
            <p:nvPr/>
          </p:nvSpPr>
          <p:spPr bwMode="auto">
            <a:xfrm>
              <a:off x="4128222" y="4970416"/>
              <a:ext cx="296783" cy="336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>
                  <a:solidFill>
                    <a:srgbClr val="000000"/>
                  </a:solidFill>
                  <a:latin typeface="Arial" charset="0"/>
                </a:rPr>
                <a:t>3</a:t>
              </a:r>
            </a:p>
          </p:txBody>
        </p:sp>
        <p:grpSp>
          <p:nvGrpSpPr>
            <p:cNvPr id="42011" name="Group 1"/>
            <p:cNvGrpSpPr>
              <a:grpSpLocks/>
            </p:cNvGrpSpPr>
            <p:nvPr/>
          </p:nvGrpSpPr>
          <p:grpSpPr bwMode="auto">
            <a:xfrm rot="-2012368">
              <a:off x="2645158" y="5398104"/>
              <a:ext cx="1447800" cy="274638"/>
              <a:chOff x="2436813" y="4587876"/>
              <a:chExt cx="1447800" cy="274638"/>
            </a:xfrm>
          </p:grpSpPr>
          <p:sp>
            <p:nvSpPr>
              <p:cNvPr id="42061" name="Rectangle 97"/>
              <p:cNvSpPr>
                <a:spLocks noChangeArrowheads="1"/>
              </p:cNvSpPr>
              <p:nvPr/>
            </p:nvSpPr>
            <p:spPr bwMode="auto">
              <a:xfrm>
                <a:off x="2461850" y="4583083"/>
                <a:ext cx="1155391" cy="23811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62" name="Rectangle 98"/>
              <p:cNvSpPr>
                <a:spLocks noChangeArrowheads="1"/>
              </p:cNvSpPr>
              <p:nvPr/>
            </p:nvSpPr>
            <p:spPr bwMode="auto">
              <a:xfrm>
                <a:off x="2437928" y="4606491"/>
                <a:ext cx="1147455" cy="23811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63" name="Line 99"/>
              <p:cNvSpPr>
                <a:spLocks noChangeShapeType="1"/>
              </p:cNvSpPr>
              <p:nvPr/>
            </p:nvSpPr>
            <p:spPr bwMode="auto">
              <a:xfrm>
                <a:off x="3462418" y="4739659"/>
                <a:ext cx="422162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64" name="Rectangle 104"/>
              <p:cNvSpPr>
                <a:spLocks noChangeArrowheads="1"/>
              </p:cNvSpPr>
              <p:nvPr/>
            </p:nvSpPr>
            <p:spPr bwMode="auto">
              <a:xfrm>
                <a:off x="3067594" y="4610052"/>
                <a:ext cx="426923" cy="2397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65" name="Text Box 105"/>
              <p:cNvSpPr txBox="1">
                <a:spLocks noChangeArrowheads="1"/>
              </p:cNvSpPr>
              <p:nvPr/>
            </p:nvSpPr>
            <p:spPr bwMode="auto">
              <a:xfrm rot="289934">
                <a:off x="3019653" y="4584228"/>
                <a:ext cx="520561" cy="2746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pt-PT" sz="1200">
                    <a:solidFill>
                      <a:srgbClr val="000000"/>
                    </a:solidFill>
                    <a:latin typeface="Arial" charset="0"/>
                  </a:rPr>
                  <a:t>0111</a:t>
                </a:r>
              </a:p>
            </p:txBody>
          </p:sp>
        </p:grpSp>
        <p:sp>
          <p:nvSpPr>
            <p:cNvPr id="42012" name="Text Box 106"/>
            <p:cNvSpPr txBox="1">
              <a:spLocks noChangeArrowheads="1"/>
            </p:cNvSpPr>
            <p:nvPr/>
          </p:nvSpPr>
          <p:spPr bwMode="auto">
            <a:xfrm>
              <a:off x="1804320" y="6102734"/>
              <a:ext cx="2066340" cy="338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1600" b="0">
                  <a:solidFill>
                    <a:srgbClr val="000000"/>
                  </a:solidFill>
                  <a:latin typeface="Arial" charset="0"/>
                </a:rPr>
                <a:t>Endereço de destino</a:t>
              </a:r>
            </a:p>
          </p:txBody>
        </p:sp>
        <p:sp>
          <p:nvSpPr>
            <p:cNvPr id="42013" name="Line 107"/>
            <p:cNvSpPr>
              <a:spLocks noChangeShapeType="1"/>
            </p:cNvSpPr>
            <p:nvPr/>
          </p:nvSpPr>
          <p:spPr bwMode="auto">
            <a:xfrm flipH="1">
              <a:off x="2626848" y="4873581"/>
              <a:ext cx="1407736" cy="9143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4" name="Line 119"/>
            <p:cNvSpPr>
              <a:spLocks noChangeShapeType="1"/>
            </p:cNvSpPr>
            <p:nvPr/>
          </p:nvSpPr>
          <p:spPr bwMode="auto">
            <a:xfrm flipH="1" flipV="1">
              <a:off x="3588616" y="5648254"/>
              <a:ext cx="22219" cy="4508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5" name="Freeform 120"/>
            <p:cNvSpPr>
              <a:spLocks/>
            </p:cNvSpPr>
            <p:nvPr/>
          </p:nvSpPr>
          <p:spPr bwMode="auto">
            <a:xfrm>
              <a:off x="3757473" y="4834039"/>
              <a:ext cx="1041539" cy="336504"/>
            </a:xfrm>
            <a:custGeom>
              <a:avLst/>
              <a:gdLst>
                <a:gd name="T0" fmla="*/ 0 w 10844"/>
                <a:gd name="T1" fmla="*/ 2147483647 h 14797"/>
                <a:gd name="T2" fmla="*/ 2147483647 w 10844"/>
                <a:gd name="T3" fmla="*/ 2147483647 h 14797"/>
                <a:gd name="T4" fmla="*/ 2147483647 w 10844"/>
                <a:gd name="T5" fmla="*/ 2147483647 h 14797"/>
                <a:gd name="T6" fmla="*/ 0 60000 65536"/>
                <a:gd name="T7" fmla="*/ 0 60000 65536"/>
                <a:gd name="T8" fmla="*/ 0 60000 65536"/>
                <a:gd name="T9" fmla="*/ 0 w 10844"/>
                <a:gd name="T10" fmla="*/ 0 h 14797"/>
                <a:gd name="T11" fmla="*/ 10844 w 10844"/>
                <a:gd name="T12" fmla="*/ 14797 h 1479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844" h="14797">
                  <a:moveTo>
                    <a:pt x="0" y="14797"/>
                  </a:moveTo>
                  <a:cubicBezTo>
                    <a:pt x="2168" y="9517"/>
                    <a:pt x="5654" y="-1331"/>
                    <a:pt x="7042" y="135"/>
                  </a:cubicBezTo>
                  <a:cubicBezTo>
                    <a:pt x="8563" y="1950"/>
                    <a:pt x="9984" y="6698"/>
                    <a:pt x="10844" y="9978"/>
                  </a:cubicBezTo>
                </a:path>
              </a:pathLst>
            </a:custGeom>
            <a:noFill/>
            <a:ln w="57150" cmpd="sng">
              <a:solidFill>
                <a:srgbClr val="FF33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6" name="Freeform 121"/>
            <p:cNvSpPr>
              <a:spLocks/>
            </p:cNvSpPr>
            <p:nvPr/>
          </p:nvSpPr>
          <p:spPr bwMode="auto">
            <a:xfrm flipH="1">
              <a:off x="6254750" y="4370388"/>
              <a:ext cx="577850" cy="371475"/>
            </a:xfrm>
            <a:custGeom>
              <a:avLst/>
              <a:gdLst>
                <a:gd name="T0" fmla="*/ 0 w 1443"/>
                <a:gd name="T1" fmla="*/ 0 h 816"/>
                <a:gd name="T2" fmla="*/ 2147483647 w 1443"/>
                <a:gd name="T3" fmla="*/ 2147483647 h 816"/>
                <a:gd name="T4" fmla="*/ 2147483647 w 1443"/>
                <a:gd name="T5" fmla="*/ 2147483647 h 816"/>
                <a:gd name="T6" fmla="*/ 2147483647 w 1443"/>
                <a:gd name="T7" fmla="*/ 2147483647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7" name="Freeform 122"/>
            <p:cNvSpPr>
              <a:spLocks/>
            </p:cNvSpPr>
            <p:nvPr/>
          </p:nvSpPr>
          <p:spPr bwMode="auto">
            <a:xfrm flipH="1">
              <a:off x="5243513" y="4086226"/>
              <a:ext cx="577850" cy="371475"/>
            </a:xfrm>
            <a:custGeom>
              <a:avLst/>
              <a:gdLst>
                <a:gd name="T0" fmla="*/ 0 w 1443"/>
                <a:gd name="T1" fmla="*/ 0 h 816"/>
                <a:gd name="T2" fmla="*/ 2147483647 w 1443"/>
                <a:gd name="T3" fmla="*/ 2147483647 h 816"/>
                <a:gd name="T4" fmla="*/ 2147483647 w 1443"/>
                <a:gd name="T5" fmla="*/ 2147483647 h 816"/>
                <a:gd name="T6" fmla="*/ 2147483647 w 1443"/>
                <a:gd name="T7" fmla="*/ 2147483647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8" name="Freeform 123"/>
            <p:cNvSpPr>
              <a:spLocks/>
            </p:cNvSpPr>
            <p:nvPr/>
          </p:nvSpPr>
          <p:spPr bwMode="auto">
            <a:xfrm flipH="1" flipV="1">
              <a:off x="5911850" y="5632451"/>
              <a:ext cx="542925" cy="371475"/>
            </a:xfrm>
            <a:custGeom>
              <a:avLst/>
              <a:gdLst>
                <a:gd name="T0" fmla="*/ 0 w 1443"/>
                <a:gd name="T1" fmla="*/ 0 h 816"/>
                <a:gd name="T2" fmla="*/ 2147483647 w 1443"/>
                <a:gd name="T3" fmla="*/ 2147483647 h 816"/>
                <a:gd name="T4" fmla="*/ 2147483647 w 1443"/>
                <a:gd name="T5" fmla="*/ 2147483647 h 816"/>
                <a:gd name="T6" fmla="*/ 2147483647 w 1443"/>
                <a:gd name="T7" fmla="*/ 2147483647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9" name="Freeform 124"/>
            <p:cNvSpPr>
              <a:spLocks/>
            </p:cNvSpPr>
            <p:nvPr/>
          </p:nvSpPr>
          <p:spPr bwMode="auto">
            <a:xfrm flipH="1" flipV="1">
              <a:off x="4562475" y="5616576"/>
              <a:ext cx="542925" cy="371475"/>
            </a:xfrm>
            <a:custGeom>
              <a:avLst/>
              <a:gdLst>
                <a:gd name="T0" fmla="*/ 0 w 1443"/>
                <a:gd name="T1" fmla="*/ 0 h 816"/>
                <a:gd name="T2" fmla="*/ 2147483647 w 1443"/>
                <a:gd name="T3" fmla="*/ 2147483647 h 816"/>
                <a:gd name="T4" fmla="*/ 2147483647 w 1443"/>
                <a:gd name="T5" fmla="*/ 2147483647 h 816"/>
                <a:gd name="T6" fmla="*/ 2147483647 w 1443"/>
                <a:gd name="T7" fmla="*/ 2147483647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0" name="Freeform 125"/>
            <p:cNvSpPr>
              <a:spLocks/>
            </p:cNvSpPr>
            <p:nvPr/>
          </p:nvSpPr>
          <p:spPr bwMode="auto">
            <a:xfrm flipH="1" flipV="1">
              <a:off x="5202238" y="5324476"/>
              <a:ext cx="542925" cy="452438"/>
            </a:xfrm>
            <a:custGeom>
              <a:avLst/>
              <a:gdLst>
                <a:gd name="T0" fmla="*/ 0 w 1443"/>
                <a:gd name="T1" fmla="*/ 0 h 816"/>
                <a:gd name="T2" fmla="*/ 2147483647 w 1443"/>
                <a:gd name="T3" fmla="*/ 2147483647 h 816"/>
                <a:gd name="T4" fmla="*/ 2147483647 w 1443"/>
                <a:gd name="T5" fmla="*/ 2147483647 h 816"/>
                <a:gd name="T6" fmla="*/ 2147483647 w 1443"/>
                <a:gd name="T7" fmla="*/ 2147483647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2021" name="Group 126"/>
            <p:cNvGrpSpPr>
              <a:grpSpLocks/>
            </p:cNvGrpSpPr>
            <p:nvPr/>
          </p:nvGrpSpPr>
          <p:grpSpPr bwMode="auto">
            <a:xfrm>
              <a:off x="5251450" y="3641726"/>
              <a:ext cx="550863" cy="452438"/>
              <a:chOff x="2886" y="1668"/>
              <a:chExt cx="347" cy="285"/>
            </a:xfrm>
          </p:grpSpPr>
          <p:sp>
            <p:nvSpPr>
              <p:cNvPr id="42054" name="Rectangle 127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55" name="Oval 128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56" name="Rectangle 129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57" name="Line 130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58" name="Line 131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59" name="Line 132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60" name="AutoShape 133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2022" name="Group 134"/>
            <p:cNvGrpSpPr>
              <a:grpSpLocks/>
            </p:cNvGrpSpPr>
            <p:nvPr/>
          </p:nvGrpSpPr>
          <p:grpSpPr bwMode="auto">
            <a:xfrm>
              <a:off x="6264275" y="3914776"/>
              <a:ext cx="550863" cy="452438"/>
              <a:chOff x="2886" y="1668"/>
              <a:chExt cx="347" cy="285"/>
            </a:xfrm>
          </p:grpSpPr>
          <p:sp>
            <p:nvSpPr>
              <p:cNvPr id="42047" name="Rectangle 135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48" name="Oval 136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49" name="Rectangle 137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50" name="Line 138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51" name="Line 139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52" name="Line 140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53" name="AutoShape 141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2023" name="Group 142"/>
            <p:cNvGrpSpPr>
              <a:grpSpLocks/>
            </p:cNvGrpSpPr>
            <p:nvPr/>
          </p:nvGrpSpPr>
          <p:grpSpPr bwMode="auto">
            <a:xfrm>
              <a:off x="5894388" y="5991226"/>
              <a:ext cx="550863" cy="452438"/>
              <a:chOff x="2886" y="1668"/>
              <a:chExt cx="347" cy="285"/>
            </a:xfrm>
          </p:grpSpPr>
          <p:sp>
            <p:nvSpPr>
              <p:cNvPr id="42040" name="Rectangle 143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41" name="Oval 144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42" name="Rectangle 145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43" name="Line 146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44" name="Line 147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45" name="Line 148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46" name="AutoShape 149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2024" name="Group 150"/>
            <p:cNvGrpSpPr>
              <a:grpSpLocks/>
            </p:cNvGrpSpPr>
            <p:nvPr/>
          </p:nvGrpSpPr>
          <p:grpSpPr bwMode="auto">
            <a:xfrm>
              <a:off x="5199063" y="5772151"/>
              <a:ext cx="550863" cy="452438"/>
              <a:chOff x="2886" y="1668"/>
              <a:chExt cx="347" cy="285"/>
            </a:xfrm>
          </p:grpSpPr>
          <p:sp>
            <p:nvSpPr>
              <p:cNvPr id="42033" name="Rectangle 151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34" name="Oval 152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35" name="Rectangle 153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36" name="Line 154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7" name="Line 155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8" name="Line 156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9" name="AutoShape 157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2025" name="Group 158"/>
            <p:cNvGrpSpPr>
              <a:grpSpLocks/>
            </p:cNvGrpSpPr>
            <p:nvPr/>
          </p:nvGrpSpPr>
          <p:grpSpPr bwMode="auto">
            <a:xfrm>
              <a:off x="4543425" y="5964238"/>
              <a:ext cx="550863" cy="452438"/>
              <a:chOff x="2886" y="1668"/>
              <a:chExt cx="347" cy="285"/>
            </a:xfrm>
          </p:grpSpPr>
          <p:sp>
            <p:nvSpPr>
              <p:cNvPr id="42026" name="Rectangle 159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27" name="Oval 160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28" name="Rectangle 161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2029" name="Line 162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0" name="Line 163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1" name="Line 164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2" name="AutoShape 165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 sz="1800">
                  <a:solidFill>
                    <a:srgbClr val="000000"/>
                  </a:solidFill>
                </a:endParaRPr>
              </a:p>
            </p:txBody>
          </p:sp>
        </p:grpSp>
      </p:grpSp>
      <p:cxnSp>
        <p:nvCxnSpPr>
          <p:cNvPr id="41991" name="Straight Connector 421888"/>
          <p:cNvCxnSpPr>
            <a:cxnSpLocks noChangeShapeType="1"/>
          </p:cNvCxnSpPr>
          <p:nvPr/>
        </p:nvCxnSpPr>
        <p:spPr bwMode="auto">
          <a:xfrm>
            <a:off x="2197100" y="2743200"/>
            <a:ext cx="20955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992" name="Straight Connector 421894"/>
          <p:cNvCxnSpPr>
            <a:cxnSpLocks noChangeShapeType="1"/>
          </p:cNvCxnSpPr>
          <p:nvPr/>
        </p:nvCxnSpPr>
        <p:spPr bwMode="auto">
          <a:xfrm flipH="1">
            <a:off x="3503613" y="2636838"/>
            <a:ext cx="1139825" cy="1519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27988" y="6381750"/>
            <a:ext cx="873125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CBEDDE7F-9D17-F84E-A63C-973FAEFD2200}" type="slidenum">
              <a:rPr lang="en-US" sz="1200" smtClean="0">
                <a:solidFill>
                  <a:srgbClr val="898989"/>
                </a:solidFill>
              </a:rPr>
              <a:pPr eaLnBrk="1" hangingPunct="1">
                <a:defRPr/>
              </a:pPr>
              <a:t>17</a:t>
            </a:fld>
            <a:endParaRPr lang="en-US" sz="12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228013" cy="4679950"/>
          </a:xfrm>
        </p:spPr>
        <p:txBody>
          <a:bodyPr/>
          <a:lstStyle/>
          <a:p>
            <a:pPr eaLnBrk="1" hangingPunct="1"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Para que N sistemas comuniquem entre si usam-se</a:t>
            </a:r>
          </a:p>
          <a:p>
            <a:pPr lvl="1" eaLnBrk="1" hangingPunct="1">
              <a:defRPr/>
            </a:pPr>
            <a:r>
              <a:rPr lang="pt-PT" sz="1800" dirty="0" smtClean="0">
                <a:ea typeface="ＭＳ Ｐゴシック" charset="0"/>
              </a:rPr>
              <a:t>Nós de comutação</a:t>
            </a:r>
          </a:p>
          <a:p>
            <a:pPr lvl="1" eaLnBrk="1" hangingPunct="1">
              <a:defRPr/>
            </a:pPr>
            <a:r>
              <a:rPr lang="pt-PT" sz="1800" dirty="0" smtClean="0">
                <a:ea typeface="ＭＳ Ｐゴシック" charset="0"/>
              </a:rPr>
              <a:t>Agregam-se diversas comunicações para partilha dos canais (</a:t>
            </a:r>
            <a:r>
              <a:rPr lang="pt-PT" sz="1800" i="1" dirty="0" err="1" smtClean="0">
                <a:ea typeface="ＭＳ Ｐゴシック" charset="0"/>
              </a:rPr>
              <a:t>multiplexing</a:t>
            </a:r>
            <a:r>
              <a:rPr lang="pt-PT" sz="1800" dirty="0" smtClean="0">
                <a:ea typeface="ＭＳ Ｐゴシック" charset="0"/>
              </a:rPr>
              <a:t>)</a:t>
            </a:r>
          </a:p>
          <a:p>
            <a:pPr marL="339725" lvl="1" indent="0" eaLnBrk="1" hangingPunct="1">
              <a:buFont typeface="Helvetica" charset="0"/>
              <a:buNone/>
              <a:defRPr/>
            </a:pPr>
            <a:endParaRPr lang="pt-PT" sz="1050" dirty="0" smtClean="0">
              <a:ea typeface="ＭＳ Ｐゴシック" charset="0"/>
            </a:endParaRPr>
          </a:p>
          <a:p>
            <a:pPr eaLnBrk="1" hangingPunct="1"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A comunicação de dados na Internet baseia-se em</a:t>
            </a:r>
            <a:endParaRPr lang="pt-PT" sz="2000" dirty="0">
              <a:ea typeface="ＭＳ Ｐゴシック" charset="0"/>
              <a:cs typeface="ＭＳ Ｐゴシック" charset="0"/>
            </a:endParaRPr>
          </a:p>
          <a:p>
            <a:pPr lvl="1" eaLnBrk="1" hangingPunct="1">
              <a:defRPr/>
            </a:pPr>
            <a:r>
              <a:rPr lang="pt-PT" sz="1800" dirty="0">
                <a:ea typeface="ＭＳ Ｐゴシック" charset="0"/>
              </a:rPr>
              <a:t>t</a:t>
            </a:r>
            <a:r>
              <a:rPr lang="pt-PT" sz="1800" dirty="0" smtClean="0">
                <a:ea typeface="ＭＳ Ｐゴシック" charset="0"/>
              </a:rPr>
              <a:t>ransmissão e comutação de pacotes</a:t>
            </a:r>
            <a:endParaRPr lang="pt-PT" sz="1800" dirty="0">
              <a:ea typeface="ＭＳ Ｐゴシック" charset="0"/>
            </a:endParaRPr>
          </a:p>
          <a:p>
            <a:pPr lvl="1" eaLnBrk="1" hangingPunct="1">
              <a:defRPr/>
            </a:pPr>
            <a:r>
              <a:rPr lang="pt-PT" sz="1800" i="1" dirty="0" err="1">
                <a:ea typeface="ＭＳ Ｐゴシック" charset="0"/>
              </a:rPr>
              <a:t>s</a:t>
            </a:r>
            <a:r>
              <a:rPr lang="pt-PT" sz="1800" i="1" dirty="0" err="1" smtClean="0">
                <a:ea typeface="ＭＳ Ｐゴシック" charset="0"/>
              </a:rPr>
              <a:t>tatistical</a:t>
            </a:r>
            <a:r>
              <a:rPr lang="pt-PT" sz="1800" i="1" dirty="0" smtClean="0">
                <a:ea typeface="ＭＳ Ｐゴシック" charset="0"/>
              </a:rPr>
              <a:t> </a:t>
            </a:r>
            <a:r>
              <a:rPr lang="pt-PT" sz="1800" i="1" dirty="0" err="1">
                <a:ea typeface="ＭＳ Ｐゴシック" charset="0"/>
              </a:rPr>
              <a:t>m</a:t>
            </a:r>
            <a:r>
              <a:rPr lang="pt-PT" sz="1800" i="1" dirty="0" err="1" smtClean="0">
                <a:ea typeface="ＭＳ Ｐゴシック" charset="0"/>
              </a:rPr>
              <a:t>ultiplexing</a:t>
            </a:r>
            <a:r>
              <a:rPr lang="pt-PT" sz="1800" i="1" dirty="0" smtClean="0">
                <a:ea typeface="ＭＳ Ｐゴシック" charset="0"/>
              </a:rPr>
              <a:t> </a:t>
            </a:r>
          </a:p>
          <a:p>
            <a:pPr lvl="1" eaLnBrk="1" hangingPunct="1">
              <a:defRPr/>
            </a:pPr>
            <a:r>
              <a:rPr lang="pt-PT" sz="1800" dirty="0" smtClean="0">
                <a:ea typeface="ＭＳ Ｐゴシック" charset="0"/>
              </a:rPr>
              <a:t>nós </a:t>
            </a:r>
            <a:r>
              <a:rPr lang="pt-PT" sz="1800" dirty="0">
                <a:ea typeface="ＭＳ Ｐゴシック" charset="0"/>
              </a:rPr>
              <a:t>de comutação de pacotes que funcionam segundo o modo </a:t>
            </a:r>
            <a:r>
              <a:rPr lang="pt-PT" sz="1800" i="1" dirty="0" err="1">
                <a:ea typeface="ＭＳ Ｐゴシック" charset="0"/>
              </a:rPr>
              <a:t>store</a:t>
            </a:r>
            <a:r>
              <a:rPr lang="pt-PT" sz="1800" i="1" dirty="0">
                <a:ea typeface="ＭＳ Ｐゴシック" charset="0"/>
              </a:rPr>
              <a:t> &amp; </a:t>
            </a:r>
            <a:r>
              <a:rPr lang="pt-PT" sz="1800" i="1" dirty="0" err="1" smtClean="0">
                <a:ea typeface="ＭＳ Ｐゴシック" charset="0"/>
              </a:rPr>
              <a:t>forward</a:t>
            </a:r>
            <a:endParaRPr lang="pt-PT" sz="1800" i="1" dirty="0">
              <a:ea typeface="ＭＳ Ｐゴシック" charset="0"/>
            </a:endParaRPr>
          </a:p>
          <a:p>
            <a:pPr marL="339725" lvl="1" indent="0" eaLnBrk="1" hangingPunct="1">
              <a:buFont typeface="Helvetica" charset="0"/>
              <a:buNone/>
              <a:defRPr/>
            </a:pPr>
            <a:endParaRPr lang="pt-PT" sz="1050" dirty="0" smtClean="0">
              <a:ea typeface="ＭＳ Ｐゴシック" charset="0"/>
            </a:endParaRPr>
          </a:p>
          <a:p>
            <a:pPr eaLnBrk="1" hangingPunct="1"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A comutação de pacotes</a:t>
            </a:r>
            <a:r>
              <a:rPr lang="pt-PT" sz="2000" i="1" dirty="0" smtClean="0">
                <a:ea typeface="ＭＳ Ｐゴシック" charset="0"/>
                <a:cs typeface="ＭＳ Ｐゴシック" charset="0"/>
              </a:rPr>
              <a:t>, </a:t>
            </a:r>
            <a:r>
              <a:rPr lang="pt-PT" sz="2000" i="1" dirty="0" err="1" smtClean="0">
                <a:ea typeface="ＭＳ Ｐゴシック" charset="0"/>
                <a:cs typeface="ＭＳ Ｐゴシック" charset="0"/>
              </a:rPr>
              <a:t>store</a:t>
            </a:r>
            <a:r>
              <a:rPr lang="pt-PT" sz="2000" i="1" dirty="0" smtClean="0">
                <a:ea typeface="ＭＳ Ｐゴシック" charset="0"/>
                <a:cs typeface="ＭＳ Ｐゴシック" charset="0"/>
              </a:rPr>
              <a:t> &amp; </a:t>
            </a:r>
            <a:r>
              <a:rPr lang="pt-PT" sz="2000" i="1" dirty="0" err="1" smtClean="0">
                <a:ea typeface="ＭＳ Ｐゴシック" charset="0"/>
                <a:cs typeface="ＭＳ Ｐゴシック" charset="0"/>
              </a:rPr>
              <a:t>forward</a:t>
            </a:r>
            <a:r>
              <a:rPr lang="pt-PT" sz="2000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sz="2000" dirty="0" smtClean="0">
                <a:ea typeface="ＭＳ Ｐゴシック" charset="0"/>
                <a:cs typeface="ＭＳ Ｐゴシック" charset="0"/>
              </a:rPr>
              <a:t>e </a:t>
            </a:r>
            <a:r>
              <a:rPr lang="pt-PT" sz="2000" i="1" dirty="0" err="1" smtClean="0">
                <a:ea typeface="ＭＳ Ｐゴシック" charset="0"/>
                <a:cs typeface="ＭＳ Ｐゴシック" charset="0"/>
              </a:rPr>
              <a:t>statistical</a:t>
            </a:r>
            <a:r>
              <a:rPr lang="pt-PT" sz="2000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sz="2000" i="1" dirty="0" err="1" smtClean="0">
                <a:ea typeface="ＭＳ Ｐゴシック" charset="0"/>
                <a:cs typeface="ＭＳ Ｐゴシック" charset="0"/>
              </a:rPr>
              <a:t>multiplexing</a:t>
            </a:r>
            <a:r>
              <a:rPr lang="pt-PT" sz="2000" i="1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pt-PT" sz="2000" dirty="0" smtClean="0">
                <a:ea typeface="ＭＳ Ｐゴシック" charset="0"/>
                <a:cs typeface="ＭＳ Ｐゴシック" charset="0"/>
              </a:rPr>
              <a:t>têm mais vantagens que defeitos no quadro das redes de computadores </a:t>
            </a:r>
            <a:r>
              <a:rPr lang="pt-PT" sz="2000" dirty="0" err="1" smtClean="0">
                <a:ea typeface="ＭＳ Ｐゴシック" charset="0"/>
                <a:cs typeface="ＭＳ Ｐゴシック" charset="0"/>
              </a:rPr>
              <a:t>actuais</a:t>
            </a:r>
            <a:endParaRPr lang="pt-PT" sz="2000" dirty="0" smtClean="0">
              <a:ea typeface="ＭＳ Ｐゴシック" charset="0"/>
              <a:cs typeface="ＭＳ Ｐゴシック" charset="0"/>
            </a:endParaRP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27988" y="6381750"/>
            <a:ext cx="873125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28E1A0F9-77E0-AB41-AFD2-132830D84EEF}" type="slidenum">
              <a:rPr lang="en-US" sz="1200" smtClean="0">
                <a:solidFill>
                  <a:srgbClr val="898989"/>
                </a:solidFill>
              </a:rPr>
              <a:pPr eaLnBrk="1" hangingPunct="1">
                <a:defRPr/>
              </a:pPr>
              <a:t>18</a:t>
            </a:fld>
            <a:endParaRPr lang="en-US" sz="12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222AC6-3CF7-A340-B23F-D51E1D71C363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Qual a forma mais eficaz e mais económica de permitir a comunicação entre biliões de sistemas finais?</a:t>
            </a:r>
          </a:p>
          <a:p>
            <a:pPr>
              <a:defRPr/>
            </a:pPr>
            <a:r>
              <a:rPr lang="pt-PT" sz="2400" dirty="0" smtClean="0"/>
              <a:t>Como acomodar a diversidade dos requisitos dos utilizadores e das aplicações?</a:t>
            </a:r>
          </a:p>
          <a:p>
            <a:pPr>
              <a:defRPr/>
            </a:pPr>
            <a:r>
              <a:rPr lang="pt-PT" sz="2400" dirty="0" smtClean="0"/>
              <a:t>A Internet mostra que as técnicas: comutação de pacotes,  </a:t>
            </a:r>
            <a:r>
              <a:rPr lang="pt-PT" sz="2400" i="1" dirty="0" err="1" smtClean="0"/>
              <a:t>statistical</a:t>
            </a:r>
            <a:r>
              <a:rPr lang="pt-PT" sz="2400" i="1" dirty="0" smtClean="0"/>
              <a:t> </a:t>
            </a:r>
            <a:r>
              <a:rPr lang="pt-PT" sz="2400" i="1" dirty="0" err="1" smtClean="0"/>
              <a:t>multiplexing</a:t>
            </a:r>
            <a:r>
              <a:rPr lang="pt-PT" sz="2400" i="1" dirty="0" smtClean="0"/>
              <a:t> </a:t>
            </a:r>
            <a:r>
              <a:rPr lang="pt-PT" sz="2400" dirty="0" smtClean="0"/>
              <a:t>e </a:t>
            </a:r>
            <a:r>
              <a:rPr lang="pt-PT" sz="2400" i="1" dirty="0" err="1" smtClean="0"/>
              <a:t>store</a:t>
            </a:r>
            <a:r>
              <a:rPr lang="pt-PT" sz="2400" i="1" dirty="0" smtClean="0"/>
              <a:t> &amp; </a:t>
            </a:r>
            <a:r>
              <a:rPr lang="pt-PT" sz="2400" i="1" dirty="0" err="1" smtClean="0"/>
              <a:t>forward</a:t>
            </a:r>
            <a:r>
              <a:rPr lang="pt-PT" sz="2400" i="1" dirty="0" smtClean="0"/>
              <a:t> </a:t>
            </a:r>
            <a:r>
              <a:rPr lang="pt-PT" sz="2400" dirty="0" smtClean="0"/>
              <a:t>funcionam</a:t>
            </a:r>
            <a:endParaRPr lang="pt-PT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7055F5-5389-3041-943E-A2FBDA4A4A62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>Como podem N sistemas comunicar ?</a:t>
            </a:r>
          </a:p>
        </p:txBody>
      </p:sp>
      <p:grpSp>
        <p:nvGrpSpPr>
          <p:cNvPr id="131" name="Group 130"/>
          <p:cNvGrpSpPr/>
          <p:nvPr/>
        </p:nvGrpSpPr>
        <p:grpSpPr>
          <a:xfrm>
            <a:off x="1907704" y="1412776"/>
            <a:ext cx="5256584" cy="3833192"/>
            <a:chOff x="1331640" y="1484784"/>
            <a:chExt cx="6281464" cy="4841304"/>
          </a:xfrm>
          <a:solidFill>
            <a:schemeClr val="accent5">
              <a:lumMod val="50000"/>
            </a:schemeClr>
          </a:solidFill>
        </p:grpSpPr>
        <p:sp>
          <p:nvSpPr>
            <p:cNvPr id="799759" name="Rectangle 15"/>
            <p:cNvSpPr>
              <a:spLocks noChangeArrowheads="1"/>
            </p:cNvSpPr>
            <p:nvPr/>
          </p:nvSpPr>
          <p:spPr bwMode="auto">
            <a:xfrm>
              <a:off x="3275856" y="1484784"/>
              <a:ext cx="304800" cy="304800"/>
            </a:xfrm>
            <a:prstGeom prst="rect">
              <a:avLst/>
            </a:prstGeom>
            <a:grpFill/>
            <a:ln w="127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99760" name="Rectangle 16"/>
            <p:cNvSpPr>
              <a:spLocks noChangeArrowheads="1"/>
            </p:cNvSpPr>
            <p:nvPr/>
          </p:nvSpPr>
          <p:spPr bwMode="auto">
            <a:xfrm>
              <a:off x="7308304" y="2708920"/>
              <a:ext cx="304800" cy="303213"/>
            </a:xfrm>
            <a:prstGeom prst="rect">
              <a:avLst/>
            </a:prstGeom>
            <a:grpFill/>
            <a:ln w="127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99761" name="Rectangle 17"/>
            <p:cNvSpPr>
              <a:spLocks noChangeArrowheads="1"/>
            </p:cNvSpPr>
            <p:nvPr/>
          </p:nvSpPr>
          <p:spPr bwMode="auto">
            <a:xfrm>
              <a:off x="5724128" y="1484784"/>
              <a:ext cx="303213" cy="304800"/>
            </a:xfrm>
            <a:prstGeom prst="rect">
              <a:avLst/>
            </a:prstGeom>
            <a:grpFill/>
            <a:ln w="127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99762" name="Rectangle 18"/>
            <p:cNvSpPr>
              <a:spLocks noChangeArrowheads="1"/>
            </p:cNvSpPr>
            <p:nvPr/>
          </p:nvSpPr>
          <p:spPr bwMode="auto">
            <a:xfrm>
              <a:off x="1331640" y="2636912"/>
              <a:ext cx="303212" cy="303213"/>
            </a:xfrm>
            <a:prstGeom prst="rect">
              <a:avLst/>
            </a:prstGeom>
            <a:grpFill/>
            <a:ln w="127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99763" name="Rectangle 19"/>
            <p:cNvSpPr>
              <a:spLocks noChangeArrowheads="1"/>
            </p:cNvSpPr>
            <p:nvPr/>
          </p:nvSpPr>
          <p:spPr bwMode="auto">
            <a:xfrm>
              <a:off x="1475656" y="5013176"/>
              <a:ext cx="304800" cy="304800"/>
            </a:xfrm>
            <a:prstGeom prst="rect">
              <a:avLst/>
            </a:prstGeom>
            <a:grpFill/>
            <a:ln w="127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99764" name="Rectangle 20"/>
            <p:cNvSpPr>
              <a:spLocks noChangeArrowheads="1"/>
            </p:cNvSpPr>
            <p:nvPr/>
          </p:nvSpPr>
          <p:spPr bwMode="auto">
            <a:xfrm>
              <a:off x="4499992" y="6021288"/>
              <a:ext cx="303213" cy="304800"/>
            </a:xfrm>
            <a:prstGeom prst="rect">
              <a:avLst/>
            </a:prstGeom>
            <a:grpFill/>
            <a:ln w="127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99765" name="Rectangle 21"/>
            <p:cNvSpPr>
              <a:spLocks noChangeArrowheads="1"/>
            </p:cNvSpPr>
            <p:nvPr/>
          </p:nvSpPr>
          <p:spPr bwMode="auto">
            <a:xfrm>
              <a:off x="7308304" y="4797152"/>
              <a:ext cx="304800" cy="304800"/>
            </a:xfrm>
            <a:prstGeom prst="rect">
              <a:avLst/>
            </a:prstGeom>
            <a:grpFill/>
            <a:ln w="12700" cmpd="sng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cxnSp>
          <p:nvCxnSpPr>
            <p:cNvPr id="799768" name="AutoShape 24"/>
            <p:cNvCxnSpPr>
              <a:cxnSpLocks noChangeShapeType="1"/>
              <a:stCxn id="799762" idx="3"/>
              <a:endCxn id="799760" idx="1"/>
            </p:cNvCxnSpPr>
            <p:nvPr/>
          </p:nvCxnSpPr>
          <p:spPr bwMode="auto">
            <a:xfrm>
              <a:off x="1634852" y="2788519"/>
              <a:ext cx="5673452" cy="72008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69" name="AutoShape 25"/>
            <p:cNvCxnSpPr>
              <a:cxnSpLocks noChangeShapeType="1"/>
              <a:stCxn id="799762" idx="3"/>
              <a:endCxn id="799765" idx="0"/>
            </p:cNvCxnSpPr>
            <p:nvPr/>
          </p:nvCxnSpPr>
          <p:spPr bwMode="auto">
            <a:xfrm>
              <a:off x="1634852" y="2788519"/>
              <a:ext cx="5825852" cy="2008633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70" name="AutoShape 26"/>
            <p:cNvCxnSpPr>
              <a:cxnSpLocks noChangeShapeType="1"/>
              <a:stCxn id="799762" idx="3"/>
              <a:endCxn id="799764" idx="0"/>
            </p:cNvCxnSpPr>
            <p:nvPr/>
          </p:nvCxnSpPr>
          <p:spPr bwMode="auto">
            <a:xfrm>
              <a:off x="1634852" y="2788519"/>
              <a:ext cx="3016747" cy="3232769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71" name="AutoShape 27"/>
            <p:cNvCxnSpPr>
              <a:cxnSpLocks noChangeShapeType="1"/>
              <a:stCxn id="799762" idx="3"/>
              <a:endCxn id="799763" idx="0"/>
            </p:cNvCxnSpPr>
            <p:nvPr/>
          </p:nvCxnSpPr>
          <p:spPr bwMode="auto">
            <a:xfrm flipH="1">
              <a:off x="1628056" y="2788519"/>
              <a:ext cx="6796" cy="2224657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72" name="AutoShape 28"/>
            <p:cNvCxnSpPr>
              <a:cxnSpLocks noChangeShapeType="1"/>
              <a:stCxn id="799759" idx="3"/>
              <a:endCxn id="799761" idx="1"/>
            </p:cNvCxnSpPr>
            <p:nvPr/>
          </p:nvCxnSpPr>
          <p:spPr bwMode="auto">
            <a:xfrm>
              <a:off x="3580656" y="1637184"/>
              <a:ext cx="2143472" cy="0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73" name="AutoShape 29"/>
            <p:cNvCxnSpPr>
              <a:cxnSpLocks noChangeShapeType="1"/>
              <a:stCxn id="799761" idx="3"/>
              <a:endCxn id="799760" idx="0"/>
            </p:cNvCxnSpPr>
            <p:nvPr/>
          </p:nvCxnSpPr>
          <p:spPr bwMode="auto">
            <a:xfrm>
              <a:off x="6027341" y="1637184"/>
              <a:ext cx="1433363" cy="1071736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74" name="AutoShape 30"/>
            <p:cNvCxnSpPr>
              <a:cxnSpLocks noChangeShapeType="1"/>
              <a:stCxn id="799760" idx="2"/>
              <a:endCxn id="799765" idx="0"/>
            </p:cNvCxnSpPr>
            <p:nvPr/>
          </p:nvCxnSpPr>
          <p:spPr bwMode="auto">
            <a:xfrm>
              <a:off x="7460704" y="3012133"/>
              <a:ext cx="0" cy="1785019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75" name="AutoShape 31"/>
            <p:cNvCxnSpPr>
              <a:cxnSpLocks noChangeShapeType="1"/>
              <a:stCxn id="799764" idx="3"/>
              <a:endCxn id="799765" idx="1"/>
            </p:cNvCxnSpPr>
            <p:nvPr/>
          </p:nvCxnSpPr>
          <p:spPr bwMode="auto">
            <a:xfrm flipV="1">
              <a:off x="4803205" y="4949552"/>
              <a:ext cx="2505099" cy="1224136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76" name="AutoShape 32"/>
            <p:cNvCxnSpPr>
              <a:cxnSpLocks noChangeShapeType="1"/>
              <a:stCxn id="799763" idx="3"/>
              <a:endCxn id="799764" idx="1"/>
            </p:cNvCxnSpPr>
            <p:nvPr/>
          </p:nvCxnSpPr>
          <p:spPr bwMode="auto">
            <a:xfrm>
              <a:off x="1780456" y="5165576"/>
              <a:ext cx="2719536" cy="1008112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77" name="AutoShape 33"/>
            <p:cNvCxnSpPr>
              <a:cxnSpLocks noChangeShapeType="1"/>
            </p:cNvCxnSpPr>
            <p:nvPr/>
          </p:nvCxnSpPr>
          <p:spPr bwMode="auto">
            <a:xfrm>
              <a:off x="3868068" y="3467249"/>
              <a:ext cx="0" cy="0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78" name="AutoShape 34"/>
            <p:cNvCxnSpPr>
              <a:cxnSpLocks noChangeShapeType="1"/>
              <a:stCxn id="799762" idx="3"/>
              <a:endCxn id="799760" idx="1"/>
            </p:cNvCxnSpPr>
            <p:nvPr/>
          </p:nvCxnSpPr>
          <p:spPr bwMode="auto">
            <a:xfrm>
              <a:off x="1634852" y="2788519"/>
              <a:ext cx="5673452" cy="72008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79" name="AutoShape 35"/>
            <p:cNvCxnSpPr>
              <a:cxnSpLocks noChangeShapeType="1"/>
              <a:stCxn id="799759" idx="2"/>
              <a:endCxn id="799760" idx="1"/>
            </p:cNvCxnSpPr>
            <p:nvPr/>
          </p:nvCxnSpPr>
          <p:spPr bwMode="auto">
            <a:xfrm>
              <a:off x="3428256" y="1789584"/>
              <a:ext cx="3880048" cy="1070943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80" name="AutoShape 36"/>
            <p:cNvCxnSpPr>
              <a:cxnSpLocks noChangeShapeType="1"/>
              <a:stCxn id="799759" idx="2"/>
              <a:endCxn id="799765" idx="0"/>
            </p:cNvCxnSpPr>
            <p:nvPr/>
          </p:nvCxnSpPr>
          <p:spPr bwMode="auto">
            <a:xfrm>
              <a:off x="3428256" y="1789584"/>
              <a:ext cx="4032448" cy="3007568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81" name="AutoShape 37"/>
            <p:cNvCxnSpPr>
              <a:cxnSpLocks noChangeShapeType="1"/>
              <a:stCxn id="799759" idx="2"/>
              <a:endCxn id="799764" idx="0"/>
            </p:cNvCxnSpPr>
            <p:nvPr/>
          </p:nvCxnSpPr>
          <p:spPr bwMode="auto">
            <a:xfrm>
              <a:off x="3428256" y="1789584"/>
              <a:ext cx="1223343" cy="4231704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83" name="AutoShape 39"/>
            <p:cNvCxnSpPr>
              <a:cxnSpLocks noChangeShapeType="1"/>
              <a:stCxn id="799761" idx="2"/>
              <a:endCxn id="799765" idx="0"/>
            </p:cNvCxnSpPr>
            <p:nvPr/>
          </p:nvCxnSpPr>
          <p:spPr bwMode="auto">
            <a:xfrm>
              <a:off x="5875735" y="1789584"/>
              <a:ext cx="1584969" cy="3007568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84" name="AutoShape 40"/>
            <p:cNvCxnSpPr>
              <a:cxnSpLocks noChangeShapeType="1"/>
              <a:stCxn id="799761" idx="2"/>
              <a:endCxn id="799764" idx="0"/>
            </p:cNvCxnSpPr>
            <p:nvPr/>
          </p:nvCxnSpPr>
          <p:spPr bwMode="auto">
            <a:xfrm flipH="1">
              <a:off x="4651599" y="1789584"/>
              <a:ext cx="1224136" cy="4231704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85" name="AutoShape 41"/>
            <p:cNvCxnSpPr>
              <a:cxnSpLocks noChangeShapeType="1"/>
              <a:stCxn id="799761" idx="2"/>
              <a:endCxn id="799763" idx="0"/>
            </p:cNvCxnSpPr>
            <p:nvPr/>
          </p:nvCxnSpPr>
          <p:spPr bwMode="auto">
            <a:xfrm flipH="1">
              <a:off x="1628056" y="1789584"/>
              <a:ext cx="4247679" cy="3223592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86" name="AutoShape 42"/>
            <p:cNvCxnSpPr>
              <a:cxnSpLocks noChangeShapeType="1"/>
              <a:stCxn id="799760" idx="2"/>
              <a:endCxn id="799764" idx="0"/>
            </p:cNvCxnSpPr>
            <p:nvPr/>
          </p:nvCxnSpPr>
          <p:spPr bwMode="auto">
            <a:xfrm flipH="1">
              <a:off x="4651599" y="3012133"/>
              <a:ext cx="2809105" cy="3009155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87" name="AutoShape 43"/>
            <p:cNvCxnSpPr>
              <a:cxnSpLocks noChangeShapeType="1"/>
              <a:stCxn id="799760" idx="1"/>
              <a:endCxn id="799763" idx="0"/>
            </p:cNvCxnSpPr>
            <p:nvPr/>
          </p:nvCxnSpPr>
          <p:spPr bwMode="auto">
            <a:xfrm flipH="1">
              <a:off x="1628056" y="2860527"/>
              <a:ext cx="5680248" cy="2152649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99788" name="AutoShape 44"/>
            <p:cNvCxnSpPr>
              <a:cxnSpLocks noChangeShapeType="1"/>
              <a:stCxn id="799765" idx="1"/>
              <a:endCxn id="799763" idx="0"/>
            </p:cNvCxnSpPr>
            <p:nvPr/>
          </p:nvCxnSpPr>
          <p:spPr bwMode="auto">
            <a:xfrm flipH="1">
              <a:off x="1628056" y="4949552"/>
              <a:ext cx="5680248" cy="63624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29" name="AutoShape 27"/>
            <p:cNvCxnSpPr>
              <a:cxnSpLocks noChangeShapeType="1"/>
              <a:stCxn id="799762" idx="3"/>
              <a:endCxn id="799759" idx="1"/>
            </p:cNvCxnSpPr>
            <p:nvPr/>
          </p:nvCxnSpPr>
          <p:spPr bwMode="auto">
            <a:xfrm flipV="1">
              <a:off x="1634852" y="1637184"/>
              <a:ext cx="1641004" cy="1151335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32" name="AutoShape 27"/>
            <p:cNvCxnSpPr>
              <a:cxnSpLocks noChangeShapeType="1"/>
              <a:stCxn id="799762" idx="3"/>
              <a:endCxn id="799761" idx="1"/>
            </p:cNvCxnSpPr>
            <p:nvPr/>
          </p:nvCxnSpPr>
          <p:spPr bwMode="auto">
            <a:xfrm flipV="1">
              <a:off x="1634852" y="1637184"/>
              <a:ext cx="4089276" cy="1151335"/>
            </a:xfrm>
            <a:prstGeom prst="straightConnector1">
              <a:avLst/>
            </a:prstGeom>
            <a:grpFill/>
            <a:ln w="12700" cmpd="sng">
              <a:solidFill>
                <a:schemeClr val="tx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165" name="Rectangle 3"/>
          <p:cNvSpPr txBox="1">
            <a:spLocks noChangeArrowheads="1"/>
          </p:cNvSpPr>
          <p:nvPr/>
        </p:nvSpPr>
        <p:spPr bwMode="auto">
          <a:xfrm>
            <a:off x="395288" y="5516563"/>
            <a:ext cx="8610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223838" indent="-22383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8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563563" indent="-223838" algn="l" rtl="0" eaLnBrk="0" fontAlgn="base" hangingPunct="0">
              <a:spcBef>
                <a:spcPct val="10000"/>
              </a:spcBef>
              <a:spcAft>
                <a:spcPct val="0"/>
              </a:spcAft>
              <a:buFont typeface="Helvetica" charset="0"/>
              <a:buChar char="–"/>
              <a:defRPr sz="24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2pPr>
            <a:lvl3pPr marL="911225" indent="-233363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charset="0"/>
              <a:buChar char="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3pPr>
            <a:lvl4pPr marL="1258888" indent="-233363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4pPr>
            <a:lvl5pPr marL="15970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5pPr>
            <a:lvl6pPr marL="20542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6pPr>
            <a:lvl7pPr marL="25114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7pPr>
            <a:lvl8pPr marL="29686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8pPr>
            <a:lvl9pPr marL="3425825" indent="-223838" algn="l" rtl="0" eaLnBrk="0" fontAlgn="base" hangingPunct="0">
              <a:spcBef>
                <a:spcPct val="1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  <a:ea typeface="Arial" charset="0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Tx/>
              <a:buNone/>
              <a:defRPr/>
            </a:pPr>
            <a:r>
              <a:rPr lang="pt-PT" sz="1800" dirty="0" smtClean="0"/>
              <a:t>Usar N x ( N – 1 ) canais não parece ser uma solução muito barata ou sempre adequada, sobretudo quando os sistemas estão distantes</a:t>
            </a:r>
            <a:endParaRPr lang="pt-PT" sz="16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latin typeface="+mn-lt"/>
                <a:ea typeface="ＭＳ Ｐゴシック" charset="0"/>
              </a:rPr>
              <a:t>O problema não é novo</a:t>
            </a:r>
            <a:endParaRPr lang="pt-PT" dirty="0">
              <a:latin typeface="+mn-lt"/>
              <a:ea typeface="ＭＳ Ｐゴシック" charset="0"/>
            </a:endParaRPr>
          </a:p>
        </p:txBody>
      </p:sp>
      <p:sp>
        <p:nvSpPr>
          <p:cNvPr id="64519" name="Rectangle 25"/>
          <p:cNvSpPr>
            <a:spLocks noChangeArrowheads="1"/>
          </p:cNvSpPr>
          <p:nvPr/>
        </p:nvSpPr>
        <p:spPr bwMode="auto">
          <a:xfrm>
            <a:off x="1990725" y="1412875"/>
            <a:ext cx="5211763" cy="1016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b="0" dirty="0">
                <a:latin typeface="+mn-lt"/>
              </a:rPr>
              <a:t>A rede telefónica 50 anos atrás:</a:t>
            </a:r>
          </a:p>
          <a:p>
            <a:pPr>
              <a:defRPr/>
            </a:pPr>
            <a:endParaRPr lang="pt-PT" b="0" dirty="0">
              <a:latin typeface="+mn-lt"/>
            </a:endParaRPr>
          </a:p>
          <a:p>
            <a:pPr>
              <a:defRPr/>
            </a:pPr>
            <a:r>
              <a:rPr lang="pt-PT" b="0" dirty="0">
                <a:latin typeface="+mn-lt"/>
              </a:rPr>
              <a:t>comutaç</a:t>
            </a:r>
            <a:r>
              <a:rPr lang="pt-PT" altLang="ja-JP" b="0" dirty="0">
                <a:latin typeface="+mn-lt"/>
              </a:rPr>
              <a:t>ão manual de circuitos telefónicos</a:t>
            </a:r>
            <a:endParaRPr lang="pt-PT" b="0" dirty="0">
              <a:latin typeface="+mn-lt"/>
            </a:endParaRPr>
          </a:p>
        </p:txBody>
      </p:sp>
      <p:pic>
        <p:nvPicPr>
          <p:cNvPr id="20483" name="Picture 2" descr="ts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997200"/>
            <a:ext cx="8001000" cy="332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5096855-3D73-5B4E-A123-558DB7F6D1E1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15350" cy="887413"/>
          </a:xfrm>
        </p:spPr>
        <p:txBody>
          <a:bodyPr/>
          <a:lstStyle/>
          <a:p>
            <a:pPr>
              <a:defRPr/>
            </a:pPr>
            <a:r>
              <a:rPr lang="pt-PT" sz="3200" dirty="0" smtClean="0">
                <a:cs typeface="+mj-cs"/>
              </a:rPr>
              <a:t>Solução: comutar e agregar comunicações</a:t>
            </a:r>
          </a:p>
        </p:txBody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644900"/>
            <a:ext cx="8610600" cy="2592388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pt-PT" sz="2400" dirty="0" smtClean="0"/>
              <a:t>Rede comutada (</a:t>
            </a:r>
            <a:r>
              <a:rPr lang="pt-PT" sz="2400" i="1" dirty="0" err="1" smtClean="0"/>
              <a:t>Switching</a:t>
            </a:r>
            <a:r>
              <a:rPr lang="pt-PT" sz="2400" dirty="0" smtClean="0"/>
              <a:t>)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Sistemas terminais ligados a nós de comutação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 smtClean="0"/>
              <a:t>Nós comutam (i.e. agulham) as comunicações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/>
              <a:t>M</a:t>
            </a:r>
            <a:r>
              <a:rPr lang="pt-PT" sz="2000" dirty="0" smtClean="0"/>
              <a:t>enos canais que pares de comunicação possíveis</a:t>
            </a:r>
          </a:p>
          <a:p>
            <a:pPr>
              <a:lnSpc>
                <a:spcPct val="90000"/>
              </a:lnSpc>
              <a:defRPr/>
            </a:pPr>
            <a:r>
              <a:rPr lang="pt-PT" sz="2400" dirty="0" smtClean="0"/>
              <a:t>Agregação de canais (</a:t>
            </a:r>
            <a:r>
              <a:rPr lang="pt-PT" sz="2400" i="1" dirty="0" err="1" smtClean="0"/>
              <a:t>Multiplexing</a:t>
            </a:r>
            <a:r>
              <a:rPr lang="pt-PT" sz="2400" dirty="0" smtClean="0"/>
              <a:t>)</a:t>
            </a:r>
          </a:p>
          <a:p>
            <a:pPr lvl="1">
              <a:lnSpc>
                <a:spcPct val="90000"/>
              </a:lnSpc>
              <a:defRPr/>
            </a:pPr>
            <a:r>
              <a:rPr lang="pt-PT" sz="2000" dirty="0"/>
              <a:t>C</a:t>
            </a:r>
            <a:r>
              <a:rPr lang="pt-PT" sz="2000" dirty="0" smtClean="0"/>
              <a:t>omunicações entre nós distintos partilham o mesmo canal</a:t>
            </a:r>
          </a:p>
        </p:txBody>
      </p:sp>
      <p:sp>
        <p:nvSpPr>
          <p:cNvPr id="800772" name="Line 4"/>
          <p:cNvSpPr>
            <a:spLocks noChangeShapeType="1"/>
          </p:cNvSpPr>
          <p:nvPr/>
        </p:nvSpPr>
        <p:spPr bwMode="auto">
          <a:xfrm flipH="1">
            <a:off x="5216525" y="2098675"/>
            <a:ext cx="5318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73" name="Line 5"/>
          <p:cNvSpPr>
            <a:spLocks noChangeShapeType="1"/>
          </p:cNvSpPr>
          <p:nvPr/>
        </p:nvSpPr>
        <p:spPr bwMode="auto">
          <a:xfrm>
            <a:off x="3395663" y="1855788"/>
            <a:ext cx="306387" cy="2270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74" name="Line 6"/>
          <p:cNvSpPr>
            <a:spLocks noChangeShapeType="1"/>
          </p:cNvSpPr>
          <p:nvPr/>
        </p:nvSpPr>
        <p:spPr bwMode="auto">
          <a:xfrm flipH="1">
            <a:off x="3349625" y="2097088"/>
            <a:ext cx="449263" cy="4762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75" name="Line 7"/>
          <p:cNvSpPr>
            <a:spLocks noChangeShapeType="1"/>
          </p:cNvSpPr>
          <p:nvPr/>
        </p:nvSpPr>
        <p:spPr bwMode="auto">
          <a:xfrm>
            <a:off x="3798888" y="2097088"/>
            <a:ext cx="542925" cy="4714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76" name="Line 8"/>
          <p:cNvSpPr>
            <a:spLocks noChangeShapeType="1"/>
          </p:cNvSpPr>
          <p:nvPr/>
        </p:nvSpPr>
        <p:spPr bwMode="auto">
          <a:xfrm flipH="1">
            <a:off x="3862388" y="2089150"/>
            <a:ext cx="1057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77" name="Line 9"/>
          <p:cNvSpPr>
            <a:spLocks noChangeShapeType="1"/>
          </p:cNvSpPr>
          <p:nvPr/>
        </p:nvSpPr>
        <p:spPr bwMode="auto">
          <a:xfrm flipH="1">
            <a:off x="4341813" y="2100263"/>
            <a:ext cx="654050" cy="468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78" name="Line 10"/>
          <p:cNvSpPr>
            <a:spLocks noChangeShapeType="1"/>
          </p:cNvSpPr>
          <p:nvPr/>
        </p:nvSpPr>
        <p:spPr bwMode="auto">
          <a:xfrm flipV="1">
            <a:off x="3757613" y="1633538"/>
            <a:ext cx="825500" cy="4079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79" name="Line 11"/>
          <p:cNvSpPr>
            <a:spLocks noChangeShapeType="1"/>
          </p:cNvSpPr>
          <p:nvPr/>
        </p:nvSpPr>
        <p:spPr bwMode="auto">
          <a:xfrm flipH="1">
            <a:off x="2951163" y="2141538"/>
            <a:ext cx="831850" cy="165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80" name="Line 12"/>
          <p:cNvSpPr>
            <a:spLocks noChangeShapeType="1"/>
          </p:cNvSpPr>
          <p:nvPr/>
        </p:nvSpPr>
        <p:spPr bwMode="auto">
          <a:xfrm>
            <a:off x="4583113" y="1633538"/>
            <a:ext cx="360362" cy="4524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81" name="Rectangle 13"/>
          <p:cNvSpPr>
            <a:spLocks noChangeArrowheads="1"/>
          </p:cNvSpPr>
          <p:nvPr/>
        </p:nvSpPr>
        <p:spPr bwMode="auto">
          <a:xfrm>
            <a:off x="3482975" y="2041525"/>
            <a:ext cx="427038" cy="220663"/>
          </a:xfrm>
          <a:prstGeom prst="rect">
            <a:avLst/>
          </a:prstGeom>
          <a:solidFill>
            <a:srgbClr val="618FF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82" name="Oval 14"/>
          <p:cNvSpPr>
            <a:spLocks noChangeArrowheads="1"/>
          </p:cNvSpPr>
          <p:nvPr/>
        </p:nvSpPr>
        <p:spPr bwMode="auto">
          <a:xfrm>
            <a:off x="5064125" y="2478088"/>
            <a:ext cx="473075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83" name="Rectangle 15"/>
          <p:cNvSpPr>
            <a:spLocks noChangeArrowheads="1"/>
          </p:cNvSpPr>
          <p:nvPr/>
        </p:nvSpPr>
        <p:spPr bwMode="auto">
          <a:xfrm>
            <a:off x="4148138" y="2439988"/>
            <a:ext cx="427037" cy="222250"/>
          </a:xfrm>
          <a:prstGeom prst="rect">
            <a:avLst/>
          </a:prstGeom>
          <a:solidFill>
            <a:srgbClr val="618FF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84" name="Rectangle 16"/>
          <p:cNvSpPr>
            <a:spLocks noChangeArrowheads="1"/>
          </p:cNvSpPr>
          <p:nvPr/>
        </p:nvSpPr>
        <p:spPr bwMode="auto">
          <a:xfrm>
            <a:off x="4786313" y="1952625"/>
            <a:ext cx="427037" cy="220663"/>
          </a:xfrm>
          <a:prstGeom prst="rect">
            <a:avLst/>
          </a:prstGeom>
          <a:solidFill>
            <a:srgbClr val="618FF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85" name="Rectangle 17"/>
          <p:cNvSpPr>
            <a:spLocks noChangeArrowheads="1"/>
          </p:cNvSpPr>
          <p:nvPr/>
        </p:nvSpPr>
        <p:spPr bwMode="auto">
          <a:xfrm>
            <a:off x="4279900" y="1508125"/>
            <a:ext cx="428625" cy="222250"/>
          </a:xfrm>
          <a:prstGeom prst="rect">
            <a:avLst/>
          </a:prstGeom>
          <a:solidFill>
            <a:srgbClr val="618FF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86" name="Oval 18"/>
          <p:cNvSpPr>
            <a:spLocks noChangeArrowheads="1"/>
          </p:cNvSpPr>
          <p:nvPr/>
        </p:nvSpPr>
        <p:spPr bwMode="auto">
          <a:xfrm>
            <a:off x="5748338" y="1641475"/>
            <a:ext cx="474662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87" name="Oval 19"/>
          <p:cNvSpPr>
            <a:spLocks noChangeArrowheads="1"/>
          </p:cNvSpPr>
          <p:nvPr/>
        </p:nvSpPr>
        <p:spPr bwMode="auto">
          <a:xfrm>
            <a:off x="5748338" y="1946275"/>
            <a:ext cx="474662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88" name="Oval 20"/>
          <p:cNvSpPr>
            <a:spLocks noChangeArrowheads="1"/>
          </p:cNvSpPr>
          <p:nvPr/>
        </p:nvSpPr>
        <p:spPr bwMode="auto">
          <a:xfrm>
            <a:off x="3141663" y="2439988"/>
            <a:ext cx="474662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89" name="Oval 21"/>
          <p:cNvSpPr>
            <a:spLocks noChangeArrowheads="1"/>
          </p:cNvSpPr>
          <p:nvPr/>
        </p:nvSpPr>
        <p:spPr bwMode="auto">
          <a:xfrm>
            <a:off x="2684463" y="2146300"/>
            <a:ext cx="473075" cy="293688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90" name="Oval 22"/>
          <p:cNvSpPr>
            <a:spLocks noChangeArrowheads="1"/>
          </p:cNvSpPr>
          <p:nvPr/>
        </p:nvSpPr>
        <p:spPr bwMode="auto">
          <a:xfrm>
            <a:off x="3009900" y="1641475"/>
            <a:ext cx="473075" cy="295275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91" name="Line 23"/>
          <p:cNvSpPr>
            <a:spLocks noChangeShapeType="1"/>
          </p:cNvSpPr>
          <p:nvPr/>
        </p:nvSpPr>
        <p:spPr bwMode="auto">
          <a:xfrm flipH="1">
            <a:off x="4530725" y="2554288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00792" name="Line 24"/>
          <p:cNvSpPr>
            <a:spLocks noChangeShapeType="1"/>
          </p:cNvSpPr>
          <p:nvPr/>
        </p:nvSpPr>
        <p:spPr bwMode="auto">
          <a:xfrm flipH="1">
            <a:off x="5216525" y="1793875"/>
            <a:ext cx="531813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latin typeface="+mn-lt"/>
                <a:ea typeface="ＭＳ Ｐゴシック" charset="0"/>
              </a:rPr>
              <a:t>O problema não é novo</a:t>
            </a:r>
            <a:endParaRPr lang="pt-PT" dirty="0">
              <a:latin typeface="+mn-lt"/>
              <a:ea typeface="ＭＳ Ｐゴシック" charset="0"/>
            </a:endParaRPr>
          </a:p>
        </p:txBody>
      </p:sp>
      <p:grpSp>
        <p:nvGrpSpPr>
          <p:cNvPr id="23554" name="Group 22"/>
          <p:cNvGrpSpPr>
            <a:grpSpLocks/>
          </p:cNvGrpSpPr>
          <p:nvPr/>
        </p:nvGrpSpPr>
        <p:grpSpPr bwMode="auto">
          <a:xfrm>
            <a:off x="381000" y="1600200"/>
            <a:ext cx="3733800" cy="2895600"/>
            <a:chOff x="685800" y="1600200"/>
            <a:chExt cx="8077200" cy="4419600"/>
          </a:xfrm>
        </p:grpSpPr>
        <p:sp>
          <p:nvSpPr>
            <p:cNvPr id="229378" name="Rectangle 2"/>
            <p:cNvSpPr>
              <a:spLocks noChangeArrowheads="1"/>
            </p:cNvSpPr>
            <p:nvPr/>
          </p:nvSpPr>
          <p:spPr bwMode="auto">
            <a:xfrm>
              <a:off x="685800" y="1600200"/>
              <a:ext cx="8077200" cy="44196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23559" name="Picture 4" descr="Click To Preview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14800" y="1752600"/>
              <a:ext cx="731838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0" name="Picture 5" descr="Click To Preview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763" y="3429000"/>
              <a:ext cx="731837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1" name="Picture 6" descr="Click To Preview"/>
            <p:cNvPicPr>
              <a:picLocks noChangeAspect="1" noChangeArrowheads="1"/>
            </p:cNvPicPr>
            <p:nvPr/>
          </p:nvPicPr>
          <p:blipFill>
            <a:blip r:embed="rId5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4725" y="4191000"/>
              <a:ext cx="731838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2" name="Picture 7" descr="Click To Preview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763" y="2590800"/>
              <a:ext cx="731837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3" name="Line 8"/>
            <p:cNvSpPr>
              <a:spLocks noChangeShapeType="1"/>
            </p:cNvSpPr>
            <p:nvPr/>
          </p:nvSpPr>
          <p:spPr bwMode="auto">
            <a:xfrm>
              <a:off x="1828800" y="3048000"/>
              <a:ext cx="5638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564" name="Line 9"/>
            <p:cNvSpPr>
              <a:spLocks noChangeShapeType="1"/>
            </p:cNvSpPr>
            <p:nvPr/>
          </p:nvSpPr>
          <p:spPr bwMode="auto">
            <a:xfrm>
              <a:off x="1828800" y="3733800"/>
              <a:ext cx="563880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565" name="Line 10"/>
            <p:cNvSpPr>
              <a:spLocks noChangeShapeType="1"/>
            </p:cNvSpPr>
            <p:nvPr/>
          </p:nvSpPr>
          <p:spPr bwMode="auto">
            <a:xfrm>
              <a:off x="1828800" y="4495800"/>
              <a:ext cx="5638800" cy="0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566" name="Line 11"/>
            <p:cNvSpPr>
              <a:spLocks noChangeShapeType="1"/>
            </p:cNvSpPr>
            <p:nvPr/>
          </p:nvSpPr>
          <p:spPr bwMode="auto">
            <a:xfrm>
              <a:off x="1828800" y="5257800"/>
              <a:ext cx="56388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pic>
          <p:nvPicPr>
            <p:cNvPr id="23567" name="Picture 12" descr="Click To Preview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0" y="3352800"/>
              <a:ext cx="731838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8" name="Picture 13" descr="Click To Preview"/>
            <p:cNvPicPr>
              <a:picLocks noChangeAspect="1" noChangeArrowheads="1"/>
            </p:cNvPicPr>
            <p:nvPr/>
          </p:nvPicPr>
          <p:blipFill>
            <a:blip r:embed="rId5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0" y="2590800"/>
              <a:ext cx="731838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9" name="Picture 14" descr="Click To Preview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0" y="4876800"/>
              <a:ext cx="731838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70" name="Picture 15" descr="Click To Preview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400" y="4953000"/>
              <a:ext cx="731838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71" name="Picture 16" descr="Click To Preview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0" y="4114800"/>
              <a:ext cx="731838" cy="731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72" name="Rectangle 17"/>
            <p:cNvSpPr>
              <a:spLocks noChangeArrowheads="1"/>
            </p:cNvSpPr>
            <p:nvPr/>
          </p:nvSpPr>
          <p:spPr bwMode="auto">
            <a:xfrm>
              <a:off x="3810000" y="2743200"/>
              <a:ext cx="1524000" cy="304800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3573" name="Line 18"/>
            <p:cNvSpPr>
              <a:spLocks noChangeShapeType="1"/>
            </p:cNvSpPr>
            <p:nvPr/>
          </p:nvSpPr>
          <p:spPr bwMode="auto">
            <a:xfrm>
              <a:off x="4114800" y="3733800"/>
              <a:ext cx="838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574" name="Line 19"/>
            <p:cNvSpPr>
              <a:spLocks noChangeShapeType="1"/>
            </p:cNvSpPr>
            <p:nvPr/>
          </p:nvSpPr>
          <p:spPr bwMode="auto">
            <a:xfrm>
              <a:off x="4114800" y="4495800"/>
              <a:ext cx="838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575" name="Line 20"/>
            <p:cNvSpPr>
              <a:spLocks noChangeShapeType="1"/>
            </p:cNvSpPr>
            <p:nvPr/>
          </p:nvSpPr>
          <p:spPr bwMode="auto">
            <a:xfrm>
              <a:off x="4114800" y="5257800"/>
              <a:ext cx="838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576" name="Line 21"/>
            <p:cNvSpPr>
              <a:spLocks noChangeShapeType="1"/>
            </p:cNvSpPr>
            <p:nvPr/>
          </p:nvSpPr>
          <p:spPr bwMode="auto">
            <a:xfrm>
              <a:off x="4114800" y="3048000"/>
              <a:ext cx="838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449"/>
          <a:stretch>
            <a:fillRect/>
          </a:stretch>
        </p:blipFill>
        <p:spPr bwMode="auto">
          <a:xfrm>
            <a:off x="3733800" y="4524375"/>
            <a:ext cx="541020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9" name="Rectangle 25"/>
          <p:cNvSpPr>
            <a:spLocks noChangeArrowheads="1"/>
          </p:cNvSpPr>
          <p:nvPr/>
        </p:nvSpPr>
        <p:spPr bwMode="auto">
          <a:xfrm>
            <a:off x="3132138" y="1700213"/>
            <a:ext cx="5233987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b="0" dirty="0">
                <a:latin typeface="+mn-lt"/>
              </a:rPr>
              <a:t>Comutaç</a:t>
            </a:r>
            <a:r>
              <a:rPr lang="pt-PT" altLang="ja-JP" b="0" dirty="0">
                <a:latin typeface="+mn-lt"/>
              </a:rPr>
              <a:t>ão manual de circuitos telefónicos</a:t>
            </a:r>
            <a:endParaRPr lang="pt-PT" b="0" dirty="0">
              <a:latin typeface="+mn-lt"/>
            </a:endParaRPr>
          </a:p>
        </p:txBody>
      </p:sp>
      <p:sp>
        <p:nvSpPr>
          <p:cNvPr id="64520" name="Rectangle 26"/>
          <p:cNvSpPr>
            <a:spLocks noChangeArrowheads="1"/>
          </p:cNvSpPr>
          <p:nvPr/>
        </p:nvSpPr>
        <p:spPr bwMode="auto">
          <a:xfrm>
            <a:off x="4633913" y="3733800"/>
            <a:ext cx="3403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b="0" dirty="0">
                <a:latin typeface="+mn-lt"/>
              </a:rPr>
              <a:t>Multiplexagem</a:t>
            </a:r>
            <a:r>
              <a:rPr lang="pt-PT" altLang="ja-JP" b="0" dirty="0">
                <a:latin typeface="+mn-lt"/>
              </a:rPr>
              <a:t> de circuitos </a:t>
            </a:r>
          </a:p>
          <a:p>
            <a:pPr>
              <a:defRPr/>
            </a:pPr>
            <a:r>
              <a:rPr lang="pt-PT" altLang="ja-JP" b="0" dirty="0">
                <a:latin typeface="+mn-lt"/>
              </a:rPr>
              <a:t>em telecomunicações</a:t>
            </a:r>
            <a:endParaRPr lang="pt-PT" b="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39738" y="227013"/>
            <a:ext cx="8462962" cy="9874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err="1" smtClean="0">
                <a:latin typeface="+mn-lt"/>
                <a:ea typeface="ＭＳ Ｐゴシック" charset="0"/>
              </a:rPr>
              <a:t>Técnicas</a:t>
            </a:r>
            <a:r>
              <a:rPr lang="en-US" dirty="0" smtClean="0">
                <a:latin typeface="+mn-lt"/>
                <a:ea typeface="ＭＳ Ｐゴシック" charset="0"/>
              </a:rPr>
              <a:t> de </a:t>
            </a:r>
            <a:r>
              <a:rPr lang="en-US" dirty="0" err="1" smtClean="0">
                <a:latin typeface="+mn-lt"/>
                <a:ea typeface="ＭＳ Ｐゴシック" charset="0"/>
              </a:rPr>
              <a:t>Multiplexagem</a:t>
            </a:r>
            <a:endParaRPr lang="fr-FR" dirty="0">
              <a:latin typeface="+mn-lt"/>
              <a:ea typeface="ＭＳ Ｐゴシック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04800" y="2744788"/>
            <a:ext cx="6724650" cy="1827212"/>
            <a:chOff x="612" y="1392"/>
            <a:chExt cx="4236" cy="1151"/>
          </a:xfrm>
        </p:grpSpPr>
        <p:sp>
          <p:nvSpPr>
            <p:cNvPr id="25696" name="Text Box 4"/>
            <p:cNvSpPr txBox="1">
              <a:spLocks noChangeArrowheads="1"/>
            </p:cNvSpPr>
            <p:nvPr/>
          </p:nvSpPr>
          <p:spPr bwMode="auto">
            <a:xfrm>
              <a:off x="612" y="1784"/>
              <a:ext cx="5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400">
                  <a:latin typeface="Arial" charset="0"/>
                </a:rPr>
                <a:t>FDM</a:t>
              </a:r>
              <a:endParaRPr lang="fr-FR" sz="2400">
                <a:latin typeface="Arial" charset="0"/>
              </a:endParaRPr>
            </a:p>
          </p:txBody>
        </p:sp>
        <p:grpSp>
          <p:nvGrpSpPr>
            <p:cNvPr id="25697" name="Group 5"/>
            <p:cNvGrpSpPr>
              <a:grpSpLocks/>
            </p:cNvGrpSpPr>
            <p:nvPr/>
          </p:nvGrpSpPr>
          <p:grpSpPr bwMode="auto">
            <a:xfrm>
              <a:off x="616" y="1392"/>
              <a:ext cx="4232" cy="1151"/>
              <a:chOff x="616" y="1392"/>
              <a:chExt cx="4232" cy="1151"/>
            </a:xfrm>
          </p:grpSpPr>
          <p:sp>
            <p:nvSpPr>
              <p:cNvPr id="25698" name="Line 6"/>
              <p:cNvSpPr>
                <a:spLocks noChangeShapeType="1"/>
              </p:cNvSpPr>
              <p:nvPr/>
            </p:nvSpPr>
            <p:spPr bwMode="auto">
              <a:xfrm flipV="1">
                <a:off x="1728" y="1392"/>
                <a:ext cx="0" cy="81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99" name="Text Box 7"/>
              <p:cNvSpPr txBox="1">
                <a:spLocks noChangeArrowheads="1"/>
              </p:cNvSpPr>
              <p:nvPr/>
            </p:nvSpPr>
            <p:spPr bwMode="auto">
              <a:xfrm>
                <a:off x="616" y="2024"/>
                <a:ext cx="96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2400">
                    <a:latin typeface="Arial" charset="0"/>
                  </a:rPr>
                  <a:t>frequency</a:t>
                </a:r>
                <a:endParaRPr lang="fr-FR" sz="2400">
                  <a:latin typeface="Arial" charset="0"/>
                </a:endParaRPr>
              </a:p>
            </p:txBody>
          </p:sp>
          <p:sp>
            <p:nvSpPr>
              <p:cNvPr id="25700" name="Line 8"/>
              <p:cNvSpPr>
                <a:spLocks noChangeShapeType="1"/>
              </p:cNvSpPr>
              <p:nvPr/>
            </p:nvSpPr>
            <p:spPr bwMode="auto">
              <a:xfrm>
                <a:off x="1728" y="2208"/>
                <a:ext cx="312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01" name="Text Box 9"/>
              <p:cNvSpPr txBox="1">
                <a:spLocks noChangeArrowheads="1"/>
              </p:cNvSpPr>
              <p:nvPr/>
            </p:nvSpPr>
            <p:spPr bwMode="auto">
              <a:xfrm>
                <a:off x="3048" y="2255"/>
                <a:ext cx="47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2400" u="sng">
                    <a:latin typeface="Arial" charset="0"/>
                  </a:rPr>
                  <a:t>time</a:t>
                </a:r>
                <a:endParaRPr lang="fr-FR" sz="2400" u="sng">
                  <a:latin typeface="Arial" charset="0"/>
                </a:endParaRPr>
              </a:p>
            </p:txBody>
          </p:sp>
          <p:sp>
            <p:nvSpPr>
              <p:cNvPr id="25702" name="Rectangle 10"/>
              <p:cNvSpPr>
                <a:spLocks noChangeArrowheads="1"/>
              </p:cNvSpPr>
              <p:nvPr/>
            </p:nvSpPr>
            <p:spPr bwMode="auto">
              <a:xfrm>
                <a:off x="1776" y="1584"/>
                <a:ext cx="2880" cy="57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</p:grpSp>
      </p:grpSp>
      <p:grpSp>
        <p:nvGrpSpPr>
          <p:cNvPr id="4" name="Group 107"/>
          <p:cNvGrpSpPr>
            <a:grpSpLocks/>
          </p:cNvGrpSpPr>
          <p:nvPr/>
        </p:nvGrpSpPr>
        <p:grpSpPr bwMode="auto">
          <a:xfrm>
            <a:off x="2139950" y="3062288"/>
            <a:ext cx="4572000" cy="914400"/>
            <a:chOff x="2743200" y="2514600"/>
            <a:chExt cx="4572000" cy="914400"/>
          </a:xfrm>
        </p:grpSpPr>
        <p:sp>
          <p:nvSpPr>
            <p:cNvPr id="25692" name="Rectangle 11"/>
            <p:cNvSpPr>
              <a:spLocks noChangeArrowheads="1"/>
            </p:cNvSpPr>
            <p:nvPr/>
          </p:nvSpPr>
          <p:spPr bwMode="auto">
            <a:xfrm>
              <a:off x="2743200" y="2514600"/>
              <a:ext cx="4572000" cy="228600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93" name="Rectangle 12"/>
            <p:cNvSpPr>
              <a:spLocks noChangeArrowheads="1"/>
            </p:cNvSpPr>
            <p:nvPr/>
          </p:nvSpPr>
          <p:spPr bwMode="auto">
            <a:xfrm>
              <a:off x="2743200" y="2743200"/>
              <a:ext cx="4572000" cy="228600"/>
            </a:xfrm>
            <a:prstGeom prst="rect">
              <a:avLst/>
            </a:prstGeom>
            <a:solidFill>
              <a:srgbClr val="99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94" name="Rectangle 13"/>
            <p:cNvSpPr>
              <a:spLocks noChangeArrowheads="1"/>
            </p:cNvSpPr>
            <p:nvPr/>
          </p:nvSpPr>
          <p:spPr bwMode="auto">
            <a:xfrm>
              <a:off x="2743200" y="2971800"/>
              <a:ext cx="4572000" cy="22860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95" name="Rectangle 14"/>
            <p:cNvSpPr>
              <a:spLocks noChangeArrowheads="1"/>
            </p:cNvSpPr>
            <p:nvPr/>
          </p:nvSpPr>
          <p:spPr bwMode="auto">
            <a:xfrm>
              <a:off x="2743200" y="3200400"/>
              <a:ext cx="4572000" cy="22860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grpSp>
        <p:nvGrpSpPr>
          <p:cNvPr id="5" name="Group 114"/>
          <p:cNvGrpSpPr>
            <a:grpSpLocks/>
          </p:cNvGrpSpPr>
          <p:nvPr/>
        </p:nvGrpSpPr>
        <p:grpSpPr bwMode="auto">
          <a:xfrm>
            <a:off x="311150" y="4802188"/>
            <a:ext cx="6705600" cy="1827212"/>
            <a:chOff x="311150" y="4802188"/>
            <a:chExt cx="6705600" cy="1827212"/>
          </a:xfrm>
        </p:grpSpPr>
        <p:grpSp>
          <p:nvGrpSpPr>
            <p:cNvPr id="25684" name="Group 113"/>
            <p:cNvGrpSpPr>
              <a:grpSpLocks/>
            </p:cNvGrpSpPr>
            <p:nvPr/>
          </p:nvGrpSpPr>
          <p:grpSpPr bwMode="auto">
            <a:xfrm>
              <a:off x="311150" y="4802188"/>
              <a:ext cx="6705600" cy="1295400"/>
              <a:chOff x="311150" y="4802188"/>
              <a:chExt cx="6705600" cy="1295400"/>
            </a:xfrm>
          </p:grpSpPr>
          <p:sp>
            <p:nvSpPr>
              <p:cNvPr id="25686" name="Rectangle 21"/>
              <p:cNvSpPr>
                <a:spLocks noChangeArrowheads="1"/>
              </p:cNvSpPr>
              <p:nvPr/>
            </p:nvSpPr>
            <p:spPr bwMode="auto">
              <a:xfrm>
                <a:off x="2057400" y="5181600"/>
                <a:ext cx="4572000" cy="9144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25687" name="Group 112"/>
              <p:cNvGrpSpPr>
                <a:grpSpLocks/>
              </p:cNvGrpSpPr>
              <p:nvPr/>
            </p:nvGrpSpPr>
            <p:grpSpPr bwMode="auto">
              <a:xfrm>
                <a:off x="311150" y="4802188"/>
                <a:ext cx="6705600" cy="1295400"/>
                <a:chOff x="311150" y="4802188"/>
                <a:chExt cx="6705600" cy="1295400"/>
              </a:xfrm>
            </p:grpSpPr>
            <p:sp>
              <p:nvSpPr>
                <p:cNvPr id="25688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11150" y="5180013"/>
                  <a:ext cx="84455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2400">
                      <a:latin typeface="Arial" charset="0"/>
                    </a:rPr>
                    <a:t>TDM</a:t>
                  </a:r>
                  <a:endParaRPr lang="fr-FR" sz="2400">
                    <a:latin typeface="Arial" charset="0"/>
                  </a:endParaRPr>
                </a:p>
              </p:txBody>
            </p:sp>
            <p:sp>
              <p:nvSpPr>
                <p:cNvPr id="25689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063750" y="4802188"/>
                  <a:ext cx="0" cy="12954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90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311150" y="5638800"/>
                  <a:ext cx="152400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Courier New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2400">
                      <a:latin typeface="Arial" charset="0"/>
                    </a:rPr>
                    <a:t>frequency</a:t>
                  </a:r>
                  <a:endParaRPr lang="fr-FR" sz="2400">
                    <a:latin typeface="Arial" charset="0"/>
                  </a:endParaRPr>
                </a:p>
              </p:txBody>
            </p:sp>
            <p:sp>
              <p:nvSpPr>
                <p:cNvPr id="25691" name="Line 19"/>
                <p:cNvSpPr>
                  <a:spLocks noChangeShapeType="1"/>
                </p:cNvSpPr>
                <p:nvPr/>
              </p:nvSpPr>
              <p:spPr bwMode="auto">
                <a:xfrm>
                  <a:off x="2063750" y="6097588"/>
                  <a:ext cx="49530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5685" name="Text Box 20"/>
            <p:cNvSpPr txBox="1">
              <a:spLocks noChangeArrowheads="1"/>
            </p:cNvSpPr>
            <p:nvPr/>
          </p:nvSpPr>
          <p:spPr bwMode="auto">
            <a:xfrm>
              <a:off x="4159250" y="6172200"/>
              <a:ext cx="7604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400" u="sng">
                  <a:latin typeface="Arial" charset="0"/>
                </a:rPr>
                <a:t>time</a:t>
              </a:r>
              <a:endParaRPr lang="fr-FR" sz="2400" u="sng">
                <a:latin typeface="Arial" charset="0"/>
              </a:endParaRPr>
            </a:p>
          </p:txBody>
        </p:sp>
      </p:grpSp>
      <p:sp>
        <p:nvSpPr>
          <p:cNvPr id="83030" name="Rectangle 23"/>
          <p:cNvSpPr>
            <a:spLocks noChangeArrowheads="1"/>
          </p:cNvSpPr>
          <p:nvPr/>
        </p:nvSpPr>
        <p:spPr bwMode="auto">
          <a:xfrm>
            <a:off x="2057400" y="5181600"/>
            <a:ext cx="228600" cy="9144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31" name="Rectangle 24"/>
          <p:cNvSpPr>
            <a:spLocks noChangeArrowheads="1"/>
          </p:cNvSpPr>
          <p:nvPr/>
        </p:nvSpPr>
        <p:spPr bwMode="auto">
          <a:xfrm>
            <a:off x="2971800" y="5181600"/>
            <a:ext cx="228600" cy="9144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32" name="Rectangle 25"/>
          <p:cNvSpPr>
            <a:spLocks noChangeArrowheads="1"/>
          </p:cNvSpPr>
          <p:nvPr/>
        </p:nvSpPr>
        <p:spPr bwMode="auto">
          <a:xfrm>
            <a:off x="3886200" y="5181600"/>
            <a:ext cx="228600" cy="9144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33" name="Rectangle 26"/>
          <p:cNvSpPr>
            <a:spLocks noChangeArrowheads="1"/>
          </p:cNvSpPr>
          <p:nvPr/>
        </p:nvSpPr>
        <p:spPr bwMode="auto">
          <a:xfrm>
            <a:off x="4800600" y="5181600"/>
            <a:ext cx="228600" cy="9144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34" name="Rectangle 27"/>
          <p:cNvSpPr>
            <a:spLocks noChangeArrowheads="1"/>
          </p:cNvSpPr>
          <p:nvPr/>
        </p:nvSpPr>
        <p:spPr bwMode="auto">
          <a:xfrm>
            <a:off x="5715000" y="5181600"/>
            <a:ext cx="228600" cy="9144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20" name="Rectangle 35"/>
          <p:cNvSpPr>
            <a:spLocks noChangeArrowheads="1"/>
          </p:cNvSpPr>
          <p:nvPr/>
        </p:nvSpPr>
        <p:spPr bwMode="auto">
          <a:xfrm>
            <a:off x="2514600" y="5181600"/>
            <a:ext cx="228600" cy="914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21" name="Rectangle 36"/>
          <p:cNvSpPr>
            <a:spLocks noChangeArrowheads="1"/>
          </p:cNvSpPr>
          <p:nvPr/>
        </p:nvSpPr>
        <p:spPr bwMode="auto">
          <a:xfrm>
            <a:off x="3429000" y="5181600"/>
            <a:ext cx="228600" cy="914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22" name="Rectangle 37"/>
          <p:cNvSpPr>
            <a:spLocks noChangeArrowheads="1"/>
          </p:cNvSpPr>
          <p:nvPr/>
        </p:nvSpPr>
        <p:spPr bwMode="auto">
          <a:xfrm>
            <a:off x="4343400" y="5181600"/>
            <a:ext cx="228600" cy="914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23" name="Rectangle 38"/>
          <p:cNvSpPr>
            <a:spLocks noChangeArrowheads="1"/>
          </p:cNvSpPr>
          <p:nvPr/>
        </p:nvSpPr>
        <p:spPr bwMode="auto">
          <a:xfrm>
            <a:off x="5257800" y="5181600"/>
            <a:ext cx="228600" cy="914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24" name="Rectangle 39"/>
          <p:cNvSpPr>
            <a:spLocks noChangeArrowheads="1"/>
          </p:cNvSpPr>
          <p:nvPr/>
        </p:nvSpPr>
        <p:spPr bwMode="auto">
          <a:xfrm>
            <a:off x="6172200" y="5181600"/>
            <a:ext cx="228600" cy="914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15" name="Rectangle 41"/>
          <p:cNvSpPr>
            <a:spLocks noChangeArrowheads="1"/>
          </p:cNvSpPr>
          <p:nvPr/>
        </p:nvSpPr>
        <p:spPr bwMode="auto">
          <a:xfrm>
            <a:off x="2743200" y="5181600"/>
            <a:ext cx="228600" cy="9144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16" name="Rectangle 42"/>
          <p:cNvSpPr>
            <a:spLocks noChangeArrowheads="1"/>
          </p:cNvSpPr>
          <p:nvPr/>
        </p:nvSpPr>
        <p:spPr bwMode="auto">
          <a:xfrm>
            <a:off x="3657600" y="5181600"/>
            <a:ext cx="228600" cy="9144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17" name="Rectangle 43"/>
          <p:cNvSpPr>
            <a:spLocks noChangeArrowheads="1"/>
          </p:cNvSpPr>
          <p:nvPr/>
        </p:nvSpPr>
        <p:spPr bwMode="auto">
          <a:xfrm>
            <a:off x="4572000" y="5181600"/>
            <a:ext cx="228600" cy="9144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18" name="Rectangle 44"/>
          <p:cNvSpPr>
            <a:spLocks noChangeArrowheads="1"/>
          </p:cNvSpPr>
          <p:nvPr/>
        </p:nvSpPr>
        <p:spPr bwMode="auto">
          <a:xfrm>
            <a:off x="5486400" y="5181600"/>
            <a:ext cx="228600" cy="9144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19" name="Rectangle 45"/>
          <p:cNvSpPr>
            <a:spLocks noChangeArrowheads="1"/>
          </p:cNvSpPr>
          <p:nvPr/>
        </p:nvSpPr>
        <p:spPr bwMode="auto">
          <a:xfrm>
            <a:off x="6400800" y="5181600"/>
            <a:ext cx="228600" cy="9144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2139950" y="3290888"/>
            <a:ext cx="4572000" cy="457200"/>
            <a:chOff x="1776" y="1728"/>
            <a:chExt cx="2880" cy="288"/>
          </a:xfrm>
        </p:grpSpPr>
        <p:sp>
          <p:nvSpPr>
            <p:cNvPr id="25681" name="Line 47"/>
            <p:cNvSpPr>
              <a:spLocks noChangeShapeType="1"/>
            </p:cNvSpPr>
            <p:nvPr/>
          </p:nvSpPr>
          <p:spPr bwMode="auto">
            <a:xfrm flipV="1">
              <a:off x="1776" y="1728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2" name="Line 48"/>
            <p:cNvSpPr>
              <a:spLocks noChangeShapeType="1"/>
            </p:cNvSpPr>
            <p:nvPr/>
          </p:nvSpPr>
          <p:spPr bwMode="auto">
            <a:xfrm flipV="1">
              <a:off x="1776" y="1872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3" name="Line 49"/>
            <p:cNvSpPr>
              <a:spLocks noChangeShapeType="1"/>
            </p:cNvSpPr>
            <p:nvPr/>
          </p:nvSpPr>
          <p:spPr bwMode="auto">
            <a:xfrm flipV="1">
              <a:off x="1776" y="2016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2286000" y="5181600"/>
            <a:ext cx="4114800" cy="914400"/>
            <a:chOff x="1920" y="3168"/>
            <a:chExt cx="2592" cy="576"/>
          </a:xfrm>
        </p:grpSpPr>
        <p:sp>
          <p:nvSpPr>
            <p:cNvPr id="25662" name="Line 51"/>
            <p:cNvSpPr>
              <a:spLocks noChangeShapeType="1"/>
            </p:cNvSpPr>
            <p:nvPr/>
          </p:nvSpPr>
          <p:spPr bwMode="auto">
            <a:xfrm>
              <a:off x="192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3" name="Line 52"/>
            <p:cNvSpPr>
              <a:spLocks noChangeShapeType="1"/>
            </p:cNvSpPr>
            <p:nvPr/>
          </p:nvSpPr>
          <p:spPr bwMode="auto">
            <a:xfrm>
              <a:off x="2064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4" name="Line 53"/>
            <p:cNvSpPr>
              <a:spLocks noChangeShapeType="1"/>
            </p:cNvSpPr>
            <p:nvPr/>
          </p:nvSpPr>
          <p:spPr bwMode="auto">
            <a:xfrm>
              <a:off x="220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5" name="Line 54"/>
            <p:cNvSpPr>
              <a:spLocks noChangeShapeType="1"/>
            </p:cNvSpPr>
            <p:nvPr/>
          </p:nvSpPr>
          <p:spPr bwMode="auto">
            <a:xfrm>
              <a:off x="2352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6" name="Line 55"/>
            <p:cNvSpPr>
              <a:spLocks noChangeShapeType="1"/>
            </p:cNvSpPr>
            <p:nvPr/>
          </p:nvSpPr>
          <p:spPr bwMode="auto">
            <a:xfrm>
              <a:off x="2496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7" name="Line 56"/>
            <p:cNvSpPr>
              <a:spLocks noChangeShapeType="1"/>
            </p:cNvSpPr>
            <p:nvPr/>
          </p:nvSpPr>
          <p:spPr bwMode="auto">
            <a:xfrm>
              <a:off x="264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8" name="Line 57"/>
            <p:cNvSpPr>
              <a:spLocks noChangeShapeType="1"/>
            </p:cNvSpPr>
            <p:nvPr/>
          </p:nvSpPr>
          <p:spPr bwMode="auto">
            <a:xfrm>
              <a:off x="2784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9" name="Line 58"/>
            <p:cNvSpPr>
              <a:spLocks noChangeShapeType="1"/>
            </p:cNvSpPr>
            <p:nvPr/>
          </p:nvSpPr>
          <p:spPr bwMode="auto">
            <a:xfrm>
              <a:off x="292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0" name="Line 59"/>
            <p:cNvSpPr>
              <a:spLocks noChangeShapeType="1"/>
            </p:cNvSpPr>
            <p:nvPr/>
          </p:nvSpPr>
          <p:spPr bwMode="auto">
            <a:xfrm>
              <a:off x="3072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1" name="Line 60"/>
            <p:cNvSpPr>
              <a:spLocks noChangeShapeType="1"/>
            </p:cNvSpPr>
            <p:nvPr/>
          </p:nvSpPr>
          <p:spPr bwMode="auto">
            <a:xfrm>
              <a:off x="3216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2" name="Line 61"/>
            <p:cNvSpPr>
              <a:spLocks noChangeShapeType="1"/>
            </p:cNvSpPr>
            <p:nvPr/>
          </p:nvSpPr>
          <p:spPr bwMode="auto">
            <a:xfrm>
              <a:off x="336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3" name="Line 62"/>
            <p:cNvSpPr>
              <a:spLocks noChangeShapeType="1"/>
            </p:cNvSpPr>
            <p:nvPr/>
          </p:nvSpPr>
          <p:spPr bwMode="auto">
            <a:xfrm>
              <a:off x="3504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4" name="Line 63"/>
            <p:cNvSpPr>
              <a:spLocks noChangeShapeType="1"/>
            </p:cNvSpPr>
            <p:nvPr/>
          </p:nvSpPr>
          <p:spPr bwMode="auto">
            <a:xfrm>
              <a:off x="364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5" name="Line 64"/>
            <p:cNvSpPr>
              <a:spLocks noChangeShapeType="1"/>
            </p:cNvSpPr>
            <p:nvPr/>
          </p:nvSpPr>
          <p:spPr bwMode="auto">
            <a:xfrm>
              <a:off x="3792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6" name="Line 65"/>
            <p:cNvSpPr>
              <a:spLocks noChangeShapeType="1"/>
            </p:cNvSpPr>
            <p:nvPr/>
          </p:nvSpPr>
          <p:spPr bwMode="auto">
            <a:xfrm>
              <a:off x="3936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7" name="Line 66"/>
            <p:cNvSpPr>
              <a:spLocks noChangeShapeType="1"/>
            </p:cNvSpPr>
            <p:nvPr/>
          </p:nvSpPr>
          <p:spPr bwMode="auto">
            <a:xfrm>
              <a:off x="408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8" name="Line 67"/>
            <p:cNvSpPr>
              <a:spLocks noChangeShapeType="1"/>
            </p:cNvSpPr>
            <p:nvPr/>
          </p:nvSpPr>
          <p:spPr bwMode="auto">
            <a:xfrm>
              <a:off x="4224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9" name="Line 68"/>
            <p:cNvSpPr>
              <a:spLocks noChangeShapeType="1"/>
            </p:cNvSpPr>
            <p:nvPr/>
          </p:nvSpPr>
          <p:spPr bwMode="auto">
            <a:xfrm>
              <a:off x="436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0" name="Line 69"/>
            <p:cNvSpPr>
              <a:spLocks noChangeShapeType="1"/>
            </p:cNvSpPr>
            <p:nvPr/>
          </p:nvSpPr>
          <p:spPr bwMode="auto">
            <a:xfrm>
              <a:off x="4512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70"/>
          <p:cNvGrpSpPr>
            <a:grpSpLocks/>
          </p:cNvGrpSpPr>
          <p:nvPr/>
        </p:nvGrpSpPr>
        <p:grpSpPr bwMode="auto">
          <a:xfrm>
            <a:off x="2139950" y="3176588"/>
            <a:ext cx="4572000" cy="685800"/>
            <a:chOff x="1776" y="1656"/>
            <a:chExt cx="2880" cy="432"/>
          </a:xfrm>
        </p:grpSpPr>
        <p:sp>
          <p:nvSpPr>
            <p:cNvPr id="25658" name="Line 71"/>
            <p:cNvSpPr>
              <a:spLocks noChangeShapeType="1"/>
            </p:cNvSpPr>
            <p:nvPr/>
          </p:nvSpPr>
          <p:spPr bwMode="auto">
            <a:xfrm>
              <a:off x="1776" y="1656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9" name="Line 72"/>
            <p:cNvSpPr>
              <a:spLocks noChangeShapeType="1"/>
            </p:cNvSpPr>
            <p:nvPr/>
          </p:nvSpPr>
          <p:spPr bwMode="auto">
            <a:xfrm>
              <a:off x="1776" y="1800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0" name="Line 73"/>
            <p:cNvSpPr>
              <a:spLocks noChangeShapeType="1"/>
            </p:cNvSpPr>
            <p:nvPr/>
          </p:nvSpPr>
          <p:spPr bwMode="auto">
            <a:xfrm>
              <a:off x="1776" y="1944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1" name="Line 74"/>
            <p:cNvSpPr>
              <a:spLocks noChangeShapeType="1"/>
            </p:cNvSpPr>
            <p:nvPr/>
          </p:nvSpPr>
          <p:spPr bwMode="auto">
            <a:xfrm>
              <a:off x="1776" y="2088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6" name="Rectangle 3"/>
          <p:cNvSpPr>
            <a:spLocks noChangeArrowheads="1"/>
          </p:cNvSpPr>
          <p:nvPr/>
        </p:nvSpPr>
        <p:spPr bwMode="auto">
          <a:xfrm>
            <a:off x="1258888" y="1484313"/>
            <a:ext cx="6364287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400" dirty="0">
                <a:solidFill>
                  <a:srgbClr val="0000FF"/>
                </a:solidFill>
                <a:latin typeface="+mn-lt"/>
              </a:rPr>
              <a:t>A multiplexagem </a:t>
            </a:r>
            <a:r>
              <a:rPr lang="pt-PT" sz="1400" dirty="0" err="1">
                <a:solidFill>
                  <a:srgbClr val="0000FF"/>
                </a:solidFill>
                <a:latin typeface="+mn-lt"/>
              </a:rPr>
              <a:t>directa</a:t>
            </a:r>
            <a:r>
              <a:rPr lang="pt-PT" sz="1400" dirty="0">
                <a:solidFill>
                  <a:srgbClr val="0000FF"/>
                </a:solidFill>
                <a:latin typeface="+mn-lt"/>
              </a:rPr>
              <a:t> do suporte de transmiss</a:t>
            </a:r>
            <a:r>
              <a:rPr lang="pt-PT" altLang="ja-JP" sz="1400" dirty="0">
                <a:solidFill>
                  <a:srgbClr val="0000FF"/>
                </a:solidFill>
                <a:latin typeface="+mn-lt"/>
                <a:ea typeface="ヒラギノ角ゴ Pro W3" charset="0"/>
                <a:cs typeface="ヒラギノ角ゴ Pro W3" charset="0"/>
              </a:rPr>
              <a:t>ão</a:t>
            </a:r>
            <a:r>
              <a:rPr lang="pt-PT" sz="1400" dirty="0">
                <a:solidFill>
                  <a:srgbClr val="0000FF"/>
                </a:solidFill>
                <a:latin typeface="+mn-lt"/>
                <a:ea typeface="ヒラギノ角ゴ Pro W3" charset="0"/>
                <a:cs typeface="ヒラギノ角ゴ Pro W3" charset="0"/>
              </a:rPr>
              <a:t> faz-se por: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400" dirty="0">
              <a:solidFill>
                <a:srgbClr val="0000FF"/>
              </a:solidFill>
              <a:latin typeface="+mn-lt"/>
              <a:ea typeface="ヒラギノ角ゴ Pro W3" charset="0"/>
              <a:cs typeface="ヒラギノ角ゴ Pro W3" charset="0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400" dirty="0">
                <a:solidFill>
                  <a:srgbClr val="0000FF"/>
                </a:solidFill>
                <a:latin typeface="+mn-lt"/>
                <a:ea typeface="ヒラギノ角ゴ Pro W3" charset="0"/>
                <a:cs typeface="ヒラギノ角ゴ Pro W3" charset="0"/>
              </a:rPr>
              <a:t>	FDM - divisão em frequência (</a:t>
            </a:r>
            <a:r>
              <a:rPr lang="pt-PT" sz="1400" i="1" dirty="0" err="1">
                <a:solidFill>
                  <a:srgbClr val="0000FF"/>
                </a:solidFill>
                <a:latin typeface="+mn-lt"/>
                <a:ea typeface="ヒラギノ角ゴ Pro W3" charset="0"/>
                <a:cs typeface="ヒラギノ角ゴ Pro W3" charset="0"/>
              </a:rPr>
              <a:t>frequency-division</a:t>
            </a:r>
            <a:r>
              <a:rPr lang="pt-PT" sz="1400" i="1" dirty="0">
                <a:solidFill>
                  <a:srgbClr val="0000FF"/>
                </a:solidFill>
                <a:latin typeface="+mn-lt"/>
                <a:ea typeface="ヒラギノ角ゴ Pro W3" charset="0"/>
                <a:cs typeface="ヒラギノ角ゴ Pro W3" charset="0"/>
              </a:rPr>
              <a:t> </a:t>
            </a:r>
            <a:r>
              <a:rPr lang="pt-PT" sz="1400" i="1" dirty="0" err="1">
                <a:solidFill>
                  <a:srgbClr val="0000FF"/>
                </a:solidFill>
                <a:latin typeface="+mn-lt"/>
                <a:ea typeface="ヒラギノ角ゴ Pro W3" charset="0"/>
                <a:cs typeface="ヒラギノ角ゴ Pro W3" charset="0"/>
              </a:rPr>
              <a:t>multiplexing</a:t>
            </a:r>
            <a:r>
              <a:rPr lang="pt-PT" sz="1400" dirty="0">
                <a:solidFill>
                  <a:srgbClr val="0000FF"/>
                </a:solidFill>
                <a:latin typeface="+mn-lt"/>
                <a:ea typeface="ヒラギノ角ゴ Pro W3" charset="0"/>
                <a:cs typeface="ヒラギノ角ゴ Pro W3" charset="0"/>
              </a:rPr>
              <a:t>)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400" dirty="0">
              <a:solidFill>
                <a:srgbClr val="0000FF"/>
              </a:solidFill>
              <a:latin typeface="+mn-lt"/>
              <a:ea typeface="ヒラギノ角ゴ Pro W3" charset="0"/>
              <a:cs typeface="ヒラギノ角ゴ Pro W3" charset="0"/>
            </a:endParaRPr>
          </a:p>
          <a:p>
            <a:pPr algn="l" defTabSz="762000" eaLnBrk="0" hangingPunct="0">
              <a:lnSpc>
                <a:spcPct val="90000"/>
              </a:lnSpc>
              <a:defRPr/>
            </a:pPr>
            <a:r>
              <a:rPr lang="pt-PT" sz="1400" dirty="0">
                <a:solidFill>
                  <a:srgbClr val="0000FF"/>
                </a:solidFill>
                <a:latin typeface="+mn-lt"/>
                <a:ea typeface="ヒラギノ角ゴ Pro W3" charset="0"/>
                <a:cs typeface="ヒラギノ角ゴ Pro W3" charset="0"/>
              </a:rPr>
              <a:t>	TDM - divisão no tempo (</a:t>
            </a:r>
            <a:r>
              <a:rPr lang="pt-PT" sz="1400" i="1" dirty="0">
                <a:solidFill>
                  <a:srgbClr val="0000FF"/>
                </a:solidFill>
                <a:latin typeface="+mn-lt"/>
                <a:ea typeface="ヒラギノ角ゴ Pro W3" charset="0"/>
                <a:cs typeface="ヒラギノ角ゴ Pro W3" charset="0"/>
              </a:rPr>
              <a:t>time-</a:t>
            </a:r>
            <a:r>
              <a:rPr lang="pt-PT" sz="1400" i="1" dirty="0" err="1">
                <a:solidFill>
                  <a:srgbClr val="0000FF"/>
                </a:solidFill>
                <a:latin typeface="+mn-lt"/>
                <a:ea typeface="ヒラギノ角ゴ Pro W3" charset="0"/>
                <a:cs typeface="ヒラギノ角ゴ Pro W3" charset="0"/>
              </a:rPr>
              <a:t>division</a:t>
            </a:r>
            <a:r>
              <a:rPr lang="pt-PT" sz="1400" i="1" dirty="0">
                <a:solidFill>
                  <a:srgbClr val="0000FF"/>
                </a:solidFill>
                <a:latin typeface="+mn-lt"/>
                <a:ea typeface="ヒラギノ角ゴ Pro W3" charset="0"/>
                <a:cs typeface="ヒラギノ角ゴ Pro W3" charset="0"/>
              </a:rPr>
              <a:t> </a:t>
            </a:r>
            <a:r>
              <a:rPr lang="pt-PT" sz="1400" i="1" dirty="0" err="1">
                <a:solidFill>
                  <a:srgbClr val="0000FF"/>
                </a:solidFill>
                <a:latin typeface="+mn-lt"/>
                <a:ea typeface="ヒラギノ角ゴ Pro W3" charset="0"/>
                <a:cs typeface="ヒラギノ角ゴ Pro W3" charset="0"/>
              </a:rPr>
              <a:t>multiplexing</a:t>
            </a:r>
            <a:r>
              <a:rPr lang="pt-PT" sz="1400" dirty="0">
                <a:solidFill>
                  <a:srgbClr val="0000FF"/>
                </a:solidFill>
                <a:latin typeface="+mn-lt"/>
                <a:ea typeface="ヒラギノ角ゴ Pro W3" charset="0"/>
                <a:cs typeface="ヒラギノ角ゴ Pro W3" charset="0"/>
              </a:rPr>
              <a:t>)</a:t>
            </a:r>
          </a:p>
          <a:p>
            <a:pPr algn="l" defTabSz="762000" eaLnBrk="0" hangingPunct="0">
              <a:lnSpc>
                <a:spcPct val="90000"/>
              </a:lnSpc>
              <a:defRPr/>
            </a:pPr>
            <a:endParaRPr lang="pt-PT" sz="1400" dirty="0">
              <a:solidFill>
                <a:srgbClr val="0000FF"/>
              </a:solidFill>
              <a:latin typeface="+mn-lt"/>
              <a:ea typeface="ヒラギノ角ゴ Pro W3" charset="0"/>
              <a:cs typeface="ヒラギノ角ゴ Pro W3" charset="0"/>
            </a:endParaRPr>
          </a:p>
        </p:txBody>
      </p:sp>
      <p:grpSp>
        <p:nvGrpSpPr>
          <p:cNvPr id="25624" name="Group 111"/>
          <p:cNvGrpSpPr>
            <a:grpSpLocks/>
          </p:cNvGrpSpPr>
          <p:nvPr/>
        </p:nvGrpSpPr>
        <p:grpSpPr bwMode="auto">
          <a:xfrm>
            <a:off x="7391400" y="3657600"/>
            <a:ext cx="1295400" cy="1295400"/>
            <a:chOff x="7315202" y="3352800"/>
            <a:chExt cx="1295398" cy="1295400"/>
          </a:xfrm>
        </p:grpSpPr>
        <p:grpSp>
          <p:nvGrpSpPr>
            <p:cNvPr id="25651" name="Group 99"/>
            <p:cNvGrpSpPr>
              <a:grpSpLocks/>
            </p:cNvGrpSpPr>
            <p:nvPr/>
          </p:nvGrpSpPr>
          <p:grpSpPr bwMode="auto">
            <a:xfrm>
              <a:off x="7315202" y="3352800"/>
              <a:ext cx="1254125" cy="857250"/>
              <a:chOff x="4170" y="-12"/>
              <a:chExt cx="790" cy="540"/>
            </a:xfrm>
          </p:grpSpPr>
          <p:sp>
            <p:nvSpPr>
              <p:cNvPr id="25656" name="Text Box 101"/>
              <p:cNvSpPr txBox="1">
                <a:spLocks noChangeArrowheads="1"/>
              </p:cNvSpPr>
              <p:nvPr/>
            </p:nvSpPr>
            <p:spPr bwMode="auto">
              <a:xfrm>
                <a:off x="4218" y="276"/>
                <a:ext cx="68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i="1">
                    <a:latin typeface="Arial" charset="0"/>
                  </a:rPr>
                  <a:t>4 users</a:t>
                </a:r>
                <a:endParaRPr lang="fr-FR" i="1">
                  <a:latin typeface="Arial" charset="0"/>
                </a:endParaRPr>
              </a:p>
            </p:txBody>
          </p:sp>
          <p:sp>
            <p:nvSpPr>
              <p:cNvPr id="25657" name="Text Box 106"/>
              <p:cNvSpPr txBox="1">
                <a:spLocks noChangeArrowheads="1"/>
              </p:cNvSpPr>
              <p:nvPr/>
            </p:nvSpPr>
            <p:spPr bwMode="auto">
              <a:xfrm>
                <a:off x="4170" y="-12"/>
                <a:ext cx="79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>
                    <a:latin typeface="Arial" charset="0"/>
                  </a:rPr>
                  <a:t>Exemplo:</a:t>
                </a:r>
                <a:endParaRPr lang="fr-FR">
                  <a:latin typeface="Arial" charset="0"/>
                </a:endParaRPr>
              </a:p>
            </p:txBody>
          </p:sp>
        </p:grpSp>
        <p:sp>
          <p:nvSpPr>
            <p:cNvPr id="25652" name="Rectangle 102"/>
            <p:cNvSpPr>
              <a:spLocks noChangeArrowheads="1"/>
            </p:cNvSpPr>
            <p:nvPr/>
          </p:nvSpPr>
          <p:spPr bwMode="auto">
            <a:xfrm>
              <a:off x="7467600" y="4419600"/>
              <a:ext cx="228600" cy="228600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53" name="Rectangle 103"/>
            <p:cNvSpPr>
              <a:spLocks noChangeArrowheads="1"/>
            </p:cNvSpPr>
            <p:nvPr/>
          </p:nvSpPr>
          <p:spPr bwMode="auto">
            <a:xfrm>
              <a:off x="7772400" y="4419600"/>
              <a:ext cx="228600" cy="228600"/>
            </a:xfrm>
            <a:prstGeom prst="rect">
              <a:avLst/>
            </a:prstGeom>
            <a:solidFill>
              <a:srgbClr val="99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54" name="Rectangle 104"/>
            <p:cNvSpPr>
              <a:spLocks noChangeArrowheads="1"/>
            </p:cNvSpPr>
            <p:nvPr/>
          </p:nvSpPr>
          <p:spPr bwMode="auto">
            <a:xfrm>
              <a:off x="8077200" y="4419600"/>
              <a:ext cx="228600" cy="228600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5655" name="Rectangle 105"/>
            <p:cNvSpPr>
              <a:spLocks noChangeArrowheads="1"/>
            </p:cNvSpPr>
            <p:nvPr/>
          </p:nvSpPr>
          <p:spPr bwMode="auto">
            <a:xfrm>
              <a:off x="8382000" y="4419600"/>
              <a:ext cx="228600" cy="228600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83025" name="Rectangle 29"/>
          <p:cNvSpPr>
            <a:spLocks noChangeArrowheads="1"/>
          </p:cNvSpPr>
          <p:nvPr/>
        </p:nvSpPr>
        <p:spPr bwMode="auto">
          <a:xfrm>
            <a:off x="2286000" y="5181600"/>
            <a:ext cx="2286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26" name="Rectangle 30"/>
          <p:cNvSpPr>
            <a:spLocks noChangeArrowheads="1"/>
          </p:cNvSpPr>
          <p:nvPr/>
        </p:nvSpPr>
        <p:spPr bwMode="auto">
          <a:xfrm>
            <a:off x="3200400" y="5181600"/>
            <a:ext cx="2286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27" name="Rectangle 31"/>
          <p:cNvSpPr>
            <a:spLocks noChangeArrowheads="1"/>
          </p:cNvSpPr>
          <p:nvPr/>
        </p:nvSpPr>
        <p:spPr bwMode="auto">
          <a:xfrm>
            <a:off x="4114800" y="5181600"/>
            <a:ext cx="2286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28" name="Rectangle 32"/>
          <p:cNvSpPr>
            <a:spLocks noChangeArrowheads="1"/>
          </p:cNvSpPr>
          <p:nvPr/>
        </p:nvSpPr>
        <p:spPr bwMode="auto">
          <a:xfrm>
            <a:off x="5029200" y="5181600"/>
            <a:ext cx="2286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83029" name="Rectangle 33"/>
          <p:cNvSpPr>
            <a:spLocks noChangeArrowheads="1"/>
          </p:cNvSpPr>
          <p:nvPr/>
        </p:nvSpPr>
        <p:spPr bwMode="auto">
          <a:xfrm>
            <a:off x="5943600" y="5181600"/>
            <a:ext cx="228600" cy="9144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grpSp>
        <p:nvGrpSpPr>
          <p:cNvPr id="13" name="Group 75"/>
          <p:cNvGrpSpPr>
            <a:grpSpLocks/>
          </p:cNvGrpSpPr>
          <p:nvPr/>
        </p:nvGrpSpPr>
        <p:grpSpPr bwMode="auto">
          <a:xfrm>
            <a:off x="2209800" y="5181600"/>
            <a:ext cx="4343400" cy="914400"/>
            <a:chOff x="1848" y="3168"/>
            <a:chExt cx="2736" cy="576"/>
          </a:xfrm>
        </p:grpSpPr>
        <p:sp>
          <p:nvSpPr>
            <p:cNvPr id="25631" name="Line 76"/>
            <p:cNvSpPr>
              <a:spLocks noChangeShapeType="1"/>
            </p:cNvSpPr>
            <p:nvPr/>
          </p:nvSpPr>
          <p:spPr bwMode="auto">
            <a:xfrm>
              <a:off x="184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2" name="Line 77"/>
            <p:cNvSpPr>
              <a:spLocks noChangeShapeType="1"/>
            </p:cNvSpPr>
            <p:nvPr/>
          </p:nvSpPr>
          <p:spPr bwMode="auto">
            <a:xfrm>
              <a:off x="1992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3" name="Line 78"/>
            <p:cNvSpPr>
              <a:spLocks noChangeShapeType="1"/>
            </p:cNvSpPr>
            <p:nvPr/>
          </p:nvSpPr>
          <p:spPr bwMode="auto">
            <a:xfrm>
              <a:off x="2136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4" name="Line 79"/>
            <p:cNvSpPr>
              <a:spLocks noChangeShapeType="1"/>
            </p:cNvSpPr>
            <p:nvPr/>
          </p:nvSpPr>
          <p:spPr bwMode="auto">
            <a:xfrm>
              <a:off x="228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5" name="Line 80"/>
            <p:cNvSpPr>
              <a:spLocks noChangeShapeType="1"/>
            </p:cNvSpPr>
            <p:nvPr/>
          </p:nvSpPr>
          <p:spPr bwMode="auto">
            <a:xfrm>
              <a:off x="2424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6" name="Line 81"/>
            <p:cNvSpPr>
              <a:spLocks noChangeShapeType="1"/>
            </p:cNvSpPr>
            <p:nvPr/>
          </p:nvSpPr>
          <p:spPr bwMode="auto">
            <a:xfrm>
              <a:off x="256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7" name="Line 82"/>
            <p:cNvSpPr>
              <a:spLocks noChangeShapeType="1"/>
            </p:cNvSpPr>
            <p:nvPr/>
          </p:nvSpPr>
          <p:spPr bwMode="auto">
            <a:xfrm>
              <a:off x="2712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8" name="Line 83"/>
            <p:cNvSpPr>
              <a:spLocks noChangeShapeType="1"/>
            </p:cNvSpPr>
            <p:nvPr/>
          </p:nvSpPr>
          <p:spPr bwMode="auto">
            <a:xfrm>
              <a:off x="2856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9" name="Line 84"/>
            <p:cNvSpPr>
              <a:spLocks noChangeShapeType="1"/>
            </p:cNvSpPr>
            <p:nvPr/>
          </p:nvSpPr>
          <p:spPr bwMode="auto">
            <a:xfrm>
              <a:off x="300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0" name="Line 85"/>
            <p:cNvSpPr>
              <a:spLocks noChangeShapeType="1"/>
            </p:cNvSpPr>
            <p:nvPr/>
          </p:nvSpPr>
          <p:spPr bwMode="auto">
            <a:xfrm>
              <a:off x="3144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1" name="Line 86"/>
            <p:cNvSpPr>
              <a:spLocks noChangeShapeType="1"/>
            </p:cNvSpPr>
            <p:nvPr/>
          </p:nvSpPr>
          <p:spPr bwMode="auto">
            <a:xfrm>
              <a:off x="328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2" name="Line 87"/>
            <p:cNvSpPr>
              <a:spLocks noChangeShapeType="1"/>
            </p:cNvSpPr>
            <p:nvPr/>
          </p:nvSpPr>
          <p:spPr bwMode="auto">
            <a:xfrm>
              <a:off x="3432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3" name="Line 88"/>
            <p:cNvSpPr>
              <a:spLocks noChangeShapeType="1"/>
            </p:cNvSpPr>
            <p:nvPr/>
          </p:nvSpPr>
          <p:spPr bwMode="auto">
            <a:xfrm>
              <a:off x="3576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4" name="Line 89"/>
            <p:cNvSpPr>
              <a:spLocks noChangeShapeType="1"/>
            </p:cNvSpPr>
            <p:nvPr/>
          </p:nvSpPr>
          <p:spPr bwMode="auto">
            <a:xfrm>
              <a:off x="372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5" name="Line 90"/>
            <p:cNvSpPr>
              <a:spLocks noChangeShapeType="1"/>
            </p:cNvSpPr>
            <p:nvPr/>
          </p:nvSpPr>
          <p:spPr bwMode="auto">
            <a:xfrm>
              <a:off x="3864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6" name="Line 91"/>
            <p:cNvSpPr>
              <a:spLocks noChangeShapeType="1"/>
            </p:cNvSpPr>
            <p:nvPr/>
          </p:nvSpPr>
          <p:spPr bwMode="auto">
            <a:xfrm>
              <a:off x="4008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7" name="Line 92"/>
            <p:cNvSpPr>
              <a:spLocks noChangeShapeType="1"/>
            </p:cNvSpPr>
            <p:nvPr/>
          </p:nvSpPr>
          <p:spPr bwMode="auto">
            <a:xfrm>
              <a:off x="4152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8" name="Line 93"/>
            <p:cNvSpPr>
              <a:spLocks noChangeShapeType="1"/>
            </p:cNvSpPr>
            <p:nvPr/>
          </p:nvSpPr>
          <p:spPr bwMode="auto">
            <a:xfrm>
              <a:off x="4296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9" name="Line 94"/>
            <p:cNvSpPr>
              <a:spLocks noChangeShapeType="1"/>
            </p:cNvSpPr>
            <p:nvPr/>
          </p:nvSpPr>
          <p:spPr bwMode="auto">
            <a:xfrm>
              <a:off x="4440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0" name="Line 95"/>
            <p:cNvSpPr>
              <a:spLocks noChangeShapeType="1"/>
            </p:cNvSpPr>
            <p:nvPr/>
          </p:nvSpPr>
          <p:spPr bwMode="auto">
            <a:xfrm>
              <a:off x="4584" y="316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36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48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6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64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68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30" grpId="0" animBg="1"/>
      <p:bldP spid="83031" grpId="0" animBg="1"/>
      <p:bldP spid="83032" grpId="0" animBg="1"/>
      <p:bldP spid="83033" grpId="0" animBg="1"/>
      <p:bldP spid="83034" grpId="0" animBg="1"/>
      <p:bldP spid="83020" grpId="0" animBg="1"/>
      <p:bldP spid="83021" grpId="0" animBg="1"/>
      <p:bldP spid="83022" grpId="0" animBg="1"/>
      <p:bldP spid="83023" grpId="0" animBg="1"/>
      <p:bldP spid="83024" grpId="0" animBg="1"/>
      <p:bldP spid="83015" grpId="0" animBg="1"/>
      <p:bldP spid="83016" grpId="0" animBg="1"/>
      <p:bldP spid="83017" grpId="0" animBg="1"/>
      <p:bldP spid="83018" grpId="0" animBg="1"/>
      <p:bldP spid="83019" grpId="0" animBg="1"/>
      <p:bldP spid="106" grpId="0"/>
      <p:bldP spid="83025" grpId="0" animBg="1"/>
      <p:bldP spid="83026" grpId="0" animBg="1"/>
      <p:bldP spid="83027" grpId="0" animBg="1"/>
      <p:bldP spid="83028" grpId="0" animBg="1"/>
      <p:bldP spid="830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333375"/>
            <a:ext cx="8351837" cy="719138"/>
          </a:xfrm>
        </p:spPr>
        <p:txBody>
          <a:bodyPr/>
          <a:lstStyle/>
          <a:p>
            <a:pPr eaLnBrk="1" hangingPunct="1">
              <a:defRPr/>
            </a:pPr>
            <a:r>
              <a:rPr lang="pt-PT" dirty="0" smtClean="0">
                <a:latin typeface="+mn-lt"/>
              </a:rPr>
              <a:t>Redes de circuitos (e.g. telefónicos)</a:t>
            </a:r>
            <a:endParaRPr lang="pt-PT" sz="3200" dirty="0">
              <a:latin typeface="+mn-lt"/>
            </a:endParaRPr>
          </a:p>
        </p:txBody>
      </p:sp>
      <p:sp>
        <p:nvSpPr>
          <p:cNvPr id="8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27988" y="6381750"/>
            <a:ext cx="873125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87106A15-5CB1-2146-981F-6F408B42A1C7}" type="slidenum">
              <a:rPr lang="en-US" sz="1200" smtClean="0">
                <a:solidFill>
                  <a:srgbClr val="898989"/>
                </a:solidFill>
              </a:rPr>
              <a:pPr eaLnBrk="1" hangingPunct="1">
                <a:defRPr/>
              </a:pPr>
              <a:t>8</a:t>
            </a:fld>
            <a:endParaRPr lang="en-US" sz="1200" dirty="0" smtClean="0">
              <a:solidFill>
                <a:srgbClr val="898989"/>
              </a:solidFill>
            </a:endParaRPr>
          </a:p>
        </p:txBody>
      </p:sp>
      <p:sp>
        <p:nvSpPr>
          <p:cNvPr id="88" name="Rectangle 6"/>
          <p:cNvSpPr txBox="1">
            <a:spLocks noChangeArrowheads="1"/>
          </p:cNvSpPr>
          <p:nvPr/>
        </p:nvSpPr>
        <p:spPr bwMode="auto">
          <a:xfrm>
            <a:off x="539750" y="1412875"/>
            <a:ext cx="8064500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3838" indent="-22383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563563" indent="-223838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pt-PT" sz="2800" b="0">
                <a:solidFill>
                  <a:srgbClr val="0000FF"/>
                </a:solidFill>
                <a:latin typeface="Comic Sans MS" charset="0"/>
                <a:cs typeface="Arial" charset="0"/>
              </a:rPr>
              <a:t>Primeiro estabelece-se um circuito entre os dois nós</a:t>
            </a:r>
          </a:p>
          <a:p>
            <a:pPr lvl="1" algn="l">
              <a:lnSpc>
                <a:spcPct val="90000"/>
              </a:lnSpc>
              <a:spcBef>
                <a:spcPct val="10000"/>
              </a:spcBef>
              <a:buFont typeface="Helvetica" charset="0"/>
              <a:buChar char="–"/>
            </a:pPr>
            <a:r>
              <a:rPr lang="pt-PT" sz="2400" b="0">
                <a:solidFill>
                  <a:schemeClr val="tx2"/>
                </a:solidFill>
                <a:latin typeface="Comic Sans MS" charset="0"/>
                <a:cs typeface="Arial" charset="0"/>
              </a:rPr>
              <a:t>Afectando sub-canais em cada canal ao circuito</a:t>
            </a:r>
          </a:p>
          <a:p>
            <a:pPr algn="l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pt-PT" sz="2800" b="0">
                <a:solidFill>
                  <a:srgbClr val="0000FF"/>
                </a:solidFill>
                <a:latin typeface="Comic Sans MS" charset="0"/>
                <a:cs typeface="Arial" charset="0"/>
              </a:rPr>
              <a:t>A comunicação faz-se usando o circuito assim estabelecido</a:t>
            </a:r>
          </a:p>
          <a:p>
            <a:pPr algn="l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pt-PT" sz="2800" b="0">
                <a:solidFill>
                  <a:srgbClr val="0000FF"/>
                </a:solidFill>
                <a:latin typeface="Comic Sans MS" charset="0"/>
                <a:cs typeface="Arial" charset="0"/>
              </a:rPr>
              <a:t>Quando não se necessita do circuito, desfaz-se o mesmo libertando os sub-canais a ele afectados</a:t>
            </a:r>
          </a:p>
          <a:p>
            <a:pPr algn="l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pt-PT" sz="2800" b="0">
                <a:solidFill>
                  <a:srgbClr val="0000FF"/>
                </a:solidFill>
                <a:latin typeface="Comic Sans MS" charset="0"/>
                <a:cs typeface="Arial" charset="0"/>
              </a:rPr>
              <a:t>Era o modo de funcionamento das redes de telecomunicações tradicionais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78259D-3E60-AA44-AF93-D0EC0FF721E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9" name="Rectangle 1026"/>
          <p:cNvSpPr txBox="1">
            <a:spLocks noChangeArrowheads="1"/>
          </p:cNvSpPr>
          <p:nvPr/>
        </p:nvSpPr>
        <p:spPr bwMode="auto">
          <a:xfrm>
            <a:off x="755650" y="188913"/>
            <a:ext cx="77724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FF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pt-PT" dirty="0" smtClean="0">
                <a:latin typeface="+mn-lt"/>
              </a:rPr>
              <a:t>Redes de circuitos telefónicos</a:t>
            </a:r>
            <a:endParaRPr lang="pt-PT" sz="3200" dirty="0">
              <a:latin typeface="+mn-lt"/>
            </a:endParaRPr>
          </a:p>
        </p:txBody>
      </p:sp>
      <p:sp>
        <p:nvSpPr>
          <p:cNvPr id="10" name="Line 109"/>
          <p:cNvSpPr>
            <a:spLocks noChangeShapeType="1"/>
          </p:cNvSpPr>
          <p:nvPr/>
        </p:nvSpPr>
        <p:spPr bwMode="auto">
          <a:xfrm flipV="1">
            <a:off x="7038975" y="3141663"/>
            <a:ext cx="914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sp>
        <p:nvSpPr>
          <p:cNvPr id="12" name="Text Box 24"/>
          <p:cNvSpPr txBox="1">
            <a:spLocks noChangeArrowheads="1"/>
          </p:cNvSpPr>
          <p:nvPr/>
        </p:nvSpPr>
        <p:spPr bwMode="auto">
          <a:xfrm>
            <a:off x="395288" y="3860800"/>
            <a:ext cx="1277937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800" b="0" dirty="0" err="1">
                <a:latin typeface="+mn-lt"/>
              </a:rPr>
              <a:t>Origem</a:t>
            </a:r>
            <a:endParaRPr lang="en-US" sz="1800" b="0" dirty="0">
              <a:latin typeface="+mn-lt"/>
            </a:endParaRPr>
          </a:p>
          <a:p>
            <a:pPr>
              <a:defRPr/>
            </a:pPr>
            <a:r>
              <a:rPr lang="en-US" altLang="ja-JP" sz="1800" b="0" dirty="0">
                <a:latin typeface="+mn-lt"/>
              </a:rPr>
              <a:t>da </a:t>
            </a:r>
            <a:r>
              <a:rPr lang="en-US" altLang="ja-JP" sz="1800" b="0" dirty="0" err="1">
                <a:latin typeface="+mn-lt"/>
              </a:rPr>
              <a:t>chamada</a:t>
            </a:r>
            <a:endParaRPr lang="en-US" sz="1800" b="0" dirty="0">
              <a:latin typeface="+mn-lt"/>
            </a:endParaRPr>
          </a:p>
        </p:txBody>
      </p:sp>
      <p:sp>
        <p:nvSpPr>
          <p:cNvPr id="24" name="Rectangle 43"/>
          <p:cNvSpPr>
            <a:spLocks noChangeArrowheads="1"/>
          </p:cNvSpPr>
          <p:nvPr/>
        </p:nvSpPr>
        <p:spPr bwMode="auto">
          <a:xfrm>
            <a:off x="1979613" y="4324350"/>
            <a:ext cx="1120775" cy="92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800" b="0" dirty="0">
                <a:latin typeface="+mn-lt"/>
              </a:rPr>
              <a:t>Central </a:t>
            </a:r>
          </a:p>
          <a:p>
            <a:pPr>
              <a:defRPr/>
            </a:pPr>
            <a:r>
              <a:rPr lang="en-US" sz="1800" b="0" dirty="0">
                <a:latin typeface="+mn-lt"/>
              </a:rPr>
              <a:t>Office</a:t>
            </a:r>
          </a:p>
          <a:p>
            <a:pPr>
              <a:defRPr/>
            </a:pPr>
            <a:r>
              <a:rPr lang="ja-JP" altLang="en-US" sz="1800" b="0" dirty="0">
                <a:latin typeface="+mn-lt"/>
              </a:rPr>
              <a:t>“</a:t>
            </a:r>
            <a:r>
              <a:rPr lang="en-US" sz="1800" b="0" dirty="0">
                <a:latin typeface="+mn-lt"/>
              </a:rPr>
              <a:t>C.O.</a:t>
            </a:r>
            <a:r>
              <a:rPr lang="ja-JP" altLang="en-US" sz="1800" b="0" dirty="0">
                <a:latin typeface="+mn-lt"/>
              </a:rPr>
              <a:t>”</a:t>
            </a:r>
            <a:endParaRPr lang="en-US" sz="1800" b="0" dirty="0">
              <a:latin typeface="+mn-lt"/>
            </a:endParaRPr>
          </a:p>
        </p:txBody>
      </p:sp>
      <p:pic>
        <p:nvPicPr>
          <p:cNvPr id="29702" name="Picture 56" descr="bl00194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75" y="4705350"/>
            <a:ext cx="785813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Box 59"/>
          <p:cNvSpPr txBox="1">
            <a:spLocks noChangeArrowheads="1"/>
          </p:cNvSpPr>
          <p:nvPr/>
        </p:nvSpPr>
        <p:spPr bwMode="auto">
          <a:xfrm>
            <a:off x="7235825" y="1773238"/>
            <a:ext cx="16494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800" b="0" dirty="0" err="1">
                <a:latin typeface="+mn-lt"/>
              </a:rPr>
              <a:t>Destino</a:t>
            </a:r>
            <a:r>
              <a:rPr lang="en-US" sz="1800" b="0" dirty="0">
                <a:latin typeface="+mn-lt"/>
              </a:rPr>
              <a:t> da</a:t>
            </a:r>
          </a:p>
          <a:p>
            <a:pPr>
              <a:defRPr/>
            </a:pPr>
            <a:r>
              <a:rPr lang="pt-PT" sz="1800" b="0" dirty="0">
                <a:latin typeface="+mn-lt"/>
              </a:rPr>
              <a:t>c</a:t>
            </a:r>
            <a:r>
              <a:rPr lang="en-US" sz="1800" b="0" dirty="0" err="1">
                <a:latin typeface="+mn-lt"/>
              </a:rPr>
              <a:t>hamada</a:t>
            </a:r>
            <a:endParaRPr lang="en-US" sz="1800" b="0" dirty="0">
              <a:latin typeface="+mn-lt"/>
            </a:endParaRPr>
          </a:p>
        </p:txBody>
      </p:sp>
      <p:sp>
        <p:nvSpPr>
          <p:cNvPr id="27" name="AutoShape 61"/>
          <p:cNvSpPr>
            <a:spLocks noChangeArrowheads="1"/>
          </p:cNvSpPr>
          <p:nvPr/>
        </p:nvSpPr>
        <p:spPr bwMode="auto">
          <a:xfrm rot="3284493">
            <a:off x="3457575" y="2495550"/>
            <a:ext cx="381000" cy="1600200"/>
          </a:xfrm>
          <a:prstGeom prst="can">
            <a:avLst>
              <a:gd name="adj" fmla="val 42408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8" name="AutoShape 62"/>
          <p:cNvSpPr>
            <a:spLocks noChangeArrowheads="1"/>
          </p:cNvSpPr>
          <p:nvPr/>
        </p:nvSpPr>
        <p:spPr bwMode="auto">
          <a:xfrm rot="7561455">
            <a:off x="3533775" y="3790950"/>
            <a:ext cx="381000" cy="1600200"/>
          </a:xfrm>
          <a:prstGeom prst="can">
            <a:avLst>
              <a:gd name="adj" fmla="val 42408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29" name="AutoShape 63"/>
          <p:cNvSpPr>
            <a:spLocks noChangeArrowheads="1"/>
          </p:cNvSpPr>
          <p:nvPr/>
        </p:nvSpPr>
        <p:spPr bwMode="auto">
          <a:xfrm rot="7561455">
            <a:off x="5819775" y="2571750"/>
            <a:ext cx="381000" cy="1600200"/>
          </a:xfrm>
          <a:prstGeom prst="can">
            <a:avLst>
              <a:gd name="adj" fmla="val 42408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30" name="AutoShape 64"/>
          <p:cNvSpPr>
            <a:spLocks noChangeArrowheads="1"/>
          </p:cNvSpPr>
          <p:nvPr/>
        </p:nvSpPr>
        <p:spPr bwMode="auto">
          <a:xfrm rot="3284493">
            <a:off x="5895975" y="3943350"/>
            <a:ext cx="381000" cy="1600200"/>
          </a:xfrm>
          <a:prstGeom prst="can">
            <a:avLst>
              <a:gd name="adj" fmla="val 42408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31" name="Rectangle 66"/>
          <p:cNvSpPr>
            <a:spLocks noChangeArrowheads="1"/>
          </p:cNvSpPr>
          <p:nvPr/>
        </p:nvSpPr>
        <p:spPr bwMode="auto">
          <a:xfrm>
            <a:off x="6657975" y="4552950"/>
            <a:ext cx="1082675" cy="92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800" b="0" dirty="0">
                <a:latin typeface="+mn-lt"/>
              </a:rPr>
              <a:t>Central </a:t>
            </a:r>
          </a:p>
          <a:p>
            <a:pPr>
              <a:defRPr/>
            </a:pPr>
            <a:r>
              <a:rPr lang="en-US" sz="1800" b="0" dirty="0">
                <a:latin typeface="+mn-lt"/>
              </a:rPr>
              <a:t>Office</a:t>
            </a:r>
          </a:p>
          <a:p>
            <a:pPr>
              <a:defRPr/>
            </a:pPr>
            <a:r>
              <a:rPr lang="ja-JP" altLang="en-US" sz="1800" b="0" dirty="0">
                <a:latin typeface="+mn-lt"/>
              </a:rPr>
              <a:t>“</a:t>
            </a:r>
            <a:r>
              <a:rPr lang="en-US" sz="1800" b="0" dirty="0">
                <a:latin typeface="+mn-lt"/>
              </a:rPr>
              <a:t>C.O.</a:t>
            </a:r>
            <a:r>
              <a:rPr lang="ja-JP" altLang="en-US" sz="1800" b="0" dirty="0">
                <a:latin typeface="+mn-lt"/>
              </a:rPr>
              <a:t>”</a:t>
            </a:r>
            <a:endParaRPr lang="en-US" sz="1800" b="0" dirty="0">
              <a:latin typeface="+mn-lt"/>
            </a:endParaRPr>
          </a:p>
        </p:txBody>
      </p:sp>
      <p:sp>
        <p:nvSpPr>
          <p:cNvPr id="32" name="Text Box 67"/>
          <p:cNvSpPr txBox="1">
            <a:spLocks noChangeArrowheads="1"/>
          </p:cNvSpPr>
          <p:nvPr/>
        </p:nvSpPr>
        <p:spPr bwMode="auto">
          <a:xfrm>
            <a:off x="3895725" y="5684838"/>
            <a:ext cx="2038350" cy="92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0" dirty="0">
                <a:latin typeface="+mn-lt"/>
              </a:rPr>
              <a:t>Trunk</a:t>
            </a:r>
          </a:p>
          <a:p>
            <a:pPr>
              <a:defRPr/>
            </a:pPr>
            <a:r>
              <a:rPr lang="en-US" sz="1800" b="0" dirty="0">
                <a:latin typeface="+mn-lt"/>
              </a:rPr>
              <a:t>Exchange</a:t>
            </a:r>
          </a:p>
          <a:p>
            <a:pPr>
              <a:defRPr/>
            </a:pPr>
            <a:r>
              <a:rPr lang="en-US" sz="1800" b="0" dirty="0">
                <a:latin typeface="+mn-lt"/>
              </a:rPr>
              <a:t>(central regional)</a:t>
            </a:r>
          </a:p>
        </p:txBody>
      </p:sp>
      <p:pic>
        <p:nvPicPr>
          <p:cNvPr id="29710" name="Picture 42" descr="bl00194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175" y="2114550"/>
            <a:ext cx="785813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4" name="Group 100"/>
          <p:cNvGrpSpPr>
            <a:grpSpLocks/>
          </p:cNvGrpSpPr>
          <p:nvPr/>
        </p:nvGrpSpPr>
        <p:grpSpPr bwMode="auto">
          <a:xfrm>
            <a:off x="1171575" y="2724150"/>
            <a:ext cx="6858000" cy="1219200"/>
            <a:chOff x="528" y="1561"/>
            <a:chExt cx="4320" cy="768"/>
          </a:xfrm>
        </p:grpSpPr>
        <p:sp>
          <p:nvSpPr>
            <p:cNvPr id="35" name="Line 60"/>
            <p:cNvSpPr>
              <a:spLocks noChangeShapeType="1"/>
            </p:cNvSpPr>
            <p:nvPr/>
          </p:nvSpPr>
          <p:spPr bwMode="auto">
            <a:xfrm>
              <a:off x="528" y="1897"/>
              <a:ext cx="72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6" name="Line 65"/>
            <p:cNvSpPr>
              <a:spLocks noChangeShapeType="1"/>
            </p:cNvSpPr>
            <p:nvPr/>
          </p:nvSpPr>
          <p:spPr bwMode="auto">
            <a:xfrm flipV="1">
              <a:off x="4272" y="1801"/>
              <a:ext cx="576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7" name="Line 70"/>
            <p:cNvSpPr>
              <a:spLocks noChangeShapeType="1"/>
            </p:cNvSpPr>
            <p:nvPr/>
          </p:nvSpPr>
          <p:spPr bwMode="auto">
            <a:xfrm flipV="1">
              <a:off x="1584" y="1561"/>
              <a:ext cx="1008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  <p:sp>
          <p:nvSpPr>
            <p:cNvPr id="38" name="Line 89"/>
            <p:cNvSpPr>
              <a:spLocks noChangeShapeType="1"/>
            </p:cNvSpPr>
            <p:nvPr/>
          </p:nvSpPr>
          <p:spPr bwMode="auto">
            <a:xfrm flipH="1" flipV="1">
              <a:off x="3072" y="1609"/>
              <a:ext cx="1008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pt-PT"/>
            </a:p>
          </p:txBody>
        </p:sp>
      </p:grpSp>
      <p:pic>
        <p:nvPicPr>
          <p:cNvPr id="39" name="Picture 4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5" y="3714750"/>
            <a:ext cx="762000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0" name="Picture 5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175" y="3790950"/>
            <a:ext cx="762000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29714" name="Group 105"/>
          <p:cNvGrpSpPr>
            <a:grpSpLocks/>
          </p:cNvGrpSpPr>
          <p:nvPr/>
        </p:nvGrpSpPr>
        <p:grpSpPr bwMode="auto">
          <a:xfrm>
            <a:off x="561975" y="1236663"/>
            <a:ext cx="6324600" cy="4230687"/>
            <a:chOff x="144" y="624"/>
            <a:chExt cx="3984" cy="2665"/>
          </a:xfrm>
        </p:grpSpPr>
        <p:grpSp>
          <p:nvGrpSpPr>
            <p:cNvPr id="29718" name="Group 104"/>
            <p:cNvGrpSpPr>
              <a:grpSpLocks/>
            </p:cNvGrpSpPr>
            <p:nvPr/>
          </p:nvGrpSpPr>
          <p:grpSpPr bwMode="auto">
            <a:xfrm>
              <a:off x="1584" y="1465"/>
              <a:ext cx="2544" cy="1824"/>
              <a:chOff x="1584" y="1465"/>
              <a:chExt cx="2544" cy="1824"/>
            </a:xfrm>
          </p:grpSpPr>
          <p:grpSp>
            <p:nvGrpSpPr>
              <p:cNvPr id="29720" name="Group 85"/>
              <p:cNvGrpSpPr>
                <a:grpSpLocks/>
              </p:cNvGrpSpPr>
              <p:nvPr/>
            </p:nvGrpSpPr>
            <p:grpSpPr bwMode="auto">
              <a:xfrm>
                <a:off x="3120" y="2377"/>
                <a:ext cx="1008" cy="912"/>
                <a:chOff x="3168" y="2160"/>
                <a:chExt cx="1008" cy="912"/>
              </a:xfrm>
            </p:grpSpPr>
            <p:sp>
              <p:nvSpPr>
                <p:cNvPr id="62" name="Line 73"/>
                <p:cNvSpPr>
                  <a:spLocks noChangeShapeType="1"/>
                </p:cNvSpPr>
                <p:nvPr/>
              </p:nvSpPr>
              <p:spPr bwMode="auto">
                <a:xfrm flipV="1">
                  <a:off x="3168" y="2160"/>
                  <a:ext cx="1008" cy="72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 sz="2400" b="0">
                    <a:latin typeface="+mn-lt"/>
                  </a:endParaRPr>
                </a:p>
              </p:txBody>
            </p:sp>
            <p:sp>
              <p:nvSpPr>
                <p:cNvPr id="63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3168" y="2208"/>
                  <a:ext cx="1008" cy="72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 sz="2400" b="0">
                    <a:latin typeface="+mn-lt"/>
                  </a:endParaRPr>
                </a:p>
              </p:txBody>
            </p:sp>
            <p:sp>
              <p:nvSpPr>
                <p:cNvPr id="64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3168" y="2256"/>
                  <a:ext cx="1008" cy="72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 sz="2400" b="0">
                    <a:latin typeface="+mn-lt"/>
                  </a:endParaRPr>
                </a:p>
              </p:txBody>
            </p:sp>
            <p:sp>
              <p:nvSpPr>
                <p:cNvPr id="65" name="Line 76"/>
                <p:cNvSpPr>
                  <a:spLocks noChangeShapeType="1"/>
                </p:cNvSpPr>
                <p:nvPr/>
              </p:nvSpPr>
              <p:spPr bwMode="auto">
                <a:xfrm flipV="1">
                  <a:off x="3168" y="2304"/>
                  <a:ext cx="1008" cy="72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 sz="2400" b="0">
                    <a:latin typeface="+mn-lt"/>
                  </a:endParaRPr>
                </a:p>
              </p:txBody>
            </p:sp>
            <p:sp>
              <p:nvSpPr>
                <p:cNvPr id="66" name="Line 77"/>
                <p:cNvSpPr>
                  <a:spLocks noChangeShapeType="1"/>
                </p:cNvSpPr>
                <p:nvPr/>
              </p:nvSpPr>
              <p:spPr bwMode="auto">
                <a:xfrm flipV="1">
                  <a:off x="3168" y="2352"/>
                  <a:ext cx="1008" cy="72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 sz="2400" b="0">
                    <a:latin typeface="+mn-lt"/>
                  </a:endParaRPr>
                </a:p>
              </p:txBody>
            </p:sp>
          </p:grpSp>
          <p:grpSp>
            <p:nvGrpSpPr>
              <p:cNvPr id="29721" name="Group 83"/>
              <p:cNvGrpSpPr>
                <a:grpSpLocks/>
              </p:cNvGrpSpPr>
              <p:nvPr/>
            </p:nvGrpSpPr>
            <p:grpSpPr bwMode="auto">
              <a:xfrm flipH="1">
                <a:off x="1632" y="2281"/>
                <a:ext cx="1008" cy="912"/>
                <a:chOff x="912" y="2736"/>
                <a:chExt cx="1008" cy="912"/>
              </a:xfrm>
            </p:grpSpPr>
            <p:sp>
              <p:nvSpPr>
                <p:cNvPr id="57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912" y="2736"/>
                  <a:ext cx="1008" cy="72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 sz="2400" b="0">
                    <a:latin typeface="+mn-lt"/>
                  </a:endParaRPr>
                </a:p>
              </p:txBody>
            </p:sp>
            <p:sp>
              <p:nvSpPr>
                <p:cNvPr id="58" name="Line 79"/>
                <p:cNvSpPr>
                  <a:spLocks noChangeShapeType="1"/>
                </p:cNvSpPr>
                <p:nvPr/>
              </p:nvSpPr>
              <p:spPr bwMode="auto">
                <a:xfrm flipV="1">
                  <a:off x="912" y="2784"/>
                  <a:ext cx="1008" cy="72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 sz="2400" b="0">
                    <a:latin typeface="+mn-lt"/>
                  </a:endParaRPr>
                </a:p>
              </p:txBody>
            </p:sp>
            <p:sp>
              <p:nvSpPr>
                <p:cNvPr id="59" name="Line 80"/>
                <p:cNvSpPr>
                  <a:spLocks noChangeShapeType="1"/>
                </p:cNvSpPr>
                <p:nvPr/>
              </p:nvSpPr>
              <p:spPr bwMode="auto">
                <a:xfrm flipV="1">
                  <a:off x="912" y="2832"/>
                  <a:ext cx="1008" cy="72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 sz="2400" b="0">
                    <a:latin typeface="+mn-lt"/>
                  </a:endParaRPr>
                </a:p>
              </p:txBody>
            </p:sp>
            <p:sp>
              <p:nvSpPr>
                <p:cNvPr id="60" name="Line 81"/>
                <p:cNvSpPr>
                  <a:spLocks noChangeShapeType="1"/>
                </p:cNvSpPr>
                <p:nvPr/>
              </p:nvSpPr>
              <p:spPr bwMode="auto">
                <a:xfrm flipV="1">
                  <a:off x="912" y="2880"/>
                  <a:ext cx="1008" cy="72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 sz="2400" b="0">
                    <a:latin typeface="+mn-lt"/>
                  </a:endParaRPr>
                </a:p>
              </p:txBody>
            </p:sp>
            <p:sp>
              <p:nvSpPr>
                <p:cNvPr id="61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912" y="2928"/>
                  <a:ext cx="1008" cy="72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pt-PT" sz="2400" b="0">
                    <a:latin typeface="+mn-lt"/>
                  </a:endParaRPr>
                </a:p>
              </p:txBody>
            </p:sp>
          </p:grpSp>
          <p:grpSp>
            <p:nvGrpSpPr>
              <p:cNvPr id="29722" name="Group 103"/>
              <p:cNvGrpSpPr>
                <a:grpSpLocks/>
              </p:cNvGrpSpPr>
              <p:nvPr/>
            </p:nvGrpSpPr>
            <p:grpSpPr bwMode="auto">
              <a:xfrm>
                <a:off x="1584" y="1465"/>
                <a:ext cx="2496" cy="960"/>
                <a:chOff x="1584" y="1465"/>
                <a:chExt cx="2496" cy="960"/>
              </a:xfrm>
            </p:grpSpPr>
            <p:grpSp>
              <p:nvGrpSpPr>
                <p:cNvPr id="29723" name="Group 101"/>
                <p:cNvGrpSpPr>
                  <a:grpSpLocks/>
                </p:cNvGrpSpPr>
                <p:nvPr/>
              </p:nvGrpSpPr>
              <p:grpSpPr bwMode="auto">
                <a:xfrm>
                  <a:off x="1584" y="1465"/>
                  <a:ext cx="1008" cy="912"/>
                  <a:chOff x="1584" y="1465"/>
                  <a:chExt cx="1008" cy="912"/>
                </a:xfrm>
              </p:grpSpPr>
              <p:sp>
                <p:nvSpPr>
                  <p:cNvPr id="53" name="Line 7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84" y="1657"/>
                    <a:ext cx="1008" cy="72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pt-PT" sz="2400" b="0">
                      <a:latin typeface="+mn-lt"/>
                    </a:endParaRPr>
                  </a:p>
                </p:txBody>
              </p:sp>
              <p:sp>
                <p:nvSpPr>
                  <p:cNvPr id="54" name="Line 6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84" y="1465"/>
                    <a:ext cx="1008" cy="72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pt-PT" sz="2400" b="0">
                      <a:latin typeface="+mn-lt"/>
                    </a:endParaRPr>
                  </a:p>
                </p:txBody>
              </p:sp>
              <p:sp>
                <p:nvSpPr>
                  <p:cNvPr id="55" name="Line 6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84" y="1513"/>
                    <a:ext cx="1008" cy="72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pt-PT" sz="2400" b="0">
                      <a:latin typeface="+mn-lt"/>
                    </a:endParaRPr>
                  </a:p>
                </p:txBody>
              </p:sp>
              <p:sp>
                <p:nvSpPr>
                  <p:cNvPr id="56" name="Line 7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84" y="1609"/>
                    <a:ext cx="1008" cy="72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pt-PT" sz="2400" b="0">
                      <a:latin typeface="+mn-lt"/>
                    </a:endParaRPr>
                  </a:p>
                </p:txBody>
              </p:sp>
            </p:grpSp>
            <p:grpSp>
              <p:nvGrpSpPr>
                <p:cNvPr id="29724" name="Group 102"/>
                <p:cNvGrpSpPr>
                  <a:grpSpLocks/>
                </p:cNvGrpSpPr>
                <p:nvPr/>
              </p:nvGrpSpPr>
              <p:grpSpPr bwMode="auto">
                <a:xfrm>
                  <a:off x="3072" y="1513"/>
                  <a:ext cx="1008" cy="912"/>
                  <a:chOff x="3072" y="1513"/>
                  <a:chExt cx="1008" cy="912"/>
                </a:xfrm>
              </p:grpSpPr>
              <p:sp>
                <p:nvSpPr>
                  <p:cNvPr id="49" name="Line 87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072" y="1513"/>
                    <a:ext cx="1008" cy="72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pt-PT" sz="2400" b="0">
                      <a:latin typeface="+mn-lt"/>
                    </a:endParaRPr>
                  </a:p>
                </p:txBody>
              </p:sp>
              <p:sp>
                <p:nvSpPr>
                  <p:cNvPr id="50" name="Line 88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072" y="1561"/>
                    <a:ext cx="1008" cy="72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pt-PT" sz="2400" b="0">
                      <a:latin typeface="+mn-lt"/>
                    </a:endParaRPr>
                  </a:p>
                </p:txBody>
              </p:sp>
              <p:sp>
                <p:nvSpPr>
                  <p:cNvPr id="51" name="Line 90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072" y="1657"/>
                    <a:ext cx="1008" cy="72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pt-PT" sz="2400" b="0">
                      <a:latin typeface="+mn-lt"/>
                    </a:endParaRPr>
                  </a:p>
                </p:txBody>
              </p:sp>
              <p:sp>
                <p:nvSpPr>
                  <p:cNvPr id="52" name="Line 91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072" y="1705"/>
                    <a:ext cx="1008" cy="72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pt-PT" sz="2400" b="0">
                      <a:latin typeface="+mn-lt"/>
                    </a:endParaRPr>
                  </a:p>
                </p:txBody>
              </p:sp>
            </p:grpSp>
          </p:grpSp>
        </p:grpSp>
        <p:sp>
          <p:nvSpPr>
            <p:cNvPr id="43" name="AutoShape 93"/>
            <p:cNvSpPr>
              <a:spLocks noChangeArrowheads="1"/>
            </p:cNvSpPr>
            <p:nvPr/>
          </p:nvSpPr>
          <p:spPr bwMode="auto">
            <a:xfrm>
              <a:off x="144" y="624"/>
              <a:ext cx="2256" cy="912"/>
            </a:xfrm>
            <a:prstGeom prst="wedgeRoundRectCallout">
              <a:avLst>
                <a:gd name="adj1" fmla="val 38343"/>
                <a:gd name="adj2" fmla="val 76315"/>
                <a:gd name="adj3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r>
                <a:rPr lang="en-US" sz="1800" b="0" dirty="0" err="1">
                  <a:latin typeface="+mn-lt"/>
                </a:rPr>
                <a:t>Cada</a:t>
              </a:r>
              <a:r>
                <a:rPr lang="en-US" sz="1800" b="0" dirty="0">
                  <a:latin typeface="+mn-lt"/>
                </a:rPr>
                <a:t> </a:t>
              </a:r>
              <a:r>
                <a:rPr lang="en-US" sz="1800" b="0" dirty="0" err="1">
                  <a:latin typeface="+mn-lt"/>
                </a:rPr>
                <a:t>chamada</a:t>
              </a:r>
              <a:r>
                <a:rPr lang="en-US" sz="1800" b="0" dirty="0">
                  <a:latin typeface="+mn-lt"/>
                </a:rPr>
                <a:t> </a:t>
              </a:r>
              <a:r>
                <a:rPr lang="en-US" sz="1800" b="0" dirty="0" err="1">
                  <a:latin typeface="+mn-lt"/>
                </a:rPr>
                <a:t>telefónica</a:t>
              </a:r>
              <a:r>
                <a:rPr lang="en-US" sz="1800" b="0" dirty="0">
                  <a:latin typeface="+mn-lt"/>
                </a:rPr>
                <a:t> </a:t>
              </a:r>
              <a:r>
                <a:rPr lang="en-US" sz="1800" b="0" dirty="0" err="1">
                  <a:latin typeface="+mn-lt"/>
                </a:rPr>
                <a:t>ocupa</a:t>
              </a:r>
              <a:r>
                <a:rPr lang="en-US" sz="1800" b="0" dirty="0">
                  <a:latin typeface="+mn-lt"/>
                </a:rPr>
                <a:t> 64kb/s. 2,5 Gb/s </a:t>
              </a:r>
              <a:r>
                <a:rPr lang="en-US" sz="1800" b="0" i="1" dirty="0">
                  <a:latin typeface="+mn-lt"/>
                </a:rPr>
                <a:t>trunk line </a:t>
              </a:r>
              <a:r>
                <a:rPr lang="en-US" sz="1800" b="0" dirty="0" err="1">
                  <a:latin typeface="+mn-lt"/>
                </a:rPr>
                <a:t>suporta</a:t>
              </a:r>
              <a:r>
                <a:rPr lang="en-US" sz="1800" b="0" dirty="0">
                  <a:latin typeface="+mn-lt"/>
                </a:rPr>
                <a:t> </a:t>
              </a:r>
              <a:r>
                <a:rPr lang="en-US" sz="1800" b="0" dirty="0" err="1">
                  <a:latin typeface="+mn-lt"/>
                </a:rPr>
                <a:t>cerca</a:t>
              </a:r>
              <a:r>
                <a:rPr lang="en-US" sz="1800" b="0" dirty="0">
                  <a:latin typeface="+mn-lt"/>
                </a:rPr>
                <a:t> de 39,000 </a:t>
              </a:r>
              <a:r>
                <a:rPr lang="en-US" sz="1800" b="0" dirty="0" err="1" smtClean="0">
                  <a:latin typeface="+mn-lt"/>
                </a:rPr>
                <a:t>chamadas</a:t>
              </a:r>
              <a:r>
                <a:rPr lang="en-US" sz="1800" b="0" dirty="0" smtClean="0">
                  <a:latin typeface="+mn-lt"/>
                </a:rPr>
                <a:t> </a:t>
              </a:r>
              <a:r>
                <a:rPr lang="en-US" sz="1800" b="0" dirty="0" err="1" smtClean="0">
                  <a:latin typeface="+mn-lt"/>
                </a:rPr>
                <a:t>simultaneas</a:t>
              </a:r>
              <a:r>
                <a:rPr lang="en-US" sz="1800" b="0" dirty="0" smtClean="0">
                  <a:latin typeface="+mn-lt"/>
                </a:rPr>
                <a:t>.</a:t>
              </a:r>
              <a:endParaRPr lang="en-US" sz="1800" b="0" dirty="0">
                <a:latin typeface="+mn-lt"/>
              </a:endParaRPr>
            </a:p>
          </p:txBody>
        </p:sp>
      </p:grpSp>
      <p:sp>
        <p:nvSpPr>
          <p:cNvPr id="73" name="Line 108"/>
          <p:cNvSpPr>
            <a:spLocks noChangeShapeType="1"/>
          </p:cNvSpPr>
          <p:nvPr/>
        </p:nvSpPr>
        <p:spPr bwMode="auto">
          <a:xfrm>
            <a:off x="1247775" y="3294063"/>
            <a:ext cx="1143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pt-PT"/>
          </a:p>
        </p:txBody>
      </p:sp>
      <p:pic>
        <p:nvPicPr>
          <p:cNvPr id="29716" name="Picture 25" descr="Click To P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781300"/>
            <a:ext cx="1295400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7" name="Picture 25" descr="Click To P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2565400"/>
            <a:ext cx="1295400" cy="87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11478</TotalTime>
  <Words>1002</Words>
  <Application>Microsoft Macintosh PowerPoint</Application>
  <PresentationFormat>On-screen Show (4:3)</PresentationFormat>
  <Paragraphs>189</Paragraphs>
  <Slides>18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cs426</vt:lpstr>
      <vt:lpstr> Redes de Computadores   Comutação de pacotes, statistical multiplexing e store &amp; forward </vt:lpstr>
      <vt:lpstr>Objectivos da lição</vt:lpstr>
      <vt:lpstr>Como podem N sistemas comunicar ?</vt:lpstr>
      <vt:lpstr>O problema não é novo</vt:lpstr>
      <vt:lpstr>Solução: comutar e agregar comunicações</vt:lpstr>
      <vt:lpstr>O problema não é novo</vt:lpstr>
      <vt:lpstr>Técnicas de Multiplexagem</vt:lpstr>
      <vt:lpstr>Redes de circuitos (e.g. telefónicos)</vt:lpstr>
      <vt:lpstr>PowerPoint Presentation</vt:lpstr>
      <vt:lpstr>Vantagens da comutação de circuitos</vt:lpstr>
      <vt:lpstr>Desvantagens da comutação de circuitos</vt:lpstr>
      <vt:lpstr>Comutação de pacotes (Packet Switching)</vt:lpstr>
      <vt:lpstr>Multiplexagem estatística</vt:lpstr>
      <vt:lpstr>Vantagens da multiplexagem estatística</vt:lpstr>
      <vt:lpstr>Multiplexagem estatística e store &amp; forward</vt:lpstr>
      <vt:lpstr>Store-&amp;-forward introduz atrasos extra</vt:lpstr>
      <vt:lpstr>Comutação de pacotes num nó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667</cp:revision>
  <dcterms:created xsi:type="dcterms:W3CDTF">2001-07-06T14:58:21Z</dcterms:created>
  <dcterms:modified xsi:type="dcterms:W3CDTF">2013-03-06T19:04:05Z</dcterms:modified>
</cp:coreProperties>
</file>