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embeddings/oleObject3.bin" ContentType="application/vnd.openxmlformats-officedocument.oleObject"/>
  <Override PartName="/ppt/notesSlides/notesSlide26.xml" ContentType="application/vnd.openxmlformats-officedocument.presentationml.notesSlide+xml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85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85" autoAdjust="0"/>
  </p:normalViewPr>
  <p:slideViewPr>
    <p:cSldViewPr snapToGrid="0" snapToObjects="1">
      <p:cViewPr varScale="1">
        <p:scale>
          <a:sx n="141" d="100"/>
          <a:sy n="141" d="100"/>
        </p:scale>
        <p:origin x="-128" y="-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E04B00-F099-5047-9C1B-8DAE1CF48D49}" type="datetimeFigureOut">
              <a:rPr lang="en-US" smtClean="0"/>
              <a:t>4/24/12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B4B5F9-57FD-804F-A518-388D9E213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907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03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6422" indent="-35443994" defTabSz="914403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27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854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280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708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A5523BE-B033-5E4C-BFE4-0073BA89EB61}" type="slidenum">
              <a:rPr lang="pt-PT" sz="1200" u="none"/>
              <a:pPr eaLnBrk="1" hangingPunct="1"/>
              <a:t>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4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74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ECA5E8D-D37A-A043-99FB-BA8AB90497DB}" type="slidenum">
              <a:rPr lang="pt-PT" sz="1200" u="none"/>
              <a:pPr eaLnBrk="1" hangingPunct="1"/>
              <a:t>10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0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80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70963BB-C583-B149-9D63-670739EAFECD}" type="slidenum">
              <a:rPr lang="pt-PT" sz="1200" u="none"/>
              <a:pPr eaLnBrk="1" hangingPunct="1"/>
              <a:t>11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2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82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23765DC-7C5B-6340-836F-13786DED5701}" type="slidenum">
              <a:rPr lang="pt-PT" sz="1200" u="none"/>
              <a:pPr eaLnBrk="1" hangingPunct="1"/>
              <a:t>12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4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84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F112EB3-5929-4A41-A629-83AB4FDB24FE}" type="slidenum">
              <a:rPr lang="pt-PT" sz="1200" u="none"/>
              <a:pPr eaLnBrk="1" hangingPunct="1"/>
              <a:t>13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86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430BFE9-72F0-8240-A8E6-57A7AA5017CD}" type="slidenum">
              <a:rPr lang="pt-PT" sz="1200" u="none"/>
              <a:pPr eaLnBrk="1" hangingPunct="1"/>
              <a:t>14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8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88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913EED2-8C92-004E-8097-7E542247655D}" type="slidenum">
              <a:rPr lang="pt-PT" sz="1200" u="none"/>
              <a:pPr eaLnBrk="1" hangingPunct="1"/>
              <a:t>15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0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90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EF0902D-6953-FF46-A8C3-62171CDD43A0}" type="slidenum">
              <a:rPr lang="pt-PT" sz="1200" u="none"/>
              <a:pPr eaLnBrk="1" hangingPunct="1"/>
              <a:t>16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2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92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441C42B-F73A-644B-968C-0E41AC8D8A14}" type="slidenum">
              <a:rPr lang="pt-PT" sz="1200" u="none"/>
              <a:pPr eaLnBrk="1" hangingPunct="1"/>
              <a:t>17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4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94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B17B1D6-FAA2-9348-B47D-DC0D84ABD7E9}" type="slidenum">
              <a:rPr lang="pt-PT" sz="1200" u="none"/>
              <a:pPr eaLnBrk="1" hangingPunct="1"/>
              <a:t>18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96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853E562-ED95-A44D-9EB6-53A5AF94DE97}" type="slidenum">
              <a:rPr lang="pt-PT" sz="1200" u="none"/>
              <a:pPr eaLnBrk="1" hangingPunct="1"/>
              <a:t>19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03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6422" indent="-35443994" defTabSz="914403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27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854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280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708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2D66EE8-E4A7-ED49-93B4-2653DF46F518}" type="slidenum">
              <a:rPr lang="pt-PT" sz="1200" u="none"/>
              <a:pPr eaLnBrk="1" hangingPunct="1"/>
              <a:t>2</a:t>
            </a:fld>
            <a:endParaRPr lang="pt-PT" sz="1200" u="none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9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99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9F4107E-6468-DA41-A94A-AF84E1D58B81}" type="slidenum">
              <a:rPr lang="pt-PT" sz="1200" u="none"/>
              <a:pPr eaLnBrk="1" hangingPunct="1"/>
              <a:t>20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3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303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8903BEB-461A-FE49-8F16-040E48D88DB5}" type="slidenum">
              <a:rPr lang="pt-PT" sz="1200" u="none"/>
              <a:pPr eaLnBrk="1" hangingPunct="1"/>
              <a:t>21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5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305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5630AAE-DF6F-7642-B4B7-D031FA1BABCD}" type="slidenum">
              <a:rPr lang="pt-PT" sz="1200" u="none"/>
              <a:pPr eaLnBrk="1" hangingPunct="1"/>
              <a:t>22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307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ED498BA-E3DF-564B-A589-C4A757C64DD3}" type="slidenum">
              <a:rPr lang="pt-PT" sz="1200" u="none"/>
              <a:pPr eaLnBrk="1" hangingPunct="1"/>
              <a:t>23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9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309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BA04914-8061-3D41-8DB3-D5F41EF75C48}" type="slidenum">
              <a:rPr lang="pt-PT" sz="1200" u="none"/>
              <a:pPr eaLnBrk="1" hangingPunct="1"/>
              <a:t>24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1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311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3F860BF-8D5D-3843-BB92-80EF446975EC}" type="slidenum">
              <a:rPr lang="pt-PT" sz="1200" u="none"/>
              <a:pPr eaLnBrk="1" hangingPunct="1"/>
              <a:t>25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3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313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73103A7-EBCE-D249-8774-E2969A1FD4C0}" type="slidenum">
              <a:rPr lang="pt-PT" sz="1200" u="none"/>
              <a:pPr eaLnBrk="1" hangingPunct="1"/>
              <a:t>26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5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315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967CE73-6C97-A540-BF6A-9C9DABB3C44F}" type="slidenum">
              <a:rPr lang="pt-PT" sz="1200" u="none"/>
              <a:pPr eaLnBrk="1" hangingPunct="1"/>
              <a:t>27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852434D-3D22-CC4C-B0A5-934CBEA718DE}" type="slidenum">
              <a:rPr lang="pt-PT" sz="1200" u="none"/>
              <a:pPr eaLnBrk="1" hangingPunct="1"/>
              <a:t>28</a:t>
            </a:fld>
            <a:endParaRPr lang="pt-PT" sz="1200" u="none"/>
          </a:p>
        </p:txBody>
      </p:sp>
      <p:sp>
        <p:nvSpPr>
          <p:cNvPr id="317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03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6422" indent="-35443994" defTabSz="914403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27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854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280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708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7F85366-CAB7-BA4D-B8C8-72193561F370}" type="slidenum">
              <a:rPr lang="pt-PT" sz="1200" u="none"/>
              <a:pPr eaLnBrk="1" hangingPunct="1"/>
              <a:t>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03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6422" indent="-35443994" defTabSz="914403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27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854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280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708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7F85366-CAB7-BA4D-B8C8-72193561F370}" type="slidenum">
              <a:rPr lang="pt-PT" sz="1200" u="none"/>
              <a:pPr eaLnBrk="1" hangingPunct="1"/>
              <a:t>4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03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6422" indent="-35443994" defTabSz="914403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27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854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280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708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6B4F91B-EFB3-8F4B-BDEC-A1B29A89EF7E}" type="slidenum">
              <a:rPr lang="en-US" sz="1200" u="none"/>
              <a:pPr eaLnBrk="1" hangingPunct="1"/>
              <a:t>5</a:t>
            </a:fld>
            <a:endParaRPr lang="en-US" sz="1200" u="non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00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601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B24C351-8D2A-134B-9C57-1D30EED8E729}" type="slidenum">
              <a:rPr lang="pt-PT" sz="1200" u="none"/>
              <a:pPr eaLnBrk="1" hangingPunct="1"/>
              <a:t>6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2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62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C2644D3-8697-BD41-80C1-2B09142BA9A4}" type="slidenum">
              <a:rPr lang="pt-PT" sz="1200" u="none"/>
              <a:pPr eaLnBrk="1" hangingPunct="1"/>
              <a:t>7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2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62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C2644D3-8697-BD41-80C1-2B09142BA9A4}" type="slidenum">
              <a:rPr lang="pt-PT" sz="1200" u="none"/>
              <a:pPr eaLnBrk="1" hangingPunct="1"/>
              <a:t>8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2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72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6BF5C68-2A2D-9642-9471-32BC462B424B}" type="slidenum">
              <a:rPr lang="pt-PT" sz="1200" u="none"/>
              <a:pPr eaLnBrk="1" hangingPunct="1"/>
              <a:t>9</a:t>
            </a:fld>
            <a:endParaRPr lang="pt-PT" sz="1200" u="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1310E-0E1E-484F-B910-49BB8FA138B8}" type="datetimeFigureOut">
              <a:rPr lang="en-US" smtClean="0"/>
              <a:t>4/24/12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1A44-9FAA-D04D-A182-6FE9D453B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471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1310E-0E1E-484F-B910-49BB8FA138B8}" type="datetimeFigureOut">
              <a:rPr lang="en-US" smtClean="0"/>
              <a:t>4/24/12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1A44-9FAA-D04D-A182-6FE9D453B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20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1310E-0E1E-484F-B910-49BB8FA138B8}" type="datetimeFigureOut">
              <a:rPr lang="en-US" smtClean="0"/>
              <a:t>4/24/12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1A44-9FAA-D04D-A182-6FE9D453B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567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1310E-0E1E-484F-B910-49BB8FA138B8}" type="datetimeFigureOut">
              <a:rPr lang="en-US" smtClean="0"/>
              <a:t>4/24/12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1A44-9FAA-D04D-A182-6FE9D453B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49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1310E-0E1E-484F-B910-49BB8FA138B8}" type="datetimeFigureOut">
              <a:rPr lang="en-US" smtClean="0"/>
              <a:t>4/24/12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1A44-9FAA-D04D-A182-6FE9D453B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234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1310E-0E1E-484F-B910-49BB8FA138B8}" type="datetimeFigureOut">
              <a:rPr lang="en-US" smtClean="0"/>
              <a:t>4/24/12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1A44-9FAA-D04D-A182-6FE9D453B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9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1310E-0E1E-484F-B910-49BB8FA138B8}" type="datetimeFigureOut">
              <a:rPr lang="en-US" smtClean="0"/>
              <a:t>4/24/12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1A44-9FAA-D04D-A182-6FE9D453B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07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1310E-0E1E-484F-B910-49BB8FA138B8}" type="datetimeFigureOut">
              <a:rPr lang="en-US" smtClean="0"/>
              <a:t>4/24/12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1A44-9FAA-D04D-A182-6FE9D453B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1310E-0E1E-484F-B910-49BB8FA138B8}" type="datetimeFigureOut">
              <a:rPr lang="en-US" smtClean="0"/>
              <a:t>4/24/12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1A44-9FAA-D04D-A182-6FE9D453B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06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1310E-0E1E-484F-B910-49BB8FA138B8}" type="datetimeFigureOut">
              <a:rPr lang="en-US" smtClean="0"/>
              <a:t>4/24/12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1A44-9FAA-D04D-A182-6FE9D453B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701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1310E-0E1E-484F-B910-49BB8FA138B8}" type="datetimeFigureOut">
              <a:rPr lang="en-US" smtClean="0"/>
              <a:t>4/24/12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1A44-9FAA-D04D-A182-6FE9D453B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42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1310E-0E1E-484F-B910-49BB8FA138B8}" type="datetimeFigureOut">
              <a:rPr lang="en-US" smtClean="0"/>
              <a:t>4/24/12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D1A44-9FAA-D04D-A182-6FE9D453B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657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3.emf"/><Relationship Id="rId6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6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3.emf"/><Relationship Id="rId6" Type="http://schemas.openxmlformats.org/officeDocument/2006/relationships/oleObject" Target="../embeddings/oleObject5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39523"/>
            <a:ext cx="7772400" cy="3492851"/>
          </a:xfrm>
        </p:spPr>
        <p:txBody>
          <a:bodyPr>
            <a:normAutofit/>
          </a:bodyPr>
          <a:lstStyle/>
          <a:p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REDES DE COMPUTADORES</a:t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O NÍVEL TRANSPORTE</a:t>
            </a: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(Parte 4</a:t>
            </a: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)</a:t>
            </a:r>
            <a:endParaRPr lang="pt-PT" sz="3600" cap="none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340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Como lidar com a saturação ?</a:t>
            </a:r>
          </a:p>
        </p:txBody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14475"/>
            <a:ext cx="8686800" cy="4906539"/>
          </a:xfrm>
        </p:spPr>
        <p:txBody>
          <a:bodyPr>
            <a:noAutofit/>
          </a:bodyPr>
          <a:lstStyle/>
          <a:p>
            <a:pPr>
              <a:buSzPct val="100000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equipamento de rede lida com a saturação suprimindo os pacotes que não consegue encaminhar</a:t>
            </a:r>
          </a:p>
          <a:p>
            <a:pPr lvl="1">
              <a:buSzPct val="100000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No entanto, tal medida (só por si) não permite maximizar o rendimento da rede</a:t>
            </a:r>
          </a:p>
          <a:p>
            <a:pPr lvl="1">
              <a:buSzPct val="100000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Uma supressão indiscriminada e inadequada pode até contribuir para o agravamento da situação</a:t>
            </a:r>
          </a:p>
          <a:p>
            <a:pPr lvl="1">
              <a:buSzPct val="100000"/>
            </a:pP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>
              <a:buSzPct val="100000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É necessário encontrar formas de adaptar a procura à oferta e tal passa necessariamente por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os computadores abrandarem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ritmo de geração de novo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tráfego</a:t>
            </a:r>
          </a:p>
          <a:p>
            <a:pPr>
              <a:buSzPct val="100000"/>
            </a:pP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Estes têm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pois de ser notificados ou pelo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menos reagirem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à saturação</a:t>
            </a:r>
          </a:p>
        </p:txBody>
      </p:sp>
    </p:spTree>
    <p:extLst>
      <p:ext uri="{BB962C8B-B14F-4D97-AF65-F5344CB8AC3E}">
        <p14:creationId xmlns:p14="http://schemas.microsoft.com/office/powerpoint/2010/main" val="2129525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599" y="228600"/>
            <a:ext cx="8524875" cy="838200"/>
          </a:xfrm>
        </p:spPr>
        <p:txBody>
          <a:bodyPr>
            <a:noAutofit/>
          </a:bodyPr>
          <a:lstStyle/>
          <a:p>
            <a:pPr eaLnBrk="1" hangingPunct="1"/>
            <a:r>
              <a:rPr lang="pt-PT" sz="3600" dirty="0">
                <a:latin typeface="Tw Cen MT"/>
                <a:ea typeface="ＭＳ Ｐゴシック" charset="0"/>
                <a:cs typeface="Tw Cen MT"/>
              </a:rPr>
              <a:t>Controlo da saturação do protocolo TCP</a:t>
            </a:r>
          </a:p>
        </p:txBody>
      </p:sp>
      <p:sp>
        <p:nvSpPr>
          <p:cNvPr id="14643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319213"/>
            <a:ext cx="8534400" cy="1395412"/>
          </a:xfrm>
          <a:solidFill>
            <a:srgbClr val="FFFFFF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SzPct val="100000"/>
              <a:buFont typeface="Wingdings" charset="0"/>
              <a:buNone/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Solução:</a:t>
            </a:r>
          </a:p>
          <a:p>
            <a:pPr eaLnBrk="1" hangingPunct="1">
              <a:lnSpc>
                <a:spcPct val="90000"/>
              </a:lnSpc>
              <a:buSzPct val="100000"/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Controlo extremo a extremo (</a:t>
            </a:r>
            <a:r>
              <a:rPr lang="ja-JP" altLang="pt-PT" sz="2000" dirty="0"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end-end</a:t>
            </a:r>
            <a:r>
              <a:rPr lang="ja-JP" altLang="pt-PT" sz="2000" dirty="0"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- sem suporte explícito da rede)</a:t>
            </a:r>
          </a:p>
          <a:p>
            <a:pPr eaLnBrk="1" hangingPunct="1">
              <a:lnSpc>
                <a:spcPct val="90000"/>
              </a:lnSpc>
              <a:buSzPct val="100000"/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Controlo de saturação na janela de transmissão</a:t>
            </a:r>
          </a:p>
        </p:txBody>
      </p:sp>
      <p:pic>
        <p:nvPicPr>
          <p:cNvPr id="279557" name="Picture 4" descr="gbn_seqnu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3025775"/>
            <a:ext cx="7327900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9558" name="Rectangle 5"/>
          <p:cNvSpPr>
            <a:spLocks noChangeArrowheads="1"/>
          </p:cNvSpPr>
          <p:nvPr/>
        </p:nvSpPr>
        <p:spPr bwMode="auto">
          <a:xfrm>
            <a:off x="228600" y="4572000"/>
            <a:ext cx="852487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100000"/>
            </a:pPr>
            <a:r>
              <a:rPr lang="pt-PT" sz="1800" u="none" dirty="0">
                <a:latin typeface="Tw Cen MT"/>
                <a:cs typeface="Tw Cen MT"/>
              </a:rPr>
              <a:t>Janela com W segmentos, cada um com MSS bytes, transmitidos em cada RTT, conduzem ao seguinte ritmo de transmissão:</a:t>
            </a:r>
          </a:p>
        </p:txBody>
      </p:sp>
      <p:grpSp>
        <p:nvGrpSpPr>
          <p:cNvPr id="279559" name="Group 6"/>
          <p:cNvGrpSpPr>
            <a:grpSpLocks/>
          </p:cNvGrpSpPr>
          <p:nvPr/>
        </p:nvGrpSpPr>
        <p:grpSpPr bwMode="auto">
          <a:xfrm>
            <a:off x="2438400" y="5380038"/>
            <a:ext cx="4410075" cy="839787"/>
            <a:chOff x="1104" y="3545"/>
            <a:chExt cx="2778" cy="529"/>
          </a:xfrm>
        </p:grpSpPr>
        <p:sp>
          <p:nvSpPr>
            <p:cNvPr id="279560" name="Text Box 7"/>
            <p:cNvSpPr txBox="1">
              <a:spLocks noChangeArrowheads="1"/>
            </p:cNvSpPr>
            <p:nvPr/>
          </p:nvSpPr>
          <p:spPr bwMode="auto">
            <a:xfrm>
              <a:off x="1190" y="3686"/>
              <a:ext cx="93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2000" u="none">
                  <a:latin typeface="Tw Cen MT"/>
                  <a:cs typeface="Tw Cen MT"/>
                </a:rPr>
                <a:t>throughput </a:t>
              </a:r>
              <a:r>
                <a:rPr lang="pt-PT" sz="1800" u="none">
                  <a:latin typeface="Tw Cen MT"/>
                  <a:cs typeface="Tw Cen MT"/>
                </a:rPr>
                <a:t>=</a:t>
              </a:r>
              <a:r>
                <a:rPr lang="pt-PT" sz="900" u="none">
                  <a:latin typeface="Tw Cen MT"/>
                  <a:cs typeface="Tw Cen MT"/>
                </a:rPr>
                <a:t> </a:t>
              </a:r>
            </a:p>
          </p:txBody>
        </p:sp>
        <p:sp>
          <p:nvSpPr>
            <p:cNvPr id="279561" name="Text Box 8"/>
            <p:cNvSpPr txBox="1">
              <a:spLocks noChangeArrowheads="1"/>
            </p:cNvSpPr>
            <p:nvPr/>
          </p:nvSpPr>
          <p:spPr bwMode="auto">
            <a:xfrm>
              <a:off x="2254" y="3545"/>
              <a:ext cx="71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u="none">
                  <a:latin typeface="Tw Cen MT"/>
                  <a:cs typeface="Tw Cen MT"/>
                </a:rPr>
                <a:t>W</a:t>
              </a:r>
              <a:r>
                <a:rPr lang="pt-PT" sz="1800" u="none">
                  <a:latin typeface="Tw Cen MT"/>
                  <a:cs typeface="Tw Cen MT"/>
                </a:rPr>
                <a:t> * MSS</a:t>
              </a:r>
              <a:r>
                <a:rPr lang="pt-PT" sz="900" u="none">
                  <a:latin typeface="Tw Cen MT"/>
                  <a:cs typeface="Tw Cen MT"/>
                </a:rPr>
                <a:t> </a:t>
              </a:r>
            </a:p>
          </p:txBody>
        </p:sp>
        <p:sp>
          <p:nvSpPr>
            <p:cNvPr id="279562" name="Text Box 9"/>
            <p:cNvSpPr txBox="1">
              <a:spLocks noChangeArrowheads="1"/>
            </p:cNvSpPr>
            <p:nvPr/>
          </p:nvSpPr>
          <p:spPr bwMode="auto">
            <a:xfrm>
              <a:off x="2401" y="3812"/>
              <a:ext cx="31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800" u="none">
                  <a:latin typeface="Tw Cen MT"/>
                  <a:cs typeface="Tw Cen MT"/>
                </a:rPr>
                <a:t>RTT</a:t>
              </a:r>
              <a:r>
                <a:rPr lang="pt-PT" sz="900" u="none">
                  <a:latin typeface="Tw Cen MT"/>
                  <a:cs typeface="Tw Cen MT"/>
                </a:rPr>
                <a:t> </a:t>
              </a:r>
            </a:p>
          </p:txBody>
        </p:sp>
        <p:sp>
          <p:nvSpPr>
            <p:cNvPr id="279563" name="Text Box 10"/>
            <p:cNvSpPr txBox="1">
              <a:spLocks noChangeArrowheads="1"/>
            </p:cNvSpPr>
            <p:nvPr/>
          </p:nvSpPr>
          <p:spPr bwMode="auto">
            <a:xfrm>
              <a:off x="3047" y="3710"/>
              <a:ext cx="68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800" u="none">
                  <a:latin typeface="Tw Cen MT"/>
                  <a:cs typeface="Tw Cen MT"/>
                </a:rPr>
                <a:t>Bytes/sec</a:t>
              </a:r>
              <a:endParaRPr lang="pt-PT" sz="900" u="none">
                <a:latin typeface="Tw Cen MT"/>
                <a:cs typeface="Tw Cen MT"/>
              </a:endParaRPr>
            </a:p>
          </p:txBody>
        </p:sp>
        <p:sp>
          <p:nvSpPr>
            <p:cNvPr id="279564" name="Line 11"/>
            <p:cNvSpPr>
              <a:spLocks noChangeShapeType="1"/>
            </p:cNvSpPr>
            <p:nvPr/>
          </p:nvSpPr>
          <p:spPr bwMode="auto">
            <a:xfrm flipV="1">
              <a:off x="2262" y="3804"/>
              <a:ext cx="6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79565" name="Rectangle 12"/>
            <p:cNvSpPr>
              <a:spLocks noChangeArrowheads="1"/>
            </p:cNvSpPr>
            <p:nvPr/>
          </p:nvSpPr>
          <p:spPr bwMode="auto">
            <a:xfrm>
              <a:off x="1104" y="3564"/>
              <a:ext cx="2778" cy="510"/>
            </a:xfrm>
            <a:prstGeom prst="rect">
              <a:avLst/>
            </a:prstGeom>
            <a:noFill/>
            <a:ln w="1905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22858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6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486775" cy="882650"/>
          </a:xfrm>
        </p:spPr>
        <p:txBody>
          <a:bodyPr>
            <a:noAutofit/>
          </a:bodyPr>
          <a:lstStyle/>
          <a:p>
            <a:pPr eaLnBrk="1" hangingPunct="1"/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Solução TCP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4746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79425" y="1428954"/>
            <a:ext cx="8269288" cy="4443412"/>
          </a:xfrm>
          <a:noFill/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24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Probing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da banda passante disponível: 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Transmitir tão rápido quanto possível sem perca de segmentos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Ir incrementando a janela até à perca de segmentos (saturação)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Perante a perca, decrementar a janela e depois recomeçar a fazer </a:t>
            </a:r>
            <a:r>
              <a:rPr lang="ja-JP" alt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probing</a:t>
            </a:r>
            <a:r>
              <a:rPr lang="ja-JP" alt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Duas fases de controlo de saturação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Slow</a:t>
            </a:r>
            <a:r>
              <a:rPr lang="pt-PT" sz="20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start</a:t>
            </a:r>
            <a:endParaRPr lang="pt-PT" sz="2000" i="1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Congestion</a:t>
            </a:r>
            <a:r>
              <a:rPr lang="pt-PT" sz="20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avoidance</a:t>
            </a:r>
            <a:endParaRPr lang="pt-PT" sz="2000" i="1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Variáveis de controlo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Congwin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(janela de saturação)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Threshold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(Valor limite para controlo das duas fases)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98285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1" name="Rectangle 2"/>
          <p:cNvSpPr>
            <a:spLocks noGrp="1" noChangeArrowheads="1"/>
          </p:cNvSpPr>
          <p:nvPr>
            <p:ph type="title"/>
          </p:nvPr>
        </p:nvSpPr>
        <p:spPr>
          <a:xfrm>
            <a:off x="556684" y="228600"/>
            <a:ext cx="8382000" cy="838200"/>
          </a:xfrm>
        </p:spPr>
        <p:txBody>
          <a:bodyPr/>
          <a:lstStyle/>
          <a:p>
            <a:pPr eaLnBrk="1" hangingPunct="1"/>
            <a:r>
              <a:rPr lang="pt-PT" sz="3200" dirty="0">
                <a:latin typeface="Tw Cen MT"/>
                <a:ea typeface="ＭＳ Ｐゴシック" charset="0"/>
                <a:cs typeface="Tw Cen MT"/>
              </a:rPr>
              <a:t>Controlo da saturação do protocolo TCP</a:t>
            </a:r>
          </a:p>
        </p:txBody>
      </p:sp>
      <p:pic>
        <p:nvPicPr>
          <p:cNvPr id="283652" name="Picture 4" descr="gbn_seqnu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8913" y="2895600"/>
            <a:ext cx="7327900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3653" name="Rectangle 5"/>
          <p:cNvSpPr>
            <a:spLocks noChangeArrowheads="1"/>
          </p:cNvSpPr>
          <p:nvPr/>
        </p:nvSpPr>
        <p:spPr bwMode="auto">
          <a:xfrm>
            <a:off x="228600" y="4429125"/>
            <a:ext cx="852487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Janela variável (crescendo e diminuindo), com W segmentos, cada um com MSS bytes, transmitidos em cada RTT mas limitada por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congwin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, regula o ritmo de transmissão:</a:t>
            </a: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285750" y="1285875"/>
            <a:ext cx="5877881" cy="3000375"/>
            <a:chOff x="285720" y="1285860"/>
            <a:chExt cx="5877974" cy="3000396"/>
          </a:xfrm>
        </p:grpSpPr>
        <p:sp>
          <p:nvSpPr>
            <p:cNvPr id="146440" name="Text Box 13"/>
            <p:cNvSpPr txBox="1">
              <a:spLocks noChangeArrowheads="1"/>
            </p:cNvSpPr>
            <p:nvPr/>
          </p:nvSpPr>
          <p:spPr bwMode="auto">
            <a:xfrm>
              <a:off x="285720" y="1285860"/>
              <a:ext cx="2500352" cy="120015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u="none">
                  <a:solidFill>
                    <a:srgbClr val="FF0000"/>
                  </a:solidFill>
                  <a:latin typeface="Tw Cen MT"/>
                  <a:cs typeface="Tw Cen MT"/>
                </a:rPr>
                <a:t>Congwin</a:t>
              </a:r>
            </a:p>
            <a:p>
              <a:pPr algn="ctr"/>
              <a:r>
                <a:rPr lang="pt-PT" u="none">
                  <a:latin typeface="Tw Cen MT"/>
                  <a:cs typeface="Tw Cen MT"/>
                </a:rPr>
                <a:t>(janela de saturação)</a:t>
              </a:r>
              <a:endParaRPr lang="pt-PT" sz="2000" u="none">
                <a:latin typeface="Tw Cen MT"/>
                <a:cs typeface="Tw Cen MT"/>
              </a:endParaRP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4459955" y="1285860"/>
              <a:ext cx="1703739" cy="120033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u="none">
                  <a:solidFill>
                    <a:srgbClr val="FF0000"/>
                  </a:solidFill>
                  <a:latin typeface="Tw Cen MT"/>
                  <a:cs typeface="Tw Cen MT"/>
                </a:rPr>
                <a:t>Threshold</a:t>
              </a:r>
            </a:p>
            <a:p>
              <a:pPr algn="ctr"/>
              <a:r>
                <a:rPr lang="pt-PT" u="none">
                  <a:latin typeface="Tw Cen MT"/>
                  <a:cs typeface="Tw Cen MT"/>
                </a:rPr>
                <a:t>(valor limite)</a:t>
              </a:r>
            </a:p>
            <a:p>
              <a:pPr algn="ctr"/>
              <a:endParaRPr lang="pt-PT" u="none">
                <a:latin typeface="Tw Cen MT"/>
                <a:cs typeface="Tw Cen MT"/>
              </a:endParaRPr>
            </a:p>
          </p:txBody>
        </p:sp>
        <p:sp>
          <p:nvSpPr>
            <p:cNvPr id="283666" name="Oval 18"/>
            <p:cNvSpPr>
              <a:spLocks noChangeArrowheads="1"/>
            </p:cNvSpPr>
            <p:nvPr/>
          </p:nvSpPr>
          <p:spPr bwMode="auto">
            <a:xfrm>
              <a:off x="2214546" y="2714620"/>
              <a:ext cx="2071702" cy="1571636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0" name="Bent-Up Arrow 19"/>
            <p:cNvSpPr/>
            <p:nvPr/>
          </p:nvSpPr>
          <p:spPr bwMode="auto">
            <a:xfrm flipH="1" flipV="1">
              <a:off x="3357581" y="2000240"/>
              <a:ext cx="500070" cy="714380"/>
            </a:xfrm>
            <a:prstGeom prst="bentUpArrow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1" name="Bent-Up Arrow 20"/>
            <p:cNvSpPr/>
            <p:nvPr/>
          </p:nvSpPr>
          <p:spPr bwMode="auto">
            <a:xfrm flipV="1">
              <a:off x="2857511" y="2000240"/>
              <a:ext cx="500071" cy="714380"/>
            </a:xfrm>
            <a:prstGeom prst="bentUpArrow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1262063" y="5483753"/>
            <a:ext cx="7215187" cy="839788"/>
            <a:chOff x="478" y="3545"/>
            <a:chExt cx="4230" cy="529"/>
          </a:xfrm>
        </p:grpSpPr>
        <p:sp>
          <p:nvSpPr>
            <p:cNvPr id="283658" name="Rectangle 12"/>
            <p:cNvSpPr>
              <a:spLocks noChangeArrowheads="1"/>
            </p:cNvSpPr>
            <p:nvPr/>
          </p:nvSpPr>
          <p:spPr bwMode="auto">
            <a:xfrm>
              <a:off x="478" y="3564"/>
              <a:ext cx="4230" cy="51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83659" name="Text Box 7"/>
            <p:cNvSpPr txBox="1">
              <a:spLocks noChangeArrowheads="1"/>
            </p:cNvSpPr>
            <p:nvPr/>
          </p:nvSpPr>
          <p:spPr bwMode="auto">
            <a:xfrm>
              <a:off x="776" y="3686"/>
              <a:ext cx="136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u="none">
                  <a:latin typeface="Tw Cen MT"/>
                  <a:cs typeface="Tw Cen MT"/>
                </a:rPr>
                <a:t>Throughput</a:t>
              </a:r>
              <a:r>
                <a:rPr lang="pt-PT" sz="1800" u="none">
                  <a:latin typeface="Tw Cen MT"/>
                  <a:cs typeface="Tw Cen MT"/>
                </a:rPr>
                <a:t>max(t) =</a:t>
              </a:r>
              <a:r>
                <a:rPr lang="pt-PT" sz="900" u="none">
                  <a:latin typeface="Tw Cen MT"/>
                  <a:cs typeface="Tw Cen MT"/>
                </a:rPr>
                <a:t> </a:t>
              </a:r>
            </a:p>
          </p:txBody>
        </p:sp>
        <p:sp>
          <p:nvSpPr>
            <p:cNvPr id="283660" name="Text Box 8"/>
            <p:cNvSpPr txBox="1">
              <a:spLocks noChangeArrowheads="1"/>
            </p:cNvSpPr>
            <p:nvPr/>
          </p:nvSpPr>
          <p:spPr bwMode="auto">
            <a:xfrm>
              <a:off x="2193" y="3545"/>
              <a:ext cx="131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u="none">
                  <a:latin typeface="Tw Cen MT"/>
                  <a:cs typeface="Tw Cen MT"/>
                </a:rPr>
                <a:t>   Wmax (t)</a:t>
              </a:r>
              <a:r>
                <a:rPr lang="pt-PT" sz="1800" u="none">
                  <a:latin typeface="Tw Cen MT"/>
                  <a:cs typeface="Tw Cen MT"/>
                </a:rPr>
                <a:t> * MSS</a:t>
              </a:r>
              <a:r>
                <a:rPr lang="pt-PT" sz="900" u="none">
                  <a:latin typeface="Tw Cen MT"/>
                  <a:cs typeface="Tw Cen MT"/>
                </a:rPr>
                <a:t> </a:t>
              </a:r>
            </a:p>
          </p:txBody>
        </p:sp>
        <p:sp>
          <p:nvSpPr>
            <p:cNvPr id="283661" name="Text Box 9"/>
            <p:cNvSpPr txBox="1">
              <a:spLocks noChangeArrowheads="1"/>
            </p:cNvSpPr>
            <p:nvPr/>
          </p:nvSpPr>
          <p:spPr bwMode="auto">
            <a:xfrm>
              <a:off x="2847" y="3812"/>
              <a:ext cx="49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800" u="none">
                  <a:latin typeface="Tw Cen MT"/>
                  <a:cs typeface="Tw Cen MT"/>
                </a:rPr>
                <a:t>RTT</a:t>
              </a:r>
              <a:r>
                <a:rPr lang="pt-PT" sz="900" u="none">
                  <a:latin typeface="Tw Cen MT"/>
                  <a:cs typeface="Tw Cen MT"/>
                </a:rPr>
                <a:t> </a:t>
              </a:r>
              <a:r>
                <a:rPr lang="pt-PT" sz="1800" u="none">
                  <a:latin typeface="Tw Cen MT"/>
                  <a:cs typeface="Tw Cen MT"/>
                </a:rPr>
                <a:t>min</a:t>
              </a:r>
            </a:p>
          </p:txBody>
        </p:sp>
        <p:sp>
          <p:nvSpPr>
            <p:cNvPr id="283662" name="Text Box 10"/>
            <p:cNvSpPr txBox="1">
              <a:spLocks noChangeArrowheads="1"/>
            </p:cNvSpPr>
            <p:nvPr/>
          </p:nvSpPr>
          <p:spPr bwMode="auto">
            <a:xfrm>
              <a:off x="3943" y="3710"/>
              <a:ext cx="63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800" u="none">
                  <a:latin typeface="Tw Cen MT"/>
                  <a:cs typeface="Tw Cen MT"/>
                </a:rPr>
                <a:t>Bytes/sec</a:t>
              </a:r>
              <a:endParaRPr lang="pt-PT" sz="900" u="none">
                <a:latin typeface="Tw Cen MT"/>
                <a:cs typeface="Tw Cen MT"/>
              </a:endParaRPr>
            </a:p>
          </p:txBody>
        </p:sp>
        <p:sp>
          <p:nvSpPr>
            <p:cNvPr id="283663" name="Line 11"/>
            <p:cNvSpPr>
              <a:spLocks noChangeShapeType="1"/>
            </p:cNvSpPr>
            <p:nvPr/>
          </p:nvSpPr>
          <p:spPr bwMode="auto">
            <a:xfrm>
              <a:off x="2233" y="3804"/>
              <a:ext cx="1530" cy="1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cxnSp>
        <p:nvCxnSpPr>
          <p:cNvPr id="45" name="Straight Arrow Connector 44"/>
          <p:cNvCxnSpPr>
            <a:cxnSpLocks noChangeShapeType="1"/>
          </p:cNvCxnSpPr>
          <p:nvPr/>
        </p:nvCxnSpPr>
        <p:spPr bwMode="auto">
          <a:xfrm rot="16200000" flipH="1">
            <a:off x="3536156" y="4393407"/>
            <a:ext cx="1214437" cy="857250"/>
          </a:xfrm>
          <a:prstGeom prst="straightConnector1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215296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9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286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000" dirty="0">
                <a:latin typeface="Tw Cen MT"/>
                <a:ea typeface="ＭＳ Ｐゴシック" charset="0"/>
                <a:cs typeface="Tw Cen MT"/>
              </a:rPr>
              <a:t>Controlo da saturação do protocolo TCP</a:t>
            </a:r>
          </a:p>
        </p:txBody>
      </p:sp>
      <p:pic>
        <p:nvPicPr>
          <p:cNvPr id="285700" name="Picture 4" descr="gbn_seqnu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8913" y="2895600"/>
            <a:ext cx="7327900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5702" name="Group 21"/>
          <p:cNvGrpSpPr>
            <a:grpSpLocks/>
          </p:cNvGrpSpPr>
          <p:nvPr/>
        </p:nvGrpSpPr>
        <p:grpSpPr bwMode="auto">
          <a:xfrm>
            <a:off x="285750" y="1285875"/>
            <a:ext cx="5877881" cy="3000375"/>
            <a:chOff x="285720" y="1285860"/>
            <a:chExt cx="5877974" cy="3000396"/>
          </a:xfrm>
        </p:grpSpPr>
        <p:sp>
          <p:nvSpPr>
            <p:cNvPr id="146440" name="Text Box 13"/>
            <p:cNvSpPr txBox="1">
              <a:spLocks noChangeArrowheads="1"/>
            </p:cNvSpPr>
            <p:nvPr/>
          </p:nvSpPr>
          <p:spPr bwMode="auto">
            <a:xfrm>
              <a:off x="285720" y="1285860"/>
              <a:ext cx="2500352" cy="120015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u="none">
                  <a:solidFill>
                    <a:srgbClr val="FF0000"/>
                  </a:solidFill>
                  <a:latin typeface="Tw Cen MT"/>
                  <a:cs typeface="Tw Cen MT"/>
                </a:rPr>
                <a:t>Congwin</a:t>
              </a:r>
            </a:p>
            <a:p>
              <a:pPr algn="ctr"/>
              <a:r>
                <a:rPr lang="pt-PT" u="none">
                  <a:latin typeface="Tw Cen MT"/>
                  <a:cs typeface="Tw Cen MT"/>
                </a:rPr>
                <a:t>(janela de saturação)</a:t>
              </a:r>
              <a:endParaRPr lang="pt-PT" sz="2000" u="none">
                <a:latin typeface="Tw Cen MT"/>
                <a:cs typeface="Tw Cen MT"/>
              </a:endParaRP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4459955" y="1285860"/>
              <a:ext cx="1703739" cy="120033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u="none">
                  <a:solidFill>
                    <a:srgbClr val="FF0000"/>
                  </a:solidFill>
                  <a:latin typeface="Tw Cen MT"/>
                  <a:cs typeface="Tw Cen MT"/>
                </a:rPr>
                <a:t>Threshold</a:t>
              </a:r>
            </a:p>
            <a:p>
              <a:pPr algn="ctr"/>
              <a:r>
                <a:rPr lang="pt-PT" u="none">
                  <a:latin typeface="Tw Cen MT"/>
                  <a:cs typeface="Tw Cen MT"/>
                </a:rPr>
                <a:t>(valor limite)</a:t>
              </a:r>
            </a:p>
            <a:p>
              <a:pPr algn="ctr"/>
              <a:endParaRPr lang="pt-PT" u="none">
                <a:latin typeface="Tw Cen MT"/>
                <a:cs typeface="Tw Cen MT"/>
              </a:endParaRPr>
            </a:p>
          </p:txBody>
        </p:sp>
        <p:sp>
          <p:nvSpPr>
            <p:cNvPr id="285717" name="Oval 18"/>
            <p:cNvSpPr>
              <a:spLocks noChangeArrowheads="1"/>
            </p:cNvSpPr>
            <p:nvPr/>
          </p:nvSpPr>
          <p:spPr bwMode="auto">
            <a:xfrm>
              <a:off x="2214546" y="2714620"/>
              <a:ext cx="2071702" cy="1571636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0" name="Bent-Up Arrow 19"/>
            <p:cNvSpPr/>
            <p:nvPr/>
          </p:nvSpPr>
          <p:spPr bwMode="auto">
            <a:xfrm flipH="1" flipV="1">
              <a:off x="3357581" y="2000240"/>
              <a:ext cx="500070" cy="714380"/>
            </a:xfrm>
            <a:prstGeom prst="bentUpArrow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1" name="Bent-Up Arrow 20"/>
            <p:cNvSpPr/>
            <p:nvPr/>
          </p:nvSpPr>
          <p:spPr bwMode="auto">
            <a:xfrm flipV="1">
              <a:off x="2857511" y="2000240"/>
              <a:ext cx="500071" cy="714380"/>
            </a:xfrm>
            <a:prstGeom prst="bentUpArrow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grpSp>
        <p:nvGrpSpPr>
          <p:cNvPr id="285703" name="Group 6"/>
          <p:cNvGrpSpPr>
            <a:grpSpLocks/>
          </p:cNvGrpSpPr>
          <p:nvPr/>
        </p:nvGrpSpPr>
        <p:grpSpPr bwMode="auto">
          <a:xfrm>
            <a:off x="1071563" y="5587207"/>
            <a:ext cx="7215187" cy="839788"/>
            <a:chOff x="478" y="3545"/>
            <a:chExt cx="4230" cy="529"/>
          </a:xfrm>
        </p:grpSpPr>
        <p:sp>
          <p:nvSpPr>
            <p:cNvPr id="285709" name="Rectangle 12"/>
            <p:cNvSpPr>
              <a:spLocks noChangeArrowheads="1"/>
            </p:cNvSpPr>
            <p:nvPr/>
          </p:nvSpPr>
          <p:spPr bwMode="auto">
            <a:xfrm>
              <a:off x="478" y="3564"/>
              <a:ext cx="4230" cy="51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85710" name="Text Box 7"/>
            <p:cNvSpPr txBox="1">
              <a:spLocks noChangeArrowheads="1"/>
            </p:cNvSpPr>
            <p:nvPr/>
          </p:nvSpPr>
          <p:spPr bwMode="auto">
            <a:xfrm>
              <a:off x="776" y="3686"/>
              <a:ext cx="136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u="none">
                  <a:latin typeface="Tw Cen MT"/>
                  <a:cs typeface="Tw Cen MT"/>
                </a:rPr>
                <a:t>Throughput</a:t>
              </a:r>
              <a:r>
                <a:rPr lang="pt-PT" sz="1800" u="none">
                  <a:latin typeface="Tw Cen MT"/>
                  <a:cs typeface="Tw Cen MT"/>
                </a:rPr>
                <a:t>max(t) =</a:t>
              </a:r>
              <a:r>
                <a:rPr lang="pt-PT" sz="900" u="none">
                  <a:latin typeface="Tw Cen MT"/>
                  <a:cs typeface="Tw Cen MT"/>
                </a:rPr>
                <a:t> </a:t>
              </a:r>
            </a:p>
          </p:txBody>
        </p:sp>
        <p:sp>
          <p:nvSpPr>
            <p:cNvPr id="285711" name="Text Box 8"/>
            <p:cNvSpPr txBox="1">
              <a:spLocks noChangeArrowheads="1"/>
            </p:cNvSpPr>
            <p:nvPr/>
          </p:nvSpPr>
          <p:spPr bwMode="auto">
            <a:xfrm>
              <a:off x="2192" y="3545"/>
              <a:ext cx="131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u="none">
                  <a:latin typeface="Tw Cen MT"/>
                  <a:cs typeface="Tw Cen MT"/>
                </a:rPr>
                <a:t>   Wmax (t)</a:t>
              </a:r>
              <a:r>
                <a:rPr lang="pt-PT" sz="1800" u="none">
                  <a:latin typeface="Tw Cen MT"/>
                  <a:cs typeface="Tw Cen MT"/>
                </a:rPr>
                <a:t> * MSS</a:t>
              </a:r>
              <a:r>
                <a:rPr lang="pt-PT" sz="900" u="none">
                  <a:latin typeface="Tw Cen MT"/>
                  <a:cs typeface="Tw Cen MT"/>
                </a:rPr>
                <a:t> </a:t>
              </a:r>
            </a:p>
          </p:txBody>
        </p:sp>
        <p:sp>
          <p:nvSpPr>
            <p:cNvPr id="285712" name="Text Box 9"/>
            <p:cNvSpPr txBox="1">
              <a:spLocks noChangeArrowheads="1"/>
            </p:cNvSpPr>
            <p:nvPr/>
          </p:nvSpPr>
          <p:spPr bwMode="auto">
            <a:xfrm>
              <a:off x="2846" y="3812"/>
              <a:ext cx="49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800" u="none">
                  <a:latin typeface="Tw Cen MT"/>
                  <a:cs typeface="Tw Cen MT"/>
                </a:rPr>
                <a:t>RTT</a:t>
              </a:r>
              <a:r>
                <a:rPr lang="pt-PT" sz="900" u="none">
                  <a:latin typeface="Tw Cen MT"/>
                  <a:cs typeface="Tw Cen MT"/>
                </a:rPr>
                <a:t> </a:t>
              </a:r>
              <a:r>
                <a:rPr lang="pt-PT" sz="1800" u="none">
                  <a:latin typeface="Tw Cen MT"/>
                  <a:cs typeface="Tw Cen MT"/>
                </a:rPr>
                <a:t>min</a:t>
              </a:r>
            </a:p>
          </p:txBody>
        </p:sp>
        <p:sp>
          <p:nvSpPr>
            <p:cNvPr id="285713" name="Text Box 10"/>
            <p:cNvSpPr txBox="1">
              <a:spLocks noChangeArrowheads="1"/>
            </p:cNvSpPr>
            <p:nvPr/>
          </p:nvSpPr>
          <p:spPr bwMode="auto">
            <a:xfrm>
              <a:off x="3949" y="3710"/>
              <a:ext cx="62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800" u="none">
                  <a:latin typeface="Tw Cen MT"/>
                  <a:cs typeface="Tw Cen MT"/>
                </a:rPr>
                <a:t>Bytes/sec</a:t>
              </a:r>
              <a:endParaRPr lang="pt-PT" sz="900" u="none">
                <a:latin typeface="Tw Cen MT"/>
                <a:cs typeface="Tw Cen MT"/>
              </a:endParaRPr>
            </a:p>
          </p:txBody>
        </p:sp>
        <p:sp>
          <p:nvSpPr>
            <p:cNvPr id="285714" name="Line 11"/>
            <p:cNvSpPr>
              <a:spLocks noChangeShapeType="1"/>
            </p:cNvSpPr>
            <p:nvPr/>
          </p:nvSpPr>
          <p:spPr bwMode="auto">
            <a:xfrm>
              <a:off x="2233" y="3804"/>
              <a:ext cx="1530" cy="1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cxnSp>
        <p:nvCxnSpPr>
          <p:cNvPr id="285704" name="Straight Arrow Connector 44"/>
          <p:cNvCxnSpPr>
            <a:cxnSpLocks noChangeShapeType="1"/>
          </p:cNvCxnSpPr>
          <p:nvPr/>
        </p:nvCxnSpPr>
        <p:spPr bwMode="auto">
          <a:xfrm rot="16200000" flipH="1">
            <a:off x="3536156" y="4393407"/>
            <a:ext cx="1214437" cy="857250"/>
          </a:xfrm>
          <a:prstGeom prst="straightConnector1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5705" name="Curved Right Arrow 27"/>
          <p:cNvSpPr>
            <a:spLocks noChangeArrowheads="1"/>
          </p:cNvSpPr>
          <p:nvPr/>
        </p:nvSpPr>
        <p:spPr bwMode="auto">
          <a:xfrm flipH="1">
            <a:off x="7500938" y="4286250"/>
            <a:ext cx="642937" cy="1000125"/>
          </a:xfrm>
          <a:prstGeom prst="curvedRightArrow">
            <a:avLst>
              <a:gd name="adj1" fmla="val 24997"/>
              <a:gd name="adj2" fmla="val 50001"/>
              <a:gd name="adj3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85706" name="Curved Right Arrow 28"/>
          <p:cNvSpPr>
            <a:spLocks noChangeArrowheads="1"/>
          </p:cNvSpPr>
          <p:nvPr/>
        </p:nvSpPr>
        <p:spPr bwMode="auto">
          <a:xfrm flipV="1">
            <a:off x="5286375" y="4214813"/>
            <a:ext cx="723900" cy="1000125"/>
          </a:xfrm>
          <a:prstGeom prst="curvedRightArrow">
            <a:avLst>
              <a:gd name="adj1" fmla="val 25003"/>
              <a:gd name="adj2" fmla="val 49999"/>
              <a:gd name="adj3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85707" name="TextBox 26"/>
          <p:cNvSpPr txBox="1">
            <a:spLocks noChangeArrowheads="1"/>
          </p:cNvSpPr>
          <p:nvPr/>
        </p:nvSpPr>
        <p:spPr bwMode="auto">
          <a:xfrm>
            <a:off x="6072188" y="4143375"/>
            <a:ext cx="118531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>
                <a:latin typeface="Tw Cen MT"/>
                <a:cs typeface="Tw Cen MT"/>
              </a:rPr>
              <a:t>Slow Start</a:t>
            </a:r>
          </a:p>
          <a:p>
            <a:pPr eaLnBrk="1" hangingPunct="1"/>
            <a:endParaRPr lang="en-US" sz="1800" u="none">
              <a:latin typeface="Tw Cen MT"/>
              <a:cs typeface="Tw Cen MT"/>
            </a:endParaRPr>
          </a:p>
          <a:p>
            <a:pPr eaLnBrk="1" hangingPunct="1"/>
            <a:r>
              <a:rPr lang="en-US" sz="1800" u="none">
                <a:latin typeface="Tw Cen MT"/>
                <a:cs typeface="Tw Cen MT"/>
              </a:rPr>
              <a:t>Congestion</a:t>
            </a:r>
          </a:p>
          <a:p>
            <a:pPr eaLnBrk="1" hangingPunct="1"/>
            <a:r>
              <a:rPr lang="en-US" sz="1800" u="none">
                <a:latin typeface="Tw Cen MT"/>
                <a:cs typeface="Tw Cen MT"/>
              </a:rPr>
              <a:t>Avoidance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677333" y="3214688"/>
            <a:ext cx="4609042" cy="7858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0800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defTabSz="762000" eaLnBrk="0" hangingPunct="0">
              <a:lnSpc>
                <a:spcPct val="90000"/>
              </a:lnSpc>
            </a:pPr>
            <a:r>
              <a:rPr lang="pt-PT" u="none" dirty="0" err="1">
                <a:latin typeface="Tw Cen MT"/>
                <a:cs typeface="Tw Cen MT"/>
              </a:rPr>
              <a:t>Maximum</a:t>
            </a:r>
            <a:r>
              <a:rPr lang="pt-PT" u="none" dirty="0">
                <a:latin typeface="Tw Cen MT"/>
                <a:cs typeface="Tw Cen MT"/>
              </a:rPr>
              <a:t> </a:t>
            </a:r>
            <a:r>
              <a:rPr lang="pt-PT" u="none" dirty="0" err="1">
                <a:latin typeface="Tw Cen MT"/>
                <a:cs typeface="Tw Cen MT"/>
              </a:rPr>
              <a:t>allowed</a:t>
            </a:r>
            <a:r>
              <a:rPr lang="pt-PT" u="none" dirty="0">
                <a:latin typeface="Tw Cen MT"/>
                <a:cs typeface="Tw Cen MT"/>
              </a:rPr>
              <a:t> </a:t>
            </a:r>
            <a:r>
              <a:rPr lang="pt-PT" u="none" dirty="0" err="1">
                <a:latin typeface="Tw Cen MT"/>
                <a:cs typeface="Tw Cen MT"/>
              </a:rPr>
              <a:t>window</a:t>
            </a:r>
            <a:r>
              <a:rPr lang="pt-PT" u="none" dirty="0">
                <a:latin typeface="Tw Cen MT"/>
                <a:cs typeface="Tw Cen MT"/>
              </a:rPr>
              <a:t> 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u="none" dirty="0">
                <a:latin typeface="Tw Cen MT"/>
                <a:cs typeface="Tw Cen MT"/>
              </a:rPr>
              <a:t>= </a:t>
            </a:r>
            <a:r>
              <a:rPr lang="pt-PT" u="none" dirty="0" err="1">
                <a:latin typeface="Tw Cen MT"/>
                <a:cs typeface="Tw Cen MT"/>
              </a:rPr>
              <a:t>minimum</a:t>
            </a:r>
            <a:r>
              <a:rPr lang="pt-PT" u="none" dirty="0">
                <a:latin typeface="Tw Cen MT"/>
                <a:cs typeface="Tw Cen MT"/>
              </a:rPr>
              <a:t> ( </a:t>
            </a:r>
            <a:r>
              <a:rPr lang="pt-PT" u="none" dirty="0" err="1">
                <a:latin typeface="Tw Cen MT"/>
                <a:cs typeface="Tw Cen MT"/>
              </a:rPr>
              <a:t>Receiver</a:t>
            </a:r>
            <a:r>
              <a:rPr lang="pt-PT" u="none" dirty="0">
                <a:latin typeface="Tw Cen MT"/>
                <a:cs typeface="Tw Cen MT"/>
              </a:rPr>
              <a:t> </a:t>
            </a:r>
            <a:r>
              <a:rPr lang="pt-PT" u="none" dirty="0" err="1">
                <a:latin typeface="Tw Cen MT"/>
                <a:cs typeface="Tw Cen MT"/>
              </a:rPr>
              <a:t>Window</a:t>
            </a:r>
            <a:r>
              <a:rPr lang="pt-PT" u="none" dirty="0">
                <a:latin typeface="Tw Cen MT"/>
                <a:cs typeface="Tw Cen MT"/>
              </a:rPr>
              <a:t>, </a:t>
            </a:r>
            <a:r>
              <a:rPr lang="pt-PT" u="none" dirty="0" err="1">
                <a:latin typeface="Tw Cen MT"/>
                <a:cs typeface="Tw Cen MT"/>
              </a:rPr>
              <a:t>Congwin</a:t>
            </a:r>
            <a:r>
              <a:rPr lang="pt-PT" u="none" dirty="0">
                <a:latin typeface="Tw Cen MT"/>
                <a:cs typeface="Tw Cen MT"/>
              </a:rPr>
              <a:t> )</a:t>
            </a:r>
            <a:endParaRPr lang="en-US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831671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376238" y="1643063"/>
            <a:ext cx="8429625" cy="10001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0800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8774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252943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pt-PT" dirty="0" err="1" smtClean="0">
                <a:latin typeface="Tw Cen MT"/>
                <a:ea typeface="ＭＳ Ｐゴシック" charset="0"/>
                <a:cs typeface="Tw Cen MT"/>
              </a:rPr>
              <a:t>Slow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start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48485" name="Rectangle 3"/>
          <p:cNvSpPr>
            <a:spLocks noChangeArrowheads="1"/>
          </p:cNvSpPr>
          <p:nvPr/>
        </p:nvSpPr>
        <p:spPr bwMode="auto">
          <a:xfrm>
            <a:off x="500063" y="1643063"/>
            <a:ext cx="8305800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Maximum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allowed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window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     =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minimum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(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Receiver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Window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, 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Congwin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)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C</a:t>
            </a:r>
            <a:r>
              <a:rPr lang="pt-PT" sz="2000" i="1" u="none" dirty="0" err="1">
                <a:solidFill>
                  <a:srgbClr val="000000"/>
                </a:solidFill>
                <a:latin typeface="Tw Cen MT"/>
                <a:cs typeface="Tw Cen MT"/>
              </a:rPr>
              <a:t>ongestion</a:t>
            </a:r>
            <a:r>
              <a:rPr lang="pt-PT" sz="20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i="1" u="none" dirty="0" err="1">
                <a:solidFill>
                  <a:srgbClr val="000000"/>
                </a:solidFill>
                <a:latin typeface="Tw Cen MT"/>
                <a:cs typeface="Tw Cen MT"/>
              </a:rPr>
              <a:t>window</a:t>
            </a:r>
            <a:r>
              <a:rPr lang="pt-PT" sz="20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gerida da seguinte forma durante esta fase: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1) No início ou após um período de saturação, o valor é igual a um segmento (equivalente ao MSS – 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Maximum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Segment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Size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2) Por cada ACK chegado ao receptor (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acked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),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Congwin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altLang="ja-JP" sz="2000" u="none" dirty="0">
                <a:solidFill>
                  <a:srgbClr val="000000"/>
                </a:solidFill>
                <a:latin typeface="Tw Cen MT"/>
                <a:cs typeface="Tw Cen MT"/>
              </a:rPr>
              <a:t>é incrementada de 1 MSS (logo, duplica em cada RTT)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Esta estratégia conduz a uma subida exponencial do valor de </a:t>
            </a:r>
            <a:r>
              <a:rPr lang="pt-PT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Congwin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. Quando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surge um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timeout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, anota-se o valor na variável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Threshold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e inicializa-se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Congwin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ao valor do MSS de novo.</a:t>
            </a:r>
          </a:p>
        </p:txBody>
      </p:sp>
    </p:spTree>
    <p:extLst>
      <p:ext uri="{BB962C8B-B14F-4D97-AF65-F5344CB8AC3E}">
        <p14:creationId xmlns:p14="http://schemas.microsoft.com/office/powerpoint/2010/main" val="1438982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7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09550" y="4767263"/>
            <a:ext cx="4257675" cy="849312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Aumento exponencial (por RTT) da dimensão da janela</a:t>
            </a:r>
          </a:p>
        </p:txBody>
      </p:sp>
      <p:sp>
        <p:nvSpPr>
          <p:cNvPr id="289798" name="Text Box 3"/>
          <p:cNvSpPr txBox="1">
            <a:spLocks noChangeArrowheads="1"/>
          </p:cNvSpPr>
          <p:nvPr/>
        </p:nvSpPr>
        <p:spPr bwMode="auto">
          <a:xfrm>
            <a:off x="666750" y="2252663"/>
            <a:ext cx="3733800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800" u="none" dirty="0">
                <a:latin typeface="Tw Cen MT"/>
                <a:cs typeface="Tw Cen MT"/>
              </a:rPr>
              <a:t>início: </a:t>
            </a:r>
            <a:r>
              <a:rPr lang="pt-PT" sz="1800" u="none" dirty="0" err="1">
                <a:latin typeface="Tw Cen MT"/>
                <a:cs typeface="Tw Cen MT"/>
              </a:rPr>
              <a:t>Congwin</a:t>
            </a:r>
            <a:r>
              <a:rPr lang="pt-PT" sz="1800" u="none" dirty="0">
                <a:latin typeface="Tw Cen MT"/>
                <a:cs typeface="Tw Cen MT"/>
              </a:rPr>
              <a:t> = 1</a:t>
            </a:r>
          </a:p>
          <a:p>
            <a:r>
              <a:rPr lang="pt-PT" sz="1800" u="none" dirty="0">
                <a:latin typeface="Tw Cen MT"/>
                <a:cs typeface="Tw Cen MT"/>
              </a:rPr>
              <a:t>para (cada segmento </a:t>
            </a:r>
            <a:r>
              <a:rPr lang="pt-PT" sz="1800" u="none" dirty="0" err="1">
                <a:latin typeface="Tw Cen MT"/>
                <a:cs typeface="Tw Cen MT"/>
              </a:rPr>
              <a:t>ACKed</a:t>
            </a:r>
            <a:r>
              <a:rPr lang="pt-PT" sz="1800" u="none" dirty="0">
                <a:latin typeface="Tw Cen MT"/>
                <a:cs typeface="Tw Cen MT"/>
              </a:rPr>
              <a:t>)</a:t>
            </a:r>
          </a:p>
          <a:p>
            <a:r>
              <a:rPr lang="pt-PT" sz="1800" u="none" dirty="0">
                <a:latin typeface="Tw Cen MT"/>
                <a:cs typeface="Tw Cen MT"/>
              </a:rPr>
              <a:t>      </a:t>
            </a:r>
            <a:r>
              <a:rPr lang="pt-PT" sz="1800" u="none" dirty="0" err="1">
                <a:latin typeface="Tw Cen MT"/>
                <a:cs typeface="Tw Cen MT"/>
              </a:rPr>
              <a:t>Congwin</a:t>
            </a:r>
            <a:r>
              <a:rPr lang="pt-PT" sz="1800" u="none" dirty="0">
                <a:latin typeface="Tw Cen MT"/>
                <a:cs typeface="Tw Cen MT"/>
              </a:rPr>
              <a:t> = Congwin+1 MSS</a:t>
            </a:r>
          </a:p>
          <a:p>
            <a:r>
              <a:rPr lang="pt-PT" sz="1800" u="none" dirty="0">
                <a:latin typeface="Tw Cen MT"/>
                <a:cs typeface="Tw Cen MT"/>
              </a:rPr>
              <a:t>até (</a:t>
            </a:r>
            <a:r>
              <a:rPr lang="pt-PT" sz="1800" u="none" dirty="0" err="1">
                <a:latin typeface="Tw Cen MT"/>
                <a:cs typeface="Tw Cen MT"/>
              </a:rPr>
              <a:t>loss</a:t>
            </a:r>
            <a:r>
              <a:rPr lang="pt-PT" sz="1800" u="none" dirty="0">
                <a:latin typeface="Tw Cen MT"/>
                <a:cs typeface="Tw Cen MT"/>
              </a:rPr>
              <a:t> </a:t>
            </a:r>
            <a:r>
              <a:rPr lang="pt-PT" sz="1800" u="none" dirty="0" err="1">
                <a:latin typeface="Tw Cen MT"/>
                <a:cs typeface="Tw Cen MT"/>
              </a:rPr>
              <a:t>event</a:t>
            </a:r>
            <a:r>
              <a:rPr lang="pt-PT" sz="1800" u="none" dirty="0">
                <a:latin typeface="Tw Cen MT"/>
                <a:cs typeface="Tw Cen MT"/>
              </a:rPr>
              <a:t> OR</a:t>
            </a:r>
          </a:p>
          <a:p>
            <a:r>
              <a:rPr lang="pt-PT" sz="1800" u="none" dirty="0">
                <a:latin typeface="Tw Cen MT"/>
                <a:cs typeface="Tw Cen MT"/>
              </a:rPr>
              <a:t>        </a:t>
            </a:r>
            <a:r>
              <a:rPr lang="pt-PT" sz="1800" u="none" dirty="0" err="1">
                <a:latin typeface="Tw Cen MT"/>
                <a:cs typeface="Tw Cen MT"/>
              </a:rPr>
              <a:t>CongWin</a:t>
            </a:r>
            <a:r>
              <a:rPr lang="pt-PT" sz="1800" u="none" dirty="0">
                <a:latin typeface="Tw Cen MT"/>
                <a:cs typeface="Tw Cen MT"/>
              </a:rPr>
              <a:t> &gt; </a:t>
            </a:r>
            <a:r>
              <a:rPr lang="pt-PT" sz="1800" u="none" dirty="0" err="1">
                <a:latin typeface="Tw Cen MT"/>
                <a:cs typeface="Tw Cen MT"/>
              </a:rPr>
              <a:t>Threshold</a:t>
            </a:r>
            <a:r>
              <a:rPr lang="pt-PT" sz="1800" u="none" dirty="0">
                <a:latin typeface="Tw Cen MT"/>
                <a:cs typeface="Tw Cen MT"/>
              </a:rPr>
              <a:t>)</a:t>
            </a:r>
          </a:p>
        </p:txBody>
      </p:sp>
      <p:sp>
        <p:nvSpPr>
          <p:cNvPr id="289799" name="Rectangle 4"/>
          <p:cNvSpPr>
            <a:spLocks noChangeArrowheads="1"/>
          </p:cNvSpPr>
          <p:nvPr/>
        </p:nvSpPr>
        <p:spPr bwMode="auto">
          <a:xfrm>
            <a:off x="576263" y="1839913"/>
            <a:ext cx="3924300" cy="24765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289800" name="Group 5"/>
          <p:cNvGrpSpPr>
            <a:grpSpLocks/>
          </p:cNvGrpSpPr>
          <p:nvPr/>
        </p:nvGrpSpPr>
        <p:grpSpPr bwMode="auto">
          <a:xfrm>
            <a:off x="609600" y="1643063"/>
            <a:ext cx="3887788" cy="457200"/>
            <a:chOff x="501" y="2462"/>
            <a:chExt cx="2449" cy="288"/>
          </a:xfrm>
        </p:grpSpPr>
        <p:sp>
          <p:nvSpPr>
            <p:cNvPr id="289832" name="Rectangle 6"/>
            <p:cNvSpPr>
              <a:spLocks noChangeArrowheads="1"/>
            </p:cNvSpPr>
            <p:nvPr/>
          </p:nvSpPr>
          <p:spPr bwMode="auto">
            <a:xfrm>
              <a:off x="546" y="2502"/>
              <a:ext cx="180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89833" name="Text Box 7"/>
            <p:cNvSpPr txBox="1">
              <a:spLocks noChangeArrowheads="1"/>
            </p:cNvSpPr>
            <p:nvPr/>
          </p:nvSpPr>
          <p:spPr bwMode="auto">
            <a:xfrm>
              <a:off x="501" y="2462"/>
              <a:ext cx="24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u="none">
                  <a:solidFill>
                    <a:srgbClr val="FF0000"/>
                  </a:solidFill>
                  <a:latin typeface="Tw Cen MT"/>
                  <a:cs typeface="Tw Cen MT"/>
                </a:rPr>
                <a:t>Slowstart algorithm</a:t>
              </a:r>
              <a:endParaRPr lang="en-US" u="none">
                <a:latin typeface="Tw Cen MT"/>
                <a:cs typeface="Tw Cen MT"/>
              </a:endParaRPr>
            </a:p>
          </p:txBody>
        </p:sp>
      </p:grpSp>
      <p:grpSp>
        <p:nvGrpSpPr>
          <p:cNvPr id="289801" name="Group 8"/>
          <p:cNvGrpSpPr>
            <a:grpSpLocks/>
          </p:cNvGrpSpPr>
          <p:nvPr/>
        </p:nvGrpSpPr>
        <p:grpSpPr bwMode="auto">
          <a:xfrm>
            <a:off x="4786313" y="1600200"/>
            <a:ext cx="3793948" cy="4335463"/>
            <a:chOff x="3334" y="827"/>
            <a:chExt cx="2007" cy="2731"/>
          </a:xfrm>
        </p:grpSpPr>
        <p:sp>
          <p:nvSpPr>
            <p:cNvPr id="289803" name="Line 9"/>
            <p:cNvSpPr>
              <a:spLocks noChangeShapeType="1"/>
            </p:cNvSpPr>
            <p:nvPr/>
          </p:nvSpPr>
          <p:spPr bwMode="auto">
            <a:xfrm>
              <a:off x="3591" y="1227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aphicFrame>
          <p:nvGraphicFramePr>
            <p:cNvPr id="289794" name="Object 2"/>
            <p:cNvGraphicFramePr>
              <a:graphicFrameLocks noChangeAspect="1"/>
            </p:cNvGraphicFramePr>
            <p:nvPr/>
          </p:nvGraphicFramePr>
          <p:xfrm>
            <a:off x="3334" y="827"/>
            <a:ext cx="306" cy="2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1" name="Clip" r:id="rId4" imgW="1307948" imgH="1084823" progId="MS_ClipArt_Gallery.2">
                    <p:embed/>
                  </p:oleObj>
                </mc:Choice>
                <mc:Fallback>
                  <p:oleObj name="Clip" r:id="rId4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34" y="827"/>
                          <a:ext cx="306" cy="2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9804" name="Text Box 11"/>
            <p:cNvSpPr txBox="1">
              <a:spLocks noChangeArrowheads="1"/>
            </p:cNvSpPr>
            <p:nvPr/>
          </p:nvSpPr>
          <p:spPr bwMode="auto">
            <a:xfrm>
              <a:off x="3670" y="827"/>
              <a:ext cx="379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>
                  <a:latin typeface="Tw Cen MT"/>
                  <a:cs typeface="Tw Cen MT"/>
                </a:rPr>
                <a:t>Host A</a:t>
              </a:r>
              <a:endParaRPr lang="en-US" sz="1000" u="none">
                <a:latin typeface="Tw Cen MT"/>
                <a:cs typeface="Tw Cen MT"/>
              </a:endParaRPr>
            </a:p>
          </p:txBody>
        </p:sp>
        <p:sp>
          <p:nvSpPr>
            <p:cNvPr id="289805" name="Text Box 12"/>
            <p:cNvSpPr txBox="1">
              <a:spLocks noChangeArrowheads="1"/>
            </p:cNvSpPr>
            <p:nvPr/>
          </p:nvSpPr>
          <p:spPr bwMode="auto">
            <a:xfrm rot="408567">
              <a:off x="4080" y="1131"/>
              <a:ext cx="570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 u="none">
                  <a:latin typeface="Tw Cen MT"/>
                  <a:cs typeface="Tw Cen MT"/>
                </a:rPr>
                <a:t>one segment</a:t>
              </a:r>
              <a:endParaRPr lang="en-US" sz="1000" u="none">
                <a:latin typeface="Tw Cen MT"/>
                <a:cs typeface="Tw Cen MT"/>
              </a:endParaRPr>
            </a:p>
          </p:txBody>
        </p:sp>
        <p:sp>
          <p:nvSpPr>
            <p:cNvPr id="289806" name="Text Box 13"/>
            <p:cNvSpPr txBox="1">
              <a:spLocks noChangeArrowheads="1"/>
            </p:cNvSpPr>
            <p:nvPr/>
          </p:nvSpPr>
          <p:spPr bwMode="auto">
            <a:xfrm rot="16200000">
              <a:off x="3338" y="1367"/>
              <a:ext cx="27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 u="none">
                  <a:latin typeface="Tw Cen MT"/>
                  <a:cs typeface="Tw Cen MT"/>
                </a:rPr>
                <a:t>RTT</a:t>
              </a:r>
              <a:endParaRPr lang="en-US" sz="1000" u="none">
                <a:latin typeface="Tw Cen MT"/>
                <a:cs typeface="Tw Cen MT"/>
              </a:endParaRPr>
            </a:p>
          </p:txBody>
        </p:sp>
        <p:graphicFrame>
          <p:nvGraphicFramePr>
            <p:cNvPr id="289795" name="Object 3"/>
            <p:cNvGraphicFramePr>
              <a:graphicFrameLocks noChangeAspect="1"/>
            </p:cNvGraphicFramePr>
            <p:nvPr/>
          </p:nvGraphicFramePr>
          <p:xfrm>
            <a:off x="5008" y="833"/>
            <a:ext cx="306" cy="2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2" name="Clip" r:id="rId6" imgW="1307948" imgH="1084823" progId="MS_ClipArt_Gallery.2">
                    <p:embed/>
                  </p:oleObj>
                </mc:Choice>
                <mc:Fallback>
                  <p:oleObj name="Clip" r:id="rId6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08" y="833"/>
                          <a:ext cx="306" cy="2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9807" name="Text Box 15"/>
            <p:cNvSpPr txBox="1">
              <a:spLocks noChangeArrowheads="1"/>
            </p:cNvSpPr>
            <p:nvPr/>
          </p:nvSpPr>
          <p:spPr bwMode="auto">
            <a:xfrm>
              <a:off x="4629" y="839"/>
              <a:ext cx="367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>
                  <a:latin typeface="Tw Cen MT"/>
                  <a:cs typeface="Tw Cen MT"/>
                </a:rPr>
                <a:t>Host B</a:t>
              </a:r>
              <a:endParaRPr lang="en-US" sz="1000" u="none">
                <a:latin typeface="Tw Cen MT"/>
                <a:cs typeface="Tw Cen MT"/>
              </a:endParaRPr>
            </a:p>
          </p:txBody>
        </p:sp>
        <p:sp>
          <p:nvSpPr>
            <p:cNvPr id="289808" name="Line 16"/>
            <p:cNvSpPr>
              <a:spLocks noChangeShapeType="1"/>
            </p:cNvSpPr>
            <p:nvPr/>
          </p:nvSpPr>
          <p:spPr bwMode="auto">
            <a:xfrm>
              <a:off x="3588" y="1110"/>
              <a:ext cx="0" cy="242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89809" name="Line 17"/>
            <p:cNvSpPr>
              <a:spLocks noChangeShapeType="1"/>
            </p:cNvSpPr>
            <p:nvPr/>
          </p:nvSpPr>
          <p:spPr bwMode="auto">
            <a:xfrm>
              <a:off x="5172" y="1134"/>
              <a:ext cx="0" cy="242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89810" name="Line 18"/>
            <p:cNvSpPr>
              <a:spLocks noChangeShapeType="1"/>
            </p:cNvSpPr>
            <p:nvPr/>
          </p:nvSpPr>
          <p:spPr bwMode="auto">
            <a:xfrm flipH="1" flipV="1">
              <a:off x="3474" y="1218"/>
              <a:ext cx="3" cy="1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89811" name="Line 19"/>
            <p:cNvSpPr>
              <a:spLocks noChangeShapeType="1"/>
            </p:cNvSpPr>
            <p:nvPr/>
          </p:nvSpPr>
          <p:spPr bwMode="auto">
            <a:xfrm>
              <a:off x="3480" y="1572"/>
              <a:ext cx="3" cy="14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89812" name="Line 20"/>
            <p:cNvSpPr>
              <a:spLocks noChangeShapeType="1"/>
            </p:cNvSpPr>
            <p:nvPr/>
          </p:nvSpPr>
          <p:spPr bwMode="auto">
            <a:xfrm flipV="1">
              <a:off x="3576" y="1482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289813" name="Group 21"/>
            <p:cNvGrpSpPr>
              <a:grpSpLocks/>
            </p:cNvGrpSpPr>
            <p:nvPr/>
          </p:nvGrpSpPr>
          <p:grpSpPr bwMode="auto">
            <a:xfrm>
              <a:off x="5017" y="3212"/>
              <a:ext cx="324" cy="233"/>
              <a:chOff x="3342" y="3530"/>
              <a:chExt cx="324" cy="233"/>
            </a:xfrm>
          </p:grpSpPr>
          <p:sp>
            <p:nvSpPr>
              <p:cNvPr id="289830" name="Rectangle 22"/>
              <p:cNvSpPr>
                <a:spLocks noChangeArrowheads="1"/>
              </p:cNvSpPr>
              <p:nvPr/>
            </p:nvSpPr>
            <p:spPr bwMode="auto">
              <a:xfrm>
                <a:off x="3342" y="3576"/>
                <a:ext cx="324" cy="15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89831" name="Text Box 23"/>
              <p:cNvSpPr txBox="1">
                <a:spLocks noChangeArrowheads="1"/>
              </p:cNvSpPr>
              <p:nvPr/>
            </p:nvSpPr>
            <p:spPr bwMode="auto">
              <a:xfrm>
                <a:off x="3361" y="3530"/>
                <a:ext cx="300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800" u="none">
                    <a:latin typeface="Tw Cen MT"/>
                    <a:cs typeface="Tw Cen MT"/>
                  </a:rPr>
                  <a:t>time</a:t>
                </a:r>
                <a:endParaRPr lang="en-US" sz="1000" u="none">
                  <a:latin typeface="Tw Cen MT"/>
                  <a:cs typeface="Tw Cen MT"/>
                </a:endParaRPr>
              </a:p>
            </p:txBody>
          </p:sp>
        </p:grpSp>
        <p:sp>
          <p:nvSpPr>
            <p:cNvPr id="289814" name="Line 24"/>
            <p:cNvSpPr>
              <a:spLocks noChangeShapeType="1"/>
            </p:cNvSpPr>
            <p:nvPr/>
          </p:nvSpPr>
          <p:spPr bwMode="auto">
            <a:xfrm>
              <a:off x="3594" y="1719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89815" name="Line 25"/>
            <p:cNvSpPr>
              <a:spLocks noChangeShapeType="1"/>
            </p:cNvSpPr>
            <p:nvPr/>
          </p:nvSpPr>
          <p:spPr bwMode="auto">
            <a:xfrm>
              <a:off x="3591" y="1773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89816" name="Line 26"/>
            <p:cNvSpPr>
              <a:spLocks noChangeShapeType="1"/>
            </p:cNvSpPr>
            <p:nvPr/>
          </p:nvSpPr>
          <p:spPr bwMode="auto">
            <a:xfrm flipV="1">
              <a:off x="3591" y="2103"/>
              <a:ext cx="1593" cy="22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89817" name="Line 27"/>
            <p:cNvSpPr>
              <a:spLocks noChangeShapeType="1"/>
            </p:cNvSpPr>
            <p:nvPr/>
          </p:nvSpPr>
          <p:spPr bwMode="auto">
            <a:xfrm flipV="1">
              <a:off x="3600" y="2181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89818" name="Text Box 28"/>
            <p:cNvSpPr txBox="1">
              <a:spLocks noChangeArrowheads="1"/>
            </p:cNvSpPr>
            <p:nvPr/>
          </p:nvSpPr>
          <p:spPr bwMode="auto">
            <a:xfrm rot="408567">
              <a:off x="4203" y="1674"/>
              <a:ext cx="600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 u="none">
                  <a:latin typeface="Tw Cen MT"/>
                  <a:cs typeface="Tw Cen MT"/>
                </a:rPr>
                <a:t>two segments</a:t>
              </a:r>
              <a:endParaRPr lang="en-US" sz="1000" u="none">
                <a:latin typeface="Tw Cen MT"/>
                <a:cs typeface="Tw Cen MT"/>
              </a:endParaRPr>
            </a:p>
          </p:txBody>
        </p:sp>
        <p:sp>
          <p:nvSpPr>
            <p:cNvPr id="289819" name="Text Box 29"/>
            <p:cNvSpPr txBox="1">
              <a:spLocks noChangeArrowheads="1"/>
            </p:cNvSpPr>
            <p:nvPr/>
          </p:nvSpPr>
          <p:spPr bwMode="auto">
            <a:xfrm rot="408567">
              <a:off x="4388" y="2339"/>
              <a:ext cx="616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 u="none">
                  <a:latin typeface="Tw Cen MT"/>
                  <a:cs typeface="Tw Cen MT"/>
                </a:rPr>
                <a:t>four segments</a:t>
              </a:r>
              <a:endParaRPr lang="en-US" sz="1000" u="none">
                <a:latin typeface="Tw Cen MT"/>
                <a:cs typeface="Tw Cen MT"/>
              </a:endParaRPr>
            </a:p>
          </p:txBody>
        </p:sp>
        <p:grpSp>
          <p:nvGrpSpPr>
            <p:cNvPr id="289820" name="Group 30"/>
            <p:cNvGrpSpPr>
              <a:grpSpLocks/>
            </p:cNvGrpSpPr>
            <p:nvPr/>
          </p:nvGrpSpPr>
          <p:grpSpPr bwMode="auto">
            <a:xfrm>
              <a:off x="3588" y="2352"/>
              <a:ext cx="1587" cy="411"/>
              <a:chOff x="3954" y="2214"/>
              <a:chExt cx="1587" cy="411"/>
            </a:xfrm>
          </p:grpSpPr>
          <p:sp>
            <p:nvSpPr>
              <p:cNvPr id="289826" name="Line 31"/>
              <p:cNvSpPr>
                <a:spLocks noChangeShapeType="1"/>
              </p:cNvSpPr>
              <p:nvPr/>
            </p:nvSpPr>
            <p:spPr bwMode="auto">
              <a:xfrm>
                <a:off x="3963" y="2214"/>
                <a:ext cx="1578" cy="222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89827" name="Line 32"/>
              <p:cNvSpPr>
                <a:spLocks noChangeShapeType="1"/>
              </p:cNvSpPr>
              <p:nvPr/>
            </p:nvSpPr>
            <p:spPr bwMode="auto">
              <a:xfrm>
                <a:off x="3954" y="2274"/>
                <a:ext cx="1578" cy="222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89828" name="Line 33"/>
              <p:cNvSpPr>
                <a:spLocks noChangeShapeType="1"/>
              </p:cNvSpPr>
              <p:nvPr/>
            </p:nvSpPr>
            <p:spPr bwMode="auto">
              <a:xfrm>
                <a:off x="3963" y="2340"/>
                <a:ext cx="1578" cy="222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89829" name="Line 34"/>
              <p:cNvSpPr>
                <a:spLocks noChangeShapeType="1"/>
              </p:cNvSpPr>
              <p:nvPr/>
            </p:nvSpPr>
            <p:spPr bwMode="auto">
              <a:xfrm>
                <a:off x="3957" y="2403"/>
                <a:ext cx="1578" cy="222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289821" name="Group 35"/>
            <p:cNvGrpSpPr>
              <a:grpSpLocks/>
            </p:cNvGrpSpPr>
            <p:nvPr/>
          </p:nvGrpSpPr>
          <p:grpSpPr bwMode="auto">
            <a:xfrm flipV="1">
              <a:off x="3768" y="2592"/>
              <a:ext cx="1404" cy="381"/>
              <a:chOff x="3954" y="2214"/>
              <a:chExt cx="1587" cy="411"/>
            </a:xfrm>
          </p:grpSpPr>
          <p:sp>
            <p:nvSpPr>
              <p:cNvPr id="289822" name="Line 36"/>
              <p:cNvSpPr>
                <a:spLocks noChangeShapeType="1"/>
              </p:cNvSpPr>
              <p:nvPr/>
            </p:nvSpPr>
            <p:spPr bwMode="auto">
              <a:xfrm>
                <a:off x="3963" y="2214"/>
                <a:ext cx="1578" cy="222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89823" name="Line 37"/>
              <p:cNvSpPr>
                <a:spLocks noChangeShapeType="1"/>
              </p:cNvSpPr>
              <p:nvPr/>
            </p:nvSpPr>
            <p:spPr bwMode="auto">
              <a:xfrm>
                <a:off x="3954" y="2274"/>
                <a:ext cx="1578" cy="222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89824" name="Line 38"/>
              <p:cNvSpPr>
                <a:spLocks noChangeShapeType="1"/>
              </p:cNvSpPr>
              <p:nvPr/>
            </p:nvSpPr>
            <p:spPr bwMode="auto">
              <a:xfrm>
                <a:off x="3963" y="2340"/>
                <a:ext cx="1578" cy="222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89825" name="Line 39"/>
              <p:cNvSpPr>
                <a:spLocks noChangeShapeType="1"/>
              </p:cNvSpPr>
              <p:nvPr/>
            </p:nvSpPr>
            <p:spPr bwMode="auto">
              <a:xfrm>
                <a:off x="3957" y="2403"/>
                <a:ext cx="1578" cy="222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</p:grpSp>
      <p:sp>
        <p:nvSpPr>
          <p:cNvPr id="289802" name="Rectangle 4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Tw Cen MT"/>
                <a:ea typeface="ＭＳ Ｐゴシック" charset="0"/>
                <a:cs typeface="Tw Cen MT"/>
              </a:rPr>
              <a:t>TCP “Slowstart”</a:t>
            </a:r>
            <a:endParaRPr lang="pt-PT" sz="360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674939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3" name="Text Box 2"/>
          <p:cNvSpPr txBox="1">
            <a:spLocks noChangeArrowheads="1"/>
          </p:cNvSpPr>
          <p:nvPr/>
        </p:nvSpPr>
        <p:spPr bwMode="auto">
          <a:xfrm>
            <a:off x="357188" y="2428875"/>
            <a:ext cx="38862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/*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slowstart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acabou pois */ </a:t>
            </a:r>
          </a:p>
          <a:p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/*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Congwin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&gt;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threshold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 */</a:t>
            </a:r>
          </a:p>
          <a:p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Até (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loss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event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) {</a:t>
            </a:r>
          </a:p>
          <a:p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por cada w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segments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 </a:t>
            </a:r>
          </a:p>
          <a:p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ACKed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:</a:t>
            </a:r>
          </a:p>
          <a:p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   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Congwin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++</a:t>
            </a:r>
          </a:p>
          <a:p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}</a:t>
            </a:r>
          </a:p>
          <a:p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threshold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=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Congwin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/2</a:t>
            </a:r>
          </a:p>
          <a:p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Congwin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= 1</a:t>
            </a:r>
          </a:p>
          <a:p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Recomeçar a fase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slowstart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91844" name="Rectangle 3"/>
          <p:cNvSpPr>
            <a:spLocks noChangeArrowheads="1"/>
          </p:cNvSpPr>
          <p:nvPr/>
        </p:nvSpPr>
        <p:spPr bwMode="auto">
          <a:xfrm>
            <a:off x="285750" y="1949450"/>
            <a:ext cx="4067175" cy="3762375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91845" name="Rectangle 4"/>
          <p:cNvSpPr>
            <a:spLocks noChangeArrowheads="1"/>
          </p:cNvSpPr>
          <p:nvPr/>
        </p:nvSpPr>
        <p:spPr bwMode="auto">
          <a:xfrm>
            <a:off x="957263" y="2063750"/>
            <a:ext cx="3133725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91846" name="Text Box 5"/>
          <p:cNvSpPr txBox="1">
            <a:spLocks noChangeArrowheads="1"/>
          </p:cNvSpPr>
          <p:nvPr/>
        </p:nvSpPr>
        <p:spPr bwMode="auto">
          <a:xfrm>
            <a:off x="285750" y="1428750"/>
            <a:ext cx="3986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u="none">
                <a:solidFill>
                  <a:srgbClr val="000000"/>
                </a:solidFill>
                <a:latin typeface="Tw Cen MT"/>
                <a:cs typeface="Tw Cen MT"/>
              </a:rPr>
              <a:t>Congestion avoidance</a:t>
            </a:r>
          </a:p>
        </p:txBody>
      </p:sp>
      <p:pic>
        <p:nvPicPr>
          <p:cNvPr id="291847" name="Picture 6" descr="congwi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1928813"/>
            <a:ext cx="4340225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1848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Segunda fase – subida linear</a:t>
            </a:r>
          </a:p>
        </p:txBody>
      </p:sp>
    </p:spTree>
    <p:extLst>
      <p:ext uri="{BB962C8B-B14F-4D97-AF65-F5344CB8AC3E}">
        <p14:creationId xmlns:p14="http://schemas.microsoft.com/office/powerpoint/2010/main" val="2459514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1" name="Rectangle 2"/>
          <p:cNvSpPr>
            <a:spLocks noChangeArrowheads="1"/>
          </p:cNvSpPr>
          <p:nvPr/>
        </p:nvSpPr>
        <p:spPr bwMode="auto">
          <a:xfrm>
            <a:off x="957263" y="2063750"/>
            <a:ext cx="3133725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3892" name="Text Box 3"/>
          <p:cNvSpPr txBox="1">
            <a:spLocks noChangeArrowheads="1"/>
          </p:cNvSpPr>
          <p:nvPr/>
        </p:nvSpPr>
        <p:spPr bwMode="auto">
          <a:xfrm>
            <a:off x="533400" y="1524000"/>
            <a:ext cx="80772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O Algoritmo descrito tem  a designação de TCP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Tahoe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. A variante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mais recente,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designada por TCP Reno, trata a perca de um pacote isolado (assinalada por aparecerem 3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ACKs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seguidos da mesma sequência) de forma diferente.</a:t>
            </a:r>
          </a:p>
          <a:p>
            <a:pPr>
              <a:buFontTx/>
              <a:buChar char="•"/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Com TCP Reno, quando a perca isolada de um pacote é detectada, a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Congwin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é reduzida a metade mas a fase 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slow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start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é evitada entrando-se logo na fase de subida linear (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congestion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avoidance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).</a:t>
            </a:r>
          </a:p>
          <a:p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Existem outras variantes mais modernas deste algoritmo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(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TCP Vegas, etc. 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B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em como outras propostas mais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recentes </a:t>
            </a:r>
            <a:r>
              <a:rPr lang="en-US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para</a:t>
            </a:r>
            <a:r>
              <a:rPr lang="en-US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suporte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TCP/IP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em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redes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de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muito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alta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velocidade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  <a:p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	Inclusão de uma fase de FAST RECOVERY</a:t>
            </a:r>
          </a:p>
          <a:p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93893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Variantes (</a:t>
            </a:r>
            <a:r>
              <a:rPr lang="pt-PT" sz="4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Tahoe</a:t>
            </a:r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vs. Reno) </a:t>
            </a:r>
          </a:p>
        </p:txBody>
      </p:sp>
    </p:spTree>
    <p:extLst>
      <p:ext uri="{BB962C8B-B14F-4D97-AF65-F5344CB8AC3E}">
        <p14:creationId xmlns:p14="http://schemas.microsoft.com/office/powerpoint/2010/main" val="3840701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Variantes </a:t>
            </a:r>
            <a:r>
              <a:rPr lang="pt-PT" sz="4800" dirty="0" err="1">
                <a:latin typeface="Tw Cen MT"/>
                <a:ea typeface="ＭＳ Ｐゴシック" charset="0"/>
                <a:cs typeface="Tw Cen MT"/>
              </a:rPr>
              <a:t>Tahoe</a:t>
            </a:r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 vs. Reno</a:t>
            </a:r>
          </a:p>
        </p:txBody>
      </p:sp>
      <p:pic>
        <p:nvPicPr>
          <p:cNvPr id="29594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" y="2033866"/>
            <a:ext cx="8589963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9128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dirty="0">
                <a:latin typeface="Tw Cen MT" charset="0"/>
                <a:ea typeface="ＭＳ Ｐゴシック" charset="0"/>
                <a:cs typeface="ＭＳ Ｐゴシック" charset="0"/>
              </a:rPr>
              <a:t>Nota prévia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524000" y="2286000"/>
            <a:ext cx="664527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 dirty="0">
                <a:latin typeface="Tw Cen MT" charset="0"/>
                <a:cs typeface="Tw Cen MT" charset="0"/>
              </a:rPr>
              <a:t>A estrutura da apresentação é semelhante à do Cap. 1 do livro base de suporte à disciplina e utiliza algumas das figuras, textos e outros materiais desse mesmo livro</a:t>
            </a:r>
          </a:p>
          <a:p>
            <a:pPr eaLnBrk="1" hangingPunct="1"/>
            <a:endParaRPr lang="pt-PT" u="none" dirty="0">
              <a:latin typeface="Tw Cen MT" charset="0"/>
              <a:cs typeface="Tw Cen MT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James F.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Kurose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and</a:t>
            </a:r>
            <a:r>
              <a:rPr lang="pt-PT" sz="2000" u="none" dirty="0">
                <a:latin typeface="Tw Cen MT" charset="0"/>
                <a:cs typeface="Times New Roman" charset="0"/>
              </a:rPr>
              <a:t> Keith W. Ross,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"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Computer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Networking</a:t>
            </a:r>
            <a:r>
              <a:rPr lang="pt-PT" sz="2000" u="none" dirty="0">
                <a:latin typeface="Tw Cen MT" charset="0"/>
                <a:cs typeface="Times New Roman" charset="0"/>
              </a:rPr>
              <a:t> - A Top-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Down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Approach</a:t>
            </a:r>
            <a:r>
              <a:rPr lang="ja-JP" altLang="pt-PT" sz="2000" u="none" dirty="0">
                <a:latin typeface="Tw Cen MT" charset="0"/>
                <a:cs typeface="Times New Roman" charset="0"/>
              </a:rPr>
              <a:t>“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 err="1">
                <a:latin typeface="Tw Cen MT" charset="0"/>
                <a:cs typeface="Times New Roman" charset="0"/>
              </a:rPr>
              <a:t>Pearson-Addison</a:t>
            </a:r>
            <a:r>
              <a:rPr lang="pt-PT" sz="2000" u="none" dirty="0">
                <a:latin typeface="Tw Cen MT" charset="0"/>
                <a:cs typeface="Times New Roman" charset="0"/>
              </a:rPr>
              <a:t> Wesley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Longman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Inc</a:t>
            </a:r>
            <a:r>
              <a:rPr lang="pt-PT" sz="2000" u="none" dirty="0">
                <a:latin typeface="Tw Cen MT" charset="0"/>
                <a:cs typeface="Times New Roman" charset="0"/>
              </a:rPr>
              <a:t>., 5th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Edition</a:t>
            </a:r>
            <a:r>
              <a:rPr lang="pt-PT" sz="2000" u="none" dirty="0">
                <a:latin typeface="Tw Cen MT" charset="0"/>
                <a:cs typeface="Times New Roman" charset="0"/>
              </a:rPr>
              <a:t>, 2010</a:t>
            </a:r>
            <a:endParaRPr lang="pt-PT" u="none" dirty="0">
              <a:latin typeface="Tw Cen MT" charset="0"/>
              <a:cs typeface="Times New Roman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BC56EE3-7988-2B49-9F04-D072C591B181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643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772400" cy="7620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800" dirty="0" err="1">
                <a:latin typeface="Tw Cen MT"/>
                <a:ea typeface="ＭＳ Ｐゴシック" charset="0"/>
                <a:cs typeface="Tw Cen MT"/>
              </a:rPr>
              <a:t>Vis</a:t>
            </a:r>
            <a:r>
              <a:rPr lang="en-US" altLang="ja-JP" sz="4800" dirty="0" err="1">
                <a:latin typeface="Tw Cen MT"/>
                <a:ea typeface="ヒラギノ角ゴ Pro W3" charset="0"/>
                <a:cs typeface="Tw Cen MT"/>
              </a:rPr>
              <a:t>ão</a:t>
            </a:r>
            <a:r>
              <a:rPr lang="en-US" altLang="ja-JP" sz="4800" dirty="0"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en-US" altLang="ja-JP" sz="4800" dirty="0" err="1">
                <a:latin typeface="Tw Cen MT"/>
                <a:ea typeface="ヒラギノ角ゴ Pro W3" charset="0"/>
                <a:cs typeface="Tw Cen MT"/>
              </a:rPr>
              <a:t>sintética</a:t>
            </a:r>
            <a:endParaRPr lang="en-US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97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24235"/>
            <a:ext cx="8181975" cy="464820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00000"/>
              </a:lnSpc>
              <a:spcBef>
                <a:spcPct val="70000"/>
              </a:spcBef>
            </a:pPr>
            <a:r>
              <a:rPr lang="en-US" dirty="0">
                <a:latin typeface="Tw Cen MT"/>
                <a:ea typeface="ＭＳ Ｐゴシック" charset="0"/>
                <a:cs typeface="Tw Cen MT"/>
              </a:rPr>
              <a:t>Se a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CongWin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est</a:t>
            </a:r>
            <a:r>
              <a:rPr lang="en-US" altLang="ja-JP" dirty="0" err="1">
                <a:latin typeface="Tw Cen MT"/>
                <a:ea typeface="ＭＳ Ｐゴシック" charset="0"/>
                <a:cs typeface="Tw Cen MT"/>
              </a:rPr>
              <a:t>á</a:t>
            </a:r>
            <a:r>
              <a:rPr lang="en-US" altLang="ja-JP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altLang="ja-JP" dirty="0" err="1">
                <a:latin typeface="Tw Cen MT"/>
                <a:ea typeface="ＭＳ Ｐゴシック" charset="0"/>
                <a:cs typeface="Tw Cen MT"/>
              </a:rPr>
              <a:t>abaixo</a:t>
            </a:r>
            <a:r>
              <a:rPr lang="en-US" altLang="ja-JP" dirty="0">
                <a:latin typeface="Tw Cen MT"/>
                <a:ea typeface="ＭＳ Ｐゴシック" charset="0"/>
                <a:cs typeface="Tw Cen MT"/>
              </a:rPr>
              <a:t> de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Threshold, o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emissor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est</a:t>
            </a:r>
            <a:r>
              <a:rPr lang="en-US" altLang="ja-JP" dirty="0" err="1">
                <a:latin typeface="Tw Cen MT"/>
                <a:ea typeface="ＭＳ Ｐゴシック" charset="0"/>
                <a:cs typeface="Tw Cen MT"/>
              </a:rPr>
              <a:t>á</a:t>
            </a:r>
            <a:r>
              <a:rPr lang="en-US" altLang="ja-JP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altLang="ja-JP" dirty="0" err="1">
                <a:latin typeface="Tw Cen MT"/>
                <a:ea typeface="ＭＳ Ｐゴシック" charset="0"/>
                <a:cs typeface="Tw Cen MT"/>
              </a:rPr>
              <a:t>na</a:t>
            </a:r>
            <a:r>
              <a:rPr lang="en-US" altLang="ja-JP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altLang="ja-JP" dirty="0" err="1">
                <a:latin typeface="Tw Cen MT"/>
                <a:ea typeface="ＭＳ Ｐゴシック" charset="0"/>
                <a:cs typeface="Tw Cen MT"/>
              </a:rPr>
              <a:t>fase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slow-start, a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janela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cresce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exponencialmente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.</a:t>
            </a:r>
          </a:p>
          <a:p>
            <a:pPr eaLnBrk="1" hangingPunct="1">
              <a:lnSpc>
                <a:spcPct val="100000"/>
              </a:lnSpc>
              <a:spcBef>
                <a:spcPct val="70000"/>
              </a:spcBef>
            </a:pPr>
            <a:r>
              <a:rPr lang="en-US" dirty="0" err="1">
                <a:latin typeface="Tw Cen MT"/>
                <a:ea typeface="ＭＳ Ｐゴシック" charset="0"/>
                <a:cs typeface="Tw Cen MT"/>
              </a:rPr>
              <a:t>Quando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a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CongWin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est</a:t>
            </a:r>
            <a:r>
              <a:rPr lang="en-US" altLang="ja-JP" dirty="0" err="1">
                <a:latin typeface="Tw Cen MT"/>
                <a:ea typeface="ＭＳ Ｐゴシック" charset="0"/>
                <a:cs typeface="Tw Cen MT"/>
              </a:rPr>
              <a:t>á</a:t>
            </a:r>
            <a:r>
              <a:rPr lang="en-US" altLang="ja-JP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altLang="ja-JP" dirty="0" err="1">
                <a:latin typeface="Tw Cen MT"/>
                <a:ea typeface="ＭＳ Ｐゴシック" charset="0"/>
                <a:cs typeface="Tw Cen MT"/>
              </a:rPr>
              <a:t>acima</a:t>
            </a:r>
            <a:r>
              <a:rPr lang="en-US" altLang="ja-JP" dirty="0">
                <a:latin typeface="Tw Cen MT"/>
                <a:ea typeface="ＭＳ Ｐゴシック" charset="0"/>
                <a:cs typeface="Tw Cen MT"/>
              </a:rPr>
              <a:t> de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Threshold, o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emissor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est</a:t>
            </a:r>
            <a:r>
              <a:rPr lang="en-US" altLang="ja-JP" dirty="0" err="1">
                <a:latin typeface="Tw Cen MT"/>
                <a:ea typeface="ＭＳ Ｐゴシック" charset="0"/>
                <a:cs typeface="Tw Cen MT"/>
              </a:rPr>
              <a:t>á</a:t>
            </a:r>
            <a:r>
              <a:rPr lang="en-US" altLang="ja-JP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altLang="ja-JP" dirty="0" err="1">
                <a:latin typeface="Tw Cen MT"/>
                <a:ea typeface="ＭＳ Ｐゴシック" charset="0"/>
                <a:cs typeface="Tw Cen MT"/>
              </a:rPr>
              <a:t>na</a:t>
            </a:r>
            <a:r>
              <a:rPr lang="en-US" altLang="ja-JP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altLang="ja-JP" dirty="0" err="1">
                <a:latin typeface="Tw Cen MT"/>
                <a:ea typeface="ＭＳ Ｐゴシック" charset="0"/>
                <a:cs typeface="Tw Cen MT"/>
              </a:rPr>
              <a:t>fase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congestion-avoidance, a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janela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cresce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linearmente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.</a:t>
            </a:r>
          </a:p>
          <a:p>
            <a:pPr eaLnBrk="1" hangingPunct="1">
              <a:lnSpc>
                <a:spcPct val="100000"/>
              </a:lnSpc>
              <a:spcBef>
                <a:spcPct val="70000"/>
              </a:spcBef>
            </a:pPr>
            <a:r>
              <a:rPr lang="en-US" dirty="0">
                <a:latin typeface="Tw Cen MT"/>
                <a:ea typeface="ＭＳ Ｐゴシック" charset="0"/>
                <a:cs typeface="Tw Cen MT"/>
              </a:rPr>
              <a:t>Se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ocorre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um triple duplicate ACK,                 </a:t>
            </a:r>
            <a:endParaRPr lang="en-US" dirty="0" smtClean="0">
              <a:latin typeface="Tw Cen MT"/>
              <a:ea typeface="ＭＳ Ｐゴシック" charset="0"/>
              <a:cs typeface="Tw Cen MT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70000"/>
              </a:spcBef>
              <a:buNone/>
            </a:pP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         Threshold 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=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CongWin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/2 e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CongWin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= Threshold.</a:t>
            </a:r>
          </a:p>
          <a:p>
            <a:pPr eaLnBrk="1" hangingPunct="1">
              <a:lnSpc>
                <a:spcPct val="100000"/>
              </a:lnSpc>
              <a:spcBef>
                <a:spcPct val="70000"/>
              </a:spcBef>
            </a:pPr>
            <a:r>
              <a:rPr lang="en-US" dirty="0">
                <a:latin typeface="Tw Cen MT"/>
                <a:ea typeface="ＭＳ Ｐゴシック" charset="0"/>
                <a:cs typeface="Tw Cen MT"/>
              </a:rPr>
              <a:t>Se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ocore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um timeout, Threshold =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CongWin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/2 e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CongWin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= 1 MSS (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ou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CongWin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= </a:t>
            </a:r>
            <a:r>
              <a:rPr lang="en-US" dirty="0" err="1" smtClean="0">
                <a:latin typeface="Tw Cen MT"/>
                <a:ea typeface="ＭＳ Ｐゴシック" charset="0"/>
                <a:cs typeface="Tw Cen MT"/>
              </a:rPr>
              <a:t>Thereshold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dirty="0" err="1" smtClean="0">
                <a:latin typeface="Tw Cen MT"/>
                <a:ea typeface="ＭＳ Ｐゴシック" charset="0"/>
                <a:cs typeface="Tw Cen MT"/>
              </a:rPr>
              <a:t>na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dirty="0" err="1" smtClean="0">
                <a:latin typeface="Tw Cen MT"/>
                <a:ea typeface="ＭＳ Ｐゴシック" charset="0"/>
                <a:cs typeface="Tw Cen MT"/>
              </a:rPr>
              <a:t>versão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 Reno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68516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772400" cy="685800"/>
          </a:xfrm>
        </p:spPr>
        <p:txBody>
          <a:bodyPr>
            <a:noAutofit/>
          </a:bodyPr>
          <a:lstStyle/>
          <a:p>
            <a:pPr eaLnBrk="1" hangingPunct="1"/>
            <a:r>
              <a:rPr lang="en-US">
                <a:latin typeface="Tw Cen MT"/>
                <a:ea typeface="ＭＳ Ｐゴシック" charset="0"/>
                <a:cs typeface="Tw Cen MT"/>
              </a:rPr>
              <a:t>Acç</a:t>
            </a:r>
            <a:r>
              <a:rPr lang="en-US" altLang="ja-JP">
                <a:latin typeface="Tw Cen MT"/>
                <a:ea typeface="ヒラギノ角ゴ Pro W3" charset="0"/>
                <a:cs typeface="Tw Cen MT"/>
              </a:rPr>
              <a:t>ões</a:t>
            </a:r>
            <a:endParaRPr lang="en-US">
              <a:latin typeface="Tw Cen MT"/>
              <a:ea typeface="ＭＳ Ｐゴシック" charset="0"/>
              <a:cs typeface="Tw Cen MT"/>
            </a:endParaRPr>
          </a:p>
        </p:txBody>
      </p:sp>
      <p:graphicFrame>
        <p:nvGraphicFramePr>
          <p:cNvPr id="327720" name="Group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86481"/>
              </p:ext>
            </p:extLst>
          </p:nvPr>
        </p:nvGraphicFramePr>
        <p:xfrm>
          <a:off x="609600" y="1419261"/>
          <a:ext cx="7981408" cy="4958945"/>
        </p:xfrm>
        <a:graphic>
          <a:graphicData uri="http://schemas.openxmlformats.org/drawingml/2006/table">
            <a:tbl>
              <a:tblPr/>
              <a:tblGrid>
                <a:gridCol w="1329387"/>
                <a:gridCol w="1193735"/>
                <a:gridCol w="2899555"/>
                <a:gridCol w="2558731"/>
              </a:tblGrid>
              <a:tr h="3506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Event 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State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TCP Sender Action 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Commentary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2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ACK receipt for previously unacked data 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Slow Start (SS)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CongWin = CongWin + MSS,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If (CongWin &gt; Threshold)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      set state to “Congestion             Avoidance”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Resulting in a doubling of CongWin every RTT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2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ACK receipt for previously unacked data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Congestion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Avoidance (CA) 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CongWin = CongWin+MSS * (MSS/CongWin)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     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Additive increase, resulting in increase of CongWin  by 1 MSS every RTT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08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Loss event detected by triple duplicate ACK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SS or CA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Threshold = CongWin/2,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CongWin = Threshold,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Set state to “Congestion Avoidance”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Fast recovery, implementing multiplicative decrease. CongWin will not drop below 1 MSS.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34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Timeout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SS or CA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Threshold = CongWin/2,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CongWin = 1 MSS,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Set state to “Slow Start”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Enter slow start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98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Duplicate ACK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SS or CA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Increment duplicate ACK count for segment being acked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ctr"/>
                          <a:tab pos="1651000" algn="ctr"/>
                          <a:tab pos="2768600" algn="ctr"/>
                          <a:tab pos="3886200" algn="ctr"/>
                        </a:tabLst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CongWin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 and Threshold not changed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4294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pt-PT" sz="3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Filosofia do TCP perante a saturação real</a:t>
            </a:r>
          </a:p>
        </p:txBody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2738" y="1443104"/>
            <a:ext cx="8435975" cy="4724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protocolo TCP procura encontrar um ponto de equilíbrio que permita extrair o máximo de rendimento da rede sem provocar saturação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Quando a rede está saturada, o desvio padrão do RTT começa a aumentar significativamente, pelo que o valor do </a:t>
            </a:r>
            <a:r>
              <a:rPr lang="pt-PT" sz="24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timeout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usado tamb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ém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aumenta significativamente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Ao mesmo tempo perdem-se pacotes pelo que 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Congwin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tem frequentemente o valor de um MSS e o valor do time-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out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é duplicado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Este conjunto de factores conduz a que o desempenho das ligações TCP nestas circunstância seja muito afectado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4218152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715375" cy="762000"/>
          </a:xfrm>
        </p:spPr>
        <p:txBody>
          <a:bodyPr>
            <a:noAutofit/>
          </a:bodyPr>
          <a:lstStyle/>
          <a:p>
            <a:pPr eaLnBrk="1" hangingPunct="1"/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Desempenho do TCP</a:t>
            </a:r>
            <a:b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</a:br>
            <a:r>
              <a:rPr lang="pt-PT" sz="3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(</a:t>
            </a:r>
            <a:r>
              <a:rPr lang="pt-PT" sz="36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Ref</a:t>
            </a:r>
            <a:r>
              <a:rPr lang="pt-PT" sz="3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. </a:t>
            </a:r>
            <a:r>
              <a:rPr lang="en-US" sz="3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</a:t>
            </a:r>
            <a:r>
              <a:rPr lang="pt-PT" sz="3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ase </a:t>
            </a:r>
            <a:r>
              <a:rPr lang="pt-PT" sz="36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Congestion</a:t>
            </a:r>
            <a:r>
              <a:rPr lang="pt-PT" sz="3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A</a:t>
            </a:r>
            <a:r>
              <a:rPr lang="en-US" sz="3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v</a:t>
            </a:r>
            <a:r>
              <a:rPr lang="pt-PT" sz="36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oidance</a:t>
            </a:r>
            <a:r>
              <a:rPr lang="pt-PT" sz="3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</a:t>
            </a:r>
          </a:p>
        </p:txBody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47447"/>
            <a:ext cx="8435975" cy="4724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Quando a janela tem a dimensão W (em bytes) e está estável, a taxa ou velocidade de transmissão ou capacidade, da conexão TCP, é:</a:t>
            </a:r>
          </a:p>
          <a:p>
            <a:pPr lvl="4" eaLnBrk="1" hangingPunct="1">
              <a:lnSpc>
                <a:spcPct val="90000"/>
              </a:lnSpc>
              <a:buSzPct val="100000"/>
              <a:buFont typeface="Times" charset="0"/>
              <a:buNone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W / RTT</a:t>
            </a:r>
          </a:p>
          <a:p>
            <a:pPr lvl="4" eaLnBrk="1" hangingPunct="1">
              <a:lnSpc>
                <a:spcPct val="90000"/>
              </a:lnSpc>
              <a:buSzPct val="100000"/>
              <a:buFont typeface="Times" charset="0"/>
              <a:buNone/>
            </a:pP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No entanto, a conexão nunca tem o mesmo valor de janela pois o TCP tentaria aumentar a mesma. Admitindo que o valor máximo que não provocaria saturação fosse W, quando a janela tiver W+MSS aparece um </a:t>
            </a:r>
            <a:r>
              <a:rPr lang="pt-PT" sz="16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timeout</a:t>
            </a: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e a mesma é reduzida a W/2, pelo que, desprezando a fase de </a:t>
            </a:r>
            <a:r>
              <a:rPr lang="pt-PT" sz="16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slow</a:t>
            </a: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6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start</a:t>
            </a: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, a taxa de transmissão da conexão fica reduzida a:</a:t>
            </a:r>
          </a:p>
          <a:p>
            <a:pPr lvl="4" eaLnBrk="1" hangingPunct="1">
              <a:lnSpc>
                <a:spcPct val="90000"/>
              </a:lnSpc>
              <a:buSzPct val="100000"/>
              <a:buFont typeface="Times" charset="0"/>
              <a:buNone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W / 2 . RTT</a:t>
            </a:r>
          </a:p>
          <a:p>
            <a:pPr lvl="4" eaLnBrk="1" hangingPunct="1">
              <a:lnSpc>
                <a:spcPct val="90000"/>
              </a:lnSpc>
              <a:buSzPct val="100000"/>
              <a:buFont typeface="Times" charset="0"/>
              <a:buNone/>
            </a:pP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Assim, dado o valor da janela variar constantemente entre W / 2 e W, pode-se considerar que em velocidade de cruzeiro a taxa de transmissão da conexão TCP será: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16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4" eaLnBrk="1" hangingPunct="1">
              <a:lnSpc>
                <a:spcPct val="90000"/>
              </a:lnSpc>
              <a:buSzPct val="100000"/>
              <a:buFont typeface="Times" charset="0"/>
              <a:buNone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0,75 . W / RTT</a:t>
            </a:r>
          </a:p>
          <a:p>
            <a:pPr lvl="4" eaLnBrk="1" hangingPunct="1">
              <a:lnSpc>
                <a:spcPct val="90000"/>
              </a:lnSpc>
              <a:buSzPct val="100000"/>
              <a:buFont typeface="Times" charset="0"/>
              <a:buNone/>
            </a:pP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W / RTT é a fracção máxima da capacidade da rede que a conexão poderia usar.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586207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5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Desempenho do TCP</a:t>
            </a:r>
          </a:p>
        </p:txBody>
      </p:sp>
      <p:cxnSp>
        <p:nvCxnSpPr>
          <p:cNvPr id="9" name="Straight Connector 8"/>
          <p:cNvCxnSpPr>
            <a:cxnSpLocks noChangeShapeType="1"/>
          </p:cNvCxnSpPr>
          <p:nvPr/>
        </p:nvCxnSpPr>
        <p:spPr bwMode="auto">
          <a:xfrm>
            <a:off x="2874089" y="3866144"/>
            <a:ext cx="3429000" cy="0"/>
          </a:xfrm>
          <a:prstGeom prst="line">
            <a:avLst/>
          </a:prstGeom>
          <a:noFill/>
          <a:ln w="31750">
            <a:solidFill>
              <a:srgbClr val="C00000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969214" y="3794707"/>
            <a:ext cx="4500563" cy="1643063"/>
            <a:chOff x="3428992" y="2143116"/>
            <a:chExt cx="3857652" cy="1643074"/>
          </a:xfrm>
        </p:grpSpPr>
        <p:sp>
          <p:nvSpPr>
            <p:cNvPr id="308233" name="Rectangle 26"/>
            <p:cNvSpPr>
              <a:spLocks noChangeArrowheads="1"/>
            </p:cNvSpPr>
            <p:nvPr/>
          </p:nvSpPr>
          <p:spPr bwMode="auto">
            <a:xfrm>
              <a:off x="3428992" y="2143116"/>
              <a:ext cx="3857652" cy="164307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308234" name="Group 25"/>
            <p:cNvGrpSpPr>
              <a:grpSpLocks/>
            </p:cNvGrpSpPr>
            <p:nvPr/>
          </p:nvGrpSpPr>
          <p:grpSpPr bwMode="auto">
            <a:xfrm>
              <a:off x="3714744" y="2214554"/>
              <a:ext cx="3429024" cy="1428760"/>
              <a:chOff x="3714744" y="2214554"/>
              <a:chExt cx="3429024" cy="1428760"/>
            </a:xfrm>
          </p:grpSpPr>
          <p:cxnSp>
            <p:nvCxnSpPr>
              <p:cNvPr id="308235" name="Straight Arrow Connector 11"/>
              <p:cNvCxnSpPr>
                <a:cxnSpLocks noChangeShapeType="1"/>
              </p:cNvCxnSpPr>
              <p:nvPr/>
            </p:nvCxnSpPr>
            <p:spPr bwMode="auto">
              <a:xfrm rot="16200000" flipH="1">
                <a:off x="3357554" y="2714620"/>
                <a:ext cx="1285884" cy="571504"/>
              </a:xfrm>
              <a:prstGeom prst="straightConnector1">
                <a:avLst/>
              </a:prstGeom>
              <a:noFill/>
              <a:ln w="25400">
                <a:solidFill>
                  <a:srgbClr val="C00000"/>
                </a:solidFill>
                <a:miter lim="800000"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08236" name="Straight Arrow Connector 12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3643306" y="2857496"/>
                <a:ext cx="1428760" cy="142876"/>
              </a:xfrm>
              <a:prstGeom prst="straightConnector1">
                <a:avLst/>
              </a:prstGeom>
              <a:noFill/>
              <a:ln w="25400">
                <a:solidFill>
                  <a:srgbClr val="C00000"/>
                </a:solidFill>
                <a:miter lim="800000"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08237" name="Straight Arrow Connector 14"/>
              <p:cNvCxnSpPr>
                <a:cxnSpLocks noChangeShapeType="1"/>
              </p:cNvCxnSpPr>
              <p:nvPr/>
            </p:nvCxnSpPr>
            <p:spPr bwMode="auto">
              <a:xfrm rot="16200000" flipH="1">
                <a:off x="4214810" y="2500306"/>
                <a:ext cx="857256" cy="428628"/>
              </a:xfrm>
              <a:prstGeom prst="straightConnector1">
                <a:avLst/>
              </a:prstGeom>
              <a:noFill/>
              <a:ln w="25400">
                <a:solidFill>
                  <a:srgbClr val="C00000"/>
                </a:solidFill>
                <a:miter lim="800000"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08238" name="Straight Arrow Connector 16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4572000" y="2500306"/>
                <a:ext cx="928694" cy="357190"/>
              </a:xfrm>
              <a:prstGeom prst="straightConnector1">
                <a:avLst/>
              </a:prstGeom>
              <a:noFill/>
              <a:ln w="25400">
                <a:solidFill>
                  <a:srgbClr val="C00000"/>
                </a:solidFill>
                <a:miter lim="800000"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08239" name="Straight Arrow Connector 19"/>
              <p:cNvCxnSpPr>
                <a:cxnSpLocks noChangeShapeType="1"/>
              </p:cNvCxnSpPr>
              <p:nvPr/>
            </p:nvCxnSpPr>
            <p:spPr bwMode="auto">
              <a:xfrm rot="16200000" flipH="1">
                <a:off x="4857752" y="2643182"/>
                <a:ext cx="1357322" cy="642942"/>
              </a:xfrm>
              <a:prstGeom prst="straightConnector1">
                <a:avLst/>
              </a:prstGeom>
              <a:noFill/>
              <a:ln w="25400">
                <a:solidFill>
                  <a:srgbClr val="C00000"/>
                </a:solidFill>
                <a:miter lim="800000"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08240" name="Straight Arrow Connector 21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5572132" y="2928934"/>
                <a:ext cx="928694" cy="357190"/>
              </a:xfrm>
              <a:prstGeom prst="straightConnector1">
                <a:avLst/>
              </a:prstGeom>
              <a:noFill/>
              <a:ln w="25400">
                <a:solidFill>
                  <a:srgbClr val="C00000"/>
                </a:solidFill>
                <a:miter lim="800000"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08241" name="Straight Arrow Connector 22"/>
              <p:cNvCxnSpPr>
                <a:cxnSpLocks noChangeShapeType="1"/>
              </p:cNvCxnSpPr>
              <p:nvPr/>
            </p:nvCxnSpPr>
            <p:spPr bwMode="auto">
              <a:xfrm rot="16200000" flipH="1">
                <a:off x="6000760" y="2928934"/>
                <a:ext cx="857256" cy="428628"/>
              </a:xfrm>
              <a:prstGeom prst="straightConnector1">
                <a:avLst/>
              </a:prstGeom>
              <a:noFill/>
              <a:ln w="25400">
                <a:solidFill>
                  <a:srgbClr val="C00000"/>
                </a:solidFill>
                <a:miter lim="800000"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08242" name="Straight Arrow Connector 23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6250793" y="2678901"/>
                <a:ext cx="1285884" cy="500066"/>
              </a:xfrm>
              <a:prstGeom prst="straightConnector1">
                <a:avLst/>
              </a:prstGeom>
              <a:noFill/>
              <a:ln w="25400">
                <a:solidFill>
                  <a:srgbClr val="C00000"/>
                </a:solidFill>
                <a:miter lim="800000"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cxnSp>
        <p:nvCxnSpPr>
          <p:cNvPr id="30" name="Straight Connector 29"/>
          <p:cNvCxnSpPr/>
          <p:nvPr/>
        </p:nvCxnSpPr>
        <p:spPr bwMode="auto">
          <a:xfrm>
            <a:off x="2802652" y="5437770"/>
            <a:ext cx="3500437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chemeClr val="accent1">
                <a:lumMod val="50000"/>
              </a:schemeClr>
            </a:solidFill>
            <a:prstDash val="dash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308232" name="Content Placeholder 18"/>
          <p:cNvSpPr>
            <a:spLocks noGrp="1"/>
          </p:cNvSpPr>
          <p:nvPr>
            <p:ph idx="1"/>
          </p:nvPr>
        </p:nvSpPr>
        <p:spPr>
          <a:xfrm>
            <a:off x="1193947" y="2013229"/>
            <a:ext cx="7217908" cy="6883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Throughput </a:t>
            </a:r>
            <a:r>
              <a:rPr lang="en-US" sz="2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médio</a:t>
            </a:r>
            <a:r>
              <a:rPr lang="en-US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entre  W/RTT  e   W/2RTT</a:t>
            </a: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2708146" y="4794832"/>
            <a:ext cx="3429000" cy="0"/>
          </a:xfrm>
          <a:prstGeom prst="line">
            <a:avLst/>
          </a:prstGeom>
          <a:noFill/>
          <a:ln w="31750">
            <a:solidFill>
              <a:srgbClr val="C00000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460726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4000" b="1">
                <a:latin typeface="Tahoma" charset="0"/>
                <a:ea typeface="ＭＳ Ｐゴシック" charset="0"/>
                <a:cs typeface="ＭＳ Ｐゴシック" charset="0"/>
              </a:rPr>
              <a:t>Variação da janela</a:t>
            </a:r>
          </a:p>
        </p:txBody>
      </p:sp>
      <p:graphicFrame>
        <p:nvGraphicFramePr>
          <p:cNvPr id="310274" name="Object 2"/>
          <p:cNvGraphicFramePr>
            <a:graphicFrameLocks noChangeAspect="1"/>
          </p:cNvGraphicFramePr>
          <p:nvPr/>
        </p:nvGraphicFramePr>
        <p:xfrm>
          <a:off x="1219200" y="2209800"/>
          <a:ext cx="6858000" cy="311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VISIO" r:id="rId4" imgW="7802640" imgH="3541320" progId="Visio.Drawing.5">
                  <p:embed/>
                </p:oleObj>
              </mc:Choice>
              <mc:Fallback>
                <p:oleObj name="VISIO" r:id="rId4" imgW="7802640" imgH="3541320" progId="Visio.Drawing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209800"/>
                        <a:ext cx="6858000" cy="311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277" name="Text Box 4"/>
          <p:cNvSpPr txBox="1">
            <a:spLocks noChangeArrowheads="1"/>
          </p:cNvSpPr>
          <p:nvPr/>
        </p:nvSpPr>
        <p:spPr bwMode="auto">
          <a:xfrm>
            <a:off x="2971800" y="5410200"/>
            <a:ext cx="3251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000" u="none">
                <a:solidFill>
                  <a:srgbClr val="FF0000"/>
                </a:solidFill>
                <a:latin typeface="Comic Sans MS" charset="0"/>
              </a:rPr>
              <a:t>Long-lived TCP connection</a:t>
            </a:r>
            <a:endParaRPr lang="en-US" sz="1600" u="none"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561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pt-PT" sz="4000" dirty="0">
                <a:latin typeface="Tw Cen MT"/>
                <a:ea typeface="ＭＳ Ｐゴシック" charset="0"/>
                <a:cs typeface="Tw Cen MT"/>
              </a:rPr>
              <a:t>Equidade (ou </a:t>
            </a:r>
            <a:r>
              <a:rPr lang="ja-JP" altLang="pt-PT" sz="4000" dirty="0"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4000" dirty="0" err="1">
                <a:latin typeface="Tw Cen MT"/>
                <a:ea typeface="ＭＳ Ｐゴシック" charset="0"/>
                <a:cs typeface="Tw Cen MT"/>
              </a:rPr>
              <a:t>fairness</a:t>
            </a:r>
            <a:r>
              <a:rPr lang="ja-JP" altLang="pt-PT" sz="4000" dirty="0"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sz="4000" dirty="0">
                <a:latin typeface="Tw Cen MT"/>
                <a:ea typeface="ＭＳ Ｐゴシック" charset="0"/>
                <a:cs typeface="Tw Cen MT"/>
              </a:rPr>
              <a:t>) do </a:t>
            </a:r>
            <a:r>
              <a:rPr lang="pt-PT" sz="4000" dirty="0" smtClean="0">
                <a:latin typeface="Tw Cen MT"/>
                <a:ea typeface="ＭＳ Ｐゴシック" charset="0"/>
                <a:cs typeface="Tw Cen MT"/>
              </a:rPr>
              <a:t>protocolo</a:t>
            </a:r>
            <a:endParaRPr lang="pt-PT" sz="40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312326" name="Line 3"/>
          <p:cNvSpPr>
            <a:spLocks noChangeShapeType="1"/>
          </p:cNvSpPr>
          <p:nvPr/>
        </p:nvSpPr>
        <p:spPr bwMode="auto">
          <a:xfrm>
            <a:off x="5473700" y="4597400"/>
            <a:ext cx="1933575" cy="9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12322" name="Object 2"/>
          <p:cNvGraphicFramePr>
            <a:graphicFrameLocks noChangeAspect="1"/>
          </p:cNvGraphicFramePr>
          <p:nvPr/>
        </p:nvGraphicFramePr>
        <p:xfrm>
          <a:off x="2971800" y="4762500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762500"/>
                        <a:ext cx="6461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2327" name="Oval 5"/>
          <p:cNvSpPr>
            <a:spLocks noChangeArrowheads="1"/>
          </p:cNvSpPr>
          <p:nvPr/>
        </p:nvSpPr>
        <p:spPr bwMode="auto">
          <a:xfrm>
            <a:off x="4279900" y="4540250"/>
            <a:ext cx="1198563" cy="369888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328" name="Rectangle 6"/>
          <p:cNvSpPr>
            <a:spLocks noChangeArrowheads="1"/>
          </p:cNvSpPr>
          <p:nvPr/>
        </p:nvSpPr>
        <p:spPr bwMode="auto">
          <a:xfrm>
            <a:off x="4279900" y="4471988"/>
            <a:ext cx="1198563" cy="2635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endParaRPr lang="en-US" u="none">
              <a:latin typeface="Times New Roman" charset="0"/>
            </a:endParaRPr>
          </a:p>
        </p:txBody>
      </p:sp>
      <p:sp>
        <p:nvSpPr>
          <p:cNvPr id="312329" name="Oval 7"/>
          <p:cNvSpPr>
            <a:spLocks noChangeArrowheads="1"/>
          </p:cNvSpPr>
          <p:nvPr/>
        </p:nvSpPr>
        <p:spPr bwMode="auto">
          <a:xfrm>
            <a:off x="4289425" y="4243388"/>
            <a:ext cx="1198563" cy="430212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12330" name="Group 8"/>
          <p:cNvGrpSpPr>
            <a:grpSpLocks/>
          </p:cNvGrpSpPr>
          <p:nvPr/>
        </p:nvGrpSpPr>
        <p:grpSpPr bwMode="auto">
          <a:xfrm>
            <a:off x="4635500" y="4273550"/>
            <a:ext cx="498475" cy="119063"/>
            <a:chOff x="2208" y="2184"/>
            <a:chExt cx="176" cy="69"/>
          </a:xfrm>
        </p:grpSpPr>
        <p:grpSp>
          <p:nvGrpSpPr>
            <p:cNvPr id="312354" name="Group 9"/>
            <p:cNvGrpSpPr>
              <a:grpSpLocks/>
            </p:cNvGrpSpPr>
            <p:nvPr/>
          </p:nvGrpSpPr>
          <p:grpSpPr bwMode="auto">
            <a:xfrm>
              <a:off x="2208" y="2185"/>
              <a:ext cx="176" cy="68"/>
              <a:chOff x="2848" y="848"/>
              <a:chExt cx="140" cy="98"/>
            </a:xfrm>
          </p:grpSpPr>
          <p:sp>
            <p:nvSpPr>
              <p:cNvPr id="312359" name="Line 1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2360" name="Line 1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2361" name="Line 1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2355" name="Group 13"/>
            <p:cNvGrpSpPr>
              <a:grpSpLocks/>
            </p:cNvGrpSpPr>
            <p:nvPr/>
          </p:nvGrpSpPr>
          <p:grpSpPr bwMode="auto">
            <a:xfrm flipV="1">
              <a:off x="2208" y="2184"/>
              <a:ext cx="176" cy="68"/>
              <a:chOff x="2848" y="848"/>
              <a:chExt cx="140" cy="98"/>
            </a:xfrm>
          </p:grpSpPr>
          <p:sp>
            <p:nvSpPr>
              <p:cNvPr id="312356" name="Line 1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2357" name="Line 1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2358" name="Line 1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12331" name="Oval 17"/>
          <p:cNvSpPr>
            <a:spLocks noChangeArrowheads="1"/>
          </p:cNvSpPr>
          <p:nvPr/>
        </p:nvSpPr>
        <p:spPr bwMode="auto">
          <a:xfrm>
            <a:off x="6146800" y="4549775"/>
            <a:ext cx="1198563" cy="369888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332" name="Line 18"/>
          <p:cNvSpPr>
            <a:spLocks noChangeShapeType="1"/>
          </p:cNvSpPr>
          <p:nvPr/>
        </p:nvSpPr>
        <p:spPr bwMode="auto">
          <a:xfrm>
            <a:off x="6156325" y="4529138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333" name="Rectangle 19"/>
          <p:cNvSpPr>
            <a:spLocks noChangeArrowheads="1"/>
          </p:cNvSpPr>
          <p:nvPr/>
        </p:nvSpPr>
        <p:spPr bwMode="auto">
          <a:xfrm>
            <a:off x="6156325" y="4491038"/>
            <a:ext cx="1198563" cy="2635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endParaRPr lang="en-US" u="none">
              <a:latin typeface="Times New Roman" charset="0"/>
            </a:endParaRPr>
          </a:p>
        </p:txBody>
      </p:sp>
      <p:sp>
        <p:nvSpPr>
          <p:cNvPr id="312334" name="Oval 20"/>
          <p:cNvSpPr>
            <a:spLocks noChangeArrowheads="1"/>
          </p:cNvSpPr>
          <p:nvPr/>
        </p:nvSpPr>
        <p:spPr bwMode="auto">
          <a:xfrm>
            <a:off x="6165850" y="4262438"/>
            <a:ext cx="1198563" cy="430212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12323" name="Object 3"/>
          <p:cNvGraphicFramePr>
            <a:graphicFrameLocks noChangeAspect="1"/>
          </p:cNvGraphicFramePr>
          <p:nvPr/>
        </p:nvGraphicFramePr>
        <p:xfrm>
          <a:off x="2924175" y="3771900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4175" y="3771900"/>
                        <a:ext cx="6461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2335" name="Rectangle 22"/>
          <p:cNvSpPr>
            <a:spLocks noChangeArrowheads="1"/>
          </p:cNvSpPr>
          <p:nvPr/>
        </p:nvSpPr>
        <p:spPr bwMode="auto">
          <a:xfrm>
            <a:off x="5830888" y="4406900"/>
            <a:ext cx="147637" cy="2000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2336" name="Rectangle 23"/>
          <p:cNvSpPr>
            <a:spLocks noChangeArrowheads="1"/>
          </p:cNvSpPr>
          <p:nvPr/>
        </p:nvSpPr>
        <p:spPr bwMode="auto">
          <a:xfrm>
            <a:off x="5140325" y="4468813"/>
            <a:ext cx="147638" cy="2000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2337" name="Rectangle 24"/>
          <p:cNvSpPr>
            <a:spLocks noChangeArrowheads="1"/>
          </p:cNvSpPr>
          <p:nvPr/>
        </p:nvSpPr>
        <p:spPr bwMode="auto">
          <a:xfrm>
            <a:off x="5430838" y="4406900"/>
            <a:ext cx="147637" cy="2000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2338" name="Text Box 25"/>
          <p:cNvSpPr txBox="1">
            <a:spLocks noChangeArrowheads="1"/>
          </p:cNvSpPr>
          <p:nvPr/>
        </p:nvSpPr>
        <p:spPr bwMode="auto">
          <a:xfrm>
            <a:off x="2895600" y="3429000"/>
            <a:ext cx="190038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000" u="none">
                <a:latin typeface="Tw Cen MT"/>
                <a:cs typeface="Tw Cen MT"/>
              </a:rPr>
              <a:t>TCP connection 1</a:t>
            </a:r>
          </a:p>
        </p:txBody>
      </p:sp>
      <p:sp>
        <p:nvSpPr>
          <p:cNvPr id="312339" name="Text Box 26"/>
          <p:cNvSpPr txBox="1">
            <a:spLocks noChangeArrowheads="1"/>
          </p:cNvSpPr>
          <p:nvPr/>
        </p:nvSpPr>
        <p:spPr bwMode="auto">
          <a:xfrm>
            <a:off x="4274354" y="4857750"/>
            <a:ext cx="128585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latin typeface="Tw Cen MT"/>
                <a:cs typeface="Tw Cen MT"/>
              </a:rPr>
              <a:t>bottleneck</a:t>
            </a:r>
          </a:p>
          <a:p>
            <a:pPr algn="ctr"/>
            <a:r>
              <a:rPr lang="en-US" sz="2000" u="none">
                <a:latin typeface="Tw Cen MT"/>
                <a:cs typeface="Tw Cen MT"/>
              </a:rPr>
              <a:t>router</a:t>
            </a:r>
          </a:p>
          <a:p>
            <a:pPr algn="ctr"/>
            <a:r>
              <a:rPr lang="en-US" sz="2000" u="none">
                <a:latin typeface="Tw Cen MT"/>
                <a:cs typeface="Tw Cen MT"/>
              </a:rPr>
              <a:t>capacity R</a:t>
            </a:r>
          </a:p>
        </p:txBody>
      </p:sp>
      <p:grpSp>
        <p:nvGrpSpPr>
          <p:cNvPr id="312340" name="Group 27"/>
          <p:cNvGrpSpPr>
            <a:grpSpLocks/>
          </p:cNvGrpSpPr>
          <p:nvPr/>
        </p:nvGrpSpPr>
        <p:grpSpPr bwMode="auto">
          <a:xfrm>
            <a:off x="6492875" y="4321175"/>
            <a:ext cx="498475" cy="119063"/>
            <a:chOff x="2208" y="2184"/>
            <a:chExt cx="176" cy="69"/>
          </a:xfrm>
        </p:grpSpPr>
        <p:grpSp>
          <p:nvGrpSpPr>
            <p:cNvPr id="312346" name="Group 28"/>
            <p:cNvGrpSpPr>
              <a:grpSpLocks/>
            </p:cNvGrpSpPr>
            <p:nvPr/>
          </p:nvGrpSpPr>
          <p:grpSpPr bwMode="auto">
            <a:xfrm>
              <a:off x="2208" y="2185"/>
              <a:ext cx="176" cy="68"/>
              <a:chOff x="2848" y="848"/>
              <a:chExt cx="140" cy="98"/>
            </a:xfrm>
          </p:grpSpPr>
          <p:sp>
            <p:nvSpPr>
              <p:cNvPr id="312351" name="Line 2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2352" name="Line 3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2353" name="Line 3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2347" name="Group 32"/>
            <p:cNvGrpSpPr>
              <a:grpSpLocks/>
            </p:cNvGrpSpPr>
            <p:nvPr/>
          </p:nvGrpSpPr>
          <p:grpSpPr bwMode="auto">
            <a:xfrm flipV="1">
              <a:off x="2208" y="2184"/>
              <a:ext cx="176" cy="68"/>
              <a:chOff x="2848" y="848"/>
              <a:chExt cx="140" cy="98"/>
            </a:xfrm>
          </p:grpSpPr>
          <p:sp>
            <p:nvSpPr>
              <p:cNvPr id="312348" name="Line 3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2349" name="Line 3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2350" name="Line 3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12341" name="Text Box 36"/>
          <p:cNvSpPr txBox="1">
            <a:spLocks noChangeArrowheads="1"/>
          </p:cNvSpPr>
          <p:nvPr/>
        </p:nvSpPr>
        <p:spPr bwMode="auto">
          <a:xfrm>
            <a:off x="2438400" y="4981575"/>
            <a:ext cx="144177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000" u="none">
                <a:latin typeface="Tw Cen MT"/>
                <a:cs typeface="Tw Cen MT"/>
              </a:rPr>
              <a:t>TCP </a:t>
            </a:r>
          </a:p>
          <a:p>
            <a:r>
              <a:rPr lang="en-US" sz="2000" u="none">
                <a:latin typeface="Tw Cen MT"/>
                <a:cs typeface="Tw Cen MT"/>
              </a:rPr>
              <a:t>connection 2</a:t>
            </a:r>
          </a:p>
        </p:txBody>
      </p:sp>
      <p:sp>
        <p:nvSpPr>
          <p:cNvPr id="312342" name="Freeform 37"/>
          <p:cNvSpPr>
            <a:spLocks/>
          </p:cNvSpPr>
          <p:nvPr/>
        </p:nvSpPr>
        <p:spPr bwMode="auto">
          <a:xfrm>
            <a:off x="3625850" y="3883025"/>
            <a:ext cx="3829050" cy="719138"/>
          </a:xfrm>
          <a:custGeom>
            <a:avLst/>
            <a:gdLst>
              <a:gd name="T0" fmla="*/ 0 w 2412"/>
              <a:gd name="T1" fmla="*/ 0 h 453"/>
              <a:gd name="T2" fmla="*/ 2147483647 w 2412"/>
              <a:gd name="T3" fmla="*/ 2147483647 h 453"/>
              <a:gd name="T4" fmla="*/ 2147483647 w 2412"/>
              <a:gd name="T5" fmla="*/ 2147483647 h 453"/>
              <a:gd name="T6" fmla="*/ 0 60000 65536"/>
              <a:gd name="T7" fmla="*/ 0 60000 65536"/>
              <a:gd name="T8" fmla="*/ 0 60000 65536"/>
              <a:gd name="T9" fmla="*/ 0 w 2412"/>
              <a:gd name="T10" fmla="*/ 0 h 453"/>
              <a:gd name="T11" fmla="*/ 2412 w 2412"/>
              <a:gd name="T12" fmla="*/ 453 h 4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12" h="453">
                <a:moveTo>
                  <a:pt x="0" y="0"/>
                </a:moveTo>
                <a:cubicBezTo>
                  <a:pt x="93" y="65"/>
                  <a:pt x="156" y="318"/>
                  <a:pt x="558" y="390"/>
                </a:cubicBezTo>
                <a:cubicBezTo>
                  <a:pt x="959" y="453"/>
                  <a:pt x="2026" y="423"/>
                  <a:pt x="2412" y="432"/>
                </a:cubicBezTo>
              </a:path>
            </a:pathLst>
          </a:cu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343" name="Rectangle 38"/>
          <p:cNvSpPr>
            <a:spLocks noChangeArrowheads="1"/>
          </p:cNvSpPr>
          <p:nvPr/>
        </p:nvSpPr>
        <p:spPr bwMode="auto">
          <a:xfrm>
            <a:off x="5302250" y="4468813"/>
            <a:ext cx="147638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2344" name="Freeform 39"/>
          <p:cNvSpPr>
            <a:spLocks/>
          </p:cNvSpPr>
          <p:nvPr/>
        </p:nvSpPr>
        <p:spPr bwMode="auto">
          <a:xfrm>
            <a:off x="3568700" y="4618038"/>
            <a:ext cx="3829050" cy="719137"/>
          </a:xfrm>
          <a:custGeom>
            <a:avLst/>
            <a:gdLst>
              <a:gd name="T0" fmla="*/ 0 w 2412"/>
              <a:gd name="T1" fmla="*/ 2147483647 h 453"/>
              <a:gd name="T2" fmla="*/ 2147483647 w 2412"/>
              <a:gd name="T3" fmla="*/ 2147483647 h 453"/>
              <a:gd name="T4" fmla="*/ 2147483647 w 2412"/>
              <a:gd name="T5" fmla="*/ 2147483647 h 453"/>
              <a:gd name="T6" fmla="*/ 0 60000 65536"/>
              <a:gd name="T7" fmla="*/ 0 60000 65536"/>
              <a:gd name="T8" fmla="*/ 0 60000 65536"/>
              <a:gd name="T9" fmla="*/ 0 w 2412"/>
              <a:gd name="T10" fmla="*/ 0 h 453"/>
              <a:gd name="T11" fmla="*/ 2412 w 2412"/>
              <a:gd name="T12" fmla="*/ 453 h 4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12" h="453">
                <a:moveTo>
                  <a:pt x="0" y="453"/>
                </a:moveTo>
                <a:cubicBezTo>
                  <a:pt x="93" y="388"/>
                  <a:pt x="156" y="134"/>
                  <a:pt x="558" y="63"/>
                </a:cubicBezTo>
                <a:cubicBezTo>
                  <a:pt x="959" y="0"/>
                  <a:pt x="2026" y="36"/>
                  <a:pt x="2412" y="29"/>
                </a:cubicBez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345" name="Rectangle 40"/>
          <p:cNvSpPr>
            <a:spLocks noChangeArrowheads="1"/>
          </p:cNvSpPr>
          <p:nvPr/>
        </p:nvSpPr>
        <p:spPr bwMode="auto">
          <a:xfrm>
            <a:off x="457200" y="1643063"/>
            <a:ext cx="8382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>
              <a:spcBef>
                <a:spcPct val="20000"/>
              </a:spcBef>
              <a:buClr>
                <a:schemeClr val="folHlink"/>
              </a:buClr>
              <a:buSzPct val="60000"/>
              <a:buFont typeface="Times" charset="0"/>
              <a:buNone/>
            </a:pPr>
            <a:r>
              <a:rPr lang="pt-PT" sz="2000" u="none">
                <a:latin typeface="Tw Cen MT"/>
                <a:cs typeface="Tw Cen MT"/>
              </a:rPr>
              <a:t>Se o protocolo TCP for equitativo, então se N conexões TCP partilham um link, cada uma deveria obter 1/N da capacidade do link</a:t>
            </a:r>
          </a:p>
        </p:txBody>
      </p:sp>
    </p:spTree>
    <p:extLst>
      <p:ext uri="{BB962C8B-B14F-4D97-AF65-F5344CB8AC3E}">
        <p14:creationId xmlns:p14="http://schemas.microsoft.com/office/powerpoint/2010/main" val="2046558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Ilustração intuitiva</a:t>
            </a:r>
          </a:p>
        </p:txBody>
      </p:sp>
      <p:sp>
        <p:nvSpPr>
          <p:cNvPr id="31437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98141" y="1387653"/>
            <a:ext cx="7795318" cy="1146175"/>
          </a:xfrm>
        </p:spPr>
        <p:txBody>
          <a:bodyPr>
            <a:noAutofit/>
          </a:bodyPr>
          <a:lstStyle/>
          <a:p>
            <a:pPr eaLnBrk="1" hangingPunct="1">
              <a:buSzPct val="100000"/>
              <a:buFont typeface="Times" charset="0"/>
              <a:buNone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Duas conexões:</a:t>
            </a:r>
          </a:p>
          <a:p>
            <a:pPr eaLnBrk="1" hangingPunct="1"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Consideremos que cada uma está já na fase </a:t>
            </a:r>
            <a:r>
              <a:rPr lang="ja-JP" alt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congestion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avoidance</a:t>
            </a:r>
            <a:r>
              <a:rPr lang="ja-JP" alt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Sempre que há perca de pacotes o valor de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Treshold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é dividido por 2 </a:t>
            </a:r>
          </a:p>
        </p:txBody>
      </p:sp>
      <p:sp>
        <p:nvSpPr>
          <p:cNvPr id="314373" name="Line 4"/>
          <p:cNvSpPr>
            <a:spLocks noChangeShapeType="1"/>
          </p:cNvSpPr>
          <p:nvPr/>
        </p:nvSpPr>
        <p:spPr bwMode="auto">
          <a:xfrm>
            <a:off x="2400300" y="5848350"/>
            <a:ext cx="36385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14374" name="Line 5"/>
          <p:cNvSpPr>
            <a:spLocks noChangeShapeType="1"/>
          </p:cNvSpPr>
          <p:nvPr/>
        </p:nvSpPr>
        <p:spPr bwMode="auto">
          <a:xfrm flipV="1">
            <a:off x="2400300" y="2752725"/>
            <a:ext cx="0" cy="3086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4375" name="Line 6"/>
          <p:cNvSpPr>
            <a:spLocks noChangeShapeType="1"/>
          </p:cNvSpPr>
          <p:nvPr/>
        </p:nvSpPr>
        <p:spPr bwMode="auto">
          <a:xfrm rot="-2938105" flipH="1" flipV="1">
            <a:off x="1793875" y="4487863"/>
            <a:ext cx="3560763" cy="14287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4376" name="Line 7"/>
          <p:cNvSpPr>
            <a:spLocks noChangeShapeType="1"/>
          </p:cNvSpPr>
          <p:nvPr/>
        </p:nvSpPr>
        <p:spPr bwMode="auto">
          <a:xfrm>
            <a:off x="2381250" y="3000375"/>
            <a:ext cx="2819400" cy="28098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4377" name="Text Box 8"/>
          <p:cNvSpPr txBox="1">
            <a:spLocks noChangeArrowheads="1"/>
          </p:cNvSpPr>
          <p:nvPr/>
        </p:nvSpPr>
        <p:spPr bwMode="auto">
          <a:xfrm>
            <a:off x="2030413" y="2828925"/>
            <a:ext cx="403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u="none">
                <a:latin typeface="Comic Sans MS" charset="0"/>
              </a:rPr>
              <a:t>R</a:t>
            </a:r>
            <a:endParaRPr lang="en-US" sz="1000" u="none">
              <a:latin typeface="Times New Roman" charset="0"/>
            </a:endParaRPr>
          </a:p>
        </p:txBody>
      </p:sp>
      <p:sp>
        <p:nvSpPr>
          <p:cNvPr id="314378" name="Text Box 9"/>
          <p:cNvSpPr txBox="1">
            <a:spLocks noChangeArrowheads="1"/>
          </p:cNvSpPr>
          <p:nvPr/>
        </p:nvSpPr>
        <p:spPr bwMode="auto">
          <a:xfrm>
            <a:off x="4983163" y="5876925"/>
            <a:ext cx="403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u="none">
                <a:latin typeface="Comic Sans MS" charset="0"/>
              </a:rPr>
              <a:t>R</a:t>
            </a:r>
            <a:endParaRPr lang="en-US" sz="1000" u="none">
              <a:latin typeface="Times New Roman" charset="0"/>
            </a:endParaRPr>
          </a:p>
        </p:txBody>
      </p:sp>
      <p:sp>
        <p:nvSpPr>
          <p:cNvPr id="314379" name="Text Box 10"/>
          <p:cNvSpPr txBox="1">
            <a:spLocks noChangeArrowheads="1"/>
          </p:cNvSpPr>
          <p:nvPr/>
        </p:nvSpPr>
        <p:spPr bwMode="auto">
          <a:xfrm>
            <a:off x="3259138" y="2819400"/>
            <a:ext cx="3546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equal bandwidth share</a:t>
            </a:r>
            <a:endParaRPr lang="en-US" sz="1000" u="none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14380" name="Text Box 11"/>
          <p:cNvSpPr txBox="1">
            <a:spLocks noChangeArrowheads="1"/>
          </p:cNvSpPr>
          <p:nvPr/>
        </p:nvSpPr>
        <p:spPr bwMode="auto">
          <a:xfrm>
            <a:off x="1839913" y="5857875"/>
            <a:ext cx="3546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Connection 1 throughput</a:t>
            </a:r>
            <a:endParaRPr lang="en-US" sz="1000" u="none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14381" name="Text Box 12"/>
          <p:cNvSpPr txBox="1">
            <a:spLocks noChangeArrowheads="1"/>
          </p:cNvSpPr>
          <p:nvPr/>
        </p:nvSpPr>
        <p:spPr bwMode="auto">
          <a:xfrm rot="-5396642">
            <a:off x="424656" y="4393407"/>
            <a:ext cx="35464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Connection 2 throughput</a:t>
            </a:r>
            <a:endParaRPr lang="en-US" sz="1000" u="none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88781" name="Line 13"/>
          <p:cNvSpPr>
            <a:spLocks noChangeShapeType="1"/>
          </p:cNvSpPr>
          <p:nvPr/>
        </p:nvSpPr>
        <p:spPr bwMode="auto">
          <a:xfrm rot="-2938105" flipH="1" flipV="1">
            <a:off x="3503612" y="5105401"/>
            <a:ext cx="1293813" cy="476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8782" name="Text Box 14"/>
          <p:cNvSpPr txBox="1">
            <a:spLocks noChangeArrowheads="1"/>
          </p:cNvSpPr>
          <p:nvPr/>
        </p:nvSpPr>
        <p:spPr bwMode="auto">
          <a:xfrm>
            <a:off x="4495800" y="4800600"/>
            <a:ext cx="4308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u="none">
                <a:solidFill>
                  <a:srgbClr val="000000"/>
                </a:solidFill>
                <a:latin typeface="Tw Cen MT"/>
                <a:cs typeface="Tw Cen MT"/>
              </a:rPr>
              <a:t>congestion avoidance: additive increase</a:t>
            </a:r>
            <a:endParaRPr lang="en-US" sz="1000" u="none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88783" name="Line 15"/>
          <p:cNvSpPr>
            <a:spLocks noChangeShapeType="1"/>
          </p:cNvSpPr>
          <p:nvPr/>
        </p:nvSpPr>
        <p:spPr bwMode="auto">
          <a:xfrm flipH="1">
            <a:off x="3390900" y="4638675"/>
            <a:ext cx="1171575" cy="6318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8784" name="Text Box 16"/>
          <p:cNvSpPr txBox="1">
            <a:spLocks noChangeArrowheads="1"/>
          </p:cNvSpPr>
          <p:nvPr/>
        </p:nvSpPr>
        <p:spPr bwMode="auto">
          <a:xfrm>
            <a:off x="4835895" y="4437063"/>
            <a:ext cx="320442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solidFill>
                  <a:srgbClr val="000000"/>
                </a:solidFill>
                <a:latin typeface="Tw Cen MT"/>
                <a:cs typeface="Tw Cen MT"/>
              </a:rPr>
              <a:t>loss: decrease window by factor of 2</a:t>
            </a:r>
            <a:endParaRPr lang="en-US" sz="1000" u="none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88785" name="Line 17"/>
          <p:cNvSpPr>
            <a:spLocks noChangeShapeType="1"/>
          </p:cNvSpPr>
          <p:nvPr/>
        </p:nvSpPr>
        <p:spPr bwMode="auto">
          <a:xfrm rot="-2938105" flipH="1" flipV="1">
            <a:off x="3182938" y="4778375"/>
            <a:ext cx="1303337" cy="2381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8786" name="Text Box 18"/>
          <p:cNvSpPr txBox="1">
            <a:spLocks noChangeArrowheads="1"/>
          </p:cNvSpPr>
          <p:nvPr/>
        </p:nvSpPr>
        <p:spPr bwMode="auto">
          <a:xfrm>
            <a:off x="4038600" y="4191000"/>
            <a:ext cx="4537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u="none">
                <a:solidFill>
                  <a:srgbClr val="000000"/>
                </a:solidFill>
                <a:latin typeface="Tw Cen MT"/>
                <a:cs typeface="Tw Cen MT"/>
              </a:rPr>
              <a:t>congestion avoidance: additive increase</a:t>
            </a:r>
            <a:endParaRPr lang="en-US" sz="1000" u="none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88787" name="Line 19"/>
          <p:cNvSpPr>
            <a:spLocks noChangeShapeType="1"/>
          </p:cNvSpPr>
          <p:nvPr/>
        </p:nvSpPr>
        <p:spPr bwMode="auto">
          <a:xfrm flipH="1">
            <a:off x="3248025" y="4352925"/>
            <a:ext cx="981075" cy="7651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8788" name="Text Box 20"/>
          <p:cNvSpPr txBox="1">
            <a:spLocks noChangeArrowheads="1"/>
          </p:cNvSpPr>
          <p:nvPr/>
        </p:nvSpPr>
        <p:spPr bwMode="auto">
          <a:xfrm>
            <a:off x="4458070" y="3886200"/>
            <a:ext cx="320442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solidFill>
                  <a:srgbClr val="000000"/>
                </a:solidFill>
                <a:latin typeface="Tw Cen MT"/>
                <a:cs typeface="Tw Cen MT"/>
              </a:rPr>
              <a:t>loss: decrease window by factor of 2</a:t>
            </a:r>
            <a:endParaRPr lang="en-US" sz="1000" u="none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88789" name="Line 21"/>
          <p:cNvSpPr>
            <a:spLocks noChangeShapeType="1"/>
          </p:cNvSpPr>
          <p:nvPr/>
        </p:nvSpPr>
        <p:spPr bwMode="auto">
          <a:xfrm rot="-2938105" flipH="1" flipV="1">
            <a:off x="3039269" y="4631532"/>
            <a:ext cx="1279525" cy="1428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8790" name="Line 22"/>
          <p:cNvSpPr>
            <a:spLocks noChangeShapeType="1"/>
          </p:cNvSpPr>
          <p:nvPr/>
        </p:nvSpPr>
        <p:spPr bwMode="auto">
          <a:xfrm flipH="1">
            <a:off x="3181350" y="4171950"/>
            <a:ext cx="911225" cy="889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8791" name="Line 23"/>
          <p:cNvSpPr>
            <a:spLocks noChangeShapeType="1"/>
          </p:cNvSpPr>
          <p:nvPr/>
        </p:nvSpPr>
        <p:spPr bwMode="auto">
          <a:xfrm rot="-2938105" flipH="1" flipV="1">
            <a:off x="2959894" y="4568032"/>
            <a:ext cx="1279525" cy="1428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5257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8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887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288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887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8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88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887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288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887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8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88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8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781" grpId="0" animBg="1"/>
      <p:bldP spid="288782" grpId="0" autoUpdateAnimBg="0"/>
      <p:bldP spid="288783" grpId="0" animBg="1"/>
      <p:bldP spid="288784" grpId="0" autoUpdateAnimBg="0"/>
      <p:bldP spid="288785" grpId="0" animBg="1"/>
      <p:bldP spid="288786" grpId="0" autoUpdateAnimBg="0"/>
      <p:bldP spid="288787" grpId="0" animBg="1"/>
      <p:bldP spid="288788" grpId="0" autoUpdateAnimBg="0"/>
      <p:bldP spid="288789" grpId="0" animBg="1"/>
      <p:bldP spid="288790" grpId="0" animBg="1"/>
      <p:bldP spid="28879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Conclusão</a:t>
            </a:r>
          </a:p>
        </p:txBody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005"/>
            <a:ext cx="8458200" cy="437197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Se a rede só tivesse tráfego TCP, os canais seriam partilhados com bastante equidade (</a:t>
            </a:r>
            <a:r>
              <a:rPr lang="ja-JP" alt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fairness</a:t>
            </a:r>
            <a:r>
              <a:rPr lang="ja-JP" alt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ou justiça)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Tal não é verdade pois existem outros tipos de tráfego (UDP)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 saturação penaliza o tráfego TCP mais do que outros tipos de tráfego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Uma aplicação que use várias conexões TCP em paralelo obtêm uma fracção mais significativa da banda do que uma que só utilize uma conexão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Este aspecto é tanto mais verdade quanto mais saturada estiver a rede</a:t>
            </a:r>
          </a:p>
        </p:txBody>
      </p:sp>
    </p:spTree>
    <p:extLst>
      <p:ext uri="{BB962C8B-B14F-4D97-AF65-F5344CB8AC3E}">
        <p14:creationId xmlns:p14="http://schemas.microsoft.com/office/powerpoint/2010/main" val="3728044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Organização do capítulo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26684"/>
            <a:ext cx="8077200" cy="400581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Serviços do nível transporte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Estudo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do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transporte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UDP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Como implementar a transferência fiável de dados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Transporte orientado conexão: TCP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Controlo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da saturação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 sua implementação no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protocolo TCP</a:t>
            </a:r>
          </a:p>
        </p:txBody>
      </p:sp>
    </p:spTree>
    <p:extLst>
      <p:ext uri="{BB962C8B-B14F-4D97-AF65-F5344CB8AC3E}">
        <p14:creationId xmlns:p14="http://schemas.microsoft.com/office/powerpoint/2010/main" val="871891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Onde estudar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85576"/>
            <a:ext cx="8077200" cy="457084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Serviços do nível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transporte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Livro base - capítulo 3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secções 3.1 e 3.2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Estudo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do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transporte UDP - Livro base - capítulo 3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secção 3.3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Como implementar a transferência fiável de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dados Livro base - capítulo 3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secção 3.4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Transporte orientado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conexão: TCP - Livro base - capítulo 3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secção 3.5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Controlo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da saturação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 sua implementação no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protocolo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TCP - Livro base - capítulo 3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secções 3.6 e 3.7</a:t>
            </a:r>
          </a:p>
        </p:txBody>
      </p:sp>
    </p:spTree>
    <p:extLst>
      <p:ext uri="{BB962C8B-B14F-4D97-AF65-F5344CB8AC3E}">
        <p14:creationId xmlns:p14="http://schemas.microsoft.com/office/powerpoint/2010/main" val="12584992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6852"/>
            <a:ext cx="8229600" cy="1143000"/>
          </a:xfrm>
        </p:spPr>
        <p:txBody>
          <a:bodyPr/>
          <a:lstStyle/>
          <a:p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Controlo da saturação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683745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9563"/>
            <a:ext cx="8715375" cy="762000"/>
          </a:xfrm>
        </p:spPr>
        <p:txBody>
          <a:bodyPr>
            <a:noAutofit/>
          </a:bodyPr>
          <a:lstStyle/>
          <a:p>
            <a:pPr eaLnBrk="1" hangingPunct="1"/>
            <a:r>
              <a:rPr lang="pt-PT" sz="5400" dirty="0">
                <a:latin typeface="Tw Cen MT"/>
                <a:ea typeface="ＭＳ Ｐゴシック" charset="0"/>
                <a:cs typeface="Tw Cen MT"/>
              </a:rPr>
              <a:t>C</a:t>
            </a:r>
            <a:r>
              <a:rPr lang="pt-PT" sz="5400" dirty="0" smtClean="0">
                <a:latin typeface="Tw Cen MT"/>
                <a:ea typeface="ＭＳ Ｐゴシック" charset="0"/>
                <a:cs typeface="Tw Cen MT"/>
              </a:rPr>
              <a:t>ontrolo </a:t>
            </a:r>
            <a:r>
              <a:rPr lang="pt-PT" sz="5400" dirty="0">
                <a:latin typeface="Tw Cen MT"/>
                <a:ea typeface="ＭＳ Ｐゴシック" charset="0"/>
                <a:cs typeface="Tw Cen MT"/>
              </a:rPr>
              <a:t>da </a:t>
            </a:r>
            <a:r>
              <a:rPr lang="pt-PT" sz="5400" dirty="0" smtClean="0">
                <a:latin typeface="Tw Cen MT"/>
                <a:ea typeface="ＭＳ Ｐゴシック" charset="0"/>
                <a:cs typeface="Tw Cen MT"/>
              </a:rPr>
              <a:t>saturação</a:t>
            </a:r>
            <a:endParaRPr lang="pt-PT" sz="66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590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33649"/>
            <a:ext cx="8276515" cy="46482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SzPct val="100000"/>
            </a:pPr>
            <a:r>
              <a:rPr lang="pt-PT" sz="3200" dirty="0">
                <a:latin typeface="Tw Cen MT"/>
                <a:ea typeface="ＭＳ Ｐゴシック" charset="0"/>
                <a:cs typeface="Tw Cen MT"/>
              </a:rPr>
              <a:t>Controlo de </a:t>
            </a:r>
            <a:r>
              <a:rPr lang="pt-PT" sz="3200" dirty="0" smtClean="0">
                <a:latin typeface="Tw Cen MT"/>
                <a:ea typeface="ＭＳ Ｐゴシック" charset="0"/>
                <a:cs typeface="Tw Cen MT"/>
              </a:rPr>
              <a:t>Saturação</a:t>
            </a:r>
          </a:p>
          <a:p>
            <a:pPr lvl="1">
              <a:lnSpc>
                <a:spcPct val="90000"/>
              </a:lnSpc>
              <a:buSzPct val="100000"/>
            </a:pPr>
            <a:r>
              <a:rPr lang="pt-PT" sz="2800" dirty="0" smtClean="0">
                <a:latin typeface="Tw Cen MT"/>
                <a:ea typeface="ＭＳ Ｐゴシック" charset="0"/>
                <a:cs typeface="Tw Cen MT"/>
              </a:rPr>
              <a:t>informalmente</a:t>
            </a:r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: demasiados pacotes estão a ser </a:t>
            </a:r>
            <a:r>
              <a:rPr lang="pt-PT" sz="2800" dirty="0" err="1">
                <a:latin typeface="Tw Cen MT"/>
                <a:ea typeface="ＭＳ Ｐゴシック" charset="0"/>
                <a:cs typeface="Tw Cen MT"/>
              </a:rPr>
              <a:t>injectados</a:t>
            </a:r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 na rede para a capacidade que esta tem de os encaminhar</a:t>
            </a:r>
          </a:p>
          <a:p>
            <a:pPr lvl="1">
              <a:lnSpc>
                <a:spcPct val="90000"/>
              </a:lnSpc>
              <a:buSzPct val="100000"/>
            </a:pPr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diferente de controlo de fluxo </a:t>
            </a:r>
            <a:r>
              <a:rPr lang="pt-PT" sz="2800" dirty="0" smtClean="0">
                <a:latin typeface="Tw Cen MT"/>
                <a:ea typeface="ＭＳ Ｐゴシック" charset="0"/>
                <a:cs typeface="Tw Cen MT"/>
              </a:rPr>
              <a:t>!</a:t>
            </a:r>
          </a:p>
          <a:p>
            <a:pPr>
              <a:lnSpc>
                <a:spcPct val="90000"/>
              </a:lnSpc>
              <a:buSzPct val="100000"/>
            </a:pPr>
            <a:r>
              <a:rPr lang="en-US" sz="3200" dirty="0" smtClean="0">
                <a:latin typeface="Tw Cen MT"/>
                <a:ea typeface="ＭＳ Ｐゴシック" charset="0"/>
                <a:cs typeface="Tw Cen MT"/>
              </a:rPr>
              <a:t>S</a:t>
            </a:r>
            <a:r>
              <a:rPr lang="pt-PT" sz="3200" dirty="0" err="1" smtClean="0">
                <a:latin typeface="Tw Cen MT"/>
                <a:ea typeface="ＭＳ Ｐゴシック" charset="0"/>
                <a:cs typeface="Tw Cen MT"/>
              </a:rPr>
              <a:t>intomas</a:t>
            </a:r>
            <a:endParaRPr lang="pt-PT" sz="3200" dirty="0" smtClean="0">
              <a:latin typeface="Tw Cen MT"/>
              <a:ea typeface="ＭＳ Ｐゴシック" charset="0"/>
              <a:cs typeface="Tw Cen MT"/>
            </a:endParaRPr>
          </a:p>
          <a:p>
            <a:pPr lvl="1">
              <a:lnSpc>
                <a:spcPct val="90000"/>
              </a:lnSpc>
              <a:buSzPct val="100000"/>
            </a:pPr>
            <a:r>
              <a:rPr lang="pt-PT" sz="2800" dirty="0" smtClean="0">
                <a:latin typeface="Tw Cen MT"/>
                <a:ea typeface="ＭＳ Ｐゴシック" charset="0"/>
                <a:cs typeface="Tw Cen MT"/>
              </a:rPr>
              <a:t>Perca </a:t>
            </a:r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de pacotes (</a:t>
            </a:r>
            <a:r>
              <a:rPr lang="pt-PT" sz="2800" i="1" dirty="0" err="1">
                <a:latin typeface="Tw Cen MT"/>
                <a:ea typeface="ＭＳ Ｐゴシック" charset="0"/>
                <a:cs typeface="Tw Cen MT"/>
              </a:rPr>
              <a:t>buffers</a:t>
            </a:r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 com </a:t>
            </a:r>
            <a:r>
              <a:rPr lang="pt-PT" sz="2800" i="1" dirty="0" err="1">
                <a:latin typeface="Tw Cen MT"/>
                <a:ea typeface="ＭＳ Ｐゴシック" charset="0"/>
                <a:cs typeface="Tw Cen MT"/>
              </a:rPr>
              <a:t>overflows</a:t>
            </a:r>
            <a:r>
              <a:rPr lang="pt-PT" sz="2800" dirty="0" smtClean="0">
                <a:latin typeface="Tw Cen MT"/>
                <a:ea typeface="ＭＳ Ｐゴシック" charset="0"/>
                <a:cs typeface="Tw Cen MT"/>
              </a:rPr>
              <a:t>)</a:t>
            </a:r>
          </a:p>
          <a:p>
            <a:pPr lvl="1">
              <a:lnSpc>
                <a:spcPct val="90000"/>
              </a:lnSpc>
              <a:buSzPct val="100000"/>
            </a:pPr>
            <a:r>
              <a:rPr lang="pt-PT" sz="2800" dirty="0" smtClean="0">
                <a:latin typeface="Tw Cen MT"/>
                <a:ea typeface="ＭＳ Ｐゴシック" charset="0"/>
                <a:cs typeface="Tw Cen MT"/>
              </a:rPr>
              <a:t>Tempos </a:t>
            </a:r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de trânsito elevados (filas de espera de dimensão elevada – </a:t>
            </a:r>
            <a:r>
              <a:rPr lang="pt-PT" sz="2800" i="1" dirty="0" err="1">
                <a:latin typeface="Tw Cen MT"/>
                <a:ea typeface="ＭＳ Ｐゴシック" charset="0"/>
                <a:cs typeface="Tw Cen MT"/>
              </a:rPr>
              <a:t>queueing</a:t>
            </a:r>
            <a:r>
              <a:rPr lang="pt-PT" sz="2800" dirty="0" smtClean="0">
                <a:latin typeface="Tw Cen MT"/>
                <a:ea typeface="ＭＳ Ｐゴシック" charset="0"/>
                <a:cs typeface="Tw Cen MT"/>
              </a:rPr>
              <a:t>)</a:t>
            </a:r>
          </a:p>
          <a:p>
            <a:pPr lvl="1">
              <a:lnSpc>
                <a:spcPct val="90000"/>
              </a:lnSpc>
              <a:buSzPct val="100000"/>
            </a:pPr>
            <a:r>
              <a:rPr lang="pt-PT" sz="2800" dirty="0" smtClean="0">
                <a:latin typeface="Tw Cen MT"/>
                <a:ea typeface="ＭＳ Ｐゴシック" charset="0"/>
                <a:cs typeface="Tw Cen MT"/>
              </a:rPr>
              <a:t>Tempos </a:t>
            </a:r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de trânsito com uma grande instabilidade (a rede está em </a:t>
            </a:r>
            <a:r>
              <a:rPr lang="ja-JP" altLang="pt-PT" sz="2800" dirty="0"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rotura</a:t>
            </a:r>
            <a:r>
              <a:rPr lang="ja-JP" altLang="pt-PT" sz="2800" dirty="0"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 e tem comportamentos limite)</a:t>
            </a:r>
          </a:p>
        </p:txBody>
      </p:sp>
    </p:spTree>
    <p:extLst>
      <p:ext uri="{BB962C8B-B14F-4D97-AF65-F5344CB8AC3E}">
        <p14:creationId xmlns:p14="http://schemas.microsoft.com/office/powerpoint/2010/main" val="2299157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pt-PT" sz="5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Origens e </a:t>
            </a:r>
            <a:r>
              <a:rPr lang="pt-PT" sz="5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consequências (1) </a:t>
            </a:r>
            <a:endParaRPr lang="pt-PT" sz="5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3312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82082" y="1542763"/>
            <a:ext cx="7888817" cy="4906789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 saturação da rede implica um aumento significativo do tempo de trânsito dentro da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rede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Este aumento do tempo de trânsito conduz ao aumento das retransmissões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Retransmissões são uma resposta a um sintoma de perca de pacotes (que pode estar a ser provocada eventualmente por saturação na rede)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Mas as retransmissões não </a:t>
            </a:r>
            <a:r>
              <a:rPr lang="pt-PT" sz="18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actuam</a:t>
            </a:r>
            <a:r>
              <a:rPr lang="pt-PT" sz="1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sobre as causas da </a:t>
            </a:r>
            <a:r>
              <a:rPr lang="pt-PT" sz="1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saturação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1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Muitas dessas retransmissões revelam-se inúteis, pelo que conduzem a um desperdício da capacidade da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rede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600951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pt-PT" sz="5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Origens e </a:t>
            </a:r>
            <a:r>
              <a:rPr lang="pt-PT" sz="5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consequências (2) </a:t>
            </a:r>
            <a:endParaRPr lang="pt-PT" sz="5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3312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82082" y="1542763"/>
            <a:ext cx="7888817" cy="4906789"/>
          </a:xfrm>
        </p:spPr>
        <p:txBody>
          <a:bodyPr>
            <a:noAutofit/>
          </a:bodyPr>
          <a:lstStyle/>
          <a:p>
            <a:pPr marL="457200" lvl="1" indent="0" eaLnBrk="1" hangingPunct="1">
              <a:lnSpc>
                <a:spcPct val="90000"/>
              </a:lnSpc>
              <a:buSzPct val="100000"/>
              <a:buNone/>
            </a:pPr>
            <a:endParaRPr lang="pt-PT" sz="1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Muitas dessas retransmissões revelam-se inúteis, pelo que conduzem a um desperdício da capacidade da rede</a:t>
            </a:r>
          </a:p>
          <a:p>
            <a:pPr eaLnBrk="1" hangingPunct="1">
              <a:lnSpc>
                <a:spcPct val="90000"/>
              </a:lnSpc>
              <a:buSzPct val="100000"/>
              <a:buFont typeface="Wingdings" charset="0"/>
              <a:buNone/>
            </a:pP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Devido também ao aumento das filas de espera, muitos pacotes são suprimidos. Cada pacote suprimido no interior da rede implica o desperdício da capacidade da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rede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até aí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consumida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Em condições de saturação da rede, o rendimento desta começa a decair e a percentagem da sua capacidade que é aproveitada de forma útil decai também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177506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Consequências da saturação</a:t>
            </a:r>
            <a:endParaRPr lang="pt-PT" sz="4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71364" name="Rectangle 3"/>
          <p:cNvSpPr>
            <a:spLocks noChangeArrowheads="1"/>
          </p:cNvSpPr>
          <p:nvPr/>
        </p:nvSpPr>
        <p:spPr bwMode="auto">
          <a:xfrm>
            <a:off x="533400" y="1447800"/>
            <a:ext cx="82296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SzPct val="60000"/>
              <a:buFont typeface="Wingdings" charset="0"/>
              <a:buNone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A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saturação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conduz a um comportamento em que o rendimento da rede decresce rapidamente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tem por sintomas: perca de pacotes, tempos de trânsito elevados, tempos de trânsito com uma grande instabilidade</a:t>
            </a:r>
          </a:p>
        </p:txBody>
      </p:sp>
      <p:pic>
        <p:nvPicPr>
          <p:cNvPr id="271365" name="Picture 4" descr="congestion_perf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429000"/>
            <a:ext cx="4421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9973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1930</Words>
  <Application>Microsoft Macintosh PowerPoint</Application>
  <PresentationFormat>On-screen Show (4:3)</PresentationFormat>
  <Paragraphs>263</Paragraphs>
  <Slides>28</Slides>
  <Notes>28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Office Theme</vt:lpstr>
      <vt:lpstr>Clip</vt:lpstr>
      <vt:lpstr>VISIO</vt:lpstr>
      <vt:lpstr>REDES DE COMPUTADORES  O NÍVEL TRANSPORTE  (Parte 4)</vt:lpstr>
      <vt:lpstr>Nota prévia</vt:lpstr>
      <vt:lpstr>Organização do capítulo</vt:lpstr>
      <vt:lpstr>Onde estudar</vt:lpstr>
      <vt:lpstr>Controlo da saturação</vt:lpstr>
      <vt:lpstr>Controlo da saturação</vt:lpstr>
      <vt:lpstr>Origens e consequências (1) </vt:lpstr>
      <vt:lpstr>Origens e consequências (2) </vt:lpstr>
      <vt:lpstr>Consequências da saturação</vt:lpstr>
      <vt:lpstr>Como lidar com a saturação ?</vt:lpstr>
      <vt:lpstr>Controlo da saturação do protocolo TCP</vt:lpstr>
      <vt:lpstr>Solução TCP</vt:lpstr>
      <vt:lpstr>Controlo da saturação do protocolo TCP</vt:lpstr>
      <vt:lpstr>Controlo da saturação do protocolo TCP</vt:lpstr>
      <vt:lpstr>Slow start</vt:lpstr>
      <vt:lpstr>TCP “Slowstart”</vt:lpstr>
      <vt:lpstr>Segunda fase – subida linear</vt:lpstr>
      <vt:lpstr>Variantes (Tahoe vs. Reno) </vt:lpstr>
      <vt:lpstr>Variantes Tahoe vs. Reno</vt:lpstr>
      <vt:lpstr>Visão sintética</vt:lpstr>
      <vt:lpstr>Acções</vt:lpstr>
      <vt:lpstr>Filosofia do TCP perante a saturação real</vt:lpstr>
      <vt:lpstr>Desempenho do TCP (Ref. Fase Congestion Avoidance)</vt:lpstr>
      <vt:lpstr>Desempenho do TCP</vt:lpstr>
      <vt:lpstr>Variação da janela</vt:lpstr>
      <vt:lpstr>Equidade (ou “fairness”) do protocolo</vt:lpstr>
      <vt:lpstr>Ilustração intuitiva</vt:lpstr>
      <vt:lpstr>Conclusão</vt:lpstr>
    </vt:vector>
  </TitlesOfParts>
  <Company>FCT/UNL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DE COMPUTADORES  O NÍVEL TRANSPORTE  (Parte 4)</dc:title>
  <dc:creator>José Legatheaux Martins</dc:creator>
  <cp:lastModifiedBy>José Legatheaux Martins</cp:lastModifiedBy>
  <cp:revision>25</cp:revision>
  <dcterms:created xsi:type="dcterms:W3CDTF">2012-04-06T18:49:04Z</dcterms:created>
  <dcterms:modified xsi:type="dcterms:W3CDTF">2012-04-24T16:07:26Z</dcterms:modified>
</cp:coreProperties>
</file>