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2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16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7.xml" ContentType="application/vnd.openxmlformats-officedocument.presentationml.notesSlide+xml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5" r:id="rId14"/>
    <p:sldId id="272" r:id="rId15"/>
    <p:sldId id="276" r:id="rId16"/>
    <p:sldId id="277" r:id="rId17"/>
    <p:sldId id="273" r:id="rId18"/>
    <p:sldId id="278" r:id="rId19"/>
    <p:sldId id="280" r:id="rId20"/>
    <p:sldId id="281" r:id="rId21"/>
    <p:sldId id="282" r:id="rId22"/>
    <p:sldId id="283" r:id="rId23"/>
    <p:sldId id="285" r:id="rId24"/>
    <p:sldId id="286" r:id="rId25"/>
    <p:sldId id="287" r:id="rId26"/>
    <p:sldId id="288" r:id="rId27"/>
    <p:sldId id="289" r:id="rId28"/>
    <p:sldId id="291" r:id="rId29"/>
    <p:sldId id="292" r:id="rId30"/>
    <p:sldId id="294" r:id="rId31"/>
    <p:sldId id="295" r:id="rId32"/>
    <p:sldId id="297" r:id="rId33"/>
    <p:sldId id="298" r:id="rId34"/>
    <p:sldId id="299" r:id="rId35"/>
    <p:sldId id="296" r:id="rId36"/>
    <p:sldId id="300" r:id="rId37"/>
    <p:sldId id="301" r:id="rId38"/>
    <p:sldId id="302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244" autoAdjust="0"/>
  </p:normalViewPr>
  <p:slideViewPr>
    <p:cSldViewPr snapToGrid="0" snapToObjects="1">
      <p:cViewPr varScale="1">
        <p:scale>
          <a:sx n="141" d="100"/>
          <a:sy n="141" d="100"/>
        </p:scale>
        <p:origin x="-128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A1E2F-7EA2-BB4B-9686-EA85858300C9}" type="datetimeFigureOut">
              <a:rPr lang="en-US" smtClean="0"/>
              <a:t>4/24/12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FA169-8863-8547-AB38-AC4483B14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5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8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CFA1FB0-4EC7-414B-BFA9-14293EBE1505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90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2EA8EC6-106D-A34D-9E30-F87D2CA9268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92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7557A78-2430-8647-A567-D2A2964F2373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0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B6B27AB-B09E-564D-8690-73BE3C025A3C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94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661EB41-E9E1-9B46-8C35-1BC7EF149883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6220102-4BA2-354E-8D76-8692F1BE1653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2" tIns="45716" rIns="91432" bIns="45716"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4EB35E5-8B67-044F-B130-8DB0980FE452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96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A25B7A6-5838-BF4A-A7EB-F000395C2EE1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2AE879-88E2-EC44-B2E1-D97B045F1BE7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09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10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148D976-BD6E-3B45-B214-64B46D5041D3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12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F2EAB6B-319C-6249-B857-180003149633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15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EA207FC-BF0A-A045-BB30-EAF5AADC37F1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17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03A9AB-828A-EB47-809D-074125A62C28}" type="slidenum">
              <a:rPr lang="en-US" sz="1200" u="none"/>
              <a:pPr eaLnBrk="1" hangingPunct="1"/>
              <a:t>22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1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8A18FEC-8CBC-9E41-94CD-A4F7E349C7FB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964A659-1133-3240-92C2-FFBA5C9094E2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5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A27C7E7-91AF-9248-A388-17F4EE6589D5}" type="slidenum">
              <a:rPr lang="en-US" sz="1200" u="none"/>
              <a:pPr eaLnBrk="1" hangingPunct="1"/>
              <a:t>25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73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7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F063067-B1FB-A54F-BB3A-66A4648C8A1C}" type="slidenum">
              <a:rPr lang="en-US" sz="1200" u="none"/>
              <a:pPr eaLnBrk="1" hangingPunct="1"/>
              <a:t>26</a:t>
            </a:fld>
            <a:endParaRPr lang="en-US" sz="1200" u="non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DEB1BFE-BDC7-CD49-90A4-076B4BFAB4EE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3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33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8DC9755-A934-6747-888C-A8405CD87E49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35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D17884A-BD79-594B-B2E3-03609A48F82D}" type="slidenum">
              <a:rPr lang="pt-PT" sz="1200" u="none"/>
              <a:pPr eaLnBrk="1" hangingPunct="1"/>
              <a:t>29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9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39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9BBE458-6B2D-5B4F-B3E7-5E92EBE76FFC}" type="slidenum">
              <a:rPr lang="pt-PT" sz="1200" u="none"/>
              <a:pPr eaLnBrk="1" hangingPunct="1"/>
              <a:t>30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16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1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A6F8580-D59D-764D-BF55-4B57C3755630}" type="slidenum">
              <a:rPr lang="pt-PT" sz="1200" u="none"/>
              <a:pPr eaLnBrk="1" hangingPunct="1"/>
              <a:t>31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2891864-029C-6D47-B101-918ED53E5F78}" type="slidenum">
              <a:rPr lang="pt-PT" sz="1200" u="none"/>
              <a:pPr eaLnBrk="1" hangingPunct="1"/>
              <a:t>32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5CADF28-6947-5742-885D-83088F928436}" type="slidenum">
              <a:rPr lang="pt-PT" sz="1200" u="none"/>
              <a:pPr eaLnBrk="1" hangingPunct="1"/>
              <a:t>33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1C2EC20-70A4-5F4C-9CBE-795616CFE463}" type="slidenum">
              <a:rPr lang="pt-PT" sz="1200" u="none"/>
              <a:pPr eaLnBrk="1" hangingPunct="1"/>
              <a:t>34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37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3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88B05CF-7A4E-B549-A5D1-35ABE6D852A1}" type="slidenum">
              <a:rPr lang="pt-PT" sz="1200" u="none"/>
              <a:pPr eaLnBrk="1" hangingPunct="1"/>
              <a:t>35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1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51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51940D8-6015-F649-86EF-4447080B8BD3}" type="slidenum">
              <a:rPr lang="pt-PT" sz="1200" u="none"/>
              <a:pPr eaLnBrk="1" hangingPunct="1"/>
              <a:t>36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3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53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BC3F639-DA9A-BF41-8EA8-8C7624C80FA4}" type="slidenum">
              <a:rPr lang="pt-PT" sz="1200" u="none"/>
              <a:pPr eaLnBrk="1" hangingPunct="1"/>
              <a:t>37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560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DE050CF-450F-A848-B724-35F6035426D9}" type="slidenum">
              <a:rPr lang="pt-PT" sz="1200" u="none"/>
              <a:pPr eaLnBrk="1" hangingPunct="1"/>
              <a:t>38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6422" indent="-35443994" defTabSz="914403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27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854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280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708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7F85366-CAB7-BA4D-B8C8-72193561F370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76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4B5EA95-E564-094A-B181-137CF0649744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78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1BF3FC-2973-694F-9EB8-0E0D10D5CC0C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0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FEA449-7A80-B444-B72D-8FC491FDFF85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E2B4079-3142-C444-8F11-5E8BA72C2EC9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E771CA2-25A3-3C4D-88CE-FF5EE13550D1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97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7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2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3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6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24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99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2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0EB30-AA6B-4A49-A9FE-2CBCADCDCE8F}" type="datetimeFigureOut">
              <a:rPr lang="en-US" smtClean="0"/>
              <a:t>4/24/12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FEA2E-90D9-8047-9A65-543F05A4EE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4.bin"/><Relationship Id="rId7" Type="http://schemas.openxmlformats.org/officeDocument/2006/relationships/oleObject" Target="../embeddings/oleObject5.bin"/><Relationship Id="rId8" Type="http://schemas.openxmlformats.org/officeDocument/2006/relationships/oleObject" Target="../embeddings/oleObject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0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O NÍVEL TRANSPORTE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3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75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>
                <a:latin typeface="Tw Cen MT"/>
                <a:ea typeface="ＭＳ Ｐゴシック" charset="0"/>
                <a:cs typeface="Tw Cen MT"/>
              </a:rPr>
              <a:t>Transferência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fiável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de dados em TCP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87396" name="TextBox 3"/>
          <p:cNvSpPr txBox="1">
            <a:spLocks noChangeArrowheads="1"/>
          </p:cNvSpPr>
          <p:nvPr/>
        </p:nvSpPr>
        <p:spPr bwMode="auto">
          <a:xfrm>
            <a:off x="714374" y="1947109"/>
            <a:ext cx="7378909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sz="2000" u="none" dirty="0" smtClean="0">
                <a:latin typeface="Tw Cen MT"/>
                <a:cs typeface="Tw Cen MT"/>
              </a:rPr>
              <a:t>Usa as técnicas anteriormente apresentadas com uma aproximação híbrida entre </a:t>
            </a:r>
            <a:r>
              <a:rPr lang="pt-PT" sz="2000" u="none" dirty="0" err="1" smtClean="0">
                <a:latin typeface="Tw Cen MT"/>
                <a:cs typeface="Tw Cen MT"/>
              </a:rPr>
              <a:t>GoBack</a:t>
            </a:r>
            <a:r>
              <a:rPr lang="pt-PT" sz="2000" u="none" dirty="0" smtClean="0">
                <a:latin typeface="Tw Cen MT"/>
                <a:cs typeface="Tw Cen MT"/>
              </a:rPr>
              <a:t> N e </a:t>
            </a:r>
            <a:r>
              <a:rPr lang="pt-PT" sz="2000" u="none" dirty="0" err="1" smtClean="0">
                <a:latin typeface="Tw Cen MT"/>
                <a:cs typeface="Tw Cen MT"/>
              </a:rPr>
              <a:t>Selective</a:t>
            </a:r>
            <a:r>
              <a:rPr lang="pt-PT" sz="2000" u="none" dirty="0" smtClean="0">
                <a:latin typeface="Tw Cen MT"/>
                <a:cs typeface="Tw Cen MT"/>
              </a:rPr>
              <a:t> </a:t>
            </a:r>
            <a:r>
              <a:rPr lang="pt-PT" sz="2000" u="none" dirty="0" err="1" smtClean="0">
                <a:latin typeface="Tw Cen MT"/>
                <a:cs typeface="Tw Cen MT"/>
              </a:rPr>
              <a:t>Repeat</a:t>
            </a:r>
            <a:endParaRPr lang="pt-PT" sz="2000" u="none" dirty="0" smtClean="0">
              <a:latin typeface="Tw Cen MT"/>
              <a:cs typeface="Tw Cen MT"/>
            </a:endParaRPr>
          </a:p>
          <a:p>
            <a:pPr eaLnBrk="1" hangingPunct="1"/>
            <a:endParaRPr lang="pt-PT" u="none" dirty="0" smtClean="0">
              <a:latin typeface="Tw Cen MT"/>
              <a:cs typeface="Tw Cen MT"/>
            </a:endParaRPr>
          </a:p>
          <a:p>
            <a:pPr eaLnBrk="1" hangingPunct="1">
              <a:buFontTx/>
              <a:buChar char="-"/>
            </a:pPr>
            <a:r>
              <a:rPr lang="pt-PT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Pipelining</a:t>
            </a:r>
            <a:r>
              <a:rPr lang="pt-PT" i="1" u="none" dirty="0" smtClean="0">
                <a:latin typeface="Tw Cen MT"/>
                <a:cs typeface="Tw Cen MT"/>
              </a:rPr>
              <a:t> / </a:t>
            </a:r>
            <a:r>
              <a:rPr lang="pt-PT" i="1" u="none" dirty="0" err="1" smtClean="0">
                <a:latin typeface="Tw Cen MT"/>
                <a:cs typeface="Tw Cen MT"/>
              </a:rPr>
              <a:t>Sliding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window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</a:p>
          <a:p>
            <a:pPr eaLnBrk="1" hangingPunct="1">
              <a:buFontTx/>
              <a:buChar char="-"/>
            </a:pP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Timeouts</a:t>
            </a:r>
            <a:r>
              <a:rPr lang="pt-PT" i="1" u="none" dirty="0" smtClean="0">
                <a:latin typeface="Tw Cen MT"/>
                <a:cs typeface="Tw Cen MT"/>
              </a:rPr>
              <a:t> + </a:t>
            </a:r>
            <a:r>
              <a:rPr lang="pt-PT" i="1" u="none" dirty="0" err="1" smtClean="0">
                <a:latin typeface="Tw Cen MT"/>
                <a:cs typeface="Tw Cen MT"/>
              </a:rPr>
              <a:t>Retransmission</a:t>
            </a:r>
            <a:endParaRPr lang="pt-PT" i="1" u="none" dirty="0" smtClean="0">
              <a:latin typeface="Tw Cen MT"/>
              <a:cs typeface="Tw Cen MT"/>
            </a:endParaRPr>
          </a:p>
          <a:p>
            <a:pPr eaLnBrk="1" hangingPunct="1">
              <a:buFontTx/>
              <a:buChar char="-"/>
            </a:pP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Sequence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Numbers</a:t>
            </a:r>
            <a:r>
              <a:rPr lang="pt-PT" i="1" u="none" dirty="0" smtClean="0">
                <a:latin typeface="Tw Cen MT"/>
                <a:cs typeface="Tw Cen MT"/>
              </a:rPr>
              <a:t>: (</a:t>
            </a:r>
            <a:r>
              <a:rPr lang="pt-PT" i="1" u="none" dirty="0" err="1" smtClean="0">
                <a:latin typeface="Tw Cen MT"/>
                <a:cs typeface="Tw Cen MT"/>
              </a:rPr>
              <a:t>size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of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segment</a:t>
            </a:r>
            <a:r>
              <a:rPr lang="pt-PT" i="1" u="none" dirty="0" smtClean="0">
                <a:latin typeface="Tw Cen MT"/>
                <a:cs typeface="Tw Cen MT"/>
              </a:rPr>
              <a:t>) + </a:t>
            </a:r>
            <a:r>
              <a:rPr lang="pt-PT" i="1" u="none" dirty="0" err="1" smtClean="0">
                <a:latin typeface="Tw Cen MT"/>
                <a:cs typeface="Tw Cen MT"/>
              </a:rPr>
              <a:t>ACKs</a:t>
            </a:r>
            <a:endParaRPr lang="pt-PT" i="1" u="none" dirty="0" smtClean="0">
              <a:latin typeface="Tw Cen MT"/>
              <a:cs typeface="Tw Cen MT"/>
            </a:endParaRPr>
          </a:p>
          <a:p>
            <a:pPr eaLnBrk="1" hangingPunct="1">
              <a:buFontTx/>
              <a:buChar char="-"/>
            </a:pPr>
            <a:r>
              <a:rPr lang="pt-PT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Piggypacked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ACKs</a:t>
            </a:r>
            <a:endParaRPr lang="pt-PT" i="1" u="none" dirty="0" smtClean="0">
              <a:latin typeface="Tw Cen MT"/>
              <a:cs typeface="Tw Cen MT"/>
            </a:endParaRPr>
          </a:p>
          <a:p>
            <a:pPr eaLnBrk="1" hangingPunct="1">
              <a:buFontTx/>
              <a:buChar char="-"/>
            </a:pP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Cumulative</a:t>
            </a:r>
            <a:r>
              <a:rPr lang="pt-PT" i="1" u="none" dirty="0" smtClean="0">
                <a:latin typeface="Tw Cen MT"/>
                <a:cs typeface="Tw Cen MT"/>
              </a:rPr>
              <a:t> ACK</a:t>
            </a:r>
          </a:p>
          <a:p>
            <a:pPr eaLnBrk="1" hangingPunct="1">
              <a:buFontTx/>
              <a:buChar char="-"/>
            </a:pP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Timeout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r>
              <a:rPr lang="pt-PT" i="1" u="none" dirty="0" err="1" smtClean="0">
                <a:latin typeface="Tw Cen MT"/>
                <a:cs typeface="Tw Cen MT"/>
              </a:rPr>
              <a:t>estimation</a:t>
            </a:r>
            <a:r>
              <a:rPr lang="pt-PT" i="1" u="none" dirty="0" smtClean="0">
                <a:latin typeface="Tw Cen MT"/>
                <a:cs typeface="Tw Cen MT"/>
              </a:rPr>
              <a:t> vs. RTT </a:t>
            </a:r>
            <a:r>
              <a:rPr lang="pt-PT" i="1" u="none" dirty="0" err="1" smtClean="0">
                <a:latin typeface="Tw Cen MT"/>
                <a:cs typeface="Tw Cen MT"/>
              </a:rPr>
              <a:t>probing</a:t>
            </a:r>
            <a:r>
              <a:rPr lang="pt-PT" i="1" u="none" dirty="0" smtClean="0">
                <a:latin typeface="Tw Cen MT"/>
                <a:cs typeface="Tw Cen MT"/>
              </a:rPr>
              <a:t> </a:t>
            </a:r>
            <a:endParaRPr lang="pt-PT" i="1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047992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ounded Rectangle 76"/>
          <p:cNvSpPr>
            <a:spLocks noChangeArrowheads="1"/>
          </p:cNvSpPr>
          <p:nvPr/>
        </p:nvSpPr>
        <p:spPr bwMode="auto">
          <a:xfrm>
            <a:off x="2667000" y="1676400"/>
            <a:ext cx="3810000" cy="1905000"/>
          </a:xfrm>
          <a:prstGeom prst="roundRect">
            <a:avLst>
              <a:gd name="adj" fmla="val 16667"/>
            </a:avLst>
          </a:prstGeom>
          <a:solidFill>
            <a:srgbClr val="FFFFFF">
              <a:alpha val="52940"/>
            </a:srgbClr>
          </a:solidFill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0" name="Rounded Rectangle 79"/>
          <p:cNvSpPr>
            <a:spLocks noChangeArrowheads="1"/>
          </p:cNvSpPr>
          <p:nvPr/>
        </p:nvSpPr>
        <p:spPr bwMode="auto">
          <a:xfrm>
            <a:off x="2667000" y="3581400"/>
            <a:ext cx="3810000" cy="457200"/>
          </a:xfrm>
          <a:prstGeom prst="roundRect">
            <a:avLst>
              <a:gd name="adj" fmla="val 16667"/>
            </a:avLst>
          </a:prstGeom>
          <a:solidFill>
            <a:srgbClr val="FFFFFF">
              <a:alpha val="52940"/>
            </a:srgb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8" name="Rounded Rectangle 77"/>
          <p:cNvSpPr/>
          <p:nvPr/>
        </p:nvSpPr>
        <p:spPr bwMode="auto">
          <a:xfrm>
            <a:off x="2667000" y="4038600"/>
            <a:ext cx="3810000" cy="2209800"/>
          </a:xfrm>
          <a:prstGeom prst="roundRect">
            <a:avLst/>
          </a:prstGeom>
          <a:solidFill>
            <a:srgbClr val="FFFFFF">
              <a:alpha val="53000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94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 segmento TCP</a:t>
            </a:r>
            <a:endParaRPr lang="pt-PT" sz="3600" dirty="0">
              <a:latin typeface="Tw Cen MT"/>
              <a:ea typeface="ＭＳ Ｐゴシック" charset="0"/>
              <a:cs typeface="Tw Cen MT"/>
            </a:endParaRPr>
          </a:p>
        </p:txBody>
      </p:sp>
      <p:grpSp>
        <p:nvGrpSpPr>
          <p:cNvPr id="189444" name="Group 3"/>
          <p:cNvGrpSpPr>
            <a:grpSpLocks/>
          </p:cNvGrpSpPr>
          <p:nvPr/>
        </p:nvGrpSpPr>
        <p:grpSpPr bwMode="auto">
          <a:xfrm>
            <a:off x="2614104" y="1219200"/>
            <a:ext cx="3939097" cy="5105400"/>
            <a:chOff x="2821" y="659"/>
            <a:chExt cx="2573" cy="3358"/>
          </a:xfrm>
          <a:noFill/>
        </p:grpSpPr>
        <p:sp>
          <p:nvSpPr>
            <p:cNvPr id="189483" name="Rectangle 4"/>
            <p:cNvSpPr>
              <a:spLocks noChangeArrowheads="1"/>
            </p:cNvSpPr>
            <p:nvPr/>
          </p:nvSpPr>
          <p:spPr bwMode="auto">
            <a:xfrm>
              <a:off x="2905" y="917"/>
              <a:ext cx="2489" cy="30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84" name="Rectangle 5"/>
            <p:cNvSpPr>
              <a:spLocks noChangeArrowheads="1"/>
            </p:cNvSpPr>
            <p:nvPr/>
          </p:nvSpPr>
          <p:spPr bwMode="auto">
            <a:xfrm>
              <a:off x="2851" y="990"/>
              <a:ext cx="2489" cy="3027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w Cen MT"/>
                <a:cs typeface="Tw Cen MT"/>
              </a:endParaRPr>
            </a:p>
          </p:txBody>
        </p:sp>
        <p:sp>
          <p:nvSpPr>
            <p:cNvPr id="189485" name="Text Box 6"/>
            <p:cNvSpPr txBox="1">
              <a:spLocks noChangeArrowheads="1"/>
            </p:cNvSpPr>
            <p:nvPr/>
          </p:nvSpPr>
          <p:spPr bwMode="auto">
            <a:xfrm>
              <a:off x="3034" y="968"/>
              <a:ext cx="865" cy="2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source port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486" name="Text Box 7"/>
            <p:cNvSpPr txBox="1">
              <a:spLocks noChangeArrowheads="1"/>
            </p:cNvSpPr>
            <p:nvPr/>
          </p:nvSpPr>
          <p:spPr bwMode="auto">
            <a:xfrm>
              <a:off x="4337" y="971"/>
              <a:ext cx="725" cy="2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dest port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189487" name="Line 8"/>
            <p:cNvSpPr>
              <a:spLocks noChangeShapeType="1"/>
            </p:cNvSpPr>
            <p:nvPr/>
          </p:nvSpPr>
          <p:spPr bwMode="auto">
            <a:xfrm>
              <a:off x="2853" y="1226"/>
              <a:ext cx="2486" cy="3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88" name="Line 9"/>
            <p:cNvSpPr>
              <a:spLocks noChangeShapeType="1"/>
            </p:cNvSpPr>
            <p:nvPr/>
          </p:nvSpPr>
          <p:spPr bwMode="auto">
            <a:xfrm flipV="1">
              <a:off x="2849" y="1465"/>
              <a:ext cx="248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89" name="Line 10"/>
            <p:cNvSpPr>
              <a:spLocks noChangeShapeType="1"/>
            </p:cNvSpPr>
            <p:nvPr/>
          </p:nvSpPr>
          <p:spPr bwMode="auto">
            <a:xfrm flipV="1">
              <a:off x="4075" y="990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0" name="Text Box 11"/>
            <p:cNvSpPr txBox="1">
              <a:spLocks noChangeArrowheads="1"/>
            </p:cNvSpPr>
            <p:nvPr/>
          </p:nvSpPr>
          <p:spPr bwMode="auto">
            <a:xfrm>
              <a:off x="3790" y="659"/>
              <a:ext cx="536" cy="2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32 bits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491" name="Line 12"/>
            <p:cNvSpPr>
              <a:spLocks noChangeShapeType="1"/>
            </p:cNvSpPr>
            <p:nvPr/>
          </p:nvSpPr>
          <p:spPr bwMode="auto">
            <a:xfrm>
              <a:off x="4417" y="811"/>
              <a:ext cx="899" cy="3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2" name="Line 13"/>
            <p:cNvSpPr>
              <a:spLocks noChangeShapeType="1"/>
            </p:cNvSpPr>
            <p:nvPr/>
          </p:nvSpPr>
          <p:spPr bwMode="auto">
            <a:xfrm rot="10800000">
              <a:off x="2837" y="818"/>
              <a:ext cx="845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3" name="Text Box 14"/>
            <p:cNvSpPr txBox="1">
              <a:spLocks noChangeArrowheads="1"/>
            </p:cNvSpPr>
            <p:nvPr/>
          </p:nvSpPr>
          <p:spPr bwMode="auto">
            <a:xfrm>
              <a:off x="3770" y="2845"/>
              <a:ext cx="749" cy="4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Dados </a:t>
              </a:r>
            </a:p>
            <a:p>
              <a:pPr algn="ctr"/>
              <a:r>
                <a:rPr lang="pt-PT" sz="2000" u="none">
                  <a:latin typeface="Tw Cen MT"/>
                  <a:cs typeface="Tw Cen MT"/>
                </a:rPr>
                <a:t>(variável)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494" name="Text Box 15"/>
            <p:cNvSpPr txBox="1">
              <a:spLocks noChangeArrowheads="1"/>
            </p:cNvSpPr>
            <p:nvPr/>
          </p:nvSpPr>
          <p:spPr bwMode="auto">
            <a:xfrm>
              <a:off x="3250" y="1213"/>
              <a:ext cx="1566" cy="2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sequence number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495" name="Line 16"/>
            <p:cNvSpPr>
              <a:spLocks noChangeShapeType="1"/>
            </p:cNvSpPr>
            <p:nvPr/>
          </p:nvSpPr>
          <p:spPr bwMode="auto">
            <a:xfrm flipV="1">
              <a:off x="2855" y="1705"/>
              <a:ext cx="248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6" name="Text Box 17"/>
            <p:cNvSpPr txBox="1">
              <a:spLocks noChangeArrowheads="1"/>
            </p:cNvSpPr>
            <p:nvPr/>
          </p:nvSpPr>
          <p:spPr bwMode="auto">
            <a:xfrm>
              <a:off x="2998" y="1465"/>
              <a:ext cx="2148" cy="26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acknowledgement number</a:t>
              </a:r>
            </a:p>
          </p:txBody>
        </p:sp>
        <p:sp>
          <p:nvSpPr>
            <p:cNvPr id="189497" name="Line 18"/>
            <p:cNvSpPr>
              <a:spLocks noChangeShapeType="1"/>
            </p:cNvSpPr>
            <p:nvPr/>
          </p:nvSpPr>
          <p:spPr bwMode="auto">
            <a:xfrm flipV="1">
              <a:off x="2852" y="1954"/>
              <a:ext cx="248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8" name="Line 19"/>
            <p:cNvSpPr>
              <a:spLocks noChangeShapeType="1"/>
            </p:cNvSpPr>
            <p:nvPr/>
          </p:nvSpPr>
          <p:spPr bwMode="auto">
            <a:xfrm flipV="1">
              <a:off x="2849" y="2200"/>
              <a:ext cx="248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99" name="Line 20"/>
            <p:cNvSpPr>
              <a:spLocks noChangeShapeType="1"/>
            </p:cNvSpPr>
            <p:nvPr/>
          </p:nvSpPr>
          <p:spPr bwMode="auto">
            <a:xfrm flipV="1">
              <a:off x="2849" y="2554"/>
              <a:ext cx="248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0" name="Line 21"/>
            <p:cNvSpPr>
              <a:spLocks noChangeShapeType="1"/>
            </p:cNvSpPr>
            <p:nvPr/>
          </p:nvSpPr>
          <p:spPr bwMode="auto">
            <a:xfrm flipH="1" flipV="1">
              <a:off x="4084" y="1707"/>
              <a:ext cx="3" cy="490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1" name="Text Box 22"/>
            <p:cNvSpPr txBox="1">
              <a:spLocks noChangeArrowheads="1"/>
            </p:cNvSpPr>
            <p:nvPr/>
          </p:nvSpPr>
          <p:spPr bwMode="auto">
            <a:xfrm>
              <a:off x="4147" y="1712"/>
              <a:ext cx="1107" cy="2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rcvr window size</a:t>
              </a:r>
            </a:p>
          </p:txBody>
        </p:sp>
        <p:sp>
          <p:nvSpPr>
            <p:cNvPr id="189502" name="Text Box 23"/>
            <p:cNvSpPr txBox="1">
              <a:spLocks noChangeArrowheads="1"/>
            </p:cNvSpPr>
            <p:nvPr/>
          </p:nvSpPr>
          <p:spPr bwMode="auto">
            <a:xfrm>
              <a:off x="4214" y="1961"/>
              <a:ext cx="1047" cy="2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ptr urgent data</a:t>
              </a:r>
            </a:p>
          </p:txBody>
        </p:sp>
        <p:sp>
          <p:nvSpPr>
            <p:cNvPr id="189503" name="Text Box 24"/>
            <p:cNvSpPr txBox="1">
              <a:spLocks noChangeArrowheads="1"/>
            </p:cNvSpPr>
            <p:nvPr/>
          </p:nvSpPr>
          <p:spPr bwMode="auto">
            <a:xfrm>
              <a:off x="3130" y="1949"/>
              <a:ext cx="670" cy="24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>
                  <a:latin typeface="Tw Cen MT"/>
                  <a:cs typeface="Tw Cen MT"/>
                </a:rPr>
                <a:t>checksum</a:t>
              </a:r>
            </a:p>
          </p:txBody>
        </p:sp>
        <p:sp>
          <p:nvSpPr>
            <p:cNvPr id="189504" name="Text Box 25"/>
            <p:cNvSpPr txBox="1">
              <a:spLocks noChangeArrowheads="1"/>
            </p:cNvSpPr>
            <p:nvPr/>
          </p:nvSpPr>
          <p:spPr bwMode="auto">
            <a:xfrm>
              <a:off x="3942" y="1730"/>
              <a:ext cx="179" cy="2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F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05" name="Line 26"/>
            <p:cNvSpPr>
              <a:spLocks noChangeShapeType="1"/>
            </p:cNvSpPr>
            <p:nvPr/>
          </p:nvSpPr>
          <p:spPr bwMode="auto">
            <a:xfrm flipV="1">
              <a:off x="3985" y="1701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6" name="Line 27"/>
            <p:cNvSpPr>
              <a:spLocks noChangeShapeType="1"/>
            </p:cNvSpPr>
            <p:nvPr/>
          </p:nvSpPr>
          <p:spPr bwMode="auto">
            <a:xfrm flipV="1">
              <a:off x="3883" y="1704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7" name="Line 28"/>
            <p:cNvSpPr>
              <a:spLocks noChangeShapeType="1"/>
            </p:cNvSpPr>
            <p:nvPr/>
          </p:nvSpPr>
          <p:spPr bwMode="auto">
            <a:xfrm flipV="1">
              <a:off x="3778" y="1704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8" name="Line 29"/>
            <p:cNvSpPr>
              <a:spLocks noChangeShapeType="1"/>
            </p:cNvSpPr>
            <p:nvPr/>
          </p:nvSpPr>
          <p:spPr bwMode="auto">
            <a:xfrm flipV="1">
              <a:off x="3676" y="1707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09" name="Line 30"/>
            <p:cNvSpPr>
              <a:spLocks noChangeShapeType="1"/>
            </p:cNvSpPr>
            <p:nvPr/>
          </p:nvSpPr>
          <p:spPr bwMode="auto">
            <a:xfrm flipV="1">
              <a:off x="3577" y="1704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10" name="Line 31"/>
            <p:cNvSpPr>
              <a:spLocks noChangeShapeType="1"/>
            </p:cNvSpPr>
            <p:nvPr/>
          </p:nvSpPr>
          <p:spPr bwMode="auto">
            <a:xfrm flipV="1">
              <a:off x="3469" y="1710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11" name="Text Box 32"/>
            <p:cNvSpPr txBox="1">
              <a:spLocks noChangeArrowheads="1"/>
            </p:cNvSpPr>
            <p:nvPr/>
          </p:nvSpPr>
          <p:spPr bwMode="auto">
            <a:xfrm>
              <a:off x="3837" y="1727"/>
              <a:ext cx="188" cy="2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S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12" name="Text Box 33"/>
            <p:cNvSpPr txBox="1">
              <a:spLocks noChangeArrowheads="1"/>
            </p:cNvSpPr>
            <p:nvPr/>
          </p:nvSpPr>
          <p:spPr bwMode="auto">
            <a:xfrm>
              <a:off x="3731" y="1727"/>
              <a:ext cx="188" cy="2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R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13" name="Text Box 34"/>
            <p:cNvSpPr txBox="1">
              <a:spLocks noChangeArrowheads="1"/>
            </p:cNvSpPr>
            <p:nvPr/>
          </p:nvSpPr>
          <p:spPr bwMode="auto">
            <a:xfrm>
              <a:off x="3625" y="1724"/>
              <a:ext cx="190" cy="2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P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14" name="Text Box 35"/>
            <p:cNvSpPr txBox="1">
              <a:spLocks noChangeArrowheads="1"/>
            </p:cNvSpPr>
            <p:nvPr/>
          </p:nvSpPr>
          <p:spPr bwMode="auto">
            <a:xfrm>
              <a:off x="3523" y="1724"/>
              <a:ext cx="202" cy="2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A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15" name="Text Box 36"/>
            <p:cNvSpPr txBox="1">
              <a:spLocks noChangeArrowheads="1"/>
            </p:cNvSpPr>
            <p:nvPr/>
          </p:nvSpPr>
          <p:spPr bwMode="auto">
            <a:xfrm>
              <a:off x="3421" y="1724"/>
              <a:ext cx="202" cy="22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600" u="none">
                  <a:latin typeface="Tw Cen MT"/>
                  <a:cs typeface="Tw Cen MT"/>
                </a:rPr>
                <a:t>U</a:t>
              </a:r>
              <a:endParaRPr lang="pt-PT" u="none">
                <a:latin typeface="Tw Cen MT"/>
                <a:cs typeface="Tw Cen MT"/>
              </a:endParaRPr>
            </a:p>
          </p:txBody>
        </p:sp>
        <p:sp>
          <p:nvSpPr>
            <p:cNvPr id="189516" name="Text Box 37"/>
            <p:cNvSpPr txBox="1">
              <a:spLocks noChangeArrowheads="1"/>
            </p:cNvSpPr>
            <p:nvPr/>
          </p:nvSpPr>
          <p:spPr bwMode="auto">
            <a:xfrm>
              <a:off x="2821" y="1665"/>
              <a:ext cx="360" cy="34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Tw Cen MT"/>
                  <a:cs typeface="Tw Cen MT"/>
                </a:rPr>
                <a:t>head</a:t>
              </a:r>
            </a:p>
            <a:p>
              <a:pPr algn="ctr"/>
              <a:r>
                <a:rPr lang="pt-PT" sz="1400" u="none">
                  <a:latin typeface="Tw Cen MT"/>
                  <a:cs typeface="Tw Cen MT"/>
                </a:rPr>
                <a:t>len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189517" name="Text Box 38"/>
            <p:cNvSpPr txBox="1">
              <a:spLocks noChangeArrowheads="1"/>
            </p:cNvSpPr>
            <p:nvPr/>
          </p:nvSpPr>
          <p:spPr bwMode="auto">
            <a:xfrm>
              <a:off x="3133" y="1665"/>
              <a:ext cx="334" cy="344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400" u="none">
                  <a:latin typeface="Tw Cen MT"/>
                  <a:cs typeface="Tw Cen MT"/>
                </a:rPr>
                <a:t>not</a:t>
              </a:r>
            </a:p>
            <a:p>
              <a:pPr algn="ctr"/>
              <a:r>
                <a:rPr lang="pt-PT" sz="1400" u="none">
                  <a:latin typeface="Tw Cen MT"/>
                  <a:cs typeface="Tw Cen MT"/>
                </a:rPr>
                <a:t>used</a:t>
              </a:r>
              <a:endParaRPr lang="pt-PT" sz="1800" u="none">
                <a:latin typeface="Tw Cen MT"/>
                <a:cs typeface="Tw Cen MT"/>
              </a:endParaRPr>
            </a:p>
          </p:txBody>
        </p:sp>
        <p:sp>
          <p:nvSpPr>
            <p:cNvPr id="189518" name="Line 39"/>
            <p:cNvSpPr>
              <a:spLocks noChangeShapeType="1"/>
            </p:cNvSpPr>
            <p:nvPr/>
          </p:nvSpPr>
          <p:spPr bwMode="auto">
            <a:xfrm flipV="1">
              <a:off x="3151" y="1704"/>
              <a:ext cx="0" cy="247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519" name="Text Box 40"/>
            <p:cNvSpPr txBox="1">
              <a:spLocks noChangeArrowheads="1"/>
            </p:cNvSpPr>
            <p:nvPr/>
          </p:nvSpPr>
          <p:spPr bwMode="auto">
            <a:xfrm>
              <a:off x="3430" y="2266"/>
              <a:ext cx="1305" cy="2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/>
                  <a:cs typeface="Tw Cen MT"/>
                </a:rPr>
                <a:t>Opções (variável)</a:t>
              </a:r>
              <a:endParaRPr lang="pt-PT" u="none">
                <a:latin typeface="Tw Cen MT"/>
                <a:cs typeface="Tw Cen MT"/>
              </a:endParaRPr>
            </a:p>
          </p:txBody>
        </p:sp>
      </p:grpSp>
      <p:sp>
        <p:nvSpPr>
          <p:cNvPr id="101384" name="Text Box 44"/>
          <p:cNvSpPr txBox="1">
            <a:spLocks noChangeArrowheads="1"/>
          </p:cNvSpPr>
          <p:nvPr/>
        </p:nvSpPr>
        <p:spPr bwMode="auto">
          <a:xfrm>
            <a:off x="285750" y="4114800"/>
            <a:ext cx="20018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1800" u="none">
                <a:latin typeface="Tw Cen MT"/>
                <a:cs typeface="Tw Cen MT"/>
              </a:rPr>
              <a:t>RST, SYN, FIN:</a:t>
            </a:r>
          </a:p>
          <a:p>
            <a:pPr algn="r"/>
            <a:r>
              <a:rPr lang="pt-PT" sz="1800" u="none">
                <a:latin typeface="Tw Cen MT"/>
                <a:cs typeface="Tw Cen MT"/>
              </a:rPr>
              <a:t>(Flags de controlo da conexão)</a:t>
            </a:r>
          </a:p>
        </p:txBody>
      </p: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435959" y="2347913"/>
            <a:ext cx="3281966" cy="530225"/>
            <a:chOff x="435959" y="2347913"/>
            <a:chExt cx="3281966" cy="530225"/>
          </a:xfrm>
        </p:grpSpPr>
        <p:sp>
          <p:nvSpPr>
            <p:cNvPr id="189481" name="Text Box 41"/>
            <p:cNvSpPr txBox="1">
              <a:spLocks noChangeArrowheads="1"/>
            </p:cNvSpPr>
            <p:nvPr/>
          </p:nvSpPr>
          <p:spPr bwMode="auto">
            <a:xfrm>
              <a:off x="435959" y="2347913"/>
              <a:ext cx="181987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 u="none">
                  <a:latin typeface="Tw Cen MT"/>
                  <a:cs typeface="Tw Cen MT"/>
                </a:rPr>
                <a:t>URG: urgent data 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189482" name="Line 45"/>
            <p:cNvSpPr>
              <a:spLocks noChangeShapeType="1"/>
            </p:cNvSpPr>
            <p:nvPr/>
          </p:nvSpPr>
          <p:spPr bwMode="auto">
            <a:xfrm>
              <a:off x="2209800" y="2514600"/>
              <a:ext cx="1508125" cy="36353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152400" y="2805113"/>
            <a:ext cx="3733800" cy="641350"/>
            <a:chOff x="152400" y="2805113"/>
            <a:chExt cx="3733800" cy="641350"/>
          </a:xfrm>
        </p:grpSpPr>
        <p:sp>
          <p:nvSpPr>
            <p:cNvPr id="189479" name="Text Box 42"/>
            <p:cNvSpPr txBox="1">
              <a:spLocks noChangeArrowheads="1"/>
            </p:cNvSpPr>
            <p:nvPr/>
          </p:nvSpPr>
          <p:spPr bwMode="auto">
            <a:xfrm>
              <a:off x="152400" y="2805113"/>
              <a:ext cx="2027238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pt-PT" sz="1800" u="none">
                  <a:latin typeface="Tw Cen MT"/>
                  <a:cs typeface="Tw Cen MT"/>
                </a:rPr>
                <a:t>ACK: o campo de ACK é válido</a:t>
              </a:r>
              <a:endParaRPr lang="pt-PT" sz="1000" u="none">
                <a:latin typeface="Tw Cen MT"/>
                <a:cs typeface="Tw Cen MT"/>
              </a:endParaRPr>
            </a:p>
          </p:txBody>
        </p:sp>
        <p:sp>
          <p:nvSpPr>
            <p:cNvPr id="189480" name="Line 46"/>
            <p:cNvSpPr>
              <a:spLocks noChangeShapeType="1"/>
            </p:cNvSpPr>
            <p:nvPr/>
          </p:nvSpPr>
          <p:spPr bwMode="auto">
            <a:xfrm>
              <a:off x="2209800" y="2971800"/>
              <a:ext cx="1676400" cy="1524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3175" y="3200400"/>
            <a:ext cx="3959225" cy="733425"/>
            <a:chOff x="3175" y="3200400"/>
            <a:chExt cx="3959225" cy="733425"/>
          </a:xfrm>
        </p:grpSpPr>
        <p:sp>
          <p:nvSpPr>
            <p:cNvPr id="189477" name="Text Box 43"/>
            <p:cNvSpPr txBox="1">
              <a:spLocks noChangeArrowheads="1"/>
            </p:cNvSpPr>
            <p:nvPr/>
          </p:nvSpPr>
          <p:spPr bwMode="auto">
            <a:xfrm>
              <a:off x="3175" y="3567113"/>
              <a:ext cx="22669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 u="none">
                  <a:latin typeface="Comic Sans MS" charset="0"/>
                </a:rPr>
                <a:t>PSH: push data now</a:t>
              </a:r>
            </a:p>
          </p:txBody>
        </p:sp>
        <p:sp>
          <p:nvSpPr>
            <p:cNvPr id="189478" name="Line 47"/>
            <p:cNvSpPr>
              <a:spLocks noChangeShapeType="1"/>
            </p:cNvSpPr>
            <p:nvPr/>
          </p:nvSpPr>
          <p:spPr bwMode="auto">
            <a:xfrm flipV="1">
              <a:off x="2286000" y="3200400"/>
              <a:ext cx="1676400" cy="5334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1388" name="Freeform 48"/>
          <p:cNvSpPr>
            <a:spLocks/>
          </p:cNvSpPr>
          <p:nvPr/>
        </p:nvSpPr>
        <p:spPr bwMode="auto">
          <a:xfrm>
            <a:off x="2266950" y="3221038"/>
            <a:ext cx="2270125" cy="1122362"/>
          </a:xfrm>
          <a:custGeom>
            <a:avLst/>
            <a:gdLst>
              <a:gd name="T0" fmla="*/ 0 w 1458"/>
              <a:gd name="T1" fmla="*/ 2147483647 h 444"/>
              <a:gd name="T2" fmla="*/ 2147483647 w 1458"/>
              <a:gd name="T3" fmla="*/ 0 h 444"/>
              <a:gd name="T4" fmla="*/ 2147483647 w 1458"/>
              <a:gd name="T5" fmla="*/ 2147483647 h 444"/>
              <a:gd name="T6" fmla="*/ 0 60000 65536"/>
              <a:gd name="T7" fmla="*/ 0 60000 65536"/>
              <a:gd name="T8" fmla="*/ 0 60000 65536"/>
              <a:gd name="T9" fmla="*/ 0 w 1458"/>
              <a:gd name="T10" fmla="*/ 0 h 444"/>
              <a:gd name="T11" fmla="*/ 1458 w 1458"/>
              <a:gd name="T12" fmla="*/ 444 h 4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58" h="444">
                <a:moveTo>
                  <a:pt x="0" y="444"/>
                </a:moveTo>
                <a:lnTo>
                  <a:pt x="1248" y="0"/>
                </a:lnTo>
                <a:lnTo>
                  <a:pt x="1458" y="6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4267200" y="3352800"/>
            <a:ext cx="4233863" cy="2008409"/>
            <a:chOff x="4267200" y="3352800"/>
            <a:chExt cx="4233890" cy="2008418"/>
          </a:xfrm>
        </p:grpSpPr>
        <p:sp>
          <p:nvSpPr>
            <p:cNvPr id="189475" name="Text Box 51"/>
            <p:cNvSpPr txBox="1">
              <a:spLocks noChangeArrowheads="1"/>
            </p:cNvSpPr>
            <p:nvPr/>
          </p:nvSpPr>
          <p:spPr bwMode="auto">
            <a:xfrm>
              <a:off x="7470032" y="4714884"/>
              <a:ext cx="1031058" cy="646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pt-PT" sz="1800" u="none">
                  <a:latin typeface="Tw Cen MT"/>
                  <a:cs typeface="Tw Cen MT"/>
                </a:rPr>
                <a:t>Internet</a:t>
              </a:r>
            </a:p>
            <a:p>
              <a:pPr algn="r"/>
              <a:r>
                <a:rPr lang="pt-PT" sz="1800" u="none">
                  <a:latin typeface="Tw Cen MT"/>
                  <a:cs typeface="Tw Cen MT"/>
                </a:rPr>
                <a:t>checksum</a:t>
              </a:r>
            </a:p>
          </p:txBody>
        </p:sp>
        <p:sp>
          <p:nvSpPr>
            <p:cNvPr id="189476" name="Line 52"/>
            <p:cNvSpPr>
              <a:spLocks noChangeShapeType="1"/>
            </p:cNvSpPr>
            <p:nvPr/>
          </p:nvSpPr>
          <p:spPr bwMode="auto">
            <a:xfrm flipH="1" flipV="1">
              <a:off x="4267200" y="3352800"/>
              <a:ext cx="2971800" cy="1752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6500813" y="2847515"/>
            <a:ext cx="2414587" cy="915988"/>
            <a:chOff x="6500826" y="2847511"/>
            <a:chExt cx="2414591" cy="915988"/>
          </a:xfrm>
        </p:grpSpPr>
        <p:sp>
          <p:nvSpPr>
            <p:cNvPr id="189473" name="Text Box 49"/>
            <p:cNvSpPr txBox="1">
              <a:spLocks noChangeArrowheads="1"/>
            </p:cNvSpPr>
            <p:nvPr/>
          </p:nvSpPr>
          <p:spPr bwMode="auto">
            <a:xfrm>
              <a:off x="7162817" y="2847511"/>
              <a:ext cx="1752600" cy="915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 dirty="0">
                  <a:latin typeface="Tw Cen MT"/>
                  <a:cs typeface="Tw Cen MT"/>
                </a:rPr>
                <a:t>Nº de bytes </a:t>
              </a:r>
            </a:p>
            <a:p>
              <a:r>
                <a:rPr lang="pt-PT" sz="1800" u="none" dirty="0">
                  <a:latin typeface="Tw Cen MT"/>
                  <a:cs typeface="Tw Cen MT"/>
                </a:rPr>
                <a:t>que o receptor pode aceitar</a:t>
              </a:r>
            </a:p>
          </p:txBody>
        </p:sp>
        <p:sp>
          <p:nvSpPr>
            <p:cNvPr id="189474" name="Line 53"/>
            <p:cNvSpPr>
              <a:spLocks noChangeShapeType="1"/>
            </p:cNvSpPr>
            <p:nvPr/>
          </p:nvSpPr>
          <p:spPr bwMode="auto">
            <a:xfrm flipH="1" flipV="1">
              <a:off x="6500826" y="3000372"/>
              <a:ext cx="677881" cy="15081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6143625" y="1578635"/>
            <a:ext cx="2811462" cy="1064552"/>
            <a:chOff x="6143636" y="1578636"/>
            <a:chExt cx="2811451" cy="1064546"/>
          </a:xfrm>
        </p:grpSpPr>
        <p:sp>
          <p:nvSpPr>
            <p:cNvPr id="189470" name="Text Box 50"/>
            <p:cNvSpPr txBox="1">
              <a:spLocks noChangeArrowheads="1"/>
            </p:cNvSpPr>
            <p:nvPr/>
          </p:nvSpPr>
          <p:spPr bwMode="auto">
            <a:xfrm>
              <a:off x="7023100" y="1578636"/>
              <a:ext cx="1931987" cy="915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 dirty="0">
                  <a:latin typeface="Tw Cen MT"/>
                  <a:cs typeface="Tw Cen MT"/>
                </a:rPr>
                <a:t>Contadores em bytes (não em segmentos!)</a:t>
              </a:r>
            </a:p>
          </p:txBody>
        </p:sp>
        <p:sp>
          <p:nvSpPr>
            <p:cNvPr id="189471" name="Line 54"/>
            <p:cNvSpPr>
              <a:spLocks noChangeShapeType="1"/>
            </p:cNvSpPr>
            <p:nvPr/>
          </p:nvSpPr>
          <p:spPr bwMode="auto">
            <a:xfrm flipH="1">
              <a:off x="6215074" y="1839913"/>
              <a:ext cx="808026" cy="80326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72" name="Line 55"/>
            <p:cNvSpPr>
              <a:spLocks noChangeShapeType="1"/>
            </p:cNvSpPr>
            <p:nvPr/>
          </p:nvSpPr>
          <p:spPr bwMode="auto">
            <a:xfrm flipH="1">
              <a:off x="6143636" y="1830389"/>
              <a:ext cx="860414" cy="45560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101396" name="Text Box 56"/>
          <p:cNvSpPr txBox="1">
            <a:spLocks noChangeArrowheads="1"/>
          </p:cNvSpPr>
          <p:nvPr/>
        </p:nvSpPr>
        <p:spPr bwMode="auto">
          <a:xfrm>
            <a:off x="290486" y="2000250"/>
            <a:ext cx="7779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pt-PT" sz="2000" u="none">
                <a:latin typeface="Tw Cen MT"/>
                <a:cs typeface="Tw Cen MT"/>
              </a:rPr>
              <a:t>Flags:</a:t>
            </a:r>
          </a:p>
        </p:txBody>
      </p:sp>
      <p:grpSp>
        <p:nvGrpSpPr>
          <p:cNvPr id="9" name="Group 65"/>
          <p:cNvGrpSpPr>
            <a:grpSpLocks/>
          </p:cNvGrpSpPr>
          <p:nvPr/>
        </p:nvGrpSpPr>
        <p:grpSpPr bwMode="auto">
          <a:xfrm>
            <a:off x="107950" y="1219200"/>
            <a:ext cx="2828925" cy="1787525"/>
            <a:chOff x="107850" y="1219770"/>
            <a:chExt cx="2829002" cy="1786950"/>
          </a:xfrm>
        </p:grpSpPr>
        <p:sp>
          <p:nvSpPr>
            <p:cNvPr id="189468" name="Line 45"/>
            <p:cNvSpPr>
              <a:spLocks noChangeShapeType="1"/>
            </p:cNvSpPr>
            <p:nvPr/>
          </p:nvSpPr>
          <p:spPr bwMode="auto">
            <a:xfrm>
              <a:off x="2214521" y="1714475"/>
              <a:ext cx="722331" cy="129224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469" name="Text Box 56"/>
            <p:cNvSpPr txBox="1">
              <a:spLocks noChangeArrowheads="1"/>
            </p:cNvSpPr>
            <p:nvPr/>
          </p:nvSpPr>
          <p:spPr bwMode="auto">
            <a:xfrm>
              <a:off x="107850" y="1219770"/>
              <a:ext cx="2106672" cy="923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pt-PT" sz="2000" u="none">
                  <a:latin typeface="Comic Sans MS" charset="0"/>
                </a:rPr>
                <a:t>Header Length</a:t>
              </a:r>
            </a:p>
            <a:p>
              <a:pPr algn="r"/>
              <a:r>
                <a:rPr lang="pt-PT" sz="2000" u="none">
                  <a:latin typeface="Comic Sans MS" charset="0"/>
                </a:rPr>
                <a:t>(</a:t>
              </a:r>
              <a:r>
                <a:rPr lang="pt-PT" sz="1400" u="none">
                  <a:latin typeface="Comic Sans MS" charset="0"/>
                </a:rPr>
                <a:t>4 bits: nº de palavras</a:t>
              </a:r>
            </a:p>
            <a:p>
              <a:pPr algn="r"/>
              <a:r>
                <a:rPr lang="pt-PT" sz="1400" u="none">
                  <a:latin typeface="Comic Sans MS" charset="0"/>
                </a:rPr>
                <a:t>de 32 bits</a:t>
              </a:r>
            </a:p>
          </p:txBody>
        </p:sp>
      </p:grpSp>
      <p:grpSp>
        <p:nvGrpSpPr>
          <p:cNvPr id="10" name="Group 64"/>
          <p:cNvGrpSpPr>
            <a:grpSpLocks/>
          </p:cNvGrpSpPr>
          <p:nvPr/>
        </p:nvGrpSpPr>
        <p:grpSpPr bwMode="auto">
          <a:xfrm>
            <a:off x="4357688" y="357188"/>
            <a:ext cx="4503737" cy="1457325"/>
            <a:chOff x="4357686" y="357166"/>
            <a:chExt cx="4503755" cy="1457329"/>
          </a:xfrm>
        </p:grpSpPr>
        <p:sp>
          <p:nvSpPr>
            <p:cNvPr id="189465" name="Line 55"/>
            <p:cNvSpPr>
              <a:spLocks noChangeShapeType="1"/>
            </p:cNvSpPr>
            <p:nvPr/>
          </p:nvSpPr>
          <p:spPr bwMode="auto">
            <a:xfrm flipH="1">
              <a:off x="4357686" y="785794"/>
              <a:ext cx="2571768" cy="102394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66" name="Line 54"/>
            <p:cNvSpPr>
              <a:spLocks noChangeShapeType="1"/>
            </p:cNvSpPr>
            <p:nvPr/>
          </p:nvSpPr>
          <p:spPr bwMode="auto">
            <a:xfrm flipH="1">
              <a:off x="6143636" y="785794"/>
              <a:ext cx="857256" cy="10287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67" name="Text Box 50"/>
            <p:cNvSpPr txBox="1">
              <a:spLocks noChangeArrowheads="1"/>
            </p:cNvSpPr>
            <p:nvPr/>
          </p:nvSpPr>
          <p:spPr bwMode="auto">
            <a:xfrm>
              <a:off x="6929454" y="357166"/>
              <a:ext cx="19319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>
                  <a:latin typeface="Tw Cen MT"/>
                  <a:cs typeface="Tw Cen MT"/>
                </a:rPr>
                <a:t>Ports</a:t>
              </a:r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6429375" y="3429000"/>
            <a:ext cx="2466975" cy="1074738"/>
            <a:chOff x="6429388" y="3428999"/>
            <a:chExt cx="2466980" cy="1074960"/>
          </a:xfrm>
        </p:grpSpPr>
        <p:sp>
          <p:nvSpPr>
            <p:cNvPr id="189463" name="Line 53"/>
            <p:cNvSpPr>
              <a:spLocks noChangeShapeType="1"/>
            </p:cNvSpPr>
            <p:nvPr/>
          </p:nvSpPr>
          <p:spPr bwMode="auto">
            <a:xfrm flipH="1" flipV="1">
              <a:off x="6429388" y="3428999"/>
              <a:ext cx="642942" cy="64294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64" name="Text Box 49"/>
            <p:cNvSpPr txBox="1">
              <a:spLocks noChangeArrowheads="1"/>
            </p:cNvSpPr>
            <p:nvPr/>
          </p:nvSpPr>
          <p:spPr bwMode="auto">
            <a:xfrm>
              <a:off x="7143768" y="3857628"/>
              <a:ext cx="1752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 dirty="0" err="1">
                  <a:latin typeface="Tw Cen MT"/>
                  <a:cs typeface="Tw Cen MT"/>
                </a:rPr>
                <a:t>Urgent</a:t>
              </a:r>
              <a:r>
                <a:rPr lang="pt-PT" sz="1800" u="none" dirty="0">
                  <a:latin typeface="Tw Cen MT"/>
                  <a:cs typeface="Tw Cen MT"/>
                </a:rPr>
                <a:t> Data</a:t>
              </a:r>
            </a:p>
            <a:p>
              <a:r>
                <a:rPr lang="pt-PT" sz="1800" u="none" dirty="0">
                  <a:latin typeface="Tw Cen MT"/>
                  <a:cs typeface="Tw Cen MT"/>
                </a:rPr>
                <a:t>(</a:t>
              </a:r>
              <a:r>
                <a:rPr lang="pt-PT" sz="1800" u="none" dirty="0" err="1">
                  <a:latin typeface="Tw Cen MT"/>
                  <a:cs typeface="Tw Cen MT"/>
                </a:rPr>
                <a:t>flag</a:t>
              </a:r>
              <a:r>
                <a:rPr lang="pt-PT" sz="1800" u="none" dirty="0">
                  <a:latin typeface="Tw Cen MT"/>
                  <a:cs typeface="Tw Cen MT"/>
                </a:rPr>
                <a:t> U)</a:t>
              </a:r>
            </a:p>
          </p:txBody>
        </p:sp>
      </p:grpSp>
      <p:grpSp>
        <p:nvGrpSpPr>
          <p:cNvPr id="12" name="Group 75"/>
          <p:cNvGrpSpPr>
            <a:grpSpLocks/>
          </p:cNvGrpSpPr>
          <p:nvPr/>
        </p:nvGrpSpPr>
        <p:grpSpPr bwMode="auto">
          <a:xfrm>
            <a:off x="4714875" y="4071939"/>
            <a:ext cx="4200525" cy="2535931"/>
            <a:chOff x="4714876" y="4071942"/>
            <a:chExt cx="4356043" cy="2536118"/>
          </a:xfrm>
        </p:grpSpPr>
        <p:sp>
          <p:nvSpPr>
            <p:cNvPr id="189461" name="Line 45"/>
            <p:cNvSpPr>
              <a:spLocks noChangeShapeType="1"/>
            </p:cNvSpPr>
            <p:nvPr/>
          </p:nvSpPr>
          <p:spPr bwMode="auto">
            <a:xfrm>
              <a:off x="4714876" y="4071942"/>
              <a:ext cx="1357322" cy="1285884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89462" name="Text Box 51"/>
            <p:cNvSpPr txBox="1">
              <a:spLocks noChangeArrowheads="1"/>
            </p:cNvSpPr>
            <p:nvPr/>
          </p:nvSpPr>
          <p:spPr bwMode="auto">
            <a:xfrm>
              <a:off x="5869106" y="5407731"/>
              <a:ext cx="3201813" cy="12003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1800" u="none" dirty="0">
                  <a:latin typeface="Tw Cen MT"/>
                  <a:cs typeface="Tw Cen MT"/>
                </a:rPr>
                <a:t>Opções:</a:t>
              </a:r>
            </a:p>
            <a:p>
              <a:r>
                <a:rPr lang="pt-PT" sz="1800" u="none" dirty="0">
                  <a:latin typeface="Tw Cen MT"/>
                  <a:cs typeface="Tw Cen MT"/>
                </a:rPr>
                <a:t>MSS</a:t>
              </a:r>
              <a:r>
                <a:rPr lang="pt-PT" sz="1800" u="none" dirty="0" smtClean="0">
                  <a:latin typeface="Tw Cen MT"/>
                  <a:cs typeface="Tw Cen MT"/>
                </a:rPr>
                <a:t>, </a:t>
              </a:r>
              <a:r>
                <a:rPr lang="pt-PT" sz="1800" u="none" dirty="0">
                  <a:latin typeface="Tw Cen MT"/>
                  <a:cs typeface="Tw Cen MT"/>
                </a:rPr>
                <a:t>Windows </a:t>
              </a:r>
              <a:r>
                <a:rPr lang="pt-PT" sz="1800" u="none" dirty="0" err="1">
                  <a:latin typeface="Tw Cen MT"/>
                  <a:cs typeface="Tw Cen MT"/>
                </a:rPr>
                <a:t>Scale</a:t>
              </a:r>
              <a:r>
                <a:rPr lang="pt-PT" sz="1800" u="none" dirty="0">
                  <a:latin typeface="Tw Cen MT"/>
                  <a:cs typeface="Tw Cen MT"/>
                </a:rPr>
                <a:t> Factor,</a:t>
              </a:r>
            </a:p>
            <a:p>
              <a:r>
                <a:rPr lang="pt-PT" sz="1800" u="none" dirty="0" err="1">
                  <a:latin typeface="Tw Cen MT"/>
                  <a:cs typeface="Tw Cen MT"/>
                </a:rPr>
                <a:t>NAKs</a:t>
              </a:r>
              <a:r>
                <a:rPr lang="pt-PT" sz="1800" u="none" dirty="0" smtClean="0">
                  <a:latin typeface="Tw Cen MT"/>
                  <a:cs typeface="Tw Cen MT"/>
                </a:rPr>
                <a:t>, </a:t>
              </a:r>
              <a:r>
                <a:rPr lang="pt-PT" sz="1800" u="none" dirty="0" err="1">
                  <a:latin typeface="Tw Cen MT"/>
                  <a:cs typeface="Tw Cen MT"/>
                </a:rPr>
                <a:t>Timestamps</a:t>
              </a:r>
              <a:r>
                <a:rPr lang="pt-PT" sz="1800" u="none" dirty="0">
                  <a:latin typeface="Tw Cen MT"/>
                  <a:cs typeface="Tw Cen MT"/>
                </a:rPr>
                <a:t>, </a:t>
              </a:r>
              <a:r>
                <a:rPr lang="pt-PT" sz="1800" u="none" dirty="0" err="1">
                  <a:latin typeface="Tw Cen MT"/>
                  <a:cs typeface="Tw Cen MT"/>
                </a:rPr>
                <a:t>Probing</a:t>
              </a:r>
              <a:r>
                <a:rPr lang="pt-PT" sz="1800" u="none" dirty="0">
                  <a:latin typeface="Tw Cen MT"/>
                  <a:cs typeface="Tw Cen MT"/>
                </a:rPr>
                <a:t>, …</a:t>
              </a:r>
            </a:p>
            <a:p>
              <a:r>
                <a:rPr lang="pt-PT" sz="1800" u="none" dirty="0">
                  <a:latin typeface="Tw Cen MT"/>
                  <a:cs typeface="Tw Cen MT"/>
                </a:rPr>
                <a:t>RFC 854, RFC 1323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9161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80" grpId="0" animBg="1"/>
      <p:bldP spid="78" grpId="0" animBg="1"/>
      <p:bldP spid="101384" grpId="0"/>
      <p:bldP spid="101388" grpId="0" animBg="1"/>
      <p:bldP spid="1013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3973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Alguns dados sobre o cabeçalho</a:t>
            </a:r>
          </a:p>
        </p:txBody>
      </p:sp>
      <p:sp>
        <p:nvSpPr>
          <p:cNvPr id="102404" name="Rectangle 3"/>
          <p:cNvSpPr>
            <a:spLocks noChangeArrowheads="1"/>
          </p:cNvSpPr>
          <p:nvPr/>
        </p:nvSpPr>
        <p:spPr bwMode="auto">
          <a:xfrm>
            <a:off x="457200" y="1380924"/>
            <a:ext cx="8305800" cy="507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Um segmento TCP pode ter no máximo 65535 - 20 - 20 bytes de dados (mas na prática são menores: os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datagramas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IP são na prática raramente superiores ao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paylaod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da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frame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data-link (ex., 1500 bits no caso de um nível data-link suportado numa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ethernet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Os números de sequência são dos bytes transmitidos; 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number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denota o próximo byte esperado e não o último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correctamente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recebido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TCP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Header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Length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indica o número de palavras de 32 bits do cabeçalho e é necessário devido às opções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O campo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Flags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permite passar informação de controlo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size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permite indicar à outra extremidade quanto espaço há livre no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buffer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de recepção do emissor; o valor 0 é legal e permite indicar que o emissor está sem espaço.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Campo de opções ex., permite negociar o MSS a usar na conexão,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scale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option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 utilização de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negative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acknowledgements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“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echo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e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echo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reply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probings</a:t>
            </a:r>
            <a:r>
              <a:rPr lang="ja-JP" alt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”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, ...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etc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99288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err="1">
                <a:latin typeface="Tw Cen MT"/>
                <a:ea typeface="ＭＳ Ｐゴシック" charset="0"/>
                <a:cs typeface="Tw Cen MT"/>
              </a:rPr>
              <a:t>Flags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 e segmentos de controlo</a:t>
            </a:r>
          </a:p>
        </p:txBody>
      </p:sp>
      <p:sp>
        <p:nvSpPr>
          <p:cNvPr id="199684" name="Rectangle 3"/>
          <p:cNvSpPr>
            <a:spLocks noChangeArrowheads="1"/>
          </p:cNvSpPr>
          <p:nvPr/>
        </p:nvSpPr>
        <p:spPr bwMode="auto">
          <a:xfrm>
            <a:off x="381000" y="1447800"/>
            <a:ext cx="8397875" cy="408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Cada segmento pode ou não ter </a:t>
            </a:r>
            <a:r>
              <a:rPr lang="pt-PT" sz="1800" i="1" u="none" dirty="0" err="1">
                <a:latin typeface="Tw Cen MT"/>
                <a:cs typeface="Tw Cen MT"/>
              </a:rPr>
              <a:t>flags</a:t>
            </a:r>
            <a:r>
              <a:rPr lang="pt-PT" sz="1800" u="none" dirty="0">
                <a:latin typeface="Tw Cen MT"/>
                <a:cs typeface="Tw Cen MT"/>
              </a:rPr>
              <a:t> posicionadas. Um segmento com </a:t>
            </a:r>
            <a:r>
              <a:rPr lang="pt-PT" sz="1800" i="1" u="none" dirty="0" err="1">
                <a:latin typeface="Tw Cen MT"/>
                <a:cs typeface="Tw Cen MT"/>
              </a:rPr>
              <a:t>flags</a:t>
            </a:r>
            <a:r>
              <a:rPr lang="pt-PT" sz="1800" u="none" dirty="0">
                <a:latin typeface="Tw Cen MT"/>
                <a:cs typeface="Tw Cen MT"/>
              </a:rPr>
              <a:t> posicionadas e sem dados é só de controlo. As </a:t>
            </a:r>
            <a:r>
              <a:rPr lang="pt-PT" sz="1800" i="1" u="none" dirty="0" err="1">
                <a:latin typeface="Tw Cen MT"/>
                <a:cs typeface="Tw Cen MT"/>
              </a:rPr>
              <a:t>flags</a:t>
            </a:r>
            <a:r>
              <a:rPr lang="pt-PT" sz="1800" u="none" dirty="0">
                <a:latin typeface="Tw Cen MT"/>
                <a:cs typeface="Tw Cen MT"/>
              </a:rPr>
              <a:t> são: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ACK	- </a:t>
            </a:r>
            <a:r>
              <a:rPr lang="pt-PT" sz="1800" i="1" u="none" dirty="0" err="1">
                <a:latin typeface="Tw Cen MT"/>
                <a:cs typeface="Tw Cen MT"/>
              </a:rPr>
              <a:t>Acknowledgement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field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is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latin typeface="Tw Cen MT"/>
                <a:cs typeface="Tw Cen MT"/>
              </a:rPr>
              <a:t>valid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</a:t>
            </a:r>
            <a:r>
              <a:rPr lang="pt-PT" sz="1800" i="1" u="none" dirty="0">
                <a:latin typeface="Tw Cen MT"/>
                <a:cs typeface="Tw Cen MT"/>
              </a:rPr>
              <a:t>RST	- </a:t>
            </a:r>
            <a:r>
              <a:rPr lang="pt-PT" sz="1800" i="1" u="none" dirty="0" err="1">
                <a:latin typeface="Tw Cen MT"/>
                <a:cs typeface="Tw Cen MT"/>
              </a:rPr>
              <a:t>Reset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the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connection</a:t>
            </a:r>
            <a:r>
              <a:rPr lang="pt-PT" sz="1800" i="1" u="none" dirty="0">
                <a:latin typeface="Tw Cen MT"/>
                <a:cs typeface="Tw Cen MT"/>
              </a:rPr>
              <a:t> (idem </a:t>
            </a:r>
            <a:r>
              <a:rPr lang="pt-PT" sz="1800" i="1" u="none" dirty="0" err="1">
                <a:latin typeface="Tw Cen MT"/>
                <a:cs typeface="Tw Cen MT"/>
              </a:rPr>
              <a:t>reject</a:t>
            </a:r>
            <a:r>
              <a:rPr lang="pt-PT" sz="1800" i="1" u="none" dirty="0"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SYN	- </a:t>
            </a:r>
            <a:r>
              <a:rPr lang="pt-PT" sz="1800" i="1" u="none" dirty="0" err="1">
                <a:latin typeface="Tw Cen MT"/>
                <a:cs typeface="Tw Cen MT"/>
              </a:rPr>
              <a:t>Synchronyze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sequence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numbers</a:t>
            </a:r>
            <a:r>
              <a:rPr lang="pt-PT" sz="1800" i="1" u="none" dirty="0">
                <a:latin typeface="Tw Cen MT"/>
                <a:cs typeface="Tw Cen MT"/>
              </a:rPr>
              <a:t> (abertura da conexão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	   com SYN = 1 e ACK = 0)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FIN	- </a:t>
            </a:r>
            <a:r>
              <a:rPr lang="pt-PT" sz="1800" i="1" u="none" dirty="0" err="1">
                <a:latin typeface="Tw Cen MT"/>
                <a:cs typeface="Tw Cen MT"/>
              </a:rPr>
              <a:t>Sender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has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reached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the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end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of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its</a:t>
            </a:r>
            <a:r>
              <a:rPr lang="pt-PT" sz="1800" i="1" u="none" dirty="0">
                <a:latin typeface="Tw Cen MT"/>
                <a:cs typeface="Tw Cen MT"/>
              </a:rPr>
              <a:t> byte </a:t>
            </a:r>
            <a:r>
              <a:rPr lang="pt-PT" sz="1800" i="1" u="none" dirty="0" err="1">
                <a:latin typeface="Tw Cen MT"/>
                <a:cs typeface="Tw Cen MT"/>
              </a:rPr>
              <a:t>stream</a:t>
            </a:r>
            <a:r>
              <a:rPr lang="pt-PT" sz="1800" i="1" u="none" dirty="0">
                <a:latin typeface="Tw Cen MT"/>
                <a:cs typeface="Tw Cen MT"/>
              </a:rPr>
              <a:t> (fecho </a:t>
            </a:r>
            <a:r>
              <a:rPr lang="pt-PT" sz="1800" i="1" u="none" dirty="0" smtClean="0">
                <a:latin typeface="Tw Cen MT"/>
                <a:cs typeface="Tw Cen MT"/>
              </a:rPr>
              <a:t>da </a:t>
            </a:r>
            <a:r>
              <a:rPr lang="pt-PT" sz="1800" i="1" u="none" dirty="0">
                <a:latin typeface="Tw Cen MT"/>
                <a:cs typeface="Tw Cen MT"/>
              </a:rPr>
              <a:t>conexão</a:t>
            </a:r>
            <a:r>
              <a:rPr lang="pt-PT" sz="1800" i="1" u="none" dirty="0" smtClean="0">
                <a:latin typeface="Tw Cen MT"/>
                <a:cs typeface="Tw Cen MT"/>
              </a:rPr>
              <a:t>)</a:t>
            </a:r>
            <a:endParaRPr lang="pt-PT" sz="1800" i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URG	- </a:t>
            </a:r>
            <a:r>
              <a:rPr lang="pt-PT" sz="1800" i="1" u="none" dirty="0" err="1">
                <a:latin typeface="Tw Cen MT"/>
                <a:cs typeface="Tw Cen MT"/>
              </a:rPr>
              <a:t>Urgent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pointer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field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is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valid</a:t>
            </a:r>
            <a:endParaRPr lang="pt-PT" sz="1800" i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PSH	- </a:t>
            </a:r>
            <a:r>
              <a:rPr lang="pt-PT" sz="1800" i="1" u="none" dirty="0" err="1">
                <a:latin typeface="Tw Cen MT"/>
                <a:cs typeface="Tw Cen MT"/>
              </a:rPr>
              <a:t>This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segment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requests</a:t>
            </a:r>
            <a:r>
              <a:rPr lang="pt-PT" sz="1800" i="1" u="none" dirty="0">
                <a:latin typeface="Tw Cen MT"/>
                <a:cs typeface="Tw Cen MT"/>
              </a:rPr>
              <a:t> a PUSH (o receptor não deve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	   </a:t>
            </a:r>
            <a:r>
              <a:rPr lang="ja-JP" altLang="pt-PT" sz="1800" i="1" u="none" dirty="0">
                <a:latin typeface="Tw Cen MT"/>
                <a:cs typeface="Tw Cen MT"/>
              </a:rPr>
              <a:t>“</a:t>
            </a:r>
            <a:r>
              <a:rPr lang="pt-PT" sz="1800" i="1" u="none" dirty="0">
                <a:latin typeface="Tw Cen MT"/>
                <a:cs typeface="Tw Cen MT"/>
              </a:rPr>
              <a:t>armazenar</a:t>
            </a:r>
            <a:r>
              <a:rPr lang="ja-JP" altLang="pt-PT" sz="1800" i="1" u="none" dirty="0">
                <a:latin typeface="Tw Cen MT"/>
                <a:cs typeface="Tw Cen MT"/>
              </a:rPr>
              <a:t>”</a:t>
            </a:r>
            <a:r>
              <a:rPr lang="pt-PT" sz="1800" i="1" u="none" dirty="0">
                <a:latin typeface="Tw Cen MT"/>
                <a:cs typeface="Tw Cen MT"/>
              </a:rPr>
              <a:t> estes dados à espera de mais, devendo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i="1" u="none" dirty="0">
                <a:latin typeface="Tw Cen MT"/>
                <a:cs typeface="Tw Cen MT"/>
              </a:rPr>
              <a:t>			entregá-los imediatamente à aplicação)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Os segmentos com </a:t>
            </a:r>
            <a:r>
              <a:rPr lang="pt-PT" sz="1800" i="1" u="none" dirty="0">
                <a:latin typeface="Tw Cen MT"/>
                <a:cs typeface="Tw Cen MT"/>
              </a:rPr>
              <a:t>SYN</a:t>
            </a:r>
            <a:r>
              <a:rPr lang="pt-PT" sz="1800" u="none" dirty="0">
                <a:latin typeface="Tw Cen MT"/>
                <a:cs typeface="Tw Cen MT"/>
              </a:rPr>
              <a:t> e </a:t>
            </a:r>
            <a:r>
              <a:rPr lang="pt-PT" sz="1800" i="1" u="none" dirty="0">
                <a:latin typeface="Tw Cen MT"/>
                <a:cs typeface="Tw Cen MT"/>
              </a:rPr>
              <a:t>FIN</a:t>
            </a:r>
            <a:r>
              <a:rPr lang="pt-PT" sz="1800" u="none" dirty="0">
                <a:latin typeface="Tw Cen MT"/>
                <a:cs typeface="Tw Cen MT"/>
              </a:rPr>
              <a:t> também têm números de sequência para poderem ser retransmitidos em caso de perca e para ambas as partes se colocarem de acordo sobre os valores iniciais (no caso do </a:t>
            </a:r>
            <a:r>
              <a:rPr lang="pt-PT" sz="1800" i="1" u="none" dirty="0">
                <a:latin typeface="Tw Cen MT"/>
                <a:cs typeface="Tw Cen MT"/>
              </a:rPr>
              <a:t>SYN</a:t>
            </a:r>
            <a:r>
              <a:rPr lang="pt-PT" sz="1800" u="none" dirty="0">
                <a:latin typeface="Tw Cen MT"/>
                <a:cs typeface="Tw Cen M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68393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Gestão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 números de sequência</a:t>
            </a:r>
          </a:p>
        </p:txBody>
      </p:sp>
      <p:sp>
        <p:nvSpPr>
          <p:cNvPr id="193540" name="Rectangle 3"/>
          <p:cNvSpPr>
            <a:spLocks noChangeArrowheads="1"/>
          </p:cNvSpPr>
          <p:nvPr/>
        </p:nvSpPr>
        <p:spPr bwMode="auto">
          <a:xfrm>
            <a:off x="457200" y="1524000"/>
            <a:ext cx="8305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buSzPct val="100000"/>
            </a:pP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Byte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Stream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NUMBER do 1º BYTE DO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SEGMENTO (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 não o número de sequência de segmentos transmitidos)</a:t>
            </a:r>
          </a:p>
        </p:txBody>
      </p:sp>
      <p:sp>
        <p:nvSpPr>
          <p:cNvPr id="193541" name="TextBox 4"/>
          <p:cNvSpPr txBox="1">
            <a:spLocks noChangeArrowheads="1"/>
          </p:cNvSpPr>
          <p:nvPr/>
        </p:nvSpPr>
        <p:spPr bwMode="auto">
          <a:xfrm>
            <a:off x="850900" y="3810000"/>
            <a:ext cx="368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A</a:t>
            </a:r>
          </a:p>
        </p:txBody>
      </p:sp>
      <p:sp>
        <p:nvSpPr>
          <p:cNvPr id="193542" name="TextBox 5"/>
          <p:cNvSpPr txBox="1">
            <a:spLocks noChangeArrowheads="1"/>
          </p:cNvSpPr>
          <p:nvPr/>
        </p:nvSpPr>
        <p:spPr bwMode="auto">
          <a:xfrm>
            <a:off x="6929438" y="4071938"/>
            <a:ext cx="368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B</a:t>
            </a:r>
          </a:p>
        </p:txBody>
      </p:sp>
      <p:sp>
        <p:nvSpPr>
          <p:cNvPr id="193543" name="TextBox 6"/>
          <p:cNvSpPr txBox="1">
            <a:spLocks noChangeArrowheads="1"/>
          </p:cNvSpPr>
          <p:nvPr/>
        </p:nvSpPr>
        <p:spPr bwMode="auto">
          <a:xfrm>
            <a:off x="838200" y="2438400"/>
            <a:ext cx="517639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Ex: </a:t>
            </a:r>
          </a:p>
          <a:p>
            <a:pPr eaLnBrk="1" hangingPunct="1"/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Enviar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500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KBytes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MSS = 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1000 Bytes</a:t>
            </a:r>
            <a:endParaRPr lang="en-US" sz="20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Nºs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sequência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: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Sinit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, Sinit+1000,  Sinit+2000, …   </a:t>
            </a:r>
          </a:p>
        </p:txBody>
      </p:sp>
      <p:sp>
        <p:nvSpPr>
          <p:cNvPr id="193544" name="TextBox 7"/>
          <p:cNvSpPr txBox="1">
            <a:spLocks noChangeArrowheads="1"/>
          </p:cNvSpPr>
          <p:nvPr/>
        </p:nvSpPr>
        <p:spPr bwMode="auto">
          <a:xfrm>
            <a:off x="2895600" y="4724400"/>
            <a:ext cx="471628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B </a:t>
            </a:r>
            <a:r>
              <a:rPr lang="en-US" sz="2000" u="none" dirty="0" err="1">
                <a:latin typeface="Tw Cen MT"/>
                <a:cs typeface="Tw Cen MT"/>
              </a:rPr>
              <a:t>envia</a:t>
            </a:r>
            <a:r>
              <a:rPr lang="en-US" sz="2000" u="none" dirty="0">
                <a:latin typeface="Tw Cen MT"/>
                <a:cs typeface="Tw Cen MT"/>
              </a:rPr>
              <a:t> ACK de </a:t>
            </a:r>
            <a:r>
              <a:rPr lang="en-US" sz="2000" u="none" dirty="0" err="1">
                <a:latin typeface="Tw Cen MT"/>
                <a:cs typeface="Tw Cen MT"/>
              </a:rPr>
              <a:t>Sinit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enviando</a:t>
            </a:r>
            <a:r>
              <a:rPr lang="en-US" sz="2000" u="none" dirty="0">
                <a:latin typeface="Tw Cen MT"/>
                <a:cs typeface="Tw Cen MT"/>
              </a:rPr>
              <a:t> Sinit+1000</a:t>
            </a: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B </a:t>
            </a:r>
            <a:r>
              <a:rPr lang="en-US" sz="2000" u="none" dirty="0" err="1">
                <a:latin typeface="Tw Cen MT"/>
                <a:cs typeface="Tw Cen MT"/>
              </a:rPr>
              <a:t>envia</a:t>
            </a:r>
            <a:r>
              <a:rPr lang="en-US" sz="2000" u="none" dirty="0">
                <a:latin typeface="Tw Cen MT"/>
                <a:cs typeface="Tw Cen MT"/>
              </a:rPr>
              <a:t> ACK de Sinit</a:t>
            </a:r>
            <a:r>
              <a:rPr lang="en-US" sz="2000" u="none" dirty="0" smtClean="0">
                <a:latin typeface="Tw Cen MT"/>
                <a:cs typeface="Tw Cen MT"/>
              </a:rPr>
              <a:t>+2000 </a:t>
            </a:r>
            <a:r>
              <a:rPr lang="en-US" sz="2000" u="none" dirty="0">
                <a:latin typeface="Tw Cen MT"/>
                <a:cs typeface="Tw Cen MT"/>
              </a:rPr>
              <a:t>com Sinit+2000</a:t>
            </a: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Etc…</a:t>
            </a:r>
          </a:p>
        </p:txBody>
      </p:sp>
      <p:cxnSp>
        <p:nvCxnSpPr>
          <p:cNvPr id="193545" name="Straight Arrow Connector 9"/>
          <p:cNvCxnSpPr>
            <a:cxnSpLocks noChangeShapeType="1"/>
          </p:cNvCxnSpPr>
          <p:nvPr/>
        </p:nvCxnSpPr>
        <p:spPr bwMode="auto">
          <a:xfrm>
            <a:off x="1371600" y="4038600"/>
            <a:ext cx="5334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3546" name="Straight Arrow Connector 10"/>
          <p:cNvCxnSpPr>
            <a:cxnSpLocks noChangeShapeType="1"/>
          </p:cNvCxnSpPr>
          <p:nvPr/>
        </p:nvCxnSpPr>
        <p:spPr bwMode="auto">
          <a:xfrm rot="10800000">
            <a:off x="1371600" y="4498975"/>
            <a:ext cx="5334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0987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Line 2"/>
          <p:cNvSpPr>
            <a:spLocks noChangeShapeType="1"/>
          </p:cNvSpPr>
          <p:nvPr/>
        </p:nvSpPr>
        <p:spPr bwMode="auto">
          <a:xfrm flipH="1">
            <a:off x="5810250" y="3143250"/>
            <a:ext cx="2476500" cy="1104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36" name="Line 3"/>
          <p:cNvSpPr>
            <a:spLocks noChangeShapeType="1"/>
          </p:cNvSpPr>
          <p:nvPr/>
        </p:nvSpPr>
        <p:spPr bwMode="auto">
          <a:xfrm flipH="1">
            <a:off x="5781675" y="2733675"/>
            <a:ext cx="2543175" cy="1381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37" name="Rectangle 4"/>
          <p:cNvSpPr>
            <a:spLocks noChangeArrowheads="1"/>
          </p:cNvSpPr>
          <p:nvPr/>
        </p:nvSpPr>
        <p:spPr bwMode="auto">
          <a:xfrm rot="728579">
            <a:off x="6075363" y="3814763"/>
            <a:ext cx="1817687" cy="284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38" name="Line 6"/>
          <p:cNvSpPr>
            <a:spLocks noChangeShapeType="1"/>
          </p:cNvSpPr>
          <p:nvPr/>
        </p:nvSpPr>
        <p:spPr bwMode="auto">
          <a:xfrm>
            <a:off x="5800725" y="20097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2017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75517"/>
              </p:ext>
            </p:extLst>
          </p:nvPr>
        </p:nvGraphicFramePr>
        <p:xfrm>
          <a:off x="5387975" y="1341438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0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1341438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39" name="Text Box 8"/>
          <p:cNvSpPr txBox="1">
            <a:spLocks noChangeArrowheads="1"/>
          </p:cNvSpPr>
          <p:nvPr/>
        </p:nvSpPr>
        <p:spPr bwMode="auto">
          <a:xfrm>
            <a:off x="5865169" y="1341438"/>
            <a:ext cx="7156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Host 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40" name="Text Box 9"/>
          <p:cNvSpPr txBox="1">
            <a:spLocks noChangeArrowheads="1"/>
          </p:cNvSpPr>
          <p:nvPr/>
        </p:nvSpPr>
        <p:spPr bwMode="auto">
          <a:xfrm rot="808459">
            <a:off x="6021651" y="2419450"/>
            <a:ext cx="19901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Seq=100, 20 bytes data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41" name="Text Box 10"/>
          <p:cNvSpPr txBox="1">
            <a:spLocks noChangeArrowheads="1"/>
          </p:cNvSpPr>
          <p:nvPr/>
        </p:nvSpPr>
        <p:spPr bwMode="auto">
          <a:xfrm rot="19829916">
            <a:off x="6757406" y="3067150"/>
            <a:ext cx="92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ACK=100</a:t>
            </a:r>
            <a:endParaRPr lang="en-US" sz="1000" u="none">
              <a:latin typeface="Tw Cen MT"/>
              <a:cs typeface="Tw Cen MT"/>
            </a:endParaRPr>
          </a:p>
        </p:txBody>
      </p:sp>
      <p:grpSp>
        <p:nvGrpSpPr>
          <p:cNvPr id="201742" name="Group 11"/>
          <p:cNvGrpSpPr>
            <a:grpSpLocks/>
          </p:cNvGrpSpPr>
          <p:nvPr/>
        </p:nvGrpSpPr>
        <p:grpSpPr bwMode="auto">
          <a:xfrm>
            <a:off x="5456238" y="5943600"/>
            <a:ext cx="566738" cy="369888"/>
            <a:chOff x="3333" y="3530"/>
            <a:chExt cx="357" cy="233"/>
          </a:xfrm>
        </p:grpSpPr>
        <p:sp>
          <p:nvSpPr>
            <p:cNvPr id="201791" name="Rectangle 12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1792" name="Text Box 13"/>
            <p:cNvSpPr txBox="1">
              <a:spLocks noChangeArrowheads="1"/>
            </p:cNvSpPr>
            <p:nvPr/>
          </p:nvSpPr>
          <p:spPr bwMode="auto">
            <a:xfrm>
              <a:off x="3333" y="3530"/>
              <a:ext cx="3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time</a:t>
              </a:r>
              <a:endParaRPr lang="en-US" sz="1000" u="none">
                <a:latin typeface="Tw Cen MT"/>
                <a:cs typeface="Tw Cen MT"/>
              </a:endParaRPr>
            </a:p>
          </p:txBody>
        </p:sp>
      </p:grpSp>
      <p:graphicFrame>
        <p:nvGraphicFramePr>
          <p:cNvPr id="201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13489"/>
              </p:ext>
            </p:extLst>
          </p:nvPr>
        </p:nvGraphicFramePr>
        <p:xfrm>
          <a:off x="8045450" y="1350963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1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5450" y="1350963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43" name="Text Box 16"/>
          <p:cNvSpPr txBox="1">
            <a:spLocks noChangeArrowheads="1"/>
          </p:cNvSpPr>
          <p:nvPr/>
        </p:nvSpPr>
        <p:spPr bwMode="auto">
          <a:xfrm>
            <a:off x="7389521" y="1360488"/>
            <a:ext cx="6943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Host B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44" name="Line 17"/>
          <p:cNvSpPr>
            <a:spLocks noChangeShapeType="1"/>
          </p:cNvSpPr>
          <p:nvPr/>
        </p:nvSpPr>
        <p:spPr bwMode="auto">
          <a:xfrm>
            <a:off x="5800725" y="38766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45" name="Text Box 18"/>
          <p:cNvSpPr txBox="1">
            <a:spLocks noChangeArrowheads="1"/>
          </p:cNvSpPr>
          <p:nvPr/>
        </p:nvSpPr>
        <p:spPr bwMode="auto">
          <a:xfrm rot="706751">
            <a:off x="6104837" y="3791050"/>
            <a:ext cx="1792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Seq=92, 8 bytes data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46" name="Line 19"/>
          <p:cNvSpPr>
            <a:spLocks noChangeShapeType="1"/>
          </p:cNvSpPr>
          <p:nvPr/>
        </p:nvSpPr>
        <p:spPr bwMode="auto">
          <a:xfrm>
            <a:off x="5791200" y="1905000"/>
            <a:ext cx="0" cy="407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47" name="Line 20"/>
          <p:cNvSpPr>
            <a:spLocks noChangeShapeType="1"/>
          </p:cNvSpPr>
          <p:nvPr/>
        </p:nvSpPr>
        <p:spPr bwMode="auto">
          <a:xfrm>
            <a:off x="8305800" y="1790700"/>
            <a:ext cx="0" cy="384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48" name="Text Box 21"/>
          <p:cNvSpPr txBox="1">
            <a:spLocks noChangeArrowheads="1"/>
          </p:cNvSpPr>
          <p:nvPr/>
        </p:nvSpPr>
        <p:spPr bwMode="auto">
          <a:xfrm rot="-1338105">
            <a:off x="7105650" y="3179763"/>
            <a:ext cx="966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ACK=120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49" name="Line 22"/>
          <p:cNvSpPr>
            <a:spLocks noChangeShapeType="1"/>
          </p:cNvSpPr>
          <p:nvPr/>
        </p:nvSpPr>
        <p:spPr bwMode="auto">
          <a:xfrm>
            <a:off x="5788025" y="2362200"/>
            <a:ext cx="2508250" cy="6286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50" name="Text Box 23"/>
          <p:cNvSpPr txBox="1">
            <a:spLocks noChangeArrowheads="1"/>
          </p:cNvSpPr>
          <p:nvPr/>
        </p:nvSpPr>
        <p:spPr bwMode="auto">
          <a:xfrm rot="706751">
            <a:off x="6133412" y="2009875"/>
            <a:ext cx="1792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Seq=92, 8 bytes data</a:t>
            </a:r>
            <a:endParaRPr lang="en-US" sz="1000" u="none">
              <a:latin typeface="Tw Cen MT"/>
              <a:cs typeface="Tw Cen MT"/>
            </a:endParaRPr>
          </a:p>
        </p:txBody>
      </p:sp>
      <p:grpSp>
        <p:nvGrpSpPr>
          <p:cNvPr id="201751" name="Group 24"/>
          <p:cNvGrpSpPr>
            <a:grpSpLocks/>
          </p:cNvGrpSpPr>
          <p:nvPr/>
        </p:nvGrpSpPr>
        <p:grpSpPr bwMode="auto">
          <a:xfrm>
            <a:off x="5465771" y="2016125"/>
            <a:ext cx="328613" cy="1860550"/>
            <a:chOff x="3443" y="1270"/>
            <a:chExt cx="207" cy="1172"/>
          </a:xfrm>
        </p:grpSpPr>
        <p:sp>
          <p:nvSpPr>
            <p:cNvPr id="201785" name="Rectangle 25"/>
            <p:cNvSpPr>
              <a:spLocks noChangeArrowheads="1"/>
            </p:cNvSpPr>
            <p:nvPr/>
          </p:nvSpPr>
          <p:spPr bwMode="auto">
            <a:xfrm>
              <a:off x="3494" y="1432"/>
              <a:ext cx="128" cy="8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1786" name="Text Box 26"/>
            <p:cNvSpPr txBox="1">
              <a:spLocks noChangeArrowheads="1"/>
            </p:cNvSpPr>
            <p:nvPr/>
          </p:nvSpPr>
          <p:spPr bwMode="auto">
            <a:xfrm rot="16200000">
              <a:off x="3106" y="1753"/>
              <a:ext cx="86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Seq=92 timeout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1787" name="Line 27"/>
            <p:cNvSpPr>
              <a:spLocks noChangeShapeType="1"/>
            </p:cNvSpPr>
            <p:nvPr/>
          </p:nvSpPr>
          <p:spPr bwMode="auto">
            <a:xfrm flipV="1">
              <a:off x="3552" y="1270"/>
              <a:ext cx="4" cy="1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1788" name="Line 28"/>
            <p:cNvSpPr>
              <a:spLocks noChangeShapeType="1"/>
            </p:cNvSpPr>
            <p:nvPr/>
          </p:nvSpPr>
          <p:spPr bwMode="auto">
            <a:xfrm flipH="1">
              <a:off x="3546" y="2296"/>
              <a:ext cx="0" cy="1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1789" name="Line 29"/>
            <p:cNvSpPr>
              <a:spLocks noChangeShapeType="1"/>
            </p:cNvSpPr>
            <p:nvPr/>
          </p:nvSpPr>
          <p:spPr bwMode="auto">
            <a:xfrm flipH="1">
              <a:off x="3536" y="2442"/>
              <a:ext cx="11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1790" name="Line 30"/>
            <p:cNvSpPr>
              <a:spLocks noChangeShapeType="1"/>
            </p:cNvSpPr>
            <p:nvPr/>
          </p:nvSpPr>
          <p:spPr bwMode="auto">
            <a:xfrm flipH="1">
              <a:off x="3524" y="1270"/>
              <a:ext cx="11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201752" name="Line 31"/>
          <p:cNvSpPr>
            <a:spLocks noChangeShapeType="1"/>
          </p:cNvSpPr>
          <p:nvPr/>
        </p:nvSpPr>
        <p:spPr bwMode="auto">
          <a:xfrm flipH="1">
            <a:off x="5816600" y="4521200"/>
            <a:ext cx="2476500" cy="11049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53" name="Text Box 32"/>
          <p:cNvSpPr txBox="1">
            <a:spLocks noChangeArrowheads="1"/>
          </p:cNvSpPr>
          <p:nvPr/>
        </p:nvSpPr>
        <p:spPr bwMode="auto">
          <a:xfrm rot="-1338105">
            <a:off x="6921500" y="4608513"/>
            <a:ext cx="966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ACK=120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54" name="Line 34"/>
          <p:cNvSpPr>
            <a:spLocks noChangeShapeType="1"/>
          </p:cNvSpPr>
          <p:nvPr/>
        </p:nvSpPr>
        <p:spPr bwMode="auto">
          <a:xfrm flipH="1">
            <a:off x="2422525" y="2763838"/>
            <a:ext cx="1581150" cy="4857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55" name="Line 35"/>
          <p:cNvSpPr>
            <a:spLocks noChangeShapeType="1"/>
          </p:cNvSpPr>
          <p:nvPr/>
        </p:nvSpPr>
        <p:spPr bwMode="auto">
          <a:xfrm>
            <a:off x="1479550" y="20399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aphicFrame>
        <p:nvGraphicFramePr>
          <p:cNvPr id="201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293597"/>
              </p:ext>
            </p:extLst>
          </p:nvPr>
        </p:nvGraphicFramePr>
        <p:xfrm>
          <a:off x="1066800" y="1371600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2" name="Clip" r:id="rId7" imgW="1307948" imgH="1084823" progId="MS_ClipArt_Gallery.2">
                  <p:embed/>
                </p:oleObj>
              </mc:Choice>
              <mc:Fallback>
                <p:oleObj name="Clip" r:id="rId7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71600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56" name="Text Box 37"/>
          <p:cNvSpPr txBox="1">
            <a:spLocks noChangeArrowheads="1"/>
          </p:cNvSpPr>
          <p:nvPr/>
        </p:nvSpPr>
        <p:spPr bwMode="auto">
          <a:xfrm>
            <a:off x="1543994" y="1371600"/>
            <a:ext cx="7156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Host 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57" name="Text Box 38"/>
          <p:cNvSpPr txBox="1">
            <a:spLocks noChangeArrowheads="1"/>
          </p:cNvSpPr>
          <p:nvPr/>
        </p:nvSpPr>
        <p:spPr bwMode="auto">
          <a:xfrm rot="706751">
            <a:off x="1897962" y="2049562"/>
            <a:ext cx="1792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Seq=92, 8 bytes data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58" name="Text Box 39"/>
          <p:cNvSpPr txBox="1">
            <a:spLocks noChangeArrowheads="1"/>
          </p:cNvSpPr>
          <p:nvPr/>
        </p:nvSpPr>
        <p:spPr bwMode="auto">
          <a:xfrm rot="20617328">
            <a:off x="2760081" y="2735362"/>
            <a:ext cx="923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ACK=100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59" name="Text Box 40"/>
          <p:cNvSpPr txBox="1">
            <a:spLocks noChangeArrowheads="1"/>
          </p:cNvSpPr>
          <p:nvPr/>
        </p:nvSpPr>
        <p:spPr bwMode="auto">
          <a:xfrm>
            <a:off x="2107605" y="3300413"/>
            <a:ext cx="5044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loss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60" name="Text Box 41"/>
          <p:cNvSpPr txBox="1">
            <a:spLocks noChangeArrowheads="1"/>
          </p:cNvSpPr>
          <p:nvPr/>
        </p:nvSpPr>
        <p:spPr bwMode="auto">
          <a:xfrm rot="16200000">
            <a:off x="891554" y="2843798"/>
            <a:ext cx="7727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timeout</a:t>
            </a:r>
            <a:endParaRPr lang="en-US" sz="1000" u="none">
              <a:latin typeface="Tw Cen MT"/>
              <a:cs typeface="Tw Cen MT"/>
            </a:endParaRPr>
          </a:p>
        </p:txBody>
      </p:sp>
      <p:graphicFrame>
        <p:nvGraphicFramePr>
          <p:cNvPr id="201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115847"/>
              </p:ext>
            </p:extLst>
          </p:nvPr>
        </p:nvGraphicFramePr>
        <p:xfrm>
          <a:off x="3724275" y="1381125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63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1381125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61" name="Text Box 44"/>
          <p:cNvSpPr txBox="1">
            <a:spLocks noChangeArrowheads="1"/>
          </p:cNvSpPr>
          <p:nvPr/>
        </p:nvSpPr>
        <p:spPr bwMode="auto">
          <a:xfrm>
            <a:off x="3068346" y="1390650"/>
            <a:ext cx="6943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Host B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62" name="Text Box 45"/>
          <p:cNvSpPr txBox="1">
            <a:spLocks noChangeArrowheads="1"/>
          </p:cNvSpPr>
          <p:nvPr/>
        </p:nvSpPr>
        <p:spPr bwMode="auto">
          <a:xfrm>
            <a:off x="2188133" y="3022600"/>
            <a:ext cx="354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u="none">
                <a:solidFill>
                  <a:srgbClr val="FF0000"/>
                </a:solidFill>
                <a:latin typeface="Tw Cen MT"/>
                <a:cs typeface="Tw Cen MT"/>
              </a:rPr>
              <a:t>X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63" name="Line 46"/>
          <p:cNvSpPr>
            <a:spLocks noChangeShapeType="1"/>
          </p:cNvSpPr>
          <p:nvPr/>
        </p:nvSpPr>
        <p:spPr bwMode="auto">
          <a:xfrm>
            <a:off x="1479550" y="39068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64" name="Text Box 47"/>
          <p:cNvSpPr txBox="1">
            <a:spLocks noChangeArrowheads="1"/>
          </p:cNvSpPr>
          <p:nvPr/>
        </p:nvSpPr>
        <p:spPr bwMode="auto">
          <a:xfrm rot="706751">
            <a:off x="1812237" y="3849787"/>
            <a:ext cx="1792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Seq=92, 8 bytes data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65" name="Line 48"/>
          <p:cNvSpPr>
            <a:spLocks noChangeShapeType="1"/>
          </p:cNvSpPr>
          <p:nvPr/>
        </p:nvSpPr>
        <p:spPr bwMode="auto">
          <a:xfrm>
            <a:off x="1470025" y="1820863"/>
            <a:ext cx="9525" cy="425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66" name="Line 49"/>
          <p:cNvSpPr>
            <a:spLocks noChangeShapeType="1"/>
          </p:cNvSpPr>
          <p:nvPr/>
        </p:nvSpPr>
        <p:spPr bwMode="auto">
          <a:xfrm>
            <a:off x="3984625" y="1820863"/>
            <a:ext cx="9525" cy="425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67" name="Line 50"/>
          <p:cNvSpPr>
            <a:spLocks noChangeShapeType="1"/>
          </p:cNvSpPr>
          <p:nvPr/>
        </p:nvSpPr>
        <p:spPr bwMode="auto">
          <a:xfrm flipH="1">
            <a:off x="1489075" y="4687888"/>
            <a:ext cx="2495550" cy="752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68" name="Text Box 51"/>
          <p:cNvSpPr txBox="1">
            <a:spLocks noChangeArrowheads="1"/>
          </p:cNvSpPr>
          <p:nvPr/>
        </p:nvSpPr>
        <p:spPr bwMode="auto">
          <a:xfrm rot="-926867">
            <a:off x="2298700" y="4772025"/>
            <a:ext cx="966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ACK=100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69" name="Line 52"/>
          <p:cNvSpPr>
            <a:spLocks noChangeShapeType="1"/>
          </p:cNvSpPr>
          <p:nvPr/>
        </p:nvSpPr>
        <p:spPr bwMode="auto">
          <a:xfrm flipV="1">
            <a:off x="1298575" y="2020888"/>
            <a:ext cx="0" cy="600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0" name="Line 53"/>
          <p:cNvSpPr>
            <a:spLocks noChangeShapeType="1"/>
          </p:cNvSpPr>
          <p:nvPr/>
        </p:nvSpPr>
        <p:spPr bwMode="auto">
          <a:xfrm flipH="1">
            <a:off x="1308100" y="3421063"/>
            <a:ext cx="0" cy="476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1" name="Text Box 54"/>
          <p:cNvSpPr txBox="1">
            <a:spLocks noChangeArrowheads="1"/>
          </p:cNvSpPr>
          <p:nvPr/>
        </p:nvSpPr>
        <p:spPr bwMode="auto">
          <a:xfrm>
            <a:off x="1193565" y="6054725"/>
            <a:ext cx="5672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Tw Cen MT"/>
                <a:cs typeface="Tw Cen MT"/>
              </a:rPr>
              <a:t>time</a:t>
            </a:r>
            <a:endParaRPr lang="en-US" sz="1600" u="none">
              <a:solidFill>
                <a:srgbClr val="FF0000"/>
              </a:solidFill>
              <a:latin typeface="Tw Cen MT"/>
              <a:cs typeface="Tw Cen MT"/>
            </a:endParaRPr>
          </a:p>
        </p:txBody>
      </p:sp>
      <p:sp>
        <p:nvSpPr>
          <p:cNvPr id="201772" name="Rectangle 55"/>
          <p:cNvSpPr>
            <a:spLocks noChangeArrowheads="1"/>
          </p:cNvSpPr>
          <p:nvPr/>
        </p:nvSpPr>
        <p:spPr bwMode="auto">
          <a:xfrm>
            <a:off x="5564188" y="4143375"/>
            <a:ext cx="203200" cy="132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3" name="Text Box 56"/>
          <p:cNvSpPr txBox="1">
            <a:spLocks noChangeArrowheads="1"/>
          </p:cNvSpPr>
          <p:nvPr/>
        </p:nvSpPr>
        <p:spPr bwMode="auto">
          <a:xfrm rot="16200000">
            <a:off x="4948563" y="4652269"/>
            <a:ext cx="13773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400" u="none">
                <a:latin typeface="Tw Cen MT"/>
                <a:cs typeface="Tw Cen MT"/>
              </a:rPr>
              <a:t>Seq=92 timeout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74" name="Line 57"/>
          <p:cNvSpPr>
            <a:spLocks noChangeShapeType="1"/>
          </p:cNvSpPr>
          <p:nvPr/>
        </p:nvSpPr>
        <p:spPr bwMode="auto">
          <a:xfrm flipV="1">
            <a:off x="5656263" y="3886200"/>
            <a:ext cx="6350" cy="2444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5" name="Line 58"/>
          <p:cNvSpPr>
            <a:spLocks noChangeShapeType="1"/>
          </p:cNvSpPr>
          <p:nvPr/>
        </p:nvSpPr>
        <p:spPr bwMode="auto">
          <a:xfrm flipH="1">
            <a:off x="5638800" y="5562600"/>
            <a:ext cx="0" cy="22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6" name="Line 59"/>
          <p:cNvSpPr>
            <a:spLocks noChangeShapeType="1"/>
          </p:cNvSpPr>
          <p:nvPr/>
        </p:nvSpPr>
        <p:spPr bwMode="auto">
          <a:xfrm flipH="1">
            <a:off x="5562600" y="5791200"/>
            <a:ext cx="180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7" name="Line 60"/>
          <p:cNvSpPr>
            <a:spLocks noChangeShapeType="1"/>
          </p:cNvSpPr>
          <p:nvPr/>
        </p:nvSpPr>
        <p:spPr bwMode="auto">
          <a:xfrm flipH="1">
            <a:off x="5611813" y="3886200"/>
            <a:ext cx="180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01778" name="Text Box 61"/>
          <p:cNvSpPr txBox="1">
            <a:spLocks noChangeArrowheads="1"/>
          </p:cNvSpPr>
          <p:nvPr/>
        </p:nvSpPr>
        <p:spPr bwMode="auto">
          <a:xfrm>
            <a:off x="202148" y="5257800"/>
            <a:ext cx="100540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SendBase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= 100</a:t>
            </a:r>
          </a:p>
        </p:txBody>
      </p:sp>
      <p:sp>
        <p:nvSpPr>
          <p:cNvPr id="201779" name="Text Box 62"/>
          <p:cNvSpPr txBox="1">
            <a:spLocks noChangeArrowheads="1"/>
          </p:cNvSpPr>
          <p:nvPr/>
        </p:nvSpPr>
        <p:spPr bwMode="auto">
          <a:xfrm>
            <a:off x="4466173" y="4267200"/>
            <a:ext cx="100540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SendBase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= 120</a:t>
            </a:r>
          </a:p>
        </p:txBody>
      </p:sp>
      <p:sp>
        <p:nvSpPr>
          <p:cNvPr id="201780" name="Text Box 63"/>
          <p:cNvSpPr txBox="1">
            <a:spLocks noChangeArrowheads="1"/>
          </p:cNvSpPr>
          <p:nvPr/>
        </p:nvSpPr>
        <p:spPr bwMode="auto">
          <a:xfrm>
            <a:off x="4466173" y="5410200"/>
            <a:ext cx="100540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SendBase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= 120</a:t>
            </a:r>
          </a:p>
        </p:txBody>
      </p:sp>
      <p:sp>
        <p:nvSpPr>
          <p:cNvPr id="201781" name="Text Box 64"/>
          <p:cNvSpPr txBox="1">
            <a:spLocks noChangeArrowheads="1"/>
          </p:cNvSpPr>
          <p:nvPr/>
        </p:nvSpPr>
        <p:spPr bwMode="auto">
          <a:xfrm>
            <a:off x="4389180" y="3810000"/>
            <a:ext cx="100540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Sendbase</a:t>
            </a:r>
          </a:p>
          <a:p>
            <a:pPr algn="ctr"/>
            <a:r>
              <a:rPr lang="en-US" sz="1600" u="none">
                <a:latin typeface="Tw Cen MT"/>
                <a:cs typeface="Tw Cen MT"/>
              </a:rPr>
              <a:t>= 100</a:t>
            </a:r>
          </a:p>
        </p:txBody>
      </p:sp>
      <p:sp>
        <p:nvSpPr>
          <p:cNvPr id="201782" name="Rectangle 6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Cenários de retransmissão</a:t>
            </a:r>
          </a:p>
        </p:txBody>
      </p:sp>
      <p:sp>
        <p:nvSpPr>
          <p:cNvPr id="201783" name="Text Box 68"/>
          <p:cNvSpPr txBox="1">
            <a:spLocks noChangeArrowheads="1"/>
          </p:cNvSpPr>
          <p:nvPr/>
        </p:nvSpPr>
        <p:spPr bwMode="auto">
          <a:xfrm>
            <a:off x="1780048" y="5776913"/>
            <a:ext cx="1846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Perca de um ACK</a:t>
            </a:r>
            <a:endParaRPr lang="en-US" sz="1000" u="none">
              <a:latin typeface="Tw Cen MT"/>
              <a:cs typeface="Tw Cen MT"/>
            </a:endParaRPr>
          </a:p>
        </p:txBody>
      </p:sp>
      <p:sp>
        <p:nvSpPr>
          <p:cNvPr id="201784" name="Text Box 69"/>
          <p:cNvSpPr txBox="1">
            <a:spLocks noChangeArrowheads="1"/>
          </p:cNvSpPr>
          <p:nvPr/>
        </p:nvSpPr>
        <p:spPr bwMode="auto">
          <a:xfrm>
            <a:off x="6246887" y="5645150"/>
            <a:ext cx="1944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latin typeface="Tw Cen MT"/>
                <a:cs typeface="Tw Cen MT"/>
              </a:rPr>
              <a:t>Timeout prematuro,</a:t>
            </a:r>
          </a:p>
          <a:p>
            <a:pPr algn="ctr"/>
            <a:r>
              <a:rPr lang="pt-PT" sz="1800" u="none">
                <a:latin typeface="Tw Cen MT"/>
                <a:cs typeface="Tw Cen MT"/>
              </a:rPr>
              <a:t>ACKs cumulativos</a:t>
            </a:r>
            <a:endParaRPr lang="pt-PT" sz="10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116517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781" name="Group 27"/>
          <p:cNvGrpSpPr>
            <a:grpSpLocks/>
          </p:cNvGrpSpPr>
          <p:nvPr/>
        </p:nvGrpSpPr>
        <p:grpSpPr bwMode="auto">
          <a:xfrm>
            <a:off x="919163" y="1676400"/>
            <a:ext cx="4386263" cy="4484688"/>
            <a:chOff x="1365" y="1056"/>
            <a:chExt cx="2763" cy="2825"/>
          </a:xfrm>
        </p:grpSpPr>
        <p:sp>
          <p:nvSpPr>
            <p:cNvPr id="203783" name="Line 4"/>
            <p:cNvSpPr>
              <a:spLocks noChangeShapeType="1"/>
            </p:cNvSpPr>
            <p:nvPr/>
          </p:nvSpPr>
          <p:spPr bwMode="auto">
            <a:xfrm flipH="1">
              <a:off x="2804" y="1981"/>
              <a:ext cx="996" cy="30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84" name="Line 5"/>
            <p:cNvSpPr>
              <a:spLocks noChangeShapeType="1"/>
            </p:cNvSpPr>
            <p:nvPr/>
          </p:nvSpPr>
          <p:spPr bwMode="auto">
            <a:xfrm>
              <a:off x="2210" y="1525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graphicFrame>
          <p:nvGraphicFramePr>
            <p:cNvPr id="203778" name="Object 2"/>
            <p:cNvGraphicFramePr>
              <a:graphicFrameLocks noChangeAspect="1"/>
            </p:cNvGraphicFramePr>
            <p:nvPr/>
          </p:nvGraphicFramePr>
          <p:xfrm>
            <a:off x="1854" y="1056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6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4" y="1056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785" name="Text Box 7"/>
            <p:cNvSpPr txBox="1">
              <a:spLocks noChangeArrowheads="1"/>
            </p:cNvSpPr>
            <p:nvPr/>
          </p:nvSpPr>
          <p:spPr bwMode="auto">
            <a:xfrm>
              <a:off x="2251" y="1104"/>
              <a:ext cx="45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Host A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86" name="Text Box 8"/>
            <p:cNvSpPr txBox="1">
              <a:spLocks noChangeArrowheads="1"/>
            </p:cNvSpPr>
            <p:nvPr/>
          </p:nvSpPr>
          <p:spPr bwMode="auto">
            <a:xfrm rot="706751">
              <a:off x="2474" y="1531"/>
              <a:ext cx="1129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Seq=92, 8 bytes data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87" name="Text Box 9"/>
            <p:cNvSpPr txBox="1">
              <a:spLocks noChangeArrowheads="1"/>
            </p:cNvSpPr>
            <p:nvPr/>
          </p:nvSpPr>
          <p:spPr bwMode="auto">
            <a:xfrm rot="20617328">
              <a:off x="3163" y="1871"/>
              <a:ext cx="57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ACK=100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88" name="Text Box 10"/>
            <p:cNvSpPr txBox="1">
              <a:spLocks noChangeArrowheads="1"/>
            </p:cNvSpPr>
            <p:nvPr/>
          </p:nvSpPr>
          <p:spPr bwMode="auto">
            <a:xfrm>
              <a:off x="2606" y="2319"/>
              <a:ext cx="31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loss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89" name="Text Box 11"/>
            <p:cNvSpPr txBox="1">
              <a:spLocks noChangeArrowheads="1"/>
            </p:cNvSpPr>
            <p:nvPr/>
          </p:nvSpPr>
          <p:spPr bwMode="auto">
            <a:xfrm rot="16200000">
              <a:off x="1840" y="2031"/>
              <a:ext cx="48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timeout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graphicFrame>
          <p:nvGraphicFramePr>
            <p:cNvPr id="203779" name="Object 3"/>
            <p:cNvGraphicFramePr>
              <a:graphicFrameLocks noChangeAspect="1"/>
            </p:cNvGraphicFramePr>
            <p:nvPr/>
          </p:nvGraphicFramePr>
          <p:xfrm>
            <a:off x="3822" y="1104"/>
            <a:ext cx="306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07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2" y="1104"/>
                          <a:ext cx="306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790" name="Text Box 14"/>
            <p:cNvSpPr txBox="1">
              <a:spLocks noChangeArrowheads="1"/>
            </p:cNvSpPr>
            <p:nvPr/>
          </p:nvSpPr>
          <p:spPr bwMode="auto">
            <a:xfrm>
              <a:off x="3289" y="1104"/>
              <a:ext cx="437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Host B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91" name="Text Box 15"/>
            <p:cNvSpPr txBox="1">
              <a:spLocks noChangeArrowheads="1"/>
            </p:cNvSpPr>
            <p:nvPr/>
          </p:nvSpPr>
          <p:spPr bwMode="auto">
            <a:xfrm>
              <a:off x="2656" y="2144"/>
              <a:ext cx="22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none">
                  <a:solidFill>
                    <a:srgbClr val="FF0000"/>
                  </a:solidFill>
                  <a:latin typeface="Tw Cen MT"/>
                  <a:cs typeface="Tw Cen MT"/>
                </a:rPr>
                <a:t>X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92" name="Line 16"/>
            <p:cNvSpPr>
              <a:spLocks noChangeShapeType="1"/>
            </p:cNvSpPr>
            <p:nvPr/>
          </p:nvSpPr>
          <p:spPr bwMode="auto">
            <a:xfrm>
              <a:off x="2190" y="2016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93" name="Text Box 17"/>
            <p:cNvSpPr txBox="1">
              <a:spLocks noChangeArrowheads="1"/>
            </p:cNvSpPr>
            <p:nvPr/>
          </p:nvSpPr>
          <p:spPr bwMode="auto">
            <a:xfrm rot="706751">
              <a:off x="2366" y="2016"/>
              <a:ext cx="130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Seq=100, 20 bytes data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94" name="Line 18"/>
            <p:cNvSpPr>
              <a:spLocks noChangeShapeType="1"/>
            </p:cNvSpPr>
            <p:nvPr/>
          </p:nvSpPr>
          <p:spPr bwMode="auto">
            <a:xfrm>
              <a:off x="2190" y="1152"/>
              <a:ext cx="6" cy="24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95" name="Line 19"/>
            <p:cNvSpPr>
              <a:spLocks noChangeShapeType="1"/>
            </p:cNvSpPr>
            <p:nvPr/>
          </p:nvSpPr>
          <p:spPr bwMode="auto">
            <a:xfrm>
              <a:off x="3774" y="1200"/>
              <a:ext cx="6" cy="24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96" name="Line 20"/>
            <p:cNvSpPr>
              <a:spLocks noChangeShapeType="1"/>
            </p:cNvSpPr>
            <p:nvPr/>
          </p:nvSpPr>
          <p:spPr bwMode="auto">
            <a:xfrm flipH="1">
              <a:off x="2190" y="2448"/>
              <a:ext cx="1572" cy="47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97" name="Text Box 21"/>
            <p:cNvSpPr txBox="1">
              <a:spLocks noChangeArrowheads="1"/>
            </p:cNvSpPr>
            <p:nvPr/>
          </p:nvSpPr>
          <p:spPr bwMode="auto">
            <a:xfrm rot="-926867">
              <a:off x="2622" y="2736"/>
              <a:ext cx="6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 u="none">
                  <a:latin typeface="Tw Cen MT"/>
                  <a:cs typeface="Tw Cen MT"/>
                </a:rPr>
                <a:t>ACK=120</a:t>
              </a:r>
              <a:endParaRPr lang="en-US" sz="1000" u="none">
                <a:latin typeface="Tw Cen MT"/>
                <a:cs typeface="Tw Cen MT"/>
              </a:endParaRPr>
            </a:p>
          </p:txBody>
        </p:sp>
        <p:sp>
          <p:nvSpPr>
            <p:cNvPr id="203798" name="Line 22"/>
            <p:cNvSpPr>
              <a:spLocks noChangeShapeType="1"/>
            </p:cNvSpPr>
            <p:nvPr/>
          </p:nvSpPr>
          <p:spPr bwMode="auto">
            <a:xfrm flipV="1">
              <a:off x="2096" y="1513"/>
              <a:ext cx="0" cy="3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799" name="Line 23"/>
            <p:cNvSpPr>
              <a:spLocks noChangeShapeType="1"/>
            </p:cNvSpPr>
            <p:nvPr/>
          </p:nvSpPr>
          <p:spPr bwMode="auto">
            <a:xfrm flipH="1">
              <a:off x="2094" y="2395"/>
              <a:ext cx="8" cy="9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03800" name="Text Box 24"/>
            <p:cNvSpPr txBox="1">
              <a:spLocks noChangeArrowheads="1"/>
            </p:cNvSpPr>
            <p:nvPr/>
          </p:nvSpPr>
          <p:spPr bwMode="auto">
            <a:xfrm>
              <a:off x="2027" y="3648"/>
              <a:ext cx="3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u="none">
                  <a:solidFill>
                    <a:srgbClr val="FF0000"/>
                  </a:solidFill>
                  <a:latin typeface="Tw Cen MT"/>
                  <a:cs typeface="Tw Cen MT"/>
                </a:rPr>
                <a:t>time</a:t>
              </a:r>
              <a:endParaRPr lang="en-US" sz="1600" u="none">
                <a:solidFill>
                  <a:srgbClr val="FF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203801" name="Text Box 25"/>
            <p:cNvSpPr txBox="1">
              <a:spLocks noChangeArrowheads="1"/>
            </p:cNvSpPr>
            <p:nvPr/>
          </p:nvSpPr>
          <p:spPr bwMode="auto">
            <a:xfrm>
              <a:off x="1365" y="2784"/>
              <a:ext cx="61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SendBase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= 120</a:t>
              </a:r>
            </a:p>
          </p:txBody>
        </p:sp>
      </p:grpSp>
      <p:sp>
        <p:nvSpPr>
          <p:cNvPr id="20378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err="1">
                <a:latin typeface="Tw Cen MT"/>
                <a:ea typeface="ＭＳ Ｐゴシック" charset="0"/>
                <a:cs typeface="Tw Cen MT"/>
              </a:rPr>
              <a:t>Cen</a:t>
            </a:r>
            <a:r>
              <a:rPr lang="en-US" altLang="ja-JP" sz="3600" dirty="0" err="1">
                <a:latin typeface="Tw Cen MT"/>
                <a:ea typeface="ヒラギノ角ゴ Pro W3" charset="0"/>
                <a:cs typeface="Tw Cen MT"/>
              </a:rPr>
              <a:t>ário</a:t>
            </a:r>
            <a:r>
              <a:rPr lang="en-US" altLang="ja-JP" sz="3600" dirty="0">
                <a:latin typeface="Tw Cen MT"/>
                <a:ea typeface="ヒラギノ角ゴ Pro W3" charset="0"/>
                <a:cs typeface="Tw Cen MT"/>
              </a:rPr>
              <a:t> com </a:t>
            </a:r>
            <a:r>
              <a:rPr lang="en-US" altLang="ja-JP" sz="3600" i="1" dirty="0">
                <a:latin typeface="Tw Cen MT"/>
                <a:ea typeface="ヒラギノ角ゴ Pro W3" charset="0"/>
                <a:cs typeface="Tw Cen MT"/>
              </a:rPr>
              <a:t>ACK</a:t>
            </a:r>
            <a:r>
              <a:rPr lang="en-US" altLang="ja-JP" sz="3600" dirty="0"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en-US" altLang="ja-JP" sz="3600" dirty="0" err="1">
                <a:latin typeface="Tw Cen MT"/>
                <a:ea typeface="ヒラギノ角ゴ Pro W3" charset="0"/>
                <a:cs typeface="Tw Cen MT"/>
              </a:rPr>
              <a:t>acumulativo</a:t>
            </a:r>
            <a:endParaRPr lang="en-US" sz="36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743547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9" name="Line 2"/>
          <p:cNvSpPr>
            <a:spLocks noChangeShapeType="1"/>
          </p:cNvSpPr>
          <p:nvPr/>
        </p:nvSpPr>
        <p:spPr bwMode="auto">
          <a:xfrm>
            <a:off x="4972050" y="4686300"/>
            <a:ext cx="2790825" cy="5619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Line 3"/>
          <p:cNvSpPr>
            <a:spLocks noChangeShapeType="1"/>
          </p:cNvSpPr>
          <p:nvPr/>
        </p:nvSpPr>
        <p:spPr bwMode="auto">
          <a:xfrm>
            <a:off x="4895850" y="2238375"/>
            <a:ext cx="261937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304799"/>
            <a:ext cx="8715375" cy="935007"/>
          </a:xfrm>
        </p:spPr>
        <p:txBody>
          <a:bodyPr>
            <a:noAutofit/>
          </a:bodyPr>
          <a:lstStyle/>
          <a:p>
            <a:pPr eaLnBrk="1" hangingPunct="1"/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Gestão dos números de sequência</a:t>
            </a:r>
            <a:b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pt-PT" sz="3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piggybacking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em TCP, </a:t>
            </a:r>
            <a:r>
              <a:rPr lang="pt-PT" sz="3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ex</a:t>
            </a:r>
            <a:r>
              <a:rPr lang="pt-PT" sz="3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TELNET)</a:t>
            </a:r>
          </a:p>
        </p:txBody>
      </p:sp>
      <p:sp>
        <p:nvSpPr>
          <p:cNvPr id="19559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1" y="2534398"/>
            <a:ext cx="2472520" cy="3931836"/>
          </a:xfrm>
        </p:spPr>
        <p:txBody>
          <a:bodyPr>
            <a:noAutofit/>
          </a:bodyPr>
          <a:lstStyle/>
          <a:p>
            <a:pPr eaLnBrk="1" hangingPunct="1"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Nºs de sequência: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Nº do primeiro byte presente no segmento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Nº de sequência do próximo byte esperado pelo receptor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 cumulativo</a:t>
            </a:r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4133850" y="1408113"/>
          <a:ext cx="6064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8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1408113"/>
                        <a:ext cx="6064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5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006361"/>
              </p:ext>
            </p:extLst>
          </p:nvPr>
        </p:nvGraphicFramePr>
        <p:xfrm>
          <a:off x="8006083" y="1322388"/>
          <a:ext cx="6064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9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6083" y="1322388"/>
                        <a:ext cx="6064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593" name="Text Box 8"/>
          <p:cNvSpPr txBox="1">
            <a:spLocks noChangeArrowheads="1"/>
          </p:cNvSpPr>
          <p:nvPr/>
        </p:nvSpPr>
        <p:spPr bwMode="auto">
          <a:xfrm>
            <a:off x="4856959" y="1460500"/>
            <a:ext cx="7873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Host A</a:t>
            </a:r>
            <a:endParaRPr lang="pt-PT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4" name="Text Box 9"/>
          <p:cNvSpPr txBox="1">
            <a:spLocks noChangeArrowheads="1"/>
          </p:cNvSpPr>
          <p:nvPr/>
        </p:nvSpPr>
        <p:spPr bwMode="auto">
          <a:xfrm>
            <a:off x="7117161" y="1433006"/>
            <a:ext cx="7580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B</a:t>
            </a:r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5" name="Text Box 10"/>
          <p:cNvSpPr txBox="1">
            <a:spLocks noChangeArrowheads="1"/>
          </p:cNvSpPr>
          <p:nvPr/>
        </p:nvSpPr>
        <p:spPr bwMode="auto">
          <a:xfrm rot="706751">
            <a:off x="4979988" y="2220913"/>
            <a:ext cx="2422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Seq=42, ACK=79, data = </a:t>
            </a:r>
            <a:r>
              <a:rPr lang="ja-JP" altLang="pt-PT" sz="1400" u="none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400" u="none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endParaRPr lang="pt-PT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6" name="Text Box 11"/>
          <p:cNvSpPr txBox="1">
            <a:spLocks noChangeArrowheads="1"/>
          </p:cNvSpPr>
          <p:nvPr/>
        </p:nvSpPr>
        <p:spPr bwMode="auto">
          <a:xfrm rot="-844223">
            <a:off x="5035550" y="3278188"/>
            <a:ext cx="2422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Seq=79, ACK=43, data = </a:t>
            </a:r>
            <a:r>
              <a:rPr lang="ja-JP" altLang="pt-PT" sz="1400" u="none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400" u="none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endParaRPr lang="pt-PT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7" name="Text Box 12"/>
          <p:cNvSpPr txBox="1">
            <a:spLocks noChangeArrowheads="1"/>
          </p:cNvSpPr>
          <p:nvPr/>
        </p:nvSpPr>
        <p:spPr bwMode="auto">
          <a:xfrm rot="683987">
            <a:off x="5134950" y="4518125"/>
            <a:ext cx="149664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>
                <a:solidFill>
                  <a:srgbClr val="000000"/>
                </a:solidFill>
                <a:latin typeface="Tw Cen MT"/>
                <a:cs typeface="Tw Cen MT"/>
              </a:rPr>
              <a:t>Seq=43, ACK=80</a:t>
            </a:r>
            <a:endParaRPr lang="pt-PT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8" name="Text Box 13"/>
          <p:cNvSpPr txBox="1">
            <a:spLocks noChangeArrowheads="1"/>
          </p:cNvSpPr>
          <p:nvPr/>
        </p:nvSpPr>
        <p:spPr bwMode="auto">
          <a:xfrm>
            <a:off x="2808655" y="1953373"/>
            <a:ext cx="16287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O utilizador escreve 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599" name="Text Box 14"/>
          <p:cNvSpPr txBox="1">
            <a:spLocks noChangeArrowheads="1"/>
          </p:cNvSpPr>
          <p:nvPr/>
        </p:nvSpPr>
        <p:spPr bwMode="auto">
          <a:xfrm>
            <a:off x="2866966" y="4080863"/>
            <a:ext cx="151215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A recebe o</a:t>
            </a:r>
          </a:p>
          <a:p>
            <a:pPr algn="ctr"/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ecoado</a:t>
            </a:r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600" name="Text Box 15"/>
          <p:cNvSpPr txBox="1">
            <a:spLocks noChangeArrowheads="1"/>
          </p:cNvSpPr>
          <p:nvPr/>
        </p:nvSpPr>
        <p:spPr bwMode="auto">
          <a:xfrm>
            <a:off x="6910856" y="3457392"/>
            <a:ext cx="13984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u="none" dirty="0" err="1">
                <a:solidFill>
                  <a:srgbClr val="000000"/>
                </a:solidFill>
                <a:latin typeface="Tw Cen MT"/>
                <a:cs typeface="Tw Cen MT"/>
              </a:rPr>
              <a:t>host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 B</a:t>
            </a:r>
          </a:p>
          <a:p>
            <a:pPr algn="ctr"/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recebe</a:t>
            </a:r>
          </a:p>
          <a:p>
            <a:pPr algn="ctr"/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, ecoa 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‘</a:t>
            </a:r>
            <a:r>
              <a:rPr 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C</a:t>
            </a:r>
            <a:r>
              <a:rPr lang="ja-JP" altLang="pt-PT" sz="1600" u="none" dirty="0">
                <a:solidFill>
                  <a:srgbClr val="000000"/>
                </a:solidFill>
                <a:latin typeface="Tw Cen MT"/>
                <a:cs typeface="Tw Cen MT"/>
              </a:rPr>
              <a:t>’</a:t>
            </a:r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95601" name="Line 16"/>
          <p:cNvSpPr>
            <a:spLocks noChangeShapeType="1"/>
          </p:cNvSpPr>
          <p:nvPr/>
        </p:nvSpPr>
        <p:spPr bwMode="auto">
          <a:xfrm flipH="1">
            <a:off x="4886325" y="3200400"/>
            <a:ext cx="2609850" cy="800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5603" name="Group 18"/>
          <p:cNvGrpSpPr>
            <a:grpSpLocks/>
          </p:cNvGrpSpPr>
          <p:nvPr/>
        </p:nvGrpSpPr>
        <p:grpSpPr bwMode="auto">
          <a:xfrm>
            <a:off x="3419472" y="5600707"/>
            <a:ext cx="5448303" cy="377826"/>
            <a:chOff x="234" y="3576"/>
            <a:chExt cx="3432" cy="238"/>
          </a:xfrm>
        </p:grpSpPr>
        <p:sp>
          <p:nvSpPr>
            <p:cNvPr id="195605" name="Rectangle 19"/>
            <p:cNvSpPr>
              <a:spLocks noChangeArrowheads="1"/>
            </p:cNvSpPr>
            <p:nvPr/>
          </p:nvSpPr>
          <p:spPr bwMode="auto">
            <a:xfrm>
              <a:off x="3342" y="3576"/>
              <a:ext cx="324" cy="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sp>
          <p:nvSpPr>
            <p:cNvPr id="195606" name="Text Box 20"/>
            <p:cNvSpPr txBox="1">
              <a:spLocks noChangeArrowheads="1"/>
            </p:cNvSpPr>
            <p:nvPr/>
          </p:nvSpPr>
          <p:spPr bwMode="auto">
            <a:xfrm>
              <a:off x="234" y="3581"/>
              <a:ext cx="49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1800" u="none" dirty="0">
                  <a:solidFill>
                    <a:srgbClr val="000000"/>
                  </a:solidFill>
                  <a:latin typeface="Tw Cen MT"/>
                  <a:cs typeface="Tw Cen MT"/>
                </a:rPr>
                <a:t>tempo</a:t>
              </a:r>
              <a:endParaRPr lang="pt-PT" sz="1000" u="none" dirty="0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</p:grpSp>
      <p:sp>
        <p:nvSpPr>
          <p:cNvPr id="195604" name="Text Box 21"/>
          <p:cNvSpPr txBox="1">
            <a:spLocks noChangeArrowheads="1"/>
          </p:cNvSpPr>
          <p:nvPr/>
        </p:nvSpPr>
        <p:spPr bwMode="auto">
          <a:xfrm>
            <a:off x="5698001" y="5794375"/>
            <a:ext cx="19040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800" u="none">
                <a:solidFill>
                  <a:srgbClr val="000000"/>
                </a:solidFill>
                <a:latin typeface="Tw Cen MT"/>
                <a:cs typeface="Tw Cen MT"/>
              </a:rPr>
              <a:t>Cenário com telnet</a:t>
            </a:r>
            <a:endParaRPr lang="pt-PT" sz="1000" u="none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" name="Line 17"/>
          <p:cNvSpPr>
            <a:spLocks noChangeShapeType="1"/>
          </p:cNvSpPr>
          <p:nvPr/>
        </p:nvSpPr>
        <p:spPr bwMode="auto">
          <a:xfrm flipH="1">
            <a:off x="4478952" y="1976853"/>
            <a:ext cx="0" cy="43271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H="1">
            <a:off x="8353425" y="1953373"/>
            <a:ext cx="0" cy="432710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99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742950"/>
          </a:xfrm>
        </p:spPr>
        <p:txBody>
          <a:bodyPr>
            <a:noAutofit/>
          </a:bodyPr>
          <a:lstStyle/>
          <a:p>
            <a:pPr eaLnBrk="1" hangingPunct="1"/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 gestão de </a:t>
            </a:r>
            <a:r>
              <a:rPr lang="pt-PT" i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timeouts</a:t>
            </a:r>
            <a:r>
              <a:rPr lang="pt-PT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em TCP</a:t>
            </a:r>
          </a:p>
        </p:txBody>
      </p:sp>
      <p:sp>
        <p:nvSpPr>
          <p:cNvPr id="2058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76400"/>
            <a:ext cx="3706813" cy="4191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Como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determinar o valor do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?</a:t>
            </a:r>
          </a:p>
          <a:p>
            <a:pPr eaLnBrk="1" hangingPunct="1">
              <a:buFont typeface="Wingdings" charset="0"/>
              <a:buNone/>
            </a:pP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5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Maior que o RTT</a:t>
            </a:r>
          </a:p>
          <a:p>
            <a:pPr marL="457200" lvl="1" indent="0" eaLnBrk="1" hangingPunct="1">
              <a:buSzPct val="105000"/>
              <a:buNone/>
            </a:pPr>
            <a:r>
              <a:rPr lang="pt-PT" sz="1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 … 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o RTT é variável !</a:t>
            </a:r>
            <a:endParaRPr lang="pt-PT" sz="1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SzPct val="105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Demasiado curto: </a:t>
            </a:r>
            <a:r>
              <a:rPr lang="pt-PT" sz="1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prematuro</a:t>
            </a:r>
          </a:p>
          <a:p>
            <a:pPr marL="457200" lvl="1" indent="0" eaLnBrk="1" hangingPunct="1">
              <a:buSzPct val="105000"/>
              <a:buNone/>
            </a:pPr>
            <a:r>
              <a:rPr lang="pt-PT" sz="1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 Retransmissões 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desnecessárias</a:t>
            </a:r>
          </a:p>
          <a:p>
            <a:pPr eaLnBrk="1" hangingPunct="1">
              <a:buSzPct val="105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Demasiado longo: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reacção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lenta à perca de segmentos</a:t>
            </a:r>
          </a:p>
        </p:txBody>
      </p:sp>
      <p:sp>
        <p:nvSpPr>
          <p:cNvPr id="11162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21175" y="1730375"/>
            <a:ext cx="4500563" cy="43656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Como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determinar o RTT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RTTmedido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 medir o tempo que medeia entre a transmissão e a recepção do ACK</a:t>
            </a:r>
          </a:p>
          <a:p>
            <a:pPr marL="457200" lvl="1" indent="0" eaLnBrk="1" hangingPunct="1">
              <a:lnSpc>
                <a:spcPct val="90000"/>
              </a:lnSpc>
              <a:buSzPct val="105000"/>
              <a:buNone/>
            </a:pPr>
            <a:r>
              <a:rPr lang="pt-PT" sz="1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 Ignorar 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 retransmissões e os segmentos cumulativamente </a:t>
            </a:r>
            <a:r>
              <a:rPr lang="pt-PT" sz="16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ACKed</a:t>
            </a: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5000"/>
              <a:buFont typeface="Times" charset="0"/>
              <a:buChar char="•"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5000"/>
              <a:buFont typeface="Times" charset="0"/>
              <a:buChar char="•"/>
            </a:pP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valor medido irá variar, pretende-se um RTT  estimado menos sujeito a picos (</a:t>
            </a:r>
            <a:r>
              <a:rPr lang="pt-PT" sz="16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smoother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ou </a:t>
            </a:r>
            <a:r>
              <a:rPr lang="ja-JP" alt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alisado</a:t>
            </a:r>
            <a:r>
              <a:rPr lang="ja-JP" alt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marL="457200" lvl="1" indent="0" eaLnBrk="1" hangingPunct="1">
              <a:lnSpc>
                <a:spcPct val="90000"/>
              </a:lnSpc>
              <a:buSzPct val="105000"/>
              <a:buNone/>
            </a:pPr>
            <a:r>
              <a:rPr lang="pt-PT" sz="16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- Usar </a:t>
            </a:r>
            <a:r>
              <a:rPr lang="pt-PT" sz="16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várias medidas e fazer médias, não usar apenas o último valor lido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10440" y="5717204"/>
            <a:ext cx="694292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 err="1">
                <a:solidFill>
                  <a:srgbClr val="000000"/>
                </a:solidFill>
                <a:latin typeface="Tw Cen MT"/>
                <a:cs typeface="Tw Cen MT"/>
              </a:rPr>
              <a:t>Idealmente</a:t>
            </a:r>
            <a:r>
              <a:rPr lang="en-US" u="none" dirty="0">
                <a:solidFill>
                  <a:srgbClr val="000000"/>
                </a:solidFill>
                <a:latin typeface="Tw Cen MT"/>
                <a:cs typeface="Tw Cen MT"/>
              </a:rPr>
              <a:t>:  TIMEOUT (</a:t>
            </a:r>
            <a:r>
              <a:rPr lang="en-US" u="none" dirty="0" err="1">
                <a:solidFill>
                  <a:srgbClr val="000000"/>
                </a:solidFill>
                <a:latin typeface="Tw Cen MT"/>
                <a:cs typeface="Tw Cen MT"/>
              </a:rPr>
              <a:t>SEGi</a:t>
            </a:r>
            <a:r>
              <a:rPr lang="en-US" u="none" dirty="0">
                <a:solidFill>
                  <a:srgbClr val="000000"/>
                </a:solidFill>
                <a:latin typeface="Tw Cen MT"/>
                <a:cs typeface="Tw Cen MT"/>
              </a:rPr>
              <a:t>) = Estimated RTT + DELTA</a:t>
            </a:r>
          </a:p>
        </p:txBody>
      </p:sp>
    </p:spTree>
    <p:extLst>
      <p:ext uri="{BB962C8B-B14F-4D97-AF65-F5344CB8AC3E}">
        <p14:creationId xmlns:p14="http://schemas.microsoft.com/office/powerpoint/2010/main" val="4091591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build="p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2"/>
          <p:cNvSpPr>
            <a:spLocks noGrp="1" noChangeArrowheads="1"/>
          </p:cNvSpPr>
          <p:nvPr>
            <p:ph type="title"/>
          </p:nvPr>
        </p:nvSpPr>
        <p:spPr>
          <a:xfrm>
            <a:off x="908311" y="228600"/>
            <a:ext cx="73152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i="1" dirty="0" smtClean="0">
                <a:latin typeface="Tw Cen MT"/>
                <a:ea typeface="ＭＳ Ｐゴシック" charset="0"/>
                <a:cs typeface="Tw Cen MT"/>
              </a:rPr>
              <a:t>Avaliaç</a:t>
            </a:r>
            <a:r>
              <a:rPr lang="pt-PT" sz="4800" i="1" dirty="0" smtClean="0">
                <a:latin typeface="Tw Cen MT"/>
                <a:ea typeface="ＭＳ Ｐゴシック" charset="0"/>
                <a:cs typeface="Tw Cen MT"/>
              </a:rPr>
              <a:t>ão do </a:t>
            </a:r>
            <a:r>
              <a:rPr lang="pt-PT" sz="4800" i="1" dirty="0" smtClean="0">
                <a:latin typeface="Tw Cen MT"/>
                <a:ea typeface="ＭＳ Ｐゴシック" charset="0"/>
                <a:cs typeface="Tw Cen MT"/>
              </a:rPr>
              <a:t>Round </a:t>
            </a:r>
            <a:r>
              <a:rPr lang="pt-PT" sz="4800" i="1" dirty="0" err="1">
                <a:latin typeface="Tw Cen MT"/>
                <a:ea typeface="ＭＳ Ｐゴシック" charset="0"/>
                <a:cs typeface="Tw Cen MT"/>
              </a:rPr>
              <a:t>Trip</a:t>
            </a:r>
            <a:r>
              <a:rPr lang="pt-PT" sz="4800" i="1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4800" i="1" dirty="0" smtClean="0">
                <a:latin typeface="Tw Cen MT"/>
                <a:ea typeface="ＭＳ Ｐゴシック" charset="0"/>
                <a:cs typeface="Tw Cen MT"/>
              </a:rPr>
              <a:t>Time</a:t>
            </a:r>
            <a:endParaRPr lang="pt-PT" sz="5400" i="1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099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147" y="1874938"/>
            <a:ext cx="7538950" cy="3991468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</a:t>
            </a:r>
            <a:r>
              <a:rPr lang="pt-PT" altLang="ja-JP" sz="2000" dirty="0">
                <a:latin typeface="Tw Cen MT"/>
                <a:ea typeface="ヒラギノ角ゴ Pro W3" charset="0"/>
                <a:cs typeface="Tw Cen MT"/>
              </a:rPr>
              <a:t>álculo do RTT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Trata-se de uma amostragem pesada: a influência da última amostra decresce exponencialmente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Valor típico de </a:t>
            </a:r>
            <a:r>
              <a:rPr lang="en-US" sz="2000" dirty="0">
                <a:latin typeface="Tw Cen MT"/>
                <a:ea typeface="ＭＳ Ｐゴシック" charset="0"/>
                <a:cs typeface="Tw Cen MT"/>
                <a:sym typeface="Symbol" charset="0"/>
              </a:rPr>
              <a:t>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: 0.125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= (1- </a:t>
            </a:r>
            <a:r>
              <a:rPr lang="en-US" sz="2000" dirty="0">
                <a:latin typeface="Tw Cen MT"/>
                <a:ea typeface="ＭＳ Ｐゴシック" charset="0"/>
                <a:cs typeface="Tw Cen MT"/>
                <a:sym typeface="Symbol" charset="0"/>
              </a:rPr>
              <a:t>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) x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en-US" sz="2000" dirty="0">
                <a:latin typeface="Tw Cen MT"/>
                <a:ea typeface="ＭＳ Ｐゴシック" charset="0"/>
                <a:cs typeface="Tw Cen MT"/>
                <a:sym typeface="Symbol" charset="0"/>
              </a:rPr>
              <a:t> x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 smtClean="0">
                <a:latin typeface="Tw Cen MT"/>
                <a:ea typeface="ＭＳ Ｐゴシック" charset="0"/>
                <a:cs typeface="Tw Cen MT"/>
              </a:rPr>
              <a:t>SampleRTT</a:t>
            </a:r>
            <a:endParaRPr lang="en-US" sz="2000" dirty="0" smtClean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endParaRPr lang="en-US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            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		= 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0.875 x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latin typeface="Tw Cen MT"/>
                <a:ea typeface="ＭＳ Ｐゴシック" charset="0"/>
                <a:cs typeface="Tw Cen MT"/>
              </a:rPr>
              <a:t> + 0.125 </a:t>
            </a:r>
            <a:r>
              <a:rPr lang="en-US" sz="2000" dirty="0" smtClean="0">
                <a:latin typeface="Tw Cen MT"/>
                <a:ea typeface="ＭＳ Ｐゴシック" charset="0"/>
                <a:cs typeface="Tw Cen MT"/>
              </a:rPr>
              <a:t>x </a:t>
            </a:r>
            <a:r>
              <a:rPr lang="en-US" sz="2000" dirty="0" err="1">
                <a:latin typeface="Tw Cen MT"/>
                <a:ea typeface="ＭＳ Ｐゴシック" charset="0"/>
                <a:cs typeface="Tw Cen MT"/>
              </a:rPr>
              <a:t>SampleRTT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658755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308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Distribuiç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ão dos </a:t>
            </a:r>
            <a:r>
              <a:rPr lang="pt-PT" sz="4800" dirty="0" err="1" smtClean="0">
                <a:latin typeface="Tw Cen MT"/>
                <a:ea typeface="ＭＳ Ｐゴシック" charset="0"/>
                <a:cs typeface="Tw Cen MT"/>
              </a:rPr>
              <a:t>RTTs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pic>
        <p:nvPicPr>
          <p:cNvPr id="21197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739063" cy="529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95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Rectangle 2"/>
          <p:cNvSpPr>
            <a:spLocks noGrp="1" noChangeArrowheads="1"/>
          </p:cNvSpPr>
          <p:nvPr>
            <p:ph type="title"/>
          </p:nvPr>
        </p:nvSpPr>
        <p:spPr>
          <a:xfrm>
            <a:off x="939765" y="245526"/>
            <a:ext cx="73152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Valor do </a:t>
            </a:r>
            <a:r>
              <a:rPr lang="pt-PT" sz="48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endParaRPr lang="pt-PT" sz="5400" i="1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143000"/>
            <a:ext cx="8601075" cy="4648200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(1- 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  <a:sym typeface="Symbol" charset="0"/>
              </a:rPr>
              <a:t>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)*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  <a:sym typeface="Symbol" charset="0"/>
              </a:rPr>
              <a:t> 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*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SampleRTT</a:t>
            </a:r>
            <a:endParaRPr lang="en-US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None/>
            </a:pP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           = 0.875 *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EstimatedRTT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+ 0.125 *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SampleRTT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Valor do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a usar: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 =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RTT estimado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+ DELTA 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ja-JP" alt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“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margem de segurança</a:t>
            </a:r>
            <a:r>
              <a:rPr lang="ja-JP" alt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”</a:t>
            </a:r>
            <a:r>
              <a:rPr lang="pt-PT" altLang="ja-JP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Uma grande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variação do </a:t>
            </a:r>
            <a:r>
              <a:rPr lang="pt-PT" sz="1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RTTestimado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implica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maior margem de segurança para valor DELTA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DELTA = </a:t>
            </a:r>
            <a:r>
              <a:rPr lang="pt-PT" sz="18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DevRTT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ou seja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RTT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variation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(RFC 2988)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endParaRPr lang="pt-PT" sz="16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DevRTT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(1-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  <a:sym typeface="Symbol" charset="0"/>
              </a:rPr>
              <a:t></a:t>
            </a:r>
            <a:r>
              <a:rPr lang="en-US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)x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DevRTT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en-US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  <a:sym typeface="Symbol" charset="0"/>
              </a:rPr>
              <a:t> x</a:t>
            </a:r>
            <a:r>
              <a:rPr lang="en-US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|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SampleRTT-EstimatedRTT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|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0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tipicamente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  <a:sym typeface="Symbol" charset="0"/>
              </a:rPr>
              <a:t> = 0.25)</a:t>
            </a:r>
            <a:endParaRPr lang="en-US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39765" y="5772089"/>
            <a:ext cx="6786513" cy="714375"/>
          </a:xfrm>
          <a:prstGeom prst="rect">
            <a:avLst/>
          </a:prstGeom>
          <a:solidFill>
            <a:srgbClr val="FFFFFF"/>
          </a:solidFill>
          <a:ln w="762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14026" name="Rectangle 8"/>
          <p:cNvSpPr>
            <a:spLocks noChangeArrowheads="1"/>
          </p:cNvSpPr>
          <p:nvPr/>
        </p:nvSpPr>
        <p:spPr bwMode="auto">
          <a:xfrm>
            <a:off x="1017961" y="5848289"/>
            <a:ext cx="7237004" cy="5232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r>
              <a:rPr lang="en-US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Timeout Interval </a:t>
            </a:r>
            <a:r>
              <a:rPr lang="en-US" sz="2800" u="none" dirty="0">
                <a:solidFill>
                  <a:srgbClr val="000000"/>
                </a:solidFill>
                <a:latin typeface="Tw Cen MT"/>
                <a:cs typeface="Tw Cen MT"/>
              </a:rPr>
              <a:t>= </a:t>
            </a:r>
            <a:r>
              <a:rPr lang="en-US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Estimated RTT </a:t>
            </a:r>
            <a:r>
              <a:rPr lang="en-US" sz="2800" u="none" dirty="0">
                <a:solidFill>
                  <a:srgbClr val="000000"/>
                </a:solidFill>
                <a:latin typeface="Tw Cen MT"/>
                <a:cs typeface="Tw Cen MT"/>
              </a:rPr>
              <a:t>+ </a:t>
            </a:r>
            <a:r>
              <a:rPr lang="en-US" sz="2800" u="none" dirty="0" smtClean="0">
                <a:solidFill>
                  <a:srgbClr val="000000"/>
                </a:solidFill>
                <a:latin typeface="Tw Cen MT"/>
                <a:cs typeface="Tw Cen MT"/>
              </a:rPr>
              <a:t>4 x </a:t>
            </a:r>
            <a:r>
              <a:rPr lang="en-US" sz="2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DevRTT</a:t>
            </a:r>
            <a:endParaRPr lang="pt-PT" sz="2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26278" y="50398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832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8276" y="207237"/>
            <a:ext cx="6843512" cy="114344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4800" dirty="0" smtClean="0">
                <a:latin typeface="Tw Cen MT"/>
                <a:ea typeface="ＭＳ Ｐゴシック" charset="0"/>
                <a:cs typeface="Tw Cen MT"/>
              </a:rPr>
              <a:t>Pseudo </a:t>
            </a:r>
            <a:r>
              <a:rPr lang="en-US" sz="4800" dirty="0" err="1" smtClean="0">
                <a:latin typeface="Tw Cen MT"/>
                <a:ea typeface="ＭＳ Ｐゴシック" charset="0"/>
                <a:cs typeface="Tw Cen MT"/>
              </a:rPr>
              <a:t>código</a:t>
            </a:r>
            <a:r>
              <a:rPr lang="en-US" sz="4800" dirty="0" smtClean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no </a:t>
            </a:r>
            <a:r>
              <a:rPr lang="en-US" dirty="0" err="1">
                <a:latin typeface="Tw Cen MT"/>
                <a:ea typeface="ＭＳ Ｐゴシック" charset="0"/>
                <a:cs typeface="Tw Cen MT"/>
              </a:rPr>
              <a:t>emissor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16067" name="Text Box 5"/>
          <p:cNvSpPr txBox="1">
            <a:spLocks noChangeArrowheads="1"/>
          </p:cNvSpPr>
          <p:nvPr/>
        </p:nvSpPr>
        <p:spPr bwMode="auto">
          <a:xfrm>
            <a:off x="6735283" y="1855723"/>
            <a:ext cx="18653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SendBase-1: </a:t>
            </a:r>
            <a:r>
              <a:rPr lang="en-US" sz="1800" i="1" u="none" dirty="0">
                <a:latin typeface="Tw Cen MT"/>
                <a:cs typeface="Tw Cen MT"/>
              </a:rPr>
              <a:t>last </a:t>
            </a:r>
          </a:p>
          <a:p>
            <a:pPr eaLnBrk="1" hangingPunct="1"/>
            <a:r>
              <a:rPr lang="en-US" sz="1800" i="1" u="none" dirty="0">
                <a:latin typeface="Tw Cen MT"/>
                <a:cs typeface="Tw Cen MT"/>
              </a:rPr>
              <a:t>cumulatively </a:t>
            </a:r>
            <a:br>
              <a:rPr lang="en-US" sz="1800" i="1" u="none" dirty="0">
                <a:latin typeface="Tw Cen MT"/>
                <a:cs typeface="Tw Cen MT"/>
              </a:rPr>
            </a:br>
            <a:r>
              <a:rPr lang="en-US" sz="1800" i="1" u="none" dirty="0" err="1">
                <a:latin typeface="Tw Cen MT"/>
                <a:cs typeface="Tw Cen MT"/>
              </a:rPr>
              <a:t>ACKed</a:t>
            </a:r>
            <a:r>
              <a:rPr lang="en-US" sz="1800" i="1" u="none" dirty="0">
                <a:latin typeface="Tw Cen MT"/>
                <a:cs typeface="Tw Cen MT"/>
              </a:rPr>
              <a:t> byte</a:t>
            </a:r>
          </a:p>
          <a:p>
            <a:pPr eaLnBrk="1" hangingPunct="1"/>
            <a:endParaRPr lang="en-US" sz="18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Ex:</a:t>
            </a:r>
          </a:p>
          <a:p>
            <a:pPr eaLnBrk="1" hangingPunct="1"/>
            <a:r>
              <a:rPr lang="en-US" sz="1800" i="1" u="none" dirty="0">
                <a:latin typeface="Tw Cen MT"/>
                <a:cs typeface="Tw Cen MT"/>
              </a:rPr>
              <a:t>SendBase-1 = 71;</a:t>
            </a:r>
            <a:br>
              <a:rPr lang="en-US" sz="1800" i="1" u="none" dirty="0">
                <a:latin typeface="Tw Cen MT"/>
                <a:cs typeface="Tw Cen MT"/>
              </a:rPr>
            </a:br>
            <a:r>
              <a:rPr lang="en-US" sz="1800" i="1" u="none" dirty="0">
                <a:latin typeface="Tw Cen MT"/>
                <a:cs typeface="Tw Cen MT"/>
              </a:rPr>
              <a:t>y= 73, so the </a:t>
            </a:r>
            <a:r>
              <a:rPr lang="en-US" sz="1800" i="1" u="none" dirty="0" err="1">
                <a:latin typeface="Tw Cen MT"/>
                <a:cs typeface="Tw Cen MT"/>
              </a:rPr>
              <a:t>rcvr</a:t>
            </a:r>
            <a:r>
              <a:rPr lang="en-US" sz="1800" i="1" u="none" dirty="0">
                <a:latin typeface="Tw Cen MT"/>
                <a:cs typeface="Tw Cen MT"/>
              </a:rPr>
              <a:t/>
            </a:r>
            <a:br>
              <a:rPr lang="en-US" sz="1800" i="1" u="none" dirty="0">
                <a:latin typeface="Tw Cen MT"/>
                <a:cs typeface="Tw Cen MT"/>
              </a:rPr>
            </a:br>
            <a:r>
              <a:rPr lang="en-US" sz="1800" i="1" u="none" dirty="0">
                <a:latin typeface="Tw Cen MT"/>
                <a:cs typeface="Tw Cen MT"/>
              </a:rPr>
              <a:t>wants 73+ ;</a:t>
            </a:r>
            <a:r>
              <a:rPr lang="en-US" sz="1800" u="none" dirty="0">
                <a:latin typeface="Tw Cen MT"/>
                <a:cs typeface="Tw Cen MT"/>
              </a:rPr>
              <a:t/>
            </a:r>
            <a:br>
              <a:rPr lang="en-US" sz="1800" u="none" dirty="0">
                <a:latin typeface="Tw Cen MT"/>
                <a:cs typeface="Tw Cen MT"/>
              </a:rPr>
            </a:br>
            <a:endParaRPr lang="en-US" sz="18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y &gt; </a:t>
            </a:r>
            <a:r>
              <a:rPr lang="en-US" sz="1800" u="none" dirty="0" err="1">
                <a:latin typeface="Tw Cen MT"/>
                <a:cs typeface="Tw Cen MT"/>
              </a:rPr>
              <a:t>SendBase</a:t>
            </a:r>
            <a:r>
              <a:rPr lang="en-US" sz="1800" u="none" dirty="0">
                <a:latin typeface="Tw Cen MT"/>
                <a:cs typeface="Tw Cen MT"/>
              </a:rPr>
              <a:t>, </a:t>
            </a:r>
            <a:r>
              <a:rPr lang="en-US" sz="1800" i="1" u="none" dirty="0">
                <a:latin typeface="Tw Cen MT"/>
                <a:cs typeface="Tw Cen MT"/>
              </a:rPr>
              <a:t>so</a:t>
            </a:r>
            <a:br>
              <a:rPr lang="en-US" sz="1800" i="1" u="none" dirty="0">
                <a:latin typeface="Tw Cen MT"/>
                <a:cs typeface="Tw Cen MT"/>
              </a:rPr>
            </a:br>
            <a:r>
              <a:rPr lang="en-US" sz="1800" i="1" u="none" dirty="0">
                <a:latin typeface="Tw Cen MT"/>
                <a:cs typeface="Tw Cen MT"/>
              </a:rPr>
              <a:t>that new data is </a:t>
            </a:r>
            <a:br>
              <a:rPr lang="en-US" sz="1800" i="1" u="none" dirty="0">
                <a:latin typeface="Tw Cen MT"/>
                <a:cs typeface="Tw Cen MT"/>
              </a:rPr>
            </a:br>
            <a:r>
              <a:rPr lang="en-US" sz="1800" i="1" u="none" dirty="0" err="1">
                <a:latin typeface="Tw Cen MT"/>
                <a:cs typeface="Tw Cen MT"/>
              </a:rPr>
              <a:t>ACKed</a:t>
            </a:r>
            <a:endParaRPr lang="en-US" sz="1800" i="1" u="none" dirty="0">
              <a:latin typeface="Tw Cen MT"/>
              <a:cs typeface="Tw Cen MT"/>
            </a:endParaRPr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19310" y="1543404"/>
            <a:ext cx="5859001" cy="5078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u="none" dirty="0" err="1" smtClean="0">
                <a:latin typeface="Courier"/>
                <a:cs typeface="Courier"/>
              </a:rPr>
              <a:t>NextSeqNum</a:t>
            </a:r>
            <a:r>
              <a:rPr lang="en-US" sz="1200" u="none" dirty="0" smtClean="0">
                <a:latin typeface="Courier"/>
                <a:cs typeface="Courier"/>
              </a:rPr>
              <a:t> </a:t>
            </a:r>
            <a:r>
              <a:rPr lang="en-US" sz="1200" u="none" dirty="0">
                <a:latin typeface="Courier"/>
                <a:cs typeface="Courier"/>
              </a:rPr>
              <a:t>= </a:t>
            </a:r>
            <a:r>
              <a:rPr lang="en-US" sz="1200" u="none" dirty="0" err="1">
                <a:latin typeface="Courier"/>
                <a:cs typeface="Courier"/>
              </a:rPr>
              <a:t>InitialSeqNum</a:t>
            </a:r>
            <a:endParaRPr lang="en-US" sz="1200" u="none" dirty="0">
              <a:latin typeface="Courier"/>
              <a:cs typeface="Courier"/>
            </a:endParaRPr>
          </a:p>
          <a:p>
            <a:pPr eaLnBrk="1" hangingPunct="1"/>
            <a:r>
              <a:rPr lang="en-US" sz="1200" u="none" dirty="0" err="1" smtClean="0">
                <a:latin typeface="Courier"/>
                <a:cs typeface="Courier"/>
              </a:rPr>
              <a:t>SendBase</a:t>
            </a:r>
            <a:r>
              <a:rPr lang="en-US" sz="1200" u="none" dirty="0" smtClean="0">
                <a:latin typeface="Courier"/>
                <a:cs typeface="Courier"/>
              </a:rPr>
              <a:t> </a:t>
            </a:r>
            <a:r>
              <a:rPr lang="en-US" sz="1200" u="none" dirty="0">
                <a:latin typeface="Courier"/>
                <a:cs typeface="Courier"/>
              </a:rPr>
              <a:t>= </a:t>
            </a:r>
            <a:r>
              <a:rPr lang="en-US" sz="1200" u="none" dirty="0" err="1">
                <a:latin typeface="Courier"/>
                <a:cs typeface="Courier"/>
              </a:rPr>
              <a:t>InitialSeqNum</a:t>
            </a:r>
            <a:endParaRPr lang="en-US" sz="1200" u="none" dirty="0">
              <a:latin typeface="Courier"/>
              <a:cs typeface="Courier"/>
            </a:endParaRPr>
          </a:p>
          <a:p>
            <a:pPr eaLnBrk="1" hangingPunct="1"/>
            <a:endParaRPr lang="en-US" sz="1200" u="none" dirty="0">
              <a:solidFill>
                <a:srgbClr val="0070C0"/>
              </a:solidFill>
              <a:latin typeface="Courier"/>
              <a:cs typeface="Courier"/>
            </a:endParaRPr>
          </a:p>
          <a:p>
            <a:pPr eaLnBrk="1" hangingPunct="1"/>
            <a:r>
              <a:rPr lang="en-US" sz="1200" b="1" u="none" dirty="0" smtClean="0">
                <a:solidFill>
                  <a:srgbClr val="0070C0"/>
                </a:solidFill>
                <a:latin typeface="Courier"/>
                <a:cs typeface="Courier"/>
              </a:rPr>
              <a:t>loop </a:t>
            </a:r>
            <a:r>
              <a:rPr lang="en-US" sz="1200" b="1" u="none" dirty="0">
                <a:solidFill>
                  <a:srgbClr val="0070C0"/>
                </a:solidFill>
                <a:latin typeface="Courier"/>
                <a:cs typeface="Courier"/>
              </a:rPr>
              <a:t>(forever) { </a:t>
            </a:r>
          </a:p>
          <a:p>
            <a:pPr eaLnBrk="1" hangingPunct="1"/>
            <a:r>
              <a:rPr lang="en-US" sz="1200" u="none" dirty="0" smtClean="0">
                <a:solidFill>
                  <a:srgbClr val="FF0000"/>
                </a:solidFill>
                <a:latin typeface="Courier"/>
                <a:cs typeface="Courier"/>
              </a:rPr>
              <a:t>   switch</a:t>
            </a:r>
            <a:r>
              <a:rPr lang="en-US" sz="1200" u="none" dirty="0">
                <a:solidFill>
                  <a:srgbClr val="FF0000"/>
                </a:solidFill>
                <a:latin typeface="Courier"/>
                <a:cs typeface="Courier"/>
              </a:rPr>
              <a:t>(event)</a:t>
            </a:r>
            <a:r>
              <a:rPr lang="en-US" sz="1200" u="none" dirty="0">
                <a:latin typeface="Courier"/>
                <a:cs typeface="Courier"/>
              </a:rPr>
              <a:t> </a:t>
            </a:r>
          </a:p>
          <a:p>
            <a:pPr eaLnBrk="1" hangingPunct="1"/>
            <a:r>
              <a:rPr lang="en-US" sz="1200" u="none" dirty="0" smtClean="0">
                <a:solidFill>
                  <a:srgbClr val="FF0000"/>
                </a:solidFill>
                <a:latin typeface="Courier"/>
                <a:cs typeface="Courier"/>
              </a:rPr>
              <a:t>	event</a:t>
            </a:r>
            <a:r>
              <a:rPr lang="en-US" sz="1200" u="none" dirty="0">
                <a:solidFill>
                  <a:srgbClr val="FF0000"/>
                </a:solidFill>
                <a:latin typeface="Courier"/>
                <a:cs typeface="Courier"/>
              </a:rPr>
              <a:t>:</a:t>
            </a:r>
            <a:r>
              <a:rPr lang="en-US" sz="1200" u="none" dirty="0">
                <a:latin typeface="Courier"/>
                <a:cs typeface="Courier"/>
              </a:rPr>
              <a:t> data received from application above 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create </a:t>
            </a:r>
            <a:r>
              <a:rPr lang="en-US" sz="1200" u="none" dirty="0">
                <a:latin typeface="Courier"/>
                <a:cs typeface="Courier"/>
              </a:rPr>
              <a:t>TCP segment with sequence number </a:t>
            </a:r>
            <a:r>
              <a:rPr lang="en-US" sz="1200" u="none" dirty="0" err="1">
                <a:latin typeface="Courier"/>
                <a:cs typeface="Courier"/>
              </a:rPr>
              <a:t>NextSeqNum</a:t>
            </a:r>
            <a:r>
              <a:rPr lang="en-US" sz="1200" u="none" dirty="0">
                <a:latin typeface="Courier"/>
                <a:cs typeface="Courier"/>
              </a:rPr>
              <a:t> </a:t>
            </a:r>
            <a:r>
              <a:rPr lang="en-US" sz="1200" u="none" dirty="0" smtClean="0">
                <a:latin typeface="Courier"/>
                <a:cs typeface="Courier"/>
              </a:rPr>
              <a:t>	</a:t>
            </a:r>
          </a:p>
          <a:p>
            <a:pPr eaLnBrk="1" hangingPunct="1"/>
            <a:r>
              <a:rPr lang="en-US" sz="1200" u="none" dirty="0">
                <a:latin typeface="Courier"/>
                <a:cs typeface="Courier"/>
              </a:rPr>
              <a:t>	</a:t>
            </a:r>
            <a:r>
              <a:rPr lang="en-US" sz="1200" u="none" dirty="0" smtClean="0">
                <a:latin typeface="Courier"/>
                <a:cs typeface="Courier"/>
              </a:rPr>
              <a:t>	if </a:t>
            </a:r>
            <a:r>
              <a:rPr lang="en-US" sz="1200" u="none" dirty="0">
                <a:latin typeface="Courier"/>
                <a:cs typeface="Courier"/>
              </a:rPr>
              <a:t>(timer currently not running)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	start </a:t>
            </a:r>
            <a:r>
              <a:rPr lang="en-US" sz="1200" u="none" dirty="0">
                <a:latin typeface="Courier"/>
                <a:cs typeface="Courier"/>
              </a:rPr>
              <a:t>timer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pass </a:t>
            </a:r>
            <a:r>
              <a:rPr lang="en-US" sz="1200" u="none" dirty="0">
                <a:latin typeface="Courier"/>
                <a:cs typeface="Courier"/>
              </a:rPr>
              <a:t>segment to IP 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</a:t>
            </a:r>
            <a:r>
              <a:rPr lang="en-US" sz="1200" u="none" dirty="0" err="1" smtClean="0">
                <a:latin typeface="Courier"/>
                <a:cs typeface="Courier"/>
              </a:rPr>
              <a:t>NextSeqNum</a:t>
            </a:r>
            <a:r>
              <a:rPr lang="en-US" sz="1200" u="none" dirty="0" smtClean="0">
                <a:latin typeface="Courier"/>
                <a:cs typeface="Courier"/>
              </a:rPr>
              <a:t> </a:t>
            </a:r>
            <a:r>
              <a:rPr lang="en-US" sz="1200" u="none" dirty="0">
                <a:latin typeface="Courier"/>
                <a:cs typeface="Courier"/>
              </a:rPr>
              <a:t>= </a:t>
            </a:r>
            <a:r>
              <a:rPr lang="en-US" sz="1200" u="none" dirty="0" err="1">
                <a:latin typeface="Courier"/>
                <a:cs typeface="Courier"/>
              </a:rPr>
              <a:t>NextSeqNum</a:t>
            </a:r>
            <a:r>
              <a:rPr lang="en-US" sz="1200" u="none" dirty="0">
                <a:latin typeface="Courier"/>
                <a:cs typeface="Courier"/>
              </a:rPr>
              <a:t> + length(data) </a:t>
            </a:r>
          </a:p>
          <a:p>
            <a:pPr eaLnBrk="1" hangingPunct="1"/>
            <a:endParaRPr lang="en-US" sz="1200" u="none" dirty="0">
              <a:latin typeface="Courier"/>
              <a:cs typeface="Courier"/>
            </a:endParaRPr>
          </a:p>
          <a:p>
            <a:pPr lvl="1" eaLnBrk="1" hangingPunct="1"/>
            <a:r>
              <a:rPr lang="en-US" sz="1200" u="none" dirty="0" smtClean="0">
                <a:solidFill>
                  <a:srgbClr val="FF0000"/>
                </a:solidFill>
                <a:latin typeface="Courier"/>
                <a:cs typeface="Courier"/>
              </a:rPr>
              <a:t>event</a:t>
            </a:r>
            <a:r>
              <a:rPr lang="en-US" sz="1200" u="none" dirty="0">
                <a:solidFill>
                  <a:srgbClr val="FF0000"/>
                </a:solidFill>
                <a:latin typeface="Courier"/>
                <a:cs typeface="Courier"/>
              </a:rPr>
              <a:t>:</a:t>
            </a:r>
            <a:r>
              <a:rPr lang="en-US" sz="1200" u="none" dirty="0">
                <a:latin typeface="Courier"/>
                <a:cs typeface="Courier"/>
              </a:rPr>
              <a:t> timer timeout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retransmit </a:t>
            </a:r>
            <a:r>
              <a:rPr lang="en-US" sz="1200" u="none" dirty="0">
                <a:latin typeface="Courier"/>
                <a:cs typeface="Courier"/>
              </a:rPr>
              <a:t>not-yet-acknowledged segment with 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smallest </a:t>
            </a:r>
            <a:r>
              <a:rPr lang="en-US" sz="1200" u="none" dirty="0">
                <a:latin typeface="Courier"/>
                <a:cs typeface="Courier"/>
              </a:rPr>
              <a:t>sequence number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start </a:t>
            </a:r>
            <a:r>
              <a:rPr lang="en-US" sz="1200" u="none" dirty="0">
                <a:latin typeface="Courier"/>
                <a:cs typeface="Courier"/>
              </a:rPr>
              <a:t>timer</a:t>
            </a:r>
          </a:p>
          <a:p>
            <a:pPr eaLnBrk="1" hangingPunct="1"/>
            <a:endParaRPr lang="en-US" sz="1200" u="none" dirty="0">
              <a:latin typeface="Courier"/>
              <a:cs typeface="Courier"/>
            </a:endParaRPr>
          </a:p>
          <a:p>
            <a:pPr eaLnBrk="1" hangingPunct="1"/>
            <a:r>
              <a:rPr lang="en-US" sz="1200" u="none" dirty="0" smtClean="0">
                <a:solidFill>
                  <a:srgbClr val="FF0000"/>
                </a:solidFill>
                <a:latin typeface="Courier"/>
                <a:cs typeface="Courier"/>
              </a:rPr>
              <a:t>	event</a:t>
            </a:r>
            <a:r>
              <a:rPr lang="en-US" sz="1200" u="none" dirty="0">
                <a:solidFill>
                  <a:srgbClr val="FF0000"/>
                </a:solidFill>
                <a:latin typeface="Courier"/>
                <a:cs typeface="Courier"/>
              </a:rPr>
              <a:t>:</a:t>
            </a:r>
            <a:r>
              <a:rPr lang="en-US" sz="1200" u="none" dirty="0">
                <a:latin typeface="Courier"/>
                <a:cs typeface="Courier"/>
              </a:rPr>
              <a:t> ACK received, with ACK field value of y </a:t>
            </a:r>
          </a:p>
          <a:p>
            <a:pPr eaLnBrk="1" hangingPunct="1"/>
            <a:r>
              <a:rPr lang="en-US" sz="1200" u="none" dirty="0">
                <a:latin typeface="Courier"/>
                <a:cs typeface="Courier"/>
              </a:rPr>
              <a:t>        </a:t>
            </a:r>
            <a:r>
              <a:rPr lang="en-US" sz="1200" u="none" dirty="0" smtClean="0">
                <a:latin typeface="Courier"/>
                <a:cs typeface="Courier"/>
              </a:rPr>
              <a:t>if </a:t>
            </a:r>
            <a:r>
              <a:rPr lang="en-US" sz="1200" u="none" dirty="0">
                <a:latin typeface="Courier"/>
                <a:cs typeface="Courier"/>
              </a:rPr>
              <a:t>(y &gt; </a:t>
            </a:r>
            <a:r>
              <a:rPr lang="en-US" sz="1200" u="none" dirty="0" err="1">
                <a:latin typeface="Courier"/>
                <a:cs typeface="Courier"/>
              </a:rPr>
              <a:t>SendBase</a:t>
            </a:r>
            <a:r>
              <a:rPr lang="en-US" sz="1200" u="none" dirty="0">
                <a:latin typeface="Courier"/>
                <a:cs typeface="Courier"/>
              </a:rPr>
              <a:t>) { 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</a:t>
            </a:r>
            <a:r>
              <a:rPr lang="en-US" sz="1200" u="none" dirty="0" err="1" smtClean="0">
                <a:latin typeface="Courier"/>
                <a:cs typeface="Courier"/>
              </a:rPr>
              <a:t>SendBase</a:t>
            </a:r>
            <a:r>
              <a:rPr lang="en-US" sz="1200" u="none" dirty="0" smtClean="0">
                <a:latin typeface="Courier"/>
                <a:cs typeface="Courier"/>
              </a:rPr>
              <a:t> </a:t>
            </a:r>
            <a:r>
              <a:rPr lang="en-US" sz="1200" u="none" dirty="0">
                <a:latin typeface="Courier"/>
                <a:cs typeface="Courier"/>
              </a:rPr>
              <a:t>= y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if </a:t>
            </a:r>
            <a:r>
              <a:rPr lang="en-US" sz="1200" u="none" dirty="0">
                <a:latin typeface="Courier"/>
                <a:cs typeface="Courier"/>
              </a:rPr>
              <a:t>(there are currently not-yet-acknowledged </a:t>
            </a:r>
            <a:endParaRPr lang="en-US" sz="1200" u="none" dirty="0" smtClean="0">
              <a:latin typeface="Courier"/>
              <a:cs typeface="Courier"/>
            </a:endParaRPr>
          </a:p>
          <a:p>
            <a:pPr eaLnBrk="1" hangingPunct="1"/>
            <a:r>
              <a:rPr lang="en-US" sz="1200" u="none" dirty="0">
                <a:latin typeface="Courier"/>
                <a:cs typeface="Courier"/>
              </a:rPr>
              <a:t>	</a:t>
            </a:r>
            <a:r>
              <a:rPr lang="en-US" sz="1200" u="none" dirty="0" smtClean="0">
                <a:latin typeface="Courier"/>
                <a:cs typeface="Courier"/>
              </a:rPr>
              <a:t>			segments</a:t>
            </a:r>
            <a:r>
              <a:rPr lang="en-US" sz="1200" u="none" dirty="0">
                <a:latin typeface="Courier"/>
                <a:cs typeface="Courier"/>
              </a:rPr>
              <a:t>)</a:t>
            </a:r>
          </a:p>
          <a:p>
            <a:pPr eaLnBrk="1" hangingPunct="1"/>
            <a:r>
              <a:rPr lang="en-US" sz="1200" u="none" dirty="0" smtClean="0">
                <a:latin typeface="Courier"/>
                <a:cs typeface="Courier"/>
              </a:rPr>
              <a:t>			start </a:t>
            </a:r>
            <a:r>
              <a:rPr lang="en-US" sz="1200" u="none" dirty="0">
                <a:latin typeface="Courier"/>
                <a:cs typeface="Courier"/>
              </a:rPr>
              <a:t>timer </a:t>
            </a:r>
          </a:p>
          <a:p>
            <a:pPr eaLnBrk="1" hangingPunct="1"/>
            <a:r>
              <a:rPr lang="en-US" sz="1200" u="none" dirty="0">
                <a:latin typeface="Courier"/>
                <a:cs typeface="Courier"/>
              </a:rPr>
              <a:t>          </a:t>
            </a:r>
            <a:r>
              <a:rPr lang="en-US" sz="1200" u="none" dirty="0" smtClean="0">
                <a:latin typeface="Courier"/>
                <a:cs typeface="Courier"/>
              </a:rPr>
              <a:t>} </a:t>
            </a:r>
            <a:endParaRPr lang="en-US" sz="1200" u="none" dirty="0">
              <a:latin typeface="Courier"/>
              <a:cs typeface="Courier"/>
            </a:endParaRPr>
          </a:p>
          <a:p>
            <a:pPr eaLnBrk="1" hangingPunct="1"/>
            <a:endParaRPr lang="en-US" sz="1200" u="none" dirty="0">
              <a:solidFill>
                <a:srgbClr val="0070C0"/>
              </a:solidFill>
              <a:latin typeface="Courier"/>
              <a:cs typeface="Courier"/>
            </a:endParaRPr>
          </a:p>
          <a:p>
            <a:pPr eaLnBrk="1" hangingPunct="1"/>
            <a:r>
              <a:rPr lang="en-US" sz="1200" u="none" dirty="0" smtClean="0">
                <a:solidFill>
                  <a:srgbClr val="0070C0"/>
                </a:solidFill>
                <a:latin typeface="Courier"/>
                <a:cs typeface="Courier"/>
              </a:rPr>
              <a:t>}  </a:t>
            </a:r>
            <a:r>
              <a:rPr lang="en-US" sz="1200" u="none" dirty="0">
                <a:solidFill>
                  <a:srgbClr val="0070C0"/>
                </a:solidFill>
                <a:latin typeface="Courier"/>
                <a:cs typeface="Courier"/>
              </a:rPr>
              <a:t>/* end of loop forever */ </a:t>
            </a:r>
          </a:p>
        </p:txBody>
      </p:sp>
    </p:spTree>
    <p:extLst>
      <p:ext uri="{BB962C8B-B14F-4D97-AF65-F5344CB8AC3E}">
        <p14:creationId xmlns:p14="http://schemas.microsoft.com/office/powerpoint/2010/main" val="2293159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3" name="Rectangle 2"/>
          <p:cNvSpPr>
            <a:spLocks noGrp="1" noChangeArrowheads="1"/>
          </p:cNvSpPr>
          <p:nvPr>
            <p:ph type="title"/>
          </p:nvPr>
        </p:nvSpPr>
        <p:spPr>
          <a:xfrm>
            <a:off x="561975" y="379412"/>
            <a:ext cx="8224838" cy="910793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No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caso de retransmissões</a:t>
            </a:r>
            <a:endParaRPr lang="pt-PT" sz="5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20164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486915"/>
            <a:ext cx="8405813" cy="4439969"/>
          </a:xfrm>
        </p:spPr>
        <p:txBody>
          <a:bodyPr/>
          <a:lstStyle/>
          <a:p>
            <a:pPr eaLnBrk="1" hangingPunct="1">
              <a:spcBef>
                <a:spcPct val="60000"/>
              </a:spcBef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RTT dos segmentos retransmitidos não é usado para a estimativa do valor do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spcBef>
                <a:spcPct val="60000"/>
              </a:spcBef>
              <a:buSzPct val="100000"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Sempre que se perde um segmento o valor do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usado é duplicado momentaneamente</a:t>
            </a:r>
          </a:p>
          <a:p>
            <a:pPr lvl="1" eaLnBrk="1" hangingPunct="1">
              <a:spcBef>
                <a:spcPct val="60000"/>
              </a:spcBef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Permite de forma simples (ainda que limitada) um controlo de saturação</a:t>
            </a:r>
          </a:p>
          <a:p>
            <a:pPr lvl="1" eaLnBrk="1" hangingPunct="1">
              <a:spcBef>
                <a:spcPct val="60000"/>
              </a:spcBef>
              <a:buSzPct val="100000"/>
              <a:buFont typeface="Times" charset="0"/>
              <a:buChar char="•"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Mas se houver retransmissões sucessivas (por perca de segmentos), o intervalo de </a:t>
            </a:r>
            <a:r>
              <a:rPr lang="pt-PT" sz="20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para essas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retransmissões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cresce exponencialmente </a:t>
            </a:r>
          </a:p>
          <a:p>
            <a:pPr lvl="1" eaLnBrk="1" hangingPunct="1">
              <a:spcBef>
                <a:spcPct val="60000"/>
              </a:spcBef>
              <a:buSzPct val="100000"/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=&gt; possíveis aumentos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significativos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 latência.                Como evitar ?</a:t>
            </a:r>
          </a:p>
        </p:txBody>
      </p:sp>
    </p:spTree>
    <p:extLst>
      <p:ext uri="{BB962C8B-B14F-4D97-AF65-F5344CB8AC3E}">
        <p14:creationId xmlns:p14="http://schemas.microsoft.com/office/powerpoint/2010/main" val="2652131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15375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Retransmiss</a:t>
            </a:r>
            <a:r>
              <a:rPr lang="en-US" altLang="ja-JP" sz="360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ão rápida </a:t>
            </a:r>
            <a:br>
              <a:rPr lang="en-US" altLang="ja-JP" sz="360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</a:br>
            <a:r>
              <a:rPr lang="en-US" altLang="ja-JP" sz="320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(após triplo ACK)</a:t>
            </a:r>
            <a:endParaRPr lang="en-US" sz="320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2221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72438"/>
            <a:ext cx="8077200" cy="4599761"/>
          </a:xfrm>
        </p:spPr>
        <p:txBody>
          <a:bodyPr>
            <a:normAutofit/>
          </a:bodyPr>
          <a:lstStyle/>
          <a:p>
            <a:pPr eaLnBrk="1" hangingPunct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valor do </a:t>
            </a:r>
            <a:r>
              <a:rPr lang="pt-PT" sz="2000" i="1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poder tornar-se muito longo o que implica uma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recuperaç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muito lenta de um segmento perdido</a:t>
            </a:r>
          </a:p>
          <a:p>
            <a:pPr eaLnBrk="1" hangingPunct="1">
              <a:buFont typeface="Wingdings" charset="0"/>
              <a:buNone/>
            </a:pPr>
            <a:endParaRPr lang="pt-PT" sz="20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TCP na sua aproximação </a:t>
            </a:r>
            <a:r>
              <a:rPr lang="pt-PT" sz="2000" i="1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standard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(especificação) não utiliza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NAKs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(a não ser como opção) mas a recepç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ão de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duplicados pode ser interpretada como um NACK</a:t>
            </a:r>
          </a:p>
          <a:p>
            <a:pPr eaLnBrk="1" hangingPunct="1">
              <a:buFont typeface="Wingdings" charset="0"/>
              <a:buNone/>
            </a:pPr>
            <a:endParaRPr lang="pt-PT" sz="20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/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 o emissor receber 3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ACKs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com o mesmo n</a:t>
            </a:r>
            <a:r>
              <a:rPr lang="pt-PT" altLang="ja-JP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úmero de sequência retransmite com urgência o segmento a seguir ao ACK recebido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marL="0" indent="0" eaLnBrk="1" hangingPunct="1">
              <a:buNone/>
            </a:pPr>
            <a:endParaRPr lang="pt-PT" sz="2000" dirty="0" smtClean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/>
            <a:r>
              <a:rPr lang="pt-PT" sz="2800" u="sng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</a:t>
            </a:r>
            <a:r>
              <a:rPr lang="pt-PT" sz="2800" u="sng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ast</a:t>
            </a:r>
            <a:r>
              <a:rPr lang="pt-PT" sz="2800" u="sng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800" u="sng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retransmit</a:t>
            </a:r>
            <a:r>
              <a:rPr lang="pt-PT" sz="2800" u="sng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  <a:r>
              <a:rPr lang="pt-PT" sz="2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reenviar os segmentos antes de o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timeout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expirar</a:t>
            </a:r>
          </a:p>
          <a:p>
            <a:pPr lvl="1" eaLnBrk="1" hangingPunct="1"/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04676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0" name="Line 3"/>
          <p:cNvSpPr>
            <a:spLocks noChangeShapeType="1"/>
          </p:cNvSpPr>
          <p:nvPr/>
        </p:nvSpPr>
        <p:spPr bwMode="auto">
          <a:xfrm>
            <a:off x="4465638" y="20605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4258" name="Object 2"/>
          <p:cNvGraphicFramePr>
            <a:graphicFrameLocks noChangeAspect="1"/>
          </p:cNvGraphicFramePr>
          <p:nvPr/>
        </p:nvGraphicFramePr>
        <p:xfrm>
          <a:off x="4206875" y="1316038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75" y="1316038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3429000" y="1357313"/>
            <a:ext cx="708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u="none"/>
              <a:t>Host A</a:t>
            </a:r>
            <a:endParaRPr lang="en-US" sz="1400" u="none">
              <a:latin typeface="Times New Roman" charset="0"/>
            </a:endParaRPr>
          </a:p>
        </p:txBody>
      </p:sp>
      <p:graphicFrame>
        <p:nvGraphicFramePr>
          <p:cNvPr id="224259" name="Object 3"/>
          <p:cNvGraphicFramePr>
            <a:graphicFrameLocks noChangeAspect="1"/>
          </p:cNvGraphicFramePr>
          <p:nvPr/>
        </p:nvGraphicFramePr>
        <p:xfrm>
          <a:off x="6756400" y="1339850"/>
          <a:ext cx="485775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1339850"/>
                        <a:ext cx="485775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2" name="Text Box 8"/>
          <p:cNvSpPr txBox="1">
            <a:spLocks noChangeArrowheads="1"/>
          </p:cNvSpPr>
          <p:nvPr/>
        </p:nvSpPr>
        <p:spPr bwMode="auto">
          <a:xfrm>
            <a:off x="7215188" y="1357313"/>
            <a:ext cx="7064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u="none"/>
              <a:t>Host B</a:t>
            </a:r>
            <a:endParaRPr lang="en-US" sz="1400" u="none">
              <a:latin typeface="Times New Roman" charset="0"/>
            </a:endParaRPr>
          </a:p>
        </p:txBody>
      </p:sp>
      <p:sp>
        <p:nvSpPr>
          <p:cNvPr id="224263" name="Line 9"/>
          <p:cNvSpPr>
            <a:spLocks noChangeShapeType="1"/>
          </p:cNvSpPr>
          <p:nvPr/>
        </p:nvSpPr>
        <p:spPr bwMode="auto">
          <a:xfrm>
            <a:off x="4465638" y="2289175"/>
            <a:ext cx="1757362" cy="4143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4" name="Line 10"/>
          <p:cNvSpPr>
            <a:spLocks noChangeShapeType="1"/>
          </p:cNvSpPr>
          <p:nvPr/>
        </p:nvSpPr>
        <p:spPr bwMode="auto">
          <a:xfrm>
            <a:off x="4465638" y="1755775"/>
            <a:ext cx="9525" cy="437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5" name="Line 11"/>
          <p:cNvSpPr>
            <a:spLocks noChangeShapeType="1"/>
          </p:cNvSpPr>
          <p:nvPr/>
        </p:nvSpPr>
        <p:spPr bwMode="auto">
          <a:xfrm>
            <a:off x="6980238" y="1831975"/>
            <a:ext cx="22225" cy="4354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6" name="Text Box 13"/>
          <p:cNvSpPr txBox="1">
            <a:spLocks noChangeArrowheads="1"/>
          </p:cNvSpPr>
          <p:nvPr/>
        </p:nvSpPr>
        <p:spPr bwMode="auto">
          <a:xfrm>
            <a:off x="4170363" y="6097588"/>
            <a:ext cx="53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u="none">
                <a:solidFill>
                  <a:srgbClr val="FF0000"/>
                </a:solidFill>
              </a:rPr>
              <a:t>time</a:t>
            </a:r>
          </a:p>
        </p:txBody>
      </p:sp>
      <p:sp>
        <p:nvSpPr>
          <p:cNvPr id="224267" name="Line 14"/>
          <p:cNvSpPr>
            <a:spLocks noChangeShapeType="1"/>
          </p:cNvSpPr>
          <p:nvPr/>
        </p:nvSpPr>
        <p:spPr bwMode="auto">
          <a:xfrm>
            <a:off x="4465638" y="25177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8" name="Line 15"/>
          <p:cNvSpPr>
            <a:spLocks noChangeShapeType="1"/>
          </p:cNvSpPr>
          <p:nvPr/>
        </p:nvSpPr>
        <p:spPr bwMode="auto">
          <a:xfrm>
            <a:off x="4465638" y="29749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9" name="Line 16"/>
          <p:cNvSpPr>
            <a:spLocks noChangeShapeType="1"/>
          </p:cNvSpPr>
          <p:nvPr/>
        </p:nvSpPr>
        <p:spPr bwMode="auto">
          <a:xfrm>
            <a:off x="4465638" y="27463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70" name="Text Box 20"/>
          <p:cNvSpPr txBox="1">
            <a:spLocks noChangeArrowheads="1"/>
          </p:cNvSpPr>
          <p:nvPr/>
        </p:nvSpPr>
        <p:spPr bwMode="auto">
          <a:xfrm>
            <a:off x="6138863" y="2455863"/>
            <a:ext cx="282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u="none">
                <a:solidFill>
                  <a:srgbClr val="FF0000"/>
                </a:solidFill>
                <a:latin typeface="Arial" charset="0"/>
              </a:rPr>
              <a:t>X</a:t>
            </a:r>
            <a:endParaRPr lang="en-US" sz="1400" u="none">
              <a:latin typeface="Times New Roman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3876675" y="3414713"/>
            <a:ext cx="468313" cy="2514600"/>
            <a:chOff x="3876675" y="3414713"/>
            <a:chExt cx="468313" cy="2514600"/>
          </a:xfrm>
        </p:grpSpPr>
        <p:sp>
          <p:nvSpPr>
            <p:cNvPr id="224298" name="Text Box 6"/>
            <p:cNvSpPr txBox="1">
              <a:spLocks noChangeArrowheads="1"/>
            </p:cNvSpPr>
            <p:nvPr/>
          </p:nvSpPr>
          <p:spPr bwMode="auto">
            <a:xfrm rot="-5400000">
              <a:off x="3636963" y="5381625"/>
              <a:ext cx="7874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/>
                <a:t>timeout</a:t>
              </a:r>
              <a:endParaRPr lang="en-US" sz="1400" u="none">
                <a:latin typeface="Times New Roman" charset="0"/>
              </a:endParaRPr>
            </a:p>
          </p:txBody>
        </p:sp>
        <p:sp>
          <p:nvSpPr>
            <p:cNvPr id="224299" name="Line 21"/>
            <p:cNvSpPr>
              <a:spLocks noChangeShapeType="1"/>
            </p:cNvSpPr>
            <p:nvPr/>
          </p:nvSpPr>
          <p:spPr bwMode="auto">
            <a:xfrm flipH="1">
              <a:off x="4194175" y="3414713"/>
              <a:ext cx="11113" cy="2479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300" name="Line 22"/>
            <p:cNvSpPr>
              <a:spLocks noChangeShapeType="1"/>
            </p:cNvSpPr>
            <p:nvPr/>
          </p:nvSpPr>
          <p:spPr bwMode="auto">
            <a:xfrm>
              <a:off x="4192588" y="3414713"/>
              <a:ext cx="138112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301" name="Line 23"/>
            <p:cNvSpPr>
              <a:spLocks noChangeShapeType="1"/>
            </p:cNvSpPr>
            <p:nvPr/>
          </p:nvSpPr>
          <p:spPr bwMode="auto">
            <a:xfrm>
              <a:off x="4206875" y="5895975"/>
              <a:ext cx="138113" cy="12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479925" y="4381500"/>
            <a:ext cx="2533650" cy="590550"/>
            <a:chOff x="4479925" y="4381500"/>
            <a:chExt cx="2533650" cy="590550"/>
          </a:xfrm>
        </p:grpSpPr>
        <p:sp>
          <p:nvSpPr>
            <p:cNvPr id="224296" name="Line 24"/>
            <p:cNvSpPr>
              <a:spLocks noChangeShapeType="1"/>
            </p:cNvSpPr>
            <p:nvPr/>
          </p:nvSpPr>
          <p:spPr bwMode="auto">
            <a:xfrm>
              <a:off x="4479925" y="4381500"/>
              <a:ext cx="2533650" cy="59055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97" name="Text Box 25"/>
            <p:cNvSpPr txBox="1">
              <a:spLocks noChangeArrowheads="1"/>
            </p:cNvSpPr>
            <p:nvPr/>
          </p:nvSpPr>
          <p:spPr bwMode="auto">
            <a:xfrm rot="714405">
              <a:off x="4914900" y="4437063"/>
              <a:ext cx="2030413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>
                  <a:latin typeface="Arial" charset="0"/>
                </a:rPr>
                <a:t>resend seq X2</a:t>
              </a:r>
            </a:p>
          </p:txBody>
        </p:sp>
      </p:grpSp>
      <p:sp>
        <p:nvSpPr>
          <p:cNvPr id="224273" name="Text Box 27"/>
          <p:cNvSpPr txBox="1">
            <a:spLocks noChangeArrowheads="1"/>
          </p:cNvSpPr>
          <p:nvPr/>
        </p:nvSpPr>
        <p:spPr bwMode="auto">
          <a:xfrm>
            <a:off x="3636963" y="1874838"/>
            <a:ext cx="887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u="none"/>
              <a:t>seq # x1</a:t>
            </a:r>
          </a:p>
        </p:txBody>
      </p:sp>
      <p:sp>
        <p:nvSpPr>
          <p:cNvPr id="224274" name="Text Box 28"/>
          <p:cNvSpPr txBox="1">
            <a:spLocks noChangeArrowheads="1"/>
          </p:cNvSpPr>
          <p:nvPr/>
        </p:nvSpPr>
        <p:spPr bwMode="auto">
          <a:xfrm>
            <a:off x="3368675" y="2109788"/>
            <a:ext cx="1185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u="none"/>
              <a:t>seq # x2</a:t>
            </a:r>
          </a:p>
        </p:txBody>
      </p:sp>
      <p:sp>
        <p:nvSpPr>
          <p:cNvPr id="224275" name="Text Box 29"/>
          <p:cNvSpPr txBox="1">
            <a:spLocks noChangeArrowheads="1"/>
          </p:cNvSpPr>
          <p:nvPr/>
        </p:nvSpPr>
        <p:spPr bwMode="auto">
          <a:xfrm>
            <a:off x="3354388" y="2351088"/>
            <a:ext cx="1185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u="none"/>
              <a:t>seq # x3</a:t>
            </a:r>
          </a:p>
        </p:txBody>
      </p:sp>
      <p:sp>
        <p:nvSpPr>
          <p:cNvPr id="224276" name="Text Box 30"/>
          <p:cNvSpPr txBox="1">
            <a:spLocks noChangeArrowheads="1"/>
          </p:cNvSpPr>
          <p:nvPr/>
        </p:nvSpPr>
        <p:spPr bwMode="auto">
          <a:xfrm>
            <a:off x="3371850" y="2568575"/>
            <a:ext cx="1185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u="none"/>
              <a:t>seq # x4</a:t>
            </a:r>
          </a:p>
        </p:txBody>
      </p:sp>
      <p:sp>
        <p:nvSpPr>
          <p:cNvPr id="224277" name="Text Box 31"/>
          <p:cNvSpPr txBox="1">
            <a:spLocks noChangeArrowheads="1"/>
          </p:cNvSpPr>
          <p:nvPr/>
        </p:nvSpPr>
        <p:spPr bwMode="auto">
          <a:xfrm>
            <a:off x="3367088" y="2787650"/>
            <a:ext cx="1185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400" u="none"/>
              <a:t>seq # x5</a:t>
            </a:r>
          </a:p>
        </p:txBody>
      </p:sp>
      <p:grpSp>
        <p:nvGrpSpPr>
          <p:cNvPr id="224278" name="Group 39"/>
          <p:cNvGrpSpPr>
            <a:grpSpLocks/>
          </p:cNvGrpSpPr>
          <p:nvPr/>
        </p:nvGrpSpPr>
        <p:grpSpPr bwMode="auto">
          <a:xfrm>
            <a:off x="4452938" y="2452688"/>
            <a:ext cx="3676650" cy="969962"/>
            <a:chOff x="4452938" y="2452688"/>
            <a:chExt cx="3676650" cy="969962"/>
          </a:xfrm>
        </p:grpSpPr>
        <p:sp>
          <p:nvSpPr>
            <p:cNvPr id="224294" name="Line 12"/>
            <p:cNvSpPr>
              <a:spLocks noChangeShapeType="1"/>
            </p:cNvSpPr>
            <p:nvPr/>
          </p:nvSpPr>
          <p:spPr bwMode="auto">
            <a:xfrm flipH="1">
              <a:off x="4452938" y="2670175"/>
              <a:ext cx="2495550" cy="75247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95" name="Text Box 32"/>
            <p:cNvSpPr txBox="1">
              <a:spLocks noChangeArrowheads="1"/>
            </p:cNvSpPr>
            <p:nvPr/>
          </p:nvSpPr>
          <p:spPr bwMode="auto">
            <a:xfrm>
              <a:off x="6943725" y="2452688"/>
              <a:ext cx="11858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/>
                <a:t>ACK x1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4465638" y="2933700"/>
            <a:ext cx="3678237" cy="946150"/>
            <a:chOff x="4465638" y="2933700"/>
            <a:chExt cx="3678237" cy="946150"/>
          </a:xfrm>
        </p:grpSpPr>
        <p:sp>
          <p:nvSpPr>
            <p:cNvPr id="224292" name="Line 17"/>
            <p:cNvSpPr>
              <a:spLocks noChangeShapeType="1"/>
            </p:cNvSpPr>
            <p:nvPr/>
          </p:nvSpPr>
          <p:spPr bwMode="auto">
            <a:xfrm flipH="1">
              <a:off x="4465638" y="3127375"/>
              <a:ext cx="2495550" cy="75247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93" name="Text Box 33"/>
            <p:cNvSpPr txBox="1">
              <a:spLocks noChangeArrowheads="1"/>
            </p:cNvSpPr>
            <p:nvPr/>
          </p:nvSpPr>
          <p:spPr bwMode="auto">
            <a:xfrm>
              <a:off x="6958013" y="2933700"/>
              <a:ext cx="11858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/>
                <a:t>ACK x1</a:t>
              </a:r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4465638" y="3160713"/>
            <a:ext cx="3673475" cy="947737"/>
            <a:chOff x="4465638" y="3160713"/>
            <a:chExt cx="3673475" cy="947737"/>
          </a:xfrm>
        </p:grpSpPr>
        <p:sp>
          <p:nvSpPr>
            <p:cNvPr id="224290" name="Line 18"/>
            <p:cNvSpPr>
              <a:spLocks noChangeShapeType="1"/>
            </p:cNvSpPr>
            <p:nvPr/>
          </p:nvSpPr>
          <p:spPr bwMode="auto">
            <a:xfrm flipH="1">
              <a:off x="4465638" y="3355975"/>
              <a:ext cx="2495550" cy="75247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91" name="Text Box 34"/>
            <p:cNvSpPr txBox="1">
              <a:spLocks noChangeArrowheads="1"/>
            </p:cNvSpPr>
            <p:nvPr/>
          </p:nvSpPr>
          <p:spPr bwMode="auto">
            <a:xfrm>
              <a:off x="6953250" y="3160713"/>
              <a:ext cx="11858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/>
                <a:t>ACK x1</a:t>
              </a: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4465638" y="3365500"/>
            <a:ext cx="3668712" cy="971550"/>
            <a:chOff x="4465638" y="3365500"/>
            <a:chExt cx="3668712" cy="971550"/>
          </a:xfrm>
        </p:grpSpPr>
        <p:sp>
          <p:nvSpPr>
            <p:cNvPr id="224288" name="Line 19"/>
            <p:cNvSpPr>
              <a:spLocks noChangeShapeType="1"/>
            </p:cNvSpPr>
            <p:nvPr/>
          </p:nvSpPr>
          <p:spPr bwMode="auto">
            <a:xfrm flipH="1">
              <a:off x="4465638" y="3584575"/>
              <a:ext cx="2495550" cy="752475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289" name="Text Box 35"/>
            <p:cNvSpPr txBox="1">
              <a:spLocks noChangeArrowheads="1"/>
            </p:cNvSpPr>
            <p:nvPr/>
          </p:nvSpPr>
          <p:spPr bwMode="auto">
            <a:xfrm>
              <a:off x="6948488" y="3365500"/>
              <a:ext cx="118586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400" u="none"/>
                <a:t>ACK x1</a:t>
              </a:r>
            </a:p>
          </p:txBody>
        </p:sp>
      </p:grp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2752725" y="3692525"/>
            <a:ext cx="1676400" cy="738188"/>
            <a:chOff x="2752725" y="3692525"/>
            <a:chExt cx="1676400" cy="738188"/>
          </a:xfrm>
        </p:grpSpPr>
        <p:sp>
          <p:nvSpPr>
            <p:cNvPr id="224284" name="AutoShape 37"/>
            <p:cNvSpPr>
              <a:spLocks/>
            </p:cNvSpPr>
            <p:nvPr/>
          </p:nvSpPr>
          <p:spPr bwMode="auto">
            <a:xfrm>
              <a:off x="4319588" y="3827463"/>
              <a:ext cx="109537" cy="595312"/>
            </a:xfrm>
            <a:prstGeom prst="leftBrace">
              <a:avLst>
                <a:gd name="adj1" fmla="val 45290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400" u="none"/>
            </a:p>
          </p:txBody>
        </p:sp>
        <p:grpSp>
          <p:nvGrpSpPr>
            <p:cNvPr id="224285" name="Group 37"/>
            <p:cNvGrpSpPr>
              <a:grpSpLocks/>
            </p:cNvGrpSpPr>
            <p:nvPr/>
          </p:nvGrpSpPr>
          <p:grpSpPr bwMode="auto">
            <a:xfrm>
              <a:off x="2752725" y="3692525"/>
              <a:ext cx="1570038" cy="738188"/>
              <a:chOff x="2752725" y="3692525"/>
              <a:chExt cx="1570038" cy="738188"/>
            </a:xfrm>
          </p:grpSpPr>
          <p:sp>
            <p:nvSpPr>
              <p:cNvPr id="224286" name="Text Box 39"/>
              <p:cNvSpPr txBox="1">
                <a:spLocks noChangeArrowheads="1"/>
              </p:cNvSpPr>
              <p:nvPr/>
            </p:nvSpPr>
            <p:spPr bwMode="auto">
              <a:xfrm>
                <a:off x="2752725" y="3692525"/>
                <a:ext cx="898525" cy="738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r" eaLnBrk="1" hangingPunct="1"/>
                <a:r>
                  <a:rPr lang="en-US" sz="1400" u="none"/>
                  <a:t>triple</a:t>
                </a:r>
              </a:p>
              <a:p>
                <a:pPr algn="r" eaLnBrk="1" hangingPunct="1"/>
                <a:r>
                  <a:rPr lang="en-US" sz="1400" u="none"/>
                  <a:t>duplicate</a:t>
                </a:r>
              </a:p>
              <a:p>
                <a:pPr algn="r" eaLnBrk="1" hangingPunct="1"/>
                <a:r>
                  <a:rPr lang="en-US" sz="1400" u="none"/>
                  <a:t>ACKs</a:t>
                </a:r>
              </a:p>
            </p:txBody>
          </p:sp>
          <p:sp>
            <p:nvSpPr>
              <p:cNvPr id="224287" name="Line 40"/>
              <p:cNvSpPr>
                <a:spLocks noChangeShapeType="1"/>
              </p:cNvSpPr>
              <p:nvPr/>
            </p:nvSpPr>
            <p:spPr bwMode="auto">
              <a:xfrm flipH="1" flipV="1">
                <a:off x="3557588" y="4114800"/>
                <a:ext cx="765175" cy="11113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242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73038"/>
            <a:ext cx="8229600" cy="104661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latin typeface="Tw Cen MT"/>
                <a:ea typeface="ＭＳ Ｐゴシック" charset="0"/>
                <a:cs typeface="Tw Cen MT"/>
              </a:rPr>
              <a:t>Ilustração</a:t>
            </a:r>
            <a:endParaRPr lang="en-US" dirty="0">
              <a:latin typeface="Tw Cen MT"/>
              <a:ea typeface="ＭＳ Ｐゴシック" charset="0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298995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Text Box 3"/>
          <p:cNvSpPr txBox="1">
            <a:spLocks noChangeArrowheads="1"/>
          </p:cNvSpPr>
          <p:nvPr/>
        </p:nvSpPr>
        <p:spPr bwMode="auto">
          <a:xfrm>
            <a:off x="1143000" y="1727200"/>
            <a:ext cx="7202964" cy="37240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dirty="0">
                <a:latin typeface="Courier"/>
                <a:cs typeface="Courier"/>
              </a:rPr>
              <a:t> </a:t>
            </a:r>
          </a:p>
          <a:p>
            <a:pPr eaLnBrk="1" hangingPunct="1"/>
            <a:r>
              <a:rPr lang="en-US" sz="1400" u="none" dirty="0">
                <a:latin typeface="Courier"/>
                <a:cs typeface="Courier"/>
              </a:rPr>
              <a:t> </a:t>
            </a:r>
            <a:r>
              <a:rPr lang="en-US" sz="1800" u="none" dirty="0">
                <a:solidFill>
                  <a:srgbClr val="FF0000"/>
                </a:solidFill>
                <a:latin typeface="Courier"/>
                <a:cs typeface="Courier"/>
              </a:rPr>
              <a:t>event:</a:t>
            </a:r>
            <a:r>
              <a:rPr lang="en-US" sz="1800" u="none" dirty="0">
                <a:latin typeface="Courier"/>
                <a:cs typeface="Courier"/>
              </a:rPr>
              <a:t> ACK received, with ACK field value of y 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   </a:t>
            </a:r>
            <a:r>
              <a:rPr lang="en-US" sz="1800" u="none" dirty="0" smtClean="0">
                <a:latin typeface="Courier"/>
                <a:cs typeface="Courier"/>
              </a:rPr>
              <a:t>if </a:t>
            </a:r>
            <a:r>
              <a:rPr lang="en-US" sz="1800" u="none" dirty="0">
                <a:latin typeface="Courier"/>
                <a:cs typeface="Courier"/>
              </a:rPr>
              <a:t>(y &gt; </a:t>
            </a:r>
            <a:r>
              <a:rPr lang="en-US" sz="1800" u="none" dirty="0" err="1">
                <a:latin typeface="Courier"/>
                <a:cs typeface="Courier"/>
              </a:rPr>
              <a:t>SendBase</a:t>
            </a:r>
            <a:r>
              <a:rPr lang="en-US" sz="1800" u="none" dirty="0">
                <a:latin typeface="Courier"/>
                <a:cs typeface="Courier"/>
              </a:rPr>
              <a:t>) { 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   </a:t>
            </a:r>
            <a:r>
              <a:rPr lang="en-US" sz="1800" u="none" dirty="0" smtClean="0">
                <a:latin typeface="Courier"/>
                <a:cs typeface="Courier"/>
              </a:rPr>
              <a:t>		</a:t>
            </a:r>
            <a:r>
              <a:rPr lang="en-US" sz="1800" u="none" dirty="0" err="1" smtClean="0">
                <a:latin typeface="Courier"/>
                <a:cs typeface="Courier"/>
              </a:rPr>
              <a:t>SendBase</a:t>
            </a:r>
            <a:r>
              <a:rPr lang="en-US" sz="1800" u="none" dirty="0" smtClean="0">
                <a:latin typeface="Courier"/>
                <a:cs typeface="Courier"/>
              </a:rPr>
              <a:t> </a:t>
            </a:r>
            <a:r>
              <a:rPr lang="en-US" sz="1800" u="none" dirty="0">
                <a:latin typeface="Courier"/>
                <a:cs typeface="Courier"/>
              </a:rPr>
              <a:t>= y</a:t>
            </a:r>
          </a:p>
          <a:p>
            <a:pPr lvl="2" eaLnBrk="1" hangingPunct="1"/>
            <a:r>
              <a:rPr lang="en-US" sz="1800" u="none" dirty="0" smtClean="0">
                <a:latin typeface="Courier"/>
                <a:cs typeface="Courier"/>
              </a:rPr>
              <a:t>if </a:t>
            </a:r>
            <a:r>
              <a:rPr lang="en-US" sz="1800" u="none" dirty="0">
                <a:latin typeface="Courier"/>
                <a:cs typeface="Courier"/>
              </a:rPr>
              <a:t>(there are currently </a:t>
            </a:r>
            <a:endParaRPr lang="en-US" sz="1800" u="none" dirty="0" smtClean="0">
              <a:latin typeface="Courier"/>
              <a:cs typeface="Courier"/>
            </a:endParaRPr>
          </a:p>
          <a:p>
            <a:pPr lvl="2" eaLnBrk="1" hangingPunct="1"/>
            <a:r>
              <a:rPr lang="en-US" sz="1800" u="none" dirty="0" smtClean="0">
                <a:latin typeface="Courier"/>
                <a:cs typeface="Courier"/>
              </a:rPr>
              <a:t>not</a:t>
            </a:r>
            <a:r>
              <a:rPr lang="en-US" sz="1800" u="none" dirty="0">
                <a:latin typeface="Courier"/>
                <a:cs typeface="Courier"/>
              </a:rPr>
              <a:t>-yet-acknowledged segments</a:t>
            </a:r>
            <a:r>
              <a:rPr lang="en-US" sz="1800" u="none" dirty="0" smtClean="0">
                <a:latin typeface="Courier"/>
                <a:cs typeface="Courier"/>
              </a:rPr>
              <a:t>)   start </a:t>
            </a:r>
            <a:r>
              <a:rPr lang="en-US" sz="1800" u="none" dirty="0">
                <a:latin typeface="Courier"/>
                <a:cs typeface="Courier"/>
              </a:rPr>
              <a:t>timer 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    </a:t>
            </a:r>
            <a:r>
              <a:rPr lang="en-US" sz="1800" u="none" dirty="0" smtClean="0">
                <a:latin typeface="Courier"/>
                <a:cs typeface="Courier"/>
              </a:rPr>
              <a:t>} </a:t>
            </a:r>
            <a:endParaRPr lang="en-US" sz="1800" u="none" dirty="0">
              <a:latin typeface="Courier"/>
              <a:cs typeface="Courier"/>
            </a:endParaRPr>
          </a:p>
          <a:p>
            <a:pPr eaLnBrk="1" hangingPunct="1"/>
            <a:r>
              <a:rPr lang="en-US" sz="1800" u="none" dirty="0" smtClean="0">
                <a:latin typeface="Courier"/>
                <a:cs typeface="Courier"/>
              </a:rPr>
              <a:t>	else </a:t>
            </a:r>
            <a:r>
              <a:rPr lang="en-US" sz="1800" u="none" dirty="0">
                <a:latin typeface="Courier"/>
                <a:cs typeface="Courier"/>
              </a:rPr>
              <a:t>{ </a:t>
            </a:r>
          </a:p>
          <a:p>
            <a:pPr eaLnBrk="1" hangingPunct="1"/>
            <a:r>
              <a:rPr lang="en-US" sz="1800" u="none" dirty="0" smtClean="0">
                <a:latin typeface="Courier"/>
                <a:cs typeface="Courier"/>
              </a:rPr>
              <a:t>		increment </a:t>
            </a:r>
            <a:r>
              <a:rPr lang="en-US" sz="1800" u="none" dirty="0">
                <a:latin typeface="Courier"/>
                <a:cs typeface="Courier"/>
              </a:rPr>
              <a:t>count of dup ACKs received for y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	</a:t>
            </a:r>
            <a:r>
              <a:rPr lang="en-US" sz="1800" u="none" dirty="0" smtClean="0">
                <a:latin typeface="Courier"/>
                <a:cs typeface="Courier"/>
              </a:rPr>
              <a:t>	if </a:t>
            </a:r>
            <a:r>
              <a:rPr lang="en-US" sz="1800" u="none" dirty="0">
                <a:latin typeface="Courier"/>
                <a:cs typeface="Courier"/>
              </a:rPr>
              <a:t>(count of dup ACKs received for y = 3) {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         </a:t>
            </a:r>
            <a:r>
              <a:rPr lang="en-US" sz="1800" u="none" dirty="0" smtClean="0">
                <a:latin typeface="Courier"/>
                <a:cs typeface="Courier"/>
              </a:rPr>
              <a:t>resend </a:t>
            </a:r>
            <a:r>
              <a:rPr lang="en-US" sz="1800" u="none" dirty="0">
                <a:latin typeface="Courier"/>
                <a:cs typeface="Courier"/>
              </a:rPr>
              <a:t>segment with sequence number y</a:t>
            </a:r>
          </a:p>
          <a:p>
            <a:pPr eaLnBrk="1" hangingPunct="1"/>
            <a:r>
              <a:rPr lang="en-US" sz="1800" u="none" dirty="0">
                <a:latin typeface="Courier"/>
                <a:cs typeface="Courier"/>
              </a:rPr>
              <a:t>   </a:t>
            </a:r>
            <a:r>
              <a:rPr lang="en-US" sz="1800" u="none" dirty="0" smtClean="0">
                <a:latin typeface="Courier"/>
                <a:cs typeface="Courier"/>
              </a:rPr>
              <a:t>}</a:t>
            </a:r>
            <a:endParaRPr lang="en-US" sz="1800" u="none" dirty="0">
              <a:latin typeface="Courier"/>
              <a:cs typeface="Courier"/>
            </a:endParaRPr>
          </a:p>
          <a:p>
            <a:pPr eaLnBrk="1" hangingPunct="1"/>
            <a:r>
              <a:rPr lang="en-US" u="none" dirty="0">
                <a:latin typeface="Courier"/>
                <a:cs typeface="Courier"/>
              </a:rPr>
              <a:t>         </a:t>
            </a:r>
          </a:p>
        </p:txBody>
      </p:sp>
      <p:sp>
        <p:nvSpPr>
          <p:cNvPr id="226307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latin typeface="Tahoma" charset="0"/>
                <a:ea typeface="ＭＳ Ｐゴシック" charset="0"/>
                <a:cs typeface="ＭＳ Ｐゴシック" charset="0"/>
              </a:rPr>
              <a:t>Fast </a:t>
            </a:r>
            <a:r>
              <a:rPr lang="en-US" i="1" dirty="0">
                <a:latin typeface="Tahoma" charset="0"/>
                <a:ea typeface="ＭＳ Ｐゴシック" charset="0"/>
                <a:cs typeface="ＭＳ Ｐゴシック" charset="0"/>
              </a:rPr>
              <a:t>Retransmission</a:t>
            </a:r>
          </a:p>
        </p:txBody>
      </p:sp>
      <p:sp>
        <p:nvSpPr>
          <p:cNvPr id="226308" name="Text Box 6"/>
          <p:cNvSpPr txBox="1">
            <a:spLocks noChangeArrowheads="1"/>
          </p:cNvSpPr>
          <p:nvPr/>
        </p:nvSpPr>
        <p:spPr bwMode="auto">
          <a:xfrm>
            <a:off x="762000" y="5513388"/>
            <a:ext cx="30936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>
                <a:solidFill>
                  <a:srgbClr val="000000"/>
                </a:solidFill>
                <a:latin typeface="Courier"/>
                <a:cs typeface="Courier"/>
              </a:rPr>
              <a:t>a duplicate ACK for </a:t>
            </a:r>
          </a:p>
          <a:p>
            <a:pPr eaLnBrk="1" hangingPunct="1"/>
            <a:r>
              <a:rPr lang="en-US" sz="1800" u="none" dirty="0">
                <a:solidFill>
                  <a:srgbClr val="000000"/>
                </a:solidFill>
                <a:latin typeface="Courier"/>
                <a:cs typeface="Courier"/>
              </a:rPr>
              <a:t>already </a:t>
            </a:r>
            <a:r>
              <a:rPr lang="en-US" sz="1800" u="none" dirty="0" err="1">
                <a:solidFill>
                  <a:srgbClr val="000000"/>
                </a:solidFill>
                <a:latin typeface="Courier"/>
                <a:cs typeface="Courier"/>
              </a:rPr>
              <a:t>ACKed</a:t>
            </a:r>
            <a:r>
              <a:rPr lang="en-US" sz="1800" u="none" dirty="0">
                <a:solidFill>
                  <a:srgbClr val="000000"/>
                </a:solidFill>
                <a:latin typeface="Courier"/>
                <a:cs typeface="Courier"/>
              </a:rPr>
              <a:t> segment</a:t>
            </a:r>
            <a:endParaRPr lang="en-US" u="none" dirty="0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26309" name="Line 8"/>
          <p:cNvSpPr>
            <a:spLocks noChangeShapeType="1"/>
          </p:cNvSpPr>
          <p:nvPr/>
        </p:nvSpPr>
        <p:spPr bwMode="auto">
          <a:xfrm flipV="1">
            <a:off x="1143000" y="3810000"/>
            <a:ext cx="762000" cy="1524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310" name="Text Box 9"/>
          <p:cNvSpPr txBox="1">
            <a:spLocks noChangeArrowheads="1"/>
          </p:cNvSpPr>
          <p:nvPr/>
        </p:nvSpPr>
        <p:spPr bwMode="auto">
          <a:xfrm>
            <a:off x="4183063" y="5578475"/>
            <a:ext cx="22624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Courier"/>
                <a:cs typeface="Courier"/>
              </a:rPr>
              <a:t>fast retransmit</a:t>
            </a:r>
            <a:endParaRPr lang="en-US" u="none">
              <a:solidFill>
                <a:srgbClr val="000000"/>
              </a:solidFill>
              <a:latin typeface="Courier"/>
              <a:cs typeface="Courier"/>
            </a:endParaRPr>
          </a:p>
        </p:txBody>
      </p:sp>
      <p:sp>
        <p:nvSpPr>
          <p:cNvPr id="226311" name="Line 10"/>
          <p:cNvSpPr>
            <a:spLocks noChangeShapeType="1"/>
          </p:cNvSpPr>
          <p:nvPr/>
        </p:nvSpPr>
        <p:spPr bwMode="auto">
          <a:xfrm flipH="1" flipV="1">
            <a:off x="4343400" y="4572000"/>
            <a:ext cx="457200" cy="914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33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Gestão de ACKS</a:t>
            </a:r>
            <a:r>
              <a:rPr lang="pt-PT" sz="4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[RFC 1122, RFC 2581]</a:t>
            </a:r>
            <a:endParaRPr lang="pt-PT" sz="44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28356" name="Text Box 3"/>
          <p:cNvSpPr txBox="1">
            <a:spLocks noChangeArrowheads="1"/>
          </p:cNvSpPr>
          <p:nvPr/>
        </p:nvSpPr>
        <p:spPr bwMode="auto">
          <a:xfrm>
            <a:off x="657225" y="1306129"/>
            <a:ext cx="3609975" cy="53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Evento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Segmentos recebidos ordenados com números de sequência esperados, todos os segmentos anteriores já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ACKed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Segmentos recebidos na ordem esperada, todos os segmentos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anteriores já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ACKed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menos um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Segmento fora de ordem (gerando um buraco na janela de recepção)</a:t>
            </a:r>
          </a:p>
          <a:p>
            <a:endParaRPr lang="pt-PT" sz="1800" u="none" dirty="0" smtClean="0">
              <a:solidFill>
                <a:srgbClr val="000000"/>
              </a:solidFill>
              <a:latin typeface="Tw Cen MT"/>
              <a:cs typeface="Tw Cen MT"/>
            </a:endParaRP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Chegada de um segmento que preenche parcial ou totalmente um buraco</a:t>
            </a:r>
          </a:p>
          <a:p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8357" name="Text Box 4"/>
          <p:cNvSpPr txBox="1">
            <a:spLocks noChangeArrowheads="1"/>
          </p:cNvSpPr>
          <p:nvPr/>
        </p:nvSpPr>
        <p:spPr bwMode="auto">
          <a:xfrm>
            <a:off x="4410075" y="1196924"/>
            <a:ext cx="3857625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 dirty="0" err="1">
                <a:solidFill>
                  <a:srgbClr val="000000"/>
                </a:solidFill>
                <a:latin typeface="Tw Cen MT"/>
                <a:cs typeface="Tw Cen MT"/>
              </a:rPr>
              <a:t>Acção</a:t>
            </a:r>
            <a:r>
              <a:rPr lang="pt-PT" u="none" dirty="0">
                <a:solidFill>
                  <a:srgbClr val="000000"/>
                </a:solidFill>
                <a:latin typeface="Tw Cen MT"/>
                <a:cs typeface="Tw Cen MT"/>
              </a:rPr>
              <a:t> do </a:t>
            </a:r>
            <a:r>
              <a:rPr lang="pt-PT" u="none" dirty="0" smtClean="0">
                <a:solidFill>
                  <a:srgbClr val="000000"/>
                </a:solidFill>
                <a:latin typeface="Tw Cen MT"/>
                <a:cs typeface="Tw Cen MT"/>
              </a:rPr>
              <a:t>receptor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Delayed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ACK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: esperar até 500ms</a:t>
            </a: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por outro segmento na ordem. Se este não chegar enviar ACK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Enviar imediatamente um ACK acumulativo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Enviar ACK duplicado, indicando o nº de sequência do próximo byte esperado (o 1º do 1º buraco)</a:t>
            </a:r>
          </a:p>
          <a:p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Envio imediato de um ACK acumulativo </a:t>
            </a:r>
          </a:p>
          <a:p>
            <a:endParaRPr lang="pt-PT" sz="10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28358" name="Line 5"/>
          <p:cNvSpPr>
            <a:spLocks noChangeShapeType="1"/>
          </p:cNvSpPr>
          <p:nvPr/>
        </p:nvSpPr>
        <p:spPr bwMode="auto">
          <a:xfrm>
            <a:off x="781050" y="1912938"/>
            <a:ext cx="746760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59" name="Line 6"/>
          <p:cNvSpPr>
            <a:spLocks noChangeShapeType="1"/>
          </p:cNvSpPr>
          <p:nvPr/>
        </p:nvSpPr>
        <p:spPr bwMode="auto">
          <a:xfrm flipV="1">
            <a:off x="752475" y="3194836"/>
            <a:ext cx="74771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0" name="Line 7"/>
          <p:cNvSpPr>
            <a:spLocks noChangeShapeType="1"/>
          </p:cNvSpPr>
          <p:nvPr/>
        </p:nvSpPr>
        <p:spPr bwMode="auto">
          <a:xfrm>
            <a:off x="762000" y="4208463"/>
            <a:ext cx="7505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1" name="Line 8"/>
          <p:cNvSpPr>
            <a:spLocks noChangeShapeType="1"/>
          </p:cNvSpPr>
          <p:nvPr/>
        </p:nvSpPr>
        <p:spPr bwMode="auto">
          <a:xfrm>
            <a:off x="771525" y="5313363"/>
            <a:ext cx="7486650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8362" name="Line 9"/>
          <p:cNvSpPr>
            <a:spLocks noChangeShapeType="1"/>
          </p:cNvSpPr>
          <p:nvPr/>
        </p:nvSpPr>
        <p:spPr bwMode="auto">
          <a:xfrm>
            <a:off x="4229100" y="1608138"/>
            <a:ext cx="0" cy="4352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0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title"/>
          </p:nvPr>
        </p:nvSpPr>
        <p:spPr>
          <a:xfrm>
            <a:off x="142875" y="228600"/>
            <a:ext cx="8715375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Controlo de fluxo</a:t>
            </a:r>
          </a:p>
        </p:txBody>
      </p:sp>
      <p:sp>
        <p:nvSpPr>
          <p:cNvPr id="232452" name="Rectangle 6"/>
          <p:cNvSpPr>
            <a:spLocks noChangeArrowheads="1"/>
          </p:cNvSpPr>
          <p:nvPr/>
        </p:nvSpPr>
        <p:spPr bwMode="auto">
          <a:xfrm>
            <a:off x="1524000" y="1371600"/>
            <a:ext cx="2514600" cy="352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232453" name="Group 11"/>
          <p:cNvGrpSpPr>
            <a:grpSpLocks/>
          </p:cNvGrpSpPr>
          <p:nvPr/>
        </p:nvGrpSpPr>
        <p:grpSpPr bwMode="auto">
          <a:xfrm>
            <a:off x="357188" y="1304925"/>
            <a:ext cx="8329612" cy="1981200"/>
            <a:chOff x="990600" y="1371600"/>
            <a:chExt cx="8329612" cy="1981200"/>
          </a:xfrm>
        </p:grpSpPr>
        <p:sp>
          <p:nvSpPr>
            <p:cNvPr id="232455" name="Rectangle 2"/>
            <p:cNvSpPr>
              <a:spLocks noChangeArrowheads="1"/>
            </p:cNvSpPr>
            <p:nvPr/>
          </p:nvSpPr>
          <p:spPr bwMode="auto">
            <a:xfrm>
              <a:off x="990600" y="1600200"/>
              <a:ext cx="8329612" cy="175260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232456" name="Text Box 5"/>
            <p:cNvSpPr txBox="1">
              <a:spLocks noChangeArrowheads="1"/>
            </p:cNvSpPr>
            <p:nvPr/>
          </p:nvSpPr>
          <p:spPr bwMode="auto">
            <a:xfrm>
              <a:off x="1243012" y="1971675"/>
              <a:ext cx="772001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sz="2000" u="none">
                  <a:latin typeface="Tw Cen MT"/>
                  <a:cs typeface="Tw Cen MT"/>
                </a:rPr>
                <a:t>O emissor não satura os </a:t>
              </a:r>
              <a:r>
                <a:rPr lang="pt-PT" sz="2000" i="1" u="none">
                  <a:latin typeface="Tw Cen MT"/>
                  <a:cs typeface="Tw Cen MT"/>
                </a:rPr>
                <a:t>buffers</a:t>
              </a:r>
              <a:r>
                <a:rPr lang="pt-PT" sz="2000" u="none">
                  <a:latin typeface="Tw Cen MT"/>
                  <a:cs typeface="Tw Cen MT"/>
                </a:rPr>
                <a:t> do receptor por transmitir muito ou muito depressa, adaptando a velocidade da emissão à velocidade da recepção</a:t>
              </a:r>
              <a:endParaRPr lang="pt-PT" sz="1000" u="none">
                <a:latin typeface="Tw Cen MT"/>
                <a:cs typeface="Tw Cen MT"/>
              </a:endParaRPr>
            </a:p>
          </p:txBody>
        </p:sp>
        <p:sp>
          <p:nvSpPr>
            <p:cNvPr id="232457" name="Text Box 7"/>
            <p:cNvSpPr txBox="1">
              <a:spLocks noChangeArrowheads="1"/>
            </p:cNvSpPr>
            <p:nvPr/>
          </p:nvSpPr>
          <p:spPr bwMode="auto">
            <a:xfrm>
              <a:off x="1613904" y="1371600"/>
              <a:ext cx="2314155" cy="4616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u="none">
                  <a:solidFill>
                    <a:srgbClr val="FF0000"/>
                  </a:solidFill>
                  <a:latin typeface="Tw Cen MT"/>
                  <a:cs typeface="Tw Cen MT"/>
                </a:rPr>
                <a:t>Controlo de fluxo</a:t>
              </a:r>
              <a:endParaRPr lang="pt-PT" sz="1000" u="none">
                <a:latin typeface="Tw Cen MT"/>
                <a:cs typeface="Tw Cen MT"/>
              </a:endParaRPr>
            </a:p>
          </p:txBody>
        </p:sp>
      </p:grpSp>
      <p:sp>
        <p:nvSpPr>
          <p:cNvPr id="232454" name="TextBox 14"/>
          <p:cNvSpPr txBox="1">
            <a:spLocks noChangeArrowheads="1"/>
          </p:cNvSpPr>
          <p:nvPr/>
        </p:nvSpPr>
        <p:spPr bwMode="auto">
          <a:xfrm>
            <a:off x="609599" y="4654272"/>
            <a:ext cx="761470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>
                <a:latin typeface="Tw Cen MT"/>
                <a:cs typeface="Tw Cen MT"/>
              </a:rPr>
              <a:t>Não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confundir</a:t>
            </a:r>
            <a:r>
              <a:rPr lang="en-US" sz="2000" u="none" dirty="0">
                <a:latin typeface="Tw Cen MT"/>
                <a:cs typeface="Tw Cen MT"/>
              </a:rPr>
              <a:t> com </a:t>
            </a:r>
            <a:r>
              <a:rPr lang="en-US" sz="2000" u="none" dirty="0" err="1">
                <a:latin typeface="Tw Cen MT"/>
                <a:cs typeface="Tw Cen MT"/>
              </a:rPr>
              <a:t>controlo</a:t>
            </a:r>
            <a:r>
              <a:rPr lang="en-US" sz="2000" u="none" dirty="0">
                <a:latin typeface="Tw Cen MT"/>
                <a:cs typeface="Tw Cen MT"/>
              </a:rPr>
              <a:t> de </a:t>
            </a:r>
            <a:r>
              <a:rPr lang="en-US" sz="2000" u="none" dirty="0" err="1">
                <a:latin typeface="Tw Cen MT"/>
                <a:cs typeface="Tw Cen MT"/>
              </a:rPr>
              <a:t>saturação</a:t>
            </a:r>
            <a:r>
              <a:rPr lang="en-US" sz="2000" u="none" dirty="0">
                <a:latin typeface="Tw Cen MT"/>
                <a:cs typeface="Tw Cen MT"/>
              </a:rPr>
              <a:t> (</a:t>
            </a:r>
            <a:r>
              <a:rPr lang="en-US" sz="2000" u="none" dirty="0" err="1">
                <a:latin typeface="Tw Cen MT"/>
                <a:cs typeface="Tw Cen MT"/>
              </a:rPr>
              <a:t>embora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latin typeface="Tw Cen MT"/>
                <a:cs typeface="Tw Cen MT"/>
              </a:rPr>
              <a:t>ambas</a:t>
            </a:r>
            <a:r>
              <a:rPr lang="en-US" sz="2000" u="none" dirty="0" smtClean="0">
                <a:latin typeface="Tw Cen MT"/>
                <a:cs typeface="Tw Cen MT"/>
              </a:rPr>
              <a:t> as </a:t>
            </a:r>
            <a:r>
              <a:rPr lang="en-US" sz="2000" u="none" dirty="0" err="1">
                <a:latin typeface="Tw Cen MT"/>
                <a:cs typeface="Tw Cen MT"/>
              </a:rPr>
              <a:t>situações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sejam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controladas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pelo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emissor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 smtClean="0">
                <a:latin typeface="Tw Cen MT"/>
                <a:cs typeface="Tw Cen MT"/>
              </a:rPr>
              <a:t>reduzindo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smtClean="0">
                <a:latin typeface="Tw Cen MT"/>
                <a:cs typeface="Tw Cen MT"/>
              </a:rPr>
              <a:t>o </a:t>
            </a:r>
            <a:r>
              <a:rPr lang="en-US" sz="2000" u="none" dirty="0" err="1" smtClean="0">
                <a:latin typeface="Tw Cen MT"/>
                <a:cs typeface="Tw Cen MT"/>
              </a:rPr>
              <a:t>ritmo</a:t>
            </a:r>
            <a:r>
              <a:rPr lang="en-US" sz="2000" u="none" dirty="0" smtClean="0">
                <a:latin typeface="Tw Cen MT"/>
                <a:cs typeface="Tw Cen MT"/>
              </a:rPr>
              <a:t> da </a:t>
            </a:r>
            <a:r>
              <a:rPr lang="en-US" sz="2000" u="none" dirty="0" err="1">
                <a:latin typeface="Tw Cen MT"/>
                <a:cs typeface="Tw Cen MT"/>
              </a:rPr>
              <a:t>emissão</a:t>
            </a:r>
            <a:r>
              <a:rPr lang="en-US" sz="2000" u="none" dirty="0">
                <a:latin typeface="Tw Cen MT"/>
                <a:cs typeface="Tw Cen MT"/>
              </a:rPr>
              <a:t> de </a:t>
            </a:r>
            <a:r>
              <a:rPr lang="en-US" sz="2000" u="none" dirty="0" err="1" smtClean="0">
                <a:latin typeface="Tw Cen MT"/>
                <a:cs typeface="Tw Cen MT"/>
              </a:rPr>
              <a:t>segmentos</a:t>
            </a:r>
            <a:r>
              <a:rPr lang="en-US" sz="2000" u="none" dirty="0" smtClean="0">
                <a:latin typeface="Tw Cen MT"/>
                <a:cs typeface="Tw Cen MT"/>
              </a:rPr>
              <a:t>)</a:t>
            </a:r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99038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Rectangle 3"/>
          <p:cNvSpPr>
            <a:spLocks noGrp="1" noChangeArrowheads="1"/>
          </p:cNvSpPr>
          <p:nvPr>
            <p:ph type="title"/>
          </p:nvPr>
        </p:nvSpPr>
        <p:spPr>
          <a:xfrm>
            <a:off x="142875" y="228600"/>
            <a:ext cx="871537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5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Controlo de fluxo</a:t>
            </a:r>
          </a:p>
        </p:txBody>
      </p:sp>
      <p:sp>
        <p:nvSpPr>
          <p:cNvPr id="12288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3938133"/>
            <a:ext cx="8691563" cy="247258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endParaRPr lang="pt-PT" sz="20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Receptor: informa explicitamente o emissor do espaço livre no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buffer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de recepção </a:t>
            </a:r>
          </a:p>
          <a:p>
            <a:pPr>
              <a:buSzPct val="100000"/>
              <a:buNone/>
            </a:pP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Envia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rwnd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 Campo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RcvWindow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no segmento {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Rwnd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=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RcvBuffer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–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dimensão do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Buffer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receptor com dados ainda não lidos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}</a:t>
            </a: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Emissor: evita que a dimensão dos dados ainda não confirmados (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unACKed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 ultrapasse o valor de </a:t>
            </a:r>
            <a:r>
              <a:rPr lang="pt-PT" sz="20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RcvWindow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{ ( </a:t>
            </a:r>
            <a:r>
              <a:rPr lang="pt-PT" sz="18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LastByteSent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– </a:t>
            </a:r>
            <a:r>
              <a:rPr lang="pt-PT" sz="18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LastByteAck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≤ </a:t>
            </a:r>
            <a:r>
              <a:rPr lang="pt-PT" sz="1800" dirty="0" err="1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RcvWindow</a:t>
            </a: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}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4501" name="Rectangle 6"/>
          <p:cNvSpPr>
            <a:spLocks noChangeArrowheads="1"/>
          </p:cNvSpPr>
          <p:nvPr/>
        </p:nvSpPr>
        <p:spPr bwMode="auto">
          <a:xfrm>
            <a:off x="1524000" y="1371600"/>
            <a:ext cx="2514600" cy="352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pic>
        <p:nvPicPr>
          <p:cNvPr id="234502" name="Picture 8" descr="rcvw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340" y="2198132"/>
            <a:ext cx="4800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4504" name="Text Box 10"/>
          <p:cNvSpPr txBox="1">
            <a:spLocks noChangeArrowheads="1"/>
          </p:cNvSpPr>
          <p:nvPr/>
        </p:nvSpPr>
        <p:spPr bwMode="auto">
          <a:xfrm>
            <a:off x="381000" y="1459468"/>
            <a:ext cx="40020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R</a:t>
            </a:r>
            <a:r>
              <a:rPr lang="pt-PT" sz="1200" u="none" dirty="0" err="1">
                <a:solidFill>
                  <a:srgbClr val="000000"/>
                </a:solidFill>
                <a:latin typeface="Tw Cen MT"/>
                <a:cs typeface="Tw Cen MT"/>
              </a:rPr>
              <a:t>cvBuffer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= tamanho do </a:t>
            </a: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Buffer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de recepção</a:t>
            </a:r>
          </a:p>
          <a:p>
            <a:endParaRPr lang="pt-PT" sz="14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rwnd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= </a:t>
            </a: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RcvWindow</a:t>
            </a:r>
            <a:r>
              <a:rPr lang="pt-PT" sz="1400" u="none" dirty="0">
                <a:solidFill>
                  <a:srgbClr val="000000"/>
                </a:solidFill>
                <a:latin typeface="Tw Cen MT"/>
                <a:cs typeface="Tw Cen MT"/>
              </a:rPr>
              <a:t> = espaço livre no </a:t>
            </a:r>
            <a:r>
              <a:rPr lang="pt-PT" sz="1400" u="none" dirty="0" err="1">
                <a:solidFill>
                  <a:srgbClr val="000000"/>
                </a:solidFill>
                <a:latin typeface="Tw Cen MT"/>
                <a:cs typeface="Tw Cen MT"/>
              </a:rPr>
              <a:t>Buffer</a:t>
            </a:r>
            <a:r>
              <a:rPr lang="pt-PT" sz="1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6276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Organização do capítulo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26684"/>
            <a:ext cx="8077200" cy="400581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transporte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UDP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dados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TCP</a:t>
            </a: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TCP</a:t>
            </a:r>
          </a:p>
        </p:txBody>
      </p:sp>
    </p:spTree>
    <p:extLst>
      <p:ext uri="{BB962C8B-B14F-4D97-AF65-F5344CB8AC3E}">
        <p14:creationId xmlns:p14="http://schemas.microsoft.com/office/powerpoint/2010/main" val="1666198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4838" cy="100965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Estabelecimento da conexão</a:t>
            </a:r>
            <a:endParaRPr lang="pt-PT" sz="600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238596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214313" y="1238250"/>
            <a:ext cx="8392990" cy="540543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Three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way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4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handshake</a:t>
            </a:r>
            <a:r>
              <a:rPr lang="pt-PT" sz="2400" i="1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1: o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cliente envia um segmento de controlo com a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flag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 SYN posicionada para o servidor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Com o nº de sequência inicial do cliente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Payload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sem dados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2: o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servidor recebe o SYN, responde com um segmento de controlo com as </a:t>
            </a:r>
            <a:r>
              <a:rPr lang="pt-PT" sz="2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flags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SYN e ACK, isto é: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 do SYN (nº de sequência incrementado de 1)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Inicializa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o 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buffer</a:t>
            </a:r>
            <a:endParaRPr lang="pt-PT" sz="1800" dirty="0">
              <a:solidFill>
                <a:srgbClr val="000000"/>
              </a:solidFill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Especifica o nº de sequência inicial do servidor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Payload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 sem dados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  <a:buFont typeface="Wingdings" charset="0"/>
              <a:buNone/>
            </a:pPr>
            <a:r>
              <a:rPr lang="pt-PT" sz="24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3: o </a:t>
            </a:r>
            <a:r>
              <a:rPr lang="pt-PT" sz="2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cliente responde com um segmento de ACK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ACK ao anterior segmento (nº de sequência incrementado de 1)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pt-PT" sz="1800" dirty="0" smtClean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Eventualmente 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pode já enviar dados (</a:t>
            </a:r>
            <a:r>
              <a:rPr lang="pt-PT" sz="1800" i="1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payload</a:t>
            </a:r>
            <a:r>
              <a:rPr lang="pt-PT" sz="18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8472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5400" dirty="0">
                <a:latin typeface="Tw Cen MT"/>
                <a:ea typeface="ＭＳ Ｐゴシック" charset="0"/>
                <a:cs typeface="Tw Cen MT"/>
              </a:rPr>
              <a:t>Funcionamento</a:t>
            </a:r>
          </a:p>
        </p:txBody>
      </p:sp>
      <p:sp>
        <p:nvSpPr>
          <p:cNvPr id="240644" name="Rectangle 3"/>
          <p:cNvSpPr>
            <a:spLocks noChangeArrowheads="1"/>
          </p:cNvSpPr>
          <p:nvPr/>
        </p:nvSpPr>
        <p:spPr bwMode="auto">
          <a:xfrm>
            <a:off x="2185988" y="2133600"/>
            <a:ext cx="673100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0645" name="Rectangle 4"/>
          <p:cNvSpPr>
            <a:spLocks noChangeArrowheads="1"/>
          </p:cNvSpPr>
          <p:nvPr/>
        </p:nvSpPr>
        <p:spPr bwMode="auto">
          <a:xfrm>
            <a:off x="6686550" y="2133600"/>
            <a:ext cx="671513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58" name="Line 5"/>
          <p:cNvSpPr>
            <a:spLocks noChangeShapeType="1"/>
          </p:cNvSpPr>
          <p:nvPr/>
        </p:nvSpPr>
        <p:spPr bwMode="auto">
          <a:xfrm>
            <a:off x="2865438" y="2660650"/>
            <a:ext cx="3849687" cy="554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59" name="Line 6"/>
          <p:cNvSpPr>
            <a:spLocks noChangeShapeType="1"/>
          </p:cNvSpPr>
          <p:nvPr/>
        </p:nvSpPr>
        <p:spPr bwMode="auto">
          <a:xfrm flipH="1">
            <a:off x="2865438" y="3857625"/>
            <a:ext cx="3849687" cy="631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5960" name="Line 7"/>
          <p:cNvSpPr>
            <a:spLocks noChangeShapeType="1"/>
          </p:cNvSpPr>
          <p:nvPr/>
        </p:nvSpPr>
        <p:spPr bwMode="auto">
          <a:xfrm>
            <a:off x="2865438" y="4794250"/>
            <a:ext cx="3778250" cy="563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0649" name="Rectangle 8"/>
          <p:cNvSpPr>
            <a:spLocks noChangeArrowheads="1"/>
          </p:cNvSpPr>
          <p:nvPr/>
        </p:nvSpPr>
        <p:spPr bwMode="auto">
          <a:xfrm>
            <a:off x="2163763" y="1687513"/>
            <a:ext cx="71694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A</a:t>
            </a:r>
          </a:p>
        </p:txBody>
      </p:sp>
      <p:sp>
        <p:nvSpPr>
          <p:cNvPr id="240650" name="Rectangle 9"/>
          <p:cNvSpPr>
            <a:spLocks noChangeArrowheads="1"/>
          </p:cNvSpPr>
          <p:nvPr/>
        </p:nvSpPr>
        <p:spPr bwMode="auto">
          <a:xfrm>
            <a:off x="6653213" y="1687513"/>
            <a:ext cx="69560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B</a:t>
            </a:r>
          </a:p>
        </p:txBody>
      </p:sp>
      <p:sp>
        <p:nvSpPr>
          <p:cNvPr id="125963" name="Rectangle 10"/>
          <p:cNvSpPr>
            <a:spLocks noChangeArrowheads="1"/>
          </p:cNvSpPr>
          <p:nvPr/>
        </p:nvSpPr>
        <p:spPr bwMode="auto">
          <a:xfrm>
            <a:off x="3078163" y="2373313"/>
            <a:ext cx="1742489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latin typeface="Tw Cen MT"/>
                <a:cs typeface="Tw Cen MT"/>
              </a:rPr>
              <a:t>SYN (seq = x )</a:t>
            </a:r>
          </a:p>
        </p:txBody>
      </p:sp>
      <p:sp>
        <p:nvSpPr>
          <p:cNvPr id="125964" name="Rectangle 11"/>
          <p:cNvSpPr>
            <a:spLocks noChangeArrowheads="1"/>
          </p:cNvSpPr>
          <p:nvPr/>
        </p:nvSpPr>
        <p:spPr bwMode="auto">
          <a:xfrm>
            <a:off x="3214688" y="3500438"/>
            <a:ext cx="3310051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latin typeface="Tw Cen MT"/>
                <a:cs typeface="Tw Cen MT"/>
              </a:rPr>
              <a:t>SYN, ACK (seq=y, ack=x+1 )</a:t>
            </a:r>
          </a:p>
        </p:txBody>
      </p:sp>
      <p:sp>
        <p:nvSpPr>
          <p:cNvPr id="125965" name="Rectangle 12"/>
          <p:cNvSpPr>
            <a:spLocks noChangeArrowheads="1"/>
          </p:cNvSpPr>
          <p:nvPr/>
        </p:nvSpPr>
        <p:spPr bwMode="auto">
          <a:xfrm>
            <a:off x="3000375" y="5429250"/>
            <a:ext cx="3692392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latin typeface="Tw Cen MT"/>
                <a:cs typeface="Tw Cen MT"/>
              </a:rPr>
              <a:t>Data, ACK (seq=x+1, ack=y+1 )</a:t>
            </a:r>
          </a:p>
        </p:txBody>
      </p:sp>
      <p:sp>
        <p:nvSpPr>
          <p:cNvPr id="240654" name="Rectangle 13"/>
          <p:cNvSpPr>
            <a:spLocks noChangeArrowheads="1"/>
          </p:cNvSpPr>
          <p:nvPr/>
        </p:nvSpPr>
        <p:spPr bwMode="auto">
          <a:xfrm>
            <a:off x="428625" y="2000250"/>
            <a:ext cx="71463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Tempo</a:t>
            </a:r>
          </a:p>
        </p:txBody>
      </p:sp>
      <p:sp>
        <p:nvSpPr>
          <p:cNvPr id="240655" name="Line 14"/>
          <p:cNvSpPr>
            <a:spLocks noChangeShapeType="1"/>
          </p:cNvSpPr>
          <p:nvPr/>
        </p:nvSpPr>
        <p:spPr bwMode="auto">
          <a:xfrm>
            <a:off x="785813" y="2428875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857626" y="1428750"/>
            <a:ext cx="1972415" cy="928688"/>
            <a:chOff x="4643438" y="1428736"/>
            <a:chExt cx="1972246" cy="928694"/>
          </a:xfrm>
        </p:grpSpPr>
        <p:sp>
          <p:nvSpPr>
            <p:cNvPr id="240659" name="TextBox 15"/>
            <p:cNvSpPr txBox="1">
              <a:spLocks noChangeArrowheads="1"/>
            </p:cNvSpPr>
            <p:nvPr/>
          </p:nvSpPr>
          <p:spPr bwMode="auto">
            <a:xfrm>
              <a:off x="4643438" y="1428736"/>
              <a:ext cx="1972246" cy="46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 dirty="0">
                  <a:solidFill>
                    <a:srgbClr val="000000"/>
                  </a:solidFill>
                  <a:latin typeface="Tw Cen MT"/>
                  <a:cs typeface="Tw Cen MT"/>
                </a:rPr>
                <a:t>Nº Seq. </a:t>
              </a:r>
              <a:r>
                <a:rPr lang="en-US" u="none" dirty="0" err="1">
                  <a:solidFill>
                    <a:srgbClr val="000000"/>
                  </a:solidFill>
                  <a:latin typeface="Tw Cen MT"/>
                  <a:cs typeface="Tw Cen MT"/>
                </a:rPr>
                <a:t>Inicial</a:t>
              </a:r>
              <a:endParaRPr lang="en-US" u="none" dirty="0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cxnSp>
          <p:nvCxnSpPr>
            <p:cNvPr id="240660" name="Straight Arrow Connector 17"/>
            <p:cNvCxnSpPr>
              <a:cxnSpLocks noChangeShapeType="1"/>
            </p:cNvCxnSpPr>
            <p:nvPr/>
          </p:nvCxnSpPr>
          <p:spPr bwMode="auto">
            <a:xfrm rot="5400000" flipH="1" flipV="1">
              <a:off x="4964909" y="1964521"/>
              <a:ext cx="428628" cy="357190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0657" name="TextBox 18"/>
          <p:cNvSpPr txBox="1">
            <a:spLocks noChangeArrowheads="1"/>
          </p:cNvSpPr>
          <p:nvPr/>
        </p:nvSpPr>
        <p:spPr bwMode="auto">
          <a:xfrm>
            <a:off x="7515225" y="3143250"/>
            <a:ext cx="139444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 err="1">
                <a:latin typeface="Tw Cen MT"/>
                <a:cs typeface="Tw Cen MT"/>
              </a:rPr>
              <a:t>Aloca</a:t>
            </a:r>
            <a:r>
              <a:rPr lang="en-US" sz="1800" u="none" dirty="0">
                <a:latin typeface="Tw Cen MT"/>
                <a:cs typeface="Tw Cen MT"/>
              </a:rPr>
              <a:t> Buffers</a:t>
            </a:r>
          </a:p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+ </a:t>
            </a:r>
            <a:r>
              <a:rPr lang="en-US" sz="1800" u="none" dirty="0" err="1">
                <a:latin typeface="Tw Cen MT"/>
                <a:cs typeface="Tw Cen MT"/>
              </a:rPr>
              <a:t>variáveis</a:t>
            </a:r>
            <a:r>
              <a:rPr lang="en-US" sz="1800" u="none" dirty="0">
                <a:latin typeface="Tw Cen MT"/>
                <a:cs typeface="Tw Cen MT"/>
              </a:rPr>
              <a:t> </a:t>
            </a:r>
            <a:r>
              <a:rPr lang="en-US" sz="1800" u="none" dirty="0" smtClean="0">
                <a:latin typeface="Tw Cen MT"/>
                <a:cs typeface="Tw Cen MT"/>
              </a:rPr>
              <a:t>de </a:t>
            </a:r>
            <a:r>
              <a:rPr lang="en-US" sz="1800" u="none" dirty="0" err="1" smtClean="0">
                <a:latin typeface="Tw Cen MT"/>
                <a:cs typeface="Tw Cen MT"/>
              </a:rPr>
              <a:t>sessão</a:t>
            </a:r>
            <a:endParaRPr lang="en-US" sz="1800" u="none" dirty="0">
              <a:latin typeface="Tw Cen MT"/>
              <a:cs typeface="Tw Cen MT"/>
            </a:endParaRPr>
          </a:p>
        </p:txBody>
      </p:sp>
      <p:sp>
        <p:nvSpPr>
          <p:cNvPr id="240658" name="TextBox 19"/>
          <p:cNvSpPr txBox="1">
            <a:spLocks noChangeArrowheads="1"/>
          </p:cNvSpPr>
          <p:nvPr/>
        </p:nvSpPr>
        <p:spPr bwMode="auto">
          <a:xfrm>
            <a:off x="428625" y="4643438"/>
            <a:ext cx="158003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latin typeface="Tw Cen MT"/>
                <a:cs typeface="Tw Cen MT"/>
              </a:rPr>
              <a:t>Aloca Buffers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+ variáveis de</a:t>
            </a:r>
          </a:p>
          <a:p>
            <a:pPr eaLnBrk="1" hangingPunct="1"/>
            <a:r>
              <a:rPr lang="en-US" sz="1800" u="none">
                <a:latin typeface="Tw Cen MT"/>
                <a:cs typeface="Tw Cen MT"/>
              </a:rPr>
              <a:t>sessão</a:t>
            </a:r>
          </a:p>
        </p:txBody>
      </p:sp>
    </p:spTree>
    <p:extLst>
      <p:ext uri="{BB962C8B-B14F-4D97-AF65-F5344CB8AC3E}">
        <p14:creationId xmlns:p14="http://schemas.microsoft.com/office/powerpoint/2010/main" val="3893467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animBg="1"/>
      <p:bldP spid="125959" grpId="0" animBg="1"/>
      <p:bldP spid="125960" grpId="0" animBg="1"/>
      <p:bldP spid="125963" grpId="0"/>
      <p:bldP spid="125964" grpId="0"/>
      <p:bldP spid="12596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15375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3600" dirty="0">
                <a:latin typeface="Tw Cen MT"/>
                <a:ea typeface="ＭＳ Ｐゴシック" charset="0"/>
                <a:cs typeface="Tw Cen MT"/>
              </a:rPr>
              <a:t>Fecho da conexão com um protocolo assimétrico</a:t>
            </a:r>
          </a:p>
        </p:txBody>
      </p:sp>
      <p:sp>
        <p:nvSpPr>
          <p:cNvPr id="244740" name="Rectangle 3"/>
          <p:cNvSpPr>
            <a:spLocks noChangeArrowheads="1"/>
          </p:cNvSpPr>
          <p:nvPr/>
        </p:nvSpPr>
        <p:spPr bwMode="auto">
          <a:xfrm>
            <a:off x="3144838" y="1914525"/>
            <a:ext cx="673100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41" name="Rectangle 4"/>
          <p:cNvSpPr>
            <a:spLocks noChangeArrowheads="1"/>
          </p:cNvSpPr>
          <p:nvPr/>
        </p:nvSpPr>
        <p:spPr bwMode="auto">
          <a:xfrm>
            <a:off x="6802438" y="1914525"/>
            <a:ext cx="671512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42" name="Line 5"/>
          <p:cNvSpPr>
            <a:spLocks noChangeShapeType="1"/>
          </p:cNvSpPr>
          <p:nvPr/>
        </p:nvSpPr>
        <p:spPr bwMode="auto">
          <a:xfrm>
            <a:off x="3824288" y="2441575"/>
            <a:ext cx="2971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43" name="Line 6"/>
          <p:cNvSpPr>
            <a:spLocks noChangeShapeType="1"/>
          </p:cNvSpPr>
          <p:nvPr/>
        </p:nvSpPr>
        <p:spPr bwMode="auto">
          <a:xfrm flipH="1">
            <a:off x="3824288" y="4270375"/>
            <a:ext cx="2971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44" name="Line 7"/>
          <p:cNvSpPr>
            <a:spLocks noChangeShapeType="1"/>
          </p:cNvSpPr>
          <p:nvPr/>
        </p:nvSpPr>
        <p:spPr bwMode="auto">
          <a:xfrm>
            <a:off x="3824288" y="4117975"/>
            <a:ext cx="25146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45" name="Rectangle 8"/>
          <p:cNvSpPr>
            <a:spLocks noChangeArrowheads="1"/>
          </p:cNvSpPr>
          <p:nvPr/>
        </p:nvSpPr>
        <p:spPr bwMode="auto">
          <a:xfrm>
            <a:off x="3122613" y="1468438"/>
            <a:ext cx="71694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A</a:t>
            </a:r>
          </a:p>
        </p:txBody>
      </p:sp>
      <p:sp>
        <p:nvSpPr>
          <p:cNvPr id="244746" name="Rectangle 9"/>
          <p:cNvSpPr>
            <a:spLocks noChangeArrowheads="1"/>
          </p:cNvSpPr>
          <p:nvPr/>
        </p:nvSpPr>
        <p:spPr bwMode="auto">
          <a:xfrm>
            <a:off x="6780213" y="1468438"/>
            <a:ext cx="69560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B</a:t>
            </a:r>
          </a:p>
        </p:txBody>
      </p:sp>
      <p:sp>
        <p:nvSpPr>
          <p:cNvPr id="244747" name="Rectangle 10"/>
          <p:cNvSpPr>
            <a:spLocks noChangeArrowheads="1"/>
          </p:cNvSpPr>
          <p:nvPr/>
        </p:nvSpPr>
        <p:spPr bwMode="auto">
          <a:xfrm>
            <a:off x="5027613" y="2230438"/>
            <a:ext cx="58118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data</a:t>
            </a:r>
          </a:p>
        </p:txBody>
      </p:sp>
      <p:sp>
        <p:nvSpPr>
          <p:cNvPr id="244748" name="Rectangle 11"/>
          <p:cNvSpPr>
            <a:spLocks noChangeArrowheads="1"/>
          </p:cNvSpPr>
          <p:nvPr/>
        </p:nvSpPr>
        <p:spPr bwMode="auto">
          <a:xfrm>
            <a:off x="4875213" y="3983038"/>
            <a:ext cx="1668025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disconnect request</a:t>
            </a:r>
          </a:p>
        </p:txBody>
      </p:sp>
      <p:sp>
        <p:nvSpPr>
          <p:cNvPr id="244749" name="Rectangle 12"/>
          <p:cNvSpPr>
            <a:spLocks noChangeArrowheads="1"/>
          </p:cNvSpPr>
          <p:nvPr/>
        </p:nvSpPr>
        <p:spPr bwMode="auto">
          <a:xfrm>
            <a:off x="5942013" y="4973638"/>
            <a:ext cx="58118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data</a:t>
            </a:r>
          </a:p>
        </p:txBody>
      </p:sp>
      <p:sp>
        <p:nvSpPr>
          <p:cNvPr id="244750" name="Rectangle 13"/>
          <p:cNvSpPr>
            <a:spLocks noChangeArrowheads="1"/>
          </p:cNvSpPr>
          <p:nvPr/>
        </p:nvSpPr>
        <p:spPr bwMode="auto">
          <a:xfrm>
            <a:off x="1828800" y="2763838"/>
            <a:ext cx="71463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Tempo</a:t>
            </a:r>
          </a:p>
        </p:txBody>
      </p:sp>
      <p:sp>
        <p:nvSpPr>
          <p:cNvPr id="244751" name="Line 14"/>
          <p:cNvSpPr>
            <a:spLocks noChangeShapeType="1"/>
          </p:cNvSpPr>
          <p:nvPr/>
        </p:nvSpPr>
        <p:spPr bwMode="auto">
          <a:xfrm>
            <a:off x="2225675" y="3203575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52" name="AutoShape 15"/>
          <p:cNvSpPr>
            <a:spLocks noChangeArrowheads="1"/>
          </p:cNvSpPr>
          <p:nvPr/>
        </p:nvSpPr>
        <p:spPr bwMode="auto">
          <a:xfrm>
            <a:off x="6345238" y="4581525"/>
            <a:ext cx="215900" cy="215900"/>
          </a:xfrm>
          <a:prstGeom prst="star16">
            <a:avLst>
              <a:gd name="adj" fmla="val 375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4753" name="Rectangle 16"/>
          <p:cNvSpPr>
            <a:spLocks noChangeArrowheads="1"/>
          </p:cNvSpPr>
          <p:nvPr/>
        </p:nvSpPr>
        <p:spPr bwMode="auto">
          <a:xfrm>
            <a:off x="990600" y="5943600"/>
            <a:ext cx="7557483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Este protocolo conduziria à quebra abrupta de conexões com perca de dados</a:t>
            </a:r>
          </a:p>
        </p:txBody>
      </p:sp>
    </p:spTree>
    <p:extLst>
      <p:ext uri="{BB962C8B-B14F-4D97-AF65-F5344CB8AC3E}">
        <p14:creationId xmlns:p14="http://schemas.microsoft.com/office/powerpoint/2010/main" val="2236100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Fecho da conexão TCP</a:t>
            </a:r>
          </a:p>
        </p:txBody>
      </p:sp>
      <p:sp>
        <p:nvSpPr>
          <p:cNvPr id="246788" name="Rectangle 3"/>
          <p:cNvSpPr>
            <a:spLocks noChangeArrowheads="1"/>
          </p:cNvSpPr>
          <p:nvPr/>
        </p:nvSpPr>
        <p:spPr bwMode="auto">
          <a:xfrm>
            <a:off x="2081213" y="2274888"/>
            <a:ext cx="671512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6789" name="Rectangle 4"/>
          <p:cNvSpPr>
            <a:spLocks noChangeArrowheads="1"/>
          </p:cNvSpPr>
          <p:nvPr/>
        </p:nvSpPr>
        <p:spPr bwMode="auto">
          <a:xfrm>
            <a:off x="7696200" y="2286000"/>
            <a:ext cx="673100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9030" name="Line 5"/>
          <p:cNvSpPr>
            <a:spLocks noChangeShapeType="1"/>
          </p:cNvSpPr>
          <p:nvPr/>
        </p:nvSpPr>
        <p:spPr bwMode="auto">
          <a:xfrm>
            <a:off x="2759075" y="2420938"/>
            <a:ext cx="4860925" cy="779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9031" name="Line 6"/>
          <p:cNvSpPr>
            <a:spLocks noChangeShapeType="1"/>
          </p:cNvSpPr>
          <p:nvPr/>
        </p:nvSpPr>
        <p:spPr bwMode="auto">
          <a:xfrm flipH="1">
            <a:off x="2759075" y="3276600"/>
            <a:ext cx="4937125" cy="668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9032" name="Line 7"/>
          <p:cNvSpPr>
            <a:spLocks noChangeShapeType="1"/>
          </p:cNvSpPr>
          <p:nvPr/>
        </p:nvSpPr>
        <p:spPr bwMode="auto">
          <a:xfrm>
            <a:off x="2759075" y="4859338"/>
            <a:ext cx="4937125" cy="779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246793" name="Rectangle 8"/>
          <p:cNvSpPr>
            <a:spLocks noChangeArrowheads="1"/>
          </p:cNvSpPr>
          <p:nvPr/>
        </p:nvSpPr>
        <p:spPr bwMode="auto">
          <a:xfrm>
            <a:off x="2058988" y="1828800"/>
            <a:ext cx="71694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A</a:t>
            </a:r>
          </a:p>
        </p:txBody>
      </p:sp>
      <p:sp>
        <p:nvSpPr>
          <p:cNvPr id="246794" name="Rectangle 9"/>
          <p:cNvSpPr>
            <a:spLocks noChangeArrowheads="1"/>
          </p:cNvSpPr>
          <p:nvPr/>
        </p:nvSpPr>
        <p:spPr bwMode="auto">
          <a:xfrm>
            <a:off x="7673975" y="1763713"/>
            <a:ext cx="69560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Host B</a:t>
            </a:r>
          </a:p>
        </p:txBody>
      </p:sp>
      <p:sp>
        <p:nvSpPr>
          <p:cNvPr id="129035" name="Rectangle 10"/>
          <p:cNvSpPr>
            <a:spLocks noChangeArrowheads="1"/>
          </p:cNvSpPr>
          <p:nvPr/>
        </p:nvSpPr>
        <p:spPr bwMode="auto">
          <a:xfrm>
            <a:off x="3657600" y="2209800"/>
            <a:ext cx="2974071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disconnect request (FIN, seq = x )</a:t>
            </a:r>
          </a:p>
        </p:txBody>
      </p:sp>
      <p:sp>
        <p:nvSpPr>
          <p:cNvPr id="246796" name="Rectangle 11"/>
          <p:cNvSpPr>
            <a:spLocks noChangeArrowheads="1"/>
          </p:cNvSpPr>
          <p:nvPr/>
        </p:nvSpPr>
        <p:spPr bwMode="auto">
          <a:xfrm>
            <a:off x="762000" y="2438400"/>
            <a:ext cx="71463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Tempo</a:t>
            </a:r>
          </a:p>
        </p:txBody>
      </p:sp>
      <p:sp>
        <p:nvSpPr>
          <p:cNvPr id="246797" name="Line 12"/>
          <p:cNvSpPr>
            <a:spLocks noChangeShapeType="1"/>
          </p:cNvSpPr>
          <p:nvPr/>
        </p:nvSpPr>
        <p:spPr bwMode="auto">
          <a:xfrm>
            <a:off x="1158875" y="2878138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9038" name="Rectangle 13"/>
          <p:cNvSpPr>
            <a:spLocks noChangeArrowheads="1"/>
          </p:cNvSpPr>
          <p:nvPr/>
        </p:nvSpPr>
        <p:spPr bwMode="auto">
          <a:xfrm>
            <a:off x="3962400" y="5562600"/>
            <a:ext cx="2096427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ack ( ACK, ack = y+1 )</a:t>
            </a:r>
          </a:p>
        </p:txBody>
      </p:sp>
      <p:sp>
        <p:nvSpPr>
          <p:cNvPr id="129039" name="Line 14"/>
          <p:cNvSpPr>
            <a:spLocks noChangeShapeType="1"/>
          </p:cNvSpPr>
          <p:nvPr/>
        </p:nvSpPr>
        <p:spPr bwMode="auto">
          <a:xfrm flipH="1">
            <a:off x="2759075" y="4114800"/>
            <a:ext cx="493712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29040" name="Rectangle 15"/>
          <p:cNvSpPr>
            <a:spLocks noChangeArrowheads="1"/>
          </p:cNvSpPr>
          <p:nvPr/>
        </p:nvSpPr>
        <p:spPr bwMode="auto">
          <a:xfrm>
            <a:off x="4191000" y="3124200"/>
            <a:ext cx="2096427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ack ( ACK, ack = x+1 )</a:t>
            </a:r>
          </a:p>
        </p:txBody>
      </p:sp>
      <p:sp>
        <p:nvSpPr>
          <p:cNvPr id="129041" name="Rectangle 16"/>
          <p:cNvSpPr>
            <a:spLocks noChangeArrowheads="1"/>
          </p:cNvSpPr>
          <p:nvPr/>
        </p:nvSpPr>
        <p:spPr bwMode="auto">
          <a:xfrm>
            <a:off x="3571875" y="4572000"/>
            <a:ext cx="3887282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latin typeface="Tw Cen MT"/>
                <a:cs typeface="Tw Cen MT"/>
              </a:rPr>
              <a:t>disconnect request (FIN, seq = y, ack = x+1 )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71500" y="4648199"/>
            <a:ext cx="1500188" cy="1599594"/>
            <a:chOff x="571472" y="4648200"/>
            <a:chExt cx="1500198" cy="1599861"/>
          </a:xfrm>
        </p:grpSpPr>
        <p:grpSp>
          <p:nvGrpSpPr>
            <p:cNvPr id="246803" name="Group 21"/>
            <p:cNvGrpSpPr>
              <a:grpSpLocks/>
            </p:cNvGrpSpPr>
            <p:nvPr/>
          </p:nvGrpSpPr>
          <p:grpSpPr bwMode="auto">
            <a:xfrm>
              <a:off x="571472" y="4648200"/>
              <a:ext cx="1500198" cy="1599861"/>
              <a:chOff x="571472" y="4648200"/>
              <a:chExt cx="1500198" cy="1599861"/>
            </a:xfrm>
          </p:grpSpPr>
          <p:sp>
            <p:nvSpPr>
              <p:cNvPr id="246805" name="Rectangle 17"/>
              <p:cNvSpPr>
                <a:spLocks noChangeArrowheads="1"/>
              </p:cNvSpPr>
              <p:nvPr/>
            </p:nvSpPr>
            <p:spPr bwMode="auto">
              <a:xfrm>
                <a:off x="571472" y="4648200"/>
                <a:ext cx="774055" cy="3187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600" u="none">
                    <a:latin typeface="Tw Cen MT"/>
                    <a:cs typeface="Tw Cen MT"/>
                  </a:rPr>
                  <a:t>timeout</a:t>
                </a:r>
              </a:p>
            </p:txBody>
          </p:sp>
          <p:sp>
            <p:nvSpPr>
              <p:cNvPr id="246806" name="Line 18"/>
              <p:cNvSpPr>
                <a:spLocks noChangeShapeType="1"/>
              </p:cNvSpPr>
              <p:nvPr/>
            </p:nvSpPr>
            <p:spPr bwMode="auto">
              <a:xfrm>
                <a:off x="1676400" y="4876800"/>
                <a:ext cx="0" cy="12192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  <p:sp>
            <p:nvSpPr>
              <p:cNvPr id="246807" name="Rectangle 19"/>
              <p:cNvSpPr>
                <a:spLocks noChangeArrowheads="1"/>
              </p:cNvSpPr>
              <p:nvPr/>
            </p:nvSpPr>
            <p:spPr bwMode="auto">
              <a:xfrm>
                <a:off x="785786" y="5929330"/>
                <a:ext cx="436120" cy="3187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 eaLnBrk="0" hangingPunct="0">
                  <a:lnSpc>
                    <a:spcPct val="90000"/>
                  </a:lnSpc>
                </a:pPr>
                <a:r>
                  <a:rPr lang="en-US" sz="1600" u="none">
                    <a:latin typeface="Tw Cen MT"/>
                    <a:cs typeface="Tw Cen MT"/>
                  </a:rPr>
                  <a:t>fim</a:t>
                </a:r>
              </a:p>
            </p:txBody>
          </p:sp>
          <p:sp>
            <p:nvSpPr>
              <p:cNvPr id="246808" name="Line 20"/>
              <p:cNvSpPr>
                <a:spLocks noChangeShapeType="1"/>
              </p:cNvSpPr>
              <p:nvPr/>
            </p:nvSpPr>
            <p:spPr bwMode="auto">
              <a:xfrm flipH="1">
                <a:off x="1385870" y="6096000"/>
                <a:ext cx="685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>
                  <a:latin typeface="Tw Cen MT"/>
                  <a:cs typeface="Tw Cen MT"/>
                </a:endParaRPr>
              </a:p>
            </p:txBody>
          </p:sp>
        </p:grpSp>
        <p:sp>
          <p:nvSpPr>
            <p:cNvPr id="246804" name="Line 20"/>
            <p:cNvSpPr>
              <a:spLocks noChangeShapeType="1"/>
            </p:cNvSpPr>
            <p:nvPr/>
          </p:nvSpPr>
          <p:spPr bwMode="auto">
            <a:xfrm flipH="1">
              <a:off x="1385870" y="4857760"/>
              <a:ext cx="685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3618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0" grpId="0" animBg="1"/>
      <p:bldP spid="129031" grpId="0" animBg="1"/>
      <p:bldP spid="129032" grpId="0" animBg="1"/>
      <p:bldP spid="129035" grpId="0"/>
      <p:bldP spid="129038" grpId="0"/>
      <p:bldP spid="129039" grpId="0" animBg="1"/>
      <p:bldP spid="129040" grpId="0"/>
      <p:bldP spid="12904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838200"/>
          </a:xfrm>
        </p:spPr>
        <p:txBody>
          <a:bodyPr/>
          <a:lstStyle/>
          <a:p>
            <a:pPr eaLnBrk="1" hangingPunct="1"/>
            <a:r>
              <a:rPr lang="pt-PT" sz="3600" b="1">
                <a:latin typeface="Tahoma" charset="0"/>
                <a:ea typeface="ＭＳ Ｐゴシック" charset="0"/>
                <a:cs typeface="ＭＳ Ｐゴシック" charset="0"/>
              </a:rPr>
              <a:t>Evolução do estado de uma conexão</a:t>
            </a:r>
          </a:p>
        </p:txBody>
      </p:sp>
      <p:pic>
        <p:nvPicPr>
          <p:cNvPr id="248836" name="Picture 3" descr="transCli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8" y="1428750"/>
            <a:ext cx="4799012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8837" name="Picture 4" descr="transServ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4038600" cy="3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8838" name="Text Box 5"/>
          <p:cNvSpPr txBox="1">
            <a:spLocks noChangeArrowheads="1"/>
          </p:cNvSpPr>
          <p:nvPr/>
        </p:nvSpPr>
        <p:spPr bwMode="auto">
          <a:xfrm>
            <a:off x="685800" y="5867400"/>
            <a:ext cx="320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i="1" u="none">
                <a:latin typeface="Comic Sans MS" charset="0"/>
              </a:rPr>
              <a:t>TCP client lifecycle</a:t>
            </a:r>
            <a:endParaRPr lang="en-US" sz="1000" b="1" i="1" u="none">
              <a:latin typeface="Times New Roman" charset="0"/>
            </a:endParaRPr>
          </a:p>
        </p:txBody>
      </p:sp>
      <p:sp>
        <p:nvSpPr>
          <p:cNvPr id="248840" name="TextBox 7"/>
          <p:cNvSpPr txBox="1">
            <a:spLocks noChangeArrowheads="1"/>
          </p:cNvSpPr>
          <p:nvPr/>
        </p:nvSpPr>
        <p:spPr bwMode="auto">
          <a:xfrm>
            <a:off x="0" y="1595438"/>
            <a:ext cx="1219200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WAIT:</a:t>
            </a:r>
          </a:p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30 s  a 2 min</a:t>
            </a: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3200400" y="1295400"/>
            <a:ext cx="1295400" cy="7381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Pedido de 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conexão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(aplicação)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3378200" y="1990725"/>
            <a:ext cx="133032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Envio de 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Segmento SYN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3429000" y="2995613"/>
            <a:ext cx="965200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de ACK ao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SYN</a:t>
            </a: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3352800" y="4367213"/>
            <a:ext cx="1295400" cy="738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Fecho da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Conexão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(aplicação)</a:t>
            </a: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2943225" y="5053013"/>
            <a:ext cx="966788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Envio de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Segmento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FIN</a:t>
            </a:r>
          </a:p>
        </p:txBody>
      </p: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254000" y="4732338"/>
            <a:ext cx="965200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de ACK ao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Semento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FIN</a:t>
            </a:r>
          </a:p>
        </p:txBody>
      </p:sp>
      <p:sp>
        <p:nvSpPr>
          <p:cNvPr id="15" name="TextBox 7"/>
          <p:cNvSpPr txBox="1">
            <a:spLocks noChangeArrowheads="1"/>
          </p:cNvSpPr>
          <p:nvPr/>
        </p:nvSpPr>
        <p:spPr bwMode="auto">
          <a:xfrm>
            <a:off x="120650" y="3200400"/>
            <a:ext cx="928688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 b="1" u="none" dirty="0" err="1">
                <a:solidFill>
                  <a:srgbClr val="C00000"/>
                </a:solidFill>
              </a:rPr>
              <a:t>Recepção</a:t>
            </a:r>
            <a:endParaRPr lang="en-US" sz="1200" b="1" u="none" dirty="0">
              <a:solidFill>
                <a:srgbClr val="C00000"/>
              </a:solidFill>
            </a:endParaRPr>
          </a:p>
          <a:p>
            <a:pPr algn="r" eaLnBrk="1" hangingPunct="1"/>
            <a:r>
              <a:rPr lang="en-US" sz="1200" b="1" u="none" dirty="0">
                <a:solidFill>
                  <a:srgbClr val="C00000"/>
                </a:solidFill>
              </a:rPr>
              <a:t>de </a:t>
            </a:r>
            <a:r>
              <a:rPr lang="en-US" sz="1200" b="1" u="none" dirty="0" err="1">
                <a:solidFill>
                  <a:srgbClr val="C00000"/>
                </a:solidFill>
              </a:rPr>
              <a:t>seg</a:t>
            </a:r>
            <a:r>
              <a:rPr lang="en-US" sz="1200" b="1" u="none" dirty="0">
                <a:solidFill>
                  <a:srgbClr val="C00000"/>
                </a:solidFill>
              </a:rPr>
              <a:t>.</a:t>
            </a:r>
          </a:p>
          <a:p>
            <a:pPr algn="r" eaLnBrk="1" hangingPunct="1"/>
            <a:r>
              <a:rPr lang="en-US" sz="1200" b="1" u="none" dirty="0">
                <a:solidFill>
                  <a:srgbClr val="C00000"/>
                </a:solidFill>
              </a:rPr>
              <a:t>FIN</a:t>
            </a: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1169988" y="29718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 dirty="0" err="1">
                <a:solidFill>
                  <a:srgbClr val="C00000"/>
                </a:solidFill>
              </a:rPr>
              <a:t>Envio</a:t>
            </a:r>
            <a:r>
              <a:rPr lang="en-US" sz="1200" b="1" u="none" dirty="0">
                <a:solidFill>
                  <a:srgbClr val="C00000"/>
                </a:solidFill>
              </a:rPr>
              <a:t> de</a:t>
            </a:r>
          </a:p>
          <a:p>
            <a:pPr eaLnBrk="1" hangingPunct="1"/>
            <a:r>
              <a:rPr lang="en-US" sz="1200" b="1" u="none" dirty="0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248848" name="Text Box 5"/>
          <p:cNvSpPr txBox="1">
            <a:spLocks noChangeArrowheads="1"/>
          </p:cNvSpPr>
          <p:nvPr/>
        </p:nvSpPr>
        <p:spPr bwMode="auto">
          <a:xfrm>
            <a:off x="5715000" y="5867400"/>
            <a:ext cx="3200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000" b="1" i="1" u="none">
                <a:latin typeface="Comic Sans MS" charset="0"/>
              </a:rPr>
              <a:t>TCP server lifecycle</a:t>
            </a:r>
            <a:endParaRPr lang="en-US" sz="1000" b="1" i="1" u="none">
              <a:latin typeface="Times New Roman" charset="0"/>
            </a:endParaRPr>
          </a:p>
        </p:txBody>
      </p:sp>
      <p:sp>
        <p:nvSpPr>
          <p:cNvPr id="18" name="TextBox 7"/>
          <p:cNvSpPr txBox="1">
            <a:spLocks noChangeArrowheads="1"/>
          </p:cNvSpPr>
          <p:nvPr/>
        </p:nvSpPr>
        <p:spPr bwMode="auto">
          <a:xfrm>
            <a:off x="7620000" y="1219200"/>
            <a:ext cx="1192213" cy="1169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Criação do 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socket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e estado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LISTEN</a:t>
            </a:r>
          </a:p>
          <a:p>
            <a:pPr eaLnBrk="1" hangingPunct="1"/>
            <a:r>
              <a:rPr lang="en-US" sz="1400" b="1" u="none">
                <a:solidFill>
                  <a:srgbClr val="105638"/>
                </a:solidFill>
              </a:rPr>
              <a:t>(aplicação)</a:t>
            </a:r>
          </a:p>
        </p:txBody>
      </p:sp>
      <p:sp>
        <p:nvSpPr>
          <p:cNvPr id="19" name="TextBox 7"/>
          <p:cNvSpPr txBox="1">
            <a:spLocks noChangeArrowheads="1"/>
          </p:cNvSpPr>
          <p:nvPr/>
        </p:nvSpPr>
        <p:spPr bwMode="auto">
          <a:xfrm>
            <a:off x="7848600" y="3429000"/>
            <a:ext cx="109855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de seg. SYN</a:t>
            </a: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7772400" y="5029200"/>
            <a:ext cx="925513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de ACK</a:t>
            </a:r>
          </a:p>
        </p:txBody>
      </p:sp>
      <p:sp>
        <p:nvSpPr>
          <p:cNvPr id="21" name="TextBox 7"/>
          <p:cNvSpPr txBox="1">
            <a:spLocks noChangeArrowheads="1"/>
          </p:cNvSpPr>
          <p:nvPr/>
        </p:nvSpPr>
        <p:spPr bwMode="auto">
          <a:xfrm>
            <a:off x="7848600" y="3895725"/>
            <a:ext cx="101282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Envio de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ACK e SYN</a:t>
            </a:r>
          </a:p>
        </p:txBody>
      </p: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5029200" y="5405438"/>
            <a:ext cx="925513" cy="4619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de FIN</a:t>
            </a: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5851525" y="4800600"/>
            <a:ext cx="85407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Envio de</a:t>
            </a:r>
          </a:p>
          <a:p>
            <a:pPr eaLnBrk="1" hangingPunct="1"/>
            <a:r>
              <a:rPr lang="en-US" sz="1200" b="1" u="none">
                <a:solidFill>
                  <a:srgbClr val="C00000"/>
                </a:solidFill>
              </a:rPr>
              <a:t>ACK</a:t>
            </a:r>
          </a:p>
        </p:txBody>
      </p:sp>
      <p:sp>
        <p:nvSpPr>
          <p:cNvPr id="24" name="TextBox 7"/>
          <p:cNvSpPr txBox="1">
            <a:spLocks noChangeArrowheads="1"/>
          </p:cNvSpPr>
          <p:nvPr/>
        </p:nvSpPr>
        <p:spPr bwMode="auto">
          <a:xfrm>
            <a:off x="4800600" y="3733800"/>
            <a:ext cx="85407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Envio de</a:t>
            </a:r>
          </a:p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FIN</a:t>
            </a:r>
          </a:p>
        </p:txBody>
      </p:sp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4846638" y="2209800"/>
            <a:ext cx="96043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Recepção</a:t>
            </a:r>
          </a:p>
          <a:p>
            <a:pPr algn="r" eaLnBrk="1" hangingPunct="1"/>
            <a:r>
              <a:rPr lang="en-US" sz="1200" b="1" u="none">
                <a:solidFill>
                  <a:srgbClr val="C00000"/>
                </a:solidFill>
              </a:rPr>
              <a:t>De ACK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724400" y="1219200"/>
            <a:ext cx="4343400" cy="495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7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0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/>
                <a:ea typeface="ＭＳ Ｐゴシック" charset="0"/>
                <a:cs typeface="Tw Cen MT"/>
              </a:rPr>
              <a:t>Números de sequência iniciais</a:t>
            </a:r>
          </a:p>
        </p:txBody>
      </p:sp>
      <p:sp>
        <p:nvSpPr>
          <p:cNvPr id="242692" name="Rectangle 3"/>
          <p:cNvSpPr>
            <a:spLocks noChangeArrowheads="1"/>
          </p:cNvSpPr>
          <p:nvPr/>
        </p:nvSpPr>
        <p:spPr bwMode="auto">
          <a:xfrm>
            <a:off x="457200" y="1371600"/>
            <a:ext cx="8153400" cy="4750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É essencial que, dadas as características da rede, os pacotes atrasados de uma conexão fechada não sejam interpretados como pacotes válidos de uma nova conexão entre os mesmos </a:t>
            </a:r>
            <a:r>
              <a:rPr lang="pt-PT" sz="1600" i="1" u="none" dirty="0" err="1">
                <a:latin typeface="Tw Cen MT"/>
                <a:cs typeface="Tw Cen MT"/>
              </a:rPr>
              <a:t>sockets</a:t>
            </a:r>
            <a:r>
              <a:rPr lang="pt-PT" sz="1600" u="none" dirty="0">
                <a:latin typeface="Tw Cen MT"/>
                <a:cs typeface="Tw Cen MT"/>
              </a:rPr>
              <a:t>. As técnicas usadas para lidar com este problema são uma ou mais das várias apresentadas a seguir: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Ao fechar-se normalmente uma conexão espera-se o </a:t>
            </a:r>
            <a:r>
              <a:rPr lang="ja-JP" altLang="pt-PT" sz="1600" u="none" dirty="0">
                <a:latin typeface="Tw Cen MT"/>
                <a:cs typeface="Tw Cen MT"/>
              </a:rPr>
              <a:t>“</a:t>
            </a:r>
            <a:r>
              <a:rPr lang="pt-PT" sz="1600" u="none" dirty="0" err="1">
                <a:latin typeface="Tw Cen MT"/>
                <a:cs typeface="Tw Cen MT"/>
              </a:rPr>
              <a:t>Maximum</a:t>
            </a:r>
            <a:r>
              <a:rPr lang="pt-PT" sz="1600" u="none" dirty="0">
                <a:latin typeface="Tw Cen MT"/>
                <a:cs typeface="Tw Cen MT"/>
              </a:rPr>
              <a:t> Network </a:t>
            </a:r>
            <a:r>
              <a:rPr lang="pt-PT" sz="1600" u="none" dirty="0" err="1">
                <a:latin typeface="Tw Cen MT"/>
                <a:cs typeface="Tw Cen MT"/>
              </a:rPr>
              <a:t>Packet</a:t>
            </a:r>
            <a:r>
              <a:rPr lang="pt-PT" sz="1600" u="none" dirty="0">
                <a:latin typeface="Tw Cen MT"/>
                <a:cs typeface="Tw Cen MT"/>
              </a:rPr>
              <a:t> </a:t>
            </a:r>
            <a:r>
              <a:rPr lang="pt-PT" sz="1600" u="none" dirty="0" err="1">
                <a:latin typeface="Tw Cen MT"/>
                <a:cs typeface="Tw Cen MT"/>
              </a:rPr>
              <a:t>Life</a:t>
            </a:r>
            <a:r>
              <a:rPr lang="pt-PT" sz="1600" u="none" dirty="0">
                <a:latin typeface="Tw Cen MT"/>
                <a:cs typeface="Tw Cen MT"/>
              </a:rPr>
              <a:t> Time</a:t>
            </a:r>
            <a:r>
              <a:rPr lang="ja-JP" altLang="pt-PT" sz="1600" u="none" dirty="0">
                <a:latin typeface="Tw Cen MT"/>
                <a:cs typeface="Tw Cen MT"/>
              </a:rPr>
              <a:t>”</a:t>
            </a:r>
            <a:r>
              <a:rPr lang="pt-PT" sz="1600" u="none" dirty="0">
                <a:latin typeface="Tw Cen MT"/>
                <a:cs typeface="Tw Cen MT"/>
              </a:rPr>
              <a:t> ( MNPLT) antes de libertar as portas e os números de sequência (</a:t>
            </a:r>
            <a:r>
              <a:rPr lang="ja-JP" altLang="pt-PT" sz="1600" u="none" dirty="0">
                <a:latin typeface="Tw Cen MT"/>
                <a:cs typeface="Tw Cen MT"/>
              </a:rPr>
              <a:t>“</a:t>
            </a:r>
            <a:r>
              <a:rPr lang="pt-PT" sz="1600" u="none" dirty="0">
                <a:latin typeface="Tw Cen MT"/>
                <a:cs typeface="Tw Cen MT"/>
              </a:rPr>
              <a:t>estado TIME-WAIT</a:t>
            </a:r>
            <a:r>
              <a:rPr lang="ja-JP" altLang="pt-PT" sz="1600" u="none" dirty="0">
                <a:latin typeface="Tw Cen MT"/>
                <a:cs typeface="Tw Cen MT"/>
              </a:rPr>
              <a:t>”</a:t>
            </a:r>
            <a:r>
              <a:rPr lang="pt-PT" sz="1600" u="none" dirty="0">
                <a:latin typeface="Tw Cen MT"/>
                <a:cs typeface="Tw Cen MT"/>
              </a:rPr>
              <a:t> no fecho de um </a:t>
            </a:r>
            <a:r>
              <a:rPr lang="pt-PT" sz="1600" i="1" u="none" dirty="0" err="1">
                <a:latin typeface="Tw Cen MT"/>
                <a:cs typeface="Tw Cen MT"/>
              </a:rPr>
              <a:t>socket</a:t>
            </a:r>
            <a:r>
              <a:rPr lang="pt-PT" sz="1600" u="none" dirty="0">
                <a:latin typeface="Tw Cen MT"/>
                <a:cs typeface="Tw Cen MT"/>
              </a:rPr>
              <a:t> que dura 30 segundos – em algumas implementações pode atingir 1 ou 2 minutos).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Após o </a:t>
            </a:r>
            <a:r>
              <a:rPr lang="ja-JP" altLang="pt-PT" sz="1600" u="none" dirty="0">
                <a:latin typeface="Tw Cen MT"/>
                <a:cs typeface="Tw Cen MT"/>
              </a:rPr>
              <a:t>“</a:t>
            </a:r>
            <a:r>
              <a:rPr lang="pt-PT" sz="1600" i="1" u="none" dirty="0" err="1">
                <a:latin typeface="Tw Cen MT"/>
                <a:cs typeface="Tw Cen MT"/>
              </a:rPr>
              <a:t>boot</a:t>
            </a:r>
            <a:r>
              <a:rPr lang="ja-JP" altLang="pt-PT" sz="1600" u="none" dirty="0">
                <a:latin typeface="Tw Cen MT"/>
                <a:cs typeface="Tw Cen MT"/>
              </a:rPr>
              <a:t>”</a:t>
            </a:r>
            <a:r>
              <a:rPr lang="pt-PT" sz="1600" u="none" dirty="0">
                <a:latin typeface="Tw Cen MT"/>
                <a:cs typeface="Tw Cen MT"/>
              </a:rPr>
              <a:t> espera-se o MNPLT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Determinar o MNPLT adequado é delicado, o que conduz a valores muito elevados deste parâmetro, e portanto desinteressantes (</a:t>
            </a:r>
            <a:r>
              <a:rPr lang="pt-PT" sz="1600" u="none" dirty="0" err="1">
                <a:latin typeface="Tw Cen MT"/>
                <a:cs typeface="Tw Cen MT"/>
              </a:rPr>
              <a:t>actualmente</a:t>
            </a:r>
            <a:r>
              <a:rPr lang="pt-PT" sz="1600" u="none" dirty="0">
                <a:latin typeface="Tw Cen MT"/>
                <a:cs typeface="Tw Cen MT"/>
              </a:rPr>
              <a:t> vale 3 minutos)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Usa-se um relógio </a:t>
            </a:r>
            <a:r>
              <a:rPr lang="pt-PT" sz="1600" u="none" dirty="0" err="1">
                <a:latin typeface="Tw Cen MT"/>
                <a:cs typeface="Tw Cen MT"/>
              </a:rPr>
              <a:t>monotonicamente</a:t>
            </a:r>
            <a:r>
              <a:rPr lang="pt-PT" sz="1600" u="none" dirty="0">
                <a:latin typeface="Tw Cen MT"/>
                <a:cs typeface="Tw Cen MT"/>
              </a:rPr>
              <a:t> crescente para gerar os números de sequência iniciais o que exige números de sequência com muitos bits se os canais admitem grandes velocidades de transmissão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1600" u="none" dirty="0">
                <a:latin typeface="Tw Cen MT"/>
                <a:cs typeface="Tw Cen MT"/>
              </a:rPr>
              <a:t>Usam-se números </a:t>
            </a:r>
            <a:r>
              <a:rPr lang="pt-PT" sz="1600" u="none" dirty="0" err="1">
                <a:latin typeface="Tw Cen MT"/>
                <a:cs typeface="Tw Cen MT"/>
              </a:rPr>
              <a:t>pseudo-aleatórios</a:t>
            </a:r>
            <a:r>
              <a:rPr lang="pt-PT" sz="1600" u="none" dirty="0">
                <a:latin typeface="Tw Cen MT"/>
                <a:cs typeface="Tw Cen MT"/>
              </a:rPr>
              <a:t> (usando o rel</a:t>
            </a:r>
            <a:r>
              <a:rPr lang="pt-PT" altLang="ja-JP" sz="1600" u="none" dirty="0">
                <a:latin typeface="Tw Cen MT"/>
                <a:cs typeface="Tw Cen MT"/>
              </a:rPr>
              <a:t>ógio da máquina como ponto de partida)</a:t>
            </a:r>
          </a:p>
          <a:p>
            <a:pPr marL="457200" indent="-457200" defTabSz="762000" eaLnBrk="0" hangingPunct="0"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16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709726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1993"/>
            <a:ext cx="8715375" cy="1176757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Ataque à disponibilidade do servidor</a:t>
            </a:r>
            <a:b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</a:b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na abertura da conexão TCP (</a:t>
            </a:r>
            <a:r>
              <a:rPr lang="pt-PT" sz="4000" dirty="0" err="1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DoS</a:t>
            </a:r>
            <a:r>
              <a:rPr lang="pt-PT" sz="4000" dirty="0">
                <a:solidFill>
                  <a:srgbClr val="000000"/>
                </a:solidFill>
                <a:latin typeface="Tw Cen MT"/>
                <a:ea typeface="ＭＳ Ｐゴシック" charset="0"/>
                <a:cs typeface="Tw Cen MT"/>
              </a:rPr>
              <a:t>)</a:t>
            </a:r>
          </a:p>
        </p:txBody>
      </p:sp>
      <p:sp>
        <p:nvSpPr>
          <p:cNvPr id="250884" name="Rectangle 3"/>
          <p:cNvSpPr>
            <a:spLocks noChangeArrowheads="1"/>
          </p:cNvSpPr>
          <p:nvPr/>
        </p:nvSpPr>
        <p:spPr bwMode="auto">
          <a:xfrm>
            <a:off x="2185988" y="2133600"/>
            <a:ext cx="673100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50885" name="Rectangle 4"/>
          <p:cNvSpPr>
            <a:spLocks noChangeArrowheads="1"/>
          </p:cNvSpPr>
          <p:nvPr/>
        </p:nvSpPr>
        <p:spPr bwMode="auto">
          <a:xfrm>
            <a:off x="6686550" y="2133600"/>
            <a:ext cx="671513" cy="3721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5958" name="Line 5"/>
          <p:cNvSpPr>
            <a:spLocks noChangeShapeType="1"/>
          </p:cNvSpPr>
          <p:nvPr/>
        </p:nvSpPr>
        <p:spPr bwMode="auto">
          <a:xfrm>
            <a:off x="2865438" y="2660650"/>
            <a:ext cx="3849687" cy="554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125959" name="Line 6"/>
          <p:cNvSpPr>
            <a:spLocks noChangeShapeType="1"/>
          </p:cNvSpPr>
          <p:nvPr/>
        </p:nvSpPr>
        <p:spPr bwMode="auto">
          <a:xfrm flipH="1">
            <a:off x="2865438" y="3857625"/>
            <a:ext cx="3849687" cy="631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250888" name="Rectangle 8"/>
          <p:cNvSpPr>
            <a:spLocks noChangeArrowheads="1"/>
          </p:cNvSpPr>
          <p:nvPr/>
        </p:nvSpPr>
        <p:spPr bwMode="auto">
          <a:xfrm>
            <a:off x="2163763" y="1687513"/>
            <a:ext cx="71694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Host A</a:t>
            </a: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>
            <a:off x="6653213" y="1687513"/>
            <a:ext cx="695603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Host B</a:t>
            </a:r>
          </a:p>
        </p:txBody>
      </p:sp>
      <p:sp>
        <p:nvSpPr>
          <p:cNvPr id="125963" name="Rectangle 10"/>
          <p:cNvSpPr>
            <a:spLocks noChangeArrowheads="1"/>
          </p:cNvSpPr>
          <p:nvPr/>
        </p:nvSpPr>
        <p:spPr bwMode="auto">
          <a:xfrm>
            <a:off x="3078163" y="2373313"/>
            <a:ext cx="1763303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SYN (seq = x )</a:t>
            </a:r>
          </a:p>
        </p:txBody>
      </p:sp>
      <p:sp>
        <p:nvSpPr>
          <p:cNvPr id="125964" name="Rectangle 11"/>
          <p:cNvSpPr>
            <a:spLocks noChangeArrowheads="1"/>
          </p:cNvSpPr>
          <p:nvPr/>
        </p:nvSpPr>
        <p:spPr bwMode="auto">
          <a:xfrm>
            <a:off x="3214688" y="3500438"/>
            <a:ext cx="3208486" cy="37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SYN, ACK (seq=y, ack=x+1 )</a:t>
            </a:r>
          </a:p>
        </p:txBody>
      </p:sp>
      <p:sp>
        <p:nvSpPr>
          <p:cNvPr id="250892" name="Rectangle 13"/>
          <p:cNvSpPr>
            <a:spLocks noChangeArrowheads="1"/>
          </p:cNvSpPr>
          <p:nvPr/>
        </p:nvSpPr>
        <p:spPr bwMode="auto">
          <a:xfrm>
            <a:off x="428625" y="2000250"/>
            <a:ext cx="714639" cy="31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600" u="none">
                <a:solidFill>
                  <a:srgbClr val="000000"/>
                </a:solidFill>
                <a:latin typeface="Tw Cen MT"/>
                <a:cs typeface="Tw Cen MT"/>
              </a:rPr>
              <a:t>Tempo</a:t>
            </a:r>
          </a:p>
        </p:txBody>
      </p:sp>
      <p:sp>
        <p:nvSpPr>
          <p:cNvPr id="250893" name="Line 14"/>
          <p:cNvSpPr>
            <a:spLocks noChangeShapeType="1"/>
          </p:cNvSpPr>
          <p:nvPr/>
        </p:nvSpPr>
        <p:spPr bwMode="auto">
          <a:xfrm>
            <a:off x="785813" y="2428875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214845" y="1671936"/>
            <a:ext cx="2208330" cy="685504"/>
            <a:chOff x="5000628" y="1671922"/>
            <a:chExt cx="2208141" cy="685508"/>
          </a:xfrm>
        </p:grpSpPr>
        <p:sp>
          <p:nvSpPr>
            <p:cNvPr id="250916" name="TextBox 15"/>
            <p:cNvSpPr txBox="1">
              <a:spLocks noChangeArrowheads="1"/>
            </p:cNvSpPr>
            <p:nvPr/>
          </p:nvSpPr>
          <p:spPr bwMode="auto">
            <a:xfrm>
              <a:off x="5311657" y="1671922"/>
              <a:ext cx="1897112" cy="46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 dirty="0">
                  <a:solidFill>
                    <a:srgbClr val="000000"/>
                  </a:solidFill>
                  <a:latin typeface="Tw Cen MT"/>
                  <a:cs typeface="Tw Cen MT"/>
                </a:rPr>
                <a:t>Nº Seq. </a:t>
              </a:r>
              <a:r>
                <a:rPr lang="en-US" u="none" dirty="0" err="1">
                  <a:solidFill>
                    <a:srgbClr val="000000"/>
                  </a:solidFill>
                  <a:latin typeface="Tw Cen MT"/>
                  <a:cs typeface="Tw Cen MT"/>
                </a:rPr>
                <a:t>Inicial</a:t>
              </a:r>
              <a:endParaRPr lang="en-US" u="none" dirty="0">
                <a:solidFill>
                  <a:srgbClr val="000000"/>
                </a:solidFill>
                <a:latin typeface="Tw Cen MT"/>
                <a:cs typeface="Tw Cen MT"/>
              </a:endParaRPr>
            </a:p>
          </p:txBody>
        </p:sp>
        <p:cxnSp>
          <p:nvCxnSpPr>
            <p:cNvPr id="250917" name="Straight Arrow Connector 17"/>
            <p:cNvCxnSpPr>
              <a:cxnSpLocks noChangeShapeType="1"/>
            </p:cNvCxnSpPr>
            <p:nvPr/>
          </p:nvCxnSpPr>
          <p:spPr bwMode="auto">
            <a:xfrm rot="5400000" flipH="1" flipV="1">
              <a:off x="4964909" y="1964521"/>
              <a:ext cx="428628" cy="357190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miter lim="800000"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304800" y="4495800"/>
            <a:ext cx="1631907" cy="929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Não envio de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ACK ao último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2000" u="none">
                <a:solidFill>
                  <a:srgbClr val="000000"/>
                </a:solidFill>
                <a:latin typeface="Tw Cen MT"/>
                <a:cs typeface="Tw Cen MT"/>
              </a:rPr>
              <a:t>segmento)</a:t>
            </a:r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7467600" y="3200400"/>
            <a:ext cx="1526830" cy="923330"/>
          </a:xfrm>
          <a:prstGeom prst="rect">
            <a:avLst/>
          </a:prstGeom>
          <a:solidFill>
            <a:schemeClr val="bg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Aloca Buffers</a:t>
            </a:r>
          </a:p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+ variáveis de</a:t>
            </a:r>
          </a:p>
          <a:p>
            <a:pPr eaLnBrk="1" hangingPunct="1"/>
            <a:r>
              <a:rPr lang="en-US" sz="1800" u="none">
                <a:solidFill>
                  <a:srgbClr val="000000"/>
                </a:solidFill>
                <a:latin typeface="Tw Cen MT"/>
                <a:cs typeface="Tw Cen MT"/>
              </a:rPr>
              <a:t>sessão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372225" y="3276600"/>
            <a:ext cx="2517430" cy="1904405"/>
            <a:chOff x="6477000" y="3209925"/>
            <a:chExt cx="2517430" cy="1904405"/>
          </a:xfrm>
        </p:grpSpPr>
        <p:sp>
          <p:nvSpPr>
            <p:cNvPr id="250900" name="TextBox 18"/>
            <p:cNvSpPr txBox="1">
              <a:spLocks noChangeArrowheads="1"/>
            </p:cNvSpPr>
            <p:nvPr/>
          </p:nvSpPr>
          <p:spPr bwMode="auto">
            <a:xfrm>
              <a:off x="7467600" y="3209925"/>
              <a:ext cx="1526830" cy="92333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Aloca Buffers</a:t>
              </a:r>
            </a:p>
            <a:p>
              <a:pPr eaLnBrk="1" hangingPunct="1"/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+ variáveis de</a:t>
              </a:r>
            </a:p>
            <a:p>
              <a:pPr eaLnBrk="1" hangingPunct="1"/>
              <a:r>
                <a:rPr lang="en-US" sz="1800" u="none">
                  <a:solidFill>
                    <a:srgbClr val="000000"/>
                  </a:solidFill>
                  <a:latin typeface="Tw Cen MT"/>
                  <a:cs typeface="Tw Cen MT"/>
                </a:rPr>
                <a:t>sessão</a:t>
              </a:r>
            </a:p>
          </p:txBody>
        </p:sp>
        <p:grpSp>
          <p:nvGrpSpPr>
            <p:cNvPr id="250901" name="Group 37"/>
            <p:cNvGrpSpPr>
              <a:grpSpLocks/>
            </p:cNvGrpSpPr>
            <p:nvPr/>
          </p:nvGrpSpPr>
          <p:grpSpPr bwMode="auto">
            <a:xfrm>
              <a:off x="6477000" y="3267075"/>
              <a:ext cx="2441230" cy="1847255"/>
              <a:chOff x="6477000" y="3267075"/>
              <a:chExt cx="2441230" cy="1847255"/>
            </a:xfrm>
          </p:grpSpPr>
          <p:grpSp>
            <p:nvGrpSpPr>
              <p:cNvPr id="250902" name="Group 35"/>
              <p:cNvGrpSpPr>
                <a:grpSpLocks/>
              </p:cNvGrpSpPr>
              <p:nvPr/>
            </p:nvGrpSpPr>
            <p:grpSpPr bwMode="auto">
              <a:xfrm>
                <a:off x="6553200" y="3267075"/>
                <a:ext cx="2365030" cy="1771055"/>
                <a:chOff x="6553200" y="3267075"/>
                <a:chExt cx="2365030" cy="1771055"/>
              </a:xfrm>
            </p:grpSpPr>
            <p:sp>
              <p:nvSpPr>
                <p:cNvPr id="250904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391400" y="3267075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05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315200" y="3343275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06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239000" y="34290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07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162800" y="35052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08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086600" y="35814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09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7010400" y="36576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0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934200" y="37338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1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858000" y="38100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2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781800" y="38862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3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705600" y="39624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4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629400" y="40386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  <p:sp>
              <p:nvSpPr>
                <p:cNvPr id="250915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6553200" y="4114800"/>
                  <a:ext cx="1526830" cy="92333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rgbClr val="80000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Aloca Buffers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+ variáveis de</a:t>
                  </a:r>
                </a:p>
                <a:p>
                  <a:pPr eaLnBrk="1" hangingPunct="1"/>
                  <a:r>
                    <a:rPr lang="en-US" sz="1800" u="none">
                      <a:solidFill>
                        <a:srgbClr val="000000"/>
                      </a:solidFill>
                      <a:latin typeface="Tw Cen MT"/>
                      <a:cs typeface="Tw Cen MT"/>
                    </a:rPr>
                    <a:t>sessão</a:t>
                  </a:r>
                </a:p>
              </p:txBody>
            </p:sp>
          </p:grpSp>
          <p:sp>
            <p:nvSpPr>
              <p:cNvPr id="250903" name="TextBox 18"/>
              <p:cNvSpPr txBox="1">
                <a:spLocks noChangeArrowheads="1"/>
              </p:cNvSpPr>
              <p:nvPr/>
            </p:nvSpPr>
            <p:spPr bwMode="auto">
              <a:xfrm>
                <a:off x="6477000" y="4191000"/>
                <a:ext cx="1526830" cy="9233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80000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Aloca Buffers</a:t>
                </a:r>
              </a:p>
              <a:p>
                <a:pPr eaLnBrk="1" hangingPunct="1"/>
                <a:r>
                  <a:rPr lang="en-US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+ variáveis de</a:t>
                </a:r>
              </a:p>
              <a:p>
                <a:pPr eaLnBrk="1" hangingPunct="1"/>
                <a:r>
                  <a:rPr lang="en-US" sz="1800" u="none">
                    <a:solidFill>
                      <a:srgbClr val="000000"/>
                    </a:solidFill>
                    <a:latin typeface="Tw Cen MT"/>
                    <a:cs typeface="Tw Cen MT"/>
                  </a:rPr>
                  <a:t>sessão</a:t>
                </a:r>
              </a:p>
            </p:txBody>
          </p:sp>
        </p:grpSp>
      </p:grpSp>
      <p:sp>
        <p:nvSpPr>
          <p:cNvPr id="37" name="TextBox 36"/>
          <p:cNvSpPr txBox="1"/>
          <p:nvPr/>
        </p:nvSpPr>
        <p:spPr>
          <a:xfrm>
            <a:off x="5489563" y="5638800"/>
            <a:ext cx="2984523" cy="923330"/>
          </a:xfrm>
          <a:prstGeom prst="rect">
            <a:avLst/>
          </a:prstGeom>
          <a:solidFill>
            <a:srgbClr val="FFFFFF"/>
          </a:solidFill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Exaustão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 de </a:t>
            </a: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Recursos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eaLnBrk="1" hangingPunct="1"/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(</a:t>
            </a: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conexões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incompletas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):</a:t>
            </a:r>
          </a:p>
          <a:p>
            <a:pPr eaLnBrk="1" hangingPunct="1"/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Indisponibilidade</a:t>
            </a:r>
            <a:r>
              <a:rPr lang="en-US" sz="1800" u="none" dirty="0">
                <a:solidFill>
                  <a:srgbClr val="000000"/>
                </a:solidFill>
                <a:latin typeface="Tw Cen MT"/>
                <a:cs typeface="Tw Cen MT"/>
              </a:rPr>
              <a:t> do  </a:t>
            </a:r>
            <a:r>
              <a:rPr lang="en-US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Servidor</a:t>
            </a:r>
            <a:endParaRPr lang="en-US" sz="1800" u="none" dirty="0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40" name="Rectangle 11"/>
          <p:cNvSpPr>
            <a:spLocks noChangeArrowheads="1"/>
          </p:cNvSpPr>
          <p:nvPr/>
        </p:nvSpPr>
        <p:spPr bwMode="auto">
          <a:xfrm>
            <a:off x="304800" y="5638800"/>
            <a:ext cx="2733971" cy="6521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O </a:t>
            </a:r>
            <a:r>
              <a:rPr lang="en-US" sz="2000" dirty="0" err="1">
                <a:solidFill>
                  <a:srgbClr val="000000"/>
                </a:solidFill>
                <a:latin typeface="Tw Cen MT"/>
                <a:cs typeface="Tw Cen MT"/>
              </a:rPr>
              <a:t>q</a:t>
            </a:r>
            <a:r>
              <a:rPr lang="en-US" sz="20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ue</a:t>
            </a:r>
            <a:r>
              <a:rPr lang="en-US" sz="20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acontece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se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esta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situação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se </a:t>
            </a:r>
            <a:r>
              <a:rPr lang="en-US" sz="2000" u="none" dirty="0" err="1">
                <a:solidFill>
                  <a:srgbClr val="000000"/>
                </a:solidFill>
                <a:latin typeface="Tw Cen MT"/>
                <a:cs typeface="Tw Cen MT"/>
              </a:rPr>
              <a:t>repetir</a:t>
            </a:r>
            <a:r>
              <a:rPr lang="en-US" sz="2000" u="none" dirty="0">
                <a:solidFill>
                  <a:srgbClr val="000000"/>
                </a:solidFill>
                <a:latin typeface="Tw Cen MT"/>
                <a:cs typeface="Tw Cen MT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13725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animBg="1"/>
      <p:bldP spid="125959" grpId="0" animBg="1"/>
      <p:bldP spid="125963" grpId="0"/>
      <p:bldP spid="125964" grpId="0"/>
      <p:bldP spid="21" grpId="0"/>
      <p:bldP spid="22" grpId="0" animBg="1"/>
      <p:bldP spid="37" grpId="0" animBg="1"/>
      <p:bldP spid="40" grpId="0" animBg="1"/>
      <p:bldP spid="40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Tw Cen MT"/>
                <a:ea typeface="ＭＳ Ｐゴシック" charset="0"/>
                <a:cs typeface="Tw Cen MT"/>
              </a:rPr>
              <a:t>Contra </a:t>
            </a:r>
            <a:r>
              <a:rPr lang="en-US" sz="4000" dirty="0" err="1" smtClean="0">
                <a:latin typeface="Tw Cen MT"/>
                <a:ea typeface="ＭＳ Ｐゴシック" charset="0"/>
                <a:cs typeface="Tw Cen MT"/>
              </a:rPr>
              <a:t>medidas</a:t>
            </a:r>
            <a:endParaRPr lang="en-US" sz="4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689791"/>
            <a:ext cx="7893703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 smtClean="0">
                <a:latin typeface="Tw Cen MT"/>
                <a:cs typeface="Tw Cen MT"/>
              </a:rPr>
              <a:t>Solução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>
                <a:latin typeface="Tw Cen MT"/>
                <a:cs typeface="Tw Cen MT"/>
              </a:rPr>
              <a:t>via SYN Cookies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SYN Cookie (</a:t>
            </a:r>
            <a:r>
              <a:rPr lang="en-US" sz="2000" u="none" dirty="0" err="1">
                <a:latin typeface="Tw Cen MT"/>
                <a:cs typeface="Tw Cen MT"/>
              </a:rPr>
              <a:t>como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número</a:t>
            </a:r>
            <a:r>
              <a:rPr lang="en-US" sz="2000" u="none" dirty="0">
                <a:latin typeface="Tw Cen MT"/>
                <a:cs typeface="Tw Cen MT"/>
              </a:rPr>
              <a:t> de </a:t>
            </a:r>
            <a:r>
              <a:rPr lang="en-US" sz="2000" u="none" dirty="0" err="1">
                <a:latin typeface="Tw Cen MT"/>
                <a:cs typeface="Tw Cen MT"/>
              </a:rPr>
              <a:t>sequência</a:t>
            </a:r>
            <a:r>
              <a:rPr lang="en-US" sz="2000" u="none" dirty="0">
                <a:latin typeface="Tw Cen MT"/>
                <a:cs typeface="Tw Cen MT"/>
              </a:rPr>
              <a:t> NS </a:t>
            </a:r>
            <a:r>
              <a:rPr lang="en-US" sz="2000" u="none" dirty="0" err="1">
                <a:latin typeface="Tw Cen MT"/>
                <a:cs typeface="Tw Cen MT"/>
              </a:rPr>
              <a:t>gerado</a:t>
            </a:r>
            <a:r>
              <a:rPr lang="en-US" sz="2000" u="none" dirty="0">
                <a:latin typeface="Tw Cen MT"/>
                <a:cs typeface="Tw Cen MT"/>
              </a:rPr>
              <a:t>) = </a:t>
            </a:r>
          </a:p>
          <a:p>
            <a:pPr eaLnBrk="1" hangingPunct="1"/>
            <a:r>
              <a:rPr lang="en-US" sz="2000" u="none" dirty="0" smtClean="0">
                <a:latin typeface="Tw Cen MT"/>
                <a:cs typeface="Tw Cen MT"/>
              </a:rPr>
              <a:t>	Hash </a:t>
            </a:r>
            <a:r>
              <a:rPr lang="en-US" sz="2000" u="none" dirty="0">
                <a:latin typeface="Tw Cen MT"/>
                <a:cs typeface="Tw Cen MT"/>
              </a:rPr>
              <a:t>(</a:t>
            </a:r>
            <a:r>
              <a:rPr lang="en-US" sz="2000" u="none" dirty="0" err="1">
                <a:latin typeface="Tw Cen MT"/>
                <a:cs typeface="Tw Cen MT"/>
              </a:rPr>
              <a:t>IPclient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>
                <a:latin typeface="Tw Cen MT"/>
                <a:cs typeface="Tw Cen MT"/>
              </a:rPr>
              <a:t>PortClient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>
                <a:latin typeface="Tw Cen MT"/>
                <a:cs typeface="Tw Cen MT"/>
              </a:rPr>
              <a:t>IPServer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>
                <a:latin typeface="Tw Cen MT"/>
                <a:cs typeface="Tw Cen MT"/>
              </a:rPr>
              <a:t>PortServer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>
                <a:latin typeface="Tw Cen MT"/>
                <a:cs typeface="Tw Cen MT"/>
              </a:rPr>
              <a:t>SecretNumber</a:t>
            </a:r>
            <a:r>
              <a:rPr lang="en-US" sz="2000" u="none" dirty="0">
                <a:latin typeface="Tw Cen MT"/>
                <a:cs typeface="Tw Cen MT"/>
              </a:rPr>
              <a:t> T )</a:t>
            </a:r>
          </a:p>
          <a:p>
            <a:pPr eaLnBrk="1" hangingPunct="1"/>
            <a:r>
              <a:rPr lang="en-US" sz="2000" u="none" dirty="0" smtClean="0">
                <a:latin typeface="Tw Cen MT"/>
                <a:cs typeface="Tw Cen MT"/>
              </a:rPr>
              <a:t>		</a:t>
            </a:r>
            <a:r>
              <a:rPr lang="en-US" sz="2000" u="none" dirty="0" err="1" smtClean="0">
                <a:latin typeface="Tw Cen MT"/>
                <a:cs typeface="Tw Cen MT"/>
              </a:rPr>
              <a:t>gerado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pelo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servidor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após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recepção</a:t>
            </a:r>
            <a:r>
              <a:rPr lang="en-US" sz="2000" u="none" dirty="0">
                <a:latin typeface="Tw Cen MT"/>
                <a:cs typeface="Tw Cen MT"/>
              </a:rPr>
              <a:t> do </a:t>
            </a:r>
            <a:r>
              <a:rPr lang="en-US" sz="2000" u="none" dirty="0" err="1">
                <a:latin typeface="Tw Cen MT"/>
                <a:cs typeface="Tw Cen MT"/>
              </a:rPr>
              <a:t>segmento</a:t>
            </a:r>
            <a:r>
              <a:rPr lang="en-US" sz="2000" u="none" dirty="0">
                <a:latin typeface="Tw Cen MT"/>
                <a:cs typeface="Tw Cen MT"/>
              </a:rPr>
              <a:t> SYN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 err="1" smtClean="0">
                <a:latin typeface="Tw Cen MT"/>
                <a:cs typeface="Tw Cen MT"/>
              </a:rPr>
              <a:t>SYNCookie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enviado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como</a:t>
            </a:r>
            <a:r>
              <a:rPr lang="en-US" sz="2000" u="none" dirty="0">
                <a:latin typeface="Tw Cen MT"/>
                <a:cs typeface="Tw Cen MT"/>
              </a:rPr>
              <a:t> nº de </a:t>
            </a:r>
            <a:r>
              <a:rPr lang="en-US" sz="2000" u="none" dirty="0" err="1">
                <a:latin typeface="Tw Cen MT"/>
                <a:cs typeface="Tw Cen MT"/>
              </a:rPr>
              <a:t>sequência</a:t>
            </a:r>
            <a:r>
              <a:rPr lang="en-US" sz="2000" u="none" dirty="0">
                <a:latin typeface="Tw Cen MT"/>
                <a:cs typeface="Tw Cen MT"/>
              </a:rPr>
              <a:t> no </a:t>
            </a:r>
            <a:r>
              <a:rPr lang="en-US" sz="2000" u="none" dirty="0" err="1">
                <a:latin typeface="Tw Cen MT"/>
                <a:cs typeface="Tw Cen MT"/>
              </a:rPr>
              <a:t>segmento</a:t>
            </a:r>
            <a:r>
              <a:rPr lang="en-US" sz="2000" u="none" dirty="0">
                <a:latin typeface="Tw Cen MT"/>
                <a:cs typeface="Tw Cen MT"/>
              </a:rPr>
              <a:t> SYNACK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 err="1" smtClean="0">
                <a:latin typeface="Tw Cen MT"/>
                <a:cs typeface="Tw Cen MT"/>
              </a:rPr>
              <a:t>Clientes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correctos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devem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mandar</a:t>
            </a:r>
            <a:r>
              <a:rPr lang="en-US" sz="2000" u="none" dirty="0">
                <a:latin typeface="Tw Cen MT"/>
                <a:cs typeface="Tw Cen MT"/>
              </a:rPr>
              <a:t> NS+1  no ACK </a:t>
            </a:r>
            <a:r>
              <a:rPr lang="en-US" sz="2000" u="none" dirty="0" err="1">
                <a:latin typeface="Tw Cen MT"/>
                <a:cs typeface="Tw Cen MT"/>
              </a:rPr>
              <a:t>ao</a:t>
            </a:r>
            <a:r>
              <a:rPr lang="en-US" sz="2000" u="none" dirty="0">
                <a:latin typeface="Tw Cen MT"/>
                <a:cs typeface="Tw Cen MT"/>
              </a:rPr>
              <a:t> SYNACK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</p:txBody>
      </p:sp>
      <p:sp>
        <p:nvSpPr>
          <p:cNvPr id="252933" name="TextBox 4"/>
          <p:cNvSpPr txBox="1">
            <a:spLocks noChangeArrowheads="1"/>
          </p:cNvSpPr>
          <p:nvPr/>
        </p:nvSpPr>
        <p:spPr bwMode="auto">
          <a:xfrm>
            <a:off x="2076235" y="5701183"/>
            <a:ext cx="63194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 dirty="0">
                <a:latin typeface="Tw Cen MT"/>
                <a:cs typeface="Tw Cen MT"/>
              </a:rPr>
              <a:t>T mod 32    ||  M      ||  </a:t>
            </a:r>
            <a:r>
              <a:rPr lang="en-US" u="none" dirty="0" err="1">
                <a:latin typeface="Tw Cen MT"/>
                <a:cs typeface="Tw Cen MT"/>
              </a:rPr>
              <a:t>SynCookie</a:t>
            </a:r>
            <a:endParaRPr lang="en-US" u="none" dirty="0">
              <a:latin typeface="Tw Cen MT"/>
              <a:cs typeface="Tw Cen MT"/>
            </a:endParaRPr>
          </a:p>
          <a:p>
            <a:pPr eaLnBrk="1" hangingPunct="1"/>
            <a:r>
              <a:rPr lang="en-US" u="none" dirty="0">
                <a:latin typeface="Tw Cen MT"/>
                <a:cs typeface="Tw Cen MT"/>
              </a:rPr>
              <a:t>5 bits              3 bits       24 bits</a:t>
            </a:r>
          </a:p>
        </p:txBody>
      </p:sp>
    </p:spTree>
    <p:extLst>
      <p:ext uri="{BB962C8B-B14F-4D97-AF65-F5344CB8AC3E}">
        <p14:creationId xmlns:p14="http://schemas.microsoft.com/office/powerpoint/2010/main" val="4113151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Tw Cen MT"/>
                <a:ea typeface="ＭＳ Ｐゴシック" charset="0"/>
                <a:cs typeface="Tw Cen MT"/>
              </a:rPr>
              <a:t>Ataques à disponibilidade (DDoS)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10733" y="1944575"/>
            <a:ext cx="755244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 dirty="0" err="1" smtClean="0">
                <a:latin typeface="Tw Cen MT"/>
                <a:cs typeface="Tw Cen MT"/>
              </a:rPr>
              <a:t>Não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têm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solução</a:t>
            </a:r>
            <a:r>
              <a:rPr lang="en-US" sz="2000" u="none" dirty="0">
                <a:latin typeface="Tw Cen MT"/>
                <a:cs typeface="Tw Cen MT"/>
              </a:rPr>
              <a:t> via SYN </a:t>
            </a:r>
            <a:r>
              <a:rPr lang="en-US" sz="2000" u="none" dirty="0" smtClean="0">
                <a:latin typeface="Tw Cen MT"/>
                <a:cs typeface="Tw Cen MT"/>
              </a:rPr>
              <a:t>Cookies: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 smtClean="0">
                <a:latin typeface="Tw Cen MT"/>
                <a:cs typeface="Tw Cen MT"/>
              </a:rPr>
              <a:t>	</a:t>
            </a:r>
            <a:r>
              <a:rPr lang="en-US" sz="2000" u="none" dirty="0" err="1" smtClean="0">
                <a:latin typeface="Tw Cen MT"/>
                <a:cs typeface="Tw Cen MT"/>
              </a:rPr>
              <a:t>Milhares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ou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Dezenas</a:t>
            </a:r>
            <a:r>
              <a:rPr lang="en-US" sz="2000" u="none" dirty="0">
                <a:latin typeface="Tw Cen MT"/>
                <a:cs typeface="Tw Cen MT"/>
              </a:rPr>
              <a:t> de </a:t>
            </a:r>
            <a:r>
              <a:rPr lang="en-US" sz="2000" u="none" dirty="0" err="1" smtClean="0">
                <a:latin typeface="Tw Cen MT"/>
                <a:cs typeface="Tw Cen MT"/>
              </a:rPr>
              <a:t>milhares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>
                <a:latin typeface="Tw Cen MT"/>
                <a:cs typeface="Tw Cen MT"/>
              </a:rPr>
              <a:t>de </a:t>
            </a:r>
            <a:r>
              <a:rPr lang="en-US" sz="2000" u="none" dirty="0" err="1">
                <a:latin typeface="Tw Cen MT"/>
                <a:cs typeface="Tw Cen MT"/>
              </a:rPr>
              <a:t>clientes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latin typeface="Tw Cen MT"/>
                <a:cs typeface="Tw Cen MT"/>
              </a:rPr>
              <a:t>incorrectos</a:t>
            </a:r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	</a:t>
            </a:r>
            <a:r>
              <a:rPr lang="en-US" sz="2000" u="none" dirty="0" err="1" smtClean="0">
                <a:latin typeface="Tw Cen MT"/>
                <a:cs typeface="Tw Cen MT"/>
              </a:rPr>
              <a:t>procedem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correctamente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enviando</a:t>
            </a:r>
            <a:r>
              <a:rPr lang="en-US" sz="2000" u="none" dirty="0">
                <a:latin typeface="Tw Cen MT"/>
                <a:cs typeface="Tw Cen MT"/>
              </a:rPr>
              <a:t> o </a:t>
            </a:r>
            <a:endParaRPr lang="en-US" sz="2000" u="none" dirty="0" smtClean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	</a:t>
            </a:r>
            <a:r>
              <a:rPr lang="en-US" sz="2000" u="none" dirty="0" smtClean="0">
                <a:latin typeface="Tw Cen MT"/>
                <a:cs typeface="Tw Cen MT"/>
              </a:rPr>
              <a:t>SYN </a:t>
            </a:r>
            <a:r>
              <a:rPr lang="en-US" sz="2000" u="none" dirty="0">
                <a:latin typeface="Tw Cen MT"/>
                <a:cs typeface="Tw Cen MT"/>
              </a:rPr>
              <a:t>cookie no ACK </a:t>
            </a:r>
            <a:r>
              <a:rPr lang="en-US" sz="2000" u="none" dirty="0" err="1">
                <a:latin typeface="Tw Cen MT"/>
                <a:cs typeface="Tw Cen MT"/>
              </a:rPr>
              <a:t>ao</a:t>
            </a:r>
            <a:r>
              <a:rPr lang="en-US" sz="2000" u="none" dirty="0">
                <a:latin typeface="Tw Cen MT"/>
                <a:cs typeface="Tw Cen MT"/>
              </a:rPr>
              <a:t> SYNACK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	</a:t>
            </a:r>
            <a:r>
              <a:rPr lang="en-US" sz="2000" u="none" dirty="0" err="1" smtClean="0">
                <a:latin typeface="Tw Cen MT"/>
                <a:cs typeface="Tw Cen MT"/>
              </a:rPr>
              <a:t>Os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diversos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clientes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apresentam</a:t>
            </a:r>
            <a:r>
              <a:rPr lang="en-US" sz="2000" u="none" dirty="0">
                <a:latin typeface="Tw Cen MT"/>
                <a:cs typeface="Tw Cen MT"/>
              </a:rPr>
              <a:t>-se com </a:t>
            </a:r>
            <a:r>
              <a:rPr lang="en-US" sz="2000" u="none" dirty="0" err="1" smtClean="0">
                <a:latin typeface="Tw Cen MT"/>
                <a:cs typeface="Tw Cen MT"/>
              </a:rPr>
              <a:t>diferentes</a:t>
            </a:r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	</a:t>
            </a:r>
            <a:r>
              <a:rPr lang="en-US" sz="2000" u="none" dirty="0" err="1" smtClean="0">
                <a:latin typeface="Tw Cen MT"/>
                <a:cs typeface="Tw Cen MT"/>
              </a:rPr>
              <a:t>endereços</a:t>
            </a:r>
            <a:r>
              <a:rPr lang="en-US" sz="2000" u="none" dirty="0" smtClean="0">
                <a:latin typeface="Tw Cen MT"/>
                <a:cs typeface="Tw Cen MT"/>
              </a:rPr>
              <a:t> IP (</a:t>
            </a:r>
            <a:r>
              <a:rPr lang="en-US" sz="2000" u="none" dirty="0" err="1">
                <a:latin typeface="Tw Cen MT"/>
                <a:cs typeface="Tw Cen MT"/>
              </a:rPr>
              <a:t>conjugação</a:t>
            </a:r>
            <a:r>
              <a:rPr lang="en-US" sz="2000" u="none" dirty="0">
                <a:latin typeface="Tw Cen MT"/>
                <a:cs typeface="Tw Cen MT"/>
              </a:rPr>
              <a:t> com </a:t>
            </a:r>
            <a:r>
              <a:rPr lang="en-US" sz="2000" u="none" dirty="0" err="1">
                <a:latin typeface="Tw Cen MT"/>
                <a:cs typeface="Tw Cen MT"/>
              </a:rPr>
              <a:t>ataques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Sybill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 smtClean="0">
                <a:latin typeface="Tw Cen MT"/>
                <a:cs typeface="Tw Cen MT"/>
              </a:rPr>
              <a:t>usando</a:t>
            </a:r>
            <a:endParaRPr lang="en-US" sz="20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2000" u="none" dirty="0">
                <a:latin typeface="Tw Cen MT"/>
                <a:cs typeface="Tw Cen MT"/>
              </a:rPr>
              <a:t>	</a:t>
            </a:r>
            <a:r>
              <a:rPr lang="en-US" sz="2000" u="none" dirty="0" err="1" smtClean="0">
                <a:latin typeface="Tw Cen MT"/>
                <a:cs typeface="Tw Cen MT"/>
              </a:rPr>
              <a:t>múltiplos</a:t>
            </a:r>
            <a:r>
              <a:rPr lang="en-US" sz="2000" u="none" dirty="0" smtClean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endereços</a:t>
            </a:r>
            <a:r>
              <a:rPr lang="en-US" sz="2000" u="none" dirty="0">
                <a:latin typeface="Tw Cen MT"/>
                <a:cs typeface="Tw Cen MT"/>
              </a:rPr>
              <a:t> IP)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262998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Onde estudar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85576"/>
            <a:ext cx="8077200" cy="457084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Serviços do nível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3.1 e 3.2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Estudo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transporte UDP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3.3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Como implementar a transferência fiável de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dados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3.4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>
                <a:latin typeface="Tw Cen MT"/>
                <a:ea typeface="ＭＳ Ｐゴシック" charset="0"/>
                <a:cs typeface="Tw Cen MT"/>
              </a:rPr>
              <a:t>Transporte orientado conexão: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secção 3.5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Controlo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da saturação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e sua implementação no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protocolo 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TCP - Livro base - capítulo 3 </a:t>
            </a:r>
            <a:r>
              <a:rPr lang="en-US" dirty="0" smtClean="0">
                <a:latin typeface="Tw Cen MT"/>
                <a:ea typeface="ＭＳ Ｐゴシック" charset="0"/>
                <a:cs typeface="Tw Cen MT"/>
              </a:rPr>
              <a:t>–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secções 3.6 e 3.7</a:t>
            </a:r>
          </a:p>
        </p:txBody>
      </p:sp>
    </p:spTree>
    <p:extLst>
      <p:ext uri="{BB962C8B-B14F-4D97-AF65-F5344CB8AC3E}">
        <p14:creationId xmlns:p14="http://schemas.microsoft.com/office/powerpoint/2010/main" val="839106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2"/>
          <p:cNvSpPr>
            <a:spLocks noGrp="1" noChangeArrowheads="1"/>
          </p:cNvSpPr>
          <p:nvPr>
            <p:ph type="title"/>
          </p:nvPr>
        </p:nvSpPr>
        <p:spPr>
          <a:xfrm>
            <a:off x="987723" y="1602480"/>
            <a:ext cx="7236586" cy="1078730"/>
          </a:xfrm>
        </p:spPr>
        <p:txBody>
          <a:bodyPr>
            <a:noAutofit/>
          </a:bodyPr>
          <a:lstStyle/>
          <a:p>
            <a:pPr eaLnBrk="1" hangingPunct="1"/>
            <a:r>
              <a:rPr lang="pt-PT" sz="6600" dirty="0">
                <a:latin typeface="Tw Cen MT"/>
                <a:ea typeface="ＭＳ Ｐゴシック" charset="0"/>
                <a:cs typeface="Tw Cen MT"/>
              </a:rPr>
              <a:t>O Protocolo TCP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00188" y="3496100"/>
            <a:ext cx="62484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Vinton Cerf*, Robert Khan*</a:t>
            </a:r>
            <a:r>
              <a:rPr lang="en-US" sz="1800" u="none" dirty="0" smtClean="0">
                <a:latin typeface="Tw Cen MT"/>
                <a:cs typeface="Tw Cen MT"/>
              </a:rPr>
              <a:t>, “A Protocol for Packet Network Interconnection,” IEEE </a:t>
            </a:r>
            <a:r>
              <a:rPr lang="en-US" sz="1800" u="none" dirty="0" err="1" smtClean="0">
                <a:latin typeface="Tw Cen MT"/>
                <a:cs typeface="Tw Cen MT"/>
              </a:rPr>
              <a:t>Transactionas</a:t>
            </a:r>
            <a:r>
              <a:rPr lang="en-US" sz="1800" u="none" dirty="0" smtClean="0">
                <a:latin typeface="Tw Cen MT"/>
                <a:cs typeface="Tw Cen MT"/>
              </a:rPr>
              <a:t> on Communications, Vol. 22 No. 5, May 1974, </a:t>
            </a:r>
            <a:r>
              <a:rPr lang="en-US" sz="1800" u="none" dirty="0" err="1" smtClean="0">
                <a:latin typeface="Tw Cen MT"/>
                <a:cs typeface="Tw Cen MT"/>
              </a:rPr>
              <a:t>pp</a:t>
            </a:r>
            <a:r>
              <a:rPr lang="en-US" sz="1800" u="none" dirty="0" smtClean="0">
                <a:latin typeface="Tw Cen MT"/>
                <a:cs typeface="Tw Cen MT"/>
              </a:rPr>
              <a:t> 637-648</a:t>
            </a:r>
          </a:p>
          <a:p>
            <a:pPr eaLnBrk="1" hangingPunct="1"/>
            <a:r>
              <a:rPr lang="en-US" sz="1800" u="none" dirty="0" smtClean="0">
                <a:latin typeface="Tw Cen MT"/>
                <a:cs typeface="Tw Cen MT"/>
              </a:rPr>
              <a:t>   </a:t>
            </a:r>
            <a:endParaRPr lang="en-US" sz="1800" u="none" dirty="0">
              <a:latin typeface="Tw Cen MT"/>
              <a:cs typeface="Tw Cen MT"/>
            </a:endParaRPr>
          </a:p>
          <a:p>
            <a:pPr eaLnBrk="1" hangingPunct="1"/>
            <a:r>
              <a:rPr lang="en-US" sz="1800" i="1" u="none" dirty="0">
                <a:latin typeface="Tw Cen MT"/>
                <a:cs typeface="Tw Cen MT"/>
              </a:rPr>
              <a:t>* ACM’s 2004 Turing Award </a:t>
            </a:r>
          </a:p>
        </p:txBody>
      </p:sp>
    </p:spTree>
    <p:extLst>
      <p:ext uri="{BB962C8B-B14F-4D97-AF65-F5344CB8AC3E}">
        <p14:creationId xmlns:p14="http://schemas.microsoft.com/office/powerpoint/2010/main" val="10657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dirty="0">
                <a:latin typeface="Tahoma" charset="0"/>
                <a:ea typeface="ＭＳ Ｐゴシック" charset="0"/>
                <a:cs typeface="ＭＳ Ｐゴシック" charset="0"/>
              </a:rPr>
              <a:t>TCP: o protocolo</a:t>
            </a:r>
            <a:br>
              <a:rPr lang="pt-PT" sz="4000" dirty="0"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 sz="2000" dirty="0">
                <a:latin typeface="Tahoma" charset="0"/>
                <a:ea typeface="ＭＳ Ｐゴシック" charset="0"/>
                <a:cs typeface="ＭＳ Ｐゴシック" charset="0"/>
              </a:rPr>
              <a:t>RFCs: 793, 1122, 1323, 2018, 2581</a:t>
            </a:r>
            <a:endParaRPr lang="pt-PT" sz="20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7157" name="Rectangle 3"/>
          <p:cNvSpPr>
            <a:spLocks noChangeArrowheads="1"/>
          </p:cNvSpPr>
          <p:nvPr/>
        </p:nvSpPr>
        <p:spPr bwMode="auto">
          <a:xfrm>
            <a:off x="5029200" y="1524000"/>
            <a:ext cx="38957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i="1" u="none" dirty="0" err="1">
                <a:latin typeface="Tw Cen MT"/>
                <a:cs typeface="Tw Cen MT"/>
              </a:rPr>
              <a:t>full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i="1" u="none" dirty="0" err="1">
                <a:latin typeface="Tw Cen MT"/>
                <a:cs typeface="Tw Cen MT"/>
              </a:rPr>
              <a:t>duplex</a:t>
            </a:r>
            <a:r>
              <a:rPr lang="pt-PT" sz="2000" u="none" dirty="0">
                <a:latin typeface="Tw Cen MT"/>
                <a:cs typeface="Tw Cen MT"/>
              </a:rPr>
              <a:t>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Cada conexão é </a:t>
            </a:r>
            <a:r>
              <a:rPr lang="pt-PT" sz="1800" u="none" dirty="0" err="1">
                <a:latin typeface="Tw Cen MT"/>
                <a:cs typeface="Tw Cen MT"/>
              </a:rPr>
              <a:t>bi-direccional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MSS: </a:t>
            </a:r>
            <a:r>
              <a:rPr lang="pt-PT" sz="1800" u="none" dirty="0" err="1">
                <a:latin typeface="Tw Cen MT"/>
                <a:cs typeface="Tw Cen MT"/>
              </a:rPr>
              <a:t>maximum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segment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size</a:t>
            </a:r>
            <a:endParaRPr lang="pt-PT" sz="1800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Orientado conexão: 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Um </a:t>
            </a:r>
            <a:r>
              <a:rPr lang="pt-PT" sz="1800" i="1" u="none" dirty="0" err="1">
                <a:latin typeface="Tw Cen MT"/>
                <a:cs typeface="Tw Cen MT"/>
              </a:rPr>
              <a:t>hand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shaking</a:t>
            </a:r>
            <a:r>
              <a:rPr lang="pt-PT" sz="1800" u="none" dirty="0">
                <a:latin typeface="Tw Cen MT"/>
                <a:cs typeface="Tw Cen MT"/>
              </a:rPr>
              <a:t> (troca de mensagens de controlo) tem de ter lugar antes de qualquer troca de dados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i="1" u="none" dirty="0" err="1">
                <a:latin typeface="Tw Cen MT"/>
                <a:cs typeface="Tw Cen MT"/>
              </a:rPr>
              <a:t>flow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i="1" u="none" dirty="0" err="1">
                <a:latin typeface="Tw Cen MT"/>
                <a:cs typeface="Tw Cen MT"/>
              </a:rPr>
              <a:t>controlled</a:t>
            </a:r>
            <a:r>
              <a:rPr lang="pt-PT" sz="2000" u="none" dirty="0">
                <a:latin typeface="Tw Cen MT"/>
                <a:cs typeface="Tw Cen MT"/>
              </a:rPr>
              <a:t>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O emissor não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afoga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r>
              <a:rPr lang="pt-PT" sz="1800" u="none" dirty="0">
                <a:latin typeface="Tw Cen MT"/>
                <a:cs typeface="Tw Cen MT"/>
              </a:rPr>
              <a:t> o receptor</a:t>
            </a:r>
          </a:p>
        </p:txBody>
      </p:sp>
      <p:sp>
        <p:nvSpPr>
          <p:cNvPr id="177158" name="Rectangle 4"/>
          <p:cNvSpPr>
            <a:spLocks noChangeArrowheads="1"/>
          </p:cNvSpPr>
          <p:nvPr/>
        </p:nvSpPr>
        <p:spPr bwMode="auto">
          <a:xfrm>
            <a:off x="381000" y="1524000"/>
            <a:ext cx="4648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u="none" dirty="0">
                <a:latin typeface="Tw Cen MT"/>
                <a:cs typeface="Tw Cen MT"/>
              </a:rPr>
              <a:t>Ponto a ponto: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Um emissor e um receptor 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i="1" u="none" dirty="0">
                <a:latin typeface="Tw Cen MT"/>
                <a:cs typeface="Tw Cen MT"/>
              </a:rPr>
              <a:t>Byte </a:t>
            </a:r>
            <a:r>
              <a:rPr lang="pt-PT" sz="2000" i="1" u="none" dirty="0" err="1">
                <a:latin typeface="Tw Cen MT"/>
                <a:cs typeface="Tw Cen MT"/>
              </a:rPr>
              <a:t>stream</a:t>
            </a:r>
            <a:r>
              <a:rPr lang="pt-PT" sz="2000" i="1" u="none" dirty="0">
                <a:latin typeface="Tw Cen MT"/>
                <a:cs typeface="Tw Cen MT"/>
              </a:rPr>
              <a:t> </a:t>
            </a:r>
            <a:r>
              <a:rPr lang="pt-PT" sz="2000" u="none" dirty="0">
                <a:latin typeface="Tw Cen MT"/>
                <a:cs typeface="Tw Cen MT"/>
              </a:rPr>
              <a:t>ordenado e fiável:</a:t>
            </a:r>
            <a:endParaRPr lang="pt-PT" sz="2000" i="1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Não há </a:t>
            </a:r>
            <a:r>
              <a:rPr lang="ja-JP" altLang="pt-PT" sz="1800" u="none" dirty="0">
                <a:latin typeface="Tw Cen MT"/>
                <a:cs typeface="Tw Cen MT"/>
              </a:rPr>
              <a:t>“</a:t>
            </a:r>
            <a:r>
              <a:rPr lang="pt-PT" sz="1800" u="none" dirty="0">
                <a:latin typeface="Tw Cen MT"/>
                <a:cs typeface="Tw Cen MT"/>
              </a:rPr>
              <a:t>delimitadores de mensagens</a:t>
            </a:r>
            <a:r>
              <a:rPr lang="ja-JP" altLang="pt-PT" sz="1800" u="none" dirty="0">
                <a:latin typeface="Tw Cen MT"/>
                <a:cs typeface="Tw Cen MT"/>
              </a:rPr>
              <a:t>”</a:t>
            </a:r>
            <a:endParaRPr lang="pt-PT" sz="1800" u="none" dirty="0">
              <a:latin typeface="Tw Cen MT"/>
              <a:cs typeface="Tw Cen MT"/>
            </a:endParaRP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MSS: </a:t>
            </a:r>
            <a:r>
              <a:rPr lang="pt-PT" sz="1800" i="1" u="none" dirty="0" err="1">
                <a:latin typeface="Tw Cen MT"/>
                <a:cs typeface="Tw Cen MT"/>
              </a:rPr>
              <a:t>Maximum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Segment</a:t>
            </a:r>
            <a:r>
              <a:rPr lang="pt-PT" sz="1800" i="1" u="none" dirty="0">
                <a:latin typeface="Tw Cen MT"/>
                <a:cs typeface="Tw Cen MT"/>
              </a:rPr>
              <a:t> </a:t>
            </a:r>
            <a:r>
              <a:rPr lang="pt-PT" sz="1800" i="1" u="none" dirty="0" err="1">
                <a:latin typeface="Tw Cen MT"/>
                <a:cs typeface="Tw Cen MT"/>
              </a:rPr>
              <a:t>Size</a:t>
            </a:r>
            <a:endParaRPr lang="pt-PT" sz="1800" i="1" u="none" dirty="0">
              <a:latin typeface="Tw Cen MT"/>
              <a:cs typeface="Tw Cen MT"/>
            </a:endParaRP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en-US" sz="2000" u="none" dirty="0">
                <a:latin typeface="Tw Cen MT"/>
                <a:cs typeface="Tw Cen MT"/>
              </a:rPr>
              <a:t>P</a:t>
            </a:r>
            <a:r>
              <a:rPr lang="pt-PT" sz="2000" u="none" dirty="0" err="1">
                <a:latin typeface="Tw Cen MT"/>
                <a:cs typeface="Tw Cen MT"/>
              </a:rPr>
              <a:t>ipelined</a:t>
            </a:r>
            <a:r>
              <a:rPr lang="pt-PT" sz="2000" u="none" dirty="0">
                <a:latin typeface="Tw Cen MT"/>
                <a:cs typeface="Tw Cen MT"/>
              </a:rPr>
              <a:t>:</a:t>
            </a:r>
          </a:p>
          <a:p>
            <a:pPr marL="742950" lvl="1" indent="-28575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latin typeface="Tw Cen MT"/>
                <a:cs typeface="Tw Cen MT"/>
              </a:rPr>
              <a:t>A janela do emissor é ajustada dinamicamente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000" i="1" u="none" dirty="0" err="1">
                <a:latin typeface="Tw Cen MT"/>
                <a:cs typeface="Tw Cen MT"/>
              </a:rPr>
              <a:t>buffers</a:t>
            </a:r>
            <a:r>
              <a:rPr lang="pt-PT" sz="2000" i="1" u="none" dirty="0">
                <a:latin typeface="Tw Cen MT"/>
                <a:cs typeface="Tw Cen MT"/>
              </a:rPr>
              <a:t> de emissão e recepção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endParaRPr lang="pt-PT" sz="2000" u="none" dirty="0">
              <a:latin typeface="Tw Cen MT"/>
              <a:cs typeface="Tw Cen MT"/>
            </a:endParaRPr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/>
        </p:nvGraphicFramePr>
        <p:xfrm>
          <a:off x="152400" y="5105400"/>
          <a:ext cx="548640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VISIO" r:id="rId4" imgW="6602760" imgH="1123200" progId="Visio.Drawing.5">
                  <p:embed/>
                </p:oleObj>
              </mc:Choice>
              <mc:Fallback>
                <p:oleObj name="VISIO" r:id="rId4" imgW="6602760" imgH="11232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105400"/>
                        <a:ext cx="5486400" cy="1023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8634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ahoma" charset="0"/>
                <a:ea typeface="ＭＳ Ｐゴシック" charset="0"/>
                <a:cs typeface="ＭＳ Ｐゴシック" charset="0"/>
              </a:rPr>
              <a:t>Notas sobre o</a:t>
            </a:r>
            <a:r>
              <a:rPr lang="pt-PT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pt-PT" dirty="0">
                <a:latin typeface="Tahoma" charset="0"/>
                <a:ea typeface="ＭＳ Ｐゴシック" charset="0"/>
                <a:cs typeface="ＭＳ Ｐゴシック" charset="0"/>
              </a:rPr>
              <a:t>protocolo TCP</a:t>
            </a:r>
          </a:p>
        </p:txBody>
      </p:sp>
      <p:sp>
        <p:nvSpPr>
          <p:cNvPr id="102404" name="Rectangle 3"/>
          <p:cNvSpPr>
            <a:spLocks noChangeArrowheads="1"/>
          </p:cNvSpPr>
          <p:nvPr/>
        </p:nvSpPr>
        <p:spPr bwMode="auto">
          <a:xfrm>
            <a:off x="457200" y="1522040"/>
            <a:ext cx="8305800" cy="4959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Connection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oriented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reliable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full-duplex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,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end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-to-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end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transport</a:t>
            </a:r>
            <a:endParaRPr lang="pt-PT" sz="1800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Stream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oriented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byte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flow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unstructured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Um processo pode trabalhar simultaneamente com várias conexões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Trabalha com "segmentos TCP" de comprimento variável (até 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MSS, ou seja </a:t>
            </a:r>
            <a:r>
              <a:rPr lang="pt-PT" sz="1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Maximum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Segment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Size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cs typeface="Tw Cen MT"/>
              </a:rPr>
              <a:t>)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e acomoda-se a canais com diferentes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cs typeface="Tw Cen MT"/>
              </a:rPr>
              <a:t>MTUs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 (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Maximum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Transfer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Units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)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Implementa controlo de fluxo e fiabilidade através das técnicas de </a:t>
            </a:r>
            <a:r>
              <a:rPr lang="pt-PT" sz="1800" i="1" u="none" dirty="0" err="1">
                <a:solidFill>
                  <a:srgbClr val="000000"/>
                </a:solidFill>
                <a:latin typeface="Tw Cen MT"/>
                <a:cs typeface="Tw Cen MT"/>
              </a:rPr>
              <a:t>sliding</a:t>
            </a:r>
            <a:r>
              <a:rPr lang="pt-PT" sz="1800" i="1" u="none" dirty="0">
                <a:solidFill>
                  <a:srgbClr val="000000"/>
                </a:solidFill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solidFill>
                  <a:srgbClr val="000000"/>
                </a:solidFill>
                <a:latin typeface="Tw Cen MT"/>
                <a:cs typeface="Tw Cen MT"/>
              </a:rPr>
              <a:t>window</a:t>
            </a:r>
            <a:endParaRPr lang="pt-PT" sz="1800" i="1" u="none" dirty="0">
              <a:solidFill>
                <a:srgbClr val="000000"/>
              </a:solidFill>
              <a:latin typeface="Tw Cen MT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cs typeface="Tw Cen MT"/>
              </a:rPr>
              <a:t>Utiliza temporizadores ajustados dinamicamente 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à situação da rede (</a:t>
            </a:r>
            <a:r>
              <a:rPr lang="pt-PT" altLang="ja-JP" sz="1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RTTs</a:t>
            </a:r>
            <a:r>
              <a:rPr lang="pt-PT" altLang="ja-JP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estimados)</a:t>
            </a:r>
            <a:endParaRPr lang="pt-PT" sz="1800" i="1" u="none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Implementa controlo da saturação da rede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Implementa um mecanismo de </a:t>
            </a:r>
            <a:r>
              <a:rPr lang="pt-PT" sz="1800" u="none" dirty="0" err="1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handshaking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para estabelecimento da conexão (3 </a:t>
            </a:r>
            <a:r>
              <a:rPr lang="pt-PT" sz="18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way</a:t>
            </a:r>
            <a:r>
              <a:rPr lang="pt-PT" sz="1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 </a:t>
            </a:r>
            <a:r>
              <a:rPr lang="pt-PT" sz="1800" u="none" dirty="0" err="1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handshake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):  INIT – ACK INIT – ACK ACK INIT</a:t>
            </a: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Implementa um mecanismo de controlo de fecho de conexão (FIN ACK FIN – emissor;   FIN ACK FIN – receptor </a:t>
            </a:r>
            <a:r>
              <a:rPr lang="pt-PT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)</a:t>
            </a:r>
            <a:endParaRPr lang="pt-PT" dirty="0">
              <a:solidFill>
                <a:srgbClr val="000000"/>
              </a:solidFill>
              <a:latin typeface="Tw Cen MT"/>
              <a:ea typeface="ヒラギノ角ゴ Pro W3" charset="0"/>
              <a:cs typeface="Tw Cen MT"/>
            </a:endParaRPr>
          </a:p>
          <a:p>
            <a:pPr marL="285750" indent="-285750" defTabSz="7620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1800" u="none" dirty="0" smtClean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A </a:t>
            </a:r>
            <a:r>
              <a:rPr lang="pt-PT" sz="1800" u="none" dirty="0">
                <a:solidFill>
                  <a:srgbClr val="000000"/>
                </a:solidFill>
                <a:latin typeface="Tw Cen MT"/>
                <a:ea typeface="ヒラギノ角ゴ Pro W3" charset="0"/>
                <a:cs typeface="Tw Cen MT"/>
              </a:rPr>
              <a:t>terminação da conexão é ordenada e simétrica, isto é, espera até todos os dados serem recebidos de ambos os extremos</a:t>
            </a:r>
          </a:p>
        </p:txBody>
      </p:sp>
    </p:spTree>
    <p:extLst>
      <p:ext uri="{BB962C8B-B14F-4D97-AF65-F5344CB8AC3E}">
        <p14:creationId xmlns:p14="http://schemas.microsoft.com/office/powerpoint/2010/main" val="1850811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Conexões TCP</a:t>
            </a:r>
          </a:p>
        </p:txBody>
      </p:sp>
      <p:sp>
        <p:nvSpPr>
          <p:cNvPr id="181252" name="Rectangle 3"/>
          <p:cNvSpPr>
            <a:spLocks noChangeArrowheads="1"/>
          </p:cNvSpPr>
          <p:nvPr/>
        </p:nvSpPr>
        <p:spPr bwMode="auto">
          <a:xfrm>
            <a:off x="2368550" y="2978150"/>
            <a:ext cx="4786313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1253" name="Rectangle 4"/>
          <p:cNvSpPr>
            <a:spLocks noChangeArrowheads="1"/>
          </p:cNvSpPr>
          <p:nvPr/>
        </p:nvSpPr>
        <p:spPr bwMode="auto">
          <a:xfrm>
            <a:off x="1127125" y="2968625"/>
            <a:ext cx="788677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800" u="none" dirty="0" smtClean="0">
                <a:latin typeface="Tw Cen MT"/>
                <a:cs typeface="Tw Cen MT"/>
              </a:rPr>
              <a:t>S</a:t>
            </a:r>
            <a:r>
              <a:rPr lang="pt-PT" sz="1800" u="none" dirty="0" err="1" smtClean="0">
                <a:latin typeface="Tw Cen MT"/>
                <a:cs typeface="Tw Cen MT"/>
              </a:rPr>
              <a:t>ocket</a:t>
            </a:r>
            <a:endParaRPr lang="pt-PT" sz="1800" u="none" dirty="0">
              <a:latin typeface="Tw Cen MT"/>
              <a:cs typeface="Tw Cen MT"/>
            </a:endParaRPr>
          </a:p>
        </p:txBody>
      </p:sp>
      <p:sp>
        <p:nvSpPr>
          <p:cNvPr id="181254" name="Rectangle 5"/>
          <p:cNvSpPr>
            <a:spLocks noChangeArrowheads="1"/>
          </p:cNvSpPr>
          <p:nvPr/>
        </p:nvSpPr>
        <p:spPr bwMode="auto">
          <a:xfrm>
            <a:off x="7448550" y="2968625"/>
            <a:ext cx="788677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800" u="none" dirty="0" smtClean="0">
                <a:latin typeface="Tw Cen MT"/>
                <a:cs typeface="Tw Cen MT"/>
              </a:rPr>
              <a:t>S</a:t>
            </a:r>
            <a:r>
              <a:rPr lang="pt-PT" sz="1800" u="none" dirty="0" err="1" smtClean="0">
                <a:latin typeface="Tw Cen MT"/>
                <a:cs typeface="Tw Cen MT"/>
              </a:rPr>
              <a:t>ocket</a:t>
            </a:r>
            <a:endParaRPr lang="pt-PT" sz="1800" u="none" dirty="0">
              <a:latin typeface="Tw Cen MT"/>
              <a:cs typeface="Tw Cen MT"/>
            </a:endParaRPr>
          </a:p>
        </p:txBody>
      </p:sp>
      <p:sp>
        <p:nvSpPr>
          <p:cNvPr id="181256" name="Rectangle 7"/>
          <p:cNvSpPr>
            <a:spLocks noChangeArrowheads="1"/>
          </p:cNvSpPr>
          <p:nvPr/>
        </p:nvSpPr>
        <p:spPr bwMode="auto">
          <a:xfrm>
            <a:off x="2514600" y="3352800"/>
            <a:ext cx="3632298" cy="34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i="1" u="none">
                <a:latin typeface="Tw Cen MT"/>
                <a:cs typeface="Tw Cen MT"/>
              </a:rPr>
              <a:t>reliable, serial, full-duplex byte stream</a:t>
            </a:r>
          </a:p>
        </p:txBody>
      </p:sp>
      <p:sp>
        <p:nvSpPr>
          <p:cNvPr id="181257" name="Line 8"/>
          <p:cNvSpPr>
            <a:spLocks noChangeShapeType="1"/>
          </p:cNvSpPr>
          <p:nvPr/>
        </p:nvSpPr>
        <p:spPr bwMode="auto">
          <a:xfrm>
            <a:off x="4265613" y="30480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1258" name="Line 9"/>
          <p:cNvSpPr>
            <a:spLocks noChangeShapeType="1"/>
          </p:cNvSpPr>
          <p:nvPr/>
        </p:nvSpPr>
        <p:spPr bwMode="auto">
          <a:xfrm flipH="1">
            <a:off x="4265613" y="3124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81259" name="Rectangle 10"/>
          <p:cNvSpPr>
            <a:spLocks noChangeArrowheads="1"/>
          </p:cNvSpPr>
          <p:nvPr/>
        </p:nvSpPr>
        <p:spPr bwMode="auto">
          <a:xfrm>
            <a:off x="941916" y="4232275"/>
            <a:ext cx="7586383" cy="109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Uma conexão é inequivocamente identificada pelo par (</a:t>
            </a:r>
            <a:r>
              <a:rPr lang="pt-PT" sz="1800" u="none" dirty="0" err="1">
                <a:latin typeface="Tw Cen MT"/>
                <a:cs typeface="Tw Cen MT"/>
              </a:rPr>
              <a:t>socket</a:t>
            </a:r>
            <a:r>
              <a:rPr lang="pt-PT" sz="1800" u="none" dirty="0">
                <a:latin typeface="Tw Cen MT"/>
                <a:cs typeface="Tw Cen MT"/>
              </a:rPr>
              <a:t> 1, </a:t>
            </a:r>
            <a:r>
              <a:rPr lang="pt-PT" sz="1800" u="none" dirty="0" err="1">
                <a:latin typeface="Tw Cen MT"/>
                <a:cs typeface="Tw Cen MT"/>
              </a:rPr>
              <a:t>socket</a:t>
            </a:r>
            <a:r>
              <a:rPr lang="pt-PT" sz="1800" u="none" dirty="0">
                <a:latin typeface="Tw Cen MT"/>
                <a:cs typeface="Tw Cen MT"/>
              </a:rPr>
              <a:t> 2</a:t>
            </a:r>
            <a:r>
              <a:rPr lang="pt-PT" sz="1800" u="none" dirty="0" smtClean="0">
                <a:latin typeface="Tw Cen MT"/>
                <a:cs typeface="Tw Cen MT"/>
              </a:rPr>
              <a:t>) </a:t>
            </a:r>
            <a:r>
              <a:rPr lang="en-US" dirty="0" err="1" smtClean="0">
                <a:latin typeface="Tw Cen MT"/>
                <a:cs typeface="Tw Cen MT"/>
              </a:rPr>
              <a:t>ou</a:t>
            </a:r>
            <a:r>
              <a:rPr lang="en-US" dirty="0" smtClean="0">
                <a:latin typeface="Tw Cen MT"/>
                <a:cs typeface="Tw Cen MT"/>
              </a:rPr>
              <a:t> </a:t>
            </a:r>
            <a:r>
              <a:rPr lang="en-US" dirty="0" err="1" smtClean="0">
                <a:latin typeface="Tw Cen MT"/>
                <a:cs typeface="Tw Cen MT"/>
              </a:rPr>
              <a:t>seja</a:t>
            </a:r>
            <a:r>
              <a:rPr lang="en-US" dirty="0">
                <a:latin typeface="Tw Cen MT"/>
                <a:cs typeface="Tw Cen MT"/>
              </a:rPr>
              <a:t>: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(</a:t>
            </a:r>
            <a:r>
              <a:rPr lang="pt-PT" sz="1800" u="none" dirty="0" err="1">
                <a:latin typeface="Tw Cen MT"/>
                <a:cs typeface="Tw Cen MT"/>
              </a:rPr>
              <a:t>EndIP</a:t>
            </a:r>
            <a:r>
              <a:rPr lang="pt-PT" sz="1800" u="none" dirty="0">
                <a:latin typeface="Tw Cen MT"/>
                <a:cs typeface="Tw Cen MT"/>
              </a:rPr>
              <a:t> origem, porta origem, </a:t>
            </a:r>
            <a:r>
              <a:rPr lang="pt-PT" sz="1800" u="none" dirty="0" err="1">
                <a:latin typeface="Tw Cen MT"/>
                <a:cs typeface="Tw Cen MT"/>
              </a:rPr>
              <a:t>End</a:t>
            </a:r>
            <a:r>
              <a:rPr lang="pt-PT" sz="1800" u="none" dirty="0">
                <a:latin typeface="Tw Cen MT"/>
                <a:cs typeface="Tw Cen MT"/>
              </a:rPr>
              <a:t>. IP destino, porta destino, Conexão TCP)</a:t>
            </a:r>
          </a:p>
        </p:txBody>
      </p:sp>
      <p:sp>
        <p:nvSpPr>
          <p:cNvPr id="181260" name="Rectangle 10"/>
          <p:cNvSpPr>
            <a:spLocks noChangeArrowheads="1"/>
          </p:cNvSpPr>
          <p:nvPr/>
        </p:nvSpPr>
        <p:spPr bwMode="auto">
          <a:xfrm>
            <a:off x="432205" y="1593495"/>
            <a:ext cx="8468377" cy="596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Estabelecem canais </a:t>
            </a:r>
            <a:r>
              <a:rPr lang="pt-PT" sz="1800" u="none" dirty="0" err="1">
                <a:latin typeface="Tw Cen MT"/>
                <a:cs typeface="Tw Cen MT"/>
              </a:rPr>
              <a:t>full</a:t>
            </a:r>
            <a:r>
              <a:rPr lang="pt-PT" sz="1800" u="none" dirty="0">
                <a:latin typeface="Tw Cen MT"/>
                <a:cs typeface="Tw Cen MT"/>
              </a:rPr>
              <a:t> </a:t>
            </a:r>
            <a:r>
              <a:rPr lang="pt-PT" sz="1800" u="none" dirty="0" err="1">
                <a:latin typeface="Tw Cen MT"/>
                <a:cs typeface="Tw Cen MT"/>
              </a:rPr>
              <a:t>duplex</a:t>
            </a:r>
            <a:r>
              <a:rPr lang="pt-PT" sz="1800" u="none" dirty="0">
                <a:latin typeface="Tw Cen MT"/>
                <a:cs typeface="Tw Cen MT"/>
              </a:rPr>
              <a:t> (</a:t>
            </a:r>
            <a:r>
              <a:rPr lang="pt-PT" sz="1800" u="none" dirty="0" err="1">
                <a:latin typeface="Tw Cen MT"/>
                <a:cs typeface="Tw Cen MT"/>
              </a:rPr>
              <a:t>bi-direccionais</a:t>
            </a:r>
            <a:r>
              <a:rPr lang="pt-PT" sz="1800" u="none" dirty="0">
                <a:latin typeface="Tw Cen MT"/>
                <a:cs typeface="Tw Cen MT"/>
              </a:rPr>
              <a:t>) entre os extremos da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comunicação</a:t>
            </a:r>
          </a:p>
        </p:txBody>
      </p:sp>
    </p:spTree>
    <p:extLst>
      <p:ext uri="{BB962C8B-B14F-4D97-AF65-F5344CB8AC3E}">
        <p14:creationId xmlns:p14="http://schemas.microsoft.com/office/powerpoint/2010/main" val="2029346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4213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Conexões TCP</a:t>
            </a:r>
          </a:p>
        </p:txBody>
      </p:sp>
      <p:sp>
        <p:nvSpPr>
          <p:cNvPr id="183301" name="Rectangle 3"/>
          <p:cNvSpPr>
            <a:spLocks noChangeArrowheads="1"/>
          </p:cNvSpPr>
          <p:nvPr/>
        </p:nvSpPr>
        <p:spPr bwMode="auto">
          <a:xfrm>
            <a:off x="2368550" y="2478088"/>
            <a:ext cx="4786313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2" name="Rectangle 4"/>
          <p:cNvSpPr>
            <a:spLocks noChangeArrowheads="1"/>
          </p:cNvSpPr>
          <p:nvPr/>
        </p:nvSpPr>
        <p:spPr bwMode="auto">
          <a:xfrm>
            <a:off x="1127125" y="2468563"/>
            <a:ext cx="1130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Comic Sans MS" charset="0"/>
              </a:rPr>
              <a:t>socket 1</a:t>
            </a:r>
          </a:p>
        </p:txBody>
      </p:sp>
      <p:sp>
        <p:nvSpPr>
          <p:cNvPr id="183303" name="Rectangle 5"/>
          <p:cNvSpPr>
            <a:spLocks noChangeArrowheads="1"/>
          </p:cNvSpPr>
          <p:nvPr/>
        </p:nvSpPr>
        <p:spPr bwMode="auto">
          <a:xfrm>
            <a:off x="7448550" y="2468563"/>
            <a:ext cx="1130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b="1" u="none">
                <a:latin typeface="Comic Sans MS" charset="0"/>
              </a:rPr>
              <a:t>socket 2</a:t>
            </a: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4265613" y="254793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5" name="Line 9"/>
          <p:cNvSpPr>
            <a:spLocks noChangeShapeType="1"/>
          </p:cNvSpPr>
          <p:nvPr/>
        </p:nvSpPr>
        <p:spPr bwMode="auto">
          <a:xfrm flipH="1">
            <a:off x="4265613" y="262413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3306" name="TextBox 11"/>
          <p:cNvSpPr txBox="1">
            <a:spLocks noChangeArrowheads="1"/>
          </p:cNvSpPr>
          <p:nvPr/>
        </p:nvSpPr>
        <p:spPr bwMode="auto">
          <a:xfrm>
            <a:off x="785813" y="1214438"/>
            <a:ext cx="62689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Ex server:  </a:t>
            </a:r>
            <a:r>
              <a:rPr lang="en-US" sz="1800" u="none" dirty="0" err="1">
                <a:latin typeface="Tw Cen MT"/>
                <a:cs typeface="Tw Cen MT"/>
              </a:rPr>
              <a:t>ServerSocket</a:t>
            </a:r>
            <a:r>
              <a:rPr lang="en-US" sz="1800" u="none" dirty="0">
                <a:latin typeface="Tw Cen MT"/>
                <a:cs typeface="Tw Cen MT"/>
              </a:rPr>
              <a:t> </a:t>
            </a:r>
            <a:r>
              <a:rPr lang="en-US" sz="1800" u="none" dirty="0" err="1">
                <a:latin typeface="Tw Cen MT"/>
                <a:cs typeface="Tw Cen MT"/>
              </a:rPr>
              <a:t>serverSocket</a:t>
            </a:r>
            <a:r>
              <a:rPr lang="en-US" sz="1800" u="none" dirty="0">
                <a:latin typeface="Tw Cen MT"/>
                <a:cs typeface="Tw Cen MT"/>
              </a:rPr>
              <a:t> = new </a:t>
            </a:r>
            <a:r>
              <a:rPr lang="en-US" sz="1800" u="none" dirty="0" err="1">
                <a:latin typeface="Tw Cen MT"/>
                <a:cs typeface="Tw Cen MT"/>
              </a:rPr>
              <a:t>ServerSocket</a:t>
            </a:r>
            <a:r>
              <a:rPr lang="en-US" sz="1800" u="none" dirty="0">
                <a:latin typeface="Tw Cen MT"/>
                <a:cs typeface="Tw Cen MT"/>
              </a:rPr>
              <a:t> (port)</a:t>
            </a:r>
          </a:p>
          <a:p>
            <a:pPr eaLnBrk="1" hangingPunct="1"/>
            <a:r>
              <a:rPr lang="en-US" sz="1800" u="none" dirty="0">
                <a:latin typeface="Tw Cen MT"/>
                <a:cs typeface="Tw Cen MT"/>
              </a:rPr>
              <a:t>Ex </a:t>
            </a:r>
            <a:r>
              <a:rPr lang="en-US" sz="1800" u="none" dirty="0" err="1">
                <a:latin typeface="Tw Cen MT"/>
                <a:cs typeface="Tw Cen MT"/>
              </a:rPr>
              <a:t>cliente</a:t>
            </a:r>
            <a:r>
              <a:rPr lang="en-US" sz="1800" u="none" dirty="0">
                <a:latin typeface="Tw Cen MT"/>
                <a:cs typeface="Tw Cen MT"/>
              </a:rPr>
              <a:t>: Socket </a:t>
            </a:r>
            <a:r>
              <a:rPr lang="en-US" sz="1800" u="none" dirty="0" err="1">
                <a:latin typeface="Tw Cen MT"/>
                <a:cs typeface="Tw Cen MT"/>
              </a:rPr>
              <a:t>clientSocket</a:t>
            </a:r>
            <a:r>
              <a:rPr lang="en-US" sz="1800" u="none" dirty="0">
                <a:latin typeface="Tw Cen MT"/>
                <a:cs typeface="Tw Cen MT"/>
              </a:rPr>
              <a:t>=new Socket (“hostname”, port);</a:t>
            </a:r>
          </a:p>
        </p:txBody>
      </p:sp>
      <p:graphicFrame>
        <p:nvGraphicFramePr>
          <p:cNvPr id="183298" name="Object 2"/>
          <p:cNvGraphicFramePr>
            <a:graphicFrameLocks noChangeAspect="1"/>
          </p:cNvGraphicFramePr>
          <p:nvPr/>
        </p:nvGraphicFramePr>
        <p:xfrm>
          <a:off x="142875" y="2000250"/>
          <a:ext cx="8804275" cy="214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VISIO" r:id="rId4" imgW="6602760" imgH="1123200" progId="Visio.Drawing.5">
                  <p:embed/>
                </p:oleObj>
              </mc:Choice>
              <mc:Fallback>
                <p:oleObj name="VISIO" r:id="rId4" imgW="6602760" imgH="1123200" progId="Visio.Drawing.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5" y="2000250"/>
                        <a:ext cx="8804275" cy="2143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7" name="TextBox 13"/>
          <p:cNvSpPr txBox="1">
            <a:spLocks noChangeArrowheads="1"/>
          </p:cNvSpPr>
          <p:nvPr/>
        </p:nvSpPr>
        <p:spPr bwMode="auto">
          <a:xfrm>
            <a:off x="388938" y="4425608"/>
            <a:ext cx="855821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 u="none" dirty="0">
                <a:latin typeface="Tw Cen MT"/>
                <a:cs typeface="Tw Cen MT"/>
              </a:rPr>
              <a:t>RFC 793:  … (sic) send that data in segments at its own convenience</a:t>
            </a:r>
          </a:p>
          <a:p>
            <a:pPr eaLnBrk="1" hangingPunct="1"/>
            <a:endParaRPr lang="en-US" sz="2000" u="none" dirty="0">
              <a:latin typeface="Tw Cen MT"/>
              <a:cs typeface="Tw Cen M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latin typeface="Tw Cen MT"/>
                <a:cs typeface="Tw Cen MT"/>
              </a:rPr>
              <a:t> MSS: </a:t>
            </a:r>
            <a:r>
              <a:rPr lang="en-US" sz="2000" u="none" dirty="0" err="1">
                <a:latin typeface="Tw Cen MT"/>
                <a:cs typeface="Tw Cen MT"/>
              </a:rPr>
              <a:t>determinado</a:t>
            </a:r>
            <a:r>
              <a:rPr lang="en-US" sz="2000" u="none" dirty="0">
                <a:latin typeface="Tw Cen MT"/>
                <a:cs typeface="Tw Cen MT"/>
              </a:rPr>
              <a:t> a </a:t>
            </a:r>
            <a:r>
              <a:rPr lang="en-US" sz="2000" u="none" dirty="0" err="1">
                <a:latin typeface="Tw Cen MT"/>
                <a:cs typeface="Tw Cen MT"/>
              </a:rPr>
              <a:t>partir</a:t>
            </a:r>
            <a:r>
              <a:rPr lang="en-US" sz="2000" u="none" dirty="0">
                <a:latin typeface="Tw Cen MT"/>
                <a:cs typeface="Tw Cen MT"/>
              </a:rPr>
              <a:t> do </a:t>
            </a:r>
            <a:r>
              <a:rPr lang="en-US" sz="2000" u="none" dirty="0" smtClean="0">
                <a:latin typeface="Tw Cen MT"/>
                <a:cs typeface="Tw Cen MT"/>
              </a:rPr>
              <a:t>MTU </a:t>
            </a:r>
            <a:r>
              <a:rPr lang="en-US" sz="2000" u="none" dirty="0">
                <a:latin typeface="Tw Cen MT"/>
                <a:cs typeface="Tw Cen MT"/>
              </a:rPr>
              <a:t>do host </a:t>
            </a:r>
            <a:r>
              <a:rPr lang="en-US" sz="2000" u="none" dirty="0" err="1">
                <a:latin typeface="Tw Cen MT"/>
                <a:cs typeface="Tw Cen MT"/>
              </a:rPr>
              <a:t>emissor</a:t>
            </a:r>
            <a:r>
              <a:rPr lang="en-US" sz="2000" u="none" dirty="0">
                <a:latin typeface="Tw Cen MT"/>
                <a:cs typeface="Tw Cen MT"/>
              </a:rPr>
              <a:t>,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poder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ser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encapsulado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num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pacote</a:t>
            </a:r>
            <a:r>
              <a:rPr lang="en-US" sz="2000" u="none" dirty="0">
                <a:latin typeface="Tw Cen MT"/>
                <a:cs typeface="Tw Cen MT"/>
              </a:rPr>
              <a:t> IP </a:t>
            </a:r>
            <a:r>
              <a:rPr lang="en-US" sz="2000" u="none" dirty="0" err="1">
                <a:latin typeface="Tw Cen MT"/>
                <a:cs typeface="Tw Cen MT"/>
              </a:rPr>
              <a:t>que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caiba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numa</a:t>
            </a:r>
            <a:r>
              <a:rPr lang="en-US" sz="2000" u="none" dirty="0">
                <a:latin typeface="Tw Cen MT"/>
                <a:cs typeface="Tw Cen MT"/>
              </a:rPr>
              <a:t> frame  data-link (Ex: 1460 bytes, 536 bytes, 512 bytes … </a:t>
            </a:r>
            <a:r>
              <a:rPr lang="en-US" sz="2000" u="none" dirty="0" smtClean="0">
                <a:latin typeface="Tw Cen MT"/>
                <a:cs typeface="Tw Cen MT"/>
              </a:rPr>
              <a:t>)</a:t>
            </a:r>
          </a:p>
          <a:p>
            <a:pPr eaLnBrk="1" hangingPunct="1">
              <a:buFont typeface="Arial" charset="0"/>
              <a:buChar char="•"/>
            </a:pPr>
            <a:endParaRPr lang="en-US" sz="2000" u="none" dirty="0">
              <a:latin typeface="Tw Cen MT"/>
              <a:cs typeface="Tw Cen M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000" u="none" dirty="0">
                <a:latin typeface="Tw Cen MT"/>
                <a:cs typeface="Tw Cen MT"/>
              </a:rPr>
              <a:t> RFC 1191: </a:t>
            </a:r>
            <a:r>
              <a:rPr lang="en-US" sz="2000" i="1" u="none" dirty="0">
                <a:latin typeface="Tw Cen MT"/>
                <a:cs typeface="Tw Cen MT"/>
              </a:rPr>
              <a:t>path MTU </a:t>
            </a:r>
            <a:r>
              <a:rPr lang="en-US" sz="2000" u="none" dirty="0" err="1">
                <a:latin typeface="Tw Cen MT"/>
                <a:cs typeface="Tw Cen MT"/>
              </a:rPr>
              <a:t>para</a:t>
            </a:r>
            <a:r>
              <a:rPr lang="en-US" sz="2000" u="none" dirty="0">
                <a:latin typeface="Tw Cen MT"/>
                <a:cs typeface="Tw Cen MT"/>
              </a:rPr>
              <a:t> </a:t>
            </a:r>
            <a:r>
              <a:rPr lang="en-US" sz="2000" u="none" dirty="0" err="1">
                <a:latin typeface="Tw Cen MT"/>
                <a:cs typeface="Tw Cen MT"/>
              </a:rPr>
              <a:t>determinação</a:t>
            </a:r>
            <a:r>
              <a:rPr lang="en-US" sz="2000" u="none" dirty="0">
                <a:latin typeface="Tw Cen MT"/>
                <a:cs typeface="Tw Cen MT"/>
              </a:rPr>
              <a:t> do MSS</a:t>
            </a:r>
          </a:p>
        </p:txBody>
      </p:sp>
    </p:spTree>
    <p:extLst>
      <p:ext uri="{BB962C8B-B14F-4D97-AF65-F5344CB8AC3E}">
        <p14:creationId xmlns:p14="http://schemas.microsoft.com/office/powerpoint/2010/main" val="2461959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2901</Words>
  <Application>Microsoft Macintosh PowerPoint</Application>
  <PresentationFormat>On-screen Show (4:3)</PresentationFormat>
  <Paragraphs>600</Paragraphs>
  <Slides>38</Slides>
  <Notes>38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Office Theme</vt:lpstr>
      <vt:lpstr>VISIO</vt:lpstr>
      <vt:lpstr>Clip</vt:lpstr>
      <vt:lpstr>REDES DE COMPUTADORES  O NÍVEL TRANSPORTE  (Parte 3)</vt:lpstr>
      <vt:lpstr>Nota prévia</vt:lpstr>
      <vt:lpstr>Organização do capítulo</vt:lpstr>
      <vt:lpstr>Onde estudar</vt:lpstr>
      <vt:lpstr>O Protocolo TCP</vt:lpstr>
      <vt:lpstr>TCP: o protocolo RFCs: 793, 1122, 1323, 2018, 2581</vt:lpstr>
      <vt:lpstr>Notas sobre o protocolo TCP</vt:lpstr>
      <vt:lpstr>Conexões TCP</vt:lpstr>
      <vt:lpstr>Conexões TCP</vt:lpstr>
      <vt:lpstr>Transferência fiável de dados em TCP</vt:lpstr>
      <vt:lpstr>O segmento TCP</vt:lpstr>
      <vt:lpstr>Alguns dados sobre o cabeçalho</vt:lpstr>
      <vt:lpstr>Flags e segmentos de controlo</vt:lpstr>
      <vt:lpstr>Gestão de números de sequência</vt:lpstr>
      <vt:lpstr>Cenários de retransmissão</vt:lpstr>
      <vt:lpstr>Cenário com ACK acumulativo</vt:lpstr>
      <vt:lpstr>Gestão dos números de sequência (piggybacking em TCP, ex: TELNET)</vt:lpstr>
      <vt:lpstr>A gestão de timeouts em TCP</vt:lpstr>
      <vt:lpstr>Avaliação do Round Trip Time</vt:lpstr>
      <vt:lpstr>Distribuição dos RTTs</vt:lpstr>
      <vt:lpstr>Valor do Timeout</vt:lpstr>
      <vt:lpstr>Pseudo código no emissor</vt:lpstr>
      <vt:lpstr>No caso de retransmissões</vt:lpstr>
      <vt:lpstr>Retransmissão rápida  (após triplo ACK)</vt:lpstr>
      <vt:lpstr>Ilustração</vt:lpstr>
      <vt:lpstr>Fast Retransmission</vt:lpstr>
      <vt:lpstr>Gestão de ACKS [RFC 1122, RFC 2581]</vt:lpstr>
      <vt:lpstr>Controlo de fluxo</vt:lpstr>
      <vt:lpstr>Controlo de fluxo</vt:lpstr>
      <vt:lpstr>Estabelecimento da conexão</vt:lpstr>
      <vt:lpstr>Funcionamento</vt:lpstr>
      <vt:lpstr>Fecho da conexão com um protocolo assimétrico</vt:lpstr>
      <vt:lpstr>Fecho da conexão TCP</vt:lpstr>
      <vt:lpstr>Evolução do estado de uma conexão</vt:lpstr>
      <vt:lpstr>Números de sequência iniciais</vt:lpstr>
      <vt:lpstr>Ataque à disponibilidade do servidor na abertura da conexão TCP (DoS)</vt:lpstr>
      <vt:lpstr>Contra medidas</vt:lpstr>
      <vt:lpstr>Ataques à disponibilidade (DDoS)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DE COMPUTADORES  O NÍVEL TRANSPORTE  (Parte 3)</dc:title>
  <dc:creator>José Legatheaux Martins</dc:creator>
  <cp:lastModifiedBy>José Legatheaux Martins</cp:lastModifiedBy>
  <cp:revision>83</cp:revision>
  <dcterms:created xsi:type="dcterms:W3CDTF">2012-04-06T18:44:29Z</dcterms:created>
  <dcterms:modified xsi:type="dcterms:W3CDTF">2012-04-24T16:00:28Z</dcterms:modified>
</cp:coreProperties>
</file>