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71" r:id="rId2"/>
    <p:sldId id="272" r:id="rId3"/>
    <p:sldId id="296" r:id="rId4"/>
    <p:sldId id="273" r:id="rId5"/>
    <p:sldId id="349" r:id="rId6"/>
    <p:sldId id="320" r:id="rId7"/>
    <p:sldId id="321" r:id="rId8"/>
    <p:sldId id="322" r:id="rId9"/>
    <p:sldId id="323" r:id="rId10"/>
    <p:sldId id="324" r:id="rId11"/>
    <p:sldId id="325" r:id="rId12"/>
    <p:sldId id="327" r:id="rId13"/>
    <p:sldId id="328" r:id="rId14"/>
    <p:sldId id="329" r:id="rId15"/>
    <p:sldId id="330" r:id="rId16"/>
    <p:sldId id="331" r:id="rId17"/>
    <p:sldId id="333" r:id="rId18"/>
    <p:sldId id="334" r:id="rId19"/>
    <p:sldId id="335" r:id="rId20"/>
    <p:sldId id="336" r:id="rId21"/>
    <p:sldId id="337" r:id="rId22"/>
    <p:sldId id="338" r:id="rId23"/>
    <p:sldId id="339" r:id="rId24"/>
    <p:sldId id="341" r:id="rId25"/>
    <p:sldId id="342" r:id="rId26"/>
    <p:sldId id="343" r:id="rId27"/>
    <p:sldId id="344" r:id="rId28"/>
    <p:sldId id="345" r:id="rId29"/>
    <p:sldId id="347" r:id="rId30"/>
    <p:sldId id="348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613" autoAdjust="0"/>
  </p:normalViewPr>
  <p:slideViewPr>
    <p:cSldViewPr snapToGrid="0" snapToObjects="1">
      <p:cViewPr varScale="1">
        <p:scale>
          <a:sx n="57" d="100"/>
          <a:sy n="57" d="100"/>
        </p:scale>
        <p:origin x="-9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9E249-5F24-B246-B508-281CBA33A349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8A663-086B-354B-82D0-7ED2691B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30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5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6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15375" cy="7620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371600"/>
            <a:ext cx="4267200" cy="48006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267200" cy="23241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48100"/>
            <a:ext cx="4267200" cy="23241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/>
              <a:t>Material de suporte às aulas de Redes de Computadores de J. Legatheaux Martins  –  Copyright DI - FCT/ UNL	- Segurança das comunicaç</a:t>
            </a:r>
            <a:r>
              <a:rPr lang="pt-PT" altLang="ja-JP"/>
              <a:t>ões </a:t>
            </a:r>
            <a:r>
              <a:rPr lang="pt-PT"/>
              <a:t>  /   </a:t>
            </a:r>
            <a:fld id="{83F55B8F-10F1-454C-810B-0AE7A46AD14B}" type="slidenum">
              <a:rPr lang="pt-PT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4970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15375" cy="7620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4267200" cy="23241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28600" y="3848100"/>
            <a:ext cx="4267200" cy="23241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371600"/>
            <a:ext cx="4267200" cy="48006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/>
              <a:t>Material de suporte às aulas de Redes de Computadores de J. Legatheaux Martins  –  Copyright DI - FCT/ UNL	- Segurança das comunicaç</a:t>
            </a:r>
            <a:r>
              <a:rPr lang="pt-PT" altLang="ja-JP"/>
              <a:t>ões </a:t>
            </a:r>
            <a:r>
              <a:rPr lang="pt-PT"/>
              <a:t>  /   </a:t>
            </a:r>
            <a:fld id="{E6E13249-DA3A-D846-8455-04AF03461FBC}" type="slidenum">
              <a:rPr lang="pt-PT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5712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5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5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2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2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7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21B9B-8F07-2B46-B66D-351E395AF6FE}" type="datetimeFigureOut">
              <a:rPr lang="en-US" smtClean="0"/>
              <a:t>02/04/12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3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emf"/><Relationship Id="rId5" Type="http://schemas.openxmlformats.org/officeDocument/2006/relationships/image" Target="../media/image8.emf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8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smtClean="0">
                <a:latin typeface="Tw Cen MT" charset="0"/>
                <a:ea typeface="ＭＳ Ｐゴシック" charset="0"/>
                <a:cs typeface="ＭＳ Ｐゴシック" charset="0"/>
              </a:rPr>
              <a:t> REDES 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INTRODUÇÃO À SEGURANÇA DOS CANAIS DE DADOS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2)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732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>
                <a:latin typeface="Tw Cen MT"/>
                <a:ea typeface="ＭＳ Ｐゴシック" charset="0"/>
                <a:cs typeface="Tw Cen MT"/>
              </a:rPr>
              <a:t>Que algoritmos satisfazem este requisitos ?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Existem v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ários métodos e algoritmos que satisfazem os requisitos anteriores</a:t>
            </a:r>
          </a:p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Um dos mais conhecidos 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é designado pela sigla RSA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(do nome dos seus inventores: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Rivest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, Shamir e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Adelman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Cifra usando as operaç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ões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resto da divis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ão inteira e exponenciação com chaves com 512, 768, 1024, 2048, ... bits ou mais</a:t>
            </a:r>
          </a:p>
          <a:p>
            <a:pPr eaLnBrk="1" hangingPunct="1"/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A dificuldade de inverter as funções </a:t>
            </a:r>
            <a:r>
              <a:rPr lang="pt-PT" altLang="ja-JP" dirty="0" smtClean="0">
                <a:latin typeface="Tw Cen MT"/>
                <a:ea typeface="ＭＳ Ｐゴシック" charset="0"/>
                <a:cs typeface="Tw Cen MT"/>
              </a:rPr>
              <a:t>advém 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de até ao momento ser computacionalmente impossível factorizar números de grande dimensão em tempo útil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526274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3600">
                <a:latin typeface="Tw Cen MT"/>
                <a:ea typeface="ＭＳ Ｐゴシック" charset="0"/>
                <a:cs typeface="Tw Cen MT"/>
              </a:rPr>
              <a:t>Autenticaç</a:t>
            </a:r>
            <a:r>
              <a:rPr lang="pt-PT" altLang="ja-JP" sz="3600">
                <a:latin typeface="Tw Cen MT"/>
                <a:ea typeface="ＭＳ Ｐゴシック" charset="0"/>
                <a:cs typeface="Tw Cen MT"/>
              </a:rPr>
              <a:t>ão através do método RSA</a:t>
            </a:r>
            <a:endParaRPr lang="pt-PT" sz="360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4276" name="Text Box 17"/>
          <p:cNvSpPr txBox="1">
            <a:spLocks noChangeArrowheads="1"/>
          </p:cNvSpPr>
          <p:nvPr/>
        </p:nvSpPr>
        <p:spPr bwMode="auto">
          <a:xfrm>
            <a:off x="228600" y="1371600"/>
            <a:ext cx="8534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800" u="none">
                <a:latin typeface="Tw Cen MT"/>
                <a:cs typeface="Tw Cen MT"/>
              </a:rPr>
              <a:t>Se o Bob e a Alice conhecerem previamente as chaves p</a:t>
            </a:r>
            <a:r>
              <a:rPr lang="pt-PT" altLang="ja-JP" sz="1800" u="none">
                <a:latin typeface="Tw Cen MT"/>
                <a:cs typeface="Tw Cen MT"/>
              </a:rPr>
              <a:t>úblicas um do outro, podem executar o método de desafio / resposta, exigindo ao outro que provem que conhecem a chave secreta associada à respectiva chave pública</a:t>
            </a:r>
            <a:r>
              <a:rPr lang="pt-PT" altLang="ja-JP" sz="1800" u="none">
                <a:latin typeface="Tw Cen MT"/>
                <a:ea typeface="ヒラギノ角ゴ Pro W3" charset="0"/>
                <a:cs typeface="Tw Cen MT"/>
              </a:rPr>
              <a:t>. Um exemplo poderia ser o seguinte.</a:t>
            </a:r>
          </a:p>
          <a:p>
            <a:endParaRPr lang="pt-PT" altLang="ja-JP" sz="1800" u="none">
              <a:latin typeface="Tw Cen MT"/>
              <a:ea typeface="ヒラギノ角ゴ Pro W3" charset="0"/>
              <a:cs typeface="Tw Cen MT"/>
            </a:endParaRPr>
          </a:p>
          <a:p>
            <a:r>
              <a:rPr lang="pt-PT" altLang="ja-JP" sz="1800" u="none">
                <a:latin typeface="Tw Cen MT"/>
                <a:ea typeface="ヒラギノ角ゴ Pro W3" charset="0"/>
                <a:cs typeface="Tw Cen MT"/>
              </a:rPr>
              <a:t>N</a:t>
            </a:r>
            <a:r>
              <a:rPr lang="pt-PT" altLang="ja-JP" sz="1800" u="none" baseline="-25000">
                <a:latin typeface="Tw Cen MT"/>
                <a:ea typeface="ヒラギノ角ゴ Pro W3" charset="0"/>
                <a:cs typeface="Tw Cen MT"/>
              </a:rPr>
              <a:t>A</a:t>
            </a:r>
            <a:r>
              <a:rPr lang="pt-PT" altLang="ja-JP" sz="1800" u="none">
                <a:latin typeface="Tw Cen MT"/>
                <a:ea typeface="ヒラギノ角ゴ Pro W3" charset="0"/>
                <a:cs typeface="Tw Cen MT"/>
              </a:rPr>
              <a:t> e N</a:t>
            </a:r>
            <a:r>
              <a:rPr lang="pt-PT" altLang="ja-JP" sz="1800" u="none" baseline="-25000">
                <a:latin typeface="Tw Cen MT"/>
                <a:ea typeface="ヒラギノ角ゴ Pro W3" charset="0"/>
                <a:cs typeface="Tw Cen MT"/>
              </a:rPr>
              <a:t>B</a:t>
            </a:r>
            <a:r>
              <a:rPr lang="pt-PT" sz="1800" u="none">
                <a:latin typeface="Tw Cen MT"/>
                <a:ea typeface="ヒラギノ角ゴ Pro W3" charset="0"/>
                <a:cs typeface="Tw Cen MT"/>
              </a:rPr>
              <a:t> s</a:t>
            </a:r>
            <a:r>
              <a:rPr lang="pt-PT" altLang="ja-JP" sz="1800" u="none">
                <a:latin typeface="Tw Cen MT"/>
                <a:ea typeface="ヒラギノ角ゴ Pro W3" charset="0"/>
                <a:cs typeface="Tw Cen MT"/>
              </a:rPr>
              <a:t>ão</a:t>
            </a:r>
            <a:r>
              <a:rPr lang="pt-PT" sz="1800" u="none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ja-JP" altLang="pt-PT" sz="1800" u="none"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1800" i="1" u="none">
                <a:latin typeface="Tw Cen MT"/>
                <a:ea typeface="ヒラギノ角ゴ Pro W3" charset="0"/>
                <a:cs typeface="Tw Cen MT"/>
              </a:rPr>
              <a:t>nonces</a:t>
            </a:r>
            <a:r>
              <a:rPr lang="ja-JP" altLang="pt-PT" sz="1800" i="1" u="none">
                <a:latin typeface="Tw Cen MT"/>
                <a:ea typeface="ヒラギノ角ゴ Pro W3" charset="0"/>
                <a:cs typeface="Tw Cen MT"/>
              </a:rPr>
              <a:t>”</a:t>
            </a:r>
            <a:endParaRPr lang="pt-PT" sz="1800" u="none"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54277" name="Oval 18"/>
          <p:cNvSpPr>
            <a:spLocks noChangeArrowheads="1"/>
          </p:cNvSpPr>
          <p:nvPr/>
        </p:nvSpPr>
        <p:spPr bwMode="auto">
          <a:xfrm>
            <a:off x="762000" y="4038600"/>
            <a:ext cx="1327150" cy="1295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4278" name="Line 19"/>
          <p:cNvSpPr>
            <a:spLocks noChangeShapeType="1"/>
          </p:cNvSpPr>
          <p:nvPr/>
        </p:nvSpPr>
        <p:spPr bwMode="auto">
          <a:xfrm>
            <a:off x="2286000" y="411480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4279" name="Oval 20"/>
          <p:cNvSpPr>
            <a:spLocks noChangeArrowheads="1"/>
          </p:cNvSpPr>
          <p:nvPr/>
        </p:nvSpPr>
        <p:spPr bwMode="auto">
          <a:xfrm>
            <a:off x="6781800" y="4038600"/>
            <a:ext cx="1293813" cy="1295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4280" name="Rectangle 21"/>
          <p:cNvSpPr>
            <a:spLocks noChangeArrowheads="1"/>
          </p:cNvSpPr>
          <p:nvPr/>
        </p:nvSpPr>
        <p:spPr bwMode="auto">
          <a:xfrm>
            <a:off x="2438400" y="4267200"/>
            <a:ext cx="3041711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2) E eu sou o Bob, N</a:t>
            </a:r>
            <a:r>
              <a:rPr lang="pt-PT" sz="1800" u="none" baseline="-25000">
                <a:latin typeface="Tw Cen MT"/>
                <a:cs typeface="Tw Cen MT"/>
              </a:rPr>
              <a:t>A, </a:t>
            </a:r>
            <a:r>
              <a:rPr lang="pt-PT" sz="1800" u="none">
                <a:latin typeface="Tw Cen MT"/>
                <a:cs typeface="Tw Cen MT"/>
              </a:rPr>
              <a:t>{N</a:t>
            </a:r>
            <a:r>
              <a:rPr lang="pt-PT" sz="1800" u="none" baseline="-25000">
                <a:latin typeface="Tw Cen MT"/>
                <a:cs typeface="Tw Cen MT"/>
              </a:rPr>
              <a:t>B</a:t>
            </a:r>
            <a:r>
              <a:rPr lang="pt-PT" sz="1800" u="none">
                <a:latin typeface="Tw Cen MT"/>
                <a:cs typeface="Tw Cen MT"/>
              </a:rPr>
              <a:t>}K</a:t>
            </a:r>
            <a:r>
              <a:rPr lang="pt-PT" sz="1800" u="none" baseline="-25000">
                <a:latin typeface="Tw Cen MT"/>
                <a:cs typeface="Tw Cen MT"/>
              </a:rPr>
              <a:t>APub</a:t>
            </a:r>
          </a:p>
        </p:txBody>
      </p:sp>
      <p:pic>
        <p:nvPicPr>
          <p:cNvPr id="54281" name="Picture 22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267200"/>
            <a:ext cx="636588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2" name="Picture 23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213" y="4343400"/>
            <a:ext cx="663575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3" name="Picture 24" descr="E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410200"/>
            <a:ext cx="636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4" name="Rectangle 25"/>
          <p:cNvSpPr>
            <a:spLocks noChangeArrowheads="1"/>
          </p:cNvSpPr>
          <p:nvPr/>
        </p:nvSpPr>
        <p:spPr bwMode="auto">
          <a:xfrm>
            <a:off x="2971800" y="3657600"/>
            <a:ext cx="2638130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1) Eu sou a Alice, {N</a:t>
            </a:r>
            <a:r>
              <a:rPr lang="pt-PT" sz="1800" u="none" baseline="-25000">
                <a:latin typeface="Tw Cen MT"/>
                <a:cs typeface="Tw Cen MT"/>
              </a:rPr>
              <a:t>A</a:t>
            </a:r>
            <a:r>
              <a:rPr lang="pt-PT" sz="1800" u="none">
                <a:latin typeface="Tw Cen MT"/>
                <a:cs typeface="Tw Cen MT"/>
              </a:rPr>
              <a:t>}K</a:t>
            </a:r>
            <a:r>
              <a:rPr lang="pt-PT" sz="1800" u="none" baseline="-25000">
                <a:latin typeface="Tw Cen MT"/>
                <a:cs typeface="Tw Cen MT"/>
              </a:rPr>
              <a:t>BPub</a:t>
            </a:r>
          </a:p>
        </p:txBody>
      </p:sp>
      <p:sp>
        <p:nvSpPr>
          <p:cNvPr id="54285" name="Line 26"/>
          <p:cNvSpPr>
            <a:spLocks noChangeShapeType="1"/>
          </p:cNvSpPr>
          <p:nvPr/>
        </p:nvSpPr>
        <p:spPr bwMode="auto">
          <a:xfrm flipH="1">
            <a:off x="2209800" y="4724400"/>
            <a:ext cx="434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4286" name="Rectangle 27"/>
          <p:cNvSpPr>
            <a:spLocks noChangeArrowheads="1"/>
          </p:cNvSpPr>
          <p:nvPr/>
        </p:nvSpPr>
        <p:spPr bwMode="auto">
          <a:xfrm>
            <a:off x="2590800" y="4876800"/>
            <a:ext cx="2713684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3) Eu sou mesmo a Alice, N</a:t>
            </a:r>
            <a:r>
              <a:rPr lang="pt-PT" sz="1800" u="none" baseline="-25000">
                <a:latin typeface="Tw Cen MT"/>
                <a:cs typeface="Tw Cen MT"/>
              </a:rPr>
              <a:t>B</a:t>
            </a:r>
          </a:p>
        </p:txBody>
      </p:sp>
      <p:sp>
        <p:nvSpPr>
          <p:cNvPr id="54287" name="Line 28"/>
          <p:cNvSpPr>
            <a:spLocks noChangeShapeType="1"/>
          </p:cNvSpPr>
          <p:nvPr/>
        </p:nvSpPr>
        <p:spPr bwMode="auto">
          <a:xfrm>
            <a:off x="2362200" y="533400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920204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>
                <a:latin typeface="Tw Cen MT"/>
                <a:ea typeface="ＭＳ Ｐゴシック" charset="0"/>
                <a:cs typeface="Tw Cen MT"/>
              </a:rPr>
              <a:t>Alternativa utilizada frequentemente</a:t>
            </a:r>
          </a:p>
        </p:txBody>
      </p:sp>
      <p:sp>
        <p:nvSpPr>
          <p:cNvPr id="56324" name="Rectangle 3"/>
          <p:cNvSpPr>
            <a:spLocks noChangeArrowheads="1"/>
          </p:cNvSpPr>
          <p:nvPr/>
        </p:nvSpPr>
        <p:spPr bwMode="auto">
          <a:xfrm>
            <a:off x="381000" y="1371600"/>
            <a:ext cx="8534400" cy="1593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Muitas vezes o servidor (por exemplo o Bob) conhece uma palavra chave convencional do utilizador (por exemplo a Alice) e pode us</a:t>
            </a:r>
            <a:r>
              <a:rPr lang="pt-PT" altLang="ja-JP" sz="1800" u="none">
                <a:latin typeface="Tw Cen MT"/>
                <a:cs typeface="Tw Cen MT"/>
              </a:rPr>
              <a:t>á-la para o autenticar, por um canal cifrado em que o utilizador já tem a certeza que está a falar com o verdadeiro servidor (de qual conhece a chave pública).</a:t>
            </a:r>
          </a:p>
          <a:p>
            <a:pPr defTabSz="762000" eaLnBrk="0" hangingPunct="0">
              <a:lnSpc>
                <a:spcPct val="90000"/>
              </a:lnSpc>
            </a:pPr>
            <a:endParaRPr lang="pt-PT" altLang="ja-JP" sz="1800" u="none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altLang="ja-JP" sz="1800" u="none">
                <a:latin typeface="Tw Cen MT"/>
                <a:cs typeface="Tw Cen MT"/>
              </a:rPr>
              <a:t>Neste caso o protocolo pode ser mais simples ainda. </a:t>
            </a:r>
            <a:endParaRPr lang="pt-PT" sz="1800" u="none">
              <a:latin typeface="Tw Cen MT"/>
              <a:cs typeface="Tw Cen MT"/>
            </a:endParaRPr>
          </a:p>
        </p:txBody>
      </p:sp>
      <p:sp>
        <p:nvSpPr>
          <p:cNvPr id="56325" name="Oval 4"/>
          <p:cNvSpPr>
            <a:spLocks noChangeArrowheads="1"/>
          </p:cNvSpPr>
          <p:nvPr/>
        </p:nvSpPr>
        <p:spPr bwMode="auto">
          <a:xfrm>
            <a:off x="762000" y="3810000"/>
            <a:ext cx="1327150" cy="1295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6326" name="Line 5"/>
          <p:cNvSpPr>
            <a:spLocks noChangeShapeType="1"/>
          </p:cNvSpPr>
          <p:nvPr/>
        </p:nvSpPr>
        <p:spPr bwMode="auto">
          <a:xfrm>
            <a:off x="2286000" y="388620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6327" name="Oval 6"/>
          <p:cNvSpPr>
            <a:spLocks noChangeArrowheads="1"/>
          </p:cNvSpPr>
          <p:nvPr/>
        </p:nvSpPr>
        <p:spPr bwMode="auto">
          <a:xfrm>
            <a:off x="6781800" y="3810000"/>
            <a:ext cx="1293813" cy="1295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6328" name="Rectangle 7"/>
          <p:cNvSpPr>
            <a:spLocks noChangeArrowheads="1"/>
          </p:cNvSpPr>
          <p:nvPr/>
        </p:nvSpPr>
        <p:spPr bwMode="auto">
          <a:xfrm>
            <a:off x="4191000" y="4114800"/>
            <a:ext cx="855039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{N</a:t>
            </a:r>
            <a:r>
              <a:rPr lang="pt-PT" sz="1800" u="none" baseline="-25000">
                <a:latin typeface="Tw Cen MT"/>
                <a:cs typeface="Tw Cen MT"/>
              </a:rPr>
              <a:t>A</a:t>
            </a:r>
            <a:r>
              <a:rPr lang="pt-PT" sz="1800" u="none">
                <a:latin typeface="Tw Cen MT"/>
                <a:cs typeface="Tw Cen MT"/>
              </a:rPr>
              <a:t> }K</a:t>
            </a:r>
            <a:r>
              <a:rPr lang="pt-PT" sz="1800" u="none" baseline="-25000">
                <a:latin typeface="Tw Cen MT"/>
                <a:cs typeface="Tw Cen MT"/>
              </a:rPr>
              <a:t>S</a:t>
            </a:r>
          </a:p>
        </p:txBody>
      </p:sp>
      <p:pic>
        <p:nvPicPr>
          <p:cNvPr id="56329" name="Picture 8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038600"/>
            <a:ext cx="636588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0" name="Picture 9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213" y="4114800"/>
            <a:ext cx="663575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1" name="Picture 10" descr="E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410200"/>
            <a:ext cx="636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2" name="Rectangle 11"/>
          <p:cNvSpPr>
            <a:spLocks noChangeArrowheads="1"/>
          </p:cNvSpPr>
          <p:nvPr/>
        </p:nvSpPr>
        <p:spPr bwMode="auto">
          <a:xfrm>
            <a:off x="3810000" y="3429000"/>
            <a:ext cx="1656603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{A, N</a:t>
            </a:r>
            <a:r>
              <a:rPr lang="pt-PT" sz="1800" u="none" baseline="-25000">
                <a:latin typeface="Tw Cen MT"/>
                <a:cs typeface="Tw Cen MT"/>
              </a:rPr>
              <a:t>A</a:t>
            </a:r>
            <a:r>
              <a:rPr lang="pt-PT" sz="1800" u="none">
                <a:latin typeface="Tw Cen MT"/>
                <a:cs typeface="Tw Cen MT"/>
              </a:rPr>
              <a:t>, K</a:t>
            </a:r>
            <a:r>
              <a:rPr lang="pt-PT" sz="1800" u="none" baseline="-25000">
                <a:latin typeface="Tw Cen MT"/>
                <a:cs typeface="Tw Cen MT"/>
              </a:rPr>
              <a:t>S</a:t>
            </a:r>
            <a:r>
              <a:rPr lang="pt-PT" sz="1800" u="none">
                <a:latin typeface="Tw Cen MT"/>
                <a:cs typeface="Tw Cen MT"/>
              </a:rPr>
              <a:t> }K</a:t>
            </a:r>
            <a:r>
              <a:rPr lang="pt-PT" sz="1800" u="none" baseline="-25000">
                <a:latin typeface="Tw Cen MT"/>
                <a:cs typeface="Tw Cen MT"/>
              </a:rPr>
              <a:t>BPub</a:t>
            </a:r>
          </a:p>
        </p:txBody>
      </p:sp>
      <p:sp>
        <p:nvSpPr>
          <p:cNvPr id="56333" name="Line 12"/>
          <p:cNvSpPr>
            <a:spLocks noChangeShapeType="1"/>
          </p:cNvSpPr>
          <p:nvPr/>
        </p:nvSpPr>
        <p:spPr bwMode="auto">
          <a:xfrm flipH="1">
            <a:off x="2209800" y="4495800"/>
            <a:ext cx="434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6334" name="Rectangle 13"/>
          <p:cNvSpPr>
            <a:spLocks noChangeArrowheads="1"/>
          </p:cNvSpPr>
          <p:nvPr/>
        </p:nvSpPr>
        <p:spPr bwMode="auto">
          <a:xfrm>
            <a:off x="3276600" y="4648200"/>
            <a:ext cx="2470228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{Alice, palavra chave }K</a:t>
            </a:r>
            <a:r>
              <a:rPr lang="pt-PT" sz="1800" u="none" baseline="-25000">
                <a:latin typeface="Tw Cen MT"/>
                <a:cs typeface="Tw Cen MT"/>
              </a:rPr>
              <a:t>s</a:t>
            </a:r>
          </a:p>
        </p:txBody>
      </p:sp>
      <p:sp>
        <p:nvSpPr>
          <p:cNvPr id="56335" name="Line 14"/>
          <p:cNvSpPr>
            <a:spLocks noChangeShapeType="1"/>
          </p:cNvSpPr>
          <p:nvPr/>
        </p:nvSpPr>
        <p:spPr bwMode="auto">
          <a:xfrm>
            <a:off x="2362200" y="510540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643698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>
                <a:latin typeface="Tw Cen MT"/>
                <a:ea typeface="ＭＳ Ｐゴシック" charset="0"/>
                <a:cs typeface="Tw Cen MT"/>
              </a:rPr>
              <a:t>Podemos dispensar o PKC ?</a:t>
            </a:r>
          </a:p>
        </p:txBody>
      </p:sp>
      <p:sp>
        <p:nvSpPr>
          <p:cNvPr id="57348" name="Rectangle 3"/>
          <p:cNvSpPr>
            <a:spLocks noChangeArrowheads="1"/>
          </p:cNvSpPr>
          <p:nvPr/>
        </p:nvSpPr>
        <p:spPr bwMode="auto">
          <a:xfrm>
            <a:off x="304800" y="1371600"/>
            <a:ext cx="8534400" cy="761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600" u="none">
                <a:latin typeface="Tw Cen MT"/>
                <a:cs typeface="Tw Cen MT"/>
              </a:rPr>
              <a:t>Se a Alice n</a:t>
            </a:r>
            <a:r>
              <a:rPr lang="pt-PT" altLang="ja-JP" sz="1600" u="none">
                <a:latin typeface="Tw Cen MT"/>
                <a:cs typeface="Tw Cen MT"/>
              </a:rPr>
              <a:t>ão conhecer a chave pública do Bob, poderia simplesmente pedir ao próprio Bob que lha desse visto que a mesma é pública. Exigindo-lhe apenas que provasse que ele conhecia a chave secreta que lhe está associada.</a:t>
            </a:r>
            <a:endParaRPr lang="pt-PT" sz="1600" u="none">
              <a:latin typeface="Tw Cen MT"/>
              <a:cs typeface="Tw Cen MT"/>
            </a:endParaRPr>
          </a:p>
        </p:txBody>
      </p:sp>
      <p:sp>
        <p:nvSpPr>
          <p:cNvPr id="57349" name="Oval 4"/>
          <p:cNvSpPr>
            <a:spLocks noChangeArrowheads="1"/>
          </p:cNvSpPr>
          <p:nvPr/>
        </p:nvSpPr>
        <p:spPr bwMode="auto">
          <a:xfrm>
            <a:off x="685800" y="2971800"/>
            <a:ext cx="1327150" cy="1295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7350" name="Line 5"/>
          <p:cNvSpPr>
            <a:spLocks noChangeShapeType="1"/>
          </p:cNvSpPr>
          <p:nvPr/>
        </p:nvSpPr>
        <p:spPr bwMode="auto">
          <a:xfrm>
            <a:off x="2286000" y="365760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7351" name="Oval 6"/>
          <p:cNvSpPr>
            <a:spLocks noChangeArrowheads="1"/>
          </p:cNvSpPr>
          <p:nvPr/>
        </p:nvSpPr>
        <p:spPr bwMode="auto">
          <a:xfrm>
            <a:off x="6858000" y="2971800"/>
            <a:ext cx="1293813" cy="1295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7352" name="Rectangle 7"/>
          <p:cNvSpPr>
            <a:spLocks noChangeArrowheads="1"/>
          </p:cNvSpPr>
          <p:nvPr/>
        </p:nvSpPr>
        <p:spPr bwMode="auto">
          <a:xfrm>
            <a:off x="4114800" y="3810000"/>
            <a:ext cx="855039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{N</a:t>
            </a:r>
            <a:r>
              <a:rPr lang="pt-PT" sz="1800" u="none" baseline="-25000">
                <a:latin typeface="Tw Cen MT"/>
                <a:cs typeface="Tw Cen MT"/>
              </a:rPr>
              <a:t>A</a:t>
            </a:r>
            <a:r>
              <a:rPr lang="pt-PT" sz="1800" u="none">
                <a:latin typeface="Tw Cen MT"/>
                <a:cs typeface="Tw Cen MT"/>
              </a:rPr>
              <a:t> }K</a:t>
            </a:r>
            <a:r>
              <a:rPr lang="pt-PT" sz="1800" u="none" baseline="-25000">
                <a:latin typeface="Tw Cen MT"/>
                <a:cs typeface="Tw Cen MT"/>
              </a:rPr>
              <a:t>S</a:t>
            </a:r>
          </a:p>
        </p:txBody>
      </p:sp>
      <p:pic>
        <p:nvPicPr>
          <p:cNvPr id="57353" name="Picture 8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00400"/>
            <a:ext cx="636588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4" name="Picture 9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3276600"/>
            <a:ext cx="663575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5" name="Picture 10" descr="E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95800"/>
            <a:ext cx="636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6" name="Rectangle 11"/>
          <p:cNvSpPr>
            <a:spLocks noChangeArrowheads="1"/>
          </p:cNvSpPr>
          <p:nvPr/>
        </p:nvSpPr>
        <p:spPr bwMode="auto">
          <a:xfrm>
            <a:off x="3733800" y="3276600"/>
            <a:ext cx="1656603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{A, N</a:t>
            </a:r>
            <a:r>
              <a:rPr lang="pt-PT" sz="1800" u="none" baseline="-25000">
                <a:latin typeface="Tw Cen MT"/>
                <a:cs typeface="Tw Cen MT"/>
              </a:rPr>
              <a:t>A</a:t>
            </a:r>
            <a:r>
              <a:rPr lang="pt-PT" sz="1800" u="none">
                <a:latin typeface="Tw Cen MT"/>
                <a:cs typeface="Tw Cen MT"/>
              </a:rPr>
              <a:t>, K</a:t>
            </a:r>
            <a:r>
              <a:rPr lang="pt-PT" sz="1800" u="none" baseline="-25000">
                <a:latin typeface="Tw Cen MT"/>
                <a:cs typeface="Tw Cen MT"/>
              </a:rPr>
              <a:t>S</a:t>
            </a:r>
            <a:r>
              <a:rPr lang="pt-PT" sz="1800" u="none">
                <a:latin typeface="Tw Cen MT"/>
                <a:cs typeface="Tw Cen MT"/>
              </a:rPr>
              <a:t> }K</a:t>
            </a:r>
            <a:r>
              <a:rPr lang="pt-PT" sz="1800" u="none" baseline="-25000">
                <a:latin typeface="Tw Cen MT"/>
                <a:cs typeface="Tw Cen MT"/>
              </a:rPr>
              <a:t>BPub</a:t>
            </a:r>
          </a:p>
        </p:txBody>
      </p:sp>
      <p:sp>
        <p:nvSpPr>
          <p:cNvPr id="57357" name="Line 12"/>
          <p:cNvSpPr>
            <a:spLocks noChangeShapeType="1"/>
          </p:cNvSpPr>
          <p:nvPr/>
        </p:nvSpPr>
        <p:spPr bwMode="auto">
          <a:xfrm flipH="1">
            <a:off x="2209800" y="4191000"/>
            <a:ext cx="434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7358" name="Rectangle 13"/>
          <p:cNvSpPr>
            <a:spLocks noChangeArrowheads="1"/>
          </p:cNvSpPr>
          <p:nvPr/>
        </p:nvSpPr>
        <p:spPr bwMode="auto">
          <a:xfrm>
            <a:off x="3276600" y="4343400"/>
            <a:ext cx="2470228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{Alice, palavra chave }K</a:t>
            </a:r>
            <a:r>
              <a:rPr lang="pt-PT" sz="1800" u="none" baseline="-25000">
                <a:latin typeface="Tw Cen MT"/>
                <a:cs typeface="Tw Cen MT"/>
              </a:rPr>
              <a:t>s</a:t>
            </a:r>
          </a:p>
        </p:txBody>
      </p:sp>
      <p:sp>
        <p:nvSpPr>
          <p:cNvPr id="57359" name="Line 14"/>
          <p:cNvSpPr>
            <a:spLocks noChangeShapeType="1"/>
          </p:cNvSpPr>
          <p:nvPr/>
        </p:nvSpPr>
        <p:spPr bwMode="auto">
          <a:xfrm>
            <a:off x="2362200" y="472440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7360" name="Line 15"/>
          <p:cNvSpPr>
            <a:spLocks noChangeShapeType="1"/>
          </p:cNvSpPr>
          <p:nvPr/>
        </p:nvSpPr>
        <p:spPr bwMode="auto">
          <a:xfrm>
            <a:off x="2286000" y="266700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7361" name="Rectangle 16"/>
          <p:cNvSpPr>
            <a:spLocks noChangeArrowheads="1"/>
          </p:cNvSpPr>
          <p:nvPr/>
        </p:nvSpPr>
        <p:spPr bwMode="auto">
          <a:xfrm>
            <a:off x="4191000" y="2743200"/>
            <a:ext cx="619511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K</a:t>
            </a:r>
            <a:r>
              <a:rPr lang="pt-PT" sz="1800" u="none" baseline="-25000">
                <a:latin typeface="Tw Cen MT"/>
                <a:cs typeface="Tw Cen MT"/>
              </a:rPr>
              <a:t>BPub</a:t>
            </a:r>
          </a:p>
        </p:txBody>
      </p:sp>
      <p:sp>
        <p:nvSpPr>
          <p:cNvPr id="57362" name="Rectangle 17"/>
          <p:cNvSpPr>
            <a:spLocks noChangeArrowheads="1"/>
          </p:cNvSpPr>
          <p:nvPr/>
        </p:nvSpPr>
        <p:spPr bwMode="auto">
          <a:xfrm>
            <a:off x="2971800" y="2286000"/>
            <a:ext cx="2907584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Ol</a:t>
            </a:r>
            <a:r>
              <a:rPr lang="pt-PT" altLang="ja-JP" sz="1800" u="none">
                <a:latin typeface="Tw Cen MT"/>
                <a:cs typeface="Tw Cen MT"/>
              </a:rPr>
              <a:t>á Bob, quero falar contigo</a:t>
            </a:r>
            <a:endParaRPr lang="pt-PT" sz="1800" u="none" baseline="-25000">
              <a:latin typeface="Tw Cen MT"/>
              <a:cs typeface="Tw Cen MT"/>
            </a:endParaRPr>
          </a:p>
        </p:txBody>
      </p:sp>
      <p:sp>
        <p:nvSpPr>
          <p:cNvPr id="57363" name="Line 18"/>
          <p:cNvSpPr>
            <a:spLocks noChangeShapeType="1"/>
          </p:cNvSpPr>
          <p:nvPr/>
        </p:nvSpPr>
        <p:spPr bwMode="auto">
          <a:xfrm flipH="1">
            <a:off x="2209800" y="3124200"/>
            <a:ext cx="434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7364" name="Rectangle 19"/>
          <p:cNvSpPr>
            <a:spLocks noChangeArrowheads="1"/>
          </p:cNvSpPr>
          <p:nvPr/>
        </p:nvSpPr>
        <p:spPr bwMode="auto">
          <a:xfrm>
            <a:off x="304800" y="5410200"/>
            <a:ext cx="8534400" cy="761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600" u="none">
                <a:latin typeface="Tw Cen MT"/>
                <a:cs typeface="Tw Cen MT"/>
              </a:rPr>
              <a:t>O Problema </a:t>
            </a:r>
            <a:r>
              <a:rPr lang="pt-PT" altLang="ja-JP" sz="1600" u="none">
                <a:latin typeface="Tw Cen MT"/>
                <a:cs typeface="Tw Cen MT"/>
              </a:rPr>
              <a:t>é que se a Trudy conseguir colocar-se no endereço em que a Alice pensa que o Bob está, este método permite à Trudy fazer-se passar pelo Bob. Logo, as chaves públicas têm mesmo que ser as certas.</a:t>
            </a:r>
            <a:endParaRPr lang="pt-PT" sz="1600" u="none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418625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>
                <a:latin typeface="Tw Cen MT"/>
                <a:ea typeface="ＭＳ Ｐゴシック" charset="0"/>
                <a:cs typeface="Tw Cen MT"/>
              </a:rPr>
              <a:t>Ataque por interposiç</a:t>
            </a:r>
            <a:r>
              <a:rPr lang="pt-PT" altLang="ja-JP" sz="3600">
                <a:latin typeface="Tw Cen MT"/>
                <a:ea typeface="ＭＳ Ｐゴシック" charset="0"/>
                <a:cs typeface="Tw Cen MT"/>
              </a:rPr>
              <a:t>ão</a:t>
            </a:r>
            <a:endParaRPr lang="pt-PT" sz="360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8372" name="Oval 4"/>
          <p:cNvSpPr>
            <a:spLocks noChangeArrowheads="1"/>
          </p:cNvSpPr>
          <p:nvPr/>
        </p:nvSpPr>
        <p:spPr bwMode="auto">
          <a:xfrm>
            <a:off x="228600" y="2438400"/>
            <a:ext cx="1143000" cy="1143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>
            <a:off x="1752600" y="31242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74" name="Rectangle 7"/>
          <p:cNvSpPr>
            <a:spLocks noChangeArrowheads="1"/>
          </p:cNvSpPr>
          <p:nvPr/>
        </p:nvSpPr>
        <p:spPr bwMode="auto">
          <a:xfrm>
            <a:off x="1676400" y="3276600"/>
            <a:ext cx="706352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latin typeface="Tw Cen MT"/>
                <a:cs typeface="Tw Cen MT"/>
              </a:rPr>
              <a:t>{N</a:t>
            </a:r>
            <a:r>
              <a:rPr lang="pt-PT" sz="1400" u="none" baseline="-25000">
                <a:latin typeface="Tw Cen MT"/>
                <a:cs typeface="Tw Cen MT"/>
              </a:rPr>
              <a:t>A</a:t>
            </a:r>
            <a:r>
              <a:rPr lang="pt-PT" sz="1400" u="none">
                <a:latin typeface="Tw Cen MT"/>
                <a:cs typeface="Tw Cen MT"/>
              </a:rPr>
              <a:t> }K</a:t>
            </a:r>
            <a:r>
              <a:rPr lang="pt-PT" sz="1400" u="none" baseline="-25000">
                <a:latin typeface="Tw Cen MT"/>
                <a:cs typeface="Tw Cen MT"/>
              </a:rPr>
              <a:t>S</a:t>
            </a:r>
          </a:p>
        </p:txBody>
      </p:sp>
      <p:pic>
        <p:nvPicPr>
          <p:cNvPr id="58375" name="Picture 8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67000"/>
            <a:ext cx="54768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6" name="Picture 9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743200"/>
            <a:ext cx="588963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7" name="Picture 10" descr="E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667000"/>
            <a:ext cx="636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8" name="Rectangle 11"/>
          <p:cNvSpPr>
            <a:spLocks noChangeArrowheads="1"/>
          </p:cNvSpPr>
          <p:nvPr/>
        </p:nvSpPr>
        <p:spPr bwMode="auto">
          <a:xfrm>
            <a:off x="1447800" y="2743200"/>
            <a:ext cx="1322368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latin typeface="Tw Cen MT"/>
                <a:cs typeface="Tw Cen MT"/>
              </a:rPr>
              <a:t>{A, N</a:t>
            </a:r>
            <a:r>
              <a:rPr lang="pt-PT" sz="1400" u="none" baseline="-25000">
                <a:latin typeface="Tw Cen MT"/>
                <a:cs typeface="Tw Cen MT"/>
              </a:rPr>
              <a:t>A</a:t>
            </a:r>
            <a:r>
              <a:rPr lang="pt-PT" sz="1400" u="none">
                <a:latin typeface="Tw Cen MT"/>
                <a:cs typeface="Tw Cen MT"/>
              </a:rPr>
              <a:t>, K</a:t>
            </a:r>
            <a:r>
              <a:rPr lang="pt-PT" sz="1400" u="none" baseline="-25000">
                <a:latin typeface="Tw Cen MT"/>
                <a:cs typeface="Tw Cen MT"/>
              </a:rPr>
              <a:t>S</a:t>
            </a:r>
            <a:r>
              <a:rPr lang="pt-PT" sz="1400" u="none">
                <a:latin typeface="Tw Cen MT"/>
                <a:cs typeface="Tw Cen MT"/>
              </a:rPr>
              <a:t> }K</a:t>
            </a:r>
            <a:r>
              <a:rPr lang="pt-PT" sz="1400" u="none" baseline="-25000">
                <a:latin typeface="Tw Cen MT"/>
                <a:cs typeface="Tw Cen MT"/>
              </a:rPr>
              <a:t>TPub</a:t>
            </a:r>
          </a:p>
        </p:txBody>
      </p:sp>
      <p:sp>
        <p:nvSpPr>
          <p:cNvPr id="58379" name="Line 12"/>
          <p:cNvSpPr>
            <a:spLocks noChangeShapeType="1"/>
          </p:cNvSpPr>
          <p:nvPr/>
        </p:nvSpPr>
        <p:spPr bwMode="auto">
          <a:xfrm flipH="1">
            <a:off x="1676400" y="36576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80" name="Rectangle 13"/>
          <p:cNvSpPr>
            <a:spLocks noChangeArrowheads="1"/>
          </p:cNvSpPr>
          <p:nvPr/>
        </p:nvSpPr>
        <p:spPr bwMode="auto">
          <a:xfrm>
            <a:off x="1143000" y="3810000"/>
            <a:ext cx="1962610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latin typeface="Tw Cen MT"/>
                <a:cs typeface="Tw Cen MT"/>
              </a:rPr>
              <a:t>{Alice, palavra chave }K</a:t>
            </a:r>
            <a:r>
              <a:rPr lang="pt-PT" sz="1400" u="none" baseline="-25000">
                <a:latin typeface="Tw Cen MT"/>
                <a:cs typeface="Tw Cen MT"/>
              </a:rPr>
              <a:t>s</a:t>
            </a:r>
          </a:p>
        </p:txBody>
      </p:sp>
      <p:sp>
        <p:nvSpPr>
          <p:cNvPr id="58381" name="Line 14"/>
          <p:cNvSpPr>
            <a:spLocks noChangeShapeType="1"/>
          </p:cNvSpPr>
          <p:nvPr/>
        </p:nvSpPr>
        <p:spPr bwMode="auto">
          <a:xfrm>
            <a:off x="1828800" y="41910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82" name="Line 15"/>
          <p:cNvSpPr>
            <a:spLocks noChangeShapeType="1"/>
          </p:cNvSpPr>
          <p:nvPr/>
        </p:nvSpPr>
        <p:spPr bwMode="auto">
          <a:xfrm>
            <a:off x="1752600" y="21336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83" name="Rectangle 16"/>
          <p:cNvSpPr>
            <a:spLocks noChangeArrowheads="1"/>
          </p:cNvSpPr>
          <p:nvPr/>
        </p:nvSpPr>
        <p:spPr bwMode="auto">
          <a:xfrm>
            <a:off x="1828800" y="2209800"/>
            <a:ext cx="515741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latin typeface="Tw Cen MT"/>
                <a:cs typeface="Tw Cen MT"/>
              </a:rPr>
              <a:t>K</a:t>
            </a:r>
            <a:r>
              <a:rPr lang="pt-PT" sz="1400" u="none" baseline="-25000">
                <a:latin typeface="Tw Cen MT"/>
                <a:cs typeface="Tw Cen MT"/>
              </a:rPr>
              <a:t>TPub</a:t>
            </a:r>
          </a:p>
        </p:txBody>
      </p:sp>
      <p:sp>
        <p:nvSpPr>
          <p:cNvPr id="58384" name="Rectangle 17"/>
          <p:cNvSpPr>
            <a:spLocks noChangeArrowheads="1"/>
          </p:cNvSpPr>
          <p:nvPr/>
        </p:nvSpPr>
        <p:spPr bwMode="auto">
          <a:xfrm>
            <a:off x="1066800" y="1752600"/>
            <a:ext cx="2302776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latin typeface="Tw Cen MT"/>
                <a:cs typeface="Tw Cen MT"/>
              </a:rPr>
              <a:t>Ol</a:t>
            </a:r>
            <a:r>
              <a:rPr lang="pt-PT" altLang="ja-JP" sz="1400" u="none">
                <a:latin typeface="Tw Cen MT"/>
                <a:cs typeface="Tw Cen MT"/>
              </a:rPr>
              <a:t>á Bob, quero falar contigo</a:t>
            </a:r>
            <a:endParaRPr lang="pt-PT" sz="1400" u="none" baseline="-25000">
              <a:latin typeface="Tw Cen MT"/>
              <a:cs typeface="Tw Cen MT"/>
            </a:endParaRPr>
          </a:p>
        </p:txBody>
      </p:sp>
      <p:sp>
        <p:nvSpPr>
          <p:cNvPr id="58385" name="Line 18"/>
          <p:cNvSpPr>
            <a:spLocks noChangeShapeType="1"/>
          </p:cNvSpPr>
          <p:nvPr/>
        </p:nvSpPr>
        <p:spPr bwMode="auto">
          <a:xfrm flipH="1">
            <a:off x="1676400" y="25908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86" name="Rectangle 19"/>
          <p:cNvSpPr>
            <a:spLocks noChangeArrowheads="1"/>
          </p:cNvSpPr>
          <p:nvPr/>
        </p:nvSpPr>
        <p:spPr bwMode="auto">
          <a:xfrm>
            <a:off x="304800" y="4648200"/>
            <a:ext cx="8534400" cy="109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Ese ataque designa-se por ataque por interposiç</a:t>
            </a:r>
            <a:r>
              <a:rPr lang="pt-PT" altLang="ja-JP" sz="1800" u="none">
                <a:latin typeface="Tw Cen MT"/>
                <a:cs typeface="Tw Cen MT"/>
              </a:rPr>
              <a:t>ão (“man ou woman in the middle”), é muito difícil de detectar e permite que mais tarde a Trudy se apresente perante Bob como sendo a Alice pois apanhou-lhe a palavra chave. Repare-se que a Trudy executa um protocolo genérico aplicável em qualquer situação aplicacional.</a:t>
            </a:r>
            <a:endParaRPr lang="pt-PT" sz="1800" u="none">
              <a:latin typeface="Tw Cen MT"/>
              <a:cs typeface="Tw Cen MT"/>
            </a:endParaRPr>
          </a:p>
        </p:txBody>
      </p:sp>
      <p:sp>
        <p:nvSpPr>
          <p:cNvPr id="58387" name="Line 22"/>
          <p:cNvSpPr>
            <a:spLocks noChangeShapeType="1"/>
          </p:cNvSpPr>
          <p:nvPr/>
        </p:nvSpPr>
        <p:spPr bwMode="auto">
          <a:xfrm>
            <a:off x="5486400" y="31242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88" name="Rectangle 23"/>
          <p:cNvSpPr>
            <a:spLocks noChangeArrowheads="1"/>
          </p:cNvSpPr>
          <p:nvPr/>
        </p:nvSpPr>
        <p:spPr bwMode="auto">
          <a:xfrm>
            <a:off x="5410200" y="3276600"/>
            <a:ext cx="706352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latin typeface="Tw Cen MT"/>
                <a:cs typeface="Tw Cen MT"/>
              </a:rPr>
              <a:t>{N</a:t>
            </a:r>
            <a:r>
              <a:rPr lang="pt-PT" sz="1400" u="none" baseline="-25000">
                <a:latin typeface="Tw Cen MT"/>
                <a:cs typeface="Tw Cen MT"/>
              </a:rPr>
              <a:t>A</a:t>
            </a:r>
            <a:r>
              <a:rPr lang="pt-PT" sz="1400" u="none">
                <a:latin typeface="Tw Cen MT"/>
                <a:cs typeface="Tw Cen MT"/>
              </a:rPr>
              <a:t> }K</a:t>
            </a:r>
            <a:r>
              <a:rPr lang="pt-PT" sz="1400" u="none" baseline="-25000">
                <a:latin typeface="Tw Cen MT"/>
                <a:cs typeface="Tw Cen MT"/>
              </a:rPr>
              <a:t>S</a:t>
            </a:r>
          </a:p>
        </p:txBody>
      </p:sp>
      <p:sp>
        <p:nvSpPr>
          <p:cNvPr id="58389" name="Rectangle 24"/>
          <p:cNvSpPr>
            <a:spLocks noChangeArrowheads="1"/>
          </p:cNvSpPr>
          <p:nvPr/>
        </p:nvSpPr>
        <p:spPr bwMode="auto">
          <a:xfrm>
            <a:off x="5181600" y="2743200"/>
            <a:ext cx="1329790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latin typeface="Tw Cen MT"/>
                <a:cs typeface="Tw Cen MT"/>
              </a:rPr>
              <a:t>{A, N</a:t>
            </a:r>
            <a:r>
              <a:rPr lang="pt-PT" sz="1400" u="none" baseline="-25000">
                <a:latin typeface="Tw Cen MT"/>
                <a:cs typeface="Tw Cen MT"/>
              </a:rPr>
              <a:t>A</a:t>
            </a:r>
            <a:r>
              <a:rPr lang="pt-PT" sz="1400" u="none">
                <a:latin typeface="Tw Cen MT"/>
                <a:cs typeface="Tw Cen MT"/>
              </a:rPr>
              <a:t>, K</a:t>
            </a:r>
            <a:r>
              <a:rPr lang="pt-PT" sz="1400" u="none" baseline="-25000">
                <a:latin typeface="Tw Cen MT"/>
                <a:cs typeface="Tw Cen MT"/>
              </a:rPr>
              <a:t>S</a:t>
            </a:r>
            <a:r>
              <a:rPr lang="pt-PT" sz="1400" u="none">
                <a:latin typeface="Tw Cen MT"/>
                <a:cs typeface="Tw Cen MT"/>
              </a:rPr>
              <a:t> }K</a:t>
            </a:r>
            <a:r>
              <a:rPr lang="pt-PT" sz="1400" u="none" baseline="-25000">
                <a:latin typeface="Tw Cen MT"/>
                <a:cs typeface="Tw Cen MT"/>
              </a:rPr>
              <a:t>BPub</a:t>
            </a:r>
          </a:p>
        </p:txBody>
      </p:sp>
      <p:sp>
        <p:nvSpPr>
          <p:cNvPr id="58390" name="Line 25"/>
          <p:cNvSpPr>
            <a:spLocks noChangeShapeType="1"/>
          </p:cNvSpPr>
          <p:nvPr/>
        </p:nvSpPr>
        <p:spPr bwMode="auto">
          <a:xfrm flipH="1">
            <a:off x="5410200" y="36576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91" name="Rectangle 26"/>
          <p:cNvSpPr>
            <a:spLocks noChangeArrowheads="1"/>
          </p:cNvSpPr>
          <p:nvPr/>
        </p:nvSpPr>
        <p:spPr bwMode="auto">
          <a:xfrm>
            <a:off x="4876800" y="3810000"/>
            <a:ext cx="1962610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latin typeface="Tw Cen MT"/>
                <a:cs typeface="Tw Cen MT"/>
              </a:rPr>
              <a:t>{Alice, palavra chave }K</a:t>
            </a:r>
            <a:r>
              <a:rPr lang="pt-PT" sz="1400" u="none" baseline="-25000">
                <a:latin typeface="Tw Cen MT"/>
                <a:cs typeface="Tw Cen MT"/>
              </a:rPr>
              <a:t>s</a:t>
            </a:r>
          </a:p>
        </p:txBody>
      </p:sp>
      <p:sp>
        <p:nvSpPr>
          <p:cNvPr id="58392" name="Line 27"/>
          <p:cNvSpPr>
            <a:spLocks noChangeShapeType="1"/>
          </p:cNvSpPr>
          <p:nvPr/>
        </p:nvSpPr>
        <p:spPr bwMode="auto">
          <a:xfrm>
            <a:off x="5562600" y="41910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93" name="Line 28"/>
          <p:cNvSpPr>
            <a:spLocks noChangeShapeType="1"/>
          </p:cNvSpPr>
          <p:nvPr/>
        </p:nvSpPr>
        <p:spPr bwMode="auto">
          <a:xfrm>
            <a:off x="5486400" y="21336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94" name="Rectangle 29"/>
          <p:cNvSpPr>
            <a:spLocks noChangeArrowheads="1"/>
          </p:cNvSpPr>
          <p:nvPr/>
        </p:nvSpPr>
        <p:spPr bwMode="auto">
          <a:xfrm>
            <a:off x="5562600" y="2209800"/>
            <a:ext cx="523163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latin typeface="Tw Cen MT"/>
                <a:cs typeface="Tw Cen MT"/>
              </a:rPr>
              <a:t>K</a:t>
            </a:r>
            <a:r>
              <a:rPr lang="pt-PT" sz="1400" u="none" baseline="-25000">
                <a:latin typeface="Tw Cen MT"/>
                <a:cs typeface="Tw Cen MT"/>
              </a:rPr>
              <a:t>BPub</a:t>
            </a:r>
          </a:p>
        </p:txBody>
      </p:sp>
      <p:sp>
        <p:nvSpPr>
          <p:cNvPr id="58395" name="Rectangle 30"/>
          <p:cNvSpPr>
            <a:spLocks noChangeArrowheads="1"/>
          </p:cNvSpPr>
          <p:nvPr/>
        </p:nvSpPr>
        <p:spPr bwMode="auto">
          <a:xfrm>
            <a:off x="4800600" y="1752600"/>
            <a:ext cx="2302776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>
                <a:latin typeface="Tw Cen MT"/>
                <a:cs typeface="Tw Cen MT"/>
              </a:rPr>
              <a:t>Ol</a:t>
            </a:r>
            <a:r>
              <a:rPr lang="pt-PT" altLang="ja-JP" sz="1400" u="none">
                <a:latin typeface="Tw Cen MT"/>
                <a:cs typeface="Tw Cen MT"/>
              </a:rPr>
              <a:t>á Bob, quero falar contigo</a:t>
            </a:r>
            <a:endParaRPr lang="pt-PT" sz="1400" u="none" baseline="-25000">
              <a:latin typeface="Tw Cen MT"/>
              <a:cs typeface="Tw Cen MT"/>
            </a:endParaRPr>
          </a:p>
        </p:txBody>
      </p:sp>
      <p:sp>
        <p:nvSpPr>
          <p:cNvPr id="58396" name="Line 31"/>
          <p:cNvSpPr>
            <a:spLocks noChangeShapeType="1"/>
          </p:cNvSpPr>
          <p:nvPr/>
        </p:nvSpPr>
        <p:spPr bwMode="auto">
          <a:xfrm flipH="1">
            <a:off x="5410200" y="25908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97" name="Oval 32"/>
          <p:cNvSpPr>
            <a:spLocks noChangeArrowheads="1"/>
          </p:cNvSpPr>
          <p:nvPr/>
        </p:nvSpPr>
        <p:spPr bwMode="auto">
          <a:xfrm>
            <a:off x="3962400" y="2438400"/>
            <a:ext cx="1143000" cy="1143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98" name="Oval 33"/>
          <p:cNvSpPr>
            <a:spLocks noChangeArrowheads="1"/>
          </p:cNvSpPr>
          <p:nvPr/>
        </p:nvSpPr>
        <p:spPr bwMode="auto">
          <a:xfrm>
            <a:off x="7696200" y="2438400"/>
            <a:ext cx="1143000" cy="1143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099649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>
                <a:latin typeface="Tw Cen MT"/>
                <a:ea typeface="ＭＳ Ｐゴシック" charset="0"/>
                <a:cs typeface="Tw Cen MT"/>
              </a:rPr>
              <a:t>Distribuição de chaves públicas</a:t>
            </a:r>
          </a:p>
        </p:txBody>
      </p:sp>
      <p:sp>
        <p:nvSpPr>
          <p:cNvPr id="59396" name="Rectangle 3"/>
          <p:cNvSpPr>
            <a:spLocks noChangeArrowheads="1"/>
          </p:cNvSpPr>
          <p:nvPr/>
        </p:nvSpPr>
        <p:spPr bwMode="auto">
          <a:xfrm>
            <a:off x="304800" y="1295400"/>
            <a:ext cx="8458200" cy="4335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É necessário ter absoluta segurança de que se está a dialogar com uma fonte fidedigna que nos está a entregar a verdadeira chave pública que pretendemos. 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Se nós conhecermos a chave pública dessa fonte fidedigna, uma forma de obter esta confiança é essa fonte cifrar a sua resposta com a sua chave secreta por exemplo. Desta forma sabemos que estamos a obter a chave p</a:t>
            </a:r>
            <a:r>
              <a:rPr lang="pt-PT" altLang="ja-JP" sz="1800" u="none" dirty="0">
                <a:latin typeface="Tw Cen MT"/>
                <a:cs typeface="Tw Cen MT"/>
              </a:rPr>
              <a:t>ública do “sítio certo”, isto é, do verdadeiro </a:t>
            </a:r>
            <a:r>
              <a:rPr lang="pt-PT" altLang="ja-JP" sz="1800" i="1" u="none" dirty="0" err="1">
                <a:latin typeface="Tw Cen MT"/>
                <a:cs typeface="Tw Cen MT"/>
              </a:rPr>
              <a:t>Public</a:t>
            </a:r>
            <a:r>
              <a:rPr lang="pt-PT" altLang="ja-JP" sz="1800" i="1" u="none" dirty="0">
                <a:latin typeface="Tw Cen MT"/>
                <a:cs typeface="Tw Cen MT"/>
              </a:rPr>
              <a:t> </a:t>
            </a:r>
            <a:r>
              <a:rPr lang="pt-PT" altLang="ja-JP" sz="1800" i="1" u="none" dirty="0" err="1">
                <a:latin typeface="Tw Cen MT"/>
                <a:cs typeface="Tw Cen MT"/>
              </a:rPr>
              <a:t>Key</a:t>
            </a:r>
            <a:r>
              <a:rPr lang="pt-PT" altLang="ja-JP" sz="1800" i="1" u="none" dirty="0">
                <a:latin typeface="Tw Cen MT"/>
                <a:cs typeface="Tw Cen MT"/>
              </a:rPr>
              <a:t> </a:t>
            </a:r>
            <a:r>
              <a:rPr lang="pt-PT" altLang="ja-JP" sz="1800" i="1" u="none" dirty="0" err="1">
                <a:latin typeface="Tw Cen MT"/>
                <a:cs typeface="Tw Cen MT"/>
              </a:rPr>
              <a:t>Center</a:t>
            </a:r>
            <a:r>
              <a:rPr lang="pt-PT" altLang="ja-JP" sz="1800" u="none" dirty="0">
                <a:latin typeface="Tw Cen MT"/>
                <a:cs typeface="Tw Cen MT"/>
              </a:rPr>
              <a:t> ou de um seu substituto fidedigno.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Métodos de distribuição de chaves: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b="1" u="none" dirty="0">
              <a:solidFill>
                <a:srgbClr val="FF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b="1" i="1" u="none" dirty="0" err="1">
                <a:solidFill>
                  <a:srgbClr val="FF0000"/>
                </a:solidFill>
                <a:latin typeface="Tw Cen MT"/>
                <a:cs typeface="Tw Cen MT"/>
              </a:rPr>
              <a:t>Certificate</a:t>
            </a:r>
            <a:r>
              <a:rPr lang="pt-PT" sz="1800" b="1" i="1" u="none" dirty="0">
                <a:solidFill>
                  <a:srgbClr val="FF0000"/>
                </a:solidFill>
                <a:latin typeface="Tw Cen MT"/>
                <a:cs typeface="Tw Cen MT"/>
              </a:rPr>
              <a:t> </a:t>
            </a:r>
            <a:r>
              <a:rPr lang="pt-PT" sz="1800" b="1" i="1" u="none" dirty="0" err="1">
                <a:solidFill>
                  <a:srgbClr val="FF0000"/>
                </a:solidFill>
                <a:latin typeface="Tw Cen MT"/>
                <a:cs typeface="Tw Cen MT"/>
              </a:rPr>
              <a:t>Granting</a:t>
            </a:r>
            <a:r>
              <a:rPr lang="pt-PT" sz="1800" b="1" i="1" u="none" dirty="0">
                <a:solidFill>
                  <a:srgbClr val="FF0000"/>
                </a:solidFill>
                <a:latin typeface="Tw Cen MT"/>
                <a:cs typeface="Tw Cen MT"/>
              </a:rPr>
              <a:t> </a:t>
            </a:r>
            <a:r>
              <a:rPr lang="pt-PT" sz="1800" b="1" i="1" u="none" dirty="0" err="1">
                <a:solidFill>
                  <a:srgbClr val="FF0000"/>
                </a:solidFill>
                <a:latin typeface="Tw Cen MT"/>
                <a:cs typeface="Tw Cen MT"/>
              </a:rPr>
              <a:t>Authority</a:t>
            </a:r>
            <a:r>
              <a:rPr lang="pt-PT" sz="1800" b="1" u="none" dirty="0">
                <a:solidFill>
                  <a:srgbClr val="FF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>
                <a:latin typeface="Tw Cen MT"/>
                <a:cs typeface="Tw Cen MT"/>
              </a:rPr>
              <a:t>- cujas chaves públicas são bem conhecidas e que </a:t>
            </a:r>
            <a:r>
              <a:rPr lang="ja-JP" altLang="pt-PT" sz="1800" u="none" dirty="0">
                <a:latin typeface="Tw Cen MT"/>
                <a:cs typeface="Tw Cen MT"/>
              </a:rPr>
              <a:t>“</a:t>
            </a:r>
            <a:r>
              <a:rPr lang="pt-PT" sz="1800" u="none" dirty="0">
                <a:latin typeface="Tw Cen MT"/>
                <a:cs typeface="Tw Cen MT"/>
              </a:rPr>
              <a:t>assinam</a:t>
            </a:r>
            <a:r>
              <a:rPr lang="ja-JP" altLang="pt-PT" sz="1800" u="none" dirty="0">
                <a:latin typeface="Tw Cen MT"/>
                <a:cs typeface="Tw Cen MT"/>
              </a:rPr>
              <a:t>”</a:t>
            </a:r>
            <a:r>
              <a:rPr lang="pt-PT" sz="1800" u="none" dirty="0">
                <a:latin typeface="Tw Cen MT"/>
                <a:cs typeface="Tw Cen MT"/>
              </a:rPr>
              <a:t> os certificados de chaves p</a:t>
            </a:r>
            <a:r>
              <a:rPr lang="pt-PT" altLang="ja-JP" sz="1800" u="none" dirty="0">
                <a:latin typeface="Tw Cen MT"/>
                <a:cs typeface="Tw Cen MT"/>
              </a:rPr>
              <a:t>úblicas </a:t>
            </a:r>
            <a:r>
              <a:rPr lang="pt-PT" sz="1800" u="none" dirty="0">
                <a:latin typeface="Tw Cen MT"/>
                <a:cs typeface="Tw Cen MT"/>
              </a:rPr>
              <a:t>que entregam. Este método está hoje em dia normalizado de forma oficial.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b="1" i="1" u="none" dirty="0">
                <a:solidFill>
                  <a:srgbClr val="FF0000"/>
                </a:solidFill>
                <a:latin typeface="Tw Cen MT"/>
                <a:cs typeface="Tw Cen MT"/>
              </a:rPr>
              <a:t>Web </a:t>
            </a:r>
            <a:r>
              <a:rPr lang="pt-PT" sz="1800" b="1" i="1" u="none" dirty="0" err="1">
                <a:solidFill>
                  <a:srgbClr val="FF0000"/>
                </a:solidFill>
                <a:latin typeface="Tw Cen MT"/>
                <a:cs typeface="Tw Cen MT"/>
              </a:rPr>
              <a:t>of</a:t>
            </a:r>
            <a:r>
              <a:rPr lang="pt-PT" sz="1800" b="1" i="1" u="none" dirty="0">
                <a:solidFill>
                  <a:srgbClr val="FF0000"/>
                </a:solidFill>
                <a:latin typeface="Tw Cen MT"/>
                <a:cs typeface="Tw Cen MT"/>
              </a:rPr>
              <a:t> </a:t>
            </a:r>
            <a:r>
              <a:rPr lang="pt-PT" sz="1800" b="1" i="1" u="none" dirty="0" err="1">
                <a:solidFill>
                  <a:srgbClr val="FF0000"/>
                </a:solidFill>
                <a:latin typeface="Tw Cen MT"/>
                <a:cs typeface="Tw Cen MT"/>
              </a:rPr>
              <a:t>trust</a:t>
            </a:r>
            <a:r>
              <a:rPr lang="pt-PT" sz="1800" b="1" u="none" dirty="0">
                <a:solidFill>
                  <a:srgbClr val="FF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>
                <a:latin typeface="Tw Cen MT"/>
                <a:cs typeface="Tw Cen MT"/>
              </a:rPr>
              <a:t>- método informal por transitividade da relação de confiança, também suportado na </a:t>
            </a:r>
            <a:r>
              <a:rPr lang="ja-JP" altLang="pt-PT" sz="1800" u="none" dirty="0">
                <a:latin typeface="Tw Cen MT"/>
                <a:cs typeface="Tw Cen MT"/>
              </a:rPr>
              <a:t>“</a:t>
            </a:r>
            <a:r>
              <a:rPr lang="pt-PT" sz="1800" u="none" dirty="0">
                <a:latin typeface="Tw Cen MT"/>
                <a:cs typeface="Tw Cen MT"/>
              </a:rPr>
              <a:t>assinatura</a:t>
            </a:r>
            <a:r>
              <a:rPr lang="ja-JP" altLang="pt-PT" sz="1800" u="none" dirty="0">
                <a:latin typeface="Tw Cen MT"/>
                <a:cs typeface="Tw Cen MT"/>
              </a:rPr>
              <a:t>”</a:t>
            </a:r>
            <a:r>
              <a:rPr lang="pt-PT" sz="1800" u="none" dirty="0">
                <a:latin typeface="Tw Cen MT"/>
                <a:cs typeface="Tw Cen MT"/>
              </a:rPr>
              <a:t> das informações trocadas entre parceiros confi</a:t>
            </a:r>
            <a:r>
              <a:rPr lang="pt-PT" altLang="ja-JP" sz="1800" u="none" dirty="0">
                <a:latin typeface="Tw Cen MT"/>
                <a:cs typeface="Tw Cen MT"/>
              </a:rPr>
              <a:t>áveis entre si</a:t>
            </a:r>
            <a:r>
              <a:rPr lang="pt-PT" sz="1800" u="none" dirty="0">
                <a:latin typeface="Tw Cen MT"/>
                <a:cs typeface="Tw Cen MT"/>
              </a:rPr>
              <a:t>. Este método tem sido vulgarizado pelo programa PGP para troca de correio electrónico.</a:t>
            </a:r>
          </a:p>
        </p:txBody>
      </p:sp>
    </p:spTree>
    <p:extLst>
      <p:ext uri="{BB962C8B-B14F-4D97-AF65-F5344CB8AC3E}">
        <p14:creationId xmlns:p14="http://schemas.microsoft.com/office/powerpoint/2010/main" val="801650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>
                <a:latin typeface="Tw Cen MT"/>
                <a:ea typeface="ＭＳ Ｐゴシック" charset="0"/>
                <a:cs typeface="Tw Cen MT"/>
              </a:rPr>
              <a:t>Exposição das chaves secretas assimétricas</a:t>
            </a:r>
          </a:p>
        </p:txBody>
      </p:sp>
      <p:sp>
        <p:nvSpPr>
          <p:cNvPr id="60420" name="Rectangle 3"/>
          <p:cNvSpPr>
            <a:spLocks noChangeArrowheads="1"/>
          </p:cNvSpPr>
          <p:nvPr/>
        </p:nvSpPr>
        <p:spPr bwMode="auto">
          <a:xfrm>
            <a:off x="304800" y="1641081"/>
            <a:ext cx="8458200" cy="4834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Se as chaves públicas e secretas apenas forem usadas para a autenticação e troca de uma chave simétrica de sessão com o outro parceiro, então:</a:t>
            </a: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1) As chaves públicas estão sempre expostas, mas</a:t>
            </a: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2) as chaves secretas só são usadas para decifrar as mensagens iniciais devendo ser apagadas da memória imediatamente a seguir</a:t>
            </a: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3) a chave de sessão tem a validade dessa sessão e nunca mais é reutilizada</a:t>
            </a: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As chaves secretas assimétricas são geralmente de grande dimensão pelo que não é prático memorizá-las; devem ser guardadas em suportes estáveis onde estão cifradas por sua vez através de uma palavra chave (sendo a palavra chave a chave de um processo simétrico de cifra da chave secreta).</a:t>
            </a: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Em alternativa a chave secreta pode estar gravada num cartão inteligente que cifra / decifra sem expor a chave secreta.</a:t>
            </a:r>
          </a:p>
        </p:txBody>
      </p:sp>
    </p:spTree>
    <p:extLst>
      <p:ext uri="{BB962C8B-B14F-4D97-AF65-F5344CB8AC3E}">
        <p14:creationId xmlns:p14="http://schemas.microsoft.com/office/powerpoint/2010/main" val="2514906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3200" dirty="0">
                <a:latin typeface="Tw Cen MT"/>
                <a:ea typeface="ＭＳ Ｐゴシック" charset="0"/>
                <a:cs typeface="Tw Cen MT"/>
              </a:rPr>
              <a:t>Assinaturas digitais baseadas em chaves públicas</a:t>
            </a:r>
          </a:p>
        </p:txBody>
      </p:sp>
      <p:sp>
        <p:nvSpPr>
          <p:cNvPr id="62468" name="Rectangle 3"/>
          <p:cNvSpPr>
            <a:spLocks noChangeArrowheads="1"/>
          </p:cNvSpPr>
          <p:nvPr/>
        </p:nvSpPr>
        <p:spPr bwMode="auto">
          <a:xfrm>
            <a:off x="304800" y="1600200"/>
            <a:ext cx="8610600" cy="4087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latin typeface="Tw Cen MT"/>
                <a:cs typeface="Tw Cen MT"/>
              </a:rPr>
              <a:t>Um sistema de assinaturas digitais deve ter as seguintes propriedades: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solidFill>
                  <a:srgbClr val="FF0000"/>
                </a:solidFill>
                <a:latin typeface="Tw Cen MT"/>
                <a:cs typeface="Tw Cen MT"/>
              </a:rPr>
              <a:t>Autenticação</a:t>
            </a:r>
            <a:r>
              <a:rPr lang="pt-PT" sz="2400" u="none" dirty="0">
                <a:latin typeface="Tw Cen MT"/>
                <a:cs typeface="Tw Cen MT"/>
              </a:rPr>
              <a:t>: o receptor deve poder verificar que a assinatura é autentica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solidFill>
                  <a:srgbClr val="FF0000"/>
                </a:solidFill>
                <a:latin typeface="Tw Cen MT"/>
                <a:cs typeface="Tw Cen MT"/>
              </a:rPr>
              <a:t>Integridade</a:t>
            </a:r>
            <a:r>
              <a:rPr lang="pt-PT" sz="2400" u="none" dirty="0">
                <a:latin typeface="Tw Cen MT"/>
                <a:cs typeface="Tw Cen MT"/>
              </a:rPr>
              <a:t>: a assinatura deve garantir que a mensagem  assinada não foi alterada, nem durante o </a:t>
            </a:r>
            <a:r>
              <a:rPr lang="pt-PT" sz="2400" u="none" dirty="0" err="1">
                <a:latin typeface="Tw Cen MT"/>
                <a:cs typeface="Tw Cen MT"/>
              </a:rPr>
              <a:t>trajecto</a:t>
            </a:r>
            <a:r>
              <a:rPr lang="pt-PT" sz="2400" u="none" dirty="0">
                <a:latin typeface="Tw Cen MT"/>
                <a:cs typeface="Tw Cen MT"/>
              </a:rPr>
              <a:t>, nem pelo receptor, mesmo que tenha  passado em claro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solidFill>
                  <a:srgbClr val="FF0000"/>
                </a:solidFill>
                <a:latin typeface="Tw Cen MT"/>
                <a:cs typeface="Tw Cen MT"/>
              </a:rPr>
              <a:t>Não </a:t>
            </a:r>
            <a:r>
              <a:rPr lang="pt-PT" sz="2400" u="none" dirty="0" err="1">
                <a:solidFill>
                  <a:srgbClr val="FF0000"/>
                </a:solidFill>
                <a:latin typeface="Tw Cen MT"/>
                <a:cs typeface="Tw Cen MT"/>
              </a:rPr>
              <a:t>repudiamento</a:t>
            </a:r>
            <a:r>
              <a:rPr lang="pt-PT" sz="2400" u="none" dirty="0">
                <a:latin typeface="Tw Cen MT"/>
                <a:cs typeface="Tw Cen MT"/>
              </a:rPr>
              <a:t>: o emissor não poderá negar que de facto enviou a mensagem assinada</a:t>
            </a:r>
          </a:p>
        </p:txBody>
      </p:sp>
    </p:spTree>
    <p:extLst>
      <p:ext uri="{BB962C8B-B14F-4D97-AF65-F5344CB8AC3E}">
        <p14:creationId xmlns:p14="http://schemas.microsoft.com/office/powerpoint/2010/main" val="1287533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>
                <a:latin typeface="Tw Cen MT"/>
                <a:ea typeface="ＭＳ Ｐゴシック" charset="0"/>
                <a:cs typeface="Tw Cen MT"/>
              </a:rPr>
              <a:t>Como fazer ?</a:t>
            </a:r>
          </a:p>
        </p:txBody>
      </p:sp>
      <p:sp>
        <p:nvSpPr>
          <p:cNvPr id="63492" name="Rectangle 3"/>
          <p:cNvSpPr>
            <a:spLocks noChangeArrowheads="1"/>
          </p:cNvSpPr>
          <p:nvPr/>
        </p:nvSpPr>
        <p:spPr bwMode="auto">
          <a:xfrm>
            <a:off x="304800" y="1371600"/>
            <a:ext cx="8610600" cy="4834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Para que Bob assine a mensagem M que emite, Bob deve juntar a M uma assinatura que pode consistir em cifrar M através da sua chave secreta.</a:t>
            </a: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Mensagem M assinada por Bob: M,{M}</a:t>
            </a:r>
            <a:r>
              <a:rPr lang="pt-PT" u="none" dirty="0" err="1">
                <a:latin typeface="Tw Cen MT"/>
                <a:cs typeface="Tw Cen MT"/>
              </a:rPr>
              <a:t>K</a:t>
            </a:r>
            <a:r>
              <a:rPr lang="pt-PT" u="none" baseline="-25000" dirty="0" err="1">
                <a:latin typeface="Tw Cen MT"/>
                <a:cs typeface="Tw Cen MT"/>
              </a:rPr>
              <a:t>BSec</a:t>
            </a: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Quando a Alice receber M,{M}</a:t>
            </a:r>
            <a:r>
              <a:rPr lang="pt-PT" u="none" dirty="0" err="1">
                <a:latin typeface="Tw Cen MT"/>
                <a:cs typeface="Tw Cen MT"/>
              </a:rPr>
              <a:t>K</a:t>
            </a:r>
            <a:r>
              <a:rPr lang="pt-PT" u="none" baseline="-25000" dirty="0" err="1">
                <a:latin typeface="Tw Cen MT"/>
                <a:cs typeface="Tw Cen MT"/>
              </a:rPr>
              <a:t>BSec</a:t>
            </a:r>
            <a:r>
              <a:rPr lang="pt-PT" u="none" dirty="0">
                <a:latin typeface="Tw Cen MT"/>
                <a:cs typeface="Tw Cen MT"/>
              </a:rPr>
              <a:t> pode testar se se verifica ou n</a:t>
            </a:r>
            <a:r>
              <a:rPr lang="pt-PT" altLang="ja-JP" u="none" dirty="0">
                <a:latin typeface="Tw Cen MT"/>
                <a:cs typeface="Tw Cen MT"/>
              </a:rPr>
              <a:t>ão </a:t>
            </a:r>
            <a:r>
              <a:rPr lang="pt-PT" u="none" dirty="0">
                <a:latin typeface="Tw Cen MT"/>
                <a:cs typeface="Tw Cen MT"/>
              </a:rPr>
              <a:t>o seguinte:</a:t>
            </a: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	M={M {M}</a:t>
            </a:r>
            <a:r>
              <a:rPr lang="pt-PT" u="none" dirty="0" err="1">
                <a:latin typeface="Tw Cen MT"/>
                <a:cs typeface="Tw Cen MT"/>
              </a:rPr>
              <a:t>K</a:t>
            </a:r>
            <a:r>
              <a:rPr lang="pt-PT" u="none" baseline="-25000" dirty="0" err="1">
                <a:latin typeface="Tw Cen MT"/>
                <a:cs typeface="Tw Cen MT"/>
              </a:rPr>
              <a:t>BSec</a:t>
            </a:r>
            <a:r>
              <a:rPr lang="pt-PT" u="none" dirty="0">
                <a:latin typeface="Tw Cen MT"/>
                <a:cs typeface="Tw Cen MT"/>
              </a:rPr>
              <a:t>}</a:t>
            </a:r>
            <a:r>
              <a:rPr lang="pt-PT" u="none" dirty="0" err="1">
                <a:latin typeface="Tw Cen MT"/>
                <a:cs typeface="Tw Cen MT"/>
              </a:rPr>
              <a:t>K</a:t>
            </a:r>
            <a:r>
              <a:rPr lang="pt-PT" u="none" baseline="-25000" dirty="0" err="1">
                <a:latin typeface="Tw Cen MT"/>
                <a:cs typeface="Tw Cen MT"/>
              </a:rPr>
              <a:t>BPub</a:t>
            </a:r>
            <a:endParaRPr lang="pt-PT" u="none" baseline="-25000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u="none" dirty="0">
                <a:latin typeface="Tw Cen MT"/>
                <a:cs typeface="Tw Cen MT"/>
              </a:rPr>
              <a:t>Isto </a:t>
            </a:r>
            <a:r>
              <a:rPr lang="pt-PT" altLang="ja-JP" u="none" dirty="0">
                <a:latin typeface="Tw Cen MT"/>
                <a:cs typeface="Tw Cen MT"/>
              </a:rPr>
              <a:t>é, decifrando </a:t>
            </a:r>
            <a:r>
              <a:rPr lang="pt-PT" u="none" dirty="0">
                <a:latin typeface="Tw Cen MT"/>
                <a:cs typeface="Tw Cen MT"/>
              </a:rPr>
              <a:t>{M}</a:t>
            </a:r>
            <a:r>
              <a:rPr lang="pt-PT" u="none" dirty="0" err="1">
                <a:latin typeface="Tw Cen MT"/>
                <a:cs typeface="Tw Cen MT"/>
              </a:rPr>
              <a:t>K</a:t>
            </a:r>
            <a:r>
              <a:rPr lang="pt-PT" u="none" baseline="-25000" dirty="0" err="1">
                <a:latin typeface="Tw Cen MT"/>
                <a:cs typeface="Tw Cen MT"/>
              </a:rPr>
              <a:t>BSec</a:t>
            </a:r>
            <a:r>
              <a:rPr lang="pt-PT" u="none" dirty="0">
                <a:latin typeface="Tw Cen MT"/>
                <a:cs typeface="Tw Cen MT"/>
              </a:rPr>
              <a:t> com a chave pública de Bob, se se obtiver M, isso prova que:</a:t>
            </a:r>
          </a:p>
          <a:p>
            <a:pPr defTabSz="762000" eaLnBrk="0" hangingPunct="0">
              <a:lnSpc>
                <a:spcPct val="90000"/>
              </a:lnSpc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  <a:buFont typeface="Arial" charset="0"/>
              <a:buNone/>
            </a:pPr>
            <a:r>
              <a:rPr lang="pt-PT" u="none" dirty="0">
                <a:latin typeface="Tw Cen MT"/>
                <a:cs typeface="Tw Cen MT"/>
              </a:rPr>
              <a:t>1) Bob enviou M por si assinada pois só Bob poderia ter gerado a assinatura</a:t>
            </a:r>
          </a:p>
          <a:p>
            <a:pPr defTabSz="762000" eaLnBrk="0" hangingPunct="0">
              <a:lnSpc>
                <a:spcPct val="90000"/>
              </a:lnSpc>
              <a:buFont typeface="Arial" charset="0"/>
              <a:buNone/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  <a:buFont typeface="Arial" charset="0"/>
              <a:buNone/>
            </a:pPr>
            <a:r>
              <a:rPr lang="pt-PT" u="none" dirty="0">
                <a:latin typeface="Tw Cen MT"/>
                <a:cs typeface="Tw Cen MT"/>
              </a:rPr>
              <a:t>2) Bob enviou de facto M e n</a:t>
            </a:r>
            <a:r>
              <a:rPr lang="pt-PT" altLang="ja-JP" u="none" dirty="0">
                <a:latin typeface="Tw Cen MT"/>
                <a:cs typeface="Tw Cen MT"/>
              </a:rPr>
              <a:t>ão M’ ≠ M</a:t>
            </a:r>
          </a:p>
          <a:p>
            <a:pPr defTabSz="762000" eaLnBrk="0" hangingPunct="0">
              <a:lnSpc>
                <a:spcPct val="90000"/>
              </a:lnSpc>
              <a:buFont typeface="Arial" charset="0"/>
              <a:buNone/>
            </a:pPr>
            <a:endParaRPr lang="pt-PT" altLang="ja-JP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  <a:buFont typeface="Arial" charset="0"/>
              <a:buNone/>
            </a:pPr>
            <a:r>
              <a:rPr lang="pt-PT" altLang="ja-JP" u="none" dirty="0">
                <a:latin typeface="Tw Cen MT"/>
                <a:cs typeface="Tw Cen MT"/>
              </a:rPr>
              <a:t>3) M foi enviada por Bob e não por outra pessoa que desconheça </a:t>
            </a:r>
            <a:r>
              <a:rPr lang="pt-PT" u="none" dirty="0" err="1">
                <a:latin typeface="Tw Cen MT"/>
                <a:cs typeface="Tw Cen MT"/>
              </a:rPr>
              <a:t>K</a:t>
            </a:r>
            <a:r>
              <a:rPr lang="pt-PT" u="none" baseline="-25000" dirty="0" err="1">
                <a:latin typeface="Tw Cen MT"/>
                <a:cs typeface="Tw Cen MT"/>
              </a:rPr>
              <a:t>BSec</a:t>
            </a: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  <a:buFont typeface="Arial" charset="0"/>
              <a:buNone/>
            </a:pPr>
            <a:endParaRPr lang="pt-PT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  <a:buFont typeface="Arial" charset="0"/>
              <a:buNone/>
            </a:pPr>
            <a:r>
              <a:rPr lang="pt-PT" u="none" dirty="0">
                <a:latin typeface="Tw Cen MT"/>
                <a:cs typeface="Tw Cen MT"/>
              </a:rPr>
              <a:t>Assim, desde que se prove que a quando do envio da mensagem M, a chave de Bob era </a:t>
            </a:r>
            <a:r>
              <a:rPr lang="pt-PT" u="none" dirty="0" err="1">
                <a:latin typeface="Tw Cen MT"/>
                <a:cs typeface="Tw Cen MT"/>
              </a:rPr>
              <a:t>K</a:t>
            </a:r>
            <a:r>
              <a:rPr lang="pt-PT" u="none" baseline="-25000" dirty="0" err="1">
                <a:latin typeface="Tw Cen MT"/>
                <a:cs typeface="Tw Cen MT"/>
              </a:rPr>
              <a:t>BPub</a:t>
            </a:r>
            <a:r>
              <a:rPr lang="pt-PT" u="none" dirty="0">
                <a:latin typeface="Tw Cen MT"/>
                <a:cs typeface="Tw Cen MT"/>
              </a:rPr>
              <a:t>, prova-se que Bob enviou </a:t>
            </a:r>
            <a:r>
              <a:rPr lang="pt-PT" u="none" dirty="0" err="1">
                <a:latin typeface="Tw Cen MT"/>
                <a:cs typeface="Tw Cen MT"/>
              </a:rPr>
              <a:t>exactamente</a:t>
            </a:r>
            <a:r>
              <a:rPr lang="pt-PT" u="none" dirty="0">
                <a:latin typeface="Tw Cen MT"/>
                <a:cs typeface="Tw Cen MT"/>
              </a:rPr>
              <a:t> M.</a:t>
            </a:r>
          </a:p>
        </p:txBody>
      </p:sp>
    </p:spTree>
    <p:extLst>
      <p:ext uri="{BB962C8B-B14F-4D97-AF65-F5344CB8AC3E}">
        <p14:creationId xmlns:p14="http://schemas.microsoft.com/office/powerpoint/2010/main" val="325552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161338" cy="620713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Funções de síntese</a:t>
            </a:r>
          </a:p>
        </p:txBody>
      </p:sp>
      <p:sp>
        <p:nvSpPr>
          <p:cNvPr id="64516" name="Rectangle 3"/>
          <p:cNvSpPr>
            <a:spLocks noChangeArrowheads="1"/>
          </p:cNvSpPr>
          <p:nvPr/>
        </p:nvSpPr>
        <p:spPr bwMode="auto">
          <a:xfrm>
            <a:off x="304800" y="1371600"/>
            <a:ext cx="8458200" cy="4750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latin typeface="Tw Cen MT"/>
                <a:cs typeface="Tw Cen MT"/>
              </a:rPr>
              <a:t>Como desta forma a assinatura de M tende a ter o mesmo número de bits que M, na pr</a:t>
            </a:r>
            <a:r>
              <a:rPr lang="pt-PT" altLang="ja-JP" sz="1600" u="none" dirty="0">
                <a:latin typeface="Tw Cen MT"/>
                <a:cs typeface="Tw Cen MT"/>
              </a:rPr>
              <a:t>ática </a:t>
            </a:r>
            <a:r>
              <a:rPr lang="pt-PT" sz="1600" u="none" dirty="0">
                <a:latin typeface="Tw Cen MT"/>
                <a:cs typeface="Tw Cen MT"/>
              </a:rPr>
              <a:t>utiliza-se uma função MD, dita </a:t>
            </a:r>
            <a:r>
              <a:rPr lang="pt-PT" sz="1600" i="1" u="none" dirty="0" err="1">
                <a:latin typeface="Tw Cen MT"/>
                <a:cs typeface="Tw Cen MT"/>
              </a:rPr>
              <a:t>message</a:t>
            </a:r>
            <a:r>
              <a:rPr lang="pt-PT" sz="1600" i="1" u="none" dirty="0">
                <a:latin typeface="Tw Cen MT"/>
                <a:cs typeface="Tw Cen MT"/>
              </a:rPr>
              <a:t> </a:t>
            </a:r>
            <a:r>
              <a:rPr lang="pt-PT" sz="1600" i="1" u="none" dirty="0" err="1">
                <a:latin typeface="Tw Cen MT"/>
                <a:cs typeface="Tw Cen MT"/>
              </a:rPr>
              <a:t>digest</a:t>
            </a:r>
            <a:r>
              <a:rPr lang="pt-PT" sz="1600" u="none" dirty="0">
                <a:latin typeface="Tw Cen MT"/>
                <a:cs typeface="Tw Cen MT"/>
              </a:rPr>
              <a:t> ou </a:t>
            </a:r>
            <a:r>
              <a:rPr lang="pt-PT" sz="1600" i="1" u="none" dirty="0">
                <a:latin typeface="Tw Cen MT"/>
                <a:cs typeface="Tw Cen MT"/>
              </a:rPr>
              <a:t>função de síntese</a:t>
            </a:r>
            <a:r>
              <a:rPr lang="pt-PT" sz="1600" u="none" dirty="0">
                <a:latin typeface="Tw Cen MT"/>
                <a:cs typeface="Tw Cen MT"/>
              </a:rPr>
              <a:t>. O emissor produz a assinatura de M, calculando: {MD(M)}</a:t>
            </a:r>
            <a:r>
              <a:rPr lang="pt-PT" sz="1600" u="none" dirty="0" err="1">
                <a:latin typeface="Tw Cen MT"/>
                <a:cs typeface="Tw Cen MT"/>
              </a:rPr>
              <a:t>K</a:t>
            </a:r>
            <a:r>
              <a:rPr lang="pt-PT" sz="1600" u="none" baseline="-25000" dirty="0" err="1">
                <a:latin typeface="Tw Cen MT"/>
                <a:cs typeface="Tw Cen MT"/>
              </a:rPr>
              <a:t>BSec</a:t>
            </a:r>
            <a:endParaRPr lang="pt-PT" sz="1600" u="none" baseline="-25000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latin typeface="Tw Cen MT"/>
                <a:cs typeface="Tw Cen MT"/>
              </a:rPr>
              <a:t>A função MD, dita Função de Síntese, </a:t>
            </a:r>
            <a:r>
              <a:rPr lang="pt-PT" sz="1600" i="1" u="none" dirty="0" err="1">
                <a:latin typeface="Tw Cen MT"/>
                <a:cs typeface="Tw Cen MT"/>
              </a:rPr>
              <a:t>Message</a:t>
            </a:r>
            <a:r>
              <a:rPr lang="pt-PT" sz="1600" i="1" u="none" dirty="0">
                <a:latin typeface="Tw Cen MT"/>
                <a:cs typeface="Tw Cen MT"/>
              </a:rPr>
              <a:t> </a:t>
            </a:r>
            <a:r>
              <a:rPr lang="pt-PT" sz="1600" i="1" u="none" dirty="0" err="1">
                <a:latin typeface="Tw Cen MT"/>
                <a:cs typeface="Tw Cen MT"/>
              </a:rPr>
              <a:t>Digest</a:t>
            </a:r>
            <a:r>
              <a:rPr lang="pt-PT" sz="1600" u="none" dirty="0">
                <a:latin typeface="Tw Cen MT"/>
                <a:cs typeface="Tw Cen MT"/>
              </a:rPr>
              <a:t> ou </a:t>
            </a:r>
            <a:r>
              <a:rPr lang="pt-PT" sz="1600" i="1" u="none" dirty="0" err="1">
                <a:latin typeface="Tw Cen MT"/>
                <a:cs typeface="Tw Cen MT"/>
              </a:rPr>
              <a:t>Secure</a:t>
            </a:r>
            <a:r>
              <a:rPr lang="pt-PT" sz="1600" i="1" u="none" dirty="0">
                <a:latin typeface="Tw Cen MT"/>
                <a:cs typeface="Tw Cen MT"/>
              </a:rPr>
              <a:t> </a:t>
            </a:r>
            <a:r>
              <a:rPr lang="pt-PT" sz="1600" i="1" u="none" dirty="0" err="1">
                <a:latin typeface="Tw Cen MT"/>
                <a:cs typeface="Tw Cen MT"/>
              </a:rPr>
              <a:t>Hash</a:t>
            </a:r>
            <a:r>
              <a:rPr lang="pt-PT" sz="1600" i="1" u="none" dirty="0">
                <a:latin typeface="Tw Cen MT"/>
                <a:cs typeface="Tw Cen MT"/>
              </a:rPr>
              <a:t> </a:t>
            </a:r>
            <a:r>
              <a:rPr lang="pt-PT" sz="1600" i="1" u="none" dirty="0" err="1">
                <a:latin typeface="Tw Cen MT"/>
                <a:cs typeface="Tw Cen MT"/>
              </a:rPr>
              <a:t>Function</a:t>
            </a:r>
            <a:r>
              <a:rPr lang="pt-PT" sz="1600" u="none" dirty="0">
                <a:latin typeface="Tw Cen MT"/>
                <a:cs typeface="Tw Cen MT"/>
              </a:rPr>
              <a:t>, produz um resultado com 128, 160, 512, … bits e tem as seguintes propriedades: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latin typeface="Tw Cen MT"/>
                <a:cs typeface="Tw Cen MT"/>
              </a:rPr>
              <a:t>1) É computacionalmente impossível criar M1 e M2 tais que MD(M1) = MD(M2) pois isso permitiria a falsificação pelo emissor.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latin typeface="Tw Cen MT"/>
                <a:cs typeface="Tw Cen MT"/>
              </a:rPr>
              <a:t>2) Dada M</a:t>
            </a:r>
            <a:r>
              <a:rPr lang="ja-JP" altLang="pt-PT" sz="1600" u="none" dirty="0">
                <a:latin typeface="Tw Cen MT"/>
                <a:cs typeface="Tw Cen MT"/>
              </a:rPr>
              <a:t>’</a:t>
            </a:r>
            <a:r>
              <a:rPr lang="pt-PT" sz="1600" u="none" dirty="0">
                <a:latin typeface="Tw Cen MT"/>
                <a:cs typeface="Tw Cen MT"/>
              </a:rPr>
              <a:t> = MD(M1) é computacionalmente impossível criar M2 tal que M</a:t>
            </a:r>
            <a:r>
              <a:rPr lang="ja-JP" altLang="pt-PT" sz="1600" u="none" dirty="0">
                <a:latin typeface="Tw Cen MT"/>
                <a:cs typeface="Tw Cen MT"/>
              </a:rPr>
              <a:t>’</a:t>
            </a:r>
            <a:r>
              <a:rPr lang="pt-PT" sz="1600" u="none" dirty="0">
                <a:latin typeface="Tw Cen MT"/>
                <a:cs typeface="Tw Cen MT"/>
              </a:rPr>
              <a:t> = MD(M2) pois isso permitiria a falsificação pelo receptor.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latin typeface="Tw Cen MT"/>
                <a:cs typeface="Tw Cen MT"/>
              </a:rPr>
              <a:t>3) Dado MD(M) é computacionalmente impossível calcular M.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latin typeface="Tw Cen MT"/>
                <a:cs typeface="Tw Cen MT"/>
              </a:rPr>
              <a:t>4) Calcular MD(M) é computacionalmente fácil.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6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600" u="none" dirty="0">
                <a:latin typeface="Tw Cen MT"/>
                <a:cs typeface="Tw Cen MT"/>
              </a:rPr>
              <a:t>As funções de síntese com estas propriedades dizem-se </a:t>
            </a:r>
            <a:r>
              <a:rPr lang="ja-JP" altLang="pt-PT" sz="1600" u="none" dirty="0">
                <a:latin typeface="Tw Cen MT"/>
                <a:cs typeface="Tw Cen MT"/>
              </a:rPr>
              <a:t>“</a:t>
            </a:r>
            <a:r>
              <a:rPr lang="pt-PT" sz="1600" i="1" u="none" dirty="0" err="1">
                <a:latin typeface="Tw Cen MT"/>
                <a:cs typeface="Tw Cen MT"/>
              </a:rPr>
              <a:t>Secure</a:t>
            </a:r>
            <a:r>
              <a:rPr lang="pt-PT" sz="1600" i="1" u="none" dirty="0">
                <a:latin typeface="Tw Cen MT"/>
                <a:cs typeface="Tw Cen MT"/>
              </a:rPr>
              <a:t> </a:t>
            </a:r>
            <a:r>
              <a:rPr lang="pt-PT" sz="1600" i="1" u="none" dirty="0" err="1">
                <a:latin typeface="Tw Cen MT"/>
                <a:cs typeface="Tw Cen MT"/>
              </a:rPr>
              <a:t>one-way</a:t>
            </a:r>
            <a:r>
              <a:rPr lang="pt-PT" sz="1600" i="1" u="none" dirty="0">
                <a:latin typeface="Tw Cen MT"/>
                <a:cs typeface="Tw Cen MT"/>
              </a:rPr>
              <a:t> </a:t>
            </a:r>
            <a:r>
              <a:rPr lang="pt-PT" sz="1600" i="1" u="none" dirty="0" err="1">
                <a:latin typeface="Tw Cen MT"/>
                <a:cs typeface="Tw Cen MT"/>
              </a:rPr>
              <a:t>hash</a:t>
            </a:r>
            <a:r>
              <a:rPr lang="pt-PT" sz="1600" i="1" u="none" dirty="0">
                <a:latin typeface="Tw Cen MT"/>
                <a:cs typeface="Tw Cen MT"/>
              </a:rPr>
              <a:t> </a:t>
            </a:r>
            <a:r>
              <a:rPr lang="pt-PT" sz="1600" i="1" u="none" dirty="0" err="1">
                <a:latin typeface="Tw Cen MT"/>
                <a:cs typeface="Tw Cen MT"/>
              </a:rPr>
              <a:t>functions</a:t>
            </a:r>
            <a:r>
              <a:rPr lang="ja-JP" altLang="pt-PT" sz="1600" u="none" dirty="0">
                <a:latin typeface="Tw Cen MT"/>
                <a:cs typeface="Tw Cen MT"/>
              </a:rPr>
              <a:t>”</a:t>
            </a:r>
            <a:r>
              <a:rPr lang="pt-PT" sz="1600" u="none" dirty="0">
                <a:latin typeface="Tw Cen MT"/>
                <a:cs typeface="Tw Cen MT"/>
              </a:rPr>
              <a:t> ou </a:t>
            </a:r>
            <a:r>
              <a:rPr lang="ja-JP" altLang="pt-PT" sz="1600" u="none" dirty="0">
                <a:latin typeface="Tw Cen MT"/>
                <a:cs typeface="Tw Cen MT"/>
              </a:rPr>
              <a:t>“</a:t>
            </a:r>
            <a:r>
              <a:rPr lang="pt-PT" sz="1600" i="1" u="none" dirty="0">
                <a:latin typeface="Tw Cen MT"/>
                <a:cs typeface="Tw Cen MT"/>
              </a:rPr>
              <a:t>funções de dispersão </a:t>
            </a:r>
            <a:r>
              <a:rPr lang="pt-PT" sz="1600" i="1" u="none" dirty="0" err="1">
                <a:latin typeface="Tw Cen MT"/>
                <a:cs typeface="Tw Cen MT"/>
              </a:rPr>
              <a:t>unidireccionais</a:t>
            </a:r>
            <a:r>
              <a:rPr lang="pt-PT" sz="1600" i="1" u="none" dirty="0">
                <a:latin typeface="Tw Cen MT"/>
                <a:cs typeface="Tw Cen MT"/>
              </a:rPr>
              <a:t> seguras</a:t>
            </a:r>
            <a:r>
              <a:rPr lang="ja-JP" altLang="pt-PT" sz="1600" u="none" dirty="0">
                <a:latin typeface="Tw Cen MT"/>
                <a:cs typeface="Tw Cen MT"/>
              </a:rPr>
              <a:t>”</a:t>
            </a:r>
            <a:r>
              <a:rPr lang="pt-PT" sz="1600" u="none" dirty="0">
                <a:latin typeface="Tw Cen MT"/>
                <a:cs typeface="Tw Cen MT"/>
              </a:rPr>
              <a:t>. Por se designarem por funções de </a:t>
            </a:r>
            <a:r>
              <a:rPr lang="pt-PT" sz="1600" i="1" u="none" dirty="0" err="1">
                <a:latin typeface="Tw Cen MT"/>
                <a:cs typeface="Tw Cen MT"/>
              </a:rPr>
              <a:t>hash</a:t>
            </a:r>
            <a:r>
              <a:rPr lang="pt-PT" sz="1600" u="none" dirty="0">
                <a:latin typeface="Tw Cen MT"/>
                <a:cs typeface="Tw Cen MT"/>
              </a:rPr>
              <a:t> seguras, utiliza-se às vezes a letra H para as denotar em vez de MD. O carácter seguro vem da propriedade 1), o carácter sem inverso vem das propriedades 2) e 3).</a:t>
            </a:r>
          </a:p>
        </p:txBody>
      </p:sp>
    </p:spTree>
    <p:extLst>
      <p:ext uri="{BB962C8B-B14F-4D97-AF65-F5344CB8AC3E}">
        <p14:creationId xmlns:p14="http://schemas.microsoft.com/office/powerpoint/2010/main" val="606550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322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>
                <a:latin typeface="Tw Cen MT"/>
                <a:ea typeface="ＭＳ Ｐゴシック" charset="0"/>
                <a:cs typeface="Tw Cen MT"/>
              </a:rPr>
              <a:t>Funções seguras de síntese</a:t>
            </a:r>
          </a:p>
        </p:txBody>
      </p:sp>
      <p:sp>
        <p:nvSpPr>
          <p:cNvPr id="65540" name="Rectangle 3"/>
          <p:cNvSpPr>
            <a:spLocks noChangeArrowheads="1"/>
          </p:cNvSpPr>
          <p:nvPr/>
        </p:nvSpPr>
        <p:spPr bwMode="auto">
          <a:xfrm>
            <a:off x="304800" y="1371599"/>
            <a:ext cx="8458200" cy="5310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400" u="none" dirty="0">
                <a:latin typeface="Tw Cen MT"/>
                <a:cs typeface="Tw Cen MT"/>
              </a:rPr>
              <a:t>Função segura de síntese MD5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endParaRPr lang="pt-PT" sz="2400" u="none" dirty="0">
              <a:latin typeface="Tw Cen MT"/>
              <a:cs typeface="Tw Cen MT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55000"/>
              <a:buFont typeface="Wingdings" charset="0"/>
              <a:buChar char="n"/>
            </a:pPr>
            <a:r>
              <a:rPr lang="pt-PT" sz="2400" u="none" dirty="0">
                <a:latin typeface="Tw Cen MT"/>
                <a:cs typeface="Tw Cen MT"/>
              </a:rPr>
              <a:t>Calcula sínteses de 128 bits num processo em 4 fases. 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55000"/>
              <a:buFont typeface="Wingdings" charset="0"/>
              <a:buChar char="n"/>
            </a:pPr>
            <a:r>
              <a:rPr lang="pt-PT" sz="2400" u="none" dirty="0">
                <a:latin typeface="Tw Cen MT"/>
                <a:cs typeface="Tw Cen MT"/>
              </a:rPr>
              <a:t>Aplicada a uma mensagem M, devolve uma sequência arbitrária X de  128 bits, tal que é </a:t>
            </a:r>
            <a:r>
              <a:rPr lang="pt-PT" sz="2400" i="1" u="none" dirty="0">
                <a:latin typeface="Tw Cen MT"/>
                <a:cs typeface="Tw Cen MT"/>
              </a:rPr>
              <a:t>computacionalmente impossível</a:t>
            </a:r>
            <a:r>
              <a:rPr lang="pt-PT" sz="2400" u="none" dirty="0">
                <a:latin typeface="Tw Cen MT"/>
                <a:cs typeface="Tw Cen MT"/>
              </a:rPr>
              <a:t> construir uma outra mensagem M</a:t>
            </a:r>
            <a:r>
              <a:rPr lang="ja-JP" altLang="pt-PT" sz="2400" u="none" dirty="0">
                <a:latin typeface="Tw Cen MT"/>
                <a:cs typeface="Tw Cen MT"/>
              </a:rPr>
              <a:t>’</a:t>
            </a:r>
            <a:r>
              <a:rPr lang="pt-PT" sz="2400" u="none" dirty="0">
                <a:latin typeface="Tw Cen MT"/>
                <a:cs typeface="Tw Cen MT"/>
              </a:rPr>
              <a:t> cujo </a:t>
            </a:r>
            <a:r>
              <a:rPr lang="pt-PT" sz="2400" i="1" u="none" dirty="0" err="1">
                <a:latin typeface="Tw Cen MT"/>
                <a:cs typeface="Tw Cen MT"/>
              </a:rPr>
              <a:t>hash</a:t>
            </a:r>
            <a:r>
              <a:rPr lang="pt-PT" sz="2400" u="none" dirty="0">
                <a:latin typeface="Tw Cen MT"/>
                <a:cs typeface="Tw Cen MT"/>
              </a:rPr>
              <a:t> MD5 seja também igual a X.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55000"/>
              <a:buFont typeface="Wingdings" charset="0"/>
              <a:buNone/>
            </a:pPr>
            <a:endParaRPr lang="pt-PT" sz="2400" u="none" dirty="0"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400" u="none" dirty="0">
                <a:latin typeface="Tw Cen MT"/>
                <a:cs typeface="Tw Cen MT"/>
              </a:rPr>
              <a:t>A função SHA-1 é também muito usada.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55000"/>
              <a:buFont typeface="Wingdings" charset="0"/>
              <a:buChar char="n"/>
            </a:pPr>
            <a:r>
              <a:rPr lang="pt-PT" sz="2400" u="none" dirty="0">
                <a:latin typeface="Tw Cen MT"/>
                <a:cs typeface="Tw Cen MT"/>
              </a:rPr>
              <a:t>Norma USA. Conhecida publicamente.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55000"/>
              <a:buFont typeface="Wingdings" charset="0"/>
              <a:buChar char="n"/>
            </a:pPr>
            <a:r>
              <a:rPr lang="pt-PT" sz="2400" u="none" dirty="0">
                <a:latin typeface="Tw Cen MT"/>
                <a:cs typeface="Tw Cen MT"/>
              </a:rPr>
              <a:t>Produz uma síntese de 160 bits</a:t>
            </a:r>
          </a:p>
        </p:txBody>
      </p:sp>
    </p:spTree>
    <p:extLst>
      <p:ext uri="{BB962C8B-B14F-4D97-AF65-F5344CB8AC3E}">
        <p14:creationId xmlns:p14="http://schemas.microsoft.com/office/powerpoint/2010/main" val="3162421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>
                <a:latin typeface="Tw Cen MT"/>
                <a:ea typeface="ＭＳ Ｐゴシック" charset="0"/>
                <a:cs typeface="Tw Cen MT"/>
              </a:rPr>
              <a:t>Verificação da assinatura e da integridade</a:t>
            </a:r>
          </a:p>
        </p:txBody>
      </p:sp>
      <p:sp>
        <p:nvSpPr>
          <p:cNvPr id="66564" name="Rectangle 3"/>
          <p:cNvSpPr>
            <a:spLocks noChangeArrowheads="1"/>
          </p:cNvSpPr>
          <p:nvPr/>
        </p:nvSpPr>
        <p:spPr bwMode="auto">
          <a:xfrm>
            <a:off x="381000" y="1527702"/>
            <a:ext cx="3940175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dirty="0" smtClean="0">
                <a:latin typeface="Tw Cen MT"/>
                <a:cs typeface="Tw Cen MT"/>
              </a:rPr>
              <a:t>Bob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sz="1800" u="none" dirty="0">
                <a:latin typeface="Tw Cen MT"/>
                <a:cs typeface="Tw Cen MT"/>
              </a:rPr>
              <a:t>envia uma mensagem com uma assinatura digital:</a:t>
            </a: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4876800" y="1605760"/>
            <a:ext cx="351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dirty="0" smtClean="0">
                <a:latin typeface="Tw Cen MT"/>
                <a:cs typeface="Tw Cen MT"/>
              </a:rPr>
              <a:t>Alice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sz="1800" u="none" dirty="0">
                <a:latin typeface="Tw Cen MT"/>
                <a:cs typeface="Tw Cen MT"/>
              </a:rPr>
              <a:t>verifica a assinatura e a integridade da mensagem:</a:t>
            </a:r>
          </a:p>
        </p:txBody>
      </p:sp>
      <p:pic>
        <p:nvPicPr>
          <p:cNvPr id="66566" name="Picture 5" descr="07-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24113"/>
            <a:ext cx="3370263" cy="397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7" name="Picture 6" descr="07-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489201"/>
            <a:ext cx="356235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17855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>
                <a:latin typeface="Tw Cen MT"/>
                <a:ea typeface="ＭＳ Ｐゴシック" charset="0"/>
                <a:cs typeface="Tw Cen MT"/>
              </a:rPr>
              <a:t>Integridade das</a:t>
            </a:r>
            <a:r>
              <a:rPr lang="pt-PT" altLang="ja-JP" sz="3200">
                <a:latin typeface="Tw Cen MT"/>
                <a:ea typeface="ＭＳ Ｐゴシック" charset="0"/>
                <a:cs typeface="Tw Cen MT"/>
              </a:rPr>
              <a:t> mensagens de um canal</a:t>
            </a:r>
            <a:endParaRPr lang="pt-PT" sz="320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67588" name="Text Box 3"/>
          <p:cNvSpPr txBox="1">
            <a:spLocks noChangeArrowheads="1"/>
          </p:cNvSpPr>
          <p:nvPr/>
        </p:nvSpPr>
        <p:spPr bwMode="auto">
          <a:xfrm>
            <a:off x="304800" y="1371600"/>
            <a:ext cx="8458200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800" u="none">
                <a:latin typeface="Tw Cen MT"/>
                <a:cs typeface="Tw Cen MT"/>
              </a:rPr>
              <a:t>É possível usar as funções de síntese para acrescentar controlo de integridade num canal de dados. O método consiste em usar MACs (</a:t>
            </a:r>
            <a:r>
              <a:rPr lang="ja-JP" altLang="pt-PT" sz="1800" u="none">
                <a:latin typeface="Tw Cen MT"/>
                <a:cs typeface="Tw Cen MT"/>
              </a:rPr>
              <a:t>“</a:t>
            </a:r>
            <a:r>
              <a:rPr lang="pt-PT" sz="1800" i="1" u="none">
                <a:latin typeface="Tw Cen MT"/>
                <a:cs typeface="Tw Cen MT"/>
              </a:rPr>
              <a:t>Message Authentication Codes</a:t>
            </a:r>
            <a:r>
              <a:rPr lang="ja-JP" altLang="pt-PT" sz="1800" u="none">
                <a:latin typeface="Tw Cen MT"/>
                <a:cs typeface="Tw Cen MT"/>
              </a:rPr>
              <a:t>”</a:t>
            </a:r>
            <a:r>
              <a:rPr lang="pt-PT" sz="1800" u="none">
                <a:latin typeface="Tw Cen MT"/>
                <a:cs typeface="Tw Cen MT"/>
              </a:rPr>
              <a:t>) que são assinaturas, computacionalmente fáceis de calcular, mas imposs</a:t>
            </a:r>
            <a:r>
              <a:rPr lang="pt-PT" altLang="ja-JP" sz="1800" u="none">
                <a:latin typeface="Tw Cen MT"/>
                <a:cs typeface="Tw Cen MT"/>
              </a:rPr>
              <a:t>íveis de forjar, </a:t>
            </a:r>
            <a:r>
              <a:rPr lang="pt-PT" sz="1800" u="none">
                <a:latin typeface="Tw Cen MT"/>
                <a:cs typeface="Tw Cen MT"/>
              </a:rPr>
              <a:t>baseadas em chaves secretas.  O método funciona assim:</a:t>
            </a:r>
          </a:p>
          <a:p>
            <a:endParaRPr lang="pt-PT" sz="1800" u="none">
              <a:latin typeface="Tw Cen MT"/>
              <a:cs typeface="Tw Cen MT"/>
            </a:endParaRPr>
          </a:p>
          <a:p>
            <a:r>
              <a:rPr lang="pt-PT" sz="1800" u="none">
                <a:latin typeface="Tw Cen MT"/>
                <a:cs typeface="Tw Cen MT"/>
              </a:rPr>
              <a:t>1) A e B estabelecem uma chave secreta K só conhecida por ambos. K pode ser trocada a quando da autenticação por exemplo.</a:t>
            </a:r>
          </a:p>
          <a:p>
            <a:endParaRPr lang="pt-PT" sz="1800" u="none">
              <a:latin typeface="Tw Cen MT"/>
              <a:cs typeface="Tw Cen MT"/>
            </a:endParaRPr>
          </a:p>
          <a:p>
            <a:r>
              <a:rPr lang="pt-PT" sz="1800" u="none">
                <a:latin typeface="Tw Cen MT"/>
                <a:cs typeface="Tw Cen MT"/>
              </a:rPr>
              <a:t>2) Cada mensagem M que A envia a B é concatenada com K (e eventualmente um número de sequência). Em seguida, calcula-se o MAC h = H ( M, K ) e junta-se a M, enviando M e h em claro pelo canal.</a:t>
            </a:r>
          </a:p>
          <a:p>
            <a:endParaRPr lang="pt-PT" sz="1800" u="none">
              <a:latin typeface="Tw Cen MT"/>
              <a:cs typeface="Tw Cen MT"/>
            </a:endParaRPr>
          </a:p>
          <a:p>
            <a:r>
              <a:rPr lang="pt-PT" sz="1800" u="none">
                <a:latin typeface="Tw Cen MT"/>
                <a:cs typeface="Tw Cen MT"/>
              </a:rPr>
              <a:t>3) Ao receber M e h, B calcula o MAC h</a:t>
            </a:r>
            <a:r>
              <a:rPr lang="ja-JP" altLang="pt-PT" sz="1800" u="none">
                <a:latin typeface="Tw Cen MT"/>
                <a:cs typeface="Tw Cen MT"/>
              </a:rPr>
              <a:t>’</a:t>
            </a:r>
            <a:r>
              <a:rPr lang="pt-PT" sz="1800" u="none">
                <a:latin typeface="Tw Cen MT"/>
                <a:cs typeface="Tw Cen MT"/>
              </a:rPr>
              <a:t> = H ( M, K ) e verifica se h = h</a:t>
            </a:r>
            <a:r>
              <a:rPr lang="ja-JP" altLang="pt-PT" sz="1800" u="none">
                <a:latin typeface="Tw Cen MT"/>
                <a:cs typeface="Tw Cen MT"/>
              </a:rPr>
              <a:t>’</a:t>
            </a:r>
            <a:r>
              <a:rPr lang="pt-PT" sz="1800" u="none">
                <a:latin typeface="Tw Cen MT"/>
                <a:cs typeface="Tw Cen MT"/>
              </a:rPr>
              <a:t>. As propriedades das funções H permitem garantir que um MAC assim construído permite detectar a alteração de M.</a:t>
            </a:r>
          </a:p>
        </p:txBody>
      </p:sp>
    </p:spTree>
    <p:extLst>
      <p:ext uri="{BB962C8B-B14F-4D97-AF65-F5344CB8AC3E}">
        <p14:creationId xmlns:p14="http://schemas.microsoft.com/office/powerpoint/2010/main" val="38321897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>
                <a:latin typeface="Tw Cen MT"/>
                <a:ea typeface="ＭＳ Ｐゴシック" charset="0"/>
                <a:cs typeface="Tw Cen MT"/>
              </a:rPr>
              <a:t>Exemplo</a:t>
            </a:r>
          </a:p>
        </p:txBody>
      </p:sp>
      <p:sp>
        <p:nvSpPr>
          <p:cNvPr id="68612" name="Text Box 3"/>
          <p:cNvSpPr txBox="1">
            <a:spLocks noChangeArrowheads="1"/>
          </p:cNvSpPr>
          <p:nvPr/>
        </p:nvSpPr>
        <p:spPr bwMode="auto">
          <a:xfrm>
            <a:off x="914400" y="2128838"/>
            <a:ext cx="16103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>
                <a:latin typeface="Tw Cen MT"/>
                <a:cs typeface="Tw Cen MT"/>
              </a:rPr>
              <a:t>Mensagem M: </a:t>
            </a:r>
          </a:p>
        </p:txBody>
      </p:sp>
      <p:sp>
        <p:nvSpPr>
          <p:cNvPr id="68613" name="Rectangle 4"/>
          <p:cNvSpPr>
            <a:spLocks noChangeArrowheads="1"/>
          </p:cNvSpPr>
          <p:nvPr/>
        </p:nvSpPr>
        <p:spPr bwMode="auto">
          <a:xfrm>
            <a:off x="2603500" y="2133600"/>
            <a:ext cx="358775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8614" name="Text Box 5"/>
          <p:cNvSpPr txBox="1">
            <a:spLocks noChangeArrowheads="1"/>
          </p:cNvSpPr>
          <p:nvPr/>
        </p:nvSpPr>
        <p:spPr bwMode="auto">
          <a:xfrm>
            <a:off x="6051550" y="3657600"/>
            <a:ext cx="26035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Tw Cen MT"/>
                <a:cs typeface="Tw Cen MT"/>
              </a:rPr>
              <a:t>MAC = MD5 ( K, M )</a:t>
            </a:r>
          </a:p>
        </p:txBody>
      </p:sp>
      <p:sp>
        <p:nvSpPr>
          <p:cNvPr id="68615" name="Rectangle 6"/>
          <p:cNvSpPr>
            <a:spLocks noChangeArrowheads="1"/>
          </p:cNvSpPr>
          <p:nvPr/>
        </p:nvSpPr>
        <p:spPr bwMode="auto">
          <a:xfrm>
            <a:off x="2603500" y="2895600"/>
            <a:ext cx="358775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8616" name="Rectangle 7"/>
          <p:cNvSpPr>
            <a:spLocks noChangeArrowheads="1"/>
          </p:cNvSpPr>
          <p:nvPr/>
        </p:nvSpPr>
        <p:spPr bwMode="auto">
          <a:xfrm>
            <a:off x="6191250" y="2895600"/>
            <a:ext cx="70485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8617" name="Text Box 8"/>
          <p:cNvSpPr txBox="1">
            <a:spLocks noChangeArrowheads="1"/>
          </p:cNvSpPr>
          <p:nvPr/>
        </p:nvSpPr>
        <p:spPr bwMode="auto">
          <a:xfrm>
            <a:off x="6332538" y="2968625"/>
            <a:ext cx="5461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Tw Cen MT"/>
                <a:cs typeface="Tw Cen MT"/>
              </a:rPr>
              <a:t>MAC </a:t>
            </a:r>
          </a:p>
        </p:txBody>
      </p:sp>
      <p:sp>
        <p:nvSpPr>
          <p:cNvPr id="68618" name="Line 9"/>
          <p:cNvSpPr>
            <a:spLocks noChangeShapeType="1"/>
          </p:cNvSpPr>
          <p:nvPr/>
        </p:nvSpPr>
        <p:spPr bwMode="auto">
          <a:xfrm flipH="1" flipV="1">
            <a:off x="6613525" y="3352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8619" name="Text Box 10"/>
          <p:cNvSpPr txBox="1">
            <a:spLocks noChangeArrowheads="1"/>
          </p:cNvSpPr>
          <p:nvPr/>
        </p:nvSpPr>
        <p:spPr bwMode="auto">
          <a:xfrm>
            <a:off x="381000" y="4343400"/>
            <a:ext cx="8382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>
                <a:latin typeface="Tw Cen MT"/>
                <a:cs typeface="Tw Cen MT"/>
              </a:rPr>
              <a:t>M</a:t>
            </a:r>
            <a:r>
              <a:rPr lang="ja-JP" altLang="pt-PT" sz="2000" u="none">
                <a:latin typeface="Tw Cen MT"/>
                <a:cs typeface="Tw Cen MT"/>
              </a:rPr>
              <a:t>’</a:t>
            </a:r>
            <a:r>
              <a:rPr lang="pt-PT" sz="2000" u="none">
                <a:latin typeface="Tw Cen MT"/>
                <a:cs typeface="Tw Cen MT"/>
              </a:rPr>
              <a:t> é a mensagem que é transmitida. O receptor recalcula o MAC para detectar se a mensagem foi ou não alterada. O intruso não consegue modificar M sem que isso seja detectado pois não conhece K. Em geral M conterá também um número de sequência.</a:t>
            </a:r>
          </a:p>
        </p:txBody>
      </p:sp>
      <p:sp>
        <p:nvSpPr>
          <p:cNvPr id="68620" name="Text Box 11"/>
          <p:cNvSpPr txBox="1">
            <a:spLocks noChangeArrowheads="1"/>
          </p:cNvSpPr>
          <p:nvPr/>
        </p:nvSpPr>
        <p:spPr bwMode="auto">
          <a:xfrm>
            <a:off x="838200" y="2890838"/>
            <a:ext cx="173857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>
                <a:latin typeface="Tw Cen MT"/>
                <a:cs typeface="Tw Cen MT"/>
              </a:rPr>
              <a:t>Mensagem M</a:t>
            </a:r>
            <a:r>
              <a:rPr lang="ja-JP" altLang="pt-PT" sz="2000" u="none">
                <a:latin typeface="Tw Cen MT"/>
                <a:cs typeface="Tw Cen MT"/>
              </a:rPr>
              <a:t>’</a:t>
            </a:r>
            <a:r>
              <a:rPr lang="pt-PT" sz="2000" u="none">
                <a:latin typeface="Tw Cen MT"/>
                <a:cs typeface="Tw Cen MT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2317248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C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ertificados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de chaves públicas	</a:t>
            </a:r>
          </a:p>
        </p:txBody>
      </p:sp>
      <p:sp>
        <p:nvSpPr>
          <p:cNvPr id="70660" name="Text Box 3"/>
          <p:cNvSpPr txBox="1">
            <a:spLocks noChangeArrowheads="1"/>
          </p:cNvSpPr>
          <p:nvPr/>
        </p:nvSpPr>
        <p:spPr bwMode="auto">
          <a:xfrm>
            <a:off x="304800" y="1882413"/>
            <a:ext cx="83820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 dirty="0">
                <a:latin typeface="Tw Cen MT"/>
                <a:cs typeface="Tw Cen MT"/>
              </a:rPr>
              <a:t>Como vimos, a segurança baseada em chaves públicas depende da validade das mesmas. A forma de evitar que estas sejam</a:t>
            </a:r>
            <a:r>
              <a:rPr lang="pt-PT" altLang="ja-JP" sz="2000" u="none" dirty="0">
                <a:latin typeface="Tw Cen MT"/>
                <a:cs typeface="Tw Cen MT"/>
              </a:rPr>
              <a:t> falsas, é obtê-las a partir de outras partes confiáveis.</a:t>
            </a:r>
          </a:p>
          <a:p>
            <a:endParaRPr lang="pt-PT" altLang="ja-JP" sz="2000" u="none" dirty="0">
              <a:latin typeface="Tw Cen MT"/>
              <a:cs typeface="Tw Cen MT"/>
            </a:endParaRPr>
          </a:p>
          <a:p>
            <a:r>
              <a:rPr lang="pt-PT" altLang="ja-JP" sz="2000" u="none" dirty="0">
                <a:latin typeface="Tw Cen MT"/>
                <a:cs typeface="Tw Cen MT"/>
              </a:rPr>
              <a:t>Em alternativa, podemos pedir a essas partes confiáveis que emitam certificados assinados declarando que a chave pública do Bob é </a:t>
            </a:r>
            <a:r>
              <a:rPr lang="pt-PT" altLang="ja-JP" sz="2000" u="none" dirty="0" err="1">
                <a:latin typeface="Tw Cen MT"/>
                <a:cs typeface="Tw Cen MT"/>
              </a:rPr>
              <a:t>K</a:t>
            </a:r>
            <a:r>
              <a:rPr lang="pt-PT" altLang="ja-JP" sz="2000" u="none" baseline="-25000" dirty="0" err="1">
                <a:latin typeface="Tw Cen MT"/>
                <a:cs typeface="Tw Cen MT"/>
              </a:rPr>
              <a:t>BPub</a:t>
            </a:r>
            <a:r>
              <a:rPr lang="pt-PT" altLang="ja-JP" sz="2000" u="none" dirty="0">
                <a:latin typeface="Tw Cen MT"/>
                <a:cs typeface="Tw Cen MT"/>
              </a:rPr>
              <a:t> numa dada data. </a:t>
            </a:r>
          </a:p>
          <a:p>
            <a:endParaRPr lang="pt-PT" altLang="ja-JP" sz="2000" u="none" dirty="0">
              <a:latin typeface="Tw Cen MT"/>
              <a:cs typeface="Tw Cen MT"/>
            </a:endParaRPr>
          </a:p>
          <a:p>
            <a:r>
              <a:rPr lang="pt-PT" altLang="ja-JP" sz="2000" u="none" dirty="0">
                <a:latin typeface="Tw Cen MT"/>
                <a:cs typeface="Tw Cen MT"/>
              </a:rPr>
              <a:t>Se podermos verificar a assinatura do certificado, e este ainda for válido (não caducou por passagem do tempo), então o Bob pode entregar-nos a chave e o certificado quando quisermos estabelecer uma sessão com ele.</a:t>
            </a:r>
          </a:p>
          <a:p>
            <a:endParaRPr lang="pt-PT" altLang="ja-JP" sz="2000" u="none" dirty="0">
              <a:latin typeface="Tw Cen MT"/>
              <a:cs typeface="Tw Cen MT"/>
            </a:endParaRPr>
          </a:p>
          <a:p>
            <a:r>
              <a:rPr lang="pt-PT" altLang="ja-JP" sz="2000" u="none" dirty="0">
                <a:latin typeface="Tw Cen MT"/>
                <a:cs typeface="Tw Cen MT"/>
              </a:rPr>
              <a:t>Caso o certificado seja válido, isso impede os ataques por interposição ou por tentativa de falseamento de identidade.</a:t>
            </a:r>
            <a:endParaRPr lang="pt-PT" sz="20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4367398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>
                <a:latin typeface="Tw Cen MT"/>
                <a:ea typeface="ＭＳ Ｐゴシック" charset="0"/>
                <a:cs typeface="Tw Cen MT"/>
              </a:rPr>
              <a:t>Autoridades de certificaç</a:t>
            </a:r>
            <a:r>
              <a:rPr lang="pt-PT" altLang="ja-JP" sz="3600">
                <a:latin typeface="Tw Cen MT"/>
                <a:ea typeface="ＭＳ Ｐゴシック" charset="0"/>
                <a:cs typeface="Tw Cen MT"/>
              </a:rPr>
              <a:t>ão</a:t>
            </a:r>
            <a:endParaRPr lang="pt-PT" sz="360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8458200" cy="23622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Certification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authority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(CA):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associa uma chave p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ública a uma entidade E.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E (pessoa,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router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, ...) regista a chave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 na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CA:</a:t>
            </a:r>
          </a:p>
          <a:p>
            <a:pPr lvl="1"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E mostra uma 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prova de identidade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à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CA. </a:t>
            </a:r>
          </a:p>
          <a:p>
            <a:pPr lvl="1"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A CA emite um certificado que associa E 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à sua chave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.</a:t>
            </a:r>
          </a:p>
        </p:txBody>
      </p:sp>
      <p:pic>
        <p:nvPicPr>
          <p:cNvPr id="71685" name="Picture 4" descr="j0175664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1475" y="4524375"/>
            <a:ext cx="1290638" cy="947738"/>
          </a:xfrm>
        </p:spPr>
      </p:pic>
      <p:pic>
        <p:nvPicPr>
          <p:cNvPr id="71686" name="Picture 5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825" y="5364163"/>
            <a:ext cx="590550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7" name="Text Box 6"/>
          <p:cNvSpPr txBox="1">
            <a:spLocks noChangeArrowheads="1"/>
          </p:cNvSpPr>
          <p:nvPr/>
        </p:nvSpPr>
        <p:spPr bwMode="auto">
          <a:xfrm>
            <a:off x="609600" y="4038600"/>
            <a:ext cx="960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Tw Cen MT"/>
                <a:cs typeface="Tw Cen MT"/>
              </a:rPr>
              <a:t>KBPub </a:t>
            </a:r>
          </a:p>
        </p:txBody>
      </p:sp>
      <p:pic>
        <p:nvPicPr>
          <p:cNvPr id="71688" name="Picture 7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697038" y="4067175"/>
            <a:ext cx="4587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9" name="Line 13"/>
          <p:cNvSpPr>
            <a:spLocks noChangeShapeType="1"/>
          </p:cNvSpPr>
          <p:nvPr/>
        </p:nvSpPr>
        <p:spPr bwMode="auto">
          <a:xfrm>
            <a:off x="2125663" y="4313238"/>
            <a:ext cx="698500" cy="6159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1690" name="Text Box 14"/>
          <p:cNvSpPr txBox="1">
            <a:spLocks noChangeArrowheads="1"/>
          </p:cNvSpPr>
          <p:nvPr/>
        </p:nvSpPr>
        <p:spPr bwMode="auto">
          <a:xfrm>
            <a:off x="304800" y="4572000"/>
            <a:ext cx="13096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Tw Cen MT"/>
                <a:cs typeface="Tw Cen MT"/>
              </a:rPr>
              <a:t>Bilhete de identidade do Bob </a:t>
            </a:r>
          </a:p>
        </p:txBody>
      </p:sp>
      <p:sp>
        <p:nvSpPr>
          <p:cNvPr id="71691" name="Line 15"/>
          <p:cNvSpPr>
            <a:spLocks noChangeShapeType="1"/>
          </p:cNvSpPr>
          <p:nvPr/>
        </p:nvSpPr>
        <p:spPr bwMode="auto">
          <a:xfrm flipV="1">
            <a:off x="2089150" y="5095875"/>
            <a:ext cx="741363" cy="341313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71692" name="Group 16"/>
          <p:cNvGrpSpPr>
            <a:grpSpLocks/>
          </p:cNvGrpSpPr>
          <p:nvPr/>
        </p:nvGrpSpPr>
        <p:grpSpPr bwMode="auto">
          <a:xfrm>
            <a:off x="4419600" y="3886200"/>
            <a:ext cx="1192213" cy="955675"/>
            <a:chOff x="1126" y="2124"/>
            <a:chExt cx="751" cy="602"/>
          </a:xfrm>
        </p:grpSpPr>
        <p:sp>
          <p:nvSpPr>
            <p:cNvPr id="71701" name="Rectangle 17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1702" name="Text Box 18"/>
            <p:cNvSpPr txBox="1">
              <a:spLocks noChangeArrowheads="1"/>
            </p:cNvSpPr>
            <p:nvPr/>
          </p:nvSpPr>
          <p:spPr bwMode="auto">
            <a:xfrm>
              <a:off x="1183" y="2127"/>
              <a:ext cx="645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solidFill>
                    <a:schemeClr val="bg1"/>
                  </a:solidFill>
                  <a:latin typeface="Tw Cen MT"/>
                  <a:cs typeface="Tw Cen MT"/>
                </a:rPr>
                <a:t>digital</a:t>
              </a:r>
            </a:p>
            <a:p>
              <a:pPr algn="ctr"/>
              <a:r>
                <a:rPr lang="pt-PT" sz="1800" u="none">
                  <a:solidFill>
                    <a:schemeClr val="bg1"/>
                  </a:solidFill>
                  <a:latin typeface="Tw Cen MT"/>
                  <a:cs typeface="Tw Cen MT"/>
                </a:rPr>
                <a:t>signature</a:t>
              </a:r>
            </a:p>
            <a:p>
              <a:pPr algn="ctr"/>
              <a:r>
                <a:rPr lang="pt-PT" sz="1800" u="none">
                  <a:solidFill>
                    <a:schemeClr val="bg1"/>
                  </a:solidFill>
                  <a:latin typeface="Tw Cen MT"/>
                  <a:cs typeface="Tw Cen MT"/>
                </a:rPr>
                <a:t>(encrypt)</a:t>
              </a:r>
            </a:p>
          </p:txBody>
        </p:sp>
      </p:grpSp>
      <p:sp>
        <p:nvSpPr>
          <p:cNvPr id="71693" name="Text Box 19"/>
          <p:cNvSpPr txBox="1">
            <a:spLocks noChangeArrowheads="1"/>
          </p:cNvSpPr>
          <p:nvPr/>
        </p:nvSpPr>
        <p:spPr bwMode="auto">
          <a:xfrm>
            <a:off x="4343400" y="533400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Tw Cen MT"/>
                <a:cs typeface="Tw Cen MT"/>
              </a:rPr>
              <a:t>Chave privada da CA</a:t>
            </a:r>
          </a:p>
        </p:txBody>
      </p:sp>
      <p:pic>
        <p:nvPicPr>
          <p:cNvPr id="71694" name="Picture 20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278438" y="4975225"/>
            <a:ext cx="4587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95" name="Line 25"/>
          <p:cNvSpPr>
            <a:spLocks noChangeShapeType="1"/>
          </p:cNvSpPr>
          <p:nvPr/>
        </p:nvSpPr>
        <p:spPr bwMode="auto">
          <a:xfrm flipV="1">
            <a:off x="5197475" y="4794250"/>
            <a:ext cx="0" cy="4286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1696" name="Line 26"/>
          <p:cNvSpPr>
            <a:spLocks noChangeShapeType="1"/>
          </p:cNvSpPr>
          <p:nvPr/>
        </p:nvSpPr>
        <p:spPr bwMode="auto">
          <a:xfrm>
            <a:off x="2176463" y="4130675"/>
            <a:ext cx="22225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1697" name="Line 27"/>
          <p:cNvSpPr>
            <a:spLocks noChangeShapeType="1"/>
          </p:cNvSpPr>
          <p:nvPr/>
        </p:nvSpPr>
        <p:spPr bwMode="auto">
          <a:xfrm flipV="1">
            <a:off x="5653088" y="4157663"/>
            <a:ext cx="1133475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pic>
        <p:nvPicPr>
          <p:cNvPr id="71698" name="Picture 29" descr="SO00109_[1]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85013" y="3722688"/>
            <a:ext cx="958850" cy="1196975"/>
          </a:xfrm>
        </p:spPr>
      </p:pic>
      <p:pic>
        <p:nvPicPr>
          <p:cNvPr id="71699" name="Picture 35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429500" y="4492625"/>
            <a:ext cx="5111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0" name="Text Box 36"/>
          <p:cNvSpPr txBox="1">
            <a:spLocks noChangeArrowheads="1"/>
          </p:cNvSpPr>
          <p:nvPr/>
        </p:nvSpPr>
        <p:spPr bwMode="auto">
          <a:xfrm>
            <a:off x="6096000" y="5105400"/>
            <a:ext cx="23129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800" u="none">
                <a:latin typeface="Tw Cen MT"/>
                <a:cs typeface="Tw Cen MT"/>
              </a:rPr>
              <a:t>Certificado (Bob,K</a:t>
            </a:r>
            <a:r>
              <a:rPr lang="pt-PT" sz="1800" u="none" baseline="-25000">
                <a:latin typeface="Tw Cen MT"/>
                <a:cs typeface="Tw Cen MT"/>
              </a:rPr>
              <a:t>BPub</a:t>
            </a:r>
            <a:r>
              <a:rPr lang="pt-PT" sz="1800" u="none">
                <a:latin typeface="Tw Cen MT"/>
                <a:cs typeface="Tw Cen MT"/>
              </a:rPr>
              <a:t>) assinado pela CA</a:t>
            </a:r>
          </a:p>
        </p:txBody>
      </p:sp>
    </p:spTree>
    <p:extLst>
      <p:ext uri="{BB962C8B-B14F-4D97-AF65-F5344CB8AC3E}">
        <p14:creationId xmlns:p14="http://schemas.microsoft.com/office/powerpoint/2010/main" val="2376078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 dirty="0">
                <a:latin typeface="Tw Cen MT"/>
                <a:ea typeface="ＭＳ Ｐゴシック" charset="0"/>
                <a:cs typeface="Tw Cen MT"/>
              </a:rPr>
              <a:t>Verificaç</a:t>
            </a:r>
            <a:r>
              <a:rPr lang="pt-PT" altLang="ja-JP" sz="3600" dirty="0">
                <a:latin typeface="Tw Cen MT"/>
                <a:ea typeface="ＭＳ Ｐゴシック" charset="0"/>
                <a:cs typeface="Tw Cen MT"/>
              </a:rPr>
              <a:t>ão dos certificados</a:t>
            </a:r>
            <a:endParaRPr lang="pt-PT" sz="3600" dirty="0">
              <a:latin typeface="Tw Cen MT"/>
              <a:ea typeface="ＭＳ Ｐゴシック" charset="0"/>
              <a:cs typeface="Tw Cen MT"/>
            </a:endParaRPr>
          </a:p>
        </p:txBody>
      </p:sp>
      <p:pic>
        <p:nvPicPr>
          <p:cNvPr id="72708" name="Picture 4" descr="j0175664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03713" y="5132388"/>
            <a:ext cx="1049337" cy="769937"/>
          </a:xfrm>
        </p:spPr>
      </p:pic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7010400" y="342900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Tw Cen MT"/>
                <a:cs typeface="Tw Cen MT"/>
              </a:rPr>
              <a:t>Chave p</a:t>
            </a:r>
            <a:r>
              <a:rPr lang="pt-PT" altLang="ja-JP" sz="1600" u="none">
                <a:latin typeface="Tw Cen MT"/>
                <a:cs typeface="Tw Cen MT"/>
              </a:rPr>
              <a:t>ública do Bob</a:t>
            </a:r>
            <a:r>
              <a:rPr lang="pt-PT" sz="1600" u="none">
                <a:latin typeface="Tw Cen MT"/>
                <a:cs typeface="Tw Cen MT"/>
              </a:rPr>
              <a:t> </a:t>
            </a:r>
          </a:p>
        </p:txBody>
      </p:sp>
      <p:pic>
        <p:nvPicPr>
          <p:cNvPr id="72710" name="Picture 6" descr="BS00768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73825" y="3592513"/>
            <a:ext cx="458788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711" name="Group 12"/>
          <p:cNvGrpSpPr>
            <a:grpSpLocks/>
          </p:cNvGrpSpPr>
          <p:nvPr/>
        </p:nvGrpSpPr>
        <p:grpSpPr bwMode="auto">
          <a:xfrm>
            <a:off x="4029076" y="3425825"/>
            <a:ext cx="1192213" cy="955675"/>
            <a:chOff x="1126" y="2124"/>
            <a:chExt cx="751" cy="602"/>
          </a:xfrm>
        </p:grpSpPr>
        <p:sp>
          <p:nvSpPr>
            <p:cNvPr id="72724" name="Rectangle 13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2725" name="Text Box 14"/>
            <p:cNvSpPr txBox="1">
              <a:spLocks noChangeArrowheads="1"/>
            </p:cNvSpPr>
            <p:nvPr/>
          </p:nvSpPr>
          <p:spPr bwMode="auto">
            <a:xfrm>
              <a:off x="1184" y="2127"/>
              <a:ext cx="645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chemeClr val="bg1"/>
                  </a:solidFill>
                  <a:latin typeface="Tw Cen MT"/>
                  <a:cs typeface="Tw Cen MT"/>
                </a:rPr>
                <a:t>digital</a:t>
              </a:r>
            </a:p>
            <a:p>
              <a:pPr algn="ctr"/>
              <a:r>
                <a:rPr lang="en-US" sz="1800" u="none">
                  <a:solidFill>
                    <a:schemeClr val="bg1"/>
                  </a:solidFill>
                  <a:latin typeface="Tw Cen MT"/>
                  <a:cs typeface="Tw Cen MT"/>
                </a:rPr>
                <a:t>signature</a:t>
              </a:r>
            </a:p>
            <a:p>
              <a:pPr algn="ctr"/>
              <a:r>
                <a:rPr lang="en-US" sz="1800" u="none">
                  <a:solidFill>
                    <a:schemeClr val="bg1"/>
                  </a:solidFill>
                  <a:latin typeface="Tw Cen MT"/>
                  <a:cs typeface="Tw Cen MT"/>
                </a:rPr>
                <a:t>(decrypt)</a:t>
              </a:r>
            </a:p>
          </p:txBody>
        </p:sp>
      </p:grpSp>
      <p:sp>
        <p:nvSpPr>
          <p:cNvPr id="72712" name="Text Box 15"/>
          <p:cNvSpPr txBox="1">
            <a:spLocks noChangeArrowheads="1"/>
          </p:cNvSpPr>
          <p:nvPr/>
        </p:nvSpPr>
        <p:spPr bwMode="auto">
          <a:xfrm>
            <a:off x="3429000" y="449580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Tw Cen MT"/>
                <a:cs typeface="Tw Cen MT"/>
              </a:rPr>
              <a:t>Chave p</a:t>
            </a:r>
            <a:r>
              <a:rPr lang="pt-PT" altLang="ja-JP" sz="1600" u="none">
                <a:latin typeface="Tw Cen MT"/>
                <a:cs typeface="Tw Cen MT"/>
              </a:rPr>
              <a:t>ública da CA</a:t>
            </a:r>
            <a:r>
              <a:rPr lang="pt-PT" sz="1600" u="none">
                <a:latin typeface="Tw Cen MT"/>
                <a:cs typeface="Tw Cen MT"/>
              </a:rPr>
              <a:t> </a:t>
            </a:r>
          </a:p>
        </p:txBody>
      </p:sp>
      <p:pic>
        <p:nvPicPr>
          <p:cNvPr id="72713" name="Picture 16" descr="BS00768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4800600" y="4530725"/>
            <a:ext cx="458788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14" name="Line 21"/>
          <p:cNvSpPr>
            <a:spLocks noChangeShapeType="1"/>
          </p:cNvSpPr>
          <p:nvPr/>
        </p:nvSpPr>
        <p:spPr bwMode="auto">
          <a:xfrm flipV="1">
            <a:off x="4603750" y="4449763"/>
            <a:ext cx="0" cy="8937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2715" name="Line 22"/>
          <p:cNvSpPr>
            <a:spLocks noChangeShapeType="1"/>
          </p:cNvSpPr>
          <p:nvPr/>
        </p:nvSpPr>
        <p:spPr bwMode="auto">
          <a:xfrm>
            <a:off x="2379663" y="3873500"/>
            <a:ext cx="1627187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2716" name="Line 23"/>
          <p:cNvSpPr>
            <a:spLocks noChangeShapeType="1"/>
          </p:cNvSpPr>
          <p:nvPr/>
        </p:nvSpPr>
        <p:spPr bwMode="auto">
          <a:xfrm flipV="1">
            <a:off x="5248275" y="3886200"/>
            <a:ext cx="1133475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pic>
        <p:nvPicPr>
          <p:cNvPr id="72717" name="Picture 25" descr="SO00109_[1]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4775" y="3132138"/>
            <a:ext cx="960438" cy="1196975"/>
          </a:xfrm>
        </p:spPr>
      </p:pic>
      <p:sp>
        <p:nvSpPr>
          <p:cNvPr id="72718" name="Text Box 28"/>
          <p:cNvSpPr txBox="1">
            <a:spLocks noChangeArrowheads="1"/>
          </p:cNvSpPr>
          <p:nvPr/>
        </p:nvSpPr>
        <p:spPr bwMode="auto">
          <a:xfrm>
            <a:off x="1547987" y="3352800"/>
            <a:ext cx="666401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K</a:t>
            </a:r>
            <a:r>
              <a:rPr lang="en-US" sz="2000" u="none" baseline="-25000">
                <a:latin typeface="Tw Cen MT"/>
                <a:cs typeface="Tw Cen MT"/>
              </a:rPr>
              <a:t>BPub</a:t>
            </a:r>
            <a:endParaRPr lang="en-US" sz="2000" u="none">
              <a:latin typeface="Tw Cen MT"/>
              <a:cs typeface="Tw Cen MT"/>
            </a:endParaRPr>
          </a:p>
        </p:txBody>
      </p:sp>
      <p:pic>
        <p:nvPicPr>
          <p:cNvPr id="72719" name="Picture 31" descr="BS00768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719263" y="3902075"/>
            <a:ext cx="5127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20" name="Text Box 33"/>
          <p:cNvSpPr txBox="1">
            <a:spLocks noChangeArrowheads="1"/>
          </p:cNvSpPr>
          <p:nvPr/>
        </p:nvSpPr>
        <p:spPr bwMode="auto">
          <a:xfrm>
            <a:off x="304800" y="1447800"/>
            <a:ext cx="838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>
                <a:latin typeface="Tw Cen MT"/>
                <a:cs typeface="Tw Cen MT"/>
              </a:rPr>
              <a:t>Quando a Alice recebe o certificado e a chave p</a:t>
            </a:r>
            <a:r>
              <a:rPr lang="pt-PT" altLang="ja-JP" sz="2000" u="none">
                <a:latin typeface="Tw Cen MT"/>
                <a:cs typeface="Tw Cen MT"/>
              </a:rPr>
              <a:t>ública do Bob, pode verificar a validade da chave desde que tenha a chave pública da CA.</a:t>
            </a:r>
            <a:endParaRPr lang="pt-PT" sz="2000" u="none">
              <a:latin typeface="Tw Cen MT"/>
              <a:cs typeface="Tw Cen MT"/>
            </a:endParaRPr>
          </a:p>
        </p:txBody>
      </p:sp>
      <p:sp>
        <p:nvSpPr>
          <p:cNvPr id="72721" name="Text Box 34"/>
          <p:cNvSpPr txBox="1">
            <a:spLocks noChangeArrowheads="1"/>
          </p:cNvSpPr>
          <p:nvPr/>
        </p:nvSpPr>
        <p:spPr bwMode="auto">
          <a:xfrm>
            <a:off x="990600" y="4419600"/>
            <a:ext cx="12954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600" u="none">
                <a:latin typeface="Tw Cen MT"/>
                <a:cs typeface="Tw Cen MT"/>
              </a:rPr>
              <a:t>Certificado do Bob </a:t>
            </a:r>
          </a:p>
        </p:txBody>
      </p:sp>
      <p:sp>
        <p:nvSpPr>
          <p:cNvPr id="72722" name="Text Box 35"/>
          <p:cNvSpPr txBox="1">
            <a:spLocks noChangeArrowheads="1"/>
          </p:cNvSpPr>
          <p:nvPr/>
        </p:nvSpPr>
        <p:spPr bwMode="auto">
          <a:xfrm>
            <a:off x="6272387" y="3962400"/>
            <a:ext cx="666401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K</a:t>
            </a:r>
            <a:r>
              <a:rPr lang="en-US" sz="2000" u="none" baseline="-25000">
                <a:latin typeface="Tw Cen MT"/>
                <a:cs typeface="Tw Cen MT"/>
              </a:rPr>
              <a:t>BPub</a:t>
            </a:r>
            <a:endParaRPr lang="en-US" sz="2000" u="none">
              <a:latin typeface="Tw Cen MT"/>
              <a:cs typeface="Tw Cen MT"/>
            </a:endParaRPr>
          </a:p>
        </p:txBody>
      </p:sp>
      <p:sp>
        <p:nvSpPr>
          <p:cNvPr id="72723" name="Text Box 36"/>
          <p:cNvSpPr txBox="1">
            <a:spLocks noChangeArrowheads="1"/>
          </p:cNvSpPr>
          <p:nvPr/>
        </p:nvSpPr>
        <p:spPr bwMode="auto">
          <a:xfrm>
            <a:off x="5280788" y="4572000"/>
            <a:ext cx="787461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K</a:t>
            </a:r>
            <a:r>
              <a:rPr lang="en-US" sz="2000" u="none" baseline="-25000">
                <a:latin typeface="Tw Cen MT"/>
                <a:cs typeface="Tw Cen MT"/>
              </a:rPr>
              <a:t>CAPub</a:t>
            </a:r>
            <a:endParaRPr lang="en-US" sz="2000" u="none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50449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3600" b="1" dirty="0">
                <a:latin typeface="Tw Cen MT"/>
                <a:ea typeface="ＭＳ Ｐゴシック" charset="0"/>
                <a:cs typeface="Tw Cen MT"/>
              </a:rPr>
              <a:t>Formato normalizado de um certificado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" y="1222375"/>
            <a:ext cx="7772400" cy="1265238"/>
          </a:xfrm>
        </p:spPr>
        <p:txBody>
          <a:bodyPr/>
          <a:lstStyle/>
          <a:p>
            <a:pPr eaLnBrk="1" hangingPunct="1"/>
            <a:r>
              <a:rPr lang="pt-PT" sz="2000" b="1">
                <a:latin typeface="Tw Cen MT"/>
                <a:ea typeface="ＭＳ Ｐゴシック" charset="0"/>
                <a:cs typeface="Tw Cen MT"/>
              </a:rPr>
              <a:t>N</a:t>
            </a:r>
            <a:r>
              <a:rPr lang="pt-PT" altLang="ja-JP" sz="2000" b="1">
                <a:latin typeface="Tw Cen MT"/>
                <a:ea typeface="ＭＳ Ｐゴシック" charset="0"/>
                <a:cs typeface="Tw Cen MT"/>
              </a:rPr>
              <a:t>úmero de série</a:t>
            </a:r>
            <a:endParaRPr lang="pt-PT" sz="2000" b="1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b="1">
                <a:latin typeface="Tw Cen MT"/>
                <a:ea typeface="ＭＳ Ｐゴシック" charset="0"/>
                <a:cs typeface="Tw Cen MT"/>
              </a:rPr>
              <a:t>Informaç</a:t>
            </a:r>
            <a:r>
              <a:rPr lang="pt-PT" altLang="ja-JP" sz="2000" b="1">
                <a:latin typeface="Tw Cen MT"/>
                <a:ea typeface="ＭＳ Ｐゴシック" charset="0"/>
                <a:cs typeface="Tw Cen MT"/>
              </a:rPr>
              <a:t>ão sobre o dono do certificado</a:t>
            </a:r>
            <a:endParaRPr lang="pt-PT" sz="2000" b="1">
              <a:latin typeface="Tw Cen MT"/>
              <a:ea typeface="ＭＳ Ｐゴシック" charset="0"/>
              <a:cs typeface="Tw Cen MT"/>
            </a:endParaRPr>
          </a:p>
        </p:txBody>
      </p:sp>
      <p:pic>
        <p:nvPicPr>
          <p:cNvPr id="73733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0688" y="2676525"/>
            <a:ext cx="5492750" cy="3929063"/>
          </a:xfrm>
        </p:spPr>
      </p:pic>
      <p:sp>
        <p:nvSpPr>
          <p:cNvPr id="73734" name="Rectangle 5"/>
          <p:cNvSpPr>
            <a:spLocks noChangeArrowheads="1"/>
          </p:cNvSpPr>
          <p:nvPr/>
        </p:nvSpPr>
        <p:spPr bwMode="auto">
          <a:xfrm>
            <a:off x="6477000" y="2286000"/>
            <a:ext cx="2514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pt-PT" sz="2000" b="1" u="none" dirty="0">
                <a:latin typeface="Tw Cen MT"/>
                <a:cs typeface="Tw Cen MT"/>
              </a:rPr>
              <a:t>Emissor (CA)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endParaRPr lang="pt-PT" sz="2000" b="1" u="none" dirty="0"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endParaRPr lang="pt-PT" sz="2000" b="1" u="none" dirty="0"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pt-PT" sz="2000" b="1" u="none" dirty="0">
                <a:latin typeface="Tw Cen MT"/>
                <a:cs typeface="Tw Cen MT"/>
              </a:rPr>
              <a:t>Validade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pt-PT" sz="2000" b="1" u="none" dirty="0">
                <a:latin typeface="Tw Cen MT"/>
                <a:cs typeface="Tw Cen MT"/>
              </a:rPr>
              <a:t>Assinatura digital</a:t>
            </a:r>
          </a:p>
        </p:txBody>
      </p:sp>
      <p:sp>
        <p:nvSpPr>
          <p:cNvPr id="73735" name="Freeform 6"/>
          <p:cNvSpPr>
            <a:spLocks/>
          </p:cNvSpPr>
          <p:nvPr/>
        </p:nvSpPr>
        <p:spPr bwMode="auto">
          <a:xfrm>
            <a:off x="133350" y="1495425"/>
            <a:ext cx="534988" cy="2308225"/>
          </a:xfrm>
          <a:custGeom>
            <a:avLst/>
            <a:gdLst>
              <a:gd name="T0" fmla="*/ 2147483647 w 337"/>
              <a:gd name="T1" fmla="*/ 0 h 1454"/>
              <a:gd name="T2" fmla="*/ 2147483647 w 337"/>
              <a:gd name="T3" fmla="*/ 0 h 1454"/>
              <a:gd name="T4" fmla="*/ 0 w 337"/>
              <a:gd name="T5" fmla="*/ 2147483647 h 1454"/>
              <a:gd name="T6" fmla="*/ 2147483647 w 337"/>
              <a:gd name="T7" fmla="*/ 2147483647 h 1454"/>
              <a:gd name="T8" fmla="*/ 0 60000 65536"/>
              <a:gd name="T9" fmla="*/ 0 60000 65536"/>
              <a:gd name="T10" fmla="*/ 0 60000 65536"/>
              <a:gd name="T11" fmla="*/ 0 60000 65536"/>
              <a:gd name="T12" fmla="*/ 0 w 337"/>
              <a:gd name="T13" fmla="*/ 0 h 1454"/>
              <a:gd name="T14" fmla="*/ 337 w 337"/>
              <a:gd name="T15" fmla="*/ 1454 h 14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7" h="1454">
                <a:moveTo>
                  <a:pt x="337" y="0"/>
                </a:moveTo>
                <a:lnTo>
                  <a:pt x="7" y="0"/>
                </a:lnTo>
                <a:lnTo>
                  <a:pt x="0" y="1454"/>
                </a:lnTo>
                <a:lnTo>
                  <a:pt x="145" y="1453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3736" name="Oval 7"/>
          <p:cNvSpPr>
            <a:spLocks noChangeArrowheads="1"/>
          </p:cNvSpPr>
          <p:nvPr/>
        </p:nvSpPr>
        <p:spPr bwMode="auto">
          <a:xfrm>
            <a:off x="2381250" y="1644650"/>
            <a:ext cx="2743200" cy="4826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3737" name="Line 8"/>
          <p:cNvSpPr>
            <a:spLocks noChangeShapeType="1"/>
          </p:cNvSpPr>
          <p:nvPr/>
        </p:nvSpPr>
        <p:spPr bwMode="auto">
          <a:xfrm flipH="1">
            <a:off x="2298700" y="2057400"/>
            <a:ext cx="558800" cy="10731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3738" name="Line 9"/>
          <p:cNvSpPr>
            <a:spLocks noChangeShapeType="1"/>
          </p:cNvSpPr>
          <p:nvPr/>
        </p:nvSpPr>
        <p:spPr bwMode="auto">
          <a:xfrm flipH="1">
            <a:off x="5237163" y="2562225"/>
            <a:ext cx="1317625" cy="5540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3739" name="Line 10"/>
          <p:cNvSpPr>
            <a:spLocks noChangeShapeType="1"/>
          </p:cNvSpPr>
          <p:nvPr/>
        </p:nvSpPr>
        <p:spPr bwMode="auto">
          <a:xfrm flipH="1">
            <a:off x="4868863" y="3767138"/>
            <a:ext cx="1682750" cy="1174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3740" name="Line 11"/>
          <p:cNvSpPr>
            <a:spLocks noChangeShapeType="1"/>
          </p:cNvSpPr>
          <p:nvPr/>
        </p:nvSpPr>
        <p:spPr bwMode="auto">
          <a:xfrm flipH="1" flipV="1">
            <a:off x="2124075" y="4094163"/>
            <a:ext cx="4411663" cy="1063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736966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>
                <a:latin typeface="Tw Cen MT"/>
                <a:ea typeface="ＭＳ Ｐゴシック" charset="0"/>
                <a:cs typeface="Tw Cen MT"/>
              </a:rPr>
              <a:t>Repudiamento e validade de uma chave</a:t>
            </a:r>
          </a:p>
        </p:txBody>
      </p:sp>
      <p:sp>
        <p:nvSpPr>
          <p:cNvPr id="74756" name="Rectangle 3"/>
          <p:cNvSpPr>
            <a:spLocks noChangeArrowheads="1"/>
          </p:cNvSpPr>
          <p:nvPr/>
        </p:nvSpPr>
        <p:spPr bwMode="auto">
          <a:xfrm>
            <a:off x="304800" y="1447800"/>
            <a:ext cx="8534400" cy="397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Se por qualquer motivo uma chave secreta for quebrada, é necessário revogar a chave pública que lhe estava associada. Dada a utilização das chaves públicas para assinaturas, é necessário que as terceiras partes de confiança (as autoridades de certificação por exemplo) memorizem as chaves válidas e listas de chaves revogadas.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Quando se pretende que a verificação da autenticidade da assinatura de uma mensagem seja viável num horizonte temporal alargado, a assinatura tem de ter uma estampilha temporal </a:t>
            </a:r>
            <a:r>
              <a:rPr lang="ja-JP" altLang="pt-PT" sz="2000" u="none" dirty="0">
                <a:latin typeface="Tw Cen MT"/>
                <a:cs typeface="Tw Cen MT"/>
              </a:rPr>
              <a:t>“</a:t>
            </a:r>
            <a:r>
              <a:rPr lang="pt-PT" sz="2000" u="none" dirty="0">
                <a:latin typeface="Tw Cen MT"/>
                <a:cs typeface="Tw Cen MT"/>
              </a:rPr>
              <a:t>t</a:t>
            </a:r>
            <a:r>
              <a:rPr lang="ja-JP" altLang="pt-PT" sz="2000" u="none" dirty="0">
                <a:latin typeface="Tw Cen MT"/>
                <a:cs typeface="Tw Cen MT"/>
              </a:rPr>
              <a:t>”</a:t>
            </a:r>
            <a:r>
              <a:rPr lang="pt-PT" sz="2000" u="none" dirty="0">
                <a:latin typeface="Tw Cen MT"/>
                <a:cs typeface="Tw Cen MT"/>
              </a:rPr>
              <a:t> incluída na assinatura. Para que tudo funcione </a:t>
            </a:r>
            <a:r>
              <a:rPr lang="pt-PT" sz="2000" u="none" dirty="0" err="1">
                <a:latin typeface="Tw Cen MT"/>
                <a:cs typeface="Tw Cen MT"/>
              </a:rPr>
              <a:t>correctamente</a:t>
            </a:r>
            <a:r>
              <a:rPr lang="pt-PT" sz="2000" u="none" dirty="0">
                <a:latin typeface="Tw Cen MT"/>
                <a:cs typeface="Tw Cen MT"/>
              </a:rPr>
              <a:t> é necessário que a autoridade de certificação ateste que no momento t (no passado) a chave pública da entidade era uma dada.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Assim, a utilização de certificados por si só não é uma panaceia universal.</a:t>
            </a:r>
          </a:p>
        </p:txBody>
      </p:sp>
    </p:spTree>
    <p:extLst>
      <p:ext uri="{BB962C8B-B14F-4D97-AF65-F5344CB8AC3E}">
        <p14:creationId xmlns:p14="http://schemas.microsoft.com/office/powerpoint/2010/main" val="20550699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>
                <a:latin typeface="Tw Cen MT"/>
                <a:ea typeface="ＭＳ Ｐゴシック" charset="0"/>
                <a:cs typeface="Tw Cen MT"/>
              </a:rPr>
              <a:t>SSL - Secure Socket Layer</a:t>
            </a:r>
          </a:p>
        </p:txBody>
      </p:sp>
      <p:sp>
        <p:nvSpPr>
          <p:cNvPr id="76804" name="Rectangle 3"/>
          <p:cNvSpPr>
            <a:spLocks noChangeArrowheads="1"/>
          </p:cNvSpPr>
          <p:nvPr/>
        </p:nvSpPr>
        <p:spPr bwMode="auto">
          <a:xfrm>
            <a:off x="304800" y="1447800"/>
            <a:ext cx="8458200" cy="120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Trata-se de um conjunto de protocolos proposto e desenvolvido pela Netscape, do tipo sessão, isto é sobre o nível transporte, que permitem estabelecer canais seguros e autenticar clientes e servidores. Constitu</a:t>
            </a:r>
            <a:r>
              <a:rPr lang="pt-PT" altLang="ja-JP" sz="2000" u="none">
                <a:latin typeface="Tw Cen MT"/>
                <a:cs typeface="Tw Cen MT"/>
              </a:rPr>
              <a:t>í a base da</a:t>
            </a:r>
            <a:r>
              <a:rPr lang="pt-PT" sz="2000" u="none">
                <a:latin typeface="Tw Cen MT"/>
                <a:cs typeface="Tw Cen MT"/>
              </a:rPr>
              <a:t> norma IETF TLS - </a:t>
            </a:r>
            <a:r>
              <a:rPr lang="pt-PT" sz="2000" i="1" u="none">
                <a:latin typeface="Tw Cen MT"/>
                <a:cs typeface="Tw Cen MT"/>
              </a:rPr>
              <a:t>Transport Layer Security</a:t>
            </a:r>
            <a:r>
              <a:rPr lang="pt-PT" sz="2000" u="none">
                <a:latin typeface="Tw Cen MT"/>
                <a:cs typeface="Tw Cen MT"/>
              </a:rPr>
              <a:t> </a:t>
            </a:r>
          </a:p>
        </p:txBody>
      </p:sp>
      <p:sp>
        <p:nvSpPr>
          <p:cNvPr id="76805" name="Oval 4"/>
          <p:cNvSpPr>
            <a:spLocks noChangeArrowheads="1"/>
          </p:cNvSpPr>
          <p:nvPr/>
        </p:nvSpPr>
        <p:spPr bwMode="auto">
          <a:xfrm>
            <a:off x="2336800" y="4343400"/>
            <a:ext cx="868363" cy="10112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6806" name="Oval 5"/>
          <p:cNvSpPr>
            <a:spLocks noChangeArrowheads="1"/>
          </p:cNvSpPr>
          <p:nvPr/>
        </p:nvSpPr>
        <p:spPr bwMode="auto">
          <a:xfrm>
            <a:off x="5699125" y="4343400"/>
            <a:ext cx="869950" cy="10112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6807" name="Rectangle 6"/>
          <p:cNvSpPr>
            <a:spLocks noChangeArrowheads="1"/>
          </p:cNvSpPr>
          <p:nvPr/>
        </p:nvSpPr>
        <p:spPr bwMode="auto">
          <a:xfrm>
            <a:off x="2392363" y="5486400"/>
            <a:ext cx="821076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Cliente</a:t>
            </a:r>
          </a:p>
        </p:txBody>
      </p:sp>
      <p:sp>
        <p:nvSpPr>
          <p:cNvPr id="76808" name="Rectangle 7"/>
          <p:cNvSpPr>
            <a:spLocks noChangeArrowheads="1"/>
          </p:cNvSpPr>
          <p:nvPr/>
        </p:nvSpPr>
        <p:spPr bwMode="auto">
          <a:xfrm>
            <a:off x="5557838" y="5410200"/>
            <a:ext cx="974250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Servidor</a:t>
            </a:r>
          </a:p>
        </p:txBody>
      </p:sp>
      <p:grpSp>
        <p:nvGrpSpPr>
          <p:cNvPr id="76809" name="Group 8"/>
          <p:cNvGrpSpPr>
            <a:grpSpLocks/>
          </p:cNvGrpSpPr>
          <p:nvPr/>
        </p:nvGrpSpPr>
        <p:grpSpPr bwMode="auto">
          <a:xfrm>
            <a:off x="3236913" y="4724400"/>
            <a:ext cx="2378075" cy="217488"/>
            <a:chOff x="1923" y="2980"/>
            <a:chExt cx="2344" cy="184"/>
          </a:xfrm>
        </p:grpSpPr>
        <p:sp>
          <p:nvSpPr>
            <p:cNvPr id="76814" name="Line 9"/>
            <p:cNvSpPr>
              <a:spLocks noChangeShapeType="1"/>
            </p:cNvSpPr>
            <p:nvPr/>
          </p:nvSpPr>
          <p:spPr bwMode="auto">
            <a:xfrm>
              <a:off x="2047" y="3072"/>
              <a:ext cx="20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76815" name="Group 10"/>
            <p:cNvGrpSpPr>
              <a:grpSpLocks/>
            </p:cNvGrpSpPr>
            <p:nvPr/>
          </p:nvGrpSpPr>
          <p:grpSpPr bwMode="auto">
            <a:xfrm>
              <a:off x="1923" y="2980"/>
              <a:ext cx="2344" cy="184"/>
              <a:chOff x="1923" y="2980"/>
              <a:chExt cx="2344" cy="184"/>
            </a:xfrm>
          </p:grpSpPr>
          <p:sp>
            <p:nvSpPr>
              <p:cNvPr id="76816" name="Rectangle 11"/>
              <p:cNvSpPr>
                <a:spLocks noChangeArrowheads="1"/>
              </p:cNvSpPr>
              <p:nvPr/>
            </p:nvSpPr>
            <p:spPr bwMode="auto">
              <a:xfrm>
                <a:off x="1966" y="2980"/>
                <a:ext cx="2258" cy="18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76817" name="Oval 12"/>
              <p:cNvSpPr>
                <a:spLocks noChangeArrowheads="1"/>
              </p:cNvSpPr>
              <p:nvPr/>
            </p:nvSpPr>
            <p:spPr bwMode="auto">
              <a:xfrm>
                <a:off x="1923" y="2980"/>
                <a:ext cx="78" cy="18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76818" name="Oval 13"/>
              <p:cNvSpPr>
                <a:spLocks noChangeArrowheads="1"/>
              </p:cNvSpPr>
              <p:nvPr/>
            </p:nvSpPr>
            <p:spPr bwMode="auto">
              <a:xfrm>
                <a:off x="4189" y="2980"/>
                <a:ext cx="78" cy="18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76810" name="Rectangle 14"/>
          <p:cNvSpPr>
            <a:spLocks noChangeArrowheads="1"/>
          </p:cNvSpPr>
          <p:nvPr/>
        </p:nvSpPr>
        <p:spPr bwMode="auto">
          <a:xfrm>
            <a:off x="2533650" y="3429000"/>
            <a:ext cx="1284106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600" u="none">
                <a:latin typeface="Tw Cen MT"/>
                <a:cs typeface="Tw Cen MT"/>
              </a:rPr>
              <a:t>Conexão TCP</a:t>
            </a:r>
          </a:p>
        </p:txBody>
      </p:sp>
      <p:sp>
        <p:nvSpPr>
          <p:cNvPr id="76811" name="Line 15"/>
          <p:cNvSpPr>
            <a:spLocks noChangeShapeType="1"/>
          </p:cNvSpPr>
          <p:nvPr/>
        </p:nvSpPr>
        <p:spPr bwMode="auto">
          <a:xfrm>
            <a:off x="3376613" y="3962400"/>
            <a:ext cx="439737" cy="738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6812" name="Line 16"/>
          <p:cNvSpPr>
            <a:spLocks noChangeShapeType="1"/>
          </p:cNvSpPr>
          <p:nvPr/>
        </p:nvSpPr>
        <p:spPr bwMode="auto">
          <a:xfrm flipH="1">
            <a:off x="5040313" y="3505200"/>
            <a:ext cx="447675" cy="1311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6813" name="Rectangle 17"/>
          <p:cNvSpPr>
            <a:spLocks noChangeArrowheads="1"/>
          </p:cNvSpPr>
          <p:nvPr/>
        </p:nvSpPr>
        <p:spPr bwMode="auto">
          <a:xfrm>
            <a:off x="4714875" y="3124200"/>
            <a:ext cx="1268576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600" u="none">
                <a:latin typeface="Tw Cen MT"/>
                <a:cs typeface="Tw Cen MT"/>
              </a:rPr>
              <a:t>Canal seguro</a:t>
            </a:r>
          </a:p>
        </p:txBody>
      </p:sp>
    </p:spTree>
    <p:extLst>
      <p:ext uri="{BB962C8B-B14F-4D97-AF65-F5344CB8AC3E}">
        <p14:creationId xmlns:p14="http://schemas.microsoft.com/office/powerpoint/2010/main" val="1980975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0251"/>
            <a:ext cx="8229600" cy="5445124"/>
          </a:xfrm>
        </p:spPr>
        <p:txBody>
          <a:bodyPr>
            <a:normAutofit fontScale="90000"/>
          </a:bodyPr>
          <a:lstStyle/>
          <a:p>
            <a:r>
              <a:rPr lang="pt-PT" dirty="0">
                <a:latin typeface="Tw Cen MT"/>
                <a:cs typeface="Tw Cen MT"/>
              </a:rPr>
              <a:t>Este capítulo apresenta uma breve introdução às técnicas de segurança centrada na problemática da comunicação através de canais </a:t>
            </a:r>
            <a:r>
              <a:rPr lang="pt-PT" dirty="0" smtClean="0">
                <a:latin typeface="Tw Cen MT"/>
                <a:cs typeface="Tw Cen MT"/>
              </a:rPr>
              <a:t>seguros</a:t>
            </a:r>
            <a:br>
              <a:rPr lang="pt-PT" dirty="0" smtClean="0">
                <a:latin typeface="Tw Cen MT"/>
                <a:cs typeface="Tw Cen MT"/>
              </a:rPr>
            </a:br>
            <a:r>
              <a:rPr lang="pt-PT" dirty="0">
                <a:latin typeface="Tw Cen MT"/>
                <a:cs typeface="Tw Cen MT"/>
              </a:rPr>
              <a:t/>
            </a:r>
            <a:br>
              <a:rPr lang="pt-PT" dirty="0">
                <a:latin typeface="Tw Cen MT"/>
                <a:cs typeface="Tw Cen MT"/>
              </a:rPr>
            </a:br>
            <a:r>
              <a:rPr lang="pt-PT" dirty="0" smtClean="0">
                <a:latin typeface="Tw Cen MT"/>
                <a:cs typeface="Tw Cen MT"/>
              </a:rPr>
              <a:t>Esta parte trata da criptografia de chave pública ou assimétrica e suas aplicações</a:t>
            </a:r>
            <a:endParaRPr lang="en-US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6290621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>
                <a:latin typeface="Tw Cen MT"/>
                <a:ea typeface="ＭＳ Ｐゴシック" charset="0"/>
                <a:cs typeface="Tw Cen MT"/>
              </a:rPr>
              <a:t>Caracterizaç</a:t>
            </a:r>
            <a:r>
              <a:rPr lang="pt-PT" altLang="ja-JP" sz="3600">
                <a:latin typeface="Tw Cen MT"/>
                <a:ea typeface="ＭＳ Ｐゴシック" charset="0"/>
                <a:cs typeface="Tw Cen MT"/>
              </a:rPr>
              <a:t>ão do</a:t>
            </a:r>
            <a:r>
              <a:rPr lang="pt-PT" sz="3600">
                <a:latin typeface="Tw Cen MT"/>
                <a:ea typeface="ＭＳ Ｐゴシック" charset="0"/>
                <a:cs typeface="Tw Cen MT"/>
              </a:rPr>
              <a:t> SSL</a:t>
            </a:r>
          </a:p>
        </p:txBody>
      </p:sp>
      <p:sp>
        <p:nvSpPr>
          <p:cNvPr id="77828" name="Rectangle 3"/>
          <p:cNvSpPr>
            <a:spLocks noChangeArrowheads="1"/>
          </p:cNvSpPr>
          <p:nvPr/>
        </p:nvSpPr>
        <p:spPr bwMode="auto">
          <a:xfrm>
            <a:off x="304800" y="1371600"/>
            <a:ext cx="40798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000" u="none" dirty="0">
                <a:latin typeface="Tw Cen MT"/>
                <a:cs typeface="Tw Cen MT"/>
              </a:rPr>
              <a:t>O protocolo SSL trabalha ao nível transporte. Requer um transporte orientado conex</a:t>
            </a:r>
            <a:r>
              <a:rPr lang="pt-PT" altLang="ja-JP" sz="2000" u="none" dirty="0">
                <a:latin typeface="Tw Cen MT"/>
                <a:cs typeface="Tw Cen MT"/>
              </a:rPr>
              <a:t>ão como o</a:t>
            </a:r>
            <a:r>
              <a:rPr lang="pt-PT" sz="2000" u="none" dirty="0">
                <a:latin typeface="Tw Cen MT"/>
                <a:cs typeface="Tw Cen MT"/>
              </a:rPr>
              <a:t> TCP. 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000" u="none" dirty="0">
                <a:latin typeface="Tw Cen MT"/>
                <a:cs typeface="Tw Cen MT"/>
              </a:rPr>
              <a:t>É usado entre </a:t>
            </a:r>
            <a:r>
              <a:rPr lang="pt-PT" sz="2000" i="1" u="none" dirty="0">
                <a:latin typeface="Tw Cen MT"/>
                <a:cs typeface="Tw Cen MT"/>
              </a:rPr>
              <a:t>browsers</a:t>
            </a:r>
            <a:r>
              <a:rPr lang="pt-PT" sz="2000" u="none" dirty="0">
                <a:latin typeface="Tw Cen MT"/>
                <a:cs typeface="Tw Cen MT"/>
              </a:rPr>
              <a:t> e servidores WWW (</a:t>
            </a:r>
            <a:r>
              <a:rPr lang="pt-PT" sz="2000" u="none" dirty="0" err="1">
                <a:latin typeface="Tw Cen MT"/>
                <a:cs typeface="Tw Cen MT"/>
              </a:rPr>
              <a:t>https</a:t>
            </a:r>
            <a:r>
              <a:rPr lang="pt-PT" sz="2000" u="none" dirty="0">
                <a:latin typeface="Tw Cen MT"/>
                <a:cs typeface="Tw Cen MT"/>
              </a:rPr>
              <a:t>) por exemplo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000" u="none" dirty="0">
                <a:latin typeface="Tw Cen MT"/>
                <a:cs typeface="Tw Cen MT"/>
              </a:rPr>
              <a:t>Funcionalidades de segurança: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55000"/>
              <a:buFont typeface="Wingdings" charset="0"/>
              <a:buChar char="n"/>
            </a:pPr>
            <a:r>
              <a:rPr lang="pt-PT" sz="1800" u="none" dirty="0">
                <a:latin typeface="Tw Cen MT"/>
                <a:cs typeface="Tw Cen MT"/>
              </a:rPr>
              <a:t>autenticação do servidor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55000"/>
              <a:buFont typeface="Wingdings" charset="0"/>
              <a:buChar char="n"/>
            </a:pPr>
            <a:r>
              <a:rPr lang="pt-PT" sz="1800" u="none" dirty="0">
                <a:latin typeface="Tw Cen MT"/>
                <a:cs typeface="Tw Cen MT"/>
              </a:rPr>
              <a:t>cifra e integridade dos dados 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55000"/>
              <a:buFont typeface="Wingdings" charset="0"/>
              <a:buChar char="n"/>
            </a:pPr>
            <a:r>
              <a:rPr lang="pt-PT" sz="1800" u="none" dirty="0">
                <a:latin typeface="Tw Cen MT"/>
                <a:cs typeface="Tw Cen MT"/>
              </a:rPr>
              <a:t>autenticação do cliente (opcional)</a:t>
            </a:r>
          </a:p>
        </p:txBody>
      </p:sp>
      <p:sp>
        <p:nvSpPr>
          <p:cNvPr id="77829" name="Rectangle 4"/>
          <p:cNvSpPr>
            <a:spLocks noChangeArrowheads="1"/>
          </p:cNvSpPr>
          <p:nvPr/>
        </p:nvSpPr>
        <p:spPr bwMode="auto">
          <a:xfrm>
            <a:off x="4343400" y="1371600"/>
            <a:ext cx="4419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000" u="none" dirty="0">
                <a:latin typeface="Tw Cen MT"/>
                <a:cs typeface="Tw Cen MT"/>
              </a:rPr>
              <a:t>Autenticação do servidor: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55000"/>
              <a:buFont typeface="Wingdings" charset="0"/>
              <a:buChar char="n"/>
            </a:pPr>
            <a:r>
              <a:rPr lang="pt-PT" sz="1800" u="none" dirty="0">
                <a:latin typeface="Tw Cen MT"/>
                <a:cs typeface="Tw Cen MT"/>
              </a:rPr>
              <a:t>Um </a:t>
            </a:r>
            <a:r>
              <a:rPr lang="pt-PT" sz="1800" i="1" u="none" dirty="0">
                <a:latin typeface="Tw Cen MT"/>
                <a:cs typeface="Tw Cen MT"/>
              </a:rPr>
              <a:t>browser</a:t>
            </a:r>
            <a:r>
              <a:rPr lang="pt-PT" sz="1800" u="none" dirty="0">
                <a:latin typeface="Tw Cen MT"/>
                <a:cs typeface="Tw Cen MT"/>
              </a:rPr>
              <a:t> preparado para SSL inclui as chaves públicas de várias </a:t>
            </a:r>
            <a:r>
              <a:rPr lang="pt-PT" sz="1800" u="none" dirty="0" err="1">
                <a:latin typeface="Tw Cen MT"/>
                <a:cs typeface="Tw Cen MT"/>
              </a:rPr>
              <a:t>CAs</a:t>
            </a:r>
            <a:endParaRPr lang="pt-PT" sz="1800" u="none" dirty="0">
              <a:latin typeface="Tw Cen MT"/>
              <a:cs typeface="Tw Cen MT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55000"/>
              <a:buFont typeface="Wingdings" charset="0"/>
              <a:buChar char="n"/>
            </a:pPr>
            <a:r>
              <a:rPr lang="pt-PT" sz="1800" u="none" dirty="0">
                <a:latin typeface="Tw Cen MT"/>
                <a:cs typeface="Tw Cen MT"/>
              </a:rPr>
              <a:t>O </a:t>
            </a:r>
            <a:r>
              <a:rPr lang="pt-PT" sz="1800" i="1" u="none" dirty="0">
                <a:latin typeface="Tw Cen MT"/>
                <a:cs typeface="Tw Cen MT"/>
              </a:rPr>
              <a:t>browser</a:t>
            </a:r>
            <a:r>
              <a:rPr lang="pt-PT" sz="1800" u="none" dirty="0">
                <a:latin typeface="Tw Cen MT"/>
                <a:cs typeface="Tw Cen MT"/>
              </a:rPr>
              <a:t> solicita ao servidor um certificado emitido por uma CA em que ele confie.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55000"/>
              <a:buFont typeface="Wingdings" charset="0"/>
              <a:buChar char="n"/>
            </a:pPr>
            <a:r>
              <a:rPr lang="pt-PT" sz="1800" u="none" dirty="0">
                <a:latin typeface="Tw Cen MT"/>
                <a:cs typeface="Tw Cen MT"/>
              </a:rPr>
              <a:t>O </a:t>
            </a:r>
            <a:r>
              <a:rPr lang="pt-PT" sz="1800" i="1" u="none" dirty="0">
                <a:latin typeface="Tw Cen MT"/>
                <a:cs typeface="Tw Cen MT"/>
              </a:rPr>
              <a:t>browser</a:t>
            </a:r>
            <a:r>
              <a:rPr lang="pt-PT" sz="1800" u="none" dirty="0">
                <a:latin typeface="Tw Cen MT"/>
                <a:cs typeface="Tw Cen MT"/>
              </a:rPr>
              <a:t> usa a chave pública da CA para extrair e verificar a chave pública do servidor. 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endParaRPr lang="pt-PT" sz="2000" u="none" dirty="0"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000" u="none" dirty="0">
                <a:latin typeface="Tw Cen MT"/>
                <a:cs typeface="Tw Cen MT"/>
              </a:rPr>
              <a:t>Vejam no vosso </a:t>
            </a:r>
            <a:r>
              <a:rPr lang="pt-PT" sz="2000" i="1" u="none" dirty="0">
                <a:latin typeface="Tw Cen MT"/>
                <a:cs typeface="Tw Cen MT"/>
              </a:rPr>
              <a:t>browser</a:t>
            </a:r>
            <a:r>
              <a:rPr lang="pt-PT" sz="2000" u="none" dirty="0">
                <a:latin typeface="Tw Cen MT"/>
                <a:cs typeface="Tw Cen MT"/>
              </a:rPr>
              <a:t> na secção de segurança.</a:t>
            </a:r>
          </a:p>
        </p:txBody>
      </p:sp>
    </p:spTree>
    <p:extLst>
      <p:ext uri="{BB962C8B-B14F-4D97-AF65-F5344CB8AC3E}">
        <p14:creationId xmlns:p14="http://schemas.microsoft.com/office/powerpoint/2010/main" val="389387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8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800" dirty="0" smtClean="0">
                <a:latin typeface="Tw Cen MT" charset="0"/>
                <a:ea typeface="ＭＳ Ｐゴシック" charset="0"/>
              </a:rPr>
              <a:t>Breve introdução à problemática dos canais seguros e aos mecanismos usados para a sua construção. Criptografia de chave simétrica e sua utilização </a:t>
            </a:r>
            <a:r>
              <a:rPr lang="pt-PT" sz="2800" smtClean="0">
                <a:latin typeface="Tw Cen MT" charset="0"/>
                <a:ea typeface="ＭＳ Ｐゴシック" charset="0"/>
              </a:rPr>
              <a:t>com esse fim</a:t>
            </a:r>
            <a:endParaRPr lang="pt-PT" sz="2800" dirty="0" smtClean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8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800" dirty="0" smtClean="0">
                <a:latin typeface="Tw Cen MT" charset="0"/>
                <a:ea typeface="ＭＳ Ｐゴシック" charset="0"/>
              </a:rPr>
              <a:t>Criptografia de chave pública ou assimétrica e suas aplicações</a:t>
            </a:r>
          </a:p>
        </p:txBody>
      </p:sp>
    </p:spTree>
    <p:extLst>
      <p:ext uri="{BB962C8B-B14F-4D97-AF65-F5344CB8AC3E}">
        <p14:creationId xmlns:p14="http://schemas.microsoft.com/office/powerpoint/2010/main" val="23619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 smtClean="0">
                <a:latin typeface="Tw Cen MT" charset="0"/>
                <a:ea typeface="ＭＳ Ｐゴシック" charset="0"/>
                <a:cs typeface="ＭＳ Ｐゴシック" charset="0"/>
              </a:rPr>
              <a:t>Onde estudar no livro de base</a:t>
            </a:r>
            <a:endParaRPr lang="pt-PT" sz="40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Breve introdução à problemática dos canais seguros e aos mecanismos usados para a sua construção. Criptografia de chave simétrica e sua utilização — Parte 1 — Livro de base Cap. </a:t>
            </a:r>
            <a:r>
              <a:rPr lang="pt-PT" sz="2000" dirty="0">
                <a:latin typeface="Tw Cen MT" charset="0"/>
                <a:ea typeface="ＭＳ Ｐゴシック" charset="0"/>
              </a:rPr>
              <a:t>8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, parte das secções 8.1 e 8.2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Criptografia de chave pública ou assimétrica. Assinaturas e certificados. Os canais seguros construídos com SSL — </a:t>
            </a:r>
            <a:r>
              <a:rPr lang="pt-PT" sz="2000" dirty="0">
                <a:latin typeface="Tw Cen MT" charset="0"/>
                <a:ea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2 </a:t>
            </a:r>
            <a:r>
              <a:rPr lang="pt-PT" sz="2000" dirty="0">
                <a:latin typeface="Tw Cen MT" charset="0"/>
                <a:ea typeface="ＭＳ Ｐゴシック" charset="0"/>
              </a:rPr>
              <a:t>— Livro de base Cap. 8, parte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 secção 8.3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846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Criptografia assimétrica</a:t>
            </a:r>
          </a:p>
        </p:txBody>
      </p:sp>
      <p:sp>
        <p:nvSpPr>
          <p:cNvPr id="49156" name="Rectangle 3"/>
          <p:cNvSpPr>
            <a:spLocks noChangeArrowheads="1"/>
          </p:cNvSpPr>
          <p:nvPr/>
        </p:nvSpPr>
        <p:spPr bwMode="auto">
          <a:xfrm>
            <a:off x="457200" y="1712965"/>
            <a:ext cx="7968184" cy="4752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latin typeface="Tw Cen MT"/>
                <a:cs typeface="Tw Cen MT"/>
              </a:rPr>
              <a:t>A criptografia assimétrica foi inventada para permitir que os parceiros A e B em diálogo possam estabelecer entre si uma chave ou senha de sessão e autenticarem-se, sem necessidade de recurso a uma terceira parte de </a:t>
            </a:r>
            <a:r>
              <a:rPr lang="pt-PT" sz="2400" u="none" dirty="0" smtClean="0">
                <a:latin typeface="Tw Cen MT"/>
                <a:cs typeface="Tw Cen MT"/>
              </a:rPr>
              <a:t>confiança (como por exemplo um </a:t>
            </a:r>
            <a:r>
              <a:rPr lang="pt-PT" sz="2400" i="1" u="none" dirty="0" err="1" smtClean="0">
                <a:latin typeface="Tw Cen MT"/>
                <a:cs typeface="Tw Cen MT"/>
              </a:rPr>
              <a:t>Key</a:t>
            </a:r>
            <a:r>
              <a:rPr lang="pt-PT" sz="2400" i="1" u="none" dirty="0" smtClean="0">
                <a:latin typeface="Tw Cen MT"/>
                <a:cs typeface="Tw Cen MT"/>
              </a:rPr>
              <a:t> </a:t>
            </a:r>
            <a:r>
              <a:rPr lang="pt-PT" sz="2400" i="1" u="none" dirty="0" err="1">
                <a:latin typeface="Tw Cen MT"/>
                <a:cs typeface="Tw Cen MT"/>
              </a:rPr>
              <a:t>Distribution</a:t>
            </a:r>
            <a:r>
              <a:rPr lang="pt-PT" sz="2400" i="1" u="none" dirty="0">
                <a:latin typeface="Tw Cen MT"/>
                <a:cs typeface="Tw Cen MT"/>
              </a:rPr>
              <a:t> </a:t>
            </a:r>
            <a:r>
              <a:rPr lang="pt-PT" sz="2400" i="1" u="none" dirty="0" err="1">
                <a:latin typeface="Tw Cen MT"/>
                <a:cs typeface="Tw Cen MT"/>
              </a:rPr>
              <a:t>Center</a:t>
            </a:r>
            <a:r>
              <a:rPr lang="pt-PT" sz="2400" u="none" dirty="0"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latin typeface="Tw Cen MT"/>
                <a:cs typeface="Tw Cen MT"/>
              </a:rPr>
              <a:t>O Objectivo </a:t>
            </a:r>
            <a:r>
              <a:rPr lang="pt-PT" altLang="ja-JP" sz="2400" u="none" dirty="0">
                <a:latin typeface="Tw Cen MT"/>
                <a:cs typeface="Tw Cen MT"/>
              </a:rPr>
              <a:t>é</a:t>
            </a:r>
            <a:r>
              <a:rPr lang="pt-PT" sz="2400" u="none" dirty="0">
                <a:latin typeface="Tw Cen MT"/>
                <a:cs typeface="Tw Cen MT"/>
              </a:rPr>
              <a:t> reduzir ao mínimo, o papel da </a:t>
            </a:r>
            <a:r>
              <a:rPr lang="pt-PT" sz="2400" i="1" u="none" dirty="0" err="1">
                <a:latin typeface="Tw Cen MT"/>
                <a:cs typeface="Tw Cen MT"/>
              </a:rPr>
              <a:t>Trusted</a:t>
            </a:r>
            <a:r>
              <a:rPr lang="pt-PT" sz="2400" i="1" u="none" dirty="0">
                <a:latin typeface="Tw Cen MT"/>
                <a:cs typeface="Tw Cen MT"/>
              </a:rPr>
              <a:t> </a:t>
            </a:r>
            <a:r>
              <a:rPr lang="pt-PT" sz="2400" i="1" u="none" dirty="0" err="1">
                <a:latin typeface="Tw Cen MT"/>
                <a:cs typeface="Tw Cen MT"/>
              </a:rPr>
              <a:t>third</a:t>
            </a:r>
            <a:r>
              <a:rPr lang="pt-PT" sz="2400" i="1" u="none" dirty="0">
                <a:latin typeface="Tw Cen MT"/>
                <a:cs typeface="Tw Cen MT"/>
              </a:rPr>
              <a:t> </a:t>
            </a:r>
            <a:r>
              <a:rPr lang="pt-PT" sz="2400" i="1" u="none" dirty="0" err="1">
                <a:latin typeface="Tw Cen MT"/>
                <a:cs typeface="Tw Cen MT"/>
              </a:rPr>
              <a:t>part</a:t>
            </a:r>
            <a:r>
              <a:rPr lang="pt-PT" sz="2400" u="none" dirty="0">
                <a:latin typeface="Tw Cen MT"/>
                <a:cs typeface="Tw Cen MT"/>
              </a:rPr>
              <a:t> e agilizar o processo.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latin typeface="Tw Cen MT"/>
                <a:cs typeface="Tw Cen MT"/>
              </a:rPr>
              <a:t>Baseia-se em que cada principal tem duas chaves (relacionadas entre si), uma designada chave secreta e outra chave pública. Por esta razão também se designa este método por criptografia baseada em chaves públicas.</a:t>
            </a:r>
          </a:p>
        </p:txBody>
      </p:sp>
    </p:spTree>
    <p:extLst>
      <p:ext uri="{BB962C8B-B14F-4D97-AF65-F5344CB8AC3E}">
        <p14:creationId xmlns:p14="http://schemas.microsoft.com/office/powerpoint/2010/main" val="2673675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822325"/>
          </a:xfrm>
        </p:spPr>
        <p:txBody>
          <a:bodyPr/>
          <a:lstStyle/>
          <a:p>
            <a:pPr eaLnBrk="1" hangingPunct="1"/>
            <a:r>
              <a:rPr lang="pt-PT" sz="3200">
                <a:latin typeface="Tw Cen MT"/>
                <a:ea typeface="ＭＳ Ｐゴシック" charset="0"/>
                <a:cs typeface="Tw Cen MT"/>
              </a:rPr>
              <a:t>Criptografia de chave p</a:t>
            </a:r>
            <a:r>
              <a:rPr lang="pt-PT" altLang="ja-JP" sz="3200">
                <a:latin typeface="Tw Cen MT"/>
                <a:ea typeface="ＭＳ Ｐゴシック" charset="0"/>
                <a:cs typeface="Tw Cen MT"/>
              </a:rPr>
              <a:t>ública</a:t>
            </a:r>
            <a:endParaRPr lang="pt-PT" sz="320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0180" name="Rectangle 3"/>
          <p:cNvSpPr>
            <a:spLocks noChangeArrowheads="1"/>
          </p:cNvSpPr>
          <p:nvPr/>
        </p:nvSpPr>
        <p:spPr bwMode="auto">
          <a:xfrm>
            <a:off x="228600" y="1447800"/>
            <a:ext cx="8534400" cy="43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São dadas as funções públicas Cifrar e Decifrar (algoritmos para cifrar e decifrar) e uma função </a:t>
            </a:r>
            <a:r>
              <a:rPr lang="pt-PT" sz="1800" u="none" dirty="0" err="1">
                <a:latin typeface="Tw Cen MT"/>
                <a:cs typeface="Tw Cen MT"/>
              </a:rPr>
              <a:t>ChavePublica</a:t>
            </a:r>
            <a:r>
              <a:rPr lang="pt-PT" sz="1800" u="none" dirty="0">
                <a:latin typeface="Tw Cen MT"/>
                <a:cs typeface="Tw Cen MT"/>
              </a:rPr>
              <a:t> (algoritmo que permite gerar uma chave pública a partir de uma chave secreta) com certas propriedades.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Alice gera aleatoriamente a sua chave secreta (</a:t>
            </a:r>
            <a:r>
              <a:rPr lang="pt-PT" sz="1800" u="none" dirty="0" err="1">
                <a:latin typeface="Tw Cen MT"/>
                <a:cs typeface="Tw Cen MT"/>
              </a:rPr>
              <a:t>K</a:t>
            </a:r>
            <a:r>
              <a:rPr lang="pt-PT" sz="1800" u="none" baseline="-25000" dirty="0" err="1">
                <a:latin typeface="Tw Cen MT"/>
                <a:cs typeface="Tw Cen MT"/>
              </a:rPr>
              <a:t>ASec</a:t>
            </a:r>
            <a:r>
              <a:rPr lang="pt-PT" sz="1800" u="none" dirty="0">
                <a:latin typeface="Tw Cen MT"/>
                <a:cs typeface="Tw Cen MT"/>
              </a:rPr>
              <a:t>). Depois calcula a sua chave pública </a:t>
            </a:r>
            <a:r>
              <a:rPr lang="pt-PT" sz="1800" u="none" dirty="0" err="1">
                <a:latin typeface="Tw Cen MT"/>
                <a:cs typeface="Tw Cen MT"/>
              </a:rPr>
              <a:t>K</a:t>
            </a:r>
            <a:r>
              <a:rPr lang="pt-PT" sz="1800" u="none" baseline="-25000" dirty="0" err="1">
                <a:latin typeface="Tw Cen MT"/>
                <a:cs typeface="Tw Cen MT"/>
              </a:rPr>
              <a:t>APub</a:t>
            </a:r>
            <a:r>
              <a:rPr lang="pt-PT" sz="1800" u="none" dirty="0">
                <a:latin typeface="Tw Cen MT"/>
                <a:cs typeface="Tw Cen MT"/>
              </a:rPr>
              <a:t> = </a:t>
            </a:r>
            <a:r>
              <a:rPr lang="pt-PT" sz="1800" u="none" dirty="0" err="1">
                <a:latin typeface="Tw Cen MT"/>
                <a:cs typeface="Tw Cen MT"/>
              </a:rPr>
              <a:t>ChavePublica</a:t>
            </a:r>
            <a:r>
              <a:rPr lang="pt-PT" sz="1800" u="none" dirty="0">
                <a:latin typeface="Tw Cen MT"/>
                <a:cs typeface="Tw Cen MT"/>
              </a:rPr>
              <a:t> (</a:t>
            </a:r>
            <a:r>
              <a:rPr lang="pt-PT" sz="1800" u="none" dirty="0" err="1">
                <a:latin typeface="Tw Cen MT"/>
                <a:cs typeface="Tw Cen MT"/>
              </a:rPr>
              <a:t>K</a:t>
            </a:r>
            <a:r>
              <a:rPr lang="pt-PT" sz="1800" u="none" baseline="-25000" dirty="0" err="1">
                <a:latin typeface="Tw Cen MT"/>
                <a:cs typeface="Tw Cen MT"/>
              </a:rPr>
              <a:t>ASec</a:t>
            </a:r>
            <a:r>
              <a:rPr lang="pt-PT" sz="1800" u="none" dirty="0">
                <a:latin typeface="Tw Cen MT"/>
                <a:cs typeface="Tw Cen MT"/>
              </a:rPr>
              <a:t>).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Com este método tem-se então: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   </a:t>
            </a:r>
            <a:r>
              <a:rPr lang="pt-PT" sz="1800" b="1" u="none" dirty="0">
                <a:latin typeface="Tw Cen MT"/>
                <a:cs typeface="Tw Cen MT"/>
              </a:rPr>
              <a:t>Decifrar ( Cifrar ( M, </a:t>
            </a:r>
            <a:r>
              <a:rPr lang="pt-PT" sz="1800" b="1" u="none" dirty="0" err="1">
                <a:latin typeface="Tw Cen MT"/>
                <a:cs typeface="Tw Cen MT"/>
              </a:rPr>
              <a:t>K</a:t>
            </a:r>
            <a:r>
              <a:rPr lang="pt-PT" sz="1800" b="1" u="none" baseline="-25000" dirty="0" err="1">
                <a:latin typeface="Tw Cen MT"/>
                <a:cs typeface="Tw Cen MT"/>
              </a:rPr>
              <a:t>APub</a:t>
            </a:r>
            <a:r>
              <a:rPr lang="pt-PT" sz="1800" b="1" u="none" dirty="0">
                <a:latin typeface="Tw Cen MT"/>
                <a:cs typeface="Tw Cen MT"/>
              </a:rPr>
              <a:t> ), </a:t>
            </a:r>
            <a:r>
              <a:rPr lang="pt-PT" sz="1800" b="1" u="none" dirty="0" err="1">
                <a:latin typeface="Tw Cen MT"/>
                <a:cs typeface="Tw Cen MT"/>
              </a:rPr>
              <a:t>K</a:t>
            </a:r>
            <a:r>
              <a:rPr lang="pt-PT" sz="1800" b="1" u="none" baseline="-25000" dirty="0" err="1">
                <a:latin typeface="Tw Cen MT"/>
                <a:cs typeface="Tw Cen MT"/>
              </a:rPr>
              <a:t>ASec</a:t>
            </a:r>
            <a:r>
              <a:rPr lang="pt-PT" sz="1800" b="1" u="none" dirty="0">
                <a:latin typeface="Tw Cen MT"/>
                <a:cs typeface="Tw Cen MT"/>
              </a:rPr>
              <a:t> ) = M          </a:t>
            </a:r>
            <a:r>
              <a:rPr lang="en-US" sz="2000" b="1" u="none" dirty="0">
                <a:latin typeface="Tw Cen MT"/>
                <a:cs typeface="Tw Cen MT"/>
              </a:rPr>
              <a:t>M = {{M}</a:t>
            </a:r>
            <a:r>
              <a:rPr lang="en-US" sz="2000" b="1" u="none" dirty="0" err="1">
                <a:latin typeface="Tw Cen MT"/>
                <a:cs typeface="Tw Cen MT"/>
              </a:rPr>
              <a:t>K</a:t>
            </a:r>
            <a:r>
              <a:rPr lang="en-US" sz="2000" b="1" u="none" baseline="-25000" dirty="0" err="1">
                <a:latin typeface="Tw Cen MT"/>
                <a:cs typeface="Tw Cen MT"/>
              </a:rPr>
              <a:t>BPub</a:t>
            </a:r>
            <a:r>
              <a:rPr lang="en-US" sz="2000" b="1" u="none" dirty="0">
                <a:latin typeface="Tw Cen MT"/>
                <a:cs typeface="Tw Cen MT"/>
              </a:rPr>
              <a:t>}</a:t>
            </a:r>
            <a:r>
              <a:rPr lang="en-US" sz="2000" b="1" u="none" dirty="0" err="1">
                <a:latin typeface="Tw Cen MT"/>
                <a:cs typeface="Tw Cen MT"/>
              </a:rPr>
              <a:t>K</a:t>
            </a:r>
            <a:r>
              <a:rPr lang="en-US" sz="2000" b="1" u="none" baseline="-25000" dirty="0" err="1">
                <a:latin typeface="Tw Cen MT"/>
                <a:cs typeface="Tw Cen MT"/>
              </a:rPr>
              <a:t>BSec</a:t>
            </a:r>
            <a:endParaRPr lang="pt-PT" sz="1800" b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  </a:t>
            </a:r>
            <a:r>
              <a:rPr lang="pt-PT" sz="1800" b="1" u="none" dirty="0">
                <a:solidFill>
                  <a:srgbClr val="FF0000"/>
                </a:solidFill>
                <a:latin typeface="Tw Cen MT"/>
                <a:cs typeface="Tw Cen MT"/>
              </a:rPr>
              <a:t> Cifrar ( Decifrar ( M, </a:t>
            </a:r>
            <a:r>
              <a:rPr lang="pt-PT" sz="1800" b="1" u="none" dirty="0" err="1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r>
              <a:rPr lang="pt-PT" sz="1800" b="1" u="none" baseline="-25000" dirty="0" err="1">
                <a:solidFill>
                  <a:srgbClr val="FF0000"/>
                </a:solidFill>
                <a:latin typeface="Tw Cen MT"/>
                <a:cs typeface="Tw Cen MT"/>
              </a:rPr>
              <a:t>ASec</a:t>
            </a:r>
            <a:r>
              <a:rPr lang="pt-PT" sz="1800" b="1" u="none" dirty="0">
                <a:solidFill>
                  <a:srgbClr val="FF0000"/>
                </a:solidFill>
                <a:latin typeface="Tw Cen MT"/>
                <a:cs typeface="Tw Cen MT"/>
              </a:rPr>
              <a:t> ), </a:t>
            </a:r>
            <a:r>
              <a:rPr lang="pt-PT" sz="1800" b="1" u="none" dirty="0" err="1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r>
              <a:rPr lang="pt-PT" sz="1800" b="1" u="none" baseline="-25000" dirty="0" err="1">
                <a:solidFill>
                  <a:srgbClr val="FF0000"/>
                </a:solidFill>
                <a:latin typeface="Tw Cen MT"/>
                <a:cs typeface="Tw Cen MT"/>
              </a:rPr>
              <a:t>APub</a:t>
            </a:r>
            <a:r>
              <a:rPr lang="pt-PT" sz="1800" b="1" u="none" dirty="0">
                <a:solidFill>
                  <a:srgbClr val="FF0000"/>
                </a:solidFill>
                <a:latin typeface="Tw Cen MT"/>
                <a:cs typeface="Tw Cen MT"/>
              </a:rPr>
              <a:t> ) = M          </a:t>
            </a:r>
            <a:r>
              <a:rPr lang="en-US" sz="2000" b="1" u="none" dirty="0">
                <a:solidFill>
                  <a:srgbClr val="FF0000"/>
                </a:solidFill>
                <a:latin typeface="Tw Cen MT"/>
                <a:cs typeface="Tw Cen MT"/>
              </a:rPr>
              <a:t>M = {{M}</a:t>
            </a:r>
            <a:r>
              <a:rPr lang="en-US" sz="2000" b="1" u="none" dirty="0" err="1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r>
              <a:rPr lang="en-US" sz="2000" b="1" u="none" baseline="-25000" dirty="0" err="1">
                <a:solidFill>
                  <a:srgbClr val="FF0000"/>
                </a:solidFill>
                <a:latin typeface="Tw Cen MT"/>
                <a:cs typeface="Tw Cen MT"/>
              </a:rPr>
              <a:t>BSec</a:t>
            </a:r>
            <a:r>
              <a:rPr lang="en-US" sz="2000" b="1" u="none" dirty="0">
                <a:solidFill>
                  <a:srgbClr val="FF0000"/>
                </a:solidFill>
                <a:latin typeface="Tw Cen MT"/>
                <a:cs typeface="Tw Cen MT"/>
              </a:rPr>
              <a:t>}</a:t>
            </a:r>
            <a:r>
              <a:rPr lang="en-US" sz="2000" b="1" u="none" dirty="0" err="1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r>
              <a:rPr lang="en-US" sz="2000" b="1" u="none" baseline="-25000" dirty="0" err="1">
                <a:solidFill>
                  <a:srgbClr val="FF0000"/>
                </a:solidFill>
                <a:latin typeface="Tw Cen MT"/>
                <a:cs typeface="Tw Cen MT"/>
              </a:rPr>
              <a:t>BPub</a:t>
            </a:r>
            <a:endParaRPr lang="pt-PT" sz="1800" b="1" u="none" dirty="0">
              <a:solidFill>
                <a:srgbClr val="FF0000"/>
              </a:solidFill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Isto é, se  a Alice conhecer a chave pública do Bob (</a:t>
            </a:r>
            <a:r>
              <a:rPr lang="pt-PT" sz="1800" u="none" dirty="0" err="1">
                <a:latin typeface="Tw Cen MT"/>
                <a:cs typeface="Tw Cen MT"/>
              </a:rPr>
              <a:t>K</a:t>
            </a:r>
            <a:r>
              <a:rPr lang="pt-PT" sz="1800" u="none" baseline="-25000" dirty="0" err="1">
                <a:latin typeface="Tw Cen MT"/>
                <a:cs typeface="Tw Cen MT"/>
              </a:rPr>
              <a:t>BPub</a:t>
            </a:r>
            <a:r>
              <a:rPr lang="pt-PT" sz="1800" u="none" dirty="0">
                <a:latin typeface="Tw Cen MT"/>
                <a:cs typeface="Tw Cen MT"/>
              </a:rPr>
              <a:t>) e cifrar M com essa chave, então o Bob, e s</a:t>
            </a:r>
            <a:r>
              <a:rPr lang="pt-PT" altLang="ja-JP" sz="1800" u="none" dirty="0">
                <a:latin typeface="Tw Cen MT"/>
                <a:cs typeface="Tw Cen MT"/>
              </a:rPr>
              <a:t>ó Bob,</a:t>
            </a:r>
            <a:r>
              <a:rPr lang="pt-PT" sz="1800" u="none" dirty="0">
                <a:latin typeface="Tw Cen MT"/>
                <a:cs typeface="Tw Cen MT"/>
              </a:rPr>
              <a:t> será capaz de ler M decifrando com a sua chave secreta (</a:t>
            </a:r>
            <a:r>
              <a:rPr lang="pt-PT" sz="1800" u="none" dirty="0" err="1">
                <a:latin typeface="Tw Cen MT"/>
                <a:cs typeface="Tw Cen MT"/>
              </a:rPr>
              <a:t>K</a:t>
            </a:r>
            <a:r>
              <a:rPr lang="pt-PT" sz="1800" u="none" baseline="-25000" dirty="0" err="1">
                <a:latin typeface="Tw Cen MT"/>
                <a:cs typeface="Tw Cen MT"/>
              </a:rPr>
              <a:t>BSec</a:t>
            </a:r>
            <a:r>
              <a:rPr lang="pt-PT" sz="1800" u="none" dirty="0">
                <a:latin typeface="Tw Cen MT"/>
                <a:cs typeface="Tw Cen MT"/>
              </a:rPr>
              <a:t>), </a:t>
            </a:r>
            <a:r>
              <a:rPr lang="pt-PT" sz="1800" u="none" dirty="0">
                <a:solidFill>
                  <a:srgbClr val="FF0000"/>
                </a:solidFill>
                <a:latin typeface="Tw Cen MT"/>
                <a:cs typeface="Tw Cen MT"/>
              </a:rPr>
              <a:t>e vice-versa</a:t>
            </a:r>
            <a:r>
              <a:rPr lang="pt-PT" sz="1800" u="none" dirty="0">
                <a:latin typeface="Tw Cen MT"/>
                <a:cs typeface="Tw Cen MT"/>
              </a:rPr>
              <a:t>. A utilização das duas chaves e das duas funções distintas (Cifrar e Decifrar) justifica tamb</a:t>
            </a:r>
            <a:r>
              <a:rPr lang="pt-PT" altLang="ja-JP" sz="1800" u="none" dirty="0">
                <a:latin typeface="Tw Cen MT"/>
                <a:cs typeface="Tw Cen MT"/>
              </a:rPr>
              <a:t>ém </a:t>
            </a:r>
            <a:r>
              <a:rPr lang="pt-PT" sz="1800" u="none" dirty="0">
                <a:latin typeface="Tw Cen MT"/>
                <a:cs typeface="Tw Cen MT"/>
              </a:rPr>
              <a:t>a designação destes métodos por métodos de criptografia assimétrica.</a:t>
            </a:r>
          </a:p>
        </p:txBody>
      </p:sp>
    </p:spTree>
    <p:extLst>
      <p:ext uri="{BB962C8B-B14F-4D97-AF65-F5344CB8AC3E}">
        <p14:creationId xmlns:p14="http://schemas.microsoft.com/office/powerpoint/2010/main" val="1473992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>
                <a:latin typeface="Tw Cen MT"/>
                <a:ea typeface="ＭＳ Ｐゴシック" charset="0"/>
                <a:cs typeface="Tw Cen MT"/>
              </a:rPr>
              <a:t>Como pode ser usada</a:t>
            </a:r>
          </a:p>
        </p:txBody>
      </p:sp>
      <p:sp>
        <p:nvSpPr>
          <p:cNvPr id="51204" name="Text Box 3"/>
          <p:cNvSpPr txBox="1">
            <a:spLocks noChangeArrowheads="1"/>
          </p:cNvSpPr>
          <p:nvPr/>
        </p:nvSpPr>
        <p:spPr bwMode="auto">
          <a:xfrm>
            <a:off x="999669" y="4648200"/>
            <a:ext cx="389850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solidFill>
                  <a:srgbClr val="FF0000"/>
                </a:solidFill>
                <a:latin typeface="Tw Cen MT"/>
                <a:cs typeface="Tw Cen MT"/>
              </a:rPr>
              <a:t>M</a:t>
            </a:r>
          </a:p>
        </p:txBody>
      </p:sp>
      <p:pic>
        <p:nvPicPr>
          <p:cNvPr id="51205" name="Picture 5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2982913"/>
            <a:ext cx="511175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2109788" y="3683000"/>
            <a:ext cx="1392237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2209800" y="3733800"/>
            <a:ext cx="12192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Algoritmo de cifra</a:t>
            </a: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5330825" y="3695700"/>
            <a:ext cx="1377950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1209" name="Line 10"/>
          <p:cNvSpPr>
            <a:spLocks noChangeShapeType="1"/>
          </p:cNvSpPr>
          <p:nvPr/>
        </p:nvSpPr>
        <p:spPr bwMode="auto">
          <a:xfrm flipV="1">
            <a:off x="3530600" y="4090988"/>
            <a:ext cx="1809750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1210" name="Text Box 11"/>
          <p:cNvSpPr txBox="1">
            <a:spLocks noChangeArrowheads="1"/>
          </p:cNvSpPr>
          <p:nvPr/>
        </p:nvSpPr>
        <p:spPr bwMode="auto">
          <a:xfrm>
            <a:off x="6172200" y="1598613"/>
            <a:ext cx="2438400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800" u="none">
                <a:latin typeface="Tw Cen MT"/>
                <a:cs typeface="Tw Cen MT"/>
              </a:rPr>
              <a:t>Chave p</a:t>
            </a:r>
            <a:r>
              <a:rPr lang="pt-PT" altLang="ja-JP" sz="1800" u="none">
                <a:latin typeface="Tw Cen MT"/>
                <a:cs typeface="Tw Cen MT"/>
              </a:rPr>
              <a:t>ública do Bob</a:t>
            </a:r>
            <a:r>
              <a:rPr lang="pt-PT" sz="1800" u="none">
                <a:latin typeface="Tw Cen MT"/>
                <a:cs typeface="Tw Cen MT"/>
              </a:rPr>
              <a:t> </a:t>
            </a:r>
          </a:p>
        </p:txBody>
      </p:sp>
      <p:pic>
        <p:nvPicPr>
          <p:cNvPr id="51211" name="Picture 12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3000375"/>
            <a:ext cx="665162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2" name="Line 13"/>
          <p:cNvSpPr>
            <a:spLocks noChangeShapeType="1"/>
          </p:cNvSpPr>
          <p:nvPr/>
        </p:nvSpPr>
        <p:spPr bwMode="auto">
          <a:xfrm>
            <a:off x="1365250" y="4121150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1213" name="Line 14"/>
          <p:cNvSpPr>
            <a:spLocks noChangeShapeType="1"/>
          </p:cNvSpPr>
          <p:nvPr/>
        </p:nvSpPr>
        <p:spPr bwMode="auto">
          <a:xfrm>
            <a:off x="6750050" y="4076700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pic>
        <p:nvPicPr>
          <p:cNvPr id="51214" name="Picture 15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516563" y="1741488"/>
            <a:ext cx="458787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5" name="Picture 25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513388" y="2414588"/>
            <a:ext cx="542925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6" name="Freeform 35"/>
          <p:cNvSpPr>
            <a:spLocks/>
          </p:cNvSpPr>
          <p:nvPr/>
        </p:nvSpPr>
        <p:spPr bwMode="auto">
          <a:xfrm>
            <a:off x="3001963" y="1874838"/>
            <a:ext cx="2393950" cy="1754187"/>
          </a:xfrm>
          <a:custGeom>
            <a:avLst/>
            <a:gdLst>
              <a:gd name="T0" fmla="*/ 2147483647 w 1508"/>
              <a:gd name="T1" fmla="*/ 0 h 1105"/>
              <a:gd name="T2" fmla="*/ 0 w 1508"/>
              <a:gd name="T3" fmla="*/ 0 h 1105"/>
              <a:gd name="T4" fmla="*/ 2147483647 w 1508"/>
              <a:gd name="T5" fmla="*/ 2147483647 h 1105"/>
              <a:gd name="T6" fmla="*/ 0 60000 65536"/>
              <a:gd name="T7" fmla="*/ 0 60000 65536"/>
              <a:gd name="T8" fmla="*/ 0 60000 65536"/>
              <a:gd name="T9" fmla="*/ 0 w 1508"/>
              <a:gd name="T10" fmla="*/ 0 h 1105"/>
              <a:gd name="T11" fmla="*/ 1508 w 1508"/>
              <a:gd name="T12" fmla="*/ 1105 h 11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8" h="1105">
                <a:moveTo>
                  <a:pt x="1508" y="0"/>
                </a:moveTo>
                <a:lnTo>
                  <a:pt x="0" y="0"/>
                </a:lnTo>
                <a:lnTo>
                  <a:pt x="5" y="1105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1217" name="Freeform 36"/>
          <p:cNvSpPr>
            <a:spLocks/>
          </p:cNvSpPr>
          <p:nvPr/>
        </p:nvSpPr>
        <p:spPr bwMode="auto">
          <a:xfrm>
            <a:off x="5446713" y="2547938"/>
            <a:ext cx="330200" cy="1074737"/>
          </a:xfrm>
          <a:custGeom>
            <a:avLst/>
            <a:gdLst>
              <a:gd name="T0" fmla="*/ 2147483647 w 184"/>
              <a:gd name="T1" fmla="*/ 0 h 1113"/>
              <a:gd name="T2" fmla="*/ 0 w 184"/>
              <a:gd name="T3" fmla="*/ 2147483647 h 1113"/>
              <a:gd name="T4" fmla="*/ 2147483647 w 184"/>
              <a:gd name="T5" fmla="*/ 2147483647 h 1113"/>
              <a:gd name="T6" fmla="*/ 0 60000 65536"/>
              <a:gd name="T7" fmla="*/ 0 60000 65536"/>
              <a:gd name="T8" fmla="*/ 0 60000 65536"/>
              <a:gd name="T9" fmla="*/ 0 w 184"/>
              <a:gd name="T10" fmla="*/ 0 h 1113"/>
              <a:gd name="T11" fmla="*/ 184 w 184"/>
              <a:gd name="T12" fmla="*/ 1113 h 11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4" h="1113">
                <a:moveTo>
                  <a:pt x="184" y="0"/>
                </a:moveTo>
                <a:lnTo>
                  <a:pt x="0" y="8"/>
                </a:lnTo>
                <a:lnTo>
                  <a:pt x="5" y="1113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1218" name="Text Box 37"/>
          <p:cNvSpPr txBox="1">
            <a:spLocks noChangeArrowheads="1"/>
          </p:cNvSpPr>
          <p:nvPr/>
        </p:nvSpPr>
        <p:spPr bwMode="auto">
          <a:xfrm>
            <a:off x="6248400" y="2286000"/>
            <a:ext cx="25908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800" u="none">
                <a:latin typeface="Tw Cen MT"/>
                <a:cs typeface="Tw Cen MT"/>
              </a:rPr>
              <a:t>Chave secreta</a:t>
            </a:r>
            <a:r>
              <a:rPr lang="pt-PT" altLang="ja-JP" sz="1800" u="none">
                <a:latin typeface="Tw Cen MT"/>
                <a:cs typeface="Tw Cen MT"/>
              </a:rPr>
              <a:t> do Bob</a:t>
            </a:r>
            <a:r>
              <a:rPr lang="pt-PT" sz="1800" u="none">
                <a:latin typeface="Tw Cen MT"/>
                <a:cs typeface="Tw Cen MT"/>
              </a:rPr>
              <a:t> </a:t>
            </a:r>
          </a:p>
        </p:txBody>
      </p:sp>
      <p:sp>
        <p:nvSpPr>
          <p:cNvPr id="51219" name="Text Box 38"/>
          <p:cNvSpPr txBox="1">
            <a:spLocks noChangeArrowheads="1"/>
          </p:cNvSpPr>
          <p:nvPr/>
        </p:nvSpPr>
        <p:spPr bwMode="auto">
          <a:xfrm>
            <a:off x="3778041" y="4572000"/>
            <a:ext cx="1035468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solidFill>
                  <a:srgbClr val="FF0000"/>
                </a:solidFill>
                <a:latin typeface="Tw Cen MT"/>
                <a:cs typeface="Tw Cen MT"/>
              </a:rPr>
              <a:t>{M}K</a:t>
            </a:r>
            <a:r>
              <a:rPr lang="en-US" sz="2000" u="none" baseline="-25000">
                <a:solidFill>
                  <a:srgbClr val="FF0000"/>
                </a:solidFill>
                <a:latin typeface="Tw Cen MT"/>
                <a:cs typeface="Tw Cen MT"/>
              </a:rPr>
              <a:t>BPub</a:t>
            </a:r>
            <a:endParaRPr lang="en-US" sz="2000" u="none">
              <a:solidFill>
                <a:srgbClr val="FF0000"/>
              </a:solidFill>
              <a:latin typeface="Tw Cen MT"/>
              <a:cs typeface="Tw Cen MT"/>
            </a:endParaRPr>
          </a:p>
        </p:txBody>
      </p:sp>
      <p:sp>
        <p:nvSpPr>
          <p:cNvPr id="51220" name="Text Box 39"/>
          <p:cNvSpPr txBox="1">
            <a:spLocks noChangeArrowheads="1"/>
          </p:cNvSpPr>
          <p:nvPr/>
        </p:nvSpPr>
        <p:spPr bwMode="auto">
          <a:xfrm>
            <a:off x="6185287" y="4572000"/>
            <a:ext cx="2185214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solidFill>
                  <a:srgbClr val="FF0000"/>
                </a:solidFill>
                <a:latin typeface="Tw Cen MT"/>
                <a:cs typeface="Tw Cen MT"/>
              </a:rPr>
              <a:t>M = {{M}K</a:t>
            </a:r>
            <a:r>
              <a:rPr lang="en-US" sz="2000" u="none" baseline="-25000">
                <a:solidFill>
                  <a:srgbClr val="FF0000"/>
                </a:solidFill>
                <a:latin typeface="Tw Cen MT"/>
                <a:cs typeface="Tw Cen MT"/>
              </a:rPr>
              <a:t>BPub</a:t>
            </a:r>
            <a:r>
              <a:rPr lang="en-US" sz="2000" u="none">
                <a:solidFill>
                  <a:srgbClr val="FF0000"/>
                </a:solidFill>
                <a:latin typeface="Tw Cen MT"/>
                <a:cs typeface="Tw Cen MT"/>
              </a:rPr>
              <a:t>}K</a:t>
            </a:r>
            <a:r>
              <a:rPr lang="en-US" sz="2000" u="none" baseline="-25000">
                <a:solidFill>
                  <a:srgbClr val="FF0000"/>
                </a:solidFill>
                <a:latin typeface="Tw Cen MT"/>
                <a:cs typeface="Tw Cen MT"/>
              </a:rPr>
              <a:t>BSec</a:t>
            </a:r>
            <a:endParaRPr lang="en-US" sz="2000" u="none">
              <a:solidFill>
                <a:srgbClr val="FF0000"/>
              </a:solidFill>
              <a:latin typeface="Tw Cen MT"/>
              <a:cs typeface="Tw Cen MT"/>
            </a:endParaRPr>
          </a:p>
        </p:txBody>
      </p:sp>
      <p:sp>
        <p:nvSpPr>
          <p:cNvPr id="51221" name="Text Box 40"/>
          <p:cNvSpPr txBox="1">
            <a:spLocks noChangeArrowheads="1"/>
          </p:cNvSpPr>
          <p:nvPr/>
        </p:nvSpPr>
        <p:spPr bwMode="auto">
          <a:xfrm>
            <a:off x="685800" y="5181600"/>
            <a:ext cx="7924800" cy="9159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800" u="none" dirty="0">
                <a:latin typeface="Tw Cen MT"/>
                <a:cs typeface="Tw Cen MT"/>
              </a:rPr>
              <a:t>Se a Alice conhecer algo que </a:t>
            </a:r>
            <a:r>
              <a:rPr lang="pt-PT" altLang="ja-JP" sz="1800" u="none" dirty="0">
                <a:latin typeface="Tw Cen MT"/>
                <a:cs typeface="Tw Cen MT"/>
              </a:rPr>
              <a:t>é público (a chave pública de Bob), pode enviar-lhe uma mensagem secreta que só ele pode decifrar, sem necessidade de nenhuma outra chave.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</a:p>
        </p:txBody>
      </p:sp>
      <p:sp>
        <p:nvSpPr>
          <p:cNvPr id="51222" name="Text Box 41"/>
          <p:cNvSpPr txBox="1">
            <a:spLocks noChangeArrowheads="1"/>
          </p:cNvSpPr>
          <p:nvPr/>
        </p:nvSpPr>
        <p:spPr bwMode="auto">
          <a:xfrm>
            <a:off x="5410200" y="3810000"/>
            <a:ext cx="12192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Algoritmo de decifra</a:t>
            </a:r>
          </a:p>
        </p:txBody>
      </p:sp>
    </p:spTree>
    <p:extLst>
      <p:ext uri="{BB962C8B-B14F-4D97-AF65-F5344CB8AC3E}">
        <p14:creationId xmlns:p14="http://schemas.microsoft.com/office/powerpoint/2010/main" val="87188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>
                <a:latin typeface="Tw Cen MT"/>
                <a:ea typeface="ＭＳ Ｐゴシック" charset="0"/>
                <a:cs typeface="Tw Cen MT"/>
              </a:rPr>
              <a:t>O que </a:t>
            </a:r>
            <a:r>
              <a:rPr lang="pt-PT" altLang="ja-JP" sz="3200">
                <a:latin typeface="Tw Cen MT"/>
                <a:ea typeface="ＭＳ Ｐゴシック" charset="0"/>
                <a:cs typeface="Tw Cen MT"/>
              </a:rPr>
              <a:t>é necessário para que funcione</a:t>
            </a:r>
            <a:endParaRPr lang="pt-PT" sz="320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304800" y="1371600"/>
            <a:ext cx="8458200" cy="453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1) M = { { M } </a:t>
            </a:r>
            <a:r>
              <a:rPr lang="pt-PT" sz="2000" u="none" dirty="0" err="1"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latin typeface="Tw Cen MT"/>
                <a:cs typeface="Tw Cen MT"/>
              </a:rPr>
              <a:t>Pub</a:t>
            </a:r>
            <a:r>
              <a:rPr lang="pt-PT" sz="2000" u="none" dirty="0">
                <a:latin typeface="Tw Cen MT"/>
                <a:cs typeface="Tw Cen MT"/>
              </a:rPr>
              <a:t> } </a:t>
            </a:r>
            <a:r>
              <a:rPr lang="pt-PT" sz="2000" u="none" dirty="0" err="1"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latin typeface="Tw Cen MT"/>
                <a:cs typeface="Tw Cen MT"/>
              </a:rPr>
              <a:t>sec</a:t>
            </a:r>
            <a:r>
              <a:rPr lang="pt-PT" sz="2000" u="none" baseline="-25000" dirty="0">
                <a:latin typeface="Tw Cen MT"/>
                <a:cs typeface="Tw Cen MT"/>
              </a:rPr>
              <a:t> </a:t>
            </a:r>
            <a:r>
              <a:rPr lang="pt-PT" sz="2000" u="none" dirty="0">
                <a:latin typeface="Tw Cen MT"/>
                <a:cs typeface="Tw Cen MT"/>
              </a:rPr>
              <a:t>e </a:t>
            </a:r>
            <a:r>
              <a:rPr lang="pt-PT" sz="2000" u="none" dirty="0">
                <a:solidFill>
                  <a:srgbClr val="FF0000"/>
                </a:solidFill>
                <a:latin typeface="Tw Cen MT"/>
                <a:cs typeface="Tw Cen MT"/>
              </a:rPr>
              <a:t>M = { { M } </a:t>
            </a:r>
            <a:r>
              <a:rPr lang="pt-PT" sz="2000" u="none" dirty="0" err="1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solidFill>
                  <a:srgbClr val="FF0000"/>
                </a:solidFill>
                <a:latin typeface="Tw Cen MT"/>
                <a:cs typeface="Tw Cen MT"/>
              </a:rPr>
              <a:t>sec</a:t>
            </a:r>
            <a:r>
              <a:rPr lang="pt-PT" sz="2000" u="none" dirty="0">
                <a:solidFill>
                  <a:srgbClr val="FF0000"/>
                </a:solidFill>
                <a:latin typeface="Tw Cen MT"/>
                <a:cs typeface="Tw Cen MT"/>
              </a:rPr>
              <a:t> } </a:t>
            </a:r>
            <a:r>
              <a:rPr lang="pt-PT" sz="2000" u="none" dirty="0" err="1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solidFill>
                  <a:srgbClr val="FF0000"/>
                </a:solidFill>
                <a:latin typeface="Tw Cen MT"/>
                <a:cs typeface="Tw Cen MT"/>
              </a:rPr>
              <a:t>Pub</a:t>
            </a:r>
            <a:r>
              <a:rPr lang="pt-PT" sz="2000" u="none" dirty="0">
                <a:latin typeface="Tw Cen MT"/>
                <a:cs typeface="Tw Cen MT"/>
              </a:rPr>
              <a:t> isto </a:t>
            </a:r>
            <a:r>
              <a:rPr lang="pt-PT" altLang="ja-JP" sz="2000" u="none" dirty="0">
                <a:latin typeface="Tw Cen MT"/>
                <a:cs typeface="Tw Cen MT"/>
              </a:rPr>
              <a:t>é, funções com aquelas propriedades</a:t>
            </a: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2) Se for usado um número adequado de bits nas chaves, dada </a:t>
            </a:r>
            <a:r>
              <a:rPr lang="pt-PT" sz="2000" u="none" dirty="0" err="1"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latin typeface="Tw Cen MT"/>
                <a:cs typeface="Tw Cen MT"/>
              </a:rPr>
              <a:t>Pub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altLang="ja-JP" sz="2000" u="none" dirty="0">
                <a:latin typeface="Tw Cen MT"/>
                <a:cs typeface="Tw Cen MT"/>
              </a:rPr>
              <a:t>é </a:t>
            </a:r>
            <a:r>
              <a:rPr lang="pt-PT" sz="2000" u="none" dirty="0">
                <a:latin typeface="Tw Cen MT"/>
                <a:cs typeface="Tw Cen MT"/>
              </a:rPr>
              <a:t>impossível obter </a:t>
            </a:r>
            <a:r>
              <a:rPr lang="pt-PT" sz="2000" u="none" dirty="0" err="1"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latin typeface="Tw Cen MT"/>
                <a:cs typeface="Tw Cen MT"/>
              </a:rPr>
              <a:t>sec</a:t>
            </a:r>
            <a:r>
              <a:rPr lang="pt-PT" sz="2000" u="none" dirty="0">
                <a:latin typeface="Tw Cen MT"/>
                <a:cs typeface="Tw Cen MT"/>
              </a:rPr>
              <a:t> com o poder </a:t>
            </a:r>
            <a:r>
              <a:rPr lang="pt-PT" sz="2000" i="1" u="none" dirty="0">
                <a:latin typeface="Tw Cen MT"/>
                <a:cs typeface="Tw Cen MT"/>
              </a:rPr>
              <a:t>computacional </a:t>
            </a:r>
            <a:r>
              <a:rPr lang="pt-PT" sz="2000" i="1" u="none" dirty="0" err="1">
                <a:latin typeface="Tw Cen MT"/>
                <a:cs typeface="Tw Cen MT"/>
              </a:rPr>
              <a:t>actualmente</a:t>
            </a:r>
            <a:r>
              <a:rPr lang="pt-PT" sz="2000" i="1" u="none" dirty="0">
                <a:latin typeface="Tw Cen MT"/>
                <a:cs typeface="Tw Cen MT"/>
              </a:rPr>
              <a:t> disponível, </a:t>
            </a:r>
            <a:r>
              <a:rPr lang="pt-PT" sz="2000" u="none" dirty="0">
                <a:latin typeface="Tw Cen MT"/>
                <a:cs typeface="Tw Cen MT"/>
              </a:rPr>
              <a:t>ou seja, é computacionalmente impossível inverter a funç</a:t>
            </a:r>
            <a:r>
              <a:rPr lang="pt-PT" altLang="ja-JP" sz="2000" u="none" dirty="0">
                <a:latin typeface="Tw Cen MT"/>
                <a:cs typeface="Tw Cen MT"/>
              </a:rPr>
              <a:t>ão de geração da chave pública a partir da secreta</a:t>
            </a:r>
            <a:r>
              <a:rPr lang="pt-PT" sz="2000" u="none" dirty="0">
                <a:latin typeface="Tw Cen MT"/>
                <a:cs typeface="Tw Cen MT"/>
              </a:rPr>
              <a:t>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3) Dados { M } </a:t>
            </a:r>
            <a:r>
              <a:rPr lang="pt-PT" sz="2000" u="none" dirty="0" err="1"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latin typeface="Tw Cen MT"/>
                <a:cs typeface="Tw Cen MT"/>
              </a:rPr>
              <a:t>Pub</a:t>
            </a:r>
            <a:r>
              <a:rPr lang="pt-PT" sz="2000" u="none" dirty="0">
                <a:latin typeface="Tw Cen MT"/>
                <a:cs typeface="Tw Cen MT"/>
              </a:rPr>
              <a:t> e </a:t>
            </a:r>
            <a:r>
              <a:rPr lang="pt-PT" sz="2000" u="none" dirty="0" err="1"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latin typeface="Tw Cen MT"/>
                <a:cs typeface="Tw Cen MT"/>
              </a:rPr>
              <a:t>Pub</a:t>
            </a:r>
            <a:r>
              <a:rPr lang="pt-PT" sz="2000" u="none" dirty="0">
                <a:latin typeface="Tw Cen MT"/>
                <a:cs typeface="Tw Cen MT"/>
              </a:rPr>
              <a:t> é computacionalmente impossível obter M, ou seja, </a:t>
            </a:r>
            <a:r>
              <a:rPr lang="pt-PT" altLang="ja-JP" sz="2000" u="none" dirty="0">
                <a:latin typeface="Tw Cen MT"/>
                <a:cs typeface="Tw Cen MT"/>
              </a:rPr>
              <a:t>é </a:t>
            </a:r>
            <a:r>
              <a:rPr lang="pt-PT" sz="2000" u="none" dirty="0">
                <a:latin typeface="Tw Cen MT"/>
                <a:cs typeface="Tw Cen MT"/>
              </a:rPr>
              <a:t>computacionalmente impossível inverter a funç</a:t>
            </a:r>
            <a:r>
              <a:rPr lang="pt-PT" altLang="ja-JP" sz="2000" u="none" dirty="0">
                <a:latin typeface="Tw Cen MT"/>
                <a:cs typeface="Tw Cen MT"/>
              </a:rPr>
              <a:t>ão de cifra.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solidFill>
                  <a:srgbClr val="FF0000"/>
                </a:solidFill>
                <a:latin typeface="Tw Cen MT"/>
                <a:cs typeface="Tw Cen MT"/>
              </a:rPr>
              <a:t>4) Dados M e { M } </a:t>
            </a:r>
            <a:r>
              <a:rPr lang="pt-PT" sz="2000" u="none" dirty="0" err="1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solidFill>
                  <a:srgbClr val="FF0000"/>
                </a:solidFill>
                <a:latin typeface="Tw Cen MT"/>
                <a:cs typeface="Tw Cen MT"/>
              </a:rPr>
              <a:t>sec</a:t>
            </a:r>
            <a:r>
              <a:rPr lang="pt-PT" sz="2000" u="none" dirty="0">
                <a:solidFill>
                  <a:srgbClr val="FF0000"/>
                </a:solidFill>
                <a:latin typeface="Tw Cen MT"/>
                <a:cs typeface="Tw Cen MT"/>
              </a:rPr>
              <a:t> e verificando-se M = { { M } </a:t>
            </a:r>
            <a:r>
              <a:rPr lang="pt-PT" sz="2000" u="none" dirty="0" err="1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solidFill>
                  <a:srgbClr val="FF0000"/>
                </a:solidFill>
                <a:latin typeface="Tw Cen MT"/>
                <a:cs typeface="Tw Cen MT"/>
              </a:rPr>
              <a:t>sec</a:t>
            </a:r>
            <a:r>
              <a:rPr lang="pt-PT" sz="2000" u="none" dirty="0">
                <a:solidFill>
                  <a:srgbClr val="FF0000"/>
                </a:solidFill>
                <a:latin typeface="Tw Cen MT"/>
                <a:cs typeface="Tw Cen MT"/>
              </a:rPr>
              <a:t> } </a:t>
            </a:r>
            <a:r>
              <a:rPr lang="pt-PT" sz="2000" u="none" dirty="0" err="1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solidFill>
                  <a:srgbClr val="FF0000"/>
                </a:solidFill>
                <a:latin typeface="Tw Cen MT"/>
                <a:cs typeface="Tw Cen MT"/>
              </a:rPr>
              <a:t>Pub</a:t>
            </a:r>
            <a:r>
              <a:rPr lang="pt-PT" sz="2000" u="none" dirty="0">
                <a:solidFill>
                  <a:srgbClr val="FF0000"/>
                </a:solidFill>
                <a:latin typeface="Tw Cen MT"/>
                <a:cs typeface="Tw Cen MT"/>
              </a:rPr>
              <a:t> é computacionalmente impossível obter M</a:t>
            </a:r>
            <a:r>
              <a:rPr lang="pt-PT" sz="2000" u="none" baseline="-25000" dirty="0">
                <a:solidFill>
                  <a:srgbClr val="FF0000"/>
                </a:solidFill>
                <a:latin typeface="Tw Cen MT"/>
                <a:cs typeface="Tw Cen MT"/>
              </a:rPr>
              <a:t>1</a:t>
            </a:r>
            <a:r>
              <a:rPr lang="pt-PT" sz="2000" u="none" dirty="0">
                <a:solidFill>
                  <a:srgbClr val="FF0000"/>
                </a:solidFill>
                <a:latin typeface="Tw Cen MT"/>
                <a:cs typeface="Tw Cen MT"/>
              </a:rPr>
              <a:t> ≠ M tal que M = {M</a:t>
            </a:r>
            <a:r>
              <a:rPr lang="pt-PT" sz="2000" u="none" baseline="-25000" dirty="0">
                <a:solidFill>
                  <a:srgbClr val="FF0000"/>
                </a:solidFill>
                <a:latin typeface="Tw Cen MT"/>
                <a:cs typeface="Tw Cen MT"/>
              </a:rPr>
              <a:t>1</a:t>
            </a:r>
            <a:r>
              <a:rPr lang="pt-PT" sz="2000" u="none" dirty="0">
                <a:solidFill>
                  <a:srgbClr val="FF0000"/>
                </a:solidFill>
                <a:latin typeface="Tw Cen MT"/>
                <a:cs typeface="Tw Cen MT"/>
              </a:rPr>
              <a:t>}</a:t>
            </a:r>
            <a:r>
              <a:rPr lang="pt-PT" sz="2000" u="none" dirty="0" err="1">
                <a:solidFill>
                  <a:srgbClr val="FF0000"/>
                </a:solidFill>
                <a:latin typeface="Tw Cen MT"/>
                <a:cs typeface="Tw Cen MT"/>
              </a:rPr>
              <a:t>K</a:t>
            </a:r>
            <a:r>
              <a:rPr lang="pt-PT" sz="2000" u="none" baseline="-25000" dirty="0" err="1">
                <a:solidFill>
                  <a:srgbClr val="FF0000"/>
                </a:solidFill>
                <a:latin typeface="Tw Cen MT"/>
                <a:cs typeface="Tw Cen MT"/>
              </a:rPr>
              <a:t>Pub</a:t>
            </a:r>
            <a:r>
              <a:rPr lang="pt-PT" sz="2000" u="none" dirty="0">
                <a:solidFill>
                  <a:srgbClr val="FF0000"/>
                </a:solidFill>
                <a:latin typeface="Tw Cen MT"/>
                <a:cs typeface="Tw Cen MT"/>
              </a:rPr>
              <a:t> isto </a:t>
            </a:r>
            <a:r>
              <a:rPr lang="pt-PT" altLang="ja-JP" sz="2000" u="none" dirty="0">
                <a:solidFill>
                  <a:srgbClr val="FF0000"/>
                </a:solidFill>
                <a:latin typeface="Tw Cen MT"/>
                <a:cs typeface="Tw Cen MT"/>
              </a:rPr>
              <a:t>é, não é </a:t>
            </a:r>
            <a:r>
              <a:rPr lang="pt-PT" sz="2000" u="none" dirty="0">
                <a:solidFill>
                  <a:srgbClr val="FF0000"/>
                </a:solidFill>
                <a:latin typeface="Tw Cen MT"/>
                <a:cs typeface="Tw Cen MT"/>
              </a:rPr>
              <a:t>computacionalmente </a:t>
            </a:r>
            <a:r>
              <a:rPr lang="pt-PT" altLang="ja-JP" sz="2000" u="none" dirty="0">
                <a:solidFill>
                  <a:srgbClr val="FF0000"/>
                </a:solidFill>
                <a:latin typeface="Tw Cen MT"/>
                <a:cs typeface="Tw Cen MT"/>
              </a:rPr>
              <a:t>possível gerar um padrão aleatório, que decifrado com a chave pública, conduza a uma mensagem com um significado semântico específico.</a:t>
            </a:r>
            <a:endParaRPr lang="pt-PT" sz="2000" u="none" dirty="0">
              <a:solidFill>
                <a:srgbClr val="FF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043024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2930</Words>
  <Application>Microsoft Macintosh PowerPoint</Application>
  <PresentationFormat>On-screen Show (4:3)</PresentationFormat>
  <Paragraphs>255</Paragraphs>
  <Slides>30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 REDES DE COMPUTADORES  INTRODUÇÃO À SEGURANÇA DOS CANAIS DE DADOS  (Parte 2)</vt:lpstr>
      <vt:lpstr>Nota prévia</vt:lpstr>
      <vt:lpstr>Este capítulo apresenta uma breve introdução às técnicas de segurança centrada na problemática da comunicação através de canais seguros  Esta parte trata da criptografia de chave pública ou assimétrica e suas aplicações</vt:lpstr>
      <vt:lpstr>Objectivos do capítulo</vt:lpstr>
      <vt:lpstr>Onde estudar no livro de base</vt:lpstr>
      <vt:lpstr>Criptografia assimétrica</vt:lpstr>
      <vt:lpstr>Criptografia de chave pública</vt:lpstr>
      <vt:lpstr>Como pode ser usada</vt:lpstr>
      <vt:lpstr>O que é necessário para que funcione</vt:lpstr>
      <vt:lpstr>Que algoritmos satisfazem este requisitos ?</vt:lpstr>
      <vt:lpstr>Autenticação através do método RSA</vt:lpstr>
      <vt:lpstr>Alternativa utilizada frequentemente</vt:lpstr>
      <vt:lpstr>Podemos dispensar o PKC ?</vt:lpstr>
      <vt:lpstr>Ataque por interposição</vt:lpstr>
      <vt:lpstr>Distribuição de chaves públicas</vt:lpstr>
      <vt:lpstr>Exposição das chaves secretas assimétricas</vt:lpstr>
      <vt:lpstr>Assinaturas digitais baseadas em chaves públicas</vt:lpstr>
      <vt:lpstr>Como fazer ?</vt:lpstr>
      <vt:lpstr>Funções de síntese</vt:lpstr>
      <vt:lpstr>Funções seguras de síntese</vt:lpstr>
      <vt:lpstr>Verificação da assinatura e da integridade</vt:lpstr>
      <vt:lpstr>Integridade das mensagens de um canal</vt:lpstr>
      <vt:lpstr>Exemplo</vt:lpstr>
      <vt:lpstr>Certificados de chaves públicas </vt:lpstr>
      <vt:lpstr>Autoridades de certificação</vt:lpstr>
      <vt:lpstr>Verificação dos certificados</vt:lpstr>
      <vt:lpstr>Formato normalizado de um certificado</vt:lpstr>
      <vt:lpstr>Repudiamento e validade de uma chave</vt:lpstr>
      <vt:lpstr>SSL - Secure Socket Layer</vt:lpstr>
      <vt:lpstr>Caracterização do SSL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Legatheaux Martins</dc:creator>
  <cp:lastModifiedBy>José Legatheaux Martins</cp:lastModifiedBy>
  <cp:revision>80</cp:revision>
  <dcterms:created xsi:type="dcterms:W3CDTF">2012-03-03T20:51:40Z</dcterms:created>
  <dcterms:modified xsi:type="dcterms:W3CDTF">2012-04-02T21:04:17Z</dcterms:modified>
</cp:coreProperties>
</file>