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71" r:id="rId2"/>
    <p:sldId id="272" r:id="rId3"/>
    <p:sldId id="296" r:id="rId4"/>
    <p:sldId id="321" r:id="rId5"/>
    <p:sldId id="319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  <p:sldId id="314" r:id="rId23"/>
    <p:sldId id="315" r:id="rId24"/>
    <p:sldId id="316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425" autoAdjust="0"/>
  </p:normalViewPr>
  <p:slideViewPr>
    <p:cSldViewPr snapToGrid="0" snapToObjects="1">
      <p:cViewPr varScale="1">
        <p:scale>
          <a:sx n="90" d="100"/>
          <a:sy n="90" d="100"/>
        </p:scale>
        <p:origin x="-4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9E249-5F24-B246-B508-281CBA33A349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A8A663-086B-354B-82D0-7ED2691B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030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A5523BE-B033-5E4C-BFE4-0073BA89EB61}" type="slidenum">
              <a:rPr lang="pt-PT" sz="1200" u="none"/>
              <a:pPr eaLnBrk="1" hangingPunct="1"/>
              <a:t>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2D66EE8-E4A7-ED49-93B4-2653DF46F518}" type="slidenum">
              <a:rPr lang="pt-PT" sz="1200" u="none"/>
              <a:pPr eaLnBrk="1" hangingPunct="1"/>
              <a:t>2</a:t>
            </a:fld>
            <a:endParaRPr lang="pt-PT" sz="1200" u="none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4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5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118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06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26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15375" cy="762000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371600"/>
            <a:ext cx="4267200" cy="48006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267200" cy="48006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/>
              <a:t>Material de suporte às aulas de Redes de Computadores de J. Legatheaux Martins  –  Copyright DI - FCT/ UNL	- Segurança das comunicaç</a:t>
            </a:r>
            <a:r>
              <a:rPr lang="pt-PT" altLang="ja-JP"/>
              <a:t>ões </a:t>
            </a:r>
            <a:r>
              <a:rPr lang="pt-PT"/>
              <a:t>  /   </a:t>
            </a:r>
            <a:fld id="{628A5030-F853-1749-83C9-FE0FBBF96E74}" type="slidenum">
              <a:rPr lang="pt-PT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72632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80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62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57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058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12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58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23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417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3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39523"/>
            <a:ext cx="7772400" cy="3492851"/>
          </a:xfrm>
        </p:spPr>
        <p:txBody>
          <a:bodyPr>
            <a:normAutofit/>
          </a:bodyPr>
          <a:lstStyle/>
          <a:p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REDES DE COMPUTADORES</a:t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INTRODUÇÃO À SEGURANÇA DOS CANAIS DE DADOS</a:t>
            </a: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(Parte 1</a:t>
            </a: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)</a:t>
            </a:r>
            <a:endParaRPr lang="pt-PT" sz="3600" cap="none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732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pt-PT" sz="4000" dirty="0">
                <a:latin typeface="Tw Cen MT"/>
                <a:ea typeface="ＭＳ Ｐゴシック" charset="0"/>
                <a:cs typeface="Tw Cen MT"/>
              </a:rPr>
              <a:t>Comunicaç</a:t>
            </a:r>
            <a:r>
              <a:rPr lang="pt-PT" altLang="ja-JP" sz="4000" dirty="0">
                <a:latin typeface="Tw Cen MT"/>
                <a:ea typeface="ヒラギノ角ゴ Pro W3" charset="0"/>
                <a:cs typeface="Tw Cen MT"/>
              </a:rPr>
              <a:t>ão segura e c</a:t>
            </a:r>
            <a:r>
              <a:rPr lang="pt-PT" sz="4000" dirty="0">
                <a:latin typeface="Tw Cen MT"/>
                <a:ea typeface="ＭＳ Ｐゴシック" charset="0"/>
                <a:cs typeface="Tw Cen MT"/>
              </a:rPr>
              <a:t>anais seguros</a:t>
            </a:r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855015" y="1579247"/>
            <a:ext cx="7581493" cy="2536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Num canal seguro as entidades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comunicantes estão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autenticadas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O inimigo não pode copiar, alterar ou introduzir mensagens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O inimigo não pode reenviar (ou reproduzir) mensagens antigas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O inimigo não pode reordenar as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mensagens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r>
              <a:rPr lang="pt-PT" sz="2000" dirty="0">
                <a:solidFill>
                  <a:srgbClr val="000000"/>
                </a:solidFill>
                <a:latin typeface="Tw Cen MT"/>
                <a:cs typeface="Tw Cen MT"/>
              </a:rPr>
              <a:t>Comunicaç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segura — t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roca de dados com confidencialidade, integridade e autenticidade e, se necessário, não repúdio da emissão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671105" y="4395788"/>
            <a:ext cx="8131175" cy="1981200"/>
            <a:chOff x="533400" y="4191000"/>
            <a:chExt cx="8131175" cy="1981200"/>
          </a:xfrm>
        </p:grpSpPr>
        <p:pic>
          <p:nvPicPr>
            <p:cNvPr id="27654" name="Picture 5" descr="Alic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00" y="4191000"/>
              <a:ext cx="574675" cy="709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5" name="Picture 6" descr="Bo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01000" y="4267200"/>
              <a:ext cx="663575" cy="677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6" name="Picture 7" descr="Eve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14800" y="4953000"/>
              <a:ext cx="763588" cy="91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657" name="Rectangle 8"/>
            <p:cNvSpPr>
              <a:spLocks noChangeArrowheads="1"/>
            </p:cNvSpPr>
            <p:nvPr/>
          </p:nvSpPr>
          <p:spPr bwMode="auto">
            <a:xfrm>
              <a:off x="2052638" y="4205288"/>
              <a:ext cx="1293812" cy="8032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7658" name="Rectangle 10"/>
            <p:cNvSpPr>
              <a:spLocks noChangeArrowheads="1"/>
            </p:cNvSpPr>
            <p:nvPr/>
          </p:nvSpPr>
          <p:spPr bwMode="auto">
            <a:xfrm>
              <a:off x="5780088" y="4217988"/>
              <a:ext cx="1293812" cy="8032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7659" name="Text Box 11"/>
            <p:cNvSpPr txBox="1">
              <a:spLocks noChangeArrowheads="1"/>
            </p:cNvSpPr>
            <p:nvPr/>
          </p:nvSpPr>
          <p:spPr bwMode="auto">
            <a:xfrm>
              <a:off x="5928287" y="4314825"/>
              <a:ext cx="10244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400" u="none" dirty="0">
                  <a:latin typeface="Tw Cen MT"/>
                  <a:cs typeface="Tw Cen MT"/>
                </a:rPr>
                <a:t>Receptor</a:t>
              </a:r>
            </a:p>
            <a:p>
              <a:pPr algn="ctr"/>
              <a:r>
                <a:rPr lang="pt-PT" sz="1400" u="none" dirty="0">
                  <a:latin typeface="Tw Cen MT"/>
                  <a:cs typeface="Tw Cen MT"/>
                </a:rPr>
                <a:t>autenticado</a:t>
              </a:r>
            </a:p>
          </p:txBody>
        </p:sp>
        <p:sp>
          <p:nvSpPr>
            <p:cNvPr id="27660" name="Text Box 12"/>
            <p:cNvSpPr txBox="1">
              <a:spLocks noChangeArrowheads="1"/>
            </p:cNvSpPr>
            <p:nvPr/>
          </p:nvSpPr>
          <p:spPr bwMode="auto">
            <a:xfrm>
              <a:off x="1631911" y="5454650"/>
              <a:ext cx="113196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400" u="none">
                  <a:latin typeface="Tw Cen MT"/>
                  <a:cs typeface="Tw Cen MT"/>
                </a:rPr>
                <a:t>Canal seguro</a:t>
              </a:r>
            </a:p>
          </p:txBody>
        </p:sp>
        <p:sp>
          <p:nvSpPr>
            <p:cNvPr id="27661" name="Line 13"/>
            <p:cNvSpPr>
              <a:spLocks noChangeShapeType="1"/>
            </p:cNvSpPr>
            <p:nvPr/>
          </p:nvSpPr>
          <p:spPr bwMode="auto">
            <a:xfrm flipH="1">
              <a:off x="3124200" y="4876800"/>
              <a:ext cx="6858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7662" name="Rectangle 14"/>
            <p:cNvSpPr>
              <a:spLocks noChangeArrowheads="1"/>
            </p:cNvSpPr>
            <p:nvPr/>
          </p:nvSpPr>
          <p:spPr bwMode="auto">
            <a:xfrm>
              <a:off x="3332163" y="4403725"/>
              <a:ext cx="2447925" cy="36671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7663" name="Line 15"/>
            <p:cNvSpPr>
              <a:spLocks noChangeShapeType="1"/>
            </p:cNvSpPr>
            <p:nvPr/>
          </p:nvSpPr>
          <p:spPr bwMode="auto">
            <a:xfrm flipV="1">
              <a:off x="3375025" y="4616450"/>
              <a:ext cx="2460625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7664" name="Text Box 16"/>
            <p:cNvSpPr txBox="1">
              <a:spLocks noChangeArrowheads="1"/>
            </p:cNvSpPr>
            <p:nvPr/>
          </p:nvSpPr>
          <p:spPr bwMode="auto">
            <a:xfrm>
              <a:off x="5943600" y="5257800"/>
              <a:ext cx="188912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400" u="none">
                  <a:latin typeface="Tw Cen MT"/>
                  <a:cs typeface="Tw Cen MT"/>
                </a:rPr>
                <a:t>Mensagens inviol</a:t>
              </a:r>
              <a:r>
                <a:rPr lang="pt-PT" altLang="ja-JP" sz="1400" u="none">
                  <a:latin typeface="Tw Cen MT"/>
                  <a:ea typeface="ヒラギノ角ゴ Pro W3" charset="0"/>
                  <a:cs typeface="Tw Cen MT"/>
                </a:rPr>
                <a:t>áveis</a:t>
              </a:r>
              <a:endParaRPr lang="pt-PT" sz="1400" u="none">
                <a:latin typeface="Tw Cen MT"/>
                <a:ea typeface="ヒラギノ角ゴ Pro W3" charset="0"/>
                <a:cs typeface="Tw Cen MT"/>
              </a:endParaRPr>
            </a:p>
          </p:txBody>
        </p:sp>
        <p:sp>
          <p:nvSpPr>
            <p:cNvPr id="27665" name="Line 17"/>
            <p:cNvSpPr>
              <a:spLocks noChangeShapeType="1"/>
            </p:cNvSpPr>
            <p:nvPr/>
          </p:nvSpPr>
          <p:spPr bwMode="auto">
            <a:xfrm>
              <a:off x="5334000" y="4876800"/>
              <a:ext cx="8382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7666" name="Line 20"/>
            <p:cNvSpPr>
              <a:spLocks noChangeShapeType="1"/>
            </p:cNvSpPr>
            <p:nvPr/>
          </p:nvSpPr>
          <p:spPr bwMode="auto">
            <a:xfrm flipV="1">
              <a:off x="1279525" y="4586288"/>
              <a:ext cx="8143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7667" name="Line 22"/>
            <p:cNvSpPr>
              <a:spLocks noChangeShapeType="1"/>
            </p:cNvSpPr>
            <p:nvPr/>
          </p:nvSpPr>
          <p:spPr bwMode="auto">
            <a:xfrm flipV="1">
              <a:off x="7086600" y="4556125"/>
              <a:ext cx="8143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7668" name="Text Box 27"/>
            <p:cNvSpPr txBox="1">
              <a:spLocks noChangeArrowheads="1"/>
            </p:cNvSpPr>
            <p:nvPr/>
          </p:nvSpPr>
          <p:spPr bwMode="auto">
            <a:xfrm>
              <a:off x="2207187" y="4395788"/>
              <a:ext cx="10244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400" u="none" dirty="0">
                  <a:latin typeface="Tw Cen MT"/>
                  <a:cs typeface="Tw Cen MT"/>
                </a:rPr>
                <a:t>Emissor</a:t>
              </a:r>
            </a:p>
            <a:p>
              <a:pPr algn="ctr"/>
              <a:r>
                <a:rPr lang="pt-PT" sz="1400" u="none" dirty="0">
                  <a:latin typeface="Tw Cen MT"/>
                  <a:cs typeface="Tw Cen MT"/>
                </a:rPr>
                <a:t>autenticado</a:t>
              </a:r>
            </a:p>
          </p:txBody>
        </p:sp>
        <p:sp>
          <p:nvSpPr>
            <p:cNvPr id="27669" name="Text Box 28"/>
            <p:cNvSpPr txBox="1">
              <a:spLocks noChangeArrowheads="1"/>
            </p:cNvSpPr>
            <p:nvPr/>
          </p:nvSpPr>
          <p:spPr bwMode="auto">
            <a:xfrm>
              <a:off x="3200400" y="5867400"/>
              <a:ext cx="25908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400" u="none">
                  <a:latin typeface="Tw Cen MT"/>
                  <a:cs typeface="Tw Cen MT"/>
                </a:rPr>
                <a:t>Atacante impotente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0532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Criptografia</a:t>
            </a:r>
          </a:p>
        </p:txBody>
      </p:sp>
      <p:sp>
        <p:nvSpPr>
          <p:cNvPr id="28676" name="Rectangle 3"/>
          <p:cNvSpPr>
            <a:spLocks noChangeArrowheads="1"/>
          </p:cNvSpPr>
          <p:nvPr/>
        </p:nvSpPr>
        <p:spPr bwMode="auto">
          <a:xfrm>
            <a:off x="457200" y="1417638"/>
            <a:ext cx="8077200" cy="514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800" i="1" u="none" dirty="0">
                <a:solidFill>
                  <a:srgbClr val="000000"/>
                </a:solidFill>
                <a:latin typeface="Tw Cen MT"/>
                <a:cs typeface="Tw Cen MT"/>
              </a:rPr>
              <a:t>Criptografia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 é a disciplina que inclui os princípios, meios e métodos de transformação dos dados com a finalidade 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cs typeface="Tw Cen MT"/>
              </a:rPr>
              <a:t>de: </a:t>
            </a:r>
            <a:endParaRPr lang="pt-PT" sz="2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  <a:buFont typeface="Arial" charset="0"/>
              <a:buChar char="•"/>
            </a:pP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 esconder o seu conteúdo semântico</a:t>
            </a:r>
          </a:p>
          <a:p>
            <a:pPr defTabSz="762000" eaLnBrk="0" hangingPunct="0">
              <a:lnSpc>
                <a:spcPct val="90000"/>
              </a:lnSpc>
              <a:buFont typeface="Arial" charset="0"/>
              <a:buChar char="•"/>
            </a:pP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 estabelecer a sua autenticidade</a:t>
            </a:r>
          </a:p>
          <a:p>
            <a:pPr defTabSz="762000" eaLnBrk="0" hangingPunct="0">
              <a:lnSpc>
                <a:spcPct val="90000"/>
              </a:lnSpc>
              <a:buFont typeface="Arial" charset="0"/>
              <a:buChar char="•"/>
            </a:pP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 impedir que a sua alteração passe despercebida,</a:t>
            </a:r>
          </a:p>
          <a:p>
            <a:pPr defTabSz="762000" eaLnBrk="0" hangingPunct="0">
              <a:lnSpc>
                <a:spcPct val="90000"/>
              </a:lnSpc>
              <a:buFont typeface="Arial" charset="0"/>
              <a:buChar char="•"/>
            </a:pP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 evitar o seu repúdio</a:t>
            </a:r>
          </a:p>
          <a:p>
            <a:pPr defTabSz="762000" eaLnBrk="0" hangingPunct="0">
              <a:lnSpc>
                <a:spcPct val="90000"/>
              </a:lnSpc>
              <a:buFont typeface="Arial" charset="0"/>
              <a:buChar char="•"/>
            </a:pP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 impedir a sua utilização não autorizada.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800" i="1" u="none" dirty="0">
                <a:solidFill>
                  <a:srgbClr val="000000"/>
                </a:solidFill>
                <a:latin typeface="Tw Cen MT"/>
                <a:cs typeface="Tw Cen MT"/>
              </a:rPr>
              <a:t>Chave criptográfica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 é um parâmetro utilizado com um algoritmo criptográfico para transformar, validar, autenticar, cifrar ou decifrar dados.</a:t>
            </a:r>
          </a:p>
        </p:txBody>
      </p:sp>
    </p:spTree>
    <p:extLst>
      <p:ext uri="{BB962C8B-B14F-4D97-AF65-F5344CB8AC3E}">
        <p14:creationId xmlns:p14="http://schemas.microsoft.com/office/powerpoint/2010/main" val="3891302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 linguagem da criptografia</a:t>
            </a:r>
          </a:p>
        </p:txBody>
      </p:sp>
      <p:sp>
        <p:nvSpPr>
          <p:cNvPr id="29700" name="Text Box 3"/>
          <p:cNvSpPr txBox="1">
            <a:spLocks noChangeArrowheads="1"/>
          </p:cNvSpPr>
          <p:nvPr/>
        </p:nvSpPr>
        <p:spPr bwMode="auto">
          <a:xfrm>
            <a:off x="2595563" y="2808288"/>
            <a:ext cx="299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u="none">
                <a:latin typeface="timmons" charset="0"/>
              </a:rPr>
              <a:t>Figure 7.3 goes here</a:t>
            </a:r>
          </a:p>
        </p:txBody>
      </p:sp>
      <p:pic>
        <p:nvPicPr>
          <p:cNvPr id="29701" name="Picture 4" descr="07-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752600"/>
            <a:ext cx="5668963" cy="311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2" name="Text Box 5"/>
          <p:cNvSpPr txBox="1">
            <a:spLocks noChangeArrowheads="1"/>
          </p:cNvSpPr>
          <p:nvPr/>
        </p:nvSpPr>
        <p:spPr bwMode="auto">
          <a:xfrm>
            <a:off x="428950" y="1447800"/>
            <a:ext cx="2231375" cy="707886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2000" u="none">
                <a:solidFill>
                  <a:srgbClr val="000000"/>
                </a:solidFill>
                <a:latin typeface="Tw Cen MT"/>
                <a:cs typeface="Tw Cen MT"/>
              </a:rPr>
              <a:t>Mensagem em claro</a:t>
            </a:r>
          </a:p>
          <a:p>
            <a:pPr algn="ctr"/>
            <a:r>
              <a:rPr lang="pt-PT" sz="2000" u="none">
                <a:solidFill>
                  <a:srgbClr val="000000"/>
                </a:solidFill>
                <a:latin typeface="Tw Cen MT"/>
                <a:cs typeface="Tw Cen MT"/>
              </a:rPr>
              <a:t>(</a:t>
            </a:r>
            <a:r>
              <a:rPr lang="pt-PT" sz="2000" i="1" u="none">
                <a:solidFill>
                  <a:srgbClr val="000000"/>
                </a:solidFill>
                <a:latin typeface="Tw Cen MT"/>
                <a:cs typeface="Tw Cen MT"/>
              </a:rPr>
              <a:t>plaintext</a:t>
            </a:r>
            <a:r>
              <a:rPr lang="pt-PT" sz="2000" u="none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</p:txBody>
      </p:sp>
      <p:grpSp>
        <p:nvGrpSpPr>
          <p:cNvPr id="29703" name="Group 6"/>
          <p:cNvGrpSpPr>
            <a:grpSpLocks/>
          </p:cNvGrpSpPr>
          <p:nvPr/>
        </p:nvGrpSpPr>
        <p:grpSpPr bwMode="auto">
          <a:xfrm>
            <a:off x="3151188" y="1676400"/>
            <a:ext cx="511175" cy="608013"/>
            <a:chOff x="185" y="1789"/>
            <a:chExt cx="349" cy="383"/>
          </a:xfrm>
        </p:grpSpPr>
        <p:sp>
          <p:nvSpPr>
            <p:cNvPr id="29710" name="Text Box 7"/>
            <p:cNvSpPr txBox="1">
              <a:spLocks noChangeArrowheads="1"/>
            </p:cNvSpPr>
            <p:nvPr/>
          </p:nvSpPr>
          <p:spPr bwMode="auto">
            <a:xfrm>
              <a:off x="185" y="1789"/>
              <a:ext cx="252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u="none">
                  <a:solidFill>
                    <a:srgbClr val="FF0000"/>
                  </a:solidFill>
                  <a:latin typeface="Comic Sans MS" charset="0"/>
                </a:rPr>
                <a:t>K</a:t>
              </a:r>
              <a:endParaRPr lang="en-US" u="none">
                <a:solidFill>
                  <a:srgbClr val="FF0000"/>
                </a:solidFill>
                <a:latin typeface="timmons" charset="0"/>
              </a:endParaRPr>
            </a:p>
          </p:txBody>
        </p:sp>
        <p:sp>
          <p:nvSpPr>
            <p:cNvPr id="29711" name="Text Box 8"/>
            <p:cNvSpPr txBox="1">
              <a:spLocks noChangeArrowheads="1"/>
            </p:cNvSpPr>
            <p:nvPr/>
          </p:nvSpPr>
          <p:spPr bwMode="auto">
            <a:xfrm>
              <a:off x="281" y="1922"/>
              <a:ext cx="25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u="none">
                  <a:solidFill>
                    <a:srgbClr val="FF0000"/>
                  </a:solidFill>
                  <a:latin typeface="Comic Sans MS" charset="0"/>
                </a:rPr>
                <a:t>A</a:t>
              </a:r>
              <a:endParaRPr lang="en-US" sz="2000" u="none">
                <a:solidFill>
                  <a:srgbClr val="FF0000"/>
                </a:solidFill>
                <a:latin typeface="timmons" charset="0"/>
              </a:endParaRPr>
            </a:p>
          </p:txBody>
        </p:sp>
      </p:grpSp>
      <p:grpSp>
        <p:nvGrpSpPr>
          <p:cNvPr id="29704" name="Group 9"/>
          <p:cNvGrpSpPr>
            <a:grpSpLocks/>
          </p:cNvGrpSpPr>
          <p:nvPr/>
        </p:nvGrpSpPr>
        <p:grpSpPr bwMode="auto">
          <a:xfrm>
            <a:off x="5264150" y="1600200"/>
            <a:ext cx="496888" cy="608013"/>
            <a:chOff x="186" y="1789"/>
            <a:chExt cx="339" cy="383"/>
          </a:xfrm>
        </p:grpSpPr>
        <p:sp>
          <p:nvSpPr>
            <p:cNvPr id="29708" name="Text Box 10"/>
            <p:cNvSpPr txBox="1">
              <a:spLocks noChangeArrowheads="1"/>
            </p:cNvSpPr>
            <p:nvPr/>
          </p:nvSpPr>
          <p:spPr bwMode="auto">
            <a:xfrm>
              <a:off x="186" y="1789"/>
              <a:ext cx="252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u="none">
                  <a:solidFill>
                    <a:srgbClr val="FF0000"/>
                  </a:solidFill>
                  <a:latin typeface="Comic Sans MS" charset="0"/>
                </a:rPr>
                <a:t>K</a:t>
              </a:r>
              <a:endParaRPr lang="en-US" u="none">
                <a:solidFill>
                  <a:srgbClr val="FF0000"/>
                </a:solidFill>
                <a:latin typeface="timmons" charset="0"/>
              </a:endParaRPr>
            </a:p>
          </p:txBody>
        </p:sp>
        <p:sp>
          <p:nvSpPr>
            <p:cNvPr id="29709" name="Text Box 11"/>
            <p:cNvSpPr txBox="1">
              <a:spLocks noChangeArrowheads="1"/>
            </p:cNvSpPr>
            <p:nvPr/>
          </p:nvSpPr>
          <p:spPr bwMode="auto">
            <a:xfrm>
              <a:off x="290" y="1922"/>
              <a:ext cx="23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u="none">
                  <a:solidFill>
                    <a:srgbClr val="FF0000"/>
                  </a:solidFill>
                  <a:latin typeface="Comic Sans MS" charset="0"/>
                </a:rPr>
                <a:t>B</a:t>
              </a:r>
              <a:endParaRPr lang="en-US" sz="2000" u="none">
                <a:solidFill>
                  <a:srgbClr val="FF0000"/>
                </a:solidFill>
                <a:latin typeface="timmons" charset="0"/>
              </a:endParaRPr>
            </a:p>
          </p:txBody>
        </p:sp>
      </p:grpSp>
      <p:sp>
        <p:nvSpPr>
          <p:cNvPr id="29705" name="Rectangle 13"/>
          <p:cNvSpPr>
            <a:spLocks noChangeArrowheads="1"/>
          </p:cNvSpPr>
          <p:nvPr/>
        </p:nvSpPr>
        <p:spPr bwMode="auto">
          <a:xfrm>
            <a:off x="304800" y="5029200"/>
            <a:ext cx="8458200" cy="142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Criptografia de chave simétrica: as chaves de cifra e de decifra são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idênticas</a:t>
            </a: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Criptografia de chaves assimétrica ou de chave pública: cifra-se com a chave pública, decifra-se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com a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chave privada do receptor, ou vice-versa</a:t>
            </a:r>
          </a:p>
        </p:txBody>
      </p:sp>
      <p:sp>
        <p:nvSpPr>
          <p:cNvPr id="29706" name="Text Box 14"/>
          <p:cNvSpPr txBox="1">
            <a:spLocks noChangeArrowheads="1"/>
          </p:cNvSpPr>
          <p:nvPr/>
        </p:nvSpPr>
        <p:spPr bwMode="auto">
          <a:xfrm>
            <a:off x="3668511" y="1447800"/>
            <a:ext cx="1499003" cy="707886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2000" u="none">
                <a:solidFill>
                  <a:srgbClr val="000000"/>
                </a:solidFill>
                <a:latin typeface="Tw Cen MT"/>
                <a:cs typeface="Tw Cen MT"/>
              </a:rPr>
              <a:t>Criptograma</a:t>
            </a:r>
          </a:p>
          <a:p>
            <a:pPr algn="ctr"/>
            <a:r>
              <a:rPr lang="pt-PT" sz="2000" u="none">
                <a:solidFill>
                  <a:srgbClr val="000000"/>
                </a:solidFill>
                <a:latin typeface="Tw Cen MT"/>
                <a:cs typeface="Tw Cen MT"/>
              </a:rPr>
              <a:t>(</a:t>
            </a:r>
            <a:r>
              <a:rPr lang="pt-PT" sz="2000" i="1" u="none">
                <a:solidFill>
                  <a:srgbClr val="000000"/>
                </a:solidFill>
                <a:latin typeface="Tw Cen MT"/>
                <a:cs typeface="Tw Cen MT"/>
              </a:rPr>
              <a:t>ciphertext</a:t>
            </a:r>
            <a:r>
              <a:rPr lang="pt-PT" sz="2000" u="none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</p:txBody>
      </p:sp>
      <p:sp>
        <p:nvSpPr>
          <p:cNvPr id="29707" name="Text Box 15"/>
          <p:cNvSpPr txBox="1">
            <a:spLocks noChangeArrowheads="1"/>
          </p:cNvSpPr>
          <p:nvPr/>
        </p:nvSpPr>
        <p:spPr bwMode="auto">
          <a:xfrm>
            <a:off x="6220150" y="1371600"/>
            <a:ext cx="2231375" cy="707886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2000" u="none">
                <a:solidFill>
                  <a:srgbClr val="000000"/>
                </a:solidFill>
                <a:latin typeface="Tw Cen MT"/>
                <a:cs typeface="Tw Cen MT"/>
              </a:rPr>
              <a:t>Mensagem em claro</a:t>
            </a:r>
          </a:p>
          <a:p>
            <a:pPr algn="ctr"/>
            <a:r>
              <a:rPr lang="pt-PT" sz="2000" u="none">
                <a:solidFill>
                  <a:srgbClr val="000000"/>
                </a:solidFill>
                <a:latin typeface="Tw Cen MT"/>
                <a:cs typeface="Tw Cen MT"/>
              </a:rPr>
              <a:t>(</a:t>
            </a:r>
            <a:r>
              <a:rPr lang="pt-PT" sz="2000" i="1" u="none">
                <a:solidFill>
                  <a:srgbClr val="000000"/>
                </a:solidFill>
                <a:latin typeface="Tw Cen MT"/>
                <a:cs typeface="Tw Cen MT"/>
              </a:rPr>
              <a:t>plaintext</a:t>
            </a:r>
            <a:r>
              <a:rPr lang="pt-PT" sz="2000" u="none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90786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pt-PT" sz="4000" dirty="0">
                <a:latin typeface="Tw Cen MT"/>
                <a:ea typeface="ＭＳ Ｐゴシック" charset="0"/>
                <a:cs typeface="Tw Cen MT"/>
              </a:rPr>
              <a:t>Dicionário da Academia das </a:t>
            </a:r>
            <a:r>
              <a:rPr lang="pt-PT" sz="4000" dirty="0" smtClean="0">
                <a:latin typeface="Tw Cen MT"/>
                <a:ea typeface="ＭＳ Ｐゴシック" charset="0"/>
                <a:cs typeface="Tw Cen MT"/>
              </a:rPr>
              <a:t>Ciências</a:t>
            </a:r>
            <a:endParaRPr lang="pt-PT" sz="40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70494"/>
            <a:ext cx="8305800" cy="4724400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100000"/>
              </a:lnSpc>
              <a:buNone/>
            </a:pPr>
            <a:r>
              <a:rPr lang="pt-PT" sz="1400" dirty="0">
                <a:latin typeface="Tw Cen MT"/>
                <a:ea typeface="ＭＳ Ｐゴシック" charset="0"/>
                <a:cs typeface="Tw Cen MT"/>
              </a:rPr>
              <a:t>Cifra – Códigos usados para esconder mensagens, chaves desses códigos, ....</a:t>
            </a:r>
          </a:p>
          <a:p>
            <a:pPr marL="0" indent="0" eaLnBrk="1" hangingPunct="1">
              <a:lnSpc>
                <a:spcPct val="100000"/>
              </a:lnSpc>
              <a:buNone/>
            </a:pPr>
            <a:r>
              <a:rPr lang="pt-PT" sz="1400" dirty="0">
                <a:latin typeface="Tw Cen MT"/>
                <a:ea typeface="ＭＳ Ｐゴシック" charset="0"/>
                <a:cs typeface="Tw Cen MT"/>
              </a:rPr>
              <a:t>Cifrado – Mensagem codificada, ...</a:t>
            </a:r>
          </a:p>
          <a:p>
            <a:pPr marL="0" indent="0" eaLnBrk="1" hangingPunct="1">
              <a:lnSpc>
                <a:spcPct val="100000"/>
              </a:lnSpc>
              <a:buNone/>
            </a:pPr>
            <a:r>
              <a:rPr lang="pt-PT" sz="1400" dirty="0">
                <a:latin typeface="Tw Cen MT"/>
                <a:ea typeface="ＭＳ Ｐゴシック" charset="0"/>
                <a:cs typeface="Tw Cen MT"/>
              </a:rPr>
              <a:t>Cifrar – </a:t>
            </a:r>
            <a:r>
              <a:rPr lang="pt-PT" sz="1400" dirty="0" err="1">
                <a:latin typeface="Tw Cen MT"/>
                <a:ea typeface="ＭＳ Ｐゴシック" charset="0"/>
                <a:cs typeface="Tw Cen MT"/>
              </a:rPr>
              <a:t>Acto</a:t>
            </a:r>
            <a:r>
              <a:rPr lang="pt-PT" sz="1400" dirty="0">
                <a:latin typeface="Tw Cen MT"/>
                <a:ea typeface="ＭＳ Ｐゴシック" charset="0"/>
                <a:cs typeface="Tw Cen MT"/>
              </a:rPr>
              <a:t> de escrever em código secreto, codificar, ...</a:t>
            </a:r>
          </a:p>
          <a:p>
            <a:pPr marL="0" indent="0" eaLnBrk="1" hangingPunct="1">
              <a:lnSpc>
                <a:spcPct val="100000"/>
              </a:lnSpc>
              <a:buNone/>
            </a:pPr>
            <a:endParaRPr lang="pt-PT" sz="1400" dirty="0">
              <a:latin typeface="Tw Cen MT"/>
              <a:ea typeface="ＭＳ Ｐゴシック" charset="0"/>
              <a:cs typeface="Tw Cen MT"/>
            </a:endParaRPr>
          </a:p>
          <a:p>
            <a:pPr marL="0" indent="0" eaLnBrk="1" hangingPunct="1">
              <a:lnSpc>
                <a:spcPct val="100000"/>
              </a:lnSpc>
              <a:buNone/>
            </a:pPr>
            <a:r>
              <a:rPr lang="pt-PT" sz="1400" dirty="0">
                <a:latin typeface="Tw Cen MT"/>
                <a:ea typeface="ＭＳ Ｐゴシック" charset="0"/>
                <a:cs typeface="Tw Cen MT"/>
              </a:rPr>
              <a:t>Cripta – gruta, caverna, local secreto, ...</a:t>
            </a:r>
          </a:p>
          <a:p>
            <a:pPr marL="0" indent="0" eaLnBrk="1" hangingPunct="1">
              <a:lnSpc>
                <a:spcPct val="100000"/>
              </a:lnSpc>
              <a:buNone/>
            </a:pPr>
            <a:r>
              <a:rPr lang="pt-PT" sz="1400" dirty="0">
                <a:latin typeface="Tw Cen MT"/>
                <a:ea typeface="ＭＳ Ｐゴシック" charset="0"/>
                <a:cs typeface="Tw Cen MT"/>
              </a:rPr>
              <a:t>Críptico – que diz respeito a uma cripta</a:t>
            </a:r>
          </a:p>
          <a:p>
            <a:pPr marL="0" indent="0" eaLnBrk="1" hangingPunct="1">
              <a:lnSpc>
                <a:spcPct val="100000"/>
              </a:lnSpc>
              <a:buNone/>
            </a:pPr>
            <a:r>
              <a:rPr lang="pt-PT" sz="1400" dirty="0" err="1">
                <a:latin typeface="Tw Cen MT"/>
                <a:ea typeface="ＭＳ Ｐゴシック" charset="0"/>
                <a:cs typeface="Tw Cen MT"/>
              </a:rPr>
              <a:t>Cript</a:t>
            </a:r>
            <a:r>
              <a:rPr lang="pt-PT" sz="1400" dirty="0">
                <a:latin typeface="Tw Cen MT"/>
                <a:ea typeface="ＭＳ Ｐゴシック" charset="0"/>
                <a:cs typeface="Tw Cen MT"/>
              </a:rPr>
              <a:t>(o) como prefixo – exprime noção de oculto</a:t>
            </a:r>
          </a:p>
          <a:p>
            <a:pPr marL="0" indent="0" eaLnBrk="1" hangingPunct="1">
              <a:lnSpc>
                <a:spcPct val="100000"/>
              </a:lnSpc>
              <a:buNone/>
            </a:pPr>
            <a:r>
              <a:rPr lang="pt-PT" sz="1400" dirty="0" err="1">
                <a:latin typeface="Tw Cen MT"/>
                <a:ea typeface="ＭＳ Ｐゴシック" charset="0"/>
                <a:cs typeface="Tw Cen MT"/>
              </a:rPr>
              <a:t>Criptogénese</a:t>
            </a:r>
            <a:r>
              <a:rPr lang="pt-PT" sz="1400" dirty="0">
                <a:latin typeface="Tw Cen MT"/>
                <a:ea typeface="ＭＳ Ｐゴシック" charset="0"/>
                <a:cs typeface="Tw Cen MT"/>
              </a:rPr>
              <a:t> – estado daquilo cuja origem é oculta</a:t>
            </a:r>
          </a:p>
          <a:p>
            <a:pPr marL="0" indent="0" eaLnBrk="1" hangingPunct="1">
              <a:lnSpc>
                <a:spcPct val="100000"/>
              </a:lnSpc>
              <a:buNone/>
            </a:pPr>
            <a:endParaRPr lang="pt-PT" sz="1400" dirty="0">
              <a:latin typeface="Tw Cen MT"/>
              <a:ea typeface="ＭＳ Ｐゴシック" charset="0"/>
              <a:cs typeface="Tw Cen MT"/>
            </a:endParaRPr>
          </a:p>
          <a:p>
            <a:pPr marL="0" indent="0" eaLnBrk="1" hangingPunct="1">
              <a:lnSpc>
                <a:spcPct val="100000"/>
              </a:lnSpc>
              <a:buNone/>
            </a:pPr>
            <a:r>
              <a:rPr lang="pt-PT" sz="1400" dirty="0">
                <a:latin typeface="Tw Cen MT"/>
                <a:ea typeface="ＭＳ Ｐゴシック" charset="0"/>
                <a:cs typeface="Tw Cen MT"/>
              </a:rPr>
              <a:t>Criptografia – Conjunto de técnicas que permitem esconder o conteúdo das mensagens</a:t>
            </a:r>
          </a:p>
          <a:p>
            <a:pPr marL="0" indent="0" eaLnBrk="1" hangingPunct="1">
              <a:lnSpc>
                <a:spcPct val="100000"/>
              </a:lnSpc>
              <a:buNone/>
            </a:pPr>
            <a:r>
              <a:rPr lang="pt-PT" sz="1400" dirty="0">
                <a:latin typeface="Tw Cen MT"/>
                <a:ea typeface="ＭＳ Ｐゴシック" charset="0"/>
                <a:cs typeface="Tw Cen MT"/>
              </a:rPr>
              <a:t>Criptográfico – o que é relativo à criptografia</a:t>
            </a:r>
          </a:p>
          <a:p>
            <a:pPr marL="0" indent="0" eaLnBrk="1" hangingPunct="1">
              <a:lnSpc>
                <a:spcPct val="100000"/>
              </a:lnSpc>
              <a:buNone/>
            </a:pPr>
            <a:r>
              <a:rPr lang="pt-PT" sz="1400" dirty="0">
                <a:latin typeface="Tw Cen MT"/>
                <a:ea typeface="ＭＳ Ｐゴシック" charset="0"/>
                <a:cs typeface="Tw Cen MT"/>
              </a:rPr>
              <a:t>Criptograma – Texto ou documento escrito em código</a:t>
            </a:r>
          </a:p>
          <a:p>
            <a:pPr marL="0" indent="0" eaLnBrk="1" hangingPunct="1">
              <a:lnSpc>
                <a:spcPct val="100000"/>
              </a:lnSpc>
              <a:buNone/>
            </a:pPr>
            <a:endParaRPr lang="pt-PT" sz="1400" dirty="0">
              <a:latin typeface="Tw Cen MT"/>
              <a:ea typeface="ＭＳ Ｐゴシック" charset="0"/>
              <a:cs typeface="Tw Cen MT"/>
            </a:endParaRPr>
          </a:p>
          <a:p>
            <a:pPr marL="0" indent="0" eaLnBrk="1" hangingPunct="1">
              <a:lnSpc>
                <a:spcPct val="100000"/>
              </a:lnSpc>
              <a:buNone/>
            </a:pPr>
            <a:r>
              <a:rPr lang="pt-PT" sz="1400" dirty="0">
                <a:latin typeface="Tw Cen MT"/>
                <a:ea typeface="ＭＳ Ｐゴシック" charset="0"/>
                <a:cs typeface="Tw Cen MT"/>
              </a:rPr>
              <a:t>Decifração – </a:t>
            </a:r>
            <a:r>
              <a:rPr lang="pt-PT" sz="1400" dirty="0" err="1">
                <a:latin typeface="Tw Cen MT"/>
                <a:ea typeface="ＭＳ Ｐゴシック" charset="0"/>
                <a:cs typeface="Tw Cen MT"/>
              </a:rPr>
              <a:t>Acto</a:t>
            </a:r>
            <a:r>
              <a:rPr lang="pt-PT" sz="1400" dirty="0">
                <a:latin typeface="Tw Cen MT"/>
                <a:ea typeface="ＭＳ Ｐゴシック" charset="0"/>
                <a:cs typeface="Tw Cen MT"/>
              </a:rPr>
              <a:t> ou efeito de decifrar, leitura de uma mensagem cifrada, ...</a:t>
            </a:r>
          </a:p>
          <a:p>
            <a:pPr marL="0" indent="0" eaLnBrk="1" hangingPunct="1">
              <a:lnSpc>
                <a:spcPct val="100000"/>
              </a:lnSpc>
              <a:buNone/>
            </a:pPr>
            <a:r>
              <a:rPr lang="pt-PT" sz="1400" dirty="0">
                <a:latin typeface="Tw Cen MT"/>
                <a:ea typeface="ＭＳ Ｐゴシック" charset="0"/>
                <a:cs typeface="Tw Cen MT"/>
              </a:rPr>
              <a:t>Decifrar – Conseguir ler uma mensagem cifrada</a:t>
            </a:r>
          </a:p>
          <a:p>
            <a:pPr marL="0" indent="0" eaLnBrk="1" hangingPunct="1">
              <a:lnSpc>
                <a:spcPct val="100000"/>
              </a:lnSpc>
              <a:buNone/>
            </a:pPr>
            <a:r>
              <a:rPr lang="pt-PT" sz="1400" dirty="0">
                <a:latin typeface="Tw Cen MT"/>
                <a:ea typeface="ＭＳ Ｐゴシック" charset="0"/>
                <a:cs typeface="Tw Cen MT"/>
              </a:rPr>
              <a:t>Decifrável – Aquilo que pode ser decifrado</a:t>
            </a:r>
          </a:p>
          <a:p>
            <a:pPr marL="0" indent="0" eaLnBrk="1" hangingPunct="1">
              <a:lnSpc>
                <a:spcPct val="100000"/>
              </a:lnSpc>
              <a:buNone/>
            </a:pPr>
            <a:endParaRPr lang="pt-PT" sz="1400" dirty="0">
              <a:latin typeface="Tw Cen MT"/>
              <a:ea typeface="ＭＳ Ｐゴシック" charset="0"/>
              <a:cs typeface="Tw Cen MT"/>
            </a:endParaRPr>
          </a:p>
          <a:p>
            <a:pPr marL="0" indent="0" eaLnBrk="1" hangingPunct="1">
              <a:lnSpc>
                <a:spcPct val="100000"/>
              </a:lnSpc>
              <a:buNone/>
            </a:pPr>
            <a:r>
              <a:rPr lang="pt-PT" sz="1400" dirty="0" err="1">
                <a:latin typeface="Tw Cen MT"/>
                <a:ea typeface="ＭＳ Ｐゴシック" charset="0"/>
                <a:cs typeface="Tw Cen MT"/>
              </a:rPr>
              <a:t>Criptar</a:t>
            </a:r>
            <a:r>
              <a:rPr lang="pt-PT" sz="1400" dirty="0">
                <a:latin typeface="Tw Cen MT"/>
                <a:ea typeface="ＭＳ Ｐゴシック" charset="0"/>
                <a:cs typeface="Tw Cen MT"/>
              </a:rPr>
              <a:t>, encriptar, desencriptar, ... – </a:t>
            </a:r>
            <a:r>
              <a:rPr lang="pt-PT" sz="1400" dirty="0" smtClean="0">
                <a:latin typeface="Tw Cen MT"/>
                <a:ea typeface="ＭＳ Ｐゴシック" charset="0"/>
                <a:cs typeface="Tw Cen MT"/>
              </a:rPr>
              <a:t>são palavras desnecessárias, não estão presentes pois são estrangeiros inúteis</a:t>
            </a:r>
            <a:endParaRPr lang="pt-PT" sz="1400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4117116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Criptografia de chave sim</a:t>
            </a:r>
            <a:r>
              <a:rPr lang="pt-PT" altLang="ja-JP" sz="4800" dirty="0">
                <a:latin typeface="Tw Cen MT"/>
                <a:ea typeface="ヒラギノ角ゴ Pro W3" charset="0"/>
                <a:cs typeface="Tw Cen MT"/>
              </a:rPr>
              <a:t>étrica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pic>
        <p:nvPicPr>
          <p:cNvPr id="32772" name="Picture 9" descr="Al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306" y="1417638"/>
            <a:ext cx="636588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3" name="Rectangle 10"/>
          <p:cNvSpPr>
            <a:spLocks noChangeArrowheads="1"/>
          </p:cNvSpPr>
          <p:nvPr/>
        </p:nvSpPr>
        <p:spPr bwMode="auto">
          <a:xfrm>
            <a:off x="1982788" y="2573338"/>
            <a:ext cx="1392237" cy="8032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Text Box 11"/>
          <p:cNvSpPr txBox="1">
            <a:spLocks noChangeArrowheads="1"/>
          </p:cNvSpPr>
          <p:nvPr/>
        </p:nvSpPr>
        <p:spPr bwMode="auto">
          <a:xfrm>
            <a:off x="2133600" y="2667000"/>
            <a:ext cx="1143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u="none">
                <a:latin typeface="Comic Sans MS" charset="0"/>
              </a:rPr>
              <a:t>Algoritmo de cifra</a:t>
            </a:r>
          </a:p>
        </p:txBody>
      </p:sp>
      <p:sp>
        <p:nvSpPr>
          <p:cNvPr id="32775" name="Rectangle 12"/>
          <p:cNvSpPr>
            <a:spLocks noChangeArrowheads="1"/>
          </p:cNvSpPr>
          <p:nvPr/>
        </p:nvSpPr>
        <p:spPr bwMode="auto">
          <a:xfrm>
            <a:off x="5029200" y="2571750"/>
            <a:ext cx="1524000" cy="8032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6" name="Line 14"/>
          <p:cNvSpPr>
            <a:spLocks noChangeShapeType="1"/>
          </p:cNvSpPr>
          <p:nvPr/>
        </p:nvSpPr>
        <p:spPr bwMode="auto">
          <a:xfrm flipV="1">
            <a:off x="3352800" y="29718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7" name="Line 15"/>
          <p:cNvSpPr>
            <a:spLocks noChangeShapeType="1"/>
          </p:cNvSpPr>
          <p:nvPr/>
        </p:nvSpPr>
        <p:spPr bwMode="auto">
          <a:xfrm flipH="1">
            <a:off x="2678113" y="2193925"/>
            <a:ext cx="1587" cy="3921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2778" name="Picture 16" descr="Bo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625" y="1465262"/>
            <a:ext cx="663575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9" name="Line 17"/>
          <p:cNvSpPr>
            <a:spLocks noChangeShapeType="1"/>
          </p:cNvSpPr>
          <p:nvPr/>
        </p:nvSpPr>
        <p:spPr bwMode="auto">
          <a:xfrm>
            <a:off x="1371600" y="2971800"/>
            <a:ext cx="5984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18"/>
          <p:cNvSpPr>
            <a:spLocks noChangeShapeType="1"/>
          </p:cNvSpPr>
          <p:nvPr/>
        </p:nvSpPr>
        <p:spPr bwMode="auto">
          <a:xfrm>
            <a:off x="6553200" y="2971800"/>
            <a:ext cx="6746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Line 24"/>
          <p:cNvSpPr>
            <a:spLocks noChangeShapeType="1"/>
          </p:cNvSpPr>
          <p:nvPr/>
        </p:nvSpPr>
        <p:spPr bwMode="auto">
          <a:xfrm flipH="1">
            <a:off x="5559425" y="2143125"/>
            <a:ext cx="1588" cy="3921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5" name="Text Box 26"/>
          <p:cNvSpPr txBox="1">
            <a:spLocks noChangeArrowheads="1"/>
          </p:cNvSpPr>
          <p:nvPr/>
        </p:nvSpPr>
        <p:spPr bwMode="auto">
          <a:xfrm>
            <a:off x="3048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>
                <a:latin typeface="Tw Cen MT"/>
                <a:cs typeface="Tw Cen MT"/>
              </a:rPr>
              <a:t>Mensagem em claro, </a:t>
            </a:r>
            <a:r>
              <a:rPr lang="pt-PT" sz="1800" u="none">
                <a:solidFill>
                  <a:schemeClr val="hlink"/>
                </a:solidFill>
                <a:latin typeface="Tw Cen MT"/>
                <a:cs typeface="Tw Cen MT"/>
              </a:rPr>
              <a:t>M</a:t>
            </a:r>
          </a:p>
        </p:txBody>
      </p:sp>
      <p:sp>
        <p:nvSpPr>
          <p:cNvPr id="32786" name="Text Box 27"/>
          <p:cNvSpPr txBox="1">
            <a:spLocks noChangeArrowheads="1"/>
          </p:cNvSpPr>
          <p:nvPr/>
        </p:nvSpPr>
        <p:spPr bwMode="auto">
          <a:xfrm>
            <a:off x="3860020" y="2438400"/>
            <a:ext cx="62862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solidFill>
                  <a:srgbClr val="FF0000"/>
                </a:solidFill>
                <a:latin typeface="Tw Cen MT"/>
                <a:cs typeface="Tw Cen MT"/>
              </a:rPr>
              <a:t>{M}</a:t>
            </a:r>
            <a:r>
              <a:rPr lang="en-US" sz="2000" u="none" baseline="-25000">
                <a:solidFill>
                  <a:srgbClr val="FF0000"/>
                </a:solidFill>
                <a:latin typeface="Tw Cen MT"/>
                <a:cs typeface="Tw Cen MT"/>
              </a:rPr>
              <a:t>k</a:t>
            </a:r>
            <a:endParaRPr lang="en-US" sz="2000" u="none">
              <a:solidFill>
                <a:srgbClr val="FF0000"/>
              </a:solidFill>
              <a:latin typeface="Tw Cen MT"/>
              <a:cs typeface="Tw Cen MT"/>
            </a:endParaRPr>
          </a:p>
        </p:txBody>
      </p:sp>
      <p:sp>
        <p:nvSpPr>
          <p:cNvPr id="32787" name="Text Box 35"/>
          <p:cNvSpPr txBox="1">
            <a:spLocks noChangeArrowheads="1"/>
          </p:cNvSpPr>
          <p:nvPr/>
        </p:nvSpPr>
        <p:spPr bwMode="auto">
          <a:xfrm>
            <a:off x="5105400" y="2667000"/>
            <a:ext cx="1447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u="none">
                <a:latin typeface="Comic Sans MS" charset="0"/>
              </a:rPr>
              <a:t>Algoritmo de decifra</a:t>
            </a:r>
          </a:p>
        </p:txBody>
      </p:sp>
      <p:sp>
        <p:nvSpPr>
          <p:cNvPr id="32788" name="Text Box 36"/>
          <p:cNvSpPr txBox="1">
            <a:spLocks noChangeArrowheads="1"/>
          </p:cNvSpPr>
          <p:nvPr/>
        </p:nvSpPr>
        <p:spPr bwMode="auto">
          <a:xfrm>
            <a:off x="6781800" y="22860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>
                <a:latin typeface="Tw Cen MT"/>
                <a:cs typeface="Tw Cen MT"/>
              </a:rPr>
              <a:t>Mensagem em claro, </a:t>
            </a:r>
            <a:r>
              <a:rPr lang="pt-PT" sz="1800" u="none">
                <a:solidFill>
                  <a:schemeClr val="hlink"/>
                </a:solidFill>
                <a:latin typeface="Tw Cen MT"/>
                <a:cs typeface="Tw Cen MT"/>
              </a:rPr>
              <a:t>M</a:t>
            </a:r>
          </a:p>
        </p:txBody>
      </p:sp>
      <p:sp>
        <p:nvSpPr>
          <p:cNvPr id="32789" name="Text Box 37"/>
          <p:cNvSpPr txBox="1">
            <a:spLocks noChangeArrowheads="1"/>
          </p:cNvSpPr>
          <p:nvPr/>
        </p:nvSpPr>
        <p:spPr bwMode="auto">
          <a:xfrm>
            <a:off x="6814705" y="3276600"/>
            <a:ext cx="13851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solidFill>
                  <a:srgbClr val="FF0000"/>
                </a:solidFill>
                <a:latin typeface="Tw Cen MT"/>
                <a:cs typeface="Tw Cen MT"/>
              </a:rPr>
              <a:t>M = {{M}</a:t>
            </a:r>
            <a:r>
              <a:rPr lang="en-US" sz="2000" u="none" baseline="-25000">
                <a:solidFill>
                  <a:srgbClr val="FF0000"/>
                </a:solidFill>
                <a:latin typeface="Tw Cen MT"/>
                <a:cs typeface="Tw Cen MT"/>
              </a:rPr>
              <a:t>k</a:t>
            </a:r>
            <a:r>
              <a:rPr lang="en-US" sz="2000" u="none">
                <a:solidFill>
                  <a:srgbClr val="FF0000"/>
                </a:solidFill>
                <a:latin typeface="Tw Cen MT"/>
                <a:cs typeface="Tw Cen MT"/>
              </a:rPr>
              <a:t>}</a:t>
            </a:r>
            <a:r>
              <a:rPr lang="en-US" sz="2000" u="none" baseline="-25000">
                <a:solidFill>
                  <a:srgbClr val="FF0000"/>
                </a:solidFill>
                <a:latin typeface="Tw Cen MT"/>
                <a:cs typeface="Tw Cen MT"/>
              </a:rPr>
              <a:t>k</a:t>
            </a:r>
            <a:endParaRPr lang="en-US" sz="2000" u="none">
              <a:solidFill>
                <a:srgbClr val="FF0000"/>
              </a:solidFill>
              <a:latin typeface="Tw Cen MT"/>
              <a:cs typeface="Tw Cen MT"/>
            </a:endParaRPr>
          </a:p>
        </p:txBody>
      </p:sp>
      <p:sp>
        <p:nvSpPr>
          <p:cNvPr id="32790" name="Rectangle 38"/>
          <p:cNvSpPr>
            <a:spLocks noGrp="1" noChangeArrowheads="1"/>
          </p:cNvSpPr>
          <p:nvPr>
            <p:ph type="body" idx="1"/>
          </p:nvPr>
        </p:nvSpPr>
        <p:spPr>
          <a:xfrm>
            <a:off x="422727" y="4283690"/>
            <a:ext cx="8264073" cy="2057400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A Alice e o Bob partilham uma chave criptogr</a:t>
            </a:r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áfica, K</a:t>
            </a:r>
          </a:p>
          <a:p>
            <a:pPr eaLnBrk="1" hangingPunct="1">
              <a:lnSpc>
                <a:spcPct val="100000"/>
              </a:lnSpc>
            </a:pPr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Os algoritmos de cifra e de decifra usam a mesma chave</a:t>
            </a:r>
          </a:p>
          <a:p>
            <a:pPr eaLnBrk="1" hangingPunct="1">
              <a:lnSpc>
                <a:spcPct val="100000"/>
              </a:lnSpc>
            </a:pPr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Notação: {M}</a:t>
            </a:r>
            <a:r>
              <a:rPr lang="pt-PT" altLang="ja-JP" sz="2000" baseline="-25000" dirty="0">
                <a:latin typeface="Tw Cen MT"/>
                <a:ea typeface="ヒラギノ角ゴ Pro W3" charset="0"/>
                <a:cs typeface="Tw Cen MT"/>
              </a:rPr>
              <a:t>k</a:t>
            </a:r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=Cifra(M,K)   M=Decifra({M}</a:t>
            </a:r>
            <a:r>
              <a:rPr lang="pt-PT" altLang="ja-JP" sz="2000" baseline="-25000" dirty="0">
                <a:latin typeface="Tw Cen MT"/>
                <a:ea typeface="ヒラギノ角ゴ Pro W3" charset="0"/>
                <a:cs typeface="Tw Cen MT"/>
              </a:rPr>
              <a:t>k</a:t>
            </a:r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) 	ou  M = {{M}</a:t>
            </a:r>
            <a:r>
              <a:rPr lang="pt-PT" altLang="ja-JP" sz="2000" baseline="-25000" dirty="0">
                <a:latin typeface="Tw Cen MT"/>
                <a:ea typeface="ヒラギノ角ゴ Pro W3" charset="0"/>
                <a:cs typeface="Tw Cen MT"/>
              </a:rPr>
              <a:t>k</a:t>
            </a:r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}</a:t>
            </a:r>
            <a:r>
              <a:rPr lang="pt-PT" altLang="ja-JP" sz="2000" baseline="-25000" dirty="0">
                <a:latin typeface="Tw Cen MT"/>
                <a:ea typeface="ヒラギノ角ゴ Pro W3" charset="0"/>
                <a:cs typeface="Tw Cen MT"/>
              </a:rPr>
              <a:t>k</a:t>
            </a:r>
          </a:p>
          <a:p>
            <a:pPr eaLnBrk="1" hangingPunct="1">
              <a:lnSpc>
                <a:spcPct val="100000"/>
              </a:lnSpc>
            </a:pPr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É frequente o algoritmo cifrar ou decifrar de cada vez uma sequência de bits (ou bloco) de acordo com uma certa dimensão da chave, pelo que é aplicado repetidamente até cifrar todos os dados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</p:txBody>
      </p:sp>
      <p:pic>
        <p:nvPicPr>
          <p:cNvPr id="32791" name="Picture 39" descr="Ev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200400"/>
            <a:ext cx="6365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 Box 22"/>
          <p:cNvSpPr txBox="1">
            <a:spLocks noChangeArrowheads="1"/>
          </p:cNvSpPr>
          <p:nvPr/>
        </p:nvSpPr>
        <p:spPr bwMode="auto">
          <a:xfrm>
            <a:off x="2502313" y="1720850"/>
            <a:ext cx="354774" cy="31463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u="none" dirty="0">
                <a:solidFill>
                  <a:srgbClr val="FF0000"/>
                </a:solidFill>
                <a:latin typeface="Tw Cen MT"/>
                <a:cs typeface="Tw Cen MT"/>
              </a:rPr>
              <a:t>K</a:t>
            </a:r>
          </a:p>
        </p:txBody>
      </p:sp>
      <p:sp>
        <p:nvSpPr>
          <p:cNvPr id="28" name="Text Box 22"/>
          <p:cNvSpPr txBox="1">
            <a:spLocks noChangeArrowheads="1"/>
          </p:cNvSpPr>
          <p:nvPr/>
        </p:nvSpPr>
        <p:spPr bwMode="auto">
          <a:xfrm>
            <a:off x="5382038" y="1656556"/>
            <a:ext cx="354774" cy="31463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u="none" dirty="0">
                <a:solidFill>
                  <a:srgbClr val="FF0000"/>
                </a:solidFill>
                <a:latin typeface="Tw Cen MT"/>
                <a:cs typeface="Tw Cen MT"/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389363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39888"/>
            <a:ext cx="8715375" cy="1118351"/>
          </a:xfrm>
        </p:spPr>
        <p:txBody>
          <a:bodyPr>
            <a:noAutofit/>
          </a:bodyPr>
          <a:lstStyle/>
          <a:p>
            <a:pPr eaLnBrk="1" hangingPunct="1"/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Problema </a:t>
            </a:r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da confidencialidade</a:t>
            </a:r>
          </a:p>
        </p:txBody>
      </p:sp>
      <p:sp>
        <p:nvSpPr>
          <p:cNvPr id="33796" name="Rectangle 3"/>
          <p:cNvSpPr>
            <a:spLocks noChangeArrowheads="1"/>
          </p:cNvSpPr>
          <p:nvPr/>
        </p:nvSpPr>
        <p:spPr bwMode="auto">
          <a:xfrm>
            <a:off x="304800" y="1358239"/>
            <a:ext cx="8458200" cy="5332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algoritmo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criptográfico será tanto melhor quanto mais difícil for, sem se conhecer a chave, obter o texto original a partir do texto cifrado. A eficácia de um ataque depende de dois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factores: 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dirty="0">
                <a:solidFill>
                  <a:srgbClr val="000000"/>
                </a:solidFill>
                <a:latin typeface="Tw Cen MT"/>
                <a:cs typeface="Tw Cen MT"/>
              </a:rPr>
              <a:t>	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Qualidade do a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lgoritmo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de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cifra, 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	D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omínio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da geração da chave, isto é, número de bits ou tamanho da chave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Métodos de ataque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: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571500" lvl="1" defTabSz="762000" eaLnBrk="0" hangingPunct="0">
              <a:lnSpc>
                <a:spcPct val="90000"/>
              </a:lnSpc>
            </a:pPr>
            <a:r>
              <a:rPr lang="pt-PT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Cripto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analíticos - baseiam-se nos métodos  matemáticos utilizados  em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criptografia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571500" lvl="1"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Força bruta - baseiam-se na exploração sistemática de todas as  chaves possíveis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Nenhum algoritmo criptográfico é inteiramente seguro se o número de bits da chave tornar um ataque 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força bruta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realista no quadro de dois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factores: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dirty="0">
                <a:solidFill>
                  <a:srgbClr val="000000"/>
                </a:solidFill>
                <a:latin typeface="Tw Cen MT"/>
                <a:cs typeface="Tw Cen MT"/>
              </a:rPr>
              <a:t>	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O 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valor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da informação (valor em condições espaço vs.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empo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dirty="0">
                <a:solidFill>
                  <a:srgbClr val="000000"/>
                </a:solidFill>
                <a:latin typeface="Tw Cen MT"/>
                <a:cs typeface="Tw Cen MT"/>
              </a:rPr>
              <a:t>	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A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capacidade computacional disponível do atacante</a:t>
            </a:r>
          </a:p>
        </p:txBody>
      </p:sp>
    </p:spTree>
    <p:extLst>
      <p:ext uri="{BB962C8B-B14F-4D97-AF65-F5344CB8AC3E}">
        <p14:creationId xmlns:p14="http://schemas.microsoft.com/office/powerpoint/2010/main" val="39306376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Ataques força bruta</a:t>
            </a:r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457200" y="1417638"/>
            <a:ext cx="8382000" cy="5084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Se uma chave tiver 128 bits então há cerca de 3,4 x 10</a:t>
            </a:r>
            <a:r>
              <a:rPr lang="pt-PT" sz="2000" u="none" baseline="30000" dirty="0">
                <a:latin typeface="Tw Cen MT"/>
                <a:cs typeface="Tw Cen MT"/>
              </a:rPr>
              <a:t>38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  <a:r>
              <a:rPr lang="pt-PT" sz="2000" u="none" dirty="0" smtClean="0">
                <a:latin typeface="Tw Cen MT"/>
                <a:cs typeface="Tw Cen MT"/>
              </a:rPr>
              <a:t>combinações diferentes.</a:t>
            </a: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Se for possível arranjar um bilião (10</a:t>
            </a:r>
            <a:r>
              <a:rPr lang="pt-PT" sz="2000" u="none" baseline="30000" dirty="0">
                <a:latin typeface="Tw Cen MT"/>
                <a:cs typeface="Tw Cen MT"/>
              </a:rPr>
              <a:t>9</a:t>
            </a:r>
            <a:r>
              <a:rPr lang="pt-PT" sz="2000" u="none" dirty="0">
                <a:latin typeface="Tw Cen MT"/>
                <a:cs typeface="Tw Cen MT"/>
              </a:rPr>
              <a:t>) de computadores, capazes de testarem um bilião de chaves por segundo cada um, é possível testar 10</a:t>
            </a:r>
            <a:r>
              <a:rPr lang="pt-PT" sz="2000" u="none" baseline="30000" dirty="0">
                <a:latin typeface="Tw Cen MT"/>
                <a:cs typeface="Tw Cen MT"/>
              </a:rPr>
              <a:t>18</a:t>
            </a:r>
            <a:r>
              <a:rPr lang="pt-PT" sz="2000" u="none" dirty="0">
                <a:latin typeface="Tw Cen MT"/>
                <a:cs typeface="Tw Cen MT"/>
              </a:rPr>
              <a:t> chaves por segundo. Neste caso são necessários 10</a:t>
            </a:r>
            <a:r>
              <a:rPr lang="pt-PT" sz="2000" u="none" baseline="30000" dirty="0">
                <a:latin typeface="Tw Cen MT"/>
                <a:cs typeface="Tw Cen MT"/>
              </a:rPr>
              <a:t>13</a:t>
            </a:r>
            <a:r>
              <a:rPr lang="pt-PT" sz="2000" u="none" dirty="0">
                <a:latin typeface="Tw Cen MT"/>
                <a:cs typeface="Tw Cen MT"/>
              </a:rPr>
              <a:t> anos para completar o ataque a uma chave de 128 bits. 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Estima-se que  a idade do universo é de cerca de 10</a:t>
            </a:r>
            <a:r>
              <a:rPr lang="pt-PT" sz="2000" u="none" baseline="30000" dirty="0">
                <a:latin typeface="Tw Cen MT"/>
                <a:cs typeface="Tw Cen MT"/>
              </a:rPr>
              <a:t>10</a:t>
            </a:r>
            <a:r>
              <a:rPr lang="pt-PT" sz="2000" u="none" dirty="0">
                <a:latin typeface="Tw Cen MT"/>
                <a:cs typeface="Tw Cen MT"/>
              </a:rPr>
              <a:t> anos !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No entanto, se a chave tiver 54 bits, então há apenas cerca de 6 x 10</a:t>
            </a:r>
            <a:r>
              <a:rPr lang="pt-PT" sz="2000" u="none" baseline="30000" dirty="0">
                <a:latin typeface="Tw Cen MT"/>
                <a:cs typeface="Tw Cen MT"/>
              </a:rPr>
              <a:t>16</a:t>
            </a:r>
            <a:r>
              <a:rPr lang="pt-PT" sz="2000" u="none" dirty="0">
                <a:latin typeface="Tw Cen MT"/>
                <a:cs typeface="Tw Cen MT"/>
              </a:rPr>
              <a:t> combinações. Com o mesmo poder computacional (teste de 10</a:t>
            </a:r>
            <a:r>
              <a:rPr lang="pt-PT" sz="2000" u="none" baseline="30000" dirty="0">
                <a:latin typeface="Tw Cen MT"/>
                <a:cs typeface="Tw Cen MT"/>
              </a:rPr>
              <a:t>18</a:t>
            </a:r>
            <a:r>
              <a:rPr lang="pt-PT" sz="2000" u="none" dirty="0">
                <a:latin typeface="Tw Cen MT"/>
                <a:cs typeface="Tw Cen MT"/>
              </a:rPr>
              <a:t> chaves por segundo), </a:t>
            </a: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é possível testar todas as hipóteses em menos de 1 segundo.</a:t>
            </a:r>
            <a:endParaRPr lang="pt-PT" sz="2000" u="none" dirty="0"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Conclusão: chaves geradas de forma </a:t>
            </a:r>
            <a:r>
              <a:rPr lang="pt-PT" sz="2000" u="none" dirty="0" smtClean="0">
                <a:latin typeface="Tw Cen MT"/>
                <a:ea typeface="ヒラギノ角ゴ Pro W3" charset="0"/>
                <a:cs typeface="Tw Cen MT"/>
              </a:rPr>
              <a:t>“aleatória perfeita”, 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com um número de bits suficientemente grande, são relativamente seguras quando sujeitas a ataques do tipo </a:t>
            </a:r>
            <a:r>
              <a:rPr lang="ja-JP" altLang="pt-PT" sz="2000" u="none" dirty="0">
                <a:latin typeface="Tw Cen MT"/>
                <a:ea typeface="ヒラギノ角ゴ Pro W3" charset="0"/>
                <a:cs typeface="Tw Cen MT"/>
              </a:rPr>
              <a:t>“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força bruta</a:t>
            </a:r>
            <a:r>
              <a:rPr lang="ja-JP" altLang="pt-PT" sz="2000" u="none" dirty="0">
                <a:latin typeface="Tw Cen MT"/>
                <a:ea typeface="ヒラギノ角ゴ Pro W3" charset="0"/>
                <a:cs typeface="Tw Cen MT"/>
              </a:rPr>
              <a:t>”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98795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5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 teoria e a prática</a:t>
            </a:r>
          </a:p>
        </p:txBody>
      </p:sp>
      <p:sp>
        <p:nvSpPr>
          <p:cNvPr id="35844" name="Rectangle 3"/>
          <p:cNvSpPr>
            <a:spLocks noChangeArrowheads="1"/>
          </p:cNvSpPr>
          <p:nvPr/>
        </p:nvSpPr>
        <p:spPr bwMode="auto">
          <a:xfrm>
            <a:off x="457200" y="1656937"/>
            <a:ext cx="8382000" cy="480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A análise anterior pressupõe que há uma distribuição perfeita da probabilidade de se ter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seleccionado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uma dada chave em todo o universo possível. Na prática tais geradores perfeitos de chaves não existem e o atacante pode, conhecendo alguma das fraquezas do gerador de chaves, ir analisar um espaço de pesquisa muito mais reduzido.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O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m</a:t>
            </a:r>
            <a:r>
              <a:rPr lang="pt-PT" altLang="ja-JP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étodo 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cs typeface="Tw Cen MT"/>
              </a:rPr>
              <a:t>de ataque mais fácil consiste em tentar “</a:t>
            </a:r>
            <a:r>
              <a:rPr lang="pt-PT" altLang="ja-JP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advinhar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cs typeface="Tw Cen MT"/>
              </a:rPr>
              <a:t>” a semente usada no processo de geração.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  <a:buFontTx/>
              <a:buChar char="•"/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Por outro lado, certas chaves são inadequadas e são facilmente quebradas conhecendo o algoritmo usado e por isso não podem ser usadas.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Ou seja, na prática, a geração de chaves adequadas é um problema muito delicado e os ataques de força bruta quase nunca são realizados de forma 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cega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a todo o universo de chaves possíveis.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Conclus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ão: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é necessário ter uma atitude “cautelosa” face a esta questão.</a:t>
            </a:r>
            <a:endParaRPr lang="pt-PT" sz="20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298181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A</a:t>
            </a:r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lgoritmos criptográficos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36868" name="Rectangle 3"/>
          <p:cNvSpPr>
            <a:spLocks noChangeArrowheads="1"/>
          </p:cNvSpPr>
          <p:nvPr/>
        </p:nvSpPr>
        <p:spPr bwMode="auto">
          <a:xfrm>
            <a:off x="457200" y="1417638"/>
            <a:ext cx="8229599" cy="514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800" u="none" dirty="0">
                <a:latin typeface="Tw Cen MT"/>
                <a:cs typeface="Tw Cen MT"/>
              </a:rPr>
              <a:t>Não é possível provar matematicamente que um algoritmo criptográfico não tem falhas capazes de o tornar frágil perante ataques </a:t>
            </a:r>
            <a:r>
              <a:rPr lang="pt-PT" sz="2800" u="none" dirty="0" err="1" smtClean="0">
                <a:latin typeface="Tw Cen MT"/>
                <a:cs typeface="Tw Cen MT"/>
              </a:rPr>
              <a:t>cripto</a:t>
            </a:r>
            <a:r>
              <a:rPr lang="pt-PT" sz="2800" dirty="0">
                <a:latin typeface="Tw Cen MT"/>
                <a:cs typeface="Tw Cen MT"/>
              </a:rPr>
              <a:t>-</a:t>
            </a:r>
            <a:r>
              <a:rPr lang="pt-PT" sz="2800" u="none" dirty="0" smtClean="0">
                <a:latin typeface="Tw Cen MT"/>
                <a:cs typeface="Tw Cen MT"/>
              </a:rPr>
              <a:t>analíticos</a:t>
            </a:r>
            <a:r>
              <a:rPr lang="pt-PT" sz="2800" u="none" dirty="0">
                <a:latin typeface="Tw Cen MT"/>
                <a:cs typeface="Tw Cen MT"/>
              </a:rPr>
              <a:t>. 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800" u="none" dirty="0">
                <a:latin typeface="Tw Cen MT"/>
                <a:cs typeface="Tw Cen MT"/>
              </a:rPr>
              <a:t>Só se consegue provar </a:t>
            </a:r>
            <a:r>
              <a:rPr lang="pt-PT" sz="2800" u="none" dirty="0" err="1">
                <a:latin typeface="Tw Cen MT"/>
                <a:cs typeface="Tw Cen MT"/>
              </a:rPr>
              <a:t>exactamente</a:t>
            </a:r>
            <a:r>
              <a:rPr lang="pt-PT" sz="2800" u="none" dirty="0">
                <a:latin typeface="Tw Cen MT"/>
                <a:cs typeface="Tw Cen MT"/>
              </a:rPr>
              <a:t> o contrário, através de exemplos. </a:t>
            </a:r>
            <a:r>
              <a:rPr lang="en-US" sz="2800" u="none" dirty="0">
                <a:latin typeface="Tw Cen MT"/>
                <a:cs typeface="Tw Cen MT"/>
                <a:sym typeface="Wingdings" charset="0"/>
              </a:rPr>
              <a:t></a:t>
            </a:r>
            <a:endParaRPr lang="pt-PT" sz="2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800" u="none" dirty="0">
                <a:latin typeface="Tw Cen MT"/>
                <a:cs typeface="Tw Cen MT"/>
              </a:rPr>
              <a:t>A segurança de um método é pois baseada em: 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800" dirty="0">
                <a:latin typeface="Tw Cen MT"/>
                <a:cs typeface="Tw Cen MT"/>
              </a:rPr>
              <a:t>	</a:t>
            </a:r>
            <a:r>
              <a:rPr lang="pt-PT" sz="2800" u="none" dirty="0" smtClean="0">
                <a:latin typeface="Tw Cen MT"/>
                <a:cs typeface="Tw Cen MT"/>
              </a:rPr>
              <a:t>o algoritmo mesmo </a:t>
            </a:r>
            <a:r>
              <a:rPr lang="pt-PT" sz="2800" u="none" dirty="0">
                <a:latin typeface="Tw Cen MT"/>
                <a:cs typeface="Tw Cen MT"/>
              </a:rPr>
              <a:t>ser público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800" dirty="0">
                <a:latin typeface="Tw Cen MT"/>
                <a:cs typeface="Tw Cen MT"/>
              </a:rPr>
              <a:t>	</a:t>
            </a:r>
            <a:r>
              <a:rPr lang="pt-PT" sz="2800" u="none" dirty="0" smtClean="0">
                <a:latin typeface="Tw Cen MT"/>
                <a:cs typeface="Tw Cen MT"/>
              </a:rPr>
              <a:t>estar </a:t>
            </a:r>
            <a:r>
              <a:rPr lang="pt-PT" sz="2800" u="none" dirty="0">
                <a:latin typeface="Tw Cen MT"/>
                <a:cs typeface="Tw Cen MT"/>
              </a:rPr>
              <a:t>sujeito à critica e análise por especialistas.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800" u="none" dirty="0">
                <a:latin typeface="Tw Cen MT"/>
                <a:cs typeface="Tw Cen MT"/>
              </a:rPr>
              <a:t>A ciência criptográfica é uma disciplina </a:t>
            </a:r>
            <a:r>
              <a:rPr lang="ja-JP" altLang="pt-PT" sz="2800" u="none" dirty="0">
                <a:latin typeface="Tw Cen MT"/>
                <a:cs typeface="Tw Cen MT"/>
              </a:rPr>
              <a:t>“</a:t>
            </a:r>
            <a:r>
              <a:rPr lang="pt-PT" sz="2800" u="none" dirty="0" smtClean="0">
                <a:latin typeface="Tw Cen MT"/>
                <a:cs typeface="Tw Cen MT"/>
              </a:rPr>
              <a:t>altamente especializada</a:t>
            </a:r>
            <a:r>
              <a:rPr lang="ja-JP" altLang="pt-PT" sz="2800" u="none" dirty="0">
                <a:latin typeface="Tw Cen MT"/>
                <a:cs typeface="Tw Cen MT"/>
              </a:rPr>
              <a:t>”</a:t>
            </a:r>
            <a:r>
              <a:rPr lang="pt-PT" sz="2800" u="none" dirty="0">
                <a:latin typeface="Tw Cen MT"/>
                <a:cs typeface="Tw Cen M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47952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719126" y="228600"/>
            <a:ext cx="7436075" cy="777875"/>
          </a:xfrm>
        </p:spPr>
        <p:txBody>
          <a:bodyPr>
            <a:noAutofit/>
          </a:bodyPr>
          <a:lstStyle/>
          <a:p>
            <a:pPr eaLnBrk="1" hangingPunct="1"/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Exemplos de algoritmos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37892" name="Rectangle 3"/>
          <p:cNvSpPr>
            <a:spLocks noChangeArrowheads="1"/>
          </p:cNvSpPr>
          <p:nvPr/>
        </p:nvSpPr>
        <p:spPr bwMode="auto">
          <a:xfrm>
            <a:off x="427204" y="1963142"/>
            <a:ext cx="8458200" cy="458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b="1" u="none" dirty="0">
                <a:solidFill>
                  <a:srgbClr val="000000"/>
                </a:solidFill>
                <a:latin typeface="Tw Cen MT"/>
                <a:cs typeface="Tw Cen MT"/>
              </a:rPr>
              <a:t>DES - </a:t>
            </a:r>
            <a:r>
              <a:rPr lang="pt-PT" sz="1800" b="1" i="1" u="none" dirty="0">
                <a:solidFill>
                  <a:srgbClr val="000000"/>
                </a:solidFill>
                <a:latin typeface="Tw Cen MT"/>
                <a:cs typeface="Tw Cen MT"/>
              </a:rPr>
              <a:t>Data </a:t>
            </a:r>
            <a:r>
              <a:rPr lang="pt-PT" sz="1800" b="1" i="1" u="none" dirty="0" err="1">
                <a:solidFill>
                  <a:srgbClr val="000000"/>
                </a:solidFill>
                <a:latin typeface="Tw Cen MT"/>
                <a:cs typeface="Tw Cen MT"/>
              </a:rPr>
              <a:t>Encryption</a:t>
            </a:r>
            <a:r>
              <a:rPr lang="pt-PT" sz="1800" b="1" i="1" u="none" dirty="0">
                <a:solidFill>
                  <a:srgbClr val="000000"/>
                </a:solidFill>
                <a:latin typeface="Tw Cen MT"/>
                <a:cs typeface="Tw Cen MT"/>
              </a:rPr>
              <a:t> Standard</a:t>
            </a:r>
            <a:r>
              <a:rPr lang="pt-PT" sz="1800" b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- chaves com 56 bits, blocos de 64 bits. Está a cair em desuso pois a chave é demasiado pequena para a potência de cálculo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actual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. </a:t>
            </a:r>
            <a:r>
              <a:rPr lang="pt-PT" altLang="ja-JP" sz="1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É o método mais antigo. Está a cair em desuso.</a:t>
            </a:r>
            <a:endParaRPr lang="pt-PT" sz="1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b="1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Triple DES - DES reforçado </a:t>
            </a:r>
            <a:r>
              <a:rPr lang="en-US" sz="1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–</a:t>
            </a:r>
            <a:r>
              <a:rPr lang="pt-PT" sz="1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aplicação várias vezes de DES com chave 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com 128 bits ou 168 bits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b="1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IDEA - </a:t>
            </a:r>
            <a:r>
              <a:rPr lang="pt-PT" sz="1800" b="1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International</a:t>
            </a:r>
            <a:r>
              <a:rPr lang="pt-PT" sz="1800" b="1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Data </a:t>
            </a:r>
            <a:r>
              <a:rPr lang="pt-PT" sz="1800" b="1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Encryption</a:t>
            </a:r>
            <a:r>
              <a:rPr lang="pt-PT" sz="1800" b="1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sz="1800" b="1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Algorithm</a:t>
            </a:r>
            <a:r>
              <a:rPr lang="pt-PT" sz="1800" b="1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- chave com 128 bits, blocos de 128 bits. Método desenvolvido na Europa. Após vários anos de utilização e divulgação pública não se conhecem ataques com êxito</a:t>
            </a:r>
            <a:r>
              <a:rPr lang="pt-PT" sz="1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. É do domínio público e a sua popularidade adveio das fraquezas do DES.</a:t>
            </a:r>
            <a:endParaRPr lang="pt-PT" sz="1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b="1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AES - </a:t>
            </a:r>
            <a:r>
              <a:rPr lang="pt-PT" sz="1800" b="1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Advanced</a:t>
            </a:r>
            <a:r>
              <a:rPr lang="pt-PT" sz="1800" b="1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sz="1800" b="1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Encryption</a:t>
            </a:r>
            <a:r>
              <a:rPr lang="pt-PT" sz="1800" b="1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Standard 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- Nova norma U.S.A. Definida por concurso público. Admite chaves de 128, 192 ou 256 bits e blocos de 128 bits. </a:t>
            </a:r>
            <a:r>
              <a:rPr lang="pt-PT" altLang="ja-JP" sz="1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É o método que apresenta </a:t>
            </a:r>
            <a:r>
              <a:rPr lang="pt-PT" altLang="ja-JP" sz="18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actualmente</a:t>
            </a:r>
            <a:r>
              <a:rPr lang="pt-PT" altLang="ja-JP" sz="1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maior generalização de uso.</a:t>
            </a:r>
            <a:endParaRPr lang="pt-PT" sz="1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27204" y="1161274"/>
            <a:ext cx="8458200" cy="7778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800" dirty="0" smtClean="0">
                <a:latin typeface="Tw Cen MT"/>
                <a:ea typeface="ＭＳ Ｐゴシック" charset="0"/>
                <a:cs typeface="Tw Cen MT"/>
              </a:rPr>
              <a:t>(Algoritmos de cifra simétrica por blocos)</a:t>
            </a:r>
            <a:endParaRPr lang="pt-PT" sz="2800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692146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dirty="0">
                <a:latin typeface="Tw Cen MT" charset="0"/>
                <a:ea typeface="ＭＳ Ｐゴシック" charset="0"/>
                <a:cs typeface="ＭＳ Ｐゴシック" charset="0"/>
              </a:rPr>
              <a:t>Nota prévia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524000" y="2286000"/>
            <a:ext cx="664527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 dirty="0">
                <a:latin typeface="Tw Cen MT" charset="0"/>
                <a:cs typeface="Tw Cen MT" charset="0"/>
              </a:rPr>
              <a:t>A estrutura da apresentação é semelhante à do Cap. 1 do livro base de suporte à disciplina e utiliza algumas das figuras, textos e outros materiais desse mesmo livro</a:t>
            </a:r>
          </a:p>
          <a:p>
            <a:pPr eaLnBrk="1" hangingPunct="1"/>
            <a:endParaRPr lang="pt-PT" u="none" dirty="0">
              <a:latin typeface="Tw Cen MT" charset="0"/>
              <a:cs typeface="Tw Cen MT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James F.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Kurose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and</a:t>
            </a:r>
            <a:r>
              <a:rPr lang="pt-PT" sz="2000" u="none" dirty="0">
                <a:latin typeface="Tw Cen MT" charset="0"/>
                <a:cs typeface="Times New Roman" charset="0"/>
              </a:rPr>
              <a:t> Keith W. Ross,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"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Computer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Networking</a:t>
            </a:r>
            <a:r>
              <a:rPr lang="pt-PT" sz="2000" u="none" dirty="0">
                <a:latin typeface="Tw Cen MT" charset="0"/>
                <a:cs typeface="Times New Roman" charset="0"/>
              </a:rPr>
              <a:t> - A Top-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Down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Approach</a:t>
            </a:r>
            <a:r>
              <a:rPr lang="ja-JP" altLang="pt-PT" sz="2000" u="none" dirty="0">
                <a:latin typeface="Tw Cen MT" charset="0"/>
                <a:cs typeface="Times New Roman" charset="0"/>
              </a:rPr>
              <a:t>“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 err="1">
                <a:latin typeface="Tw Cen MT" charset="0"/>
                <a:cs typeface="Times New Roman" charset="0"/>
              </a:rPr>
              <a:t>Pearson-Addison</a:t>
            </a:r>
            <a:r>
              <a:rPr lang="pt-PT" sz="2000" u="none" dirty="0">
                <a:latin typeface="Tw Cen MT" charset="0"/>
                <a:cs typeface="Times New Roman" charset="0"/>
              </a:rPr>
              <a:t> Wesley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Longman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Inc</a:t>
            </a:r>
            <a:r>
              <a:rPr lang="pt-PT" sz="2000" u="none" dirty="0">
                <a:latin typeface="Tw Cen MT" charset="0"/>
                <a:cs typeface="Times New Roman" charset="0"/>
              </a:rPr>
              <a:t>., 5th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Edition</a:t>
            </a:r>
            <a:r>
              <a:rPr lang="pt-PT" sz="2000" u="none" dirty="0">
                <a:latin typeface="Tw Cen MT" charset="0"/>
                <a:cs typeface="Times New Roman" charset="0"/>
              </a:rPr>
              <a:t>, 2010</a:t>
            </a:r>
            <a:endParaRPr lang="pt-PT" u="none" dirty="0">
              <a:latin typeface="Tw Cen MT" charset="0"/>
              <a:cs typeface="Times New Roman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BC56EE3-7988-2B49-9F04-D072C591B181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322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5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Proteção </a:t>
            </a:r>
            <a:r>
              <a:rPr lang="pt-PT" sz="5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de Integridade</a:t>
            </a:r>
          </a:p>
        </p:txBody>
      </p:sp>
      <p:sp>
        <p:nvSpPr>
          <p:cNvPr id="38916" name="Text Box 3"/>
          <p:cNvSpPr txBox="1">
            <a:spLocks noChangeArrowheads="1"/>
          </p:cNvSpPr>
          <p:nvPr/>
        </p:nvSpPr>
        <p:spPr bwMode="auto">
          <a:xfrm>
            <a:off x="304800" y="1428487"/>
            <a:ext cx="8534400" cy="5078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Se as mensagens a cifrar só contiverem bits significativos e válidos para as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transacções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em curso, a sua decifra com uma chave errada conduz apesar disso a um padrão de bits que pode ter significado (errado) para o receptor.</a:t>
            </a:r>
          </a:p>
          <a:p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Este facto pode ser usado para levar o receptor a executar </a:t>
            </a:r>
            <a:r>
              <a:rPr lang="ja-JP" alt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disparates</a:t>
            </a:r>
            <a:r>
              <a:rPr lang="ja-JP" alt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mas também, em casos particulares, pode ser uma fonte de insegurança. </a:t>
            </a:r>
            <a:r>
              <a:rPr lang="pt-PT" sz="1800" u="none" dirty="0" smtClean="0">
                <a:solidFill>
                  <a:srgbClr val="000000"/>
                </a:solidFill>
                <a:latin typeface="Tw Cen MT"/>
                <a:cs typeface="Tw Cen MT"/>
              </a:rPr>
              <a:t> Pode 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ser usado como base para ataques de impedimento de prestação de serviço tentando saturar o receptor ao processar dados aleatórios.</a:t>
            </a:r>
          </a:p>
          <a:p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Por este motivo, é necessário introduzir bits redundantes antes de cifrar as mensagens que impeçam o receptor de ficar </a:t>
            </a:r>
            <a:r>
              <a:rPr lang="ja-JP" alt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baralhado</a:t>
            </a:r>
            <a:r>
              <a:rPr lang="ja-JP" alt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. As soluções mais simples são</a:t>
            </a:r>
            <a:r>
              <a:rPr lang="pt-PT" sz="1800" u="none" dirty="0" smtClean="0">
                <a:solidFill>
                  <a:srgbClr val="000000"/>
                </a:solidFill>
                <a:latin typeface="Tw Cen MT"/>
                <a:cs typeface="Tw Cen MT"/>
              </a:rPr>
              <a:t>:</a:t>
            </a:r>
          </a:p>
          <a:p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	- colocar um CRC</a:t>
            </a:r>
          </a:p>
          <a:p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	- colocar um número de ordem</a:t>
            </a:r>
          </a:p>
          <a:p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	- utilizar sínteses de mensagens (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message-digests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ou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hash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codes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) </a:t>
            </a:r>
          </a:p>
          <a:p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		calculadas com base em funções de síntese (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hash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functions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  <a:p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	- usar um campo MAC — </a:t>
            </a:r>
            <a:r>
              <a:rPr lang="ja-JP" alt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Message</a:t>
            </a:r>
            <a:r>
              <a:rPr lang="pt-PT" sz="18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Authentication</a:t>
            </a:r>
            <a:r>
              <a:rPr lang="pt-PT" sz="18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Code</a:t>
            </a:r>
            <a:r>
              <a:rPr lang="ja-JP" alt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(ver adiante)</a:t>
            </a:r>
          </a:p>
          <a:p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	- colocar um valor fixo (segredo pré-estabelecido), etc.</a:t>
            </a:r>
          </a:p>
        </p:txBody>
      </p:sp>
    </p:spTree>
    <p:extLst>
      <p:ext uri="{BB962C8B-B14F-4D97-AF65-F5344CB8AC3E}">
        <p14:creationId xmlns:p14="http://schemas.microsoft.com/office/powerpoint/2010/main" val="35568424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Exemplo</a:t>
            </a:r>
          </a:p>
        </p:txBody>
      </p:sp>
      <p:sp>
        <p:nvSpPr>
          <p:cNvPr id="39940" name="Text Box 3"/>
          <p:cNvSpPr txBox="1">
            <a:spLocks noChangeArrowheads="1"/>
          </p:cNvSpPr>
          <p:nvPr/>
        </p:nvSpPr>
        <p:spPr bwMode="auto">
          <a:xfrm>
            <a:off x="1217612" y="2039745"/>
            <a:ext cx="16103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2000" u="none">
                <a:latin typeface="Tw Cen MT"/>
                <a:cs typeface="Tw Cen MT"/>
              </a:rPr>
              <a:t>Mensagem M: </a:t>
            </a:r>
          </a:p>
        </p:txBody>
      </p:sp>
      <p:sp>
        <p:nvSpPr>
          <p:cNvPr id="39941" name="Rectangle 4"/>
          <p:cNvSpPr>
            <a:spLocks noChangeArrowheads="1"/>
          </p:cNvSpPr>
          <p:nvPr/>
        </p:nvSpPr>
        <p:spPr bwMode="auto">
          <a:xfrm>
            <a:off x="2970212" y="2044507"/>
            <a:ext cx="358933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39942" name="Text Box 5"/>
          <p:cNvSpPr txBox="1">
            <a:spLocks noChangeArrowheads="1"/>
          </p:cNvSpPr>
          <p:nvPr/>
        </p:nvSpPr>
        <p:spPr bwMode="auto">
          <a:xfrm>
            <a:off x="836612" y="3568507"/>
            <a:ext cx="176893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400" u="none">
                <a:latin typeface="Tw Cen MT"/>
                <a:cs typeface="Tw Cen MT"/>
              </a:rPr>
              <a:t>Número de sequência: </a:t>
            </a:r>
          </a:p>
        </p:txBody>
      </p:sp>
      <p:sp>
        <p:nvSpPr>
          <p:cNvPr id="39943" name="Text Box 6"/>
          <p:cNvSpPr txBox="1">
            <a:spLocks noChangeArrowheads="1"/>
          </p:cNvSpPr>
          <p:nvPr/>
        </p:nvSpPr>
        <p:spPr bwMode="auto">
          <a:xfrm>
            <a:off x="3503612" y="3492307"/>
            <a:ext cx="448152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400" u="none">
                <a:latin typeface="Tw Cen MT"/>
                <a:cs typeface="Tw Cen MT"/>
              </a:rPr>
              <a:t>f = F ( n, M ) ; Função especial F como um CRC por exemplo </a:t>
            </a:r>
          </a:p>
        </p:txBody>
      </p:sp>
      <p:sp>
        <p:nvSpPr>
          <p:cNvPr id="39944" name="Rectangle 7"/>
          <p:cNvSpPr>
            <a:spLocks noChangeArrowheads="1"/>
          </p:cNvSpPr>
          <p:nvPr/>
        </p:nvSpPr>
        <p:spPr bwMode="auto">
          <a:xfrm>
            <a:off x="2976562" y="2730307"/>
            <a:ext cx="358933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39945" name="Rectangle 8"/>
          <p:cNvSpPr>
            <a:spLocks noChangeArrowheads="1"/>
          </p:cNvSpPr>
          <p:nvPr/>
        </p:nvSpPr>
        <p:spPr bwMode="auto">
          <a:xfrm>
            <a:off x="6565900" y="2730307"/>
            <a:ext cx="70326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39946" name="Rectangle 9"/>
          <p:cNvSpPr>
            <a:spLocks noChangeArrowheads="1"/>
          </p:cNvSpPr>
          <p:nvPr/>
        </p:nvSpPr>
        <p:spPr bwMode="auto">
          <a:xfrm>
            <a:off x="2625725" y="2730307"/>
            <a:ext cx="35083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39947" name="Text Box 10"/>
          <p:cNvSpPr txBox="1">
            <a:spLocks noChangeArrowheads="1"/>
          </p:cNvSpPr>
          <p:nvPr/>
        </p:nvSpPr>
        <p:spPr bwMode="auto">
          <a:xfrm>
            <a:off x="2625725" y="2727132"/>
            <a:ext cx="26330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400" u="none">
                <a:latin typeface="Tw Cen MT"/>
                <a:cs typeface="Tw Cen MT"/>
              </a:rPr>
              <a:t>n </a:t>
            </a:r>
          </a:p>
        </p:txBody>
      </p:sp>
      <p:sp>
        <p:nvSpPr>
          <p:cNvPr id="39948" name="Text Box 11"/>
          <p:cNvSpPr txBox="1">
            <a:spLocks noChangeArrowheads="1"/>
          </p:cNvSpPr>
          <p:nvPr/>
        </p:nvSpPr>
        <p:spPr bwMode="auto">
          <a:xfrm>
            <a:off x="6777037" y="2803332"/>
            <a:ext cx="24445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400" u="none">
                <a:latin typeface="Tw Cen MT"/>
                <a:cs typeface="Tw Cen MT"/>
              </a:rPr>
              <a:t>f </a:t>
            </a:r>
          </a:p>
        </p:txBody>
      </p:sp>
      <p:sp>
        <p:nvSpPr>
          <p:cNvPr id="39949" name="Line 12"/>
          <p:cNvSpPr>
            <a:spLocks noChangeShapeType="1"/>
          </p:cNvSpPr>
          <p:nvPr/>
        </p:nvSpPr>
        <p:spPr bwMode="auto">
          <a:xfrm flipV="1">
            <a:off x="2554287" y="3187507"/>
            <a:ext cx="211138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39950" name="Line 13"/>
          <p:cNvSpPr>
            <a:spLocks noChangeShapeType="1"/>
          </p:cNvSpPr>
          <p:nvPr/>
        </p:nvSpPr>
        <p:spPr bwMode="auto">
          <a:xfrm flipH="1" flipV="1">
            <a:off x="6856412" y="3187507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39951" name="Text Box 14"/>
          <p:cNvSpPr txBox="1">
            <a:spLocks noChangeArrowheads="1"/>
          </p:cNvSpPr>
          <p:nvPr/>
        </p:nvSpPr>
        <p:spPr bwMode="auto">
          <a:xfrm>
            <a:off x="1851025" y="2803332"/>
            <a:ext cx="57819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400" u="none">
                <a:latin typeface="Tw Cen MT"/>
                <a:cs typeface="Tw Cen MT"/>
              </a:rPr>
              <a:t>M</a:t>
            </a:r>
            <a:r>
              <a:rPr lang="ja-JP" altLang="pt-PT" sz="1400" u="none">
                <a:latin typeface="Tw Cen MT"/>
                <a:cs typeface="Tw Cen MT"/>
              </a:rPr>
              <a:t>’</a:t>
            </a:r>
            <a:r>
              <a:rPr lang="pt-PT" sz="1400" u="none">
                <a:latin typeface="Tw Cen MT"/>
                <a:cs typeface="Tw Cen MT"/>
              </a:rPr>
              <a:t> =  </a:t>
            </a:r>
          </a:p>
        </p:txBody>
      </p:sp>
      <p:sp>
        <p:nvSpPr>
          <p:cNvPr id="39952" name="Text Box 15"/>
          <p:cNvSpPr txBox="1">
            <a:spLocks noChangeArrowheads="1"/>
          </p:cNvSpPr>
          <p:nvPr/>
        </p:nvSpPr>
        <p:spPr bwMode="auto">
          <a:xfrm>
            <a:off x="533400" y="4514587"/>
            <a:ext cx="81534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2000" u="none" dirty="0">
                <a:latin typeface="Tw Cen MT"/>
                <a:cs typeface="Tw Cen MT"/>
              </a:rPr>
              <a:t>M</a:t>
            </a:r>
            <a:r>
              <a:rPr lang="ja-JP" altLang="pt-PT" sz="2000" u="none" dirty="0">
                <a:latin typeface="Tw Cen MT"/>
                <a:cs typeface="Tw Cen MT"/>
              </a:rPr>
              <a:t>’</a:t>
            </a:r>
            <a:r>
              <a:rPr lang="pt-PT" sz="2000" u="none" dirty="0">
                <a:latin typeface="Tw Cen MT"/>
                <a:cs typeface="Tw Cen MT"/>
              </a:rPr>
              <a:t> é a mensagem que é cifrada e transmitida. O receptor recebe M</a:t>
            </a:r>
            <a:r>
              <a:rPr lang="ja-JP" altLang="pt-PT" sz="2000" u="none" dirty="0">
                <a:latin typeface="Tw Cen MT"/>
                <a:cs typeface="Tw Cen MT"/>
              </a:rPr>
              <a:t>’</a:t>
            </a:r>
            <a:r>
              <a:rPr lang="pt-PT" sz="2000" u="none" dirty="0">
                <a:latin typeface="Tw Cen MT"/>
                <a:cs typeface="Tw Cen MT"/>
              </a:rPr>
              <a:t> cifrada e decifra o primeiro bloco. Começa logo por controlar se o mesmo contem um número de sequência válido. Se não contiver, ignora o resto da mensagem; senão considera-a mas volta a controlar o valor de f no fim.</a:t>
            </a:r>
          </a:p>
        </p:txBody>
      </p:sp>
    </p:spTree>
    <p:extLst>
      <p:ext uri="{BB962C8B-B14F-4D97-AF65-F5344CB8AC3E}">
        <p14:creationId xmlns:p14="http://schemas.microsoft.com/office/powerpoint/2010/main" val="8790900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Cifra por blocos encadeados</a:t>
            </a:r>
          </a:p>
        </p:txBody>
      </p:sp>
      <p:sp>
        <p:nvSpPr>
          <p:cNvPr id="40964" name="Text Box 3"/>
          <p:cNvSpPr txBox="1">
            <a:spLocks noChangeArrowheads="1"/>
          </p:cNvSpPr>
          <p:nvPr/>
        </p:nvSpPr>
        <p:spPr bwMode="auto">
          <a:xfrm>
            <a:off x="304800" y="1299534"/>
            <a:ext cx="8534400" cy="535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800" u="none" dirty="0">
                <a:latin typeface="Tw Cen MT"/>
                <a:cs typeface="Tw Cen MT"/>
              </a:rPr>
              <a:t>Um algoritmo de cifra por blocos pode revelar-se frágil na medida em que cada bloco é cifrado de forma independente, o que pode revelar padrões repetidos que facilitem a relação do texto cifrado com o texto em claro e facilita o ataque por métodos </a:t>
            </a:r>
            <a:r>
              <a:rPr lang="pt-PT" sz="1800" u="none" dirty="0" err="1">
                <a:latin typeface="Tw Cen MT"/>
                <a:cs typeface="Tw Cen MT"/>
              </a:rPr>
              <a:t>cripto</a:t>
            </a:r>
            <a:r>
              <a:rPr lang="pt-PT" sz="1800" u="none" dirty="0">
                <a:latin typeface="Tw Cen MT"/>
                <a:cs typeface="Tw Cen MT"/>
              </a:rPr>
              <a:t> analíticos.</a:t>
            </a:r>
          </a:p>
          <a:p>
            <a:endParaRPr lang="pt-PT" sz="1800" u="none" dirty="0">
              <a:latin typeface="Tw Cen MT"/>
              <a:cs typeface="Tw Cen MT"/>
            </a:endParaRPr>
          </a:p>
          <a:p>
            <a:r>
              <a:rPr lang="pt-PT" sz="1800" u="none" dirty="0">
                <a:latin typeface="Tw Cen MT"/>
                <a:cs typeface="Tw Cen MT"/>
              </a:rPr>
              <a:t>Uma técnica possível para melhorar um método de cifra por blocos é usar cifra por blocos encadeados em cadeia (CBC - </a:t>
            </a:r>
            <a:r>
              <a:rPr lang="pt-PT" sz="1800" i="1" u="none" dirty="0" err="1">
                <a:latin typeface="Tw Cen MT"/>
                <a:cs typeface="Tw Cen MT"/>
              </a:rPr>
              <a:t>cipher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block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chaining</a:t>
            </a:r>
            <a:r>
              <a:rPr lang="pt-PT" sz="1800" u="none" dirty="0">
                <a:latin typeface="Tw Cen MT"/>
                <a:cs typeface="Tw Cen MT"/>
              </a:rPr>
              <a:t>).</a:t>
            </a:r>
          </a:p>
          <a:p>
            <a:endParaRPr lang="pt-PT" sz="1800" u="none" dirty="0">
              <a:latin typeface="Tw Cen MT"/>
              <a:cs typeface="Tw Cen MT"/>
            </a:endParaRPr>
          </a:p>
          <a:p>
            <a:r>
              <a:rPr lang="pt-PT" sz="1800" u="none" dirty="0">
                <a:latin typeface="Tw Cen MT"/>
                <a:cs typeface="Tw Cen MT"/>
              </a:rPr>
              <a:t>Como a aplicação duas vezes seguidas na operação XOR é </a:t>
            </a:r>
            <a:r>
              <a:rPr lang="pt-PT" sz="1800" u="none" dirty="0" err="1">
                <a:latin typeface="Tw Cen MT"/>
                <a:cs typeface="Tw Cen MT"/>
              </a:rPr>
              <a:t>idempotente</a:t>
            </a:r>
            <a:r>
              <a:rPr lang="pt-PT" sz="1800" u="none" dirty="0">
                <a:latin typeface="Tw Cen MT"/>
                <a:cs typeface="Tw Cen MT"/>
              </a:rPr>
              <a:t>, faz-se o seguinte: durante o processo de cifra cada bloco, antes de o cifrar, o mesmo é </a:t>
            </a:r>
            <a:r>
              <a:rPr lang="pt-PT" sz="1800" i="1" u="none" dirty="0" err="1">
                <a:latin typeface="Tw Cen MT"/>
                <a:cs typeface="Tw Cen MT"/>
              </a:rPr>
              <a:t>XORed</a:t>
            </a:r>
            <a:r>
              <a:rPr lang="pt-PT" sz="1800" u="none" dirty="0">
                <a:latin typeface="Tw Cen MT"/>
                <a:cs typeface="Tw Cen MT"/>
              </a:rPr>
              <a:t> com o resultado da cifra do anterior; durante a decifra, cada bloco é decifrado, e </a:t>
            </a:r>
            <a:r>
              <a:rPr lang="pt-PT" sz="1800" i="1" u="none" dirty="0" err="1">
                <a:latin typeface="Tw Cen MT"/>
                <a:cs typeface="Tw Cen MT"/>
              </a:rPr>
              <a:t>XORed</a:t>
            </a:r>
            <a:r>
              <a:rPr lang="pt-PT" sz="1800" u="none" dirty="0">
                <a:latin typeface="Tw Cen MT"/>
                <a:cs typeface="Tw Cen MT"/>
              </a:rPr>
              <a:t> com o anterior cifrado.</a:t>
            </a:r>
          </a:p>
          <a:p>
            <a:endParaRPr lang="pt-PT" sz="1800" u="none" dirty="0">
              <a:latin typeface="Tw Cen MT"/>
              <a:cs typeface="Tw Cen MT"/>
            </a:endParaRPr>
          </a:p>
          <a:p>
            <a:r>
              <a:rPr lang="pt-PT" sz="1800" u="none" dirty="0">
                <a:latin typeface="Tw Cen MT"/>
                <a:cs typeface="Tw Cen MT"/>
              </a:rPr>
              <a:t>No início usa-se um vector de inicialização (por exemplo uma </a:t>
            </a:r>
            <a:r>
              <a:rPr lang="pt-PT" sz="1800" i="1" u="none" dirty="0" err="1">
                <a:latin typeface="Tw Cen MT"/>
                <a:cs typeface="Tw Cen MT"/>
              </a:rPr>
              <a:t>timestamp</a:t>
            </a:r>
            <a:r>
              <a:rPr lang="pt-PT" sz="1800" u="none" dirty="0">
                <a:latin typeface="Tw Cen MT"/>
                <a:cs typeface="Tw Cen MT"/>
              </a:rPr>
              <a:t> da dimensão de um bloco) para iniciar o processo. Desta forma, o mesmo texto, cifrado com a mesma chave, mas com vectores iniciais distintos, conduz a resultados distintos.</a:t>
            </a:r>
          </a:p>
          <a:p>
            <a:endParaRPr lang="pt-PT" sz="1800" u="none" dirty="0">
              <a:latin typeface="Tw Cen MT"/>
              <a:cs typeface="Tw Cen MT"/>
            </a:endParaRPr>
          </a:p>
          <a:p>
            <a:r>
              <a:rPr lang="pt-PT" sz="1800" u="none" dirty="0">
                <a:latin typeface="Tw Cen MT"/>
                <a:cs typeface="Tw Cen MT"/>
              </a:rPr>
              <a:t>Esta técnica só se pode aplicar em canais fiáveis pois a perca de uma mensagem impede o processo de decifra.</a:t>
            </a:r>
          </a:p>
        </p:txBody>
      </p:sp>
    </p:spTree>
    <p:extLst>
      <p:ext uri="{BB962C8B-B14F-4D97-AF65-F5344CB8AC3E}">
        <p14:creationId xmlns:p14="http://schemas.microsoft.com/office/powerpoint/2010/main" val="22449347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300952" y="239888"/>
            <a:ext cx="8610600" cy="1327189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Autenticaç</a:t>
            </a:r>
            <a:r>
              <a:rPr lang="pt-PT" altLang="ja-JP" sz="4800" dirty="0" smtClean="0">
                <a:latin typeface="Tw Cen MT"/>
                <a:ea typeface="ヒラギノ角ゴ Pro W3" charset="0"/>
                <a:cs typeface="Tw Cen MT"/>
              </a:rPr>
              <a:t>ão por</a:t>
            </a:r>
            <a:r>
              <a:rPr lang="pt-PT" altLang="ja-JP" sz="4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desafio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384761" y="1567077"/>
            <a:ext cx="85344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2000" u="none" dirty="0">
                <a:latin typeface="Tw Cen MT"/>
                <a:cs typeface="Tw Cen MT"/>
              </a:rPr>
              <a:t>Bob e Alice t</a:t>
            </a: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ê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m de conhecer previamente uma chave secreta (K</a:t>
            </a:r>
            <a:r>
              <a:rPr lang="pt-PT" sz="2000" u="none" baseline="-25000" dirty="0">
                <a:latin typeface="Tw Cen MT"/>
                <a:ea typeface="ヒラギノ角ゴ Pro W3" charset="0"/>
                <a:cs typeface="Tw Cen MT"/>
              </a:rPr>
              <a:t>AB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) que partilham. Essa chave n</a:t>
            </a: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ão pode nunca passar em claro na rede.</a:t>
            </a:r>
          </a:p>
          <a:p>
            <a:endParaRPr lang="pt-PT" altLang="ja-JP" sz="2000" u="none" dirty="0">
              <a:latin typeface="Tw Cen MT"/>
              <a:ea typeface="ヒラギノ角ゴ Pro W3" charset="0"/>
              <a:cs typeface="Tw Cen MT"/>
            </a:endParaRPr>
          </a:p>
          <a:p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Este m</a:t>
            </a: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étodo permite au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tenticar e evitar o ataque por </a:t>
            </a:r>
            <a:r>
              <a:rPr lang="pt-PT" sz="2000" i="1" u="none" dirty="0" err="1">
                <a:latin typeface="Tw Cen MT"/>
                <a:ea typeface="ヒラギノ角ゴ Pro W3" charset="0"/>
                <a:cs typeface="Tw Cen MT"/>
              </a:rPr>
              <a:t>replaying</a:t>
            </a:r>
            <a:r>
              <a:rPr lang="pt-PT" sz="2000" i="1" u="none" dirty="0">
                <a:latin typeface="Tw Cen MT"/>
                <a:ea typeface="ヒラギノ角ゴ Pro W3" charset="0"/>
                <a:cs typeface="Tw Cen MT"/>
              </a:rPr>
              <a:t>. 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Garante-se a </a:t>
            </a:r>
            <a:r>
              <a:rPr lang="ja-JP" altLang="pt-PT" sz="2000" u="none" dirty="0">
                <a:latin typeface="Tw Cen MT"/>
                <a:ea typeface="ヒラギノ角ゴ Pro W3" charset="0"/>
                <a:cs typeface="Tw Cen MT"/>
              </a:rPr>
              <a:t>“</a:t>
            </a:r>
            <a:r>
              <a:rPr lang="pt-PT" sz="2000" i="1" u="none" dirty="0">
                <a:latin typeface="Tw Cen MT"/>
                <a:ea typeface="ヒラギノ角ゴ Pro W3" charset="0"/>
                <a:cs typeface="Tw Cen MT"/>
              </a:rPr>
              <a:t>frescura</a:t>
            </a:r>
            <a:r>
              <a:rPr lang="ja-JP" altLang="pt-PT" sz="2000" i="1" u="none" dirty="0">
                <a:latin typeface="Tw Cen MT"/>
                <a:ea typeface="ヒラギノ角ゴ Pro W3" charset="0"/>
                <a:cs typeface="Tw Cen MT"/>
              </a:rPr>
              <a:t>”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 da </a:t>
            </a:r>
            <a:r>
              <a:rPr lang="pt-PT" sz="2000" u="none" dirty="0" err="1">
                <a:latin typeface="Tw Cen MT"/>
                <a:ea typeface="ヒラギノ角ゴ Pro W3" charset="0"/>
                <a:cs typeface="Tw Cen MT"/>
              </a:rPr>
              <a:t>transacção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, pois os n</a:t>
            </a: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úmeros N</a:t>
            </a:r>
            <a:r>
              <a:rPr lang="pt-PT" altLang="ja-JP" sz="2000" u="none" baseline="-25000" dirty="0">
                <a:latin typeface="Tw Cen MT"/>
                <a:ea typeface="ヒラギノ角ゴ Pro W3" charset="0"/>
                <a:cs typeface="Tw Cen MT"/>
              </a:rPr>
              <a:t>A</a:t>
            </a: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 e N</a:t>
            </a:r>
            <a:r>
              <a:rPr lang="pt-PT" altLang="ja-JP" sz="2000" u="none" baseline="-25000" dirty="0">
                <a:latin typeface="Tw Cen MT"/>
                <a:ea typeface="ヒラギノ角ゴ Pro W3" charset="0"/>
                <a:cs typeface="Tw Cen MT"/>
              </a:rPr>
              <a:t>B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 s</a:t>
            </a: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ão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 n</a:t>
            </a: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úmeros aleatórios gerados no momento e que “nunca mais” devem ser reutilizados 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(costumam designar-se por </a:t>
            </a:r>
            <a:r>
              <a:rPr lang="ja-JP" altLang="pt-PT" sz="2000" u="none" dirty="0">
                <a:latin typeface="Tw Cen MT"/>
                <a:ea typeface="ヒラギノ角ゴ Pro W3" charset="0"/>
                <a:cs typeface="Tw Cen MT"/>
              </a:rPr>
              <a:t>“</a:t>
            </a:r>
            <a:r>
              <a:rPr lang="pt-PT" sz="2000" i="1" u="none" dirty="0" err="1">
                <a:latin typeface="Tw Cen MT"/>
                <a:ea typeface="ヒラギノ角ゴ Pro W3" charset="0"/>
                <a:cs typeface="Tw Cen MT"/>
              </a:rPr>
              <a:t>nonces</a:t>
            </a:r>
            <a:r>
              <a:rPr lang="ja-JP" altLang="pt-PT" sz="2000" i="1" u="none" dirty="0">
                <a:latin typeface="Tw Cen MT"/>
                <a:ea typeface="ヒラギノ角ゴ Pro W3" charset="0"/>
                <a:cs typeface="Tw Cen MT"/>
              </a:rPr>
              <a:t>”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 — </a:t>
            </a:r>
            <a:r>
              <a:rPr lang="pt-PT" sz="2000" u="none" dirty="0" err="1">
                <a:solidFill>
                  <a:srgbClr val="FF0000"/>
                </a:solidFill>
                <a:latin typeface="Tw Cen MT"/>
                <a:ea typeface="ヒラギノ角ゴ Pro W3" charset="0"/>
                <a:cs typeface="Tw Cen MT"/>
              </a:rPr>
              <a:t>n</a:t>
            </a:r>
            <a:r>
              <a:rPr lang="pt-PT" sz="2000" u="none" dirty="0" err="1">
                <a:latin typeface="Tw Cen MT"/>
                <a:ea typeface="ヒラギノ角ゴ Pro W3" charset="0"/>
                <a:cs typeface="Tw Cen MT"/>
              </a:rPr>
              <a:t>umbers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sz="2000" u="none" dirty="0" err="1">
                <a:latin typeface="Tw Cen MT"/>
                <a:ea typeface="ヒラギノ角ゴ Pro W3" charset="0"/>
                <a:cs typeface="Tw Cen MT"/>
              </a:rPr>
              <a:t>used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en-US" sz="2000" i="1" u="none" dirty="0">
                <a:solidFill>
                  <a:srgbClr val="FF0000"/>
                </a:solidFill>
                <a:latin typeface="Tw Cen MT"/>
                <a:ea typeface="ヒラギノ角ゴ Pro W3" charset="0"/>
                <a:cs typeface="Tw Cen MT"/>
              </a:rPr>
              <a:t>once</a:t>
            </a:r>
            <a:r>
              <a:rPr lang="en-US" sz="2000" i="1" u="none" dirty="0">
                <a:latin typeface="Tw Cen MT"/>
                <a:ea typeface="ヒラギノ角ゴ Pro W3" charset="0"/>
                <a:cs typeface="Tw Cen MT"/>
              </a:rPr>
              <a:t> in-a-lifetime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).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838200" y="4122020"/>
            <a:ext cx="7883122" cy="2514600"/>
            <a:chOff x="838200" y="4068434"/>
            <a:chExt cx="7313613" cy="2514600"/>
          </a:xfrm>
        </p:grpSpPr>
        <p:sp>
          <p:nvSpPr>
            <p:cNvPr id="41989" name="Oval 6"/>
            <p:cNvSpPr>
              <a:spLocks noChangeArrowheads="1"/>
            </p:cNvSpPr>
            <p:nvPr/>
          </p:nvSpPr>
          <p:spPr bwMode="auto">
            <a:xfrm>
              <a:off x="838200" y="4449434"/>
              <a:ext cx="1327150" cy="12954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1990" name="Line 7"/>
            <p:cNvSpPr>
              <a:spLocks noChangeShapeType="1"/>
            </p:cNvSpPr>
            <p:nvPr/>
          </p:nvSpPr>
          <p:spPr bwMode="auto">
            <a:xfrm>
              <a:off x="2362200" y="4525634"/>
              <a:ext cx="4267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1991" name="Oval 8"/>
            <p:cNvSpPr>
              <a:spLocks noChangeArrowheads="1"/>
            </p:cNvSpPr>
            <p:nvPr/>
          </p:nvSpPr>
          <p:spPr bwMode="auto">
            <a:xfrm>
              <a:off x="6858000" y="4449434"/>
              <a:ext cx="1293813" cy="12954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1992" name="Rectangle 9"/>
            <p:cNvSpPr>
              <a:spLocks noChangeArrowheads="1"/>
            </p:cNvSpPr>
            <p:nvPr/>
          </p:nvSpPr>
          <p:spPr bwMode="auto">
            <a:xfrm>
              <a:off x="2514600" y="4678034"/>
              <a:ext cx="2927497" cy="3468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800" u="none">
                  <a:latin typeface="Tw Cen MT"/>
                  <a:cs typeface="Tw Cen MT"/>
                </a:rPr>
                <a:t>2) E eu sou o Bob, {N</a:t>
              </a:r>
              <a:r>
                <a:rPr lang="pt-PT" sz="1800" u="none" baseline="-25000">
                  <a:latin typeface="Tw Cen MT"/>
                  <a:cs typeface="Tw Cen MT"/>
                </a:rPr>
                <a:t>A</a:t>
              </a:r>
              <a:r>
                <a:rPr lang="pt-PT" sz="1800" u="none">
                  <a:latin typeface="Tw Cen MT"/>
                  <a:cs typeface="Tw Cen MT"/>
                </a:rPr>
                <a:t>}K</a:t>
              </a:r>
              <a:r>
                <a:rPr lang="pt-PT" sz="1800" u="none" baseline="-25000">
                  <a:latin typeface="Tw Cen MT"/>
                  <a:cs typeface="Tw Cen MT"/>
                </a:rPr>
                <a:t>AB</a:t>
              </a:r>
              <a:r>
                <a:rPr lang="pt-PT" sz="1800" u="none">
                  <a:latin typeface="Tw Cen MT"/>
                  <a:cs typeface="Tw Cen MT"/>
                </a:rPr>
                <a:t>, N</a:t>
              </a:r>
              <a:r>
                <a:rPr lang="pt-PT" sz="1800" u="none" baseline="-25000">
                  <a:latin typeface="Tw Cen MT"/>
                  <a:cs typeface="Tw Cen MT"/>
                </a:rPr>
                <a:t>B</a:t>
              </a:r>
            </a:p>
          </p:txBody>
        </p:sp>
        <p:pic>
          <p:nvPicPr>
            <p:cNvPr id="41993" name="Picture 10" descr="Alic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3000" y="4678034"/>
              <a:ext cx="636588" cy="785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994" name="Picture 11" descr="Bo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7413" y="4754234"/>
              <a:ext cx="663575" cy="677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995" name="Picture 12" descr="Eve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1000" y="5821034"/>
              <a:ext cx="636588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996" name="Rectangle 13"/>
            <p:cNvSpPr>
              <a:spLocks noChangeArrowheads="1"/>
            </p:cNvSpPr>
            <p:nvPr/>
          </p:nvSpPr>
          <p:spPr bwMode="auto">
            <a:xfrm>
              <a:off x="3048000" y="4068434"/>
              <a:ext cx="2050378" cy="3468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800" u="none">
                  <a:latin typeface="Tw Cen MT"/>
                  <a:cs typeface="Tw Cen MT"/>
                </a:rPr>
                <a:t>1) Eu sou a Alice, N</a:t>
              </a:r>
              <a:r>
                <a:rPr lang="pt-PT" sz="1800" u="none" baseline="-25000">
                  <a:latin typeface="Tw Cen MT"/>
                  <a:cs typeface="Tw Cen MT"/>
                </a:rPr>
                <a:t>A</a:t>
              </a:r>
              <a:endParaRPr lang="pt-PT" sz="1800" u="none">
                <a:latin typeface="Tw Cen MT"/>
                <a:cs typeface="Tw Cen MT"/>
              </a:endParaRPr>
            </a:p>
          </p:txBody>
        </p:sp>
        <p:sp>
          <p:nvSpPr>
            <p:cNvPr id="41997" name="Line 14"/>
            <p:cNvSpPr>
              <a:spLocks noChangeShapeType="1"/>
            </p:cNvSpPr>
            <p:nvPr/>
          </p:nvSpPr>
          <p:spPr bwMode="auto">
            <a:xfrm flipH="1">
              <a:off x="2286000" y="5135234"/>
              <a:ext cx="434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1998" name="Rectangle 15"/>
            <p:cNvSpPr>
              <a:spLocks noChangeArrowheads="1"/>
            </p:cNvSpPr>
            <p:nvPr/>
          </p:nvSpPr>
          <p:spPr bwMode="auto">
            <a:xfrm>
              <a:off x="2667000" y="5287634"/>
              <a:ext cx="3165129" cy="3468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800" u="none" dirty="0">
                  <a:latin typeface="Tw Cen MT"/>
                  <a:cs typeface="Tw Cen MT"/>
                </a:rPr>
                <a:t>3) Eu sou mesmo a Alice, {N</a:t>
              </a:r>
              <a:r>
                <a:rPr lang="pt-PT" sz="1800" u="none" baseline="-25000" dirty="0">
                  <a:latin typeface="Tw Cen MT"/>
                  <a:cs typeface="Tw Cen MT"/>
                </a:rPr>
                <a:t>B</a:t>
              </a:r>
              <a:r>
                <a:rPr lang="pt-PT" sz="1800" u="none" dirty="0">
                  <a:latin typeface="Tw Cen MT"/>
                  <a:cs typeface="Tw Cen MT"/>
                </a:rPr>
                <a:t>}K</a:t>
              </a:r>
              <a:r>
                <a:rPr lang="pt-PT" sz="1800" u="none" baseline="-25000" dirty="0">
                  <a:latin typeface="Tw Cen MT"/>
                  <a:cs typeface="Tw Cen MT"/>
                </a:rPr>
                <a:t>AB</a:t>
              </a:r>
            </a:p>
          </p:txBody>
        </p:sp>
        <p:sp>
          <p:nvSpPr>
            <p:cNvPr id="41999" name="Line 16"/>
            <p:cNvSpPr>
              <a:spLocks noChangeShapeType="1"/>
            </p:cNvSpPr>
            <p:nvPr/>
          </p:nvSpPr>
          <p:spPr bwMode="auto">
            <a:xfrm>
              <a:off x="2438400" y="5744834"/>
              <a:ext cx="4267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00399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2689906"/>
          </a:xfrm>
        </p:spPr>
        <p:txBody>
          <a:bodyPr>
            <a:noAutofit/>
          </a:bodyPr>
          <a:lstStyle/>
          <a:p>
            <a:pPr eaLnBrk="1" hangingPunct="1"/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A Alice e o Bob t</a:t>
            </a:r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êm de ter uma chave secreta partilhada</a:t>
            </a:r>
          </a:p>
          <a:p>
            <a:pPr eaLnBrk="1" hangingPunct="1"/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Para aumentar o grau de segurança, idealmente essa chave devia ser diferente cada vez que falam entre si</a:t>
            </a:r>
          </a:p>
          <a:p>
            <a:pPr eaLnBrk="1" hangingPunct="1"/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Como obter a nova chave de cada vez ?</a:t>
            </a:r>
          </a:p>
          <a:p>
            <a:pPr eaLnBrk="1" hangingPunct="1"/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Este problema é ainda mais delicado se admitirmos que a Alice e o Bob vão ter um primeiro encontro e que não se conheceram antes </a:t>
            </a:r>
            <a:r>
              <a:rPr lang="pt-PT" altLang="ja-JP" sz="2000" dirty="0" smtClean="0">
                <a:latin typeface="Tw Cen MT"/>
                <a:ea typeface="ヒラギノ角ゴ Pro W3" charset="0"/>
                <a:cs typeface="Tw Cen MT"/>
              </a:rPr>
              <a:t>(é normalmente o </a:t>
            </a:r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caso de um comprador e um fornecedor </a:t>
            </a:r>
            <a:r>
              <a:rPr lang="pt-PT" altLang="ja-JP" sz="2000" dirty="0" smtClean="0">
                <a:latin typeface="Tw Cen MT"/>
                <a:ea typeface="ヒラギノ角ゴ Pro W3" charset="0"/>
                <a:cs typeface="Tw Cen MT"/>
              </a:rPr>
              <a:t>que não se conheceram antes).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O Problema da chave partilhada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4559250"/>
            <a:ext cx="8229600" cy="1744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pt-PT" altLang="ja-JP" sz="2800" dirty="0" smtClean="0">
                <a:latin typeface="Tw Cen MT"/>
                <a:ea typeface="ヒラギノ角ゴ Pro W3" charset="0"/>
                <a:cs typeface="Tw Cen MT"/>
              </a:rPr>
              <a:t>Este problema tem várias soluções. Nós vamos iremos analisar apenas uma delas mais tarde, que pressupõe que a Alice e o Bob são capazes de ter a certeza que são eles que estão de cada lado do canal</a:t>
            </a:r>
            <a:endParaRPr lang="pt-PT" altLang="ja-JP" sz="2800" dirty="0">
              <a:latin typeface="Tw Cen MT"/>
              <a:ea typeface="ヒラギノ角ゴ Pro W3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235542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3946"/>
            <a:ext cx="8229600" cy="5535690"/>
          </a:xfrm>
        </p:spPr>
        <p:txBody>
          <a:bodyPr>
            <a:normAutofit fontScale="90000"/>
          </a:bodyPr>
          <a:lstStyle/>
          <a:p>
            <a:r>
              <a:rPr lang="pt-PT" dirty="0">
                <a:latin typeface="Tw Cen MT"/>
                <a:cs typeface="Tw Cen MT"/>
              </a:rPr>
              <a:t>Este capítulo apresenta uma breve introdução às técnicas de segurança centrada na problemática da comunicação através de canais </a:t>
            </a:r>
            <a:r>
              <a:rPr lang="pt-PT" dirty="0" smtClean="0">
                <a:latin typeface="Tw Cen MT"/>
                <a:cs typeface="Tw Cen MT"/>
              </a:rPr>
              <a:t>seguros</a:t>
            </a:r>
            <a:br>
              <a:rPr lang="pt-PT" dirty="0" smtClean="0">
                <a:latin typeface="Tw Cen MT"/>
                <a:cs typeface="Tw Cen MT"/>
              </a:rPr>
            </a:br>
            <a:r>
              <a:rPr lang="pt-PT" dirty="0">
                <a:latin typeface="Tw Cen MT"/>
                <a:cs typeface="Tw Cen MT"/>
              </a:rPr>
              <a:t/>
            </a:r>
            <a:br>
              <a:rPr lang="pt-PT" dirty="0">
                <a:latin typeface="Tw Cen MT"/>
                <a:cs typeface="Tw Cen MT"/>
              </a:rPr>
            </a:br>
            <a:r>
              <a:rPr lang="pt-PT" dirty="0" smtClean="0">
                <a:latin typeface="Tw Cen MT"/>
                <a:cs typeface="Tw Cen MT"/>
              </a:rPr>
              <a:t/>
            </a:r>
            <a:br>
              <a:rPr lang="pt-PT" dirty="0" smtClean="0">
                <a:latin typeface="Tw Cen MT"/>
                <a:cs typeface="Tw Cen MT"/>
              </a:rPr>
            </a:br>
            <a:r>
              <a:rPr lang="pt-PT" dirty="0" smtClean="0">
                <a:latin typeface="Tw Cen MT"/>
                <a:cs typeface="Tw Cen MT"/>
              </a:rPr>
              <a:t>Esta parte apresenta o problema e introduz a criptografia simétrica</a:t>
            </a:r>
            <a:endParaRPr lang="en-US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629062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dirty="0">
                <a:latin typeface="Tw Cen MT" charset="0"/>
                <a:ea typeface="ＭＳ Ｐゴシック" charset="0"/>
                <a:cs typeface="ＭＳ Ｐゴシック" charset="0"/>
              </a:rPr>
              <a:t>Objectivos do capítulo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8337"/>
            <a:ext cx="8229600" cy="4525963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100000"/>
              <a:buNone/>
            </a:pPr>
            <a:endParaRPr lang="pt-PT" sz="28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800" dirty="0" smtClean="0">
                <a:latin typeface="Tw Cen MT" charset="0"/>
                <a:ea typeface="ＭＳ Ｐゴシック" charset="0"/>
              </a:rPr>
              <a:t>Breve introdução à problemática dos canais seguros e aos mecanismos usados para a sua construção. Criptografia de chave simétrica e sua utilização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8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800" dirty="0" smtClean="0">
                <a:latin typeface="Tw Cen MT" charset="0"/>
                <a:ea typeface="ＭＳ Ｐゴシック" charset="0"/>
              </a:rPr>
              <a:t>Criptografia de chave pública ou assimétrica e suas aplicações</a:t>
            </a:r>
          </a:p>
        </p:txBody>
      </p:sp>
    </p:spTree>
    <p:extLst>
      <p:ext uri="{BB962C8B-B14F-4D97-AF65-F5344CB8AC3E}">
        <p14:creationId xmlns:p14="http://schemas.microsoft.com/office/powerpoint/2010/main" val="3089639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dirty="0" smtClean="0">
                <a:latin typeface="Tw Cen MT" charset="0"/>
                <a:ea typeface="ＭＳ Ｐゴシック" charset="0"/>
                <a:cs typeface="ＭＳ Ｐゴシック" charset="0"/>
              </a:rPr>
              <a:t>Onde estudar no livro de base</a:t>
            </a:r>
            <a:endParaRPr lang="pt-PT" sz="4000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12775" y="1645894"/>
            <a:ext cx="8229600" cy="4525963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SzPct val="100000"/>
              <a:buFont typeface="Arial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Breve introdução à problemática dos canais seguros e aos mecanismos usados para a sua construção. Criptografia de chave simétrica e sua utilização — Parte 1 — Livro de base Cap. 8, parte das secções 8.1 e 8.2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 smtClean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 smtClean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 smtClean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Criptografia de chave pública ou assimétrica. Assinaturas e certificados. Os canais seguros construídos com SSL — Parte 2 — Livro de base Cap. 8, parte da secç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ão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 8.3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 smtClean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193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b="1" dirty="0">
                <a:latin typeface="Tw Cen MT"/>
                <a:ea typeface="ＭＳ Ｐゴシック" charset="0"/>
                <a:cs typeface="Tw Cen MT"/>
              </a:rPr>
              <a:t>Definiç</a:t>
            </a:r>
            <a:r>
              <a:rPr lang="pt-PT" altLang="ja-JP" b="1" dirty="0">
                <a:latin typeface="Tw Cen MT"/>
                <a:ea typeface="ヒラギノ角ゴ Pro W3" charset="0"/>
                <a:cs typeface="Tw Cen MT"/>
              </a:rPr>
              <a:t>ões</a:t>
            </a:r>
            <a:endParaRPr lang="pt-PT" b="1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1276"/>
            <a:ext cx="8229600" cy="4780405"/>
          </a:xfrm>
          <a:noFill/>
        </p:spPr>
        <p:txBody>
          <a:bodyPr>
            <a:normAutofit fontScale="85000" lnSpcReduction="20000"/>
          </a:bodyPr>
          <a:lstStyle/>
          <a:p>
            <a:pPr defTabSz="762000" eaLnBrk="1" hangingPunct="1">
              <a:lnSpc>
                <a:spcPct val="90000"/>
              </a:lnSpc>
            </a:pPr>
            <a:r>
              <a:rPr lang="pt-PT" sz="3000" i="1" dirty="0">
                <a:latin typeface="Tw Cen MT"/>
                <a:ea typeface="ＭＳ Ｐゴシック" charset="0"/>
                <a:cs typeface="Tw Cen MT"/>
              </a:rPr>
              <a:t>Entidade</a:t>
            </a:r>
            <a:r>
              <a:rPr lang="pt-PT" sz="3000" dirty="0">
                <a:latin typeface="Tw Cen MT"/>
                <a:ea typeface="ＭＳ Ｐゴシック" charset="0"/>
                <a:cs typeface="Tw Cen MT"/>
              </a:rPr>
              <a:t> - uma entidade (pessoa, processo, servidor, cliente, …) que é singular do ponto de vista dos direitos no sistema.</a:t>
            </a:r>
          </a:p>
          <a:p>
            <a:pPr defTabSz="762000" eaLnBrk="1" hangingPunct="1">
              <a:lnSpc>
                <a:spcPct val="90000"/>
              </a:lnSpc>
            </a:pPr>
            <a:endParaRPr lang="pt-PT" sz="3000" dirty="0">
              <a:latin typeface="Tw Cen MT"/>
              <a:ea typeface="ＭＳ Ｐゴシック" charset="0"/>
              <a:cs typeface="Tw Cen MT"/>
            </a:endParaRPr>
          </a:p>
          <a:p>
            <a:pPr defTabSz="762000" eaLnBrk="1" hangingPunct="1">
              <a:lnSpc>
                <a:spcPct val="90000"/>
              </a:lnSpc>
            </a:pPr>
            <a:r>
              <a:rPr lang="pt-PT" sz="3000" i="1" dirty="0">
                <a:latin typeface="Tw Cen MT"/>
                <a:ea typeface="ＭＳ Ｐゴシック" charset="0"/>
                <a:cs typeface="Tw Cen MT"/>
              </a:rPr>
              <a:t>Controlo de acessos</a:t>
            </a:r>
            <a:r>
              <a:rPr lang="pt-PT" sz="3000" dirty="0">
                <a:latin typeface="Tw Cen MT"/>
                <a:ea typeface="ＭＳ Ｐゴシック" charset="0"/>
                <a:cs typeface="Tw Cen MT"/>
              </a:rPr>
              <a:t> - dada uma operação </a:t>
            </a:r>
            <a:r>
              <a:rPr lang="pt-PT" sz="3000" dirty="0" err="1">
                <a:latin typeface="Tw Cen MT"/>
                <a:ea typeface="ＭＳ Ｐゴシック" charset="0"/>
                <a:cs typeface="Tw Cen MT"/>
              </a:rPr>
              <a:t>Op</a:t>
            </a:r>
            <a:r>
              <a:rPr lang="pt-PT" sz="3000" dirty="0">
                <a:latin typeface="Tw Cen MT"/>
                <a:ea typeface="ＭＳ Ｐゴシック" charset="0"/>
                <a:cs typeface="Tw Cen MT"/>
              </a:rPr>
              <a:t> sobre um objecto </a:t>
            </a:r>
            <a:r>
              <a:rPr lang="pt-PT" sz="3000" dirty="0" err="1" smtClean="0">
                <a:latin typeface="Tw Cen MT"/>
                <a:ea typeface="ＭＳ Ｐゴシック" charset="0"/>
                <a:cs typeface="Tw Cen MT"/>
              </a:rPr>
              <a:t>Ob</a:t>
            </a:r>
            <a:r>
              <a:rPr lang="pt-PT" sz="3000" dirty="0" smtClean="0">
                <a:latin typeface="Tw Cen MT"/>
                <a:ea typeface="ＭＳ Ｐゴシック" charset="0"/>
                <a:cs typeface="Tw Cen MT"/>
              </a:rPr>
              <a:t>, </a:t>
            </a:r>
            <a:r>
              <a:rPr lang="pt-PT" sz="3000" dirty="0">
                <a:latin typeface="Tw Cen MT"/>
                <a:ea typeface="ＭＳ Ｐゴシック" charset="0"/>
                <a:cs typeface="Tw Cen MT"/>
              </a:rPr>
              <a:t>é necessário decidir se o entidade E pode aplicar </a:t>
            </a:r>
            <a:r>
              <a:rPr lang="pt-PT" sz="3000" dirty="0" err="1">
                <a:latin typeface="Tw Cen MT"/>
                <a:ea typeface="ＭＳ Ｐゴシック" charset="0"/>
                <a:cs typeface="Tw Cen MT"/>
              </a:rPr>
              <a:t>Op</a:t>
            </a:r>
            <a:r>
              <a:rPr lang="pt-PT" sz="3000" dirty="0">
                <a:latin typeface="Tw Cen MT"/>
                <a:ea typeface="ＭＳ Ｐゴシック" charset="0"/>
                <a:cs typeface="Tw Cen MT"/>
              </a:rPr>
              <a:t> a </a:t>
            </a:r>
            <a:r>
              <a:rPr lang="pt-PT" sz="3000" dirty="0" smtClean="0">
                <a:latin typeface="Tw Cen MT"/>
                <a:ea typeface="ＭＳ Ｐゴシック" charset="0"/>
                <a:cs typeface="Tw Cen MT"/>
              </a:rPr>
              <a:t>Ob.</a:t>
            </a:r>
            <a:endParaRPr lang="pt-PT" sz="3000" dirty="0">
              <a:latin typeface="Tw Cen MT"/>
              <a:ea typeface="ＭＳ Ｐゴシック" charset="0"/>
              <a:cs typeface="Tw Cen MT"/>
            </a:endParaRPr>
          </a:p>
          <a:p>
            <a:pPr defTabSz="762000" eaLnBrk="1" hangingPunct="1">
              <a:lnSpc>
                <a:spcPct val="90000"/>
              </a:lnSpc>
            </a:pPr>
            <a:endParaRPr lang="pt-PT" sz="3000" dirty="0">
              <a:latin typeface="Tw Cen MT"/>
              <a:ea typeface="ＭＳ Ｐゴシック" charset="0"/>
              <a:cs typeface="Tw Cen MT"/>
            </a:endParaRPr>
          </a:p>
          <a:p>
            <a:pPr defTabSz="762000" eaLnBrk="1" hangingPunct="1">
              <a:lnSpc>
                <a:spcPct val="90000"/>
              </a:lnSpc>
            </a:pPr>
            <a:r>
              <a:rPr lang="pt-PT" sz="3000" i="1" dirty="0">
                <a:latin typeface="Tw Cen MT"/>
                <a:ea typeface="ＭＳ Ｐゴシック" charset="0"/>
                <a:cs typeface="Tw Cen MT"/>
              </a:rPr>
              <a:t>Autenticação</a:t>
            </a:r>
            <a:r>
              <a:rPr lang="pt-PT" sz="3000" dirty="0">
                <a:latin typeface="Tw Cen MT"/>
                <a:ea typeface="ＭＳ Ｐゴシック" charset="0"/>
                <a:cs typeface="Tw Cen MT"/>
              </a:rPr>
              <a:t> - uma entidade que pretende ter a identidade </a:t>
            </a:r>
            <a:r>
              <a:rPr lang="ja-JP" altLang="pt-PT" sz="3000" dirty="0"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3000" dirty="0">
                <a:latin typeface="Tw Cen MT"/>
                <a:ea typeface="ＭＳ Ｐゴシック" charset="0"/>
                <a:cs typeface="Tw Cen MT"/>
              </a:rPr>
              <a:t>E</a:t>
            </a:r>
            <a:r>
              <a:rPr lang="ja-JP" altLang="pt-PT" sz="3000" dirty="0"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sz="3000" dirty="0">
                <a:latin typeface="Tw Cen MT"/>
                <a:ea typeface="ＭＳ Ｐゴシック" charset="0"/>
                <a:cs typeface="Tw Cen MT"/>
              </a:rPr>
              <a:t> tem de ser capaz de provar que é </a:t>
            </a:r>
            <a:r>
              <a:rPr lang="ja-JP" altLang="pt-PT" sz="3000" dirty="0"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3000" dirty="0">
                <a:latin typeface="Tw Cen MT"/>
                <a:ea typeface="ＭＳ Ｐゴシック" charset="0"/>
                <a:cs typeface="Tw Cen MT"/>
              </a:rPr>
              <a:t>E</a:t>
            </a:r>
            <a:r>
              <a:rPr lang="ja-JP" altLang="pt-PT" sz="3000" dirty="0"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sz="3000" dirty="0">
                <a:latin typeface="Tw Cen MT"/>
                <a:ea typeface="ＭＳ Ｐゴシック" charset="0"/>
                <a:cs typeface="Tw Cen MT"/>
              </a:rPr>
              <a:t>.</a:t>
            </a:r>
          </a:p>
          <a:p>
            <a:pPr defTabSz="762000" eaLnBrk="1" hangingPunct="1">
              <a:lnSpc>
                <a:spcPct val="90000"/>
              </a:lnSpc>
            </a:pPr>
            <a:endParaRPr lang="pt-PT" sz="1800" dirty="0" smtClean="0">
              <a:latin typeface="Tw Cen MT"/>
              <a:ea typeface="ＭＳ Ｐゴシック" charset="0"/>
              <a:cs typeface="Tw Cen MT"/>
            </a:endParaRPr>
          </a:p>
          <a:p>
            <a:pPr defTabSz="762000" eaLnBrk="1" hangingPunct="1">
              <a:lnSpc>
                <a:spcPct val="90000"/>
              </a:lnSpc>
            </a:pPr>
            <a:endParaRPr lang="pt-PT" sz="1800" dirty="0">
              <a:latin typeface="Tw Cen MT"/>
              <a:ea typeface="ＭＳ Ｐゴシック" charset="0"/>
              <a:cs typeface="Tw Cen MT"/>
            </a:endParaRPr>
          </a:p>
          <a:p>
            <a:pPr defTabSz="762000" eaLnBrk="1" hangingPunct="1">
              <a:lnSpc>
                <a:spcPct val="90000"/>
              </a:lnSpc>
            </a:pPr>
            <a:endParaRPr lang="pt-PT" sz="1800" dirty="0">
              <a:latin typeface="Tw Cen MT"/>
              <a:ea typeface="ＭＳ Ｐゴシック" charset="0"/>
              <a:cs typeface="Tw Cen MT"/>
            </a:endParaRPr>
          </a:p>
          <a:p>
            <a:pPr marL="0" indent="0" defTabSz="762000" eaLnBrk="1" hangingPunct="1">
              <a:lnSpc>
                <a:spcPct val="90000"/>
              </a:lnSpc>
              <a:buNone/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Para a autenticaç</a:t>
            </a:r>
            <a:r>
              <a:rPr lang="pt-PT" altLang="ja-JP" sz="1800" dirty="0">
                <a:latin typeface="Tw Cen MT"/>
                <a:ea typeface="ヒラギノ角ゴ Pro W3" charset="0"/>
                <a:cs typeface="Tw Cen MT"/>
              </a:rPr>
              <a:t>ão g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eralmente utiliza-se um método lógico do tipo </a:t>
            </a:r>
            <a:r>
              <a:rPr lang="pt-PT" sz="1800" u="sng" dirty="0">
                <a:latin typeface="Tw Cen MT"/>
                <a:ea typeface="ＭＳ Ｐゴシック" charset="0"/>
                <a:cs typeface="Tw Cen MT"/>
              </a:rPr>
              <a:t>segredo partilhado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entre E e quem o autentica (de que uma palavra chave ou password é o exemplo mais vulgar</a:t>
            </a:r>
            <a:r>
              <a:rPr lang="pt-PT" sz="1800" dirty="0" smtClean="0">
                <a:latin typeface="Tw Cen MT"/>
                <a:ea typeface="ＭＳ Ｐゴシック" charset="0"/>
                <a:cs typeface="Tw Cen MT"/>
              </a:rPr>
              <a:t>) mas 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também se pode basear na </a:t>
            </a:r>
            <a:r>
              <a:rPr lang="pt-PT" sz="1800" u="sng" dirty="0">
                <a:latin typeface="Tw Cen MT"/>
                <a:ea typeface="ＭＳ Ｐゴシック" charset="0"/>
                <a:cs typeface="Tw Cen MT"/>
              </a:rPr>
              <a:t>verificação de atributos físicos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(identificação da voz, impressões digitais ou caracter</a:t>
            </a:r>
            <a:r>
              <a:rPr lang="pt-PT" altLang="ja-JP" sz="1800" dirty="0">
                <a:latin typeface="Tw Cen MT"/>
                <a:ea typeface="ヒラギノ角ゴ Pro W3" charset="0"/>
                <a:cs typeface="Tw Cen MT"/>
              </a:rPr>
              <a:t>ísticas 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da retina por exemplo) ou na </a:t>
            </a:r>
            <a:r>
              <a:rPr lang="pt-PT" sz="1800" u="sng" dirty="0">
                <a:latin typeface="Tw Cen MT"/>
                <a:ea typeface="ＭＳ Ｐゴシック" charset="0"/>
                <a:cs typeface="Tw Cen MT"/>
              </a:rPr>
              <a:t>posse de algo que só E pode possuir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(um cartão magnético ou um </a:t>
            </a:r>
            <a:r>
              <a:rPr lang="pt-PT" sz="1800" i="1" dirty="0" err="1">
                <a:latin typeface="Tw Cen MT"/>
                <a:ea typeface="ＭＳ Ｐゴシック" charset="0"/>
                <a:cs typeface="Tw Cen MT"/>
              </a:rPr>
              <a:t>smartcard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, por exemplo).</a:t>
            </a:r>
          </a:p>
          <a:p>
            <a:pPr defTabSz="762000" eaLnBrk="1" hangingPunct="1">
              <a:lnSpc>
                <a:spcPct val="90000"/>
              </a:lnSpc>
            </a:pPr>
            <a:endParaRPr lang="pt-PT" sz="1800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947960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5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Canais seguros</a:t>
            </a:r>
            <a:endParaRPr lang="pt-PT" sz="5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82944"/>
            <a:ext cx="8686800" cy="3702479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marL="0" indent="0" eaLnBrk="1" hangingPunct="1">
              <a:buNone/>
            </a:pP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Um canal seguro impede 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acesso, alteração ou destruição indevida de informação, ou seja, 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protege 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 privacidade e integridade dos dados trocados entre as 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entidades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419764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pt-PT" sz="4000" b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Os canais normais n</a:t>
            </a:r>
            <a:r>
              <a:rPr lang="pt-PT" altLang="ja-JP" sz="4000" b="1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são seguros</a:t>
            </a:r>
            <a:endParaRPr lang="pt-PT" sz="4000" b="1" i="1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642624" y="1556530"/>
            <a:ext cx="7937072" cy="4752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Indiscrição (</a:t>
            </a:r>
            <a:r>
              <a:rPr lang="pt-PT" sz="2400" i="1" u="none" dirty="0" err="1">
                <a:solidFill>
                  <a:srgbClr val="000000"/>
                </a:solidFill>
                <a:latin typeface="Tw Cen MT"/>
                <a:cs typeface="Tw Cen MT"/>
              </a:rPr>
              <a:t>Eaves-dropping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Mascarar-se ou pretender ser outro (</a:t>
            </a:r>
            <a:r>
              <a:rPr lang="pt-PT" sz="2400" i="1" u="none" dirty="0" err="1">
                <a:solidFill>
                  <a:srgbClr val="000000"/>
                </a:solidFill>
                <a:latin typeface="Tw Cen MT"/>
                <a:cs typeface="Tw Cen MT"/>
              </a:rPr>
              <a:t>Masquerading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400" u="none" dirty="0" err="1">
                <a:solidFill>
                  <a:srgbClr val="000000"/>
                </a:solidFill>
                <a:latin typeface="Tw Cen MT"/>
                <a:cs typeface="Tw Cen MT"/>
              </a:rPr>
              <a:t>Reemissão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 de antigas mensagens (</a:t>
            </a:r>
            <a:r>
              <a:rPr lang="pt-PT" sz="2400" i="1" u="none" dirty="0" err="1">
                <a:solidFill>
                  <a:srgbClr val="000000"/>
                </a:solidFill>
                <a:latin typeface="Tw Cen MT"/>
                <a:cs typeface="Tw Cen MT"/>
              </a:rPr>
              <a:t>Message</a:t>
            </a:r>
            <a:r>
              <a:rPr lang="pt-PT" sz="24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400" i="1" u="none" dirty="0" err="1">
                <a:solidFill>
                  <a:srgbClr val="000000"/>
                </a:solidFill>
                <a:latin typeface="Tw Cen MT"/>
                <a:cs typeface="Tw Cen MT"/>
              </a:rPr>
              <a:t>replaying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Alteração indevida do conteúdo das mensagens  (</a:t>
            </a:r>
            <a:r>
              <a:rPr lang="pt-PT" sz="2400" i="1" u="none" dirty="0" err="1">
                <a:solidFill>
                  <a:srgbClr val="000000"/>
                </a:solidFill>
                <a:latin typeface="Tw Cen MT"/>
                <a:cs typeface="Tw Cen MT"/>
              </a:rPr>
              <a:t>Message</a:t>
            </a:r>
            <a:r>
              <a:rPr lang="pt-PT" sz="24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400" i="1" u="none" dirty="0" err="1">
                <a:solidFill>
                  <a:srgbClr val="000000"/>
                </a:solidFill>
                <a:latin typeface="Tw Cen MT"/>
                <a:cs typeface="Tw Cen MT"/>
              </a:rPr>
              <a:t>tampering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Supressão de mensagens (</a:t>
            </a:r>
            <a:r>
              <a:rPr lang="pt-PT" sz="2400" i="1" u="none" dirty="0" err="1">
                <a:solidFill>
                  <a:srgbClr val="000000"/>
                </a:solidFill>
                <a:latin typeface="Tw Cen MT"/>
                <a:cs typeface="Tw Cen MT"/>
              </a:rPr>
              <a:t>Message</a:t>
            </a:r>
            <a:r>
              <a:rPr lang="pt-PT" sz="24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400" i="1" u="none" dirty="0" err="1">
                <a:solidFill>
                  <a:srgbClr val="000000"/>
                </a:solidFill>
                <a:latin typeface="Tw Cen MT"/>
                <a:cs typeface="Tw Cen MT"/>
              </a:rPr>
              <a:t>supression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Repudiar mensagens enviadas anteriormente pelo próprio (</a:t>
            </a:r>
            <a:r>
              <a:rPr lang="pt-PT" sz="2400" i="1" u="none" dirty="0" err="1">
                <a:solidFill>
                  <a:srgbClr val="000000"/>
                </a:solidFill>
                <a:latin typeface="Tw Cen MT"/>
                <a:cs typeface="Tw Cen MT"/>
              </a:rPr>
              <a:t>Message</a:t>
            </a:r>
            <a:r>
              <a:rPr lang="pt-PT" sz="24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400" i="1" u="none" dirty="0" err="1">
                <a:solidFill>
                  <a:srgbClr val="000000"/>
                </a:solidFill>
                <a:latin typeface="Tw Cen MT"/>
                <a:cs typeface="Tw Cen MT"/>
              </a:rPr>
              <a:t>repudiation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26249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Alice, Bob e 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Trudy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73977" y="1279506"/>
            <a:ext cx="8142288" cy="2162881"/>
          </a:xfrm>
        </p:spPr>
        <p:txBody>
          <a:bodyPr>
            <a:noAutofit/>
          </a:bodyPr>
          <a:lstStyle/>
          <a:p>
            <a:pPr eaLnBrk="1" hangingPunct="1"/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Personagens (entidades) usadas com frequ</a:t>
            </a:r>
            <a:r>
              <a:rPr lang="pt-PT" altLang="ja-JP" sz="2400" dirty="0">
                <a:latin typeface="Tw Cen MT"/>
                <a:ea typeface="ヒラギノ角ゴ Pro W3" charset="0"/>
                <a:cs typeface="Tw Cen MT"/>
              </a:rPr>
              <a:t>ência em segurança</a:t>
            </a:r>
            <a:endParaRPr lang="pt-PT" sz="24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Bob e Alice (namorados) pretendem comunicar de forma segura</a:t>
            </a:r>
          </a:p>
          <a:p>
            <a:pPr eaLnBrk="1" hangingPunct="1"/>
            <a:r>
              <a:rPr lang="pt-PT" sz="2400" dirty="0" err="1">
                <a:latin typeface="Tw Cen MT"/>
                <a:ea typeface="ＭＳ Ｐゴシック" charset="0"/>
                <a:cs typeface="Tw Cen MT"/>
              </a:rPr>
              <a:t>Trudy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 (</a:t>
            </a:r>
            <a:r>
              <a:rPr lang="pt-PT" sz="2400" i="1" dirty="0" err="1">
                <a:latin typeface="Tw Cen MT"/>
                <a:ea typeface="ＭＳ Ｐゴシック" charset="0"/>
                <a:cs typeface="Tw Cen MT"/>
              </a:rPr>
              <a:t>intruder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 ou atacante) pode interceptar, suprimir, modificar ou </a:t>
            </a:r>
            <a:r>
              <a:rPr lang="pt-PT" sz="2400" dirty="0" err="1">
                <a:latin typeface="Tw Cen MT"/>
                <a:ea typeface="ＭＳ Ｐゴシック" charset="0"/>
                <a:cs typeface="Tw Cen MT"/>
              </a:rPr>
              <a:t>re-injectar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400" dirty="0" smtClean="0">
                <a:latin typeface="Tw Cen MT"/>
                <a:ea typeface="ＭＳ Ｐゴシック" charset="0"/>
                <a:cs typeface="Tw Cen MT"/>
              </a:rPr>
              <a:t>(</a:t>
            </a:r>
            <a:r>
              <a:rPr lang="pt-PT" sz="2400" dirty="0" err="1" smtClean="0">
                <a:latin typeface="Tw Cen MT"/>
                <a:ea typeface="ＭＳ Ｐゴシック" charset="0"/>
                <a:cs typeface="Tw Cen MT"/>
              </a:rPr>
              <a:t>replay</a:t>
            </a:r>
            <a:r>
              <a:rPr lang="pt-PT" sz="2400" dirty="0" smtClean="0">
                <a:latin typeface="Tw Cen MT"/>
                <a:ea typeface="ＭＳ Ｐゴシック" charset="0"/>
                <a:cs typeface="Tw Cen MT"/>
              </a:rPr>
              <a:t>) mensagens</a:t>
            </a:r>
            <a:endParaRPr lang="pt-PT" sz="2400" dirty="0">
              <a:latin typeface="Tw Cen MT"/>
              <a:ea typeface="ＭＳ Ｐゴシック" charset="0"/>
              <a:cs typeface="Tw Cen MT"/>
            </a:endParaRPr>
          </a:p>
        </p:txBody>
      </p:sp>
      <p:pic>
        <p:nvPicPr>
          <p:cNvPr id="25605" name="Picture 4" descr="Al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8350" y="3588832"/>
            <a:ext cx="6985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5" descr="Bo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3150" y="3588832"/>
            <a:ext cx="812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6" descr="Eve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29150" y="5417632"/>
            <a:ext cx="1082675" cy="1295400"/>
          </a:xfrm>
        </p:spPr>
      </p:pic>
      <p:sp>
        <p:nvSpPr>
          <p:cNvPr id="25610" name="Text Box 11"/>
          <p:cNvSpPr txBox="1">
            <a:spLocks noChangeArrowheads="1"/>
          </p:cNvSpPr>
          <p:nvPr/>
        </p:nvSpPr>
        <p:spPr bwMode="auto">
          <a:xfrm>
            <a:off x="3289065" y="3841245"/>
            <a:ext cx="6799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>
                <a:latin typeface="Tw Cen MT"/>
                <a:cs typeface="Tw Cen MT"/>
              </a:rPr>
              <a:t>canal</a:t>
            </a:r>
          </a:p>
        </p:txBody>
      </p:sp>
      <p:sp>
        <p:nvSpPr>
          <p:cNvPr id="25611" name="Line 12"/>
          <p:cNvSpPr>
            <a:spLocks noChangeShapeType="1"/>
          </p:cNvSpPr>
          <p:nvPr/>
        </p:nvSpPr>
        <p:spPr bwMode="auto">
          <a:xfrm>
            <a:off x="3719513" y="4192082"/>
            <a:ext cx="238125" cy="449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5612" name="Rectangle 13"/>
          <p:cNvSpPr>
            <a:spLocks noChangeArrowheads="1"/>
          </p:cNvSpPr>
          <p:nvPr/>
        </p:nvSpPr>
        <p:spPr bwMode="auto">
          <a:xfrm>
            <a:off x="3282950" y="4712782"/>
            <a:ext cx="2447925" cy="36671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5613" name="Line 14"/>
          <p:cNvSpPr>
            <a:spLocks noChangeShapeType="1"/>
          </p:cNvSpPr>
          <p:nvPr/>
        </p:nvSpPr>
        <p:spPr bwMode="auto">
          <a:xfrm flipV="1">
            <a:off x="3325813" y="4925507"/>
            <a:ext cx="24606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5614" name="Text Box 15"/>
          <p:cNvSpPr txBox="1">
            <a:spLocks noChangeArrowheads="1"/>
          </p:cNvSpPr>
          <p:nvPr/>
        </p:nvSpPr>
        <p:spPr bwMode="auto">
          <a:xfrm>
            <a:off x="4151313" y="3726945"/>
            <a:ext cx="18891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400" u="none">
                <a:latin typeface="Tw Cen MT"/>
                <a:cs typeface="Tw Cen MT"/>
              </a:rPr>
              <a:t>mensagens</a:t>
            </a:r>
          </a:p>
        </p:txBody>
      </p:sp>
      <p:sp>
        <p:nvSpPr>
          <p:cNvPr id="25615" name="Line 16"/>
          <p:cNvSpPr>
            <a:spLocks noChangeShapeType="1"/>
          </p:cNvSpPr>
          <p:nvPr/>
        </p:nvSpPr>
        <p:spPr bwMode="auto">
          <a:xfrm>
            <a:off x="4997450" y="4344482"/>
            <a:ext cx="223838" cy="517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5616" name="Freeform 17"/>
          <p:cNvSpPr>
            <a:spLocks/>
          </p:cNvSpPr>
          <p:nvPr/>
        </p:nvSpPr>
        <p:spPr bwMode="auto">
          <a:xfrm>
            <a:off x="3805238" y="4965195"/>
            <a:ext cx="573087" cy="914400"/>
          </a:xfrm>
          <a:custGeom>
            <a:avLst/>
            <a:gdLst>
              <a:gd name="T0" fmla="*/ 0 w 344"/>
              <a:gd name="T1" fmla="*/ 0 h 789"/>
              <a:gd name="T2" fmla="*/ 2147483647 w 344"/>
              <a:gd name="T3" fmla="*/ 2147483647 h 789"/>
              <a:gd name="T4" fmla="*/ 2147483647 w 344"/>
              <a:gd name="T5" fmla="*/ 2147483647 h 789"/>
              <a:gd name="T6" fmla="*/ 0 60000 65536"/>
              <a:gd name="T7" fmla="*/ 0 60000 65536"/>
              <a:gd name="T8" fmla="*/ 0 60000 65536"/>
              <a:gd name="T9" fmla="*/ 0 w 344"/>
              <a:gd name="T10" fmla="*/ 0 h 789"/>
              <a:gd name="T11" fmla="*/ 344 w 344"/>
              <a:gd name="T12" fmla="*/ 789 h 78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4" h="789">
                <a:moveTo>
                  <a:pt x="0" y="0"/>
                </a:moveTo>
                <a:cubicBezTo>
                  <a:pt x="52" y="24"/>
                  <a:pt x="255" y="10"/>
                  <a:pt x="310" y="142"/>
                </a:cubicBezTo>
                <a:cubicBezTo>
                  <a:pt x="344" y="248"/>
                  <a:pt x="324" y="654"/>
                  <a:pt x="328" y="789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5617" name="Freeform 18"/>
          <p:cNvSpPr>
            <a:spLocks/>
          </p:cNvSpPr>
          <p:nvPr/>
        </p:nvSpPr>
        <p:spPr bwMode="auto">
          <a:xfrm flipH="1">
            <a:off x="4479925" y="4963607"/>
            <a:ext cx="573088" cy="914400"/>
          </a:xfrm>
          <a:custGeom>
            <a:avLst/>
            <a:gdLst>
              <a:gd name="T0" fmla="*/ 0 w 344"/>
              <a:gd name="T1" fmla="*/ 0 h 789"/>
              <a:gd name="T2" fmla="*/ 2147483647 w 344"/>
              <a:gd name="T3" fmla="*/ 2147483647 h 789"/>
              <a:gd name="T4" fmla="*/ 2147483647 w 344"/>
              <a:gd name="T5" fmla="*/ 2147483647 h 789"/>
              <a:gd name="T6" fmla="*/ 0 60000 65536"/>
              <a:gd name="T7" fmla="*/ 0 60000 65536"/>
              <a:gd name="T8" fmla="*/ 0 60000 65536"/>
              <a:gd name="T9" fmla="*/ 0 w 344"/>
              <a:gd name="T10" fmla="*/ 0 h 789"/>
              <a:gd name="T11" fmla="*/ 344 w 344"/>
              <a:gd name="T12" fmla="*/ 789 h 78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4" h="789">
                <a:moveTo>
                  <a:pt x="0" y="0"/>
                </a:moveTo>
                <a:cubicBezTo>
                  <a:pt x="52" y="24"/>
                  <a:pt x="255" y="10"/>
                  <a:pt x="310" y="142"/>
                </a:cubicBezTo>
                <a:cubicBezTo>
                  <a:pt x="344" y="248"/>
                  <a:pt x="324" y="654"/>
                  <a:pt x="328" y="789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5618" name="Line 19"/>
          <p:cNvSpPr>
            <a:spLocks noChangeShapeType="1"/>
          </p:cNvSpPr>
          <p:nvPr/>
        </p:nvSpPr>
        <p:spPr bwMode="auto">
          <a:xfrm flipV="1">
            <a:off x="1230313" y="4895345"/>
            <a:ext cx="8143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5619" name="Text Box 20"/>
          <p:cNvSpPr txBox="1">
            <a:spLocks noChangeArrowheads="1"/>
          </p:cNvSpPr>
          <p:nvPr/>
        </p:nvSpPr>
        <p:spPr bwMode="auto">
          <a:xfrm>
            <a:off x="488048" y="4696907"/>
            <a:ext cx="75904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>
                <a:latin typeface="Tw Cen MT"/>
                <a:cs typeface="Tw Cen MT"/>
              </a:rPr>
              <a:t>dados</a:t>
            </a:r>
          </a:p>
        </p:txBody>
      </p:sp>
      <p:sp>
        <p:nvSpPr>
          <p:cNvPr id="25620" name="Line 21"/>
          <p:cNvSpPr>
            <a:spLocks noChangeShapeType="1"/>
          </p:cNvSpPr>
          <p:nvPr/>
        </p:nvSpPr>
        <p:spPr bwMode="auto">
          <a:xfrm flipV="1">
            <a:off x="7037388" y="4865182"/>
            <a:ext cx="8143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5621" name="Text Box 22"/>
          <p:cNvSpPr txBox="1">
            <a:spLocks noChangeArrowheads="1"/>
          </p:cNvSpPr>
          <p:nvPr/>
        </p:nvSpPr>
        <p:spPr bwMode="auto">
          <a:xfrm>
            <a:off x="7857223" y="4666745"/>
            <a:ext cx="75904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>
                <a:latin typeface="Tw Cen MT"/>
                <a:cs typeface="Tw Cen MT"/>
              </a:rPr>
              <a:t>dados</a:t>
            </a:r>
          </a:p>
        </p:txBody>
      </p:sp>
      <p:sp>
        <p:nvSpPr>
          <p:cNvPr id="25622" name="Text Box 23"/>
          <p:cNvSpPr txBox="1">
            <a:spLocks noChangeArrowheads="1"/>
          </p:cNvSpPr>
          <p:nvPr/>
        </p:nvSpPr>
        <p:spPr bwMode="auto">
          <a:xfrm>
            <a:off x="1245744" y="3741232"/>
            <a:ext cx="6295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Alice</a:t>
            </a:r>
          </a:p>
        </p:txBody>
      </p:sp>
      <p:sp>
        <p:nvSpPr>
          <p:cNvPr id="25623" name="Text Box 24"/>
          <p:cNvSpPr txBox="1">
            <a:spLocks noChangeArrowheads="1"/>
          </p:cNvSpPr>
          <p:nvPr/>
        </p:nvSpPr>
        <p:spPr bwMode="auto">
          <a:xfrm>
            <a:off x="7088219" y="3588832"/>
            <a:ext cx="5428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Bob</a:t>
            </a:r>
          </a:p>
        </p:txBody>
      </p:sp>
      <p:sp>
        <p:nvSpPr>
          <p:cNvPr id="25624" name="Text Box 25"/>
          <p:cNvSpPr txBox="1">
            <a:spLocks noChangeArrowheads="1"/>
          </p:cNvSpPr>
          <p:nvPr/>
        </p:nvSpPr>
        <p:spPr bwMode="auto">
          <a:xfrm>
            <a:off x="3495614" y="6027232"/>
            <a:ext cx="8621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u="none">
                <a:latin typeface="Tw Cen MT"/>
                <a:cs typeface="Tw Cen MT"/>
              </a:rPr>
              <a:t>Trudy</a:t>
            </a:r>
          </a:p>
        </p:txBody>
      </p:sp>
      <p:sp>
        <p:nvSpPr>
          <p:cNvPr id="25" name="Rectangle 8"/>
          <p:cNvSpPr>
            <a:spLocks noChangeArrowheads="1"/>
          </p:cNvSpPr>
          <p:nvPr/>
        </p:nvSpPr>
        <p:spPr bwMode="auto">
          <a:xfrm>
            <a:off x="2052638" y="4502341"/>
            <a:ext cx="1293812" cy="8032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5746690" y="4502341"/>
            <a:ext cx="1293812" cy="8032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51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2226</Words>
  <Application>Microsoft Macintosh PowerPoint</Application>
  <PresentationFormat>On-screen Show (4:3)</PresentationFormat>
  <Paragraphs>233</Paragraphs>
  <Slides>24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REDES DE COMPUTADORES  INTRODUÇÃO À SEGURANÇA DOS CANAIS DE DADOS  (Parte 1)</vt:lpstr>
      <vt:lpstr>Nota prévia</vt:lpstr>
      <vt:lpstr>Este capítulo apresenta uma breve introdução às técnicas de segurança centrada na problemática da comunicação através de canais seguros   Esta parte apresenta o problema e introduz a criptografia simétrica</vt:lpstr>
      <vt:lpstr>Objectivos do capítulo</vt:lpstr>
      <vt:lpstr>Onde estudar no livro de base</vt:lpstr>
      <vt:lpstr>Definições</vt:lpstr>
      <vt:lpstr>Canais seguros</vt:lpstr>
      <vt:lpstr>Os canais normais não são seguros</vt:lpstr>
      <vt:lpstr>Alice, Bob e Trudy</vt:lpstr>
      <vt:lpstr>Comunicação segura e canais seguros</vt:lpstr>
      <vt:lpstr>Criptografia</vt:lpstr>
      <vt:lpstr>A linguagem da criptografia</vt:lpstr>
      <vt:lpstr>Dicionário da Academia das Ciências</vt:lpstr>
      <vt:lpstr>Criptografia de chave simétrica</vt:lpstr>
      <vt:lpstr>Problema da confidencialidade</vt:lpstr>
      <vt:lpstr>Ataques força bruta</vt:lpstr>
      <vt:lpstr>A teoria e a prática</vt:lpstr>
      <vt:lpstr>Algoritmos criptográficos</vt:lpstr>
      <vt:lpstr>Exemplos de algoritmos</vt:lpstr>
      <vt:lpstr>Proteção de Integridade</vt:lpstr>
      <vt:lpstr>Exemplo</vt:lpstr>
      <vt:lpstr>Cifra por blocos encadeados</vt:lpstr>
      <vt:lpstr>Autenticação por desafio</vt:lpstr>
      <vt:lpstr>O Problema da chave partilhada</vt:lpstr>
    </vt:vector>
  </TitlesOfParts>
  <Company>FCT/UNL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José Legatheaux Martins</dc:creator>
  <cp:lastModifiedBy>José Legatheaux Martins</cp:lastModifiedBy>
  <cp:revision>72</cp:revision>
  <dcterms:created xsi:type="dcterms:W3CDTF">2012-03-03T20:51:40Z</dcterms:created>
  <dcterms:modified xsi:type="dcterms:W3CDTF">2012-03-26T10:15:09Z</dcterms:modified>
</cp:coreProperties>
</file>