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71" r:id="rId2"/>
    <p:sldId id="272" r:id="rId3"/>
    <p:sldId id="273" r:id="rId4"/>
    <p:sldId id="274" r:id="rId5"/>
    <p:sldId id="296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807" autoAdjust="0"/>
  </p:normalViewPr>
  <p:slideViewPr>
    <p:cSldViewPr snapToGrid="0" snapToObjects="1">
      <p:cViewPr varScale="1">
        <p:scale>
          <a:sx n="91" d="100"/>
          <a:sy n="91" d="100"/>
        </p:scale>
        <p:origin x="-3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9E249-5F24-B246-B508-281CBA33A349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8A663-086B-354B-82D0-7ED2691B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30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6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5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5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2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2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3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3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AS APLICAÇÕES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6)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32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762000"/>
          </a:xfrm>
        </p:spPr>
        <p:txBody>
          <a:bodyPr/>
          <a:lstStyle/>
          <a:p>
            <a:r>
              <a:rPr lang="pt-PT" sz="3200" b="1"/>
              <a:t>CODECS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382000" cy="4572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t-PT" sz="1600" b="1"/>
              <a:t>Um CODEC é um dispositivo hardware com software, ou um circuito VLSI, que realiza a transformação do sinal analógico para uma codificaç</a:t>
            </a:r>
            <a:r>
              <a:rPr lang="pt-PT" altLang="ja-JP" sz="1600" b="1">
                <a:ea typeface="ヒラギノ角ゴ Pro W3" charset="0"/>
                <a:cs typeface="ヒラギノ角ゴ Pro W3" charset="0"/>
              </a:rPr>
              <a:t>ão </a:t>
            </a:r>
            <a:r>
              <a:rPr lang="pt-PT" sz="1600" b="1"/>
              <a:t>digital ou vice-versa (code / decode).</a:t>
            </a:r>
          </a:p>
          <a:p>
            <a:pPr>
              <a:lnSpc>
                <a:spcPct val="100000"/>
              </a:lnSpc>
            </a:pPr>
            <a:endParaRPr lang="pt-PT" sz="1600" b="1"/>
          </a:p>
          <a:p>
            <a:pPr>
              <a:lnSpc>
                <a:spcPct val="100000"/>
              </a:lnSpc>
            </a:pPr>
            <a:r>
              <a:rPr lang="pt-PT" sz="1600" b="1"/>
              <a:t>Há CODECS simples como os CODECS PCM dos telefones digitais ou das centrais telefónicas. Estes dispositivos apenas transformam o som codificado de forma analógica em digital e vice versa através de uma amostragem de 8 bits com uma frequência de amostragem de 8 KHz.</a:t>
            </a:r>
          </a:p>
          <a:p>
            <a:pPr>
              <a:lnSpc>
                <a:spcPct val="100000"/>
              </a:lnSpc>
            </a:pPr>
            <a:endParaRPr lang="pt-PT" sz="1600" b="1"/>
          </a:p>
          <a:p>
            <a:pPr>
              <a:lnSpc>
                <a:spcPct val="100000"/>
              </a:lnSpc>
            </a:pPr>
            <a:r>
              <a:rPr lang="pt-PT" sz="1600" b="1"/>
              <a:t>Há CODECS muito complexos como os CODECS MPEG-2 existentes nos DVDs, em placas para PC ou em software. Estes CODECS codificam / separam e comprimem / descomprimem vários canais de vídeo e de voz</a:t>
            </a:r>
          </a:p>
          <a:p>
            <a:pPr>
              <a:lnSpc>
                <a:spcPct val="100000"/>
              </a:lnSpc>
            </a:pPr>
            <a:endParaRPr lang="pt-PT" sz="1600" b="1"/>
          </a:p>
          <a:p>
            <a:pPr>
              <a:lnSpc>
                <a:spcPct val="100000"/>
              </a:lnSpc>
            </a:pPr>
            <a:r>
              <a:rPr lang="pt-PT" sz="1600" b="1"/>
              <a:t>Há CODECS públicos, isto é, normalizados, e CODECS proprietários, isto é patenteados e de utilizaç</a:t>
            </a:r>
            <a:r>
              <a:rPr lang="pt-PT" altLang="ja-JP" sz="1600" b="1">
                <a:ea typeface="ヒラギノ角ゴ Pro W3" charset="0"/>
                <a:cs typeface="ヒラギノ角ゴ Pro W3" charset="0"/>
              </a:rPr>
              <a:t>ão sujeita a pagamento</a:t>
            </a:r>
            <a:r>
              <a:rPr lang="pt-PT" sz="1600" b="1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0841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b="1"/>
              <a:t>IP Phone: desafios e soluç</a:t>
            </a:r>
            <a:r>
              <a:rPr lang="pt-PT" altLang="ja-JP" sz="3200" b="1">
                <a:ea typeface="ヒラギノ角ゴ Pro W3" charset="0"/>
                <a:cs typeface="ヒラギノ角ゴ Pro W3" charset="0"/>
              </a:rPr>
              <a:t>ões possíveis</a:t>
            </a:r>
            <a:endParaRPr lang="pt-PT" sz="3200" b="1"/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534400" cy="48006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t-PT" sz="1800"/>
              <a:t>Os protocolos de transporte TCP e UDP providenciam um serviço sem garantias no que toca a capacidade, atraso ou </a:t>
            </a:r>
            <a:r>
              <a:rPr lang="pt-PT" sz="1800" i="1"/>
              <a:t>jitter</a:t>
            </a:r>
          </a:p>
          <a:p>
            <a:pPr>
              <a:lnSpc>
                <a:spcPct val="100000"/>
              </a:lnSpc>
            </a:pPr>
            <a:endParaRPr lang="pt-PT" sz="1800" i="1"/>
          </a:p>
          <a:p>
            <a:pPr>
              <a:lnSpc>
                <a:spcPct val="100000"/>
              </a:lnSpc>
              <a:buFont typeface="Wingdings" charset="0"/>
              <a:buNone/>
            </a:pPr>
            <a:r>
              <a:rPr lang="pt-PT" sz="1800" b="1" i="1">
                <a:solidFill>
                  <a:schemeClr val="folHlink"/>
                </a:solidFill>
              </a:rPr>
              <a:t>Soluç</a:t>
            </a:r>
            <a:r>
              <a:rPr lang="pt-PT" altLang="ja-JP" sz="1800" b="1" i="1">
                <a:solidFill>
                  <a:schemeClr val="folHlink"/>
                </a:solidFill>
                <a:ea typeface="ヒラギノ角ゴ Pro W3" charset="0"/>
                <a:cs typeface="ヒラギノ角ゴ Pro W3" charset="0"/>
              </a:rPr>
              <a:t>ões:</a:t>
            </a:r>
            <a:endParaRPr lang="pt-PT" sz="1800" i="1"/>
          </a:p>
          <a:p>
            <a:pPr>
              <a:lnSpc>
                <a:spcPct val="100000"/>
              </a:lnSpc>
            </a:pPr>
            <a:r>
              <a:rPr lang="pt-PT" sz="1800"/>
              <a:t>Usar UDP para evitar os atrasos suplementares introduzidos pelo TCP quando há perca de pacotes</a:t>
            </a:r>
            <a:endParaRPr lang="pt-PT" sz="2000"/>
          </a:p>
          <a:p>
            <a:pPr>
              <a:lnSpc>
                <a:spcPct val="100000"/>
              </a:lnSpc>
              <a:buFont typeface="Wingdings" charset="0"/>
              <a:buNone/>
            </a:pPr>
            <a:endParaRPr lang="pt-PT" sz="1800"/>
          </a:p>
          <a:p>
            <a:pPr>
              <a:lnSpc>
                <a:spcPct val="100000"/>
              </a:lnSpc>
            </a:pPr>
            <a:r>
              <a:rPr lang="pt-PT" sz="1800"/>
              <a:t>Colocar em filas de espera (</a:t>
            </a:r>
            <a:r>
              <a:rPr lang="pt-PT" sz="1800" i="1"/>
              <a:t>bufferizar</a:t>
            </a:r>
            <a:r>
              <a:rPr lang="pt-PT" sz="1800"/>
              <a:t>) os dados antes de os começar a reproduzir para o utilizador, para acomodar, tanto quanto poss</a:t>
            </a:r>
            <a:r>
              <a:rPr lang="pt-PT" altLang="ja-JP" sz="1800">
                <a:latin typeface="Arial"/>
                <a:ea typeface="ヒラギノ角ゴ Pro W3" charset="0"/>
                <a:cs typeface="ヒラギノ角ゴ Pro W3" charset="0"/>
              </a:rPr>
              <a:t>ível, </a:t>
            </a:r>
            <a:r>
              <a:rPr lang="pt-PT" sz="1800"/>
              <a:t>as variações do ritmo de chegada (</a:t>
            </a:r>
            <a:r>
              <a:rPr lang="pt-PT" sz="1800" i="1"/>
              <a:t>jitter</a:t>
            </a:r>
            <a:r>
              <a:rPr lang="pt-PT" sz="1800"/>
              <a:t>)</a:t>
            </a:r>
          </a:p>
          <a:p>
            <a:pPr>
              <a:lnSpc>
                <a:spcPct val="100000"/>
              </a:lnSpc>
            </a:pPr>
            <a:endParaRPr lang="pt-PT" sz="1800"/>
          </a:p>
          <a:p>
            <a:pPr>
              <a:lnSpc>
                <a:spcPct val="100000"/>
              </a:lnSpc>
            </a:pPr>
            <a:r>
              <a:rPr lang="pt-PT" sz="1800"/>
              <a:t>Tentar compensar ao n</a:t>
            </a:r>
            <a:r>
              <a:rPr lang="pt-PT" altLang="ja-JP" sz="1800">
                <a:latin typeface="Arial"/>
                <a:ea typeface="ヒラギノ角ゴ Pro W3" charset="0"/>
                <a:cs typeface="ヒラギノ角ゴ Pro W3" charset="0"/>
              </a:rPr>
              <a:t>ível aplicação a eventual perca de pacotes</a:t>
            </a:r>
            <a:endParaRPr lang="pt-PT" sz="1800"/>
          </a:p>
          <a:p>
            <a:pPr>
              <a:lnSpc>
                <a:spcPct val="100000"/>
              </a:lnSpc>
            </a:pPr>
            <a:endParaRPr lang="pt-PT" sz="1800"/>
          </a:p>
          <a:p>
            <a:pPr>
              <a:lnSpc>
                <a:spcPct val="100000"/>
              </a:lnSpc>
            </a:pPr>
            <a:r>
              <a:rPr lang="pt-PT" sz="1800"/>
              <a:t>Adaptar o tipo de compressão e de resolução, isto é, o CODEC, à capacidade disponível</a:t>
            </a:r>
          </a:p>
        </p:txBody>
      </p:sp>
    </p:spTree>
    <p:extLst>
      <p:ext uri="{BB962C8B-B14F-4D97-AF65-F5344CB8AC3E}">
        <p14:creationId xmlns:p14="http://schemas.microsoft.com/office/powerpoint/2010/main" val="1294502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/>
              <a:t>Atraso da reproduç</a:t>
            </a:r>
            <a:r>
              <a:rPr lang="pt-PT" altLang="ja-JP" b="1">
                <a:ea typeface="ヒラギノ角ゴ Pro W3" charset="0"/>
                <a:cs typeface="ヒラギノ角ゴ Pro W3" charset="0"/>
              </a:rPr>
              <a:t>ão para compensar o </a:t>
            </a:r>
            <a:r>
              <a:rPr lang="pt-PT" altLang="ja-JP" b="1" i="1">
                <a:ea typeface="ヒラギノ角ゴ Pro W3" charset="0"/>
                <a:cs typeface="ヒラギノ角ゴ Pro W3" charset="0"/>
              </a:rPr>
              <a:t>jitter</a:t>
            </a:r>
            <a:endParaRPr lang="pt-PT" b="1"/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1219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t-PT" sz="1800"/>
              <a:t>Antes de reproduzir o som recebido, a aplicaç</a:t>
            </a:r>
            <a:r>
              <a:rPr lang="pt-PT" altLang="ja-JP" sz="1800">
                <a:ea typeface="ヒラギノ角ゴ Pro W3" charset="0"/>
                <a:cs typeface="ヒラギノ角ゴ Pro W3" charset="0"/>
              </a:rPr>
              <a:t>ão pode manter os dados numa fila de espera (</a:t>
            </a:r>
            <a:r>
              <a:rPr lang="pt-PT" altLang="ja-JP" sz="1800" i="1">
                <a:ea typeface="ヒラギノ角ゴ Pro W3" charset="0"/>
                <a:cs typeface="ヒラギノ角ゴ Pro W3" charset="0"/>
              </a:rPr>
              <a:t>buffer</a:t>
            </a:r>
            <a:r>
              <a:rPr lang="pt-PT" altLang="ja-JP" sz="1800">
                <a:ea typeface="ヒラギノ角ゴ Pro W3" charset="0"/>
                <a:cs typeface="ヒラギノ角ゴ Pro W3" charset="0"/>
              </a:rPr>
              <a:t>); desta forma existe a possibilidade de compensar, até certo nível, a variação ou </a:t>
            </a:r>
            <a:r>
              <a:rPr lang="pt-PT" altLang="ja-JP" sz="1800" i="1">
                <a:ea typeface="ヒラギノ角ゴ Pro W3" charset="0"/>
                <a:cs typeface="ヒラギノ角ゴ Pro W3" charset="0"/>
              </a:rPr>
              <a:t>jitter </a:t>
            </a:r>
            <a:r>
              <a:rPr lang="pt-PT" altLang="ja-JP" sz="1800">
                <a:ea typeface="ヒラギノ角ゴ Pro W3" charset="0"/>
                <a:cs typeface="ヒラギノ角ゴ Pro W3" charset="0"/>
              </a:rPr>
              <a:t>do tempo de trânsito</a:t>
            </a:r>
            <a:endParaRPr lang="pt-PT" sz="1800"/>
          </a:p>
          <a:p>
            <a:pPr>
              <a:lnSpc>
                <a:spcPct val="100000"/>
              </a:lnSpc>
            </a:pPr>
            <a:endParaRPr lang="pt-PT" sz="1800"/>
          </a:p>
        </p:txBody>
      </p:sp>
      <p:pic>
        <p:nvPicPr>
          <p:cNvPr id="332804" name="Picture 4" descr="624 prefetch and dr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67000"/>
            <a:ext cx="7631113" cy="293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485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Line 2"/>
          <p:cNvSpPr>
            <a:spLocks noChangeShapeType="1"/>
          </p:cNvSpPr>
          <p:nvPr/>
        </p:nvSpPr>
        <p:spPr bwMode="auto">
          <a:xfrm>
            <a:off x="838200" y="1490663"/>
            <a:ext cx="0" cy="28527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1475" name="Line 3"/>
          <p:cNvSpPr>
            <a:spLocks noChangeShapeType="1"/>
          </p:cNvSpPr>
          <p:nvPr/>
        </p:nvSpPr>
        <p:spPr bwMode="auto">
          <a:xfrm flipH="1">
            <a:off x="828675" y="4333875"/>
            <a:ext cx="7815263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1476" name="Text Box 4"/>
          <p:cNvSpPr txBox="1">
            <a:spLocks noChangeArrowheads="1"/>
          </p:cNvSpPr>
          <p:nvPr/>
        </p:nvSpPr>
        <p:spPr bwMode="auto">
          <a:xfrm>
            <a:off x="1470025" y="1593850"/>
            <a:ext cx="202723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       constant bit </a:t>
            </a:r>
          </a:p>
          <a:p>
            <a:pPr eaLnBrk="0" hangingPunct="0"/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               rate</a:t>
            </a:r>
          </a:p>
          <a:p>
            <a:pPr eaLnBrk="0" hangingPunct="0"/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transmission</a:t>
            </a:r>
          </a:p>
        </p:txBody>
      </p:sp>
      <p:grpSp>
        <p:nvGrpSpPr>
          <p:cNvPr id="361477" name="Group 5"/>
          <p:cNvGrpSpPr>
            <a:grpSpLocks/>
          </p:cNvGrpSpPr>
          <p:nvPr/>
        </p:nvGrpSpPr>
        <p:grpSpPr bwMode="auto">
          <a:xfrm>
            <a:off x="1219200" y="1820863"/>
            <a:ext cx="2552700" cy="2525712"/>
            <a:chOff x="648" y="1147"/>
            <a:chExt cx="1608" cy="1591"/>
          </a:xfrm>
        </p:grpSpPr>
        <p:grpSp>
          <p:nvGrpSpPr>
            <p:cNvPr id="361478" name="Group 6"/>
            <p:cNvGrpSpPr>
              <a:grpSpLocks/>
            </p:cNvGrpSpPr>
            <p:nvPr/>
          </p:nvGrpSpPr>
          <p:grpSpPr bwMode="auto">
            <a:xfrm>
              <a:off x="648" y="1725"/>
              <a:ext cx="1024" cy="1013"/>
              <a:chOff x="672" y="1071"/>
              <a:chExt cx="1024" cy="1013"/>
            </a:xfrm>
          </p:grpSpPr>
          <p:grpSp>
            <p:nvGrpSpPr>
              <p:cNvPr id="361479" name="Group 7"/>
              <p:cNvGrpSpPr>
                <a:grpSpLocks/>
              </p:cNvGrpSpPr>
              <p:nvPr/>
            </p:nvGrpSpPr>
            <p:grpSpPr bwMode="auto">
              <a:xfrm>
                <a:off x="672" y="1506"/>
                <a:ext cx="583" cy="578"/>
                <a:chOff x="672" y="1486"/>
                <a:chExt cx="583" cy="578"/>
              </a:xfrm>
            </p:grpSpPr>
            <p:grpSp>
              <p:nvGrpSpPr>
                <p:cNvPr id="361480" name="Group 8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148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361482" name="Line 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483" name="Line 11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61484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361485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486" name="Line 1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61487" name="Group 15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1488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361489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490" name="Line 18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61491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361492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493" name="Line 21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361494" name="Group 22"/>
              <p:cNvGrpSpPr>
                <a:grpSpLocks/>
              </p:cNvGrpSpPr>
              <p:nvPr/>
            </p:nvGrpSpPr>
            <p:grpSpPr bwMode="auto">
              <a:xfrm>
                <a:off x="1259" y="1217"/>
                <a:ext cx="291" cy="288"/>
                <a:chOff x="672" y="1776"/>
                <a:chExt cx="291" cy="288"/>
              </a:xfrm>
            </p:grpSpPr>
            <p:grpSp>
              <p:nvGrpSpPr>
                <p:cNvPr id="361495" name="Group 23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361496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497" name="Line 25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61498" name="Group 26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361499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00" name="Line 28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61501" name="Group 29"/>
              <p:cNvGrpSpPr>
                <a:grpSpLocks/>
              </p:cNvGrpSpPr>
              <p:nvPr/>
            </p:nvGrpSpPr>
            <p:grpSpPr bwMode="auto">
              <a:xfrm>
                <a:off x="1551" y="1071"/>
                <a:ext cx="145" cy="144"/>
                <a:chOff x="672" y="1920"/>
                <a:chExt cx="145" cy="144"/>
              </a:xfrm>
            </p:grpSpPr>
            <p:sp>
              <p:nvSpPr>
                <p:cNvPr id="361502" name="Line 30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1503" name="Line 31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61504" name="Group 32"/>
            <p:cNvGrpSpPr>
              <a:grpSpLocks/>
            </p:cNvGrpSpPr>
            <p:nvPr/>
          </p:nvGrpSpPr>
          <p:grpSpPr bwMode="auto">
            <a:xfrm>
              <a:off x="1673" y="1147"/>
              <a:ext cx="583" cy="578"/>
              <a:chOff x="672" y="1486"/>
              <a:chExt cx="583" cy="578"/>
            </a:xfrm>
          </p:grpSpPr>
          <p:grpSp>
            <p:nvGrpSpPr>
              <p:cNvPr id="361505" name="Group 33"/>
              <p:cNvGrpSpPr>
                <a:grpSpLocks/>
              </p:cNvGrpSpPr>
              <p:nvPr/>
            </p:nvGrpSpPr>
            <p:grpSpPr bwMode="auto">
              <a:xfrm>
                <a:off x="672" y="1776"/>
                <a:ext cx="291" cy="288"/>
                <a:chOff x="672" y="1776"/>
                <a:chExt cx="291" cy="288"/>
              </a:xfrm>
            </p:grpSpPr>
            <p:grpSp>
              <p:nvGrpSpPr>
                <p:cNvPr id="361506" name="Group 34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361507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08" name="Line 36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61509" name="Group 37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361510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11" name="Line 39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61512" name="Group 40"/>
              <p:cNvGrpSpPr>
                <a:grpSpLocks/>
              </p:cNvGrpSpPr>
              <p:nvPr/>
            </p:nvGrpSpPr>
            <p:grpSpPr bwMode="auto">
              <a:xfrm>
                <a:off x="964" y="1486"/>
                <a:ext cx="291" cy="288"/>
                <a:chOff x="672" y="1776"/>
                <a:chExt cx="291" cy="288"/>
              </a:xfrm>
            </p:grpSpPr>
            <p:grpSp>
              <p:nvGrpSpPr>
                <p:cNvPr id="361513" name="Group 41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361514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15" name="Line 4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61516" name="Group 44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361517" name="Line 45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18" name="Line 46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sp>
        <p:nvSpPr>
          <p:cNvPr id="361519" name="Text Box 47"/>
          <p:cNvSpPr txBox="1">
            <a:spLocks noChangeArrowheads="1"/>
          </p:cNvSpPr>
          <p:nvPr/>
        </p:nvSpPr>
        <p:spPr bwMode="auto">
          <a:xfrm rot="-5433387">
            <a:off x="-373062" y="2598737"/>
            <a:ext cx="1957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1800" u="none">
                <a:latin typeface="Comic Sans MS" charset="0"/>
              </a:rPr>
              <a:t>Cumulative data</a:t>
            </a:r>
          </a:p>
        </p:txBody>
      </p:sp>
      <p:sp>
        <p:nvSpPr>
          <p:cNvPr id="361520" name="Text Box 48"/>
          <p:cNvSpPr txBox="1">
            <a:spLocks noChangeArrowheads="1"/>
          </p:cNvSpPr>
          <p:nvPr/>
        </p:nvSpPr>
        <p:spPr bwMode="auto">
          <a:xfrm>
            <a:off x="8099425" y="4356100"/>
            <a:ext cx="658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800" u="none">
                <a:latin typeface="Comic Sans MS" charset="0"/>
              </a:rPr>
              <a:t>time</a:t>
            </a:r>
          </a:p>
        </p:txBody>
      </p:sp>
      <p:grpSp>
        <p:nvGrpSpPr>
          <p:cNvPr id="361521" name="Group 49"/>
          <p:cNvGrpSpPr>
            <a:grpSpLocks/>
          </p:cNvGrpSpPr>
          <p:nvPr/>
        </p:nvGrpSpPr>
        <p:grpSpPr bwMode="auto">
          <a:xfrm>
            <a:off x="2495550" y="1835150"/>
            <a:ext cx="3500438" cy="2520950"/>
            <a:chOff x="1572" y="1156"/>
            <a:chExt cx="2205" cy="1588"/>
          </a:xfrm>
        </p:grpSpPr>
        <p:grpSp>
          <p:nvGrpSpPr>
            <p:cNvPr id="361522" name="Group 50"/>
            <p:cNvGrpSpPr>
              <a:grpSpLocks/>
            </p:cNvGrpSpPr>
            <p:nvPr/>
          </p:nvGrpSpPr>
          <p:grpSpPr bwMode="auto">
            <a:xfrm>
              <a:off x="1938" y="1156"/>
              <a:ext cx="1839" cy="1588"/>
              <a:chOff x="1938" y="1156"/>
              <a:chExt cx="1839" cy="1588"/>
            </a:xfrm>
          </p:grpSpPr>
          <p:grpSp>
            <p:nvGrpSpPr>
              <p:cNvPr id="361523" name="Group 51"/>
              <p:cNvGrpSpPr>
                <a:grpSpLocks/>
              </p:cNvGrpSpPr>
              <p:nvPr/>
            </p:nvGrpSpPr>
            <p:grpSpPr bwMode="auto">
              <a:xfrm>
                <a:off x="1938" y="2600"/>
                <a:ext cx="319" cy="144"/>
                <a:chOff x="672" y="1920"/>
                <a:chExt cx="145" cy="144"/>
              </a:xfrm>
            </p:grpSpPr>
            <p:sp>
              <p:nvSpPr>
                <p:cNvPr id="361524" name="Line 52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1525" name="Line 53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1526" name="Group 54"/>
              <p:cNvGrpSpPr>
                <a:grpSpLocks/>
              </p:cNvGrpSpPr>
              <p:nvPr/>
            </p:nvGrpSpPr>
            <p:grpSpPr bwMode="auto">
              <a:xfrm>
                <a:off x="2252" y="2456"/>
                <a:ext cx="73" cy="144"/>
                <a:chOff x="672" y="1920"/>
                <a:chExt cx="145" cy="144"/>
              </a:xfrm>
            </p:grpSpPr>
            <p:sp>
              <p:nvSpPr>
                <p:cNvPr id="361527" name="Line 55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1528" name="Line 56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1529" name="Group 57"/>
              <p:cNvGrpSpPr>
                <a:grpSpLocks/>
              </p:cNvGrpSpPr>
              <p:nvPr/>
            </p:nvGrpSpPr>
            <p:grpSpPr bwMode="auto">
              <a:xfrm>
                <a:off x="2317" y="2169"/>
                <a:ext cx="126" cy="288"/>
                <a:chOff x="672" y="1776"/>
                <a:chExt cx="291" cy="288"/>
              </a:xfrm>
            </p:grpSpPr>
            <p:grpSp>
              <p:nvGrpSpPr>
                <p:cNvPr id="361530" name="Group 58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361531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32" name="Line 60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61533" name="Group 61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361534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35" name="Line 6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61536" name="Group 64"/>
              <p:cNvGrpSpPr>
                <a:grpSpLocks/>
              </p:cNvGrpSpPr>
              <p:nvPr/>
            </p:nvGrpSpPr>
            <p:grpSpPr bwMode="auto">
              <a:xfrm>
                <a:off x="2441" y="1877"/>
                <a:ext cx="609" cy="288"/>
                <a:chOff x="672" y="1776"/>
                <a:chExt cx="291" cy="288"/>
              </a:xfrm>
            </p:grpSpPr>
            <p:grpSp>
              <p:nvGrpSpPr>
                <p:cNvPr id="361537" name="Group 65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361538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39" name="Line 67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61540" name="Group 68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361541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42" name="Line 70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61543" name="Group 71"/>
              <p:cNvGrpSpPr>
                <a:grpSpLocks/>
              </p:cNvGrpSpPr>
              <p:nvPr/>
            </p:nvGrpSpPr>
            <p:grpSpPr bwMode="auto">
              <a:xfrm>
                <a:off x="3045" y="1740"/>
                <a:ext cx="52" cy="144"/>
                <a:chOff x="672" y="1920"/>
                <a:chExt cx="145" cy="144"/>
              </a:xfrm>
            </p:grpSpPr>
            <p:sp>
              <p:nvSpPr>
                <p:cNvPr id="361544" name="Line 72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1545" name="Line 73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1546" name="Group 74"/>
              <p:cNvGrpSpPr>
                <a:grpSpLocks/>
              </p:cNvGrpSpPr>
              <p:nvPr/>
            </p:nvGrpSpPr>
            <p:grpSpPr bwMode="auto">
              <a:xfrm>
                <a:off x="3092" y="1590"/>
                <a:ext cx="469" cy="144"/>
                <a:chOff x="672" y="1920"/>
                <a:chExt cx="145" cy="144"/>
              </a:xfrm>
            </p:grpSpPr>
            <p:sp>
              <p:nvSpPr>
                <p:cNvPr id="361547" name="Line 75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1548" name="Line 76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1549" name="Group 77"/>
              <p:cNvGrpSpPr>
                <a:grpSpLocks/>
              </p:cNvGrpSpPr>
              <p:nvPr/>
            </p:nvGrpSpPr>
            <p:grpSpPr bwMode="auto">
              <a:xfrm>
                <a:off x="3550" y="1446"/>
                <a:ext cx="145" cy="144"/>
                <a:chOff x="672" y="1920"/>
                <a:chExt cx="145" cy="144"/>
              </a:xfrm>
            </p:grpSpPr>
            <p:sp>
              <p:nvSpPr>
                <p:cNvPr id="361550" name="Line 78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1551" name="Line 79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1552" name="Group 80"/>
              <p:cNvGrpSpPr>
                <a:grpSpLocks/>
              </p:cNvGrpSpPr>
              <p:nvPr/>
            </p:nvGrpSpPr>
            <p:grpSpPr bwMode="auto">
              <a:xfrm>
                <a:off x="3690" y="1156"/>
                <a:ext cx="87" cy="288"/>
                <a:chOff x="672" y="1776"/>
                <a:chExt cx="291" cy="288"/>
              </a:xfrm>
            </p:grpSpPr>
            <p:grpSp>
              <p:nvGrpSpPr>
                <p:cNvPr id="361553" name="Group 81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361554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55" name="Line 8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61556" name="Group 84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361557" name="Line 85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58" name="Line 86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61559" name="Text Box 87"/>
            <p:cNvSpPr txBox="1">
              <a:spLocks noChangeArrowheads="1"/>
            </p:cNvSpPr>
            <p:nvPr/>
          </p:nvSpPr>
          <p:spPr bwMode="auto">
            <a:xfrm>
              <a:off x="1741" y="1724"/>
              <a:ext cx="659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800" i="1" u="none">
                  <a:latin typeface="Comic Sans MS" charset="0"/>
                </a:rPr>
                <a:t>variable</a:t>
              </a:r>
            </a:p>
            <a:p>
              <a:pPr algn="ctr" eaLnBrk="0" hangingPunct="0"/>
              <a:r>
                <a:rPr lang="en-US" sz="1800" i="1" u="none">
                  <a:latin typeface="Comic Sans MS" charset="0"/>
                </a:rPr>
                <a:t>network</a:t>
              </a:r>
            </a:p>
            <a:p>
              <a:pPr algn="ctr" eaLnBrk="0" hangingPunct="0"/>
              <a:r>
                <a:rPr lang="en-US" sz="1800" i="1" u="none">
                  <a:latin typeface="Comic Sans MS" charset="0"/>
                </a:rPr>
                <a:t>delay</a:t>
              </a:r>
            </a:p>
            <a:p>
              <a:pPr algn="ctr" eaLnBrk="0" hangingPunct="0"/>
              <a:r>
                <a:rPr lang="en-US" sz="1800" i="1" u="none">
                  <a:solidFill>
                    <a:srgbClr val="FF0000"/>
                  </a:solidFill>
                  <a:latin typeface="Comic Sans MS" charset="0"/>
                </a:rPr>
                <a:t>(jitter)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361560" name="Line 88"/>
            <p:cNvSpPr>
              <a:spLocks noChangeShapeType="1"/>
            </p:cNvSpPr>
            <p:nvPr/>
          </p:nvSpPr>
          <p:spPr bwMode="auto">
            <a:xfrm>
              <a:off x="1572" y="1938"/>
              <a:ext cx="109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561" name="Text Box 89"/>
            <p:cNvSpPr txBox="1">
              <a:spLocks noChangeArrowheads="1"/>
            </p:cNvSpPr>
            <p:nvPr/>
          </p:nvSpPr>
          <p:spPr bwMode="auto">
            <a:xfrm>
              <a:off x="2797" y="1196"/>
              <a:ext cx="75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1800" u="none">
                  <a:latin typeface="Comic Sans MS" charset="0"/>
                </a:rPr>
                <a:t>client</a:t>
              </a:r>
            </a:p>
            <a:p>
              <a:pPr algn="r" eaLnBrk="0" hangingPunct="0"/>
              <a:r>
                <a:rPr lang="en-US" sz="1800" u="none">
                  <a:latin typeface="Comic Sans MS" charset="0"/>
                </a:rPr>
                <a:t>reception</a:t>
              </a:r>
            </a:p>
          </p:txBody>
        </p:sp>
      </p:grpSp>
      <p:grpSp>
        <p:nvGrpSpPr>
          <p:cNvPr id="361562" name="Group 90"/>
          <p:cNvGrpSpPr>
            <a:grpSpLocks/>
          </p:cNvGrpSpPr>
          <p:nvPr/>
        </p:nvGrpSpPr>
        <p:grpSpPr bwMode="auto">
          <a:xfrm>
            <a:off x="2971800" y="1828800"/>
            <a:ext cx="5075238" cy="3219450"/>
            <a:chOff x="1874" y="1138"/>
            <a:chExt cx="3197" cy="2028"/>
          </a:xfrm>
        </p:grpSpPr>
        <p:grpSp>
          <p:nvGrpSpPr>
            <p:cNvPr id="361563" name="Group 91"/>
            <p:cNvGrpSpPr>
              <a:grpSpLocks/>
            </p:cNvGrpSpPr>
            <p:nvPr/>
          </p:nvGrpSpPr>
          <p:grpSpPr bwMode="auto">
            <a:xfrm>
              <a:off x="2784" y="1138"/>
              <a:ext cx="1608" cy="1591"/>
              <a:chOff x="648" y="1147"/>
              <a:chExt cx="1608" cy="1591"/>
            </a:xfrm>
          </p:grpSpPr>
          <p:grpSp>
            <p:nvGrpSpPr>
              <p:cNvPr id="361564" name="Group 92"/>
              <p:cNvGrpSpPr>
                <a:grpSpLocks/>
              </p:cNvGrpSpPr>
              <p:nvPr/>
            </p:nvGrpSpPr>
            <p:grpSpPr bwMode="auto">
              <a:xfrm>
                <a:off x="648" y="1725"/>
                <a:ext cx="1024" cy="1013"/>
                <a:chOff x="672" y="1071"/>
                <a:chExt cx="1024" cy="1013"/>
              </a:xfrm>
            </p:grpSpPr>
            <p:grpSp>
              <p:nvGrpSpPr>
                <p:cNvPr id="361565" name="Group 93"/>
                <p:cNvGrpSpPr>
                  <a:grpSpLocks/>
                </p:cNvGrpSpPr>
                <p:nvPr/>
              </p:nvGrpSpPr>
              <p:grpSpPr bwMode="auto">
                <a:xfrm>
                  <a:off x="672" y="1506"/>
                  <a:ext cx="583" cy="578"/>
                  <a:chOff x="672" y="1486"/>
                  <a:chExt cx="583" cy="578"/>
                </a:xfrm>
              </p:grpSpPr>
              <p:grpSp>
                <p:nvGrpSpPr>
                  <p:cNvPr id="361566" name="Group 94"/>
                  <p:cNvGrpSpPr>
                    <a:grpSpLocks/>
                  </p:cNvGrpSpPr>
                  <p:nvPr/>
                </p:nvGrpSpPr>
                <p:grpSpPr bwMode="auto">
                  <a:xfrm>
                    <a:off x="672" y="177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361567" name="Group 9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361568" name="Line 9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fol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61569" name="Line 97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fol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61570" name="Group 9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361571" name="Line 9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fol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61572" name="Line 100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fol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  <p:grpSp>
                <p:nvGrpSpPr>
                  <p:cNvPr id="361573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964" y="148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361574" name="Group 10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361575" name="Line 10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fol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61576" name="Line 104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fol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61577" name="Group 10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361578" name="Line 10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fol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61579" name="Line 107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folHlink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361580" name="Group 108"/>
                <p:cNvGrpSpPr>
                  <a:grpSpLocks/>
                </p:cNvGrpSpPr>
                <p:nvPr/>
              </p:nvGrpSpPr>
              <p:grpSpPr bwMode="auto">
                <a:xfrm>
                  <a:off x="1259" y="1217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1581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361582" name="Line 1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583" name="Line 111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61584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361585" name="Line 1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586" name="Line 11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61587" name="Group 115"/>
                <p:cNvGrpSpPr>
                  <a:grpSpLocks/>
                </p:cNvGrpSpPr>
                <p:nvPr/>
              </p:nvGrpSpPr>
              <p:grpSpPr bwMode="auto">
                <a:xfrm>
                  <a:off x="1551" y="1071"/>
                  <a:ext cx="145" cy="144"/>
                  <a:chOff x="672" y="1920"/>
                  <a:chExt cx="145" cy="144"/>
                </a:xfrm>
              </p:grpSpPr>
              <p:sp>
                <p:nvSpPr>
                  <p:cNvPr id="361588" name="Line 116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1589" name="Line 117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61590" name="Group 118"/>
              <p:cNvGrpSpPr>
                <a:grpSpLocks/>
              </p:cNvGrpSpPr>
              <p:nvPr/>
            </p:nvGrpSpPr>
            <p:grpSpPr bwMode="auto">
              <a:xfrm>
                <a:off x="1673" y="1147"/>
                <a:ext cx="583" cy="578"/>
                <a:chOff x="672" y="1486"/>
                <a:chExt cx="583" cy="578"/>
              </a:xfrm>
            </p:grpSpPr>
            <p:grpSp>
              <p:nvGrpSpPr>
                <p:cNvPr id="361591" name="Group 119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1592" name="Group 120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361593" name="Line 1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594" name="Line 122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61595" name="Group 123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361596" name="Line 1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597" name="Line 125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61598" name="Group 126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1599" name="Group 127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361600" name="Line 1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601" name="Line 129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61602" name="Group 130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361603" name="Line 1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1604" name="Line 132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folHlink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361605" name="Text Box 133"/>
            <p:cNvSpPr txBox="1">
              <a:spLocks noChangeArrowheads="1"/>
            </p:cNvSpPr>
            <p:nvPr/>
          </p:nvSpPr>
          <p:spPr bwMode="auto">
            <a:xfrm>
              <a:off x="3788" y="1250"/>
              <a:ext cx="1283" cy="583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u="none">
                  <a:solidFill>
                    <a:schemeClr val="folHlink"/>
                  </a:solidFill>
                  <a:latin typeface="Comic Sans MS" charset="0"/>
                </a:rPr>
                <a:t>       constant bit </a:t>
              </a:r>
            </a:p>
            <a:p>
              <a:pPr eaLnBrk="0" hangingPunct="0"/>
              <a:r>
                <a:rPr lang="en-US" sz="1800" u="none">
                  <a:solidFill>
                    <a:schemeClr val="folHlink"/>
                  </a:solidFill>
                  <a:latin typeface="Comic Sans MS" charset="0"/>
                </a:rPr>
                <a:t>     rate playout</a:t>
              </a:r>
            </a:p>
            <a:p>
              <a:pPr eaLnBrk="0" hangingPunct="0"/>
              <a:r>
                <a:rPr lang="en-US" sz="1800" u="none">
                  <a:solidFill>
                    <a:schemeClr val="folHlink"/>
                  </a:solidFill>
                  <a:latin typeface="Comic Sans MS" charset="0"/>
                </a:rPr>
                <a:t> at client</a:t>
              </a:r>
              <a:endParaRPr lang="en-US" sz="1800" u="none">
                <a:solidFill>
                  <a:schemeClr val="accent2"/>
                </a:solidFill>
                <a:latin typeface="Comic Sans MS" charset="0"/>
              </a:endParaRPr>
            </a:p>
          </p:txBody>
        </p:sp>
        <p:grpSp>
          <p:nvGrpSpPr>
            <p:cNvPr id="361606" name="Group 134"/>
            <p:cNvGrpSpPr>
              <a:grpSpLocks/>
            </p:cNvGrpSpPr>
            <p:nvPr/>
          </p:nvGrpSpPr>
          <p:grpSpPr bwMode="auto">
            <a:xfrm>
              <a:off x="1874" y="2756"/>
              <a:ext cx="1059" cy="410"/>
              <a:chOff x="1874" y="2756"/>
              <a:chExt cx="1059" cy="410"/>
            </a:xfrm>
          </p:grpSpPr>
          <p:sp>
            <p:nvSpPr>
              <p:cNvPr id="361607" name="Text Box 135"/>
              <p:cNvSpPr txBox="1">
                <a:spLocks noChangeArrowheads="1"/>
              </p:cNvSpPr>
              <p:nvPr/>
            </p:nvSpPr>
            <p:spPr bwMode="auto">
              <a:xfrm>
                <a:off x="1874" y="2756"/>
                <a:ext cx="1059" cy="410"/>
              </a:xfrm>
              <a:prstGeom prst="rect">
                <a:avLst/>
              </a:prstGeom>
              <a:noFill/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sz="1800" u="none">
                    <a:solidFill>
                      <a:schemeClr val="folHlink"/>
                    </a:solidFill>
                    <a:latin typeface="Comic Sans MS" charset="0"/>
                  </a:rPr>
                  <a:t>client playout</a:t>
                </a:r>
              </a:p>
              <a:p>
                <a:pPr algn="ctr" eaLnBrk="0" hangingPunct="0"/>
                <a:r>
                  <a:rPr lang="en-US" sz="1800" u="none">
                    <a:solidFill>
                      <a:schemeClr val="folHlink"/>
                    </a:solidFill>
                    <a:latin typeface="Comic Sans MS" charset="0"/>
                  </a:rPr>
                  <a:t>delay</a:t>
                </a:r>
                <a:endParaRPr lang="en-US" sz="1800" u="none">
                  <a:latin typeface="Comic Sans MS" charset="0"/>
                </a:endParaRPr>
              </a:p>
            </p:txBody>
          </p:sp>
          <p:sp>
            <p:nvSpPr>
              <p:cNvPr id="361608" name="Line 136"/>
              <p:cNvSpPr>
                <a:spLocks noChangeShapeType="1"/>
              </p:cNvSpPr>
              <p:nvPr/>
            </p:nvSpPr>
            <p:spPr bwMode="auto">
              <a:xfrm flipV="1">
                <a:off x="1962" y="2988"/>
                <a:ext cx="816" cy="6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61609" name="Group 137"/>
          <p:cNvGrpSpPr>
            <a:grpSpLocks/>
          </p:cNvGrpSpPr>
          <p:nvPr/>
        </p:nvGrpSpPr>
        <p:grpSpPr bwMode="auto">
          <a:xfrm>
            <a:off x="4459288" y="2971800"/>
            <a:ext cx="517525" cy="954088"/>
            <a:chOff x="2809" y="1872"/>
            <a:chExt cx="326" cy="601"/>
          </a:xfrm>
        </p:grpSpPr>
        <p:sp>
          <p:nvSpPr>
            <p:cNvPr id="361610" name="Line 138"/>
            <p:cNvSpPr>
              <a:spLocks noChangeShapeType="1"/>
            </p:cNvSpPr>
            <p:nvPr/>
          </p:nvSpPr>
          <p:spPr bwMode="auto">
            <a:xfrm flipV="1">
              <a:off x="2988" y="1872"/>
              <a:ext cx="0" cy="564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611" name="Text Box 139"/>
            <p:cNvSpPr txBox="1">
              <a:spLocks noChangeArrowheads="1"/>
            </p:cNvSpPr>
            <p:nvPr/>
          </p:nvSpPr>
          <p:spPr bwMode="auto">
            <a:xfrm rot="-5400000">
              <a:off x="2673" y="2012"/>
              <a:ext cx="59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u="none">
                  <a:solidFill>
                    <a:srgbClr val="009900"/>
                  </a:solidFill>
                  <a:latin typeface="Comic Sans MS" charset="0"/>
                </a:rPr>
                <a:t>buffered</a:t>
              </a:r>
            </a:p>
            <a:p>
              <a:pPr algn="ctr" eaLnBrk="0" hangingPunct="0"/>
              <a:r>
                <a:rPr lang="en-US" sz="1400" u="none">
                  <a:solidFill>
                    <a:srgbClr val="009900"/>
                  </a:solidFill>
                  <a:latin typeface="Comic Sans MS" charset="0"/>
                </a:rPr>
                <a:t>data</a:t>
              </a:r>
              <a:endParaRPr lang="en-US" sz="1800" u="none">
                <a:latin typeface="Comic Sans MS" charset="0"/>
              </a:endParaRPr>
            </a:p>
          </p:txBody>
        </p:sp>
      </p:grpSp>
      <p:sp>
        <p:nvSpPr>
          <p:cNvPr id="361612" name="Rectangle 140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62925" cy="685800"/>
          </a:xfrm>
        </p:spPr>
        <p:txBody>
          <a:bodyPr/>
          <a:lstStyle/>
          <a:p>
            <a:r>
              <a:rPr lang="pt-PT" sz="3600" b="1"/>
              <a:t>Como funciona</a:t>
            </a:r>
          </a:p>
        </p:txBody>
      </p:sp>
      <p:sp>
        <p:nvSpPr>
          <p:cNvPr id="361613" name="Rectangle 141"/>
          <p:cNvSpPr>
            <a:spLocks noGrp="1" noChangeArrowheads="1"/>
          </p:cNvSpPr>
          <p:nvPr>
            <p:ph type="body" idx="1"/>
          </p:nvPr>
        </p:nvSpPr>
        <p:spPr>
          <a:xfrm>
            <a:off x="533400" y="5207000"/>
            <a:ext cx="8229600" cy="889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pt-PT" sz="2000"/>
              <a:t>Os pacotes s</a:t>
            </a:r>
            <a:r>
              <a:rPr lang="pt-PT" altLang="ja-JP" sz="2000">
                <a:ea typeface="ヒラギノ角ゴ Pro W3" charset="0"/>
                <a:cs typeface="ヒラギノ角ゴ Pro W3" charset="0"/>
              </a:rPr>
              <a:t>ão emitidos, por exemplo, de 20 em 20 mili segundos, mas a</a:t>
            </a:r>
            <a:r>
              <a:rPr lang="pt-PT" sz="2000"/>
              <a:t> diferença de tempo entre cada dois pacotes recebidos pode ser maior ou menor que 20 mili segundos</a:t>
            </a:r>
          </a:p>
        </p:txBody>
      </p:sp>
    </p:spTree>
    <p:extLst>
      <p:ext uri="{BB962C8B-B14F-4D97-AF65-F5344CB8AC3E}">
        <p14:creationId xmlns:p14="http://schemas.microsoft.com/office/powerpoint/2010/main" val="3292375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61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613" grpId="0" build="p" autoUpdateAnimBg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Que valor para o</a:t>
            </a:r>
            <a:r>
              <a:rPr lang="en-US" sz="3600" b="1" i="1"/>
              <a:t> playout delay </a:t>
            </a:r>
            <a:r>
              <a:rPr lang="en-US" sz="3600" b="1"/>
              <a:t>?</a:t>
            </a:r>
            <a:endParaRPr lang="en-US" sz="3600"/>
          </a:p>
        </p:txBody>
      </p:sp>
      <p:pic>
        <p:nvPicPr>
          <p:cNvPr id="335875" name="Picture 3" descr="631 fixedDel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675" y="1676400"/>
            <a:ext cx="6402388" cy="405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560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458200" cy="4572000"/>
          </a:xfrm>
        </p:spPr>
        <p:txBody>
          <a:bodyPr/>
          <a:lstStyle/>
          <a:p>
            <a:r>
              <a:rPr lang="pt-PT" sz="1600" b="1" i="1">
                <a:solidFill>
                  <a:srgbClr val="FF0000"/>
                </a:solidFill>
              </a:rPr>
              <a:t>Playout Delay.</a:t>
            </a:r>
            <a:r>
              <a:rPr lang="pt-PT" sz="1600" b="1"/>
              <a:t> Quanto maior for o </a:t>
            </a:r>
            <a:r>
              <a:rPr lang="pt-PT" sz="1600" b="1" i="1"/>
              <a:t>playout delay</a:t>
            </a:r>
            <a:r>
              <a:rPr lang="pt-PT" sz="1600" b="1"/>
              <a:t> maior é a capacidade de acomodar um maior </a:t>
            </a:r>
            <a:r>
              <a:rPr lang="pt-PT" sz="1600" b="1" i="1"/>
              <a:t>jitter</a:t>
            </a:r>
            <a:r>
              <a:rPr lang="pt-PT" sz="1600" b="1"/>
              <a:t> e maior é a probabilidade de não perder pacotes.</a:t>
            </a:r>
          </a:p>
          <a:p>
            <a:endParaRPr lang="pt-PT" sz="1600" b="1"/>
          </a:p>
          <a:p>
            <a:r>
              <a:rPr lang="pt-PT" sz="1600" b="1"/>
              <a:t>Com efeito, os pacotes que chegam depois de esgotado o </a:t>
            </a:r>
            <a:r>
              <a:rPr lang="pt-PT" sz="1600" b="1" i="1"/>
              <a:t>playout delay</a:t>
            </a:r>
            <a:r>
              <a:rPr lang="pt-PT" sz="1600" b="1"/>
              <a:t> são ignorados e é como se se tivessem perdido, mas os que chegarem antes ainda são aproveitados.</a:t>
            </a:r>
          </a:p>
          <a:p>
            <a:endParaRPr lang="pt-PT" sz="1600" b="1"/>
          </a:p>
          <a:p>
            <a:r>
              <a:rPr lang="pt-PT" sz="1600" b="1"/>
              <a:t>O problema é que um </a:t>
            </a:r>
            <a:r>
              <a:rPr lang="pt-PT" sz="1600" b="1" i="1"/>
              <a:t>playout delay</a:t>
            </a:r>
            <a:r>
              <a:rPr lang="pt-PT" sz="1600" b="1"/>
              <a:t> junta-se ao atraso de extremo a extremo para tornar a situação cada vez pior para o ouvinte.</a:t>
            </a:r>
          </a:p>
          <a:p>
            <a:endParaRPr lang="pt-PT" sz="1600" b="1"/>
          </a:p>
          <a:p>
            <a:r>
              <a:rPr lang="pt-PT" sz="1600" b="1">
                <a:solidFill>
                  <a:srgbClr val="FF0000"/>
                </a:solidFill>
              </a:rPr>
              <a:t>Em resumo.</a:t>
            </a:r>
            <a:r>
              <a:rPr lang="pt-PT" sz="1600" b="1"/>
              <a:t> Se o atraso médio é </a:t>
            </a:r>
            <a:r>
              <a:rPr lang="pt-PT" sz="1600" b="1" i="1"/>
              <a:t>Am</a:t>
            </a:r>
            <a:r>
              <a:rPr lang="pt-PT" sz="1600" b="1"/>
              <a:t> e se se usa um </a:t>
            </a:r>
            <a:r>
              <a:rPr lang="pt-PT" sz="1600" b="1" i="1"/>
              <a:t>playout delay</a:t>
            </a:r>
            <a:r>
              <a:rPr lang="pt-PT" sz="1600" b="1"/>
              <a:t> de </a:t>
            </a:r>
            <a:r>
              <a:rPr lang="pt-PT" sz="1600" b="1" i="1"/>
              <a:t>D</a:t>
            </a:r>
            <a:r>
              <a:rPr lang="pt-PT" sz="1600" b="1"/>
              <a:t>, então o atraso de extremo a extremo passa a ser em média </a:t>
            </a:r>
            <a:r>
              <a:rPr lang="pt-PT" sz="1600" b="1" i="1"/>
              <a:t>Am+D</a:t>
            </a:r>
            <a:r>
              <a:rPr lang="pt-PT" sz="1600" b="1"/>
              <a:t>.</a:t>
            </a:r>
          </a:p>
          <a:p>
            <a:endParaRPr lang="pt-PT" sz="1600" b="1"/>
          </a:p>
          <a:p>
            <a:r>
              <a:rPr lang="pt-PT" sz="1600" b="1"/>
              <a:t>Outra alternativa mais sofisticada </a:t>
            </a:r>
            <a:r>
              <a:rPr lang="pt-PT" altLang="ja-JP" sz="1600" b="1">
                <a:latin typeface="Arial"/>
                <a:ea typeface="ヒラギノ角ゴ Pro W3" charset="0"/>
                <a:cs typeface="ヒラギノ角ゴ Pro W3" charset="0"/>
              </a:rPr>
              <a:t>é adoptar um </a:t>
            </a:r>
            <a:r>
              <a:rPr lang="pt-PT" sz="1600" b="1" i="1"/>
              <a:t>playout delay</a:t>
            </a:r>
            <a:r>
              <a:rPr lang="pt-PT" sz="1600" b="1"/>
              <a:t> vari</a:t>
            </a:r>
            <a:r>
              <a:rPr lang="pt-PT" altLang="ja-JP" sz="1600" b="1">
                <a:latin typeface="Arial"/>
                <a:ea typeface="ヒラギノ角ゴ Pro W3" charset="0"/>
                <a:cs typeface="ヒラギノ角ゴ Pro W3" charset="0"/>
              </a:rPr>
              <a:t>ável e adaptável à situação da rede em função do tempo de trânsito médio.</a:t>
            </a:r>
            <a:endParaRPr lang="pt-PT" sz="1600" b="1"/>
          </a:p>
        </p:txBody>
      </p:sp>
      <p:sp>
        <p:nvSpPr>
          <p:cNvPr id="33690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600" b="1" i="1"/>
              <a:t>Playout delay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089083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55600"/>
            <a:ext cx="8715375" cy="554038"/>
          </a:xfrm>
        </p:spPr>
        <p:txBody>
          <a:bodyPr>
            <a:normAutofit fontScale="90000"/>
          </a:bodyPr>
          <a:lstStyle/>
          <a:p>
            <a:r>
              <a:rPr lang="pt-PT" sz="3600" b="1"/>
              <a:t>Perca de pacotes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4572000"/>
          </a:xfrm>
        </p:spPr>
        <p:txBody>
          <a:bodyPr/>
          <a:lstStyle/>
          <a:p>
            <a:pPr>
              <a:lnSpc>
                <a:spcPct val="100000"/>
              </a:lnSpc>
              <a:buSzPct val="110000"/>
            </a:pPr>
            <a:r>
              <a:rPr lang="pt-PT" sz="1600" b="1" dirty="0"/>
              <a:t>A perca de pacotes numa aplicação de tempo real é tomada num sentido lato: pacotes que nunca chegam ou que chegam depois de um limite de tempo que os tornam inúteis.</a:t>
            </a:r>
          </a:p>
          <a:p>
            <a:pPr>
              <a:lnSpc>
                <a:spcPct val="100000"/>
              </a:lnSpc>
              <a:buSzPct val="110000"/>
            </a:pPr>
            <a:endParaRPr lang="pt-PT" sz="1600" b="1" dirty="0"/>
          </a:p>
          <a:p>
            <a:pPr>
              <a:lnSpc>
                <a:spcPct val="100000"/>
              </a:lnSpc>
              <a:buSzPct val="110000"/>
            </a:pPr>
            <a:r>
              <a:rPr lang="pt-PT" sz="1600" b="1" dirty="0"/>
              <a:t>As técnicas de retransmissão, como na transferência de dados, não se aplicam porque as mesmas necessariamente introduzem aumento do tempo de transferência e da respectiva variância (</a:t>
            </a:r>
            <a:r>
              <a:rPr lang="pt-PT" sz="1600" b="1" i="1" dirty="0" err="1"/>
              <a:t>jitter</a:t>
            </a:r>
            <a:r>
              <a:rPr lang="pt-PT" sz="1600" b="1" dirty="0"/>
              <a:t>) e obrigariam a um </a:t>
            </a:r>
            <a:r>
              <a:rPr lang="pt-PT" sz="1600" b="1" i="1" dirty="0" err="1"/>
              <a:t>playout</a:t>
            </a:r>
            <a:r>
              <a:rPr lang="pt-PT" sz="1600" b="1" i="1" dirty="0"/>
              <a:t> </a:t>
            </a:r>
            <a:r>
              <a:rPr lang="pt-PT" sz="1600" b="1" i="1" dirty="0" err="1"/>
              <a:t>delay</a:t>
            </a:r>
            <a:r>
              <a:rPr lang="pt-PT" sz="1600" b="1" dirty="0"/>
              <a:t> demasiado grande para a aplicaç</a:t>
            </a:r>
            <a:r>
              <a:rPr lang="pt-PT" altLang="ja-JP" sz="1600" b="1" dirty="0">
                <a:ea typeface="ヒラギノ角ゴ Pro W3" charset="0"/>
                <a:cs typeface="ヒラギノ角ゴ Pro W3" charset="0"/>
              </a:rPr>
              <a:t>ão.</a:t>
            </a:r>
            <a:endParaRPr lang="pt-PT" sz="1600" b="1" dirty="0"/>
          </a:p>
          <a:p>
            <a:pPr>
              <a:lnSpc>
                <a:spcPct val="100000"/>
              </a:lnSpc>
              <a:buSzPct val="110000"/>
            </a:pPr>
            <a:endParaRPr lang="pt-PT" sz="1600" b="1" dirty="0"/>
          </a:p>
          <a:p>
            <a:pPr>
              <a:lnSpc>
                <a:spcPct val="100000"/>
              </a:lnSpc>
              <a:buSzPct val="110000"/>
            </a:pPr>
            <a:r>
              <a:rPr lang="pt-PT" sz="1600" b="1" dirty="0"/>
              <a:t>Os diferentes parâmetros (perca de pacotes, tempo de tr</a:t>
            </a:r>
            <a:r>
              <a:rPr lang="pt-PT" altLang="ja-JP" sz="1600" b="1" dirty="0">
                <a:ea typeface="ヒラギノ角ゴ Pro W3" charset="0"/>
                <a:cs typeface="ヒラギノ角ゴ Pro W3" charset="0"/>
              </a:rPr>
              <a:t>ânsito</a:t>
            </a:r>
            <a:r>
              <a:rPr lang="pt-PT" sz="1600" b="1" dirty="0"/>
              <a:t> e </a:t>
            </a:r>
            <a:r>
              <a:rPr lang="pt-PT" sz="1600" b="1" i="1" dirty="0" err="1"/>
              <a:t>jitter</a:t>
            </a:r>
            <a:r>
              <a:rPr lang="pt-PT" sz="1600" b="1" dirty="0"/>
              <a:t>) são críticos e numa rede de pacotes é bastante normal termos RTT significativos e vari</a:t>
            </a:r>
            <a:r>
              <a:rPr lang="pt-PT" altLang="ja-JP" sz="1600" b="1" dirty="0">
                <a:latin typeface="Arial"/>
                <a:ea typeface="ヒラギノ角ゴ Pro W3" charset="0"/>
                <a:cs typeface="ヒラギノ角ゴ Pro W3" charset="0"/>
              </a:rPr>
              <a:t>áveis, </a:t>
            </a:r>
            <a:r>
              <a:rPr lang="pt-PT" sz="1600" b="1" dirty="0"/>
              <a:t>mesmo sem retransmissões.</a:t>
            </a:r>
          </a:p>
          <a:p>
            <a:pPr>
              <a:lnSpc>
                <a:spcPct val="100000"/>
              </a:lnSpc>
              <a:buSzPct val="110000"/>
            </a:pPr>
            <a:endParaRPr lang="pt-PT" sz="1600" b="1" dirty="0"/>
          </a:p>
          <a:p>
            <a:pPr>
              <a:lnSpc>
                <a:spcPct val="100000"/>
              </a:lnSpc>
              <a:buSzPct val="110000"/>
            </a:pPr>
            <a:r>
              <a:rPr lang="pt-PT" sz="1600" b="1" dirty="0"/>
              <a:t>Assim, as técnicas que se usam para compensar a perca de pacotes baseiam-se, geralmente, não em retransmitir, mas em tentar compensar as percas atrav</a:t>
            </a:r>
            <a:r>
              <a:rPr lang="pt-PT" altLang="ja-JP" sz="1600" b="1" dirty="0">
                <a:latin typeface="Arial"/>
                <a:ea typeface="ヒラギノ角ゴ Pro W3" charset="0"/>
                <a:cs typeface="ヒラギノ角ゴ Pro W3" charset="0"/>
              </a:rPr>
              <a:t>és de</a:t>
            </a:r>
            <a:r>
              <a:rPr lang="pt-PT" sz="1600" b="1" dirty="0"/>
              <a:t> algum tipo de informação redundante (</a:t>
            </a:r>
            <a:r>
              <a:rPr lang="pt-PT" sz="1600" b="1" i="1" dirty="0"/>
              <a:t>FEC- </a:t>
            </a:r>
            <a:r>
              <a:rPr lang="pt-PT" sz="1600" b="1" i="1" dirty="0" err="1"/>
              <a:t>Forward</a:t>
            </a:r>
            <a:r>
              <a:rPr lang="pt-PT" sz="1600" b="1" i="1" dirty="0"/>
              <a:t> Error </a:t>
            </a:r>
            <a:r>
              <a:rPr lang="pt-PT" sz="1600" b="1" i="1" dirty="0" err="1"/>
              <a:t>Correction</a:t>
            </a:r>
            <a:r>
              <a:rPr lang="pt-PT" sz="1600" b="1" dirty="0"/>
              <a:t>) ou de </a:t>
            </a:r>
            <a:r>
              <a:rPr lang="pt-PT" sz="1600" b="1" i="1" dirty="0" err="1"/>
              <a:t>interleaving</a:t>
            </a:r>
            <a:r>
              <a:rPr lang="pt-PT" sz="1600" b="1" dirty="0"/>
              <a:t> (que é uma outra técnica usada para distribuir o impacto das percas).</a:t>
            </a:r>
          </a:p>
        </p:txBody>
      </p:sp>
    </p:spTree>
    <p:extLst>
      <p:ext uri="{BB962C8B-B14F-4D97-AF65-F5344CB8AC3E}">
        <p14:creationId xmlns:p14="http://schemas.microsoft.com/office/powerpoint/2010/main" val="1452646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b="1"/>
              <a:t>Como compensar os pacotes perdidos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t-PT" sz="1600" dirty="0"/>
              <a:t>É sempre possível tentar </a:t>
            </a:r>
            <a:r>
              <a:rPr lang="pt-PT" sz="1600" b="1" dirty="0">
                <a:solidFill>
                  <a:srgbClr val="FF0000"/>
                </a:solidFill>
              </a:rPr>
              <a:t>compensar os pacotes perdidos no receptor</a:t>
            </a:r>
            <a:r>
              <a:rPr lang="pt-PT" sz="1600" dirty="0"/>
              <a:t>.  Se o receptor detecta um pacote perdido pode repetir o último ou interpolar. Repetir é o mais fácil do ponto de vista computacional. Interpolar é mais pesado. Estas técnicas conseguem compensar as percas quando estas se mantêm dentro de limites aceitáveis (por exemplo inferiores a 1%).</a:t>
            </a:r>
          </a:p>
          <a:p>
            <a:pPr>
              <a:lnSpc>
                <a:spcPct val="100000"/>
              </a:lnSpc>
            </a:pPr>
            <a:endParaRPr lang="pt-PT" sz="1600" dirty="0"/>
          </a:p>
          <a:p>
            <a:pPr>
              <a:lnSpc>
                <a:spcPct val="100000"/>
              </a:lnSpc>
            </a:pPr>
            <a:r>
              <a:rPr lang="pt-PT" sz="1600" dirty="0"/>
              <a:t>Em alternativa podem usar-se </a:t>
            </a:r>
            <a:r>
              <a:rPr lang="pt-PT" sz="1600" b="1" dirty="0">
                <a:solidFill>
                  <a:srgbClr val="FF0000"/>
                </a:solidFill>
              </a:rPr>
              <a:t>técnicas especiais na emissão</a:t>
            </a:r>
            <a:r>
              <a:rPr lang="pt-PT" sz="1600" dirty="0"/>
              <a:t>.</a:t>
            </a:r>
          </a:p>
          <a:p>
            <a:pPr>
              <a:lnSpc>
                <a:spcPct val="100000"/>
              </a:lnSpc>
            </a:pPr>
            <a:endParaRPr lang="pt-PT" sz="1600" dirty="0"/>
          </a:p>
          <a:p>
            <a:pPr>
              <a:lnSpc>
                <a:spcPct val="100000"/>
              </a:lnSpc>
            </a:pPr>
            <a:r>
              <a:rPr lang="pt-PT" sz="1600" dirty="0"/>
              <a:t>Uma delas consiste em introduzir </a:t>
            </a:r>
            <a:r>
              <a:rPr lang="pt-PT" sz="1600" b="1" dirty="0">
                <a:solidFill>
                  <a:schemeClr val="folHlink"/>
                </a:solidFill>
              </a:rPr>
              <a:t>FEC (</a:t>
            </a:r>
            <a:r>
              <a:rPr lang="pt-PT" sz="1600" b="1" i="1" dirty="0" err="1">
                <a:solidFill>
                  <a:schemeClr val="folHlink"/>
                </a:solidFill>
              </a:rPr>
              <a:t>Forward</a:t>
            </a:r>
            <a:r>
              <a:rPr lang="pt-PT" sz="1600" b="1" i="1" dirty="0">
                <a:solidFill>
                  <a:schemeClr val="folHlink"/>
                </a:solidFill>
              </a:rPr>
              <a:t> Error </a:t>
            </a:r>
            <a:r>
              <a:rPr lang="pt-PT" sz="1600" b="1" i="1" dirty="0" err="1">
                <a:solidFill>
                  <a:schemeClr val="folHlink"/>
                </a:solidFill>
              </a:rPr>
              <a:t>Correction</a:t>
            </a:r>
            <a:r>
              <a:rPr lang="pt-PT" sz="1600" b="1" dirty="0">
                <a:solidFill>
                  <a:schemeClr val="folHlink"/>
                </a:solidFill>
              </a:rPr>
              <a:t>).</a:t>
            </a:r>
            <a:r>
              <a:rPr lang="pt-PT" sz="1600" dirty="0"/>
              <a:t> A ideia é enviar após cada N pacotes, </a:t>
            </a:r>
            <a:r>
              <a:rPr lang="pt-PT" sz="1600" b="1" dirty="0">
                <a:solidFill>
                  <a:srgbClr val="FF0000"/>
                </a:solidFill>
              </a:rPr>
              <a:t>um pacote redundante calculado como sendo o XOR dos anteriores</a:t>
            </a:r>
            <a:r>
              <a:rPr lang="pt-PT" sz="1600" dirty="0"/>
              <a:t>. Desta forma é possível compensar até 1 pacote perdido de N em N pacotes.</a:t>
            </a:r>
          </a:p>
          <a:p>
            <a:pPr>
              <a:lnSpc>
                <a:spcPct val="100000"/>
              </a:lnSpc>
            </a:pPr>
            <a:endParaRPr lang="pt-PT" sz="1600" dirty="0"/>
          </a:p>
          <a:p>
            <a:pPr>
              <a:lnSpc>
                <a:spcPct val="100000"/>
              </a:lnSpc>
            </a:pPr>
            <a:r>
              <a:rPr lang="pt-PT" sz="1600" dirty="0"/>
              <a:t>A outra forma consiste em introduzir um </a:t>
            </a:r>
            <a:r>
              <a:rPr lang="pt-PT" sz="1600" b="1" i="1" dirty="0" err="1">
                <a:solidFill>
                  <a:srgbClr val="FF0000"/>
                </a:solidFill>
              </a:rPr>
              <a:t>stream</a:t>
            </a:r>
            <a:r>
              <a:rPr lang="pt-PT" sz="1600" b="1" dirty="0">
                <a:solidFill>
                  <a:srgbClr val="FF0000"/>
                </a:solidFill>
              </a:rPr>
              <a:t> redundante de qualidade inferior </a:t>
            </a:r>
            <a:r>
              <a:rPr lang="pt-PT" sz="1600" b="1" dirty="0">
                <a:solidFill>
                  <a:schemeClr val="folHlink"/>
                </a:solidFill>
              </a:rPr>
              <a:t>(</a:t>
            </a:r>
            <a:r>
              <a:rPr lang="pt-PT" sz="1600" b="1" i="1" dirty="0" err="1">
                <a:solidFill>
                  <a:schemeClr val="folHlink"/>
                </a:solidFill>
              </a:rPr>
              <a:t>piggybacking</a:t>
            </a:r>
            <a:r>
              <a:rPr lang="pt-PT" sz="1600" b="1" dirty="0">
                <a:solidFill>
                  <a:schemeClr val="folHlink"/>
                </a:solidFill>
              </a:rPr>
              <a:t>)</a:t>
            </a:r>
            <a:r>
              <a:rPr lang="pt-PT" sz="1600" dirty="0">
                <a:solidFill>
                  <a:schemeClr val="folHlink"/>
                </a:solidFill>
              </a:rPr>
              <a:t>.</a:t>
            </a:r>
            <a:endParaRPr lang="pt-PT" sz="1600" dirty="0"/>
          </a:p>
          <a:p>
            <a:pPr>
              <a:lnSpc>
                <a:spcPct val="100000"/>
              </a:lnSpc>
            </a:pPr>
            <a:endParaRPr lang="pt-PT" sz="1600" dirty="0"/>
          </a:p>
          <a:p>
            <a:pPr>
              <a:lnSpc>
                <a:spcPct val="100000"/>
              </a:lnSpc>
            </a:pPr>
            <a:r>
              <a:rPr lang="pt-PT" sz="1600" dirty="0"/>
              <a:t>Finalmente, é também possível </a:t>
            </a:r>
            <a:r>
              <a:rPr lang="pt-PT" sz="1600" b="1" dirty="0">
                <a:solidFill>
                  <a:srgbClr val="FF0000"/>
                </a:solidFill>
              </a:rPr>
              <a:t>distribuir as repercussões das percas</a:t>
            </a:r>
            <a:r>
              <a:rPr lang="pt-PT" sz="1600" dirty="0"/>
              <a:t> através de uma técnica designada </a:t>
            </a:r>
            <a:r>
              <a:rPr lang="pt-PT" sz="1600" b="1" i="1" dirty="0" err="1">
                <a:solidFill>
                  <a:schemeClr val="folHlink"/>
                </a:solidFill>
              </a:rPr>
              <a:t>interleaving</a:t>
            </a:r>
            <a:r>
              <a:rPr lang="pt-PT" sz="1600" b="1" dirty="0"/>
              <a:t>.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3668470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85982" cy="1169926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Resumo: soluç</a:t>
            </a:r>
            <a:r>
              <a:rPr lang="pt-PT" altLang="ja-JP" b="1" dirty="0" smtClean="0">
                <a:ea typeface="ヒラギノ角ゴ Pro W3" charset="0"/>
                <a:cs typeface="ヒラギノ角ゴ Pro W3" charset="0"/>
              </a:rPr>
              <a:t>ões </a:t>
            </a:r>
            <a:r>
              <a:rPr lang="pt-PT" altLang="ja-JP" b="1" dirty="0">
                <a:ea typeface="ヒラギノ角ゴ Pro W3" charset="0"/>
                <a:cs typeface="ヒラギノ角ゴ Pro W3" charset="0"/>
              </a:rPr>
              <a:t>a nível aplicacional para problemas do nível rede</a:t>
            </a:r>
            <a:endParaRPr lang="pt-PT" sz="3200" b="1" dirty="0"/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9175"/>
            <a:ext cx="8229600" cy="4525963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20000"/>
          </a:bodyPr>
          <a:lstStyle/>
          <a:p>
            <a:pPr>
              <a:spcAft>
                <a:spcPct val="45000"/>
              </a:spcAft>
            </a:pPr>
            <a:r>
              <a:rPr lang="pt-PT" b="1" dirty="0">
                <a:solidFill>
                  <a:schemeClr val="folHlink"/>
                </a:solidFill>
              </a:rPr>
              <a:t>usar UDP</a:t>
            </a:r>
            <a:r>
              <a:rPr lang="pt-PT" dirty="0"/>
              <a:t> evitando assim os atrasos impostos pelo TCP devido </a:t>
            </a:r>
            <a:r>
              <a:rPr lang="pt-PT" altLang="ja-JP" dirty="0">
                <a:latin typeface="Arial"/>
                <a:ea typeface="ヒラギノ角ゴ Pro W3" charset="0"/>
                <a:cs typeface="ヒラギノ角ゴ Pro W3" charset="0"/>
              </a:rPr>
              <a:t>à sua fiabilidade</a:t>
            </a:r>
            <a:endParaRPr lang="pt-PT" dirty="0"/>
          </a:p>
          <a:p>
            <a:r>
              <a:rPr lang="pt-PT" dirty="0"/>
              <a:t>Cliente: </a:t>
            </a:r>
            <a:r>
              <a:rPr lang="pt-PT" b="1" i="1" dirty="0" err="1">
                <a:solidFill>
                  <a:schemeClr val="folHlink"/>
                </a:solidFill>
              </a:rPr>
              <a:t>playout</a:t>
            </a:r>
            <a:r>
              <a:rPr lang="pt-PT" b="1" i="1" dirty="0">
                <a:solidFill>
                  <a:schemeClr val="folHlink"/>
                </a:solidFill>
              </a:rPr>
              <a:t> </a:t>
            </a:r>
            <a:r>
              <a:rPr lang="pt-PT" b="1" i="1" dirty="0" err="1">
                <a:solidFill>
                  <a:schemeClr val="folHlink"/>
                </a:solidFill>
              </a:rPr>
              <a:t>delay</a:t>
            </a:r>
            <a:r>
              <a:rPr lang="pt-PT" b="1" dirty="0">
                <a:solidFill>
                  <a:schemeClr val="folHlink"/>
                </a:solidFill>
              </a:rPr>
              <a:t> adaptativo</a:t>
            </a:r>
            <a:r>
              <a:rPr lang="pt-PT" dirty="0"/>
              <a:t>: para compensar o </a:t>
            </a:r>
            <a:r>
              <a:rPr lang="pt-PT" i="1" dirty="0" err="1"/>
              <a:t>jitter</a:t>
            </a:r>
            <a:endParaRPr lang="pt-PT" dirty="0"/>
          </a:p>
          <a:p>
            <a:r>
              <a:rPr lang="pt-PT" dirty="0"/>
              <a:t>Servidor: </a:t>
            </a:r>
            <a:r>
              <a:rPr lang="pt-PT" b="1" dirty="0">
                <a:solidFill>
                  <a:schemeClr val="folHlink"/>
                </a:solidFill>
              </a:rPr>
              <a:t>adaptar a capacidade exigida pelo </a:t>
            </a:r>
            <a:r>
              <a:rPr lang="pt-PT" b="1" i="1" dirty="0" err="1">
                <a:solidFill>
                  <a:schemeClr val="folHlink"/>
                </a:solidFill>
              </a:rPr>
              <a:t>stream</a:t>
            </a:r>
            <a:r>
              <a:rPr lang="pt-PT" dirty="0">
                <a:solidFill>
                  <a:srgbClr val="FF0000"/>
                </a:solidFill>
              </a:rPr>
              <a:t> </a:t>
            </a:r>
            <a:r>
              <a:rPr lang="pt-PT" altLang="ja-JP" dirty="0">
                <a:latin typeface="Arial"/>
                <a:ea typeface="ヒラギノ角ゴ Pro W3" charset="0"/>
                <a:cs typeface="ヒラギノ角ゴ Pro W3" charset="0"/>
              </a:rPr>
              <a:t>à disponível </a:t>
            </a:r>
            <a:r>
              <a:rPr lang="pt-PT" dirty="0"/>
              <a:t>entre  o cliente e o servidor</a:t>
            </a:r>
          </a:p>
          <a:p>
            <a:r>
              <a:rPr lang="pt-PT" dirty="0"/>
              <a:t>Compensar os erros (por cima do UDP, ao n</a:t>
            </a:r>
            <a:r>
              <a:rPr lang="pt-PT" altLang="ja-JP" dirty="0">
                <a:latin typeface="Arial"/>
                <a:ea typeface="ヒラギノ角ゴ Pro W3" charset="0"/>
                <a:cs typeface="ヒラギノ角ゴ Pro W3" charset="0"/>
              </a:rPr>
              <a:t>ível aplicacional</a:t>
            </a:r>
            <a:r>
              <a:rPr lang="pt-PT" dirty="0"/>
              <a:t>)</a:t>
            </a:r>
          </a:p>
          <a:p>
            <a:pPr lvl="1"/>
            <a:r>
              <a:rPr lang="pt-PT" dirty="0"/>
              <a:t>FEC, </a:t>
            </a:r>
            <a:r>
              <a:rPr lang="pt-PT" i="1" dirty="0" err="1"/>
              <a:t>interleaving</a:t>
            </a:r>
            <a:r>
              <a:rPr lang="pt-PT" dirty="0"/>
              <a:t>, ou compensar os erros atrav</a:t>
            </a:r>
            <a:r>
              <a:rPr lang="pt-PT" altLang="ja-JP" dirty="0">
                <a:latin typeface="Arial"/>
                <a:ea typeface="ヒラギノ角ゴ Pro W3" charset="0"/>
                <a:cs typeface="ヒラギノ角ゴ Pro W3" charset="0"/>
              </a:rPr>
              <a:t>és de um </a:t>
            </a:r>
            <a:r>
              <a:rPr lang="pt-PT" altLang="ja-JP" i="1" dirty="0" err="1">
                <a:ea typeface="ヒラギノ角ゴ Pro W3" charset="0"/>
                <a:cs typeface="ヒラギノ角ゴ Pro W3" charset="0"/>
              </a:rPr>
              <a:t>stream</a:t>
            </a:r>
            <a:r>
              <a:rPr lang="pt-PT" altLang="ja-JP" dirty="0">
                <a:ea typeface="ヒラギノ角ゴ Pro W3" charset="0"/>
                <a:cs typeface="ヒラギノ角ゴ Pro W3" charset="0"/>
              </a:rPr>
              <a:t> redundante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55367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Real-Time Protocol (RTP)</a:t>
            </a:r>
            <a:endParaRPr lang="en-US" sz="3200" b="1"/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4257675" cy="4800600"/>
          </a:xfrm>
        </p:spPr>
        <p:txBody>
          <a:bodyPr/>
          <a:lstStyle/>
          <a:p>
            <a:r>
              <a:rPr lang="pt-PT" sz="2400"/>
              <a:t>O RTP especifica a estrutura dos pacotes que cont</a:t>
            </a:r>
            <a:r>
              <a:rPr lang="pt-PT" altLang="ja-JP" sz="2400">
                <a:latin typeface="Arial"/>
                <a:ea typeface="ヒラギノ角ゴ Pro W3" charset="0"/>
                <a:cs typeface="ヒラギノ角ゴ Pro W3" charset="0"/>
              </a:rPr>
              <a:t>ém áudio e vídeo</a:t>
            </a:r>
            <a:endParaRPr lang="pt-PT" sz="2400"/>
          </a:p>
          <a:p>
            <a:r>
              <a:rPr lang="pt-PT" sz="2400"/>
              <a:t>RFC 1889.</a:t>
            </a:r>
          </a:p>
          <a:p>
            <a:r>
              <a:rPr lang="pt-PT" sz="2400"/>
              <a:t>Providencia</a:t>
            </a:r>
            <a:r>
              <a:rPr lang="pt-PT" sz="2000"/>
              <a:t> </a:t>
            </a:r>
          </a:p>
          <a:p>
            <a:pPr lvl="1"/>
            <a:r>
              <a:rPr lang="pt-PT" sz="2000"/>
              <a:t>Identificaç</a:t>
            </a:r>
            <a:r>
              <a:rPr lang="pt-PT" altLang="ja-JP" sz="2000">
                <a:ea typeface="ヒラギノ角ゴ Pro W3" charset="0"/>
                <a:cs typeface="ヒラギノ角ゴ Pro W3" charset="0"/>
              </a:rPr>
              <a:t>ão do tipo do conteúdo</a:t>
            </a:r>
            <a:endParaRPr lang="pt-PT" sz="2000"/>
          </a:p>
          <a:p>
            <a:pPr lvl="1"/>
            <a:r>
              <a:rPr lang="pt-PT" sz="2000"/>
              <a:t>N</a:t>
            </a:r>
            <a:r>
              <a:rPr lang="pt-PT" altLang="ja-JP" sz="2000">
                <a:latin typeface="Arial"/>
                <a:ea typeface="ヒラギノ角ゴ Pro W3" charset="0"/>
                <a:cs typeface="ヒラギノ角ゴ Pro W3" charset="0"/>
              </a:rPr>
              <a:t>úmeros de sequência</a:t>
            </a:r>
            <a:endParaRPr lang="pt-PT" sz="2000"/>
          </a:p>
          <a:p>
            <a:pPr lvl="1"/>
            <a:r>
              <a:rPr lang="pt-PT" sz="2000"/>
              <a:t>Etiquetas temporais (</a:t>
            </a:r>
            <a:r>
              <a:rPr lang="pt-PT" sz="2000" i="1"/>
              <a:t>timestamps</a:t>
            </a:r>
            <a:r>
              <a:rPr lang="pt-PT" sz="2000"/>
              <a:t>)</a:t>
            </a:r>
            <a:endParaRPr lang="pt-PT" sz="1800"/>
          </a:p>
        </p:txBody>
      </p:sp>
      <p:sp>
        <p:nvSpPr>
          <p:cNvPr id="3665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7725" y="1371600"/>
            <a:ext cx="4257675" cy="4800600"/>
          </a:xfrm>
        </p:spPr>
        <p:txBody>
          <a:bodyPr/>
          <a:lstStyle/>
          <a:p>
            <a:r>
              <a:rPr lang="pt-PT" sz="2400"/>
              <a:t>O RTP </a:t>
            </a:r>
            <a:r>
              <a:rPr lang="pt-PT" altLang="ja-JP" sz="2400">
                <a:latin typeface="Arial"/>
                <a:ea typeface="ヒラギノ角ゴ Pro W3" charset="0"/>
                <a:cs typeface="ヒラギノ角ゴ Pro W3" charset="0"/>
              </a:rPr>
              <a:t>é um protocolo aplicacional só conhecido dos sistemas finais</a:t>
            </a:r>
            <a:r>
              <a:rPr lang="pt-PT" sz="2400"/>
              <a:t>.</a:t>
            </a:r>
          </a:p>
          <a:p>
            <a:r>
              <a:rPr lang="pt-PT" sz="2400"/>
              <a:t>Os pacotes ou datagramas RTP s</a:t>
            </a:r>
            <a:r>
              <a:rPr lang="pt-PT" altLang="ja-JP" sz="2400">
                <a:ea typeface="ヒラギノ角ゴ Pro W3" charset="0"/>
                <a:cs typeface="ヒラギノ角ゴ Pro W3" charset="0"/>
              </a:rPr>
              <a:t>ão transportados em segmentos UDP</a:t>
            </a:r>
            <a:endParaRPr lang="pt-PT" sz="2400"/>
          </a:p>
          <a:p>
            <a:r>
              <a:rPr lang="pt-PT" sz="2400"/>
              <a:t>Interoperaç</a:t>
            </a:r>
            <a:r>
              <a:rPr lang="pt-PT" altLang="ja-JP" sz="2400">
                <a:ea typeface="ヒラギノ角ゴ Pro W3" charset="0"/>
                <a:cs typeface="ヒラギノ角ゴ Pro W3" charset="0"/>
              </a:rPr>
              <a:t>ão</a:t>
            </a:r>
            <a:r>
              <a:rPr lang="pt-PT" sz="2400"/>
              <a:t>: se duas aplicaç</a:t>
            </a:r>
            <a:r>
              <a:rPr lang="pt-PT" altLang="ja-JP" sz="2400">
                <a:ea typeface="ヒラギノ角ゴ Pro W3" charset="0"/>
                <a:cs typeface="ヒラギノ角ゴ Pro W3" charset="0"/>
              </a:rPr>
              <a:t>ões de IP Phone distintas usam RTP, devem poder funcionar em conjunto</a:t>
            </a:r>
            <a:endParaRPr lang="pt-PT" sz="2000"/>
          </a:p>
        </p:txBody>
      </p:sp>
    </p:spTree>
    <p:extLst>
      <p:ext uri="{BB962C8B-B14F-4D97-AF65-F5344CB8AC3E}">
        <p14:creationId xmlns:p14="http://schemas.microsoft.com/office/powerpoint/2010/main" val="3311464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322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685800"/>
          </a:xfrm>
        </p:spPr>
        <p:txBody>
          <a:bodyPr/>
          <a:lstStyle/>
          <a:p>
            <a:r>
              <a:rPr lang="pt-PT" sz="3600" b="1"/>
              <a:t>RTP funciona sobre o UDP</a:t>
            </a:r>
          </a:p>
        </p:txBody>
      </p:sp>
      <p:sp>
        <p:nvSpPr>
          <p:cNvPr id="367619" name="Rectangle 3"/>
          <p:cNvSpPr>
            <a:spLocks noChangeArrowheads="1"/>
          </p:cNvSpPr>
          <p:nvPr/>
        </p:nvSpPr>
        <p:spPr bwMode="auto">
          <a:xfrm>
            <a:off x="3429000" y="257175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endParaRPr lang="en-US" u="none">
              <a:latin typeface="Times New Roman" charset="0"/>
            </a:endParaRPr>
          </a:p>
        </p:txBody>
      </p:sp>
      <p:pic>
        <p:nvPicPr>
          <p:cNvPr id="367620" name="Picture 4" descr="Rtp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124200"/>
            <a:ext cx="3000375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7621" name="Text Box 5"/>
          <p:cNvSpPr txBox="1">
            <a:spLocks noChangeArrowheads="1"/>
          </p:cNvSpPr>
          <p:nvPr/>
        </p:nvSpPr>
        <p:spPr bwMode="auto">
          <a:xfrm>
            <a:off x="381000" y="1447800"/>
            <a:ext cx="8382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pt-PT" sz="2000" u="none">
                <a:latin typeface="Comic Sans MS" charset="0"/>
              </a:rPr>
              <a:t>As </a:t>
            </a:r>
            <a:r>
              <a:rPr lang="pt-PT" sz="2000" i="1" u="none">
                <a:latin typeface="Comic Sans MS" charset="0"/>
              </a:rPr>
              <a:t>RTP libraries</a:t>
            </a:r>
            <a:r>
              <a:rPr lang="pt-PT" sz="2000" u="none">
                <a:latin typeface="Comic Sans MS" charset="0"/>
              </a:rPr>
              <a:t> providenciam uma interface que estende o UDP com:</a:t>
            </a:r>
          </a:p>
          <a:p>
            <a:pPr lvl="1" eaLnBrk="0" hangingPunct="0">
              <a:buFontTx/>
              <a:buChar char="•"/>
            </a:pPr>
            <a:r>
              <a:rPr lang="pt-PT" sz="2000" u="none">
                <a:latin typeface="Comic Sans MS" charset="0"/>
              </a:rPr>
              <a:t> </a:t>
            </a:r>
            <a:r>
              <a:rPr lang="pt-PT" sz="2000" i="1" u="none">
                <a:latin typeface="Comic Sans MS" charset="0"/>
              </a:rPr>
              <a:t>payload type identification</a:t>
            </a:r>
            <a:r>
              <a:rPr lang="pt-PT" sz="2000" u="none">
                <a:latin typeface="Comic Sans MS" charset="0"/>
              </a:rPr>
              <a:t> (CODEC)</a:t>
            </a:r>
          </a:p>
          <a:p>
            <a:pPr lvl="1" eaLnBrk="0" hangingPunct="0">
              <a:buFontTx/>
              <a:buChar char="•"/>
            </a:pPr>
            <a:r>
              <a:rPr lang="pt-PT" sz="2000" u="none">
                <a:latin typeface="Comic Sans MS" charset="0"/>
              </a:rPr>
              <a:t> </a:t>
            </a:r>
            <a:r>
              <a:rPr lang="pt-PT" sz="2000" i="1" u="none">
                <a:latin typeface="Comic Sans MS" charset="0"/>
              </a:rPr>
              <a:t>packet sequence numbering</a:t>
            </a:r>
            <a:r>
              <a:rPr lang="pt-PT" sz="2000" u="none">
                <a:latin typeface="Comic Sans MS" charset="0"/>
              </a:rPr>
              <a:t> (n</a:t>
            </a:r>
            <a:r>
              <a:rPr lang="pt-PT" altLang="ja-JP" sz="2000" u="none">
                <a:latin typeface="Arial"/>
                <a:ea typeface="ヒラギノ角ゴ Pro W3" charset="0"/>
                <a:cs typeface="ヒラギノ角ゴ Pro W3" charset="0"/>
              </a:rPr>
              <a:t>úmeros de sequência)</a:t>
            </a:r>
            <a:endParaRPr lang="pt-PT" sz="2000" u="none">
              <a:latin typeface="Comic Sans MS" charset="0"/>
            </a:endParaRPr>
          </a:p>
          <a:p>
            <a:pPr lvl="1" eaLnBrk="0" hangingPunct="0">
              <a:buFontTx/>
              <a:buChar char="•"/>
            </a:pPr>
            <a:r>
              <a:rPr lang="pt-PT" sz="2000" u="none">
                <a:latin typeface="Comic Sans MS" charset="0"/>
              </a:rPr>
              <a:t> </a:t>
            </a:r>
            <a:r>
              <a:rPr lang="pt-PT" sz="2000" i="1" u="none">
                <a:latin typeface="Comic Sans MS" charset="0"/>
              </a:rPr>
              <a:t>time-stamping</a:t>
            </a:r>
            <a:r>
              <a:rPr lang="pt-PT" sz="2000" u="none">
                <a:latin typeface="Comic Sans MS" charset="0"/>
              </a:rPr>
              <a:t> (etiquetas temporais)</a:t>
            </a:r>
            <a:endParaRPr lang="pt-PT" sz="2000" u="none">
              <a:latin typeface="Times New Roman" charset="0"/>
            </a:endParaRPr>
          </a:p>
          <a:p>
            <a:pPr eaLnBrk="0" hangingPunct="0"/>
            <a:endParaRPr lang="pt-PT" sz="2000" u="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916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229600" cy="855663"/>
          </a:xfrm>
        </p:spPr>
        <p:txBody>
          <a:bodyPr/>
          <a:lstStyle/>
          <a:p>
            <a:r>
              <a:rPr lang="pt-PT" sz="3600" b="1"/>
              <a:t>Cabeçalho RTP</a:t>
            </a:r>
          </a:p>
        </p:txBody>
      </p:sp>
      <p:sp>
        <p:nvSpPr>
          <p:cNvPr id="370691" name="Text Box 3"/>
          <p:cNvSpPr txBox="1">
            <a:spLocks noChangeArrowheads="1"/>
          </p:cNvSpPr>
          <p:nvPr/>
        </p:nvSpPr>
        <p:spPr bwMode="auto">
          <a:xfrm>
            <a:off x="295275" y="2362200"/>
            <a:ext cx="8526463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pt-PT" sz="1800" b="1" u="none">
                <a:latin typeface="Comic Sans MS" charset="0"/>
              </a:rPr>
              <a:t>Payload Type (7 bits):</a:t>
            </a:r>
            <a:r>
              <a:rPr lang="pt-PT" sz="1800" u="none">
                <a:latin typeface="Comic Sans MS" charset="0"/>
              </a:rPr>
              <a:t> Indica o tipo de codificaç</a:t>
            </a:r>
            <a:r>
              <a:rPr lang="pt-PT" altLang="ja-JP" sz="1800" u="none">
                <a:latin typeface="Comic Sans MS" charset="0"/>
                <a:ea typeface="ヒラギノ角ゴ Pro W3" charset="0"/>
                <a:cs typeface="ヒラギノ角ゴ Pro W3" charset="0"/>
              </a:rPr>
              <a:t>ão (CODEC) usado. Se o emissor resolver alterá-lo, indica-o ao receptor mudando este campo.</a:t>
            </a:r>
            <a:r>
              <a:rPr lang="pt-PT" sz="1800" u="none">
                <a:latin typeface="Comic Sans MS" charset="0"/>
              </a:rPr>
              <a:t> </a:t>
            </a:r>
          </a:p>
          <a:p>
            <a:pPr eaLnBrk="0" hangingPunct="0"/>
            <a:endParaRPr lang="pt-PT" sz="1800" u="none">
              <a:latin typeface="Comic Sans MS" charset="0"/>
            </a:endParaRPr>
          </a:p>
          <a:p>
            <a:pPr lvl="1" eaLnBrk="0" hangingPunct="0"/>
            <a:r>
              <a:rPr lang="pt-PT" sz="1800" u="none">
                <a:latin typeface="Comic Sans MS" charset="0"/>
              </a:rPr>
              <a:t>Payload type 0: PCM mu-law, 64 kbps</a:t>
            </a:r>
          </a:p>
          <a:p>
            <a:pPr lvl="1" eaLnBrk="0" hangingPunct="0"/>
            <a:r>
              <a:rPr lang="pt-PT" sz="1800" u="none">
                <a:latin typeface="Comic Sans MS" charset="0"/>
              </a:rPr>
              <a:t>Payload type 3, GSM, 13 kbps</a:t>
            </a:r>
          </a:p>
          <a:p>
            <a:pPr lvl="1" eaLnBrk="0" hangingPunct="0"/>
            <a:r>
              <a:rPr lang="pt-PT" sz="1800" u="none">
                <a:latin typeface="Comic Sans MS" charset="0"/>
              </a:rPr>
              <a:t>Payload type 7, LPC, 2.4 kbps</a:t>
            </a:r>
          </a:p>
          <a:p>
            <a:pPr lvl="1" eaLnBrk="0" hangingPunct="0"/>
            <a:r>
              <a:rPr lang="pt-PT" sz="1800" u="none">
                <a:latin typeface="Comic Sans MS" charset="0"/>
              </a:rPr>
              <a:t>Payload type 26, Motion JPEG</a:t>
            </a:r>
          </a:p>
          <a:p>
            <a:pPr lvl="1" eaLnBrk="0" hangingPunct="0"/>
            <a:r>
              <a:rPr lang="pt-PT" sz="1800" u="none">
                <a:latin typeface="Comic Sans MS" charset="0"/>
              </a:rPr>
              <a:t>Payload type 31. H.261</a:t>
            </a:r>
          </a:p>
          <a:p>
            <a:pPr lvl="1" eaLnBrk="0" hangingPunct="0"/>
            <a:r>
              <a:rPr lang="pt-PT" sz="1800" u="none">
                <a:latin typeface="Comic Sans MS" charset="0"/>
              </a:rPr>
              <a:t>Payload type 33, MPEG2 video</a:t>
            </a:r>
          </a:p>
          <a:p>
            <a:pPr lvl="1" eaLnBrk="0" hangingPunct="0"/>
            <a:endParaRPr lang="pt-PT" sz="1800" u="none">
              <a:latin typeface="Comic Sans MS" charset="0"/>
            </a:endParaRPr>
          </a:p>
          <a:p>
            <a:pPr eaLnBrk="0" hangingPunct="0"/>
            <a:r>
              <a:rPr lang="pt-PT" sz="1800" b="1" u="none">
                <a:latin typeface="Comic Sans MS" charset="0"/>
              </a:rPr>
              <a:t>Sequence Number (16 bits):</a:t>
            </a:r>
            <a:r>
              <a:rPr lang="pt-PT" sz="1800" u="none">
                <a:latin typeface="Comic Sans MS" charset="0"/>
              </a:rPr>
              <a:t> incrementado em cada pacote enviado o que permite detectar a perca ou troca dos pacotes.</a:t>
            </a:r>
            <a:endParaRPr lang="pt-PT" sz="1800" u="none">
              <a:latin typeface="Times New Roman" charset="0"/>
            </a:endParaRPr>
          </a:p>
        </p:txBody>
      </p:sp>
      <p:pic>
        <p:nvPicPr>
          <p:cNvPr id="370692" name="Picture 4" descr="rtpPack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7924800" cy="941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3861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47800"/>
            <a:ext cx="8153400" cy="4648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t-PT" sz="1800" b="1"/>
              <a:t>Timestamp field (32 bits).</a:t>
            </a:r>
            <a:r>
              <a:rPr lang="pt-PT" sz="1800"/>
              <a:t> Reflecte o momento em que os dados contidos no pacote foram gerados em termos do rel</a:t>
            </a:r>
            <a:r>
              <a:rPr lang="pt-PT" altLang="ja-JP" sz="1800">
                <a:latin typeface="Arial"/>
                <a:ea typeface="ヒラギノ角ゴ Pro W3" charset="0"/>
                <a:cs typeface="ヒラギノ角ゴ Pro W3" charset="0"/>
              </a:rPr>
              <a:t>ógio usado para realizar a amostragem para a digitalização:</a:t>
            </a:r>
            <a:endParaRPr lang="pt-PT" sz="1800"/>
          </a:p>
          <a:p>
            <a:pPr>
              <a:lnSpc>
                <a:spcPct val="100000"/>
              </a:lnSpc>
            </a:pPr>
            <a:endParaRPr lang="pt-PT" sz="1800"/>
          </a:p>
          <a:p>
            <a:pPr lvl="1">
              <a:lnSpc>
                <a:spcPct val="100000"/>
              </a:lnSpc>
            </a:pPr>
            <a:r>
              <a:rPr lang="pt-PT" sz="1800"/>
              <a:t>Com som, o </a:t>
            </a:r>
            <a:r>
              <a:rPr lang="pt-PT" sz="1800" i="1"/>
              <a:t>timestamp clock</a:t>
            </a:r>
            <a:r>
              <a:rPr lang="pt-PT" sz="1800"/>
              <a:t> </a:t>
            </a:r>
            <a:r>
              <a:rPr lang="pt-PT" altLang="ja-JP" sz="1800">
                <a:latin typeface="Arial"/>
                <a:ea typeface="ヒラギノ角ゴ Pro W3" charset="0"/>
                <a:cs typeface="ヒラギノ角ゴ Pro W3" charset="0"/>
              </a:rPr>
              <a:t>é tipicamente incrementado de 1 por cada período de amostragem </a:t>
            </a:r>
            <a:r>
              <a:rPr lang="pt-PT" sz="1800"/>
              <a:t>(em cada 125 micro segundos quando se faz amostragem a 8 KHz ou 8.000 vezes por segundo)</a:t>
            </a:r>
          </a:p>
          <a:p>
            <a:pPr lvl="1">
              <a:lnSpc>
                <a:spcPct val="100000"/>
              </a:lnSpc>
            </a:pPr>
            <a:endParaRPr lang="pt-PT" sz="1800"/>
          </a:p>
          <a:p>
            <a:pPr lvl="1">
              <a:lnSpc>
                <a:spcPct val="100000"/>
              </a:lnSpc>
            </a:pPr>
            <a:r>
              <a:rPr lang="pt-PT" sz="1800"/>
              <a:t>Se cada pacote contiver 160 amostras, o valor deste campo </a:t>
            </a:r>
            <a:r>
              <a:rPr lang="pt-PT" altLang="ja-JP" sz="1800">
                <a:latin typeface="Arial"/>
                <a:ea typeface="ヒラギノ角ゴ Pro W3" charset="0"/>
                <a:cs typeface="ヒラギノ角ゴ Pro W3" charset="0"/>
              </a:rPr>
              <a:t>é incrementado de 160 em cada pacote</a:t>
            </a:r>
            <a:r>
              <a:rPr lang="pt-PT" sz="1800"/>
              <a:t>. O valor deste rel</a:t>
            </a:r>
            <a:r>
              <a:rPr lang="pt-PT" altLang="ja-JP" sz="1800">
                <a:latin typeface="Arial"/>
                <a:ea typeface="ヒラギノ角ゴ Pro W3" charset="0"/>
                <a:cs typeface="ヒラギノ角ゴ Pro W3" charset="0"/>
              </a:rPr>
              <a:t>ógio continua a ser incrementado mesmo que a fonte esteja inactiva e não emita pacotes.</a:t>
            </a:r>
          </a:p>
          <a:p>
            <a:pPr lvl="1">
              <a:lnSpc>
                <a:spcPct val="100000"/>
              </a:lnSpc>
            </a:pPr>
            <a:endParaRPr lang="pt-PT" sz="1800"/>
          </a:p>
          <a:p>
            <a:pPr>
              <a:lnSpc>
                <a:spcPct val="100000"/>
              </a:lnSpc>
            </a:pPr>
            <a:r>
              <a:rPr lang="pt-PT" sz="1800" b="1"/>
              <a:t>SSRC field (32 bits).</a:t>
            </a:r>
            <a:r>
              <a:rPr lang="pt-PT" sz="1800"/>
              <a:t> Identifica a fonte do </a:t>
            </a:r>
            <a:r>
              <a:rPr lang="pt-PT" sz="1800" i="1"/>
              <a:t>stream</a:t>
            </a:r>
            <a:r>
              <a:rPr lang="pt-PT" sz="1800"/>
              <a:t>. Uma sess</a:t>
            </a:r>
            <a:r>
              <a:rPr lang="pt-PT" altLang="ja-JP" sz="1800">
                <a:ea typeface="ヒラギノ角ゴ Pro W3" charset="0"/>
                <a:cs typeface="ヒラギノ角ゴ Pro W3" charset="0"/>
              </a:rPr>
              <a:t>ão RTP pode ter vários </a:t>
            </a:r>
            <a:r>
              <a:rPr lang="pt-PT" altLang="ja-JP" sz="1800" i="1">
                <a:ea typeface="ヒラギノ角ゴ Pro W3" charset="0"/>
                <a:cs typeface="ヒラギノ角ゴ Pro W3" charset="0"/>
              </a:rPr>
              <a:t>streams</a:t>
            </a:r>
            <a:r>
              <a:rPr lang="pt-PT" altLang="ja-JP" sz="1800">
                <a:ea typeface="ヒラギノ角ゴ Pro W3" charset="0"/>
                <a:cs typeface="ヒラギノ角ゴ Pro W3" charset="0"/>
              </a:rPr>
              <a:t> e cada um deve ter um valor de</a:t>
            </a:r>
            <a:r>
              <a:rPr lang="pt-PT" sz="1800"/>
              <a:t> SSRC diferente. </a:t>
            </a:r>
            <a:endParaRPr lang="pt-PT" sz="1400"/>
          </a:p>
          <a:p>
            <a:pPr>
              <a:lnSpc>
                <a:spcPct val="100000"/>
              </a:lnSpc>
            </a:pPr>
            <a:endParaRPr lang="pt-PT" sz="1800"/>
          </a:p>
        </p:txBody>
      </p:sp>
      <p:sp>
        <p:nvSpPr>
          <p:cNvPr id="371716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855663"/>
          </a:xfrm>
          <a:noFill/>
          <a:ln/>
        </p:spPr>
        <p:txBody>
          <a:bodyPr/>
          <a:lstStyle/>
          <a:p>
            <a:r>
              <a:rPr lang="pt-PT" sz="3600" b="1"/>
              <a:t>Continuaç</a:t>
            </a:r>
            <a:r>
              <a:rPr lang="pt-PT" altLang="ja-JP" sz="3600" b="1">
                <a:ea typeface="ヒラギノ角ゴ Pro W3" charset="0"/>
                <a:cs typeface="ヒラギノ角ゴ Pro W3" charset="0"/>
              </a:rPr>
              <a:t>ão</a:t>
            </a:r>
            <a:endParaRPr lang="pt-PT" sz="3600" b="1"/>
          </a:p>
        </p:txBody>
      </p:sp>
    </p:spTree>
    <p:extLst>
      <p:ext uri="{BB962C8B-B14F-4D97-AF65-F5344CB8AC3E}">
        <p14:creationId xmlns:p14="http://schemas.microsoft.com/office/powerpoint/2010/main" val="2218883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</a:t>
            </a:r>
          </a:p>
        </p:txBody>
      </p:sp>
    </p:spTree>
    <p:extLst>
      <p:ext uri="{BB962C8B-B14F-4D97-AF65-F5344CB8AC3E}">
        <p14:creationId xmlns:p14="http://schemas.microsoft.com/office/powerpoint/2010/main" val="23619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 smtClean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  <a:endParaRPr lang="pt-PT" sz="40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 — Cap.2, secção 2.1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2.2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2.5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4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secções 2.3 e 2.6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. 7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, partes das secções 7.1 a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7.4</a:t>
            </a:r>
            <a:endParaRPr lang="pt-PT" sz="2000" dirty="0" smtClean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37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21589"/>
            <a:ext cx="8229600" cy="1143000"/>
          </a:xfrm>
        </p:spPr>
        <p:txBody>
          <a:bodyPr/>
          <a:lstStyle/>
          <a:p>
            <a:r>
              <a:rPr lang="en-US" dirty="0" err="1" smtClean="0"/>
              <a:t>Aplicações</a:t>
            </a:r>
            <a:r>
              <a:rPr lang="en-US" dirty="0" smtClean="0"/>
              <a:t> </a:t>
            </a:r>
            <a:r>
              <a:rPr lang="en-US" dirty="0" err="1" smtClean="0"/>
              <a:t>Multimédia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06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dirty="0">
                <a:latin typeface="Tw Cen MT"/>
                <a:cs typeface="Tw Cen MT"/>
              </a:rPr>
              <a:t>Aplicaç</a:t>
            </a:r>
            <a:r>
              <a:rPr lang="pt-PT" altLang="ja-JP" sz="4000" dirty="0">
                <a:latin typeface="Tw Cen MT"/>
                <a:ea typeface="ヒラギノ角ゴ Pro W3" charset="0"/>
                <a:cs typeface="Tw Cen MT"/>
              </a:rPr>
              <a:t>ões Multimédia sobre a Internet</a:t>
            </a:r>
            <a:r>
              <a:rPr lang="pt-PT" sz="4000" dirty="0">
                <a:latin typeface="Tw Cen MT"/>
                <a:cs typeface="Tw Cen MT"/>
              </a:rPr>
              <a:t> 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59338" y="1617100"/>
            <a:ext cx="4103687" cy="4908550"/>
          </a:xfrm>
        </p:spPr>
        <p:txBody>
          <a:bodyPr/>
          <a:lstStyle/>
          <a:p>
            <a:pPr>
              <a:lnSpc>
                <a:spcPct val="100000"/>
              </a:lnSpc>
              <a:buFont typeface="Wingdings" charset="0"/>
              <a:buNone/>
            </a:pPr>
            <a:r>
              <a:rPr lang="pt-PT" sz="2000" b="1" dirty="0">
                <a:latin typeface="Tw Cen MT"/>
                <a:cs typeface="Tw Cen MT"/>
              </a:rPr>
              <a:t>Caracter</a:t>
            </a:r>
            <a:r>
              <a:rPr lang="pt-PT" altLang="ja-JP" sz="2000" b="1" dirty="0">
                <a:latin typeface="Tw Cen MT"/>
                <a:ea typeface="ヒラギノ角ゴ Pro W3" charset="0"/>
                <a:cs typeface="Tw Cen MT"/>
              </a:rPr>
              <a:t>ísticas fundamentais</a:t>
            </a:r>
            <a:r>
              <a:rPr lang="pt-PT" sz="2000" b="1" dirty="0">
                <a:latin typeface="Tw Cen MT"/>
                <a:cs typeface="Tw Cen MT"/>
              </a:rPr>
              <a:t>:</a:t>
            </a:r>
            <a:endParaRPr lang="pt-PT" sz="20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</a:pPr>
            <a:r>
              <a:rPr lang="pt-PT" sz="2000" dirty="0">
                <a:latin typeface="Tw Cen MT"/>
                <a:cs typeface="Tw Cen MT"/>
              </a:rPr>
              <a:t>Tipicamente </a:t>
            </a:r>
            <a:r>
              <a:rPr lang="pt-PT" sz="2000" b="1" dirty="0">
                <a:latin typeface="Tw Cen MT"/>
                <a:cs typeface="Tw Cen MT"/>
              </a:rPr>
              <a:t>sens</a:t>
            </a:r>
            <a:r>
              <a:rPr lang="pt-PT" altLang="ja-JP" sz="2000" b="1" dirty="0">
                <a:latin typeface="Tw Cen MT"/>
                <a:ea typeface="ヒラギノ角ゴ Pro W3" charset="0"/>
                <a:cs typeface="Tw Cen MT"/>
              </a:rPr>
              <a:t>íveis ao atraso</a:t>
            </a:r>
            <a:endParaRPr lang="pt-PT" sz="2000" b="1" dirty="0">
              <a:latin typeface="Tw Cen MT"/>
              <a:cs typeface="Tw Cen MT"/>
            </a:endParaRPr>
          </a:p>
          <a:p>
            <a:pPr lvl="1">
              <a:lnSpc>
                <a:spcPct val="100000"/>
              </a:lnSpc>
            </a:pPr>
            <a:r>
              <a:rPr lang="pt-PT" sz="1800" dirty="0">
                <a:latin typeface="Tw Cen MT"/>
                <a:cs typeface="Tw Cen MT"/>
              </a:rPr>
              <a:t>Atraso extremo a extremo</a:t>
            </a:r>
          </a:p>
          <a:p>
            <a:pPr lvl="1">
              <a:lnSpc>
                <a:spcPct val="100000"/>
              </a:lnSpc>
            </a:pPr>
            <a:r>
              <a:rPr lang="pt-PT" sz="1800" i="1" dirty="0" err="1">
                <a:latin typeface="Tw Cen MT"/>
                <a:cs typeface="Tw Cen MT"/>
              </a:rPr>
              <a:t>jitter</a:t>
            </a:r>
            <a:r>
              <a:rPr lang="pt-PT" sz="1800" b="1" i="1" dirty="0">
                <a:latin typeface="Tw Cen MT"/>
                <a:cs typeface="Tw Cen MT"/>
              </a:rPr>
              <a:t> </a:t>
            </a:r>
            <a:endParaRPr lang="pt-PT" sz="1800" b="1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</a:pPr>
            <a:r>
              <a:rPr lang="pt-PT" sz="2000" dirty="0">
                <a:latin typeface="Tw Cen MT"/>
                <a:cs typeface="Tw Cen MT"/>
              </a:rPr>
              <a:t>Mas </a:t>
            </a:r>
            <a:r>
              <a:rPr lang="pt-PT" sz="2000" b="1" dirty="0">
                <a:latin typeface="Tw Cen MT"/>
                <a:cs typeface="Tw Cen MT"/>
              </a:rPr>
              <a:t>toleram perca de pacotes</a:t>
            </a:r>
            <a:r>
              <a:rPr lang="pt-PT" sz="2000" dirty="0">
                <a:latin typeface="Tw Cen MT"/>
                <a:cs typeface="Tw Cen MT"/>
              </a:rPr>
              <a:t>: pequenas percas provocam defeitos toler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áveis </a:t>
            </a:r>
            <a:r>
              <a:rPr lang="pt-PT" sz="2000" dirty="0">
                <a:latin typeface="Tw Cen MT"/>
                <a:cs typeface="Tw Cen MT"/>
              </a:rPr>
              <a:t>no som ou na imagem </a:t>
            </a:r>
          </a:p>
          <a:p>
            <a:pPr>
              <a:lnSpc>
                <a:spcPct val="100000"/>
              </a:lnSpc>
            </a:pPr>
            <a:endParaRPr lang="pt-PT" sz="20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</a:pPr>
            <a:r>
              <a:rPr lang="pt-PT" sz="2000" dirty="0">
                <a:latin typeface="Tw Cen MT"/>
                <a:cs typeface="Tw Cen MT"/>
              </a:rPr>
              <a:t>Ant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ítese das aplicações “elásticas” que toleram variação da capacidade mas não toleram perca de dados</a:t>
            </a:r>
            <a:endParaRPr lang="pt-PT" sz="2400" dirty="0">
              <a:latin typeface="Tw Cen MT"/>
              <a:cs typeface="Tw Cen MT"/>
            </a:endParaRP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715525"/>
            <a:ext cx="4359275" cy="490855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pt-PT" sz="2000" b="1">
                <a:latin typeface="Tw Cen MT"/>
                <a:cs typeface="Tw Cen MT"/>
              </a:rPr>
              <a:t>Classes destas aplicaç</a:t>
            </a:r>
            <a:r>
              <a:rPr lang="pt-PT" altLang="ja-JP" sz="2000" b="1">
                <a:latin typeface="Tw Cen MT"/>
                <a:ea typeface="ヒラギノ角ゴ Pro W3" charset="0"/>
                <a:cs typeface="Tw Cen MT"/>
              </a:rPr>
              <a:t>ões</a:t>
            </a:r>
            <a:r>
              <a:rPr lang="pt-PT" sz="2000" b="1">
                <a:latin typeface="Tw Cen MT"/>
                <a:cs typeface="Tw Cen MT"/>
              </a:rPr>
              <a:t>:</a:t>
            </a:r>
            <a:endParaRPr lang="pt-PT" sz="2000" u="sng">
              <a:latin typeface="Tw Cen MT"/>
              <a:cs typeface="Tw Cen MT"/>
            </a:endParaRPr>
          </a:p>
          <a:p>
            <a:pPr>
              <a:buFont typeface="Wingdings" charset="0"/>
              <a:buNone/>
            </a:pPr>
            <a:r>
              <a:rPr lang="pt-PT" sz="2000" i="1">
                <a:latin typeface="Tw Cen MT"/>
                <a:cs typeface="Tw Cen MT"/>
              </a:rPr>
              <a:t>1) Streaming stored audio and video (video on-demand)</a:t>
            </a:r>
          </a:p>
          <a:p>
            <a:pPr>
              <a:buFont typeface="Wingdings" charset="0"/>
              <a:buNone/>
            </a:pPr>
            <a:r>
              <a:rPr lang="pt-PT" sz="2000" i="1">
                <a:latin typeface="Tw Cen MT"/>
                <a:cs typeface="Tw Cen MT"/>
              </a:rPr>
              <a:t>2) Streaming live audio and video (IP TV, IP Radio, ...)</a:t>
            </a:r>
          </a:p>
          <a:p>
            <a:pPr>
              <a:buFont typeface="Wingdings" charset="0"/>
              <a:buNone/>
            </a:pPr>
            <a:r>
              <a:rPr lang="pt-PT" sz="2000" i="1">
                <a:latin typeface="Tw Cen MT"/>
                <a:cs typeface="Tw Cen MT"/>
              </a:rPr>
              <a:t>3) Real-time interactive audio and video (IP Phone, Video conference, ...)</a:t>
            </a:r>
          </a:p>
        </p:txBody>
      </p:sp>
      <p:sp>
        <p:nvSpPr>
          <p:cNvPr id="354309" name="Text Box 5"/>
          <p:cNvSpPr txBox="1">
            <a:spLocks noChangeArrowheads="1"/>
          </p:cNvSpPr>
          <p:nvPr/>
        </p:nvSpPr>
        <p:spPr bwMode="auto">
          <a:xfrm>
            <a:off x="460375" y="4985775"/>
            <a:ext cx="4262438" cy="102552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 eaLnBrk="0" hangingPunct="0"/>
            <a:r>
              <a:rPr lang="pt-PT" sz="2000" b="1" i="1" u="none">
                <a:latin typeface="Tw Cen MT"/>
                <a:cs typeface="Tw Cen MT"/>
              </a:rPr>
              <a:t>Jitter</a:t>
            </a:r>
            <a:r>
              <a:rPr lang="pt-PT" sz="2000" u="none">
                <a:latin typeface="Tw Cen MT"/>
                <a:cs typeface="Tw Cen MT"/>
              </a:rPr>
              <a:t> </a:t>
            </a:r>
            <a:r>
              <a:rPr lang="pt-PT" altLang="ja-JP" sz="2000" u="none">
                <a:latin typeface="Tw Cen MT"/>
                <a:ea typeface="ヒラギノ角ゴ Pro W3" charset="0"/>
                <a:cs typeface="Tw Cen MT"/>
              </a:rPr>
              <a:t>é a variação do tempo de trânsito (</a:t>
            </a:r>
            <a:r>
              <a:rPr lang="pt-PT" altLang="ja-JP" sz="2000" i="1" u="none">
                <a:latin typeface="Tw Cen MT"/>
                <a:ea typeface="ヒラギノ角ゴ Pro W3" charset="0"/>
                <a:cs typeface="Tw Cen MT"/>
              </a:rPr>
              <a:t>delay</a:t>
            </a:r>
            <a:r>
              <a:rPr lang="pt-PT" altLang="ja-JP" sz="2000" u="none">
                <a:latin typeface="Tw Cen MT"/>
                <a:ea typeface="ヒラギノ角ゴ Pro W3" charset="0"/>
                <a:cs typeface="Tw Cen MT"/>
              </a:rPr>
              <a:t>) dos pacotes do mesmo fluxo</a:t>
            </a:r>
            <a:endParaRPr lang="pt-PT" sz="1600" u="none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601293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871538"/>
          </a:xfrm>
        </p:spPr>
        <p:txBody>
          <a:bodyPr/>
          <a:lstStyle/>
          <a:p>
            <a:r>
              <a:rPr lang="en-US" sz="3600" b="1"/>
              <a:t>IP Phone, Video Conference, ... 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819400"/>
            <a:ext cx="5638800" cy="3352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pt-PT" sz="2000" b="1">
                <a:solidFill>
                  <a:schemeClr val="folHlink"/>
                </a:solidFill>
              </a:rPr>
              <a:t>Requisitos extremo a extremo:</a:t>
            </a:r>
            <a:endParaRPr lang="pt-PT" sz="200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pt-PT" altLang="ja-JP">
                <a:latin typeface="Arial"/>
                <a:ea typeface="ヒラギノ角ゴ Pro W3" charset="0"/>
                <a:cs typeface="ヒラギノ角ゴ Pro W3" charset="0"/>
              </a:rPr>
              <a:t>á</a:t>
            </a:r>
            <a:r>
              <a:rPr lang="pt-PT"/>
              <a:t>udio: &lt; 150 mili segundos bom,  &lt; 400 mili segundos ainda aceit</a:t>
            </a:r>
            <a:r>
              <a:rPr lang="pt-PT" altLang="ja-JP">
                <a:latin typeface="Arial"/>
                <a:ea typeface="ヒラギノ角ゴ Pro W3" charset="0"/>
                <a:cs typeface="ヒラギノ角ゴ Pro W3" charset="0"/>
              </a:rPr>
              <a:t>ável</a:t>
            </a:r>
            <a:endParaRPr lang="pt-PT"/>
          </a:p>
          <a:p>
            <a:pPr lvl="2">
              <a:lnSpc>
                <a:spcPct val="100000"/>
              </a:lnSpc>
            </a:pPr>
            <a:r>
              <a:rPr lang="pt-PT"/>
              <a:t>Inclui o tempo para digitalizar, empacotar, tr</a:t>
            </a:r>
            <a:r>
              <a:rPr lang="pt-PT" altLang="ja-JP">
                <a:ea typeface="ヒラギノ角ゴ Pro W3" charset="0"/>
                <a:cs typeface="ヒラギノ角ゴ Pro W3" charset="0"/>
              </a:rPr>
              <a:t>ânsito pela rede, ...</a:t>
            </a:r>
            <a:endParaRPr lang="pt-PT"/>
          </a:p>
          <a:p>
            <a:pPr lvl="2">
              <a:lnSpc>
                <a:spcPct val="100000"/>
              </a:lnSpc>
            </a:pPr>
            <a:r>
              <a:rPr lang="pt-PT"/>
              <a:t>Atrasos superiores impedem a interactividade</a:t>
            </a:r>
          </a:p>
          <a:p>
            <a:pPr>
              <a:lnSpc>
                <a:spcPct val="100000"/>
              </a:lnSpc>
            </a:pPr>
            <a:r>
              <a:rPr lang="pt-PT" sz="2000" b="1">
                <a:solidFill>
                  <a:schemeClr val="folHlink"/>
                </a:solidFill>
              </a:rPr>
              <a:t>In</a:t>
            </a:r>
            <a:r>
              <a:rPr lang="pt-PT" altLang="ja-JP" sz="2000" b="1">
                <a:solidFill>
                  <a:schemeClr val="folHlink"/>
                </a:solidFill>
                <a:latin typeface="Arial"/>
                <a:ea typeface="ヒラギノ角ゴ Pro W3" charset="0"/>
                <a:cs typeface="ヒラギノ角ゴ Pro W3" charset="0"/>
              </a:rPr>
              <a:t>í</a:t>
            </a:r>
            <a:r>
              <a:rPr lang="pt-PT" sz="2000" b="1">
                <a:solidFill>
                  <a:schemeClr val="folHlink"/>
                </a:solidFill>
              </a:rPr>
              <a:t>cio</a:t>
            </a:r>
            <a:r>
              <a:rPr lang="pt-PT" altLang="ja-JP" sz="2000" b="1">
                <a:solidFill>
                  <a:schemeClr val="folHlink"/>
                </a:solidFill>
                <a:ea typeface="ヒラギノ角ゴ Pro W3" charset="0"/>
                <a:cs typeface="ヒラギノ角ゴ Pro W3" charset="0"/>
              </a:rPr>
              <a:t> da sessão:</a:t>
            </a:r>
            <a:endParaRPr lang="pt-PT"/>
          </a:p>
          <a:p>
            <a:pPr lvl="1">
              <a:lnSpc>
                <a:spcPct val="100000"/>
              </a:lnSpc>
            </a:pPr>
            <a:r>
              <a:rPr lang="pt-PT"/>
              <a:t>Como </a:t>
            </a:r>
            <a:r>
              <a:rPr lang="pt-PT" altLang="ja-JP">
                <a:latin typeface="Arial"/>
                <a:ea typeface="ヒラギノ角ゴ Pro W3" charset="0"/>
                <a:cs typeface="ヒラギノ角ゴ Pro W3" charset="0"/>
              </a:rPr>
              <a:t>é que se sabe os endereços e formatos usados pelos interlocutores </a:t>
            </a:r>
            <a:r>
              <a:rPr lang="pt-PT"/>
              <a:t>?</a:t>
            </a:r>
          </a:p>
        </p:txBody>
      </p:sp>
      <p:grpSp>
        <p:nvGrpSpPr>
          <p:cNvPr id="357380" name="Group 4"/>
          <p:cNvGrpSpPr>
            <a:grpSpLocks/>
          </p:cNvGrpSpPr>
          <p:nvPr/>
        </p:nvGrpSpPr>
        <p:grpSpPr bwMode="auto">
          <a:xfrm>
            <a:off x="4267200" y="1447800"/>
            <a:ext cx="4568825" cy="2476500"/>
            <a:chOff x="484" y="1387"/>
            <a:chExt cx="4833" cy="2270"/>
          </a:xfrm>
        </p:grpSpPr>
        <p:sp>
          <p:nvSpPr>
            <p:cNvPr id="357381" name="Freeform 5"/>
            <p:cNvSpPr>
              <a:spLocks/>
            </p:cNvSpPr>
            <p:nvPr/>
          </p:nvSpPr>
          <p:spPr bwMode="auto">
            <a:xfrm>
              <a:off x="484" y="1387"/>
              <a:ext cx="1318" cy="939"/>
            </a:xfrm>
            <a:custGeom>
              <a:avLst/>
              <a:gdLst>
                <a:gd name="T0" fmla="*/ 618 w 1318"/>
                <a:gd name="T1" fmla="*/ 39 h 939"/>
                <a:gd name="T2" fmla="*/ 94 w 1318"/>
                <a:gd name="T3" fmla="*/ 57 h 939"/>
                <a:gd name="T4" fmla="*/ 57 w 1318"/>
                <a:gd name="T5" fmla="*/ 327 h 939"/>
                <a:gd name="T6" fmla="*/ 202 w 1318"/>
                <a:gd name="T7" fmla="*/ 519 h 939"/>
                <a:gd name="T8" fmla="*/ 294 w 1318"/>
                <a:gd name="T9" fmla="*/ 657 h 939"/>
                <a:gd name="T10" fmla="*/ 604 w 1318"/>
                <a:gd name="T11" fmla="*/ 887 h 939"/>
                <a:gd name="T12" fmla="*/ 808 w 1318"/>
                <a:gd name="T13" fmla="*/ 908 h 939"/>
                <a:gd name="T14" fmla="*/ 1072 w 1318"/>
                <a:gd name="T15" fmla="*/ 908 h 939"/>
                <a:gd name="T16" fmla="*/ 1296 w 1318"/>
                <a:gd name="T17" fmla="*/ 723 h 939"/>
                <a:gd name="T18" fmla="*/ 1204 w 1318"/>
                <a:gd name="T19" fmla="*/ 466 h 939"/>
                <a:gd name="T20" fmla="*/ 901 w 1318"/>
                <a:gd name="T21" fmla="*/ 413 h 939"/>
                <a:gd name="T22" fmla="*/ 808 w 1318"/>
                <a:gd name="T23" fmla="*/ 83 h 939"/>
                <a:gd name="T24" fmla="*/ 618 w 1318"/>
                <a:gd name="T25" fmla="*/ 39 h 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18" h="939">
                  <a:moveTo>
                    <a:pt x="618" y="39"/>
                  </a:moveTo>
                  <a:cubicBezTo>
                    <a:pt x="491" y="0"/>
                    <a:pt x="188" y="9"/>
                    <a:pt x="94" y="57"/>
                  </a:cubicBezTo>
                  <a:cubicBezTo>
                    <a:pt x="0" y="105"/>
                    <a:pt x="39" y="250"/>
                    <a:pt x="57" y="327"/>
                  </a:cubicBezTo>
                  <a:cubicBezTo>
                    <a:pt x="75" y="404"/>
                    <a:pt x="163" y="464"/>
                    <a:pt x="202" y="519"/>
                  </a:cubicBezTo>
                  <a:cubicBezTo>
                    <a:pt x="241" y="574"/>
                    <a:pt x="227" y="596"/>
                    <a:pt x="294" y="657"/>
                  </a:cubicBezTo>
                  <a:cubicBezTo>
                    <a:pt x="361" y="718"/>
                    <a:pt x="518" y="845"/>
                    <a:pt x="604" y="887"/>
                  </a:cubicBezTo>
                  <a:cubicBezTo>
                    <a:pt x="690" y="929"/>
                    <a:pt x="730" y="905"/>
                    <a:pt x="808" y="908"/>
                  </a:cubicBezTo>
                  <a:cubicBezTo>
                    <a:pt x="886" y="911"/>
                    <a:pt x="991" y="939"/>
                    <a:pt x="1072" y="908"/>
                  </a:cubicBezTo>
                  <a:cubicBezTo>
                    <a:pt x="1153" y="877"/>
                    <a:pt x="1274" y="797"/>
                    <a:pt x="1296" y="723"/>
                  </a:cubicBezTo>
                  <a:cubicBezTo>
                    <a:pt x="1318" y="649"/>
                    <a:pt x="1270" y="518"/>
                    <a:pt x="1204" y="466"/>
                  </a:cubicBezTo>
                  <a:cubicBezTo>
                    <a:pt x="1138" y="414"/>
                    <a:pt x="967" y="477"/>
                    <a:pt x="901" y="413"/>
                  </a:cubicBezTo>
                  <a:cubicBezTo>
                    <a:pt x="835" y="349"/>
                    <a:pt x="855" y="145"/>
                    <a:pt x="808" y="83"/>
                  </a:cubicBezTo>
                  <a:cubicBezTo>
                    <a:pt x="761" y="21"/>
                    <a:pt x="658" y="48"/>
                    <a:pt x="618" y="39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382" name="Freeform 6"/>
            <p:cNvSpPr>
              <a:spLocks/>
            </p:cNvSpPr>
            <p:nvPr/>
          </p:nvSpPr>
          <p:spPr bwMode="auto">
            <a:xfrm>
              <a:off x="1107" y="1935"/>
              <a:ext cx="321" cy="135"/>
            </a:xfrm>
            <a:custGeom>
              <a:avLst/>
              <a:gdLst>
                <a:gd name="T0" fmla="*/ 0 w 294"/>
                <a:gd name="T1" fmla="*/ 0 h 102"/>
                <a:gd name="T2" fmla="*/ 294 w 294"/>
                <a:gd name="T3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4" h="102">
                  <a:moveTo>
                    <a:pt x="0" y="0"/>
                  </a:moveTo>
                  <a:lnTo>
                    <a:pt x="294" y="102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383" name="Freeform 7"/>
            <p:cNvSpPr>
              <a:spLocks/>
            </p:cNvSpPr>
            <p:nvPr/>
          </p:nvSpPr>
          <p:spPr bwMode="auto">
            <a:xfrm>
              <a:off x="2940" y="2466"/>
              <a:ext cx="2377" cy="1182"/>
            </a:xfrm>
            <a:custGeom>
              <a:avLst/>
              <a:gdLst>
                <a:gd name="T0" fmla="*/ 139 w 2377"/>
                <a:gd name="T1" fmla="*/ 442 h 1182"/>
                <a:gd name="T2" fmla="*/ 159 w 2377"/>
                <a:gd name="T3" fmla="*/ 33 h 1182"/>
                <a:gd name="T4" fmla="*/ 1093 w 2377"/>
                <a:gd name="T5" fmla="*/ 245 h 1182"/>
                <a:gd name="T6" fmla="*/ 1577 w 2377"/>
                <a:gd name="T7" fmla="*/ 164 h 1182"/>
                <a:gd name="T8" fmla="*/ 2272 w 2377"/>
                <a:gd name="T9" fmla="*/ 422 h 1182"/>
                <a:gd name="T10" fmla="*/ 2209 w 2377"/>
                <a:gd name="T11" fmla="*/ 785 h 1182"/>
                <a:gd name="T12" fmla="*/ 1985 w 2377"/>
                <a:gd name="T13" fmla="*/ 1108 h 1182"/>
                <a:gd name="T14" fmla="*/ 1418 w 2377"/>
                <a:gd name="T15" fmla="*/ 1147 h 1182"/>
                <a:gd name="T16" fmla="*/ 1181 w 2377"/>
                <a:gd name="T17" fmla="*/ 897 h 1182"/>
                <a:gd name="T18" fmla="*/ 801 w 2377"/>
                <a:gd name="T19" fmla="*/ 852 h 1182"/>
                <a:gd name="T20" fmla="*/ 327 w 2377"/>
                <a:gd name="T21" fmla="*/ 792 h 1182"/>
                <a:gd name="T22" fmla="*/ 139 w 2377"/>
                <a:gd name="T23" fmla="*/ 442 h 1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77" h="1182">
                  <a:moveTo>
                    <a:pt x="139" y="442"/>
                  </a:moveTo>
                  <a:cubicBezTo>
                    <a:pt x="93" y="341"/>
                    <a:pt x="0" y="66"/>
                    <a:pt x="159" y="33"/>
                  </a:cubicBezTo>
                  <a:cubicBezTo>
                    <a:pt x="318" y="0"/>
                    <a:pt x="857" y="223"/>
                    <a:pt x="1093" y="245"/>
                  </a:cubicBezTo>
                  <a:cubicBezTo>
                    <a:pt x="1329" y="267"/>
                    <a:pt x="1381" y="135"/>
                    <a:pt x="1577" y="164"/>
                  </a:cubicBezTo>
                  <a:cubicBezTo>
                    <a:pt x="1774" y="194"/>
                    <a:pt x="2167" y="318"/>
                    <a:pt x="2272" y="422"/>
                  </a:cubicBezTo>
                  <a:cubicBezTo>
                    <a:pt x="2377" y="526"/>
                    <a:pt x="2257" y="671"/>
                    <a:pt x="2209" y="785"/>
                  </a:cubicBezTo>
                  <a:cubicBezTo>
                    <a:pt x="2161" y="899"/>
                    <a:pt x="2117" y="1048"/>
                    <a:pt x="1985" y="1108"/>
                  </a:cubicBezTo>
                  <a:cubicBezTo>
                    <a:pt x="1853" y="1168"/>
                    <a:pt x="1552" y="1182"/>
                    <a:pt x="1418" y="1147"/>
                  </a:cubicBezTo>
                  <a:cubicBezTo>
                    <a:pt x="1284" y="1112"/>
                    <a:pt x="1284" y="946"/>
                    <a:pt x="1181" y="897"/>
                  </a:cubicBezTo>
                  <a:cubicBezTo>
                    <a:pt x="1078" y="848"/>
                    <a:pt x="943" y="870"/>
                    <a:pt x="801" y="852"/>
                  </a:cubicBezTo>
                  <a:cubicBezTo>
                    <a:pt x="659" y="834"/>
                    <a:pt x="437" y="860"/>
                    <a:pt x="327" y="792"/>
                  </a:cubicBezTo>
                  <a:cubicBezTo>
                    <a:pt x="217" y="724"/>
                    <a:pt x="178" y="515"/>
                    <a:pt x="139" y="44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384" name="Line 8"/>
            <p:cNvSpPr>
              <a:spLocks noChangeShapeType="1"/>
            </p:cNvSpPr>
            <p:nvPr/>
          </p:nvSpPr>
          <p:spPr bwMode="auto">
            <a:xfrm>
              <a:off x="4137" y="3055"/>
              <a:ext cx="191" cy="2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385" name="Line 9"/>
            <p:cNvSpPr>
              <a:spLocks noChangeShapeType="1"/>
            </p:cNvSpPr>
            <p:nvPr/>
          </p:nvSpPr>
          <p:spPr bwMode="auto">
            <a:xfrm flipH="1">
              <a:off x="4638" y="3053"/>
              <a:ext cx="176" cy="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7386" name="Group 10"/>
            <p:cNvGrpSpPr>
              <a:grpSpLocks/>
            </p:cNvGrpSpPr>
            <p:nvPr/>
          </p:nvGrpSpPr>
          <p:grpSpPr bwMode="auto">
            <a:xfrm>
              <a:off x="4701" y="2896"/>
              <a:ext cx="316" cy="148"/>
              <a:chOff x="3600" y="219"/>
              <a:chExt cx="360" cy="175"/>
            </a:xfrm>
          </p:grpSpPr>
          <p:sp>
            <p:nvSpPr>
              <p:cNvPr id="357387" name="Oval 1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388" name="Line 1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389" name="Line 1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390" name="Rectangle 1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57391" name="Oval 1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7392" name="Group 1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57393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394" name="Line 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395" name="Line 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7396" name="Group 2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57397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398" name="Line 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399" name="Line 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7400" name="Group 24"/>
            <p:cNvGrpSpPr>
              <a:grpSpLocks/>
            </p:cNvGrpSpPr>
            <p:nvPr/>
          </p:nvGrpSpPr>
          <p:grpSpPr bwMode="auto">
            <a:xfrm>
              <a:off x="4323" y="3210"/>
              <a:ext cx="315" cy="147"/>
              <a:chOff x="3600" y="219"/>
              <a:chExt cx="360" cy="175"/>
            </a:xfrm>
          </p:grpSpPr>
          <p:sp>
            <p:nvSpPr>
              <p:cNvPr id="357401" name="Oval 25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02" name="Line 2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03" name="Line 2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04" name="Rectangle 2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57405" name="Oval 2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7406" name="Group 30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57407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08" name="Line 3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09" name="Line 3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7410" name="Group 34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57411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12" name="Line 3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13" name="Line 3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7414" name="Group 38"/>
            <p:cNvGrpSpPr>
              <a:grpSpLocks/>
            </p:cNvGrpSpPr>
            <p:nvPr/>
          </p:nvGrpSpPr>
          <p:grpSpPr bwMode="auto">
            <a:xfrm>
              <a:off x="3817" y="2973"/>
              <a:ext cx="316" cy="147"/>
              <a:chOff x="3600" y="219"/>
              <a:chExt cx="360" cy="175"/>
            </a:xfrm>
          </p:grpSpPr>
          <p:sp>
            <p:nvSpPr>
              <p:cNvPr id="357415" name="Oval 3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16" name="Line 4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17" name="Line 4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18" name="Rectangle 4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57419" name="Oval 4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7420" name="Group 4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5742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22" name="Line 4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23" name="Line 4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7424" name="Group 4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57425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26" name="Line 5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27" name="Line 5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57428" name="Line 52"/>
            <p:cNvSpPr>
              <a:spLocks noChangeShapeType="1"/>
            </p:cNvSpPr>
            <p:nvPr/>
          </p:nvSpPr>
          <p:spPr bwMode="auto">
            <a:xfrm flipV="1">
              <a:off x="4119" y="2974"/>
              <a:ext cx="587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429" name="Freeform 53"/>
            <p:cNvSpPr>
              <a:spLocks/>
            </p:cNvSpPr>
            <p:nvPr/>
          </p:nvSpPr>
          <p:spPr bwMode="auto">
            <a:xfrm>
              <a:off x="1876" y="1957"/>
              <a:ext cx="907" cy="735"/>
            </a:xfrm>
            <a:custGeom>
              <a:avLst/>
              <a:gdLst>
                <a:gd name="T0" fmla="*/ 210 w 907"/>
                <a:gd name="T1" fmla="*/ 0 h 735"/>
                <a:gd name="T2" fmla="*/ 31 w 907"/>
                <a:gd name="T3" fmla="*/ 126 h 735"/>
                <a:gd name="T4" fmla="*/ 25 w 907"/>
                <a:gd name="T5" fmla="*/ 434 h 735"/>
                <a:gd name="T6" fmla="*/ 46 w 907"/>
                <a:gd name="T7" fmla="*/ 691 h 735"/>
                <a:gd name="T8" fmla="*/ 218 w 907"/>
                <a:gd name="T9" fmla="*/ 701 h 735"/>
                <a:gd name="T10" fmla="*/ 377 w 907"/>
                <a:gd name="T11" fmla="*/ 677 h 735"/>
                <a:gd name="T12" fmla="*/ 551 w 907"/>
                <a:gd name="T13" fmla="*/ 665 h 735"/>
                <a:gd name="T14" fmla="*/ 818 w 907"/>
                <a:gd name="T15" fmla="*/ 551 h 735"/>
                <a:gd name="T16" fmla="*/ 902 w 907"/>
                <a:gd name="T17" fmla="*/ 377 h 735"/>
                <a:gd name="T18" fmla="*/ 785 w 907"/>
                <a:gd name="T19" fmla="*/ 218 h 735"/>
                <a:gd name="T20" fmla="*/ 590 w 907"/>
                <a:gd name="T21" fmla="*/ 122 h 735"/>
                <a:gd name="T22" fmla="*/ 210 w 907"/>
                <a:gd name="T23" fmla="*/ 0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07" h="735">
                  <a:moveTo>
                    <a:pt x="210" y="0"/>
                  </a:moveTo>
                  <a:cubicBezTo>
                    <a:pt x="105" y="6"/>
                    <a:pt x="61" y="54"/>
                    <a:pt x="31" y="126"/>
                  </a:cubicBezTo>
                  <a:cubicBezTo>
                    <a:pt x="0" y="198"/>
                    <a:pt x="23" y="340"/>
                    <a:pt x="25" y="434"/>
                  </a:cubicBezTo>
                  <a:cubicBezTo>
                    <a:pt x="28" y="528"/>
                    <a:pt x="14" y="647"/>
                    <a:pt x="46" y="691"/>
                  </a:cubicBezTo>
                  <a:cubicBezTo>
                    <a:pt x="78" y="735"/>
                    <a:pt x="163" y="703"/>
                    <a:pt x="218" y="701"/>
                  </a:cubicBezTo>
                  <a:cubicBezTo>
                    <a:pt x="273" y="699"/>
                    <a:pt x="322" y="683"/>
                    <a:pt x="377" y="677"/>
                  </a:cubicBezTo>
                  <a:cubicBezTo>
                    <a:pt x="432" y="671"/>
                    <a:pt x="478" y="686"/>
                    <a:pt x="551" y="665"/>
                  </a:cubicBezTo>
                  <a:cubicBezTo>
                    <a:pt x="624" y="644"/>
                    <a:pt x="760" y="599"/>
                    <a:pt x="818" y="551"/>
                  </a:cubicBezTo>
                  <a:cubicBezTo>
                    <a:pt x="876" y="503"/>
                    <a:pt x="907" y="432"/>
                    <a:pt x="902" y="377"/>
                  </a:cubicBezTo>
                  <a:cubicBezTo>
                    <a:pt x="897" y="322"/>
                    <a:pt x="837" y="261"/>
                    <a:pt x="785" y="218"/>
                  </a:cubicBezTo>
                  <a:cubicBezTo>
                    <a:pt x="733" y="175"/>
                    <a:pt x="686" y="158"/>
                    <a:pt x="590" y="122"/>
                  </a:cubicBezTo>
                  <a:cubicBezTo>
                    <a:pt x="494" y="86"/>
                    <a:pt x="289" y="25"/>
                    <a:pt x="210" y="0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430" name="Line 54"/>
            <p:cNvSpPr>
              <a:spLocks noChangeShapeType="1"/>
            </p:cNvSpPr>
            <p:nvPr/>
          </p:nvSpPr>
          <p:spPr bwMode="auto">
            <a:xfrm>
              <a:off x="2258" y="2163"/>
              <a:ext cx="219" cy="1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431" name="Line 55"/>
            <p:cNvSpPr>
              <a:spLocks noChangeShapeType="1"/>
            </p:cNvSpPr>
            <p:nvPr/>
          </p:nvSpPr>
          <p:spPr bwMode="auto">
            <a:xfrm>
              <a:off x="2665" y="2372"/>
              <a:ext cx="415" cy="3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432" name="Line 56"/>
            <p:cNvSpPr>
              <a:spLocks noChangeShapeType="1"/>
            </p:cNvSpPr>
            <p:nvPr/>
          </p:nvSpPr>
          <p:spPr bwMode="auto">
            <a:xfrm flipH="1">
              <a:off x="2094" y="2232"/>
              <a:ext cx="1" cy="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433" name="Freeform 57"/>
            <p:cNvSpPr>
              <a:spLocks/>
            </p:cNvSpPr>
            <p:nvPr/>
          </p:nvSpPr>
          <p:spPr bwMode="auto">
            <a:xfrm>
              <a:off x="3409" y="2717"/>
              <a:ext cx="428" cy="289"/>
            </a:xfrm>
            <a:custGeom>
              <a:avLst/>
              <a:gdLst>
                <a:gd name="T0" fmla="*/ 0 w 428"/>
                <a:gd name="T1" fmla="*/ 0 h 289"/>
                <a:gd name="T2" fmla="*/ 428 w 428"/>
                <a:gd name="T3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434" name="Line 58"/>
            <p:cNvSpPr>
              <a:spLocks noChangeShapeType="1"/>
            </p:cNvSpPr>
            <p:nvPr/>
          </p:nvSpPr>
          <p:spPr bwMode="auto">
            <a:xfrm flipH="1">
              <a:off x="2266" y="2329"/>
              <a:ext cx="221" cy="1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7435" name="Group 59"/>
            <p:cNvGrpSpPr>
              <a:grpSpLocks/>
            </p:cNvGrpSpPr>
            <p:nvPr/>
          </p:nvGrpSpPr>
          <p:grpSpPr bwMode="auto">
            <a:xfrm>
              <a:off x="1943" y="2081"/>
              <a:ext cx="316" cy="147"/>
              <a:chOff x="3600" y="219"/>
              <a:chExt cx="360" cy="175"/>
            </a:xfrm>
          </p:grpSpPr>
          <p:sp>
            <p:nvSpPr>
              <p:cNvPr id="357436" name="Oval 6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37" name="Line 6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38" name="Line 6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39" name="Rectangle 6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57440" name="Oval 6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7441" name="Group 6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57442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43" name="Line 6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44" name="Line 6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7445" name="Group 6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57446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47" name="Line 7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48" name="Line 7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7449" name="Group 73"/>
            <p:cNvGrpSpPr>
              <a:grpSpLocks/>
            </p:cNvGrpSpPr>
            <p:nvPr/>
          </p:nvGrpSpPr>
          <p:grpSpPr bwMode="auto">
            <a:xfrm>
              <a:off x="1945" y="2418"/>
              <a:ext cx="316" cy="147"/>
              <a:chOff x="3600" y="219"/>
              <a:chExt cx="360" cy="175"/>
            </a:xfrm>
          </p:grpSpPr>
          <p:sp>
            <p:nvSpPr>
              <p:cNvPr id="357450" name="Oval 7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51" name="Line 7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52" name="Line 7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53" name="Rectangle 7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57454" name="Oval 7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7455" name="Group 7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57456" name="Line 8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57" name="Line 8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58" name="Line 8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7459" name="Group 8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57460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61" name="Line 8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62" name="Line 8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7463" name="Group 87"/>
            <p:cNvGrpSpPr>
              <a:grpSpLocks/>
            </p:cNvGrpSpPr>
            <p:nvPr/>
          </p:nvGrpSpPr>
          <p:grpSpPr bwMode="auto">
            <a:xfrm>
              <a:off x="2348" y="2292"/>
              <a:ext cx="315" cy="147"/>
              <a:chOff x="3600" y="219"/>
              <a:chExt cx="360" cy="175"/>
            </a:xfrm>
          </p:grpSpPr>
          <p:sp>
            <p:nvSpPr>
              <p:cNvPr id="357464" name="Oval 8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65" name="Line 8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66" name="Line 9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67" name="Rectangle 9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57468" name="Oval 9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7469" name="Group 9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57470" name="Line 9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71" name="Line 9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72" name="Line 9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7473" name="Group 9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57474" name="Line 9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75" name="Line 9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76" name="Line 10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7477" name="Group 101"/>
            <p:cNvGrpSpPr>
              <a:grpSpLocks/>
            </p:cNvGrpSpPr>
            <p:nvPr/>
          </p:nvGrpSpPr>
          <p:grpSpPr bwMode="auto">
            <a:xfrm>
              <a:off x="3082" y="2625"/>
              <a:ext cx="316" cy="147"/>
              <a:chOff x="3600" y="219"/>
              <a:chExt cx="360" cy="175"/>
            </a:xfrm>
          </p:grpSpPr>
          <p:sp>
            <p:nvSpPr>
              <p:cNvPr id="357478" name="Oval 10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79" name="Line 10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80" name="Line 10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81" name="Rectangle 10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57482" name="Oval 10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7483" name="Group 10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57484" name="Line 10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85" name="Line 10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86" name="Line 11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7487" name="Group 11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57488" name="Line 11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89" name="Line 11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490" name="Line 11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57491" name="Line 115"/>
            <p:cNvSpPr>
              <a:spLocks noChangeShapeType="1"/>
            </p:cNvSpPr>
            <p:nvPr/>
          </p:nvSpPr>
          <p:spPr bwMode="auto">
            <a:xfrm>
              <a:off x="1731" y="2073"/>
              <a:ext cx="222" cy="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7492" name="Group 116"/>
            <p:cNvGrpSpPr>
              <a:grpSpLocks/>
            </p:cNvGrpSpPr>
            <p:nvPr/>
          </p:nvGrpSpPr>
          <p:grpSpPr bwMode="auto">
            <a:xfrm>
              <a:off x="1420" y="1991"/>
              <a:ext cx="316" cy="147"/>
              <a:chOff x="3600" y="219"/>
              <a:chExt cx="360" cy="175"/>
            </a:xfrm>
          </p:grpSpPr>
          <p:sp>
            <p:nvSpPr>
              <p:cNvPr id="357493" name="Oval 11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94" name="Line 11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95" name="Line 11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496" name="Rectangle 12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57497" name="Oval 12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7498" name="Group 12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57499" name="Line 12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500" name="Line 12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501" name="Line 12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7502" name="Group 12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57503" name="Line 12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504" name="Line 12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505" name="Line 12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aphicFrame>
          <p:nvGraphicFramePr>
            <p:cNvPr id="357506" name="Object 130"/>
            <p:cNvGraphicFramePr>
              <a:graphicFrameLocks noChangeAspect="1"/>
            </p:cNvGraphicFramePr>
            <p:nvPr/>
          </p:nvGraphicFramePr>
          <p:xfrm>
            <a:off x="874" y="1457"/>
            <a:ext cx="327" cy="5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00" name="Clip" r:id="rId3" imgW="856869" imgH="1325237" progId="MS_ClipArt_Gallery.2">
                    <p:embed/>
                  </p:oleObj>
                </mc:Choice>
                <mc:Fallback>
                  <p:oleObj name="Clip" r:id="rId3" imgW="856869" imgH="1325237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4" y="1457"/>
                          <a:ext cx="327" cy="5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57507" name="Group 131"/>
            <p:cNvGrpSpPr>
              <a:grpSpLocks/>
            </p:cNvGrpSpPr>
            <p:nvPr/>
          </p:nvGrpSpPr>
          <p:grpSpPr bwMode="auto">
            <a:xfrm>
              <a:off x="3256" y="3054"/>
              <a:ext cx="316" cy="147"/>
              <a:chOff x="3600" y="219"/>
              <a:chExt cx="360" cy="175"/>
            </a:xfrm>
          </p:grpSpPr>
          <p:sp>
            <p:nvSpPr>
              <p:cNvPr id="357508" name="Oval 13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509" name="Line 13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510" name="Line 13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7511" name="Rectangle 13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357512" name="Oval 13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7513" name="Group 13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57514" name="Line 13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515" name="Line 13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516" name="Line 14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7517" name="Group 14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57518" name="Line 14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519" name="Line 14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520" name="Line 14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57521" name="Freeform 145"/>
            <p:cNvSpPr>
              <a:spLocks/>
            </p:cNvSpPr>
            <p:nvPr/>
          </p:nvSpPr>
          <p:spPr bwMode="auto">
            <a:xfrm>
              <a:off x="3274" y="2768"/>
              <a:ext cx="122" cy="298"/>
            </a:xfrm>
            <a:custGeom>
              <a:avLst/>
              <a:gdLst>
                <a:gd name="T0" fmla="*/ 0 w 428"/>
                <a:gd name="T1" fmla="*/ 0 h 289"/>
                <a:gd name="T2" fmla="*/ 428 w 428"/>
                <a:gd name="T3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522" name="Freeform 146"/>
            <p:cNvSpPr>
              <a:spLocks/>
            </p:cNvSpPr>
            <p:nvPr/>
          </p:nvSpPr>
          <p:spPr bwMode="auto">
            <a:xfrm flipV="1">
              <a:off x="3571" y="3066"/>
              <a:ext cx="239" cy="59"/>
            </a:xfrm>
            <a:custGeom>
              <a:avLst/>
              <a:gdLst>
                <a:gd name="T0" fmla="*/ 0 w 428"/>
                <a:gd name="T1" fmla="*/ 0 h 289"/>
                <a:gd name="T2" fmla="*/ 428 w 428"/>
                <a:gd name="T3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57523" name="Object 147"/>
            <p:cNvGraphicFramePr>
              <a:graphicFrameLocks noChangeAspect="1"/>
            </p:cNvGraphicFramePr>
            <p:nvPr/>
          </p:nvGraphicFramePr>
          <p:xfrm>
            <a:off x="2354" y="1629"/>
            <a:ext cx="455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01" name="Clip" r:id="rId5" imgW="682388" imgH="481084" progId="MS_ClipArt_Gallery.2">
                    <p:embed/>
                  </p:oleObj>
                </mc:Choice>
                <mc:Fallback>
                  <p:oleObj name="Clip" r:id="rId5" imgW="682388" imgH="481084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4" y="1629"/>
                          <a:ext cx="455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7524" name="Freeform 148"/>
            <p:cNvSpPr>
              <a:spLocks/>
            </p:cNvSpPr>
            <p:nvPr/>
          </p:nvSpPr>
          <p:spPr bwMode="auto">
            <a:xfrm>
              <a:off x="3430" y="3200"/>
              <a:ext cx="68" cy="184"/>
            </a:xfrm>
            <a:custGeom>
              <a:avLst/>
              <a:gdLst>
                <a:gd name="T0" fmla="*/ 0 w 428"/>
                <a:gd name="T1" fmla="*/ 0 h 289"/>
                <a:gd name="T2" fmla="*/ 428 w 428"/>
                <a:gd name="T3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57525" name="Object 149"/>
            <p:cNvGraphicFramePr>
              <a:graphicFrameLocks noChangeAspect="1"/>
            </p:cNvGraphicFramePr>
            <p:nvPr/>
          </p:nvGraphicFramePr>
          <p:xfrm>
            <a:off x="3296" y="3357"/>
            <a:ext cx="455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02" name="Clip" r:id="rId7" imgW="682388" imgH="481084" progId="MS_ClipArt_Gallery.2">
                    <p:embed/>
                  </p:oleObj>
                </mc:Choice>
                <mc:Fallback>
                  <p:oleObj name="Clip" r:id="rId7" imgW="682388" imgH="481084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6" y="3357"/>
                          <a:ext cx="455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7526" name="Freeform 150"/>
            <p:cNvSpPr>
              <a:spLocks/>
            </p:cNvSpPr>
            <p:nvPr/>
          </p:nvSpPr>
          <p:spPr bwMode="auto">
            <a:xfrm flipH="1">
              <a:off x="2142" y="1874"/>
              <a:ext cx="262" cy="220"/>
            </a:xfrm>
            <a:custGeom>
              <a:avLst/>
              <a:gdLst>
                <a:gd name="T0" fmla="*/ 0 w 428"/>
                <a:gd name="T1" fmla="*/ 0 h 289"/>
                <a:gd name="T2" fmla="*/ 428 w 428"/>
                <a:gd name="T3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28" h="289">
                  <a:moveTo>
                    <a:pt x="0" y="0"/>
                  </a:moveTo>
                  <a:lnTo>
                    <a:pt x="428" y="2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527" name="Freeform 151"/>
            <p:cNvSpPr>
              <a:spLocks/>
            </p:cNvSpPr>
            <p:nvPr/>
          </p:nvSpPr>
          <p:spPr bwMode="auto">
            <a:xfrm>
              <a:off x="1962" y="1806"/>
              <a:ext cx="1512" cy="1563"/>
            </a:xfrm>
            <a:custGeom>
              <a:avLst/>
              <a:gdLst>
                <a:gd name="T0" fmla="*/ 468 w 1512"/>
                <a:gd name="T1" fmla="*/ 0 h 1563"/>
                <a:gd name="T2" fmla="*/ 0 w 1512"/>
                <a:gd name="T3" fmla="*/ 396 h 1563"/>
                <a:gd name="T4" fmla="*/ 108 w 1512"/>
                <a:gd name="T5" fmla="*/ 423 h 1563"/>
                <a:gd name="T6" fmla="*/ 315 w 1512"/>
                <a:gd name="T7" fmla="*/ 381 h 1563"/>
                <a:gd name="T8" fmla="*/ 570 w 1512"/>
                <a:gd name="T9" fmla="*/ 555 h 1563"/>
                <a:gd name="T10" fmla="*/ 693 w 1512"/>
                <a:gd name="T11" fmla="*/ 573 h 1563"/>
                <a:gd name="T12" fmla="*/ 1080 w 1512"/>
                <a:gd name="T13" fmla="*/ 882 h 1563"/>
                <a:gd name="T14" fmla="*/ 1254 w 1512"/>
                <a:gd name="T15" fmla="*/ 900 h 1563"/>
                <a:gd name="T16" fmla="*/ 1512 w 1512"/>
                <a:gd name="T17" fmla="*/ 1563 h 1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12" h="1563">
                  <a:moveTo>
                    <a:pt x="468" y="0"/>
                  </a:moveTo>
                  <a:lnTo>
                    <a:pt x="0" y="396"/>
                  </a:lnTo>
                  <a:lnTo>
                    <a:pt x="108" y="423"/>
                  </a:lnTo>
                  <a:lnTo>
                    <a:pt x="315" y="381"/>
                  </a:lnTo>
                  <a:lnTo>
                    <a:pt x="570" y="555"/>
                  </a:lnTo>
                  <a:lnTo>
                    <a:pt x="693" y="573"/>
                  </a:lnTo>
                  <a:lnTo>
                    <a:pt x="1080" y="882"/>
                  </a:lnTo>
                  <a:lnTo>
                    <a:pt x="1254" y="900"/>
                  </a:lnTo>
                  <a:lnTo>
                    <a:pt x="1512" y="1563"/>
                  </a:lnTo>
                </a:path>
              </a:pathLst>
            </a:custGeom>
            <a:noFill/>
            <a:ln w="57150" cmpd="sng">
              <a:solidFill>
                <a:srgbClr val="FF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33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528" name="Line 152"/>
            <p:cNvSpPr>
              <a:spLocks noChangeShapeType="1"/>
            </p:cNvSpPr>
            <p:nvPr/>
          </p:nvSpPr>
          <p:spPr bwMode="auto">
            <a:xfrm flipH="1">
              <a:off x="4842" y="2652"/>
              <a:ext cx="1" cy="2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7529" name="Rectangle 153"/>
          <p:cNvSpPr>
            <a:spLocks noChangeArrowheads="1"/>
          </p:cNvSpPr>
          <p:nvPr/>
        </p:nvSpPr>
        <p:spPr bwMode="auto">
          <a:xfrm>
            <a:off x="381000" y="1676400"/>
            <a:ext cx="3810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pt-PT" sz="2000" b="1" u="none"/>
              <a:t>Aplicaç</a:t>
            </a:r>
            <a:r>
              <a:rPr lang="pt-PT" altLang="ja-JP" sz="2000" b="1" u="none">
                <a:ea typeface="ヒラギノ角ゴ Pro W3" charset="0"/>
                <a:cs typeface="ヒラギノ角ゴ Pro W3" charset="0"/>
              </a:rPr>
              <a:t>ões i</a:t>
            </a:r>
            <a:r>
              <a:rPr lang="pt-PT" sz="2000" b="1" u="none"/>
              <a:t>nteractivas em tempo real</a:t>
            </a:r>
            <a:endParaRPr lang="pt-PT" b="1" u="none"/>
          </a:p>
        </p:txBody>
      </p:sp>
    </p:spTree>
    <p:extLst>
      <p:ext uri="{BB962C8B-B14F-4D97-AF65-F5344CB8AC3E}">
        <p14:creationId xmlns:p14="http://schemas.microsoft.com/office/powerpoint/2010/main" val="295708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b="1"/>
              <a:t>Digitalizaç</a:t>
            </a:r>
            <a:r>
              <a:rPr lang="pt-PT" altLang="ja-JP" sz="3600" b="1">
                <a:ea typeface="ヒラギノ角ゴ Pro W3" charset="0"/>
                <a:cs typeface="ヒラギノ角ゴ Pro W3" charset="0"/>
              </a:rPr>
              <a:t>ão do som</a:t>
            </a:r>
            <a:endParaRPr lang="pt-PT" sz="3600" b="1"/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8458200" cy="4800600"/>
          </a:xfrm>
        </p:spPr>
        <p:txBody>
          <a:bodyPr/>
          <a:lstStyle/>
          <a:p>
            <a:r>
              <a:rPr lang="pt-PT" sz="2000"/>
              <a:t>O sinal anal</a:t>
            </a:r>
            <a:r>
              <a:rPr lang="pt-PT" altLang="ja-JP" sz="2000">
                <a:latin typeface="Arial"/>
                <a:ea typeface="ヒラギノ角ゴ Pro W3" charset="0"/>
                <a:cs typeface="ヒラギノ角ゴ Pro W3" charset="0"/>
              </a:rPr>
              <a:t>ógico é amostrado (</a:t>
            </a:r>
            <a:r>
              <a:rPr lang="pt-PT" sz="2000" i="1"/>
              <a:t>sampled</a:t>
            </a:r>
            <a:r>
              <a:rPr lang="pt-PT" altLang="ja-JP" sz="2000">
                <a:ea typeface="ヒラギノ角ゴ Pro W3" charset="0"/>
                <a:cs typeface="ヒラギノ角ゴ Pro W3" charset="0"/>
              </a:rPr>
              <a:t>) a um ritmo constante</a:t>
            </a:r>
            <a:endParaRPr lang="pt-PT" sz="2000"/>
          </a:p>
          <a:p>
            <a:pPr lvl="1"/>
            <a:r>
              <a:rPr lang="pt-PT" sz="1800"/>
              <a:t>telefone: 8,000 amostras / s</a:t>
            </a:r>
          </a:p>
          <a:p>
            <a:pPr lvl="1"/>
            <a:r>
              <a:rPr lang="pt-PT" sz="1800"/>
              <a:t>CD: 44.100 amostras / s</a:t>
            </a:r>
          </a:p>
          <a:p>
            <a:r>
              <a:rPr lang="pt-PT" sz="2000"/>
              <a:t>Cada amostra </a:t>
            </a:r>
            <a:r>
              <a:rPr lang="pt-PT" altLang="ja-JP" sz="2000">
                <a:latin typeface="Arial"/>
                <a:ea typeface="ヒラギノ角ゴ Pro W3" charset="0"/>
                <a:cs typeface="ヒラギノ角ゴ Pro W3" charset="0"/>
              </a:rPr>
              <a:t>é quantificada (aproximada por um valor)</a:t>
            </a:r>
            <a:endParaRPr lang="pt-PT" sz="2000"/>
          </a:p>
          <a:p>
            <a:pPr lvl="1"/>
            <a:r>
              <a:rPr lang="pt-PT" sz="1800"/>
              <a:t>Por exemplo 2</a:t>
            </a:r>
            <a:r>
              <a:rPr lang="pt-PT" sz="1800" baseline="30000"/>
              <a:t>8</a:t>
            </a:r>
            <a:r>
              <a:rPr lang="pt-PT" sz="1800"/>
              <a:t>=256 valores poss</a:t>
            </a:r>
            <a:r>
              <a:rPr lang="pt-PT" altLang="ja-JP" sz="1800">
                <a:latin typeface="Arial"/>
                <a:ea typeface="ヒラギノ角ゴ Pro W3" charset="0"/>
                <a:cs typeface="ヒラギノ角ゴ Pro W3" charset="0"/>
              </a:rPr>
              <a:t>íveis</a:t>
            </a:r>
            <a:endParaRPr lang="pt-PT" sz="1800"/>
          </a:p>
          <a:p>
            <a:r>
              <a:rPr lang="pt-PT" sz="2000"/>
              <a:t>Cada valor </a:t>
            </a:r>
            <a:r>
              <a:rPr lang="pt-PT" altLang="ja-JP" sz="2000">
                <a:latin typeface="Arial"/>
                <a:ea typeface="ヒラギノ角ゴ Pro W3" charset="0"/>
                <a:cs typeface="ヒラギノ角ゴ Pro W3" charset="0"/>
              </a:rPr>
              <a:t>é representado em bits</a:t>
            </a:r>
            <a:endParaRPr lang="pt-PT" sz="2000"/>
          </a:p>
          <a:p>
            <a:pPr lvl="1"/>
            <a:r>
              <a:rPr lang="pt-PT" sz="1800"/>
              <a:t>8 bits permitem representar 256 valores poss</a:t>
            </a:r>
            <a:r>
              <a:rPr lang="pt-PT" altLang="ja-JP" sz="1800">
                <a:latin typeface="Arial"/>
                <a:ea typeface="ヒラギノ角ゴ Pro W3" charset="0"/>
                <a:cs typeface="ヒラギノ角ゴ Pro W3" charset="0"/>
              </a:rPr>
              <a:t>íveis</a:t>
            </a:r>
            <a:endParaRPr lang="pt-PT" sz="1800"/>
          </a:p>
          <a:p>
            <a:r>
              <a:rPr lang="pt-PT" sz="2000"/>
              <a:t>Exemplo: 8.000 amostras / s, com 256 valores poss</a:t>
            </a:r>
            <a:r>
              <a:rPr lang="pt-PT" altLang="ja-JP" sz="2000">
                <a:latin typeface="Arial"/>
                <a:ea typeface="ヒラギノ角ゴ Pro W3" charset="0"/>
                <a:cs typeface="ヒラギノ角ゴ Pro W3" charset="0"/>
              </a:rPr>
              <a:t>íveis</a:t>
            </a:r>
            <a:r>
              <a:rPr lang="pt-PT" sz="2000"/>
              <a:t> cada, implica uma velocidade de transmiss</a:t>
            </a:r>
            <a:r>
              <a:rPr lang="pt-PT" altLang="ja-JP" sz="2000">
                <a:ea typeface="ヒラギノ角ゴ Pro W3" charset="0"/>
                <a:cs typeface="ヒラギノ角ゴ Pro W3" charset="0"/>
              </a:rPr>
              <a:t>ão de</a:t>
            </a:r>
            <a:r>
              <a:rPr lang="pt-PT" sz="2000"/>
              <a:t> 64,000 bps ou 64 Kbps</a:t>
            </a:r>
          </a:p>
          <a:p>
            <a:r>
              <a:rPr lang="pt-PT" sz="2000"/>
              <a:t>O receptor volta a realizar a convers</a:t>
            </a:r>
            <a:r>
              <a:rPr lang="pt-PT" altLang="ja-JP" sz="2000">
                <a:ea typeface="ヒラギノ角ゴ Pro W3" charset="0"/>
                <a:cs typeface="ヒラギノ角ゴ Pro W3" charset="0"/>
              </a:rPr>
              <a:t>ão para sinal analógico</a:t>
            </a:r>
            <a:endParaRPr lang="pt-PT" sz="2000"/>
          </a:p>
          <a:p>
            <a:pPr lvl="1"/>
            <a:r>
              <a:rPr lang="pt-PT" sz="1800"/>
              <a:t>Implica necessariamente alguma perda de informaç</a:t>
            </a:r>
            <a:r>
              <a:rPr lang="pt-PT" altLang="ja-JP" sz="1800">
                <a:ea typeface="ヒラギノ角ゴ Pro W3" charset="0"/>
                <a:cs typeface="ヒラギノ角ゴ Pro W3" charset="0"/>
              </a:rPr>
              <a:t>ão</a:t>
            </a:r>
            <a:endParaRPr lang="pt-PT" sz="1800"/>
          </a:p>
        </p:txBody>
      </p:sp>
    </p:spTree>
    <p:extLst>
      <p:ext uri="{BB962C8B-B14F-4D97-AF65-F5344CB8AC3E}">
        <p14:creationId xmlns:p14="http://schemas.microsoft.com/office/powerpoint/2010/main" val="1336299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b="1"/>
              <a:t>Requisitos de capacidade</a:t>
            </a:r>
          </a:p>
        </p:txBody>
      </p:sp>
      <p:sp>
        <p:nvSpPr>
          <p:cNvPr id="323587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4582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Ctr="1"/>
          <a:lstStyle>
            <a:lvl1pPr>
              <a:tabLst>
                <a:tab pos="720725" algn="l"/>
                <a:tab pos="1439863" algn="l"/>
                <a:tab pos="2160588" algn="l"/>
                <a:tab pos="2879725" algn="l"/>
                <a:tab pos="3600450" algn="l"/>
                <a:tab pos="4319588" algn="l"/>
                <a:tab pos="5040313" algn="l"/>
                <a:tab pos="5759450" algn="l"/>
                <a:tab pos="6480175" algn="l"/>
                <a:tab pos="7199313" algn="l"/>
                <a:tab pos="7920038" algn="l"/>
                <a:tab pos="79629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0725" algn="l"/>
                <a:tab pos="1439863" algn="l"/>
                <a:tab pos="2160588" algn="l"/>
                <a:tab pos="2879725" algn="l"/>
                <a:tab pos="3600450" algn="l"/>
                <a:tab pos="4319588" algn="l"/>
                <a:tab pos="5040313" algn="l"/>
                <a:tab pos="5759450" algn="l"/>
                <a:tab pos="6480175" algn="l"/>
                <a:tab pos="7199313" algn="l"/>
                <a:tab pos="7920038" algn="l"/>
                <a:tab pos="79629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0725" algn="l"/>
                <a:tab pos="1439863" algn="l"/>
                <a:tab pos="2160588" algn="l"/>
                <a:tab pos="2879725" algn="l"/>
                <a:tab pos="3600450" algn="l"/>
                <a:tab pos="4319588" algn="l"/>
                <a:tab pos="5040313" algn="l"/>
                <a:tab pos="5759450" algn="l"/>
                <a:tab pos="6480175" algn="l"/>
                <a:tab pos="7199313" algn="l"/>
                <a:tab pos="7920038" algn="l"/>
                <a:tab pos="79629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0725" algn="l"/>
                <a:tab pos="1439863" algn="l"/>
                <a:tab pos="2160588" algn="l"/>
                <a:tab pos="2879725" algn="l"/>
                <a:tab pos="3600450" algn="l"/>
                <a:tab pos="4319588" algn="l"/>
                <a:tab pos="5040313" algn="l"/>
                <a:tab pos="5759450" algn="l"/>
                <a:tab pos="6480175" algn="l"/>
                <a:tab pos="7199313" algn="l"/>
                <a:tab pos="7920038" algn="l"/>
                <a:tab pos="79629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0725" algn="l"/>
                <a:tab pos="1439863" algn="l"/>
                <a:tab pos="2160588" algn="l"/>
                <a:tab pos="2879725" algn="l"/>
                <a:tab pos="3600450" algn="l"/>
                <a:tab pos="4319588" algn="l"/>
                <a:tab pos="5040313" algn="l"/>
                <a:tab pos="5759450" algn="l"/>
                <a:tab pos="6480175" algn="l"/>
                <a:tab pos="7199313" algn="l"/>
                <a:tab pos="7920038" algn="l"/>
                <a:tab pos="79629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20725" algn="l"/>
                <a:tab pos="1439863" algn="l"/>
                <a:tab pos="2160588" algn="l"/>
                <a:tab pos="2879725" algn="l"/>
                <a:tab pos="3600450" algn="l"/>
                <a:tab pos="4319588" algn="l"/>
                <a:tab pos="5040313" algn="l"/>
                <a:tab pos="5759450" algn="l"/>
                <a:tab pos="6480175" algn="l"/>
                <a:tab pos="7199313" algn="l"/>
                <a:tab pos="7920038" algn="l"/>
                <a:tab pos="79629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20725" algn="l"/>
                <a:tab pos="1439863" algn="l"/>
                <a:tab pos="2160588" algn="l"/>
                <a:tab pos="2879725" algn="l"/>
                <a:tab pos="3600450" algn="l"/>
                <a:tab pos="4319588" algn="l"/>
                <a:tab pos="5040313" algn="l"/>
                <a:tab pos="5759450" algn="l"/>
                <a:tab pos="6480175" algn="l"/>
                <a:tab pos="7199313" algn="l"/>
                <a:tab pos="7920038" algn="l"/>
                <a:tab pos="79629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20725" algn="l"/>
                <a:tab pos="1439863" algn="l"/>
                <a:tab pos="2160588" algn="l"/>
                <a:tab pos="2879725" algn="l"/>
                <a:tab pos="3600450" algn="l"/>
                <a:tab pos="4319588" algn="l"/>
                <a:tab pos="5040313" algn="l"/>
                <a:tab pos="5759450" algn="l"/>
                <a:tab pos="6480175" algn="l"/>
                <a:tab pos="7199313" algn="l"/>
                <a:tab pos="7920038" algn="l"/>
                <a:tab pos="79629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20725" algn="l"/>
                <a:tab pos="1439863" algn="l"/>
                <a:tab pos="2160588" algn="l"/>
                <a:tab pos="2879725" algn="l"/>
                <a:tab pos="3600450" algn="l"/>
                <a:tab pos="4319588" algn="l"/>
                <a:tab pos="5040313" algn="l"/>
                <a:tab pos="5759450" algn="l"/>
                <a:tab pos="6480175" algn="l"/>
                <a:tab pos="7199313" algn="l"/>
                <a:tab pos="7920038" algn="l"/>
                <a:tab pos="79629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0" hangingPunct="0"/>
            <a:r>
              <a:rPr lang="pt-PT" sz="1800" u="none">
                <a:latin typeface="Tahoma" charset="0"/>
              </a:rPr>
              <a:t>As aplicações multimédia destinam-se, em última análise, a transmitir informação multimédia. Um bom ponto de partida é analisar os requisitos de capacidade, necessários para transmitir este tipo de informação.</a:t>
            </a:r>
          </a:p>
          <a:p>
            <a:pPr eaLnBrk="0" hangingPunct="0"/>
            <a:endParaRPr lang="pt-PT" sz="1800" u="none">
              <a:latin typeface="Tahoma" charset="0"/>
            </a:endParaRPr>
          </a:p>
          <a:p>
            <a:pPr eaLnBrk="0" hangingPunct="0"/>
            <a:r>
              <a:rPr lang="pt-PT" sz="1800" b="1" u="none">
                <a:solidFill>
                  <a:srgbClr val="0000FF"/>
                </a:solidFill>
                <a:latin typeface="Tahoma" charset="0"/>
              </a:rPr>
              <a:t>Exemplos com som codificado PCM – </a:t>
            </a:r>
            <a:r>
              <a:rPr lang="ja-JP" altLang="pt-PT" sz="1800" b="1" u="none">
                <a:solidFill>
                  <a:srgbClr val="0000FF"/>
                </a:solidFill>
                <a:latin typeface="Tahoma" charset="0"/>
              </a:rPr>
              <a:t>“</a:t>
            </a:r>
            <a:r>
              <a:rPr lang="pt-PT" sz="1800" b="1" i="1" u="none">
                <a:solidFill>
                  <a:srgbClr val="0000FF"/>
                </a:solidFill>
                <a:latin typeface="Tahoma" charset="0"/>
              </a:rPr>
              <a:t>pulse code modulation</a:t>
            </a:r>
            <a:r>
              <a:rPr lang="ja-JP" altLang="pt-PT" sz="1800" b="1" u="none">
                <a:solidFill>
                  <a:srgbClr val="0000FF"/>
                </a:solidFill>
                <a:latin typeface="Tahoma" charset="0"/>
              </a:rPr>
              <a:t>”</a:t>
            </a:r>
            <a:r>
              <a:rPr lang="pt-PT" sz="1800" b="1" u="none">
                <a:solidFill>
                  <a:srgbClr val="0000FF"/>
                </a:solidFill>
                <a:latin typeface="Tahoma" charset="0"/>
              </a:rPr>
              <a:t>:</a:t>
            </a:r>
            <a:endParaRPr lang="pt-PT" sz="1800" u="none">
              <a:solidFill>
                <a:srgbClr val="0000FF"/>
              </a:solidFill>
              <a:latin typeface="Tahoma" charset="0"/>
            </a:endParaRPr>
          </a:p>
          <a:p>
            <a:pPr eaLnBrk="0" hangingPunct="0"/>
            <a:r>
              <a:rPr lang="pt-PT" sz="1800" u="none">
                <a:solidFill>
                  <a:srgbClr val="FF0000"/>
                </a:solidFill>
                <a:latin typeface="Tahoma" charset="0"/>
              </a:rPr>
              <a:t>Voz </a:t>
            </a:r>
            <a:r>
              <a:rPr lang="ja-JP" altLang="pt-PT" sz="1800" u="none">
                <a:solidFill>
                  <a:srgbClr val="FF0000"/>
                </a:solidFill>
                <a:latin typeface="Tahoma" charset="0"/>
              </a:rPr>
              <a:t>“</a:t>
            </a:r>
            <a:r>
              <a:rPr lang="pt-PT" sz="1800" u="none">
                <a:solidFill>
                  <a:srgbClr val="FF0000"/>
                </a:solidFill>
                <a:latin typeface="Tahoma" charset="0"/>
              </a:rPr>
              <a:t>telefónica</a:t>
            </a:r>
            <a:r>
              <a:rPr lang="ja-JP" altLang="pt-PT" sz="1800" u="none">
                <a:solidFill>
                  <a:srgbClr val="FF0000"/>
                </a:solidFill>
                <a:latin typeface="Tahoma" charset="0"/>
              </a:rPr>
              <a:t>”</a:t>
            </a:r>
            <a:r>
              <a:rPr lang="pt-PT" sz="1800" u="none">
                <a:solidFill>
                  <a:srgbClr val="FF0000"/>
                </a:solidFill>
                <a:latin typeface="Tahoma" charset="0"/>
              </a:rPr>
              <a:t> codificada em 8 bits (2</a:t>
            </a:r>
            <a:r>
              <a:rPr lang="pt-PT" sz="1800" u="none" baseline="30000">
                <a:solidFill>
                  <a:srgbClr val="FF0000"/>
                </a:solidFill>
                <a:latin typeface="Tahoma" charset="0"/>
              </a:rPr>
              <a:t>8</a:t>
            </a:r>
            <a:r>
              <a:rPr lang="pt-PT" sz="1800" u="none">
                <a:solidFill>
                  <a:srgbClr val="FF0000"/>
                </a:solidFill>
                <a:latin typeface="Tahoma" charset="0"/>
              </a:rPr>
              <a:t> = 256 valores distintos):</a:t>
            </a:r>
            <a:r>
              <a:rPr lang="pt-PT" sz="1800" u="none">
                <a:latin typeface="Tahoma" charset="0"/>
              </a:rPr>
              <a:t> com 8 K Hz de frequência de amostragem, o som exige 8 x 8.000 = 64 K bps por canal</a:t>
            </a:r>
          </a:p>
          <a:p>
            <a:pPr eaLnBrk="0" hangingPunct="0"/>
            <a:r>
              <a:rPr lang="pt-PT" sz="1800" u="none">
                <a:solidFill>
                  <a:srgbClr val="FF0000"/>
                </a:solidFill>
                <a:latin typeface="Tahoma" charset="0"/>
              </a:rPr>
              <a:t>Som do CD codificado em 16 bits:</a:t>
            </a:r>
            <a:r>
              <a:rPr lang="pt-PT" sz="1800" u="none">
                <a:latin typeface="Tahoma" charset="0"/>
              </a:rPr>
              <a:t> 44,1 K Hz  de frequência de amostragem; os  dois canais estéreo exigem em conjunto cerca de 1,411 Mbps</a:t>
            </a:r>
          </a:p>
          <a:p>
            <a:pPr eaLnBrk="0" hangingPunct="0">
              <a:buFontTx/>
              <a:buChar char="•"/>
            </a:pPr>
            <a:endParaRPr lang="pt-PT" sz="1800" u="none">
              <a:latin typeface="Tahoma" charset="0"/>
            </a:endParaRPr>
          </a:p>
          <a:p>
            <a:pPr eaLnBrk="0" hangingPunct="0"/>
            <a:r>
              <a:rPr lang="pt-PT" sz="1800" b="1" u="none">
                <a:solidFill>
                  <a:srgbClr val="0000FF"/>
                </a:solidFill>
                <a:latin typeface="Tahoma" charset="0"/>
              </a:rPr>
              <a:t>Exemplos com som codificado com compress</a:t>
            </a:r>
            <a:r>
              <a:rPr lang="pt-PT" altLang="ja-JP" sz="1800" b="1" u="none">
                <a:solidFill>
                  <a:srgbClr val="0000FF"/>
                </a:solidFill>
                <a:latin typeface="Tahoma" charset="0"/>
                <a:ea typeface="ヒラギノ角ゴ Pro W3" charset="0"/>
                <a:cs typeface="ヒラギノ角ゴ Pro W3" charset="0"/>
              </a:rPr>
              <a:t>ão</a:t>
            </a:r>
            <a:r>
              <a:rPr lang="pt-PT" sz="1800" b="1" u="none">
                <a:solidFill>
                  <a:srgbClr val="0000FF"/>
                </a:solidFill>
                <a:latin typeface="Tahoma" charset="0"/>
              </a:rPr>
              <a:t>:</a:t>
            </a:r>
            <a:endParaRPr lang="pt-PT" sz="1800" u="none">
              <a:solidFill>
                <a:srgbClr val="0000FF"/>
              </a:solidFill>
              <a:latin typeface="Tahoma" charset="0"/>
            </a:endParaRPr>
          </a:p>
          <a:p>
            <a:pPr eaLnBrk="0" hangingPunct="0"/>
            <a:r>
              <a:rPr lang="pt-PT" sz="1800" u="none">
                <a:latin typeface="Tahoma" charset="0"/>
              </a:rPr>
              <a:t>Telefone e IP Radio: 8 Kbps (G.729), 14 Kbps (GSM), 30, 48, 96, ... Kbps (som estéreo de boa qualidade de uma emissão rádio)</a:t>
            </a:r>
          </a:p>
          <a:p>
            <a:pPr eaLnBrk="0" hangingPunct="0"/>
            <a:r>
              <a:rPr lang="en-US" sz="1800" u="none">
                <a:latin typeface="Tahoma" charset="0"/>
              </a:rPr>
              <a:t>Internet telephony (VoIP): 5.3 - 13 Kbps</a:t>
            </a:r>
            <a:endParaRPr lang="pt-PT" sz="1800" u="none">
              <a:latin typeface="Tahoma" charset="0"/>
            </a:endParaRPr>
          </a:p>
          <a:p>
            <a:pPr eaLnBrk="0" hangingPunct="0"/>
            <a:r>
              <a:rPr lang="pt-PT" sz="1800" u="none">
                <a:latin typeface="Tahoma" charset="0"/>
              </a:rPr>
              <a:t>MP3: 93, 128, 180, .... Kbps (MPEG layer 3 ou MP3 – som estéreo de qualidade quase comparável à do CD)</a:t>
            </a:r>
          </a:p>
        </p:txBody>
      </p:sp>
    </p:spTree>
    <p:extLst>
      <p:ext uri="{BB962C8B-B14F-4D97-AF65-F5344CB8AC3E}">
        <p14:creationId xmlns:p14="http://schemas.microsoft.com/office/powerpoint/2010/main" val="201305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1990</Words>
  <Application>Microsoft Macintosh PowerPoint</Application>
  <PresentationFormat>On-screen Show (4:3)</PresentationFormat>
  <Paragraphs>192</Paragraphs>
  <Slides>22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Clip</vt:lpstr>
      <vt:lpstr>REDES DE COMPUTADORES  AS APLICAÇÕES  (Parte 6)</vt:lpstr>
      <vt:lpstr>Nota prévia</vt:lpstr>
      <vt:lpstr>Objectivos do capítulo</vt:lpstr>
      <vt:lpstr>Onde estudar no livro de base</vt:lpstr>
      <vt:lpstr>Aplicações Multimédia</vt:lpstr>
      <vt:lpstr>Aplicações Multimédia sobre a Internet </vt:lpstr>
      <vt:lpstr>IP Phone, Video Conference, ... </vt:lpstr>
      <vt:lpstr>Digitalização do som</vt:lpstr>
      <vt:lpstr>Requisitos de capacidade</vt:lpstr>
      <vt:lpstr>CODECS</vt:lpstr>
      <vt:lpstr>IP Phone: desafios e soluções possíveis</vt:lpstr>
      <vt:lpstr>Atraso da reprodução para compensar o jitter</vt:lpstr>
      <vt:lpstr>Como funciona</vt:lpstr>
      <vt:lpstr>Que valor para o playout delay ?</vt:lpstr>
      <vt:lpstr>Playout delay</vt:lpstr>
      <vt:lpstr>Perca de pacotes</vt:lpstr>
      <vt:lpstr>Como compensar os pacotes perdidos</vt:lpstr>
      <vt:lpstr>Resumo: soluções a nível aplicacional para problemas do nível rede</vt:lpstr>
      <vt:lpstr>Real-Time Protocol (RTP)</vt:lpstr>
      <vt:lpstr>RTP funciona sobre o UDP</vt:lpstr>
      <vt:lpstr>Cabeçalho RTP</vt:lpstr>
      <vt:lpstr>Continuação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Legatheaux Martins</dc:creator>
  <cp:lastModifiedBy>José Legatheaux Martins</cp:lastModifiedBy>
  <cp:revision>26</cp:revision>
  <dcterms:created xsi:type="dcterms:W3CDTF">2012-03-03T20:51:40Z</dcterms:created>
  <dcterms:modified xsi:type="dcterms:W3CDTF">2012-03-26T10:11:25Z</dcterms:modified>
</cp:coreProperties>
</file>