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notesSlides/notesSlide7.xml" ContentType="application/vnd.openxmlformats-officedocument.presentationml.notesSlide+xml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ppt/embeddings/oleObject38.bin" ContentType="application/vnd.openxmlformats-officedocument.oleObject"/>
  <Override PartName="/ppt/embeddings/oleObject39.bin" ContentType="application/vnd.openxmlformats-officedocument.oleObject"/>
  <Override PartName="/ppt/notesSlides/notesSlide8.xml" ContentType="application/vnd.openxmlformats-officedocument.presentationml.notesSlide+xml"/>
  <Override PartName="/ppt/embeddings/oleObject40.bin" ContentType="application/vnd.openxmlformats-officedocument.oleObject"/>
  <Override PartName="/ppt/embeddings/oleObject41.bin" ContentType="application/vnd.openxmlformats-officedocument.oleObject"/>
  <Override PartName="/ppt/embeddings/oleObject42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43.bin" ContentType="application/vnd.openxmlformats-officedocument.oleObject"/>
  <Override PartName="/ppt/embeddings/oleObject44.bin" ContentType="application/vnd.openxmlformats-officedocument.oleObject"/>
  <Override PartName="/ppt/embeddings/oleObject45.bin" ContentType="application/vnd.openxmlformats-officedocument.oleObject"/>
  <Override PartName="/ppt/embeddings/oleObject46.bin" ContentType="application/vnd.openxmlformats-officedocument.oleObject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embeddings/oleObject47.bin" ContentType="application/vnd.openxmlformats-officedocument.oleObject"/>
  <Override PartName="/ppt/embeddings/oleObject48.bin" ContentType="application/vnd.openxmlformats-officedocument.oleObject"/>
  <Override PartName="/ppt/embeddings/oleObject49.bin" ContentType="application/vnd.openxmlformats-officedocument.oleObject"/>
  <Override PartName="/ppt/embeddings/oleObject50.bin" ContentType="application/vnd.openxmlformats-officedocument.oleObject"/>
  <Override PartName="/ppt/embeddings/oleObject51.bin" ContentType="application/vnd.openxmlformats-officedocument.oleObject"/>
  <Override PartName="/ppt/embeddings/oleObject52.bin" ContentType="application/vnd.openxmlformats-officedocument.oleObject"/>
  <Override PartName="/ppt/notesSlides/notesSlide13.xml" ContentType="application/vnd.openxmlformats-officedocument.presentationml.notesSlide+xml"/>
  <Override PartName="/ppt/embeddings/oleObject53.bin" ContentType="application/vnd.openxmlformats-officedocument.oleObject"/>
  <Override PartName="/ppt/embeddings/oleObject54.bin" ContentType="application/vnd.openxmlformats-officedocument.oleObject"/>
  <Override PartName="/ppt/embeddings/oleObject55.bin" ContentType="application/vnd.openxmlformats-officedocument.oleObject"/>
  <Override PartName="/ppt/embeddings/oleObject56.bin" ContentType="application/vnd.openxmlformats-officedocument.oleObject"/>
  <Override PartName="/ppt/embeddings/oleObject57.bin" ContentType="application/vnd.openxmlformats-officedocument.oleObject"/>
  <Override PartName="/ppt/embeddings/oleObject58.bin" ContentType="application/vnd.openxmlformats-officedocument.oleObject"/>
  <Override PartName="/ppt/embeddings/oleObject59.bin" ContentType="application/vnd.openxmlformats-officedocument.oleObject"/>
  <Override PartName="/ppt/embeddings/oleObject60.bin" ContentType="application/vnd.openxmlformats-officedocument.oleObject"/>
  <Override PartName="/ppt/embeddings/oleObject61.bin" ContentType="application/vnd.openxmlformats-officedocument.oleObject"/>
  <Override PartName="/ppt/embeddings/oleObject62.bin" ContentType="application/vnd.openxmlformats-officedocument.oleObject"/>
  <Override PartName="/ppt/embeddings/oleObject63.bin" ContentType="application/vnd.openxmlformats-officedocument.oleObject"/>
  <Override PartName="/ppt/embeddings/oleObject64.bin" ContentType="application/vnd.openxmlformats-officedocument.oleObject"/>
  <Override PartName="/ppt/embeddings/oleObject65.bin" ContentType="application/vnd.openxmlformats-officedocument.oleObject"/>
  <Override PartName="/ppt/embeddings/oleObject66.bin" ContentType="application/vnd.openxmlformats-officedocument.oleObject"/>
  <Override PartName="/ppt/embeddings/oleObject67.bin" ContentType="application/vnd.openxmlformats-officedocument.oleObject"/>
  <Override PartName="/ppt/embeddings/oleObject68.bin" ContentType="application/vnd.openxmlformats-officedocument.oleObject"/>
  <Override PartName="/ppt/embeddings/oleObject69.bin" ContentType="application/vnd.openxmlformats-officedocument.oleObject"/>
  <Override PartName="/ppt/embeddings/oleObject70.bin" ContentType="application/vnd.openxmlformats-officedocument.oleObject"/>
  <Override PartName="/ppt/embeddings/oleObject71.bin" ContentType="application/vnd.openxmlformats-officedocument.oleObject"/>
  <Override PartName="/ppt/embeddings/oleObject72.bin" ContentType="application/vnd.openxmlformats-officedocument.oleObject"/>
  <Override PartName="/ppt/embeddings/oleObject73.bin" ContentType="application/vnd.openxmlformats-officedocument.oleObject"/>
  <Override PartName="/ppt/embeddings/oleObject74.bin" ContentType="application/vnd.openxmlformats-officedocument.oleObject"/>
  <Override PartName="/ppt/embeddings/oleObject75.bin" ContentType="application/vnd.openxmlformats-officedocument.oleObject"/>
  <Override PartName="/ppt/embeddings/oleObject76.bin" ContentType="application/vnd.openxmlformats-officedocument.oleObject"/>
  <Override PartName="/ppt/embeddings/oleObject77.bin" ContentType="application/vnd.openxmlformats-officedocument.oleObject"/>
  <Override PartName="/ppt/embeddings/oleObject78.bin" ContentType="application/vnd.openxmlformats-officedocument.oleObject"/>
  <Override PartName="/ppt/embeddings/oleObject79.bin" ContentType="application/vnd.openxmlformats-officedocument.oleObject"/>
  <Override PartName="/ppt/embeddings/oleObject80.bin" ContentType="application/vnd.openxmlformats-officedocument.oleObject"/>
  <Override PartName="/ppt/embeddings/oleObject81.bin" ContentType="application/vnd.openxmlformats-officedocument.oleObject"/>
  <Override PartName="/ppt/embeddings/oleObject82.bin" ContentType="application/vnd.openxmlformats-officedocument.oleObject"/>
  <Override PartName="/ppt/embeddings/oleObject83.bin" ContentType="application/vnd.openxmlformats-officedocument.oleObject"/>
  <Override PartName="/ppt/embeddings/oleObject84.bin" ContentType="application/vnd.openxmlformats-officedocument.oleObject"/>
  <Override PartName="/ppt/embeddings/oleObject85.bin" ContentType="application/vnd.openxmlformats-officedocument.oleObject"/>
  <Override PartName="/ppt/embeddings/oleObject86.bin" ContentType="application/vnd.openxmlformats-officedocument.oleObject"/>
  <Override PartName="/ppt/embeddings/oleObject87.bin" ContentType="application/vnd.openxmlformats-officedocument.oleObject"/>
  <Override PartName="/ppt/embeddings/oleObject88.bin" ContentType="application/vnd.openxmlformats-officedocument.oleObject"/>
  <Override PartName="/ppt/notesSlides/notesSlide14.xml" ContentType="application/vnd.openxmlformats-officedocument.presentationml.notesSlide+xml"/>
  <Override PartName="/ppt/embeddings/oleObject89.bin" ContentType="application/vnd.openxmlformats-officedocument.oleObject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embeddings/oleObject90.bin" ContentType="application/vnd.openxmlformats-officedocument.oleObject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71" r:id="rId2"/>
    <p:sldId id="272" r:id="rId3"/>
    <p:sldId id="273" r:id="rId4"/>
    <p:sldId id="274" r:id="rId5"/>
    <p:sldId id="275" r:id="rId6"/>
    <p:sldId id="279" r:id="rId7"/>
    <p:sldId id="284" r:id="rId8"/>
    <p:sldId id="285" r:id="rId9"/>
    <p:sldId id="286" r:id="rId10"/>
    <p:sldId id="297" r:id="rId11"/>
    <p:sldId id="280" r:id="rId12"/>
    <p:sldId id="281" r:id="rId13"/>
    <p:sldId id="296" r:id="rId14"/>
    <p:sldId id="282" r:id="rId15"/>
    <p:sldId id="283" r:id="rId16"/>
    <p:sldId id="287" r:id="rId17"/>
    <p:sldId id="288" r:id="rId18"/>
    <p:sldId id="289" r:id="rId19"/>
    <p:sldId id="290" r:id="rId20"/>
    <p:sldId id="291" r:id="rId21"/>
    <p:sldId id="293" r:id="rId22"/>
    <p:sldId id="294" r:id="rId23"/>
    <p:sldId id="276" r:id="rId24"/>
    <p:sldId id="277" r:id="rId25"/>
    <p:sldId id="278" r:id="rId26"/>
    <p:sldId id="295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547" autoAdjust="0"/>
  </p:normalViewPr>
  <p:slideViewPr>
    <p:cSldViewPr snapToGrid="0" snapToObjects="1">
      <p:cViewPr varScale="1">
        <p:scale>
          <a:sx n="88" d="100"/>
          <a:sy n="88" d="100"/>
        </p:scale>
        <p:origin x="-45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9E249-5F24-B246-B508-281CBA33A349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8A663-086B-354B-82D0-7ED2691B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0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E9EDFAF-DBBB-1E4E-BDF1-EA77920BDC08}" type="slidenum">
              <a:rPr lang="pt-PT" sz="1200" u="none"/>
              <a:pPr eaLnBrk="1" hangingPunct="1"/>
              <a:t>17</a:t>
            </a:fld>
            <a:endParaRPr lang="pt-PT" sz="1200" u="none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50FBAA-9C20-9D46-AF69-711BE7E03016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5D4236B-F39B-004E-9DC0-6C150DBDFADF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0CC94EF-5CE6-744A-98DF-AB6F8732EDB6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5BD1829-E101-2F40-A91C-15E1F4D1D53B}" type="slidenum">
              <a:rPr lang="pt-PT" sz="1200" u="none"/>
              <a:pPr eaLnBrk="1" hangingPunct="1"/>
              <a:t>23</a:t>
            </a:fld>
            <a:endParaRPr lang="pt-PT" sz="1200" u="none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6484891-B3F0-864B-8ED5-515603B35AC6}" type="slidenum">
              <a:rPr lang="pt-PT" sz="1200" u="none"/>
              <a:pPr eaLnBrk="1" hangingPunct="1"/>
              <a:t>24</a:t>
            </a:fld>
            <a:endParaRPr lang="pt-PT" sz="1200" u="none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6EB8164-C90F-D04B-8F15-9EC84E03DB00}" type="slidenum">
              <a:rPr lang="pt-PT" sz="1200" u="none"/>
              <a:pPr eaLnBrk="1" hangingPunct="1"/>
              <a:t>25</a:t>
            </a:fld>
            <a:endParaRPr lang="pt-PT" sz="1200" u="none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CFA96C7-9D9F-DD4F-8CB7-FBAC87971BD3}" type="slidenum">
              <a:rPr lang="pt-PT" sz="1200" u="none"/>
              <a:pPr eaLnBrk="1" hangingPunct="1"/>
              <a:t>26</a:t>
            </a:fld>
            <a:endParaRPr lang="pt-PT" sz="1200" u="none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5BB4AB-68CB-5344-88FF-1A2A4E78227E}" type="slidenum">
              <a:rPr lang="pt-PT" sz="1200" u="none"/>
              <a:pPr eaLnBrk="1" hangingPunct="1"/>
              <a:t>5</a:t>
            </a:fld>
            <a:endParaRPr lang="pt-PT" sz="1200" u="none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7A8EAD1-BA16-6A42-9EDF-821299D7D4D8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85F3EA8-461F-D343-8452-6EB1D707A65F}" type="slidenum">
              <a:rPr lang="pt-PT" sz="1200" u="none"/>
              <a:pPr eaLnBrk="1" hangingPunct="1"/>
              <a:t>10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544C737-E22F-8E4F-893D-3D2D54FB4A4B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4E129B-848C-0A4F-8A08-BCBD1CE32DE5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6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15375" cy="7620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371600"/>
            <a:ext cx="4267200" cy="48006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267200" cy="48006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/>
              <a:t>Material de suporte às aulas de Redes de Computadores de J. Legatheaux Martins  –  Copyright DI - FCT/ UNL 	           –  Aplicaç</a:t>
            </a:r>
            <a:r>
              <a:rPr lang="pt-PT" altLang="ja-JP">
                <a:ea typeface="ヒラギノ角ゴ Pro W3" charset="0"/>
                <a:cs typeface="ヒラギノ角ゴ Pro W3" charset="0"/>
              </a:rPr>
              <a:t>ões Internet</a:t>
            </a:r>
            <a:r>
              <a:rPr lang="pt-PT">
                <a:ea typeface="ヒラギノ角ゴ Pro W3" charset="0"/>
                <a:cs typeface="ヒラギノ角ゴ Pro W3" charset="0"/>
              </a:rPr>
              <a:t>  /   </a:t>
            </a:r>
            <a:fld id="{4190B027-E1E3-C54E-8666-7691A5A86946}" type="slidenum">
              <a:rPr lang="pt-PT">
                <a:ea typeface="ヒラギノ角ゴ Pro W3" charset="0"/>
                <a:cs typeface="ヒラギノ角ゴ Pro W3" charset="0"/>
              </a:rPr>
              <a:pPr/>
              <a:t>‹#›</a:t>
            </a:fld>
            <a:endParaRPr lang="pt-PT">
              <a:ea typeface="ヒラギノ角ゴ Pro W3" charset="0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43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5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5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2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3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35.bin"/><Relationship Id="rId6" Type="http://schemas.openxmlformats.org/officeDocument/2006/relationships/oleObject" Target="../embeddings/oleObject36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38.bin"/><Relationship Id="rId6" Type="http://schemas.openxmlformats.org/officeDocument/2006/relationships/oleObject" Target="../embeddings/oleObject39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41.bin"/><Relationship Id="rId6" Type="http://schemas.openxmlformats.org/officeDocument/2006/relationships/oleObject" Target="../embeddings/oleObject42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1.xls"/><Relationship Id="rId4" Type="http://schemas.openxmlformats.org/officeDocument/2006/relationships/image" Target="../media/image7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43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44.bin"/><Relationship Id="rId7" Type="http://schemas.openxmlformats.org/officeDocument/2006/relationships/oleObject" Target="../embeddings/oleObject45.bin"/><Relationship Id="rId8" Type="http://schemas.openxmlformats.org/officeDocument/2006/relationships/oleObject" Target="../embeddings/oleObject46.bin"/><Relationship Id="rId9" Type="http://schemas.openxmlformats.org/officeDocument/2006/relationships/image" Target="../media/image8.png"/><Relationship Id="rId10" Type="http://schemas.openxmlformats.org/officeDocument/2006/relationships/image" Target="../media/image6.png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47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48.bin"/><Relationship Id="rId7" Type="http://schemas.openxmlformats.org/officeDocument/2006/relationships/oleObject" Target="../embeddings/oleObject49.bin"/><Relationship Id="rId8" Type="http://schemas.openxmlformats.org/officeDocument/2006/relationships/oleObject" Target="../embeddings/oleObject50.bin"/><Relationship Id="rId9" Type="http://schemas.openxmlformats.org/officeDocument/2006/relationships/oleObject" Target="../embeddings/oleObject51.bin"/><Relationship Id="rId10" Type="http://schemas.openxmlformats.org/officeDocument/2006/relationships/oleObject" Target="../embeddings/oleObject52.bin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7.bin"/><Relationship Id="rId20" Type="http://schemas.openxmlformats.org/officeDocument/2006/relationships/oleObject" Target="../embeddings/oleObject68.bin"/><Relationship Id="rId21" Type="http://schemas.openxmlformats.org/officeDocument/2006/relationships/oleObject" Target="../embeddings/oleObject69.bin"/><Relationship Id="rId22" Type="http://schemas.openxmlformats.org/officeDocument/2006/relationships/oleObject" Target="../embeddings/oleObject70.bin"/><Relationship Id="rId10" Type="http://schemas.openxmlformats.org/officeDocument/2006/relationships/oleObject" Target="../embeddings/oleObject58.bin"/><Relationship Id="rId11" Type="http://schemas.openxmlformats.org/officeDocument/2006/relationships/oleObject" Target="../embeddings/oleObject59.bin"/><Relationship Id="rId12" Type="http://schemas.openxmlformats.org/officeDocument/2006/relationships/oleObject" Target="../embeddings/oleObject60.bin"/><Relationship Id="rId13" Type="http://schemas.openxmlformats.org/officeDocument/2006/relationships/oleObject" Target="../embeddings/oleObject61.bin"/><Relationship Id="rId14" Type="http://schemas.openxmlformats.org/officeDocument/2006/relationships/oleObject" Target="../embeddings/oleObject62.bin"/><Relationship Id="rId15" Type="http://schemas.openxmlformats.org/officeDocument/2006/relationships/oleObject" Target="../embeddings/oleObject63.bin"/><Relationship Id="rId16" Type="http://schemas.openxmlformats.org/officeDocument/2006/relationships/oleObject" Target="../embeddings/oleObject64.bin"/><Relationship Id="rId17" Type="http://schemas.openxmlformats.org/officeDocument/2006/relationships/oleObject" Target="../embeddings/oleObject65.bin"/><Relationship Id="rId18" Type="http://schemas.openxmlformats.org/officeDocument/2006/relationships/oleObject" Target="../embeddings/oleObject66.bin"/><Relationship Id="rId19" Type="http://schemas.openxmlformats.org/officeDocument/2006/relationships/oleObject" Target="../embeddings/oleObject67.bin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4" Type="http://schemas.openxmlformats.org/officeDocument/2006/relationships/oleObject" Target="../embeddings/oleObject53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54.bin"/><Relationship Id="rId7" Type="http://schemas.openxmlformats.org/officeDocument/2006/relationships/oleObject" Target="../embeddings/oleObject55.bin"/><Relationship Id="rId8" Type="http://schemas.openxmlformats.org/officeDocument/2006/relationships/oleObject" Target="../embeddings/oleObject56.bin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5.bin"/><Relationship Id="rId20" Type="http://schemas.openxmlformats.org/officeDocument/2006/relationships/oleObject" Target="../embeddings/oleObject86.bin"/><Relationship Id="rId21" Type="http://schemas.openxmlformats.org/officeDocument/2006/relationships/oleObject" Target="../embeddings/oleObject87.bin"/><Relationship Id="rId22" Type="http://schemas.openxmlformats.org/officeDocument/2006/relationships/oleObject" Target="../embeddings/oleObject88.bin"/><Relationship Id="rId10" Type="http://schemas.openxmlformats.org/officeDocument/2006/relationships/oleObject" Target="../embeddings/oleObject76.bin"/><Relationship Id="rId11" Type="http://schemas.openxmlformats.org/officeDocument/2006/relationships/oleObject" Target="../embeddings/oleObject77.bin"/><Relationship Id="rId12" Type="http://schemas.openxmlformats.org/officeDocument/2006/relationships/oleObject" Target="../embeddings/oleObject78.bin"/><Relationship Id="rId13" Type="http://schemas.openxmlformats.org/officeDocument/2006/relationships/oleObject" Target="../embeddings/oleObject79.bin"/><Relationship Id="rId14" Type="http://schemas.openxmlformats.org/officeDocument/2006/relationships/oleObject" Target="../embeddings/oleObject80.bin"/><Relationship Id="rId15" Type="http://schemas.openxmlformats.org/officeDocument/2006/relationships/oleObject" Target="../embeddings/oleObject81.bin"/><Relationship Id="rId16" Type="http://schemas.openxmlformats.org/officeDocument/2006/relationships/oleObject" Target="../embeddings/oleObject82.bin"/><Relationship Id="rId17" Type="http://schemas.openxmlformats.org/officeDocument/2006/relationships/oleObject" Target="../embeddings/oleObject83.bin"/><Relationship Id="rId18" Type="http://schemas.openxmlformats.org/officeDocument/2006/relationships/oleObject" Target="../embeddings/oleObject84.bin"/><Relationship Id="rId19" Type="http://schemas.openxmlformats.org/officeDocument/2006/relationships/oleObject" Target="../embeddings/oleObject85.bin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4" Type="http://schemas.openxmlformats.org/officeDocument/2006/relationships/oleObject" Target="../embeddings/oleObject7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72.bin"/><Relationship Id="rId7" Type="http://schemas.openxmlformats.org/officeDocument/2006/relationships/oleObject" Target="../embeddings/oleObject73.bin"/><Relationship Id="rId8" Type="http://schemas.openxmlformats.org/officeDocument/2006/relationships/oleObject" Target="../embeddings/oleObject7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89.bin"/><Relationship Id="rId5" Type="http://schemas.openxmlformats.org/officeDocument/2006/relationships/image" Target="../media/image1.emf"/><Relationship Id="rId6" Type="http://schemas.openxmlformats.org/officeDocument/2006/relationships/image" Target="../media/image6.png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oleObject" Target="../embeddings/oleObject90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20" Type="http://schemas.openxmlformats.org/officeDocument/2006/relationships/image" Target="../media/image5.emf"/><Relationship Id="rId21" Type="http://schemas.openxmlformats.org/officeDocument/2006/relationships/oleObject" Target="../embeddings/oleObject13.bin"/><Relationship Id="rId22" Type="http://schemas.openxmlformats.org/officeDocument/2006/relationships/oleObject" Target="../embeddings/oleObject14.bin"/><Relationship Id="rId23" Type="http://schemas.openxmlformats.org/officeDocument/2006/relationships/oleObject" Target="../embeddings/oleObject15.bin"/><Relationship Id="rId10" Type="http://schemas.openxmlformats.org/officeDocument/2006/relationships/oleObject" Target="../embeddings/oleObject5.bin"/><Relationship Id="rId11" Type="http://schemas.openxmlformats.org/officeDocument/2006/relationships/oleObject" Target="../embeddings/oleObject6.bin"/><Relationship Id="rId12" Type="http://schemas.openxmlformats.org/officeDocument/2006/relationships/oleObject" Target="../embeddings/oleObject7.bin"/><Relationship Id="rId13" Type="http://schemas.openxmlformats.org/officeDocument/2006/relationships/oleObject" Target="../embeddings/oleObject8.bin"/><Relationship Id="rId14" Type="http://schemas.openxmlformats.org/officeDocument/2006/relationships/oleObject" Target="../embeddings/oleObject9.bin"/><Relationship Id="rId15" Type="http://schemas.openxmlformats.org/officeDocument/2006/relationships/image" Target="../media/image3.emf"/><Relationship Id="rId16" Type="http://schemas.openxmlformats.org/officeDocument/2006/relationships/oleObject" Target="../embeddings/oleObject10.bin"/><Relationship Id="rId17" Type="http://schemas.openxmlformats.org/officeDocument/2006/relationships/oleObject" Target="../embeddings/oleObject11.bin"/><Relationship Id="rId18" Type="http://schemas.openxmlformats.org/officeDocument/2006/relationships/image" Target="../media/image4.emf"/><Relationship Id="rId19" Type="http://schemas.openxmlformats.org/officeDocument/2006/relationships/oleObject" Target="../embeddings/oleObject1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emf"/><Relationship Id="rId8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3.bin"/><Relationship Id="rId12" Type="http://schemas.openxmlformats.org/officeDocument/2006/relationships/oleObject" Target="../embeddings/oleObject24.bin"/><Relationship Id="rId13" Type="http://schemas.openxmlformats.org/officeDocument/2006/relationships/image" Target="../media/image6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6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17.bin"/><Relationship Id="rId6" Type="http://schemas.openxmlformats.org/officeDocument/2006/relationships/oleObject" Target="../embeddings/oleObject18.bin"/><Relationship Id="rId7" Type="http://schemas.openxmlformats.org/officeDocument/2006/relationships/oleObject" Target="../embeddings/oleObject19.bin"/><Relationship Id="rId8" Type="http://schemas.openxmlformats.org/officeDocument/2006/relationships/oleObject" Target="../embeddings/oleObject20.bin"/><Relationship Id="rId9" Type="http://schemas.openxmlformats.org/officeDocument/2006/relationships/oleObject" Target="../embeddings/oleObject21.bin"/><Relationship Id="rId10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32.bin"/><Relationship Id="rId12" Type="http://schemas.openxmlformats.org/officeDocument/2006/relationships/oleObject" Target="../embeddings/oleObject33.bin"/><Relationship Id="rId13" Type="http://schemas.openxmlformats.org/officeDocument/2006/relationships/image" Target="../media/image6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Relationship Id="rId3" Type="http://schemas.openxmlformats.org/officeDocument/2006/relationships/oleObject" Target="../embeddings/oleObject25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6.bin"/><Relationship Id="rId6" Type="http://schemas.openxmlformats.org/officeDocument/2006/relationships/oleObject" Target="../embeddings/oleObject27.bin"/><Relationship Id="rId7" Type="http://schemas.openxmlformats.org/officeDocument/2006/relationships/oleObject" Target="../embeddings/oleObject28.bin"/><Relationship Id="rId8" Type="http://schemas.openxmlformats.org/officeDocument/2006/relationships/oleObject" Target="../embeddings/oleObject29.bin"/><Relationship Id="rId9" Type="http://schemas.openxmlformats.org/officeDocument/2006/relationships/oleObject" Target="../embeddings/oleObject30.bin"/><Relationship Id="rId10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AS APLICAÇÕES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5)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3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err="1">
                <a:latin typeface="Tw Cen MT"/>
                <a:ea typeface="ＭＳ Ｐゴシック" charset="0"/>
                <a:cs typeface="Tw Cen MT"/>
              </a:rPr>
              <a:t>BitTorrent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(3)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295400"/>
            <a:ext cx="8334375" cy="5060950"/>
          </a:xfrm>
          <a:noFill/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Ideias interessantes a reter do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BitTorrent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defRPr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Melhoria considerável na distribuição de ficheiros (diminuição do tempo de download) por descentralização e agregação do tráfego de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upload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disponível em cada parceiro</a:t>
            </a:r>
          </a:p>
          <a:p>
            <a:pPr eaLnBrk="1" hangingPunct="1">
              <a:defRPr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Esquema de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unshocked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vs.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optimistically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unshocked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peers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permite que escolhidos aleatoriamente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peers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disponíveis, quanto melhores fores as condições de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trading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no envio de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chunks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altruísmo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melhor as condições de também se receberem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chunks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  <a:p>
            <a:pPr lvl="1" eaLnBrk="1" hangingPunct="1">
              <a:defRPr/>
            </a:pPr>
            <a:r>
              <a:rPr lang="pt-PT" sz="1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Quem dá mais e mais rápido recebe mais e mais e mais rápido (TIT-for-TAT)</a:t>
            </a:r>
          </a:p>
          <a:p>
            <a:pPr lvl="1" eaLnBrk="1" hangingPunct="1">
              <a:defRPr/>
            </a:pPr>
            <a:r>
              <a:rPr lang="pt-PT" sz="1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que </a:t>
            </a:r>
            <a:r>
              <a:rPr lang="pt-PT" sz="16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tb</a:t>
            </a:r>
            <a:r>
              <a:rPr lang="pt-PT" sz="1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tende a provocar um </a:t>
            </a:r>
            <a:r>
              <a:rPr lang="pt-PT" sz="16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equilíbrio </a:t>
            </a:r>
            <a:r>
              <a:rPr lang="pt-PT" sz="1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na organização dos </a:t>
            </a:r>
            <a:r>
              <a:rPr lang="pt-PT" sz="16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peers</a:t>
            </a:r>
            <a:r>
              <a:rPr lang="pt-PT" sz="1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de acordo com o seu nível de </a:t>
            </a:r>
            <a:r>
              <a:rPr lang="ja-JP" altLang="pt-PT" sz="1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16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altruísmo</a:t>
            </a:r>
            <a:r>
              <a:rPr lang="ja-JP" altLang="pt-PT" sz="16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16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defRPr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Várias melhorias têm sido continuamente propostas em relação à ideia base (mini-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chunks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pipelining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random-first-selection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end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-game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mode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anti-snubbing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… </a:t>
            </a:r>
          </a:p>
          <a:p>
            <a:pPr eaLnBrk="1" hangingPunct="1">
              <a:defRPr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Investigação mais recente sobre a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protecção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do esquema de incentivos…</a:t>
            </a:r>
          </a:p>
        </p:txBody>
      </p:sp>
    </p:spTree>
    <p:extLst>
      <p:ext uri="{BB962C8B-B14F-4D97-AF65-F5344CB8AC3E}">
        <p14:creationId xmlns:p14="http://schemas.microsoft.com/office/powerpoint/2010/main" val="1908417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0" y="228600"/>
            <a:ext cx="8520113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Comparaç</a:t>
            </a:r>
            <a:r>
              <a:rPr lang="pt-PT" altLang="ja-JP" sz="2800" dirty="0">
                <a:latin typeface="Tw Cen MT"/>
                <a:ea typeface="ＭＳ Ｐゴシック" charset="0"/>
                <a:cs typeface="Tw Cen MT"/>
              </a:rPr>
              <a:t>ão de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 cliente/servidor e </a:t>
            </a:r>
            <a:r>
              <a:rPr lang="pt-PT" sz="2800" dirty="0" err="1">
                <a:latin typeface="Tw Cen MT"/>
                <a:ea typeface="ＭＳ Ｐゴシック" charset="0"/>
                <a:cs typeface="Tw Cen MT"/>
              </a:rPr>
              <a:t>arquitecturas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 P2P</a:t>
            </a:r>
          </a:p>
        </p:txBody>
      </p:sp>
      <p:sp>
        <p:nvSpPr>
          <p:cNvPr id="1249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750" y="1190625"/>
            <a:ext cx="8258175" cy="1143000"/>
          </a:xfrm>
        </p:spPr>
        <p:txBody>
          <a:bodyPr>
            <a:normAutofit/>
          </a:bodyPr>
          <a:lstStyle/>
          <a:p>
            <a:pPr eaLnBrk="1" hangingPunct="1">
              <a:buFont typeface="Wingdings" charset="0"/>
              <a:buNone/>
            </a:pP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Quando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demora transmitir um ficheiro F para N n</a:t>
            </a:r>
            <a:r>
              <a:rPr lang="pt-PT" altLang="ja-JP" sz="2800" dirty="0">
                <a:latin typeface="Tw Cen MT"/>
                <a:ea typeface="ＭＳ Ｐゴシック" charset="0"/>
                <a:cs typeface="Tw Cen MT"/>
              </a:rPr>
              <a:t>ós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?</a:t>
            </a:r>
          </a:p>
        </p:txBody>
      </p:sp>
      <p:sp>
        <p:nvSpPr>
          <p:cNvPr id="124936" name="Freeform 4"/>
          <p:cNvSpPr>
            <a:spLocks/>
          </p:cNvSpPr>
          <p:nvPr/>
        </p:nvSpPr>
        <p:spPr bwMode="auto">
          <a:xfrm>
            <a:off x="2362200" y="3810000"/>
            <a:ext cx="3775075" cy="2146300"/>
          </a:xfrm>
          <a:custGeom>
            <a:avLst/>
            <a:gdLst>
              <a:gd name="T0" fmla="*/ 698330 w 1292"/>
              <a:gd name="T1" fmla="*/ 11971 h 1255"/>
              <a:gd name="T2" fmla="*/ 102266 w 1292"/>
              <a:gd name="T3" fmla="*/ 268501 h 1255"/>
              <a:gd name="T4" fmla="*/ 84735 w 1292"/>
              <a:gd name="T5" fmla="*/ 894434 h 1255"/>
              <a:gd name="T6" fmla="*/ 154860 w 1292"/>
              <a:gd name="T7" fmla="*/ 1417755 h 1255"/>
              <a:gd name="T8" fmla="*/ 715862 w 1292"/>
              <a:gd name="T9" fmla="*/ 1489584 h 1255"/>
              <a:gd name="T10" fmla="*/ 1890459 w 1292"/>
              <a:gd name="T11" fmla="*/ 1930815 h 1255"/>
              <a:gd name="T12" fmla="*/ 2907275 w 1292"/>
              <a:gd name="T13" fmla="*/ 2115516 h 1255"/>
              <a:gd name="T14" fmla="*/ 3503340 w 1292"/>
              <a:gd name="T15" fmla="*/ 1746113 h 1255"/>
              <a:gd name="T16" fmla="*/ 3713715 w 1292"/>
              <a:gd name="T17" fmla="*/ 761039 h 1255"/>
              <a:gd name="T18" fmla="*/ 3520871 w 1292"/>
              <a:gd name="T19" fmla="*/ 360852 h 1255"/>
              <a:gd name="T20" fmla="*/ 2188492 w 1292"/>
              <a:gd name="T21" fmla="*/ 196673 h 1255"/>
              <a:gd name="T22" fmla="*/ 698330 w 1292"/>
              <a:gd name="T23" fmla="*/ 11971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24937" name="Group 5"/>
          <p:cNvGrpSpPr>
            <a:grpSpLocks/>
          </p:cNvGrpSpPr>
          <p:nvPr/>
        </p:nvGrpSpPr>
        <p:grpSpPr bwMode="auto">
          <a:xfrm>
            <a:off x="1600200" y="2590800"/>
            <a:ext cx="538163" cy="885825"/>
            <a:chOff x="4180" y="783"/>
            <a:chExt cx="150" cy="307"/>
          </a:xfrm>
        </p:grpSpPr>
        <p:sp>
          <p:nvSpPr>
            <p:cNvPr id="124968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4969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4970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4971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4972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4973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4974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4975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24938" name="Line 14"/>
          <p:cNvSpPr>
            <a:spLocks noChangeShapeType="1"/>
          </p:cNvSpPr>
          <p:nvPr/>
        </p:nvSpPr>
        <p:spPr bwMode="auto">
          <a:xfrm>
            <a:off x="1866900" y="3460750"/>
            <a:ext cx="800100" cy="501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39" name="Text Box 15"/>
          <p:cNvSpPr txBox="1">
            <a:spLocks noChangeArrowheads="1"/>
          </p:cNvSpPr>
          <p:nvPr/>
        </p:nvSpPr>
        <p:spPr bwMode="auto">
          <a:xfrm>
            <a:off x="2227263" y="3128963"/>
            <a:ext cx="3370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u</a:t>
            </a:r>
            <a:r>
              <a:rPr lang="en-US" sz="1800" u="none" baseline="-25000">
                <a:latin typeface="Tw Cen MT"/>
                <a:cs typeface="Tw Cen MT"/>
              </a:rPr>
              <a:t>s</a:t>
            </a:r>
          </a:p>
        </p:txBody>
      </p:sp>
      <p:graphicFrame>
        <p:nvGraphicFramePr>
          <p:cNvPr id="1249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90850"/>
              </p:ext>
            </p:extLst>
          </p:nvPr>
        </p:nvGraphicFramePr>
        <p:xfrm>
          <a:off x="3179763" y="2595563"/>
          <a:ext cx="54768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9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2595563"/>
                        <a:ext cx="54768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940" name="Line 17"/>
          <p:cNvSpPr>
            <a:spLocks noChangeShapeType="1"/>
          </p:cNvSpPr>
          <p:nvPr/>
        </p:nvSpPr>
        <p:spPr bwMode="auto">
          <a:xfrm>
            <a:off x="3540125" y="2992438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41" name="Line 18"/>
          <p:cNvSpPr>
            <a:spLocks noChangeShapeType="1"/>
          </p:cNvSpPr>
          <p:nvPr/>
        </p:nvSpPr>
        <p:spPr bwMode="auto">
          <a:xfrm flipH="1" flipV="1">
            <a:off x="3336925" y="2982913"/>
            <a:ext cx="228600" cy="88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42" name="Text Box 19"/>
          <p:cNvSpPr txBox="1">
            <a:spLocks noChangeArrowheads="1"/>
          </p:cNvSpPr>
          <p:nvPr/>
        </p:nvSpPr>
        <p:spPr bwMode="auto">
          <a:xfrm>
            <a:off x="4173538" y="3217863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u</a:t>
            </a:r>
            <a:r>
              <a:rPr lang="en-US" sz="1800" i="1" u="none" baseline="-25000">
                <a:latin typeface="Tw Cen MT"/>
                <a:cs typeface="Tw Cen MT"/>
              </a:rPr>
              <a:t>2</a:t>
            </a:r>
          </a:p>
        </p:txBody>
      </p:sp>
      <p:sp>
        <p:nvSpPr>
          <p:cNvPr id="124943" name="Text Box 20"/>
          <p:cNvSpPr txBox="1">
            <a:spLocks noChangeArrowheads="1"/>
          </p:cNvSpPr>
          <p:nvPr/>
        </p:nvSpPr>
        <p:spPr bwMode="auto">
          <a:xfrm>
            <a:off x="3581400" y="32527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d</a:t>
            </a:r>
            <a:r>
              <a:rPr lang="en-US" sz="1800" i="1" u="none" baseline="-25000">
                <a:latin typeface="Tw Cen MT"/>
                <a:cs typeface="Tw Cen MT"/>
              </a:rPr>
              <a:t>1</a:t>
            </a:r>
          </a:p>
        </p:txBody>
      </p:sp>
      <p:graphicFrame>
        <p:nvGraphicFramePr>
          <p:cNvPr id="1249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940703"/>
              </p:ext>
            </p:extLst>
          </p:nvPr>
        </p:nvGraphicFramePr>
        <p:xfrm>
          <a:off x="4603750" y="2562225"/>
          <a:ext cx="5730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0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2562225"/>
                        <a:ext cx="573088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944" name="Line 22"/>
          <p:cNvSpPr>
            <a:spLocks noChangeShapeType="1"/>
          </p:cNvSpPr>
          <p:nvPr/>
        </p:nvSpPr>
        <p:spPr bwMode="auto">
          <a:xfrm flipV="1">
            <a:off x="4386263" y="3021013"/>
            <a:ext cx="317500" cy="1042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45" name="Line 23"/>
          <p:cNvSpPr>
            <a:spLocks noChangeShapeType="1"/>
          </p:cNvSpPr>
          <p:nvPr/>
        </p:nvSpPr>
        <p:spPr bwMode="auto">
          <a:xfrm flipH="1">
            <a:off x="4576763" y="3100388"/>
            <a:ext cx="330200" cy="1052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46" name="Text Box 24"/>
          <p:cNvSpPr txBox="1">
            <a:spLocks noChangeArrowheads="1"/>
          </p:cNvSpPr>
          <p:nvPr/>
        </p:nvSpPr>
        <p:spPr bwMode="auto">
          <a:xfrm>
            <a:off x="4711700" y="3403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d</a:t>
            </a:r>
            <a:r>
              <a:rPr lang="en-US" sz="1800" i="1" u="none" baseline="-25000">
                <a:latin typeface="Tw Cen MT"/>
                <a:cs typeface="Tw Cen MT"/>
              </a:rPr>
              <a:t>2</a:t>
            </a:r>
          </a:p>
        </p:txBody>
      </p:sp>
      <p:sp>
        <p:nvSpPr>
          <p:cNvPr id="124947" name="Text Box 25"/>
          <p:cNvSpPr txBox="1">
            <a:spLocks noChangeArrowheads="1"/>
          </p:cNvSpPr>
          <p:nvPr/>
        </p:nvSpPr>
        <p:spPr bwMode="auto">
          <a:xfrm>
            <a:off x="3128963" y="32527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u</a:t>
            </a:r>
            <a:r>
              <a:rPr lang="en-US" sz="1800" i="1" u="none" baseline="-25000">
                <a:latin typeface="Tw Cen MT"/>
                <a:cs typeface="Tw Cen MT"/>
              </a:rPr>
              <a:t>1</a:t>
            </a:r>
          </a:p>
        </p:txBody>
      </p:sp>
      <p:sp>
        <p:nvSpPr>
          <p:cNvPr id="124948" name="Oval 26"/>
          <p:cNvSpPr>
            <a:spLocks noChangeArrowheads="1"/>
          </p:cNvSpPr>
          <p:nvPr/>
        </p:nvSpPr>
        <p:spPr bwMode="auto">
          <a:xfrm>
            <a:off x="2646363" y="5386388"/>
            <a:ext cx="112712" cy="123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49" name="Oval 27"/>
          <p:cNvSpPr>
            <a:spLocks noChangeArrowheads="1"/>
          </p:cNvSpPr>
          <p:nvPr/>
        </p:nvSpPr>
        <p:spPr bwMode="auto">
          <a:xfrm>
            <a:off x="3349625" y="5700713"/>
            <a:ext cx="112713" cy="123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50" name="Oval 28"/>
          <p:cNvSpPr>
            <a:spLocks noChangeArrowheads="1"/>
          </p:cNvSpPr>
          <p:nvPr/>
        </p:nvSpPr>
        <p:spPr bwMode="auto">
          <a:xfrm>
            <a:off x="3822700" y="5908675"/>
            <a:ext cx="112713" cy="123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51" name="Oval 29"/>
          <p:cNvSpPr>
            <a:spLocks noChangeArrowheads="1"/>
          </p:cNvSpPr>
          <p:nvPr/>
        </p:nvSpPr>
        <p:spPr bwMode="auto">
          <a:xfrm>
            <a:off x="4541838" y="6026150"/>
            <a:ext cx="112712" cy="123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52" name="Oval 30"/>
          <p:cNvSpPr>
            <a:spLocks noChangeArrowheads="1"/>
          </p:cNvSpPr>
          <p:nvPr/>
        </p:nvSpPr>
        <p:spPr bwMode="auto">
          <a:xfrm>
            <a:off x="5443538" y="6113463"/>
            <a:ext cx="112712" cy="123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53" name="Oval 31"/>
          <p:cNvSpPr>
            <a:spLocks noChangeArrowheads="1"/>
          </p:cNvSpPr>
          <p:nvPr/>
        </p:nvSpPr>
        <p:spPr bwMode="auto">
          <a:xfrm>
            <a:off x="6046788" y="5867400"/>
            <a:ext cx="112712" cy="123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54" name="Oval 32"/>
          <p:cNvSpPr>
            <a:spLocks noChangeArrowheads="1"/>
          </p:cNvSpPr>
          <p:nvPr/>
        </p:nvSpPr>
        <p:spPr bwMode="auto">
          <a:xfrm>
            <a:off x="6261100" y="5194300"/>
            <a:ext cx="112713" cy="123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55" name="Oval 33"/>
          <p:cNvSpPr>
            <a:spLocks noChangeArrowheads="1"/>
          </p:cNvSpPr>
          <p:nvPr/>
        </p:nvSpPr>
        <p:spPr bwMode="auto">
          <a:xfrm>
            <a:off x="5437188" y="3763963"/>
            <a:ext cx="112712" cy="123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56" name="Oval 34"/>
          <p:cNvSpPr>
            <a:spLocks noChangeArrowheads="1"/>
          </p:cNvSpPr>
          <p:nvPr/>
        </p:nvSpPr>
        <p:spPr bwMode="auto">
          <a:xfrm>
            <a:off x="6337300" y="4598988"/>
            <a:ext cx="112713" cy="1238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aphicFrame>
        <p:nvGraphicFramePr>
          <p:cNvPr id="1249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745129"/>
              </p:ext>
            </p:extLst>
          </p:nvPr>
        </p:nvGraphicFramePr>
        <p:xfrm>
          <a:off x="838200" y="4495800"/>
          <a:ext cx="5667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1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495800"/>
                        <a:ext cx="5667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957" name="Line 36"/>
          <p:cNvSpPr>
            <a:spLocks noChangeShapeType="1"/>
          </p:cNvSpPr>
          <p:nvPr/>
        </p:nvSpPr>
        <p:spPr bwMode="auto">
          <a:xfrm flipV="1">
            <a:off x="1295400" y="4371975"/>
            <a:ext cx="1144588" cy="200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58" name="Line 37"/>
          <p:cNvSpPr>
            <a:spLocks noChangeShapeType="1"/>
          </p:cNvSpPr>
          <p:nvPr/>
        </p:nvSpPr>
        <p:spPr bwMode="auto">
          <a:xfrm flipH="1">
            <a:off x="1371600" y="4572000"/>
            <a:ext cx="1066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59" name="Text Box 38"/>
          <p:cNvSpPr txBox="1">
            <a:spLocks noChangeArrowheads="1"/>
          </p:cNvSpPr>
          <p:nvPr/>
        </p:nvSpPr>
        <p:spPr bwMode="auto">
          <a:xfrm>
            <a:off x="1676400" y="46482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 dirty="0" err="1">
                <a:latin typeface="Tw Cen MT"/>
                <a:cs typeface="Tw Cen MT"/>
              </a:rPr>
              <a:t>d</a:t>
            </a:r>
            <a:r>
              <a:rPr lang="en-US" sz="1800" i="1" u="none" baseline="-25000" dirty="0" err="1" smtClean="0">
                <a:latin typeface="Tw Cen MT"/>
                <a:cs typeface="Tw Cen MT"/>
              </a:rPr>
              <a:t>N</a:t>
            </a:r>
            <a:endParaRPr lang="en-US" sz="1800" i="1" u="none" baseline="-25000" dirty="0">
              <a:latin typeface="Tw Cen MT"/>
              <a:cs typeface="Tw Cen MT"/>
            </a:endParaRPr>
          </a:p>
        </p:txBody>
      </p:sp>
      <p:sp>
        <p:nvSpPr>
          <p:cNvPr id="124960" name="Text Box 39"/>
          <p:cNvSpPr txBox="1">
            <a:spLocks noChangeArrowheads="1"/>
          </p:cNvSpPr>
          <p:nvPr/>
        </p:nvSpPr>
        <p:spPr bwMode="auto">
          <a:xfrm>
            <a:off x="1600200" y="40386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 dirty="0" err="1">
                <a:latin typeface="Tw Cen MT"/>
                <a:cs typeface="Tw Cen MT"/>
              </a:rPr>
              <a:t>u</a:t>
            </a:r>
            <a:r>
              <a:rPr lang="en-US" sz="1800" i="1" u="none" baseline="-25000" dirty="0" err="1" smtClean="0">
                <a:latin typeface="Tw Cen MT"/>
                <a:cs typeface="Tw Cen MT"/>
              </a:rPr>
              <a:t>N</a:t>
            </a:r>
            <a:endParaRPr lang="en-US" sz="1800" i="1" u="none" baseline="-25000" dirty="0">
              <a:latin typeface="Tw Cen MT"/>
              <a:cs typeface="Tw Cen MT"/>
            </a:endParaRPr>
          </a:p>
        </p:txBody>
      </p:sp>
      <p:sp>
        <p:nvSpPr>
          <p:cNvPr id="124961" name="Text Box 40"/>
          <p:cNvSpPr txBox="1">
            <a:spLocks noChangeArrowheads="1"/>
          </p:cNvSpPr>
          <p:nvPr/>
        </p:nvSpPr>
        <p:spPr bwMode="auto">
          <a:xfrm>
            <a:off x="1490663" y="2206625"/>
            <a:ext cx="1173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none">
                <a:latin typeface="Tw Cen MT"/>
                <a:cs typeface="Tw Cen MT"/>
              </a:rPr>
              <a:t>Servidor</a:t>
            </a:r>
            <a:endParaRPr lang="en-US" sz="1800" u="none" baseline="-25000">
              <a:latin typeface="Tw Cen MT"/>
              <a:cs typeface="Tw Cen MT"/>
            </a:endParaRPr>
          </a:p>
        </p:txBody>
      </p:sp>
      <p:sp>
        <p:nvSpPr>
          <p:cNvPr id="124962" name="Text Box 41"/>
          <p:cNvSpPr txBox="1">
            <a:spLocks noChangeArrowheads="1"/>
          </p:cNvSpPr>
          <p:nvPr/>
        </p:nvSpPr>
        <p:spPr bwMode="auto">
          <a:xfrm>
            <a:off x="3124200" y="43434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800" u="none">
                <a:latin typeface="Tw Cen MT"/>
                <a:cs typeface="Tw Cen MT"/>
              </a:rPr>
              <a:t>Network (com capacidade abundante)</a:t>
            </a:r>
          </a:p>
        </p:txBody>
      </p:sp>
      <p:sp>
        <p:nvSpPr>
          <p:cNvPr id="124963" name="AutoShape 42"/>
          <p:cNvSpPr>
            <a:spLocks noChangeArrowheads="1"/>
          </p:cNvSpPr>
          <p:nvPr/>
        </p:nvSpPr>
        <p:spPr bwMode="auto">
          <a:xfrm>
            <a:off x="947738" y="2586038"/>
            <a:ext cx="527050" cy="825500"/>
          </a:xfrm>
          <a:prstGeom prst="can">
            <a:avLst>
              <a:gd name="adj" fmla="val 39157"/>
            </a:avLst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4964" name="Text Box 43"/>
          <p:cNvSpPr txBox="1">
            <a:spLocks noChangeArrowheads="1"/>
          </p:cNvSpPr>
          <p:nvPr/>
        </p:nvSpPr>
        <p:spPr bwMode="auto">
          <a:xfrm>
            <a:off x="228600" y="3505200"/>
            <a:ext cx="16589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pt-PT" sz="1800" u="none">
                <a:latin typeface="Tw Cen MT"/>
                <a:cs typeface="Tw Cen MT"/>
              </a:rPr>
              <a:t>Ficheiro com </a:t>
            </a:r>
            <a:r>
              <a:rPr lang="pt-PT" sz="1800" i="1" u="none">
                <a:latin typeface="Tw Cen MT"/>
                <a:cs typeface="Tw Cen MT"/>
              </a:rPr>
              <a:t>F bits</a:t>
            </a:r>
            <a:endParaRPr lang="pt-PT" sz="1800" i="1" u="none" baseline="-25000">
              <a:latin typeface="Tw Cen MT"/>
              <a:cs typeface="Tw Cen MT"/>
            </a:endParaRPr>
          </a:p>
        </p:txBody>
      </p:sp>
      <p:sp>
        <p:nvSpPr>
          <p:cNvPr id="124965" name="Text Box 44"/>
          <p:cNvSpPr txBox="1">
            <a:spLocks noChangeArrowheads="1"/>
          </p:cNvSpPr>
          <p:nvPr/>
        </p:nvSpPr>
        <p:spPr bwMode="auto">
          <a:xfrm>
            <a:off x="6248400" y="1905000"/>
            <a:ext cx="2590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i="1" u="none" dirty="0">
                <a:solidFill>
                  <a:srgbClr val="FF3300"/>
                </a:solidFill>
                <a:latin typeface="Tw Cen MT"/>
                <a:cs typeface="Tw Cen MT"/>
              </a:rPr>
              <a:t>u</a:t>
            </a:r>
            <a:r>
              <a:rPr lang="en-US" sz="2000" i="1" u="none" baseline="-25000" dirty="0">
                <a:solidFill>
                  <a:srgbClr val="FF3300"/>
                </a:solidFill>
                <a:latin typeface="Tw Cen MT"/>
                <a:cs typeface="Tw Cen MT"/>
              </a:rPr>
              <a:t>s</a:t>
            </a:r>
            <a:r>
              <a:rPr lang="en-US" sz="2000" i="1" u="none" dirty="0">
                <a:solidFill>
                  <a:srgbClr val="FF3300"/>
                </a:solidFill>
                <a:latin typeface="Tw Cen MT"/>
                <a:cs typeface="Tw Cen MT"/>
              </a:rPr>
              <a:t>: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i="1" u="none" dirty="0">
                <a:latin typeface="Tw Cen MT"/>
                <a:cs typeface="Tw Cen MT"/>
              </a:rPr>
              <a:t>server upload bandwidth</a:t>
            </a:r>
          </a:p>
        </p:txBody>
      </p:sp>
      <p:sp>
        <p:nvSpPr>
          <p:cNvPr id="124966" name="Text Box 45"/>
          <p:cNvSpPr txBox="1">
            <a:spLocks noChangeArrowheads="1"/>
          </p:cNvSpPr>
          <p:nvPr/>
        </p:nvSpPr>
        <p:spPr bwMode="auto">
          <a:xfrm>
            <a:off x="6275388" y="2646363"/>
            <a:ext cx="2590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i="1" u="none" dirty="0" err="1">
                <a:solidFill>
                  <a:srgbClr val="FF3300"/>
                </a:solidFill>
                <a:latin typeface="Tw Cen MT"/>
                <a:cs typeface="Tw Cen MT"/>
              </a:rPr>
              <a:t>u</a:t>
            </a:r>
            <a:r>
              <a:rPr lang="en-US" sz="2000" i="1" u="none" baseline="-25000" dirty="0" err="1">
                <a:solidFill>
                  <a:srgbClr val="FF3300"/>
                </a:solidFill>
                <a:latin typeface="Tw Cen MT"/>
                <a:cs typeface="Tw Cen MT"/>
              </a:rPr>
              <a:t>i</a:t>
            </a:r>
            <a:r>
              <a:rPr lang="en-US" sz="2000" i="1" u="none" dirty="0">
                <a:solidFill>
                  <a:srgbClr val="FF3300"/>
                </a:solidFill>
                <a:latin typeface="Tw Cen MT"/>
                <a:cs typeface="Tw Cen MT"/>
              </a:rPr>
              <a:t>: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i="1" u="none" dirty="0">
                <a:latin typeface="Tw Cen MT"/>
                <a:cs typeface="Tw Cen MT"/>
              </a:rPr>
              <a:t>client/peer </a:t>
            </a:r>
            <a:r>
              <a:rPr lang="en-US" sz="2000" i="1" u="none" dirty="0" err="1">
                <a:latin typeface="Tw Cen MT"/>
                <a:cs typeface="Tw Cen MT"/>
              </a:rPr>
              <a:t>i</a:t>
            </a:r>
            <a:r>
              <a:rPr lang="en-US" sz="2000" i="1" u="none" dirty="0">
                <a:latin typeface="Tw Cen MT"/>
                <a:cs typeface="Tw Cen MT"/>
              </a:rPr>
              <a:t> upload bandwidth</a:t>
            </a:r>
          </a:p>
        </p:txBody>
      </p:sp>
      <p:sp>
        <p:nvSpPr>
          <p:cNvPr id="124967" name="Text Box 46"/>
          <p:cNvSpPr txBox="1">
            <a:spLocks noChangeArrowheads="1"/>
          </p:cNvSpPr>
          <p:nvPr/>
        </p:nvSpPr>
        <p:spPr bwMode="auto">
          <a:xfrm>
            <a:off x="6302375" y="3390900"/>
            <a:ext cx="2590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i="1" u="none" dirty="0">
                <a:solidFill>
                  <a:srgbClr val="FF3300"/>
                </a:solidFill>
                <a:latin typeface="Tw Cen MT"/>
                <a:cs typeface="Tw Cen MT"/>
              </a:rPr>
              <a:t>d</a:t>
            </a:r>
            <a:r>
              <a:rPr lang="en-US" sz="2000" i="1" u="none" baseline="-25000" dirty="0">
                <a:solidFill>
                  <a:srgbClr val="FF3300"/>
                </a:solidFill>
                <a:latin typeface="Tw Cen MT"/>
                <a:cs typeface="Tw Cen MT"/>
              </a:rPr>
              <a:t>i</a:t>
            </a:r>
            <a:r>
              <a:rPr lang="en-US" sz="2000" i="1" u="none" dirty="0">
                <a:solidFill>
                  <a:srgbClr val="FF3300"/>
                </a:solidFill>
                <a:latin typeface="Tw Cen MT"/>
                <a:cs typeface="Tw Cen MT"/>
              </a:rPr>
              <a:t>: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i="1" u="none" dirty="0">
                <a:latin typeface="Tw Cen MT"/>
                <a:cs typeface="Tw Cen MT"/>
              </a:rPr>
              <a:t>client/peer </a:t>
            </a:r>
            <a:r>
              <a:rPr lang="en-US" sz="2000" i="1" u="none" dirty="0" err="1">
                <a:latin typeface="Tw Cen MT"/>
                <a:cs typeface="Tw Cen MT"/>
              </a:rPr>
              <a:t>i</a:t>
            </a:r>
            <a:r>
              <a:rPr lang="en-US" sz="2000" i="1" u="none" dirty="0">
                <a:latin typeface="Tw Cen MT"/>
                <a:cs typeface="Tw Cen MT"/>
              </a:rPr>
              <a:t> download bandwidth</a:t>
            </a:r>
            <a:endParaRPr lang="en-US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193737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93150" cy="685800"/>
          </a:xfrm>
        </p:spPr>
        <p:txBody>
          <a:bodyPr>
            <a:noAutofit/>
          </a:bodyPr>
          <a:lstStyle/>
          <a:p>
            <a:pPr eaLnBrk="1" hangingPunct="1"/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D</a:t>
            </a:r>
            <a:r>
              <a:rPr lang="pt-PT" sz="3600" dirty="0" smtClean="0">
                <a:latin typeface="Tw Cen MT"/>
                <a:ea typeface="ＭＳ Ｐゴシック" charset="0"/>
                <a:cs typeface="Tw Cen MT"/>
              </a:rPr>
              <a:t>istribuiç</a:t>
            </a:r>
            <a:r>
              <a:rPr lang="pt-PT" altLang="ja-JP" sz="3600" dirty="0" smtClean="0">
                <a:latin typeface="Tw Cen MT"/>
                <a:ea typeface="ＭＳ Ｐゴシック" charset="0"/>
                <a:cs typeface="Tw Cen MT"/>
              </a:rPr>
              <a:t>ão </a:t>
            </a:r>
            <a:r>
              <a:rPr lang="pt-PT" altLang="ja-JP" sz="3600" dirty="0">
                <a:latin typeface="Tw Cen MT"/>
                <a:ea typeface="ＭＳ Ｐゴシック" charset="0"/>
                <a:cs typeface="Tw Cen MT"/>
              </a:rPr>
              <a:t>de um ficheiro F com um servidor</a:t>
            </a:r>
            <a:endParaRPr lang="pt-PT" sz="36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25959" name="Freeform 3"/>
          <p:cNvSpPr>
            <a:spLocks/>
          </p:cNvSpPr>
          <p:nvPr/>
        </p:nvSpPr>
        <p:spPr bwMode="auto">
          <a:xfrm>
            <a:off x="5807075" y="2316163"/>
            <a:ext cx="2497138" cy="1677987"/>
          </a:xfrm>
          <a:custGeom>
            <a:avLst/>
            <a:gdLst>
              <a:gd name="T0" fmla="*/ 461932 w 1292"/>
              <a:gd name="T1" fmla="*/ 9359 h 1255"/>
              <a:gd name="T2" fmla="*/ 67647 w 1292"/>
              <a:gd name="T3" fmla="*/ 209916 h 1255"/>
              <a:gd name="T4" fmla="*/ 56050 w 1292"/>
              <a:gd name="T5" fmla="*/ 699273 h 1255"/>
              <a:gd name="T6" fmla="*/ 102437 w 1292"/>
              <a:gd name="T7" fmla="*/ 1108407 h 1255"/>
              <a:gd name="T8" fmla="*/ 473528 w 1292"/>
              <a:gd name="T9" fmla="*/ 1164563 h 1255"/>
              <a:gd name="T10" fmla="*/ 1250502 w 1292"/>
              <a:gd name="T11" fmla="*/ 1509520 h 1255"/>
              <a:gd name="T12" fmla="*/ 1923106 w 1292"/>
              <a:gd name="T13" fmla="*/ 1653920 h 1255"/>
              <a:gd name="T14" fmla="*/ 2317390 w 1292"/>
              <a:gd name="T15" fmla="*/ 1365119 h 1255"/>
              <a:gd name="T16" fmla="*/ 2456550 w 1292"/>
              <a:gd name="T17" fmla="*/ 594983 h 1255"/>
              <a:gd name="T18" fmla="*/ 2328987 w 1292"/>
              <a:gd name="T19" fmla="*/ 282116 h 1255"/>
              <a:gd name="T20" fmla="*/ 1447644 w 1292"/>
              <a:gd name="T21" fmla="*/ 153760 h 1255"/>
              <a:gd name="T22" fmla="*/ 461932 w 1292"/>
              <a:gd name="T23" fmla="*/ 9359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25960" name="Group 4"/>
          <p:cNvGrpSpPr>
            <a:grpSpLocks/>
          </p:cNvGrpSpPr>
          <p:nvPr/>
        </p:nvGrpSpPr>
        <p:grpSpPr bwMode="auto">
          <a:xfrm>
            <a:off x="5264150" y="1651000"/>
            <a:ext cx="355600" cy="692150"/>
            <a:chOff x="4180" y="783"/>
            <a:chExt cx="150" cy="307"/>
          </a:xfrm>
        </p:grpSpPr>
        <p:sp>
          <p:nvSpPr>
            <p:cNvPr id="125997" name="AutoShape 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5998" name="Rectangle 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5999" name="Rectangle 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6000" name="AutoShape 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6001" name="Line 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6002" name="Line 1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6003" name="Rectangle 1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6004" name="Rectangle 1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25961" name="Line 13"/>
          <p:cNvSpPr>
            <a:spLocks noChangeShapeType="1"/>
          </p:cNvSpPr>
          <p:nvPr/>
        </p:nvSpPr>
        <p:spPr bwMode="auto">
          <a:xfrm>
            <a:off x="5440363" y="2332038"/>
            <a:ext cx="531812" cy="24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62" name="Text Box 14"/>
          <p:cNvSpPr txBox="1">
            <a:spLocks noChangeArrowheads="1"/>
          </p:cNvSpPr>
          <p:nvPr/>
        </p:nvSpPr>
        <p:spPr bwMode="auto">
          <a:xfrm>
            <a:off x="5678488" y="2071688"/>
            <a:ext cx="3370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u</a:t>
            </a:r>
            <a:r>
              <a:rPr lang="en-US" sz="1800" u="none" baseline="-25000">
                <a:latin typeface="Tw Cen MT"/>
                <a:cs typeface="Tw Cen MT"/>
              </a:rPr>
              <a:t>s</a:t>
            </a:r>
          </a:p>
        </p:txBody>
      </p:sp>
      <p:graphicFrame>
        <p:nvGraphicFramePr>
          <p:cNvPr id="1259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136064"/>
              </p:ext>
            </p:extLst>
          </p:nvPr>
        </p:nvGraphicFramePr>
        <p:xfrm>
          <a:off x="6346825" y="1366838"/>
          <a:ext cx="36353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3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6825" y="1366838"/>
                        <a:ext cx="363538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963" name="Line 16"/>
          <p:cNvSpPr>
            <a:spLocks noChangeShapeType="1"/>
          </p:cNvSpPr>
          <p:nvPr/>
        </p:nvSpPr>
        <p:spPr bwMode="auto">
          <a:xfrm>
            <a:off x="6586538" y="1677988"/>
            <a:ext cx="150812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64" name="Line 17"/>
          <p:cNvSpPr>
            <a:spLocks noChangeShapeType="1"/>
          </p:cNvSpPr>
          <p:nvPr/>
        </p:nvSpPr>
        <p:spPr bwMode="auto">
          <a:xfrm flipH="1" flipV="1">
            <a:off x="6451600" y="1670050"/>
            <a:ext cx="150813" cy="695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65" name="Text Box 18"/>
          <p:cNvSpPr txBox="1">
            <a:spLocks noChangeArrowheads="1"/>
          </p:cNvSpPr>
          <p:nvPr/>
        </p:nvSpPr>
        <p:spPr bwMode="auto">
          <a:xfrm>
            <a:off x="6938963" y="1797050"/>
            <a:ext cx="555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u</a:t>
            </a:r>
            <a:r>
              <a:rPr lang="en-US" sz="1800" i="1" u="none" baseline="-25000">
                <a:latin typeface="Tw Cen MT"/>
                <a:cs typeface="Tw Cen MT"/>
              </a:rPr>
              <a:t>2</a:t>
            </a:r>
          </a:p>
        </p:txBody>
      </p:sp>
      <p:sp>
        <p:nvSpPr>
          <p:cNvPr id="125966" name="Text Box 19"/>
          <p:cNvSpPr txBox="1">
            <a:spLocks noChangeArrowheads="1"/>
          </p:cNvSpPr>
          <p:nvPr/>
        </p:nvSpPr>
        <p:spPr bwMode="auto">
          <a:xfrm>
            <a:off x="6613525" y="1881188"/>
            <a:ext cx="403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d</a:t>
            </a:r>
            <a:r>
              <a:rPr lang="en-US" sz="1800" i="1" u="none" baseline="-25000">
                <a:latin typeface="Tw Cen MT"/>
                <a:cs typeface="Tw Cen MT"/>
              </a:rPr>
              <a:t>1</a:t>
            </a:r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564703"/>
              </p:ext>
            </p:extLst>
          </p:nvPr>
        </p:nvGraphicFramePr>
        <p:xfrm>
          <a:off x="7289800" y="1341438"/>
          <a:ext cx="3794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4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9800" y="1341438"/>
                        <a:ext cx="37941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967" name="Line 21"/>
          <p:cNvSpPr>
            <a:spLocks noChangeShapeType="1"/>
          </p:cNvSpPr>
          <p:nvPr/>
        </p:nvSpPr>
        <p:spPr bwMode="auto">
          <a:xfrm flipV="1">
            <a:off x="7145338" y="1700213"/>
            <a:ext cx="211137" cy="814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68" name="Line 22"/>
          <p:cNvSpPr>
            <a:spLocks noChangeShapeType="1"/>
          </p:cNvSpPr>
          <p:nvPr/>
        </p:nvSpPr>
        <p:spPr bwMode="auto">
          <a:xfrm flipH="1">
            <a:off x="7272338" y="1762125"/>
            <a:ext cx="219075" cy="822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69" name="Text Box 23"/>
          <p:cNvSpPr txBox="1">
            <a:spLocks noChangeArrowheads="1"/>
          </p:cNvSpPr>
          <p:nvPr/>
        </p:nvSpPr>
        <p:spPr bwMode="auto">
          <a:xfrm>
            <a:off x="7361238" y="1998663"/>
            <a:ext cx="403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d</a:t>
            </a:r>
            <a:r>
              <a:rPr lang="en-US" sz="1800" i="1" u="none" baseline="-25000">
                <a:latin typeface="Tw Cen MT"/>
                <a:cs typeface="Tw Cen MT"/>
              </a:rPr>
              <a:t>2</a:t>
            </a:r>
          </a:p>
        </p:txBody>
      </p:sp>
      <p:sp>
        <p:nvSpPr>
          <p:cNvPr id="125970" name="Text Box 24"/>
          <p:cNvSpPr txBox="1">
            <a:spLocks noChangeArrowheads="1"/>
          </p:cNvSpPr>
          <p:nvPr/>
        </p:nvSpPr>
        <p:spPr bwMode="auto">
          <a:xfrm>
            <a:off x="6203950" y="1881188"/>
            <a:ext cx="512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u</a:t>
            </a:r>
            <a:r>
              <a:rPr lang="en-US" sz="1800" i="1" u="none" baseline="-25000">
                <a:latin typeface="Tw Cen MT"/>
                <a:cs typeface="Tw Cen MT"/>
              </a:rPr>
              <a:t>1</a:t>
            </a:r>
          </a:p>
        </p:txBody>
      </p:sp>
      <p:sp>
        <p:nvSpPr>
          <p:cNvPr id="125971" name="Oval 25"/>
          <p:cNvSpPr>
            <a:spLocks noChangeArrowheads="1"/>
          </p:cNvSpPr>
          <p:nvPr/>
        </p:nvSpPr>
        <p:spPr bwMode="auto">
          <a:xfrm>
            <a:off x="5994400" y="3548063"/>
            <a:ext cx="74613" cy="968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72" name="Oval 26"/>
          <p:cNvSpPr>
            <a:spLocks noChangeArrowheads="1"/>
          </p:cNvSpPr>
          <p:nvPr/>
        </p:nvSpPr>
        <p:spPr bwMode="auto">
          <a:xfrm>
            <a:off x="6459538" y="3794125"/>
            <a:ext cx="74612" cy="968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73" name="Oval 27"/>
          <p:cNvSpPr>
            <a:spLocks noChangeArrowheads="1"/>
          </p:cNvSpPr>
          <p:nvPr/>
        </p:nvSpPr>
        <p:spPr bwMode="auto">
          <a:xfrm>
            <a:off x="6773863" y="3956050"/>
            <a:ext cx="73025" cy="968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74" name="Oval 28"/>
          <p:cNvSpPr>
            <a:spLocks noChangeArrowheads="1"/>
          </p:cNvSpPr>
          <p:nvPr/>
        </p:nvSpPr>
        <p:spPr bwMode="auto">
          <a:xfrm>
            <a:off x="8245475" y="3924300"/>
            <a:ext cx="74613" cy="968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75" name="Oval 29"/>
          <p:cNvSpPr>
            <a:spLocks noChangeArrowheads="1"/>
          </p:cNvSpPr>
          <p:nvPr/>
        </p:nvSpPr>
        <p:spPr bwMode="auto">
          <a:xfrm>
            <a:off x="8386763" y="3398838"/>
            <a:ext cx="74612" cy="968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76" name="Oval 30"/>
          <p:cNvSpPr>
            <a:spLocks noChangeArrowheads="1"/>
          </p:cNvSpPr>
          <p:nvPr/>
        </p:nvSpPr>
        <p:spPr bwMode="auto">
          <a:xfrm>
            <a:off x="7842250" y="2281238"/>
            <a:ext cx="74613" cy="952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77" name="Oval 31"/>
          <p:cNvSpPr>
            <a:spLocks noChangeArrowheads="1"/>
          </p:cNvSpPr>
          <p:nvPr/>
        </p:nvSpPr>
        <p:spPr bwMode="auto">
          <a:xfrm>
            <a:off x="8437563" y="2933700"/>
            <a:ext cx="74612" cy="968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aphicFrame>
        <p:nvGraphicFramePr>
          <p:cNvPr id="1259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915975"/>
              </p:ext>
            </p:extLst>
          </p:nvPr>
        </p:nvGraphicFramePr>
        <p:xfrm>
          <a:off x="4795838" y="2865438"/>
          <a:ext cx="37465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5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838" y="2865438"/>
                        <a:ext cx="37465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978" name="Line 33"/>
          <p:cNvSpPr>
            <a:spLocks noChangeShapeType="1"/>
          </p:cNvSpPr>
          <p:nvPr/>
        </p:nvSpPr>
        <p:spPr bwMode="auto">
          <a:xfrm>
            <a:off x="5146675" y="3043238"/>
            <a:ext cx="67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79" name="Line 34"/>
          <p:cNvSpPr>
            <a:spLocks noChangeShapeType="1"/>
          </p:cNvSpPr>
          <p:nvPr/>
        </p:nvSpPr>
        <p:spPr bwMode="auto">
          <a:xfrm flipH="1">
            <a:off x="5183188" y="3159125"/>
            <a:ext cx="663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80" name="Text Box 35"/>
          <p:cNvSpPr txBox="1">
            <a:spLocks noChangeArrowheads="1"/>
          </p:cNvSpPr>
          <p:nvPr/>
        </p:nvSpPr>
        <p:spPr bwMode="auto">
          <a:xfrm>
            <a:off x="5272088" y="315753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u</a:t>
            </a:r>
            <a:r>
              <a:rPr lang="en-US" sz="1800" i="1" u="none" baseline="-25000">
                <a:latin typeface="Tw Cen MT"/>
                <a:cs typeface="Tw Cen MT"/>
              </a:rPr>
              <a:t>N</a:t>
            </a:r>
          </a:p>
        </p:txBody>
      </p:sp>
      <p:sp>
        <p:nvSpPr>
          <p:cNvPr id="125981" name="Text Box 36"/>
          <p:cNvSpPr txBox="1">
            <a:spLocks noChangeArrowheads="1"/>
          </p:cNvSpPr>
          <p:nvPr/>
        </p:nvSpPr>
        <p:spPr bwMode="auto">
          <a:xfrm>
            <a:off x="5273675" y="2690813"/>
            <a:ext cx="5286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d</a:t>
            </a:r>
            <a:r>
              <a:rPr lang="en-US" sz="1800" i="1" u="none" baseline="-25000">
                <a:latin typeface="Tw Cen MT"/>
                <a:cs typeface="Tw Cen MT"/>
              </a:rPr>
              <a:t>N</a:t>
            </a:r>
          </a:p>
        </p:txBody>
      </p:sp>
      <p:sp>
        <p:nvSpPr>
          <p:cNvPr id="125982" name="Text Box 37"/>
          <p:cNvSpPr txBox="1">
            <a:spLocks noChangeArrowheads="1"/>
          </p:cNvSpPr>
          <p:nvPr/>
        </p:nvSpPr>
        <p:spPr bwMode="auto">
          <a:xfrm>
            <a:off x="5081588" y="1295400"/>
            <a:ext cx="1011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i="1" u="none">
                <a:latin typeface="Tw Cen MT"/>
                <a:cs typeface="Tw Cen MT"/>
              </a:rPr>
              <a:t>Server</a:t>
            </a:r>
            <a:endParaRPr lang="en-US" sz="1800" u="none" baseline="-25000">
              <a:latin typeface="Tw Cen MT"/>
              <a:cs typeface="Tw Cen MT"/>
            </a:endParaRPr>
          </a:p>
        </p:txBody>
      </p:sp>
      <p:sp>
        <p:nvSpPr>
          <p:cNvPr id="125983" name="AutoShape 39"/>
          <p:cNvSpPr>
            <a:spLocks noChangeArrowheads="1"/>
          </p:cNvSpPr>
          <p:nvPr/>
        </p:nvSpPr>
        <p:spPr bwMode="auto">
          <a:xfrm>
            <a:off x="4832350" y="1647825"/>
            <a:ext cx="347663" cy="644525"/>
          </a:xfrm>
          <a:prstGeom prst="can">
            <a:avLst>
              <a:gd name="adj" fmla="val 46347"/>
            </a:avLst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84" name="Text Box 40"/>
          <p:cNvSpPr txBox="1">
            <a:spLocks noChangeArrowheads="1"/>
          </p:cNvSpPr>
          <p:nvPr/>
        </p:nvSpPr>
        <p:spPr bwMode="auto">
          <a:xfrm>
            <a:off x="4779963" y="1828800"/>
            <a:ext cx="411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i="1" u="none">
                <a:solidFill>
                  <a:schemeClr val="bg1"/>
                </a:solidFill>
                <a:latin typeface="Tw Cen MT"/>
                <a:cs typeface="Tw Cen MT"/>
              </a:rPr>
              <a:t>F</a:t>
            </a:r>
            <a:endParaRPr lang="en-US" sz="1800" i="1" u="none" baseline="-25000">
              <a:solidFill>
                <a:schemeClr val="bg1"/>
              </a:solidFill>
              <a:latin typeface="Tw Cen MT"/>
              <a:cs typeface="Tw Cen MT"/>
            </a:endParaRPr>
          </a:p>
        </p:txBody>
      </p:sp>
      <p:sp>
        <p:nvSpPr>
          <p:cNvPr id="125985" name="Rectangle 41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3760788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O servidor envia </a:t>
            </a:r>
            <a:r>
              <a:rPr lang="pt-PT" altLang="ja-JP" sz="2800" dirty="0">
                <a:latin typeface="Tw Cen MT"/>
                <a:ea typeface="ＭＳ Ｐゴシック" charset="0"/>
                <a:cs typeface="Tw Cen MT"/>
              </a:rPr>
              <a:t>N cópias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:</a:t>
            </a:r>
          </a:p>
          <a:p>
            <a:pPr lvl="1" eaLnBrk="1" hangingPunct="1"/>
            <a:r>
              <a:rPr lang="pt-PT" sz="2400" i="1" dirty="0" smtClean="0">
                <a:latin typeface="Tw Cen MT"/>
                <a:ea typeface="ＭＳ Ｐゴシック" charset="0"/>
                <a:cs typeface="Tw Cen MT"/>
              </a:rPr>
              <a:t>N.F</a:t>
            </a:r>
            <a:r>
              <a:rPr lang="pt-PT" sz="2400" i="1" dirty="0">
                <a:latin typeface="Tw Cen MT"/>
                <a:ea typeface="ＭＳ Ｐゴシック" charset="0"/>
                <a:cs typeface="Tw Cen MT"/>
              </a:rPr>
              <a:t>/</a:t>
            </a:r>
            <a:r>
              <a:rPr lang="pt-PT" sz="2400" i="1" dirty="0" err="1">
                <a:latin typeface="Tw Cen MT"/>
                <a:ea typeface="ＭＳ Ｐゴシック" charset="0"/>
                <a:cs typeface="Tw Cen MT"/>
              </a:rPr>
              <a:t>u</a:t>
            </a:r>
            <a:r>
              <a:rPr lang="pt-PT" sz="2400" i="1" baseline="-25000" dirty="0" err="1">
                <a:latin typeface="Tw Cen MT"/>
                <a:ea typeface="ＭＳ Ｐゴシック" charset="0"/>
                <a:cs typeface="Tw Cen MT"/>
              </a:rPr>
              <a:t>s</a:t>
            </a:r>
            <a:r>
              <a:rPr lang="pt-PT" sz="2400" baseline="-25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segundos</a:t>
            </a:r>
          </a:p>
          <a:p>
            <a:pPr eaLnBrk="1" hangingPunct="1"/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O cliente i leva F/</a:t>
            </a:r>
            <a:r>
              <a:rPr lang="pt-PT" sz="2800" dirty="0" err="1">
                <a:latin typeface="Tw Cen MT"/>
                <a:ea typeface="ＭＳ Ｐゴシック" charset="0"/>
                <a:cs typeface="Tw Cen MT"/>
              </a:rPr>
              <a:t>d</a:t>
            </a:r>
            <a:r>
              <a:rPr lang="pt-PT" sz="2800" baseline="-25000" dirty="0" err="1">
                <a:latin typeface="Tw Cen MT"/>
                <a:ea typeface="ＭＳ Ｐゴシック" charset="0"/>
                <a:cs typeface="Tw Cen MT"/>
              </a:rPr>
              <a:t>i</a:t>
            </a:r>
            <a:r>
              <a:rPr lang="pt-PT" sz="2800" baseline="-25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segundos para fazer o </a:t>
            </a:r>
            <a:r>
              <a:rPr lang="pt-PT" sz="2800" i="1" dirty="0">
                <a:latin typeface="Tw Cen MT"/>
                <a:ea typeface="ＭＳ Ｐゴシック" charset="0"/>
                <a:cs typeface="Tw Cen MT"/>
              </a:rPr>
              <a:t>download</a:t>
            </a:r>
            <a:endParaRPr lang="pt-PT" sz="2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43435" name="Text Box 43"/>
          <p:cNvSpPr txBox="1">
            <a:spLocks noChangeArrowheads="1"/>
          </p:cNvSpPr>
          <p:nvPr/>
        </p:nvSpPr>
        <p:spPr bwMode="auto">
          <a:xfrm>
            <a:off x="3228171" y="6227763"/>
            <a:ext cx="5257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u="none" dirty="0">
                <a:latin typeface="Tw Cen MT"/>
                <a:cs typeface="Tw Cen MT"/>
              </a:rPr>
              <a:t>Linear com N </a:t>
            </a:r>
            <a:r>
              <a:rPr lang="en-US" u="none" dirty="0" err="1" smtClean="0">
                <a:latin typeface="Tw Cen MT"/>
                <a:cs typeface="Tw Cen MT"/>
              </a:rPr>
              <a:t>para</a:t>
            </a:r>
            <a:r>
              <a:rPr lang="en-US" u="none" dirty="0" smtClean="0">
                <a:latin typeface="Tw Cen MT"/>
                <a:cs typeface="Tw Cen MT"/>
              </a:rPr>
              <a:t> N </a:t>
            </a:r>
            <a:r>
              <a:rPr lang="en-US" u="none" dirty="0" err="1" smtClean="0">
                <a:latin typeface="Tw Cen MT"/>
                <a:cs typeface="Tw Cen MT"/>
              </a:rPr>
              <a:t>grande</a:t>
            </a:r>
            <a:endParaRPr lang="en-US" u="none" dirty="0">
              <a:latin typeface="Tw Cen MT"/>
              <a:cs typeface="Tw Cen MT"/>
            </a:endParaRP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327563" y="4343400"/>
            <a:ext cx="8621958" cy="1798638"/>
            <a:chOff x="209" y="2550"/>
            <a:chExt cx="5272" cy="1133"/>
          </a:xfrm>
        </p:grpSpPr>
        <p:sp>
          <p:nvSpPr>
            <p:cNvPr id="125990" name="Oval 45"/>
            <p:cNvSpPr>
              <a:spLocks noChangeArrowheads="1"/>
            </p:cNvSpPr>
            <p:nvPr/>
          </p:nvSpPr>
          <p:spPr bwMode="auto">
            <a:xfrm>
              <a:off x="4566" y="2550"/>
              <a:ext cx="47" cy="6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5991" name="Oval 46"/>
            <p:cNvSpPr>
              <a:spLocks noChangeArrowheads="1"/>
            </p:cNvSpPr>
            <p:nvPr/>
          </p:nvSpPr>
          <p:spPr bwMode="auto">
            <a:xfrm>
              <a:off x="4942" y="2593"/>
              <a:ext cx="47" cy="6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pSp>
          <p:nvGrpSpPr>
            <p:cNvPr id="125992" name="Group 47"/>
            <p:cNvGrpSpPr>
              <a:grpSpLocks/>
            </p:cNvGrpSpPr>
            <p:nvPr/>
          </p:nvGrpSpPr>
          <p:grpSpPr bwMode="auto">
            <a:xfrm>
              <a:off x="2588" y="3030"/>
              <a:ext cx="2578" cy="470"/>
              <a:chOff x="808" y="3056"/>
              <a:chExt cx="2578" cy="470"/>
            </a:xfrm>
          </p:grpSpPr>
          <p:sp>
            <p:nvSpPr>
              <p:cNvPr id="125995" name="Text Box 48"/>
              <p:cNvSpPr txBox="1">
                <a:spLocks noChangeArrowheads="1"/>
              </p:cNvSpPr>
              <p:nvPr/>
            </p:nvSpPr>
            <p:spPr bwMode="auto">
              <a:xfrm>
                <a:off x="808" y="3056"/>
                <a:ext cx="2578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r>
                  <a:rPr lang="en-US" u="none" dirty="0">
                    <a:latin typeface="Tw Cen MT"/>
                    <a:cs typeface="Tw Cen MT"/>
                  </a:rPr>
                  <a:t>= </a:t>
                </a:r>
                <a:r>
                  <a:rPr lang="en-US" u="none" dirty="0" err="1">
                    <a:latin typeface="Tw Cen MT"/>
                    <a:cs typeface="Tw Cen MT"/>
                  </a:rPr>
                  <a:t>d</a:t>
                </a:r>
                <a:r>
                  <a:rPr lang="en-US" u="none" baseline="-25000" dirty="0" err="1">
                    <a:latin typeface="Tw Cen MT"/>
                    <a:cs typeface="Tw Cen MT"/>
                  </a:rPr>
                  <a:t>cs</a:t>
                </a:r>
                <a:r>
                  <a:rPr lang="en-US" u="none" dirty="0">
                    <a:latin typeface="Tw Cen MT"/>
                    <a:cs typeface="Tw Cen MT"/>
                  </a:rPr>
                  <a:t> = max </a:t>
                </a:r>
                <a:r>
                  <a:rPr lang="en-US" sz="2800" u="none" dirty="0">
                    <a:latin typeface="Tw Cen MT"/>
                    <a:cs typeface="Tw Cen MT"/>
                  </a:rPr>
                  <a:t>{</a:t>
                </a:r>
                <a:r>
                  <a:rPr lang="en-US" u="none" dirty="0">
                    <a:latin typeface="Tw Cen MT"/>
                    <a:cs typeface="Tw Cen MT"/>
                  </a:rPr>
                  <a:t> </a:t>
                </a:r>
                <a:r>
                  <a:rPr lang="en-US" i="1" u="none" dirty="0" smtClean="0">
                    <a:latin typeface="Tw Cen MT"/>
                    <a:cs typeface="Tw Cen MT"/>
                  </a:rPr>
                  <a:t>N.F</a:t>
                </a:r>
                <a:r>
                  <a:rPr lang="en-US" i="1" u="none" dirty="0">
                    <a:latin typeface="Tw Cen MT"/>
                    <a:cs typeface="Tw Cen MT"/>
                  </a:rPr>
                  <a:t>/u</a:t>
                </a:r>
                <a:r>
                  <a:rPr lang="en-US" i="1" u="none" baseline="-25000" dirty="0">
                    <a:latin typeface="Tw Cen MT"/>
                    <a:cs typeface="Tw Cen MT"/>
                  </a:rPr>
                  <a:t>s</a:t>
                </a:r>
                <a:r>
                  <a:rPr lang="en-US" i="1" u="none" dirty="0">
                    <a:latin typeface="Tw Cen MT"/>
                    <a:cs typeface="Tw Cen MT"/>
                  </a:rPr>
                  <a:t>, F/min(d</a:t>
                </a:r>
                <a:r>
                  <a:rPr lang="en-US" i="1" u="none" baseline="-25000" dirty="0">
                    <a:latin typeface="Tw Cen MT"/>
                    <a:cs typeface="Tw Cen MT"/>
                  </a:rPr>
                  <a:t>i</a:t>
                </a:r>
                <a:r>
                  <a:rPr lang="en-US" i="1" u="none" dirty="0">
                    <a:latin typeface="Tw Cen MT"/>
                    <a:cs typeface="Tw Cen MT"/>
                  </a:rPr>
                  <a:t>)</a:t>
                </a:r>
                <a:r>
                  <a:rPr lang="en-US" u="none" dirty="0">
                    <a:latin typeface="Tw Cen MT"/>
                    <a:cs typeface="Tw Cen MT"/>
                  </a:rPr>
                  <a:t> </a:t>
                </a:r>
                <a:r>
                  <a:rPr lang="en-US" sz="2800" u="none" dirty="0">
                    <a:latin typeface="Tw Cen MT"/>
                    <a:cs typeface="Tw Cen MT"/>
                  </a:rPr>
                  <a:t>}</a:t>
                </a:r>
              </a:p>
            </p:txBody>
          </p:sp>
          <p:sp>
            <p:nvSpPr>
              <p:cNvPr id="125996" name="Text Box 49"/>
              <p:cNvSpPr txBox="1">
                <a:spLocks noChangeArrowheads="1"/>
              </p:cNvSpPr>
              <p:nvPr/>
            </p:nvSpPr>
            <p:spPr bwMode="auto">
              <a:xfrm>
                <a:off x="2856" y="3274"/>
                <a:ext cx="17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ZapfDingbats" charset="0"/>
                  <a:buNone/>
                </a:pPr>
                <a:r>
                  <a:rPr lang="en-US" sz="2000" i="1" u="none">
                    <a:latin typeface="Tw Cen MT"/>
                    <a:cs typeface="Tw Cen MT"/>
                  </a:rPr>
                  <a:t>i</a:t>
                </a:r>
              </a:p>
            </p:txBody>
          </p:sp>
        </p:grpSp>
        <p:sp>
          <p:nvSpPr>
            <p:cNvPr id="125993" name="Text Box 50"/>
            <p:cNvSpPr txBox="1">
              <a:spLocks noChangeArrowheads="1"/>
            </p:cNvSpPr>
            <p:nvPr/>
          </p:nvSpPr>
          <p:spPr bwMode="auto">
            <a:xfrm>
              <a:off x="534" y="2888"/>
              <a:ext cx="2110" cy="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u="none" dirty="0">
                  <a:latin typeface="Tw Cen MT"/>
                  <a:cs typeface="Tw Cen MT"/>
                </a:rPr>
                <a:t>Tempo </a:t>
              </a:r>
              <a:r>
                <a:rPr lang="en-US" u="none" dirty="0" err="1">
                  <a:latin typeface="Tw Cen MT"/>
                  <a:cs typeface="Tw Cen MT"/>
                </a:rPr>
                <a:t>para</a:t>
              </a:r>
              <a:r>
                <a:rPr lang="en-US" u="none" dirty="0">
                  <a:latin typeface="Tw Cen MT"/>
                  <a:cs typeface="Tw Cen MT"/>
                </a:rPr>
                <a:t> </a:t>
              </a:r>
              <a:r>
                <a:rPr lang="en-US" u="none" dirty="0" err="1">
                  <a:latin typeface="Tw Cen MT"/>
                  <a:cs typeface="Tw Cen MT"/>
                </a:rPr>
                <a:t>fazer</a:t>
              </a:r>
              <a:r>
                <a:rPr lang="en-US" u="none" dirty="0">
                  <a:latin typeface="Tw Cen MT"/>
                  <a:cs typeface="Tw Cen MT"/>
                </a:rPr>
                <a:t> o </a:t>
              </a:r>
            </a:p>
            <a:p>
              <a:pPr algn="r">
                <a:lnSpc>
                  <a:spcPct val="8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i="1" u="none" dirty="0">
                  <a:latin typeface="Tw Cen MT"/>
                  <a:cs typeface="Tw Cen MT"/>
                </a:rPr>
                <a:t>Download</a:t>
              </a:r>
              <a:r>
                <a:rPr lang="en-US" u="none" dirty="0">
                  <a:latin typeface="Tw Cen MT"/>
                  <a:cs typeface="Tw Cen MT"/>
                </a:rPr>
                <a:t> de F </a:t>
              </a:r>
              <a:r>
                <a:rPr lang="en-US" u="none" dirty="0" err="1">
                  <a:latin typeface="Tw Cen MT"/>
                  <a:cs typeface="Tw Cen MT"/>
                </a:rPr>
                <a:t>para</a:t>
              </a:r>
              <a:r>
                <a:rPr lang="en-US" u="none" dirty="0">
                  <a:latin typeface="Tw Cen MT"/>
                  <a:cs typeface="Tw Cen MT"/>
                </a:rPr>
                <a:t> N </a:t>
              </a:r>
            </a:p>
            <a:p>
              <a:pPr algn="r">
                <a:lnSpc>
                  <a:spcPct val="8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u="none" dirty="0" err="1">
                  <a:latin typeface="Tw Cen MT"/>
                  <a:cs typeface="Tw Cen MT"/>
                </a:rPr>
                <a:t>Clientes</a:t>
              </a:r>
              <a:r>
                <a:rPr lang="en-US" u="none" dirty="0">
                  <a:latin typeface="Tw Cen MT"/>
                  <a:cs typeface="Tw Cen MT"/>
                </a:rPr>
                <a:t> (</a:t>
              </a:r>
              <a:r>
                <a:rPr lang="en-US" u="none" dirty="0" err="1">
                  <a:latin typeface="Tw Cen MT"/>
                  <a:cs typeface="Tw Cen MT"/>
                </a:rPr>
                <a:t>cliente</a:t>
              </a:r>
              <a:r>
                <a:rPr lang="en-US" u="none" dirty="0">
                  <a:latin typeface="Tw Cen MT"/>
                  <a:cs typeface="Tw Cen MT"/>
                </a:rPr>
                <a:t>/</a:t>
              </a:r>
              <a:r>
                <a:rPr lang="en-US" u="none" dirty="0" err="1">
                  <a:latin typeface="Tw Cen MT"/>
                  <a:cs typeface="Tw Cen MT"/>
                </a:rPr>
                <a:t>servidor</a:t>
              </a:r>
              <a:r>
                <a:rPr lang="en-US" u="none" dirty="0">
                  <a:latin typeface="Tw Cen MT"/>
                  <a:cs typeface="Tw Cen MT"/>
                </a:rPr>
                <a:t>) </a:t>
              </a:r>
              <a:endParaRPr lang="en-US" sz="2800" u="none" dirty="0">
                <a:latin typeface="Tw Cen MT"/>
                <a:cs typeface="Tw Cen MT"/>
              </a:endParaRPr>
            </a:p>
          </p:txBody>
        </p:sp>
        <p:sp>
          <p:nvSpPr>
            <p:cNvPr id="125994" name="Rectangle 51"/>
            <p:cNvSpPr>
              <a:spLocks noChangeArrowheads="1"/>
            </p:cNvSpPr>
            <p:nvPr/>
          </p:nvSpPr>
          <p:spPr bwMode="auto">
            <a:xfrm>
              <a:off x="209" y="2740"/>
              <a:ext cx="5272" cy="943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25989" name="Text Box 52"/>
          <p:cNvSpPr txBox="1">
            <a:spLocks noChangeArrowheads="1"/>
          </p:cNvSpPr>
          <p:nvPr/>
        </p:nvSpPr>
        <p:spPr bwMode="auto">
          <a:xfrm>
            <a:off x="6324600" y="2590800"/>
            <a:ext cx="1981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 dirty="0">
                <a:latin typeface="Tw Cen MT"/>
                <a:cs typeface="Tw Cen MT"/>
              </a:rPr>
              <a:t>Network (com </a:t>
            </a:r>
            <a:r>
              <a:rPr lang="pt-PT" sz="1800" u="none" dirty="0">
                <a:latin typeface="Tw Cen MT"/>
                <a:cs typeface="Tw Cen MT"/>
              </a:rPr>
              <a:t>capacidade</a:t>
            </a:r>
            <a:r>
              <a:rPr lang="en-US" sz="1800" u="none" dirty="0">
                <a:latin typeface="Tw Cen MT"/>
                <a:cs typeface="Tw Cen MT"/>
              </a:rPr>
              <a:t> </a:t>
            </a:r>
            <a:r>
              <a:rPr lang="en-US" sz="1800" u="none" dirty="0" err="1">
                <a:latin typeface="Tw Cen MT"/>
                <a:cs typeface="Tw Cen MT"/>
              </a:rPr>
              <a:t>abundante</a:t>
            </a:r>
            <a:r>
              <a:rPr lang="en-US" sz="1800" u="none" dirty="0">
                <a:latin typeface="Tw Cen MT"/>
                <a:cs typeface="Tw Cen MT"/>
              </a:rPr>
              <a:t>)</a:t>
            </a:r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H="1">
            <a:off x="5294968" y="5629276"/>
            <a:ext cx="135127" cy="598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875034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34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200" dirty="0" err="1">
                <a:latin typeface="Tw Cen MT"/>
                <a:ea typeface="ＭＳ Ｐゴシック" charset="0"/>
                <a:cs typeface="Tw Cen MT"/>
              </a:rPr>
              <a:t>Arquitecturas</a:t>
            </a:r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 P2P e impacto na </a:t>
            </a:r>
            <a:r>
              <a:rPr lang="pt-PT" sz="3200" dirty="0" smtClean="0">
                <a:latin typeface="Tw Cen MT"/>
                <a:ea typeface="ＭＳ Ｐゴシック" charset="0"/>
                <a:cs typeface="Tw Cen MT"/>
              </a:rPr>
              <a:t>escalabilidade</a:t>
            </a:r>
            <a:endParaRPr lang="pt-PT" sz="32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9644" y="1400461"/>
            <a:ext cx="8341262" cy="4800600"/>
          </a:xfrm>
        </p:spPr>
        <p:txBody>
          <a:bodyPr>
            <a:noAutofit/>
          </a:bodyPr>
          <a:lstStyle/>
          <a:p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No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início só o servidor tem o ficheiro e pode enviar uma vez para um 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participante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i</a:t>
            </a:r>
          </a:p>
          <a:p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Ficheiro com F bits =&gt;  Envio de  1 x F bits</a:t>
            </a:r>
          </a:p>
          <a:p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Considerando a </a:t>
            </a:r>
            <a:r>
              <a:rPr lang="pt-PT" sz="2800" i="1" dirty="0" err="1">
                <a:latin typeface="Tw Cen MT"/>
                <a:ea typeface="ＭＳ Ｐゴシック" charset="0"/>
                <a:cs typeface="Tw Cen MT"/>
              </a:rPr>
              <a:t>bandwidth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 de </a:t>
            </a:r>
            <a:r>
              <a:rPr lang="pt-PT" sz="2800" i="1" dirty="0" err="1">
                <a:latin typeface="Tw Cen MT"/>
                <a:ea typeface="ＭＳ Ｐゴシック" charset="0"/>
                <a:cs typeface="Tw Cen MT"/>
              </a:rPr>
              <a:t>upload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 do servidor = </a:t>
            </a:r>
            <a:r>
              <a:rPr lang="pt-PT" sz="2800" dirty="0" err="1" smtClean="0">
                <a:latin typeface="Tw Cen MT"/>
                <a:ea typeface="ＭＳ Ｐゴシック" charset="0"/>
                <a:cs typeface="Tw Cen MT"/>
              </a:rPr>
              <a:t>U</a:t>
            </a:r>
            <a:r>
              <a:rPr lang="pt-PT" sz="2800" baseline="-25000" dirty="0" err="1" smtClean="0">
                <a:latin typeface="Tw Cen MT"/>
                <a:ea typeface="ＭＳ Ｐゴシック" charset="0"/>
                <a:cs typeface="Tw Cen MT"/>
              </a:rPr>
              <a:t>s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bits/</a:t>
            </a:r>
            <a:r>
              <a:rPr lang="pt-PT" sz="2800" dirty="0" err="1" smtClean="0">
                <a:latin typeface="Tw Cen MT"/>
                <a:ea typeface="ＭＳ Ｐゴシック" charset="0"/>
                <a:cs typeface="Tw Cen MT"/>
              </a:rPr>
              <a:t>seg</a:t>
            </a:r>
            <a:r>
              <a:rPr lang="pt-PT" sz="28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800" dirty="0" smtClean="0">
                <a:latin typeface="Tw Cen MT"/>
                <a:ea typeface="ＭＳ Ｐゴシック" charset="0"/>
                <a:cs typeface="Tw Cen MT"/>
              </a:rPr>
              <a:t>leva </a:t>
            </a:r>
            <a:r>
              <a:rPr lang="pt-PT" altLang="ja-JP" sz="2800" dirty="0" smtClean="0">
                <a:latin typeface="Tw Cen MT"/>
                <a:ea typeface="ＭＳ Ｐゴシック" charset="0"/>
                <a:cs typeface="Tw Cen MT"/>
              </a:rPr>
              <a:t>F</a:t>
            </a:r>
            <a:r>
              <a:rPr lang="pt-PT" altLang="ja-JP" sz="2800" dirty="0">
                <a:latin typeface="Tw Cen MT"/>
                <a:ea typeface="ＭＳ Ｐゴシック" charset="0"/>
                <a:cs typeface="Tw Cen MT"/>
              </a:rPr>
              <a:t>/</a:t>
            </a:r>
            <a:r>
              <a:rPr lang="pt-PT" altLang="ja-JP" sz="2800" dirty="0" err="1">
                <a:latin typeface="Tw Cen MT"/>
                <a:ea typeface="ＭＳ Ｐゴシック" charset="0"/>
                <a:cs typeface="Tw Cen MT"/>
              </a:rPr>
              <a:t>u</a:t>
            </a:r>
            <a:r>
              <a:rPr lang="pt-PT" altLang="ja-JP" sz="2800" baseline="-25000" dirty="0" err="1">
                <a:latin typeface="Tw Cen MT"/>
                <a:ea typeface="ＭＳ Ｐゴシック" charset="0"/>
                <a:cs typeface="Tw Cen MT"/>
              </a:rPr>
              <a:t>s</a:t>
            </a:r>
            <a:r>
              <a:rPr lang="pt-PT" altLang="ja-JP" sz="2800" dirty="0">
                <a:latin typeface="Tw Cen MT"/>
                <a:ea typeface="ＭＳ Ｐゴシック" charset="0"/>
                <a:cs typeface="Tw Cen MT"/>
              </a:rPr>
              <a:t>  </a:t>
            </a:r>
            <a:r>
              <a:rPr lang="pt-PT" altLang="ja-JP" sz="2800" dirty="0" err="1" smtClean="0">
                <a:latin typeface="Tw Cen MT"/>
                <a:ea typeface="ＭＳ Ｐゴシック" charset="0"/>
                <a:cs typeface="Tw Cen MT"/>
              </a:rPr>
              <a:t>seg</a:t>
            </a:r>
            <a:endParaRPr lang="pt-PT" altLang="ja-JP" sz="2400" dirty="0">
              <a:latin typeface="Tw Cen MT"/>
              <a:ea typeface="ＭＳ Ｐゴシック" charset="0"/>
              <a:cs typeface="Tw Cen MT"/>
            </a:endParaRPr>
          </a:p>
          <a:p>
            <a:pPr lvl="1">
              <a:buFont typeface="Wingdings" charset="0"/>
              <a:buNone/>
            </a:pP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...  A ideia é agora os clientes irem redistribuindo o ficheiro entre si (P2P</a:t>
            </a:r>
            <a:r>
              <a:rPr lang="pt-PT" sz="2400" dirty="0" smtClean="0">
                <a:latin typeface="Tw Cen MT"/>
                <a:ea typeface="ＭＳ Ｐゴシック" charset="0"/>
                <a:cs typeface="Tw Cen MT"/>
              </a:rPr>
              <a:t>)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 marL="342900" lvl="1" indent="-342900">
              <a:buFont typeface="Arial"/>
              <a:buChar char="•"/>
            </a:pPr>
            <a:r>
              <a:rPr lang="pt-BR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cliente com pior bandwidth </a:t>
            </a:r>
            <a:r>
              <a:rPr lang="pt-BR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(download rate) </a:t>
            </a:r>
            <a:r>
              <a:rPr lang="pt-BR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não conseguirá obter todos os bits do ficheiro em menos de   </a:t>
            </a:r>
            <a:r>
              <a:rPr lang="pt-BR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</a:t>
            </a:r>
            <a:r>
              <a:rPr lang="pt-BR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/min(</a:t>
            </a:r>
            <a:r>
              <a:rPr lang="pt-BR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</a:t>
            </a:r>
            <a:r>
              <a:rPr lang="pt-BR" i="1" baseline="-25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</a:t>
            </a:r>
            <a:r>
              <a:rPr lang="pt-BR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  <a:r>
              <a:rPr lang="pt-BR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, tal como acontecia com o modelo C/</a:t>
            </a:r>
            <a:r>
              <a:rPr lang="pt-BR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</a:t>
            </a:r>
            <a:endParaRPr lang="pt-BR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endParaRPr lang="pt-PT" sz="28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88797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0" y="270933"/>
            <a:ext cx="8820151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Tempo de distribuiç</a:t>
            </a:r>
            <a:r>
              <a:rPr lang="pt-PT" altLang="ja-JP" sz="3600" dirty="0">
                <a:latin typeface="Tw Cen MT"/>
                <a:ea typeface="ＭＳ Ｐゴシック" charset="0"/>
                <a:cs typeface="Tw Cen MT"/>
              </a:rPr>
              <a:t>ão de um </a:t>
            </a:r>
            <a:r>
              <a:rPr lang="pt-PT" altLang="ja-JP" sz="3600" dirty="0" smtClean="0">
                <a:latin typeface="Tw Cen MT"/>
                <a:ea typeface="ＭＳ Ｐゴシック" charset="0"/>
                <a:cs typeface="Tw Cen MT"/>
              </a:rPr>
              <a:t>ficheiro com </a:t>
            </a:r>
            <a:r>
              <a:rPr lang="pt-PT" altLang="ja-JP" sz="3600" dirty="0">
                <a:latin typeface="Tw Cen MT"/>
                <a:ea typeface="ＭＳ Ｐゴシック" charset="0"/>
                <a:cs typeface="Tw Cen MT"/>
              </a:rPr>
              <a:t>P2P</a:t>
            </a:r>
            <a:endParaRPr lang="en-US" sz="36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26983" name="Freeform 3"/>
          <p:cNvSpPr>
            <a:spLocks/>
          </p:cNvSpPr>
          <p:nvPr/>
        </p:nvSpPr>
        <p:spPr bwMode="auto">
          <a:xfrm>
            <a:off x="5807075" y="2316163"/>
            <a:ext cx="2497138" cy="1677987"/>
          </a:xfrm>
          <a:custGeom>
            <a:avLst/>
            <a:gdLst>
              <a:gd name="T0" fmla="*/ 461932 w 1292"/>
              <a:gd name="T1" fmla="*/ 9359 h 1255"/>
              <a:gd name="T2" fmla="*/ 67647 w 1292"/>
              <a:gd name="T3" fmla="*/ 209916 h 1255"/>
              <a:gd name="T4" fmla="*/ 56050 w 1292"/>
              <a:gd name="T5" fmla="*/ 699273 h 1255"/>
              <a:gd name="T6" fmla="*/ 102437 w 1292"/>
              <a:gd name="T7" fmla="*/ 1108407 h 1255"/>
              <a:gd name="T8" fmla="*/ 473528 w 1292"/>
              <a:gd name="T9" fmla="*/ 1164563 h 1255"/>
              <a:gd name="T10" fmla="*/ 1250502 w 1292"/>
              <a:gd name="T11" fmla="*/ 1509520 h 1255"/>
              <a:gd name="T12" fmla="*/ 1923106 w 1292"/>
              <a:gd name="T13" fmla="*/ 1653920 h 1255"/>
              <a:gd name="T14" fmla="*/ 2317390 w 1292"/>
              <a:gd name="T15" fmla="*/ 1365119 h 1255"/>
              <a:gd name="T16" fmla="*/ 2456550 w 1292"/>
              <a:gd name="T17" fmla="*/ 594983 h 1255"/>
              <a:gd name="T18" fmla="*/ 2328987 w 1292"/>
              <a:gd name="T19" fmla="*/ 282116 h 1255"/>
              <a:gd name="T20" fmla="*/ 1447644 w 1292"/>
              <a:gd name="T21" fmla="*/ 153760 h 1255"/>
              <a:gd name="T22" fmla="*/ 461932 w 1292"/>
              <a:gd name="T23" fmla="*/ 9359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126984" name="Group 4"/>
          <p:cNvGrpSpPr>
            <a:grpSpLocks/>
          </p:cNvGrpSpPr>
          <p:nvPr/>
        </p:nvGrpSpPr>
        <p:grpSpPr bwMode="auto">
          <a:xfrm>
            <a:off x="5264150" y="1651000"/>
            <a:ext cx="355600" cy="692150"/>
            <a:chOff x="4180" y="783"/>
            <a:chExt cx="150" cy="307"/>
          </a:xfrm>
        </p:grpSpPr>
        <p:sp>
          <p:nvSpPr>
            <p:cNvPr id="127020" name="AutoShape 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7021" name="Rectangle 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7022" name="Rectangle 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7023" name="AutoShape 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7024" name="Line 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7025" name="Line 1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7026" name="Rectangle 1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7027" name="Rectangle 1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26985" name="Line 13"/>
          <p:cNvSpPr>
            <a:spLocks noChangeShapeType="1"/>
          </p:cNvSpPr>
          <p:nvPr/>
        </p:nvSpPr>
        <p:spPr bwMode="auto">
          <a:xfrm>
            <a:off x="5440363" y="2332038"/>
            <a:ext cx="531812" cy="24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6986" name="Text Box 14"/>
          <p:cNvSpPr txBox="1">
            <a:spLocks noChangeArrowheads="1"/>
          </p:cNvSpPr>
          <p:nvPr/>
        </p:nvSpPr>
        <p:spPr bwMode="auto">
          <a:xfrm>
            <a:off x="5678488" y="2071688"/>
            <a:ext cx="3370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u</a:t>
            </a:r>
            <a:r>
              <a:rPr lang="en-US" sz="1800" u="none" baseline="-25000">
                <a:latin typeface="Tw Cen MT"/>
                <a:cs typeface="Tw Cen MT"/>
              </a:rPr>
              <a:t>s</a:t>
            </a:r>
          </a:p>
        </p:txBody>
      </p:sp>
      <p:graphicFrame>
        <p:nvGraphicFramePr>
          <p:cNvPr id="1269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052235"/>
              </p:ext>
            </p:extLst>
          </p:nvPr>
        </p:nvGraphicFramePr>
        <p:xfrm>
          <a:off x="6346825" y="1366838"/>
          <a:ext cx="36353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6825" y="1366838"/>
                        <a:ext cx="363538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987" name="Line 16"/>
          <p:cNvSpPr>
            <a:spLocks noChangeShapeType="1"/>
          </p:cNvSpPr>
          <p:nvPr/>
        </p:nvSpPr>
        <p:spPr bwMode="auto">
          <a:xfrm>
            <a:off x="6586538" y="1677988"/>
            <a:ext cx="150812" cy="71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6988" name="Line 17"/>
          <p:cNvSpPr>
            <a:spLocks noChangeShapeType="1"/>
          </p:cNvSpPr>
          <p:nvPr/>
        </p:nvSpPr>
        <p:spPr bwMode="auto">
          <a:xfrm flipH="1" flipV="1">
            <a:off x="6451600" y="1670050"/>
            <a:ext cx="150813" cy="695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6989" name="Text Box 18"/>
          <p:cNvSpPr txBox="1">
            <a:spLocks noChangeArrowheads="1"/>
          </p:cNvSpPr>
          <p:nvPr/>
        </p:nvSpPr>
        <p:spPr bwMode="auto">
          <a:xfrm>
            <a:off x="6938963" y="1797050"/>
            <a:ext cx="555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u</a:t>
            </a:r>
            <a:r>
              <a:rPr lang="en-US" sz="1800" i="1" u="none" baseline="-25000">
                <a:latin typeface="Tw Cen MT"/>
                <a:cs typeface="Tw Cen MT"/>
              </a:rPr>
              <a:t>2</a:t>
            </a:r>
          </a:p>
        </p:txBody>
      </p:sp>
      <p:sp>
        <p:nvSpPr>
          <p:cNvPr id="126990" name="Text Box 19"/>
          <p:cNvSpPr txBox="1">
            <a:spLocks noChangeArrowheads="1"/>
          </p:cNvSpPr>
          <p:nvPr/>
        </p:nvSpPr>
        <p:spPr bwMode="auto">
          <a:xfrm>
            <a:off x="6613525" y="1881188"/>
            <a:ext cx="403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d</a:t>
            </a:r>
            <a:r>
              <a:rPr lang="en-US" sz="1800" i="1" u="none" baseline="-25000">
                <a:latin typeface="Tw Cen MT"/>
                <a:cs typeface="Tw Cen MT"/>
              </a:rPr>
              <a:t>1</a:t>
            </a:r>
          </a:p>
        </p:txBody>
      </p:sp>
      <p:graphicFrame>
        <p:nvGraphicFramePr>
          <p:cNvPr id="1269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510708"/>
              </p:ext>
            </p:extLst>
          </p:nvPr>
        </p:nvGraphicFramePr>
        <p:xfrm>
          <a:off x="7289800" y="1341438"/>
          <a:ext cx="3794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8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9800" y="1341438"/>
                        <a:ext cx="37941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991" name="Line 21"/>
          <p:cNvSpPr>
            <a:spLocks noChangeShapeType="1"/>
          </p:cNvSpPr>
          <p:nvPr/>
        </p:nvSpPr>
        <p:spPr bwMode="auto">
          <a:xfrm flipV="1">
            <a:off x="7145338" y="1700213"/>
            <a:ext cx="211137" cy="814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6992" name="Line 22"/>
          <p:cNvSpPr>
            <a:spLocks noChangeShapeType="1"/>
          </p:cNvSpPr>
          <p:nvPr/>
        </p:nvSpPr>
        <p:spPr bwMode="auto">
          <a:xfrm flipH="1">
            <a:off x="7272338" y="1762125"/>
            <a:ext cx="219075" cy="822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6993" name="Text Box 23"/>
          <p:cNvSpPr txBox="1">
            <a:spLocks noChangeArrowheads="1"/>
          </p:cNvSpPr>
          <p:nvPr/>
        </p:nvSpPr>
        <p:spPr bwMode="auto">
          <a:xfrm>
            <a:off x="7361238" y="1998663"/>
            <a:ext cx="403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d</a:t>
            </a:r>
            <a:r>
              <a:rPr lang="en-US" sz="1800" i="1" u="none" baseline="-25000">
                <a:latin typeface="Tw Cen MT"/>
                <a:cs typeface="Tw Cen MT"/>
              </a:rPr>
              <a:t>2</a:t>
            </a:r>
          </a:p>
        </p:txBody>
      </p:sp>
      <p:sp>
        <p:nvSpPr>
          <p:cNvPr id="126994" name="Text Box 24"/>
          <p:cNvSpPr txBox="1">
            <a:spLocks noChangeArrowheads="1"/>
          </p:cNvSpPr>
          <p:nvPr/>
        </p:nvSpPr>
        <p:spPr bwMode="auto">
          <a:xfrm>
            <a:off x="6203950" y="1881188"/>
            <a:ext cx="5127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>
                <a:latin typeface="Tw Cen MT"/>
                <a:cs typeface="Tw Cen MT"/>
              </a:rPr>
              <a:t>u</a:t>
            </a:r>
            <a:r>
              <a:rPr lang="en-US" sz="1800" i="1" u="none" baseline="-25000">
                <a:latin typeface="Tw Cen MT"/>
                <a:cs typeface="Tw Cen MT"/>
              </a:rPr>
              <a:t>1</a:t>
            </a:r>
          </a:p>
        </p:txBody>
      </p:sp>
      <p:sp>
        <p:nvSpPr>
          <p:cNvPr id="126995" name="Oval 25"/>
          <p:cNvSpPr>
            <a:spLocks noChangeArrowheads="1"/>
          </p:cNvSpPr>
          <p:nvPr/>
        </p:nvSpPr>
        <p:spPr bwMode="auto">
          <a:xfrm>
            <a:off x="5994400" y="3548063"/>
            <a:ext cx="74613" cy="968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6996" name="Oval 26"/>
          <p:cNvSpPr>
            <a:spLocks noChangeArrowheads="1"/>
          </p:cNvSpPr>
          <p:nvPr/>
        </p:nvSpPr>
        <p:spPr bwMode="auto">
          <a:xfrm>
            <a:off x="6459538" y="3794125"/>
            <a:ext cx="74612" cy="968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6997" name="Oval 27"/>
          <p:cNvSpPr>
            <a:spLocks noChangeArrowheads="1"/>
          </p:cNvSpPr>
          <p:nvPr/>
        </p:nvSpPr>
        <p:spPr bwMode="auto">
          <a:xfrm>
            <a:off x="6773863" y="3956050"/>
            <a:ext cx="73025" cy="968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6998" name="Oval 28"/>
          <p:cNvSpPr>
            <a:spLocks noChangeArrowheads="1"/>
          </p:cNvSpPr>
          <p:nvPr/>
        </p:nvSpPr>
        <p:spPr bwMode="auto">
          <a:xfrm>
            <a:off x="7248525" y="4048125"/>
            <a:ext cx="74613" cy="968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6999" name="Oval 29"/>
          <p:cNvSpPr>
            <a:spLocks noChangeArrowheads="1"/>
          </p:cNvSpPr>
          <p:nvPr/>
        </p:nvSpPr>
        <p:spPr bwMode="auto">
          <a:xfrm>
            <a:off x="7845425" y="4116388"/>
            <a:ext cx="74613" cy="968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7000" name="Oval 30"/>
          <p:cNvSpPr>
            <a:spLocks noChangeArrowheads="1"/>
          </p:cNvSpPr>
          <p:nvPr/>
        </p:nvSpPr>
        <p:spPr bwMode="auto">
          <a:xfrm>
            <a:off x="8245475" y="3924300"/>
            <a:ext cx="74613" cy="968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7001" name="Oval 31"/>
          <p:cNvSpPr>
            <a:spLocks noChangeArrowheads="1"/>
          </p:cNvSpPr>
          <p:nvPr/>
        </p:nvSpPr>
        <p:spPr bwMode="auto">
          <a:xfrm>
            <a:off x="8386763" y="3398838"/>
            <a:ext cx="74612" cy="968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7002" name="Oval 32"/>
          <p:cNvSpPr>
            <a:spLocks noChangeArrowheads="1"/>
          </p:cNvSpPr>
          <p:nvPr/>
        </p:nvSpPr>
        <p:spPr bwMode="auto">
          <a:xfrm>
            <a:off x="7842250" y="2281238"/>
            <a:ext cx="74613" cy="952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7003" name="Oval 33"/>
          <p:cNvSpPr>
            <a:spLocks noChangeArrowheads="1"/>
          </p:cNvSpPr>
          <p:nvPr/>
        </p:nvSpPr>
        <p:spPr bwMode="auto">
          <a:xfrm>
            <a:off x="8437563" y="2933700"/>
            <a:ext cx="74612" cy="968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aphicFrame>
        <p:nvGraphicFramePr>
          <p:cNvPr id="1269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05809"/>
              </p:ext>
            </p:extLst>
          </p:nvPr>
        </p:nvGraphicFramePr>
        <p:xfrm>
          <a:off x="4795838" y="2865438"/>
          <a:ext cx="37465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9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838" y="2865438"/>
                        <a:ext cx="37465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004" name="Line 35"/>
          <p:cNvSpPr>
            <a:spLocks noChangeShapeType="1"/>
          </p:cNvSpPr>
          <p:nvPr/>
        </p:nvSpPr>
        <p:spPr bwMode="auto">
          <a:xfrm>
            <a:off x="5146675" y="3043238"/>
            <a:ext cx="67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7005" name="Line 36"/>
          <p:cNvSpPr>
            <a:spLocks noChangeShapeType="1"/>
          </p:cNvSpPr>
          <p:nvPr/>
        </p:nvSpPr>
        <p:spPr bwMode="auto">
          <a:xfrm flipH="1">
            <a:off x="5183188" y="3159125"/>
            <a:ext cx="663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7006" name="Text Box 37"/>
          <p:cNvSpPr txBox="1">
            <a:spLocks noChangeArrowheads="1"/>
          </p:cNvSpPr>
          <p:nvPr/>
        </p:nvSpPr>
        <p:spPr bwMode="auto">
          <a:xfrm>
            <a:off x="5272088" y="3157538"/>
            <a:ext cx="514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 dirty="0" err="1">
                <a:latin typeface="Tw Cen MT"/>
                <a:cs typeface="Tw Cen MT"/>
              </a:rPr>
              <a:t>d</a:t>
            </a:r>
            <a:r>
              <a:rPr lang="en-US" sz="1800" i="1" u="none" baseline="-25000" dirty="0" err="1" smtClean="0">
                <a:latin typeface="Tw Cen MT"/>
                <a:cs typeface="Tw Cen MT"/>
              </a:rPr>
              <a:t>N</a:t>
            </a:r>
            <a:endParaRPr lang="en-US" sz="1800" i="1" u="none" baseline="-25000" dirty="0">
              <a:latin typeface="Tw Cen MT"/>
              <a:cs typeface="Tw Cen MT"/>
            </a:endParaRPr>
          </a:p>
        </p:txBody>
      </p:sp>
      <p:sp>
        <p:nvSpPr>
          <p:cNvPr id="127007" name="Text Box 38"/>
          <p:cNvSpPr txBox="1">
            <a:spLocks noChangeArrowheads="1"/>
          </p:cNvSpPr>
          <p:nvPr/>
        </p:nvSpPr>
        <p:spPr bwMode="auto">
          <a:xfrm>
            <a:off x="5273675" y="2690813"/>
            <a:ext cx="5286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 u="none" dirty="0" err="1">
                <a:latin typeface="Tw Cen MT"/>
                <a:cs typeface="Tw Cen MT"/>
              </a:rPr>
              <a:t>u</a:t>
            </a:r>
            <a:r>
              <a:rPr lang="en-US" sz="1800" i="1" u="none" baseline="-25000" dirty="0" err="1" smtClean="0">
                <a:latin typeface="Tw Cen MT"/>
                <a:cs typeface="Tw Cen MT"/>
              </a:rPr>
              <a:t>N</a:t>
            </a:r>
            <a:endParaRPr lang="en-US" sz="1800" i="1" u="none" baseline="-25000" dirty="0">
              <a:latin typeface="Tw Cen MT"/>
              <a:cs typeface="Tw Cen MT"/>
            </a:endParaRPr>
          </a:p>
        </p:txBody>
      </p:sp>
      <p:sp>
        <p:nvSpPr>
          <p:cNvPr id="127008" name="Text Box 39"/>
          <p:cNvSpPr txBox="1">
            <a:spLocks noChangeArrowheads="1"/>
          </p:cNvSpPr>
          <p:nvPr/>
        </p:nvSpPr>
        <p:spPr bwMode="auto">
          <a:xfrm>
            <a:off x="5081588" y="1295400"/>
            <a:ext cx="1011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u="none">
                <a:latin typeface="Tw Cen MT"/>
                <a:cs typeface="Tw Cen MT"/>
              </a:rPr>
              <a:t>Server</a:t>
            </a:r>
            <a:endParaRPr lang="en-US" sz="1800" u="none" baseline="-25000">
              <a:latin typeface="Tw Cen MT"/>
              <a:cs typeface="Tw Cen MT"/>
            </a:endParaRPr>
          </a:p>
        </p:txBody>
      </p:sp>
      <p:sp>
        <p:nvSpPr>
          <p:cNvPr id="127009" name="AutoShape 41"/>
          <p:cNvSpPr>
            <a:spLocks noChangeArrowheads="1"/>
          </p:cNvSpPr>
          <p:nvPr/>
        </p:nvSpPr>
        <p:spPr bwMode="auto">
          <a:xfrm>
            <a:off x="4832350" y="1647825"/>
            <a:ext cx="347663" cy="644525"/>
          </a:xfrm>
          <a:prstGeom prst="can">
            <a:avLst>
              <a:gd name="adj" fmla="val 46347"/>
            </a:avLst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7010" name="Text Box 42"/>
          <p:cNvSpPr txBox="1">
            <a:spLocks noChangeArrowheads="1"/>
          </p:cNvSpPr>
          <p:nvPr/>
        </p:nvSpPr>
        <p:spPr bwMode="auto">
          <a:xfrm>
            <a:off x="4779963" y="1828800"/>
            <a:ext cx="411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i="1" u="none">
                <a:solidFill>
                  <a:schemeClr val="bg1"/>
                </a:solidFill>
                <a:latin typeface="Tw Cen MT"/>
                <a:cs typeface="Tw Cen MT"/>
              </a:rPr>
              <a:t>F</a:t>
            </a:r>
            <a:endParaRPr lang="en-US" sz="1800" i="1" u="none" baseline="-25000">
              <a:solidFill>
                <a:schemeClr val="bg1"/>
              </a:solidFill>
              <a:latin typeface="Tw Cen MT"/>
              <a:cs typeface="Tw Cen MT"/>
            </a:endParaRPr>
          </a:p>
        </p:txBody>
      </p:sp>
      <p:sp>
        <p:nvSpPr>
          <p:cNvPr id="127011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81000" y="1314599"/>
            <a:ext cx="4080986" cy="3057781"/>
          </a:xfrm>
        </p:spPr>
        <p:txBody>
          <a:bodyPr/>
          <a:lstStyle/>
          <a:p>
            <a:pPr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 servidor envia uma c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ópia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em F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/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u</a:t>
            </a:r>
            <a:r>
              <a:rPr lang="pt-PT" sz="2000" i="1" baseline="-25000" dirty="0" err="1">
                <a:latin typeface="Tw Cen MT"/>
                <a:ea typeface="ＭＳ Ｐゴシック" charset="0"/>
                <a:cs typeface="Tw Cen MT"/>
              </a:rPr>
              <a:t>s</a:t>
            </a:r>
            <a:r>
              <a:rPr lang="pt-PT" sz="2000" baseline="-25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segundos</a:t>
            </a:r>
          </a:p>
          <a:p>
            <a:pPr eaLnBrk="1" hangingPunct="1"/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O n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ó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i leva F/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d</a:t>
            </a:r>
            <a:r>
              <a:rPr lang="pt-PT" sz="2000" baseline="-25000" dirty="0" err="1">
                <a:latin typeface="Tw Cen MT"/>
                <a:ea typeface="ＭＳ Ｐゴシック" charset="0"/>
                <a:cs typeface="Tw Cen MT"/>
              </a:rPr>
              <a:t>i</a:t>
            </a:r>
            <a:r>
              <a:rPr lang="pt-PT" sz="2000" baseline="-25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segundos a fazer o </a:t>
            </a:r>
            <a:r>
              <a:rPr lang="pt-PT" sz="2000" i="1" dirty="0">
                <a:latin typeface="Tw Cen MT"/>
                <a:ea typeface="ＭＳ Ｐゴシック" charset="0"/>
                <a:cs typeface="Tw Cen MT"/>
              </a:rPr>
              <a:t>download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 smtClean="0">
                <a:latin typeface="Tw Cen MT"/>
                <a:ea typeface="ＭＳ Ｐゴシック" charset="0"/>
                <a:cs typeface="Tw Cen MT"/>
              </a:rPr>
              <a:t>N.F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bits t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êm de ser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latin typeface="Tw Cen MT"/>
                <a:ea typeface="ＭＳ Ｐゴシック" charset="0"/>
                <a:cs typeface="Tw Cen MT"/>
              </a:rPr>
              <a:t>downloaded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(agregados)</a:t>
            </a:r>
          </a:p>
        </p:txBody>
      </p:sp>
      <p:sp>
        <p:nvSpPr>
          <p:cNvPr id="127012" name="Rectangle 44"/>
          <p:cNvSpPr>
            <a:spLocks noChangeArrowheads="1"/>
          </p:cNvSpPr>
          <p:nvPr/>
        </p:nvSpPr>
        <p:spPr bwMode="auto">
          <a:xfrm>
            <a:off x="381000" y="3809999"/>
            <a:ext cx="8534400" cy="132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SzPct val="60000"/>
              <a:buFont typeface="Wingdings" charset="0"/>
              <a:buChar char="n"/>
            </a:pPr>
            <a:r>
              <a:rPr lang="pt-PT" sz="2000" u="none" dirty="0">
                <a:latin typeface="Tw Cen MT"/>
                <a:cs typeface="Tw Cen MT"/>
              </a:rPr>
              <a:t>O </a:t>
            </a:r>
            <a:r>
              <a:rPr lang="pt-PT" sz="2000" i="1" u="none" dirty="0" err="1">
                <a:latin typeface="Tw Cen MT"/>
                <a:cs typeface="Tw Cen MT"/>
              </a:rPr>
              <a:t>upload</a:t>
            </a:r>
            <a:r>
              <a:rPr lang="pt-PT" sz="2000" i="1" u="none" dirty="0">
                <a:latin typeface="Tw Cen MT"/>
                <a:cs typeface="Tw Cen MT"/>
              </a:rPr>
              <a:t> rate</a:t>
            </a:r>
            <a:r>
              <a:rPr lang="pt-PT" sz="2000" u="none" dirty="0">
                <a:latin typeface="Tw Cen MT"/>
                <a:cs typeface="Tw Cen MT"/>
              </a:rPr>
              <a:t> m</a:t>
            </a:r>
            <a:r>
              <a:rPr lang="pt-PT" altLang="ja-JP" sz="2000" u="none" dirty="0">
                <a:latin typeface="Tw Cen MT"/>
                <a:cs typeface="Tw Cen MT"/>
              </a:rPr>
              <a:t>áximo é: </a:t>
            </a:r>
            <a:r>
              <a:rPr lang="pt-PT" sz="2000" u="none" dirty="0" err="1">
                <a:latin typeface="Tw Cen MT"/>
                <a:cs typeface="Tw Cen MT"/>
              </a:rPr>
              <a:t>u</a:t>
            </a:r>
            <a:r>
              <a:rPr lang="pt-PT" sz="2000" u="none" baseline="-25000" dirty="0" err="1">
                <a:latin typeface="Tw Cen MT"/>
                <a:cs typeface="Tw Cen MT"/>
              </a:rPr>
              <a:t>s</a:t>
            </a:r>
            <a:r>
              <a:rPr lang="pt-PT" sz="2000" u="none" dirty="0">
                <a:latin typeface="Tw Cen MT"/>
                <a:cs typeface="Tw Cen MT"/>
              </a:rPr>
              <a:t> + </a:t>
            </a:r>
            <a:r>
              <a:rPr lang="pt-PT" sz="2800" u="none" dirty="0" smtClean="0">
                <a:latin typeface="Tw Cen MT"/>
                <a:cs typeface="Tw Cen MT"/>
              </a:rPr>
              <a:t>Soma </a:t>
            </a:r>
            <a:r>
              <a:rPr lang="pt-PT" sz="2000" u="none" dirty="0" smtClean="0">
                <a:latin typeface="Tw Cen MT"/>
                <a:cs typeface="Tw Cen MT"/>
              </a:rPr>
              <a:t>u</a:t>
            </a:r>
            <a:r>
              <a:rPr lang="pt-PT" sz="2000" u="none" baseline="-25000" dirty="0" smtClean="0">
                <a:latin typeface="Tw Cen MT"/>
                <a:cs typeface="Tw Cen MT"/>
              </a:rPr>
              <a:t>i </a:t>
            </a:r>
            <a:endParaRPr lang="pt-PT" sz="2000" u="none" baseline="-25000" dirty="0">
              <a:latin typeface="Tw Cen MT"/>
              <a:cs typeface="Tw Cen MT"/>
            </a:endParaRP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SzPct val="60000"/>
              <a:buFont typeface="Wingdings" charset="0"/>
              <a:buNone/>
            </a:pPr>
            <a:endParaRPr lang="pt-PT" sz="2000" u="none" baseline="-25000" dirty="0">
              <a:latin typeface="Tw Cen MT"/>
              <a:cs typeface="Tw Cen MT"/>
            </a:endParaRP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SzPct val="60000"/>
              <a:buFont typeface="Wingdings" charset="0"/>
              <a:buNone/>
            </a:pPr>
            <a:endParaRPr lang="pt-PT" sz="2000" u="none" dirty="0">
              <a:latin typeface="Tw Cen MT"/>
              <a:cs typeface="Tw Cen MT"/>
            </a:endParaRP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SzPct val="60000"/>
              <a:buFont typeface="Wingdings" charset="0"/>
              <a:buNone/>
            </a:pPr>
            <a:r>
              <a:rPr lang="pt-PT" sz="2000" u="none" dirty="0">
                <a:latin typeface="Tw Cen MT"/>
                <a:cs typeface="Tw Cen MT"/>
              </a:rPr>
              <a:t>(assumindo </a:t>
            </a:r>
            <a:r>
              <a:rPr lang="pt-PT" sz="2000" u="none" dirty="0" smtClean="0">
                <a:latin typeface="Tw Cen MT"/>
                <a:cs typeface="Tw Cen MT"/>
              </a:rPr>
              <a:t>condições ideias que nem sempre se verificam</a:t>
            </a:r>
            <a:r>
              <a:rPr lang="pt-PT" altLang="ja-JP" sz="2000" u="none" dirty="0" smtClean="0">
                <a:latin typeface="Tw Cen MT"/>
                <a:cs typeface="Tw Cen MT"/>
              </a:rPr>
              <a:t>)</a:t>
            </a:r>
            <a:endParaRPr lang="pt-PT" sz="2000" u="none" dirty="0">
              <a:latin typeface="Tw Cen MT"/>
              <a:cs typeface="Tw Cen MT"/>
            </a:endParaRPr>
          </a:p>
        </p:txBody>
      </p:sp>
      <p:sp>
        <p:nvSpPr>
          <p:cNvPr id="127013" name="Text Box 45"/>
          <p:cNvSpPr txBox="1">
            <a:spLocks noChangeArrowheads="1"/>
          </p:cNvSpPr>
          <p:nvPr/>
        </p:nvSpPr>
        <p:spPr bwMode="auto">
          <a:xfrm>
            <a:off x="4461986" y="4191000"/>
            <a:ext cx="70056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i="1" u="none" dirty="0" err="1">
                <a:latin typeface="Tw Cen MT"/>
                <a:cs typeface="Tw Cen MT"/>
              </a:rPr>
              <a:t>i</a:t>
            </a:r>
            <a:r>
              <a:rPr lang="en-US" sz="1600" i="1" u="none" dirty="0">
                <a:latin typeface="Tw Cen MT"/>
                <a:cs typeface="Tw Cen MT"/>
              </a:rPr>
              <a:t>=1,N</a:t>
            </a:r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1120775" y="5368925"/>
            <a:ext cx="7423150" cy="1095375"/>
            <a:chOff x="454" y="3185"/>
            <a:chExt cx="4676" cy="690"/>
          </a:xfrm>
        </p:grpSpPr>
        <p:sp>
          <p:nvSpPr>
            <p:cNvPr id="127016" name="Text Box 47"/>
            <p:cNvSpPr txBox="1">
              <a:spLocks noChangeArrowheads="1"/>
            </p:cNvSpPr>
            <p:nvPr/>
          </p:nvSpPr>
          <p:spPr bwMode="auto">
            <a:xfrm>
              <a:off x="619" y="3303"/>
              <a:ext cx="451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u="none" dirty="0">
                  <a:latin typeface="Tw Cen MT"/>
                  <a:cs typeface="Tw Cen MT"/>
                </a:rPr>
                <a:t>d</a:t>
              </a:r>
              <a:r>
                <a:rPr lang="en-US" u="none" baseline="-25000" dirty="0">
                  <a:latin typeface="Tw Cen MT"/>
                  <a:cs typeface="Tw Cen MT"/>
                </a:rPr>
                <a:t>P2P</a:t>
              </a:r>
              <a:r>
                <a:rPr lang="en-US" u="none" dirty="0">
                  <a:latin typeface="Tw Cen MT"/>
                  <a:cs typeface="Tw Cen MT"/>
                </a:rPr>
                <a:t> = max </a:t>
              </a:r>
              <a:r>
                <a:rPr lang="en-US" sz="2800" u="none" dirty="0">
                  <a:latin typeface="Tw Cen MT"/>
                  <a:cs typeface="Tw Cen MT"/>
                </a:rPr>
                <a:t>{</a:t>
              </a:r>
              <a:r>
                <a:rPr lang="en-US" u="none" dirty="0">
                  <a:latin typeface="Tw Cen MT"/>
                  <a:cs typeface="Tw Cen MT"/>
                </a:rPr>
                <a:t> </a:t>
              </a:r>
              <a:r>
                <a:rPr lang="en-US" i="1" u="none" dirty="0">
                  <a:latin typeface="Tw Cen MT"/>
                  <a:cs typeface="Tw Cen MT"/>
                </a:rPr>
                <a:t>F/</a:t>
              </a:r>
              <a:r>
                <a:rPr lang="en-US" i="1" u="none" dirty="0" smtClean="0">
                  <a:latin typeface="Tw Cen MT"/>
                  <a:cs typeface="Tw Cen MT"/>
                </a:rPr>
                <a:t>u</a:t>
              </a:r>
              <a:r>
                <a:rPr lang="en-US" i="1" u="none" baseline="-25000" dirty="0" smtClean="0">
                  <a:latin typeface="Tw Cen MT"/>
                  <a:cs typeface="Tw Cen MT"/>
                </a:rPr>
                <a:t>s </a:t>
              </a:r>
              <a:r>
                <a:rPr lang="en-US" i="1" u="none" dirty="0" smtClean="0">
                  <a:latin typeface="Tw Cen MT"/>
                  <a:cs typeface="Tw Cen MT"/>
                </a:rPr>
                <a:t>, </a:t>
              </a:r>
              <a:r>
                <a:rPr lang="en-US" i="1" u="none" dirty="0">
                  <a:latin typeface="Tw Cen MT"/>
                  <a:cs typeface="Tw Cen MT"/>
                </a:rPr>
                <a:t>F/min(</a:t>
              </a:r>
              <a:r>
                <a:rPr lang="en-US" i="1" u="none" dirty="0" smtClean="0">
                  <a:latin typeface="Tw Cen MT"/>
                  <a:cs typeface="Tw Cen MT"/>
                </a:rPr>
                <a:t>d</a:t>
              </a:r>
              <a:r>
                <a:rPr lang="en-US" i="1" u="none" baseline="-25000" dirty="0" smtClean="0">
                  <a:latin typeface="Tw Cen MT"/>
                  <a:cs typeface="Tw Cen MT"/>
                </a:rPr>
                <a:t>i </a:t>
              </a:r>
              <a:r>
                <a:rPr lang="en-US" i="1" u="none" dirty="0" smtClean="0">
                  <a:latin typeface="Tw Cen MT"/>
                  <a:cs typeface="Tw Cen MT"/>
                </a:rPr>
                <a:t>)</a:t>
              </a:r>
              <a:r>
                <a:rPr lang="en-US" u="none" dirty="0" smtClean="0">
                  <a:latin typeface="Tw Cen MT"/>
                  <a:cs typeface="Tw Cen MT"/>
                </a:rPr>
                <a:t> </a:t>
              </a:r>
              <a:r>
                <a:rPr lang="en-US" u="none" dirty="0">
                  <a:latin typeface="Tw Cen MT"/>
                  <a:cs typeface="Tw Cen MT"/>
                </a:rPr>
                <a:t>, </a:t>
              </a:r>
              <a:r>
                <a:rPr lang="en-US" u="none" dirty="0" smtClean="0">
                  <a:latin typeface="Tw Cen MT"/>
                  <a:cs typeface="Tw Cen MT"/>
                </a:rPr>
                <a:t>N.F</a:t>
              </a:r>
              <a:r>
                <a:rPr lang="en-US" u="none" dirty="0">
                  <a:latin typeface="Tw Cen MT"/>
                  <a:cs typeface="Tw Cen MT"/>
                </a:rPr>
                <a:t>/(u</a:t>
              </a:r>
              <a:r>
                <a:rPr lang="en-US" u="none" baseline="-25000" dirty="0">
                  <a:latin typeface="Tw Cen MT"/>
                  <a:cs typeface="Tw Cen MT"/>
                </a:rPr>
                <a:t>s</a:t>
              </a:r>
              <a:r>
                <a:rPr lang="en-US" u="none" dirty="0">
                  <a:latin typeface="Tw Cen MT"/>
                  <a:cs typeface="Tw Cen MT"/>
                </a:rPr>
                <a:t> + </a:t>
              </a:r>
              <a:r>
                <a:rPr lang="en-US" sz="3200" u="none" dirty="0" smtClean="0">
                  <a:latin typeface="Tw Cen MT"/>
                  <a:cs typeface="Tw Cen MT"/>
                </a:rPr>
                <a:t>Soma </a:t>
              </a:r>
              <a:r>
                <a:rPr lang="en-US" u="none" dirty="0" err="1" smtClean="0">
                  <a:latin typeface="Tw Cen MT"/>
                  <a:cs typeface="Tw Cen MT"/>
                </a:rPr>
                <a:t>u</a:t>
              </a:r>
              <a:r>
                <a:rPr lang="en-US" u="none" baseline="-25000" dirty="0" err="1" smtClean="0">
                  <a:latin typeface="Tw Cen MT"/>
                  <a:cs typeface="Tw Cen MT"/>
                </a:rPr>
                <a:t>i</a:t>
              </a:r>
              <a:r>
                <a:rPr lang="en-US" u="none" dirty="0" smtClean="0">
                  <a:latin typeface="Tw Cen MT"/>
                  <a:cs typeface="Tw Cen MT"/>
                </a:rPr>
                <a:t>)</a:t>
              </a:r>
              <a:r>
                <a:rPr lang="en-US" u="none" baseline="-25000" dirty="0" smtClean="0">
                  <a:latin typeface="Tw Cen MT"/>
                  <a:cs typeface="Tw Cen MT"/>
                </a:rPr>
                <a:t> </a:t>
              </a:r>
              <a:r>
                <a:rPr lang="en-US" sz="2800" u="none" dirty="0">
                  <a:latin typeface="Tw Cen MT"/>
                  <a:cs typeface="Tw Cen MT"/>
                </a:rPr>
                <a:t>}</a:t>
              </a:r>
            </a:p>
          </p:txBody>
        </p:sp>
        <p:sp>
          <p:nvSpPr>
            <p:cNvPr id="127018" name="Text Box 49"/>
            <p:cNvSpPr txBox="1">
              <a:spLocks noChangeArrowheads="1"/>
            </p:cNvSpPr>
            <p:nvPr/>
          </p:nvSpPr>
          <p:spPr bwMode="auto">
            <a:xfrm>
              <a:off x="3921" y="3559"/>
              <a:ext cx="4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sz="1600" i="1" u="none" dirty="0" err="1">
                  <a:latin typeface="Tw Cen MT"/>
                  <a:cs typeface="Tw Cen MT"/>
                </a:rPr>
                <a:t>i</a:t>
              </a:r>
              <a:r>
                <a:rPr lang="en-US" sz="1600" i="1" u="none" dirty="0">
                  <a:latin typeface="Tw Cen MT"/>
                  <a:cs typeface="Tw Cen MT"/>
                </a:rPr>
                <a:t>=1,N</a:t>
              </a:r>
            </a:p>
          </p:txBody>
        </p:sp>
        <p:sp>
          <p:nvSpPr>
            <p:cNvPr id="127019" name="Rectangle 50"/>
            <p:cNvSpPr>
              <a:spLocks noChangeArrowheads="1"/>
            </p:cNvSpPr>
            <p:nvPr/>
          </p:nvSpPr>
          <p:spPr bwMode="auto">
            <a:xfrm>
              <a:off x="454" y="3185"/>
              <a:ext cx="4302" cy="690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27015" name="Text Box 51"/>
          <p:cNvSpPr txBox="1">
            <a:spLocks noChangeArrowheads="1"/>
          </p:cNvSpPr>
          <p:nvPr/>
        </p:nvSpPr>
        <p:spPr bwMode="auto">
          <a:xfrm>
            <a:off x="6324600" y="2590800"/>
            <a:ext cx="1981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Network (com </a:t>
            </a:r>
            <a:r>
              <a:rPr lang="pt-PT" sz="1800" u="none">
                <a:latin typeface="Tw Cen MT"/>
                <a:cs typeface="Tw Cen MT"/>
              </a:rPr>
              <a:t>capacidade</a:t>
            </a:r>
            <a:r>
              <a:rPr lang="en-US" sz="1800" u="none">
                <a:latin typeface="Tw Cen MT"/>
                <a:cs typeface="Tw Cen MT"/>
              </a:rPr>
              <a:t> abundante)</a:t>
            </a:r>
          </a:p>
        </p:txBody>
      </p:sp>
    </p:spTree>
    <p:extLst>
      <p:ext uri="{BB962C8B-B14F-4D97-AF65-F5344CB8AC3E}">
        <p14:creationId xmlns:p14="http://schemas.microsoft.com/office/powerpoint/2010/main" val="609994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002" name="Object 2"/>
          <p:cNvGraphicFramePr>
            <a:graphicFrameLocks noChangeAspect="1"/>
          </p:cNvGraphicFramePr>
          <p:nvPr/>
        </p:nvGraphicFramePr>
        <p:xfrm>
          <a:off x="1446213" y="1522413"/>
          <a:ext cx="6543675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9" name="Chart" r:id="rId3" imgW="6464300" imgH="4406900" progId="Excel.Chart.8">
                  <p:embed/>
                </p:oleObj>
              </mc:Choice>
              <mc:Fallback>
                <p:oleObj name="Chart" r:id="rId3" imgW="6464300" imgH="440690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213" y="1522413"/>
                        <a:ext cx="6543675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98450" y="228600"/>
            <a:ext cx="8520113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Comparação</a:t>
            </a:r>
            <a:endParaRPr lang="en-US" sz="36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050756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Pesquisa </a:t>
            </a:r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 ficheiros P2P</a:t>
            </a:r>
          </a:p>
        </p:txBody>
      </p:sp>
      <p:sp>
        <p:nvSpPr>
          <p:cNvPr id="132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62290"/>
            <a:ext cx="3810000" cy="4495800"/>
          </a:xfrm>
        </p:spPr>
        <p:txBody>
          <a:bodyPr>
            <a:normAutofit/>
          </a:bodyPr>
          <a:lstStyle/>
          <a:p>
            <a:pPr marL="0" indent="0" eaLnBrk="1" hangingPunct="1">
              <a:buSzPct val="10000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Exemplo: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Alice executa um cliente P2P no seu computador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 vez que se liga à Internet muda de endereço IP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Vai à procura de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Hey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Jude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aplicação mostra uma lista de parceiros com a canção 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Hey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Jude</a:t>
            </a:r>
            <a:r>
              <a:rPr lang="ja-JP" alt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21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055637"/>
            <a:ext cx="4176713" cy="4257675"/>
          </a:xfrm>
        </p:spPr>
        <p:txBody>
          <a:bodyPr>
            <a:normAutofit fontScale="92500"/>
          </a:bodyPr>
          <a:lstStyle/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Alice escolhe um deles.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ficheiro é copiado por HTTP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Outros utilizadores podem depois copiar a cópia da Alice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sistema da Alice é um cliente e um servidor (volátil) de HTTP</a:t>
            </a:r>
          </a:p>
          <a:p>
            <a:pPr eaLnBrk="1" hangingPunct="1"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Todos os n</a:t>
            </a:r>
            <a:r>
              <a:rPr lang="pt-PT" altLang="ja-JP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ós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são servidores, o que é muito escalável !</a:t>
            </a:r>
          </a:p>
        </p:txBody>
      </p:sp>
    </p:spTree>
    <p:extLst>
      <p:ext uri="{BB962C8B-B14F-4D97-AF65-F5344CB8AC3E}">
        <p14:creationId xmlns:p14="http://schemas.microsoft.com/office/powerpoint/2010/main" val="673959249"/>
      </p:ext>
    </p:extLst>
  </p:cSld>
  <p:clrMapOvr>
    <a:masterClrMapping/>
  </p:clrMapOvr>
  <p:transition xmlns:p14="http://schemas.microsoft.com/office/powerpoint/2010/main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5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26156"/>
            <a:ext cx="8715375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Sistema P2P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com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um 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índice centralizado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41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58938"/>
            <a:ext cx="3429000" cy="4478338"/>
          </a:xfrm>
        </p:spPr>
        <p:txBody>
          <a:bodyPr>
            <a:normAutofit/>
          </a:bodyPr>
          <a:lstStyle/>
          <a:p>
            <a:pPr marL="381000" indent="-381000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ahoma" charset="0"/>
                <a:ea typeface="ＭＳ Ｐゴシック" charset="0"/>
                <a:cs typeface="ＭＳ Ｐゴシック" charset="0"/>
              </a:rPr>
              <a:t>Solução </a:t>
            </a:r>
            <a:r>
              <a:rPr lang="ja-JP" altLang="pt-PT" sz="1800" dirty="0">
                <a:latin typeface="Tahoma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1800" dirty="0" err="1">
                <a:latin typeface="Tahoma" charset="0"/>
                <a:ea typeface="ＭＳ Ｐゴシック" charset="0"/>
                <a:cs typeface="ＭＳ Ｐゴシック" charset="0"/>
              </a:rPr>
              <a:t>Napster</a:t>
            </a:r>
            <a:r>
              <a:rPr lang="ja-JP" altLang="pt-PT" sz="1800" dirty="0"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1800" dirty="0">
                <a:latin typeface="Tahoma" charset="0"/>
                <a:ea typeface="ＭＳ Ｐゴシック" charset="0"/>
                <a:cs typeface="ＭＳ Ｐゴシック" charset="0"/>
              </a:rPr>
              <a:t> original</a:t>
            </a:r>
          </a:p>
          <a:p>
            <a:pPr marL="381000" indent="-381000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381000" indent="-381000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ahoma" charset="0"/>
                <a:ea typeface="ＭＳ Ｐゴシック" charset="0"/>
                <a:cs typeface="ＭＳ Ｐゴシック" charset="0"/>
              </a:rPr>
              <a:t>Quando um parceiro se liga informa o sistema central do seu endereço IP e do conteúdo do seu repositório de </a:t>
            </a:r>
            <a:r>
              <a:rPr lang="pt-PT" sz="1800" dirty="0" smtClean="0">
                <a:latin typeface="Tahoma" charset="0"/>
                <a:ea typeface="ＭＳ Ｐゴシック" charset="0"/>
                <a:cs typeface="ＭＳ Ｐゴシック" charset="0"/>
              </a:rPr>
              <a:t>ficheiros</a:t>
            </a:r>
            <a:endParaRPr lang="pt-PT" sz="1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381000" indent="-381000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381000" indent="-381000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ahoma" charset="0"/>
                <a:ea typeface="ＭＳ Ｐゴシック" charset="0"/>
                <a:cs typeface="ＭＳ Ｐゴシック" charset="0"/>
              </a:rPr>
              <a:t>O </a:t>
            </a:r>
            <a:r>
              <a:rPr lang="pt-PT" altLang="ja-JP" sz="1800" dirty="0">
                <a:latin typeface="Tahoma" charset="0"/>
                <a:ea typeface="ＭＳ Ｐゴシック" charset="0"/>
                <a:cs typeface="ＭＳ Ｐゴシック" charset="0"/>
              </a:rPr>
              <a:t>índice </a:t>
            </a:r>
            <a:r>
              <a:rPr lang="pt-PT" altLang="ja-JP" sz="1800" dirty="0" smtClean="0">
                <a:latin typeface="Tahoma" charset="0"/>
                <a:ea typeface="ＭＳ Ｐゴシック" charset="0"/>
                <a:cs typeface="ＭＳ Ｐゴシック" charset="0"/>
              </a:rPr>
              <a:t>centralizado </a:t>
            </a:r>
            <a:r>
              <a:rPr lang="pt-PT" altLang="ja-JP" sz="1800" dirty="0">
                <a:latin typeface="Tahoma" charset="0"/>
                <a:ea typeface="ＭＳ Ｐゴシック" charset="0"/>
                <a:cs typeface="ＭＳ Ｐゴシック" charset="0"/>
              </a:rPr>
              <a:t>constituí um ponto central de falha</a:t>
            </a:r>
          </a:p>
          <a:p>
            <a:pPr marL="381000" indent="-381000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381000" indent="-381000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ahoma" charset="0"/>
                <a:ea typeface="ＭＳ Ｐゴシック" charset="0"/>
                <a:cs typeface="ＭＳ Ｐゴシック" charset="0"/>
              </a:rPr>
              <a:t>Constitu</a:t>
            </a:r>
            <a:r>
              <a:rPr lang="pt-PT" altLang="ja-JP" sz="1800" dirty="0">
                <a:latin typeface="Tahoma" charset="0"/>
                <a:ea typeface="ＭＳ Ｐゴシック" charset="0"/>
                <a:cs typeface="ＭＳ Ｐゴシック" charset="0"/>
              </a:rPr>
              <a:t>í também um ponto de </a:t>
            </a:r>
            <a:r>
              <a:rPr lang="pt-PT" altLang="ja-JP" sz="1800" dirty="0" err="1" smtClean="0">
                <a:latin typeface="Tahoma" charset="0"/>
                <a:ea typeface="ＭＳ Ｐゴシック" charset="0"/>
                <a:cs typeface="ＭＳ Ｐゴシック" charset="0"/>
              </a:rPr>
              <a:t>estrangulmento</a:t>
            </a:r>
            <a:endParaRPr lang="pt-PT" sz="1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381000" indent="-381000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381000" indent="-381000" eaLnBrk="1" hangingPunct="1">
              <a:lnSpc>
                <a:spcPct val="90000"/>
              </a:lnSpc>
              <a:buFont typeface="Wingdings" charset="0"/>
              <a:buNone/>
            </a:pPr>
            <a:endParaRPr lang="pt-PT" sz="1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381000" indent="-381000" eaLnBrk="1" hangingPunct="1">
              <a:lnSpc>
                <a:spcPct val="90000"/>
              </a:lnSpc>
              <a:buFont typeface="Wingdings" charset="0"/>
              <a:buNone/>
            </a:pPr>
            <a:endParaRPr lang="pt-PT" sz="1800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34153" name="Group 4"/>
          <p:cNvGrpSpPr>
            <a:grpSpLocks/>
          </p:cNvGrpSpPr>
          <p:nvPr/>
        </p:nvGrpSpPr>
        <p:grpSpPr bwMode="auto">
          <a:xfrm>
            <a:off x="4202113" y="1400969"/>
            <a:ext cx="4638675" cy="5164138"/>
            <a:chOff x="2554" y="620"/>
            <a:chExt cx="2922" cy="3253"/>
          </a:xfrm>
        </p:grpSpPr>
        <p:graphicFrame>
          <p:nvGraphicFramePr>
            <p:cNvPr id="134146" name="Object 2"/>
            <p:cNvGraphicFramePr>
              <a:graphicFrameLocks noChangeAspect="1"/>
            </p:cNvGraphicFramePr>
            <p:nvPr/>
          </p:nvGraphicFramePr>
          <p:xfrm>
            <a:off x="3903" y="3058"/>
            <a:ext cx="525" cy="4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96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03" y="3058"/>
                          <a:ext cx="525" cy="4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34154" name="Group 6"/>
            <p:cNvGrpSpPr>
              <a:grpSpLocks/>
            </p:cNvGrpSpPr>
            <p:nvPr/>
          </p:nvGrpSpPr>
          <p:grpSpPr bwMode="auto">
            <a:xfrm>
              <a:off x="3087" y="1679"/>
              <a:ext cx="234" cy="472"/>
              <a:chOff x="4180" y="783"/>
              <a:chExt cx="150" cy="307"/>
            </a:xfrm>
          </p:grpSpPr>
          <p:sp>
            <p:nvSpPr>
              <p:cNvPr id="134179" name="AutoShape 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80" name="Rectangle 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81" name="Rectangle 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82" name="AutoShape 1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83" name="Line 1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84" name="Line 1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85" name="Rectangle 1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rgbClr val="3333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186" name="Rectangle 1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4155" name="Text Box 15"/>
            <p:cNvSpPr txBox="1">
              <a:spLocks noChangeArrowheads="1"/>
            </p:cNvSpPr>
            <p:nvPr/>
          </p:nvSpPr>
          <p:spPr bwMode="auto">
            <a:xfrm>
              <a:off x="3010" y="3058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endParaRPr lang="en-US" u="none">
                <a:solidFill>
                  <a:srgbClr val="000000"/>
                </a:solidFill>
                <a:latin typeface="Times New Roman" charset="0"/>
              </a:endParaRPr>
            </a:p>
          </p:txBody>
        </p:sp>
        <p:graphicFrame>
          <p:nvGraphicFramePr>
            <p:cNvPr id="134147" name="Object 3"/>
            <p:cNvGraphicFramePr>
              <a:graphicFrameLocks noChangeAspect="1"/>
            </p:cNvGraphicFramePr>
            <p:nvPr/>
          </p:nvGraphicFramePr>
          <p:xfrm>
            <a:off x="5055" y="1963"/>
            <a:ext cx="421" cy="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97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55" y="1963"/>
                          <a:ext cx="421" cy="3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4148" name="Object 4"/>
            <p:cNvGraphicFramePr>
              <a:graphicFrameLocks noChangeAspect="1"/>
            </p:cNvGraphicFramePr>
            <p:nvPr/>
          </p:nvGraphicFramePr>
          <p:xfrm>
            <a:off x="4665" y="2534"/>
            <a:ext cx="429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98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65" y="2534"/>
                          <a:ext cx="429" cy="3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4149" name="Object 5"/>
            <p:cNvGraphicFramePr>
              <a:graphicFrameLocks noChangeAspect="1"/>
            </p:cNvGraphicFramePr>
            <p:nvPr/>
          </p:nvGraphicFramePr>
          <p:xfrm>
            <a:off x="4594" y="1214"/>
            <a:ext cx="437" cy="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99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4" y="1214"/>
                          <a:ext cx="437" cy="3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4156" name="Text Box 19"/>
            <p:cNvSpPr txBox="1">
              <a:spLocks noChangeArrowheads="1"/>
            </p:cNvSpPr>
            <p:nvPr/>
          </p:nvSpPr>
          <p:spPr bwMode="auto">
            <a:xfrm>
              <a:off x="2554" y="1236"/>
              <a:ext cx="13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 dirty="0" err="1">
                  <a:solidFill>
                    <a:srgbClr val="000000"/>
                  </a:solidFill>
                  <a:latin typeface="Comic Sans MS" charset="0"/>
                </a:rPr>
                <a:t>Directório</a:t>
              </a:r>
              <a:r>
                <a:rPr lang="pt-PT" sz="1400" u="none" dirty="0">
                  <a:solidFill>
                    <a:srgbClr val="000000"/>
                  </a:solidFill>
                  <a:latin typeface="Comic Sans MS" charset="0"/>
                </a:rPr>
                <a:t> centralizado</a:t>
              </a:r>
              <a:endParaRPr lang="pt-PT" u="none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34157" name="Text Box 20"/>
            <p:cNvSpPr txBox="1">
              <a:spLocks noChangeArrowheads="1"/>
            </p:cNvSpPr>
            <p:nvPr/>
          </p:nvSpPr>
          <p:spPr bwMode="auto">
            <a:xfrm>
              <a:off x="4865" y="1675"/>
              <a:ext cx="40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>
                  <a:solidFill>
                    <a:srgbClr val="000000"/>
                  </a:solidFill>
                  <a:latin typeface="Comic Sans MS" charset="0"/>
                </a:rPr>
                <a:t>peers</a:t>
              </a:r>
              <a:endParaRPr lang="pt-PT" sz="1400" u="none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34158" name="Line 21"/>
            <p:cNvSpPr>
              <a:spLocks noChangeShapeType="1"/>
            </p:cNvSpPr>
            <p:nvPr/>
          </p:nvSpPr>
          <p:spPr bwMode="auto">
            <a:xfrm flipH="1">
              <a:off x="3442" y="1732"/>
              <a:ext cx="634" cy="173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59" name="Line 22"/>
            <p:cNvSpPr>
              <a:spLocks noChangeShapeType="1"/>
            </p:cNvSpPr>
            <p:nvPr/>
          </p:nvSpPr>
          <p:spPr bwMode="auto">
            <a:xfrm flipH="1" flipV="1">
              <a:off x="3385" y="1905"/>
              <a:ext cx="1612" cy="23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0" name="Line 23"/>
            <p:cNvSpPr>
              <a:spLocks noChangeShapeType="1"/>
            </p:cNvSpPr>
            <p:nvPr/>
          </p:nvSpPr>
          <p:spPr bwMode="auto">
            <a:xfrm flipH="1">
              <a:off x="3442" y="1675"/>
              <a:ext cx="576" cy="11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1" name="Line 24"/>
            <p:cNvSpPr>
              <a:spLocks noChangeShapeType="1"/>
            </p:cNvSpPr>
            <p:nvPr/>
          </p:nvSpPr>
          <p:spPr bwMode="auto">
            <a:xfrm flipH="1">
              <a:off x="3442" y="1675"/>
              <a:ext cx="634" cy="11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2" name="Line 25"/>
            <p:cNvSpPr>
              <a:spLocks noChangeShapeType="1"/>
            </p:cNvSpPr>
            <p:nvPr/>
          </p:nvSpPr>
          <p:spPr bwMode="auto">
            <a:xfrm flipH="1" flipV="1">
              <a:off x="3385" y="2078"/>
              <a:ext cx="1267" cy="63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3" name="Line 26"/>
            <p:cNvSpPr>
              <a:spLocks noChangeShapeType="1"/>
            </p:cNvSpPr>
            <p:nvPr/>
          </p:nvSpPr>
          <p:spPr bwMode="auto">
            <a:xfrm flipH="1">
              <a:off x="3385" y="1387"/>
              <a:ext cx="1152" cy="40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4" name="Text Box 27"/>
            <p:cNvSpPr txBox="1">
              <a:spLocks noChangeArrowheads="1"/>
            </p:cNvSpPr>
            <p:nvPr/>
          </p:nvSpPr>
          <p:spPr bwMode="auto">
            <a:xfrm>
              <a:off x="3673" y="1675"/>
              <a:ext cx="979" cy="2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endParaRPr lang="en-US" sz="1400" u="none">
                <a:latin typeface="Comic Sans MS" charset="0"/>
              </a:endParaRPr>
            </a:p>
          </p:txBody>
        </p:sp>
        <p:sp>
          <p:nvSpPr>
            <p:cNvPr id="134165" name="Line 28"/>
            <p:cNvSpPr>
              <a:spLocks noChangeShapeType="1"/>
            </p:cNvSpPr>
            <p:nvPr/>
          </p:nvSpPr>
          <p:spPr bwMode="auto">
            <a:xfrm flipH="1" flipV="1">
              <a:off x="3327" y="2136"/>
              <a:ext cx="749" cy="8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6" name="Line 29"/>
            <p:cNvSpPr>
              <a:spLocks noChangeShapeType="1"/>
            </p:cNvSpPr>
            <p:nvPr/>
          </p:nvSpPr>
          <p:spPr bwMode="auto">
            <a:xfrm>
              <a:off x="3212" y="2193"/>
              <a:ext cx="749" cy="92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7" name="Line 30"/>
            <p:cNvSpPr>
              <a:spLocks noChangeShapeType="1"/>
            </p:cNvSpPr>
            <p:nvPr/>
          </p:nvSpPr>
          <p:spPr bwMode="auto">
            <a:xfrm flipH="1">
              <a:off x="4421" y="1617"/>
              <a:ext cx="346" cy="1498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168" name="Text Box 31"/>
            <p:cNvSpPr txBox="1">
              <a:spLocks noChangeArrowheads="1"/>
            </p:cNvSpPr>
            <p:nvPr/>
          </p:nvSpPr>
          <p:spPr bwMode="auto">
            <a:xfrm>
              <a:off x="4537" y="3000"/>
              <a:ext cx="575" cy="3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endParaRPr lang="en-US" sz="1000" u="none">
                <a:latin typeface="Times New Roman" charset="0"/>
              </a:endParaRPr>
            </a:p>
          </p:txBody>
        </p:sp>
        <p:sp>
          <p:nvSpPr>
            <p:cNvPr id="134169" name="Text Box 32"/>
            <p:cNvSpPr txBox="1">
              <a:spLocks noChangeArrowheads="1"/>
            </p:cNvSpPr>
            <p:nvPr/>
          </p:nvSpPr>
          <p:spPr bwMode="auto">
            <a:xfrm>
              <a:off x="4057" y="3526"/>
              <a:ext cx="403" cy="2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>
                  <a:latin typeface="Comic Sans MS" charset="0"/>
                </a:rPr>
                <a:t>Alice</a:t>
              </a:r>
            </a:p>
          </p:txBody>
        </p:sp>
        <p:sp>
          <p:nvSpPr>
            <p:cNvPr id="134170" name="Text Box 33"/>
            <p:cNvSpPr txBox="1">
              <a:spLocks noChangeArrowheads="1"/>
            </p:cNvSpPr>
            <p:nvPr/>
          </p:nvSpPr>
          <p:spPr bwMode="auto">
            <a:xfrm>
              <a:off x="4912" y="1041"/>
              <a:ext cx="403" cy="2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>
                  <a:latin typeface="Comic Sans MS" charset="0"/>
                </a:rPr>
                <a:t>João</a:t>
              </a:r>
            </a:p>
          </p:txBody>
        </p:sp>
        <p:sp>
          <p:nvSpPr>
            <p:cNvPr id="134171" name="Oval 34"/>
            <p:cNvSpPr>
              <a:spLocks noChangeArrowheads="1"/>
            </p:cNvSpPr>
            <p:nvPr/>
          </p:nvSpPr>
          <p:spPr bwMode="auto">
            <a:xfrm>
              <a:off x="3893" y="1524"/>
              <a:ext cx="15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pt-PT" sz="1400" u="none">
                  <a:latin typeface="Comic Sans MS" charset="0"/>
                </a:rPr>
                <a:t>1</a:t>
              </a:r>
            </a:p>
          </p:txBody>
        </p:sp>
        <p:sp>
          <p:nvSpPr>
            <p:cNvPr id="134172" name="Oval 35"/>
            <p:cNvSpPr>
              <a:spLocks noChangeArrowheads="1"/>
            </p:cNvSpPr>
            <p:nvPr/>
          </p:nvSpPr>
          <p:spPr bwMode="auto">
            <a:xfrm>
              <a:off x="3920" y="1897"/>
              <a:ext cx="15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pt-PT" sz="1400" u="none">
                  <a:latin typeface="Comic Sans MS" charset="0"/>
                </a:rPr>
                <a:t>1</a:t>
              </a:r>
            </a:p>
          </p:txBody>
        </p:sp>
        <p:sp>
          <p:nvSpPr>
            <p:cNvPr id="134173" name="Oval 36"/>
            <p:cNvSpPr>
              <a:spLocks noChangeArrowheads="1"/>
            </p:cNvSpPr>
            <p:nvPr/>
          </p:nvSpPr>
          <p:spPr bwMode="auto">
            <a:xfrm>
              <a:off x="3923" y="2325"/>
              <a:ext cx="15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pt-PT" sz="1400" u="none">
                  <a:latin typeface="Comic Sans MS" charset="0"/>
                </a:rPr>
                <a:t>1</a:t>
              </a:r>
            </a:p>
          </p:txBody>
        </p:sp>
        <p:sp>
          <p:nvSpPr>
            <p:cNvPr id="134174" name="Oval 37"/>
            <p:cNvSpPr>
              <a:spLocks noChangeArrowheads="1"/>
            </p:cNvSpPr>
            <p:nvPr/>
          </p:nvSpPr>
          <p:spPr bwMode="auto">
            <a:xfrm>
              <a:off x="3724" y="2601"/>
              <a:ext cx="15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pt-PT" sz="1400" u="none">
                  <a:latin typeface="Comic Sans MS" charset="0"/>
                </a:rPr>
                <a:t>1</a:t>
              </a:r>
            </a:p>
          </p:txBody>
        </p:sp>
        <p:sp>
          <p:nvSpPr>
            <p:cNvPr id="134175" name="Oval 38"/>
            <p:cNvSpPr>
              <a:spLocks noChangeArrowheads="1"/>
            </p:cNvSpPr>
            <p:nvPr/>
          </p:nvSpPr>
          <p:spPr bwMode="auto">
            <a:xfrm>
              <a:off x="3477" y="2562"/>
              <a:ext cx="15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pt-PT" sz="1400" u="none">
                  <a:latin typeface="Comic Sans MS" charset="0"/>
                </a:rPr>
                <a:t>2</a:t>
              </a:r>
            </a:p>
          </p:txBody>
        </p:sp>
        <p:sp>
          <p:nvSpPr>
            <p:cNvPr id="134176" name="Oval 39"/>
            <p:cNvSpPr>
              <a:spLocks noChangeArrowheads="1"/>
            </p:cNvSpPr>
            <p:nvPr/>
          </p:nvSpPr>
          <p:spPr bwMode="auto">
            <a:xfrm>
              <a:off x="4531" y="2278"/>
              <a:ext cx="15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pt-PT" sz="1400" u="none">
                  <a:latin typeface="Comic Sans MS" charset="0"/>
                </a:rPr>
                <a:t>3</a:t>
              </a:r>
            </a:p>
          </p:txBody>
        </p:sp>
        <p:pic>
          <p:nvPicPr>
            <p:cNvPr id="134177" name="Picture 40" descr="Bob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5" y="620"/>
              <a:ext cx="426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4178" name="Picture 41" descr="Alice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89" y="3436"/>
              <a:ext cx="354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62482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Query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por inundação (</a:t>
            </a:r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flooding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3884613" cy="4341576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None/>
            </a:pPr>
            <a:r>
              <a:rPr lang="pt-PT" sz="32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Gnutella</a:t>
            </a:r>
            <a:r>
              <a:rPr lang="pt-PT" sz="32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Completamente distribuído: sem servidor central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Protocolo do domínio público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Muitas implementações do protocolo disponíveis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619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828800"/>
            <a:ext cx="4257675" cy="44339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Baseado na noção de rede sobreposta ou rede l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ógica ou sobreposta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overlay</a:t>
            </a:r>
            <a:r>
              <a:rPr lang="pt-PT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network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  <a:endParaRPr lang="pt-PT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arco entre o parceiro X e o parceiro Y materializado por uma conexão TCP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Todos os parceiros e as ligações formam a rede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Os arcos são ligações não físicas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 parceiro liga-se a entre meia e uma dúzia de parceiros</a:t>
            </a:r>
          </a:p>
        </p:txBody>
      </p:sp>
    </p:spTree>
    <p:extLst>
      <p:ext uri="{BB962C8B-B14F-4D97-AF65-F5344CB8AC3E}">
        <p14:creationId xmlns:p14="http://schemas.microsoft.com/office/powerpoint/2010/main" val="2613748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9" name="Rectangle 2"/>
          <p:cNvSpPr>
            <a:spLocks noGrp="1" noChangeArrowheads="1"/>
          </p:cNvSpPr>
          <p:nvPr>
            <p:ph type="title"/>
          </p:nvPr>
        </p:nvSpPr>
        <p:spPr>
          <a:xfrm>
            <a:off x="703262" y="298450"/>
            <a:ext cx="7889875" cy="69215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</a:t>
            </a:r>
            <a:r>
              <a:rPr lang="pt-PT" dirty="0" err="1">
                <a:latin typeface="Tw Cen MT"/>
                <a:ea typeface="ＭＳ Ｐゴシック" charset="0"/>
                <a:cs typeface="Tw Cen MT"/>
              </a:rPr>
              <a:t>Gnutella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138250" name="Group 3"/>
          <p:cNvGrpSpPr>
            <a:grpSpLocks/>
          </p:cNvGrpSpPr>
          <p:nvPr/>
        </p:nvGrpSpPr>
        <p:grpSpPr bwMode="auto">
          <a:xfrm>
            <a:off x="3429000" y="1828800"/>
            <a:ext cx="5280025" cy="4265613"/>
            <a:chOff x="768" y="280"/>
            <a:chExt cx="3936" cy="3231"/>
          </a:xfrm>
        </p:grpSpPr>
        <p:graphicFrame>
          <p:nvGraphicFramePr>
            <p:cNvPr id="138242" name="Object 2"/>
            <p:cNvGraphicFramePr>
              <a:graphicFrameLocks noChangeAspect="1"/>
            </p:cNvGraphicFramePr>
            <p:nvPr/>
          </p:nvGraphicFramePr>
          <p:xfrm>
            <a:off x="768" y="2016"/>
            <a:ext cx="432" cy="3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4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2016"/>
                          <a:ext cx="432" cy="3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8243" name="Object 3"/>
            <p:cNvGraphicFramePr>
              <a:graphicFrameLocks noChangeAspect="1"/>
            </p:cNvGraphicFramePr>
            <p:nvPr/>
          </p:nvGraphicFramePr>
          <p:xfrm>
            <a:off x="2160" y="3168"/>
            <a:ext cx="432" cy="3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5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3168"/>
                          <a:ext cx="432" cy="3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8244" name="Object 4"/>
            <p:cNvGraphicFramePr>
              <a:graphicFrameLocks noChangeAspect="1"/>
            </p:cNvGraphicFramePr>
            <p:nvPr/>
          </p:nvGraphicFramePr>
          <p:xfrm>
            <a:off x="2160" y="2016"/>
            <a:ext cx="432" cy="3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6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2016"/>
                          <a:ext cx="432" cy="3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8245" name="Object 5"/>
            <p:cNvGraphicFramePr>
              <a:graphicFrameLocks noChangeAspect="1"/>
            </p:cNvGraphicFramePr>
            <p:nvPr/>
          </p:nvGraphicFramePr>
          <p:xfrm>
            <a:off x="2160" y="816"/>
            <a:ext cx="432" cy="3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7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816"/>
                          <a:ext cx="432" cy="3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8246" name="Object 6"/>
            <p:cNvGraphicFramePr>
              <a:graphicFrameLocks noChangeAspect="1"/>
            </p:cNvGraphicFramePr>
            <p:nvPr/>
          </p:nvGraphicFramePr>
          <p:xfrm>
            <a:off x="4272" y="1968"/>
            <a:ext cx="432" cy="3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8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2" y="1968"/>
                          <a:ext cx="432" cy="3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8247" name="Object 7"/>
            <p:cNvGraphicFramePr>
              <a:graphicFrameLocks noChangeAspect="1"/>
            </p:cNvGraphicFramePr>
            <p:nvPr/>
          </p:nvGraphicFramePr>
          <p:xfrm>
            <a:off x="4272" y="768"/>
            <a:ext cx="432" cy="3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039" name="Clip" r:id="rId10" imgW="1307948" imgH="1084823" progId="MS_ClipArt_Gallery.2">
                    <p:embed/>
                  </p:oleObj>
                </mc:Choice>
                <mc:Fallback>
                  <p:oleObj name="Clip" r:id="rId10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2" y="768"/>
                          <a:ext cx="432" cy="3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8254" name="Line 10"/>
            <p:cNvSpPr>
              <a:spLocks noChangeShapeType="1"/>
            </p:cNvSpPr>
            <p:nvPr/>
          </p:nvSpPr>
          <p:spPr bwMode="auto">
            <a:xfrm flipV="1">
              <a:off x="1104" y="1104"/>
              <a:ext cx="1104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255" name="Line 11"/>
            <p:cNvSpPr>
              <a:spLocks noChangeShapeType="1"/>
            </p:cNvSpPr>
            <p:nvPr/>
          </p:nvSpPr>
          <p:spPr bwMode="auto">
            <a:xfrm>
              <a:off x="2544" y="912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256" name="Line 12"/>
            <p:cNvSpPr>
              <a:spLocks noChangeShapeType="1"/>
            </p:cNvSpPr>
            <p:nvPr/>
          </p:nvSpPr>
          <p:spPr bwMode="auto">
            <a:xfrm>
              <a:off x="2592" y="1056"/>
              <a:ext cx="1728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257" name="Line 13"/>
            <p:cNvSpPr>
              <a:spLocks noChangeShapeType="1"/>
            </p:cNvSpPr>
            <p:nvPr/>
          </p:nvSpPr>
          <p:spPr bwMode="auto">
            <a:xfrm>
              <a:off x="1152" y="2256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258" name="Line 14"/>
            <p:cNvSpPr>
              <a:spLocks noChangeShapeType="1"/>
            </p:cNvSpPr>
            <p:nvPr/>
          </p:nvSpPr>
          <p:spPr bwMode="auto">
            <a:xfrm flipH="1">
              <a:off x="1200" y="216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259" name="Line 15"/>
            <p:cNvSpPr>
              <a:spLocks noChangeShapeType="1"/>
            </p:cNvSpPr>
            <p:nvPr/>
          </p:nvSpPr>
          <p:spPr bwMode="auto">
            <a:xfrm>
              <a:off x="1152" y="2304"/>
              <a:ext cx="1152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260" name="Text Box 16"/>
            <p:cNvSpPr txBox="1">
              <a:spLocks noChangeArrowheads="1"/>
            </p:cNvSpPr>
            <p:nvPr/>
          </p:nvSpPr>
          <p:spPr bwMode="auto">
            <a:xfrm>
              <a:off x="1536" y="1985"/>
              <a:ext cx="539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Tw Cen MT"/>
                  <a:cs typeface="Tw Cen MT"/>
                </a:rPr>
                <a:t>Query</a:t>
              </a:r>
            </a:p>
          </p:txBody>
        </p:sp>
        <p:sp>
          <p:nvSpPr>
            <p:cNvPr id="138261" name="Text Box 17"/>
            <p:cNvSpPr txBox="1">
              <a:spLocks noChangeArrowheads="1"/>
            </p:cNvSpPr>
            <p:nvPr/>
          </p:nvSpPr>
          <p:spPr bwMode="auto">
            <a:xfrm>
              <a:off x="1390" y="2226"/>
              <a:ext cx="71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Tw Cen MT"/>
                  <a:cs typeface="Tw Cen MT"/>
                </a:rPr>
                <a:t>QueryHit</a:t>
              </a:r>
            </a:p>
          </p:txBody>
        </p:sp>
        <p:sp>
          <p:nvSpPr>
            <p:cNvPr id="138262" name="Text Box 18"/>
            <p:cNvSpPr txBox="1">
              <a:spLocks noChangeArrowheads="1"/>
            </p:cNvSpPr>
            <p:nvPr/>
          </p:nvSpPr>
          <p:spPr bwMode="auto">
            <a:xfrm>
              <a:off x="3216" y="738"/>
              <a:ext cx="539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Tw Cen MT"/>
                  <a:cs typeface="Tw Cen MT"/>
                </a:rPr>
                <a:t>Query</a:t>
              </a:r>
            </a:p>
          </p:txBody>
        </p:sp>
        <p:sp>
          <p:nvSpPr>
            <p:cNvPr id="138263" name="Text Box 19"/>
            <p:cNvSpPr txBox="1">
              <a:spLocks noChangeArrowheads="1"/>
            </p:cNvSpPr>
            <p:nvPr/>
          </p:nvSpPr>
          <p:spPr bwMode="auto">
            <a:xfrm rot="1838329">
              <a:off x="3274" y="1386"/>
              <a:ext cx="50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>
                  <a:latin typeface="Tw Cen MT"/>
                  <a:cs typeface="Tw Cen MT"/>
                </a:rPr>
                <a:t>Query</a:t>
              </a:r>
            </a:p>
          </p:txBody>
        </p:sp>
        <p:sp>
          <p:nvSpPr>
            <p:cNvPr id="138264" name="Text Box 20"/>
            <p:cNvSpPr txBox="1">
              <a:spLocks noChangeArrowheads="1"/>
            </p:cNvSpPr>
            <p:nvPr/>
          </p:nvSpPr>
          <p:spPr bwMode="auto">
            <a:xfrm>
              <a:off x="3216" y="977"/>
              <a:ext cx="71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Tw Cen MT"/>
                  <a:cs typeface="Tw Cen MT"/>
                </a:rPr>
                <a:t>QueryHit</a:t>
              </a:r>
            </a:p>
          </p:txBody>
        </p:sp>
        <p:sp>
          <p:nvSpPr>
            <p:cNvPr id="138265" name="Text Box 21"/>
            <p:cNvSpPr txBox="1">
              <a:spLocks noChangeArrowheads="1"/>
            </p:cNvSpPr>
            <p:nvPr/>
          </p:nvSpPr>
          <p:spPr bwMode="auto">
            <a:xfrm rot="19317177">
              <a:off x="1366" y="1349"/>
              <a:ext cx="539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Tw Cen MT"/>
                  <a:cs typeface="Tw Cen MT"/>
                </a:rPr>
                <a:t>Query</a:t>
              </a:r>
            </a:p>
          </p:txBody>
        </p:sp>
        <p:sp>
          <p:nvSpPr>
            <p:cNvPr id="138266" name="Text Box 22"/>
            <p:cNvSpPr txBox="1">
              <a:spLocks noChangeArrowheads="1"/>
            </p:cNvSpPr>
            <p:nvPr/>
          </p:nvSpPr>
          <p:spPr bwMode="auto">
            <a:xfrm rot="2175888">
              <a:off x="1469" y="2752"/>
              <a:ext cx="539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Tw Cen MT"/>
                  <a:cs typeface="Tw Cen MT"/>
                </a:rPr>
                <a:t>Query</a:t>
              </a:r>
            </a:p>
          </p:txBody>
        </p:sp>
        <p:sp>
          <p:nvSpPr>
            <p:cNvPr id="138267" name="Line 23"/>
            <p:cNvSpPr>
              <a:spLocks noChangeShapeType="1"/>
            </p:cNvSpPr>
            <p:nvPr/>
          </p:nvSpPr>
          <p:spPr bwMode="auto">
            <a:xfrm flipH="1">
              <a:off x="1152" y="1104"/>
              <a:ext cx="1152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268" name="Text Box 24"/>
            <p:cNvSpPr txBox="1">
              <a:spLocks noChangeArrowheads="1"/>
            </p:cNvSpPr>
            <p:nvPr/>
          </p:nvSpPr>
          <p:spPr bwMode="auto">
            <a:xfrm rot="-2200461">
              <a:off x="1501" y="1583"/>
              <a:ext cx="6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>
                  <a:latin typeface="Tw Cen MT"/>
                  <a:cs typeface="Tw Cen MT"/>
                </a:rPr>
                <a:t>QueryHit</a:t>
              </a:r>
            </a:p>
          </p:txBody>
        </p:sp>
        <p:sp>
          <p:nvSpPr>
            <p:cNvPr id="138269" name="Freeform 25"/>
            <p:cNvSpPr>
              <a:spLocks/>
            </p:cNvSpPr>
            <p:nvPr/>
          </p:nvSpPr>
          <p:spPr bwMode="auto">
            <a:xfrm>
              <a:off x="888" y="280"/>
              <a:ext cx="3528" cy="1736"/>
            </a:xfrm>
            <a:custGeom>
              <a:avLst/>
              <a:gdLst>
                <a:gd name="T0" fmla="*/ 3528 w 3528"/>
                <a:gd name="T1" fmla="*/ 536 h 1736"/>
                <a:gd name="T2" fmla="*/ 2856 w 3528"/>
                <a:gd name="T3" fmla="*/ 248 h 1736"/>
                <a:gd name="T4" fmla="*/ 1608 w 3528"/>
                <a:gd name="T5" fmla="*/ 152 h 1736"/>
                <a:gd name="T6" fmla="*/ 264 w 3528"/>
                <a:gd name="T7" fmla="*/ 1160 h 1736"/>
                <a:gd name="T8" fmla="*/ 24 w 3528"/>
                <a:gd name="T9" fmla="*/ 1736 h 17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28"/>
                <a:gd name="T16" fmla="*/ 0 h 1736"/>
                <a:gd name="T17" fmla="*/ 3528 w 3528"/>
                <a:gd name="T18" fmla="*/ 1736 h 17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28" h="1736">
                  <a:moveTo>
                    <a:pt x="3528" y="536"/>
                  </a:moveTo>
                  <a:cubicBezTo>
                    <a:pt x="3352" y="424"/>
                    <a:pt x="3176" y="312"/>
                    <a:pt x="2856" y="248"/>
                  </a:cubicBezTo>
                  <a:cubicBezTo>
                    <a:pt x="2536" y="184"/>
                    <a:pt x="2040" y="0"/>
                    <a:pt x="1608" y="152"/>
                  </a:cubicBezTo>
                  <a:cubicBezTo>
                    <a:pt x="1176" y="304"/>
                    <a:pt x="528" y="896"/>
                    <a:pt x="264" y="1160"/>
                  </a:cubicBezTo>
                  <a:cubicBezTo>
                    <a:pt x="0" y="1424"/>
                    <a:pt x="64" y="1640"/>
                    <a:pt x="24" y="1736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270" name="Line 26"/>
            <p:cNvSpPr>
              <a:spLocks noChangeShapeType="1"/>
            </p:cNvSpPr>
            <p:nvPr/>
          </p:nvSpPr>
          <p:spPr bwMode="auto">
            <a:xfrm flipH="1">
              <a:off x="2592" y="1008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38251" name="Text Box 27"/>
          <p:cNvSpPr txBox="1">
            <a:spLocks noChangeArrowheads="1"/>
          </p:cNvSpPr>
          <p:nvPr/>
        </p:nvSpPr>
        <p:spPr bwMode="auto">
          <a:xfrm>
            <a:off x="4648200" y="1600200"/>
            <a:ext cx="243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File transfer: HTTP</a:t>
            </a:r>
          </a:p>
        </p:txBody>
      </p:sp>
      <p:sp>
        <p:nvSpPr>
          <p:cNvPr id="138252" name="Text Box 28"/>
          <p:cNvSpPr txBox="1">
            <a:spLocks noChangeArrowheads="1"/>
          </p:cNvSpPr>
          <p:nvPr/>
        </p:nvSpPr>
        <p:spPr bwMode="auto">
          <a:xfrm>
            <a:off x="457200" y="1447800"/>
            <a:ext cx="281940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A pergunta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query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 é enviada aos parceiros</a:t>
            </a:r>
          </a:p>
          <a:p>
            <a:pPr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Os parceiros redirigem a mensagem se não conhecem a resposta</a:t>
            </a:r>
          </a:p>
          <a:p>
            <a:pPr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A resposta (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QueryHit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) vem pelo caminho inverso</a:t>
            </a:r>
          </a:p>
        </p:txBody>
      </p:sp>
      <p:sp>
        <p:nvSpPr>
          <p:cNvPr id="138253" name="Text Box 29"/>
          <p:cNvSpPr txBox="1">
            <a:spLocks noChangeArrowheads="1"/>
          </p:cNvSpPr>
          <p:nvPr/>
        </p:nvSpPr>
        <p:spPr bwMode="auto">
          <a:xfrm>
            <a:off x="457200" y="5105400"/>
            <a:ext cx="3716338" cy="835025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None/>
            </a:pPr>
            <a:r>
              <a:rPr lang="pt-PT" u="none">
                <a:latin typeface="Tw Cen MT"/>
                <a:cs typeface="Tw Cen MT"/>
              </a:rPr>
              <a:t>Escalabilidade baseada em inundação limitada</a:t>
            </a:r>
          </a:p>
        </p:txBody>
      </p:sp>
    </p:spTree>
    <p:extLst>
      <p:ext uri="{BB962C8B-B14F-4D97-AF65-F5344CB8AC3E}">
        <p14:creationId xmlns:p14="http://schemas.microsoft.com/office/powerpoint/2010/main" val="1568937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r>
              <a:rPr lang="pt-PT" sz="48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2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Gnutella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entrada na rede (</a:t>
            </a:r>
            <a:r>
              <a:rPr lang="pt-PT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join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96358"/>
            <a:ext cx="8269287" cy="4227512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buSzTx/>
              <a:buFont typeface="Arial" charset="0"/>
              <a:buAutoNum type="arabicParenR"/>
            </a:pP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parceiro X que entra usa uma lista de candidatos para encontrar parceiros iniciais</a:t>
            </a:r>
          </a:p>
          <a:p>
            <a:pPr marL="533400" indent="-533400" eaLnBrk="1" hangingPunct="1">
              <a:buSzTx/>
              <a:buFont typeface="Arial" charset="0"/>
              <a:buAutoNum type="arabicParenR"/>
            </a:pP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X tenta estabelecer conexões TCP sequencialmente com os parceiros da lista até obter uma conexão com um (Y)</a:t>
            </a:r>
          </a:p>
          <a:p>
            <a:pPr marL="533400" indent="-533400" eaLnBrk="1" hangingPunct="1">
              <a:buSzTx/>
              <a:buFont typeface="Arial" charset="0"/>
              <a:buAutoNum type="arabicParenR"/>
            </a:pP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X envia mensagens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Ping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para Y; Y redirige as mensagens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Ping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para os seus parceiros.</a:t>
            </a:r>
          </a:p>
          <a:p>
            <a:pPr marL="533400" indent="-533400" eaLnBrk="1" hangingPunct="1">
              <a:buSzTx/>
              <a:buFont typeface="Arial" charset="0"/>
              <a:buAutoNum type="arabicParenR"/>
            </a:pP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Todos os parceiros que recebem mensagens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Ping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respondem com mensagens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Pong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.</a:t>
            </a:r>
          </a:p>
          <a:p>
            <a:pPr marL="533400" indent="-533400" eaLnBrk="1" hangingPunct="1">
              <a:buSzTx/>
              <a:buFont typeface="Arial" charset="0"/>
              <a:buAutoNum type="arabicParenR"/>
            </a:pP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X recebe muitas mensagens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Pong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 pode estabelecer conexões TCP adicionais.</a:t>
            </a:r>
          </a:p>
        </p:txBody>
      </p:sp>
    </p:spTree>
    <p:extLst>
      <p:ext uri="{BB962C8B-B14F-4D97-AF65-F5344CB8AC3E}">
        <p14:creationId xmlns:p14="http://schemas.microsoft.com/office/powerpoint/2010/main" val="2540006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Estudo de </a:t>
            </a:r>
            <a:r>
              <a:rPr lang="pt-PT" sz="54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caso: </a:t>
            </a:r>
            <a:r>
              <a:rPr lang="pt-PT" sz="54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Skype</a:t>
            </a:r>
            <a:endParaRPr lang="pt-PT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33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93838"/>
            <a:ext cx="3932238" cy="4800600"/>
          </a:xfrm>
        </p:spPr>
        <p:txBody>
          <a:bodyPr>
            <a:noAutofit/>
          </a:bodyPr>
          <a:lstStyle/>
          <a:p>
            <a:pPr eaLnBrk="1" hangingPunct="1"/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Aplicaç</a:t>
            </a:r>
            <a:r>
              <a:rPr lang="pt-PT" altLang="ja-JP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P2P (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pc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-to-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pc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pc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-to-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phone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phone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-to-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pc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para 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Voice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Over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-IP (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VoIP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</a:t>
            </a:r>
            <a:endParaRPr lang="pt-PT" sz="4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Protocolo propriet</a:t>
            </a:r>
            <a:r>
              <a:rPr lang="pt-PT" altLang="ja-JP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ário estudado por </a:t>
            </a:r>
            <a:r>
              <a:rPr lang="pt-PT" altLang="ja-JP" sz="28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“reverse-</a:t>
            </a:r>
            <a:r>
              <a:rPr lang="pt-PT" altLang="ja-JP" sz="2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engineering</a:t>
            </a:r>
            <a:r>
              <a:rPr lang="pt-PT" altLang="ja-JP" sz="28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</a:p>
          <a:p>
            <a:pPr eaLnBrk="1" hangingPunct="1"/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Baseado numa rede </a:t>
            </a:r>
            <a:r>
              <a:rPr lang="ja-JP" alt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2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Overlay</a:t>
            </a:r>
            <a:r>
              <a:rPr lang="ja-JP" alt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2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hier</a:t>
            </a:r>
            <a:r>
              <a:rPr lang="pt-PT" altLang="ja-JP" sz="2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á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rquica</a:t>
            </a:r>
          </a:p>
          <a:p>
            <a:r>
              <a:rPr lang="en-US" sz="2800" dirty="0">
                <a:solidFill>
                  <a:srgbClr val="000000"/>
                </a:solidFill>
                <a:latin typeface="Tw Cen MT"/>
                <a:cs typeface="Tw Cen MT"/>
              </a:rPr>
              <a:t>SNs: mapping de </a:t>
            </a:r>
            <a:r>
              <a:rPr lang="en-US" sz="2800" dirty="0" err="1">
                <a:solidFill>
                  <a:srgbClr val="000000"/>
                </a:solidFill>
                <a:latin typeface="Tw Cen MT"/>
                <a:cs typeface="Tw Cen MT"/>
              </a:rPr>
              <a:t>skype</a:t>
            </a:r>
            <a:r>
              <a:rPr lang="en-US" sz="2800" dirty="0">
                <a:solidFill>
                  <a:srgbClr val="000000"/>
                </a:solidFill>
                <a:latin typeface="Tw Cen MT"/>
                <a:cs typeface="Tw Cen MT"/>
              </a:rPr>
              <a:t> usernames, IPs e </a:t>
            </a:r>
            <a:r>
              <a:rPr lang="en-US" sz="2800" dirty="0" err="1" smtClean="0">
                <a:solidFill>
                  <a:srgbClr val="000000"/>
                </a:solidFill>
                <a:latin typeface="Tw Cen MT"/>
                <a:cs typeface="Tw Cen MT"/>
              </a:rPr>
              <a:t>Portas</a:t>
            </a:r>
            <a:endParaRPr lang="en-US" sz="2800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56338" y="2301876"/>
            <a:ext cx="1635125" cy="1538287"/>
            <a:chOff x="3941" y="1127"/>
            <a:chExt cx="1030" cy="969"/>
          </a:xfrm>
        </p:grpSpPr>
        <p:sp>
          <p:nvSpPr>
            <p:cNvPr id="143448" name="Line 5"/>
            <p:cNvSpPr>
              <a:spLocks noChangeShapeType="1"/>
            </p:cNvSpPr>
            <p:nvPr/>
          </p:nvSpPr>
          <p:spPr bwMode="auto">
            <a:xfrm>
              <a:off x="3941" y="1599"/>
              <a:ext cx="40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49" name="Line 6"/>
            <p:cNvSpPr>
              <a:spLocks noChangeShapeType="1"/>
            </p:cNvSpPr>
            <p:nvPr/>
          </p:nvSpPr>
          <p:spPr bwMode="auto">
            <a:xfrm>
              <a:off x="4063" y="1232"/>
              <a:ext cx="314" cy="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50" name="Line 7"/>
            <p:cNvSpPr>
              <a:spLocks noChangeShapeType="1"/>
            </p:cNvSpPr>
            <p:nvPr/>
          </p:nvSpPr>
          <p:spPr bwMode="auto">
            <a:xfrm flipH="1">
              <a:off x="4352" y="1127"/>
              <a:ext cx="9" cy="6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51" name="Line 8"/>
            <p:cNvSpPr>
              <a:spLocks noChangeShapeType="1"/>
            </p:cNvSpPr>
            <p:nvPr/>
          </p:nvSpPr>
          <p:spPr bwMode="auto">
            <a:xfrm flipH="1">
              <a:off x="4352" y="1231"/>
              <a:ext cx="375" cy="6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52" name="Line 9"/>
            <p:cNvSpPr>
              <a:spLocks noChangeShapeType="1"/>
            </p:cNvSpPr>
            <p:nvPr/>
          </p:nvSpPr>
          <p:spPr bwMode="auto">
            <a:xfrm flipH="1">
              <a:off x="4369" y="1457"/>
              <a:ext cx="602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143453" name="Group 10"/>
            <p:cNvGrpSpPr>
              <a:grpSpLocks/>
            </p:cNvGrpSpPr>
            <p:nvPr/>
          </p:nvGrpSpPr>
          <p:grpSpPr bwMode="auto">
            <a:xfrm>
              <a:off x="4098" y="1653"/>
              <a:ext cx="535" cy="443"/>
              <a:chOff x="3464" y="1275"/>
              <a:chExt cx="395" cy="329"/>
            </a:xfrm>
          </p:grpSpPr>
          <p:pic>
            <p:nvPicPr>
              <p:cNvPr id="143454" name="Picture 11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9" name="Object 19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86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751388" y="3963988"/>
            <a:ext cx="1557337" cy="2085975"/>
            <a:chOff x="2993" y="2174"/>
            <a:chExt cx="981" cy="1314"/>
          </a:xfrm>
        </p:grpSpPr>
        <p:sp>
          <p:nvSpPr>
            <p:cNvPr id="143431" name="Line 14"/>
            <p:cNvSpPr>
              <a:spLocks noChangeShapeType="1"/>
            </p:cNvSpPr>
            <p:nvPr/>
          </p:nvSpPr>
          <p:spPr bwMode="auto">
            <a:xfrm flipV="1">
              <a:off x="3622" y="2775"/>
              <a:ext cx="61" cy="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32" name="Line 15"/>
            <p:cNvSpPr>
              <a:spLocks noChangeShapeType="1"/>
            </p:cNvSpPr>
            <p:nvPr/>
          </p:nvSpPr>
          <p:spPr bwMode="auto">
            <a:xfrm>
              <a:off x="3405" y="2181"/>
              <a:ext cx="313" cy="6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33" name="Line 16"/>
            <p:cNvSpPr>
              <a:spLocks noChangeShapeType="1"/>
            </p:cNvSpPr>
            <p:nvPr/>
          </p:nvSpPr>
          <p:spPr bwMode="auto">
            <a:xfrm>
              <a:off x="3265" y="2556"/>
              <a:ext cx="428" cy="2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34" name="Line 17"/>
            <p:cNvSpPr>
              <a:spLocks noChangeShapeType="1"/>
            </p:cNvSpPr>
            <p:nvPr/>
          </p:nvSpPr>
          <p:spPr bwMode="auto">
            <a:xfrm flipV="1">
              <a:off x="3117" y="2784"/>
              <a:ext cx="57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35" name="Line 18"/>
            <p:cNvSpPr>
              <a:spLocks noChangeShapeType="1"/>
            </p:cNvSpPr>
            <p:nvPr/>
          </p:nvSpPr>
          <p:spPr bwMode="auto">
            <a:xfrm flipV="1">
              <a:off x="3238" y="2818"/>
              <a:ext cx="472" cy="4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143436" name="Group 19"/>
            <p:cNvGrpSpPr>
              <a:grpSpLocks/>
            </p:cNvGrpSpPr>
            <p:nvPr/>
          </p:nvGrpSpPr>
          <p:grpSpPr bwMode="auto">
            <a:xfrm>
              <a:off x="3125" y="3091"/>
              <a:ext cx="316" cy="303"/>
              <a:chOff x="3464" y="1275"/>
              <a:chExt cx="395" cy="329"/>
            </a:xfrm>
          </p:grpSpPr>
          <p:pic>
            <p:nvPicPr>
              <p:cNvPr id="143447" name="Picture 20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8" name="Object 18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87" name="Clip" r:id="rId6" imgW="1307948" imgH="1084823" progId="MS_ClipArt_Gallery.2">
                      <p:embed/>
                    </p:oleObj>
                  </mc:Choice>
                  <mc:Fallback>
                    <p:oleObj name="Clip" r:id="rId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37" name="Group 22"/>
            <p:cNvGrpSpPr>
              <a:grpSpLocks/>
            </p:cNvGrpSpPr>
            <p:nvPr/>
          </p:nvGrpSpPr>
          <p:grpSpPr bwMode="auto">
            <a:xfrm>
              <a:off x="2993" y="2768"/>
              <a:ext cx="316" cy="303"/>
              <a:chOff x="3464" y="1275"/>
              <a:chExt cx="395" cy="329"/>
            </a:xfrm>
          </p:grpSpPr>
          <p:pic>
            <p:nvPicPr>
              <p:cNvPr id="143446" name="Picture 23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7" name="Object 17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88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38" name="Group 25"/>
            <p:cNvGrpSpPr>
              <a:grpSpLocks/>
            </p:cNvGrpSpPr>
            <p:nvPr/>
          </p:nvGrpSpPr>
          <p:grpSpPr bwMode="auto">
            <a:xfrm>
              <a:off x="3509" y="3185"/>
              <a:ext cx="316" cy="303"/>
              <a:chOff x="3464" y="1275"/>
              <a:chExt cx="395" cy="329"/>
            </a:xfrm>
          </p:grpSpPr>
          <p:pic>
            <p:nvPicPr>
              <p:cNvPr id="143445" name="Picture 26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6" name="Object 16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89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39" name="Group 28"/>
            <p:cNvGrpSpPr>
              <a:grpSpLocks/>
            </p:cNvGrpSpPr>
            <p:nvPr/>
          </p:nvGrpSpPr>
          <p:grpSpPr bwMode="auto">
            <a:xfrm>
              <a:off x="3264" y="2174"/>
              <a:ext cx="316" cy="303"/>
              <a:chOff x="3464" y="1275"/>
              <a:chExt cx="395" cy="329"/>
            </a:xfrm>
          </p:grpSpPr>
          <p:pic>
            <p:nvPicPr>
              <p:cNvPr id="143444" name="Picture 29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5" name="Object 15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0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40" name="Group 31"/>
            <p:cNvGrpSpPr>
              <a:grpSpLocks/>
            </p:cNvGrpSpPr>
            <p:nvPr/>
          </p:nvGrpSpPr>
          <p:grpSpPr bwMode="auto">
            <a:xfrm>
              <a:off x="3019" y="2408"/>
              <a:ext cx="316" cy="303"/>
              <a:chOff x="3464" y="1275"/>
              <a:chExt cx="395" cy="329"/>
            </a:xfrm>
          </p:grpSpPr>
          <p:pic>
            <p:nvPicPr>
              <p:cNvPr id="143443" name="Picture 32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4" name="Object 14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1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41" name="Group 34"/>
            <p:cNvGrpSpPr>
              <a:grpSpLocks/>
            </p:cNvGrpSpPr>
            <p:nvPr/>
          </p:nvGrpSpPr>
          <p:grpSpPr bwMode="auto">
            <a:xfrm>
              <a:off x="3439" y="2610"/>
              <a:ext cx="535" cy="443"/>
              <a:chOff x="3464" y="1275"/>
              <a:chExt cx="395" cy="329"/>
            </a:xfrm>
          </p:grpSpPr>
          <p:pic>
            <p:nvPicPr>
              <p:cNvPr id="143442" name="Picture 35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3" name="Object 13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2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37285" name="Line 37"/>
          <p:cNvSpPr>
            <a:spLocks noChangeShapeType="1"/>
          </p:cNvSpPr>
          <p:nvPr/>
        </p:nvSpPr>
        <p:spPr bwMode="auto">
          <a:xfrm flipH="1">
            <a:off x="5930900" y="3533776"/>
            <a:ext cx="1011238" cy="134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37286" name="Line 38"/>
          <p:cNvSpPr>
            <a:spLocks noChangeShapeType="1"/>
          </p:cNvSpPr>
          <p:nvPr/>
        </p:nvSpPr>
        <p:spPr bwMode="auto">
          <a:xfrm>
            <a:off x="6983413" y="3381376"/>
            <a:ext cx="692150" cy="150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37287" name="Line 39"/>
          <p:cNvSpPr>
            <a:spLocks noChangeShapeType="1"/>
          </p:cNvSpPr>
          <p:nvPr/>
        </p:nvSpPr>
        <p:spPr bwMode="auto">
          <a:xfrm flipV="1">
            <a:off x="6013450" y="4848226"/>
            <a:ext cx="17033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1" name="Group 40"/>
          <p:cNvGrpSpPr>
            <a:grpSpLocks/>
          </p:cNvGrpSpPr>
          <p:nvPr/>
        </p:nvGrpSpPr>
        <p:grpSpPr bwMode="auto">
          <a:xfrm>
            <a:off x="7259638" y="3894138"/>
            <a:ext cx="1620837" cy="2074863"/>
            <a:chOff x="4564" y="2130"/>
            <a:chExt cx="1021" cy="1307"/>
          </a:xfrm>
        </p:grpSpPr>
        <p:sp>
          <p:nvSpPr>
            <p:cNvPr id="143414" name="Line 41"/>
            <p:cNvSpPr>
              <a:spLocks noChangeShapeType="1"/>
            </p:cNvSpPr>
            <p:nvPr/>
          </p:nvSpPr>
          <p:spPr bwMode="auto">
            <a:xfrm flipH="1" flipV="1">
              <a:off x="4808" y="2828"/>
              <a:ext cx="53" cy="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15" name="Line 42"/>
            <p:cNvSpPr>
              <a:spLocks noChangeShapeType="1"/>
            </p:cNvSpPr>
            <p:nvPr/>
          </p:nvSpPr>
          <p:spPr bwMode="auto">
            <a:xfrm flipH="1" flipV="1">
              <a:off x="4843" y="2846"/>
              <a:ext cx="490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16" name="Line 43"/>
            <p:cNvSpPr>
              <a:spLocks noChangeShapeType="1"/>
            </p:cNvSpPr>
            <p:nvPr/>
          </p:nvSpPr>
          <p:spPr bwMode="auto">
            <a:xfrm flipH="1" flipV="1">
              <a:off x="4818" y="2828"/>
              <a:ext cx="638" cy="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17" name="Line 44"/>
            <p:cNvSpPr>
              <a:spLocks noChangeShapeType="1"/>
            </p:cNvSpPr>
            <p:nvPr/>
          </p:nvSpPr>
          <p:spPr bwMode="auto">
            <a:xfrm flipH="1">
              <a:off x="4818" y="2233"/>
              <a:ext cx="375" cy="6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3418" name="Line 45"/>
            <p:cNvSpPr>
              <a:spLocks noChangeShapeType="1"/>
            </p:cNvSpPr>
            <p:nvPr/>
          </p:nvSpPr>
          <p:spPr bwMode="auto">
            <a:xfrm flipH="1">
              <a:off x="4835" y="2459"/>
              <a:ext cx="602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grpSp>
          <p:nvGrpSpPr>
            <p:cNvPr id="143419" name="Group 46"/>
            <p:cNvGrpSpPr>
              <a:grpSpLocks/>
            </p:cNvGrpSpPr>
            <p:nvPr/>
          </p:nvGrpSpPr>
          <p:grpSpPr bwMode="auto">
            <a:xfrm>
              <a:off x="5269" y="2759"/>
              <a:ext cx="316" cy="303"/>
              <a:chOff x="3464" y="1275"/>
              <a:chExt cx="395" cy="329"/>
            </a:xfrm>
          </p:grpSpPr>
          <p:pic>
            <p:nvPicPr>
              <p:cNvPr id="143430" name="Picture 47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2" name="Object 12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3" name="Clip" r:id="rId12" imgW="1307948" imgH="1084823" progId="MS_ClipArt_Gallery.2">
                      <p:embed/>
                    </p:oleObj>
                  </mc:Choice>
                  <mc:Fallback>
                    <p:oleObj name="Clip" r:id="rId12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20" name="Group 49"/>
            <p:cNvGrpSpPr>
              <a:grpSpLocks/>
            </p:cNvGrpSpPr>
            <p:nvPr/>
          </p:nvGrpSpPr>
          <p:grpSpPr bwMode="auto">
            <a:xfrm>
              <a:off x="5166" y="3081"/>
              <a:ext cx="316" cy="303"/>
              <a:chOff x="3464" y="1275"/>
              <a:chExt cx="395" cy="329"/>
            </a:xfrm>
          </p:grpSpPr>
          <p:pic>
            <p:nvPicPr>
              <p:cNvPr id="143429" name="Picture 50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1" name="Object 11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4" name="Clip" r:id="rId13" imgW="1307948" imgH="1084823" progId="MS_ClipArt_Gallery.2">
                      <p:embed/>
                    </p:oleObj>
                  </mc:Choice>
                  <mc:Fallback>
                    <p:oleObj name="Clip" r:id="rId13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21" name="Group 52"/>
            <p:cNvGrpSpPr>
              <a:grpSpLocks/>
            </p:cNvGrpSpPr>
            <p:nvPr/>
          </p:nvGrpSpPr>
          <p:grpSpPr bwMode="auto">
            <a:xfrm>
              <a:off x="5262" y="2375"/>
              <a:ext cx="316" cy="303"/>
              <a:chOff x="3464" y="1275"/>
              <a:chExt cx="395" cy="329"/>
            </a:xfrm>
          </p:grpSpPr>
          <p:pic>
            <p:nvPicPr>
              <p:cNvPr id="143428" name="Picture 53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70" name="Object 10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5" name="Clip" r:id="rId14" imgW="1307948" imgH="1084823" progId="MS_ClipArt_Gallery.2">
                      <p:embed/>
                    </p:oleObj>
                  </mc:Choice>
                  <mc:Fallback>
                    <p:oleObj name="Clip" r:id="rId1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22" name="Group 55"/>
            <p:cNvGrpSpPr>
              <a:grpSpLocks/>
            </p:cNvGrpSpPr>
            <p:nvPr/>
          </p:nvGrpSpPr>
          <p:grpSpPr bwMode="auto">
            <a:xfrm>
              <a:off x="5026" y="2130"/>
              <a:ext cx="316" cy="303"/>
              <a:chOff x="3464" y="1275"/>
              <a:chExt cx="395" cy="329"/>
            </a:xfrm>
          </p:grpSpPr>
          <p:pic>
            <p:nvPicPr>
              <p:cNvPr id="143427" name="Picture 56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69" name="Object 9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6" name="Clip" r:id="rId15" imgW="1307948" imgH="1084823" progId="MS_ClipArt_Gallery.2">
                      <p:embed/>
                    </p:oleObj>
                  </mc:Choice>
                  <mc:Fallback>
                    <p:oleObj name="Clip" r:id="rId15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23" name="Group 58"/>
            <p:cNvGrpSpPr>
              <a:grpSpLocks/>
            </p:cNvGrpSpPr>
            <p:nvPr/>
          </p:nvGrpSpPr>
          <p:grpSpPr bwMode="auto">
            <a:xfrm>
              <a:off x="4720" y="3134"/>
              <a:ext cx="316" cy="303"/>
              <a:chOff x="3464" y="1275"/>
              <a:chExt cx="395" cy="329"/>
            </a:xfrm>
          </p:grpSpPr>
          <p:pic>
            <p:nvPicPr>
              <p:cNvPr id="143426" name="Picture 59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68" name="Object 8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7" name="Clip" r:id="rId16" imgW="1307948" imgH="1084823" progId="MS_ClipArt_Gallery.2">
                      <p:embed/>
                    </p:oleObj>
                  </mc:Choice>
                  <mc:Fallback>
                    <p:oleObj name="Clip" r:id="rId1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3424" name="Group 61"/>
            <p:cNvGrpSpPr>
              <a:grpSpLocks/>
            </p:cNvGrpSpPr>
            <p:nvPr/>
          </p:nvGrpSpPr>
          <p:grpSpPr bwMode="auto">
            <a:xfrm>
              <a:off x="4564" y="2655"/>
              <a:ext cx="535" cy="443"/>
              <a:chOff x="3464" y="1275"/>
              <a:chExt cx="395" cy="329"/>
            </a:xfrm>
          </p:grpSpPr>
          <p:pic>
            <p:nvPicPr>
              <p:cNvPr id="143425" name="Picture 62" descr="kw_skype_logo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64" y="1427"/>
                <a:ext cx="395" cy="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aphicFrame>
            <p:nvGraphicFramePr>
              <p:cNvPr id="143367" name="Object 7"/>
              <p:cNvGraphicFramePr>
                <a:graphicFrameLocks noChangeAspect="1"/>
              </p:cNvGraphicFramePr>
              <p:nvPr/>
            </p:nvGraphicFramePr>
            <p:xfrm>
              <a:off x="3523" y="1275"/>
              <a:ext cx="280" cy="20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8" name="Clip" r:id="rId17" imgW="1307948" imgH="1084823" progId="MS_ClipArt_Gallery.2">
                      <p:embed/>
                    </p:oleObj>
                  </mc:Choice>
                  <mc:Fallback>
                    <p:oleObj name="Clip" r:id="rId1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23" y="1275"/>
                            <a:ext cx="280" cy="20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8" name="Group 64"/>
          <p:cNvGrpSpPr>
            <a:grpSpLocks/>
          </p:cNvGrpSpPr>
          <p:nvPr/>
        </p:nvGrpSpPr>
        <p:grpSpPr bwMode="auto">
          <a:xfrm>
            <a:off x="5867400" y="1747838"/>
            <a:ext cx="2659063" cy="1425575"/>
            <a:chOff x="3696" y="778"/>
            <a:chExt cx="1675" cy="898"/>
          </a:xfrm>
        </p:grpSpPr>
        <p:grpSp>
          <p:nvGrpSpPr>
            <p:cNvPr id="143402" name="Group 65"/>
            <p:cNvGrpSpPr>
              <a:grpSpLocks/>
            </p:cNvGrpSpPr>
            <p:nvPr/>
          </p:nvGrpSpPr>
          <p:grpSpPr bwMode="auto">
            <a:xfrm>
              <a:off x="3696" y="1085"/>
              <a:ext cx="1416" cy="591"/>
              <a:chOff x="3696" y="1085"/>
              <a:chExt cx="1416" cy="591"/>
            </a:xfrm>
          </p:grpSpPr>
          <p:grpSp>
            <p:nvGrpSpPr>
              <p:cNvPr id="143404" name="Group 66"/>
              <p:cNvGrpSpPr>
                <a:grpSpLocks/>
              </p:cNvGrpSpPr>
              <p:nvPr/>
            </p:nvGrpSpPr>
            <p:grpSpPr bwMode="auto">
              <a:xfrm>
                <a:off x="3696" y="1373"/>
                <a:ext cx="316" cy="303"/>
                <a:chOff x="3464" y="1275"/>
                <a:chExt cx="395" cy="329"/>
              </a:xfrm>
            </p:grpSpPr>
            <p:pic>
              <p:nvPicPr>
                <p:cNvPr id="143413" name="Picture 67" descr="kw_skype_logo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aphicFrame>
              <p:nvGraphicFramePr>
                <p:cNvPr id="143366" name="Object 6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299" name="Clip" r:id="rId18" imgW="1307948" imgH="1084823" progId="MS_ClipArt_Gallery.2">
                        <p:embed/>
                      </p:oleObj>
                    </mc:Choice>
                    <mc:Fallback>
                      <p:oleObj name="Clip" r:id="rId18" imgW="1307948" imgH="1084823" progId="MS_ClipArt_Gallery.2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23" y="1275"/>
                              <a:ext cx="280" cy="20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blurRad="63500" dist="38099" dir="2700000" algn="ctr" rotWithShape="0">
                                      <a:srgbClr val="000000">
                                        <a:alpha val="74998"/>
                                      </a:srgbClr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143405" name="Group 69"/>
              <p:cNvGrpSpPr>
                <a:grpSpLocks/>
              </p:cNvGrpSpPr>
              <p:nvPr/>
            </p:nvGrpSpPr>
            <p:grpSpPr bwMode="auto">
              <a:xfrm>
                <a:off x="4219" y="1085"/>
                <a:ext cx="316" cy="303"/>
                <a:chOff x="3464" y="1275"/>
                <a:chExt cx="395" cy="329"/>
              </a:xfrm>
            </p:grpSpPr>
            <p:pic>
              <p:nvPicPr>
                <p:cNvPr id="143412" name="Picture 70" descr="kw_skype_logo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aphicFrame>
              <p:nvGraphicFramePr>
                <p:cNvPr id="143365" name="Object 5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00" name="Clip" r:id="rId19" imgW="1307948" imgH="1084823" progId="MS_ClipArt_Gallery.2">
                        <p:embed/>
                      </p:oleObj>
                    </mc:Choice>
                    <mc:Fallback>
                      <p:oleObj name="Clip" r:id="rId19" imgW="1307948" imgH="1084823" progId="MS_ClipArt_Gallery.2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23" y="1275"/>
                              <a:ext cx="280" cy="20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blurRad="63500" dist="38099" dir="2700000" algn="ctr" rotWithShape="0">
                                      <a:srgbClr val="000000">
                                        <a:alpha val="74998"/>
                                      </a:srgbClr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143406" name="Group 72"/>
              <p:cNvGrpSpPr>
                <a:grpSpLocks/>
              </p:cNvGrpSpPr>
              <p:nvPr/>
            </p:nvGrpSpPr>
            <p:grpSpPr bwMode="auto">
              <a:xfrm>
                <a:off x="3888" y="1146"/>
                <a:ext cx="316" cy="303"/>
                <a:chOff x="3464" y="1275"/>
                <a:chExt cx="395" cy="329"/>
              </a:xfrm>
            </p:grpSpPr>
            <p:pic>
              <p:nvPicPr>
                <p:cNvPr id="143411" name="Picture 73" descr="kw_skype_logo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aphicFrame>
              <p:nvGraphicFramePr>
                <p:cNvPr id="143364" name="Object 4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01" name="Clip" r:id="rId20" imgW="1307948" imgH="1084823" progId="MS_ClipArt_Gallery.2">
                        <p:embed/>
                      </p:oleObj>
                    </mc:Choice>
                    <mc:Fallback>
                      <p:oleObj name="Clip" r:id="rId20" imgW="1307948" imgH="1084823" progId="MS_ClipArt_Gallery.2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23" y="1275"/>
                              <a:ext cx="280" cy="20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blurRad="63500" dist="38099" dir="2700000" algn="ctr" rotWithShape="0">
                                      <a:srgbClr val="000000">
                                        <a:alpha val="74998"/>
                                      </a:srgbClr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143407" name="Group 75"/>
              <p:cNvGrpSpPr>
                <a:grpSpLocks/>
              </p:cNvGrpSpPr>
              <p:nvPr/>
            </p:nvGrpSpPr>
            <p:grpSpPr bwMode="auto">
              <a:xfrm>
                <a:off x="4796" y="1373"/>
                <a:ext cx="316" cy="303"/>
                <a:chOff x="3464" y="1275"/>
                <a:chExt cx="395" cy="329"/>
              </a:xfrm>
            </p:grpSpPr>
            <p:pic>
              <p:nvPicPr>
                <p:cNvPr id="143410" name="Picture 76" descr="kw_skype_logo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aphicFrame>
              <p:nvGraphicFramePr>
                <p:cNvPr id="143363" name="Object 3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02" name="Clip" r:id="rId21" imgW="1307948" imgH="1084823" progId="MS_ClipArt_Gallery.2">
                        <p:embed/>
                      </p:oleObj>
                    </mc:Choice>
                    <mc:Fallback>
                      <p:oleObj name="Clip" r:id="rId21" imgW="1307948" imgH="1084823" progId="MS_ClipArt_Gallery.2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23" y="1275"/>
                              <a:ext cx="280" cy="20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blurRad="63500" dist="38099" dir="2700000" algn="ctr" rotWithShape="0">
                                      <a:srgbClr val="000000">
                                        <a:alpha val="74998"/>
                                      </a:srgbClr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143408" name="Group 78"/>
              <p:cNvGrpSpPr>
                <a:grpSpLocks/>
              </p:cNvGrpSpPr>
              <p:nvPr/>
            </p:nvGrpSpPr>
            <p:grpSpPr bwMode="auto">
              <a:xfrm>
                <a:off x="4560" y="1128"/>
                <a:ext cx="316" cy="303"/>
                <a:chOff x="3464" y="1275"/>
                <a:chExt cx="395" cy="329"/>
              </a:xfrm>
            </p:grpSpPr>
            <p:pic>
              <p:nvPicPr>
                <p:cNvPr id="143409" name="Picture 79" descr="kw_skype_logo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64" y="1427"/>
                  <a:ext cx="395" cy="1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aphicFrame>
              <p:nvGraphicFramePr>
                <p:cNvPr id="143362" name="Object 2"/>
                <p:cNvGraphicFramePr>
                  <a:graphicFrameLocks noChangeAspect="1"/>
                </p:cNvGraphicFramePr>
                <p:nvPr/>
              </p:nvGraphicFramePr>
              <p:xfrm>
                <a:off x="3523" y="1275"/>
                <a:ext cx="280" cy="20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03" name="Clip" r:id="rId22" imgW="1307948" imgH="1084823" progId="MS_ClipArt_Gallery.2">
                        <p:embed/>
                      </p:oleObj>
                    </mc:Choice>
                    <mc:Fallback>
                      <p:oleObj name="Clip" r:id="rId22" imgW="1307948" imgH="1084823" progId="MS_ClipArt_Gallery.2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23" y="1275"/>
                              <a:ext cx="280" cy="20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blurRad="63500" dist="38099" dir="2700000" algn="ctr" rotWithShape="0">
                                      <a:srgbClr val="000000">
                                        <a:alpha val="74998"/>
                                      </a:srgbClr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sp>
          <p:nvSpPr>
            <p:cNvPr id="143403" name="Text Box 81"/>
            <p:cNvSpPr txBox="1">
              <a:spLocks noChangeArrowheads="1"/>
            </p:cNvSpPr>
            <p:nvPr/>
          </p:nvSpPr>
          <p:spPr bwMode="auto">
            <a:xfrm>
              <a:off x="4115" y="778"/>
              <a:ext cx="125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sz="2000" u="none">
                  <a:solidFill>
                    <a:srgbClr val="000000"/>
                  </a:solidFill>
                  <a:latin typeface="Tw Cen MT"/>
                  <a:cs typeface="Tw Cen MT"/>
                </a:rPr>
                <a:t>Skype clients (SC)</a:t>
              </a:r>
            </a:p>
          </p:txBody>
        </p:sp>
      </p:grpSp>
      <p:sp>
        <p:nvSpPr>
          <p:cNvPr id="437330" name="Text Box 82"/>
          <p:cNvSpPr txBox="1">
            <a:spLocks noChangeArrowheads="1"/>
          </p:cNvSpPr>
          <p:nvPr/>
        </p:nvSpPr>
        <p:spPr bwMode="auto">
          <a:xfrm>
            <a:off x="7242175" y="3259138"/>
            <a:ext cx="129587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Supernode 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(SN)</a:t>
            </a:r>
          </a:p>
        </p:txBody>
      </p:sp>
      <p:grpSp>
        <p:nvGrpSpPr>
          <p:cNvPr id="25" name="Group 83"/>
          <p:cNvGrpSpPr>
            <a:grpSpLocks/>
          </p:cNvGrpSpPr>
          <p:nvPr/>
        </p:nvGrpSpPr>
        <p:grpSpPr bwMode="auto">
          <a:xfrm>
            <a:off x="4160838" y="2190751"/>
            <a:ext cx="1633538" cy="1495425"/>
            <a:chOff x="2621" y="1057"/>
            <a:chExt cx="1029" cy="942"/>
          </a:xfrm>
        </p:grpSpPr>
        <p:grpSp>
          <p:nvGrpSpPr>
            <p:cNvPr id="143392" name="Group 84"/>
            <p:cNvGrpSpPr>
              <a:grpSpLocks/>
            </p:cNvGrpSpPr>
            <p:nvPr/>
          </p:nvGrpSpPr>
          <p:grpSpPr bwMode="auto">
            <a:xfrm>
              <a:off x="2974" y="1057"/>
              <a:ext cx="269" cy="547"/>
              <a:chOff x="4180" y="783"/>
              <a:chExt cx="150" cy="307"/>
            </a:xfrm>
          </p:grpSpPr>
          <p:sp>
            <p:nvSpPr>
              <p:cNvPr id="143394" name="AutoShape 85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395" name="Rectangle 86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396" name="Rectangle 87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397" name="AutoShape 88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398" name="Line 89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399" name="Line 90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400" name="Rectangle 91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43401" name="Rectangle 92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43393" name="Text Box 93"/>
            <p:cNvSpPr txBox="1">
              <a:spLocks noChangeArrowheads="1"/>
            </p:cNvSpPr>
            <p:nvPr/>
          </p:nvSpPr>
          <p:spPr bwMode="auto">
            <a:xfrm>
              <a:off x="2621" y="1603"/>
              <a:ext cx="1029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5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sz="2000" u="none">
                  <a:solidFill>
                    <a:srgbClr val="000000"/>
                  </a:solidFill>
                  <a:latin typeface="Comic Sans MS" charset="0"/>
                </a:rPr>
                <a:t>Skype </a:t>
              </a:r>
            </a:p>
            <a:p>
              <a:pPr algn="ctr">
                <a:lnSpc>
                  <a:spcPct val="75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r>
                <a:rPr lang="en-US" sz="2000" u="none">
                  <a:solidFill>
                    <a:srgbClr val="000000"/>
                  </a:solidFill>
                  <a:latin typeface="Comic Sans MS" charset="0"/>
                </a:rPr>
                <a:t>login server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5258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85" grpId="0" animBg="1"/>
      <p:bldP spid="437286" grpId="0" animBg="1"/>
      <p:bldP spid="43728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0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599"/>
            <a:ext cx="8715375" cy="900289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Skype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realizaç</a:t>
            </a:r>
            <a:r>
              <a:rPr lang="pt-PT" altLang="ja-JP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da chamada</a:t>
            </a:r>
            <a:endParaRPr lang="pt-PT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44407" name="Line 4"/>
          <p:cNvSpPr>
            <a:spLocks noChangeShapeType="1"/>
          </p:cNvSpPr>
          <p:nvPr/>
        </p:nvSpPr>
        <p:spPr bwMode="auto">
          <a:xfrm>
            <a:off x="6256338" y="2538413"/>
            <a:ext cx="636587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285750" indent="-285750">
              <a:buFont typeface="Arial"/>
              <a:buChar char="•"/>
            </a:pPr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08" name="Line 5"/>
          <p:cNvSpPr>
            <a:spLocks noChangeShapeType="1"/>
          </p:cNvSpPr>
          <p:nvPr/>
        </p:nvSpPr>
        <p:spPr bwMode="auto">
          <a:xfrm>
            <a:off x="6450013" y="1955800"/>
            <a:ext cx="49847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09" name="Line 6"/>
          <p:cNvSpPr>
            <a:spLocks noChangeShapeType="1"/>
          </p:cNvSpPr>
          <p:nvPr/>
        </p:nvSpPr>
        <p:spPr bwMode="auto">
          <a:xfrm flipH="1">
            <a:off x="6908800" y="1789113"/>
            <a:ext cx="14288" cy="1109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10" name="Line 7"/>
          <p:cNvSpPr>
            <a:spLocks noChangeShapeType="1"/>
          </p:cNvSpPr>
          <p:nvPr/>
        </p:nvSpPr>
        <p:spPr bwMode="auto">
          <a:xfrm flipH="1">
            <a:off x="6908800" y="1954213"/>
            <a:ext cx="595313" cy="958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11" name="Line 8"/>
          <p:cNvSpPr>
            <a:spLocks noChangeShapeType="1"/>
          </p:cNvSpPr>
          <p:nvPr/>
        </p:nvSpPr>
        <p:spPr bwMode="auto">
          <a:xfrm flipH="1">
            <a:off x="6935788" y="2312988"/>
            <a:ext cx="955675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44412" name="Group 9"/>
          <p:cNvGrpSpPr>
            <a:grpSpLocks/>
          </p:cNvGrpSpPr>
          <p:nvPr/>
        </p:nvGrpSpPr>
        <p:grpSpPr bwMode="auto">
          <a:xfrm>
            <a:off x="6505575" y="2624138"/>
            <a:ext cx="849313" cy="703262"/>
            <a:chOff x="3464" y="1275"/>
            <a:chExt cx="395" cy="329"/>
          </a:xfrm>
        </p:grpSpPr>
        <p:pic>
          <p:nvPicPr>
            <p:cNvPr id="144481" name="Picture 10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403" name="Object 19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0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4413" name="Line 12"/>
          <p:cNvSpPr>
            <a:spLocks noChangeShapeType="1"/>
          </p:cNvSpPr>
          <p:nvPr/>
        </p:nvSpPr>
        <p:spPr bwMode="auto">
          <a:xfrm flipV="1">
            <a:off x="5749925" y="4405313"/>
            <a:ext cx="96838" cy="735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285750" indent="-285750">
              <a:buFont typeface="Arial"/>
              <a:buChar char="•"/>
            </a:pPr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14" name="Line 13"/>
          <p:cNvSpPr>
            <a:spLocks noChangeShapeType="1"/>
          </p:cNvSpPr>
          <p:nvPr/>
        </p:nvSpPr>
        <p:spPr bwMode="auto">
          <a:xfrm>
            <a:off x="5405438" y="3462338"/>
            <a:ext cx="496887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285750" indent="-285750">
              <a:buFont typeface="Arial"/>
              <a:buChar char="•"/>
            </a:pPr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15" name="Line 14"/>
          <p:cNvSpPr>
            <a:spLocks noChangeShapeType="1"/>
          </p:cNvSpPr>
          <p:nvPr/>
        </p:nvSpPr>
        <p:spPr bwMode="auto">
          <a:xfrm>
            <a:off x="5183188" y="4057650"/>
            <a:ext cx="679450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285750" indent="-285750">
              <a:buFont typeface="Arial"/>
              <a:buChar char="•"/>
            </a:pPr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16" name="Line 15"/>
          <p:cNvSpPr>
            <a:spLocks noChangeShapeType="1"/>
          </p:cNvSpPr>
          <p:nvPr/>
        </p:nvSpPr>
        <p:spPr bwMode="auto">
          <a:xfrm flipV="1">
            <a:off x="4948238" y="4419600"/>
            <a:ext cx="91440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285750" indent="-285750">
              <a:buFont typeface="Arial"/>
              <a:buChar char="•"/>
            </a:pPr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17" name="Line 16"/>
          <p:cNvSpPr>
            <a:spLocks noChangeShapeType="1"/>
          </p:cNvSpPr>
          <p:nvPr/>
        </p:nvSpPr>
        <p:spPr bwMode="auto">
          <a:xfrm flipV="1">
            <a:off x="5140325" y="4473575"/>
            <a:ext cx="749300" cy="758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285750" indent="-285750">
              <a:buFont typeface="Arial"/>
              <a:buChar char="•"/>
            </a:pPr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44418" name="Group 17"/>
          <p:cNvGrpSpPr>
            <a:grpSpLocks/>
          </p:cNvGrpSpPr>
          <p:nvPr/>
        </p:nvGrpSpPr>
        <p:grpSpPr bwMode="auto">
          <a:xfrm>
            <a:off x="4960938" y="4906963"/>
            <a:ext cx="501650" cy="481012"/>
            <a:chOff x="3464" y="1275"/>
            <a:chExt cx="395" cy="329"/>
          </a:xfrm>
        </p:grpSpPr>
        <p:pic>
          <p:nvPicPr>
            <p:cNvPr id="144480" name="Picture 18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402" name="Object 18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1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19" name="Group 20"/>
          <p:cNvGrpSpPr>
            <a:grpSpLocks/>
          </p:cNvGrpSpPr>
          <p:nvPr/>
        </p:nvGrpSpPr>
        <p:grpSpPr bwMode="auto">
          <a:xfrm>
            <a:off x="4751388" y="4394200"/>
            <a:ext cx="501650" cy="481013"/>
            <a:chOff x="3464" y="1275"/>
            <a:chExt cx="395" cy="329"/>
          </a:xfrm>
        </p:grpSpPr>
        <p:pic>
          <p:nvPicPr>
            <p:cNvPr id="144479" name="Picture 21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401" name="Object 17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2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20" name="Group 23"/>
          <p:cNvGrpSpPr>
            <a:grpSpLocks/>
          </p:cNvGrpSpPr>
          <p:nvPr/>
        </p:nvGrpSpPr>
        <p:grpSpPr bwMode="auto">
          <a:xfrm>
            <a:off x="5570538" y="5056188"/>
            <a:ext cx="501650" cy="481012"/>
            <a:chOff x="3464" y="1275"/>
            <a:chExt cx="395" cy="329"/>
          </a:xfrm>
        </p:grpSpPr>
        <p:pic>
          <p:nvPicPr>
            <p:cNvPr id="144478" name="Picture 24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400" name="Object 16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3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21" name="Group 26"/>
          <p:cNvGrpSpPr>
            <a:grpSpLocks/>
          </p:cNvGrpSpPr>
          <p:nvPr/>
        </p:nvGrpSpPr>
        <p:grpSpPr bwMode="auto">
          <a:xfrm>
            <a:off x="5181600" y="3451225"/>
            <a:ext cx="501650" cy="481013"/>
            <a:chOff x="3464" y="1275"/>
            <a:chExt cx="395" cy="329"/>
          </a:xfrm>
        </p:grpSpPr>
        <p:pic>
          <p:nvPicPr>
            <p:cNvPr id="144477" name="Picture 27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9" name="Object 15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4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22" name="Group 29"/>
          <p:cNvGrpSpPr>
            <a:grpSpLocks/>
          </p:cNvGrpSpPr>
          <p:nvPr/>
        </p:nvGrpSpPr>
        <p:grpSpPr bwMode="auto">
          <a:xfrm>
            <a:off x="4792663" y="3822700"/>
            <a:ext cx="501650" cy="481013"/>
            <a:chOff x="3464" y="1275"/>
            <a:chExt cx="395" cy="329"/>
          </a:xfrm>
        </p:grpSpPr>
        <p:pic>
          <p:nvPicPr>
            <p:cNvPr id="144476" name="Picture 30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8" name="Object 14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5" name="Clip" r:id="rId10" imgW="1307948" imgH="1084823" progId="MS_ClipArt_Gallery.2">
                    <p:embed/>
                  </p:oleObj>
                </mc:Choice>
                <mc:Fallback>
                  <p:oleObj name="Clip" r:id="rId10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23" name="Group 32"/>
          <p:cNvGrpSpPr>
            <a:grpSpLocks/>
          </p:cNvGrpSpPr>
          <p:nvPr/>
        </p:nvGrpSpPr>
        <p:grpSpPr bwMode="auto">
          <a:xfrm>
            <a:off x="5459413" y="4143375"/>
            <a:ext cx="849312" cy="703263"/>
            <a:chOff x="3464" y="1275"/>
            <a:chExt cx="395" cy="329"/>
          </a:xfrm>
        </p:grpSpPr>
        <p:pic>
          <p:nvPicPr>
            <p:cNvPr id="144475" name="Picture 33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7" name="Object 13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6" name="Clip" r:id="rId11" imgW="1307948" imgH="1084823" progId="MS_ClipArt_Gallery.2">
                    <p:embed/>
                  </p:oleObj>
                </mc:Choice>
                <mc:Fallback>
                  <p:oleObj name="Clip" r:id="rId11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4424" name="Line 35"/>
          <p:cNvSpPr>
            <a:spLocks noChangeShapeType="1"/>
          </p:cNvSpPr>
          <p:nvPr/>
        </p:nvSpPr>
        <p:spPr bwMode="auto">
          <a:xfrm flipH="1">
            <a:off x="5930900" y="3021013"/>
            <a:ext cx="1011238" cy="134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25" name="Line 36"/>
          <p:cNvSpPr>
            <a:spLocks noChangeShapeType="1"/>
          </p:cNvSpPr>
          <p:nvPr/>
        </p:nvSpPr>
        <p:spPr bwMode="auto">
          <a:xfrm>
            <a:off x="6983413" y="2868613"/>
            <a:ext cx="692150" cy="1509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26" name="Line 37"/>
          <p:cNvSpPr>
            <a:spLocks noChangeShapeType="1"/>
          </p:cNvSpPr>
          <p:nvPr/>
        </p:nvSpPr>
        <p:spPr bwMode="auto">
          <a:xfrm flipV="1">
            <a:off x="6013450" y="4335463"/>
            <a:ext cx="17033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27" name="Line 38"/>
          <p:cNvSpPr>
            <a:spLocks noChangeShapeType="1"/>
          </p:cNvSpPr>
          <p:nvPr/>
        </p:nvSpPr>
        <p:spPr bwMode="auto">
          <a:xfrm flipH="1" flipV="1">
            <a:off x="7646988" y="4489450"/>
            <a:ext cx="84137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28" name="Line 39"/>
          <p:cNvSpPr>
            <a:spLocks noChangeShapeType="1"/>
          </p:cNvSpPr>
          <p:nvPr/>
        </p:nvSpPr>
        <p:spPr bwMode="auto">
          <a:xfrm flipH="1" flipV="1">
            <a:off x="7702550" y="4518025"/>
            <a:ext cx="777875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29" name="Line 40"/>
          <p:cNvSpPr>
            <a:spLocks noChangeShapeType="1"/>
          </p:cNvSpPr>
          <p:nvPr/>
        </p:nvSpPr>
        <p:spPr bwMode="auto">
          <a:xfrm flipH="1" flipV="1">
            <a:off x="7662863" y="4489450"/>
            <a:ext cx="1012825" cy="96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30" name="Line 41"/>
          <p:cNvSpPr>
            <a:spLocks noChangeShapeType="1"/>
          </p:cNvSpPr>
          <p:nvPr/>
        </p:nvSpPr>
        <p:spPr bwMode="auto">
          <a:xfrm flipH="1">
            <a:off x="7662863" y="3544888"/>
            <a:ext cx="595312" cy="958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44431" name="Line 42"/>
          <p:cNvSpPr>
            <a:spLocks noChangeShapeType="1"/>
          </p:cNvSpPr>
          <p:nvPr/>
        </p:nvSpPr>
        <p:spPr bwMode="auto">
          <a:xfrm flipH="1">
            <a:off x="7689850" y="3903663"/>
            <a:ext cx="955675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44432" name="Group 43"/>
          <p:cNvGrpSpPr>
            <a:grpSpLocks/>
          </p:cNvGrpSpPr>
          <p:nvPr/>
        </p:nvGrpSpPr>
        <p:grpSpPr bwMode="auto">
          <a:xfrm>
            <a:off x="8378825" y="4379913"/>
            <a:ext cx="501650" cy="481012"/>
            <a:chOff x="3464" y="1275"/>
            <a:chExt cx="395" cy="329"/>
          </a:xfrm>
        </p:grpSpPr>
        <p:pic>
          <p:nvPicPr>
            <p:cNvPr id="144474" name="Picture 44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6" name="Object 12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7" name="Clip" r:id="rId12" imgW="1307948" imgH="1084823" progId="MS_ClipArt_Gallery.2">
                    <p:embed/>
                  </p:oleObj>
                </mc:Choice>
                <mc:Fallback>
                  <p:oleObj name="Clip" r:id="rId1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33" name="Group 46"/>
          <p:cNvGrpSpPr>
            <a:grpSpLocks/>
          </p:cNvGrpSpPr>
          <p:nvPr/>
        </p:nvGrpSpPr>
        <p:grpSpPr bwMode="auto">
          <a:xfrm>
            <a:off x="8215313" y="4891088"/>
            <a:ext cx="501650" cy="481012"/>
            <a:chOff x="3464" y="1275"/>
            <a:chExt cx="395" cy="329"/>
          </a:xfrm>
        </p:grpSpPr>
        <p:pic>
          <p:nvPicPr>
            <p:cNvPr id="144473" name="Picture 47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5" name="Object 11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8" name="Clip" r:id="rId13" imgW="1307948" imgH="1084823" progId="MS_ClipArt_Gallery.2">
                    <p:embed/>
                  </p:oleObj>
                </mc:Choice>
                <mc:Fallback>
                  <p:oleObj name="Clip" r:id="rId13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34" name="Group 49"/>
          <p:cNvGrpSpPr>
            <a:grpSpLocks/>
          </p:cNvGrpSpPr>
          <p:nvPr/>
        </p:nvGrpSpPr>
        <p:grpSpPr bwMode="auto">
          <a:xfrm>
            <a:off x="8367713" y="3770313"/>
            <a:ext cx="501650" cy="481012"/>
            <a:chOff x="3464" y="1275"/>
            <a:chExt cx="395" cy="329"/>
          </a:xfrm>
        </p:grpSpPr>
        <p:pic>
          <p:nvPicPr>
            <p:cNvPr id="144472" name="Picture 50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4" name="Object 10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39" name="Clip" r:id="rId14" imgW="1307948" imgH="1084823" progId="MS_ClipArt_Gallery.2">
                    <p:embed/>
                  </p:oleObj>
                </mc:Choice>
                <mc:Fallback>
                  <p:oleObj name="Clip" r:id="rId1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35" name="Group 52"/>
          <p:cNvGrpSpPr>
            <a:grpSpLocks/>
          </p:cNvGrpSpPr>
          <p:nvPr/>
        </p:nvGrpSpPr>
        <p:grpSpPr bwMode="auto">
          <a:xfrm>
            <a:off x="7993063" y="3381375"/>
            <a:ext cx="501650" cy="481013"/>
            <a:chOff x="3464" y="1275"/>
            <a:chExt cx="395" cy="329"/>
          </a:xfrm>
        </p:grpSpPr>
        <p:pic>
          <p:nvPicPr>
            <p:cNvPr id="144471" name="Picture 53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3" name="Object 9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40" name="Clip" r:id="rId15" imgW="1307948" imgH="1084823" progId="MS_ClipArt_Gallery.2">
                    <p:embed/>
                  </p:oleObj>
                </mc:Choice>
                <mc:Fallback>
                  <p:oleObj name="Clip" r:id="rId15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36" name="Group 55"/>
          <p:cNvGrpSpPr>
            <a:grpSpLocks/>
          </p:cNvGrpSpPr>
          <p:nvPr/>
        </p:nvGrpSpPr>
        <p:grpSpPr bwMode="auto">
          <a:xfrm>
            <a:off x="7507288" y="4975225"/>
            <a:ext cx="501650" cy="481013"/>
            <a:chOff x="3464" y="1275"/>
            <a:chExt cx="395" cy="329"/>
          </a:xfrm>
        </p:grpSpPr>
        <p:pic>
          <p:nvPicPr>
            <p:cNvPr id="144470" name="Picture 56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2" name="Object 8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41" name="Clip" r:id="rId16" imgW="1307948" imgH="1084823" progId="MS_ClipArt_Gallery.2">
                    <p:embed/>
                  </p:oleObj>
                </mc:Choice>
                <mc:Fallback>
                  <p:oleObj name="Clip" r:id="rId1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37" name="Group 58"/>
          <p:cNvGrpSpPr>
            <a:grpSpLocks/>
          </p:cNvGrpSpPr>
          <p:nvPr/>
        </p:nvGrpSpPr>
        <p:grpSpPr bwMode="auto">
          <a:xfrm>
            <a:off x="7259638" y="4214813"/>
            <a:ext cx="849312" cy="703262"/>
            <a:chOff x="3464" y="1275"/>
            <a:chExt cx="395" cy="329"/>
          </a:xfrm>
        </p:grpSpPr>
        <p:pic>
          <p:nvPicPr>
            <p:cNvPr id="144469" name="Picture 59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1" name="Object 7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42" name="Clip" r:id="rId17" imgW="1307948" imgH="1084823" progId="MS_ClipArt_Gallery.2">
                    <p:embed/>
                  </p:oleObj>
                </mc:Choice>
                <mc:Fallback>
                  <p:oleObj name="Clip" r:id="rId1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38" name="Group 61"/>
          <p:cNvGrpSpPr>
            <a:grpSpLocks/>
          </p:cNvGrpSpPr>
          <p:nvPr/>
        </p:nvGrpSpPr>
        <p:grpSpPr bwMode="auto">
          <a:xfrm>
            <a:off x="5867400" y="2179638"/>
            <a:ext cx="501650" cy="481012"/>
            <a:chOff x="3464" y="1275"/>
            <a:chExt cx="395" cy="329"/>
          </a:xfrm>
        </p:grpSpPr>
        <p:pic>
          <p:nvPicPr>
            <p:cNvPr id="144468" name="Picture 62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90" name="Object 6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43" name="Clip" r:id="rId18" imgW="1307948" imgH="1084823" progId="MS_ClipArt_Gallery.2">
                    <p:embed/>
                  </p:oleObj>
                </mc:Choice>
                <mc:Fallback>
                  <p:oleObj name="Clip" r:id="rId1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39" name="Group 64"/>
          <p:cNvGrpSpPr>
            <a:grpSpLocks/>
          </p:cNvGrpSpPr>
          <p:nvPr/>
        </p:nvGrpSpPr>
        <p:grpSpPr bwMode="auto">
          <a:xfrm>
            <a:off x="6697663" y="1722438"/>
            <a:ext cx="501650" cy="481012"/>
            <a:chOff x="3464" y="1275"/>
            <a:chExt cx="395" cy="329"/>
          </a:xfrm>
        </p:grpSpPr>
        <p:pic>
          <p:nvPicPr>
            <p:cNvPr id="144467" name="Picture 65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89" name="Object 5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44" name="Clip" r:id="rId19" imgW="1307948" imgH="1084823" progId="MS_ClipArt_Gallery.2">
                    <p:embed/>
                  </p:oleObj>
                </mc:Choice>
                <mc:Fallback>
                  <p:oleObj name="Clip" r:id="rId1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40" name="Group 67"/>
          <p:cNvGrpSpPr>
            <a:grpSpLocks/>
          </p:cNvGrpSpPr>
          <p:nvPr/>
        </p:nvGrpSpPr>
        <p:grpSpPr bwMode="auto">
          <a:xfrm>
            <a:off x="6172200" y="1819275"/>
            <a:ext cx="501650" cy="481013"/>
            <a:chOff x="3464" y="1275"/>
            <a:chExt cx="395" cy="329"/>
          </a:xfrm>
        </p:grpSpPr>
        <p:pic>
          <p:nvPicPr>
            <p:cNvPr id="144466" name="Picture 68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88" name="Object 4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45" name="Clip" r:id="rId20" imgW="1307948" imgH="1084823" progId="MS_ClipArt_Gallery.2">
                    <p:embed/>
                  </p:oleObj>
                </mc:Choice>
                <mc:Fallback>
                  <p:oleObj name="Clip" r:id="rId20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41" name="Group 70"/>
          <p:cNvGrpSpPr>
            <a:grpSpLocks/>
          </p:cNvGrpSpPr>
          <p:nvPr/>
        </p:nvGrpSpPr>
        <p:grpSpPr bwMode="auto">
          <a:xfrm>
            <a:off x="7613650" y="2179638"/>
            <a:ext cx="501650" cy="481012"/>
            <a:chOff x="3464" y="1275"/>
            <a:chExt cx="395" cy="329"/>
          </a:xfrm>
        </p:grpSpPr>
        <p:pic>
          <p:nvPicPr>
            <p:cNvPr id="144465" name="Picture 71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87" name="Object 3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46" name="Clip" r:id="rId21" imgW="1307948" imgH="1084823" progId="MS_ClipArt_Gallery.2">
                    <p:embed/>
                  </p:oleObj>
                </mc:Choice>
                <mc:Fallback>
                  <p:oleObj name="Clip" r:id="rId21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42" name="Group 76"/>
          <p:cNvGrpSpPr>
            <a:grpSpLocks/>
          </p:cNvGrpSpPr>
          <p:nvPr/>
        </p:nvGrpSpPr>
        <p:grpSpPr bwMode="auto">
          <a:xfrm>
            <a:off x="4721225" y="1677988"/>
            <a:ext cx="427038" cy="868362"/>
            <a:chOff x="4180" y="783"/>
            <a:chExt cx="150" cy="307"/>
          </a:xfrm>
        </p:grpSpPr>
        <p:sp>
          <p:nvSpPr>
            <p:cNvPr id="144457" name="AutoShape 7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285750" indent="-285750">
                <a:buFont typeface="Arial"/>
                <a:buChar char="•"/>
              </a:pPr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4458" name="Rectangle 7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285750" indent="-285750">
                <a:buFont typeface="Arial"/>
                <a:buChar char="•"/>
              </a:pPr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4459" name="Rectangle 7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285750" indent="-285750">
                <a:buFont typeface="Arial"/>
                <a:buChar char="•"/>
              </a:pPr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4460" name="AutoShape 8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285750" indent="-285750">
                <a:buFont typeface="Arial"/>
                <a:buChar char="•"/>
              </a:pPr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4461" name="Line 8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285750" indent="-285750">
                <a:buFont typeface="Arial"/>
                <a:buChar char="•"/>
              </a:pPr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4462" name="Line 8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285750" indent="-285750">
                <a:buFont typeface="Arial"/>
                <a:buChar char="•"/>
              </a:pPr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4463" name="Rectangle 8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285750" indent="-285750">
                <a:buFont typeface="Arial"/>
                <a:buChar char="•"/>
              </a:pPr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4464" name="Rectangle 8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285750" indent="-285750">
                <a:buFont typeface="Arial"/>
                <a:buChar char="•"/>
              </a:pPr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144443" name="Text Box 85"/>
          <p:cNvSpPr txBox="1">
            <a:spLocks noChangeArrowheads="1"/>
          </p:cNvSpPr>
          <p:nvPr/>
        </p:nvSpPr>
        <p:spPr bwMode="auto">
          <a:xfrm>
            <a:off x="4288323" y="2544763"/>
            <a:ext cx="1380155" cy="628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indent="0" algn="ctr">
              <a:lnSpc>
                <a:spcPct val="75000"/>
              </a:lnSpc>
              <a:spcBef>
                <a:spcPct val="20000"/>
              </a:spcBef>
              <a:buSzPct val="85000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Skype </a:t>
            </a:r>
          </a:p>
          <a:p>
            <a:pPr marL="0" indent="0" algn="ctr">
              <a:lnSpc>
                <a:spcPct val="75000"/>
              </a:lnSpc>
              <a:spcBef>
                <a:spcPct val="20000"/>
              </a:spcBef>
              <a:buSzPct val="85000"/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login server</a:t>
            </a:r>
          </a:p>
        </p:txBody>
      </p:sp>
      <p:sp>
        <p:nvSpPr>
          <p:cNvPr id="438358" name="Rectangle 86"/>
          <p:cNvSpPr>
            <a:spLocks noChangeArrowheads="1"/>
          </p:cNvSpPr>
          <p:nvPr/>
        </p:nvSpPr>
        <p:spPr bwMode="auto">
          <a:xfrm>
            <a:off x="333375" y="1416938"/>
            <a:ext cx="3954948" cy="5047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  <a:buSzPct val="60000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utilizador lança o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Skype</a:t>
            </a: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SC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regista-se com um 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SN (existe 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uma lista de </a:t>
            </a:r>
            <a:r>
              <a:rPr lang="pt-PT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SNs</a:t>
            </a:r>
            <a:r>
              <a:rPr lang="pt-PT" sz="2000" u="none" dirty="0">
                <a:solidFill>
                  <a:srgbClr val="000000"/>
                </a:solidFill>
                <a:latin typeface="Tw Cen MT"/>
                <a:cs typeface="Tw Cen MT"/>
              </a:rPr>
              <a:t> de </a:t>
            </a:r>
            <a:r>
              <a:rPr lang="pt-PT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bootstrap</a:t>
            </a:r>
            <a:r>
              <a:rPr lang="pt-PT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285750" indent="-285750">
              <a:lnSpc>
                <a:spcPct val="110000"/>
              </a:lnSpc>
              <a:spcBef>
                <a:spcPct val="20000"/>
              </a:spcBef>
              <a:buSzPct val="60000"/>
              <a:buFontTx/>
              <a:buChar char="•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SC </a:t>
            </a: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autentica-se com o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SN central</a:t>
            </a:r>
          </a:p>
          <a:p>
            <a:pPr marL="285750" indent="-285750">
              <a:lnSpc>
                <a:spcPct val="110000"/>
              </a:lnSpc>
              <a:spcBef>
                <a:spcPct val="20000"/>
              </a:spcBef>
              <a:buSzPct val="60000"/>
              <a:buFontTx/>
              <a:buChar char="•"/>
            </a:pPr>
            <a:endParaRPr lang="pt-PT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SzPct val="60000"/>
            </a:pP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Chamada: o SC1 contacta o SN indicando o ID do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interlocutor (</a:t>
            </a: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o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SN contacta outros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cs typeface="Tw Cen MT"/>
              </a:rPr>
              <a:t>SNs</a:t>
            </a: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 com o fim de encontrar o endereço do SC2 com o ID e retorna-o para o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SC1)</a:t>
            </a: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SzPct val="60000"/>
            </a:pPr>
            <a:endParaRPr lang="pt-PT" sz="2000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SzPct val="60000"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SC1 </a:t>
            </a: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liga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cs typeface="Tw Cen MT"/>
              </a:rPr>
              <a:t>directamente</a:t>
            </a: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cs typeface="Tw Cen MT"/>
              </a:rPr>
              <a:t>ao </a:t>
            </a:r>
            <a:r>
              <a:rPr lang="pt-PT" sz="2000" dirty="0">
                <a:solidFill>
                  <a:srgbClr val="000000"/>
                </a:solidFill>
                <a:latin typeface="Tw Cen MT"/>
                <a:cs typeface="Tw Cen MT"/>
              </a:rPr>
              <a:t>SC2 atrav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cs typeface="Tw Cen MT"/>
              </a:rPr>
              <a:t>és de TCP</a:t>
            </a: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SzPct val="60000"/>
            </a:pPr>
            <a:endParaRPr lang="pt-PT" sz="2000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lvl="1">
              <a:lnSpc>
                <a:spcPct val="110000"/>
              </a:lnSpc>
              <a:spcBef>
                <a:spcPct val="20000"/>
              </a:spcBef>
              <a:buSzPct val="55000"/>
            </a:pPr>
            <a:endParaRPr lang="pt-PT" sz="2000" u="none" dirty="0" smtClean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38359" name="Line 87"/>
          <p:cNvSpPr>
            <a:spLocks noChangeShapeType="1"/>
          </p:cNvSpPr>
          <p:nvPr/>
        </p:nvSpPr>
        <p:spPr bwMode="auto">
          <a:xfrm flipV="1">
            <a:off x="6953250" y="2009775"/>
            <a:ext cx="485775" cy="7762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38361" name="Line 89"/>
          <p:cNvSpPr>
            <a:spLocks noChangeShapeType="1"/>
          </p:cNvSpPr>
          <p:nvPr/>
        </p:nvSpPr>
        <p:spPr bwMode="auto">
          <a:xfrm>
            <a:off x="5195888" y="1855788"/>
            <a:ext cx="21050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5997575" y="2022475"/>
            <a:ext cx="1552575" cy="2189163"/>
            <a:chOff x="3778" y="1274"/>
            <a:chExt cx="978" cy="1379"/>
          </a:xfrm>
        </p:grpSpPr>
        <p:sp>
          <p:nvSpPr>
            <p:cNvPr id="144454" name="Line 92"/>
            <p:cNvSpPr>
              <a:spLocks noChangeShapeType="1"/>
            </p:cNvSpPr>
            <p:nvPr/>
          </p:nvSpPr>
          <p:spPr bwMode="auto">
            <a:xfrm flipV="1">
              <a:off x="4284" y="1274"/>
              <a:ext cx="341" cy="51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4455" name="Line 93"/>
            <p:cNvSpPr>
              <a:spLocks noChangeShapeType="1"/>
            </p:cNvSpPr>
            <p:nvPr/>
          </p:nvSpPr>
          <p:spPr bwMode="auto">
            <a:xfrm>
              <a:off x="4310" y="1789"/>
              <a:ext cx="446" cy="8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44456" name="Line 94"/>
            <p:cNvSpPr>
              <a:spLocks noChangeShapeType="1"/>
            </p:cNvSpPr>
            <p:nvPr/>
          </p:nvSpPr>
          <p:spPr bwMode="auto">
            <a:xfrm flipH="1">
              <a:off x="3778" y="1850"/>
              <a:ext cx="532" cy="74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438368" name="Line 96"/>
          <p:cNvSpPr>
            <a:spLocks noChangeShapeType="1"/>
          </p:cNvSpPr>
          <p:nvPr/>
        </p:nvSpPr>
        <p:spPr bwMode="auto">
          <a:xfrm>
            <a:off x="7467600" y="2051050"/>
            <a:ext cx="996950" cy="27844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144452" name="Group 97"/>
          <p:cNvGrpSpPr>
            <a:grpSpLocks/>
          </p:cNvGrpSpPr>
          <p:nvPr/>
        </p:nvGrpSpPr>
        <p:grpSpPr bwMode="auto">
          <a:xfrm>
            <a:off x="7315200" y="1600200"/>
            <a:ext cx="501650" cy="481013"/>
            <a:chOff x="3464" y="1275"/>
            <a:chExt cx="395" cy="329"/>
          </a:xfrm>
        </p:grpSpPr>
        <p:pic>
          <p:nvPicPr>
            <p:cNvPr id="144453" name="Picture 98" descr="kw_skype_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4" y="1427"/>
              <a:ext cx="395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44386" name="Object 2"/>
            <p:cNvGraphicFramePr>
              <a:graphicFrameLocks noChangeAspect="1"/>
            </p:cNvGraphicFramePr>
            <p:nvPr/>
          </p:nvGraphicFramePr>
          <p:xfrm>
            <a:off x="3523" y="1275"/>
            <a:ext cx="280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47" name="Clip" r:id="rId22" imgW="1307948" imgH="1084823" progId="MS_ClipArt_Gallery.2">
                    <p:embed/>
                  </p:oleObj>
                </mc:Choice>
                <mc:Fallback>
                  <p:oleObj name="Clip" r:id="rId2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3" y="1275"/>
                          <a:ext cx="280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391000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358" grpId="0"/>
      <p:bldP spid="438359" grpId="0" animBg="1"/>
      <p:bldP spid="438359" grpId="1" animBg="1"/>
      <p:bldP spid="438361" grpId="0" animBg="1"/>
      <p:bldP spid="438361" grpId="1" animBg="1"/>
      <p:bldP spid="43836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O serviço FTP - File </a:t>
            </a:r>
            <a:r>
              <a:rPr lang="pt-PT" sz="4000" dirty="0" err="1">
                <a:latin typeface="Tw Cen MT"/>
                <a:ea typeface="ＭＳ Ｐゴシック" charset="0"/>
                <a:cs typeface="Tw Cen MT"/>
              </a:rPr>
              <a:t>Transfer</a:t>
            </a:r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000" dirty="0" err="1">
                <a:latin typeface="Tw Cen MT"/>
                <a:ea typeface="ＭＳ Ｐゴシック" charset="0"/>
                <a:cs typeface="Tw Cen MT"/>
              </a:rPr>
              <a:t>Protocol</a:t>
            </a:r>
            <a:endParaRPr lang="pt-PT" sz="4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16742" name="Rectangle 3"/>
          <p:cNvSpPr>
            <a:spLocks noChangeArrowheads="1"/>
          </p:cNvSpPr>
          <p:nvPr/>
        </p:nvSpPr>
        <p:spPr bwMode="auto">
          <a:xfrm>
            <a:off x="640206" y="3886200"/>
            <a:ext cx="745807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transfere de e para o </a:t>
            </a:r>
            <a:r>
              <a:rPr lang="pt-PT" sz="2000" u="none" dirty="0" err="1">
                <a:latin typeface="Tw Cen MT"/>
                <a:cs typeface="Tw Cen MT"/>
              </a:rPr>
              <a:t>host</a:t>
            </a:r>
            <a:r>
              <a:rPr lang="pt-PT" sz="2000" u="none" dirty="0">
                <a:latin typeface="Tw Cen MT"/>
                <a:cs typeface="Tw Cen MT"/>
              </a:rPr>
              <a:t> remoto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Modelo cliente / servidor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Cliente: inicia as transferências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Servidor: fica como o </a:t>
            </a:r>
            <a:r>
              <a:rPr lang="pt-PT" sz="2000" u="none" dirty="0" err="1">
                <a:latin typeface="Tw Cen MT"/>
                <a:cs typeface="Tw Cen MT"/>
              </a:rPr>
              <a:t>host</a:t>
            </a:r>
            <a:r>
              <a:rPr lang="pt-PT" sz="2000" u="none" dirty="0">
                <a:latin typeface="Tw Cen MT"/>
                <a:cs typeface="Tw Cen MT"/>
              </a:rPr>
              <a:t> remoto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 err="1">
                <a:latin typeface="Tw Cen MT"/>
                <a:cs typeface="Tw Cen MT"/>
              </a:rPr>
              <a:t>ftp</a:t>
            </a:r>
            <a:r>
              <a:rPr lang="pt-PT" sz="2000" u="none" dirty="0">
                <a:latin typeface="Tw Cen MT"/>
                <a:cs typeface="Tw Cen MT"/>
              </a:rPr>
              <a:t>: RFC 959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servidor </a:t>
            </a:r>
            <a:r>
              <a:rPr lang="pt-PT" sz="2000" u="none" dirty="0" err="1">
                <a:latin typeface="Tw Cen MT"/>
                <a:cs typeface="Tw Cen MT"/>
              </a:rPr>
              <a:t>ftp</a:t>
            </a:r>
            <a:r>
              <a:rPr lang="pt-PT" sz="2000" u="none" dirty="0">
                <a:latin typeface="Tw Cen MT"/>
                <a:cs typeface="Tw Cen MT"/>
              </a:rPr>
              <a:t>: porta 21</a:t>
            </a:r>
          </a:p>
        </p:txBody>
      </p:sp>
      <p:graphicFrame>
        <p:nvGraphicFramePr>
          <p:cNvPr id="1167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4297755"/>
              </p:ext>
            </p:extLst>
          </p:nvPr>
        </p:nvGraphicFramePr>
        <p:xfrm>
          <a:off x="2924176" y="1316970"/>
          <a:ext cx="776287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6" y="1316970"/>
                        <a:ext cx="776287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743" name="Group 6"/>
          <p:cNvGrpSpPr>
            <a:grpSpLocks/>
          </p:cNvGrpSpPr>
          <p:nvPr/>
        </p:nvGrpSpPr>
        <p:grpSpPr bwMode="auto">
          <a:xfrm>
            <a:off x="7327372" y="1731060"/>
            <a:ext cx="355600" cy="933450"/>
            <a:chOff x="4180" y="783"/>
            <a:chExt cx="150" cy="307"/>
          </a:xfrm>
        </p:grpSpPr>
        <p:sp>
          <p:nvSpPr>
            <p:cNvPr id="116775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76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77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78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79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0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1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2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44" name="Line 15"/>
          <p:cNvSpPr>
            <a:spLocks noChangeShapeType="1"/>
          </p:cNvSpPr>
          <p:nvPr/>
        </p:nvSpPr>
        <p:spPr bwMode="auto">
          <a:xfrm>
            <a:off x="4238625" y="2371725"/>
            <a:ext cx="22098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45" name="Text Box 16"/>
          <p:cNvSpPr txBox="1">
            <a:spLocks noChangeArrowheads="1"/>
          </p:cNvSpPr>
          <p:nvPr/>
        </p:nvSpPr>
        <p:spPr bwMode="auto">
          <a:xfrm>
            <a:off x="4160838" y="2055813"/>
            <a:ext cx="2409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solidFill>
                  <a:srgbClr val="FF0000"/>
                </a:solidFill>
                <a:latin typeface="Tw Cen MT"/>
                <a:cs typeface="Tw Cen MT"/>
              </a:rPr>
              <a:t>file transfer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6773" name="Rectangle 18"/>
          <p:cNvSpPr>
            <a:spLocks noChangeArrowheads="1"/>
          </p:cNvSpPr>
          <p:nvPr/>
        </p:nvSpPr>
        <p:spPr bwMode="auto">
          <a:xfrm>
            <a:off x="6448425" y="2047875"/>
            <a:ext cx="704850" cy="828675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74" name="Text Box 19"/>
          <p:cNvSpPr txBox="1">
            <a:spLocks noChangeArrowheads="1"/>
          </p:cNvSpPr>
          <p:nvPr/>
        </p:nvSpPr>
        <p:spPr bwMode="auto">
          <a:xfrm>
            <a:off x="6453270" y="2170113"/>
            <a:ext cx="68881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FTP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server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6769" name="Rectangle 21"/>
          <p:cNvSpPr>
            <a:spLocks noChangeArrowheads="1"/>
          </p:cNvSpPr>
          <p:nvPr/>
        </p:nvSpPr>
        <p:spPr bwMode="auto">
          <a:xfrm>
            <a:off x="3552825" y="2038350"/>
            <a:ext cx="704850" cy="828675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70" name="Rectangle 22"/>
          <p:cNvSpPr>
            <a:spLocks noChangeArrowheads="1"/>
          </p:cNvSpPr>
          <p:nvPr/>
        </p:nvSpPr>
        <p:spPr bwMode="auto">
          <a:xfrm>
            <a:off x="2562225" y="2047875"/>
            <a:ext cx="962025" cy="828675"/>
          </a:xfrm>
          <a:prstGeom prst="rect">
            <a:avLst/>
          </a:prstGeom>
          <a:solidFill>
            <a:srgbClr val="33CC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71" name="Text Box 23"/>
          <p:cNvSpPr txBox="1">
            <a:spLocks noChangeArrowheads="1"/>
          </p:cNvSpPr>
          <p:nvPr/>
        </p:nvSpPr>
        <p:spPr bwMode="auto">
          <a:xfrm>
            <a:off x="2468563" y="2065338"/>
            <a:ext cx="11715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FTP</a:t>
            </a:r>
          </a:p>
          <a:p>
            <a:pPr algn="ctr"/>
            <a:r>
              <a:rPr lang="en-US" sz="1400" u="none">
                <a:latin typeface="Tw Cen MT"/>
                <a:cs typeface="Tw Cen MT"/>
              </a:rPr>
              <a:t>user</a:t>
            </a:r>
          </a:p>
          <a:p>
            <a:pPr algn="ctr"/>
            <a:r>
              <a:rPr lang="en-US" sz="1400" u="none">
                <a:latin typeface="Tw Cen MT"/>
                <a:cs typeface="Tw Cen MT"/>
              </a:rPr>
              <a:t>interface</a:t>
            </a:r>
            <a:endParaRPr lang="en-US" sz="2000" u="none">
              <a:latin typeface="Tw Cen MT"/>
              <a:cs typeface="Tw Cen MT"/>
            </a:endParaRPr>
          </a:p>
        </p:txBody>
      </p:sp>
      <p:sp>
        <p:nvSpPr>
          <p:cNvPr id="116772" name="Text Box 24"/>
          <p:cNvSpPr txBox="1">
            <a:spLocks noChangeArrowheads="1"/>
          </p:cNvSpPr>
          <p:nvPr/>
        </p:nvSpPr>
        <p:spPr bwMode="auto">
          <a:xfrm>
            <a:off x="3627313" y="2189163"/>
            <a:ext cx="5495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FTP</a:t>
            </a:r>
          </a:p>
          <a:p>
            <a:pPr algn="ctr"/>
            <a:r>
              <a:rPr lang="en-US" sz="1400" u="none">
                <a:latin typeface="Tw Cen MT"/>
                <a:cs typeface="Tw Cen MT"/>
              </a:rPr>
              <a:t>client</a:t>
            </a:r>
            <a:endParaRPr lang="en-US" sz="2000" u="none">
              <a:latin typeface="Tw Cen MT"/>
              <a:cs typeface="Tw Cen MT"/>
            </a:endParaRPr>
          </a:p>
        </p:txBody>
      </p:sp>
      <p:grpSp>
        <p:nvGrpSpPr>
          <p:cNvPr id="116748" name="Group 25"/>
          <p:cNvGrpSpPr>
            <a:grpSpLocks/>
          </p:cNvGrpSpPr>
          <p:nvPr/>
        </p:nvGrpSpPr>
        <p:grpSpPr bwMode="auto">
          <a:xfrm>
            <a:off x="3105150" y="2876550"/>
            <a:ext cx="1674813" cy="712788"/>
            <a:chOff x="1812" y="1776"/>
            <a:chExt cx="1055" cy="449"/>
          </a:xfrm>
        </p:grpSpPr>
        <p:grpSp>
          <p:nvGrpSpPr>
            <p:cNvPr id="116761" name="Group 26"/>
            <p:cNvGrpSpPr>
              <a:grpSpLocks/>
            </p:cNvGrpSpPr>
            <p:nvPr/>
          </p:nvGrpSpPr>
          <p:grpSpPr bwMode="auto">
            <a:xfrm>
              <a:off x="1903" y="1845"/>
              <a:ext cx="316" cy="313"/>
              <a:chOff x="4939" y="1431"/>
              <a:chExt cx="316" cy="313"/>
            </a:xfrm>
          </p:grpSpPr>
          <p:sp>
            <p:nvSpPr>
              <p:cNvPr id="116764" name="Oval 27"/>
              <p:cNvSpPr>
                <a:spLocks noChangeArrowheads="1"/>
              </p:cNvSpPr>
              <p:nvPr/>
            </p:nvSpPr>
            <p:spPr bwMode="auto">
              <a:xfrm>
                <a:off x="4941" y="1663"/>
                <a:ext cx="310" cy="81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65" name="Rectangle 28"/>
              <p:cNvSpPr>
                <a:spLocks noChangeArrowheads="1"/>
              </p:cNvSpPr>
              <p:nvPr/>
            </p:nvSpPr>
            <p:spPr bwMode="auto">
              <a:xfrm>
                <a:off x="4942" y="1490"/>
                <a:ext cx="313" cy="21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116766" name="Oval 29"/>
              <p:cNvSpPr>
                <a:spLocks noChangeArrowheads="1"/>
              </p:cNvSpPr>
              <p:nvPr/>
            </p:nvSpPr>
            <p:spPr bwMode="auto">
              <a:xfrm>
                <a:off x="4939" y="1431"/>
                <a:ext cx="313" cy="95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67" name="Line 30"/>
              <p:cNvSpPr>
                <a:spLocks noChangeShapeType="1"/>
              </p:cNvSpPr>
              <p:nvPr/>
            </p:nvSpPr>
            <p:spPr bwMode="auto">
              <a:xfrm>
                <a:off x="5251" y="1479"/>
                <a:ext cx="1" cy="2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768" name="Line 31"/>
              <p:cNvSpPr>
                <a:spLocks noChangeShapeType="1"/>
              </p:cNvSpPr>
              <p:nvPr/>
            </p:nvSpPr>
            <p:spPr bwMode="auto">
              <a:xfrm flipH="1">
                <a:off x="4939" y="1483"/>
                <a:ext cx="1" cy="22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6762" name="Text Box 32"/>
            <p:cNvSpPr txBox="1">
              <a:spLocks noChangeArrowheads="1"/>
            </p:cNvSpPr>
            <p:nvPr/>
          </p:nvSpPr>
          <p:spPr bwMode="auto">
            <a:xfrm>
              <a:off x="2189" y="1859"/>
              <a:ext cx="678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Comic Sans MS" charset="0"/>
                </a:rPr>
                <a:t>local file</a:t>
              </a:r>
            </a:p>
            <a:p>
              <a:r>
                <a:rPr lang="en-US" sz="1600" u="none">
                  <a:latin typeface="Comic Sans MS" charset="0"/>
                </a:rPr>
                <a:t>system</a:t>
              </a:r>
              <a:endParaRPr lang="en-US" u="none">
                <a:latin typeface="Times New Roman" charset="0"/>
              </a:endParaRPr>
            </a:p>
          </p:txBody>
        </p:sp>
        <p:sp>
          <p:nvSpPr>
            <p:cNvPr id="116763" name="Line 33"/>
            <p:cNvSpPr>
              <a:spLocks noChangeShapeType="1"/>
            </p:cNvSpPr>
            <p:nvPr/>
          </p:nvSpPr>
          <p:spPr bwMode="auto">
            <a:xfrm>
              <a:off x="1812" y="1776"/>
              <a:ext cx="204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49" name="Line 34"/>
          <p:cNvSpPr>
            <a:spLocks noChangeShapeType="1"/>
          </p:cNvSpPr>
          <p:nvPr/>
        </p:nvSpPr>
        <p:spPr bwMode="auto">
          <a:xfrm flipH="1">
            <a:off x="3600450" y="2867025"/>
            <a:ext cx="333375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6750" name="Group 35"/>
          <p:cNvGrpSpPr>
            <a:grpSpLocks/>
          </p:cNvGrpSpPr>
          <p:nvPr/>
        </p:nvGrpSpPr>
        <p:grpSpPr bwMode="auto">
          <a:xfrm>
            <a:off x="6545263" y="3005138"/>
            <a:ext cx="501650" cy="496887"/>
            <a:chOff x="4939" y="1431"/>
            <a:chExt cx="316" cy="313"/>
          </a:xfrm>
        </p:grpSpPr>
        <p:sp>
          <p:nvSpPr>
            <p:cNvPr id="116756" name="Oval 36"/>
            <p:cNvSpPr>
              <a:spLocks noChangeArrowheads="1"/>
            </p:cNvSpPr>
            <p:nvPr/>
          </p:nvSpPr>
          <p:spPr bwMode="auto">
            <a:xfrm>
              <a:off x="4941" y="1663"/>
              <a:ext cx="310" cy="81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7" name="Rectangle 37"/>
            <p:cNvSpPr>
              <a:spLocks noChangeArrowheads="1"/>
            </p:cNvSpPr>
            <p:nvPr/>
          </p:nvSpPr>
          <p:spPr bwMode="auto">
            <a:xfrm>
              <a:off x="4942" y="1490"/>
              <a:ext cx="313" cy="21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116758" name="Oval 38"/>
            <p:cNvSpPr>
              <a:spLocks noChangeArrowheads="1"/>
            </p:cNvSpPr>
            <p:nvPr/>
          </p:nvSpPr>
          <p:spPr bwMode="auto">
            <a:xfrm>
              <a:off x="4939" y="1431"/>
              <a:ext cx="313" cy="9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9" name="Line 39"/>
            <p:cNvSpPr>
              <a:spLocks noChangeShapeType="1"/>
            </p:cNvSpPr>
            <p:nvPr/>
          </p:nvSpPr>
          <p:spPr bwMode="auto">
            <a:xfrm>
              <a:off x="5251" y="1479"/>
              <a:ext cx="1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60" name="Line 40"/>
            <p:cNvSpPr>
              <a:spLocks noChangeShapeType="1"/>
            </p:cNvSpPr>
            <p:nvPr/>
          </p:nvSpPr>
          <p:spPr bwMode="auto">
            <a:xfrm flipH="1">
              <a:off x="4939" y="1483"/>
              <a:ext cx="1" cy="2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51" name="Text Box 41"/>
          <p:cNvSpPr txBox="1">
            <a:spLocks noChangeArrowheads="1"/>
          </p:cNvSpPr>
          <p:nvPr/>
        </p:nvSpPr>
        <p:spPr bwMode="auto">
          <a:xfrm>
            <a:off x="7046913" y="2970213"/>
            <a:ext cx="1457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600" u="none">
                <a:latin typeface="Tw Cen MT"/>
                <a:cs typeface="Tw Cen MT"/>
              </a:rPr>
              <a:t>remote file</a:t>
            </a:r>
          </a:p>
          <a:p>
            <a:r>
              <a:rPr lang="en-US" sz="1600" u="none">
                <a:latin typeface="Tw Cen MT"/>
                <a:cs typeface="Tw Cen MT"/>
              </a:rPr>
              <a:t>system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6752" name="Line 42"/>
          <p:cNvSpPr>
            <a:spLocks noChangeShapeType="1"/>
          </p:cNvSpPr>
          <p:nvPr/>
        </p:nvSpPr>
        <p:spPr bwMode="auto">
          <a:xfrm>
            <a:off x="6800850" y="2876550"/>
            <a:ext cx="0" cy="428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6753" name="Picture 43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3" y="209073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54" name="Text Box 44"/>
          <p:cNvSpPr txBox="1">
            <a:spLocks noChangeArrowheads="1"/>
          </p:cNvSpPr>
          <p:nvPr/>
        </p:nvSpPr>
        <p:spPr bwMode="auto">
          <a:xfrm>
            <a:off x="1265238" y="2798763"/>
            <a:ext cx="971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user 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at host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6755" name="Line 45"/>
          <p:cNvSpPr>
            <a:spLocks noChangeShapeType="1"/>
          </p:cNvSpPr>
          <p:nvPr/>
        </p:nvSpPr>
        <p:spPr bwMode="auto">
          <a:xfrm>
            <a:off x="1914525" y="2486025"/>
            <a:ext cx="581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2707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>
                <a:latin typeface="Tw Cen MT"/>
                <a:ea typeface="ＭＳ Ｐゴシック" charset="0"/>
                <a:cs typeface="Tw Cen MT"/>
              </a:rPr>
              <a:t>O protocolo FTP - File Transfer Protocol</a:t>
            </a:r>
            <a:endParaRPr lang="pt-PT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18788" name="Rectangle 3"/>
          <p:cNvSpPr>
            <a:spLocks noChangeArrowheads="1"/>
          </p:cNvSpPr>
          <p:nvPr/>
        </p:nvSpPr>
        <p:spPr bwMode="auto">
          <a:xfrm>
            <a:off x="533400" y="1600200"/>
            <a:ext cx="8077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endParaRPr lang="pt-PT" sz="2000" u="none" dirty="0">
              <a:latin typeface="Tw Cen MT"/>
              <a:cs typeface="Tw Cen M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pt-PT" sz="2000" u="none" dirty="0">
                <a:latin typeface="Tw Cen MT"/>
                <a:cs typeface="Tw Cen MT"/>
              </a:rPr>
              <a:t>Baseado no modelo cliente/servidor usando TCP.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servidor espera as conexões dos clientes numa porta bem-conhecida (ver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>
                <a:latin typeface="Tw Cen MT"/>
                <a:cs typeface="Tw Cen MT"/>
              </a:rPr>
              <a:t>/</a:t>
            </a:r>
            <a:r>
              <a:rPr lang="pt-PT" sz="2000" u="none" dirty="0" err="1">
                <a:latin typeface="Tw Cen MT"/>
                <a:cs typeface="Tw Cen MT"/>
              </a:rPr>
              <a:t>etc</a:t>
            </a:r>
            <a:r>
              <a:rPr lang="pt-PT" sz="2000" u="none" dirty="0">
                <a:latin typeface="Tw Cen MT"/>
                <a:cs typeface="Tw Cen MT"/>
              </a:rPr>
              <a:t>/</a:t>
            </a:r>
            <a:r>
              <a:rPr lang="pt-PT" sz="2000" u="none" dirty="0" err="1">
                <a:latin typeface="Tw Cen MT"/>
                <a:cs typeface="Tw Cen MT"/>
              </a:rPr>
              <a:t>services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r>
              <a:rPr lang="pt-PT" sz="2000" u="none" dirty="0">
                <a:latin typeface="Tw Cen MT"/>
                <a:cs typeface="Tw Cen MT"/>
              </a:rPr>
              <a:t> =&gt; porta 21)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pt-PT" sz="2000" u="none" dirty="0">
                <a:latin typeface="Tw Cen MT"/>
                <a:cs typeface="Tw Cen MT"/>
              </a:rPr>
              <a:t>O cliente acede ao serviço abrindo uma conexão para o servidor pretendido na porta pré-estabelecida.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pt-PT" sz="2000" u="none" dirty="0">
                <a:latin typeface="Tw Cen MT"/>
                <a:cs typeface="Tw Cen MT"/>
              </a:rPr>
              <a:t>Nesta conexão de controlo é usada a representação ASCII dos comandos, par</a:t>
            </a:r>
            <a:r>
              <a:rPr lang="pt-PT" altLang="ja-JP" sz="2000" u="none" dirty="0">
                <a:latin typeface="Tw Cen MT"/>
                <a:ea typeface="ヒラギノ角ゴ Pro W3" charset="0"/>
                <a:cs typeface="Tw Cen MT"/>
              </a:rPr>
              <a:t>âmetros e diagnósticos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A conexão de controlo é usada para o cliente </a:t>
            </a:r>
            <a:r>
              <a:rPr lang="pt-PT" sz="2000" u="none" dirty="0" err="1">
                <a:latin typeface="Tw Cen MT"/>
                <a:ea typeface="ヒラギノ角ゴ Pro W3" charset="0"/>
                <a:cs typeface="Tw Cen MT"/>
              </a:rPr>
              <a:t>efectuar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pedidos e receber as respostas do servidor.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Após cada pedido deve ser recebida uma resposta (que indica o resultado e qual a </a:t>
            </a:r>
            <a:r>
              <a:rPr lang="pt-PT" sz="2000" u="none" dirty="0" err="1">
                <a:latin typeface="Tw Cen MT"/>
                <a:ea typeface="ヒラギノ角ゴ Pro W3" charset="0"/>
                <a:cs typeface="Tw Cen MT"/>
              </a:rPr>
              <a:t>acção</a:t>
            </a:r>
            <a:r>
              <a:rPr lang="pt-PT" sz="2000" u="none" dirty="0">
                <a:latin typeface="Tw Cen MT"/>
                <a:ea typeface="ヒラギノ角ゴ Pro W3" charset="0"/>
                <a:cs typeface="Tw Cen MT"/>
              </a:rPr>
              <a:t> a tomar em seguida)</a:t>
            </a:r>
          </a:p>
        </p:txBody>
      </p:sp>
    </p:spTree>
    <p:extLst>
      <p:ext uri="{BB962C8B-B14F-4D97-AF65-F5344CB8AC3E}">
        <p14:creationId xmlns:p14="http://schemas.microsoft.com/office/powerpoint/2010/main" val="1019796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Tahoma" charset="0"/>
                <a:ea typeface="ＭＳ Ｐゴシック" charset="0"/>
                <a:cs typeface="ＭＳ Ｐゴシック" charset="0"/>
              </a:rPr>
              <a:t>O FTP </a:t>
            </a:r>
            <a:r>
              <a:rPr lang="pt-PT" dirty="0">
                <a:latin typeface="Tahoma" charset="0"/>
                <a:ea typeface="ＭＳ Ｐゴシック" charset="0"/>
                <a:cs typeface="ＭＳ Ｐゴシック" charset="0"/>
              </a:rPr>
              <a:t>usa duas conexões TCP</a:t>
            </a:r>
          </a:p>
        </p:txBody>
      </p:sp>
      <p:sp>
        <p:nvSpPr>
          <p:cNvPr id="120837" name="Rectangle 3"/>
          <p:cNvSpPr>
            <a:spLocks noChangeArrowheads="1"/>
          </p:cNvSpPr>
          <p:nvPr/>
        </p:nvSpPr>
        <p:spPr bwMode="auto">
          <a:xfrm>
            <a:off x="533400" y="1746066"/>
            <a:ext cx="4067175" cy="4273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</a:rPr>
              <a:t>O cliente </a:t>
            </a:r>
            <a:r>
              <a:rPr lang="pt-PT" sz="1800" u="none" dirty="0" err="1">
                <a:solidFill>
                  <a:srgbClr val="000000"/>
                </a:solidFill>
              </a:rPr>
              <a:t>ftp</a:t>
            </a:r>
            <a:r>
              <a:rPr lang="pt-PT" sz="1800" u="none" dirty="0">
                <a:solidFill>
                  <a:srgbClr val="000000"/>
                </a:solidFill>
              </a:rPr>
              <a:t> abre uma conexão TCP para a porta 21 do servidor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</a:rPr>
              <a:t>São usadas duas conexões TCP: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</a:rPr>
              <a:t>controlo: envio de comandos para o servidor e recepção das respostas.</a:t>
            </a:r>
          </a:p>
          <a:p>
            <a:pPr marL="1143000" lvl="2" indent="-2286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ja-JP" altLang="pt-PT" sz="1800" u="none" dirty="0">
                <a:solidFill>
                  <a:srgbClr val="000000"/>
                </a:solidFill>
              </a:rPr>
              <a:t>“</a:t>
            </a:r>
            <a:r>
              <a:rPr lang="pt-PT" sz="1800" u="none" dirty="0" err="1">
                <a:solidFill>
                  <a:srgbClr val="000000"/>
                </a:solidFill>
              </a:rPr>
              <a:t>out</a:t>
            </a:r>
            <a:r>
              <a:rPr lang="pt-PT" sz="1800" u="none" dirty="0">
                <a:solidFill>
                  <a:srgbClr val="000000"/>
                </a:solidFill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</a:rPr>
              <a:t>of</a:t>
            </a:r>
            <a:r>
              <a:rPr lang="pt-PT" sz="1800" u="none" dirty="0">
                <a:solidFill>
                  <a:srgbClr val="000000"/>
                </a:solidFill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</a:rPr>
              <a:t>band</a:t>
            </a:r>
            <a:r>
              <a:rPr lang="pt-PT" sz="1800" u="none" dirty="0">
                <a:solidFill>
                  <a:srgbClr val="000000"/>
                </a:solidFill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</a:rPr>
              <a:t>control</a:t>
            </a:r>
            <a:r>
              <a:rPr lang="ja-JP" altLang="pt-PT" sz="1800" u="none" dirty="0">
                <a:solidFill>
                  <a:srgbClr val="000000"/>
                </a:solidFill>
              </a:rPr>
              <a:t>”</a:t>
            </a:r>
            <a:endParaRPr lang="pt-PT" sz="1600" u="none" dirty="0">
              <a:solidFill>
                <a:srgbClr val="000000"/>
              </a:solidFill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</a:rPr>
              <a:t>data: o ficheiro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</a:rPr>
              <a:t>O servidor </a:t>
            </a:r>
            <a:r>
              <a:rPr lang="pt-PT" sz="1800" u="none" dirty="0" err="1">
                <a:solidFill>
                  <a:srgbClr val="000000"/>
                </a:solidFill>
              </a:rPr>
              <a:t>ftp</a:t>
            </a:r>
            <a:r>
              <a:rPr lang="pt-PT" sz="1800" u="none" dirty="0">
                <a:solidFill>
                  <a:srgbClr val="000000"/>
                </a:solidFill>
              </a:rPr>
              <a:t> mant</a:t>
            </a:r>
            <a:r>
              <a:rPr lang="pt-PT" altLang="ja-JP" sz="1800" u="none" dirty="0">
                <a:solidFill>
                  <a:srgbClr val="000000"/>
                </a:solidFill>
                <a:ea typeface="ヒラギノ角ゴ Pro W3" charset="0"/>
                <a:cs typeface="ヒラギノ角ゴ Pro W3" charset="0"/>
              </a:rPr>
              <a:t>é</a:t>
            </a:r>
            <a:r>
              <a:rPr lang="pt-PT" sz="1800" u="none" dirty="0">
                <a:solidFill>
                  <a:srgbClr val="000000"/>
                </a:solidFill>
                <a:ea typeface="ヒラギノ角ゴ Pro W3" charset="0"/>
                <a:cs typeface="ヒラギノ角ゴ Pro W3" charset="0"/>
              </a:rPr>
              <a:t>m </a:t>
            </a:r>
            <a:r>
              <a:rPr lang="ja-JP" altLang="pt-PT" sz="1800" u="none" dirty="0">
                <a:solidFill>
                  <a:srgbClr val="000000"/>
                </a:solidFill>
                <a:ea typeface="ヒラギノ角ゴ Pro W3" charset="0"/>
                <a:cs typeface="ヒラギノ角ゴ Pro W3" charset="0"/>
              </a:rPr>
              <a:t>“</a:t>
            </a:r>
            <a:r>
              <a:rPr lang="pt-PT" sz="1800" u="none" dirty="0">
                <a:solidFill>
                  <a:srgbClr val="000000"/>
                </a:solidFill>
                <a:ea typeface="ヒラギノ角ゴ Pro W3" charset="0"/>
                <a:cs typeface="ヒラギノ角ゴ Pro W3" charset="0"/>
              </a:rPr>
              <a:t>estado</a:t>
            </a:r>
            <a:r>
              <a:rPr lang="ja-JP" altLang="pt-PT" sz="1800" u="none" dirty="0">
                <a:solidFill>
                  <a:srgbClr val="000000"/>
                </a:solidFill>
                <a:ea typeface="ヒラギノ角ゴ Pro W3" charset="0"/>
                <a:cs typeface="ヒラギノ角ゴ Pro W3" charset="0"/>
              </a:rPr>
              <a:t>”</a:t>
            </a:r>
            <a:r>
              <a:rPr lang="pt-PT" sz="1800" u="none" dirty="0">
                <a:solidFill>
                  <a:srgbClr val="000000"/>
                </a:solidFill>
                <a:ea typeface="ヒラギノ角ゴ Pro W3" charset="0"/>
                <a:cs typeface="ヒラギノ角ゴ Pro W3" charset="0"/>
              </a:rPr>
              <a:t>: </a:t>
            </a:r>
            <a:r>
              <a:rPr lang="pt-PT" sz="1800" u="none" dirty="0" err="1">
                <a:solidFill>
                  <a:srgbClr val="000000"/>
                </a:solidFill>
                <a:ea typeface="ヒラギノ角ゴ Pro W3" charset="0"/>
                <a:cs typeface="ヒラギノ角ゴ Pro W3" charset="0"/>
              </a:rPr>
              <a:t>directório</a:t>
            </a:r>
            <a:r>
              <a:rPr lang="pt-PT" sz="1800" u="none" dirty="0">
                <a:solidFill>
                  <a:srgbClr val="000000"/>
                </a:solidFill>
                <a:ea typeface="ヒラギノ角ゴ Pro W3" charset="0"/>
                <a:cs typeface="ヒラギノ角ゴ Pro W3" charset="0"/>
              </a:rPr>
              <a:t> corrente, dados de autenticação</a:t>
            </a:r>
          </a:p>
        </p:txBody>
      </p:sp>
      <p:grpSp>
        <p:nvGrpSpPr>
          <p:cNvPr id="120838" name="Group 4"/>
          <p:cNvGrpSpPr>
            <a:grpSpLocks/>
          </p:cNvGrpSpPr>
          <p:nvPr/>
        </p:nvGrpSpPr>
        <p:grpSpPr bwMode="auto">
          <a:xfrm>
            <a:off x="4779963" y="2703514"/>
            <a:ext cx="4003675" cy="1810920"/>
            <a:chOff x="3011" y="1511"/>
            <a:chExt cx="2522" cy="1221"/>
          </a:xfrm>
        </p:grpSpPr>
        <p:graphicFrame>
          <p:nvGraphicFramePr>
            <p:cNvPr id="120834" name="Object 2"/>
            <p:cNvGraphicFramePr>
              <a:graphicFrameLocks noChangeAspect="1"/>
            </p:cNvGraphicFramePr>
            <p:nvPr/>
          </p:nvGraphicFramePr>
          <p:xfrm>
            <a:off x="3011" y="1826"/>
            <a:ext cx="489" cy="3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47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1" y="1826"/>
                          <a:ext cx="489" cy="3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0839" name="Group 6"/>
            <p:cNvGrpSpPr>
              <a:grpSpLocks/>
            </p:cNvGrpSpPr>
            <p:nvPr/>
          </p:nvGrpSpPr>
          <p:grpSpPr bwMode="auto">
            <a:xfrm>
              <a:off x="5161" y="1688"/>
              <a:ext cx="224" cy="588"/>
              <a:chOff x="4180" y="783"/>
              <a:chExt cx="150" cy="307"/>
            </a:xfrm>
          </p:grpSpPr>
          <p:sp>
            <p:nvSpPr>
              <p:cNvPr id="120846" name="AutoShape 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47" name="Rectangle 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48" name="Rectangle 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49" name="AutoShape 1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50" name="Line 1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51" name="Line 1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52" name="Rectangle 1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53" name="Rectangle 1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0840" name="Text Box 15"/>
            <p:cNvSpPr txBox="1">
              <a:spLocks noChangeArrowheads="1"/>
            </p:cNvSpPr>
            <p:nvPr/>
          </p:nvSpPr>
          <p:spPr bwMode="auto">
            <a:xfrm>
              <a:off x="3026" y="2248"/>
              <a:ext cx="540" cy="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FTP</a:t>
              </a:r>
            </a:p>
            <a:p>
              <a:pPr algn="ctr"/>
              <a:r>
                <a:rPr lang="en-US" sz="2000" u="none">
                  <a:latin typeface="Comic Sans MS" charset="0"/>
                </a:rPr>
                <a:t>client</a:t>
              </a:r>
              <a:endParaRPr lang="en-US" u="none">
                <a:latin typeface="Times New Roman" charset="0"/>
              </a:endParaRPr>
            </a:p>
          </p:txBody>
        </p:sp>
        <p:sp>
          <p:nvSpPr>
            <p:cNvPr id="120841" name="Text Box 16"/>
            <p:cNvSpPr txBox="1">
              <a:spLocks noChangeArrowheads="1"/>
            </p:cNvSpPr>
            <p:nvPr/>
          </p:nvSpPr>
          <p:spPr bwMode="auto">
            <a:xfrm>
              <a:off x="4924" y="2255"/>
              <a:ext cx="609" cy="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FTP</a:t>
              </a:r>
            </a:p>
            <a:p>
              <a:pPr algn="ctr"/>
              <a:r>
                <a:rPr lang="en-US" sz="2000" u="none">
                  <a:latin typeface="Comic Sans MS" charset="0"/>
                </a:rPr>
                <a:t>server</a:t>
              </a:r>
              <a:endParaRPr lang="en-US" sz="2000" u="none">
                <a:latin typeface="Times New Roman" charset="0"/>
              </a:endParaRPr>
            </a:p>
          </p:txBody>
        </p:sp>
        <p:sp>
          <p:nvSpPr>
            <p:cNvPr id="120842" name="Line 17"/>
            <p:cNvSpPr>
              <a:spLocks noChangeShapeType="1"/>
            </p:cNvSpPr>
            <p:nvPr/>
          </p:nvSpPr>
          <p:spPr bwMode="auto">
            <a:xfrm>
              <a:off x="3492" y="1920"/>
              <a:ext cx="161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Line 18"/>
            <p:cNvSpPr>
              <a:spLocks noChangeShapeType="1"/>
            </p:cNvSpPr>
            <p:nvPr/>
          </p:nvSpPr>
          <p:spPr bwMode="auto">
            <a:xfrm flipV="1">
              <a:off x="3504" y="2118"/>
              <a:ext cx="1614" cy="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Text Box 19"/>
            <p:cNvSpPr txBox="1">
              <a:spLocks noChangeArrowheads="1"/>
            </p:cNvSpPr>
            <p:nvPr/>
          </p:nvSpPr>
          <p:spPr bwMode="auto">
            <a:xfrm>
              <a:off x="3551" y="1511"/>
              <a:ext cx="1518" cy="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solidFill>
                    <a:srgbClr val="FF0000"/>
                  </a:solidFill>
                  <a:latin typeface="Comic Sans MS" charset="0"/>
                </a:rPr>
                <a:t>TCP control connection</a:t>
              </a:r>
            </a:p>
            <a:p>
              <a:pPr algn="ctr"/>
              <a:r>
                <a:rPr lang="en-US" sz="1600" u="none">
                  <a:solidFill>
                    <a:srgbClr val="FF0000"/>
                  </a:solidFill>
                  <a:latin typeface="Comic Sans MS" charset="0"/>
                </a:rPr>
                <a:t>port 21</a:t>
              </a:r>
              <a:endParaRPr lang="en-US" u="none">
                <a:latin typeface="Times New Roman" charset="0"/>
              </a:endParaRPr>
            </a:p>
          </p:txBody>
        </p:sp>
        <p:sp>
          <p:nvSpPr>
            <p:cNvPr id="120845" name="Text Box 20"/>
            <p:cNvSpPr txBox="1">
              <a:spLocks noChangeArrowheads="1"/>
            </p:cNvSpPr>
            <p:nvPr/>
          </p:nvSpPr>
          <p:spPr bwMode="auto">
            <a:xfrm>
              <a:off x="3521" y="2165"/>
              <a:ext cx="1518" cy="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solidFill>
                    <a:srgbClr val="FF0000"/>
                  </a:solidFill>
                  <a:latin typeface="Comic Sans MS" charset="0"/>
                </a:rPr>
                <a:t>TCP data connection</a:t>
              </a:r>
            </a:p>
            <a:p>
              <a:pPr algn="ctr"/>
              <a:r>
                <a:rPr lang="en-US" sz="1600" u="none">
                  <a:solidFill>
                    <a:srgbClr val="FF0000"/>
                  </a:solidFill>
                  <a:latin typeface="Comic Sans MS" charset="0"/>
                </a:rPr>
                <a:t>port 20</a:t>
              </a:r>
              <a:endParaRPr lang="en-US" u="none"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14217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protocolo</a:t>
            </a:r>
            <a:r>
              <a:rPr lang="en-US" dirty="0">
                <a:latin typeface="Tw Cen MT"/>
                <a:ea typeface="ＭＳ Ｐゴシック" charset="0"/>
                <a:cs typeface="Tw Cen MT"/>
              </a:rPr>
              <a:t> FTP -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Exemplo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3400" y="1438276"/>
            <a:ext cx="8077200" cy="496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220 </a:t>
            </a:r>
            <a:r>
              <a:rPr lang="en-US" sz="1800" u="none" dirty="0" err="1">
                <a:latin typeface="Tw Cen MT"/>
                <a:cs typeface="Tw Cen MT"/>
              </a:rPr>
              <a:t>ProFTPD</a:t>
            </a:r>
            <a:r>
              <a:rPr lang="en-US" sz="1800" u="none" dirty="0">
                <a:latin typeface="Tw Cen MT"/>
                <a:cs typeface="Tw Cen MT"/>
              </a:rPr>
              <a:t> 1.3.1 Server (</a:t>
            </a:r>
            <a:r>
              <a:rPr lang="en-US" sz="1800" u="none" dirty="0" err="1">
                <a:latin typeface="Tw Cen MT"/>
                <a:cs typeface="Tw Cen MT"/>
              </a:rPr>
              <a:t>ProFTPD</a:t>
            </a:r>
            <a:r>
              <a:rPr lang="en-US" sz="1800" u="none" dirty="0">
                <a:latin typeface="Tw Cen MT"/>
                <a:cs typeface="Tw Cen MT"/>
              </a:rPr>
              <a:t>) [64.170.98.33]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USER anonymous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331 Anonymous login ok, send complete email address as your password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PASS </a:t>
            </a:r>
            <a:r>
              <a:rPr lang="en-US" sz="1800" u="none" dirty="0" err="1">
                <a:latin typeface="Tw Cen MT"/>
                <a:cs typeface="Tw Cen MT"/>
              </a:rPr>
              <a:t>blogger@webdigi.co.uk</a:t>
            </a:r>
            <a:endParaRPr lang="en-US" sz="1800" u="none" dirty="0">
              <a:latin typeface="Tw Cen MT"/>
              <a:cs typeface="Tw Cen MT"/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230 Anonymous access granted, restrictions apply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CWD pub/</a:t>
            </a:r>
            <a:r>
              <a:rPr lang="en-US" sz="1800" u="none" dirty="0" err="1">
                <a:latin typeface="Tw Cen MT"/>
                <a:cs typeface="Tw Cen MT"/>
              </a:rPr>
              <a:t>adslmib</a:t>
            </a:r>
            <a:r>
              <a:rPr lang="en-US" sz="1800" u="none" dirty="0">
                <a:latin typeface="Tw Cen MT"/>
                <a:cs typeface="Tw Cen MT"/>
              </a:rPr>
              <a:t>/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250 CWD command successful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PASV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227 Entering Passive Mode (64,170,98,33,151,31).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RETR WT-068v4.doc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150 Opening ASCII mode data connection for </a:t>
            </a:r>
            <a:r>
              <a:rPr lang="en-US" sz="1800" u="none" dirty="0" err="1">
                <a:latin typeface="Tw Cen MT"/>
                <a:cs typeface="Tw Cen MT"/>
              </a:rPr>
              <a:t>ftpext-charter.txt</a:t>
            </a:r>
            <a:r>
              <a:rPr lang="en-US" sz="1800" u="none" dirty="0">
                <a:latin typeface="Tw Cen MT"/>
                <a:cs typeface="Tw Cen MT"/>
              </a:rPr>
              <a:t> (6060 bytes)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226 Transfer complete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QUIT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1800" u="none" dirty="0">
                <a:latin typeface="Tw Cen MT"/>
                <a:cs typeface="Tw Cen MT"/>
              </a:rPr>
              <a:t>221 Goodbye. 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pt-PT" sz="18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663867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r>
              <a:rPr lang="pt-PT" sz="4800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</a:t>
            </a:r>
          </a:p>
        </p:txBody>
      </p:sp>
    </p:spTree>
    <p:extLst>
      <p:ext uri="{BB962C8B-B14F-4D97-AF65-F5344CB8AC3E}">
        <p14:creationId xmlns:p14="http://schemas.microsoft.com/office/powerpoint/2010/main" val="23619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r>
              <a:rPr lang="pt-PT" dirty="0" smtClean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  <a:endParaRPr lang="pt-PT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 — Cap.2, secção 2.1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2.2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2.5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4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secções 2.3 e 2.6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Cap.7, partes das secções 7.1 a 7.4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37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12204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000" dirty="0">
                <a:latin typeface="Tw Cen MT"/>
                <a:ea typeface="ＭＳ Ｐゴシック" charset="0"/>
                <a:cs typeface="Tw Cen MT"/>
              </a:rPr>
              <a:t>S</a:t>
            </a:r>
            <a:r>
              <a:rPr lang="pt-PT" sz="4000" dirty="0" smtClean="0">
                <a:latin typeface="Tw Cen MT"/>
                <a:ea typeface="ＭＳ Ｐゴシック" charset="0"/>
                <a:cs typeface="Tw Cen MT"/>
              </a:rPr>
              <a:t>istemas P2P e protocolo FTP</a:t>
            </a:r>
            <a:endParaRPr lang="pt-PT" sz="40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818245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Arquitecturas</a:t>
            </a:r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P2P</a:t>
            </a:r>
          </a:p>
        </p:txBody>
      </p:sp>
      <p:sp>
        <p:nvSpPr>
          <p:cNvPr id="122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76400"/>
            <a:ext cx="4129088" cy="43259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Conjuntos de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hosts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peers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arbitrários comunicam entre si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Peers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(n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ós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parceiros, …) nem sempre estão ligados e podem trocar de endereço IP de cada vez que estão ligados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Muito escalável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Mas mais difícil de gerir</a:t>
            </a:r>
          </a:p>
        </p:txBody>
      </p:sp>
      <p:grpSp>
        <p:nvGrpSpPr>
          <p:cNvPr id="122900" name="Group 4"/>
          <p:cNvGrpSpPr>
            <a:grpSpLocks/>
          </p:cNvGrpSpPr>
          <p:nvPr/>
        </p:nvGrpSpPr>
        <p:grpSpPr bwMode="auto">
          <a:xfrm>
            <a:off x="4703763" y="1871663"/>
            <a:ext cx="3678237" cy="4130675"/>
            <a:chOff x="3220" y="1179"/>
            <a:chExt cx="2317" cy="2602"/>
          </a:xfrm>
        </p:grpSpPr>
        <p:sp>
          <p:nvSpPr>
            <p:cNvPr id="122901" name="Freeform 5"/>
            <p:cNvSpPr>
              <a:spLocks/>
            </p:cNvSpPr>
            <p:nvPr/>
          </p:nvSpPr>
          <p:spPr bwMode="auto">
            <a:xfrm>
              <a:off x="4404" y="1269"/>
              <a:ext cx="1133" cy="1055"/>
            </a:xfrm>
            <a:custGeom>
              <a:avLst/>
              <a:gdLst>
                <a:gd name="T0" fmla="*/ 210 w 1292"/>
                <a:gd name="T1" fmla="*/ 6 h 1255"/>
                <a:gd name="T2" fmla="*/ 31 w 1292"/>
                <a:gd name="T3" fmla="*/ 132 h 1255"/>
                <a:gd name="T4" fmla="*/ 25 w 1292"/>
                <a:gd name="T5" fmla="*/ 440 h 1255"/>
                <a:gd name="T6" fmla="*/ 46 w 1292"/>
                <a:gd name="T7" fmla="*/ 697 h 1255"/>
                <a:gd name="T8" fmla="*/ 215 w 1292"/>
                <a:gd name="T9" fmla="*/ 732 h 1255"/>
                <a:gd name="T10" fmla="*/ 567 w 1292"/>
                <a:gd name="T11" fmla="*/ 949 h 1255"/>
                <a:gd name="T12" fmla="*/ 873 w 1292"/>
                <a:gd name="T13" fmla="*/ 1040 h 1255"/>
                <a:gd name="T14" fmla="*/ 1051 w 1292"/>
                <a:gd name="T15" fmla="*/ 858 h 1255"/>
                <a:gd name="T16" fmla="*/ 1115 w 1292"/>
                <a:gd name="T17" fmla="*/ 374 h 1255"/>
                <a:gd name="T18" fmla="*/ 1057 w 1292"/>
                <a:gd name="T19" fmla="*/ 177 h 1255"/>
                <a:gd name="T20" fmla="*/ 657 w 1292"/>
                <a:gd name="T21" fmla="*/ 97 h 1255"/>
                <a:gd name="T22" fmla="*/ 210 w 1292"/>
                <a:gd name="T23" fmla="*/ 6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2" name="Freeform 6"/>
            <p:cNvSpPr>
              <a:spLocks/>
            </p:cNvSpPr>
            <p:nvPr/>
          </p:nvSpPr>
          <p:spPr bwMode="auto">
            <a:xfrm>
              <a:off x="3220" y="1179"/>
              <a:ext cx="1176" cy="1001"/>
            </a:xfrm>
            <a:custGeom>
              <a:avLst/>
              <a:gdLst>
                <a:gd name="T0" fmla="*/ 483 w 1340"/>
                <a:gd name="T1" fmla="*/ 35 h 1191"/>
                <a:gd name="T2" fmla="*/ 72 w 1340"/>
                <a:gd name="T3" fmla="*/ 50 h 1191"/>
                <a:gd name="T4" fmla="*/ 51 w 1340"/>
                <a:gd name="T5" fmla="*/ 338 h 1191"/>
                <a:gd name="T6" fmla="*/ 25 w 1340"/>
                <a:gd name="T7" fmla="*/ 605 h 1191"/>
                <a:gd name="T8" fmla="*/ 98 w 1340"/>
                <a:gd name="T9" fmla="*/ 731 h 1191"/>
                <a:gd name="T10" fmla="*/ 472 w 1340"/>
                <a:gd name="T11" fmla="*/ 736 h 1191"/>
                <a:gd name="T12" fmla="*/ 562 w 1340"/>
                <a:gd name="T13" fmla="*/ 948 h 1191"/>
                <a:gd name="T14" fmla="*/ 1083 w 1340"/>
                <a:gd name="T15" fmla="*/ 923 h 1191"/>
                <a:gd name="T16" fmla="*/ 1120 w 1340"/>
                <a:gd name="T17" fmla="*/ 479 h 1191"/>
                <a:gd name="T18" fmla="*/ 1057 w 1340"/>
                <a:gd name="T19" fmla="*/ 287 h 1191"/>
                <a:gd name="T20" fmla="*/ 667 w 1340"/>
                <a:gd name="T21" fmla="*/ 242 h 1191"/>
                <a:gd name="T22" fmla="*/ 483 w 1340"/>
                <a:gd name="T23" fmla="*/ 35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40"/>
                <a:gd name="T37" fmla="*/ 0 h 1191"/>
                <a:gd name="T38" fmla="*/ 1340 w 1340"/>
                <a:gd name="T39" fmla="*/ 1191 h 119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03" name="Freeform 7"/>
            <p:cNvSpPr>
              <a:spLocks/>
            </p:cNvSpPr>
            <p:nvPr/>
          </p:nvSpPr>
          <p:spPr bwMode="auto">
            <a:xfrm>
              <a:off x="3456" y="2064"/>
              <a:ext cx="1874" cy="1398"/>
            </a:xfrm>
            <a:custGeom>
              <a:avLst/>
              <a:gdLst>
                <a:gd name="T0" fmla="*/ 24 w 2135"/>
                <a:gd name="T1" fmla="*/ 548 h 1662"/>
                <a:gd name="T2" fmla="*/ 92 w 2135"/>
                <a:gd name="T3" fmla="*/ 64 h 1662"/>
                <a:gd name="T4" fmla="*/ 577 w 2135"/>
                <a:gd name="T5" fmla="*/ 165 h 1662"/>
                <a:gd name="T6" fmla="*/ 1061 w 2135"/>
                <a:gd name="T7" fmla="*/ 84 h 1662"/>
                <a:gd name="T8" fmla="*/ 1756 w 2135"/>
                <a:gd name="T9" fmla="*/ 342 h 1662"/>
                <a:gd name="T10" fmla="*/ 1767 w 2135"/>
                <a:gd name="T11" fmla="*/ 962 h 1662"/>
                <a:gd name="T12" fmla="*/ 1388 w 2135"/>
                <a:gd name="T13" fmla="*/ 1346 h 1662"/>
                <a:gd name="T14" fmla="*/ 714 w 2135"/>
                <a:gd name="T15" fmla="*/ 1275 h 1662"/>
                <a:gd name="T16" fmla="*/ 440 w 2135"/>
                <a:gd name="T17" fmla="*/ 1068 h 1662"/>
                <a:gd name="T18" fmla="*/ 161 w 2135"/>
                <a:gd name="T19" fmla="*/ 897 h 1662"/>
                <a:gd name="T20" fmla="*/ 24 w 2135"/>
                <a:gd name="T21" fmla="*/ 548 h 16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35"/>
                <a:gd name="T34" fmla="*/ 0 h 1662"/>
                <a:gd name="T35" fmla="*/ 2135 w 2135"/>
                <a:gd name="T36" fmla="*/ 1662 h 16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35" h="1662">
                  <a:moveTo>
                    <a:pt x="27" y="652"/>
                  </a:moveTo>
                  <a:cubicBezTo>
                    <a:pt x="14" y="487"/>
                    <a:pt x="0" y="152"/>
                    <a:pt x="105" y="76"/>
                  </a:cubicBezTo>
                  <a:cubicBezTo>
                    <a:pt x="210" y="0"/>
                    <a:pt x="473" y="192"/>
                    <a:pt x="657" y="196"/>
                  </a:cubicBezTo>
                  <a:cubicBezTo>
                    <a:pt x="841" y="200"/>
                    <a:pt x="985" y="65"/>
                    <a:pt x="1209" y="100"/>
                  </a:cubicBezTo>
                  <a:cubicBezTo>
                    <a:pt x="1433" y="135"/>
                    <a:pt x="1867" y="232"/>
                    <a:pt x="2001" y="406"/>
                  </a:cubicBezTo>
                  <a:cubicBezTo>
                    <a:pt x="2135" y="580"/>
                    <a:pt x="2083" y="945"/>
                    <a:pt x="2013" y="1144"/>
                  </a:cubicBezTo>
                  <a:cubicBezTo>
                    <a:pt x="1943" y="1343"/>
                    <a:pt x="1781" y="1538"/>
                    <a:pt x="1581" y="1600"/>
                  </a:cubicBezTo>
                  <a:cubicBezTo>
                    <a:pt x="1381" y="1662"/>
                    <a:pt x="993" y="1571"/>
                    <a:pt x="813" y="1516"/>
                  </a:cubicBezTo>
                  <a:cubicBezTo>
                    <a:pt x="633" y="1461"/>
                    <a:pt x="606" y="1345"/>
                    <a:pt x="501" y="1270"/>
                  </a:cubicBezTo>
                  <a:cubicBezTo>
                    <a:pt x="396" y="1195"/>
                    <a:pt x="262" y="1169"/>
                    <a:pt x="183" y="1066"/>
                  </a:cubicBezTo>
                  <a:cubicBezTo>
                    <a:pt x="104" y="963"/>
                    <a:pt x="25" y="819"/>
                    <a:pt x="27" y="65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2904" name="Group 8"/>
            <p:cNvGrpSpPr>
              <a:grpSpLocks/>
            </p:cNvGrpSpPr>
            <p:nvPr/>
          </p:nvGrpSpPr>
          <p:grpSpPr bwMode="auto">
            <a:xfrm>
              <a:off x="3294" y="1264"/>
              <a:ext cx="462" cy="201"/>
              <a:chOff x="3552" y="246"/>
              <a:chExt cx="527" cy="248"/>
            </a:xfrm>
          </p:grpSpPr>
          <p:graphicFrame>
            <p:nvGraphicFramePr>
              <p:cNvPr id="122895" name="Object 15"/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41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2896" name="Object 16"/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42" name="Clip" r:id="rId6" imgW="682388" imgH="481084" progId="MS_ClipArt_Gallery.2">
                      <p:embed/>
                    </p:oleObj>
                  </mc:Choice>
                  <mc:Fallback>
                    <p:oleObj name="Clip" r:id="rId6" imgW="682388" imgH="481084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3112" name="Line 11"/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05" name="Group 12"/>
            <p:cNvGrpSpPr>
              <a:grpSpLocks/>
            </p:cNvGrpSpPr>
            <p:nvPr/>
          </p:nvGrpSpPr>
          <p:grpSpPr bwMode="auto">
            <a:xfrm>
              <a:off x="3294" y="1639"/>
              <a:ext cx="462" cy="201"/>
              <a:chOff x="3552" y="246"/>
              <a:chExt cx="527" cy="248"/>
            </a:xfrm>
          </p:grpSpPr>
          <p:graphicFrame>
            <p:nvGraphicFramePr>
              <p:cNvPr id="122893" name="Object 13"/>
              <p:cNvGraphicFramePr>
                <a:graphicFrameLocks noChangeAspect="1"/>
              </p:cNvGraphicFramePr>
              <p:nvPr/>
            </p:nvGraphicFramePr>
            <p:xfrm>
              <a:off x="3552" y="246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43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2" y="246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2894" name="Object 14"/>
              <p:cNvGraphicFramePr>
                <a:graphicFrameLocks noChangeAspect="1"/>
              </p:cNvGraphicFramePr>
              <p:nvPr/>
            </p:nvGraphicFramePr>
            <p:xfrm>
              <a:off x="3878" y="338"/>
              <a:ext cx="201" cy="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44" name="Clip" r:id="rId9" imgW="682388" imgH="481084" progId="MS_ClipArt_Gallery.2">
                      <p:embed/>
                    </p:oleObj>
                  </mc:Choice>
                  <mc:Fallback>
                    <p:oleObj name="Clip" r:id="rId9" imgW="682388" imgH="481084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78" y="338"/>
                            <a:ext cx="201" cy="1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3111" name="Line 15"/>
              <p:cNvSpPr>
                <a:spLocks noChangeShapeType="1"/>
              </p:cNvSpPr>
              <p:nvPr/>
            </p:nvSpPr>
            <p:spPr bwMode="auto">
              <a:xfrm flipV="1">
                <a:off x="3844" y="434"/>
                <a:ext cx="8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06" name="Group 16"/>
            <p:cNvGrpSpPr>
              <a:grpSpLocks/>
            </p:cNvGrpSpPr>
            <p:nvPr/>
          </p:nvGrpSpPr>
          <p:grpSpPr bwMode="auto">
            <a:xfrm>
              <a:off x="3531" y="1505"/>
              <a:ext cx="44" cy="135"/>
              <a:chOff x="3842" y="406"/>
              <a:chExt cx="51" cy="167"/>
            </a:xfrm>
          </p:grpSpPr>
          <p:sp>
            <p:nvSpPr>
              <p:cNvPr id="123108" name="Oval 17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9" name="Oval 18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10" name="Oval 19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07" name="Group 20"/>
            <p:cNvGrpSpPr>
              <a:grpSpLocks/>
            </p:cNvGrpSpPr>
            <p:nvPr/>
          </p:nvGrpSpPr>
          <p:grpSpPr bwMode="auto">
            <a:xfrm>
              <a:off x="3840" y="1824"/>
              <a:ext cx="132" cy="249"/>
              <a:chOff x="4180" y="783"/>
              <a:chExt cx="150" cy="307"/>
            </a:xfrm>
          </p:grpSpPr>
          <p:sp>
            <p:nvSpPr>
              <p:cNvPr id="123100" name="AutoShape 21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1" name="Rectangle 22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2" name="Rectangle 23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3" name="AutoShape 24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4" name="Line 25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5" name="Line 26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6" name="Rectangle 27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7" name="Rectangle 28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08" name="Group 29"/>
            <p:cNvGrpSpPr>
              <a:grpSpLocks/>
            </p:cNvGrpSpPr>
            <p:nvPr/>
          </p:nvGrpSpPr>
          <p:grpSpPr bwMode="auto">
            <a:xfrm rot="-5400000">
              <a:off x="4024" y="1871"/>
              <a:ext cx="51" cy="147"/>
              <a:chOff x="3842" y="406"/>
              <a:chExt cx="51" cy="167"/>
            </a:xfrm>
          </p:grpSpPr>
          <p:sp>
            <p:nvSpPr>
              <p:cNvPr id="123097" name="Oval 30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8" name="Oval 31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9" name="Oval 32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09" name="Line 33"/>
            <p:cNvSpPr>
              <a:spLocks noChangeShapeType="1"/>
            </p:cNvSpPr>
            <p:nvPr/>
          </p:nvSpPr>
          <p:spPr bwMode="auto">
            <a:xfrm>
              <a:off x="3913" y="1764"/>
              <a:ext cx="312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10" name="Line 34"/>
            <p:cNvSpPr>
              <a:spLocks noChangeShapeType="1"/>
            </p:cNvSpPr>
            <p:nvPr/>
          </p:nvSpPr>
          <p:spPr bwMode="auto">
            <a:xfrm>
              <a:off x="3915" y="1762"/>
              <a:ext cx="1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11" name="Line 35"/>
            <p:cNvSpPr>
              <a:spLocks noChangeShapeType="1"/>
            </p:cNvSpPr>
            <p:nvPr/>
          </p:nvSpPr>
          <p:spPr bwMode="auto">
            <a:xfrm>
              <a:off x="4227" y="1761"/>
              <a:ext cx="1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12" name="Line 36"/>
            <p:cNvSpPr>
              <a:spLocks noChangeShapeType="1"/>
            </p:cNvSpPr>
            <p:nvPr/>
          </p:nvSpPr>
          <p:spPr bwMode="auto">
            <a:xfrm>
              <a:off x="3724" y="1424"/>
              <a:ext cx="182" cy="1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13" name="Line 37"/>
            <p:cNvSpPr>
              <a:spLocks noChangeShapeType="1"/>
            </p:cNvSpPr>
            <p:nvPr/>
          </p:nvSpPr>
          <p:spPr bwMode="auto">
            <a:xfrm flipV="1">
              <a:off x="3732" y="1604"/>
              <a:ext cx="174" cy="2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14" name="Line 38"/>
            <p:cNvSpPr>
              <a:spLocks noChangeShapeType="1"/>
            </p:cNvSpPr>
            <p:nvPr/>
          </p:nvSpPr>
          <p:spPr bwMode="auto">
            <a:xfrm flipV="1">
              <a:off x="4064" y="1658"/>
              <a:ext cx="1" cy="10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2915" name="Group 39"/>
            <p:cNvGrpSpPr>
              <a:grpSpLocks/>
            </p:cNvGrpSpPr>
            <p:nvPr/>
          </p:nvGrpSpPr>
          <p:grpSpPr bwMode="auto">
            <a:xfrm>
              <a:off x="4139" y="1808"/>
              <a:ext cx="132" cy="249"/>
              <a:chOff x="4180" y="783"/>
              <a:chExt cx="150" cy="307"/>
            </a:xfrm>
          </p:grpSpPr>
          <p:sp>
            <p:nvSpPr>
              <p:cNvPr id="123089" name="AutoShape 4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0" name="Rectangle 4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1" name="Rectangle 4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2" name="AutoShape 4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3" name="Line 4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4" name="Line 4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5" name="Rectangle 4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6" name="Rectangle 4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16" name="Group 48"/>
            <p:cNvGrpSpPr>
              <a:grpSpLocks/>
            </p:cNvGrpSpPr>
            <p:nvPr/>
          </p:nvGrpSpPr>
          <p:grpSpPr bwMode="auto">
            <a:xfrm>
              <a:off x="3552" y="2208"/>
              <a:ext cx="302" cy="583"/>
              <a:chOff x="3314" y="1248"/>
              <a:chExt cx="344" cy="694"/>
            </a:xfrm>
          </p:grpSpPr>
          <p:graphicFrame>
            <p:nvGraphicFramePr>
              <p:cNvPr id="122891" name="Object 11"/>
              <p:cNvGraphicFramePr>
                <a:graphicFrameLocks noChangeAspect="1"/>
              </p:cNvGraphicFramePr>
              <p:nvPr/>
            </p:nvGraphicFramePr>
            <p:xfrm>
              <a:off x="3314" y="1248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45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248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3082" name="Line 50"/>
              <p:cNvSpPr>
                <a:spLocks noChangeShapeType="1"/>
              </p:cNvSpPr>
              <p:nvPr/>
            </p:nvSpPr>
            <p:spPr bwMode="auto">
              <a:xfrm flipV="1">
                <a:off x="3606" y="1433"/>
                <a:ext cx="52" cy="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122892" name="Object 12"/>
              <p:cNvGraphicFramePr>
                <a:graphicFrameLocks noChangeAspect="1"/>
              </p:cNvGraphicFramePr>
              <p:nvPr/>
            </p:nvGraphicFramePr>
            <p:xfrm>
              <a:off x="3314" y="1694"/>
              <a:ext cx="299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46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14" y="1694"/>
                            <a:ext cx="299" cy="24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3083" name="Line 52"/>
              <p:cNvSpPr>
                <a:spLocks noChangeShapeType="1"/>
              </p:cNvSpPr>
              <p:nvPr/>
            </p:nvSpPr>
            <p:spPr bwMode="auto">
              <a:xfrm flipV="1">
                <a:off x="3606" y="1882"/>
                <a:ext cx="52" cy="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3084" name="Group 53"/>
              <p:cNvGrpSpPr>
                <a:grpSpLocks/>
              </p:cNvGrpSpPr>
              <p:nvPr/>
            </p:nvGrpSpPr>
            <p:grpSpPr bwMode="auto">
              <a:xfrm>
                <a:off x="3404" y="1504"/>
                <a:ext cx="51" cy="167"/>
                <a:chOff x="3842" y="406"/>
                <a:chExt cx="51" cy="167"/>
              </a:xfrm>
            </p:grpSpPr>
            <p:sp>
              <p:nvSpPr>
                <p:cNvPr id="123086" name="Oval 54"/>
                <p:cNvSpPr>
                  <a:spLocks noChangeArrowheads="1"/>
                </p:cNvSpPr>
                <p:nvPr/>
              </p:nvSpPr>
              <p:spPr bwMode="auto">
                <a:xfrm>
                  <a:off x="3842" y="40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87" name="Oval 55"/>
                <p:cNvSpPr>
                  <a:spLocks noChangeArrowheads="1"/>
                </p:cNvSpPr>
                <p:nvPr/>
              </p:nvSpPr>
              <p:spPr bwMode="auto">
                <a:xfrm>
                  <a:off x="3844" y="46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88" name="Oval 56"/>
                <p:cNvSpPr>
                  <a:spLocks noChangeArrowheads="1"/>
                </p:cNvSpPr>
                <p:nvPr/>
              </p:nvSpPr>
              <p:spPr bwMode="auto">
                <a:xfrm>
                  <a:off x="3846" y="526"/>
                  <a:ext cx="47" cy="47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3085" name="Line 57"/>
              <p:cNvSpPr>
                <a:spLocks noChangeShapeType="1"/>
              </p:cNvSpPr>
              <p:nvPr/>
            </p:nvSpPr>
            <p:spPr bwMode="auto">
              <a:xfrm>
                <a:off x="3654" y="1431"/>
                <a:ext cx="0" cy="4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122882" name="Object 2"/>
            <p:cNvGraphicFramePr>
              <a:graphicFrameLocks noChangeAspect="1"/>
            </p:cNvGraphicFramePr>
            <p:nvPr/>
          </p:nvGraphicFramePr>
          <p:xfrm>
            <a:off x="4083" y="2834"/>
            <a:ext cx="263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47" name="Clip" r:id="rId12" imgW="1307948" imgH="1084823" progId="MS_ClipArt_Gallery.2">
                    <p:embed/>
                  </p:oleObj>
                </mc:Choice>
                <mc:Fallback>
                  <p:oleObj name="Clip" r:id="rId1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3" y="2834"/>
                          <a:ext cx="263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883" name="Object 3"/>
            <p:cNvGraphicFramePr>
              <a:graphicFrameLocks noChangeAspect="1"/>
            </p:cNvGraphicFramePr>
            <p:nvPr/>
          </p:nvGraphicFramePr>
          <p:xfrm>
            <a:off x="3696" y="2827"/>
            <a:ext cx="262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48" name="Clip" r:id="rId13" imgW="1307948" imgH="1084823" progId="MS_ClipArt_Gallery.2">
                    <p:embed/>
                  </p:oleObj>
                </mc:Choice>
                <mc:Fallback>
                  <p:oleObj name="Clip" r:id="rId13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2827"/>
                          <a:ext cx="262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917" name="Oval 60"/>
            <p:cNvSpPr>
              <a:spLocks noChangeArrowheads="1"/>
            </p:cNvSpPr>
            <p:nvPr/>
          </p:nvSpPr>
          <p:spPr bwMode="auto">
            <a:xfrm rot="-5400000">
              <a:off x="3959" y="2892"/>
              <a:ext cx="40" cy="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18" name="Oval 61"/>
            <p:cNvSpPr>
              <a:spLocks noChangeArrowheads="1"/>
            </p:cNvSpPr>
            <p:nvPr/>
          </p:nvSpPr>
          <p:spPr bwMode="auto">
            <a:xfrm rot="-5400000">
              <a:off x="4012" y="2891"/>
              <a:ext cx="40" cy="4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19" name="Oval 62"/>
            <p:cNvSpPr>
              <a:spLocks noChangeArrowheads="1"/>
            </p:cNvSpPr>
            <p:nvPr/>
          </p:nvSpPr>
          <p:spPr bwMode="auto">
            <a:xfrm rot="-5400000">
              <a:off x="4061" y="2894"/>
              <a:ext cx="39" cy="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0" name="Line 63"/>
            <p:cNvSpPr>
              <a:spLocks noChangeShapeType="1"/>
            </p:cNvSpPr>
            <p:nvPr/>
          </p:nvSpPr>
          <p:spPr bwMode="auto">
            <a:xfrm rot="-5400000">
              <a:off x="4225" y="2818"/>
              <a:ext cx="3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1" name="Line 64"/>
            <p:cNvSpPr>
              <a:spLocks noChangeShapeType="1"/>
            </p:cNvSpPr>
            <p:nvPr/>
          </p:nvSpPr>
          <p:spPr bwMode="auto">
            <a:xfrm rot="5400000" flipH="1">
              <a:off x="3830" y="2813"/>
              <a:ext cx="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2" name="Line 65"/>
            <p:cNvSpPr>
              <a:spLocks noChangeShapeType="1"/>
            </p:cNvSpPr>
            <p:nvPr/>
          </p:nvSpPr>
          <p:spPr bwMode="auto">
            <a:xfrm rot="16200000" flipV="1">
              <a:off x="4049" y="2599"/>
              <a:ext cx="0" cy="39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3" name="Line 66"/>
            <p:cNvSpPr>
              <a:spLocks noChangeShapeType="1"/>
            </p:cNvSpPr>
            <p:nvPr/>
          </p:nvSpPr>
          <p:spPr bwMode="auto">
            <a:xfrm flipV="1">
              <a:off x="3838" y="2561"/>
              <a:ext cx="59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4" name="Line 67"/>
            <p:cNvSpPr>
              <a:spLocks noChangeShapeType="1"/>
            </p:cNvSpPr>
            <p:nvPr/>
          </p:nvSpPr>
          <p:spPr bwMode="auto">
            <a:xfrm>
              <a:off x="4217" y="2590"/>
              <a:ext cx="191" cy="2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5" name="Line 68"/>
            <p:cNvSpPr>
              <a:spLocks noChangeShapeType="1"/>
            </p:cNvSpPr>
            <p:nvPr/>
          </p:nvSpPr>
          <p:spPr bwMode="auto">
            <a:xfrm flipH="1">
              <a:off x="4718" y="2588"/>
              <a:ext cx="176" cy="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22884" name="Object 4"/>
            <p:cNvGraphicFramePr>
              <a:graphicFrameLocks noChangeAspect="1"/>
            </p:cNvGraphicFramePr>
            <p:nvPr/>
          </p:nvGraphicFramePr>
          <p:xfrm>
            <a:off x="4830" y="2306"/>
            <a:ext cx="128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49" name="Clip" r:id="rId14" imgW="983488" imgH="1209040" progId="MS_ClipArt_Gallery.2">
                    <p:embed/>
                  </p:oleObj>
                </mc:Choice>
                <mc:Fallback>
                  <p:oleObj name="Clip" r:id="rId14" imgW="983488" imgH="12090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0" y="2306"/>
                          <a:ext cx="128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885" name="Object 5"/>
            <p:cNvGraphicFramePr>
              <a:graphicFrameLocks noChangeAspect="1"/>
            </p:cNvGraphicFramePr>
            <p:nvPr/>
          </p:nvGraphicFramePr>
          <p:xfrm>
            <a:off x="3988" y="2357"/>
            <a:ext cx="128" cy="1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50" name="Clip" r:id="rId16" imgW="983488" imgH="1209040" progId="MS_ClipArt_Gallery.2">
                    <p:embed/>
                  </p:oleObj>
                </mc:Choice>
                <mc:Fallback>
                  <p:oleObj name="Clip" r:id="rId16" imgW="983488" imgH="120904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8" y="2357"/>
                          <a:ext cx="128" cy="1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926" name="Freeform 71"/>
            <p:cNvSpPr>
              <a:spLocks/>
            </p:cNvSpPr>
            <p:nvPr/>
          </p:nvSpPr>
          <p:spPr bwMode="auto">
            <a:xfrm>
              <a:off x="4039" y="2215"/>
              <a:ext cx="853" cy="192"/>
            </a:xfrm>
            <a:custGeom>
              <a:avLst/>
              <a:gdLst>
                <a:gd name="T0" fmla="*/ 0 w 972"/>
                <a:gd name="T1" fmla="*/ 192 h 228"/>
                <a:gd name="T2" fmla="*/ 379 w 972"/>
                <a:gd name="T3" fmla="*/ 8 h 228"/>
                <a:gd name="T4" fmla="*/ 853 w 972"/>
                <a:gd name="T5" fmla="*/ 144 h 228"/>
                <a:gd name="T6" fmla="*/ 0 60000 65536"/>
                <a:gd name="T7" fmla="*/ 0 60000 65536"/>
                <a:gd name="T8" fmla="*/ 0 60000 65536"/>
                <a:gd name="T9" fmla="*/ 0 w 972"/>
                <a:gd name="T10" fmla="*/ 0 h 228"/>
                <a:gd name="T11" fmla="*/ 972 w 972"/>
                <a:gd name="T12" fmla="*/ 228 h 2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72" h="228">
                  <a:moveTo>
                    <a:pt x="0" y="228"/>
                  </a:moveTo>
                  <a:cubicBezTo>
                    <a:pt x="135" y="123"/>
                    <a:pt x="270" y="18"/>
                    <a:pt x="432" y="9"/>
                  </a:cubicBezTo>
                  <a:cubicBezTo>
                    <a:pt x="594" y="0"/>
                    <a:pt x="783" y="85"/>
                    <a:pt x="972" y="17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2927" name="Group 72"/>
            <p:cNvGrpSpPr>
              <a:grpSpLocks/>
            </p:cNvGrpSpPr>
            <p:nvPr/>
          </p:nvGrpSpPr>
          <p:grpSpPr bwMode="auto">
            <a:xfrm>
              <a:off x="4207" y="3111"/>
              <a:ext cx="256" cy="269"/>
              <a:chOff x="2870" y="1518"/>
              <a:chExt cx="292" cy="320"/>
            </a:xfrm>
          </p:grpSpPr>
          <p:graphicFrame>
            <p:nvGraphicFramePr>
              <p:cNvPr id="122889" name="Object 9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51" name="Clip" r:id="rId17" imgW="827508" imgH="841085" progId="MS_ClipArt_Gallery.2">
                      <p:embed/>
                    </p:oleObj>
                  </mc:Choice>
                  <mc:Fallback>
                    <p:oleObj name="Clip" r:id="rId17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2890" name="Object 10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52" name="Clip" r:id="rId19" imgW="1268977" imgH="1200107" progId="MS_ClipArt_Gallery.2">
                      <p:embed/>
                    </p:oleObj>
                  </mc:Choice>
                  <mc:Fallback>
                    <p:oleObj name="Clip" r:id="rId19" imgW="1268977" imgH="1200107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22928" name="Group 75"/>
            <p:cNvGrpSpPr>
              <a:grpSpLocks/>
            </p:cNvGrpSpPr>
            <p:nvPr/>
          </p:nvGrpSpPr>
          <p:grpSpPr bwMode="auto">
            <a:xfrm>
              <a:off x="4697" y="3131"/>
              <a:ext cx="256" cy="269"/>
              <a:chOff x="2870" y="1518"/>
              <a:chExt cx="292" cy="320"/>
            </a:xfrm>
          </p:grpSpPr>
          <p:graphicFrame>
            <p:nvGraphicFramePr>
              <p:cNvPr id="122887" name="Object 7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53" name="Clip" r:id="rId21" imgW="827508" imgH="841085" progId="MS_ClipArt_Gallery.2">
                      <p:embed/>
                    </p:oleObj>
                  </mc:Choice>
                  <mc:Fallback>
                    <p:oleObj name="Clip" r:id="rId21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2888" name="Object 8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54" name="Clip" r:id="rId22" imgW="1268977" imgH="1200107" progId="MS_ClipArt_Gallery.2">
                      <p:embed/>
                    </p:oleObj>
                  </mc:Choice>
                  <mc:Fallback>
                    <p:oleObj name="Clip" r:id="rId22" imgW="1268977" imgH="1200107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22929" name="Group 78"/>
            <p:cNvGrpSpPr>
              <a:grpSpLocks/>
            </p:cNvGrpSpPr>
            <p:nvPr/>
          </p:nvGrpSpPr>
          <p:grpSpPr bwMode="auto">
            <a:xfrm>
              <a:off x="4436" y="2952"/>
              <a:ext cx="239" cy="237"/>
              <a:chOff x="4733" y="2082"/>
              <a:chExt cx="272" cy="282"/>
            </a:xfrm>
          </p:grpSpPr>
          <p:graphicFrame>
            <p:nvGraphicFramePr>
              <p:cNvPr id="122886" name="Object 6"/>
              <p:cNvGraphicFramePr>
                <a:graphicFrameLocks noChangeAspect="1"/>
              </p:cNvGraphicFramePr>
              <p:nvPr/>
            </p:nvGraphicFramePr>
            <p:xfrm>
              <a:off x="4733" y="2082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55" name="Clip" r:id="rId23" imgW="827508" imgH="841085" progId="MS_ClipArt_Gallery.2">
                      <p:embed/>
                    </p:oleObj>
                  </mc:Choice>
                  <mc:Fallback>
                    <p:oleObj name="Clip" r:id="rId23" imgW="827508" imgH="841085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33" y="2082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3081" name="Rectangle 80"/>
              <p:cNvSpPr>
                <a:spLocks noChangeArrowheads="1"/>
              </p:cNvSpPr>
              <p:nvPr/>
            </p:nvSpPr>
            <p:spPr bwMode="auto">
              <a:xfrm>
                <a:off x="4812" y="2181"/>
                <a:ext cx="192" cy="183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30" name="Line 81"/>
            <p:cNvSpPr>
              <a:spLocks noChangeShapeType="1"/>
            </p:cNvSpPr>
            <p:nvPr/>
          </p:nvSpPr>
          <p:spPr bwMode="auto">
            <a:xfrm>
              <a:off x="4629" y="2891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2931" name="Group 82"/>
            <p:cNvGrpSpPr>
              <a:grpSpLocks/>
            </p:cNvGrpSpPr>
            <p:nvPr/>
          </p:nvGrpSpPr>
          <p:grpSpPr bwMode="auto">
            <a:xfrm>
              <a:off x="5083" y="2528"/>
              <a:ext cx="131" cy="258"/>
              <a:chOff x="4180" y="783"/>
              <a:chExt cx="150" cy="307"/>
            </a:xfrm>
          </p:grpSpPr>
          <p:sp>
            <p:nvSpPr>
              <p:cNvPr id="123073" name="AutoShape 83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4" name="Rectangle 84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5" name="Rectangle 85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6" name="AutoShape 86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7" name="Line 87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8" name="Line 88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9" name="Rectangle 89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0" name="Rectangle 90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2932" name="Group 91"/>
            <p:cNvGrpSpPr>
              <a:grpSpLocks/>
            </p:cNvGrpSpPr>
            <p:nvPr/>
          </p:nvGrpSpPr>
          <p:grpSpPr bwMode="auto">
            <a:xfrm>
              <a:off x="5075" y="2808"/>
              <a:ext cx="131" cy="258"/>
              <a:chOff x="4180" y="783"/>
              <a:chExt cx="150" cy="307"/>
            </a:xfrm>
          </p:grpSpPr>
          <p:sp>
            <p:nvSpPr>
              <p:cNvPr id="123065" name="AutoShape 92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6" name="Rectangle 93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7" name="Rectangle 94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8" name="AutoShape 95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9" name="Line 96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0" name="Line 97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1" name="Rectangle 98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2" name="Rectangle 99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33" name="Line 100"/>
            <p:cNvSpPr>
              <a:spLocks noChangeShapeType="1"/>
            </p:cNvSpPr>
            <p:nvPr/>
          </p:nvSpPr>
          <p:spPr bwMode="auto">
            <a:xfrm rot="5400000" flipH="1">
              <a:off x="4839" y="2764"/>
              <a:ext cx="3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4" name="Line 101"/>
            <p:cNvSpPr>
              <a:spLocks noChangeShapeType="1"/>
            </p:cNvSpPr>
            <p:nvPr/>
          </p:nvSpPr>
          <p:spPr bwMode="auto">
            <a:xfrm rot="-5400000">
              <a:off x="5063" y="2922"/>
              <a:ext cx="0" cy="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5" name="Line 102"/>
            <p:cNvSpPr>
              <a:spLocks noChangeShapeType="1"/>
            </p:cNvSpPr>
            <p:nvPr/>
          </p:nvSpPr>
          <p:spPr bwMode="auto">
            <a:xfrm rot="-5400000">
              <a:off x="5056" y="2627"/>
              <a:ext cx="0" cy="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6" name="Line 103"/>
            <p:cNvSpPr>
              <a:spLocks noChangeShapeType="1"/>
            </p:cNvSpPr>
            <p:nvPr/>
          </p:nvSpPr>
          <p:spPr bwMode="auto">
            <a:xfrm flipV="1">
              <a:off x="4224" y="1456"/>
              <a:ext cx="289" cy="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7" name="Line 104"/>
            <p:cNvSpPr>
              <a:spLocks noChangeShapeType="1"/>
            </p:cNvSpPr>
            <p:nvPr/>
          </p:nvSpPr>
          <p:spPr bwMode="auto">
            <a:xfrm>
              <a:off x="4813" y="1446"/>
              <a:ext cx="306" cy="1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8" name="Line 105"/>
            <p:cNvSpPr>
              <a:spLocks noChangeShapeType="1"/>
            </p:cNvSpPr>
            <p:nvPr/>
          </p:nvSpPr>
          <p:spPr bwMode="auto">
            <a:xfrm flipH="1">
              <a:off x="5140" y="1658"/>
              <a:ext cx="152" cy="4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9" name="Line 106"/>
            <p:cNvSpPr>
              <a:spLocks noChangeShapeType="1"/>
            </p:cNvSpPr>
            <p:nvPr/>
          </p:nvSpPr>
          <p:spPr bwMode="auto">
            <a:xfrm>
              <a:off x="4655" y="1517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0" name="Line 107"/>
            <p:cNvSpPr>
              <a:spLocks noChangeShapeType="1"/>
            </p:cNvSpPr>
            <p:nvPr/>
          </p:nvSpPr>
          <p:spPr bwMode="auto">
            <a:xfrm>
              <a:off x="4671" y="1925"/>
              <a:ext cx="337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1" name="Line 108"/>
            <p:cNvSpPr>
              <a:spLocks noChangeShapeType="1"/>
            </p:cNvSpPr>
            <p:nvPr/>
          </p:nvSpPr>
          <p:spPr bwMode="auto">
            <a:xfrm flipH="1">
              <a:off x="4961" y="2218"/>
              <a:ext cx="168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2" name="Line 109"/>
            <p:cNvSpPr>
              <a:spLocks noChangeShapeType="1"/>
            </p:cNvSpPr>
            <p:nvPr/>
          </p:nvSpPr>
          <p:spPr bwMode="auto">
            <a:xfrm flipH="1">
              <a:off x="4818" y="1638"/>
              <a:ext cx="353" cy="2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3" name="Line 110"/>
            <p:cNvSpPr>
              <a:spLocks noChangeShapeType="1"/>
            </p:cNvSpPr>
            <p:nvPr/>
          </p:nvSpPr>
          <p:spPr bwMode="auto">
            <a:xfrm flipH="1">
              <a:off x="4824" y="1285"/>
              <a:ext cx="221" cy="16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4" name="Line 111"/>
            <p:cNvSpPr>
              <a:spLocks noChangeShapeType="1"/>
            </p:cNvSpPr>
            <p:nvPr/>
          </p:nvSpPr>
          <p:spPr bwMode="auto">
            <a:xfrm flipH="1">
              <a:off x="5276" y="1396"/>
              <a:ext cx="127" cy="1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2945" name="Group 112"/>
            <p:cNvGrpSpPr>
              <a:grpSpLocks/>
            </p:cNvGrpSpPr>
            <p:nvPr/>
          </p:nvGrpSpPr>
          <p:grpSpPr bwMode="auto">
            <a:xfrm>
              <a:off x="3897" y="1517"/>
              <a:ext cx="316" cy="147"/>
              <a:chOff x="3600" y="219"/>
              <a:chExt cx="360" cy="175"/>
            </a:xfrm>
          </p:grpSpPr>
          <p:sp>
            <p:nvSpPr>
              <p:cNvPr id="123052" name="Oval 11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3" name="Line 11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4" name="Line 11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5" name="Rectangle 11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123056" name="Oval 11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3057" name="Group 11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23062" name="Line 11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63" name="Line 12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64" name="Line 12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3058" name="Group 12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3059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60" name="Line 12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61" name="Line 12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2946" name="Group 126"/>
            <p:cNvGrpSpPr>
              <a:grpSpLocks/>
            </p:cNvGrpSpPr>
            <p:nvPr/>
          </p:nvGrpSpPr>
          <p:grpSpPr bwMode="auto">
            <a:xfrm>
              <a:off x="4497" y="1373"/>
              <a:ext cx="316" cy="147"/>
              <a:chOff x="3600" y="219"/>
              <a:chExt cx="360" cy="175"/>
            </a:xfrm>
          </p:grpSpPr>
          <p:sp>
            <p:nvSpPr>
              <p:cNvPr id="123039" name="Oval 12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0" name="Line 12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1" name="Line 12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2" name="Rectangle 13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123043" name="Oval 13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3044" name="Group 13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23049" name="Line 13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50" name="Line 13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51" name="Line 13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3045" name="Group 13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3046" name="Line 13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47" name="Line 13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48" name="Line 13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2947" name="Group 140"/>
            <p:cNvGrpSpPr>
              <a:grpSpLocks/>
            </p:cNvGrpSpPr>
            <p:nvPr/>
          </p:nvGrpSpPr>
          <p:grpSpPr bwMode="auto">
            <a:xfrm>
              <a:off x="4508" y="1787"/>
              <a:ext cx="316" cy="147"/>
              <a:chOff x="3600" y="219"/>
              <a:chExt cx="360" cy="175"/>
            </a:xfrm>
          </p:grpSpPr>
          <p:sp>
            <p:nvSpPr>
              <p:cNvPr id="123026" name="Oval 14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27" name="Line 14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28" name="Line 14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29" name="Rectangle 14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123030" name="Oval 14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3031" name="Group 14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23036" name="Line 14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37" name="Line 14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38" name="Line 14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3032" name="Group 15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3033" name="Line 15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34" name="Line 15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35" name="Line 15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2948" name="Group 154"/>
            <p:cNvGrpSpPr>
              <a:grpSpLocks/>
            </p:cNvGrpSpPr>
            <p:nvPr/>
          </p:nvGrpSpPr>
          <p:grpSpPr bwMode="auto">
            <a:xfrm>
              <a:off x="5119" y="1504"/>
              <a:ext cx="315" cy="147"/>
              <a:chOff x="3600" y="219"/>
              <a:chExt cx="360" cy="175"/>
            </a:xfrm>
          </p:grpSpPr>
          <p:sp>
            <p:nvSpPr>
              <p:cNvPr id="123013" name="Oval 15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4" name="Line 15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5" name="Line 15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16" name="Rectangle 15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123017" name="Oval 15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3018" name="Group 16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23023" name="Line 16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24" name="Line 16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25" name="Line 16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3019" name="Group 16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3020" name="Line 16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21" name="Line 16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22" name="Line 16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2949" name="Group 168"/>
            <p:cNvGrpSpPr>
              <a:grpSpLocks/>
            </p:cNvGrpSpPr>
            <p:nvPr/>
          </p:nvGrpSpPr>
          <p:grpSpPr bwMode="auto">
            <a:xfrm>
              <a:off x="4997" y="2069"/>
              <a:ext cx="316" cy="147"/>
              <a:chOff x="3600" y="219"/>
              <a:chExt cx="360" cy="175"/>
            </a:xfrm>
          </p:grpSpPr>
          <p:sp>
            <p:nvSpPr>
              <p:cNvPr id="123000" name="Oval 16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1" name="Line 17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2" name="Line 17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3" name="Rectangle 17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123004" name="Oval 17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3005" name="Group 17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23010" name="Line 17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11" name="Line 17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12" name="Line 17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3006" name="Group 17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3007" name="Line 17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08" name="Line 18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009" name="Line 18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2950" name="Group 182"/>
            <p:cNvGrpSpPr>
              <a:grpSpLocks/>
            </p:cNvGrpSpPr>
            <p:nvPr/>
          </p:nvGrpSpPr>
          <p:grpSpPr bwMode="auto">
            <a:xfrm>
              <a:off x="4787" y="2437"/>
              <a:ext cx="316" cy="148"/>
              <a:chOff x="3600" y="219"/>
              <a:chExt cx="360" cy="175"/>
            </a:xfrm>
          </p:grpSpPr>
          <p:sp>
            <p:nvSpPr>
              <p:cNvPr id="122987" name="Oval 18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8" name="Line 18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9" name="Line 18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0" name="Rectangle 18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122991" name="Oval 18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2992" name="Group 18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22997" name="Line 18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98" name="Line 19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99" name="Line 19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2993" name="Group 19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2994" name="Line 19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95" name="Line 19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96" name="Line 19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2951" name="Group 196"/>
            <p:cNvGrpSpPr>
              <a:grpSpLocks/>
            </p:cNvGrpSpPr>
            <p:nvPr/>
          </p:nvGrpSpPr>
          <p:grpSpPr bwMode="auto">
            <a:xfrm>
              <a:off x="4403" y="2745"/>
              <a:ext cx="315" cy="147"/>
              <a:chOff x="3600" y="219"/>
              <a:chExt cx="360" cy="175"/>
            </a:xfrm>
          </p:grpSpPr>
          <p:sp>
            <p:nvSpPr>
              <p:cNvPr id="122974" name="Oval 19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75" name="Line 19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76" name="Line 19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77" name="Rectangle 20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122978" name="Oval 20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2979" name="Group 20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22984" name="Line 20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85" name="Line 20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86" name="Line 20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2980" name="Group 20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2981" name="Line 20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82" name="Line 20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83" name="Line 20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2952" name="Group 210"/>
            <p:cNvGrpSpPr>
              <a:grpSpLocks/>
            </p:cNvGrpSpPr>
            <p:nvPr/>
          </p:nvGrpSpPr>
          <p:grpSpPr bwMode="auto">
            <a:xfrm>
              <a:off x="3897" y="2508"/>
              <a:ext cx="316" cy="147"/>
              <a:chOff x="3600" y="219"/>
              <a:chExt cx="360" cy="175"/>
            </a:xfrm>
          </p:grpSpPr>
          <p:sp>
            <p:nvSpPr>
              <p:cNvPr id="122961" name="Oval 21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62" name="Line 21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63" name="Line 21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64" name="Rectangle 21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122965" name="Oval 21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2966" name="Group 21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22971" name="Line 2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72" name="Line 2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73" name="Line 2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2967" name="Group 22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22968" name="Line 2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69" name="Line 2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970" name="Line 2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22953" name="Line 224"/>
            <p:cNvSpPr>
              <a:spLocks noChangeShapeType="1"/>
            </p:cNvSpPr>
            <p:nvPr/>
          </p:nvSpPr>
          <p:spPr bwMode="auto">
            <a:xfrm flipV="1">
              <a:off x="4058" y="2642"/>
              <a:ext cx="1" cy="1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4" name="Line 225"/>
            <p:cNvSpPr>
              <a:spLocks noChangeShapeType="1"/>
            </p:cNvSpPr>
            <p:nvPr/>
          </p:nvSpPr>
          <p:spPr bwMode="auto">
            <a:xfrm>
              <a:off x="3504" y="1728"/>
              <a:ext cx="144" cy="48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5" name="Line 226"/>
            <p:cNvSpPr>
              <a:spLocks noChangeShapeType="1"/>
            </p:cNvSpPr>
            <p:nvPr/>
          </p:nvSpPr>
          <p:spPr bwMode="auto">
            <a:xfrm>
              <a:off x="3456" y="1776"/>
              <a:ext cx="144" cy="48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6" name="Line 227"/>
            <p:cNvSpPr>
              <a:spLocks noChangeShapeType="1"/>
            </p:cNvSpPr>
            <p:nvPr/>
          </p:nvSpPr>
          <p:spPr bwMode="auto">
            <a:xfrm>
              <a:off x="3456" y="1392"/>
              <a:ext cx="672" cy="14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7" name="Line 228"/>
            <p:cNvSpPr>
              <a:spLocks noChangeShapeType="1"/>
            </p:cNvSpPr>
            <p:nvPr/>
          </p:nvSpPr>
          <p:spPr bwMode="auto">
            <a:xfrm>
              <a:off x="3552" y="1440"/>
              <a:ext cx="672" cy="14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8" name="Line 229"/>
            <p:cNvSpPr>
              <a:spLocks noChangeShapeType="1"/>
            </p:cNvSpPr>
            <p:nvPr/>
          </p:nvSpPr>
          <p:spPr bwMode="auto">
            <a:xfrm>
              <a:off x="3840" y="2976"/>
              <a:ext cx="1008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9" name="Line 230"/>
            <p:cNvSpPr>
              <a:spLocks noChangeShapeType="1"/>
            </p:cNvSpPr>
            <p:nvPr/>
          </p:nvSpPr>
          <p:spPr bwMode="auto">
            <a:xfrm>
              <a:off x="3888" y="2928"/>
              <a:ext cx="912" cy="3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0" name="Text Box 231"/>
            <p:cNvSpPr txBox="1">
              <a:spLocks noChangeArrowheads="1"/>
            </p:cNvSpPr>
            <p:nvPr/>
          </p:nvSpPr>
          <p:spPr bwMode="auto">
            <a:xfrm>
              <a:off x="3673" y="3493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None/>
              </a:pPr>
              <a:endParaRPr lang="en-US" u="none">
                <a:latin typeface="Comic Sans M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7409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Caso</a:t>
            </a:r>
            <a:r>
              <a:rPr lang="en-US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estudo</a:t>
            </a:r>
            <a:r>
              <a:rPr lang="en-US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P2P: </a:t>
            </a:r>
            <a:r>
              <a:rPr lang="en-US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BitTorrent</a:t>
            </a:r>
            <a:r>
              <a:rPr lang="en-US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</a:p>
        </p:txBody>
      </p:sp>
      <p:sp>
        <p:nvSpPr>
          <p:cNvPr id="129037" name="Text Box 3"/>
          <p:cNvSpPr txBox="1">
            <a:spLocks noChangeArrowheads="1"/>
          </p:cNvSpPr>
          <p:nvPr/>
        </p:nvSpPr>
        <p:spPr bwMode="auto">
          <a:xfrm>
            <a:off x="407839" y="1875882"/>
            <a:ext cx="350544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b="1" i="1" u="none" dirty="0" err="1">
                <a:solidFill>
                  <a:srgbClr val="000000"/>
                </a:solidFill>
                <a:latin typeface="Tw Cen MT"/>
                <a:cs typeface="Tw Cen MT"/>
              </a:rPr>
              <a:t>tracker</a:t>
            </a:r>
            <a:r>
              <a:rPr lang="pt-PT" b="1" i="1" u="none" dirty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conhece os </a:t>
            </a:r>
            <a:r>
              <a:rPr lang="pt-PT" i="1" u="none" dirty="0">
                <a:solidFill>
                  <a:srgbClr val="000000"/>
                </a:solidFill>
                <a:latin typeface="Tw Cen MT"/>
                <a:cs typeface="Tw Cen MT"/>
              </a:rPr>
              <a:t>n</a:t>
            </a:r>
            <a:r>
              <a:rPr lang="pt-PT" altLang="ja-JP" i="1" u="none" dirty="0">
                <a:solidFill>
                  <a:srgbClr val="000000"/>
                </a:solidFill>
                <a:latin typeface="Tw Cen MT"/>
                <a:cs typeface="Tw Cen MT"/>
              </a:rPr>
              <a:t>ós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que </a:t>
            </a:r>
          </a:p>
          <a:p>
            <a:pPr eaLnBrk="1" hangingPunct="1"/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participam na torrente</a:t>
            </a:r>
          </a:p>
        </p:txBody>
      </p:sp>
      <p:sp>
        <p:nvSpPr>
          <p:cNvPr id="129038" name="Text Box 4"/>
          <p:cNvSpPr txBox="1">
            <a:spLocks noChangeArrowheads="1"/>
          </p:cNvSpPr>
          <p:nvPr/>
        </p:nvSpPr>
        <p:spPr bwMode="auto">
          <a:xfrm>
            <a:off x="5875273" y="1998120"/>
            <a:ext cx="2993733" cy="108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75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pt-PT" b="1" i="1" u="none" dirty="0" err="1">
                <a:solidFill>
                  <a:srgbClr val="000000"/>
                </a:solidFill>
                <a:latin typeface="Tw Cen MT"/>
                <a:cs typeface="Tw Cen MT"/>
              </a:rPr>
              <a:t>torrent</a:t>
            </a:r>
            <a:r>
              <a:rPr lang="pt-PT" b="1" i="1" u="none" dirty="0">
                <a:solidFill>
                  <a:srgbClr val="000000"/>
                </a:solidFill>
                <a:latin typeface="Tw Cen MT"/>
                <a:cs typeface="Tw Cen MT"/>
              </a:rPr>
              <a:t>: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grupo de </a:t>
            </a:r>
          </a:p>
          <a:p>
            <a:pPr>
              <a:lnSpc>
                <a:spcPct val="75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pt-PT" i="1" u="none" dirty="0">
                <a:solidFill>
                  <a:srgbClr val="000000"/>
                </a:solidFill>
                <a:latin typeface="Tw Cen MT"/>
                <a:cs typeface="Tw Cen MT"/>
              </a:rPr>
              <a:t>n</a:t>
            </a:r>
            <a:r>
              <a:rPr lang="pt-PT" altLang="ja-JP" i="1" u="none" dirty="0">
                <a:solidFill>
                  <a:srgbClr val="000000"/>
                </a:solidFill>
                <a:latin typeface="Tw Cen MT"/>
                <a:cs typeface="Tw Cen MT"/>
              </a:rPr>
              <a:t>ós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que trocam  </a:t>
            </a:r>
          </a:p>
          <a:p>
            <a:pPr>
              <a:lnSpc>
                <a:spcPct val="75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pt-PT" i="1" u="none" dirty="0">
                <a:solidFill>
                  <a:srgbClr val="000000"/>
                </a:solidFill>
                <a:latin typeface="Tw Cen MT"/>
                <a:cs typeface="Tw Cen MT"/>
              </a:rPr>
              <a:t>pedaços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de um ficheiro</a:t>
            </a:r>
          </a:p>
        </p:txBody>
      </p:sp>
      <p:grpSp>
        <p:nvGrpSpPr>
          <p:cNvPr id="129039" name="Group 5"/>
          <p:cNvGrpSpPr>
            <a:grpSpLocks/>
          </p:cNvGrpSpPr>
          <p:nvPr/>
        </p:nvGrpSpPr>
        <p:grpSpPr bwMode="auto">
          <a:xfrm>
            <a:off x="1017439" y="3018882"/>
            <a:ext cx="6096000" cy="3505200"/>
            <a:chOff x="846" y="1309"/>
            <a:chExt cx="3407" cy="2792"/>
          </a:xfrm>
        </p:grpSpPr>
        <p:grpSp>
          <p:nvGrpSpPr>
            <p:cNvPr id="129040" name="Group 6"/>
            <p:cNvGrpSpPr>
              <a:grpSpLocks/>
            </p:cNvGrpSpPr>
            <p:nvPr/>
          </p:nvGrpSpPr>
          <p:grpSpPr bwMode="auto">
            <a:xfrm>
              <a:off x="1431" y="1325"/>
              <a:ext cx="339" cy="558"/>
              <a:chOff x="4180" y="783"/>
              <a:chExt cx="150" cy="307"/>
            </a:xfrm>
          </p:grpSpPr>
          <p:sp>
            <p:nvSpPr>
              <p:cNvPr id="129061" name="AutoShape 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9062" name="Rectangle 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9063" name="Rectangle 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9064" name="AutoShape 1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9065" name="Line 1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9066" name="Line 1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9067" name="Rectangle 1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  <p:sp>
            <p:nvSpPr>
              <p:cNvPr id="129068" name="Rectangle 1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w Cen MT"/>
                  <a:cs typeface="Tw Cen MT"/>
                </a:endParaRPr>
              </a:p>
            </p:txBody>
          </p:sp>
        </p:grpSp>
        <p:graphicFrame>
          <p:nvGraphicFramePr>
            <p:cNvPr id="129026" name="Object 2"/>
            <p:cNvGraphicFramePr>
              <a:graphicFrameLocks noChangeAspect="1"/>
            </p:cNvGraphicFramePr>
            <p:nvPr/>
          </p:nvGraphicFramePr>
          <p:xfrm>
            <a:off x="1398" y="2546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31" name="Clip" r:id="rId3" imgW="1307948" imgH="1084823" progId="MS_ClipArt_Gallery.2">
                    <p:embed/>
                  </p:oleObj>
                </mc:Choice>
                <mc:Fallback>
                  <p:oleObj name="Clip" r:id="rId3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8" y="2546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9027" name="Object 3"/>
            <p:cNvGraphicFramePr>
              <a:graphicFrameLocks noChangeAspect="1"/>
            </p:cNvGraphicFramePr>
            <p:nvPr/>
          </p:nvGraphicFramePr>
          <p:xfrm>
            <a:off x="2583" y="3755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32" name="Clip" r:id="rId5" imgW="1307948" imgH="1084823" progId="MS_ClipArt_Gallery.2">
                    <p:embed/>
                  </p:oleObj>
                </mc:Choice>
                <mc:Fallback>
                  <p:oleObj name="Clip" r:id="rId5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3" y="3755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9028" name="Object 4"/>
            <p:cNvGraphicFramePr>
              <a:graphicFrameLocks noChangeAspect="1"/>
            </p:cNvGraphicFramePr>
            <p:nvPr/>
          </p:nvGraphicFramePr>
          <p:xfrm>
            <a:off x="1826" y="3267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33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6" y="3267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9029" name="Object 5"/>
            <p:cNvGraphicFramePr>
              <a:graphicFrameLocks noChangeAspect="1"/>
            </p:cNvGraphicFramePr>
            <p:nvPr/>
          </p:nvGraphicFramePr>
          <p:xfrm>
            <a:off x="3296" y="3553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34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6" y="3553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9030" name="Object 6"/>
            <p:cNvGraphicFramePr>
              <a:graphicFrameLocks noChangeAspect="1"/>
            </p:cNvGraphicFramePr>
            <p:nvPr/>
          </p:nvGraphicFramePr>
          <p:xfrm>
            <a:off x="3754" y="3862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35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4" y="3862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9031" name="Object 7"/>
            <p:cNvGraphicFramePr>
              <a:graphicFrameLocks noChangeAspect="1"/>
            </p:cNvGraphicFramePr>
            <p:nvPr/>
          </p:nvGraphicFramePr>
          <p:xfrm>
            <a:off x="3961" y="2633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36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1" y="2633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9032" name="Object 8"/>
            <p:cNvGraphicFramePr>
              <a:graphicFrameLocks noChangeAspect="1"/>
            </p:cNvGraphicFramePr>
            <p:nvPr/>
          </p:nvGraphicFramePr>
          <p:xfrm>
            <a:off x="2189" y="1451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37" name="Clip" r:id="rId10" imgW="1307948" imgH="1084823" progId="MS_ClipArt_Gallery.2">
                    <p:embed/>
                  </p:oleObj>
                </mc:Choice>
                <mc:Fallback>
                  <p:oleObj name="Clip" r:id="rId10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9" y="1451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9033" name="Object 9"/>
            <p:cNvGraphicFramePr>
              <a:graphicFrameLocks noChangeAspect="1"/>
            </p:cNvGraphicFramePr>
            <p:nvPr/>
          </p:nvGraphicFramePr>
          <p:xfrm>
            <a:off x="3973" y="1903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38" name="Clip" r:id="rId11" imgW="1307948" imgH="1084823" progId="MS_ClipArt_Gallery.2">
                    <p:embed/>
                  </p:oleObj>
                </mc:Choice>
                <mc:Fallback>
                  <p:oleObj name="Clip" r:id="rId11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73" y="1903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9034" name="Object 10"/>
            <p:cNvGraphicFramePr>
              <a:graphicFrameLocks noChangeAspect="1"/>
            </p:cNvGraphicFramePr>
            <p:nvPr/>
          </p:nvGraphicFramePr>
          <p:xfrm>
            <a:off x="3289" y="1391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039" name="Clip" r:id="rId12" imgW="1307948" imgH="1084823" progId="MS_ClipArt_Gallery.2">
                    <p:embed/>
                  </p:oleObj>
                </mc:Choice>
                <mc:Fallback>
                  <p:oleObj name="Clip" r:id="rId1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9" y="1391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9041" name="Line 24"/>
            <p:cNvSpPr>
              <a:spLocks noChangeShapeType="1"/>
            </p:cNvSpPr>
            <p:nvPr/>
          </p:nvSpPr>
          <p:spPr bwMode="auto">
            <a:xfrm>
              <a:off x="1541" y="1892"/>
              <a:ext cx="1" cy="66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42" name="Line 25"/>
            <p:cNvSpPr>
              <a:spLocks noChangeShapeType="1"/>
            </p:cNvSpPr>
            <p:nvPr/>
          </p:nvSpPr>
          <p:spPr bwMode="auto">
            <a:xfrm flipV="1">
              <a:off x="1636" y="1656"/>
              <a:ext cx="615" cy="9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43" name="Line 26"/>
            <p:cNvSpPr>
              <a:spLocks noChangeShapeType="1"/>
            </p:cNvSpPr>
            <p:nvPr/>
          </p:nvSpPr>
          <p:spPr bwMode="auto">
            <a:xfrm flipV="1">
              <a:off x="1661" y="2020"/>
              <a:ext cx="2360" cy="6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44" name="Line 27"/>
            <p:cNvSpPr>
              <a:spLocks noChangeShapeType="1"/>
            </p:cNvSpPr>
            <p:nvPr/>
          </p:nvSpPr>
          <p:spPr bwMode="auto">
            <a:xfrm>
              <a:off x="1635" y="2760"/>
              <a:ext cx="1736" cy="8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45" name="Line 28"/>
            <p:cNvSpPr>
              <a:spLocks noChangeShapeType="1"/>
            </p:cNvSpPr>
            <p:nvPr/>
          </p:nvSpPr>
          <p:spPr bwMode="auto">
            <a:xfrm>
              <a:off x="2409" y="1665"/>
              <a:ext cx="1594" cy="9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46" name="Line 29"/>
            <p:cNvSpPr>
              <a:spLocks noChangeShapeType="1"/>
            </p:cNvSpPr>
            <p:nvPr/>
          </p:nvSpPr>
          <p:spPr bwMode="auto">
            <a:xfrm flipH="1">
              <a:off x="2007" y="1671"/>
              <a:ext cx="323" cy="15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47" name="Line 30"/>
            <p:cNvSpPr>
              <a:spLocks noChangeShapeType="1"/>
            </p:cNvSpPr>
            <p:nvPr/>
          </p:nvSpPr>
          <p:spPr bwMode="auto">
            <a:xfrm flipH="1" flipV="1">
              <a:off x="3561" y="1592"/>
              <a:ext cx="489" cy="3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48" name="Line 31"/>
            <p:cNvSpPr>
              <a:spLocks noChangeShapeType="1"/>
            </p:cNvSpPr>
            <p:nvPr/>
          </p:nvSpPr>
          <p:spPr bwMode="auto">
            <a:xfrm flipH="1">
              <a:off x="2780" y="2137"/>
              <a:ext cx="1278" cy="15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49" name="Line 32"/>
            <p:cNvSpPr>
              <a:spLocks noChangeShapeType="1"/>
            </p:cNvSpPr>
            <p:nvPr/>
          </p:nvSpPr>
          <p:spPr bwMode="auto">
            <a:xfrm flipH="1">
              <a:off x="2835" y="3715"/>
              <a:ext cx="466" cy="1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50" name="Line 33"/>
            <p:cNvSpPr>
              <a:spLocks noChangeShapeType="1"/>
            </p:cNvSpPr>
            <p:nvPr/>
          </p:nvSpPr>
          <p:spPr bwMode="auto">
            <a:xfrm flipH="1">
              <a:off x="2086" y="1624"/>
              <a:ext cx="1294" cy="1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51" name="Line 34"/>
            <p:cNvSpPr>
              <a:spLocks noChangeShapeType="1"/>
            </p:cNvSpPr>
            <p:nvPr/>
          </p:nvSpPr>
          <p:spPr bwMode="auto">
            <a:xfrm flipV="1">
              <a:off x="2094" y="2792"/>
              <a:ext cx="1893" cy="5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52" name="Line 35"/>
            <p:cNvSpPr>
              <a:spLocks noChangeShapeType="1"/>
            </p:cNvSpPr>
            <p:nvPr/>
          </p:nvSpPr>
          <p:spPr bwMode="auto">
            <a:xfrm>
              <a:off x="3506" y="1608"/>
              <a:ext cx="607" cy="10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53" name="Line 36"/>
            <p:cNvSpPr>
              <a:spLocks noChangeShapeType="1"/>
            </p:cNvSpPr>
            <p:nvPr/>
          </p:nvSpPr>
          <p:spPr bwMode="auto">
            <a:xfrm>
              <a:off x="3545" y="3731"/>
              <a:ext cx="237" cy="1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54" name="Line 37"/>
            <p:cNvSpPr>
              <a:spLocks noChangeShapeType="1"/>
            </p:cNvSpPr>
            <p:nvPr/>
          </p:nvSpPr>
          <p:spPr bwMode="auto">
            <a:xfrm>
              <a:off x="2843" y="3944"/>
              <a:ext cx="939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29055" name="Text Box 38"/>
            <p:cNvSpPr txBox="1">
              <a:spLocks noChangeArrowheads="1"/>
            </p:cNvSpPr>
            <p:nvPr/>
          </p:nvSpPr>
          <p:spPr bwMode="auto">
            <a:xfrm>
              <a:off x="846" y="2049"/>
              <a:ext cx="565" cy="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obter lista</a:t>
              </a:r>
            </a:p>
            <a:p>
              <a:pPr eaLnBrk="1" hangingPunct="1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de n</a:t>
              </a:r>
              <a:r>
                <a:rPr lang="en-US" altLang="ja-JP" sz="1600" u="none">
                  <a:solidFill>
                    <a:srgbClr val="000000"/>
                  </a:solidFill>
                  <a:latin typeface="Tw Cen MT"/>
                  <a:cs typeface="Tw Cen MT"/>
                </a:rPr>
                <a:t>ós</a:t>
              </a:r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 </a:t>
              </a:r>
            </a:p>
          </p:txBody>
        </p:sp>
        <p:sp>
          <p:nvSpPr>
            <p:cNvPr id="129056" name="Text Box 39"/>
            <p:cNvSpPr txBox="1">
              <a:spLocks noChangeArrowheads="1"/>
            </p:cNvSpPr>
            <p:nvPr/>
          </p:nvSpPr>
          <p:spPr bwMode="auto">
            <a:xfrm>
              <a:off x="2730" y="2539"/>
              <a:ext cx="519" cy="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Trocando</a:t>
              </a:r>
            </a:p>
            <a:p>
              <a:pPr eaLnBrk="1" hangingPunct="1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pedaços</a:t>
              </a:r>
            </a:p>
          </p:txBody>
        </p:sp>
        <p:sp>
          <p:nvSpPr>
            <p:cNvPr id="129057" name="Line 40"/>
            <p:cNvSpPr>
              <a:spLocks noChangeShapeType="1"/>
            </p:cNvSpPr>
            <p:nvPr/>
          </p:nvSpPr>
          <p:spPr bwMode="auto">
            <a:xfrm flipH="1">
              <a:off x="3892" y="2871"/>
              <a:ext cx="214" cy="9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pic>
          <p:nvPicPr>
            <p:cNvPr id="129058" name="Picture 41" descr="Alice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3" y="2742"/>
              <a:ext cx="354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9059" name="Text Box 42"/>
            <p:cNvSpPr txBox="1">
              <a:spLocks noChangeArrowheads="1"/>
            </p:cNvSpPr>
            <p:nvPr/>
          </p:nvSpPr>
          <p:spPr bwMode="auto">
            <a:xfrm>
              <a:off x="1760" y="3471"/>
              <a:ext cx="319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solidFill>
                    <a:srgbClr val="000000"/>
                  </a:solidFill>
                  <a:latin typeface="Tw Cen MT"/>
                  <a:cs typeface="Tw Cen MT"/>
                </a:rPr>
                <a:t>peer</a:t>
              </a:r>
            </a:p>
          </p:txBody>
        </p:sp>
        <p:sp>
          <p:nvSpPr>
            <p:cNvPr id="129060" name="Line 43"/>
            <p:cNvSpPr>
              <a:spLocks noChangeShapeType="1"/>
            </p:cNvSpPr>
            <p:nvPr/>
          </p:nvSpPr>
          <p:spPr bwMode="auto">
            <a:xfrm>
              <a:off x="1178" y="1309"/>
              <a:ext cx="218" cy="227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7227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6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5216525" cy="712788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BitTorrent</a:t>
            </a:r>
            <a:r>
              <a:rPr lang="en-US" sz="4800" dirty="0">
                <a:latin typeface="Tw Cen MT"/>
                <a:ea typeface="ＭＳ Ｐゴシック" charset="0"/>
                <a:cs typeface="Tw Cen MT"/>
              </a:rPr>
              <a:t> (1)</a:t>
            </a:r>
          </a:p>
        </p:txBody>
      </p:sp>
      <p:sp>
        <p:nvSpPr>
          <p:cNvPr id="1300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1325" y="2645766"/>
            <a:ext cx="8702675" cy="3887677"/>
          </a:xfrm>
        </p:spPr>
        <p:txBody>
          <a:bodyPr>
            <a:noAutofit/>
          </a:bodyPr>
          <a:lstStyle/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O ficheiro 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é dividido em pedaços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chunks</a:t>
            </a:r>
            <a:r>
              <a:rPr lang="pt-PT" sz="2400" i="1" dirty="0">
                <a:solidFill>
                  <a:srgbClr val="FF33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de 256KB</a:t>
            </a: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Cada n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ó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que se junta: </a:t>
            </a: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Regista-se no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tracker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para receber uma lista de n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ós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e liga-se a um subconjunto dos mesmos (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vizinhos</a:t>
            </a:r>
            <a:r>
              <a:rPr lang="ja-JP" altLang="pt-PT" dirty="0"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) </a:t>
            </a:r>
          </a:p>
          <a:p>
            <a:pPr lvl="1"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N</a:t>
            </a:r>
            <a:r>
              <a:rPr lang="pt-PT" altLang="ja-JP" dirty="0">
                <a:latin typeface="Tw Cen MT"/>
                <a:ea typeface="ＭＳ Ｐゴシック" charset="0"/>
                <a:cs typeface="Tw Cen MT"/>
              </a:rPr>
              <a:t>ão tem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i="1" dirty="0" err="1">
                <a:latin typeface="Tw Cen MT"/>
                <a:ea typeface="ＭＳ Ｐゴシック" charset="0"/>
                <a:cs typeface="Tw Cen MT"/>
              </a:rPr>
              <a:t>chunks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, mas vai receber alguns dentro de momentos</a:t>
            </a: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Durante o </a:t>
            </a:r>
            <a:r>
              <a:rPr lang="pt-PT" sz="2400" i="1" dirty="0">
                <a:latin typeface="Tw Cen MT"/>
                <a:ea typeface="ＭＳ Ｐゴシック" charset="0"/>
                <a:cs typeface="Tw Cen MT"/>
              </a:rPr>
              <a:t>download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, o n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ó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transmite pedaços para outros n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ós</a:t>
            </a:r>
            <a:r>
              <a:rPr lang="pt-PT" sz="2400" i="1" dirty="0">
                <a:latin typeface="Tw Cen MT"/>
                <a:ea typeface="ＭＳ Ｐゴシック" charset="0"/>
                <a:cs typeface="Tw Cen MT"/>
              </a:rPr>
              <a:t> 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Cada n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ó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pode juntar-se ou partir em qualquer momento</a:t>
            </a:r>
          </a:p>
          <a:p>
            <a:pPr eaLnBrk="1" hangingPunct="1"/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Quando um n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ó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 consegue obter todo o ficheiro, pode (ego</a:t>
            </a:r>
            <a:r>
              <a:rPr lang="pt-PT" altLang="ja-JP" sz="2400" dirty="0">
                <a:latin typeface="Tw Cen MT"/>
                <a:ea typeface="ＭＳ Ｐゴシック" charset="0"/>
                <a:cs typeface="Tw Cen MT"/>
              </a:rPr>
              <a:t>isticamente</a:t>
            </a:r>
            <a:r>
              <a:rPr lang="pt-PT" sz="2400" dirty="0">
                <a:latin typeface="Tw Cen MT"/>
                <a:ea typeface="ＭＳ Ｐゴシック" charset="0"/>
                <a:cs typeface="Tw Cen MT"/>
              </a:rPr>
              <a:t>) sair ou (altruisticamente) ficar</a:t>
            </a:r>
          </a:p>
        </p:txBody>
      </p:sp>
      <p:grpSp>
        <p:nvGrpSpPr>
          <p:cNvPr id="130062" name="Group 4"/>
          <p:cNvGrpSpPr>
            <a:grpSpLocks/>
          </p:cNvGrpSpPr>
          <p:nvPr/>
        </p:nvGrpSpPr>
        <p:grpSpPr bwMode="auto">
          <a:xfrm>
            <a:off x="5521325" y="233363"/>
            <a:ext cx="2962275" cy="2498652"/>
            <a:chOff x="2195" y="208"/>
            <a:chExt cx="3140" cy="2776"/>
          </a:xfrm>
        </p:grpSpPr>
        <p:grpSp>
          <p:nvGrpSpPr>
            <p:cNvPr id="130063" name="Group 5"/>
            <p:cNvGrpSpPr>
              <a:grpSpLocks/>
            </p:cNvGrpSpPr>
            <p:nvPr/>
          </p:nvGrpSpPr>
          <p:grpSpPr bwMode="auto">
            <a:xfrm>
              <a:off x="2513" y="208"/>
              <a:ext cx="339" cy="558"/>
              <a:chOff x="4180" y="783"/>
              <a:chExt cx="150" cy="307"/>
            </a:xfrm>
          </p:grpSpPr>
          <p:sp>
            <p:nvSpPr>
              <p:cNvPr id="130080" name="AutoShape 6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0081" name="Rectangle 7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0082" name="Rectangle 8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0083" name="AutoShape 9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0084" name="Line 10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0085" name="Line 11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0086" name="Rectangle 12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130087" name="Rectangle 13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graphicFrame>
          <p:nvGraphicFramePr>
            <p:cNvPr id="130050" name="Object 2"/>
            <p:cNvGraphicFramePr>
              <a:graphicFrameLocks noChangeAspect="1"/>
            </p:cNvGraphicFramePr>
            <p:nvPr/>
          </p:nvGraphicFramePr>
          <p:xfrm>
            <a:off x="2480" y="1429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55" name="Clip" r:id="rId3" imgW="1307948" imgH="1084823" progId="MS_ClipArt_Gallery.2">
                    <p:embed/>
                  </p:oleObj>
                </mc:Choice>
                <mc:Fallback>
                  <p:oleObj name="Clip" r:id="rId3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80" y="1429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0051" name="Object 3"/>
            <p:cNvGraphicFramePr>
              <a:graphicFrameLocks noChangeAspect="1"/>
            </p:cNvGraphicFramePr>
            <p:nvPr/>
          </p:nvGraphicFramePr>
          <p:xfrm>
            <a:off x="3665" y="2638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56" name="Clip" r:id="rId5" imgW="1307948" imgH="1084823" progId="MS_ClipArt_Gallery.2">
                    <p:embed/>
                  </p:oleObj>
                </mc:Choice>
                <mc:Fallback>
                  <p:oleObj name="Clip" r:id="rId5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65" y="2638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0052" name="Object 4"/>
            <p:cNvGraphicFramePr>
              <a:graphicFrameLocks noChangeAspect="1"/>
            </p:cNvGraphicFramePr>
            <p:nvPr/>
          </p:nvGraphicFramePr>
          <p:xfrm>
            <a:off x="2908" y="2150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57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8" y="2150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0053" name="Object 5"/>
            <p:cNvGraphicFramePr>
              <a:graphicFrameLocks noChangeAspect="1"/>
            </p:cNvGraphicFramePr>
            <p:nvPr/>
          </p:nvGraphicFramePr>
          <p:xfrm>
            <a:off x="4378" y="2436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58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78" y="2436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0054" name="Object 6"/>
            <p:cNvGraphicFramePr>
              <a:graphicFrameLocks noChangeAspect="1"/>
            </p:cNvGraphicFramePr>
            <p:nvPr/>
          </p:nvGraphicFramePr>
          <p:xfrm>
            <a:off x="4836" y="2745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59" name="Clip" r:id="rId8" imgW="1307948" imgH="1084823" progId="MS_ClipArt_Gallery.2">
                    <p:embed/>
                  </p:oleObj>
                </mc:Choice>
                <mc:Fallback>
                  <p:oleObj name="Clip" r:id="rId8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6" y="2745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0055" name="Object 7"/>
            <p:cNvGraphicFramePr>
              <a:graphicFrameLocks noChangeAspect="1"/>
            </p:cNvGraphicFramePr>
            <p:nvPr/>
          </p:nvGraphicFramePr>
          <p:xfrm>
            <a:off x="5043" y="1516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60" name="Clip" r:id="rId9" imgW="1307948" imgH="1084823" progId="MS_ClipArt_Gallery.2">
                    <p:embed/>
                  </p:oleObj>
                </mc:Choice>
                <mc:Fallback>
                  <p:oleObj name="Clip" r:id="rId9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43" y="1516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0056" name="Object 8"/>
            <p:cNvGraphicFramePr>
              <a:graphicFrameLocks noChangeAspect="1"/>
            </p:cNvGraphicFramePr>
            <p:nvPr/>
          </p:nvGraphicFramePr>
          <p:xfrm>
            <a:off x="3271" y="334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61" name="Clip" r:id="rId10" imgW="1307948" imgH="1084823" progId="MS_ClipArt_Gallery.2">
                    <p:embed/>
                  </p:oleObj>
                </mc:Choice>
                <mc:Fallback>
                  <p:oleObj name="Clip" r:id="rId10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1" y="334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0057" name="Object 9"/>
            <p:cNvGraphicFramePr>
              <a:graphicFrameLocks noChangeAspect="1"/>
            </p:cNvGraphicFramePr>
            <p:nvPr/>
          </p:nvGraphicFramePr>
          <p:xfrm>
            <a:off x="5055" y="786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62" name="Clip" r:id="rId11" imgW="1307948" imgH="1084823" progId="MS_ClipArt_Gallery.2">
                    <p:embed/>
                  </p:oleObj>
                </mc:Choice>
                <mc:Fallback>
                  <p:oleObj name="Clip" r:id="rId11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55" y="786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0058" name="Object 10"/>
            <p:cNvGraphicFramePr>
              <a:graphicFrameLocks noChangeAspect="1"/>
            </p:cNvGraphicFramePr>
            <p:nvPr/>
          </p:nvGraphicFramePr>
          <p:xfrm>
            <a:off x="4371" y="274"/>
            <a:ext cx="280" cy="2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63" name="Clip" r:id="rId12" imgW="1307948" imgH="1084823" progId="MS_ClipArt_Gallery.2">
                    <p:embed/>
                  </p:oleObj>
                </mc:Choice>
                <mc:Fallback>
                  <p:oleObj name="Clip" r:id="rId12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71" y="274"/>
                          <a:ext cx="280" cy="2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0064" name="Line 23"/>
            <p:cNvSpPr>
              <a:spLocks noChangeShapeType="1"/>
            </p:cNvSpPr>
            <p:nvPr/>
          </p:nvSpPr>
          <p:spPr bwMode="auto">
            <a:xfrm>
              <a:off x="2623" y="775"/>
              <a:ext cx="0" cy="66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65" name="Line 24"/>
            <p:cNvSpPr>
              <a:spLocks noChangeShapeType="1"/>
            </p:cNvSpPr>
            <p:nvPr/>
          </p:nvSpPr>
          <p:spPr bwMode="auto">
            <a:xfrm flipV="1">
              <a:off x="2718" y="539"/>
              <a:ext cx="615" cy="9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66" name="Line 25"/>
            <p:cNvSpPr>
              <a:spLocks noChangeShapeType="1"/>
            </p:cNvSpPr>
            <p:nvPr/>
          </p:nvSpPr>
          <p:spPr bwMode="auto">
            <a:xfrm flipV="1">
              <a:off x="2743" y="903"/>
              <a:ext cx="2360" cy="6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67" name="Line 26"/>
            <p:cNvSpPr>
              <a:spLocks noChangeShapeType="1"/>
            </p:cNvSpPr>
            <p:nvPr/>
          </p:nvSpPr>
          <p:spPr bwMode="auto">
            <a:xfrm>
              <a:off x="2717" y="1643"/>
              <a:ext cx="1736" cy="8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68" name="Line 27"/>
            <p:cNvSpPr>
              <a:spLocks noChangeShapeType="1"/>
            </p:cNvSpPr>
            <p:nvPr/>
          </p:nvSpPr>
          <p:spPr bwMode="auto">
            <a:xfrm>
              <a:off x="3491" y="548"/>
              <a:ext cx="1594" cy="9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69" name="Line 28"/>
            <p:cNvSpPr>
              <a:spLocks noChangeShapeType="1"/>
            </p:cNvSpPr>
            <p:nvPr/>
          </p:nvSpPr>
          <p:spPr bwMode="auto">
            <a:xfrm flipH="1">
              <a:off x="3089" y="554"/>
              <a:ext cx="323" cy="15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70" name="Line 29"/>
            <p:cNvSpPr>
              <a:spLocks noChangeShapeType="1"/>
            </p:cNvSpPr>
            <p:nvPr/>
          </p:nvSpPr>
          <p:spPr bwMode="auto">
            <a:xfrm flipH="1" flipV="1">
              <a:off x="4643" y="475"/>
              <a:ext cx="489" cy="3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71" name="Line 30"/>
            <p:cNvSpPr>
              <a:spLocks noChangeShapeType="1"/>
            </p:cNvSpPr>
            <p:nvPr/>
          </p:nvSpPr>
          <p:spPr bwMode="auto">
            <a:xfrm flipH="1">
              <a:off x="3862" y="1020"/>
              <a:ext cx="1278" cy="15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72" name="Line 31"/>
            <p:cNvSpPr>
              <a:spLocks noChangeShapeType="1"/>
            </p:cNvSpPr>
            <p:nvPr/>
          </p:nvSpPr>
          <p:spPr bwMode="auto">
            <a:xfrm flipH="1">
              <a:off x="3917" y="2598"/>
              <a:ext cx="466" cy="1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73" name="Line 32"/>
            <p:cNvSpPr>
              <a:spLocks noChangeShapeType="1"/>
            </p:cNvSpPr>
            <p:nvPr/>
          </p:nvSpPr>
          <p:spPr bwMode="auto">
            <a:xfrm flipH="1">
              <a:off x="3168" y="507"/>
              <a:ext cx="1294" cy="1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74" name="Line 33"/>
            <p:cNvSpPr>
              <a:spLocks noChangeShapeType="1"/>
            </p:cNvSpPr>
            <p:nvPr/>
          </p:nvSpPr>
          <p:spPr bwMode="auto">
            <a:xfrm flipV="1">
              <a:off x="3176" y="1675"/>
              <a:ext cx="1893" cy="5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75" name="Line 34"/>
            <p:cNvSpPr>
              <a:spLocks noChangeShapeType="1"/>
            </p:cNvSpPr>
            <p:nvPr/>
          </p:nvSpPr>
          <p:spPr bwMode="auto">
            <a:xfrm>
              <a:off x="4588" y="491"/>
              <a:ext cx="607" cy="10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76" name="Line 35"/>
            <p:cNvSpPr>
              <a:spLocks noChangeShapeType="1"/>
            </p:cNvSpPr>
            <p:nvPr/>
          </p:nvSpPr>
          <p:spPr bwMode="auto">
            <a:xfrm>
              <a:off x="4627" y="2614"/>
              <a:ext cx="237" cy="1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77" name="Line 36"/>
            <p:cNvSpPr>
              <a:spLocks noChangeShapeType="1"/>
            </p:cNvSpPr>
            <p:nvPr/>
          </p:nvSpPr>
          <p:spPr bwMode="auto">
            <a:xfrm>
              <a:off x="3925" y="2827"/>
              <a:ext cx="9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078" name="Line 37"/>
            <p:cNvSpPr>
              <a:spLocks noChangeShapeType="1"/>
            </p:cNvSpPr>
            <p:nvPr/>
          </p:nvSpPr>
          <p:spPr bwMode="auto">
            <a:xfrm flipH="1">
              <a:off x="4974" y="1754"/>
              <a:ext cx="214" cy="9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pic>
          <p:nvPicPr>
            <p:cNvPr id="130079" name="Picture 38" descr="Alice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95" y="1625"/>
              <a:ext cx="354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45133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BitTorrent</a:t>
            </a:r>
            <a:r>
              <a:rPr lang="en-US" sz="4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(2)</a:t>
            </a: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417638"/>
            <a:ext cx="3989388" cy="4652963"/>
          </a:xfrm>
        </p:spPr>
        <p:txBody>
          <a:bodyPr/>
          <a:lstStyle/>
          <a:p>
            <a:pPr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Obtendo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Chunks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 cada momento um grupo de n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ós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tem um certo conjunto de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chunks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Perodicamente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cada n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ó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pede aos outros a lista de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chunks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de cada um</a:t>
            </a:r>
          </a:p>
          <a:p>
            <a:pPr eaLnBrk="1" hangingPunct="1"/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Cada n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ó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selecciona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os pedaços a obter segundo a estrat</a:t>
            </a:r>
            <a:r>
              <a:rPr lang="pt-PT" altLang="ja-JP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égia: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buFont typeface="Arial"/>
              <a:buChar char="•"/>
            </a:pP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rarest</a:t>
            </a:r>
            <a:r>
              <a:rPr lang="pt-PT" sz="20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first</a:t>
            </a:r>
            <a:endParaRPr lang="pt-PT" sz="20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31077" name="Rectangle 4"/>
          <p:cNvSpPr>
            <a:spLocks noChangeArrowheads="1"/>
          </p:cNvSpPr>
          <p:nvPr/>
        </p:nvSpPr>
        <p:spPr bwMode="auto">
          <a:xfrm>
            <a:off x="4572000" y="1471260"/>
            <a:ext cx="428783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Arial"/>
              <a:buChar char="•"/>
            </a:pPr>
            <a:r>
              <a:rPr lang="pt-PT" sz="2000">
                <a:solidFill>
                  <a:srgbClr val="000000"/>
                </a:solidFill>
                <a:latin typeface="Tw Cen MT"/>
                <a:cs typeface="Tw Cen MT"/>
              </a:rPr>
              <a:t>Enviando </a:t>
            </a:r>
            <a:r>
              <a:rPr lang="pt-PT" sz="2000" i="1">
                <a:solidFill>
                  <a:srgbClr val="000000"/>
                </a:solidFill>
                <a:latin typeface="Tw Cen MT"/>
                <a:cs typeface="Tw Cen MT"/>
              </a:rPr>
              <a:t>Chunks: tit-for-tat</a:t>
            </a:r>
            <a:endParaRPr lang="pt-PT" sz="2000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Arial"/>
              <a:buChar char="•"/>
            </a:pP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O n</a:t>
            </a:r>
            <a:r>
              <a:rPr lang="pt-PT" altLang="ja-JP" sz="2000" u="none">
                <a:solidFill>
                  <a:srgbClr val="000000"/>
                </a:solidFill>
                <a:latin typeface="Tw Cen MT"/>
                <a:cs typeface="Tw Cen MT"/>
              </a:rPr>
              <a:t>ó</a:t>
            </a: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 envia </a:t>
            </a:r>
            <a:r>
              <a:rPr lang="pt-PT" sz="2000" i="1" u="none">
                <a:solidFill>
                  <a:srgbClr val="000000"/>
                </a:solidFill>
                <a:latin typeface="Tw Cen MT"/>
                <a:cs typeface="Tw Cen MT"/>
              </a:rPr>
              <a:t>chunks</a:t>
            </a: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 para os 4 vizinhos que lhe est</a:t>
            </a:r>
            <a:r>
              <a:rPr lang="pt-PT" altLang="ja-JP" sz="2000" u="none">
                <a:solidFill>
                  <a:srgbClr val="000000"/>
                </a:solidFill>
                <a:latin typeface="Tw Cen MT"/>
                <a:cs typeface="Tw Cen MT"/>
              </a:rPr>
              <a:t>ão a enviar </a:t>
            </a:r>
            <a:r>
              <a:rPr lang="pt-PT" altLang="ja-JP" sz="2000" i="1" u="none">
                <a:solidFill>
                  <a:srgbClr val="000000"/>
                </a:solidFill>
                <a:latin typeface="Tw Cen MT"/>
                <a:cs typeface="Tw Cen MT"/>
              </a:rPr>
              <a:t>chunks</a:t>
            </a:r>
            <a:r>
              <a:rPr lang="pt-PT" altLang="ja-JP" sz="2000" u="none">
                <a:solidFill>
                  <a:srgbClr val="000000"/>
                </a:solidFill>
                <a:latin typeface="Tw Cen MT"/>
                <a:cs typeface="Tw Cen MT"/>
              </a:rPr>
              <a:t> com maior velocidade</a:t>
            </a:r>
            <a:endParaRPr lang="pt-PT" sz="2000" u="none">
              <a:solidFill>
                <a:srgbClr val="000000"/>
              </a:solidFill>
              <a:latin typeface="Tw Cen MT"/>
              <a:cs typeface="Tw Cen MT"/>
            </a:endParaRPr>
          </a:p>
          <a:p>
            <a:pPr marL="800100" lvl="1" indent="-342900">
              <a:lnSpc>
                <a:spcPct val="110000"/>
              </a:lnSpc>
              <a:spcBef>
                <a:spcPct val="20000"/>
              </a:spcBef>
              <a:buSzPct val="55000"/>
              <a:buFont typeface="Arial"/>
              <a:buChar char="•"/>
            </a:pP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Esta lista </a:t>
            </a:r>
            <a:r>
              <a:rPr lang="pt-PT" altLang="ja-JP" sz="2000" u="none">
                <a:solidFill>
                  <a:srgbClr val="000000"/>
                </a:solidFill>
                <a:latin typeface="Tw Cen MT"/>
                <a:cs typeface="Tw Cen MT"/>
              </a:rPr>
              <a:t>é reavaliada de 10 em 10 segundos</a:t>
            </a:r>
            <a:endParaRPr lang="pt-PT" sz="2000" u="none">
              <a:solidFill>
                <a:srgbClr val="000000"/>
              </a:solidFill>
              <a:latin typeface="Tw Cen MT"/>
              <a:cs typeface="Tw Cen MT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Arial"/>
              <a:buChar char="•"/>
            </a:pP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Em cada 30 segundos um n</a:t>
            </a:r>
            <a:r>
              <a:rPr lang="pt-PT" altLang="ja-JP" sz="2000" u="none">
                <a:solidFill>
                  <a:srgbClr val="000000"/>
                </a:solidFill>
                <a:latin typeface="Tw Cen MT"/>
                <a:cs typeface="Tw Cen MT"/>
              </a:rPr>
              <a:t>ó </a:t>
            </a: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selecciona aleatoriamente outro a quem começa a enviar </a:t>
            </a:r>
            <a:r>
              <a:rPr lang="pt-PT" sz="2000" i="1" u="none">
                <a:solidFill>
                  <a:srgbClr val="000000"/>
                </a:solidFill>
                <a:latin typeface="Tw Cen MT"/>
                <a:cs typeface="Tw Cen MT"/>
              </a:rPr>
              <a:t>chunks</a:t>
            </a:r>
            <a:endParaRPr lang="pt-PT" sz="2000" u="none">
              <a:solidFill>
                <a:srgbClr val="000000"/>
              </a:solidFill>
              <a:latin typeface="Tw Cen MT"/>
              <a:cs typeface="Tw Cen MT"/>
            </a:endParaRPr>
          </a:p>
          <a:p>
            <a:pPr marL="800100" lvl="1" indent="-342900">
              <a:lnSpc>
                <a:spcPct val="110000"/>
              </a:lnSpc>
              <a:spcBef>
                <a:spcPct val="20000"/>
              </a:spcBef>
              <a:buSzPct val="55000"/>
              <a:buFont typeface="Arial"/>
              <a:buChar char="•"/>
            </a:pP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Este novo n</a:t>
            </a:r>
            <a:r>
              <a:rPr lang="pt-PT" altLang="ja-JP" sz="2000" u="none">
                <a:solidFill>
                  <a:srgbClr val="000000"/>
                </a:solidFill>
                <a:latin typeface="Tw Cen MT"/>
                <a:cs typeface="Tw Cen MT"/>
              </a:rPr>
              <a:t>ó</a:t>
            </a:r>
            <a:r>
              <a:rPr lang="pt-PT" sz="2000" u="none">
                <a:solidFill>
                  <a:srgbClr val="000000"/>
                </a:solidFill>
                <a:latin typeface="Tw Cen MT"/>
                <a:cs typeface="Tw Cen MT"/>
              </a:rPr>
              <a:t> pode vir a juntar-se aos top 4 ou ser abandonado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SzPct val="60000"/>
              <a:buFont typeface="Arial"/>
              <a:buChar char="•"/>
            </a:pPr>
            <a:endParaRPr lang="pt-PT" sz="2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946629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1879</Words>
  <Application>Microsoft Macintosh PowerPoint</Application>
  <PresentationFormat>On-screen Show (4:3)</PresentationFormat>
  <Paragraphs>301</Paragraphs>
  <Slides>26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Office Theme</vt:lpstr>
      <vt:lpstr>Clip</vt:lpstr>
      <vt:lpstr>Chart</vt:lpstr>
      <vt:lpstr>REDES DE COMPUTADORES  AS APLICAÇÕES  (Parte 5)</vt:lpstr>
      <vt:lpstr>Nota prévia</vt:lpstr>
      <vt:lpstr>Objectivos do capítulo</vt:lpstr>
      <vt:lpstr>Onde estudar no livro de base</vt:lpstr>
      <vt:lpstr>Sistemas P2P e protocolo FTP</vt:lpstr>
      <vt:lpstr>Arquitecturas P2P</vt:lpstr>
      <vt:lpstr>Caso de estudo P2P: BitTorrent </vt:lpstr>
      <vt:lpstr>BitTorrent (1)</vt:lpstr>
      <vt:lpstr>BitTorrent (2)</vt:lpstr>
      <vt:lpstr>BitTorrent (3)</vt:lpstr>
      <vt:lpstr>Comparação de cliente/servidor e arquitecturas P2P</vt:lpstr>
      <vt:lpstr>Distribuição de um ficheiro F com um servidor</vt:lpstr>
      <vt:lpstr>Arquitecturas P2P e impacto na escalabilidade</vt:lpstr>
      <vt:lpstr>Tempo de distribuição de um ficheiro com P2P</vt:lpstr>
      <vt:lpstr>PowerPoint Presentation</vt:lpstr>
      <vt:lpstr>Pesquisa de ficheiros P2P</vt:lpstr>
      <vt:lpstr>Sistema P2P com um índice centralizado</vt:lpstr>
      <vt:lpstr>Query por inundação (flooding)</vt:lpstr>
      <vt:lpstr>Protocolo Gnutella</vt:lpstr>
      <vt:lpstr>Gnutella: entrada na rede (join)</vt:lpstr>
      <vt:lpstr>Estudo de caso: Skype</vt:lpstr>
      <vt:lpstr>Skype: realização da chamada</vt:lpstr>
      <vt:lpstr>O serviço FTP - File Transfer Protocol</vt:lpstr>
      <vt:lpstr>O protocolo FTP - File Transfer Protocol</vt:lpstr>
      <vt:lpstr>O FTP usa duas conexões TCP</vt:lpstr>
      <vt:lpstr>O protocolo FTP - Exemplo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Legatheaux Martins</dc:creator>
  <cp:lastModifiedBy>José Legatheaux Martins</cp:lastModifiedBy>
  <cp:revision>86</cp:revision>
  <dcterms:created xsi:type="dcterms:W3CDTF">2012-03-03T20:51:40Z</dcterms:created>
  <dcterms:modified xsi:type="dcterms:W3CDTF">2012-03-26T10:11:58Z</dcterms:modified>
</cp:coreProperties>
</file>