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3" r:id="rId13"/>
    <p:sldId id="282" r:id="rId14"/>
    <p:sldId id="302" r:id="rId15"/>
    <p:sldId id="284" r:id="rId16"/>
    <p:sldId id="299" r:id="rId17"/>
    <p:sldId id="285" r:id="rId18"/>
    <p:sldId id="286" r:id="rId19"/>
    <p:sldId id="287" r:id="rId20"/>
    <p:sldId id="288" r:id="rId21"/>
    <p:sldId id="289" r:id="rId22"/>
    <p:sldId id="290" r:id="rId23"/>
    <p:sldId id="291" r:id="rId24"/>
    <p:sldId id="292" r:id="rId25"/>
    <p:sldId id="293" r:id="rId26"/>
    <p:sldId id="294" r:id="rId27"/>
    <p:sldId id="295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806" autoAdjust="0"/>
  </p:normalViewPr>
  <p:slideViewPr>
    <p:cSldViewPr snapToGrid="0" snapToObjects="1">
      <p:cViewPr varScale="1">
        <p:scale>
          <a:sx n="86" d="100"/>
          <a:sy n="86" d="100"/>
        </p:scale>
        <p:origin x="-5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9E249-5F24-B246-B508-281CBA33A349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A8A663-086B-354B-82D0-7ED2691B8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030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A5523BE-B033-5E4C-BFE4-0073BA89EB61}" type="slidenum">
              <a:rPr lang="pt-PT" sz="1200" u="none"/>
              <a:pPr eaLnBrk="1" hangingPunct="1"/>
              <a:t>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4A04D7E-1F24-CF42-9CE3-FA86ED22936C}" type="slidenum">
              <a:rPr lang="pt-PT" sz="1200" u="none"/>
              <a:pPr eaLnBrk="1" hangingPunct="1"/>
              <a:t>11</a:t>
            </a:fld>
            <a:endParaRPr lang="pt-PT" sz="1200" u="none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33A05F7-43BB-EB41-9978-7869B6D5B25A}" type="slidenum">
              <a:rPr lang="pt-PT" sz="1200" u="none"/>
              <a:pPr eaLnBrk="1" hangingPunct="1"/>
              <a:t>12</a:t>
            </a:fld>
            <a:endParaRPr lang="pt-PT" sz="1200" u="none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BE8A15D-9F37-AD4A-B76A-D34D8C05F7C4}" type="slidenum">
              <a:rPr lang="pt-PT" sz="1200" u="none"/>
              <a:pPr eaLnBrk="1" hangingPunct="1"/>
              <a:t>13</a:t>
            </a:fld>
            <a:endParaRPr lang="pt-PT" sz="1200" u="none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50EE482-2E81-3C45-B8FA-EA35450E175B}" type="slidenum">
              <a:rPr lang="pt-PT" sz="1200" u="none"/>
              <a:pPr eaLnBrk="1" hangingPunct="1"/>
              <a:t>15</a:t>
            </a:fld>
            <a:endParaRPr lang="pt-PT" sz="1200" u="none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A81AC97-40E0-8A4F-A84F-9CCDE054F5F2}" type="slidenum">
              <a:rPr lang="pt-PT" sz="1200" u="none"/>
              <a:pPr eaLnBrk="1" hangingPunct="1"/>
              <a:t>16</a:t>
            </a:fld>
            <a:endParaRPr lang="pt-PT" sz="1200" u="none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416CAC6-2070-574E-AF83-348B4DF9E564}" type="slidenum">
              <a:rPr lang="pt-PT" sz="1200" u="none"/>
              <a:pPr eaLnBrk="1" hangingPunct="1"/>
              <a:t>18</a:t>
            </a:fld>
            <a:endParaRPr lang="pt-PT" sz="1200" u="none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74D977C-4AEE-7044-AC19-78ED007F7094}" type="slidenum">
              <a:rPr lang="pt-PT" sz="1200" u="none"/>
              <a:pPr eaLnBrk="1" hangingPunct="1"/>
              <a:t>21</a:t>
            </a:fld>
            <a:endParaRPr lang="pt-PT" sz="1200" u="none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CBCDB1C-E434-A54B-8B77-6DBCC2782DE5}" type="slidenum">
              <a:rPr lang="pt-PT" sz="1200" u="none"/>
              <a:pPr eaLnBrk="1" hangingPunct="1"/>
              <a:t>22</a:t>
            </a:fld>
            <a:endParaRPr lang="pt-PT" sz="1200" u="none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6D3463B-33C8-E64D-BF88-3E72384242CB}" type="slidenum">
              <a:rPr lang="pt-PT" sz="1200" u="none"/>
              <a:pPr eaLnBrk="1" hangingPunct="1"/>
              <a:t>23</a:t>
            </a:fld>
            <a:endParaRPr lang="pt-PT" sz="1200" u="none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03F101E-7EBE-844E-A412-DDF815D5DFC9}" type="slidenum">
              <a:rPr lang="pt-PT" sz="1200" u="none"/>
              <a:pPr eaLnBrk="1" hangingPunct="1"/>
              <a:t>24</a:t>
            </a:fld>
            <a:endParaRPr lang="pt-PT" sz="1200" u="none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2D66EE8-E4A7-ED49-93B4-2653DF46F518}" type="slidenum">
              <a:rPr lang="pt-PT" sz="1200" u="none"/>
              <a:pPr eaLnBrk="1" hangingPunct="1"/>
              <a:t>2</a:t>
            </a:fld>
            <a:endParaRPr lang="pt-PT" sz="1200" u="none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497860C-D2D9-4043-8DE2-EE22A4AE271E}" type="slidenum">
              <a:rPr lang="pt-PT" sz="1200" u="none"/>
              <a:pPr eaLnBrk="1" hangingPunct="1"/>
              <a:t>25</a:t>
            </a:fld>
            <a:endParaRPr lang="pt-PT" sz="1200" u="none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92EE729-977A-2C46-8607-6930E224ECE0}" type="slidenum">
              <a:rPr lang="pt-PT" sz="1200" u="none"/>
              <a:pPr eaLnBrk="1" hangingPunct="1"/>
              <a:t>26</a:t>
            </a:fld>
            <a:endParaRPr lang="pt-PT" sz="1200" u="none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6C7D53C-F49D-A14C-96EC-2B9FDE0C750E}" type="slidenum">
              <a:rPr lang="pt-PT" sz="1200" u="none"/>
              <a:pPr eaLnBrk="1" hangingPunct="1"/>
              <a:t>27</a:t>
            </a:fld>
            <a:endParaRPr lang="pt-PT" sz="1200" u="none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9F40389-C8F8-7A41-8653-5F396C3F4458}" type="slidenum">
              <a:rPr lang="pt-PT" sz="1200" u="none"/>
              <a:pPr eaLnBrk="1" hangingPunct="1"/>
              <a:t>3</a:t>
            </a:fld>
            <a:endParaRPr lang="pt-PT" sz="1200" u="none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9F40389-C8F8-7A41-8653-5F396C3F4458}" type="slidenum">
              <a:rPr lang="pt-PT" sz="1200" u="none"/>
              <a:pPr eaLnBrk="1" hangingPunct="1"/>
              <a:t>4</a:t>
            </a:fld>
            <a:endParaRPr lang="pt-PT" sz="1200" u="none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43F9FCA-8C06-A147-A2CC-7FA7E792822E}" type="slidenum">
              <a:rPr lang="pt-PT" sz="1200" u="none"/>
              <a:pPr eaLnBrk="1" hangingPunct="1"/>
              <a:t>5</a:t>
            </a:fld>
            <a:endParaRPr lang="pt-PT" sz="1200" u="none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E2CDB32-3090-8B4E-9E9E-6F41B09739E0}" type="slidenum">
              <a:rPr lang="pt-PT" sz="1200" u="none"/>
              <a:pPr eaLnBrk="1" hangingPunct="1"/>
              <a:t>6</a:t>
            </a:fld>
            <a:endParaRPr lang="pt-PT" sz="1200" u="none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DEBEA89-D3A2-2246-8AC9-333CF480EF65}" type="slidenum">
              <a:rPr lang="pt-PT" sz="1200" u="none"/>
              <a:pPr eaLnBrk="1" hangingPunct="1"/>
              <a:t>7</a:t>
            </a:fld>
            <a:endParaRPr lang="pt-PT" sz="1200" u="none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65E8A22-58AE-2D4A-A54A-F35FD52A5E54}" type="slidenum">
              <a:rPr lang="pt-PT" sz="1200" u="none"/>
              <a:pPr eaLnBrk="1" hangingPunct="1"/>
              <a:t>9</a:t>
            </a:fld>
            <a:endParaRPr lang="pt-PT" sz="1200" u="none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CAA6547-E9A4-F744-8BEF-FA6069968D35}" type="slidenum">
              <a:rPr lang="pt-PT" sz="1200" u="none"/>
              <a:pPr eaLnBrk="1" hangingPunct="1"/>
              <a:t>10</a:t>
            </a:fld>
            <a:endParaRPr lang="pt-PT" sz="1200" u="none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118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06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426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715375" cy="762000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8686800" cy="23241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3848100"/>
            <a:ext cx="8686800" cy="23241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/>
              <a:t>Material de suporte às aulas de Redes de Computadores de J. Legatheaux Martins  –  Copyright DI - FCT/ UNL 	           –  Aplicaç</a:t>
            </a:r>
            <a:r>
              <a:rPr lang="pt-PT" altLang="ja-JP">
                <a:ea typeface="ヒラギノ角ゴ Pro W3" charset="0"/>
                <a:cs typeface="ヒラギノ角ゴ Pro W3" charset="0"/>
              </a:rPr>
              <a:t>ões Internet</a:t>
            </a:r>
            <a:r>
              <a:rPr lang="pt-PT">
                <a:ea typeface="ヒラギノ角ゴ Pro W3" charset="0"/>
                <a:cs typeface="ヒラギノ角ゴ Pro W3" charset="0"/>
              </a:rPr>
              <a:t>  /   </a:t>
            </a:r>
            <a:fld id="{21AC9F65-8DA9-F94F-A381-687D8D14127E}" type="slidenum">
              <a:rPr lang="pt-PT">
                <a:ea typeface="ヒラギノ角ゴ Pro W3" charset="0"/>
                <a:cs typeface="ヒラギノ角ゴ Pro W3" charset="0"/>
              </a:rPr>
              <a:pPr/>
              <a:t>‹#›</a:t>
            </a:fld>
            <a:endParaRPr lang="pt-PT"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172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80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62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57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058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127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58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123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417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334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2.emf"/><Relationship Id="rId6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2.emf"/><Relationship Id="rId5" Type="http://schemas.openxmlformats.org/officeDocument/2006/relationships/oleObject" Target="../embeddings/oleObject4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3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39523"/>
            <a:ext cx="7772400" cy="3492851"/>
          </a:xfrm>
        </p:spPr>
        <p:txBody>
          <a:bodyPr>
            <a:normAutofit/>
          </a:bodyPr>
          <a:lstStyle/>
          <a:p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REDES DE COMPUTADORES</a:t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AS APLICAÇÕES</a:t>
            </a: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(Parte 3</a:t>
            </a: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)</a:t>
            </a:r>
            <a:endParaRPr lang="pt-PT" sz="3600" cap="none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732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A árvore dos domínios</a:t>
            </a:r>
          </a:p>
        </p:txBody>
      </p:sp>
      <p:sp>
        <p:nvSpPr>
          <p:cNvPr id="31748" name="Oval 3"/>
          <p:cNvSpPr>
            <a:spLocks noChangeArrowheads="1"/>
          </p:cNvSpPr>
          <p:nvPr/>
        </p:nvSpPr>
        <p:spPr bwMode="auto">
          <a:xfrm>
            <a:off x="3984625" y="1524000"/>
            <a:ext cx="977900" cy="444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Oval 4"/>
          <p:cNvSpPr>
            <a:spLocks noChangeArrowheads="1"/>
          </p:cNvSpPr>
          <p:nvPr/>
        </p:nvSpPr>
        <p:spPr bwMode="auto">
          <a:xfrm>
            <a:off x="2079625" y="2438400"/>
            <a:ext cx="977900" cy="444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Oval 5"/>
          <p:cNvSpPr>
            <a:spLocks noChangeArrowheads="1"/>
          </p:cNvSpPr>
          <p:nvPr/>
        </p:nvSpPr>
        <p:spPr bwMode="auto">
          <a:xfrm>
            <a:off x="557213" y="3276600"/>
            <a:ext cx="977900" cy="444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1" name="Oval 6"/>
          <p:cNvSpPr>
            <a:spLocks noChangeArrowheads="1"/>
          </p:cNvSpPr>
          <p:nvPr/>
        </p:nvSpPr>
        <p:spPr bwMode="auto">
          <a:xfrm>
            <a:off x="3298825" y="2438400"/>
            <a:ext cx="977900" cy="444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2" name="Oval 7"/>
          <p:cNvSpPr>
            <a:spLocks noChangeArrowheads="1"/>
          </p:cNvSpPr>
          <p:nvPr/>
        </p:nvSpPr>
        <p:spPr bwMode="auto">
          <a:xfrm>
            <a:off x="4746625" y="2438400"/>
            <a:ext cx="977900" cy="444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Oval 8"/>
          <p:cNvSpPr>
            <a:spLocks noChangeArrowheads="1"/>
          </p:cNvSpPr>
          <p:nvPr/>
        </p:nvSpPr>
        <p:spPr bwMode="auto">
          <a:xfrm>
            <a:off x="7183438" y="2438400"/>
            <a:ext cx="977900" cy="444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Oval 9"/>
          <p:cNvSpPr>
            <a:spLocks noChangeArrowheads="1"/>
          </p:cNvSpPr>
          <p:nvPr/>
        </p:nvSpPr>
        <p:spPr bwMode="auto">
          <a:xfrm>
            <a:off x="6270625" y="3276600"/>
            <a:ext cx="976313" cy="444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Oval 10"/>
          <p:cNvSpPr>
            <a:spLocks noChangeArrowheads="1"/>
          </p:cNvSpPr>
          <p:nvPr/>
        </p:nvSpPr>
        <p:spPr bwMode="auto">
          <a:xfrm>
            <a:off x="7945438" y="3276600"/>
            <a:ext cx="977900" cy="444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6" name="Oval 11"/>
          <p:cNvSpPr>
            <a:spLocks noChangeArrowheads="1"/>
          </p:cNvSpPr>
          <p:nvPr/>
        </p:nvSpPr>
        <p:spPr bwMode="auto">
          <a:xfrm>
            <a:off x="7488238" y="3886200"/>
            <a:ext cx="977900" cy="444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7036" name="Oval 12"/>
          <p:cNvSpPr>
            <a:spLocks noChangeArrowheads="1"/>
          </p:cNvSpPr>
          <p:nvPr/>
        </p:nvSpPr>
        <p:spPr bwMode="auto">
          <a:xfrm>
            <a:off x="6880225" y="5486400"/>
            <a:ext cx="976313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bg2"/>
            </a:solidFill>
            <a:round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57037" name="Oval 13"/>
          <p:cNvSpPr>
            <a:spLocks noChangeArrowheads="1"/>
          </p:cNvSpPr>
          <p:nvPr/>
        </p:nvSpPr>
        <p:spPr bwMode="auto">
          <a:xfrm>
            <a:off x="1700213" y="4038600"/>
            <a:ext cx="976312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bg2"/>
            </a:solidFill>
            <a:round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Rectangle 15"/>
          <p:cNvSpPr>
            <a:spLocks noChangeArrowheads="1"/>
          </p:cNvSpPr>
          <p:nvPr/>
        </p:nvSpPr>
        <p:spPr bwMode="auto">
          <a:xfrm>
            <a:off x="1601788" y="5822950"/>
            <a:ext cx="4597738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 dirty="0">
                <a:latin typeface="Tw Cen MT"/>
                <a:cs typeface="Tw Cen MT"/>
              </a:rPr>
              <a:t>Leaf node, </a:t>
            </a:r>
            <a:r>
              <a:rPr lang="en-US" sz="1400" b="1" u="none" dirty="0" err="1">
                <a:latin typeface="Tw Cen MT"/>
                <a:cs typeface="Tw Cen MT"/>
              </a:rPr>
              <a:t>geralmente</a:t>
            </a:r>
            <a:r>
              <a:rPr lang="en-US" sz="1400" b="1" u="none" dirty="0">
                <a:latin typeface="Tw Cen MT"/>
                <a:cs typeface="Tw Cen MT"/>
              </a:rPr>
              <a:t> </a:t>
            </a:r>
            <a:r>
              <a:rPr lang="en-US" sz="1400" b="1" u="none" dirty="0" err="1">
                <a:latin typeface="Tw Cen MT"/>
                <a:cs typeface="Tw Cen MT"/>
              </a:rPr>
              <a:t>corresponde</a:t>
            </a:r>
            <a:r>
              <a:rPr lang="en-US" sz="1400" b="1" u="none" dirty="0">
                <a:latin typeface="Tw Cen MT"/>
                <a:cs typeface="Tw Cen MT"/>
              </a:rPr>
              <a:t> a um </a:t>
            </a:r>
            <a:r>
              <a:rPr lang="en-US" sz="1400" b="1" u="none" dirty="0" err="1">
                <a:latin typeface="Tw Cen MT"/>
                <a:cs typeface="Tw Cen MT"/>
              </a:rPr>
              <a:t>nome</a:t>
            </a:r>
            <a:r>
              <a:rPr lang="en-US" sz="1400" b="1" u="none" dirty="0">
                <a:latin typeface="Tw Cen MT"/>
                <a:cs typeface="Tw Cen MT"/>
              </a:rPr>
              <a:t> de um host</a:t>
            </a:r>
          </a:p>
        </p:txBody>
      </p:sp>
      <p:sp>
        <p:nvSpPr>
          <p:cNvPr id="31761" name="Line 16"/>
          <p:cNvSpPr>
            <a:spLocks noChangeShapeType="1"/>
          </p:cNvSpPr>
          <p:nvPr/>
        </p:nvSpPr>
        <p:spPr bwMode="auto">
          <a:xfrm flipH="1">
            <a:off x="2606675" y="1974850"/>
            <a:ext cx="1905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2" name="Line 17"/>
          <p:cNvSpPr>
            <a:spLocks noChangeShapeType="1"/>
          </p:cNvSpPr>
          <p:nvPr/>
        </p:nvSpPr>
        <p:spPr bwMode="auto">
          <a:xfrm flipH="1">
            <a:off x="3825875" y="197485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3" name="Line 18"/>
          <p:cNvSpPr>
            <a:spLocks noChangeShapeType="1"/>
          </p:cNvSpPr>
          <p:nvPr/>
        </p:nvSpPr>
        <p:spPr bwMode="auto">
          <a:xfrm>
            <a:off x="4511675" y="197485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Line 19"/>
          <p:cNvSpPr>
            <a:spLocks noChangeShapeType="1"/>
          </p:cNvSpPr>
          <p:nvPr/>
        </p:nvSpPr>
        <p:spPr bwMode="auto">
          <a:xfrm flipH="1">
            <a:off x="3063875" y="288925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Oval 20"/>
          <p:cNvSpPr>
            <a:spLocks noChangeArrowheads="1"/>
          </p:cNvSpPr>
          <p:nvPr/>
        </p:nvSpPr>
        <p:spPr bwMode="auto">
          <a:xfrm>
            <a:off x="2613025" y="3276600"/>
            <a:ext cx="977900" cy="444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6" name="Oval 21"/>
          <p:cNvSpPr>
            <a:spLocks noChangeArrowheads="1"/>
          </p:cNvSpPr>
          <p:nvPr/>
        </p:nvSpPr>
        <p:spPr bwMode="auto">
          <a:xfrm>
            <a:off x="3984625" y="3276600"/>
            <a:ext cx="977900" cy="444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7" name="Line 22"/>
          <p:cNvSpPr>
            <a:spLocks noChangeShapeType="1"/>
          </p:cNvSpPr>
          <p:nvPr/>
        </p:nvSpPr>
        <p:spPr bwMode="auto">
          <a:xfrm>
            <a:off x="3825875" y="2889250"/>
            <a:ext cx="609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8" name="Line 23"/>
          <p:cNvSpPr>
            <a:spLocks noChangeShapeType="1"/>
          </p:cNvSpPr>
          <p:nvPr/>
        </p:nvSpPr>
        <p:spPr bwMode="auto">
          <a:xfrm flipH="1">
            <a:off x="1008063" y="2889250"/>
            <a:ext cx="1598612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9" name="Line 24"/>
          <p:cNvSpPr>
            <a:spLocks noChangeShapeType="1"/>
          </p:cNvSpPr>
          <p:nvPr/>
        </p:nvSpPr>
        <p:spPr bwMode="auto">
          <a:xfrm>
            <a:off x="1008063" y="3727450"/>
            <a:ext cx="1217612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0" name="Line 25"/>
          <p:cNvSpPr>
            <a:spLocks noChangeShapeType="1"/>
          </p:cNvSpPr>
          <p:nvPr/>
        </p:nvSpPr>
        <p:spPr bwMode="auto">
          <a:xfrm>
            <a:off x="4511675" y="1974850"/>
            <a:ext cx="3122613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1" name="Line 26"/>
          <p:cNvSpPr>
            <a:spLocks noChangeShapeType="1"/>
          </p:cNvSpPr>
          <p:nvPr/>
        </p:nvSpPr>
        <p:spPr bwMode="auto">
          <a:xfrm flipH="1">
            <a:off x="6797675" y="2889250"/>
            <a:ext cx="912813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2" name="Line 27"/>
          <p:cNvSpPr>
            <a:spLocks noChangeShapeType="1"/>
          </p:cNvSpPr>
          <p:nvPr/>
        </p:nvSpPr>
        <p:spPr bwMode="auto">
          <a:xfrm>
            <a:off x="7710488" y="2889250"/>
            <a:ext cx="762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3" name="Line 28"/>
          <p:cNvSpPr>
            <a:spLocks noChangeShapeType="1"/>
          </p:cNvSpPr>
          <p:nvPr/>
        </p:nvSpPr>
        <p:spPr bwMode="auto">
          <a:xfrm flipH="1">
            <a:off x="7939088" y="3727450"/>
            <a:ext cx="5334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4" name="Line 29"/>
          <p:cNvSpPr>
            <a:spLocks noChangeShapeType="1"/>
          </p:cNvSpPr>
          <p:nvPr/>
        </p:nvSpPr>
        <p:spPr bwMode="auto">
          <a:xfrm flipH="1">
            <a:off x="7329488" y="433705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5" name="Rectangle 30"/>
          <p:cNvSpPr>
            <a:spLocks noChangeArrowheads="1"/>
          </p:cNvSpPr>
          <p:nvPr/>
        </p:nvSpPr>
        <p:spPr bwMode="auto">
          <a:xfrm>
            <a:off x="4343400" y="1371600"/>
            <a:ext cx="28575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3200" b="1" u="none">
                <a:latin typeface="Times New Roman" charset="0"/>
              </a:rPr>
              <a:t>.</a:t>
            </a:r>
          </a:p>
        </p:txBody>
      </p:sp>
      <p:sp>
        <p:nvSpPr>
          <p:cNvPr id="31776" name="Rectangle 31"/>
          <p:cNvSpPr>
            <a:spLocks noChangeArrowheads="1"/>
          </p:cNvSpPr>
          <p:nvPr/>
        </p:nvSpPr>
        <p:spPr bwMode="auto">
          <a:xfrm>
            <a:off x="2362200" y="2546350"/>
            <a:ext cx="420688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net</a:t>
            </a:r>
          </a:p>
        </p:txBody>
      </p:sp>
      <p:sp>
        <p:nvSpPr>
          <p:cNvPr id="31777" name="Rectangle 32"/>
          <p:cNvSpPr>
            <a:spLocks noChangeArrowheads="1"/>
          </p:cNvSpPr>
          <p:nvPr/>
        </p:nvSpPr>
        <p:spPr bwMode="auto">
          <a:xfrm>
            <a:off x="763588" y="3384550"/>
            <a:ext cx="519112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rccn</a:t>
            </a:r>
          </a:p>
        </p:txBody>
      </p:sp>
      <p:sp>
        <p:nvSpPr>
          <p:cNvPr id="31778" name="Rectangle 33"/>
          <p:cNvSpPr>
            <a:spLocks noChangeArrowheads="1"/>
          </p:cNvSpPr>
          <p:nvPr/>
        </p:nvSpPr>
        <p:spPr bwMode="auto">
          <a:xfrm>
            <a:off x="1982788" y="4146550"/>
            <a:ext cx="5588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news</a:t>
            </a:r>
          </a:p>
        </p:txBody>
      </p:sp>
      <p:sp>
        <p:nvSpPr>
          <p:cNvPr id="31779" name="Rectangle 34"/>
          <p:cNvSpPr>
            <a:spLocks noChangeArrowheads="1"/>
          </p:cNvSpPr>
          <p:nvPr/>
        </p:nvSpPr>
        <p:spPr bwMode="auto">
          <a:xfrm>
            <a:off x="3581400" y="2514600"/>
            <a:ext cx="382588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uk</a:t>
            </a:r>
          </a:p>
        </p:txBody>
      </p:sp>
      <p:sp>
        <p:nvSpPr>
          <p:cNvPr id="31780" name="Rectangle 35"/>
          <p:cNvSpPr>
            <a:spLocks noChangeArrowheads="1"/>
          </p:cNvSpPr>
          <p:nvPr/>
        </p:nvSpPr>
        <p:spPr bwMode="auto">
          <a:xfrm>
            <a:off x="2895600" y="3384550"/>
            <a:ext cx="352425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ac</a:t>
            </a:r>
          </a:p>
        </p:txBody>
      </p:sp>
      <p:sp>
        <p:nvSpPr>
          <p:cNvPr id="31781" name="Rectangle 36"/>
          <p:cNvSpPr>
            <a:spLocks noChangeArrowheads="1"/>
          </p:cNvSpPr>
          <p:nvPr/>
        </p:nvSpPr>
        <p:spPr bwMode="auto">
          <a:xfrm>
            <a:off x="4343400" y="3308350"/>
            <a:ext cx="352425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co</a:t>
            </a:r>
          </a:p>
        </p:txBody>
      </p:sp>
      <p:sp>
        <p:nvSpPr>
          <p:cNvPr id="31782" name="Rectangle 37"/>
          <p:cNvSpPr>
            <a:spLocks noChangeArrowheads="1"/>
          </p:cNvSpPr>
          <p:nvPr/>
        </p:nvSpPr>
        <p:spPr bwMode="auto">
          <a:xfrm>
            <a:off x="5029200" y="2546350"/>
            <a:ext cx="322263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fr</a:t>
            </a:r>
          </a:p>
        </p:txBody>
      </p:sp>
      <p:sp>
        <p:nvSpPr>
          <p:cNvPr id="31783" name="Rectangle 38"/>
          <p:cNvSpPr>
            <a:spLocks noChangeArrowheads="1"/>
          </p:cNvSpPr>
          <p:nvPr/>
        </p:nvSpPr>
        <p:spPr bwMode="auto">
          <a:xfrm>
            <a:off x="7542213" y="2470150"/>
            <a:ext cx="342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pt</a:t>
            </a:r>
          </a:p>
        </p:txBody>
      </p:sp>
      <p:sp>
        <p:nvSpPr>
          <p:cNvPr id="31784" name="Rectangle 39"/>
          <p:cNvSpPr>
            <a:spLocks noChangeArrowheads="1"/>
          </p:cNvSpPr>
          <p:nvPr/>
        </p:nvSpPr>
        <p:spPr bwMode="auto">
          <a:xfrm>
            <a:off x="6553200" y="3308350"/>
            <a:ext cx="460375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ana</a:t>
            </a:r>
          </a:p>
        </p:txBody>
      </p:sp>
      <p:sp>
        <p:nvSpPr>
          <p:cNvPr id="31785" name="Rectangle 40"/>
          <p:cNvSpPr>
            <a:spLocks noChangeArrowheads="1"/>
          </p:cNvSpPr>
          <p:nvPr/>
        </p:nvSpPr>
        <p:spPr bwMode="auto">
          <a:xfrm>
            <a:off x="8304213" y="3308350"/>
            <a:ext cx="4318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unl</a:t>
            </a:r>
          </a:p>
        </p:txBody>
      </p:sp>
      <p:sp>
        <p:nvSpPr>
          <p:cNvPr id="31786" name="Rectangle 41"/>
          <p:cNvSpPr>
            <a:spLocks noChangeArrowheads="1"/>
          </p:cNvSpPr>
          <p:nvPr/>
        </p:nvSpPr>
        <p:spPr bwMode="auto">
          <a:xfrm>
            <a:off x="7770813" y="3994150"/>
            <a:ext cx="3810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fct</a:t>
            </a:r>
          </a:p>
        </p:txBody>
      </p:sp>
      <p:sp>
        <p:nvSpPr>
          <p:cNvPr id="31787" name="Rectangle 42"/>
          <p:cNvSpPr>
            <a:spLocks noChangeArrowheads="1"/>
          </p:cNvSpPr>
          <p:nvPr/>
        </p:nvSpPr>
        <p:spPr bwMode="auto">
          <a:xfrm>
            <a:off x="7008813" y="5518150"/>
            <a:ext cx="569912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www</a:t>
            </a:r>
          </a:p>
        </p:txBody>
      </p:sp>
      <p:sp>
        <p:nvSpPr>
          <p:cNvPr id="31788" name="Oval 43"/>
          <p:cNvSpPr>
            <a:spLocks noChangeArrowheads="1"/>
          </p:cNvSpPr>
          <p:nvPr/>
        </p:nvSpPr>
        <p:spPr bwMode="auto">
          <a:xfrm>
            <a:off x="557213" y="2438400"/>
            <a:ext cx="977900" cy="444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89" name="Rectangle 44"/>
          <p:cNvSpPr>
            <a:spLocks noChangeArrowheads="1"/>
          </p:cNvSpPr>
          <p:nvPr/>
        </p:nvSpPr>
        <p:spPr bwMode="auto">
          <a:xfrm>
            <a:off x="763588" y="2470150"/>
            <a:ext cx="455253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dirty="0" err="1" smtClean="0">
                <a:latin typeface="Times New Roman" charset="0"/>
              </a:rPr>
              <a:t>gov</a:t>
            </a:r>
            <a:endParaRPr lang="en-US" sz="1400" b="1" u="none" dirty="0">
              <a:latin typeface="Times New Roman" charset="0"/>
            </a:endParaRPr>
          </a:p>
        </p:txBody>
      </p:sp>
      <p:sp>
        <p:nvSpPr>
          <p:cNvPr id="31790" name="Line 45"/>
          <p:cNvSpPr>
            <a:spLocks noChangeShapeType="1"/>
          </p:cNvSpPr>
          <p:nvPr/>
        </p:nvSpPr>
        <p:spPr bwMode="auto">
          <a:xfrm flipV="1">
            <a:off x="1084263" y="1974850"/>
            <a:ext cx="3427412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91" name="Rectangle 46"/>
          <p:cNvSpPr>
            <a:spLocks noChangeArrowheads="1"/>
          </p:cNvSpPr>
          <p:nvPr/>
        </p:nvSpPr>
        <p:spPr bwMode="auto">
          <a:xfrm>
            <a:off x="6096000" y="2470150"/>
            <a:ext cx="7620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……….</a:t>
            </a:r>
          </a:p>
        </p:txBody>
      </p:sp>
      <p:sp>
        <p:nvSpPr>
          <p:cNvPr id="31792" name="Rectangle 47"/>
          <p:cNvSpPr>
            <a:spLocks noChangeArrowheads="1"/>
          </p:cNvSpPr>
          <p:nvPr/>
        </p:nvSpPr>
        <p:spPr bwMode="auto">
          <a:xfrm>
            <a:off x="1601788" y="2470150"/>
            <a:ext cx="4064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….</a:t>
            </a:r>
          </a:p>
        </p:txBody>
      </p:sp>
      <p:sp>
        <p:nvSpPr>
          <p:cNvPr id="31793" name="Oval 48"/>
          <p:cNvSpPr>
            <a:spLocks noChangeArrowheads="1"/>
          </p:cNvSpPr>
          <p:nvPr/>
        </p:nvSpPr>
        <p:spPr bwMode="auto">
          <a:xfrm>
            <a:off x="6727825" y="4648200"/>
            <a:ext cx="976313" cy="444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94" name="Rectangle 49"/>
          <p:cNvSpPr>
            <a:spLocks noChangeArrowheads="1"/>
          </p:cNvSpPr>
          <p:nvPr/>
        </p:nvSpPr>
        <p:spPr bwMode="auto">
          <a:xfrm>
            <a:off x="7085013" y="4756150"/>
            <a:ext cx="331787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di</a:t>
            </a:r>
          </a:p>
        </p:txBody>
      </p:sp>
      <p:sp>
        <p:nvSpPr>
          <p:cNvPr id="31795" name="Line 50"/>
          <p:cNvSpPr>
            <a:spLocks noChangeShapeType="1"/>
          </p:cNvSpPr>
          <p:nvPr/>
        </p:nvSpPr>
        <p:spPr bwMode="auto">
          <a:xfrm>
            <a:off x="7253288" y="5099050"/>
            <a:ext cx="152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96" name="Rectangle 51"/>
          <p:cNvSpPr>
            <a:spLocks noChangeArrowheads="1"/>
          </p:cNvSpPr>
          <p:nvPr/>
        </p:nvSpPr>
        <p:spPr bwMode="auto">
          <a:xfrm>
            <a:off x="2743200" y="1447800"/>
            <a:ext cx="1166813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Root domain</a:t>
            </a:r>
          </a:p>
        </p:txBody>
      </p:sp>
      <p:sp>
        <p:nvSpPr>
          <p:cNvPr id="31797" name="Rectangle 52"/>
          <p:cNvSpPr>
            <a:spLocks noChangeArrowheads="1"/>
          </p:cNvSpPr>
          <p:nvPr/>
        </p:nvSpPr>
        <p:spPr bwMode="auto">
          <a:xfrm>
            <a:off x="7086600" y="1905000"/>
            <a:ext cx="18288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Top Level Domains</a:t>
            </a:r>
          </a:p>
        </p:txBody>
      </p:sp>
      <p:sp>
        <p:nvSpPr>
          <p:cNvPr id="54" name="Rounded Rectangle 54"/>
          <p:cNvSpPr>
            <a:spLocks noChangeArrowheads="1"/>
          </p:cNvSpPr>
          <p:nvPr/>
        </p:nvSpPr>
        <p:spPr bwMode="auto">
          <a:xfrm>
            <a:off x="222262" y="2348307"/>
            <a:ext cx="8250226" cy="642937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9966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971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6000" dirty="0">
                <a:latin typeface="Tw Cen MT"/>
                <a:ea typeface="ＭＳ Ｐゴシック" charset="0"/>
                <a:cs typeface="Tw Cen MT"/>
              </a:rPr>
              <a:t>Sintaxe dos nomes  DNS</a:t>
            </a:r>
          </a:p>
        </p:txBody>
      </p:sp>
      <p:sp>
        <p:nvSpPr>
          <p:cNvPr id="33796" name="Text Box 3"/>
          <p:cNvSpPr txBox="1">
            <a:spLocks noChangeArrowheads="1"/>
          </p:cNvSpPr>
          <p:nvPr/>
        </p:nvSpPr>
        <p:spPr bwMode="auto">
          <a:xfrm>
            <a:off x="685800" y="1676400"/>
            <a:ext cx="8001000" cy="5176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PT" u="none" dirty="0">
                <a:latin typeface="Tw Cen MT"/>
                <a:cs typeface="Tw Cen MT"/>
              </a:rPr>
              <a:t>São construídos de baixo para cima</a:t>
            </a:r>
          </a:p>
          <a:p>
            <a:pPr>
              <a:lnSpc>
                <a:spcPct val="90000"/>
              </a:lnSpc>
            </a:pPr>
            <a:endParaRPr lang="pt-PT" u="none" dirty="0">
              <a:latin typeface="Tw Cen MT"/>
              <a:cs typeface="Tw Cen MT"/>
            </a:endParaRPr>
          </a:p>
          <a:p>
            <a:pPr>
              <a:lnSpc>
                <a:spcPct val="90000"/>
              </a:lnSpc>
            </a:pPr>
            <a:r>
              <a:rPr lang="pt-PT" u="none" dirty="0">
                <a:latin typeface="Tw Cen MT"/>
                <a:cs typeface="Tw Cen MT"/>
              </a:rPr>
              <a:t>Um </a:t>
            </a:r>
            <a:r>
              <a:rPr lang="ja-JP" altLang="pt-PT" u="none" dirty="0">
                <a:latin typeface="Tw Cen MT"/>
                <a:cs typeface="Tw Cen MT"/>
              </a:rPr>
              <a:t>“</a:t>
            </a:r>
            <a:r>
              <a:rPr lang="pt-PT" i="1" u="none" dirty="0" err="1">
                <a:latin typeface="Tw Cen MT"/>
                <a:cs typeface="Tw Cen MT"/>
              </a:rPr>
              <a:t>fully</a:t>
            </a:r>
            <a:r>
              <a:rPr lang="pt-PT" i="1" u="none" dirty="0">
                <a:latin typeface="Tw Cen MT"/>
                <a:cs typeface="Tw Cen MT"/>
              </a:rPr>
              <a:t> </a:t>
            </a:r>
            <a:r>
              <a:rPr lang="pt-PT" i="1" u="none" dirty="0" err="1">
                <a:latin typeface="Tw Cen MT"/>
                <a:cs typeface="Tw Cen MT"/>
              </a:rPr>
              <a:t>qualified</a:t>
            </a:r>
            <a:r>
              <a:rPr lang="pt-PT" i="1" u="none" dirty="0">
                <a:latin typeface="Tw Cen MT"/>
                <a:cs typeface="Tw Cen MT"/>
              </a:rPr>
              <a:t> </a:t>
            </a:r>
            <a:r>
              <a:rPr lang="pt-PT" i="1" u="none" dirty="0" err="1">
                <a:latin typeface="Tw Cen MT"/>
                <a:cs typeface="Tw Cen MT"/>
              </a:rPr>
              <a:t>domain</a:t>
            </a:r>
            <a:r>
              <a:rPr lang="pt-PT" i="1" u="none" dirty="0">
                <a:latin typeface="Tw Cen MT"/>
                <a:cs typeface="Tw Cen MT"/>
              </a:rPr>
              <a:t> </a:t>
            </a:r>
            <a:r>
              <a:rPr lang="pt-PT" i="1" u="none" dirty="0" err="1">
                <a:latin typeface="Tw Cen MT"/>
                <a:cs typeface="Tw Cen MT"/>
              </a:rPr>
              <a:t>name</a:t>
            </a:r>
            <a:r>
              <a:rPr lang="ja-JP" altLang="pt-PT" u="none" dirty="0">
                <a:latin typeface="Tw Cen MT"/>
                <a:cs typeface="Tw Cen MT"/>
              </a:rPr>
              <a:t>”</a:t>
            </a:r>
            <a:r>
              <a:rPr lang="pt-PT" u="none" dirty="0">
                <a:latin typeface="Tw Cen MT"/>
                <a:cs typeface="Tw Cen MT"/>
              </a:rPr>
              <a:t> termina sempre num ponto (que se pode omitir quando não há dúvidas de interpretação)</a:t>
            </a:r>
          </a:p>
          <a:p>
            <a:pPr>
              <a:lnSpc>
                <a:spcPct val="90000"/>
              </a:lnSpc>
            </a:pPr>
            <a:endParaRPr lang="pt-PT" u="none" dirty="0">
              <a:latin typeface="Tw Cen MT"/>
              <a:cs typeface="Tw Cen MT"/>
            </a:endParaRPr>
          </a:p>
          <a:p>
            <a:pPr>
              <a:lnSpc>
                <a:spcPct val="90000"/>
              </a:lnSpc>
            </a:pPr>
            <a:endParaRPr lang="pt-PT" u="none" dirty="0">
              <a:latin typeface="Tw Cen MT"/>
              <a:cs typeface="Tw Cen MT"/>
            </a:endParaRPr>
          </a:p>
          <a:p>
            <a:pPr>
              <a:lnSpc>
                <a:spcPct val="90000"/>
              </a:lnSpc>
            </a:pPr>
            <a:r>
              <a:rPr lang="pt-PT" u="none" dirty="0">
                <a:latin typeface="Tw Cen MT"/>
                <a:cs typeface="Tw Cen MT"/>
              </a:rPr>
              <a:t>Exemplo:</a:t>
            </a:r>
          </a:p>
          <a:p>
            <a:pPr>
              <a:lnSpc>
                <a:spcPct val="90000"/>
              </a:lnSpc>
            </a:pPr>
            <a:endParaRPr lang="pt-PT" u="none" dirty="0">
              <a:latin typeface="Tw Cen MT"/>
              <a:cs typeface="Tw Cen MT"/>
            </a:endParaRPr>
          </a:p>
          <a:p>
            <a:pPr>
              <a:lnSpc>
                <a:spcPct val="90000"/>
              </a:lnSpc>
            </a:pPr>
            <a:r>
              <a:rPr lang="pt-PT" u="none" dirty="0">
                <a:latin typeface="Tw Cen MT"/>
                <a:cs typeface="Tw Cen MT"/>
              </a:rPr>
              <a:t>		</a:t>
            </a:r>
            <a:r>
              <a:rPr lang="pt-PT" u="none" dirty="0" err="1">
                <a:latin typeface="Tw Cen MT"/>
                <a:cs typeface="Tw Cen MT"/>
              </a:rPr>
              <a:t>www</a:t>
            </a:r>
            <a:r>
              <a:rPr lang="pt-PT" u="none" dirty="0">
                <a:latin typeface="Tw Cen MT"/>
                <a:cs typeface="Tw Cen MT"/>
              </a:rPr>
              <a:t> . </a:t>
            </a:r>
            <a:r>
              <a:rPr lang="pt-PT" u="none" dirty="0" err="1">
                <a:latin typeface="Tw Cen MT"/>
                <a:cs typeface="Tw Cen MT"/>
              </a:rPr>
              <a:t>di</a:t>
            </a:r>
            <a:r>
              <a:rPr lang="pt-PT" u="none" dirty="0">
                <a:latin typeface="Tw Cen MT"/>
                <a:cs typeface="Tw Cen MT"/>
              </a:rPr>
              <a:t> . </a:t>
            </a:r>
            <a:r>
              <a:rPr lang="pt-PT" u="none" dirty="0" err="1">
                <a:latin typeface="Tw Cen MT"/>
                <a:cs typeface="Tw Cen MT"/>
              </a:rPr>
              <a:t>fct</a:t>
            </a:r>
            <a:r>
              <a:rPr lang="pt-PT" u="none" dirty="0">
                <a:latin typeface="Tw Cen MT"/>
                <a:cs typeface="Tw Cen MT"/>
              </a:rPr>
              <a:t> . </a:t>
            </a:r>
            <a:r>
              <a:rPr lang="pt-PT" u="none" dirty="0" err="1">
                <a:latin typeface="Tw Cen MT"/>
                <a:cs typeface="Tw Cen MT"/>
              </a:rPr>
              <a:t>unl</a:t>
            </a:r>
            <a:r>
              <a:rPr lang="pt-PT" u="none" dirty="0">
                <a:latin typeface="Tw Cen MT"/>
                <a:cs typeface="Tw Cen MT"/>
              </a:rPr>
              <a:t> . </a:t>
            </a:r>
            <a:r>
              <a:rPr lang="pt-PT" u="none" dirty="0" err="1">
                <a:latin typeface="Tw Cen MT"/>
                <a:cs typeface="Tw Cen MT"/>
              </a:rPr>
              <a:t>pt</a:t>
            </a:r>
            <a:r>
              <a:rPr lang="pt-PT" u="none" dirty="0">
                <a:latin typeface="Tw Cen MT"/>
                <a:cs typeface="Tw Cen MT"/>
              </a:rPr>
              <a:t> .</a:t>
            </a:r>
          </a:p>
          <a:p>
            <a:pPr>
              <a:lnSpc>
                <a:spcPct val="90000"/>
              </a:lnSpc>
            </a:pPr>
            <a:endParaRPr lang="pt-PT" u="none" dirty="0">
              <a:latin typeface="Tw Cen MT"/>
              <a:cs typeface="Tw Cen MT"/>
            </a:endParaRPr>
          </a:p>
          <a:p>
            <a:pPr>
              <a:lnSpc>
                <a:spcPct val="90000"/>
              </a:lnSpc>
            </a:pPr>
            <a:endParaRPr lang="pt-PT" u="none" dirty="0">
              <a:latin typeface="Tw Cen MT"/>
              <a:cs typeface="Tw Cen MT"/>
            </a:endParaRPr>
          </a:p>
          <a:p>
            <a:pPr>
              <a:lnSpc>
                <a:spcPct val="90000"/>
              </a:lnSpc>
            </a:pPr>
            <a:r>
              <a:rPr lang="pt-PT" u="none" dirty="0">
                <a:latin typeface="Tw Cen MT"/>
                <a:cs typeface="Tw Cen MT"/>
              </a:rPr>
              <a:t>Nota: os nomes são </a:t>
            </a:r>
            <a:r>
              <a:rPr lang="ja-JP" altLang="pt-PT" u="none" dirty="0">
                <a:latin typeface="Tw Cen MT"/>
                <a:cs typeface="Tw Cen MT"/>
              </a:rPr>
              <a:t>“</a:t>
            </a:r>
            <a:r>
              <a:rPr lang="pt-PT" u="none" dirty="0">
                <a:latin typeface="Tw Cen MT"/>
                <a:cs typeface="Tw Cen MT"/>
              </a:rPr>
              <a:t>case </a:t>
            </a:r>
            <a:r>
              <a:rPr lang="pt-PT" u="none" dirty="0" err="1">
                <a:latin typeface="Tw Cen MT"/>
                <a:cs typeface="Tw Cen MT"/>
              </a:rPr>
              <a:t>insensitive</a:t>
            </a:r>
            <a:r>
              <a:rPr lang="ja-JP" altLang="pt-PT" u="none" dirty="0">
                <a:latin typeface="Tw Cen MT"/>
                <a:cs typeface="Tw Cen MT"/>
              </a:rPr>
              <a:t>”</a:t>
            </a:r>
            <a:r>
              <a:rPr lang="pt-PT" u="none" dirty="0">
                <a:latin typeface="Tw Cen MT"/>
                <a:cs typeface="Tw Cen MT"/>
              </a:rPr>
              <a:t>; cada componente pode ter até 63 caracteres e um nome pode ter até 255 caracteres</a:t>
            </a:r>
          </a:p>
          <a:p>
            <a:pPr>
              <a:lnSpc>
                <a:spcPct val="90000"/>
              </a:lnSpc>
            </a:pPr>
            <a:endParaRPr lang="pt-PT" u="none" dirty="0">
              <a:latin typeface="Tw Cen MT"/>
              <a:cs typeface="Tw Cen MT"/>
            </a:endParaRPr>
          </a:p>
          <a:p>
            <a:pPr eaLnBrk="1" hangingPunct="1"/>
            <a:endParaRPr lang="pt-PT" sz="2800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98854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5400" dirty="0">
                <a:latin typeface="Tw Cen MT"/>
                <a:ea typeface="ＭＳ Ｐゴシック" charset="0"/>
                <a:cs typeface="Tw Cen MT"/>
              </a:rPr>
              <a:t>Servidores DNS</a:t>
            </a:r>
          </a:p>
        </p:txBody>
      </p:sp>
      <p:sp>
        <p:nvSpPr>
          <p:cNvPr id="37892" name="Rectangle 3"/>
          <p:cNvSpPr>
            <a:spLocks noChangeArrowheads="1"/>
          </p:cNvSpPr>
          <p:nvPr/>
        </p:nvSpPr>
        <p:spPr bwMode="auto">
          <a:xfrm>
            <a:off x="4572000" y="1371600"/>
            <a:ext cx="420052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SzPct val="105000"/>
              <a:buFont typeface="Times" charset="0"/>
              <a:buChar char="•"/>
            </a:pPr>
            <a:r>
              <a:rPr lang="pt-PT" sz="2000" b="1" u="none" dirty="0">
                <a:solidFill>
                  <a:srgbClr val="000000"/>
                </a:solidFill>
                <a:latin typeface="Tw Cen MT"/>
                <a:cs typeface="Tw Cen MT"/>
              </a:rPr>
              <a:t>Servidores locais: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742950" lvl="1" indent="-285750">
              <a:spcBef>
                <a:spcPct val="20000"/>
              </a:spcBef>
              <a:buSzPct val="105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Cada ISP, instituição, etc. tem vários servidores locais que são usados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directamente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pelos utilizadores </a:t>
            </a:r>
          </a:p>
          <a:p>
            <a:pPr marL="742950" lvl="1" indent="-285750">
              <a:spcBef>
                <a:spcPct val="20000"/>
              </a:spcBef>
              <a:buSzPct val="105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as </a:t>
            </a:r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queries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DNS dos utilizadores são dirigidas a estes servidores</a:t>
            </a:r>
          </a:p>
          <a:p>
            <a:pPr marL="342900" indent="-342900">
              <a:spcBef>
                <a:spcPct val="20000"/>
              </a:spcBef>
              <a:buSzPct val="105000"/>
              <a:buFont typeface="Times" charset="0"/>
              <a:buChar char="•"/>
            </a:pPr>
            <a:r>
              <a:rPr lang="pt-PT" sz="2000" b="1" u="none" dirty="0">
                <a:solidFill>
                  <a:srgbClr val="000000"/>
                </a:solidFill>
                <a:latin typeface="Tw Cen MT"/>
                <a:cs typeface="Tw Cen MT"/>
              </a:rPr>
              <a:t>Servidores com autoridade: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742950" lvl="1" indent="-285750">
              <a:spcBef>
                <a:spcPct val="20000"/>
              </a:spcBef>
              <a:buSzPct val="105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Conhecem os dados verdadeiros sobre um nome</a:t>
            </a:r>
          </a:p>
          <a:p>
            <a:pPr marL="742950" lvl="1" indent="-285750">
              <a:spcBef>
                <a:spcPct val="20000"/>
              </a:spcBef>
              <a:buSzPct val="105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Os outros servidores podem fazer </a:t>
            </a:r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caching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desses dados</a:t>
            </a:r>
          </a:p>
          <a:p>
            <a:pPr marL="342900" indent="-342900">
              <a:spcBef>
                <a:spcPct val="20000"/>
              </a:spcBef>
              <a:buSzPct val="105000"/>
              <a:buFont typeface="Times" charset="0"/>
              <a:buChar char="•"/>
            </a:pPr>
            <a:r>
              <a:rPr lang="pt-PT" sz="2000" b="1" u="none" dirty="0">
                <a:solidFill>
                  <a:srgbClr val="000000"/>
                </a:solidFill>
                <a:latin typeface="Tw Cen MT"/>
                <a:cs typeface="Tw Cen MT"/>
              </a:rPr>
              <a:t>Servidores ROOT e TLD: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742950" lvl="1" indent="-285750">
              <a:spcBef>
                <a:spcPct val="20000"/>
              </a:spcBef>
              <a:buSzPct val="105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S</a:t>
            </a:r>
            <a:r>
              <a:rPr lang="pt-PT" altLang="ja-JP" sz="1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 servidores autoritários com papéis especiais</a:t>
            </a:r>
            <a:endParaRPr lang="pt-PT" sz="20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</p:txBody>
      </p:sp>
      <p:sp>
        <p:nvSpPr>
          <p:cNvPr id="37893" name="Rectangle 4"/>
          <p:cNvSpPr>
            <a:spLocks noChangeArrowheads="1"/>
          </p:cNvSpPr>
          <p:nvPr/>
        </p:nvSpPr>
        <p:spPr bwMode="auto">
          <a:xfrm>
            <a:off x="381000" y="1371600"/>
            <a:ext cx="42672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SzPct val="105000"/>
              <a:buFont typeface="Times" charset="0"/>
              <a:buChar char="•"/>
            </a:pPr>
            <a:r>
              <a:rPr lang="pt-PT" sz="2000" b="1" u="none" dirty="0">
                <a:solidFill>
                  <a:srgbClr val="000000"/>
                </a:solidFill>
                <a:latin typeface="Tw Cen MT"/>
                <a:cs typeface="Tw Cen MT"/>
              </a:rPr>
              <a:t>Porque não centralizar o DNS? </a:t>
            </a:r>
          </a:p>
          <a:p>
            <a:pPr marL="342900" indent="-342900">
              <a:spcBef>
                <a:spcPct val="20000"/>
              </a:spcBef>
              <a:buSzPct val="105000"/>
              <a:buFont typeface="Times" charset="0"/>
              <a:buChar char="•"/>
            </a:pPr>
            <a:endParaRPr lang="pt-PT" sz="2000" u="none" dirty="0">
              <a:latin typeface="Tw Cen MT"/>
              <a:cs typeface="Tw Cen MT"/>
            </a:endParaRPr>
          </a:p>
          <a:p>
            <a:pPr marL="342900" indent="-342900">
              <a:spcBef>
                <a:spcPct val="20000"/>
              </a:spcBef>
              <a:buSzPct val="105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Concentração do tráfego</a:t>
            </a:r>
          </a:p>
          <a:p>
            <a:pPr marL="342900" indent="-342900">
              <a:spcBef>
                <a:spcPct val="20000"/>
              </a:spcBef>
              <a:buSzPct val="105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Ponto central de falha</a:t>
            </a:r>
          </a:p>
          <a:p>
            <a:pPr marL="342900" indent="-342900">
              <a:spcBef>
                <a:spcPct val="20000"/>
              </a:spcBef>
              <a:buSzPct val="105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Base de dados centralizada distante</a:t>
            </a:r>
          </a:p>
          <a:p>
            <a:pPr marL="342900" indent="-342900">
              <a:spcBef>
                <a:spcPct val="20000"/>
              </a:spcBef>
              <a:buSzPct val="105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Manutenção difícil ou impossível</a:t>
            </a:r>
          </a:p>
          <a:p>
            <a:pPr marL="342900" indent="-342900">
              <a:spcBef>
                <a:spcPct val="20000"/>
              </a:spcBef>
              <a:buSzPct val="105000"/>
              <a:buFont typeface="Times" charset="0"/>
              <a:buChar char="•"/>
            </a:pPr>
            <a:endParaRPr lang="pt-PT" sz="2000" u="none" dirty="0">
              <a:latin typeface="Tw Cen MT"/>
              <a:cs typeface="Tw Cen MT"/>
            </a:endParaRPr>
          </a:p>
          <a:p>
            <a:pPr marL="342900" indent="-342900">
              <a:spcBef>
                <a:spcPct val="20000"/>
              </a:spcBef>
              <a:buSzPct val="105000"/>
              <a:buFont typeface="Times" charset="0"/>
              <a:buChar char="•"/>
            </a:pPr>
            <a:endParaRPr lang="pt-PT" sz="2000" u="none" dirty="0">
              <a:latin typeface="Tw Cen MT"/>
              <a:cs typeface="Tw Cen MT"/>
            </a:endParaRPr>
          </a:p>
          <a:p>
            <a:pPr marL="342900" indent="-342900">
              <a:spcBef>
                <a:spcPct val="20000"/>
              </a:spcBef>
              <a:buSzPct val="105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Nenhum servidor único conhece todos os nomes pois tal não escalaria</a:t>
            </a:r>
          </a:p>
        </p:txBody>
      </p:sp>
    </p:spTree>
    <p:extLst>
      <p:ext uri="{BB962C8B-B14F-4D97-AF65-F5344CB8AC3E}">
        <p14:creationId xmlns:p14="http://schemas.microsoft.com/office/powerpoint/2010/main" val="32708335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222250" y="274638"/>
            <a:ext cx="8638331" cy="1143000"/>
          </a:xfrm>
        </p:spPr>
        <p:txBody>
          <a:bodyPr>
            <a:no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O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Protocolo DNS é cliente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/ servidor</a:t>
            </a:r>
          </a:p>
        </p:txBody>
      </p:sp>
      <p:sp>
        <p:nvSpPr>
          <p:cNvPr id="35844" name="Rectangle 3"/>
          <p:cNvSpPr>
            <a:spLocks noChangeArrowheads="1"/>
          </p:cNvSpPr>
          <p:nvPr/>
        </p:nvSpPr>
        <p:spPr bwMode="auto">
          <a:xfrm>
            <a:off x="1009650" y="2406650"/>
            <a:ext cx="1885950" cy="1206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Rectangle 4"/>
          <p:cNvSpPr>
            <a:spLocks noChangeArrowheads="1"/>
          </p:cNvSpPr>
          <p:nvPr/>
        </p:nvSpPr>
        <p:spPr bwMode="auto">
          <a:xfrm>
            <a:off x="5299075" y="2406650"/>
            <a:ext cx="2168525" cy="3568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Line 5"/>
          <p:cNvSpPr>
            <a:spLocks noChangeShapeType="1"/>
          </p:cNvSpPr>
          <p:nvPr/>
        </p:nvSpPr>
        <p:spPr bwMode="auto">
          <a:xfrm>
            <a:off x="2339975" y="240030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Rectangle 6"/>
          <p:cNvSpPr>
            <a:spLocks noChangeArrowheads="1"/>
          </p:cNvSpPr>
          <p:nvPr/>
        </p:nvSpPr>
        <p:spPr bwMode="auto">
          <a:xfrm>
            <a:off x="1752600" y="1447800"/>
            <a:ext cx="1780982" cy="678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w Cen MT"/>
                <a:cs typeface="Tw Cen MT"/>
              </a:rPr>
              <a:t>rotinas de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w Cen MT"/>
                <a:cs typeface="Tw Cen MT"/>
              </a:rPr>
              <a:t>query aos name 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w Cen MT"/>
                <a:cs typeface="Tw Cen MT"/>
              </a:rPr>
              <a:t>servers, ditas </a:t>
            </a:r>
            <a:r>
              <a:rPr lang="en-US" sz="1400" b="1" i="1" u="none">
                <a:latin typeface="Tw Cen MT"/>
                <a:cs typeface="Tw Cen MT"/>
              </a:rPr>
              <a:t>resolver</a:t>
            </a:r>
          </a:p>
        </p:txBody>
      </p:sp>
      <p:sp>
        <p:nvSpPr>
          <p:cNvPr id="35848" name="Line 7"/>
          <p:cNvSpPr>
            <a:spLocks noChangeShapeType="1"/>
          </p:cNvSpPr>
          <p:nvPr/>
        </p:nvSpPr>
        <p:spPr bwMode="auto">
          <a:xfrm>
            <a:off x="2590800" y="2209800"/>
            <a:ext cx="30163" cy="647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9" name="Line 8"/>
          <p:cNvSpPr>
            <a:spLocks noChangeShapeType="1"/>
          </p:cNvSpPr>
          <p:nvPr/>
        </p:nvSpPr>
        <p:spPr bwMode="auto">
          <a:xfrm>
            <a:off x="5294313" y="4991100"/>
            <a:ext cx="2179637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0" name="Line 9"/>
          <p:cNvSpPr>
            <a:spLocks noChangeShapeType="1"/>
          </p:cNvSpPr>
          <p:nvPr/>
        </p:nvSpPr>
        <p:spPr bwMode="auto">
          <a:xfrm>
            <a:off x="5294313" y="4076700"/>
            <a:ext cx="21796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5851" name="Group 10"/>
          <p:cNvGrpSpPr>
            <a:grpSpLocks/>
          </p:cNvGrpSpPr>
          <p:nvPr/>
        </p:nvGrpSpPr>
        <p:grpSpPr bwMode="auto">
          <a:xfrm>
            <a:off x="3113088" y="2362200"/>
            <a:ext cx="1828800" cy="976313"/>
            <a:chOff x="1871" y="1512"/>
            <a:chExt cx="1248" cy="615"/>
          </a:xfrm>
        </p:grpSpPr>
        <p:sp>
          <p:nvSpPr>
            <p:cNvPr id="35863" name="Line 11"/>
            <p:cNvSpPr>
              <a:spLocks noChangeShapeType="1"/>
            </p:cNvSpPr>
            <p:nvPr/>
          </p:nvSpPr>
          <p:spPr bwMode="auto">
            <a:xfrm>
              <a:off x="1871" y="1776"/>
              <a:ext cx="12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35864" name="Line 12"/>
            <p:cNvSpPr>
              <a:spLocks noChangeShapeType="1"/>
            </p:cNvSpPr>
            <p:nvPr/>
          </p:nvSpPr>
          <p:spPr bwMode="auto">
            <a:xfrm flipH="1">
              <a:off x="1871" y="1920"/>
              <a:ext cx="12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35865" name="Rectangle 13"/>
            <p:cNvSpPr>
              <a:spLocks noChangeArrowheads="1"/>
            </p:cNvSpPr>
            <p:nvPr/>
          </p:nvSpPr>
          <p:spPr bwMode="auto">
            <a:xfrm>
              <a:off x="2203" y="1512"/>
              <a:ext cx="421" cy="1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w Cen MT"/>
                  <a:cs typeface="Tw Cen MT"/>
                </a:rPr>
                <a:t>query</a:t>
              </a:r>
            </a:p>
          </p:txBody>
        </p:sp>
        <p:sp>
          <p:nvSpPr>
            <p:cNvPr id="35866" name="Rectangle 14"/>
            <p:cNvSpPr>
              <a:spLocks noChangeArrowheads="1"/>
            </p:cNvSpPr>
            <p:nvPr/>
          </p:nvSpPr>
          <p:spPr bwMode="auto">
            <a:xfrm>
              <a:off x="2166" y="1944"/>
              <a:ext cx="585" cy="1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w Cen MT"/>
                  <a:cs typeface="Tw Cen MT"/>
                </a:rPr>
                <a:t>response</a:t>
              </a:r>
            </a:p>
          </p:txBody>
        </p:sp>
      </p:grpSp>
      <p:sp>
        <p:nvSpPr>
          <p:cNvPr id="35852" name="Rectangle 15"/>
          <p:cNvSpPr>
            <a:spLocks noChangeArrowheads="1"/>
          </p:cNvSpPr>
          <p:nvPr/>
        </p:nvSpPr>
        <p:spPr bwMode="auto">
          <a:xfrm>
            <a:off x="5842000" y="2895600"/>
            <a:ext cx="1315063" cy="484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w Cen MT"/>
                <a:cs typeface="Tw Cen MT"/>
              </a:rPr>
              <a:t>processador de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w Cen MT"/>
                <a:cs typeface="Tw Cen MT"/>
              </a:rPr>
              <a:t>     queries</a:t>
            </a:r>
          </a:p>
        </p:txBody>
      </p:sp>
      <p:sp>
        <p:nvSpPr>
          <p:cNvPr id="35853" name="Rectangle 16"/>
          <p:cNvSpPr>
            <a:spLocks noChangeArrowheads="1"/>
          </p:cNvSpPr>
          <p:nvPr/>
        </p:nvSpPr>
        <p:spPr bwMode="auto">
          <a:xfrm>
            <a:off x="5575496" y="4343400"/>
            <a:ext cx="1758557" cy="484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>
              <a:lnSpc>
                <a:spcPct val="90000"/>
              </a:lnSpc>
            </a:pPr>
            <a:r>
              <a:rPr lang="en-US" sz="1400" b="1" u="none">
                <a:latin typeface="Tw Cen MT"/>
                <a:cs typeface="Tw Cen MT"/>
              </a:rPr>
              <a:t>Data Base</a:t>
            </a:r>
          </a:p>
          <a:p>
            <a:pPr algn="ctr" defTabSz="762000" eaLnBrk="0" hangingPunct="0">
              <a:lnSpc>
                <a:spcPct val="90000"/>
              </a:lnSpc>
            </a:pPr>
            <a:r>
              <a:rPr lang="en-US" sz="1400" b="1" u="none">
                <a:latin typeface="Tw Cen MT"/>
                <a:cs typeface="Tw Cen MT"/>
              </a:rPr>
              <a:t>com dados primários</a:t>
            </a:r>
          </a:p>
        </p:txBody>
      </p:sp>
      <p:sp>
        <p:nvSpPr>
          <p:cNvPr id="35854" name="Rectangle 17"/>
          <p:cNvSpPr>
            <a:spLocks noChangeArrowheads="1"/>
          </p:cNvSpPr>
          <p:nvPr/>
        </p:nvSpPr>
        <p:spPr bwMode="auto">
          <a:xfrm>
            <a:off x="6053138" y="5334000"/>
            <a:ext cx="639172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w Cen MT"/>
                <a:cs typeface="Tw Cen MT"/>
              </a:rPr>
              <a:t>Cache</a:t>
            </a:r>
          </a:p>
        </p:txBody>
      </p:sp>
      <p:sp>
        <p:nvSpPr>
          <p:cNvPr id="35855" name="Rectangle 18"/>
          <p:cNvSpPr>
            <a:spLocks noChangeArrowheads="1"/>
          </p:cNvSpPr>
          <p:nvPr/>
        </p:nvSpPr>
        <p:spPr bwMode="auto">
          <a:xfrm>
            <a:off x="914400" y="3733800"/>
            <a:ext cx="3962400" cy="2756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600" u="none" dirty="0">
                <a:latin typeface="Tw Cen MT"/>
                <a:cs typeface="Tw Cen MT"/>
              </a:rPr>
              <a:t>As </a:t>
            </a:r>
            <a:r>
              <a:rPr lang="pt-PT" sz="1600" u="none" dirty="0" err="1">
                <a:latin typeface="Tw Cen MT"/>
                <a:cs typeface="Tw Cen MT"/>
              </a:rPr>
              <a:t>queries</a:t>
            </a:r>
            <a:r>
              <a:rPr lang="pt-PT" sz="1600" u="none" dirty="0">
                <a:latin typeface="Tw Cen MT"/>
                <a:cs typeface="Tw Cen MT"/>
              </a:rPr>
              <a:t> e as respostas são feitas enviando </a:t>
            </a:r>
            <a:r>
              <a:rPr lang="pt-PT" sz="1600" u="none" dirty="0" err="1">
                <a:latin typeface="Tw Cen MT"/>
                <a:cs typeface="Tw Cen MT"/>
              </a:rPr>
              <a:t>datagramas</a:t>
            </a:r>
            <a:r>
              <a:rPr lang="pt-PT" sz="1600" u="none" dirty="0">
                <a:latin typeface="Tw Cen MT"/>
                <a:cs typeface="Tw Cen MT"/>
              </a:rPr>
              <a:t> UDP. O DNS também comporta a hipótese de se usar TCP.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6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600" u="none" dirty="0">
                <a:latin typeface="Tw Cen MT"/>
                <a:cs typeface="Tw Cen MT"/>
              </a:rPr>
              <a:t>Exemplos de </a:t>
            </a:r>
            <a:r>
              <a:rPr lang="pt-PT" sz="1600" i="1" u="none" dirty="0">
                <a:latin typeface="Tw Cen MT"/>
                <a:cs typeface="Tw Cen MT"/>
              </a:rPr>
              <a:t>resolver</a:t>
            </a:r>
            <a:r>
              <a:rPr lang="pt-PT" sz="1600" u="none" dirty="0">
                <a:latin typeface="Tw Cen MT"/>
                <a:cs typeface="Tw Cen MT"/>
              </a:rPr>
              <a:t> comuns são as rotinas </a:t>
            </a:r>
            <a:r>
              <a:rPr lang="pt-PT" sz="1600" i="1" u="none" dirty="0" err="1" smtClean="0">
                <a:latin typeface="Tw Cen MT"/>
                <a:cs typeface="Tw Cen MT"/>
              </a:rPr>
              <a:t>gethostbyname</a:t>
            </a:r>
            <a:r>
              <a:rPr lang="pt-PT" sz="1600" i="1" u="none" dirty="0" smtClean="0">
                <a:latin typeface="Tw Cen MT"/>
                <a:cs typeface="Tw Cen MT"/>
              </a:rPr>
              <a:t>()</a:t>
            </a:r>
            <a:r>
              <a:rPr lang="pt-PT" sz="1600" u="none" dirty="0" smtClean="0">
                <a:latin typeface="Tw Cen MT"/>
                <a:cs typeface="Tw Cen MT"/>
              </a:rPr>
              <a:t> </a:t>
            </a:r>
            <a:r>
              <a:rPr lang="pt-PT" sz="1600" u="none" dirty="0">
                <a:latin typeface="Tw Cen MT"/>
                <a:cs typeface="Tw Cen MT"/>
              </a:rPr>
              <a:t>e </a:t>
            </a:r>
            <a:r>
              <a:rPr lang="pt-PT" sz="1600" i="1" u="none" dirty="0" err="1" smtClean="0">
                <a:latin typeface="Tw Cen MT"/>
                <a:cs typeface="Tw Cen MT"/>
              </a:rPr>
              <a:t>gethostbyaddr</a:t>
            </a:r>
            <a:r>
              <a:rPr lang="pt-PT" sz="1600" i="1" u="none" dirty="0" smtClean="0">
                <a:latin typeface="Tw Cen MT"/>
                <a:cs typeface="Tw Cen MT"/>
              </a:rPr>
              <a:t>()</a:t>
            </a:r>
            <a:r>
              <a:rPr lang="pt-PT" sz="1600" u="none" dirty="0" smtClean="0">
                <a:latin typeface="Tw Cen MT"/>
                <a:cs typeface="Tw Cen MT"/>
              </a:rPr>
              <a:t> </a:t>
            </a:r>
            <a:r>
              <a:rPr lang="pt-PT" sz="1600" u="none" dirty="0">
                <a:latin typeface="Tw Cen MT"/>
                <a:cs typeface="Tw Cen MT"/>
              </a:rPr>
              <a:t>em UNIX</a:t>
            </a:r>
            <a:r>
              <a:rPr lang="pt-PT" sz="1600" u="none" dirty="0" smtClean="0">
                <a:latin typeface="Tw Cen MT"/>
                <a:cs typeface="Tw Cen MT"/>
              </a:rPr>
              <a:t>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6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600" u="none" dirty="0">
                <a:latin typeface="Tw Cen MT"/>
                <a:cs typeface="Tw Cen MT"/>
              </a:rPr>
              <a:t>Os comandos </a:t>
            </a:r>
            <a:r>
              <a:rPr lang="pt-PT" sz="1600" i="1" u="none" dirty="0" err="1">
                <a:latin typeface="Tw Cen MT"/>
                <a:cs typeface="Tw Cen MT"/>
              </a:rPr>
              <a:t>nslookup</a:t>
            </a:r>
            <a:r>
              <a:rPr lang="pt-PT" sz="1600" u="none" dirty="0">
                <a:latin typeface="Tw Cen MT"/>
                <a:cs typeface="Tw Cen MT"/>
              </a:rPr>
              <a:t> ou </a:t>
            </a:r>
            <a:r>
              <a:rPr lang="pt-PT" sz="1600" i="1" u="none" dirty="0" err="1">
                <a:latin typeface="Tw Cen MT"/>
                <a:cs typeface="Tw Cen MT"/>
              </a:rPr>
              <a:t>dig</a:t>
            </a:r>
            <a:r>
              <a:rPr lang="pt-PT" sz="1600" u="none" dirty="0">
                <a:latin typeface="Tw Cen MT"/>
                <a:cs typeface="Tw Cen MT"/>
              </a:rPr>
              <a:t> funcionam como clientes </a:t>
            </a:r>
            <a:r>
              <a:rPr lang="pt-PT" sz="1600" u="none" dirty="0" err="1">
                <a:latin typeface="Tw Cen MT"/>
                <a:cs typeface="Tw Cen MT"/>
              </a:rPr>
              <a:t>interactivos</a:t>
            </a:r>
            <a:r>
              <a:rPr lang="pt-PT" sz="1600" u="none" dirty="0">
                <a:latin typeface="Tw Cen MT"/>
                <a:cs typeface="Tw Cen MT"/>
              </a:rPr>
              <a:t>. </a:t>
            </a:r>
            <a:endParaRPr lang="pt-PT" sz="1600" u="none" dirty="0" smtClean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1600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600" u="none" dirty="0" smtClean="0">
                <a:latin typeface="Tw Cen MT"/>
                <a:cs typeface="Tw Cen MT"/>
              </a:rPr>
              <a:t>Em </a:t>
            </a:r>
            <a:r>
              <a:rPr lang="pt-PT" sz="1600" u="none" dirty="0">
                <a:latin typeface="Tw Cen MT"/>
                <a:cs typeface="Tw Cen MT"/>
              </a:rPr>
              <a:t>Java </a:t>
            </a:r>
            <a:r>
              <a:rPr lang="pt-PT" altLang="ja-JP" sz="1600" u="none" dirty="0">
                <a:latin typeface="Tw Cen MT"/>
                <a:ea typeface="ヒラギノ角ゴ Pro W3" charset="0"/>
                <a:cs typeface="Tw Cen MT"/>
              </a:rPr>
              <a:t>é a classe </a:t>
            </a:r>
            <a:r>
              <a:rPr lang="pt-PT" altLang="ja-JP" sz="1600" u="none" dirty="0" err="1">
                <a:latin typeface="Tw Cen MT"/>
                <a:ea typeface="ヒラギノ角ゴ Pro W3" charset="0"/>
                <a:cs typeface="Tw Cen MT"/>
              </a:rPr>
              <a:t>InetAddress</a:t>
            </a:r>
            <a:r>
              <a:rPr lang="pt-PT" altLang="ja-JP" sz="1600" u="none" dirty="0">
                <a:latin typeface="Tw Cen MT"/>
                <a:ea typeface="ヒラギノ角ゴ Pro W3" charset="0"/>
                <a:cs typeface="Tw Cen MT"/>
              </a:rPr>
              <a:t> que tem os métodos de interrogação do DNS.</a:t>
            </a:r>
            <a:endParaRPr lang="pt-PT" sz="1600" u="none" dirty="0">
              <a:latin typeface="Tw Cen MT"/>
              <a:ea typeface="ヒラギノ角ゴ Pro W3" charset="0"/>
              <a:cs typeface="Tw Cen MT"/>
            </a:endParaRPr>
          </a:p>
        </p:txBody>
      </p:sp>
      <p:sp>
        <p:nvSpPr>
          <p:cNvPr id="35856" name="Rectangle 19"/>
          <p:cNvSpPr>
            <a:spLocks noChangeArrowheads="1"/>
          </p:cNvSpPr>
          <p:nvPr/>
        </p:nvSpPr>
        <p:spPr bwMode="auto">
          <a:xfrm>
            <a:off x="5911850" y="1981200"/>
            <a:ext cx="1186222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w Cen MT"/>
                <a:cs typeface="Tw Cen MT"/>
              </a:rPr>
              <a:t>Servidor DNS</a:t>
            </a:r>
          </a:p>
        </p:txBody>
      </p:sp>
      <p:sp>
        <p:nvSpPr>
          <p:cNvPr id="35857" name="Rectangle 20"/>
          <p:cNvSpPr>
            <a:spLocks noChangeArrowheads="1"/>
          </p:cNvSpPr>
          <p:nvPr/>
        </p:nvSpPr>
        <p:spPr bwMode="auto">
          <a:xfrm>
            <a:off x="1128713" y="2133600"/>
            <a:ext cx="665647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w Cen MT"/>
                <a:cs typeface="Tw Cen MT"/>
              </a:rPr>
              <a:t>cliente</a:t>
            </a:r>
          </a:p>
        </p:txBody>
      </p:sp>
      <p:grpSp>
        <p:nvGrpSpPr>
          <p:cNvPr id="35858" name="Group 21"/>
          <p:cNvGrpSpPr>
            <a:grpSpLocks/>
          </p:cNvGrpSpPr>
          <p:nvPr/>
        </p:nvGrpSpPr>
        <p:grpSpPr bwMode="auto">
          <a:xfrm>
            <a:off x="7754941" y="2514600"/>
            <a:ext cx="1105640" cy="976313"/>
            <a:chOff x="5038" y="1512"/>
            <a:chExt cx="754" cy="615"/>
          </a:xfrm>
        </p:grpSpPr>
        <p:sp>
          <p:nvSpPr>
            <p:cNvPr id="35859" name="Line 22"/>
            <p:cNvSpPr>
              <a:spLocks noChangeShapeType="1"/>
            </p:cNvSpPr>
            <p:nvPr/>
          </p:nvSpPr>
          <p:spPr bwMode="auto">
            <a:xfrm>
              <a:off x="5038" y="1776"/>
              <a:ext cx="7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35860" name="Line 23"/>
            <p:cNvSpPr>
              <a:spLocks noChangeShapeType="1"/>
            </p:cNvSpPr>
            <p:nvPr/>
          </p:nvSpPr>
          <p:spPr bwMode="auto">
            <a:xfrm flipH="1">
              <a:off x="5038" y="1920"/>
              <a:ext cx="7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35861" name="Rectangle 24"/>
            <p:cNvSpPr>
              <a:spLocks noChangeArrowheads="1"/>
            </p:cNvSpPr>
            <p:nvPr/>
          </p:nvSpPr>
          <p:spPr bwMode="auto">
            <a:xfrm>
              <a:off x="5230" y="1512"/>
              <a:ext cx="421" cy="1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w Cen MT"/>
                  <a:cs typeface="Tw Cen MT"/>
                </a:rPr>
                <a:t>query</a:t>
              </a:r>
            </a:p>
          </p:txBody>
        </p:sp>
        <p:sp>
          <p:nvSpPr>
            <p:cNvPr id="35862" name="Rectangle 25"/>
            <p:cNvSpPr>
              <a:spLocks noChangeArrowheads="1"/>
            </p:cNvSpPr>
            <p:nvPr/>
          </p:nvSpPr>
          <p:spPr bwMode="auto">
            <a:xfrm>
              <a:off x="5208" y="1944"/>
              <a:ext cx="584" cy="1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w Cen MT"/>
                  <a:cs typeface="Tw Cen MT"/>
                </a:rPr>
                <a:t>response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372057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b="1" dirty="0" smtClean="0">
                <a:latin typeface="Tw Cen MT"/>
                <a:ea typeface="ＭＳ Ｐゴシック" charset="0"/>
                <a:cs typeface="Tw Cen MT"/>
              </a:rPr>
              <a:t>Exemplo em Java</a:t>
            </a:r>
            <a:endParaRPr lang="pt-PT" b="1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41989" name="Rectangle 4"/>
          <p:cNvSpPr>
            <a:spLocks noChangeArrowheads="1"/>
          </p:cNvSpPr>
          <p:nvPr/>
        </p:nvSpPr>
        <p:spPr bwMode="auto">
          <a:xfrm>
            <a:off x="3124200" y="3787581"/>
            <a:ext cx="5715000" cy="2678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u="none" dirty="0">
                <a:latin typeface="Tw Cen MT"/>
                <a:cs typeface="Tw Cen MT"/>
              </a:rPr>
              <a:t>import </a:t>
            </a:r>
            <a:r>
              <a:rPr lang="en-US" sz="1400" u="none" dirty="0" err="1">
                <a:latin typeface="Tw Cen MT"/>
                <a:cs typeface="Tw Cen MT"/>
              </a:rPr>
              <a:t>java.net.InetAddress</a:t>
            </a:r>
            <a:r>
              <a:rPr lang="en-US" sz="1400" u="none" dirty="0">
                <a:latin typeface="Tw Cen MT"/>
                <a:cs typeface="Tw Cen MT"/>
              </a:rPr>
              <a:t>;                                                    </a:t>
            </a:r>
          </a:p>
          <a:p>
            <a:r>
              <a:rPr lang="en-US" sz="1400" u="none" dirty="0">
                <a:latin typeface="Tw Cen MT"/>
                <a:cs typeface="Tw Cen MT"/>
              </a:rPr>
              <a:t>                                                                                </a:t>
            </a:r>
          </a:p>
          <a:p>
            <a:r>
              <a:rPr lang="en-US" sz="1400" u="none" dirty="0">
                <a:latin typeface="Tw Cen MT"/>
                <a:cs typeface="Tw Cen MT"/>
              </a:rPr>
              <a:t>public class </a:t>
            </a:r>
            <a:r>
              <a:rPr lang="en-US" sz="1400" u="none" dirty="0" err="1">
                <a:latin typeface="Tw Cen MT"/>
                <a:cs typeface="Tw Cen MT"/>
              </a:rPr>
              <a:t>GetHostnameByAddr</a:t>
            </a:r>
            <a:r>
              <a:rPr lang="en-US" sz="1400" u="none" dirty="0">
                <a:latin typeface="Tw Cen MT"/>
                <a:cs typeface="Tw Cen MT"/>
              </a:rPr>
              <a:t>                                                  </a:t>
            </a:r>
          </a:p>
          <a:p>
            <a:r>
              <a:rPr lang="en-US" sz="1400" u="none" dirty="0">
                <a:latin typeface="Tw Cen MT"/>
                <a:cs typeface="Tw Cen MT"/>
              </a:rPr>
              <a:t>{                                                                                                                                                </a:t>
            </a:r>
          </a:p>
          <a:p>
            <a:r>
              <a:rPr lang="en-US" sz="1400" u="none" dirty="0">
                <a:latin typeface="Tw Cen MT"/>
                <a:cs typeface="Tw Cen MT"/>
              </a:rPr>
              <a:t>     public static void main(String[] </a:t>
            </a:r>
            <a:r>
              <a:rPr lang="en-US" sz="1400" u="none" dirty="0" err="1">
                <a:latin typeface="Tw Cen MT"/>
                <a:cs typeface="Tw Cen MT"/>
              </a:rPr>
              <a:t>argv</a:t>
            </a:r>
            <a:r>
              <a:rPr lang="en-US" sz="1400" u="none" dirty="0">
                <a:latin typeface="Tw Cen MT"/>
                <a:cs typeface="Tw Cen MT"/>
              </a:rPr>
              <a:t>) throws Exception                    </a:t>
            </a:r>
          </a:p>
          <a:p>
            <a:r>
              <a:rPr lang="en-US" sz="1400" u="none" dirty="0">
                <a:latin typeface="Tw Cen MT"/>
                <a:cs typeface="Tw Cen MT"/>
              </a:rPr>
              <a:t>     {                                                                          </a:t>
            </a:r>
          </a:p>
          <a:p>
            <a:r>
              <a:rPr lang="en-US" sz="1400" u="none" dirty="0">
                <a:latin typeface="Tw Cen MT"/>
                <a:cs typeface="Tw Cen MT"/>
              </a:rPr>
              <a:t>          </a:t>
            </a:r>
            <a:r>
              <a:rPr lang="en-US" sz="1400" u="none" dirty="0" err="1">
                <a:latin typeface="Tw Cen MT"/>
                <a:cs typeface="Tw Cen MT"/>
              </a:rPr>
              <a:t>InetAddress</a:t>
            </a:r>
            <a:r>
              <a:rPr lang="en-US" sz="1400" u="none" dirty="0">
                <a:latin typeface="Tw Cen MT"/>
                <a:cs typeface="Tw Cen MT"/>
              </a:rPr>
              <a:t> </a:t>
            </a:r>
            <a:r>
              <a:rPr lang="en-US" sz="1400" u="none" dirty="0" err="1">
                <a:latin typeface="Tw Cen MT"/>
                <a:cs typeface="Tw Cen MT"/>
              </a:rPr>
              <a:t>addr</a:t>
            </a:r>
            <a:r>
              <a:rPr lang="en-US" sz="1400" u="none" dirty="0">
                <a:latin typeface="Tw Cen MT"/>
                <a:cs typeface="Tw Cen MT"/>
              </a:rPr>
              <a:t> = </a:t>
            </a:r>
            <a:r>
              <a:rPr lang="en-US" sz="1400" u="none" dirty="0" err="1">
                <a:latin typeface="Tw Cen MT"/>
                <a:cs typeface="Tw Cen MT"/>
              </a:rPr>
              <a:t>InetAddress.getByName</a:t>
            </a:r>
            <a:r>
              <a:rPr lang="en-US" sz="1400" u="none" dirty="0">
                <a:latin typeface="Tw Cen MT"/>
                <a:cs typeface="Tw Cen MT"/>
              </a:rPr>
              <a:t>(</a:t>
            </a:r>
            <a:r>
              <a:rPr lang="en-US" sz="1400" u="none" dirty="0" err="1">
                <a:latin typeface="Tw Cen MT"/>
                <a:cs typeface="Tw Cen MT"/>
              </a:rPr>
              <a:t>argv</a:t>
            </a:r>
            <a:r>
              <a:rPr lang="en-US" sz="1400" u="none" dirty="0">
                <a:latin typeface="Tw Cen MT"/>
                <a:cs typeface="Tw Cen MT"/>
              </a:rPr>
              <a:t>[0]); 			 	</a:t>
            </a:r>
          </a:p>
          <a:p>
            <a:r>
              <a:rPr lang="en-US" sz="1400" u="none" dirty="0">
                <a:latin typeface="Tw Cen MT"/>
                <a:cs typeface="Tw Cen MT"/>
              </a:rPr>
              <a:t>          </a:t>
            </a:r>
            <a:r>
              <a:rPr lang="en-US" sz="1400" u="none" dirty="0" err="1">
                <a:latin typeface="Tw Cen MT"/>
                <a:cs typeface="Tw Cen MT"/>
              </a:rPr>
              <a:t>System.out.println</a:t>
            </a:r>
            <a:r>
              <a:rPr lang="en-US" sz="1400" u="none" dirty="0">
                <a:latin typeface="Tw Cen MT"/>
                <a:cs typeface="Tw Cen MT"/>
              </a:rPr>
              <a:t>("Host name: "+</a:t>
            </a:r>
            <a:r>
              <a:rPr lang="en-US" sz="1400" u="none" dirty="0" err="1">
                <a:latin typeface="Tw Cen MT"/>
                <a:cs typeface="Tw Cen MT"/>
              </a:rPr>
              <a:t>addr.getHostName</a:t>
            </a:r>
            <a:r>
              <a:rPr lang="en-US" sz="1400" u="none" dirty="0">
                <a:latin typeface="Tw Cen MT"/>
                <a:cs typeface="Tw Cen MT"/>
              </a:rPr>
              <a:t>());               </a:t>
            </a:r>
          </a:p>
          <a:p>
            <a:r>
              <a:rPr lang="en-US" sz="1400" u="none" dirty="0">
                <a:latin typeface="Tw Cen MT"/>
                <a:cs typeface="Tw Cen MT"/>
              </a:rPr>
              <a:t>          </a:t>
            </a:r>
            <a:r>
              <a:rPr lang="en-US" sz="1400" u="none" dirty="0" err="1">
                <a:latin typeface="Tw Cen MT"/>
                <a:cs typeface="Tw Cen MT"/>
              </a:rPr>
              <a:t>System.out.println</a:t>
            </a:r>
            <a:r>
              <a:rPr lang="en-US" sz="1400" u="none" dirty="0">
                <a:latin typeface="Tw Cen MT"/>
                <a:cs typeface="Tw Cen MT"/>
              </a:rPr>
              <a:t>("</a:t>
            </a:r>
            <a:r>
              <a:rPr lang="en-US" sz="1400" u="none" dirty="0" err="1">
                <a:latin typeface="Tw Cen MT"/>
                <a:cs typeface="Tw Cen MT"/>
              </a:rPr>
              <a:t>Ip</a:t>
            </a:r>
            <a:r>
              <a:rPr lang="en-US" sz="1400" u="none" dirty="0">
                <a:latin typeface="Tw Cen MT"/>
                <a:cs typeface="Tw Cen MT"/>
              </a:rPr>
              <a:t> address: "+ </a:t>
            </a:r>
            <a:r>
              <a:rPr lang="en-US" sz="1400" u="none" dirty="0" err="1">
                <a:latin typeface="Tw Cen MT"/>
                <a:cs typeface="Tw Cen MT"/>
              </a:rPr>
              <a:t>addr.getHostAddress</a:t>
            </a:r>
            <a:r>
              <a:rPr lang="en-US" sz="1400" u="none" dirty="0">
                <a:latin typeface="Tw Cen MT"/>
                <a:cs typeface="Tw Cen MT"/>
              </a:rPr>
              <a:t>());          </a:t>
            </a:r>
          </a:p>
          <a:p>
            <a:r>
              <a:rPr lang="en-US" sz="1400" u="none" dirty="0">
                <a:latin typeface="Tw Cen MT"/>
                <a:cs typeface="Tw Cen MT"/>
              </a:rPr>
              <a:t>     }                                                                                                                              </a:t>
            </a:r>
          </a:p>
          <a:p>
            <a:r>
              <a:rPr lang="en-US" sz="1400" u="none" dirty="0">
                <a:latin typeface="Tw Cen MT"/>
                <a:cs typeface="Tw Cen MT"/>
              </a:rPr>
              <a:t>} </a:t>
            </a:r>
            <a:endParaRPr lang="pt-PT" sz="1400" u="none" dirty="0">
              <a:latin typeface="Tw Cen MT"/>
              <a:cs typeface="Tw Cen MT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557589" y="1417638"/>
            <a:ext cx="5715000" cy="22467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dirty="0">
                <a:latin typeface="Tw Cen MT"/>
                <a:cs typeface="Tw Cen MT"/>
              </a:rPr>
              <a:t>import </a:t>
            </a:r>
            <a:r>
              <a:rPr lang="en-US" sz="1400" dirty="0" err="1">
                <a:latin typeface="Tw Cen MT"/>
                <a:cs typeface="Tw Cen MT"/>
              </a:rPr>
              <a:t>java.net.InetAddress</a:t>
            </a:r>
            <a:r>
              <a:rPr lang="en-US" sz="1400" dirty="0">
                <a:latin typeface="Tw Cen MT"/>
                <a:cs typeface="Tw Cen MT"/>
              </a:rPr>
              <a:t>;                                                    </a:t>
            </a:r>
          </a:p>
          <a:p>
            <a:r>
              <a:rPr lang="en-US" sz="1400" dirty="0">
                <a:latin typeface="Tw Cen MT"/>
                <a:cs typeface="Tw Cen MT"/>
              </a:rPr>
              <a:t>                                                                                </a:t>
            </a:r>
          </a:p>
          <a:p>
            <a:r>
              <a:rPr lang="en-US" sz="1400" dirty="0">
                <a:latin typeface="Tw Cen MT"/>
                <a:cs typeface="Tw Cen MT"/>
              </a:rPr>
              <a:t>public class </a:t>
            </a:r>
            <a:r>
              <a:rPr lang="en-US" sz="1400" dirty="0" err="1">
                <a:latin typeface="Tw Cen MT"/>
                <a:cs typeface="Tw Cen MT"/>
              </a:rPr>
              <a:t>FindAddr</a:t>
            </a:r>
            <a:r>
              <a:rPr lang="en-US" sz="1400" dirty="0">
                <a:latin typeface="Tw Cen MT"/>
                <a:cs typeface="Tw Cen MT"/>
              </a:rPr>
              <a:t>                                                           </a:t>
            </a:r>
          </a:p>
          <a:p>
            <a:r>
              <a:rPr lang="en-US" sz="1400" dirty="0">
                <a:latin typeface="Tw Cen MT"/>
                <a:cs typeface="Tw Cen MT"/>
              </a:rPr>
              <a:t>{                                                                                                                                                            </a:t>
            </a:r>
          </a:p>
          <a:p>
            <a:r>
              <a:rPr lang="en-US" sz="1400" dirty="0">
                <a:latin typeface="Tw Cen MT"/>
                <a:cs typeface="Tw Cen MT"/>
              </a:rPr>
              <a:t>     public static void main(String[] </a:t>
            </a:r>
            <a:r>
              <a:rPr lang="en-US" sz="1400" dirty="0" err="1">
                <a:latin typeface="Tw Cen MT"/>
                <a:cs typeface="Tw Cen MT"/>
              </a:rPr>
              <a:t>argv</a:t>
            </a:r>
            <a:r>
              <a:rPr lang="en-US" sz="1400" dirty="0">
                <a:latin typeface="Tw Cen MT"/>
                <a:cs typeface="Tw Cen MT"/>
              </a:rPr>
              <a:t>) throws Exception                    </a:t>
            </a:r>
          </a:p>
          <a:p>
            <a:r>
              <a:rPr lang="en-US" sz="1400" dirty="0">
                <a:latin typeface="Tw Cen MT"/>
                <a:cs typeface="Tw Cen MT"/>
              </a:rPr>
              <a:t>     {                                                                                                                                                  </a:t>
            </a:r>
          </a:p>
          <a:p>
            <a:r>
              <a:rPr lang="en-US" sz="1400" dirty="0">
                <a:latin typeface="Tw Cen MT"/>
                <a:cs typeface="Tw Cen MT"/>
              </a:rPr>
              <a:t>            </a:t>
            </a:r>
            <a:r>
              <a:rPr lang="en-US" sz="1400" dirty="0" err="1">
                <a:latin typeface="Tw Cen MT"/>
                <a:cs typeface="Tw Cen MT"/>
              </a:rPr>
              <a:t>InetAddress</a:t>
            </a:r>
            <a:r>
              <a:rPr lang="en-US" sz="1400" dirty="0">
                <a:latin typeface="Tw Cen MT"/>
                <a:cs typeface="Tw Cen MT"/>
              </a:rPr>
              <a:t> </a:t>
            </a:r>
            <a:r>
              <a:rPr lang="en-US" sz="1400" dirty="0" err="1">
                <a:latin typeface="Tw Cen MT"/>
                <a:cs typeface="Tw Cen MT"/>
              </a:rPr>
              <a:t>addr</a:t>
            </a:r>
            <a:r>
              <a:rPr lang="en-US" sz="1400" dirty="0">
                <a:latin typeface="Tw Cen MT"/>
                <a:cs typeface="Tw Cen MT"/>
              </a:rPr>
              <a:t> = 	</a:t>
            </a:r>
            <a:r>
              <a:rPr lang="en-US" sz="1400" dirty="0" err="1">
                <a:latin typeface="Tw Cen MT"/>
                <a:cs typeface="Tw Cen MT"/>
              </a:rPr>
              <a:t>InetAddress.getByName</a:t>
            </a:r>
            <a:r>
              <a:rPr lang="en-US" sz="1400" dirty="0">
                <a:latin typeface="Tw Cen MT"/>
                <a:cs typeface="Tw Cen MT"/>
              </a:rPr>
              <a:t>(</a:t>
            </a:r>
            <a:r>
              <a:rPr lang="en-US" sz="1400" dirty="0" err="1">
                <a:latin typeface="Tw Cen MT"/>
                <a:cs typeface="Tw Cen MT"/>
              </a:rPr>
              <a:t>argv</a:t>
            </a:r>
            <a:r>
              <a:rPr lang="en-US" sz="1400" dirty="0">
                <a:latin typeface="Tw Cen MT"/>
                <a:cs typeface="Tw Cen MT"/>
              </a:rPr>
              <a:t>[0]);                  </a:t>
            </a:r>
          </a:p>
          <a:p>
            <a:r>
              <a:rPr lang="en-US" sz="1400" dirty="0">
                <a:latin typeface="Tw Cen MT"/>
                <a:cs typeface="Tw Cen MT"/>
              </a:rPr>
              <a:t>            </a:t>
            </a:r>
            <a:r>
              <a:rPr lang="en-US" sz="1400" dirty="0" err="1">
                <a:latin typeface="Tw Cen MT"/>
                <a:cs typeface="Tw Cen MT"/>
              </a:rPr>
              <a:t>System.out.println</a:t>
            </a:r>
            <a:r>
              <a:rPr lang="en-US" sz="1400" dirty="0">
                <a:latin typeface="Tw Cen MT"/>
                <a:cs typeface="Tw Cen MT"/>
              </a:rPr>
              <a:t>(</a:t>
            </a:r>
            <a:r>
              <a:rPr lang="en-US" sz="1400" dirty="0" err="1">
                <a:latin typeface="Tw Cen MT"/>
                <a:cs typeface="Tw Cen MT"/>
              </a:rPr>
              <a:t>addr.getHostAddress</a:t>
            </a:r>
            <a:r>
              <a:rPr lang="en-US" sz="1400" dirty="0">
                <a:latin typeface="Tw Cen MT"/>
                <a:cs typeface="Tw Cen MT"/>
              </a:rPr>
              <a:t>());                                                                                                                                                          </a:t>
            </a:r>
          </a:p>
          <a:p>
            <a:r>
              <a:rPr lang="en-US" sz="1400" dirty="0">
                <a:latin typeface="Tw Cen MT"/>
                <a:cs typeface="Tw Cen MT"/>
              </a:rPr>
              <a:t>     }                                                                                                                                                   </a:t>
            </a:r>
          </a:p>
          <a:p>
            <a:r>
              <a:rPr lang="en-US" sz="1400" dirty="0">
                <a:latin typeface="Tw Cen MT"/>
                <a:cs typeface="Tw Cen MT"/>
              </a:rPr>
              <a:t>} </a:t>
            </a:r>
            <a:endParaRPr lang="pt-PT" sz="1400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261829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 err="1">
                <a:latin typeface="Tw Cen MT"/>
                <a:ea typeface="ＭＳ Ｐゴシック" charset="0"/>
                <a:cs typeface="Tw Cen MT"/>
              </a:rPr>
              <a:t>Root</a:t>
            </a:r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4800" dirty="0" err="1">
                <a:latin typeface="Tw Cen MT"/>
                <a:ea typeface="ＭＳ Ｐゴシック" charset="0"/>
                <a:cs typeface="Tw Cen MT"/>
              </a:rPr>
              <a:t>Name</a:t>
            </a:r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Servers (as </a:t>
            </a:r>
            <a:r>
              <a:rPr lang="pt-PT" sz="4800" dirty="0" err="1" smtClean="0">
                <a:latin typeface="Tw Cen MT"/>
                <a:ea typeface="ＭＳ Ｐゴシック" charset="0"/>
                <a:cs typeface="Tw Cen MT"/>
              </a:rPr>
              <a:t>of</a:t>
            </a:r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 ...)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39940" name="Text Box 3"/>
          <p:cNvSpPr txBox="1">
            <a:spLocks noChangeArrowheads="1"/>
          </p:cNvSpPr>
          <p:nvPr/>
        </p:nvSpPr>
        <p:spPr bwMode="auto">
          <a:xfrm>
            <a:off x="558800" y="5761037"/>
            <a:ext cx="745315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2000" u="none" dirty="0">
                <a:latin typeface="Tw Cen MT"/>
                <a:cs typeface="Tw Cen MT"/>
              </a:rPr>
              <a:t>Os </a:t>
            </a:r>
            <a:r>
              <a:rPr lang="pt-PT" sz="2000" i="1" u="none" dirty="0" err="1">
                <a:latin typeface="Tw Cen MT"/>
                <a:cs typeface="Tw Cen MT"/>
              </a:rPr>
              <a:t>Root</a:t>
            </a:r>
            <a:r>
              <a:rPr lang="pt-PT" sz="2000" i="1" u="none" dirty="0">
                <a:latin typeface="Tw Cen MT"/>
                <a:cs typeface="Tw Cen MT"/>
              </a:rPr>
              <a:t> </a:t>
            </a:r>
            <a:r>
              <a:rPr lang="pt-PT" sz="2000" i="1" u="none" dirty="0" err="1">
                <a:latin typeface="Tw Cen MT"/>
                <a:cs typeface="Tw Cen MT"/>
              </a:rPr>
              <a:t>Name</a:t>
            </a:r>
            <a:r>
              <a:rPr lang="pt-PT" sz="2000" i="1" u="none" dirty="0">
                <a:latin typeface="Tw Cen MT"/>
                <a:cs typeface="Tw Cen MT"/>
              </a:rPr>
              <a:t> Servers</a:t>
            </a:r>
            <a:r>
              <a:rPr lang="pt-PT" sz="2000" u="none" dirty="0">
                <a:latin typeface="Tw Cen MT"/>
                <a:cs typeface="Tw Cen MT"/>
              </a:rPr>
              <a:t> são servidores com autoridade sobre a zona </a:t>
            </a:r>
            <a:r>
              <a:rPr lang="ja-JP" altLang="pt-PT" sz="2000" u="none" dirty="0">
                <a:latin typeface="Tw Cen MT"/>
                <a:cs typeface="Tw Cen MT"/>
              </a:rPr>
              <a:t>“</a:t>
            </a:r>
            <a:r>
              <a:rPr lang="pt-PT" sz="2000" u="none" dirty="0">
                <a:latin typeface="Tw Cen MT"/>
                <a:cs typeface="Tw Cen MT"/>
              </a:rPr>
              <a:t>.</a:t>
            </a:r>
            <a:r>
              <a:rPr lang="ja-JP" altLang="pt-PT" sz="2000" u="none" dirty="0">
                <a:latin typeface="Tw Cen MT"/>
                <a:cs typeface="Tw Cen MT"/>
              </a:rPr>
              <a:t>”</a:t>
            </a:r>
            <a:endParaRPr lang="pt-PT" sz="2000" u="none" dirty="0">
              <a:latin typeface="Tw Cen MT"/>
              <a:cs typeface="Tw Cen MT"/>
            </a:endParaRPr>
          </a:p>
        </p:txBody>
      </p:sp>
      <p:sp>
        <p:nvSpPr>
          <p:cNvPr id="39941" name="Rectangle 19"/>
          <p:cNvSpPr>
            <a:spLocks noChangeArrowheads="1"/>
          </p:cNvSpPr>
          <p:nvPr/>
        </p:nvSpPr>
        <p:spPr bwMode="auto">
          <a:xfrm>
            <a:off x="4367213" y="5024437"/>
            <a:ext cx="3962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r>
              <a:rPr lang="en-US" sz="1800" u="none">
                <a:latin typeface="Tw Cen MT"/>
                <a:cs typeface="Tw Cen MT"/>
              </a:rPr>
              <a:t>    13 root name servers worldwide</a:t>
            </a:r>
            <a:endParaRPr lang="en-US" sz="2000" u="none">
              <a:latin typeface="Tw Cen MT"/>
              <a:cs typeface="Tw Cen MT"/>
            </a:endParaRPr>
          </a:p>
        </p:txBody>
      </p:sp>
      <p:sp>
        <p:nvSpPr>
          <p:cNvPr id="39942" name="AutoShape 20"/>
          <p:cNvSpPr>
            <a:spLocks noChangeAspect="1" noChangeArrowheads="1"/>
          </p:cNvSpPr>
          <p:nvPr/>
        </p:nvSpPr>
        <p:spPr bwMode="auto">
          <a:xfrm>
            <a:off x="1446213" y="1941512"/>
            <a:ext cx="6126162" cy="297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pic>
        <p:nvPicPr>
          <p:cNvPr id="39943" name="Picture 21" descr="world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7013" y="2738437"/>
            <a:ext cx="4319588" cy="217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4" name="Freeform 22"/>
          <p:cNvSpPr>
            <a:spLocks/>
          </p:cNvSpPr>
          <p:nvPr/>
        </p:nvSpPr>
        <p:spPr bwMode="auto">
          <a:xfrm>
            <a:off x="3144838" y="2085975"/>
            <a:ext cx="642938" cy="1235075"/>
          </a:xfrm>
          <a:custGeom>
            <a:avLst/>
            <a:gdLst>
              <a:gd name="T0" fmla="*/ 0 w 963"/>
              <a:gd name="T1" fmla="*/ 0 h 1893"/>
              <a:gd name="T2" fmla="*/ 0 w 963"/>
              <a:gd name="T3" fmla="*/ 606772 h 1893"/>
              <a:gd name="T4" fmla="*/ 642938 w 963"/>
              <a:gd name="T5" fmla="*/ 1235075 h 1893"/>
              <a:gd name="T6" fmla="*/ 0 60000 65536"/>
              <a:gd name="T7" fmla="*/ 0 60000 65536"/>
              <a:gd name="T8" fmla="*/ 0 60000 65536"/>
              <a:gd name="T9" fmla="*/ 0 w 963"/>
              <a:gd name="T10" fmla="*/ 0 h 1893"/>
              <a:gd name="T11" fmla="*/ 963 w 963"/>
              <a:gd name="T12" fmla="*/ 1893 h 18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63" h="1893">
                <a:moveTo>
                  <a:pt x="0" y="0"/>
                </a:moveTo>
                <a:lnTo>
                  <a:pt x="0" y="930"/>
                </a:lnTo>
                <a:lnTo>
                  <a:pt x="963" y="1893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39945" name="Text Box 23"/>
          <p:cNvSpPr txBox="1">
            <a:spLocks noChangeArrowheads="1"/>
          </p:cNvSpPr>
          <p:nvPr/>
        </p:nvSpPr>
        <p:spPr bwMode="auto">
          <a:xfrm>
            <a:off x="1666876" y="4014787"/>
            <a:ext cx="20240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000" u="none">
                <a:solidFill>
                  <a:srgbClr val="000000"/>
                </a:solidFill>
                <a:latin typeface="Tw Cen MT"/>
                <a:cs typeface="Tw Cen MT"/>
              </a:rPr>
              <a:t>b USC-ISI Marina del Rey, CA</a:t>
            </a:r>
          </a:p>
          <a:p>
            <a:r>
              <a:rPr lang="en-US" sz="1000" u="none">
                <a:solidFill>
                  <a:srgbClr val="000000"/>
                </a:solidFill>
                <a:latin typeface="Tw Cen MT"/>
                <a:cs typeface="Tw Cen MT"/>
              </a:rPr>
              <a:t>l  ICANN Los Angeles, CA</a:t>
            </a:r>
          </a:p>
          <a:p>
            <a:pPr algn="ctr"/>
            <a:endParaRPr lang="en-US" u="none">
              <a:latin typeface="Tw Cen MT"/>
              <a:cs typeface="Tw Cen MT"/>
            </a:endParaRPr>
          </a:p>
        </p:txBody>
      </p:sp>
      <p:sp>
        <p:nvSpPr>
          <p:cNvPr id="39946" name="Freeform 24"/>
          <p:cNvSpPr>
            <a:spLocks/>
          </p:cNvSpPr>
          <p:nvPr/>
        </p:nvSpPr>
        <p:spPr bwMode="auto">
          <a:xfrm>
            <a:off x="2492376" y="3473450"/>
            <a:ext cx="762000" cy="546100"/>
          </a:xfrm>
          <a:custGeom>
            <a:avLst/>
            <a:gdLst>
              <a:gd name="T0" fmla="*/ 0 w 582"/>
              <a:gd name="T1" fmla="*/ 546100 h 426"/>
              <a:gd name="T2" fmla="*/ 762000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39947" name="Text Box 25"/>
          <p:cNvSpPr txBox="1">
            <a:spLocks noChangeArrowheads="1"/>
          </p:cNvSpPr>
          <p:nvPr/>
        </p:nvSpPr>
        <p:spPr bwMode="auto">
          <a:xfrm>
            <a:off x="1169988" y="2693987"/>
            <a:ext cx="19494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000" u="none">
                <a:solidFill>
                  <a:srgbClr val="000000"/>
                </a:solidFill>
                <a:latin typeface="Tw Cen MT"/>
                <a:cs typeface="Tw Cen MT"/>
              </a:rPr>
              <a:t>e NASA Mt View, CA</a:t>
            </a:r>
          </a:p>
          <a:p>
            <a:r>
              <a:rPr lang="en-US" sz="1000" u="none">
                <a:solidFill>
                  <a:srgbClr val="000000"/>
                </a:solidFill>
                <a:latin typeface="Tw Cen MT"/>
                <a:cs typeface="Tw Cen MT"/>
              </a:rPr>
              <a:t>f  Internet Software C. Palo</a:t>
            </a:r>
            <a:r>
              <a:rPr lang="en-US" sz="900" u="none">
                <a:solidFill>
                  <a:srgbClr val="000000"/>
                </a:solidFill>
                <a:latin typeface="Tw Cen MT"/>
                <a:cs typeface="Tw Cen MT"/>
              </a:rPr>
              <a:t> Alto, CA (and 36 other locations)</a:t>
            </a:r>
          </a:p>
          <a:p>
            <a:pPr algn="ctr"/>
            <a:endParaRPr lang="en-US" u="none">
              <a:latin typeface="Tw Cen MT"/>
              <a:cs typeface="Tw Cen MT"/>
            </a:endParaRPr>
          </a:p>
        </p:txBody>
      </p:sp>
      <p:sp>
        <p:nvSpPr>
          <p:cNvPr id="39948" name="Freeform 26"/>
          <p:cNvSpPr>
            <a:spLocks/>
          </p:cNvSpPr>
          <p:nvPr/>
        </p:nvSpPr>
        <p:spPr bwMode="auto">
          <a:xfrm flipV="1">
            <a:off x="2389188" y="3228975"/>
            <a:ext cx="817563" cy="184150"/>
          </a:xfrm>
          <a:custGeom>
            <a:avLst/>
            <a:gdLst>
              <a:gd name="T0" fmla="*/ 0 w 582"/>
              <a:gd name="T1" fmla="*/ 184150 h 426"/>
              <a:gd name="T2" fmla="*/ 817563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39949" name="Text Box 27"/>
          <p:cNvSpPr txBox="1">
            <a:spLocks noChangeArrowheads="1"/>
          </p:cNvSpPr>
          <p:nvPr/>
        </p:nvSpPr>
        <p:spPr bwMode="auto">
          <a:xfrm>
            <a:off x="5262563" y="2333625"/>
            <a:ext cx="199707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en-US" sz="1000" u="none">
                <a:solidFill>
                  <a:srgbClr val="000000"/>
                </a:solidFill>
                <a:latin typeface="Tw Cen MT"/>
                <a:cs typeface="Tw Cen MT"/>
              </a:rPr>
              <a:t>i </a:t>
            </a:r>
            <a:r>
              <a:rPr lang="en-US" sz="1000" u="none">
                <a:latin typeface="Tw Cen MT"/>
                <a:cs typeface="Tw Cen MT"/>
              </a:rPr>
              <a:t>Autonomica,</a:t>
            </a:r>
            <a:r>
              <a:rPr lang="en-US" sz="1000" u="none">
                <a:solidFill>
                  <a:srgbClr val="000000"/>
                </a:solidFill>
                <a:latin typeface="Tw Cen MT"/>
                <a:cs typeface="Tw Cen MT"/>
              </a:rPr>
              <a:t> Stockholm (plus     28 other locations)</a:t>
            </a:r>
          </a:p>
        </p:txBody>
      </p:sp>
      <p:sp>
        <p:nvSpPr>
          <p:cNvPr id="39950" name="Freeform 28"/>
          <p:cNvSpPr>
            <a:spLocks/>
          </p:cNvSpPr>
          <p:nvPr/>
        </p:nvSpPr>
        <p:spPr bwMode="auto">
          <a:xfrm>
            <a:off x="4897438" y="2428875"/>
            <a:ext cx="446088" cy="654050"/>
          </a:xfrm>
          <a:custGeom>
            <a:avLst/>
            <a:gdLst>
              <a:gd name="T0" fmla="*/ 446088 w 666"/>
              <a:gd name="T1" fmla="*/ 0 h 1005"/>
              <a:gd name="T2" fmla="*/ 0 w 666"/>
              <a:gd name="T3" fmla="*/ 654050 h 1005"/>
              <a:gd name="T4" fmla="*/ 0 60000 65536"/>
              <a:gd name="T5" fmla="*/ 0 60000 65536"/>
              <a:gd name="T6" fmla="*/ 0 w 666"/>
              <a:gd name="T7" fmla="*/ 0 h 1005"/>
              <a:gd name="T8" fmla="*/ 666 w 666"/>
              <a:gd name="T9" fmla="*/ 1005 h 10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66" h="1005">
                <a:moveTo>
                  <a:pt x="666" y="0"/>
                </a:moveTo>
                <a:lnTo>
                  <a:pt x="0" y="1005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39951" name="Text Box 29"/>
          <p:cNvSpPr txBox="1">
            <a:spLocks noChangeArrowheads="1"/>
          </p:cNvSpPr>
          <p:nvPr/>
        </p:nvSpPr>
        <p:spPr bwMode="auto">
          <a:xfrm>
            <a:off x="5299076" y="2044700"/>
            <a:ext cx="2519362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000" u="none">
                <a:solidFill>
                  <a:srgbClr val="000000"/>
                </a:solidFill>
                <a:latin typeface="Tw Cen MT"/>
                <a:cs typeface="Tw Cen MT"/>
              </a:rPr>
              <a:t>k RIPE London (also 16 other locations)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39952" name="Freeform 30"/>
          <p:cNvSpPr>
            <a:spLocks/>
          </p:cNvSpPr>
          <p:nvPr/>
        </p:nvSpPr>
        <p:spPr bwMode="auto">
          <a:xfrm>
            <a:off x="4716463" y="2222500"/>
            <a:ext cx="615950" cy="946150"/>
          </a:xfrm>
          <a:custGeom>
            <a:avLst/>
            <a:gdLst>
              <a:gd name="T0" fmla="*/ 615950 w 922"/>
              <a:gd name="T1" fmla="*/ 0 h 1448"/>
              <a:gd name="T2" fmla="*/ 0 w 922"/>
              <a:gd name="T3" fmla="*/ 946150 h 1448"/>
              <a:gd name="T4" fmla="*/ 0 60000 65536"/>
              <a:gd name="T5" fmla="*/ 0 60000 65536"/>
              <a:gd name="T6" fmla="*/ 0 w 922"/>
              <a:gd name="T7" fmla="*/ 0 h 1448"/>
              <a:gd name="T8" fmla="*/ 922 w 922"/>
              <a:gd name="T9" fmla="*/ 1448 h 14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22" h="1448">
                <a:moveTo>
                  <a:pt x="922" y="0"/>
                </a:moveTo>
                <a:lnTo>
                  <a:pt x="0" y="1448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39953" name="Text Box 31"/>
          <p:cNvSpPr txBox="1">
            <a:spLocks noChangeArrowheads="1"/>
          </p:cNvSpPr>
          <p:nvPr/>
        </p:nvSpPr>
        <p:spPr bwMode="auto">
          <a:xfrm>
            <a:off x="6702426" y="2640012"/>
            <a:ext cx="1766887" cy="23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000" u="none">
                <a:solidFill>
                  <a:srgbClr val="000000"/>
                </a:solidFill>
                <a:latin typeface="Tw Cen MT"/>
                <a:cs typeface="Tw Cen MT"/>
              </a:rPr>
              <a:t>m WIDE Tokyo (also Seoul, Paris, SF)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39954" name="Freeform 32"/>
          <p:cNvSpPr>
            <a:spLocks/>
          </p:cNvSpPr>
          <p:nvPr/>
        </p:nvSpPr>
        <p:spPr bwMode="auto">
          <a:xfrm>
            <a:off x="6540501" y="2959100"/>
            <a:ext cx="400050" cy="431800"/>
          </a:xfrm>
          <a:custGeom>
            <a:avLst/>
            <a:gdLst>
              <a:gd name="T0" fmla="*/ 400050 w 252"/>
              <a:gd name="T1" fmla="*/ 0 h 462"/>
              <a:gd name="T2" fmla="*/ 0 w 252"/>
              <a:gd name="T3" fmla="*/ 431800 h 462"/>
              <a:gd name="T4" fmla="*/ 0 60000 65536"/>
              <a:gd name="T5" fmla="*/ 0 60000 65536"/>
              <a:gd name="T6" fmla="*/ 0 w 252"/>
              <a:gd name="T7" fmla="*/ 0 h 462"/>
              <a:gd name="T8" fmla="*/ 252 w 252"/>
              <a:gd name="T9" fmla="*/ 462 h 4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462">
                <a:moveTo>
                  <a:pt x="252" y="0"/>
                </a:moveTo>
                <a:lnTo>
                  <a:pt x="0" y="462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39955" name="Text Box 33"/>
          <p:cNvSpPr txBox="1">
            <a:spLocks noChangeArrowheads="1"/>
          </p:cNvSpPr>
          <p:nvPr/>
        </p:nvSpPr>
        <p:spPr bwMode="auto">
          <a:xfrm>
            <a:off x="3127376" y="1727200"/>
            <a:ext cx="2598737" cy="79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000" u="none" dirty="0">
                <a:solidFill>
                  <a:srgbClr val="000000"/>
                </a:solidFill>
                <a:latin typeface="Tw Cen MT"/>
                <a:cs typeface="Tw Cen MT"/>
              </a:rPr>
              <a:t>a </a:t>
            </a:r>
            <a:r>
              <a:rPr lang="en-US" sz="1000" u="none" dirty="0" err="1">
                <a:solidFill>
                  <a:srgbClr val="000000"/>
                </a:solidFill>
                <a:latin typeface="Tw Cen MT"/>
                <a:cs typeface="Tw Cen MT"/>
              </a:rPr>
              <a:t>Verisign</a:t>
            </a:r>
            <a:r>
              <a:rPr lang="en-US" sz="1000" u="none" dirty="0">
                <a:solidFill>
                  <a:srgbClr val="000000"/>
                </a:solidFill>
                <a:latin typeface="Tw Cen MT"/>
                <a:cs typeface="Tw Cen MT"/>
              </a:rPr>
              <a:t>, Dulles, VA</a:t>
            </a:r>
          </a:p>
          <a:p>
            <a:r>
              <a:rPr lang="en-US" sz="1000" u="none" dirty="0">
                <a:solidFill>
                  <a:srgbClr val="000000"/>
                </a:solidFill>
                <a:latin typeface="Tw Cen MT"/>
                <a:cs typeface="Tw Cen MT"/>
              </a:rPr>
              <a:t>c Cogent, Herndon, VA (also LA)</a:t>
            </a:r>
          </a:p>
          <a:p>
            <a:r>
              <a:rPr lang="en-US" sz="1000" u="none" dirty="0">
                <a:solidFill>
                  <a:srgbClr val="000000"/>
                </a:solidFill>
                <a:latin typeface="Tw Cen MT"/>
                <a:cs typeface="Tw Cen MT"/>
              </a:rPr>
              <a:t>d U Maryland College Park, MD</a:t>
            </a:r>
          </a:p>
          <a:p>
            <a:r>
              <a:rPr lang="en-US" sz="1000" u="none" dirty="0">
                <a:solidFill>
                  <a:srgbClr val="000000"/>
                </a:solidFill>
                <a:latin typeface="Tw Cen MT"/>
                <a:cs typeface="Tw Cen MT"/>
              </a:rPr>
              <a:t>g US </a:t>
            </a:r>
            <a:r>
              <a:rPr lang="en-US" sz="1000" u="none" dirty="0" err="1">
                <a:solidFill>
                  <a:srgbClr val="000000"/>
                </a:solidFill>
                <a:latin typeface="Tw Cen MT"/>
                <a:cs typeface="Tw Cen MT"/>
              </a:rPr>
              <a:t>DoD</a:t>
            </a:r>
            <a:r>
              <a:rPr lang="en-US" sz="1000" u="none" dirty="0">
                <a:solidFill>
                  <a:srgbClr val="000000"/>
                </a:solidFill>
                <a:latin typeface="Tw Cen MT"/>
                <a:cs typeface="Tw Cen MT"/>
              </a:rPr>
              <a:t> Vienna, VA</a:t>
            </a:r>
          </a:p>
          <a:p>
            <a:r>
              <a:rPr lang="en-US" sz="1000" u="none" dirty="0">
                <a:solidFill>
                  <a:srgbClr val="000000"/>
                </a:solidFill>
                <a:latin typeface="Tw Cen MT"/>
                <a:cs typeface="Tw Cen MT"/>
              </a:rPr>
              <a:t>h ARL Aberdeen, MD</a:t>
            </a:r>
          </a:p>
          <a:p>
            <a:r>
              <a:rPr lang="en-US" sz="900" u="none" dirty="0">
                <a:solidFill>
                  <a:srgbClr val="000000"/>
                </a:solidFill>
                <a:latin typeface="Tw Cen MT"/>
                <a:cs typeface="Tw Cen MT"/>
              </a:rPr>
              <a:t>j  </a:t>
            </a:r>
            <a:r>
              <a:rPr lang="en-US" sz="900" u="none" dirty="0" err="1">
                <a:solidFill>
                  <a:srgbClr val="000000"/>
                </a:solidFill>
                <a:latin typeface="Tw Cen MT"/>
                <a:cs typeface="Tw Cen MT"/>
              </a:rPr>
              <a:t>Verisign</a:t>
            </a:r>
            <a:r>
              <a:rPr lang="en-US" sz="900" u="none" dirty="0">
                <a:solidFill>
                  <a:srgbClr val="000000"/>
                </a:solidFill>
                <a:latin typeface="Tw Cen MT"/>
                <a:cs typeface="Tw Cen MT"/>
              </a:rPr>
              <a:t>, ( 21 locations)</a:t>
            </a:r>
          </a:p>
          <a:p>
            <a:pPr algn="ctr"/>
            <a:endParaRPr lang="en-US" u="none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409309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5400" dirty="0">
                <a:latin typeface="Tw Cen MT"/>
                <a:ea typeface="ＭＳ Ｐゴシック" charset="0"/>
                <a:cs typeface="Tw Cen MT"/>
              </a:rPr>
              <a:t>Tipos de servidores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9838" y="1623484"/>
            <a:ext cx="8245561" cy="472598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t-PT" sz="2000" b="1" dirty="0">
                <a:latin typeface="Tw Cen MT"/>
                <a:ea typeface="ＭＳ Ｐゴシック" charset="0"/>
                <a:cs typeface="Tw Cen MT"/>
              </a:rPr>
              <a:t>Servidor de </a:t>
            </a:r>
            <a:r>
              <a:rPr lang="pt-PT" sz="2000" b="1" dirty="0" err="1">
                <a:latin typeface="Tw Cen MT"/>
                <a:ea typeface="ＭＳ Ｐゴシック" charset="0"/>
                <a:cs typeface="Tw Cen MT"/>
              </a:rPr>
              <a:t>root</a:t>
            </a:r>
            <a:r>
              <a:rPr lang="pt-PT" sz="2000" b="1" dirty="0">
                <a:latin typeface="Tw Cen MT"/>
                <a:ea typeface="ＭＳ Ｐゴシック" charset="0"/>
                <a:cs typeface="Tw Cen MT"/>
              </a:rPr>
              <a:t> 	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t-PT" sz="2000" b="1" dirty="0">
                <a:latin typeface="Tw Cen MT"/>
                <a:ea typeface="ＭＳ Ｐゴシック" charset="0"/>
                <a:cs typeface="Tw Cen MT"/>
              </a:rPr>
              <a:t>	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São servidores especiais que conhecem todos os </a:t>
            </a: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TLDs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e os seus servidores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pt-PT" sz="2000" b="1" dirty="0" smtClean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t-PT" sz="2000" b="1" dirty="0" smtClean="0">
                <a:latin typeface="Tw Cen MT"/>
                <a:ea typeface="ＭＳ Ｐゴシック" charset="0"/>
                <a:cs typeface="Tw Cen MT"/>
              </a:rPr>
              <a:t>Servidor </a:t>
            </a:r>
            <a:r>
              <a:rPr lang="pt-PT" sz="2000" b="1" dirty="0">
                <a:latin typeface="Tw Cen MT"/>
                <a:ea typeface="ＭＳ Ｐゴシック" charset="0"/>
                <a:cs typeface="Tw Cen MT"/>
              </a:rPr>
              <a:t>primário de uma </a:t>
            </a:r>
            <a:r>
              <a:rPr lang="pt-PT" sz="2000" b="1" dirty="0" smtClean="0">
                <a:latin typeface="Tw Cen MT"/>
                <a:ea typeface="ＭＳ Ｐゴシック" charset="0"/>
                <a:cs typeface="Tw Cen MT"/>
              </a:rPr>
              <a:t>zona </a:t>
            </a:r>
            <a:r>
              <a:rPr lang="pt-PT" sz="2000" i="1" dirty="0" smtClean="0">
                <a:latin typeface="Tw Cen MT"/>
                <a:ea typeface="ＭＳ Ｐゴシック" charset="0"/>
                <a:cs typeface="Tw Cen MT"/>
              </a:rPr>
              <a:t>(por agora admita que uma zona é igual a um domínio)</a:t>
            </a:r>
            <a:endParaRPr lang="pt-PT" sz="2000" i="1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t-PT" sz="2000" b="1" dirty="0">
                <a:latin typeface="Tw Cen MT"/>
                <a:ea typeface="ＭＳ Ｐゴシック" charset="0"/>
                <a:cs typeface="Tw Cen MT"/>
              </a:rPr>
              <a:t>	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Servidor da zona. Tem o controlo sobre as </a:t>
            </a: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actualizações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da zona.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	Tem autoridade sobre a zona (conhece a verdade sobre a zona)</a:t>
            </a:r>
            <a:r>
              <a:rPr lang="pt-PT" sz="2000" dirty="0" smtClean="0">
                <a:latin typeface="Tw Cen MT"/>
                <a:ea typeface="ＭＳ Ｐゴシック" charset="0"/>
                <a:cs typeface="Tw Cen MT"/>
              </a:rPr>
              <a:t>.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pt-PT" sz="2000" b="1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t-PT" sz="2000" b="1" dirty="0">
                <a:latin typeface="Tw Cen MT"/>
                <a:ea typeface="ＭＳ Ｐゴシック" charset="0"/>
                <a:cs typeface="Tw Cen MT"/>
              </a:rPr>
              <a:t>Servidor </a:t>
            </a:r>
            <a:r>
              <a:rPr lang="pt-PT" sz="2000" b="1" dirty="0" smtClean="0">
                <a:latin typeface="Tw Cen MT"/>
                <a:ea typeface="ＭＳ Ｐゴシック" charset="0"/>
                <a:cs typeface="Tw Cen MT"/>
              </a:rPr>
              <a:t>secundário da zona</a:t>
            </a:r>
            <a:endParaRPr lang="pt-PT" sz="2000" b="1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	Servidor da zona. Mant</a:t>
            </a:r>
            <a:r>
              <a:rPr lang="pt-PT" altLang="ja-JP" sz="2000" dirty="0">
                <a:latin typeface="Tw Cen MT"/>
                <a:ea typeface="ヒラギノ角ゴ Pro W3" charset="0"/>
                <a:cs typeface="Tw Cen MT"/>
              </a:rPr>
              <a:t>é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m uma cópia da informação da zona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	mas não aceita </a:t>
            </a: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actualizações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da mesma.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	Tem autoridade sobre a zona (conhece a verdade sobre a zona).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t-PT" sz="2000" b="1" dirty="0">
                <a:latin typeface="Tw Cen MT"/>
                <a:ea typeface="ＭＳ Ｐゴシック" charset="0"/>
                <a:cs typeface="Tw Cen MT"/>
              </a:rPr>
              <a:t>Servidores de </a:t>
            </a:r>
            <a:r>
              <a:rPr lang="pt-PT" sz="2000" b="1" i="1" dirty="0" err="1" smtClean="0">
                <a:latin typeface="Tw Cen MT"/>
                <a:ea typeface="ＭＳ Ｐゴシック" charset="0"/>
                <a:cs typeface="Tw Cen MT"/>
              </a:rPr>
              <a:t>caching</a:t>
            </a:r>
            <a:r>
              <a:rPr lang="pt-PT" sz="2000" b="1" i="1" dirty="0" smtClean="0">
                <a:latin typeface="Tw Cen MT"/>
                <a:ea typeface="ＭＳ Ｐゴシック" charset="0"/>
                <a:cs typeface="Tw Cen MT"/>
              </a:rPr>
              <a:t>  </a:t>
            </a:r>
            <a:r>
              <a:rPr lang="pt-PT" sz="2000" b="1" dirty="0" smtClean="0">
                <a:latin typeface="Tw Cen MT"/>
                <a:ea typeface="ＭＳ Ｐゴシック" charset="0"/>
                <a:cs typeface="Tw Cen MT"/>
              </a:rPr>
              <a:t>(há servidores que se chamam </a:t>
            </a:r>
            <a:r>
              <a:rPr lang="pt-PT" sz="2000" b="1" i="1" dirty="0" err="1" smtClean="0">
                <a:latin typeface="Tw Cen MT"/>
                <a:ea typeface="ＭＳ Ｐゴシック" charset="0"/>
                <a:cs typeface="Tw Cen MT"/>
              </a:rPr>
              <a:t>caching-only</a:t>
            </a:r>
            <a:r>
              <a:rPr lang="pt-PT" sz="2000" b="1" i="1" dirty="0" smtClean="0">
                <a:latin typeface="Tw Cen MT"/>
                <a:ea typeface="ＭＳ Ｐゴシック" charset="0"/>
                <a:cs typeface="Tw Cen MT"/>
              </a:rPr>
              <a:t>)</a:t>
            </a:r>
            <a:endParaRPr lang="pt-PT" sz="2000" b="1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	Obtêm e mantêm informações a pedido. No entanto,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	não têm autoridade sobre as mesmas pois têm uma visão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	incompleta e eventualmente </a:t>
            </a:r>
            <a:r>
              <a:rPr lang="pt-PT" sz="2000" dirty="0" err="1" smtClean="0">
                <a:latin typeface="Tw Cen MT"/>
                <a:ea typeface="ＭＳ Ｐゴシック" charset="0"/>
                <a:cs typeface="Tw Cen MT"/>
              </a:rPr>
              <a:t>desactualizada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t-PT" sz="2000" b="1" dirty="0">
                <a:latin typeface="Tw Cen MT"/>
                <a:ea typeface="ＭＳ Ｐゴシック" charset="0"/>
                <a:cs typeface="Tw Cen MT"/>
              </a:rPr>
              <a:t>Nota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: todos os servidores fazem </a:t>
            </a:r>
            <a:r>
              <a:rPr lang="pt-PT" sz="2000" i="1" dirty="0" err="1">
                <a:latin typeface="Tw Cen MT"/>
                <a:ea typeface="ＭＳ Ｐゴシック" charset="0"/>
                <a:cs typeface="Tw Cen MT"/>
              </a:rPr>
              <a:t>caching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das informações que obtêm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7881525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Local </a:t>
            </a:r>
            <a:r>
              <a:rPr lang="pt-PT" sz="4800" dirty="0" err="1">
                <a:latin typeface="Tw Cen MT"/>
                <a:ea typeface="ＭＳ Ｐゴシック" charset="0"/>
                <a:cs typeface="Tw Cen MT"/>
              </a:rPr>
              <a:t>Name</a:t>
            </a:r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 Server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N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ão pertence necessariamente à hierarquia (pode ser um “</a:t>
            </a:r>
            <a:r>
              <a:rPr lang="pt-PT" altLang="ja-JP" dirty="0" err="1">
                <a:latin typeface="Tw Cen MT"/>
                <a:ea typeface="ＭＳ Ｐゴシック" charset="0"/>
                <a:cs typeface="Tw Cen MT"/>
              </a:rPr>
              <a:t>caching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altLang="ja-JP" dirty="0" err="1">
                <a:latin typeface="Tw Cen MT"/>
                <a:ea typeface="ＭＳ Ｐゴシック" charset="0"/>
                <a:cs typeface="Tw Cen MT"/>
              </a:rPr>
              <a:t>only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 server”)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Cada ISP e cada instituiç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ão grande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tem pelo menos um</a:t>
            </a:r>
          </a:p>
          <a:p>
            <a:pPr lvl="1"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Geralmente tamb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ém designado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ja-JP" altLang="pt-PT" dirty="0"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i="1" dirty="0" err="1">
                <a:latin typeface="Tw Cen MT"/>
                <a:ea typeface="ＭＳ Ｐゴシック" charset="0"/>
                <a:cs typeface="Tw Cen MT"/>
              </a:rPr>
              <a:t>default</a:t>
            </a:r>
            <a:r>
              <a:rPr lang="pt-PT" i="1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i="1" dirty="0" err="1">
                <a:latin typeface="Tw Cen MT"/>
                <a:ea typeface="ＭＳ Ｐゴシック" charset="0"/>
                <a:cs typeface="Tw Cen MT"/>
              </a:rPr>
              <a:t>name</a:t>
            </a:r>
            <a:r>
              <a:rPr lang="pt-PT" i="1" dirty="0">
                <a:latin typeface="Tw Cen MT"/>
                <a:ea typeface="ＭＳ Ｐゴシック" charset="0"/>
                <a:cs typeface="Tw Cen MT"/>
              </a:rPr>
              <a:t> servers</a:t>
            </a:r>
            <a:r>
              <a:rPr lang="ja-JP" altLang="pt-PT" dirty="0">
                <a:latin typeface="Tw Cen MT"/>
                <a:ea typeface="ＭＳ Ｐゴシック" charset="0"/>
                <a:cs typeface="Tw Cen MT"/>
              </a:rPr>
              <a:t>”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Quando um </a:t>
            </a:r>
            <a:r>
              <a:rPr lang="pt-PT" dirty="0" err="1">
                <a:latin typeface="Tw Cen MT"/>
                <a:ea typeface="ＭＳ Ｐゴシック" charset="0"/>
                <a:cs typeface="Tw Cen MT"/>
              </a:rPr>
              <a:t>host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local realiza uma </a:t>
            </a:r>
            <a:r>
              <a:rPr lang="pt-PT" i="1" dirty="0" err="1">
                <a:latin typeface="Tw Cen MT"/>
                <a:ea typeface="ＭＳ Ｐゴシック" charset="0"/>
                <a:cs typeface="Tw Cen MT"/>
              </a:rPr>
              <a:t>query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, esta 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é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enviada para este servidor</a:t>
            </a:r>
          </a:p>
          <a:p>
            <a:pPr lvl="1" eaLnBrk="1" hangingPunct="1"/>
            <a:r>
              <a:rPr lang="pt-PT" dirty="0" err="1">
                <a:latin typeface="Tw Cen MT"/>
                <a:ea typeface="ＭＳ Ｐゴシック" charset="0"/>
                <a:cs typeface="Tw Cen MT"/>
              </a:rPr>
              <a:t>Actua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como </a:t>
            </a:r>
            <a:r>
              <a:rPr lang="pt-PT" dirty="0" err="1">
                <a:latin typeface="Tw Cen MT"/>
                <a:ea typeface="ＭＳ Ｐゴシック" charset="0"/>
                <a:cs typeface="Tw Cen MT"/>
              </a:rPr>
              <a:t>proxy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do serviço</a:t>
            </a:r>
          </a:p>
        </p:txBody>
      </p:sp>
    </p:spTree>
    <p:extLst>
      <p:ext uri="{BB962C8B-B14F-4D97-AF65-F5344CB8AC3E}">
        <p14:creationId xmlns:p14="http://schemas.microsoft.com/office/powerpoint/2010/main" val="2482281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Pedidos recursivos e iterativos</a:t>
            </a: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035691"/>
              </p:ext>
            </p:extLst>
          </p:nvPr>
        </p:nvGraphicFramePr>
        <p:xfrm>
          <a:off x="2524125" y="4865688"/>
          <a:ext cx="8334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8" name="Clip" r:id="rId4" imgW="1307948" imgH="1084823" progId="MS_ClipArt_Gallery.2">
                  <p:embed/>
                </p:oleObj>
              </mc:Choice>
              <mc:Fallback>
                <p:oleObj name="Clip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4125" y="4865688"/>
                        <a:ext cx="833438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4" name="Text Box 4"/>
          <p:cNvSpPr txBox="1">
            <a:spLocks noChangeArrowheads="1"/>
          </p:cNvSpPr>
          <p:nvPr/>
        </p:nvSpPr>
        <p:spPr bwMode="auto">
          <a:xfrm>
            <a:off x="1764012" y="5443538"/>
            <a:ext cx="1710725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requesting host</a:t>
            </a:r>
            <a:endParaRPr lang="en-US" u="none">
              <a:latin typeface="Tw Cen MT"/>
              <a:cs typeface="Tw Cen MT"/>
            </a:endParaRPr>
          </a:p>
          <a:p>
            <a:pPr algn="ctr"/>
            <a:r>
              <a:rPr lang="en-US" sz="1600" b="1" u="none">
                <a:latin typeface="Tw Cen MT"/>
                <a:cs typeface="Tw Cen MT"/>
              </a:rPr>
              <a:t>pc1.in.di.fct.unl.pt</a:t>
            </a:r>
            <a:endParaRPr lang="en-US" sz="1600" u="none">
              <a:latin typeface="Tw Cen MT"/>
              <a:cs typeface="Tw Cen MT"/>
            </a:endParaRPr>
          </a:p>
        </p:txBody>
      </p:sp>
      <p:sp>
        <p:nvSpPr>
          <p:cNvPr id="43015" name="Text Box 5"/>
          <p:cNvSpPr txBox="1">
            <a:spLocks noChangeArrowheads="1"/>
          </p:cNvSpPr>
          <p:nvPr/>
        </p:nvSpPr>
        <p:spPr bwMode="auto">
          <a:xfrm>
            <a:off x="6186091" y="5676900"/>
            <a:ext cx="170100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b="1" u="none">
                <a:latin typeface="Tw Cen MT"/>
                <a:cs typeface="Tw Cen MT"/>
              </a:rPr>
              <a:t>www.google.com</a:t>
            </a:r>
            <a:endParaRPr lang="en-US" sz="1600" u="none">
              <a:latin typeface="Tw Cen MT"/>
              <a:cs typeface="Tw Cen MT"/>
            </a:endParaRPr>
          </a:p>
        </p:txBody>
      </p:sp>
      <p:graphicFrame>
        <p:nvGraphicFramePr>
          <p:cNvPr id="430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5880643"/>
              </p:ext>
            </p:extLst>
          </p:nvPr>
        </p:nvGraphicFramePr>
        <p:xfrm>
          <a:off x="6583363" y="5067300"/>
          <a:ext cx="833437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9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3363" y="5067300"/>
                        <a:ext cx="833437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3016" name="Group 7"/>
          <p:cNvGrpSpPr>
            <a:grpSpLocks/>
          </p:cNvGrpSpPr>
          <p:nvPr/>
        </p:nvGrpSpPr>
        <p:grpSpPr bwMode="auto">
          <a:xfrm>
            <a:off x="2771775" y="2790825"/>
            <a:ext cx="369888" cy="657225"/>
            <a:chOff x="4180" y="783"/>
            <a:chExt cx="150" cy="307"/>
          </a:xfrm>
        </p:grpSpPr>
        <p:sp>
          <p:nvSpPr>
            <p:cNvPr id="43071" name="AutoShape 8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72" name="Rectangle 9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73" name="Rectangle 10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74" name="AutoShape 11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75" name="Line 12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76" name="Line 13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77" name="Rectangle 14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78" name="Rectangle 15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43017" name="Text Box 16"/>
          <p:cNvSpPr txBox="1">
            <a:spLocks noChangeArrowheads="1"/>
          </p:cNvSpPr>
          <p:nvPr/>
        </p:nvSpPr>
        <p:spPr bwMode="auto">
          <a:xfrm>
            <a:off x="4373563" y="1409700"/>
            <a:ext cx="20113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root name server</a:t>
            </a:r>
            <a:endParaRPr lang="en-US" sz="1600" u="none">
              <a:latin typeface="Tw Cen MT"/>
              <a:cs typeface="Tw Cen MT"/>
            </a:endParaRPr>
          </a:p>
        </p:txBody>
      </p:sp>
      <p:sp>
        <p:nvSpPr>
          <p:cNvPr id="43018" name="Line 17"/>
          <p:cNvSpPr>
            <a:spLocks noChangeShapeType="1"/>
          </p:cNvSpPr>
          <p:nvPr/>
        </p:nvSpPr>
        <p:spPr bwMode="auto">
          <a:xfrm flipH="1" flipV="1">
            <a:off x="2820988" y="3478213"/>
            <a:ext cx="0" cy="13144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43019" name="Line 18"/>
          <p:cNvSpPr>
            <a:spLocks noChangeShapeType="1"/>
          </p:cNvSpPr>
          <p:nvPr/>
        </p:nvSpPr>
        <p:spPr bwMode="auto">
          <a:xfrm flipV="1">
            <a:off x="2935288" y="1782763"/>
            <a:ext cx="914400" cy="9715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43020" name="Line 19"/>
          <p:cNvSpPr>
            <a:spLocks noChangeShapeType="1"/>
          </p:cNvSpPr>
          <p:nvPr/>
        </p:nvSpPr>
        <p:spPr bwMode="auto">
          <a:xfrm flipV="1">
            <a:off x="3221038" y="2944813"/>
            <a:ext cx="1485900" cy="95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43021" name="Line 20"/>
          <p:cNvSpPr>
            <a:spLocks noChangeShapeType="1"/>
          </p:cNvSpPr>
          <p:nvPr/>
        </p:nvSpPr>
        <p:spPr bwMode="auto">
          <a:xfrm flipH="1" flipV="1">
            <a:off x="3221038" y="3116263"/>
            <a:ext cx="14192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43022" name="Line 21"/>
          <p:cNvSpPr>
            <a:spLocks noChangeShapeType="1"/>
          </p:cNvSpPr>
          <p:nvPr/>
        </p:nvSpPr>
        <p:spPr bwMode="auto">
          <a:xfrm flipH="1">
            <a:off x="3144838" y="2011363"/>
            <a:ext cx="733425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43023" name="Line 22"/>
          <p:cNvSpPr>
            <a:spLocks noChangeShapeType="1"/>
          </p:cNvSpPr>
          <p:nvPr/>
        </p:nvSpPr>
        <p:spPr bwMode="auto">
          <a:xfrm>
            <a:off x="3011488" y="3506788"/>
            <a:ext cx="9525" cy="13239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43024" name="Group 23"/>
          <p:cNvGrpSpPr>
            <a:grpSpLocks/>
          </p:cNvGrpSpPr>
          <p:nvPr/>
        </p:nvGrpSpPr>
        <p:grpSpPr bwMode="auto">
          <a:xfrm>
            <a:off x="1725611" y="3624260"/>
            <a:ext cx="1876425" cy="615949"/>
            <a:chOff x="2838" y="2132"/>
            <a:chExt cx="1182" cy="388"/>
          </a:xfrm>
        </p:grpSpPr>
        <p:sp>
          <p:nvSpPr>
            <p:cNvPr id="43069" name="Rectangle 24"/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70" name="Text Box 25"/>
            <p:cNvSpPr txBox="1">
              <a:spLocks noChangeArrowheads="1"/>
            </p:cNvSpPr>
            <p:nvPr/>
          </p:nvSpPr>
          <p:spPr bwMode="auto">
            <a:xfrm>
              <a:off x="2858" y="2132"/>
              <a:ext cx="1142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latin typeface="Tw Cen MT"/>
                  <a:cs typeface="Tw Cen MT"/>
                </a:rPr>
                <a:t>local name server</a:t>
              </a:r>
              <a:endParaRPr lang="en-US" u="none">
                <a:latin typeface="Tw Cen MT"/>
                <a:cs typeface="Tw Cen MT"/>
              </a:endParaRPr>
            </a:p>
            <a:p>
              <a:pPr algn="ctr"/>
              <a:r>
                <a:rPr lang="en-US" sz="1600" b="1" u="none">
                  <a:latin typeface="Tw Cen MT"/>
                  <a:cs typeface="Tw Cen MT"/>
                </a:rPr>
                <a:t>ns.di.fct.unl.pt</a:t>
              </a:r>
              <a:endParaRPr lang="en-US" sz="1600" u="none">
                <a:latin typeface="Tw Cen MT"/>
                <a:cs typeface="Tw Cen MT"/>
              </a:endParaRPr>
            </a:p>
          </p:txBody>
        </p:sp>
      </p:grpSp>
      <p:sp>
        <p:nvSpPr>
          <p:cNvPr id="43025" name="Text Box 26"/>
          <p:cNvSpPr txBox="1">
            <a:spLocks noChangeArrowheads="1"/>
          </p:cNvSpPr>
          <p:nvPr/>
        </p:nvSpPr>
        <p:spPr bwMode="auto">
          <a:xfrm>
            <a:off x="2468563" y="44577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solidFill>
                  <a:srgbClr val="FF0000"/>
                </a:solidFill>
                <a:latin typeface="Tw Cen MT"/>
                <a:cs typeface="Tw Cen MT"/>
              </a:rPr>
              <a:t>1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43026" name="Text Box 27"/>
          <p:cNvSpPr txBox="1">
            <a:spLocks noChangeArrowheads="1"/>
          </p:cNvSpPr>
          <p:nvPr/>
        </p:nvSpPr>
        <p:spPr bwMode="auto">
          <a:xfrm>
            <a:off x="3074988" y="200025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solidFill>
                  <a:srgbClr val="FF0000"/>
                </a:solidFill>
                <a:latin typeface="Tw Cen MT"/>
                <a:cs typeface="Tw Cen MT"/>
              </a:rPr>
              <a:t>2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43027" name="Text Box 28"/>
          <p:cNvSpPr txBox="1">
            <a:spLocks noChangeArrowheads="1"/>
          </p:cNvSpPr>
          <p:nvPr/>
        </p:nvSpPr>
        <p:spPr bwMode="auto">
          <a:xfrm>
            <a:off x="3513138" y="223837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solidFill>
                  <a:srgbClr val="FF0000"/>
                </a:solidFill>
                <a:latin typeface="Tw Cen MT"/>
                <a:cs typeface="Tw Cen MT"/>
              </a:rPr>
              <a:t>3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43028" name="Text Box 29"/>
          <p:cNvSpPr txBox="1">
            <a:spLocks noChangeArrowheads="1"/>
          </p:cNvSpPr>
          <p:nvPr/>
        </p:nvSpPr>
        <p:spPr bwMode="auto">
          <a:xfrm>
            <a:off x="3820611" y="2647950"/>
            <a:ext cx="3248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solidFill>
                  <a:srgbClr val="FF0000"/>
                </a:solidFill>
                <a:latin typeface="Tw Cen MT"/>
                <a:cs typeface="Tw Cen MT"/>
              </a:rPr>
              <a:t>4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43029" name="Text Box 30"/>
          <p:cNvSpPr txBox="1">
            <a:spLocks noChangeArrowheads="1"/>
          </p:cNvSpPr>
          <p:nvPr/>
        </p:nvSpPr>
        <p:spPr bwMode="auto">
          <a:xfrm>
            <a:off x="3840163" y="31623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solidFill>
                  <a:srgbClr val="FF0000"/>
                </a:solidFill>
                <a:latin typeface="Tw Cen MT"/>
                <a:cs typeface="Tw Cen MT"/>
              </a:rPr>
              <a:t>5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43030" name="Text Box 31"/>
          <p:cNvSpPr txBox="1">
            <a:spLocks noChangeArrowheads="1"/>
          </p:cNvSpPr>
          <p:nvPr/>
        </p:nvSpPr>
        <p:spPr bwMode="auto">
          <a:xfrm>
            <a:off x="3962400" y="42672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solidFill>
                  <a:srgbClr val="FF0000"/>
                </a:solidFill>
                <a:latin typeface="Tw Cen MT"/>
                <a:cs typeface="Tw Cen MT"/>
              </a:rPr>
              <a:t>6</a:t>
            </a:r>
            <a:endParaRPr lang="en-US" u="none">
              <a:latin typeface="Tw Cen MT"/>
              <a:cs typeface="Tw Cen MT"/>
            </a:endParaRPr>
          </a:p>
        </p:txBody>
      </p:sp>
      <p:grpSp>
        <p:nvGrpSpPr>
          <p:cNvPr id="43031" name="Group 32"/>
          <p:cNvGrpSpPr>
            <a:grpSpLocks/>
          </p:cNvGrpSpPr>
          <p:nvPr/>
        </p:nvGrpSpPr>
        <p:grpSpPr bwMode="auto">
          <a:xfrm>
            <a:off x="3886200" y="1371600"/>
            <a:ext cx="369888" cy="657225"/>
            <a:chOff x="4180" y="783"/>
            <a:chExt cx="150" cy="307"/>
          </a:xfrm>
        </p:grpSpPr>
        <p:sp>
          <p:nvSpPr>
            <p:cNvPr id="43061" name="AutoShape 33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62" name="Rectangle 34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63" name="Rectangle 35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64" name="AutoShape 36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65" name="Line 37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66" name="Line 38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67" name="Rectangle 39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68" name="Rectangle 40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grpSp>
        <p:nvGrpSpPr>
          <p:cNvPr id="43032" name="Group 41"/>
          <p:cNvGrpSpPr>
            <a:grpSpLocks/>
          </p:cNvGrpSpPr>
          <p:nvPr/>
        </p:nvGrpSpPr>
        <p:grpSpPr bwMode="auto">
          <a:xfrm>
            <a:off x="4714875" y="2800350"/>
            <a:ext cx="369888" cy="657225"/>
            <a:chOff x="4180" y="783"/>
            <a:chExt cx="150" cy="307"/>
          </a:xfrm>
        </p:grpSpPr>
        <p:sp>
          <p:nvSpPr>
            <p:cNvPr id="43053" name="AutoShape 4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54" name="Rectangle 4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55" name="Rectangle 4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56" name="AutoShape 4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57" name="Line 4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58" name="Line 4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59" name="Rectangle 4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60" name="Rectangle 4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grpSp>
        <p:nvGrpSpPr>
          <p:cNvPr id="43033" name="Group 50"/>
          <p:cNvGrpSpPr>
            <a:grpSpLocks/>
          </p:cNvGrpSpPr>
          <p:nvPr/>
        </p:nvGrpSpPr>
        <p:grpSpPr bwMode="auto">
          <a:xfrm>
            <a:off x="4695825" y="4419600"/>
            <a:ext cx="369888" cy="657225"/>
            <a:chOff x="4180" y="783"/>
            <a:chExt cx="150" cy="307"/>
          </a:xfrm>
        </p:grpSpPr>
        <p:sp>
          <p:nvSpPr>
            <p:cNvPr id="43045" name="AutoShape 51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46" name="Rectangle 52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47" name="Rectangle 53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48" name="AutoShape 54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49" name="Line 55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50" name="Line 56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51" name="Rectangle 57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52" name="Rectangle 58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43034" name="Text Box 59"/>
          <p:cNvSpPr txBox="1">
            <a:spLocks noChangeArrowheads="1"/>
          </p:cNvSpPr>
          <p:nvPr/>
        </p:nvSpPr>
        <p:spPr bwMode="auto">
          <a:xfrm>
            <a:off x="3954555" y="5067300"/>
            <a:ext cx="2266766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Tw Cen MT"/>
                <a:cs typeface="Tw Cen MT"/>
              </a:rPr>
              <a:t>authoritative name server</a:t>
            </a:r>
            <a:endParaRPr lang="en-US" u="none">
              <a:latin typeface="Tw Cen MT"/>
              <a:cs typeface="Tw Cen MT"/>
            </a:endParaRPr>
          </a:p>
          <a:p>
            <a:pPr algn="ctr"/>
            <a:r>
              <a:rPr lang="en-US" sz="1600" b="1" u="none">
                <a:latin typeface="Tw Cen MT"/>
                <a:cs typeface="Tw Cen MT"/>
              </a:rPr>
              <a:t>google.com</a:t>
            </a:r>
            <a:endParaRPr lang="en-US" sz="1600" u="none">
              <a:latin typeface="Tw Cen MT"/>
              <a:cs typeface="Tw Cen MT"/>
            </a:endParaRPr>
          </a:p>
        </p:txBody>
      </p:sp>
      <p:sp>
        <p:nvSpPr>
          <p:cNvPr id="43035" name="Line 60"/>
          <p:cNvSpPr>
            <a:spLocks noChangeShapeType="1"/>
          </p:cNvSpPr>
          <p:nvPr/>
        </p:nvSpPr>
        <p:spPr bwMode="auto">
          <a:xfrm flipH="1" flipV="1">
            <a:off x="3382963" y="3238500"/>
            <a:ext cx="1219200" cy="990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43036" name="Line 61"/>
          <p:cNvSpPr>
            <a:spLocks noChangeShapeType="1"/>
          </p:cNvSpPr>
          <p:nvPr/>
        </p:nvSpPr>
        <p:spPr bwMode="auto">
          <a:xfrm>
            <a:off x="3306763" y="3390900"/>
            <a:ext cx="1295400" cy="1066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43037" name="Group 62"/>
          <p:cNvGrpSpPr>
            <a:grpSpLocks/>
          </p:cNvGrpSpPr>
          <p:nvPr/>
        </p:nvGrpSpPr>
        <p:grpSpPr bwMode="auto">
          <a:xfrm>
            <a:off x="5375276" y="2857500"/>
            <a:ext cx="2400300" cy="584200"/>
            <a:chOff x="4170" y="2147"/>
            <a:chExt cx="1512" cy="368"/>
          </a:xfrm>
        </p:grpSpPr>
        <p:sp>
          <p:nvSpPr>
            <p:cNvPr id="43043" name="Rectangle 63"/>
            <p:cNvSpPr>
              <a:spLocks noChangeArrowheads="1"/>
            </p:cNvSpPr>
            <p:nvPr/>
          </p:nvSpPr>
          <p:spPr bwMode="auto">
            <a:xfrm>
              <a:off x="4170" y="2196"/>
              <a:ext cx="1512" cy="27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3044" name="Text Box 64"/>
            <p:cNvSpPr txBox="1">
              <a:spLocks noChangeArrowheads="1"/>
            </p:cNvSpPr>
            <p:nvPr/>
          </p:nvSpPr>
          <p:spPr bwMode="auto">
            <a:xfrm>
              <a:off x="4224" y="2147"/>
              <a:ext cx="143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>
                  <a:latin typeface="Tw Cen MT"/>
                  <a:cs typeface="Tw Cen MT"/>
                </a:rPr>
                <a:t>intermediate name server</a:t>
              </a:r>
              <a:endParaRPr lang="en-US" u="none">
                <a:latin typeface="Tw Cen MT"/>
                <a:cs typeface="Tw Cen MT"/>
              </a:endParaRPr>
            </a:p>
            <a:p>
              <a:pPr algn="ctr"/>
              <a:r>
                <a:rPr lang="en-US" sz="1600" b="1" u="none">
                  <a:latin typeface="Tw Cen MT"/>
                  <a:cs typeface="Tw Cen MT"/>
                </a:rPr>
                <a:t>.com</a:t>
              </a:r>
              <a:endParaRPr lang="en-US" sz="1600" u="none">
                <a:latin typeface="Tw Cen MT"/>
                <a:cs typeface="Tw Cen MT"/>
              </a:endParaRPr>
            </a:p>
          </p:txBody>
        </p:sp>
      </p:grpSp>
      <p:sp>
        <p:nvSpPr>
          <p:cNvPr id="43038" name="Text Box 65"/>
          <p:cNvSpPr txBox="1">
            <a:spLocks noChangeArrowheads="1"/>
          </p:cNvSpPr>
          <p:nvPr/>
        </p:nvSpPr>
        <p:spPr bwMode="auto">
          <a:xfrm>
            <a:off x="4419600" y="36576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solidFill>
                  <a:srgbClr val="FF0000"/>
                </a:solidFill>
                <a:latin typeface="Tw Cen MT"/>
                <a:cs typeface="Tw Cen MT"/>
              </a:rPr>
              <a:t>7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43039" name="Text Box 66"/>
          <p:cNvSpPr txBox="1">
            <a:spLocks noChangeArrowheads="1"/>
          </p:cNvSpPr>
          <p:nvPr/>
        </p:nvSpPr>
        <p:spPr bwMode="auto">
          <a:xfrm>
            <a:off x="3154363" y="44577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solidFill>
                  <a:srgbClr val="FF0000"/>
                </a:solidFill>
                <a:latin typeface="Tw Cen MT"/>
                <a:cs typeface="Tw Cen MT"/>
              </a:rPr>
              <a:t>8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43040" name="Freeform 67"/>
          <p:cNvSpPr>
            <a:spLocks/>
          </p:cNvSpPr>
          <p:nvPr/>
        </p:nvSpPr>
        <p:spPr bwMode="auto">
          <a:xfrm flipH="1">
            <a:off x="2163763" y="4305300"/>
            <a:ext cx="1066800" cy="228600"/>
          </a:xfrm>
          <a:custGeom>
            <a:avLst/>
            <a:gdLst>
              <a:gd name="T0" fmla="*/ 508318 w 638"/>
              <a:gd name="T1" fmla="*/ 146957 h 168"/>
              <a:gd name="T2" fmla="*/ 474876 w 638"/>
              <a:gd name="T3" fmla="*/ 40821 h 168"/>
              <a:gd name="T4" fmla="*/ 90293 w 638"/>
              <a:gd name="T5" fmla="*/ 35379 h 168"/>
              <a:gd name="T6" fmla="*/ 90293 w 638"/>
              <a:gd name="T7" fmla="*/ 206829 h 168"/>
              <a:gd name="T8" fmla="*/ 401304 w 638"/>
              <a:gd name="T9" fmla="*/ 223157 h 168"/>
              <a:gd name="T10" fmla="*/ 511663 w 638"/>
              <a:gd name="T11" fmla="*/ 160564 h 168"/>
              <a:gd name="T12" fmla="*/ 1066800 w 638"/>
              <a:gd name="T13" fmla="*/ 48986 h 16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38"/>
              <a:gd name="T22" fmla="*/ 0 h 168"/>
              <a:gd name="T23" fmla="*/ 638 w 638"/>
              <a:gd name="T24" fmla="*/ 168 h 16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38" h="168">
                <a:moveTo>
                  <a:pt x="304" y="108"/>
                </a:moveTo>
                <a:cubicBezTo>
                  <a:pt x="332" y="42"/>
                  <a:pt x="308" y="46"/>
                  <a:pt x="284" y="30"/>
                </a:cubicBezTo>
                <a:cubicBezTo>
                  <a:pt x="260" y="14"/>
                  <a:pt x="83" y="0"/>
                  <a:pt x="54" y="26"/>
                </a:cubicBezTo>
                <a:cubicBezTo>
                  <a:pt x="25" y="52"/>
                  <a:pt x="0" y="144"/>
                  <a:pt x="54" y="152"/>
                </a:cubicBezTo>
                <a:cubicBezTo>
                  <a:pt x="108" y="160"/>
                  <a:pt x="215" y="168"/>
                  <a:pt x="240" y="164"/>
                </a:cubicBezTo>
                <a:cubicBezTo>
                  <a:pt x="265" y="160"/>
                  <a:pt x="292" y="134"/>
                  <a:pt x="306" y="118"/>
                </a:cubicBezTo>
                <a:cubicBezTo>
                  <a:pt x="320" y="102"/>
                  <a:pt x="586" y="36"/>
                  <a:pt x="638" y="36"/>
                </a:cubicBez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43041" name="Text Box 68"/>
          <p:cNvSpPr txBox="1">
            <a:spLocks noChangeArrowheads="1"/>
          </p:cNvSpPr>
          <p:nvPr/>
        </p:nvSpPr>
        <p:spPr bwMode="auto">
          <a:xfrm>
            <a:off x="411163" y="4305300"/>
            <a:ext cx="2016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b="1" u="none" dirty="0">
                <a:solidFill>
                  <a:srgbClr val="3366FF"/>
                </a:solidFill>
                <a:latin typeface="Comic Sans MS" charset="0"/>
              </a:rPr>
              <a:t>recursive query</a:t>
            </a:r>
            <a:endParaRPr lang="en-US" sz="1600" b="1" u="none" dirty="0">
              <a:solidFill>
                <a:srgbClr val="3366FF"/>
              </a:solidFill>
              <a:latin typeface="Times New Roman" charset="0"/>
            </a:endParaRPr>
          </a:p>
        </p:txBody>
      </p:sp>
      <p:sp>
        <p:nvSpPr>
          <p:cNvPr id="43042" name="Text Box 69"/>
          <p:cNvSpPr txBox="1">
            <a:spLocks noChangeArrowheads="1"/>
          </p:cNvSpPr>
          <p:nvPr/>
        </p:nvSpPr>
        <p:spPr bwMode="auto">
          <a:xfrm>
            <a:off x="4144963" y="2171700"/>
            <a:ext cx="2016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b="1" u="none" dirty="0">
                <a:solidFill>
                  <a:srgbClr val="3366FF"/>
                </a:solidFill>
                <a:latin typeface="Tw Cen MT"/>
                <a:cs typeface="Tw Cen MT"/>
              </a:rPr>
              <a:t>iterated queries</a:t>
            </a:r>
            <a:endParaRPr lang="en-US" sz="1600" b="1" u="none" dirty="0">
              <a:solidFill>
                <a:srgbClr val="3366FF"/>
              </a:solidFill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7112901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61" name="Group 2"/>
          <p:cNvGrpSpPr>
            <a:grpSpLocks/>
          </p:cNvGrpSpPr>
          <p:nvPr/>
        </p:nvGrpSpPr>
        <p:grpSpPr bwMode="auto">
          <a:xfrm>
            <a:off x="3795198" y="1232441"/>
            <a:ext cx="5086865" cy="5106279"/>
            <a:chOff x="1521" y="286"/>
            <a:chExt cx="3586" cy="3596"/>
          </a:xfrm>
        </p:grpSpPr>
        <p:graphicFrame>
          <p:nvGraphicFramePr>
            <p:cNvPr id="45058" name="Object 2"/>
            <p:cNvGraphicFramePr>
              <a:graphicFrameLocks noChangeAspect="1"/>
            </p:cNvGraphicFramePr>
            <p:nvPr/>
          </p:nvGraphicFramePr>
          <p:xfrm>
            <a:off x="2040" y="2792"/>
            <a:ext cx="525" cy="4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686" name="Clip" r:id="rId3" imgW="1307948" imgH="1084823" progId="MS_ClipArt_Gallery.2">
                    <p:embed/>
                  </p:oleObj>
                </mc:Choice>
                <mc:Fallback>
                  <p:oleObj name="Clip" r:id="rId3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40" y="2792"/>
                          <a:ext cx="525" cy="40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5064" name="Text Box 4"/>
            <p:cNvSpPr txBox="1">
              <a:spLocks noChangeArrowheads="1"/>
            </p:cNvSpPr>
            <p:nvPr/>
          </p:nvSpPr>
          <p:spPr bwMode="auto">
            <a:xfrm>
              <a:off x="1548" y="3157"/>
              <a:ext cx="1099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latin typeface="Tw Cen MT"/>
                  <a:cs typeface="Tw Cen MT"/>
                </a:rPr>
                <a:t>requesting host</a:t>
              </a:r>
              <a:endParaRPr lang="en-US" u="none">
                <a:latin typeface="Tw Cen MT"/>
                <a:cs typeface="Tw Cen MT"/>
              </a:endParaRPr>
            </a:p>
            <a:p>
              <a:pPr algn="ctr"/>
              <a:r>
                <a:rPr lang="en-US" sz="1600" b="1" u="none">
                  <a:latin typeface="Tw Cen MT"/>
                  <a:cs typeface="Tw Cen MT"/>
                </a:rPr>
                <a:t>cis.poly.edu</a:t>
              </a:r>
              <a:endParaRPr lang="en-US" sz="1600" u="none">
                <a:latin typeface="Tw Cen MT"/>
                <a:cs typeface="Tw Cen MT"/>
              </a:endParaRPr>
            </a:p>
          </p:txBody>
        </p:sp>
        <p:sp>
          <p:nvSpPr>
            <p:cNvPr id="45065" name="Text Box 5"/>
            <p:cNvSpPr txBox="1">
              <a:spLocks noChangeArrowheads="1"/>
            </p:cNvSpPr>
            <p:nvPr/>
          </p:nvSpPr>
          <p:spPr bwMode="auto">
            <a:xfrm>
              <a:off x="3075" y="3644"/>
              <a:ext cx="1238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b="1" u="none">
                  <a:latin typeface="Tw Cen MT"/>
                  <a:cs typeface="Tw Cen MT"/>
                </a:rPr>
                <a:t>gaia.cs.umass.edu</a:t>
              </a:r>
              <a:endParaRPr lang="en-US" sz="1600" u="none">
                <a:latin typeface="Tw Cen MT"/>
                <a:cs typeface="Tw Cen MT"/>
              </a:endParaRPr>
            </a:p>
          </p:txBody>
        </p:sp>
        <p:graphicFrame>
          <p:nvGraphicFramePr>
            <p:cNvPr id="45059" name="Object 3"/>
            <p:cNvGraphicFramePr>
              <a:graphicFrameLocks noChangeAspect="1"/>
            </p:cNvGraphicFramePr>
            <p:nvPr/>
          </p:nvGraphicFramePr>
          <p:xfrm>
            <a:off x="3378" y="3296"/>
            <a:ext cx="525" cy="4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687" name="Clip" r:id="rId5" imgW="1307948" imgH="1084823" progId="MS_ClipArt_Gallery.2">
                    <p:embed/>
                  </p:oleObj>
                </mc:Choice>
                <mc:Fallback>
                  <p:oleObj name="Clip" r:id="rId5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78" y="3296"/>
                          <a:ext cx="525" cy="40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45066" name="Group 7"/>
            <p:cNvGrpSpPr>
              <a:grpSpLocks/>
            </p:cNvGrpSpPr>
            <p:nvPr/>
          </p:nvGrpSpPr>
          <p:grpSpPr bwMode="auto">
            <a:xfrm>
              <a:off x="2196" y="1485"/>
              <a:ext cx="233" cy="414"/>
              <a:chOff x="4180" y="783"/>
              <a:chExt cx="150" cy="307"/>
            </a:xfrm>
          </p:grpSpPr>
          <p:sp>
            <p:nvSpPr>
              <p:cNvPr id="45116" name="AutoShape 8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117" name="Rectangle 9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118" name="Rectangle 10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119" name="AutoShape 11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120" name="Line 12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121" name="Line 13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122" name="Rectangle 14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123" name="Rectangle 15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  <p:sp>
          <p:nvSpPr>
            <p:cNvPr id="45067" name="Text Box 16"/>
            <p:cNvSpPr txBox="1">
              <a:spLocks noChangeArrowheads="1"/>
            </p:cNvSpPr>
            <p:nvPr/>
          </p:nvSpPr>
          <p:spPr bwMode="auto">
            <a:xfrm>
              <a:off x="2545" y="286"/>
              <a:ext cx="1267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 dirty="0">
                  <a:latin typeface="Tw Cen MT"/>
                  <a:cs typeface="Tw Cen MT"/>
                </a:rPr>
                <a:t>root DNS server</a:t>
              </a:r>
              <a:endParaRPr lang="en-US" sz="1600" u="none" dirty="0">
                <a:latin typeface="Tw Cen MT"/>
                <a:cs typeface="Tw Cen MT"/>
              </a:endParaRPr>
            </a:p>
          </p:txBody>
        </p:sp>
        <p:sp>
          <p:nvSpPr>
            <p:cNvPr id="45068" name="Line 17"/>
            <p:cNvSpPr>
              <a:spLocks noChangeShapeType="1"/>
            </p:cNvSpPr>
            <p:nvPr/>
          </p:nvSpPr>
          <p:spPr bwMode="auto">
            <a:xfrm flipH="1" flipV="1">
              <a:off x="2227" y="1918"/>
              <a:ext cx="0" cy="82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5069" name="Line 18"/>
            <p:cNvSpPr>
              <a:spLocks noChangeShapeType="1"/>
            </p:cNvSpPr>
            <p:nvPr/>
          </p:nvSpPr>
          <p:spPr bwMode="auto">
            <a:xfrm flipV="1">
              <a:off x="2299" y="850"/>
              <a:ext cx="576" cy="61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5070" name="Line 19"/>
            <p:cNvSpPr>
              <a:spLocks noChangeShapeType="1"/>
            </p:cNvSpPr>
            <p:nvPr/>
          </p:nvSpPr>
          <p:spPr bwMode="auto">
            <a:xfrm>
              <a:off x="2347" y="1936"/>
              <a:ext cx="6" cy="83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45071" name="Group 20"/>
            <p:cNvGrpSpPr>
              <a:grpSpLocks/>
            </p:cNvGrpSpPr>
            <p:nvPr/>
          </p:nvGrpSpPr>
          <p:grpSpPr bwMode="auto">
            <a:xfrm>
              <a:off x="1521" y="2010"/>
              <a:ext cx="1215" cy="433"/>
              <a:chOff x="2822" y="2132"/>
              <a:chExt cx="1215" cy="433"/>
            </a:xfrm>
          </p:grpSpPr>
          <p:sp>
            <p:nvSpPr>
              <p:cNvPr id="45114" name="Rectangle 21"/>
              <p:cNvSpPr>
                <a:spLocks noChangeArrowheads="1"/>
              </p:cNvSpPr>
              <p:nvPr/>
            </p:nvSpPr>
            <p:spPr bwMode="auto">
              <a:xfrm>
                <a:off x="2838" y="2178"/>
                <a:ext cx="1182" cy="3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115" name="Text Box 22"/>
              <p:cNvSpPr txBox="1">
                <a:spLocks noChangeArrowheads="1"/>
              </p:cNvSpPr>
              <p:nvPr/>
            </p:nvSpPr>
            <p:spPr bwMode="auto">
              <a:xfrm>
                <a:off x="2822" y="2132"/>
                <a:ext cx="1215" cy="4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800" u="none">
                    <a:latin typeface="Tw Cen MT"/>
                    <a:cs typeface="Tw Cen MT"/>
                  </a:rPr>
                  <a:t>local DNS server</a:t>
                </a:r>
                <a:endParaRPr lang="en-US" u="none">
                  <a:latin typeface="Tw Cen MT"/>
                  <a:cs typeface="Tw Cen MT"/>
                </a:endParaRPr>
              </a:p>
              <a:p>
                <a:pPr algn="ctr"/>
                <a:r>
                  <a:rPr lang="en-US" sz="1600" b="1" u="none">
                    <a:latin typeface="Tw Cen MT"/>
                    <a:cs typeface="Tw Cen MT"/>
                  </a:rPr>
                  <a:t>dns.poly.edu</a:t>
                </a:r>
                <a:endParaRPr lang="en-US" sz="1600" u="none">
                  <a:latin typeface="Tw Cen MT"/>
                  <a:cs typeface="Tw Cen MT"/>
                </a:endParaRPr>
              </a:p>
            </p:txBody>
          </p:sp>
        </p:grpSp>
        <p:sp>
          <p:nvSpPr>
            <p:cNvPr id="45072" name="Text Box 23"/>
            <p:cNvSpPr txBox="1">
              <a:spLocks noChangeArrowheads="1"/>
            </p:cNvSpPr>
            <p:nvPr/>
          </p:nvSpPr>
          <p:spPr bwMode="auto">
            <a:xfrm>
              <a:off x="2034" y="2456"/>
              <a:ext cx="219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solidFill>
                    <a:srgbClr val="FF0000"/>
                  </a:solidFill>
                  <a:latin typeface="Tw Cen MT"/>
                  <a:cs typeface="Tw Cen MT"/>
                </a:rPr>
                <a:t>1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45073" name="Text Box 24"/>
            <p:cNvSpPr txBox="1">
              <a:spLocks noChangeArrowheads="1"/>
            </p:cNvSpPr>
            <p:nvPr/>
          </p:nvSpPr>
          <p:spPr bwMode="auto">
            <a:xfrm>
              <a:off x="2375" y="987"/>
              <a:ext cx="220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solidFill>
                    <a:srgbClr val="FF0000"/>
                  </a:solidFill>
                  <a:latin typeface="Tw Cen MT"/>
                  <a:cs typeface="Tw Cen MT"/>
                </a:rPr>
                <a:t>2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45074" name="Text Box 25"/>
            <p:cNvSpPr txBox="1">
              <a:spLocks noChangeArrowheads="1"/>
            </p:cNvSpPr>
            <p:nvPr/>
          </p:nvSpPr>
          <p:spPr bwMode="auto">
            <a:xfrm>
              <a:off x="3583" y="2112"/>
              <a:ext cx="229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solidFill>
                    <a:srgbClr val="FF0000"/>
                  </a:solidFill>
                  <a:latin typeface="Tw Cen MT"/>
                  <a:cs typeface="Tw Cen MT"/>
                </a:rPr>
                <a:t>4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45075" name="Text Box 26"/>
            <p:cNvSpPr txBox="1">
              <a:spLocks noChangeArrowheads="1"/>
            </p:cNvSpPr>
            <p:nvPr/>
          </p:nvSpPr>
          <p:spPr bwMode="auto">
            <a:xfrm>
              <a:off x="3301" y="2160"/>
              <a:ext cx="219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solidFill>
                    <a:srgbClr val="FF0000"/>
                  </a:solidFill>
                  <a:latin typeface="Tw Cen MT"/>
                  <a:cs typeface="Tw Cen MT"/>
                </a:rPr>
                <a:t>5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45076" name="Text Box 27"/>
            <p:cNvSpPr txBox="1">
              <a:spLocks noChangeArrowheads="1"/>
            </p:cNvSpPr>
            <p:nvPr/>
          </p:nvSpPr>
          <p:spPr bwMode="auto">
            <a:xfrm>
              <a:off x="3108" y="1296"/>
              <a:ext cx="220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solidFill>
                    <a:srgbClr val="FF0000"/>
                  </a:solidFill>
                  <a:latin typeface="Tw Cen MT"/>
                  <a:cs typeface="Tw Cen MT"/>
                </a:rPr>
                <a:t>6</a:t>
              </a:r>
              <a:endParaRPr lang="en-US" u="none">
                <a:latin typeface="Tw Cen MT"/>
                <a:cs typeface="Tw Cen MT"/>
              </a:endParaRPr>
            </a:p>
          </p:txBody>
        </p:sp>
        <p:grpSp>
          <p:nvGrpSpPr>
            <p:cNvPr id="45077" name="Group 28"/>
            <p:cNvGrpSpPr>
              <a:grpSpLocks/>
            </p:cNvGrpSpPr>
            <p:nvPr/>
          </p:nvGrpSpPr>
          <p:grpSpPr bwMode="auto">
            <a:xfrm>
              <a:off x="2898" y="591"/>
              <a:ext cx="233" cy="414"/>
              <a:chOff x="4180" y="783"/>
              <a:chExt cx="150" cy="307"/>
            </a:xfrm>
          </p:grpSpPr>
          <p:sp>
            <p:nvSpPr>
              <p:cNvPr id="45106" name="AutoShape 29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107" name="Rectangle 30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108" name="Rectangle 31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109" name="AutoShape 32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110" name="Line 33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111" name="Line 34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112" name="Rectangle 35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113" name="Rectangle 36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  <p:grpSp>
          <p:nvGrpSpPr>
            <p:cNvPr id="45078" name="Group 37"/>
            <p:cNvGrpSpPr>
              <a:grpSpLocks/>
            </p:cNvGrpSpPr>
            <p:nvPr/>
          </p:nvGrpSpPr>
          <p:grpSpPr bwMode="auto">
            <a:xfrm>
              <a:off x="3420" y="1491"/>
              <a:ext cx="233" cy="414"/>
              <a:chOff x="4180" y="783"/>
              <a:chExt cx="150" cy="307"/>
            </a:xfrm>
          </p:grpSpPr>
          <p:sp>
            <p:nvSpPr>
              <p:cNvPr id="45098" name="AutoShape 38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099" name="Rectangle 39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100" name="Rectangle 40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101" name="AutoShape 41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102" name="Line 42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103" name="Line 43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104" name="Rectangle 44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105" name="Rectangle 45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  <p:grpSp>
          <p:nvGrpSpPr>
            <p:cNvPr id="45079" name="Group 46"/>
            <p:cNvGrpSpPr>
              <a:grpSpLocks/>
            </p:cNvGrpSpPr>
            <p:nvPr/>
          </p:nvGrpSpPr>
          <p:grpSpPr bwMode="auto">
            <a:xfrm>
              <a:off x="3408" y="2511"/>
              <a:ext cx="233" cy="414"/>
              <a:chOff x="4180" y="783"/>
              <a:chExt cx="150" cy="307"/>
            </a:xfrm>
          </p:grpSpPr>
          <p:sp>
            <p:nvSpPr>
              <p:cNvPr id="45090" name="AutoShape 47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091" name="Rectangle 48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092" name="Rectangle 49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093" name="AutoShape 50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094" name="Line 51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095" name="Line 52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096" name="Rectangle 53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5097" name="Rectangle 54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  <p:sp>
          <p:nvSpPr>
            <p:cNvPr id="45080" name="Text Box 55"/>
            <p:cNvSpPr txBox="1">
              <a:spLocks noChangeArrowheads="1"/>
            </p:cNvSpPr>
            <p:nvPr/>
          </p:nvSpPr>
          <p:spPr bwMode="auto">
            <a:xfrm>
              <a:off x="2884" y="2871"/>
              <a:ext cx="1542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>
                  <a:latin typeface="Tw Cen MT"/>
                  <a:cs typeface="Tw Cen MT"/>
                </a:rPr>
                <a:t>authoritative DNS server</a:t>
              </a:r>
              <a:endParaRPr lang="en-US" u="none">
                <a:latin typeface="Tw Cen MT"/>
                <a:cs typeface="Tw Cen MT"/>
              </a:endParaRPr>
            </a:p>
            <a:p>
              <a:pPr algn="ctr"/>
              <a:r>
                <a:rPr lang="en-US" sz="1600" b="1" u="none">
                  <a:latin typeface="Tw Cen MT"/>
                  <a:cs typeface="Tw Cen MT"/>
                </a:rPr>
                <a:t>dns.cs.umass.edu</a:t>
              </a:r>
              <a:endParaRPr lang="en-US" sz="1600" u="none">
                <a:latin typeface="Tw Cen MT"/>
                <a:cs typeface="Tw Cen MT"/>
              </a:endParaRPr>
            </a:p>
          </p:txBody>
        </p:sp>
        <p:sp>
          <p:nvSpPr>
            <p:cNvPr id="45081" name="Text Box 56"/>
            <p:cNvSpPr txBox="1">
              <a:spLocks noChangeArrowheads="1"/>
            </p:cNvSpPr>
            <p:nvPr/>
          </p:nvSpPr>
          <p:spPr bwMode="auto">
            <a:xfrm>
              <a:off x="2581" y="1344"/>
              <a:ext cx="220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solidFill>
                    <a:srgbClr val="FF0000"/>
                  </a:solidFill>
                  <a:latin typeface="Tw Cen MT"/>
                  <a:cs typeface="Tw Cen MT"/>
                </a:rPr>
                <a:t>7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45082" name="Text Box 57"/>
            <p:cNvSpPr txBox="1">
              <a:spLocks noChangeArrowheads="1"/>
            </p:cNvSpPr>
            <p:nvPr/>
          </p:nvSpPr>
          <p:spPr bwMode="auto">
            <a:xfrm>
              <a:off x="2382" y="2469"/>
              <a:ext cx="219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solidFill>
                    <a:srgbClr val="FF0000"/>
                  </a:solidFill>
                  <a:latin typeface="Tw Cen MT"/>
                  <a:cs typeface="Tw Cen MT"/>
                </a:rPr>
                <a:t>8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45083" name="Line 58"/>
            <p:cNvSpPr>
              <a:spLocks noChangeShapeType="1"/>
            </p:cNvSpPr>
            <p:nvPr/>
          </p:nvSpPr>
          <p:spPr bwMode="auto">
            <a:xfrm>
              <a:off x="3120" y="768"/>
              <a:ext cx="432" cy="72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5084" name="Text Box 59"/>
            <p:cNvSpPr txBox="1">
              <a:spLocks noChangeArrowheads="1"/>
            </p:cNvSpPr>
            <p:nvPr/>
          </p:nvSpPr>
          <p:spPr bwMode="auto">
            <a:xfrm>
              <a:off x="3840" y="1536"/>
              <a:ext cx="1267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latin typeface="Tw Cen MT"/>
                  <a:cs typeface="Tw Cen MT"/>
                </a:rPr>
                <a:t>TLD DNS server</a:t>
              </a:r>
              <a:endParaRPr lang="en-US" sz="1600" u="none">
                <a:latin typeface="Tw Cen MT"/>
                <a:cs typeface="Tw Cen MT"/>
              </a:endParaRPr>
            </a:p>
          </p:txBody>
        </p:sp>
        <p:sp>
          <p:nvSpPr>
            <p:cNvPr id="45085" name="Line 60"/>
            <p:cNvSpPr>
              <a:spLocks noChangeShapeType="1"/>
            </p:cNvSpPr>
            <p:nvPr/>
          </p:nvSpPr>
          <p:spPr bwMode="auto">
            <a:xfrm>
              <a:off x="3600" y="1872"/>
              <a:ext cx="0" cy="62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5086" name="Line 61"/>
            <p:cNvSpPr>
              <a:spLocks noChangeShapeType="1"/>
            </p:cNvSpPr>
            <p:nvPr/>
          </p:nvSpPr>
          <p:spPr bwMode="auto">
            <a:xfrm flipH="1" flipV="1">
              <a:off x="3504" y="1920"/>
              <a:ext cx="0" cy="57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5087" name="Line 62"/>
            <p:cNvSpPr>
              <a:spLocks noChangeShapeType="1"/>
            </p:cNvSpPr>
            <p:nvPr/>
          </p:nvSpPr>
          <p:spPr bwMode="auto">
            <a:xfrm flipH="1" flipV="1">
              <a:off x="3072" y="1008"/>
              <a:ext cx="336" cy="57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5088" name="Text Box 63"/>
            <p:cNvSpPr txBox="1">
              <a:spLocks noChangeArrowheads="1"/>
            </p:cNvSpPr>
            <p:nvPr/>
          </p:nvSpPr>
          <p:spPr bwMode="auto">
            <a:xfrm>
              <a:off x="3397" y="1008"/>
              <a:ext cx="219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solidFill>
                    <a:srgbClr val="FF0000"/>
                  </a:solidFill>
                  <a:latin typeface="Tw Cen MT"/>
                  <a:cs typeface="Tw Cen MT"/>
                </a:rPr>
                <a:t>3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45089" name="Line 64"/>
            <p:cNvSpPr>
              <a:spLocks noChangeShapeType="1"/>
            </p:cNvSpPr>
            <p:nvPr/>
          </p:nvSpPr>
          <p:spPr bwMode="auto">
            <a:xfrm flipH="1">
              <a:off x="2448" y="1008"/>
              <a:ext cx="480" cy="52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45062" name="Rectangle 65"/>
          <p:cNvSpPr>
            <a:spLocks noChangeArrowheads="1"/>
          </p:cNvSpPr>
          <p:nvPr/>
        </p:nvSpPr>
        <p:spPr bwMode="auto">
          <a:xfrm>
            <a:off x="304800" y="1524000"/>
            <a:ext cx="33528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r>
              <a:rPr lang="pt-PT" sz="2000" b="1" u="none" dirty="0">
                <a:latin typeface="Tw Cen MT"/>
                <a:cs typeface="Tw Cen MT"/>
              </a:rPr>
              <a:t>Pedido recursivo:</a:t>
            </a:r>
            <a:endParaRPr lang="pt-PT" sz="1800" b="1" u="none" dirty="0"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Char char="n"/>
            </a:pPr>
            <a:r>
              <a:rPr lang="pt-PT" sz="1800" b="1" u="none" dirty="0">
                <a:latin typeface="Tw Cen MT"/>
                <a:cs typeface="Tw Cen MT"/>
              </a:rPr>
              <a:t>O protocolo </a:t>
            </a:r>
            <a:r>
              <a:rPr lang="pt-PT" altLang="ja-JP" sz="1800" b="1" u="none" dirty="0">
                <a:latin typeface="Tw Cen MT"/>
                <a:cs typeface="Tw Cen MT"/>
              </a:rPr>
              <a:t>é executado completamente por cada servidor sem respostas incompletas ao cliente</a:t>
            </a:r>
            <a:endParaRPr lang="pt-PT" sz="1800" b="1" u="none" dirty="0"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Char char="n"/>
            </a:pPr>
            <a:r>
              <a:rPr lang="pt-PT" sz="1800" b="1" u="none" dirty="0">
                <a:latin typeface="Tw Cen MT"/>
                <a:cs typeface="Tw Cen MT"/>
              </a:rPr>
              <a:t>Cria alguma complexidade suplementar nos servidores ? Sim !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Char char="n"/>
            </a:pPr>
            <a:r>
              <a:rPr lang="pt-PT" sz="1800" b="1" u="none" dirty="0">
                <a:latin typeface="Tw Cen MT"/>
                <a:cs typeface="Tw Cen MT"/>
              </a:rPr>
              <a:t>Por essa raz</a:t>
            </a:r>
            <a:r>
              <a:rPr lang="pt-PT" altLang="ja-JP" sz="1800" b="1" u="none" dirty="0">
                <a:latin typeface="Tw Cen MT"/>
                <a:cs typeface="Tw Cen MT"/>
              </a:rPr>
              <a:t>ão só é aceite pelos local </a:t>
            </a:r>
            <a:r>
              <a:rPr lang="pt-PT" altLang="ja-JP" sz="1800" b="1" i="1" u="none" dirty="0" err="1">
                <a:latin typeface="Tw Cen MT"/>
                <a:cs typeface="Tw Cen MT"/>
              </a:rPr>
              <a:t>name</a:t>
            </a:r>
            <a:r>
              <a:rPr lang="pt-PT" altLang="ja-JP" sz="1800" b="1" i="1" u="none" dirty="0">
                <a:latin typeface="Tw Cen MT"/>
                <a:cs typeface="Tw Cen MT"/>
              </a:rPr>
              <a:t> servers</a:t>
            </a:r>
            <a:endParaRPr lang="pt-PT" sz="1800" b="1" i="1" u="none" dirty="0">
              <a:latin typeface="Tw Cen MT"/>
              <a:cs typeface="Tw Cen MT"/>
            </a:endParaRPr>
          </a:p>
        </p:txBody>
      </p:sp>
      <p:sp>
        <p:nvSpPr>
          <p:cNvPr id="45063" name="Rectangle 6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>
            <a:normAutofit/>
          </a:bodyPr>
          <a:lstStyle/>
          <a:p>
            <a:pPr eaLnBrk="1" hangingPunct="1"/>
            <a:r>
              <a:rPr lang="pt-PT" sz="5400" dirty="0">
                <a:latin typeface="Tw Cen MT"/>
                <a:ea typeface="ＭＳ Ｐゴシック" charset="0"/>
                <a:cs typeface="Tw Cen MT"/>
              </a:rPr>
              <a:t>R</a:t>
            </a:r>
            <a:r>
              <a:rPr lang="pt-PT" sz="5400" dirty="0" smtClean="0">
                <a:latin typeface="Tw Cen MT"/>
                <a:ea typeface="ＭＳ Ｐゴシック" charset="0"/>
                <a:cs typeface="Tw Cen MT"/>
              </a:rPr>
              <a:t>esoluç</a:t>
            </a:r>
            <a:r>
              <a:rPr lang="pt-PT" altLang="ja-JP" sz="5400" dirty="0" smtClean="0">
                <a:latin typeface="Tw Cen MT"/>
                <a:ea typeface="ＭＳ Ｐゴシック" charset="0"/>
                <a:cs typeface="Tw Cen MT"/>
              </a:rPr>
              <a:t>ão </a:t>
            </a:r>
            <a:r>
              <a:rPr lang="pt-PT" altLang="ja-JP" sz="5400" dirty="0">
                <a:latin typeface="Tw Cen MT"/>
                <a:ea typeface="ＭＳ Ｐゴシック" charset="0"/>
                <a:cs typeface="Tw Cen MT"/>
              </a:rPr>
              <a:t>de um nome DNS</a:t>
            </a:r>
            <a:endParaRPr lang="pt-PT" sz="5400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2644262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b="1" dirty="0">
                <a:latin typeface="Tw Cen MT" charset="0"/>
                <a:ea typeface="ＭＳ Ｐゴシック" charset="0"/>
                <a:cs typeface="ＭＳ Ｐゴシック" charset="0"/>
              </a:rPr>
              <a:t>Nota prévia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524000" y="2286000"/>
            <a:ext cx="664527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 dirty="0">
                <a:latin typeface="Tw Cen MT" charset="0"/>
                <a:cs typeface="Tw Cen MT" charset="0"/>
              </a:rPr>
              <a:t>A estrutura da apresentação é semelhante à do Cap. 1 do livro base de suporte à disciplina e utiliza algumas das figuras, textos e outros materiais desse mesmo livro</a:t>
            </a:r>
          </a:p>
          <a:p>
            <a:pPr eaLnBrk="1" hangingPunct="1"/>
            <a:endParaRPr lang="pt-PT" u="none" dirty="0">
              <a:latin typeface="Tw Cen MT" charset="0"/>
              <a:cs typeface="Tw Cen MT" charset="0"/>
            </a:endParaRP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James F.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Kurose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and</a:t>
            </a:r>
            <a:r>
              <a:rPr lang="pt-PT" sz="2000" u="none" dirty="0">
                <a:latin typeface="Tw Cen MT" charset="0"/>
                <a:cs typeface="Times New Roman" charset="0"/>
              </a:rPr>
              <a:t> Keith W. Ross,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"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Computer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Networking</a:t>
            </a:r>
            <a:r>
              <a:rPr lang="pt-PT" sz="2000" u="none" dirty="0">
                <a:latin typeface="Tw Cen MT" charset="0"/>
                <a:cs typeface="Times New Roman" charset="0"/>
              </a:rPr>
              <a:t> - A Top-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Down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Approach</a:t>
            </a:r>
            <a:r>
              <a:rPr lang="ja-JP" altLang="pt-PT" sz="2000" u="none" dirty="0">
                <a:latin typeface="Tw Cen MT" charset="0"/>
                <a:cs typeface="Times New Roman" charset="0"/>
              </a:rPr>
              <a:t>“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 err="1">
                <a:latin typeface="Tw Cen MT" charset="0"/>
                <a:cs typeface="Times New Roman" charset="0"/>
              </a:rPr>
              <a:t>Pearson-Addison</a:t>
            </a:r>
            <a:r>
              <a:rPr lang="pt-PT" sz="2000" u="none" dirty="0">
                <a:latin typeface="Tw Cen MT" charset="0"/>
                <a:cs typeface="Times New Roman" charset="0"/>
              </a:rPr>
              <a:t> Wesley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Longman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Inc</a:t>
            </a:r>
            <a:r>
              <a:rPr lang="pt-PT" sz="2000" u="none" dirty="0">
                <a:latin typeface="Tw Cen MT" charset="0"/>
                <a:cs typeface="Times New Roman" charset="0"/>
              </a:rPr>
              <a:t>., 5th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Edition</a:t>
            </a:r>
            <a:r>
              <a:rPr lang="pt-PT" sz="2000" u="none" dirty="0">
                <a:latin typeface="Tw Cen MT" charset="0"/>
                <a:cs typeface="Times New Roman" charset="0"/>
              </a:rPr>
              <a:t>, 2010</a:t>
            </a:r>
            <a:endParaRPr lang="pt-PT" u="none" dirty="0">
              <a:latin typeface="Tw Cen MT" charset="0"/>
              <a:cs typeface="Times New Roman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4BC56EE3-7988-2B49-9F04-D072C591B181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322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382000" cy="1136650"/>
          </a:xfrm>
        </p:spPr>
        <p:txBody>
          <a:bodyPr>
            <a:no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O DNS baseia-se em </a:t>
            </a:r>
            <a:r>
              <a:rPr lang="pt-PT" sz="4800" dirty="0" err="1" smtClean="0">
                <a:latin typeface="Tw Cen MT"/>
                <a:ea typeface="ＭＳ Ｐゴシック" charset="0"/>
                <a:cs typeface="Tw Cen MT"/>
              </a:rPr>
              <a:t>caching</a:t>
            </a:r>
            <a:endParaRPr lang="pt-PT" sz="36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987550"/>
            <a:ext cx="8382000" cy="4435475"/>
          </a:xfrm>
        </p:spPr>
        <p:txBody>
          <a:bodyPr>
            <a:normAutofit/>
          </a:bodyPr>
          <a:lstStyle/>
          <a:p>
            <a:pPr eaLnBrk="1" hangingPunct="1"/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Todos os servidores localizam os servidores de </a:t>
            </a:r>
            <a:r>
              <a:rPr lang="pt-PT" sz="2400" dirty="0" err="1">
                <a:latin typeface="Tw Cen MT"/>
                <a:ea typeface="ＭＳ Ｐゴシック" charset="0"/>
                <a:cs typeface="Tw Cen MT"/>
              </a:rPr>
              <a:t>root</a:t>
            </a: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 e fazem </a:t>
            </a:r>
            <a:r>
              <a:rPr lang="pt-PT" sz="2400" dirty="0" err="1">
                <a:latin typeface="Tw Cen MT"/>
                <a:ea typeface="ＭＳ Ｐゴシック" charset="0"/>
                <a:cs typeface="Tw Cen MT"/>
              </a:rPr>
              <a:t>caching</a:t>
            </a: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 dos seus endereços</a:t>
            </a:r>
          </a:p>
          <a:p>
            <a:pPr eaLnBrk="1" hangingPunct="1"/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Todos os servidores quando obt</a:t>
            </a:r>
            <a:r>
              <a:rPr lang="pt-PT" altLang="ja-JP" sz="2400" dirty="0">
                <a:latin typeface="Tw Cen MT"/>
                <a:ea typeface="ＭＳ Ｐゴシック" charset="0"/>
                <a:cs typeface="Tw Cen MT"/>
              </a:rPr>
              <a:t>êm uma resposta, mantêm-na em cache e dessa forma respondem imediatamente se aparecer um pedido semelhante</a:t>
            </a:r>
          </a:p>
          <a:p>
            <a:pPr eaLnBrk="1" hangingPunct="1"/>
            <a:r>
              <a:rPr lang="pt-PT" altLang="ja-JP" sz="2400" dirty="0">
                <a:latin typeface="Tw Cen MT"/>
                <a:ea typeface="ＭＳ Ｐゴシック" charset="0"/>
                <a:cs typeface="Tw Cen MT"/>
              </a:rPr>
              <a:t>Desta forma, os endereços dos servidores TLD estão sempre em cache</a:t>
            </a:r>
          </a:p>
          <a:p>
            <a:pPr eaLnBrk="1" hangingPunct="1"/>
            <a:r>
              <a:rPr lang="pt-PT" altLang="ja-JP" sz="2400" dirty="0">
                <a:latin typeface="Tw Cen MT"/>
                <a:ea typeface="ＭＳ Ｐゴシック" charset="0"/>
                <a:cs typeface="Tw Cen MT"/>
              </a:rPr>
              <a:t>Uma entrada é mantida na cache até um limite de tempo controlado pelo administrador do servidor responsável pelo nome </a:t>
            </a:r>
            <a:r>
              <a:rPr lang="pt-PT" altLang="ja-JP" sz="2400" i="1" dirty="0" err="1">
                <a:latin typeface="Tw Cen MT"/>
                <a:ea typeface="ＭＳ Ｐゴシック" charset="0"/>
                <a:cs typeface="Tw Cen MT"/>
              </a:rPr>
              <a:t>cached</a:t>
            </a:r>
            <a:r>
              <a:rPr lang="pt-PT" altLang="ja-JP" sz="2400" dirty="0">
                <a:latin typeface="Tw Cen MT"/>
                <a:ea typeface="ＭＳ Ｐゴシック" charset="0"/>
                <a:cs typeface="Tw Cen MT"/>
              </a:rPr>
              <a:t> através do atributo TTL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87627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pt-PT" sz="4000" dirty="0">
                <a:latin typeface="Tw Cen MT"/>
                <a:ea typeface="ＭＳ Ｐゴシック" charset="0"/>
                <a:cs typeface="Tw Cen MT"/>
              </a:rPr>
              <a:t>Registos DNS (DNS </a:t>
            </a:r>
            <a:r>
              <a:rPr lang="pt-PT" sz="4000" dirty="0" err="1">
                <a:latin typeface="Tw Cen MT"/>
                <a:ea typeface="ＭＳ Ｐゴシック" charset="0"/>
                <a:cs typeface="Tw Cen MT"/>
              </a:rPr>
              <a:t>Resource</a:t>
            </a:r>
            <a:r>
              <a:rPr lang="pt-PT" sz="4000" dirty="0">
                <a:latin typeface="Tw Cen MT"/>
                <a:ea typeface="ＭＳ Ｐゴシック" charset="0"/>
                <a:cs typeface="Tw Cen MT"/>
              </a:rPr>
              <a:t> Records)</a:t>
            </a:r>
          </a:p>
        </p:txBody>
      </p:sp>
      <p:sp>
        <p:nvSpPr>
          <p:cNvPr id="47109" name="Rectangle 4"/>
          <p:cNvSpPr>
            <a:spLocks noChangeArrowheads="1"/>
          </p:cNvSpPr>
          <p:nvPr/>
        </p:nvSpPr>
        <p:spPr bwMode="auto">
          <a:xfrm>
            <a:off x="457200" y="4121150"/>
            <a:ext cx="400050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en-US" sz="2000" b="1" u="none" dirty="0">
                <a:latin typeface="Tw Cen MT"/>
                <a:cs typeface="Tw Cen MT"/>
              </a:rPr>
              <a:t>Type=NS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en-US" sz="1800" b="1" u="none" dirty="0">
                <a:latin typeface="Tw Cen MT"/>
                <a:cs typeface="Tw Cen MT"/>
              </a:rPr>
              <a:t>O </a:t>
            </a:r>
            <a:r>
              <a:rPr lang="en-US" sz="1800" b="1" u="none" dirty="0" err="1">
                <a:latin typeface="Tw Cen MT"/>
                <a:cs typeface="Tw Cen MT"/>
              </a:rPr>
              <a:t>nome</a:t>
            </a:r>
            <a:r>
              <a:rPr lang="en-US" sz="1800" b="1" u="none" dirty="0">
                <a:latin typeface="Tw Cen MT"/>
                <a:cs typeface="Tw Cen MT"/>
              </a:rPr>
              <a:t> </a:t>
            </a:r>
            <a:r>
              <a:rPr lang="en-US" sz="1800" b="1" u="none" dirty="0" err="1">
                <a:latin typeface="Tw Cen MT"/>
                <a:cs typeface="Tw Cen MT"/>
              </a:rPr>
              <a:t>é</a:t>
            </a:r>
            <a:r>
              <a:rPr lang="en-US" sz="1800" b="1" u="none" dirty="0">
                <a:latin typeface="Tw Cen MT"/>
                <a:cs typeface="Tw Cen MT"/>
              </a:rPr>
              <a:t> um </a:t>
            </a:r>
            <a:r>
              <a:rPr lang="en-US" sz="1800" b="1" u="none" dirty="0" err="1">
                <a:latin typeface="Tw Cen MT"/>
                <a:cs typeface="Tw Cen MT"/>
              </a:rPr>
              <a:t>domínio</a:t>
            </a:r>
            <a:r>
              <a:rPr lang="en-US" sz="1800" u="none" dirty="0">
                <a:latin typeface="Tw Cen MT"/>
                <a:cs typeface="Tw Cen MT"/>
              </a:rPr>
              <a:t> (e.g. </a:t>
            </a:r>
            <a:r>
              <a:rPr lang="en-US" sz="1800" u="none" dirty="0" err="1">
                <a:latin typeface="Tw Cen MT"/>
                <a:cs typeface="Tw Cen MT"/>
              </a:rPr>
              <a:t>foo.com</a:t>
            </a:r>
            <a:r>
              <a:rPr lang="en-US" sz="1800" u="none" dirty="0">
                <a:latin typeface="Tw Cen MT"/>
                <a:cs typeface="Tw Cen MT"/>
              </a:rPr>
              <a:t>)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en-US" sz="1800" b="1" u="none" dirty="0">
                <a:latin typeface="Tw Cen MT"/>
                <a:cs typeface="Tw Cen MT"/>
              </a:rPr>
              <a:t>O valor </a:t>
            </a:r>
            <a:r>
              <a:rPr lang="en-US" sz="1800" b="1" u="none" dirty="0" err="1">
                <a:latin typeface="Tw Cen MT"/>
                <a:cs typeface="Tw Cen MT"/>
              </a:rPr>
              <a:t>é</a:t>
            </a:r>
            <a:r>
              <a:rPr lang="en-US" sz="1800" b="1" u="none" dirty="0">
                <a:latin typeface="Tw Cen MT"/>
                <a:cs typeface="Tw Cen MT"/>
              </a:rPr>
              <a:t> o hostname de um </a:t>
            </a:r>
            <a:r>
              <a:rPr lang="en-US" sz="1800" b="1" u="none" dirty="0" err="1">
                <a:latin typeface="Tw Cen MT"/>
                <a:cs typeface="Tw Cen MT"/>
              </a:rPr>
              <a:t>servidor</a:t>
            </a:r>
            <a:r>
              <a:rPr lang="en-US" sz="1800" b="1" u="none" dirty="0">
                <a:latin typeface="Tw Cen MT"/>
                <a:cs typeface="Tw Cen MT"/>
              </a:rPr>
              <a:t> do </a:t>
            </a:r>
            <a:r>
              <a:rPr lang="en-US" sz="1800" b="1" u="none" dirty="0" err="1">
                <a:latin typeface="Tw Cen MT"/>
                <a:cs typeface="Tw Cen MT"/>
              </a:rPr>
              <a:t>domínio</a:t>
            </a:r>
            <a:endParaRPr lang="en-US" sz="1800" u="none" dirty="0">
              <a:latin typeface="Tw Cen MT"/>
              <a:cs typeface="Tw Cen MT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endParaRPr lang="en-US" sz="2000" u="none" dirty="0">
              <a:latin typeface="Tw Cen MT"/>
              <a:cs typeface="Tw Cen MT"/>
            </a:endParaRPr>
          </a:p>
        </p:txBody>
      </p:sp>
      <p:sp>
        <p:nvSpPr>
          <p:cNvPr id="47114" name="Text Box 6"/>
          <p:cNvSpPr txBox="1">
            <a:spLocks noChangeArrowheads="1"/>
          </p:cNvSpPr>
          <p:nvPr/>
        </p:nvSpPr>
        <p:spPr bwMode="auto">
          <a:xfrm>
            <a:off x="1733550" y="1621265"/>
            <a:ext cx="642461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b="1" u="none" dirty="0" smtClean="0">
                <a:latin typeface="Tw Cen MT"/>
                <a:cs typeface="Tw Cen MT"/>
              </a:rPr>
              <a:t>DNS = DB </a:t>
            </a:r>
            <a:r>
              <a:rPr lang="en-US" b="1" u="none" dirty="0" err="1" smtClean="0">
                <a:latin typeface="Tw Cen MT"/>
                <a:cs typeface="Tw Cen MT"/>
              </a:rPr>
              <a:t>distribuída</a:t>
            </a:r>
            <a:r>
              <a:rPr lang="en-US" b="1" u="none" dirty="0" smtClean="0">
                <a:latin typeface="Tw Cen MT"/>
                <a:cs typeface="Tw Cen MT"/>
              </a:rPr>
              <a:t> com </a:t>
            </a:r>
            <a:r>
              <a:rPr lang="en-US" b="1" u="none" dirty="0" err="1" smtClean="0">
                <a:latin typeface="Tw Cen MT"/>
                <a:cs typeface="Tw Cen MT"/>
              </a:rPr>
              <a:t>registos</a:t>
            </a:r>
            <a:r>
              <a:rPr lang="en-US" b="1" u="none" dirty="0" smtClean="0">
                <a:latin typeface="Tw Cen MT"/>
                <a:cs typeface="Tw Cen MT"/>
              </a:rPr>
              <a:t> (RR)</a:t>
            </a:r>
          </a:p>
          <a:p>
            <a:r>
              <a:rPr lang="en-US" b="1" u="none" dirty="0" err="1" smtClean="0">
                <a:latin typeface="Tw Cen MT"/>
                <a:cs typeface="Tw Cen MT"/>
              </a:rPr>
              <a:t>Formato</a:t>
            </a:r>
            <a:r>
              <a:rPr lang="en-US" b="1" u="none" dirty="0" smtClean="0">
                <a:latin typeface="Tw Cen MT"/>
                <a:cs typeface="Tw Cen MT"/>
              </a:rPr>
              <a:t> </a:t>
            </a:r>
            <a:r>
              <a:rPr lang="en-US" b="1" u="none" dirty="0">
                <a:latin typeface="Tw Cen MT"/>
                <a:cs typeface="Tw Cen MT"/>
              </a:rPr>
              <a:t>de um RR: </a:t>
            </a:r>
            <a:r>
              <a:rPr lang="en-US" sz="1800" b="1" u="none" dirty="0">
                <a:latin typeface="Tw Cen MT"/>
                <a:cs typeface="Tw Cen MT"/>
              </a:rPr>
              <a:t>(name, type, value, </a:t>
            </a:r>
            <a:r>
              <a:rPr lang="en-US" sz="1800" b="1" u="none" dirty="0" err="1">
                <a:latin typeface="Tw Cen MT"/>
                <a:cs typeface="Tw Cen MT"/>
              </a:rPr>
              <a:t>ttl</a:t>
            </a:r>
            <a:r>
              <a:rPr lang="en-US" sz="1800" b="1" u="none" dirty="0">
                <a:latin typeface="Tw Cen MT"/>
                <a:cs typeface="Tw Cen MT"/>
              </a:rPr>
              <a:t>)</a:t>
            </a:r>
            <a:endParaRPr lang="en-US" b="1" u="none" dirty="0">
              <a:latin typeface="Tw Cen MT"/>
              <a:cs typeface="Tw Cen MT"/>
            </a:endParaRPr>
          </a:p>
        </p:txBody>
      </p:sp>
      <p:sp>
        <p:nvSpPr>
          <p:cNvPr id="47111" name="Rectangle 8"/>
          <p:cNvSpPr>
            <a:spLocks noChangeArrowheads="1"/>
          </p:cNvSpPr>
          <p:nvPr/>
        </p:nvSpPr>
        <p:spPr bwMode="auto">
          <a:xfrm>
            <a:off x="457200" y="2676525"/>
            <a:ext cx="3810000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en-US" sz="2000" b="1" u="none" dirty="0">
                <a:latin typeface="Tw Cen MT"/>
                <a:cs typeface="Tw Cen MT"/>
              </a:rPr>
              <a:t>Type=A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en-US" sz="1800" b="1" u="none" dirty="0">
                <a:latin typeface="Tw Cen MT"/>
                <a:cs typeface="Tw Cen MT"/>
              </a:rPr>
              <a:t>O </a:t>
            </a:r>
            <a:r>
              <a:rPr lang="en-US" sz="1800" b="1" u="none" dirty="0" err="1">
                <a:latin typeface="Tw Cen MT"/>
                <a:cs typeface="Tw Cen MT"/>
              </a:rPr>
              <a:t>nome</a:t>
            </a:r>
            <a:r>
              <a:rPr lang="en-US" sz="1800" b="1" u="none" dirty="0">
                <a:latin typeface="Tw Cen MT"/>
                <a:cs typeface="Tw Cen MT"/>
              </a:rPr>
              <a:t> </a:t>
            </a:r>
            <a:r>
              <a:rPr lang="en-US" sz="1800" b="1" u="none" dirty="0" err="1">
                <a:latin typeface="Tw Cen MT"/>
                <a:cs typeface="Tw Cen MT"/>
              </a:rPr>
              <a:t>é</a:t>
            </a:r>
            <a:r>
              <a:rPr lang="en-US" sz="1800" b="1" u="none" dirty="0">
                <a:latin typeface="Tw Cen MT"/>
                <a:cs typeface="Tw Cen MT"/>
              </a:rPr>
              <a:t> um</a:t>
            </a:r>
            <a:r>
              <a:rPr lang="en-US" sz="1800" u="none" dirty="0">
                <a:latin typeface="Tw Cen MT"/>
                <a:cs typeface="Tw Cen MT"/>
              </a:rPr>
              <a:t> hostname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en-US" sz="1800" b="1" u="none" dirty="0">
                <a:latin typeface="Tw Cen MT"/>
                <a:cs typeface="Tw Cen MT"/>
              </a:rPr>
              <a:t>O valor </a:t>
            </a:r>
            <a:r>
              <a:rPr lang="en-US" sz="1800" b="1" u="none" dirty="0" err="1">
                <a:latin typeface="Tw Cen MT"/>
                <a:cs typeface="Tw Cen MT"/>
              </a:rPr>
              <a:t>é</a:t>
            </a:r>
            <a:r>
              <a:rPr lang="en-US" sz="1800" b="1" u="none" dirty="0">
                <a:latin typeface="Tw Cen MT"/>
                <a:cs typeface="Tw Cen MT"/>
              </a:rPr>
              <a:t> um </a:t>
            </a:r>
            <a:r>
              <a:rPr lang="en-US" sz="1800" b="1" u="none" dirty="0" err="1">
                <a:latin typeface="Tw Cen MT"/>
                <a:cs typeface="Tw Cen MT"/>
              </a:rPr>
              <a:t>endereço</a:t>
            </a:r>
            <a:r>
              <a:rPr lang="en-US" sz="1800" b="1" u="none" dirty="0">
                <a:latin typeface="Tw Cen MT"/>
                <a:cs typeface="Tw Cen MT"/>
              </a:rPr>
              <a:t> IP do </a:t>
            </a:r>
            <a:r>
              <a:rPr lang="en-US" sz="1800" b="1" u="none" dirty="0" smtClean="0">
                <a:latin typeface="Tw Cen MT"/>
                <a:cs typeface="Tw Cen MT"/>
              </a:rPr>
              <a:t>host</a:t>
            </a:r>
            <a:endParaRPr lang="en-US" sz="1800" u="none" dirty="0">
              <a:latin typeface="Tw Cen MT"/>
              <a:cs typeface="Tw Cen MT"/>
            </a:endParaRPr>
          </a:p>
        </p:txBody>
      </p:sp>
      <p:sp>
        <p:nvSpPr>
          <p:cNvPr id="47112" name="Rectangle 9"/>
          <p:cNvSpPr>
            <a:spLocks noChangeArrowheads="1"/>
          </p:cNvSpPr>
          <p:nvPr/>
        </p:nvSpPr>
        <p:spPr bwMode="auto">
          <a:xfrm>
            <a:off x="4648200" y="2667000"/>
            <a:ext cx="38100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en-US" sz="2000" b="1" u="none" dirty="0">
                <a:latin typeface="Tw Cen MT"/>
                <a:cs typeface="Tw Cen MT"/>
              </a:rPr>
              <a:t>Type=CNAME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en-US" sz="1800" b="1" u="none" dirty="0">
                <a:latin typeface="Tw Cen MT"/>
                <a:cs typeface="Tw Cen MT"/>
              </a:rPr>
              <a:t>O </a:t>
            </a:r>
            <a:r>
              <a:rPr lang="en-US" sz="1800" b="1" u="none" dirty="0" err="1">
                <a:latin typeface="Tw Cen MT"/>
                <a:cs typeface="Tw Cen MT"/>
              </a:rPr>
              <a:t>nome</a:t>
            </a:r>
            <a:r>
              <a:rPr lang="en-US" sz="1800" u="none" dirty="0">
                <a:latin typeface="Tw Cen MT"/>
                <a:cs typeface="Tw Cen MT"/>
              </a:rPr>
              <a:t> </a:t>
            </a:r>
            <a:r>
              <a:rPr lang="en-US" sz="1800" u="none" dirty="0" err="1">
                <a:latin typeface="Tw Cen MT"/>
                <a:cs typeface="Tw Cen MT"/>
              </a:rPr>
              <a:t>é</a:t>
            </a:r>
            <a:r>
              <a:rPr lang="en-US" sz="1800" u="none" dirty="0">
                <a:latin typeface="Tw Cen MT"/>
                <a:cs typeface="Tw Cen MT"/>
              </a:rPr>
              <a:t> um alias </a:t>
            </a:r>
            <a:r>
              <a:rPr lang="en-US" sz="1800" u="none" dirty="0" err="1">
                <a:latin typeface="Tw Cen MT"/>
                <a:cs typeface="Tw Cen MT"/>
              </a:rPr>
              <a:t>para</a:t>
            </a:r>
            <a:r>
              <a:rPr lang="en-US" sz="1800" u="none" dirty="0">
                <a:latin typeface="Tw Cen MT"/>
                <a:cs typeface="Tw Cen MT"/>
              </a:rPr>
              <a:t> o </a:t>
            </a:r>
            <a:r>
              <a:rPr lang="en-US" sz="1800" u="none" dirty="0" err="1">
                <a:latin typeface="Tw Cen MT"/>
                <a:cs typeface="Tw Cen MT"/>
              </a:rPr>
              <a:t>nome</a:t>
            </a:r>
            <a:r>
              <a:rPr lang="en-US" sz="1800" u="none" dirty="0">
                <a:latin typeface="Tw Cen MT"/>
                <a:cs typeface="Tw Cen MT"/>
              </a:rPr>
              <a:t> “</a:t>
            </a:r>
            <a:r>
              <a:rPr lang="en-US" sz="1800" u="none" dirty="0" err="1">
                <a:latin typeface="Tw Cen MT"/>
                <a:cs typeface="Tw Cen MT"/>
              </a:rPr>
              <a:t>canónico</a:t>
            </a:r>
            <a:r>
              <a:rPr lang="en-US" sz="1800" u="none" dirty="0">
                <a:latin typeface="Tw Cen MT"/>
                <a:cs typeface="Tw Cen MT"/>
              </a:rPr>
              <a:t>” (o </a:t>
            </a:r>
            <a:r>
              <a:rPr lang="en-US" sz="1800" u="none" dirty="0" err="1">
                <a:latin typeface="Tw Cen MT"/>
                <a:cs typeface="Tw Cen MT"/>
              </a:rPr>
              <a:t>nome</a:t>
            </a:r>
            <a:r>
              <a:rPr lang="en-US" sz="1800" u="none" dirty="0">
                <a:latin typeface="Tw Cen MT"/>
                <a:cs typeface="Tw Cen MT"/>
              </a:rPr>
              <a:t> real)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en-US" sz="1800" b="1" u="none" dirty="0">
                <a:latin typeface="Tw Cen MT"/>
                <a:cs typeface="Tw Cen MT"/>
              </a:rPr>
              <a:t>O valor </a:t>
            </a:r>
            <a:r>
              <a:rPr lang="en-US" sz="1800" b="1" u="none" dirty="0" err="1">
                <a:latin typeface="Tw Cen MT"/>
                <a:cs typeface="Tw Cen MT"/>
              </a:rPr>
              <a:t>é</a:t>
            </a:r>
            <a:r>
              <a:rPr lang="en-US" sz="1800" b="1" u="none" dirty="0">
                <a:latin typeface="Tw Cen MT"/>
                <a:cs typeface="Tw Cen MT"/>
              </a:rPr>
              <a:t> o </a:t>
            </a:r>
            <a:r>
              <a:rPr lang="en-US" sz="1800" b="1" u="none" dirty="0" err="1">
                <a:latin typeface="Tw Cen MT"/>
                <a:cs typeface="Tw Cen MT"/>
              </a:rPr>
              <a:t>nome</a:t>
            </a:r>
            <a:r>
              <a:rPr lang="en-US" sz="1800" b="1" u="none" dirty="0">
                <a:latin typeface="Tw Cen MT"/>
                <a:cs typeface="Tw Cen MT"/>
              </a:rPr>
              <a:t> </a:t>
            </a:r>
            <a:r>
              <a:rPr lang="en-US" sz="1800" b="1" u="none" dirty="0" err="1">
                <a:latin typeface="Tw Cen MT"/>
                <a:cs typeface="Tw Cen MT"/>
              </a:rPr>
              <a:t>canónico</a:t>
            </a:r>
            <a:endParaRPr lang="en-US" sz="1800" u="none" dirty="0"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endParaRPr lang="en-US" sz="2000" u="none" dirty="0">
              <a:latin typeface="Tw Cen MT"/>
              <a:cs typeface="Tw Cen MT"/>
            </a:endParaRPr>
          </a:p>
        </p:txBody>
      </p:sp>
      <p:sp>
        <p:nvSpPr>
          <p:cNvPr id="47113" name="Rectangle 10"/>
          <p:cNvSpPr>
            <a:spLocks noChangeArrowheads="1"/>
          </p:cNvSpPr>
          <p:nvPr/>
        </p:nvSpPr>
        <p:spPr bwMode="auto">
          <a:xfrm>
            <a:off x="4800600" y="4572000"/>
            <a:ext cx="4143375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en-US" sz="2000" b="1" u="none" dirty="0">
                <a:latin typeface="Tw Cen MT"/>
                <a:cs typeface="Tw Cen MT"/>
              </a:rPr>
              <a:t>Type=MX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en-US" sz="1800" b="1" u="none" dirty="0">
                <a:latin typeface="Tw Cen MT"/>
                <a:cs typeface="Tw Cen MT"/>
              </a:rPr>
              <a:t>O valor </a:t>
            </a:r>
            <a:r>
              <a:rPr lang="en-US" sz="1800" b="1" u="none" dirty="0" err="1">
                <a:latin typeface="Tw Cen MT"/>
                <a:cs typeface="Tw Cen MT"/>
              </a:rPr>
              <a:t>é</a:t>
            </a:r>
            <a:r>
              <a:rPr lang="en-US" sz="1800" b="1" u="none" dirty="0">
                <a:latin typeface="Tw Cen MT"/>
                <a:cs typeface="Tw Cen MT"/>
              </a:rPr>
              <a:t> o </a:t>
            </a:r>
            <a:r>
              <a:rPr lang="en-US" sz="1800" b="1" u="none" dirty="0" err="1">
                <a:latin typeface="Tw Cen MT"/>
                <a:cs typeface="Tw Cen MT"/>
              </a:rPr>
              <a:t>nome</a:t>
            </a:r>
            <a:r>
              <a:rPr lang="en-US" sz="1800" b="1" u="none" dirty="0">
                <a:latin typeface="Tw Cen MT"/>
                <a:cs typeface="Tw Cen MT"/>
              </a:rPr>
              <a:t> de um mail server do </a:t>
            </a:r>
            <a:r>
              <a:rPr lang="en-US" sz="1800" b="1" u="none" dirty="0" err="1">
                <a:latin typeface="Tw Cen MT"/>
                <a:cs typeface="Tw Cen MT"/>
              </a:rPr>
              <a:t>domínio</a:t>
            </a:r>
            <a:r>
              <a:rPr lang="en-US" sz="1800" b="1" u="none" dirty="0">
                <a:latin typeface="Tw Cen MT"/>
                <a:cs typeface="Tw Cen MT"/>
              </a:rPr>
              <a:t> e a </a:t>
            </a:r>
            <a:r>
              <a:rPr lang="en-US" sz="1800" b="1" u="none" dirty="0" err="1">
                <a:latin typeface="Tw Cen MT"/>
                <a:cs typeface="Tw Cen MT"/>
              </a:rPr>
              <a:t>respectiva</a:t>
            </a:r>
            <a:r>
              <a:rPr lang="en-US" sz="1800" b="1" u="none" dirty="0">
                <a:latin typeface="Tw Cen MT"/>
                <a:cs typeface="Tw Cen MT"/>
              </a:rPr>
              <a:t> </a:t>
            </a:r>
            <a:r>
              <a:rPr lang="en-US" sz="1800" b="1" u="none" dirty="0" err="1">
                <a:latin typeface="Tw Cen MT"/>
                <a:cs typeface="Tw Cen MT"/>
              </a:rPr>
              <a:t>prioridade</a:t>
            </a:r>
            <a:endParaRPr lang="en-US" sz="1800" u="none" dirty="0"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endParaRPr lang="en-US" sz="2000" u="none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63952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Lista um pouco mais completa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49156" name="Rectangle 3"/>
          <p:cNvSpPr>
            <a:spLocks noChangeArrowheads="1"/>
          </p:cNvSpPr>
          <p:nvPr/>
        </p:nvSpPr>
        <p:spPr bwMode="auto">
          <a:xfrm>
            <a:off x="847724" y="1687513"/>
            <a:ext cx="7839075" cy="3587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	</a:t>
            </a:r>
            <a:r>
              <a:rPr lang="pt-PT" sz="1800" i="1" u="none" dirty="0">
                <a:latin typeface="Tw Cen MT"/>
                <a:cs typeface="Tw Cen MT"/>
              </a:rPr>
              <a:t>Tipo		Descrição do atributo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	SOA		</a:t>
            </a:r>
            <a:r>
              <a:rPr lang="pt-PT" sz="1800" u="none" dirty="0" err="1">
                <a:latin typeface="Tw Cen MT"/>
                <a:cs typeface="Tw Cen MT"/>
              </a:rPr>
              <a:t>Start</a:t>
            </a:r>
            <a:r>
              <a:rPr lang="pt-PT" sz="1800" u="none" dirty="0">
                <a:latin typeface="Tw Cen MT"/>
                <a:cs typeface="Tw Cen MT"/>
              </a:rPr>
              <a:t> </a:t>
            </a:r>
            <a:r>
              <a:rPr lang="pt-PT" sz="1800" u="none" dirty="0" err="1">
                <a:latin typeface="Tw Cen MT"/>
                <a:cs typeface="Tw Cen MT"/>
              </a:rPr>
              <a:t>Of</a:t>
            </a:r>
            <a:r>
              <a:rPr lang="pt-PT" sz="1800" u="none" dirty="0">
                <a:latin typeface="Tw Cen MT"/>
                <a:cs typeface="Tw Cen MT"/>
              </a:rPr>
              <a:t> </a:t>
            </a:r>
            <a:r>
              <a:rPr lang="pt-PT" sz="1800" u="none" dirty="0" err="1">
                <a:latin typeface="Tw Cen MT"/>
                <a:cs typeface="Tw Cen MT"/>
              </a:rPr>
              <a:t>Authority</a:t>
            </a: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	A		</a:t>
            </a:r>
            <a:r>
              <a:rPr lang="pt-PT" sz="1800" u="none" dirty="0" err="1">
                <a:latin typeface="Tw Cen MT"/>
                <a:cs typeface="Tw Cen MT"/>
              </a:rPr>
              <a:t>ip</a:t>
            </a:r>
            <a:r>
              <a:rPr lang="pt-PT" sz="1800" u="none" dirty="0">
                <a:latin typeface="Tw Cen MT"/>
                <a:cs typeface="Tw Cen MT"/>
              </a:rPr>
              <a:t> </a:t>
            </a:r>
            <a:r>
              <a:rPr lang="pt-PT" sz="1800" u="none" dirty="0" err="1">
                <a:latin typeface="Tw Cen MT"/>
                <a:cs typeface="Tw Cen MT"/>
              </a:rPr>
              <a:t>Address</a:t>
            </a:r>
            <a:r>
              <a:rPr lang="pt-PT" sz="1800" u="none" dirty="0">
                <a:latin typeface="Tw Cen MT"/>
                <a:cs typeface="Tw Cen MT"/>
              </a:rPr>
              <a:t> associado ao </a:t>
            </a:r>
            <a:r>
              <a:rPr lang="pt-PT" sz="1800" u="none" dirty="0" smtClean="0">
                <a:latin typeface="Tw Cen MT"/>
                <a:cs typeface="Tw Cen MT"/>
              </a:rPr>
              <a:t>nome (IP v 4)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dirty="0">
                <a:latin typeface="Tw Cen MT"/>
                <a:cs typeface="Tw Cen MT"/>
              </a:rPr>
              <a:t>	</a:t>
            </a:r>
            <a:r>
              <a:rPr lang="pt-PT" dirty="0" smtClean="0">
                <a:latin typeface="Tw Cen MT"/>
                <a:cs typeface="Tw Cen MT"/>
              </a:rPr>
              <a:t>AAAA		</a:t>
            </a:r>
            <a:r>
              <a:rPr lang="pt-PT" dirty="0" err="1">
                <a:latin typeface="Tw Cen MT"/>
                <a:cs typeface="Tw Cen MT"/>
              </a:rPr>
              <a:t>ip</a:t>
            </a:r>
            <a:r>
              <a:rPr lang="pt-PT" dirty="0">
                <a:latin typeface="Tw Cen MT"/>
                <a:cs typeface="Tw Cen MT"/>
              </a:rPr>
              <a:t> </a:t>
            </a:r>
            <a:r>
              <a:rPr lang="pt-PT" dirty="0" err="1">
                <a:latin typeface="Tw Cen MT"/>
                <a:cs typeface="Tw Cen MT"/>
              </a:rPr>
              <a:t>Address</a:t>
            </a:r>
            <a:r>
              <a:rPr lang="pt-PT" dirty="0">
                <a:latin typeface="Tw Cen MT"/>
                <a:cs typeface="Tw Cen MT"/>
              </a:rPr>
              <a:t> associado ao nome (IP v </a:t>
            </a:r>
            <a:r>
              <a:rPr lang="pt-PT" dirty="0" smtClean="0">
                <a:latin typeface="Tw Cen MT"/>
                <a:cs typeface="Tw Cen MT"/>
              </a:rPr>
              <a:t>6)</a:t>
            </a: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	CNAME	</a:t>
            </a:r>
            <a:r>
              <a:rPr lang="pt-PT" sz="1800" u="none" dirty="0" smtClean="0">
                <a:latin typeface="Tw Cen MT"/>
                <a:cs typeface="Tw Cen MT"/>
              </a:rPr>
              <a:t>	Canonical </a:t>
            </a:r>
            <a:r>
              <a:rPr lang="pt-PT" sz="1800" u="none" dirty="0">
                <a:latin typeface="Tw Cen MT"/>
                <a:cs typeface="Tw Cen MT"/>
              </a:rPr>
              <a:t>NAME (introdução de </a:t>
            </a:r>
            <a:r>
              <a:rPr lang="pt-PT" sz="1800" u="none" dirty="0" err="1">
                <a:latin typeface="Tw Cen MT"/>
                <a:cs typeface="Tw Cen MT"/>
              </a:rPr>
              <a:t>aliases</a:t>
            </a:r>
            <a:r>
              <a:rPr lang="pt-PT" sz="1800" u="none" dirty="0">
                <a:latin typeface="Tw Cen MT"/>
                <a:cs typeface="Tw Cen MT"/>
              </a:rPr>
              <a:t>)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	MX		</a:t>
            </a:r>
            <a:r>
              <a:rPr lang="pt-PT" sz="1800" u="none" dirty="0" err="1">
                <a:latin typeface="Tw Cen MT"/>
                <a:cs typeface="Tw Cen MT"/>
              </a:rPr>
              <a:t>Mail</a:t>
            </a:r>
            <a:r>
              <a:rPr lang="pt-PT" sz="1800" u="none" dirty="0">
                <a:latin typeface="Tw Cen MT"/>
                <a:cs typeface="Tw Cen MT"/>
              </a:rPr>
              <a:t> </a:t>
            </a:r>
            <a:r>
              <a:rPr lang="pt-PT" sz="1800" u="none" dirty="0" err="1">
                <a:latin typeface="Tw Cen MT"/>
                <a:cs typeface="Tw Cen MT"/>
              </a:rPr>
              <a:t>eXchange</a:t>
            </a:r>
            <a:r>
              <a:rPr lang="pt-PT" sz="1800" u="none" dirty="0">
                <a:latin typeface="Tw Cen MT"/>
                <a:cs typeface="Tw Cen MT"/>
              </a:rPr>
              <a:t> associado ao nome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	NS		</a:t>
            </a:r>
            <a:r>
              <a:rPr lang="pt-PT" sz="1800" u="none" dirty="0" err="1">
                <a:latin typeface="Tw Cen MT"/>
                <a:cs typeface="Tw Cen MT"/>
              </a:rPr>
              <a:t>Name</a:t>
            </a:r>
            <a:r>
              <a:rPr lang="pt-PT" sz="1800" u="none" dirty="0">
                <a:latin typeface="Tw Cen MT"/>
                <a:cs typeface="Tw Cen MT"/>
              </a:rPr>
              <a:t> Server associado ao nome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	TXT		</a:t>
            </a:r>
            <a:r>
              <a:rPr lang="pt-PT" sz="1800" u="none" dirty="0" err="1">
                <a:latin typeface="Tw Cen MT"/>
                <a:cs typeface="Tw Cen MT"/>
              </a:rPr>
              <a:t>TeXT</a:t>
            </a:r>
            <a:r>
              <a:rPr lang="pt-PT" sz="1800" u="none" dirty="0">
                <a:latin typeface="Tw Cen MT"/>
                <a:cs typeface="Tw Cen MT"/>
              </a:rPr>
              <a:t> (comentário) associado ao nome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	HINFO		</a:t>
            </a:r>
            <a:r>
              <a:rPr lang="pt-PT" sz="1800" u="none" dirty="0" err="1">
                <a:latin typeface="Tw Cen MT"/>
                <a:cs typeface="Tw Cen MT"/>
              </a:rPr>
              <a:t>Host</a:t>
            </a:r>
            <a:r>
              <a:rPr lang="pt-PT" sz="1800" u="none" dirty="0">
                <a:latin typeface="Tw Cen MT"/>
                <a:cs typeface="Tw Cen MT"/>
              </a:rPr>
              <a:t> </a:t>
            </a:r>
            <a:r>
              <a:rPr lang="pt-PT" sz="1800" u="none" dirty="0" err="1">
                <a:latin typeface="Tw Cen MT"/>
                <a:cs typeface="Tw Cen MT"/>
              </a:rPr>
              <a:t>INFOrmation</a:t>
            </a: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	PTR		</a:t>
            </a:r>
            <a:r>
              <a:rPr lang="pt-PT" sz="1800" u="none" dirty="0" err="1">
                <a:latin typeface="Tw Cen MT"/>
                <a:cs typeface="Tw Cen MT"/>
              </a:rPr>
              <a:t>Pointer</a:t>
            </a: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	…….</a:t>
            </a:r>
          </a:p>
        </p:txBody>
      </p:sp>
    </p:spTree>
    <p:extLst>
      <p:ext uri="{BB962C8B-B14F-4D97-AF65-F5344CB8AC3E}">
        <p14:creationId xmlns:p14="http://schemas.microsoft.com/office/powerpoint/2010/main" val="10903737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5400" dirty="0">
                <a:latin typeface="Tw Cen MT"/>
                <a:ea typeface="ＭＳ Ｐゴシック" charset="0"/>
                <a:cs typeface="Tw Cen MT"/>
              </a:rPr>
              <a:t>Exemplo </a:t>
            </a:r>
            <a:r>
              <a:rPr lang="pt-PT" sz="5400" dirty="0" smtClean="0">
                <a:latin typeface="Tw Cen MT"/>
                <a:ea typeface="ＭＳ Ｐゴシック" charset="0"/>
                <a:cs typeface="Tw Cen MT"/>
              </a:rPr>
              <a:t>fictício</a:t>
            </a:r>
            <a:endParaRPr lang="pt-PT" sz="54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51204" name="Rectangle 3"/>
          <p:cNvSpPr>
            <a:spLocks noChangeArrowheads="1"/>
          </p:cNvSpPr>
          <p:nvPr/>
        </p:nvSpPr>
        <p:spPr bwMode="auto">
          <a:xfrm>
            <a:off x="685800" y="1752600"/>
            <a:ext cx="8001000" cy="4307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600" u="none" dirty="0" err="1">
                <a:latin typeface="Tw Cen MT"/>
                <a:cs typeface="Tw Cen MT"/>
              </a:rPr>
              <a:t>di.fct.unl.pt</a:t>
            </a:r>
            <a:r>
              <a:rPr lang="en-US" sz="1600" u="none" dirty="0">
                <a:latin typeface="Tw Cen MT"/>
                <a:cs typeface="Tw Cen MT"/>
              </a:rPr>
              <a:t>	IN	SOA		</a:t>
            </a:r>
            <a:r>
              <a:rPr lang="en-US" sz="1600" u="none" dirty="0" err="1">
                <a:latin typeface="Tw Cen MT"/>
                <a:cs typeface="Tw Cen MT"/>
              </a:rPr>
              <a:t>ns.di.fct.unl.pt</a:t>
            </a:r>
            <a:r>
              <a:rPr lang="en-US" sz="1600" u="none" dirty="0">
                <a:latin typeface="Tw Cen MT"/>
                <a:cs typeface="Tw Cen MT"/>
              </a:rPr>
              <a:t>  </a:t>
            </a:r>
            <a:r>
              <a:rPr lang="en-US" sz="1600" u="none" dirty="0" err="1">
                <a:latin typeface="Tw Cen MT"/>
                <a:cs typeface="Tw Cen MT"/>
              </a:rPr>
              <a:t>root.di.fct</a:t>
            </a:r>
            <a:r>
              <a:rPr lang="en-US" sz="1600" u="none" dirty="0">
                <a:latin typeface="Tw Cen MT"/>
                <a:cs typeface="Tw Cen MT"/>
              </a:rPr>
              <a:t>. </a:t>
            </a:r>
            <a:r>
              <a:rPr lang="en-US" sz="1600" u="none" dirty="0" err="1">
                <a:latin typeface="Tw Cen MT"/>
                <a:cs typeface="Tw Cen MT"/>
              </a:rPr>
              <a:t>unl.pt</a:t>
            </a:r>
            <a:r>
              <a:rPr lang="en-US" sz="1600" u="none" dirty="0">
                <a:latin typeface="Tw Cen MT"/>
                <a:cs typeface="Tw Cen MT"/>
              </a:rPr>
              <a:t> 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sz="1600" u="none" dirty="0">
                <a:latin typeface="Tw Cen MT"/>
                <a:cs typeface="Tw Cen MT"/>
              </a:rPr>
              <a:t>						(200110113, 28800,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sz="1600" u="none" dirty="0">
                <a:latin typeface="Tw Cen MT"/>
                <a:cs typeface="Tw Cen MT"/>
              </a:rPr>
              <a:t>						7200, 604800,  86400 )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sz="1600" u="none" dirty="0">
                <a:latin typeface="Tw Cen MT"/>
                <a:cs typeface="Tw Cen MT"/>
              </a:rPr>
              <a:t>;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sz="1600" u="none" dirty="0" err="1">
                <a:latin typeface="Tw Cen MT"/>
                <a:cs typeface="Tw Cen MT"/>
              </a:rPr>
              <a:t>di.fct.unl.pt</a:t>
            </a:r>
            <a:r>
              <a:rPr lang="en-US" sz="1600" u="none" dirty="0">
                <a:latin typeface="Tw Cen MT"/>
                <a:cs typeface="Tw Cen MT"/>
              </a:rPr>
              <a:t>	IN	NS		</a:t>
            </a:r>
            <a:r>
              <a:rPr lang="en-US" sz="1600" u="none" dirty="0" err="1">
                <a:latin typeface="Tw Cen MT"/>
                <a:cs typeface="Tw Cen MT"/>
              </a:rPr>
              <a:t>ns.di.fct.unl.pt</a:t>
            </a:r>
            <a:endParaRPr lang="en-US" sz="16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en-US" sz="1600" u="none" dirty="0" err="1">
                <a:latin typeface="Tw Cen MT"/>
                <a:cs typeface="Tw Cen MT"/>
              </a:rPr>
              <a:t>di.fct.unl.pt</a:t>
            </a:r>
            <a:r>
              <a:rPr lang="en-US" sz="1600" u="none" dirty="0">
                <a:latin typeface="Tw Cen MT"/>
                <a:cs typeface="Tw Cen MT"/>
              </a:rPr>
              <a:t> 	IN	NS		</a:t>
            </a:r>
            <a:r>
              <a:rPr lang="en-US" sz="1600" u="none" dirty="0" err="1">
                <a:latin typeface="Tw Cen MT"/>
                <a:cs typeface="Tw Cen MT"/>
              </a:rPr>
              <a:t>ftp.di.fct.dns.pt</a:t>
            </a:r>
            <a:endParaRPr lang="en-US" sz="16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en-US" sz="1600" u="none" dirty="0" err="1">
                <a:latin typeface="Tw Cen MT"/>
                <a:cs typeface="Tw Cen MT"/>
              </a:rPr>
              <a:t>di.fct.unl.pt</a:t>
            </a:r>
            <a:r>
              <a:rPr lang="en-US" sz="1600" u="none" dirty="0">
                <a:latin typeface="Tw Cen MT"/>
                <a:cs typeface="Tw Cen MT"/>
              </a:rPr>
              <a:t> 	IN	TXT		“DI – FCT/UNL Portugal”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sz="1600" u="none" dirty="0" err="1">
                <a:latin typeface="Tw Cen MT"/>
                <a:cs typeface="Tw Cen MT"/>
              </a:rPr>
              <a:t>di.fct.unl.pt</a:t>
            </a:r>
            <a:r>
              <a:rPr lang="en-US" sz="1600" u="none" dirty="0">
                <a:latin typeface="Tw Cen MT"/>
                <a:cs typeface="Tw Cen MT"/>
              </a:rPr>
              <a:t> 	IN	MX		20 </a:t>
            </a:r>
            <a:r>
              <a:rPr lang="en-US" sz="1600" u="none" dirty="0" err="1">
                <a:latin typeface="Tw Cen MT"/>
                <a:cs typeface="Tw Cen MT"/>
              </a:rPr>
              <a:t>ns.di.fct.unl.pt</a:t>
            </a:r>
            <a:endParaRPr lang="en-US" sz="16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en-US" sz="1600" u="none" dirty="0" err="1">
                <a:latin typeface="Tw Cen MT"/>
                <a:cs typeface="Tw Cen MT"/>
              </a:rPr>
              <a:t>di.fct.unl.pt</a:t>
            </a:r>
            <a:r>
              <a:rPr lang="en-US" sz="1600" u="none" dirty="0">
                <a:latin typeface="Tw Cen MT"/>
                <a:cs typeface="Tw Cen MT"/>
              </a:rPr>
              <a:t> 	IN	MX		30 </a:t>
            </a:r>
            <a:r>
              <a:rPr lang="en-US" sz="1600" u="none" dirty="0" err="1">
                <a:latin typeface="Tw Cen MT"/>
                <a:cs typeface="Tw Cen MT"/>
              </a:rPr>
              <a:t>ftp.di.fct.unl.pt</a:t>
            </a:r>
            <a:endParaRPr lang="en-US" sz="16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en-US" sz="1600" u="none" dirty="0" err="1">
                <a:latin typeface="Tw Cen MT"/>
                <a:cs typeface="Tw Cen MT"/>
              </a:rPr>
              <a:t>ftp.di.fct.unl.pt</a:t>
            </a:r>
            <a:r>
              <a:rPr lang="en-US" sz="1600" u="none" dirty="0">
                <a:latin typeface="Tw Cen MT"/>
                <a:cs typeface="Tw Cen MT"/>
              </a:rPr>
              <a:t> 	IN	A		192.34.67.34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sz="1600" u="none" dirty="0" err="1">
                <a:latin typeface="Tw Cen MT"/>
                <a:cs typeface="Tw Cen MT"/>
              </a:rPr>
              <a:t>router.di.fct.unl.pt</a:t>
            </a:r>
            <a:r>
              <a:rPr lang="en-US" sz="1600" u="none" dirty="0">
                <a:latin typeface="Tw Cen MT"/>
                <a:cs typeface="Tw Cen MT"/>
              </a:rPr>
              <a:t> 	IN	A		192.34.67.254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sz="1600" u="none" dirty="0" err="1">
                <a:latin typeface="Tw Cen MT"/>
                <a:cs typeface="Tw Cen MT"/>
              </a:rPr>
              <a:t>ns.di.fct.unl.pt</a:t>
            </a:r>
            <a:r>
              <a:rPr lang="en-US" sz="1600" u="none" dirty="0">
                <a:latin typeface="Tw Cen MT"/>
                <a:cs typeface="Tw Cen MT"/>
              </a:rPr>
              <a:t> 	IN	A		192.34.67.1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sz="1600" u="none" dirty="0" err="1">
                <a:latin typeface="Tw Cen MT"/>
                <a:cs typeface="Tw Cen MT"/>
              </a:rPr>
              <a:t>mail.di.fct.unl.pt</a:t>
            </a:r>
            <a:r>
              <a:rPr lang="en-US" sz="1600" u="none" dirty="0">
                <a:latin typeface="Tw Cen MT"/>
                <a:cs typeface="Tw Cen MT"/>
              </a:rPr>
              <a:t> 	IN	CNAME		</a:t>
            </a:r>
            <a:r>
              <a:rPr lang="en-US" sz="1600" u="none" dirty="0" err="1">
                <a:latin typeface="Tw Cen MT"/>
                <a:cs typeface="Tw Cen MT"/>
              </a:rPr>
              <a:t>ns.di.fct.unl.pt</a:t>
            </a:r>
            <a:endParaRPr lang="en-US" sz="16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en-US" sz="1600" u="none" dirty="0">
                <a:latin typeface="Tw Cen MT"/>
                <a:cs typeface="Tw Cen MT"/>
              </a:rPr>
              <a:t>;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sz="1600" u="none" dirty="0">
                <a:latin typeface="Tw Cen MT"/>
                <a:cs typeface="Tw Cen MT"/>
              </a:rPr>
              <a:t>;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sz="1600" u="none" dirty="0" err="1">
                <a:latin typeface="Tw Cen MT"/>
                <a:cs typeface="Tw Cen MT"/>
              </a:rPr>
              <a:t>asc.di.fct.unl.pt</a:t>
            </a:r>
            <a:r>
              <a:rPr lang="en-US" sz="1600" u="none" dirty="0">
                <a:latin typeface="Tw Cen MT"/>
                <a:cs typeface="Tw Cen MT"/>
              </a:rPr>
              <a:t>	IN	NS		</a:t>
            </a:r>
            <a:r>
              <a:rPr lang="en-US" sz="1600" u="none" dirty="0" err="1">
                <a:latin typeface="Tw Cen MT"/>
                <a:cs typeface="Tw Cen MT"/>
              </a:rPr>
              <a:t>corton.di.fct.unl.pt</a:t>
            </a:r>
            <a:endParaRPr lang="en-US" sz="16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en-US" sz="1600" u="none" dirty="0" err="1">
                <a:latin typeface="Tw Cen MT"/>
                <a:cs typeface="Tw Cen MT"/>
              </a:rPr>
              <a:t>asc.di.fct.unl.pt</a:t>
            </a:r>
            <a:r>
              <a:rPr lang="en-US" sz="1600" u="none" dirty="0">
                <a:latin typeface="Tw Cen MT"/>
                <a:cs typeface="Tw Cen MT"/>
              </a:rPr>
              <a:t>	IN	NS		</a:t>
            </a:r>
            <a:r>
              <a:rPr lang="en-US" sz="1600" u="none" dirty="0" err="1">
                <a:latin typeface="Tw Cen MT"/>
                <a:cs typeface="Tw Cen MT"/>
              </a:rPr>
              <a:t>ns.asc.di.fct.unl.pt</a:t>
            </a:r>
            <a:endParaRPr lang="en-US" sz="16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en-US" sz="1600" u="none" dirty="0">
                <a:latin typeface="Tw Cen MT"/>
                <a:cs typeface="Tw Cen MT"/>
              </a:rPr>
              <a:t>……….</a:t>
            </a:r>
          </a:p>
          <a:p>
            <a:pPr defTabSz="762000" eaLnBrk="0" hangingPunct="0">
              <a:lnSpc>
                <a:spcPct val="90000"/>
              </a:lnSpc>
            </a:pPr>
            <a:endParaRPr lang="en-US" sz="1600" u="none" dirty="0">
              <a:latin typeface="Tw Cen MT"/>
              <a:cs typeface="Tw Cen MT"/>
            </a:endParaRP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7553113" y="1292822"/>
            <a:ext cx="1398832" cy="132343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latin typeface="Tw Cen MT"/>
                <a:cs typeface="Tw Cen MT"/>
              </a:rPr>
              <a:t>Serial Number</a:t>
            </a:r>
          </a:p>
          <a:p>
            <a:pPr eaLnBrk="1" hangingPunct="1"/>
            <a:r>
              <a:rPr lang="pt-PT" sz="1600" u="none">
                <a:latin typeface="Tw Cen MT"/>
                <a:cs typeface="Tw Cen MT"/>
              </a:rPr>
              <a:t>Refresh</a:t>
            </a:r>
          </a:p>
          <a:p>
            <a:pPr eaLnBrk="1" hangingPunct="1"/>
            <a:r>
              <a:rPr lang="pt-PT" sz="1600" u="none">
                <a:latin typeface="Tw Cen MT"/>
                <a:cs typeface="Tw Cen MT"/>
              </a:rPr>
              <a:t>Retry</a:t>
            </a:r>
          </a:p>
          <a:p>
            <a:pPr eaLnBrk="1" hangingPunct="1"/>
            <a:r>
              <a:rPr lang="pt-PT" sz="1600" u="none">
                <a:latin typeface="Tw Cen MT"/>
                <a:cs typeface="Tw Cen MT"/>
              </a:rPr>
              <a:t>Expire</a:t>
            </a:r>
          </a:p>
          <a:p>
            <a:pPr eaLnBrk="1" hangingPunct="1"/>
            <a:r>
              <a:rPr lang="pt-PT" sz="1600" u="none">
                <a:latin typeface="Tw Cen MT"/>
                <a:cs typeface="Tw Cen MT"/>
              </a:rPr>
              <a:t>Minimum TTL</a:t>
            </a:r>
          </a:p>
        </p:txBody>
      </p:sp>
    </p:spTree>
    <p:extLst>
      <p:ext uri="{BB962C8B-B14F-4D97-AF65-F5344CB8AC3E}">
        <p14:creationId xmlns:p14="http://schemas.microsoft.com/office/powerpoint/2010/main" val="25380330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5400" dirty="0">
                <a:latin typeface="Tw Cen MT"/>
                <a:ea typeface="ＭＳ Ｐゴシック" charset="0"/>
                <a:cs typeface="Tw Cen MT"/>
              </a:rPr>
              <a:t>Para interrogar o DNS</a:t>
            </a:r>
          </a:p>
        </p:txBody>
      </p:sp>
      <p:sp>
        <p:nvSpPr>
          <p:cNvPr id="53252" name="Rectangle 3"/>
          <p:cNvSpPr>
            <a:spLocks noChangeArrowheads="1"/>
          </p:cNvSpPr>
          <p:nvPr/>
        </p:nvSpPr>
        <p:spPr bwMode="auto">
          <a:xfrm>
            <a:off x="914400" y="2438400"/>
            <a:ext cx="7620000" cy="2591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marL="457200" indent="-457200" defTabSz="762000" eaLnBrk="0" hangingPunct="0">
              <a:lnSpc>
                <a:spcPct val="90000"/>
              </a:lnSpc>
              <a:buFont typeface="Arial" charset="0"/>
              <a:buAutoNum type="arabicParenR"/>
            </a:pPr>
            <a:r>
              <a:rPr lang="en-US" sz="2000" u="none" dirty="0" err="1">
                <a:latin typeface="Tw Cen MT"/>
                <a:cs typeface="Tw Cen MT"/>
              </a:rPr>
              <a:t>Ver</a:t>
            </a:r>
            <a:r>
              <a:rPr lang="en-US" sz="2000" u="none" dirty="0">
                <a:latin typeface="Tw Cen MT"/>
                <a:cs typeface="Tw Cen MT"/>
              </a:rPr>
              <a:t> o </a:t>
            </a:r>
            <a:r>
              <a:rPr lang="en-US" sz="2000" u="none" dirty="0" err="1">
                <a:latin typeface="Tw Cen MT"/>
                <a:cs typeface="Tw Cen MT"/>
              </a:rPr>
              <a:t>ficheiro</a:t>
            </a:r>
            <a:r>
              <a:rPr lang="en-US" sz="2000" u="none" dirty="0">
                <a:latin typeface="Tw Cen MT"/>
                <a:cs typeface="Tw Cen MT"/>
              </a:rPr>
              <a:t> /</a:t>
            </a:r>
            <a:r>
              <a:rPr lang="en-US" sz="2000" u="none" dirty="0" err="1">
                <a:latin typeface="Tw Cen MT"/>
                <a:cs typeface="Tw Cen MT"/>
              </a:rPr>
              <a:t>etc</a:t>
            </a:r>
            <a:r>
              <a:rPr lang="en-US" sz="2000" u="none" dirty="0">
                <a:latin typeface="Tw Cen MT"/>
                <a:cs typeface="Tw Cen MT"/>
              </a:rPr>
              <a:t>/</a:t>
            </a:r>
            <a:r>
              <a:rPr lang="en-US" sz="2000" u="none" dirty="0" err="1">
                <a:latin typeface="Tw Cen MT"/>
                <a:cs typeface="Tw Cen MT"/>
              </a:rPr>
              <a:t>resolv.conf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para</a:t>
            </a:r>
            <a:r>
              <a:rPr lang="en-US" sz="2000" u="none" dirty="0">
                <a:latin typeface="Tw Cen MT"/>
                <a:cs typeface="Tw Cen MT"/>
              </a:rPr>
              <a:t> saber o(s) </a:t>
            </a:r>
            <a:r>
              <a:rPr lang="en-US" sz="2000" u="none" dirty="0" err="1">
                <a:latin typeface="Tw Cen MT"/>
                <a:cs typeface="Tw Cen MT"/>
              </a:rPr>
              <a:t>endereço</a:t>
            </a:r>
            <a:r>
              <a:rPr lang="en-US" sz="2000" u="none" dirty="0">
                <a:latin typeface="Tw Cen MT"/>
                <a:cs typeface="Tw Cen MT"/>
              </a:rPr>
              <a:t>(s) dos </a:t>
            </a:r>
            <a:r>
              <a:rPr lang="en-US" sz="2000" u="none" dirty="0" err="1">
                <a:latin typeface="Tw Cen MT"/>
                <a:cs typeface="Tw Cen MT"/>
              </a:rPr>
              <a:t>servidores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que</a:t>
            </a:r>
            <a:r>
              <a:rPr lang="en-US" sz="2000" u="none" dirty="0">
                <a:latin typeface="Tw Cen MT"/>
                <a:cs typeface="Tw Cen MT"/>
              </a:rPr>
              <a:t> o </a:t>
            </a:r>
            <a:r>
              <a:rPr lang="en-US" sz="2000" u="none" dirty="0" err="1">
                <a:latin typeface="Tw Cen MT"/>
                <a:cs typeface="Tw Cen MT"/>
              </a:rPr>
              <a:t>seu</a:t>
            </a:r>
            <a:r>
              <a:rPr lang="en-US" sz="2000" u="none" dirty="0">
                <a:latin typeface="Tw Cen MT"/>
                <a:cs typeface="Tw Cen MT"/>
              </a:rPr>
              <a:t> host </a:t>
            </a:r>
            <a:r>
              <a:rPr lang="en-US" sz="2000" u="none" dirty="0" err="1">
                <a:latin typeface="Tw Cen MT"/>
                <a:cs typeface="Tw Cen MT"/>
              </a:rPr>
              <a:t>está</a:t>
            </a:r>
            <a:r>
              <a:rPr lang="en-US" sz="2000" u="none" dirty="0">
                <a:latin typeface="Tw Cen MT"/>
                <a:cs typeface="Tw Cen MT"/>
              </a:rPr>
              <a:t> a </a:t>
            </a:r>
            <a:r>
              <a:rPr lang="en-US" sz="2000" u="none" dirty="0" err="1">
                <a:latin typeface="Tw Cen MT"/>
                <a:cs typeface="Tw Cen MT"/>
              </a:rPr>
              <a:t>usar</a:t>
            </a:r>
            <a:endParaRPr lang="en-US" sz="2000" u="none" dirty="0">
              <a:latin typeface="Tw Cen MT"/>
              <a:cs typeface="Tw Cen MT"/>
            </a:endParaRPr>
          </a:p>
          <a:p>
            <a:pPr marL="457200" indent="-457200" defTabSz="762000" eaLnBrk="0" hangingPunct="0">
              <a:lnSpc>
                <a:spcPct val="90000"/>
              </a:lnSpc>
              <a:buFont typeface="Arial" charset="0"/>
              <a:buAutoNum type="arabicParenR"/>
            </a:pPr>
            <a:endParaRPr lang="en-US" sz="2000" u="none" dirty="0">
              <a:latin typeface="Tw Cen MT"/>
              <a:cs typeface="Tw Cen MT"/>
            </a:endParaRPr>
          </a:p>
          <a:p>
            <a:pPr marL="457200" indent="-457200" defTabSz="762000" eaLnBrk="0" hangingPunct="0">
              <a:lnSpc>
                <a:spcPct val="90000"/>
              </a:lnSpc>
              <a:buFont typeface="Arial" charset="0"/>
              <a:buAutoNum type="arabicParenR"/>
            </a:pPr>
            <a:endParaRPr lang="en-US" sz="2000" u="none" dirty="0">
              <a:latin typeface="Tw Cen MT"/>
              <a:cs typeface="Tw Cen MT"/>
            </a:endParaRPr>
          </a:p>
          <a:p>
            <a:pPr marL="457200" indent="-457200" defTabSz="762000" eaLnBrk="0" hangingPunct="0">
              <a:lnSpc>
                <a:spcPct val="90000"/>
              </a:lnSpc>
              <a:buFont typeface="Arial" charset="0"/>
              <a:buAutoNum type="arabicParenR"/>
            </a:pPr>
            <a:r>
              <a:rPr lang="en-US" sz="2000" u="none" dirty="0" err="1">
                <a:latin typeface="Tw Cen MT"/>
                <a:cs typeface="Tw Cen MT"/>
              </a:rPr>
              <a:t>Usar</a:t>
            </a:r>
            <a:r>
              <a:rPr lang="en-US" sz="2000" u="none" dirty="0">
                <a:latin typeface="Tw Cen MT"/>
                <a:cs typeface="Tw Cen MT"/>
              </a:rPr>
              <a:t> o </a:t>
            </a:r>
            <a:r>
              <a:rPr lang="en-US" sz="2000" u="none" dirty="0" err="1">
                <a:latin typeface="Tw Cen MT"/>
                <a:cs typeface="Tw Cen MT"/>
              </a:rPr>
              <a:t>comando</a:t>
            </a:r>
            <a:r>
              <a:rPr lang="en-US" sz="2000" u="none" dirty="0">
                <a:latin typeface="Tw Cen MT"/>
                <a:cs typeface="Tw Cen MT"/>
              </a:rPr>
              <a:t>:	dig  [@server name]  name [RR type]</a:t>
            </a:r>
          </a:p>
          <a:p>
            <a:pPr marL="457200" indent="-457200" defTabSz="762000" eaLnBrk="0" hangingPunct="0">
              <a:lnSpc>
                <a:spcPct val="90000"/>
              </a:lnSpc>
              <a:buFont typeface="Arial" charset="0"/>
              <a:buAutoNum type="arabicParenR"/>
            </a:pPr>
            <a:endParaRPr lang="en-US" sz="2000" u="none" dirty="0">
              <a:latin typeface="Tw Cen MT"/>
              <a:cs typeface="Tw Cen MT"/>
            </a:endParaRPr>
          </a:p>
          <a:p>
            <a:pPr marL="457200" indent="-457200" defTabSz="762000" eaLnBrk="0" hangingPunct="0">
              <a:lnSpc>
                <a:spcPct val="90000"/>
              </a:lnSpc>
              <a:buFont typeface="Arial" charset="0"/>
              <a:buAutoNum type="arabicParenR"/>
            </a:pPr>
            <a:endParaRPr lang="en-US" sz="2000" u="none" dirty="0">
              <a:latin typeface="Tw Cen MT"/>
              <a:cs typeface="Tw Cen MT"/>
            </a:endParaRPr>
          </a:p>
          <a:p>
            <a:pPr marL="457200" indent="-457200" defTabSz="762000" eaLnBrk="0" hangingPunct="0">
              <a:lnSpc>
                <a:spcPct val="90000"/>
              </a:lnSpc>
              <a:buFont typeface="Arial" charset="0"/>
              <a:buAutoNum type="arabicParenR"/>
            </a:pPr>
            <a:r>
              <a:rPr lang="en-US" sz="2000" u="none" dirty="0" err="1">
                <a:latin typeface="Tw Cen MT"/>
                <a:cs typeface="Tw Cen MT"/>
              </a:rPr>
              <a:t>ou</a:t>
            </a:r>
            <a:r>
              <a:rPr lang="en-US" sz="2000" u="none" dirty="0">
                <a:latin typeface="Tw Cen MT"/>
                <a:cs typeface="Tw Cen MT"/>
              </a:rPr>
              <a:t> o </a:t>
            </a:r>
            <a:r>
              <a:rPr lang="en-US" sz="2000" u="none" dirty="0" err="1">
                <a:latin typeface="Tw Cen MT"/>
                <a:cs typeface="Tw Cen MT"/>
              </a:rPr>
              <a:t>comando</a:t>
            </a:r>
            <a:r>
              <a:rPr lang="en-US" sz="2000" u="none" dirty="0">
                <a:latin typeface="Tw Cen MT"/>
                <a:cs typeface="Tw Cen MT"/>
              </a:rPr>
              <a:t>:		</a:t>
            </a:r>
            <a:r>
              <a:rPr lang="en-US" sz="2000" u="none" dirty="0" err="1">
                <a:latin typeface="Tw Cen MT"/>
                <a:cs typeface="Tw Cen MT"/>
              </a:rPr>
              <a:t>nslookup</a:t>
            </a:r>
            <a:r>
              <a:rPr lang="en-US" sz="2000" u="none" dirty="0">
                <a:latin typeface="Tw Cen MT"/>
                <a:cs typeface="Tw Cen MT"/>
              </a:rPr>
              <a:t>  [name]</a:t>
            </a:r>
          </a:p>
          <a:p>
            <a:pPr marL="457200" indent="-457200" defTabSz="762000" eaLnBrk="0" hangingPunct="0">
              <a:lnSpc>
                <a:spcPct val="90000"/>
              </a:lnSpc>
            </a:pPr>
            <a:endParaRPr lang="en-US" sz="2000" u="none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9738610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O Protocolo do DNS</a:t>
            </a:r>
          </a:p>
        </p:txBody>
      </p:sp>
      <p:sp>
        <p:nvSpPr>
          <p:cNvPr id="55300" name="Rectangle 3"/>
          <p:cNvSpPr>
            <a:spLocks noChangeArrowheads="1"/>
          </p:cNvSpPr>
          <p:nvPr/>
        </p:nvSpPr>
        <p:spPr bwMode="auto">
          <a:xfrm>
            <a:off x="1524000" y="1490663"/>
            <a:ext cx="6838950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r>
              <a:rPr lang="pt-PT" u="none">
                <a:latin typeface="Tw Cen MT"/>
                <a:cs typeface="Tw Cen MT"/>
              </a:rPr>
              <a:t>Protocolo DNS : mensagens de pergunta e resposta, ambas com o mesmo formato</a:t>
            </a:r>
          </a:p>
        </p:txBody>
      </p:sp>
      <p:sp>
        <p:nvSpPr>
          <p:cNvPr id="55301" name="Rectangle 4"/>
          <p:cNvSpPr>
            <a:spLocks noChangeArrowheads="1"/>
          </p:cNvSpPr>
          <p:nvPr/>
        </p:nvSpPr>
        <p:spPr bwMode="auto">
          <a:xfrm>
            <a:off x="533400" y="2667000"/>
            <a:ext cx="3810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u="none" dirty="0">
                <a:latin typeface="Tw Cen MT"/>
                <a:cs typeface="Tw Cen MT"/>
              </a:rPr>
              <a:t>Cabeçalho: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 err="1">
                <a:latin typeface="Tw Cen MT"/>
                <a:cs typeface="Tw Cen MT"/>
              </a:rPr>
              <a:t>identification</a:t>
            </a:r>
            <a:r>
              <a:rPr lang="pt-PT" sz="2000" u="none" dirty="0">
                <a:latin typeface="Tw Cen MT"/>
                <a:cs typeface="Tw Cen MT"/>
              </a:rPr>
              <a:t>: 16 bit # for </a:t>
            </a:r>
            <a:r>
              <a:rPr lang="pt-PT" sz="2000" u="none" dirty="0" err="1">
                <a:latin typeface="Tw Cen MT"/>
                <a:cs typeface="Tw Cen MT"/>
              </a:rPr>
              <a:t>query</a:t>
            </a:r>
            <a:r>
              <a:rPr lang="pt-PT" sz="2000" u="none" dirty="0">
                <a:latin typeface="Tw Cen MT"/>
                <a:cs typeface="Tw Cen MT"/>
              </a:rPr>
              <a:t>, </a:t>
            </a:r>
            <a:r>
              <a:rPr lang="pt-PT" sz="2000" u="none" dirty="0" err="1">
                <a:latin typeface="Tw Cen MT"/>
                <a:cs typeface="Tw Cen MT"/>
              </a:rPr>
              <a:t>reply</a:t>
            </a:r>
            <a:r>
              <a:rPr lang="pt-PT" sz="2000" u="none" dirty="0">
                <a:latin typeface="Tw Cen MT"/>
                <a:cs typeface="Tw Cen MT"/>
              </a:rPr>
              <a:t> to </a:t>
            </a:r>
            <a:r>
              <a:rPr lang="pt-PT" sz="2000" u="none" dirty="0" err="1">
                <a:latin typeface="Tw Cen MT"/>
                <a:cs typeface="Tw Cen MT"/>
              </a:rPr>
              <a:t>query</a:t>
            </a:r>
            <a:r>
              <a:rPr lang="pt-PT" sz="2000" u="none" dirty="0">
                <a:latin typeface="Tw Cen MT"/>
                <a:cs typeface="Tw Cen MT"/>
              </a:rPr>
              <a:t> uses </a:t>
            </a:r>
            <a:r>
              <a:rPr lang="pt-PT" sz="2000" u="none" dirty="0" err="1">
                <a:latin typeface="Tw Cen MT"/>
                <a:cs typeface="Tw Cen MT"/>
              </a:rPr>
              <a:t>same</a:t>
            </a:r>
            <a:r>
              <a:rPr lang="pt-PT" sz="2000" u="none" dirty="0">
                <a:latin typeface="Tw Cen MT"/>
                <a:cs typeface="Tw Cen MT"/>
              </a:rPr>
              <a:t> #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 err="1">
                <a:latin typeface="Tw Cen MT"/>
                <a:cs typeface="Tw Cen MT"/>
              </a:rPr>
              <a:t>flags</a:t>
            </a:r>
            <a:r>
              <a:rPr lang="pt-PT" sz="2000" u="none" dirty="0">
                <a:latin typeface="Tw Cen MT"/>
                <a:cs typeface="Tw Cen MT"/>
              </a:rPr>
              <a:t>: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 err="1">
                <a:latin typeface="Tw Cen MT"/>
                <a:cs typeface="Tw Cen MT"/>
              </a:rPr>
              <a:t>query</a:t>
            </a:r>
            <a:r>
              <a:rPr lang="pt-PT" sz="2000" u="none" dirty="0">
                <a:latin typeface="Tw Cen MT"/>
                <a:cs typeface="Tw Cen MT"/>
              </a:rPr>
              <a:t> </a:t>
            </a:r>
            <a:r>
              <a:rPr lang="pt-PT" sz="2000" u="none" dirty="0" err="1">
                <a:latin typeface="Tw Cen MT"/>
                <a:cs typeface="Tw Cen MT"/>
              </a:rPr>
              <a:t>or</a:t>
            </a:r>
            <a:r>
              <a:rPr lang="pt-PT" sz="2000" u="none" dirty="0">
                <a:latin typeface="Tw Cen MT"/>
                <a:cs typeface="Tw Cen MT"/>
              </a:rPr>
              <a:t> </a:t>
            </a:r>
            <a:r>
              <a:rPr lang="pt-PT" sz="2000" u="none" dirty="0" err="1">
                <a:latin typeface="Tw Cen MT"/>
                <a:cs typeface="Tw Cen MT"/>
              </a:rPr>
              <a:t>reply</a:t>
            </a:r>
            <a:endParaRPr lang="pt-PT" sz="2000" u="none" dirty="0">
              <a:latin typeface="Tw Cen MT"/>
              <a:cs typeface="Tw Cen MT"/>
            </a:endParaRP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 err="1">
                <a:latin typeface="Tw Cen MT"/>
                <a:cs typeface="Tw Cen MT"/>
              </a:rPr>
              <a:t>recursion</a:t>
            </a:r>
            <a:r>
              <a:rPr lang="pt-PT" sz="2000" u="none" dirty="0">
                <a:latin typeface="Tw Cen MT"/>
                <a:cs typeface="Tw Cen MT"/>
              </a:rPr>
              <a:t> </a:t>
            </a:r>
            <a:r>
              <a:rPr lang="pt-PT" sz="2000" u="none" dirty="0" err="1">
                <a:latin typeface="Tw Cen MT"/>
                <a:cs typeface="Tw Cen MT"/>
              </a:rPr>
              <a:t>desired</a:t>
            </a:r>
            <a:r>
              <a:rPr lang="pt-PT" sz="2000" u="none" dirty="0">
                <a:latin typeface="Tw Cen MT"/>
                <a:cs typeface="Tw Cen MT"/>
              </a:rPr>
              <a:t> 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 err="1">
                <a:latin typeface="Tw Cen MT"/>
                <a:cs typeface="Tw Cen MT"/>
              </a:rPr>
              <a:t>recursion</a:t>
            </a:r>
            <a:r>
              <a:rPr lang="pt-PT" sz="2000" u="none" dirty="0">
                <a:latin typeface="Tw Cen MT"/>
                <a:cs typeface="Tw Cen MT"/>
              </a:rPr>
              <a:t> </a:t>
            </a:r>
            <a:r>
              <a:rPr lang="pt-PT" sz="2000" u="none" dirty="0" err="1">
                <a:latin typeface="Tw Cen MT"/>
                <a:cs typeface="Tw Cen MT"/>
              </a:rPr>
              <a:t>available</a:t>
            </a:r>
            <a:endParaRPr lang="pt-PT" sz="2000" u="none" dirty="0">
              <a:latin typeface="Tw Cen MT"/>
              <a:cs typeface="Tw Cen MT"/>
            </a:endParaRP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 err="1">
                <a:latin typeface="Tw Cen MT"/>
                <a:cs typeface="Tw Cen MT"/>
              </a:rPr>
              <a:t>reply</a:t>
            </a:r>
            <a:r>
              <a:rPr lang="pt-PT" sz="2000" u="none" dirty="0">
                <a:latin typeface="Tw Cen MT"/>
                <a:cs typeface="Tw Cen MT"/>
              </a:rPr>
              <a:t> </a:t>
            </a:r>
            <a:r>
              <a:rPr lang="pt-PT" sz="2000" u="none" dirty="0" err="1">
                <a:latin typeface="Tw Cen MT"/>
                <a:cs typeface="Tw Cen MT"/>
              </a:rPr>
              <a:t>is</a:t>
            </a:r>
            <a:r>
              <a:rPr lang="pt-PT" sz="2000" u="none" dirty="0">
                <a:latin typeface="Tw Cen MT"/>
                <a:cs typeface="Tw Cen MT"/>
              </a:rPr>
              <a:t> </a:t>
            </a:r>
            <a:r>
              <a:rPr lang="pt-PT" sz="2000" u="none" dirty="0" err="1">
                <a:latin typeface="Tw Cen MT"/>
                <a:cs typeface="Tw Cen MT"/>
              </a:rPr>
              <a:t>authoritative</a:t>
            </a:r>
            <a:endParaRPr lang="pt-PT" sz="2000" u="none" dirty="0">
              <a:latin typeface="Tw Cen MT"/>
              <a:cs typeface="Tw Cen MT"/>
            </a:endParaRPr>
          </a:p>
        </p:txBody>
      </p:sp>
      <p:pic>
        <p:nvPicPr>
          <p:cNvPr id="55302" name="Picture 5" descr="DNSmess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150" y="2362200"/>
            <a:ext cx="4070350" cy="356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95722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6000" dirty="0">
                <a:latin typeface="Tw Cen MT"/>
                <a:ea typeface="ＭＳ Ｐゴシック" charset="0"/>
                <a:cs typeface="Tw Cen MT"/>
              </a:rPr>
              <a:t>Continuação</a:t>
            </a:r>
          </a:p>
        </p:txBody>
      </p:sp>
      <p:pic>
        <p:nvPicPr>
          <p:cNvPr id="57348" name="Picture 3" descr="DNSmess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150" y="1828800"/>
            <a:ext cx="4387850" cy="356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9" name="Text Box 4"/>
          <p:cNvSpPr txBox="1">
            <a:spLocks noChangeArrowheads="1"/>
          </p:cNvSpPr>
          <p:nvPr/>
        </p:nvSpPr>
        <p:spPr bwMode="auto">
          <a:xfrm>
            <a:off x="708883" y="2136845"/>
            <a:ext cx="266255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pt-PT" sz="2000" u="none">
                <a:latin typeface="Tw Cen MT"/>
                <a:cs typeface="Tw Cen MT"/>
              </a:rPr>
              <a:t>Nome e tipos envolvidos</a:t>
            </a:r>
          </a:p>
          <a:p>
            <a:pPr algn="r"/>
            <a:r>
              <a:rPr lang="pt-PT" sz="2000" u="none">
                <a:latin typeface="Tw Cen MT"/>
                <a:cs typeface="Tw Cen MT"/>
              </a:rPr>
              <a:t>na questão</a:t>
            </a:r>
            <a:endParaRPr lang="pt-PT" u="none">
              <a:latin typeface="Tw Cen MT"/>
              <a:cs typeface="Tw Cen MT"/>
            </a:endParaRPr>
          </a:p>
        </p:txBody>
      </p:sp>
      <p:sp>
        <p:nvSpPr>
          <p:cNvPr id="57350" name="Text Box 5"/>
          <p:cNvSpPr txBox="1">
            <a:spLocks noChangeArrowheads="1"/>
          </p:cNvSpPr>
          <p:nvPr/>
        </p:nvSpPr>
        <p:spPr bwMode="auto">
          <a:xfrm>
            <a:off x="1543576" y="3136970"/>
            <a:ext cx="183262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pt-PT" sz="2000" u="none">
                <a:latin typeface="Tw Cen MT"/>
                <a:cs typeface="Tw Cen MT"/>
              </a:rPr>
              <a:t>RRs em resposta</a:t>
            </a:r>
          </a:p>
          <a:p>
            <a:pPr algn="r"/>
            <a:r>
              <a:rPr lang="pt-PT" sz="2000" u="none">
                <a:latin typeface="Tw Cen MT"/>
                <a:cs typeface="Tw Cen MT"/>
              </a:rPr>
              <a:t>à pergunta</a:t>
            </a:r>
            <a:endParaRPr lang="pt-PT" u="none">
              <a:latin typeface="Tw Cen MT"/>
              <a:cs typeface="Tw Cen MT"/>
            </a:endParaRPr>
          </a:p>
        </p:txBody>
      </p:sp>
      <p:sp>
        <p:nvSpPr>
          <p:cNvPr id="57351" name="Text Box 6"/>
          <p:cNvSpPr txBox="1">
            <a:spLocks noChangeArrowheads="1"/>
          </p:cNvSpPr>
          <p:nvPr/>
        </p:nvSpPr>
        <p:spPr bwMode="auto">
          <a:xfrm>
            <a:off x="457200" y="3868906"/>
            <a:ext cx="292059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pt-PT" sz="2000" u="none">
                <a:latin typeface="Tw Cen MT"/>
                <a:cs typeface="Tw Cen MT"/>
              </a:rPr>
              <a:t>RRs descrevendo os</a:t>
            </a:r>
          </a:p>
          <a:p>
            <a:pPr algn="r"/>
            <a:r>
              <a:rPr lang="pt-PT" sz="2000" u="none">
                <a:latin typeface="Tw Cen MT"/>
                <a:cs typeface="Tw Cen MT"/>
              </a:rPr>
              <a:t>servidores com autoridade</a:t>
            </a:r>
          </a:p>
          <a:p>
            <a:pPr algn="r"/>
            <a:r>
              <a:rPr lang="pt-PT" sz="2000" u="none">
                <a:latin typeface="Tw Cen MT"/>
                <a:cs typeface="Tw Cen MT"/>
              </a:rPr>
              <a:t>envolvidos</a:t>
            </a:r>
            <a:endParaRPr lang="pt-PT" u="none">
              <a:latin typeface="Tw Cen MT"/>
              <a:cs typeface="Tw Cen MT"/>
            </a:endParaRPr>
          </a:p>
        </p:txBody>
      </p:sp>
      <p:sp>
        <p:nvSpPr>
          <p:cNvPr id="57352" name="Text Box 7"/>
          <p:cNvSpPr txBox="1">
            <a:spLocks noChangeArrowheads="1"/>
          </p:cNvSpPr>
          <p:nvPr/>
        </p:nvSpPr>
        <p:spPr bwMode="auto">
          <a:xfrm>
            <a:off x="1011057" y="5168970"/>
            <a:ext cx="233657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pt-PT" sz="2000" u="none">
                <a:latin typeface="Tw Cen MT"/>
                <a:cs typeface="Tw Cen MT"/>
              </a:rPr>
              <a:t>Informação adicional</a:t>
            </a:r>
          </a:p>
          <a:p>
            <a:pPr algn="r"/>
            <a:r>
              <a:rPr lang="pt-PT" sz="2000" u="none">
                <a:latin typeface="Tw Cen MT"/>
                <a:cs typeface="Tw Cen MT"/>
              </a:rPr>
              <a:t>eventualmente útil</a:t>
            </a:r>
            <a:endParaRPr lang="pt-PT" u="none">
              <a:latin typeface="Tw Cen MT"/>
              <a:cs typeface="Tw Cen MT"/>
            </a:endParaRPr>
          </a:p>
        </p:txBody>
      </p:sp>
      <p:sp>
        <p:nvSpPr>
          <p:cNvPr id="57353" name="Line 8"/>
          <p:cNvSpPr>
            <a:spLocks noChangeShapeType="1"/>
          </p:cNvSpPr>
          <p:nvPr/>
        </p:nvSpPr>
        <p:spPr bwMode="auto">
          <a:xfrm>
            <a:off x="3505200" y="2490788"/>
            <a:ext cx="1447800" cy="8001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7354" name="Line 9"/>
          <p:cNvSpPr>
            <a:spLocks noChangeShapeType="1"/>
          </p:cNvSpPr>
          <p:nvPr/>
        </p:nvSpPr>
        <p:spPr bwMode="auto">
          <a:xfrm>
            <a:off x="3505200" y="3519488"/>
            <a:ext cx="1514475" cy="3714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7355" name="Line 10"/>
          <p:cNvSpPr>
            <a:spLocks noChangeShapeType="1"/>
          </p:cNvSpPr>
          <p:nvPr/>
        </p:nvSpPr>
        <p:spPr bwMode="auto">
          <a:xfrm>
            <a:off x="3533775" y="4395788"/>
            <a:ext cx="1447800" cy="1333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7356" name="Line 11"/>
          <p:cNvSpPr>
            <a:spLocks noChangeShapeType="1"/>
          </p:cNvSpPr>
          <p:nvPr/>
        </p:nvSpPr>
        <p:spPr bwMode="auto">
          <a:xfrm flipV="1">
            <a:off x="3543300" y="5062538"/>
            <a:ext cx="1438275" cy="2762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3880911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Campos da mensagem</a:t>
            </a:r>
          </a:p>
        </p:txBody>
      </p:sp>
      <p:sp>
        <p:nvSpPr>
          <p:cNvPr id="59396" name="Rectangle 3"/>
          <p:cNvSpPr>
            <a:spLocks noChangeArrowheads="1"/>
          </p:cNvSpPr>
          <p:nvPr/>
        </p:nvSpPr>
        <p:spPr bwMode="auto">
          <a:xfrm>
            <a:off x="457200" y="1447800"/>
            <a:ext cx="8229600" cy="453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000" b="1" u="none" dirty="0">
                <a:latin typeface="Tw Cen MT"/>
                <a:cs typeface="Tw Cen MT"/>
              </a:rPr>
              <a:t>Cabeçalhos</a:t>
            </a:r>
            <a:r>
              <a:rPr lang="pt-PT" sz="2000" u="none" dirty="0">
                <a:latin typeface="Tw Cen MT"/>
                <a:cs typeface="Tw Cen MT"/>
              </a:rPr>
              <a:t> - as </a:t>
            </a:r>
            <a:r>
              <a:rPr lang="pt-PT" sz="2000" u="none" dirty="0" err="1">
                <a:latin typeface="Tw Cen MT"/>
                <a:cs typeface="Tw Cen MT"/>
              </a:rPr>
              <a:t>flags</a:t>
            </a:r>
            <a:r>
              <a:rPr lang="pt-PT" sz="2000" u="none" dirty="0">
                <a:latin typeface="Tw Cen MT"/>
                <a:cs typeface="Tw Cen MT"/>
              </a:rPr>
              <a:t> permitem saber se é um pedido ou uma resposta, se a resposta é autoritária, se se deseja recursividade e se a mesma está disponível, códigos de erro, </a:t>
            </a:r>
            <a:r>
              <a:rPr lang="pt-PT" sz="2000" u="none" dirty="0" err="1">
                <a:latin typeface="Tw Cen MT"/>
                <a:cs typeface="Tw Cen MT"/>
              </a:rPr>
              <a:t>etc</a:t>
            </a:r>
            <a:r>
              <a:rPr lang="pt-PT" sz="2000" u="none" dirty="0">
                <a:latin typeface="Tw Cen MT"/>
                <a:cs typeface="Tw Cen MT"/>
              </a:rPr>
              <a:t>; o campo identificação é </a:t>
            </a:r>
            <a:r>
              <a:rPr lang="pt-PT" sz="2000" dirty="0" smtClean="0">
                <a:latin typeface="Tw Cen MT"/>
                <a:cs typeface="Tw Cen MT"/>
              </a:rPr>
              <a:t>colocado</a:t>
            </a:r>
            <a:r>
              <a:rPr lang="pt-PT" sz="2000" u="none" dirty="0" smtClean="0">
                <a:latin typeface="Tw Cen MT"/>
                <a:cs typeface="Tw Cen MT"/>
              </a:rPr>
              <a:t> </a:t>
            </a:r>
            <a:r>
              <a:rPr lang="pt-PT" sz="2000" u="none" dirty="0">
                <a:latin typeface="Tw Cen MT"/>
                <a:cs typeface="Tw Cen MT"/>
              </a:rPr>
              <a:t>pelo cliente e conservado pelo servidor para que o cliente possa ligar o pedido à resposta.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b="1" u="none" dirty="0" err="1">
                <a:latin typeface="Tw Cen MT"/>
                <a:cs typeface="Tw Cen MT"/>
              </a:rPr>
              <a:t>Query</a:t>
            </a:r>
            <a:r>
              <a:rPr lang="pt-PT" sz="2000" u="none" dirty="0">
                <a:latin typeface="Tw Cen MT"/>
                <a:cs typeface="Tw Cen MT"/>
              </a:rPr>
              <a:t> - pergunta a fazer ou feita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b="1" u="none" dirty="0" err="1">
                <a:latin typeface="Tw Cen MT"/>
                <a:cs typeface="Tw Cen MT"/>
              </a:rPr>
              <a:t>Answer</a:t>
            </a:r>
            <a:r>
              <a:rPr lang="pt-PT" sz="2000" u="none" dirty="0">
                <a:latin typeface="Tw Cen MT"/>
                <a:cs typeface="Tw Cen MT"/>
              </a:rPr>
              <a:t> - o que o servidor consegue saber em resposta a essa pergunta (pode ser informação </a:t>
            </a:r>
            <a:r>
              <a:rPr lang="pt-PT" sz="2000" u="none" dirty="0" err="1">
                <a:latin typeface="Tw Cen MT"/>
                <a:cs typeface="Tw Cen MT"/>
              </a:rPr>
              <a:t>cached</a:t>
            </a:r>
            <a:r>
              <a:rPr lang="pt-PT" sz="2000" u="none" dirty="0">
                <a:latin typeface="Tw Cen MT"/>
                <a:cs typeface="Tw Cen MT"/>
              </a:rPr>
              <a:t>)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b="1" u="none" dirty="0" err="1">
                <a:latin typeface="Tw Cen MT"/>
                <a:cs typeface="Tw Cen MT"/>
              </a:rPr>
              <a:t>Authority</a:t>
            </a:r>
            <a:r>
              <a:rPr lang="pt-PT" sz="2000" u="none" dirty="0">
                <a:latin typeface="Tw Cen MT"/>
                <a:cs typeface="Tw Cen MT"/>
              </a:rPr>
              <a:t> - dados sobre os </a:t>
            </a:r>
            <a:r>
              <a:rPr lang="pt-PT" sz="2000" u="none" dirty="0" err="1">
                <a:latin typeface="Tw Cen MT"/>
                <a:cs typeface="Tw Cen MT"/>
              </a:rPr>
              <a:t>name</a:t>
            </a:r>
            <a:r>
              <a:rPr lang="pt-PT" sz="2000" u="none" dirty="0">
                <a:latin typeface="Tw Cen MT"/>
                <a:cs typeface="Tw Cen MT"/>
              </a:rPr>
              <a:t> servers com autoridade sobre os dados listados na resposta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b="1" u="none" dirty="0" err="1">
                <a:latin typeface="Tw Cen MT"/>
                <a:cs typeface="Tw Cen MT"/>
              </a:rPr>
              <a:t>Additional</a:t>
            </a:r>
            <a:r>
              <a:rPr lang="pt-PT" sz="2000" u="none" dirty="0">
                <a:latin typeface="Tw Cen MT"/>
                <a:cs typeface="Tw Cen MT"/>
              </a:rPr>
              <a:t> - dados que podem vir a ser úteis (informações suplementares que podem evitar mais perguntas).</a:t>
            </a:r>
          </a:p>
        </p:txBody>
      </p:sp>
    </p:spTree>
    <p:extLst>
      <p:ext uri="{BB962C8B-B14F-4D97-AF65-F5344CB8AC3E}">
        <p14:creationId xmlns:p14="http://schemas.microsoft.com/office/powerpoint/2010/main" val="1977611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b="1" dirty="0">
                <a:latin typeface="Tw Cen MT" charset="0"/>
                <a:ea typeface="ＭＳ Ｐゴシック" charset="0"/>
                <a:cs typeface="ＭＳ Ｐゴシック" charset="0"/>
              </a:rPr>
              <a:t>Objectivos do capítulo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8337"/>
            <a:ext cx="8229600" cy="4525963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</a:rPr>
              <a:t>Princípios </a:t>
            </a:r>
            <a:r>
              <a:rPr lang="pt-PT" sz="2000" dirty="0">
                <a:latin typeface="Tw Cen MT" charset="0"/>
                <a:ea typeface="ＭＳ Ｐゴシック" charset="0"/>
              </a:rPr>
              <a:t>de estruturação e organização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das aplicações – parte 1</a:t>
            </a:r>
            <a:endParaRPr lang="pt-PT" sz="2000" dirty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Protocolo HTTP – parte 2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DNS – parte 3</a:t>
            </a: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protocolo SMTP – parte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4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Transferência de ficheiros –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parte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5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Protocolos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RTP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– parte 6</a:t>
            </a:r>
          </a:p>
        </p:txBody>
      </p:sp>
    </p:spTree>
    <p:extLst>
      <p:ext uri="{BB962C8B-B14F-4D97-AF65-F5344CB8AC3E}">
        <p14:creationId xmlns:p14="http://schemas.microsoft.com/office/powerpoint/2010/main" val="236193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b="1" dirty="0" smtClean="0">
                <a:latin typeface="Tw Cen MT" charset="0"/>
                <a:ea typeface="ＭＳ Ｐゴシック" charset="0"/>
                <a:cs typeface="ＭＳ Ｐゴシック" charset="0"/>
              </a:rPr>
              <a:t>Onde estudar no livro de base</a:t>
            </a:r>
            <a:endParaRPr lang="pt-PT" sz="4000" b="1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8337"/>
            <a:ext cx="8229600" cy="4525963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</a:rPr>
              <a:t>Princípios </a:t>
            </a:r>
            <a:r>
              <a:rPr lang="pt-PT" sz="2000" dirty="0">
                <a:latin typeface="Tw Cen MT" charset="0"/>
                <a:ea typeface="ＭＳ Ｐゴシック" charset="0"/>
              </a:rPr>
              <a:t>de estruturação e organização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das aplicações – parte 1 — Cap.2, secção 2.1</a:t>
            </a:r>
            <a:endParaRPr lang="pt-PT" sz="2000" dirty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Protocolo HTTP – parte 2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Cap.2, secção 2.2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DNS – parte 3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Cap.2, secção 2.5</a:t>
            </a: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protocolo SMTP – parte 4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Cap.2, secção 2.4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Transferência de ficheiros –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parte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5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Cap.2, secções 2.3 e 2.6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Protocolos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RTP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– parte 6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Cap. 7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, partes das secções 7.1 a 7.4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437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410697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DNS - </a:t>
            </a:r>
            <a:r>
              <a:rPr lang="pt-PT" sz="4800" dirty="0" err="1">
                <a:latin typeface="Tw Cen MT"/>
                <a:ea typeface="ＭＳ Ｐゴシック" charset="0"/>
                <a:cs typeface="Tw Cen MT"/>
              </a:rPr>
              <a:t>Domain</a:t>
            </a:r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4800" dirty="0" err="1">
                <a:latin typeface="Tw Cen MT"/>
                <a:ea typeface="ＭＳ Ｐゴシック" charset="0"/>
                <a:cs typeface="Tw Cen MT"/>
              </a:rPr>
              <a:t>Name</a:t>
            </a:r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4800" dirty="0" err="1">
                <a:latin typeface="Tw Cen MT"/>
                <a:ea typeface="ＭＳ Ｐゴシック" charset="0"/>
                <a:cs typeface="Tw Cen MT"/>
              </a:rPr>
              <a:t>System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657665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7638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Objectivos do DNS</a:t>
            </a: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457200" y="1290638"/>
            <a:ext cx="8229600" cy="539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400" u="none" dirty="0">
                <a:latin typeface="Tw Cen MT"/>
                <a:cs typeface="Tw Cen MT"/>
              </a:rPr>
              <a:t>No início dos anos 80 a Internet tinha algumas centenas de </a:t>
            </a:r>
            <a:r>
              <a:rPr lang="pt-PT" sz="2400" u="none" dirty="0" err="1">
                <a:latin typeface="Tw Cen MT"/>
                <a:cs typeface="Tw Cen MT"/>
              </a:rPr>
              <a:t>hosts</a:t>
            </a:r>
            <a:r>
              <a:rPr lang="pt-PT" sz="2400" u="none" dirty="0">
                <a:latin typeface="Tw Cen MT"/>
                <a:cs typeface="Tw Cen MT"/>
              </a:rPr>
              <a:t> pelo que para a designação dos mesmos bastava um ficheiro (</a:t>
            </a:r>
            <a:r>
              <a:rPr lang="ja-JP" altLang="pt-PT" sz="2400" u="none" dirty="0">
                <a:latin typeface="Tw Cen MT"/>
                <a:cs typeface="Tw Cen MT"/>
              </a:rPr>
              <a:t>“</a:t>
            </a:r>
            <a:r>
              <a:rPr lang="pt-PT" sz="2400" u="none" dirty="0" err="1">
                <a:latin typeface="Tw Cen MT"/>
                <a:cs typeface="Tw Cen MT"/>
              </a:rPr>
              <a:t>hosts.txt</a:t>
            </a:r>
            <a:r>
              <a:rPr lang="ja-JP" altLang="pt-PT" sz="2400" u="none" dirty="0">
                <a:latin typeface="Tw Cen MT"/>
                <a:cs typeface="Tw Cen MT"/>
              </a:rPr>
              <a:t>”</a:t>
            </a:r>
            <a:r>
              <a:rPr lang="pt-PT" sz="2400" u="none" dirty="0">
                <a:latin typeface="Tw Cen MT"/>
                <a:cs typeface="Tw Cen MT"/>
              </a:rPr>
              <a:t> mantido pelo NIC - </a:t>
            </a:r>
            <a:r>
              <a:rPr lang="pt-PT" sz="2400" i="1" u="none" dirty="0">
                <a:latin typeface="Tw Cen MT"/>
                <a:cs typeface="Tw Cen MT"/>
              </a:rPr>
              <a:t>Network </a:t>
            </a:r>
            <a:r>
              <a:rPr lang="pt-PT" sz="2400" i="1" u="none" dirty="0" err="1">
                <a:latin typeface="Tw Cen MT"/>
                <a:cs typeface="Tw Cen MT"/>
              </a:rPr>
              <a:t>Information</a:t>
            </a:r>
            <a:r>
              <a:rPr lang="pt-PT" sz="2400" i="1" u="none" dirty="0">
                <a:latin typeface="Tw Cen MT"/>
                <a:cs typeface="Tw Cen MT"/>
              </a:rPr>
              <a:t> </a:t>
            </a:r>
            <a:r>
              <a:rPr lang="pt-PT" sz="2400" i="1" u="none" dirty="0" err="1">
                <a:latin typeface="Tw Cen MT"/>
                <a:cs typeface="Tw Cen MT"/>
              </a:rPr>
              <a:t>Center</a:t>
            </a:r>
            <a:r>
              <a:rPr lang="pt-PT" sz="2400" u="none" dirty="0">
                <a:latin typeface="Tw Cen MT"/>
                <a:cs typeface="Tw Cen MT"/>
              </a:rPr>
              <a:t>) que era copiado periodicamente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endParaRPr lang="pt-PT" sz="2400" u="none" dirty="0">
              <a:latin typeface="Tw Cen MT"/>
              <a:cs typeface="Tw Cen M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400" u="none" dirty="0">
                <a:latin typeface="Tw Cen MT"/>
                <a:cs typeface="Tw Cen MT"/>
              </a:rPr>
              <a:t>Com o aumento do número de </a:t>
            </a:r>
            <a:r>
              <a:rPr lang="pt-PT" sz="2400" i="1" u="none" dirty="0" err="1">
                <a:latin typeface="Tw Cen MT"/>
                <a:cs typeface="Tw Cen MT"/>
              </a:rPr>
              <a:t>hosts</a:t>
            </a:r>
            <a:r>
              <a:rPr lang="pt-PT" sz="2400" u="none" dirty="0">
                <a:latin typeface="Tw Cen MT"/>
                <a:cs typeface="Tw Cen MT"/>
              </a:rPr>
              <a:t> tal método tornou-se inviável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endParaRPr lang="pt-PT" sz="2400" u="none" dirty="0">
              <a:latin typeface="Tw Cen MT"/>
              <a:cs typeface="Tw Cen M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400" u="none" dirty="0">
                <a:latin typeface="Tw Cen MT"/>
                <a:cs typeface="Tw Cen MT"/>
              </a:rPr>
              <a:t>Introduziu-se então o DNS que é uma base de dados distribuída, replicada e hierárquica de registo de nomes e atributos de </a:t>
            </a:r>
            <a:r>
              <a:rPr lang="pt-PT" sz="2400" u="none" dirty="0" err="1">
                <a:latin typeface="Tw Cen MT"/>
                <a:cs typeface="Tw Cen MT"/>
              </a:rPr>
              <a:t>objectos</a:t>
            </a:r>
            <a:r>
              <a:rPr lang="pt-PT" sz="2400" u="none" dirty="0">
                <a:latin typeface="Tw Cen MT"/>
                <a:cs typeface="Tw Cen MT"/>
              </a:rPr>
              <a:t> (</a:t>
            </a:r>
            <a:r>
              <a:rPr lang="pt-PT" sz="2400" i="1" u="none" dirty="0" err="1">
                <a:latin typeface="Tw Cen MT"/>
                <a:cs typeface="Tw Cen MT"/>
              </a:rPr>
              <a:t>hosts</a:t>
            </a:r>
            <a:r>
              <a:rPr lang="pt-PT" sz="2400" u="none" dirty="0">
                <a:latin typeface="Tw Cen MT"/>
                <a:cs typeface="Tw Cen MT"/>
              </a:rPr>
              <a:t>, ...). Tal como hoje o conhecemos </a:t>
            </a:r>
            <a:r>
              <a:rPr lang="pt-PT" sz="2400" dirty="0" smtClean="0">
                <a:latin typeface="Tw Cen MT"/>
                <a:cs typeface="Tw Cen MT"/>
              </a:rPr>
              <a:t>foi</a:t>
            </a:r>
            <a:r>
              <a:rPr lang="pt-PT" sz="2400" u="none" dirty="0" smtClean="0">
                <a:latin typeface="Tw Cen MT"/>
                <a:cs typeface="Tw Cen MT"/>
              </a:rPr>
              <a:t> </a:t>
            </a:r>
            <a:r>
              <a:rPr lang="pt-PT" sz="2400" u="none" dirty="0">
                <a:latin typeface="Tw Cen MT"/>
                <a:cs typeface="Tw Cen MT"/>
              </a:rPr>
              <a:t>definido </a:t>
            </a:r>
            <a:r>
              <a:rPr lang="pt-PT" sz="2400" u="none" dirty="0" smtClean="0">
                <a:latin typeface="Tw Cen MT"/>
                <a:cs typeface="Tw Cen MT"/>
              </a:rPr>
              <a:t>inicialmente pelos </a:t>
            </a:r>
            <a:r>
              <a:rPr lang="pt-PT" sz="2400" u="none" dirty="0" err="1">
                <a:latin typeface="Tw Cen MT"/>
                <a:cs typeface="Tw Cen MT"/>
              </a:rPr>
              <a:t>RFCs</a:t>
            </a:r>
            <a:r>
              <a:rPr lang="pt-PT" sz="2400" u="none" dirty="0">
                <a:latin typeface="Tw Cen MT"/>
                <a:cs typeface="Tw Cen MT"/>
              </a:rPr>
              <a:t> 1034 e 1035 de 1987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endParaRPr lang="pt-PT" sz="2400" u="none" dirty="0">
              <a:latin typeface="Tw Cen MT"/>
              <a:cs typeface="Tw Cen M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400" u="none" dirty="0">
                <a:latin typeface="Tw Cen MT"/>
                <a:cs typeface="Tw Cen MT"/>
              </a:rPr>
              <a:t>O DNS tem uma larga escala, disponibilidade e eficiência</a:t>
            </a:r>
          </a:p>
        </p:txBody>
      </p:sp>
    </p:spTree>
    <p:extLst>
      <p:ext uri="{BB962C8B-B14F-4D97-AF65-F5344CB8AC3E}">
        <p14:creationId xmlns:p14="http://schemas.microsoft.com/office/powerpoint/2010/main" val="1125506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5400" dirty="0">
                <a:latin typeface="Tw Cen MT"/>
                <a:ea typeface="ＭＳ Ｐゴシック" charset="0"/>
                <a:cs typeface="Tw Cen MT"/>
              </a:rPr>
              <a:t>O que é o DNS ?</a:t>
            </a:r>
          </a:p>
        </p:txBody>
      </p:sp>
      <p:sp>
        <p:nvSpPr>
          <p:cNvPr id="26628" name="Rectangle 3"/>
          <p:cNvSpPr>
            <a:spLocks noChangeArrowheads="1"/>
          </p:cNvSpPr>
          <p:nvPr/>
        </p:nvSpPr>
        <p:spPr bwMode="auto">
          <a:xfrm>
            <a:off x="609600" y="1447799"/>
            <a:ext cx="8077200" cy="494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SzPct val="105000"/>
              <a:buFont typeface="Times" charset="0"/>
              <a:buNone/>
            </a:pPr>
            <a:endParaRPr lang="pt-PT" sz="2000" u="none" dirty="0">
              <a:latin typeface="Tw Cen MT"/>
              <a:cs typeface="Tw Cen MT"/>
            </a:endParaRPr>
          </a:p>
          <a:p>
            <a:pPr marL="342900" indent="-342900">
              <a:spcBef>
                <a:spcPct val="20000"/>
              </a:spcBef>
              <a:buSzPct val="105000"/>
              <a:buFont typeface="Times" charset="0"/>
              <a:buChar char="•"/>
            </a:pPr>
            <a:r>
              <a:rPr lang="pt-PT" sz="2400" i="1" u="none" dirty="0">
                <a:latin typeface="Tw Cen MT"/>
                <a:cs typeface="Tw Cen MT"/>
              </a:rPr>
              <a:t>Base de dados distribuída</a:t>
            </a:r>
            <a:r>
              <a:rPr lang="pt-PT" sz="2400" u="none" dirty="0">
                <a:latin typeface="Tw Cen MT"/>
                <a:cs typeface="Tw Cen MT"/>
              </a:rPr>
              <a:t> implementada por uma hierarquia de servidores de nomes</a:t>
            </a:r>
          </a:p>
          <a:p>
            <a:pPr marL="342900" indent="-342900">
              <a:spcBef>
                <a:spcPct val="20000"/>
              </a:spcBef>
              <a:buSzPct val="105000"/>
              <a:buFont typeface="Times" charset="0"/>
              <a:buChar char="•"/>
            </a:pPr>
            <a:endParaRPr lang="pt-PT" sz="2400" u="none" dirty="0">
              <a:latin typeface="Tw Cen MT"/>
              <a:cs typeface="Tw Cen MT"/>
            </a:endParaRPr>
          </a:p>
          <a:p>
            <a:pPr marL="342900" indent="-342900">
              <a:spcBef>
                <a:spcPct val="20000"/>
              </a:spcBef>
              <a:buSzPct val="105000"/>
              <a:buFont typeface="Times" charset="0"/>
              <a:buChar char="•"/>
            </a:pPr>
            <a:r>
              <a:rPr lang="pt-PT" sz="2400" i="1" u="none" dirty="0">
                <a:latin typeface="Tw Cen MT"/>
                <a:cs typeface="Tw Cen MT"/>
              </a:rPr>
              <a:t>Protocolo do nível aplicacional</a:t>
            </a:r>
            <a:r>
              <a:rPr lang="pt-PT" sz="2400" u="none" dirty="0">
                <a:latin typeface="Tw Cen MT"/>
                <a:cs typeface="Tw Cen MT"/>
              </a:rPr>
              <a:t> que permite a tradução de nomes de </a:t>
            </a:r>
            <a:r>
              <a:rPr lang="pt-PT" sz="2400" i="1" u="none" dirty="0" err="1">
                <a:latin typeface="Tw Cen MT"/>
                <a:cs typeface="Tw Cen MT"/>
              </a:rPr>
              <a:t>hosts</a:t>
            </a:r>
            <a:r>
              <a:rPr lang="pt-PT" sz="2400" i="1" u="none" dirty="0">
                <a:latin typeface="Tw Cen MT"/>
                <a:cs typeface="Tw Cen MT"/>
              </a:rPr>
              <a:t>, </a:t>
            </a:r>
            <a:r>
              <a:rPr lang="pt-PT" sz="2400" i="1" u="none" dirty="0" err="1">
                <a:latin typeface="Tw Cen MT"/>
                <a:cs typeface="Tw Cen MT"/>
              </a:rPr>
              <a:t>routers</a:t>
            </a:r>
            <a:r>
              <a:rPr lang="pt-PT" sz="2400" u="none" dirty="0">
                <a:latin typeface="Tw Cen MT"/>
                <a:cs typeface="Tw Cen MT"/>
              </a:rPr>
              <a:t>, etc. em endereços IP (para além do endereço é possível conhecer outros atributos associados a um nome)</a:t>
            </a:r>
          </a:p>
          <a:p>
            <a:pPr marL="342900" indent="-342900">
              <a:spcBef>
                <a:spcPct val="20000"/>
              </a:spcBef>
              <a:buSzPct val="105000"/>
              <a:buFont typeface="Times" charset="0"/>
              <a:buChar char="•"/>
            </a:pPr>
            <a:endParaRPr lang="pt-PT" sz="2400" u="none" dirty="0">
              <a:latin typeface="Tw Cen MT"/>
              <a:cs typeface="Tw Cen MT"/>
            </a:endParaRPr>
          </a:p>
          <a:p>
            <a:pPr marL="742950" lvl="1" indent="-285750">
              <a:spcBef>
                <a:spcPct val="20000"/>
              </a:spcBef>
              <a:buSzPct val="105000"/>
              <a:buFont typeface="Times" charset="0"/>
              <a:buChar char="•"/>
            </a:pPr>
            <a:r>
              <a:rPr lang="pt-PT" sz="2400" u="none" dirty="0">
                <a:latin typeface="Tw Cen MT"/>
                <a:cs typeface="Tw Cen MT"/>
              </a:rPr>
              <a:t>Nota: trata-se de uma função essencial implementada ao nível aplicacional</a:t>
            </a:r>
          </a:p>
          <a:p>
            <a:pPr marL="742950" lvl="1" indent="-285750">
              <a:spcBef>
                <a:spcPct val="20000"/>
              </a:spcBef>
              <a:buSzPct val="105000"/>
              <a:buFont typeface="Times" charset="0"/>
              <a:buChar char="•"/>
            </a:pPr>
            <a:r>
              <a:rPr lang="pt-PT" sz="2400" u="none" dirty="0">
                <a:latin typeface="Tw Cen MT"/>
                <a:cs typeface="Tw Cen MT"/>
              </a:rPr>
              <a:t>Mais uma vez a complexidade é tratada pela periferia.</a:t>
            </a:r>
            <a:endParaRPr lang="pt-PT" sz="2000" u="none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340975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5" name="Group 2"/>
          <p:cNvGrpSpPr>
            <a:grpSpLocks/>
          </p:cNvGrpSpPr>
          <p:nvPr/>
        </p:nvGrpSpPr>
        <p:grpSpPr bwMode="auto">
          <a:xfrm>
            <a:off x="438150" y="1703964"/>
            <a:ext cx="8249832" cy="2590800"/>
            <a:chOff x="230" y="576"/>
            <a:chExt cx="5385" cy="1819"/>
          </a:xfrm>
        </p:grpSpPr>
        <p:sp>
          <p:nvSpPr>
            <p:cNvPr id="28678" name="Text Box 3"/>
            <p:cNvSpPr txBox="1">
              <a:spLocks noChangeArrowheads="1"/>
            </p:cNvSpPr>
            <p:nvPr/>
          </p:nvSpPr>
          <p:spPr bwMode="auto">
            <a:xfrm>
              <a:off x="2256" y="576"/>
              <a:ext cx="1211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800" u="none">
                  <a:latin typeface="Tw Cen MT"/>
                  <a:cs typeface="Tw Cen MT"/>
                </a:rPr>
                <a:t>Root DNS Servers</a:t>
              </a:r>
            </a:p>
          </p:txBody>
        </p:sp>
        <p:sp>
          <p:nvSpPr>
            <p:cNvPr id="28679" name="Text Box 4"/>
            <p:cNvSpPr txBox="1">
              <a:spLocks noChangeArrowheads="1"/>
            </p:cNvSpPr>
            <p:nvPr/>
          </p:nvSpPr>
          <p:spPr bwMode="auto">
            <a:xfrm>
              <a:off x="528" y="1344"/>
              <a:ext cx="1190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800" u="none">
                  <a:latin typeface="Tw Cen MT"/>
                  <a:cs typeface="Tw Cen MT"/>
                </a:rPr>
                <a:t>.com DNS servers</a:t>
              </a:r>
            </a:p>
          </p:txBody>
        </p:sp>
        <p:sp>
          <p:nvSpPr>
            <p:cNvPr id="28680" name="Text Box 5"/>
            <p:cNvSpPr txBox="1">
              <a:spLocks noChangeArrowheads="1"/>
            </p:cNvSpPr>
            <p:nvPr/>
          </p:nvSpPr>
          <p:spPr bwMode="auto">
            <a:xfrm>
              <a:off x="2304" y="1296"/>
              <a:ext cx="1164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800" u="none">
                  <a:latin typeface="Tw Cen MT"/>
                  <a:cs typeface="Tw Cen MT"/>
                </a:rPr>
                <a:t>.org DNS servers</a:t>
              </a:r>
            </a:p>
          </p:txBody>
        </p:sp>
        <p:sp>
          <p:nvSpPr>
            <p:cNvPr id="28681" name="Text Box 6"/>
            <p:cNvSpPr txBox="1">
              <a:spLocks noChangeArrowheads="1"/>
            </p:cNvSpPr>
            <p:nvPr/>
          </p:nvSpPr>
          <p:spPr bwMode="auto">
            <a:xfrm>
              <a:off x="4032" y="1296"/>
              <a:ext cx="1146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800" u="none">
                  <a:latin typeface="Tw Cen MT"/>
                  <a:cs typeface="Tw Cen MT"/>
                </a:rPr>
                <a:t>edu DNS servers</a:t>
              </a:r>
            </a:p>
          </p:txBody>
        </p:sp>
        <p:sp>
          <p:nvSpPr>
            <p:cNvPr id="28682" name="Line 7"/>
            <p:cNvSpPr>
              <a:spLocks noChangeShapeType="1"/>
            </p:cNvSpPr>
            <p:nvPr/>
          </p:nvSpPr>
          <p:spPr bwMode="auto">
            <a:xfrm flipH="1">
              <a:off x="1344" y="864"/>
              <a:ext cx="1392" cy="43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8683" name="Line 8"/>
            <p:cNvSpPr>
              <a:spLocks noChangeShapeType="1"/>
            </p:cNvSpPr>
            <p:nvPr/>
          </p:nvSpPr>
          <p:spPr bwMode="auto">
            <a:xfrm>
              <a:off x="2928" y="816"/>
              <a:ext cx="0" cy="4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8684" name="Line 9"/>
            <p:cNvSpPr>
              <a:spLocks noChangeShapeType="1"/>
            </p:cNvSpPr>
            <p:nvPr/>
          </p:nvSpPr>
          <p:spPr bwMode="auto">
            <a:xfrm>
              <a:off x="3168" y="864"/>
              <a:ext cx="144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8685" name="Text Box 10"/>
            <p:cNvSpPr txBox="1">
              <a:spLocks noChangeArrowheads="1"/>
            </p:cNvSpPr>
            <p:nvPr/>
          </p:nvSpPr>
          <p:spPr bwMode="auto">
            <a:xfrm>
              <a:off x="3878" y="1753"/>
              <a:ext cx="873" cy="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800" u="none">
                  <a:latin typeface="Tw Cen MT"/>
                  <a:cs typeface="Tw Cen MT"/>
                </a:rPr>
                <a:t>poly.edu</a:t>
              </a:r>
            </a:p>
            <a:p>
              <a:pPr eaLnBrk="1" hangingPunct="1"/>
              <a:r>
                <a:rPr lang="pt-PT" sz="1800" u="none">
                  <a:latin typeface="Tw Cen MT"/>
                  <a:cs typeface="Tw Cen MT"/>
                </a:rPr>
                <a:t>DNS servers</a:t>
              </a:r>
            </a:p>
          </p:txBody>
        </p:sp>
        <p:sp>
          <p:nvSpPr>
            <p:cNvPr id="28686" name="Text Box 11"/>
            <p:cNvSpPr txBox="1">
              <a:spLocks noChangeArrowheads="1"/>
            </p:cNvSpPr>
            <p:nvPr/>
          </p:nvSpPr>
          <p:spPr bwMode="auto">
            <a:xfrm>
              <a:off x="4742" y="1753"/>
              <a:ext cx="873" cy="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800" u="none">
                  <a:latin typeface="Tw Cen MT"/>
                  <a:cs typeface="Tw Cen MT"/>
                </a:rPr>
                <a:t>umass.edu</a:t>
              </a:r>
            </a:p>
            <a:p>
              <a:pPr eaLnBrk="1" hangingPunct="1"/>
              <a:r>
                <a:rPr lang="pt-PT" sz="1800" u="none">
                  <a:latin typeface="Tw Cen MT"/>
                  <a:cs typeface="Tw Cen MT"/>
                </a:rPr>
                <a:t>DNS servers</a:t>
              </a:r>
            </a:p>
          </p:txBody>
        </p:sp>
        <p:sp>
          <p:nvSpPr>
            <p:cNvPr id="28687" name="Line 12"/>
            <p:cNvSpPr>
              <a:spLocks noChangeShapeType="1"/>
            </p:cNvSpPr>
            <p:nvPr/>
          </p:nvSpPr>
          <p:spPr bwMode="auto">
            <a:xfrm flipH="1">
              <a:off x="4224" y="1536"/>
              <a:ext cx="336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8688" name="Line 13"/>
            <p:cNvSpPr>
              <a:spLocks noChangeShapeType="1"/>
            </p:cNvSpPr>
            <p:nvPr/>
          </p:nvSpPr>
          <p:spPr bwMode="auto">
            <a:xfrm>
              <a:off x="4848" y="1536"/>
              <a:ext cx="288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8689" name="Text Box 14"/>
            <p:cNvSpPr txBox="1">
              <a:spLocks noChangeArrowheads="1"/>
            </p:cNvSpPr>
            <p:nvPr/>
          </p:nvSpPr>
          <p:spPr bwMode="auto">
            <a:xfrm>
              <a:off x="230" y="1848"/>
              <a:ext cx="873" cy="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800" u="none">
                  <a:latin typeface="Tw Cen MT"/>
                  <a:cs typeface="Tw Cen MT"/>
                </a:rPr>
                <a:t>yahoo.com</a:t>
              </a:r>
            </a:p>
            <a:p>
              <a:pPr eaLnBrk="1" hangingPunct="1"/>
              <a:r>
                <a:rPr lang="pt-PT" sz="1800" u="none">
                  <a:latin typeface="Tw Cen MT"/>
                  <a:cs typeface="Tw Cen MT"/>
                </a:rPr>
                <a:t>DNS servers</a:t>
              </a:r>
            </a:p>
          </p:txBody>
        </p:sp>
        <p:sp>
          <p:nvSpPr>
            <p:cNvPr id="28690" name="Text Box 15"/>
            <p:cNvSpPr txBox="1">
              <a:spLocks noChangeArrowheads="1"/>
            </p:cNvSpPr>
            <p:nvPr/>
          </p:nvSpPr>
          <p:spPr bwMode="auto">
            <a:xfrm>
              <a:off x="1248" y="1871"/>
              <a:ext cx="885" cy="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800" u="none">
                  <a:latin typeface="Tw Cen MT"/>
                  <a:cs typeface="Tw Cen MT"/>
                </a:rPr>
                <a:t>amazon.com</a:t>
              </a:r>
            </a:p>
            <a:p>
              <a:pPr eaLnBrk="1" hangingPunct="1"/>
              <a:r>
                <a:rPr lang="pt-PT" sz="1800" u="none">
                  <a:latin typeface="Tw Cen MT"/>
                  <a:cs typeface="Tw Cen MT"/>
                </a:rPr>
                <a:t>DNS servers</a:t>
              </a:r>
            </a:p>
          </p:txBody>
        </p:sp>
        <p:sp>
          <p:nvSpPr>
            <p:cNvPr id="28691" name="Line 16"/>
            <p:cNvSpPr>
              <a:spLocks noChangeShapeType="1"/>
            </p:cNvSpPr>
            <p:nvPr/>
          </p:nvSpPr>
          <p:spPr bwMode="auto">
            <a:xfrm flipH="1">
              <a:off x="768" y="1584"/>
              <a:ext cx="192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8692" name="Line 17"/>
            <p:cNvSpPr>
              <a:spLocks noChangeShapeType="1"/>
            </p:cNvSpPr>
            <p:nvPr/>
          </p:nvSpPr>
          <p:spPr bwMode="auto">
            <a:xfrm>
              <a:off x="1392" y="1584"/>
              <a:ext cx="240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8693" name="Text Box 18"/>
            <p:cNvSpPr txBox="1">
              <a:spLocks noChangeArrowheads="1"/>
            </p:cNvSpPr>
            <p:nvPr/>
          </p:nvSpPr>
          <p:spPr bwMode="auto">
            <a:xfrm>
              <a:off x="2534" y="1799"/>
              <a:ext cx="873" cy="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800" u="none">
                  <a:latin typeface="Tw Cen MT"/>
                  <a:cs typeface="Tw Cen MT"/>
                </a:rPr>
                <a:t>pbs.org</a:t>
              </a:r>
            </a:p>
            <a:p>
              <a:pPr eaLnBrk="1" hangingPunct="1"/>
              <a:r>
                <a:rPr lang="pt-PT" sz="1800" u="none">
                  <a:latin typeface="Tw Cen MT"/>
                  <a:cs typeface="Tw Cen MT"/>
                </a:rPr>
                <a:t>DNS servers</a:t>
              </a:r>
            </a:p>
          </p:txBody>
        </p:sp>
        <p:sp>
          <p:nvSpPr>
            <p:cNvPr id="28694" name="Line 19"/>
            <p:cNvSpPr>
              <a:spLocks noChangeShapeType="1"/>
            </p:cNvSpPr>
            <p:nvPr/>
          </p:nvSpPr>
          <p:spPr bwMode="auto">
            <a:xfrm>
              <a:off x="2928" y="1536"/>
              <a:ext cx="0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28676" name="Rectangle 20"/>
          <p:cNvSpPr>
            <a:spLocks noGrp="1" noChangeArrowheads="1"/>
          </p:cNvSpPr>
          <p:nvPr>
            <p:ph type="title"/>
          </p:nvPr>
        </p:nvSpPr>
        <p:spPr>
          <a:xfrm>
            <a:off x="457200" y="311150"/>
            <a:ext cx="8382000" cy="1054100"/>
          </a:xfrm>
        </p:spPr>
        <p:txBody>
          <a:bodyPr>
            <a:noAutofit/>
          </a:bodyPr>
          <a:lstStyle/>
          <a:p>
            <a:pPr eaLnBrk="1" hangingPunct="1"/>
            <a:r>
              <a:rPr lang="pt-PT" sz="3200" dirty="0">
                <a:latin typeface="Tw Cen MT"/>
                <a:ea typeface="ＭＳ Ｐゴシック" charset="0"/>
                <a:cs typeface="Tw Cen MT"/>
              </a:rPr>
              <a:t>Uma base de dados distribu</a:t>
            </a:r>
            <a:r>
              <a:rPr lang="pt-PT" altLang="ja-JP" sz="3200" dirty="0">
                <a:latin typeface="Tw Cen MT"/>
                <a:ea typeface="ＭＳ Ｐゴシック" charset="0"/>
                <a:cs typeface="Tw Cen MT"/>
              </a:rPr>
              <a:t>ída e hierárquica</a:t>
            </a:r>
            <a:endParaRPr lang="pt-PT" sz="32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8677" name="Rectangle 21"/>
          <p:cNvSpPr>
            <a:spLocks noGrp="1" noChangeArrowheads="1"/>
          </p:cNvSpPr>
          <p:nvPr>
            <p:ph type="body" sz="half" idx="2"/>
          </p:nvPr>
        </p:nvSpPr>
        <p:spPr>
          <a:xfrm>
            <a:off x="380492" y="4443374"/>
            <a:ext cx="8382000" cy="2162175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pt-PT" sz="1800" b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Se o cliente quer conhecer o IP de </a:t>
            </a:r>
            <a:r>
              <a:rPr lang="pt-PT" sz="1800" b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www.amazon.com</a:t>
            </a:r>
            <a:r>
              <a:rPr lang="pt-PT" sz="1800" b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:</a:t>
            </a:r>
            <a:endParaRPr lang="pt-PT" sz="1800" b="1" u="sng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O cliente contacta um </a:t>
            </a:r>
            <a:r>
              <a:rPr lang="pt-PT" sz="1800" i="1" dirty="0" err="1">
                <a:latin typeface="Tw Cen MT"/>
                <a:ea typeface="ＭＳ Ｐゴシック" charset="0"/>
                <a:cs typeface="Tw Cen MT"/>
              </a:rPr>
              <a:t>root</a:t>
            </a:r>
            <a:r>
              <a:rPr lang="pt-PT" sz="1800" i="1" dirty="0">
                <a:latin typeface="Tw Cen MT"/>
                <a:ea typeface="ＭＳ Ｐゴシック" charset="0"/>
                <a:cs typeface="Tw Cen MT"/>
              </a:rPr>
              <a:t> server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para encontrar o servidor de </a:t>
            </a:r>
            <a:r>
              <a:rPr lang="pt-PT" sz="1800" i="1" dirty="0">
                <a:latin typeface="Tw Cen MT"/>
                <a:ea typeface="ＭＳ Ｐゴシック" charset="0"/>
                <a:cs typeface="Tw Cen MT"/>
              </a:rPr>
              <a:t>.com</a:t>
            </a:r>
            <a:endParaRPr lang="pt-PT" sz="18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O cliente contacta o servidor de </a:t>
            </a:r>
            <a:r>
              <a:rPr lang="pt-PT" sz="1800" i="1" dirty="0">
                <a:latin typeface="Tw Cen MT"/>
                <a:ea typeface="ＭＳ Ｐゴシック" charset="0"/>
                <a:cs typeface="Tw Cen MT"/>
              </a:rPr>
              <a:t>.com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para obter o servidor de </a:t>
            </a:r>
            <a:r>
              <a:rPr lang="pt-PT" sz="1800" i="1" dirty="0" err="1">
                <a:latin typeface="Tw Cen MT"/>
                <a:ea typeface="ＭＳ Ｐゴシック" charset="0"/>
                <a:cs typeface="Tw Cen MT"/>
              </a:rPr>
              <a:t>amazon.com</a:t>
            </a:r>
            <a:endParaRPr lang="pt-PT" sz="18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O cliente contacta o servidor de </a:t>
            </a:r>
            <a:r>
              <a:rPr lang="pt-PT" sz="1800" i="1" dirty="0" err="1">
                <a:latin typeface="Tw Cen MT"/>
                <a:ea typeface="ＭＳ Ｐゴシック" charset="0"/>
                <a:cs typeface="Tw Cen MT"/>
              </a:rPr>
              <a:t>amazon.com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para obter o endereço  IP de </a:t>
            </a:r>
            <a:r>
              <a:rPr lang="pt-PT" sz="1800" i="1" dirty="0" err="1">
                <a:latin typeface="Tw Cen MT"/>
                <a:ea typeface="ＭＳ Ｐゴシック" charset="0"/>
                <a:cs typeface="Tw Cen MT"/>
              </a:rPr>
              <a:t>www.amazon.com</a:t>
            </a:r>
            <a:endParaRPr lang="pt-PT" sz="1800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4210651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 err="1">
                <a:latin typeface="Tw Cen MT"/>
                <a:ea typeface="ＭＳ Ｐゴシック" charset="0"/>
                <a:cs typeface="Tw Cen MT"/>
              </a:rPr>
              <a:t>TLDs</a:t>
            </a:r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 — Top </a:t>
            </a:r>
            <a:r>
              <a:rPr lang="pt-PT" sz="4800" dirty="0" err="1">
                <a:latin typeface="Tw Cen MT"/>
                <a:ea typeface="ＭＳ Ｐゴシック" charset="0"/>
                <a:cs typeface="Tw Cen MT"/>
              </a:rPr>
              <a:t>Level</a:t>
            </a:r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4800" dirty="0" err="1">
                <a:latin typeface="Tw Cen MT"/>
                <a:ea typeface="ＭＳ Ｐゴシック" charset="0"/>
                <a:cs typeface="Tw Cen MT"/>
              </a:rPr>
              <a:t>Domains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9700" name="Rectangle 3"/>
          <p:cNvSpPr>
            <a:spLocks noChangeArrowheads="1"/>
          </p:cNvSpPr>
          <p:nvPr/>
        </p:nvSpPr>
        <p:spPr bwMode="auto">
          <a:xfrm>
            <a:off x="774700" y="1524000"/>
            <a:ext cx="7912100" cy="4972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600" b="1" u="none" dirty="0">
                <a:latin typeface="Tw Cen MT"/>
                <a:cs typeface="Tw Cen MT"/>
              </a:rPr>
              <a:t>O DNS define um Domain Name Space </a:t>
            </a:r>
            <a:r>
              <a:rPr lang="en-US" sz="1600" b="1" u="none" dirty="0" err="1" smtClean="0">
                <a:latin typeface="Tw Cen MT"/>
                <a:cs typeface="Tw Cen MT"/>
              </a:rPr>
              <a:t>hier</a:t>
            </a:r>
            <a:r>
              <a:rPr lang="en-US" sz="1600" b="1" dirty="0" err="1">
                <a:latin typeface="Tw Cen MT"/>
                <a:cs typeface="Tw Cen MT"/>
              </a:rPr>
              <a:t>a</a:t>
            </a:r>
            <a:r>
              <a:rPr lang="en-US" sz="1600" b="1" u="none" dirty="0" err="1" smtClean="0">
                <a:latin typeface="Tw Cen MT"/>
                <a:cs typeface="Tw Cen MT"/>
              </a:rPr>
              <a:t>rquico</a:t>
            </a:r>
            <a:r>
              <a:rPr lang="en-US" sz="1600" b="1" u="none" dirty="0" smtClean="0">
                <a:latin typeface="Tw Cen MT"/>
                <a:cs typeface="Tw Cen MT"/>
              </a:rPr>
              <a:t> </a:t>
            </a:r>
            <a:r>
              <a:rPr lang="en-US" sz="1600" b="1" u="none" dirty="0" err="1">
                <a:latin typeface="Tw Cen MT"/>
                <a:cs typeface="Tw Cen MT"/>
              </a:rPr>
              <a:t>organizado</a:t>
            </a:r>
            <a:r>
              <a:rPr lang="en-US" sz="1600" b="1" u="none" dirty="0">
                <a:latin typeface="Tw Cen MT"/>
                <a:cs typeface="Tw Cen MT"/>
              </a:rPr>
              <a:t> </a:t>
            </a:r>
            <a:r>
              <a:rPr lang="en-US" sz="1600" b="1" u="none" dirty="0" err="1">
                <a:latin typeface="Tw Cen MT"/>
                <a:cs typeface="Tw Cen MT"/>
              </a:rPr>
              <a:t>em</a:t>
            </a:r>
            <a:r>
              <a:rPr lang="en-US" sz="1600" b="1" u="none" dirty="0">
                <a:latin typeface="Tw Cen MT"/>
                <a:cs typeface="Tw Cen MT"/>
              </a:rPr>
              <a:t> Top Level  Domains (TLDs) e Second Level Domains (SLDs). OS TLDs </a:t>
            </a:r>
            <a:r>
              <a:rPr lang="en-US" sz="1600" b="1" u="none" dirty="0" err="1">
                <a:latin typeface="Tw Cen MT"/>
                <a:cs typeface="Tw Cen MT"/>
              </a:rPr>
              <a:t>dividem</a:t>
            </a:r>
            <a:r>
              <a:rPr lang="en-US" sz="1600" b="1" u="none" dirty="0">
                <a:latin typeface="Tw Cen MT"/>
                <a:cs typeface="Tw Cen MT"/>
              </a:rPr>
              <a:t>-se </a:t>
            </a:r>
            <a:r>
              <a:rPr lang="en-US" sz="1600" b="1" u="none" dirty="0" err="1">
                <a:latin typeface="Tw Cen MT"/>
                <a:cs typeface="Tw Cen MT"/>
              </a:rPr>
              <a:t>em</a:t>
            </a:r>
            <a:r>
              <a:rPr lang="en-US" sz="1600" b="1" u="none" dirty="0">
                <a:latin typeface="Tw Cen MT"/>
                <a:cs typeface="Tw Cen MT"/>
              </a:rPr>
              <a:t>:</a:t>
            </a:r>
          </a:p>
          <a:p>
            <a:pPr defTabSz="762000" eaLnBrk="0" hangingPunct="0">
              <a:lnSpc>
                <a:spcPct val="90000"/>
              </a:lnSpc>
            </a:pPr>
            <a:endParaRPr lang="en-US" sz="1600" b="1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en-US" sz="1600" b="1" u="none" dirty="0">
                <a:latin typeface="Tw Cen MT"/>
                <a:cs typeface="Tw Cen MT"/>
              </a:rPr>
              <a:t>* Generic Top Level Domains</a:t>
            </a:r>
          </a:p>
          <a:p>
            <a:pPr defTabSz="762000" eaLnBrk="0" hangingPunct="0">
              <a:lnSpc>
                <a:spcPct val="90000"/>
              </a:lnSpc>
            </a:pPr>
            <a:endParaRPr lang="en-US" sz="1600" b="1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en-US" sz="1600" b="1" u="none" dirty="0">
                <a:latin typeface="Tw Cen MT"/>
                <a:cs typeface="Tw Cen MT"/>
              </a:rPr>
              <a:t>	</a:t>
            </a:r>
            <a:r>
              <a:rPr lang="en-US" sz="1600" b="1" u="none" dirty="0" smtClean="0">
                <a:latin typeface="Tw Cen MT"/>
                <a:cs typeface="Tw Cen MT"/>
              </a:rPr>
              <a:t>COM, </a:t>
            </a:r>
            <a:r>
              <a:rPr lang="en-US" sz="1600" b="1" dirty="0" smtClean="0">
                <a:latin typeface="Tw Cen MT"/>
                <a:cs typeface="Tw Cen MT"/>
              </a:rPr>
              <a:t>BIZ</a:t>
            </a:r>
            <a:endParaRPr lang="en-US" sz="1600" b="1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en-US" sz="1600" b="1" u="none" dirty="0">
                <a:latin typeface="Tw Cen MT"/>
                <a:cs typeface="Tw Cen MT"/>
              </a:rPr>
              <a:t>	</a:t>
            </a:r>
            <a:r>
              <a:rPr lang="en-US" sz="1600" b="1" u="none" dirty="0" smtClean="0">
                <a:latin typeface="Tw Cen MT"/>
                <a:cs typeface="Tw Cen MT"/>
              </a:rPr>
              <a:t>EDU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sz="1600" b="1" dirty="0" smtClean="0">
                <a:latin typeface="Tw Cen MT"/>
                <a:cs typeface="Tw Cen MT"/>
              </a:rPr>
              <a:t>	INFO, INT, JOBS</a:t>
            </a:r>
            <a:endParaRPr lang="en-US" sz="1600" b="1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en-US" sz="1600" b="1" u="none" dirty="0">
                <a:latin typeface="Tw Cen MT"/>
                <a:cs typeface="Tw Cen MT"/>
              </a:rPr>
              <a:t>	</a:t>
            </a:r>
            <a:r>
              <a:rPr lang="en-US" sz="1600" b="1" u="none" dirty="0" smtClean="0">
                <a:latin typeface="Tw Cen MT"/>
                <a:cs typeface="Tw Cen MT"/>
              </a:rPr>
              <a:t>GOV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sz="1600" b="1" dirty="0" smtClean="0">
                <a:latin typeface="Tw Cen MT"/>
                <a:cs typeface="Tw Cen MT"/>
              </a:rPr>
              <a:t>	MIL, MOBI, MUSEUM</a:t>
            </a:r>
            <a:endParaRPr lang="en-US" sz="1600" b="1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en-US" sz="1600" b="1" u="none" dirty="0">
                <a:latin typeface="Tw Cen MT"/>
                <a:cs typeface="Tw Cen MT"/>
              </a:rPr>
              <a:t>	</a:t>
            </a:r>
            <a:r>
              <a:rPr lang="en-US" sz="1600" b="1" u="none" dirty="0" smtClean="0">
                <a:latin typeface="Tw Cen MT"/>
                <a:cs typeface="Tw Cen MT"/>
              </a:rPr>
              <a:t>NAME, NET</a:t>
            </a:r>
            <a:endParaRPr lang="en-US" sz="1600" b="1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en-US" sz="1600" b="1" u="none" dirty="0">
                <a:latin typeface="Tw Cen MT"/>
                <a:cs typeface="Tw Cen MT"/>
              </a:rPr>
              <a:t>	</a:t>
            </a:r>
            <a:r>
              <a:rPr lang="en-US" sz="1600" b="1" u="none" dirty="0" smtClean="0">
                <a:latin typeface="Tw Cen MT"/>
                <a:cs typeface="Tw Cen MT"/>
              </a:rPr>
              <a:t>ORG, PRO</a:t>
            </a:r>
            <a:endParaRPr lang="en-US" sz="1600" b="1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en-US" sz="1600" b="1" u="none" dirty="0">
                <a:latin typeface="Tw Cen MT"/>
                <a:cs typeface="Tw Cen MT"/>
              </a:rPr>
              <a:t>	</a:t>
            </a:r>
            <a:r>
              <a:rPr lang="en-US" sz="1600" b="1" dirty="0" smtClean="0">
                <a:latin typeface="Tw Cen MT"/>
                <a:cs typeface="Tw Cen MT"/>
              </a:rPr>
              <a:t>TRAVEL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sz="1600" b="1" dirty="0">
                <a:latin typeface="Tw Cen MT"/>
                <a:cs typeface="Tw Cen MT"/>
              </a:rPr>
              <a:t>	</a:t>
            </a:r>
            <a:r>
              <a:rPr lang="en-US" sz="1600" b="1" dirty="0" smtClean="0">
                <a:latin typeface="Tw Cen MT"/>
                <a:cs typeface="Tw Cen MT"/>
              </a:rPr>
              <a:t>….</a:t>
            </a:r>
            <a:endParaRPr lang="en-US" sz="1600" b="1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en-US" sz="1600" b="1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en-US" sz="1600" b="1" u="none" dirty="0">
                <a:latin typeface="Tw Cen MT"/>
                <a:cs typeface="Tw Cen MT"/>
              </a:rPr>
              <a:t>* National Top Level Domains (ISO 3166 Country Codes)</a:t>
            </a:r>
          </a:p>
          <a:p>
            <a:pPr defTabSz="762000" eaLnBrk="0" hangingPunct="0">
              <a:lnSpc>
                <a:spcPct val="90000"/>
              </a:lnSpc>
            </a:pPr>
            <a:endParaRPr lang="en-US" sz="1600" b="1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en-US" sz="1600" b="1" u="none" dirty="0">
                <a:latin typeface="Tw Cen MT"/>
                <a:cs typeface="Tw Cen MT"/>
              </a:rPr>
              <a:t>	AU	</a:t>
            </a:r>
            <a:r>
              <a:rPr lang="en-US" sz="1600" b="1" u="none" dirty="0" err="1">
                <a:latin typeface="Tw Cen MT"/>
                <a:cs typeface="Tw Cen MT"/>
              </a:rPr>
              <a:t>Austrália</a:t>
            </a:r>
            <a:endParaRPr lang="en-US" sz="1600" b="1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en-US" sz="1600" b="1" u="none" dirty="0">
                <a:latin typeface="Tw Cen MT"/>
                <a:cs typeface="Tw Cen MT"/>
              </a:rPr>
              <a:t>	BR	</a:t>
            </a:r>
            <a:r>
              <a:rPr lang="en-US" sz="1600" b="1" u="none" dirty="0" err="1">
                <a:latin typeface="Tw Cen MT"/>
                <a:cs typeface="Tw Cen MT"/>
              </a:rPr>
              <a:t>Brasil</a:t>
            </a:r>
            <a:endParaRPr lang="en-US" sz="1600" b="1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en-US" sz="1600" b="1" u="none" dirty="0">
                <a:latin typeface="Tw Cen MT"/>
                <a:cs typeface="Tw Cen MT"/>
              </a:rPr>
              <a:t>	…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sz="1600" b="1" u="none" dirty="0">
                <a:latin typeface="Tw Cen MT"/>
                <a:cs typeface="Tw Cen MT"/>
              </a:rPr>
              <a:t>	PT	Portugal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sz="1600" b="1" u="none" dirty="0">
                <a:latin typeface="Tw Cen MT"/>
                <a:cs typeface="Tw Cen MT"/>
              </a:rPr>
              <a:t>	…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060705" y="2354190"/>
            <a:ext cx="4500563" cy="2000250"/>
            <a:chOff x="4453612" y="2139878"/>
            <a:chExt cx="4500563" cy="2000250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5025112" y="2639940"/>
              <a:ext cx="3429000" cy="1500188"/>
              <a:chOff x="768" y="816"/>
              <a:chExt cx="4368" cy="1056"/>
            </a:xfrm>
          </p:grpSpPr>
          <p:sp>
            <p:nvSpPr>
              <p:cNvPr id="5" name="Line 7"/>
              <p:cNvSpPr>
                <a:spLocks noChangeShapeType="1"/>
              </p:cNvSpPr>
              <p:nvPr/>
            </p:nvSpPr>
            <p:spPr bwMode="auto">
              <a:xfrm flipH="1">
                <a:off x="1344" y="864"/>
                <a:ext cx="1392" cy="432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" name="Line 8"/>
              <p:cNvSpPr>
                <a:spLocks noChangeShapeType="1"/>
              </p:cNvSpPr>
              <p:nvPr/>
            </p:nvSpPr>
            <p:spPr bwMode="auto">
              <a:xfrm>
                <a:off x="2928" y="816"/>
                <a:ext cx="0" cy="48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" name="Line 9"/>
              <p:cNvSpPr>
                <a:spLocks noChangeShapeType="1"/>
              </p:cNvSpPr>
              <p:nvPr/>
            </p:nvSpPr>
            <p:spPr bwMode="auto">
              <a:xfrm>
                <a:off x="3168" y="864"/>
                <a:ext cx="1440" cy="43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Line 12"/>
              <p:cNvSpPr>
                <a:spLocks noChangeShapeType="1"/>
              </p:cNvSpPr>
              <p:nvPr/>
            </p:nvSpPr>
            <p:spPr bwMode="auto">
              <a:xfrm flipH="1">
                <a:off x="4224" y="1536"/>
                <a:ext cx="336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Line 13"/>
              <p:cNvSpPr>
                <a:spLocks noChangeShapeType="1"/>
              </p:cNvSpPr>
              <p:nvPr/>
            </p:nvSpPr>
            <p:spPr bwMode="auto">
              <a:xfrm>
                <a:off x="4848" y="1536"/>
                <a:ext cx="288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Line 16"/>
              <p:cNvSpPr>
                <a:spLocks noChangeShapeType="1"/>
              </p:cNvSpPr>
              <p:nvPr/>
            </p:nvSpPr>
            <p:spPr bwMode="auto">
              <a:xfrm flipH="1">
                <a:off x="768" y="1584"/>
                <a:ext cx="192" cy="28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Line 17"/>
              <p:cNvSpPr>
                <a:spLocks noChangeShapeType="1"/>
              </p:cNvSpPr>
              <p:nvPr/>
            </p:nvSpPr>
            <p:spPr bwMode="auto">
              <a:xfrm>
                <a:off x="1392" y="1584"/>
                <a:ext cx="240" cy="28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Line 19"/>
              <p:cNvSpPr>
                <a:spLocks noChangeShapeType="1"/>
              </p:cNvSpPr>
              <p:nvPr/>
            </p:nvSpPr>
            <p:spPr bwMode="auto">
              <a:xfrm>
                <a:off x="2928" y="1536"/>
                <a:ext cx="0" cy="28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" name="TextBox 22"/>
            <p:cNvSpPr txBox="1">
              <a:spLocks noChangeArrowheads="1"/>
            </p:cNvSpPr>
            <p:nvPr/>
          </p:nvSpPr>
          <p:spPr bwMode="auto">
            <a:xfrm>
              <a:off x="6310987" y="2139878"/>
              <a:ext cx="73025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root</a:t>
              </a:r>
            </a:p>
          </p:txBody>
        </p:sp>
        <p:sp>
          <p:nvSpPr>
            <p:cNvPr id="14" name="Oval 23"/>
            <p:cNvSpPr>
              <a:spLocks noChangeArrowheads="1"/>
            </p:cNvSpPr>
            <p:nvPr/>
          </p:nvSpPr>
          <p:spPr bwMode="auto">
            <a:xfrm>
              <a:off x="4882237" y="3354315"/>
              <a:ext cx="928688" cy="3571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" name="Oval 24"/>
            <p:cNvSpPr>
              <a:spLocks noChangeArrowheads="1"/>
            </p:cNvSpPr>
            <p:nvPr/>
          </p:nvSpPr>
          <p:spPr bwMode="auto">
            <a:xfrm>
              <a:off x="6310987" y="3282878"/>
              <a:ext cx="928688" cy="35718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" name="Oval 25"/>
            <p:cNvSpPr>
              <a:spLocks noChangeArrowheads="1"/>
            </p:cNvSpPr>
            <p:nvPr/>
          </p:nvSpPr>
          <p:spPr bwMode="auto">
            <a:xfrm>
              <a:off x="7668300" y="3282878"/>
              <a:ext cx="928687" cy="35718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" name="Rounded Rectangle 26"/>
            <p:cNvSpPr>
              <a:spLocks noChangeArrowheads="1"/>
            </p:cNvSpPr>
            <p:nvPr/>
          </p:nvSpPr>
          <p:spPr bwMode="auto">
            <a:xfrm>
              <a:off x="4453612" y="3140003"/>
              <a:ext cx="4500563" cy="642937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FF9966"/>
              </a:solidFill>
              <a:prstDash val="sys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61560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1615</Words>
  <Application>Microsoft Macintosh PowerPoint</Application>
  <PresentationFormat>On-screen Show (4:3)</PresentationFormat>
  <Paragraphs>390</Paragraphs>
  <Slides>27</Slides>
  <Notes>22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Office Theme</vt:lpstr>
      <vt:lpstr>Clip</vt:lpstr>
      <vt:lpstr>REDES DE COMPUTADORES  AS APLICAÇÕES  (Parte 3)</vt:lpstr>
      <vt:lpstr>Nota prévia</vt:lpstr>
      <vt:lpstr>Objectivos do capítulo</vt:lpstr>
      <vt:lpstr>Onde estudar no livro de base</vt:lpstr>
      <vt:lpstr>DNS - Domain Name System</vt:lpstr>
      <vt:lpstr>Objectivos do DNS</vt:lpstr>
      <vt:lpstr>O que é o DNS ?</vt:lpstr>
      <vt:lpstr>Uma base de dados distribuída e hierárquica</vt:lpstr>
      <vt:lpstr>TLDs — Top Level Domains</vt:lpstr>
      <vt:lpstr>A árvore dos domínios</vt:lpstr>
      <vt:lpstr>Sintaxe dos nomes  DNS</vt:lpstr>
      <vt:lpstr>Servidores DNS</vt:lpstr>
      <vt:lpstr>O Protocolo DNS é cliente / servidor</vt:lpstr>
      <vt:lpstr>Exemplo em Java</vt:lpstr>
      <vt:lpstr>Root Name Servers (as of ...)</vt:lpstr>
      <vt:lpstr>Tipos de servidores</vt:lpstr>
      <vt:lpstr>Local Name Server</vt:lpstr>
      <vt:lpstr>Pedidos recursivos e iterativos</vt:lpstr>
      <vt:lpstr>Resolução de um nome DNS</vt:lpstr>
      <vt:lpstr>O DNS baseia-se em caching</vt:lpstr>
      <vt:lpstr>Registos DNS (DNS Resource Records)</vt:lpstr>
      <vt:lpstr>Lista um pouco mais completa</vt:lpstr>
      <vt:lpstr>Exemplo fictício</vt:lpstr>
      <vt:lpstr>Para interrogar o DNS</vt:lpstr>
      <vt:lpstr>O Protocolo do DNS</vt:lpstr>
      <vt:lpstr>Continuação</vt:lpstr>
      <vt:lpstr>Campos da mensagem</vt:lpstr>
    </vt:vector>
  </TitlesOfParts>
  <Company>FCT/UNL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José Legatheaux Martins</dc:creator>
  <cp:lastModifiedBy>José Legatheaux Martins</cp:lastModifiedBy>
  <cp:revision>65</cp:revision>
  <dcterms:created xsi:type="dcterms:W3CDTF">2012-03-03T20:51:40Z</dcterms:created>
  <dcterms:modified xsi:type="dcterms:W3CDTF">2012-03-26T10:16:30Z</dcterms:modified>
</cp:coreProperties>
</file>