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notesSlides/notesSlide5.xml" ContentType="application/vnd.openxmlformats-officedocument.presentationml.notesSlide+xml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4" r:id="rId22"/>
    <p:sldId id="291" r:id="rId23"/>
    <p:sldId id="292" r:id="rId24"/>
    <p:sldId id="293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6" r:id="rId36"/>
    <p:sldId id="30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20" autoAdjust="0"/>
    <p:restoredTop sz="99809" autoAdjust="0"/>
  </p:normalViewPr>
  <p:slideViewPr>
    <p:cSldViewPr snapToGrid="0" snapToObjects="1">
      <p:cViewPr varScale="1">
        <p:scale>
          <a:sx n="88" d="100"/>
          <a:sy n="88" d="100"/>
        </p:scale>
        <p:origin x="-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83277B4-ED8E-854D-98C8-41F48A4CB4A9}" type="slidenum">
              <a:rPr lang="pt-PT" sz="1200" u="none"/>
              <a:pPr eaLnBrk="1" hangingPunct="1"/>
              <a:t>35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371600"/>
            <a:ext cx="4267200" cy="4800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 	          –  Aplicaç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ões Internet</a:t>
            </a:r>
            <a:r>
              <a:rPr lang="pt-PT">
                <a:ea typeface="ヒラギノ角ゴ Pro W3" charset="0"/>
                <a:cs typeface="ヒラギノ角ゴ Pro W3" charset="0"/>
              </a:rPr>
              <a:t>  /   </a:t>
            </a:r>
            <a:fld id="{24835A94-A847-454F-AEF8-4C7DA0BFC7D0}" type="slidenum">
              <a:rPr lang="pt-PT">
                <a:ea typeface="ヒラギノ角ゴ Pro W3" charset="0"/>
                <a:cs typeface="ヒラギノ角ゴ Pro W3" charset="0"/>
              </a:rPr>
              <a:pPr/>
              <a:t>‹#›</a:t>
            </a:fld>
            <a:endParaRPr lang="pt-PT"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7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en.wikipedia.org/wiki/Main_Pag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6" Type="http://schemas.openxmlformats.org/officeDocument/2006/relationships/oleObject" Target="../embeddings/oleObject8.bin"/><Relationship Id="rId7" Type="http://schemas.openxmlformats.org/officeDocument/2006/relationships/oleObject" Target="../embeddings/oleObject9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6" Type="http://schemas.openxmlformats.org/officeDocument/2006/relationships/oleObject" Target="../embeddings/oleObject12.bin"/><Relationship Id="rId7" Type="http://schemas.openxmlformats.org/officeDocument/2006/relationships/oleObject" Target="../embeddings/oleObject13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6" Type="http://schemas.openxmlformats.org/officeDocument/2006/relationships/oleObject" Target="../embeddings/oleObject16.bin"/><Relationship Id="rId7" Type="http://schemas.openxmlformats.org/officeDocument/2006/relationships/oleObject" Target="../embeddings/oleObject17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8.bin"/><Relationship Id="rId5" Type="http://schemas.openxmlformats.org/officeDocument/2006/relationships/image" Target="../media/image3.emf"/><Relationship Id="rId6" Type="http://schemas.openxmlformats.org/officeDocument/2006/relationships/oleObject" Target="../embeddings/oleObject19.bin"/><Relationship Id="rId7" Type="http://schemas.openxmlformats.org/officeDocument/2006/relationships/oleObject" Target="../embeddings/oleObject20.bin"/><Relationship Id="rId8" Type="http://schemas.openxmlformats.org/officeDocument/2006/relationships/oleObject" Target="../embeddings/oleObject21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asc.di.fct.unl.pt/rc/index.html" TargetMode="External"/><Relationship Id="rId3" Type="http://schemas.openxmlformats.org/officeDocument/2006/relationships/hyperlink" Target="http://asc.di.fct.unl.pt:80/rc/index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AS APLICAÇÕES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2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 b="1" dirty="0">
                <a:latin typeface="Tw Cen MT"/>
                <a:ea typeface="ＭＳ Ｐゴシック" charset="0"/>
                <a:cs typeface="Tw Cen MT"/>
              </a:rPr>
              <a:t>Continuaç</a:t>
            </a:r>
            <a:r>
              <a:rPr lang="pt-PT" altLang="ja-JP" sz="3600" b="1" dirty="0"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3600" b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7743825" y="3467100"/>
            <a:ext cx="828675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381000" y="1447800"/>
            <a:ext cx="3971925" cy="31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b="1" dirty="0" smtClean="0">
                <a:solidFill>
                  <a:srgbClr val="000000"/>
                </a:solidFill>
                <a:latin typeface="Tw Cen MT"/>
                <a:cs typeface="Tw Cen MT"/>
              </a:rPr>
              <a:t>HTTP</a:t>
            </a:r>
            <a:r>
              <a:rPr lang="pt-PT" b="1" u="none" dirty="0" smtClean="0">
                <a:solidFill>
                  <a:srgbClr val="000000"/>
                </a:solidFill>
                <a:latin typeface="Tw Cen MT"/>
                <a:cs typeface="Tw Cen MT"/>
              </a:rPr>
              <a:t>: </a:t>
            </a: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usa o transporte TCP: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cliente abre uma conexão TCP para a porta 80 do servidor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servidor aceita a conexão do cliente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servidor e o cliente trocam mensagens HTTP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A conexão TCP é fechada</a:t>
            </a:r>
            <a:endParaRPr lang="pt-PT" u="none" dirty="0">
              <a:latin typeface="Tw Cen MT"/>
              <a:cs typeface="Tw Cen MT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4343400" y="1447800"/>
            <a:ext cx="457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pt-PT" b="1" dirty="0" smtClean="0">
                <a:solidFill>
                  <a:srgbClr val="000000"/>
                </a:solidFill>
                <a:latin typeface="Tw Cen MT"/>
                <a:cs typeface="Tw Cen MT"/>
              </a:rPr>
              <a:t>HTTP</a:t>
            </a:r>
            <a:r>
              <a:rPr lang="pt-PT" b="1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é sem estado (</a:t>
            </a:r>
            <a:r>
              <a:rPr lang="ja-JP" altLang="pt-PT" b="1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b="1" u="none" dirty="0" err="1">
                <a:solidFill>
                  <a:srgbClr val="000000"/>
                </a:solidFill>
                <a:latin typeface="Tw Cen MT"/>
                <a:cs typeface="Tw Cen MT"/>
              </a:rPr>
              <a:t>stateless</a:t>
            </a:r>
            <a:r>
              <a:rPr lang="ja-JP" altLang="pt-PT" b="1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servidor não mantêm nenhuma informação sobre as conexões dos clientes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Os protocolos que mantêm </a:t>
            </a:r>
            <a:r>
              <a:rPr lang="ja-JP" alt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estado</a:t>
            </a:r>
            <a:r>
              <a:rPr lang="ja-JP" alt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 são mais complexos!</a:t>
            </a: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estado (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história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) tem de ser mantido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Se o servidor ou o cliente avariam, o estado pode ficar não coerente e tem de ser  </a:t>
            </a:r>
            <a:r>
              <a:rPr lang="pt-PT" sz="2000" u="none" dirty="0" err="1">
                <a:latin typeface="Tw Cen MT"/>
                <a:cs typeface="Tw Cen MT"/>
              </a:rPr>
              <a:t>re-sincronizado</a:t>
            </a:r>
            <a:endParaRPr lang="pt-PT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64621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Como funciona o HTTP</a:t>
            </a: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609600" y="1524000"/>
            <a:ext cx="8089900" cy="425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O que se passa quando é solicitado a um browser que aceda a um recurso especificado por um URL, como por exemplo: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</a:t>
            </a:r>
            <a:r>
              <a:rPr lang="en-US" sz="2000" u="none" dirty="0">
                <a:latin typeface="Tw Cen MT"/>
                <a:cs typeface="Tw Cen MT"/>
                <a:hlinkClick r:id="rId2"/>
              </a:rPr>
              <a:t>http://en.wikipedia.org/wiki/Main_Page</a:t>
            </a:r>
            <a:r>
              <a:rPr lang="en-US" sz="2000" u="none" dirty="0">
                <a:latin typeface="Tw Cen MT"/>
                <a:cs typeface="Tw Cen MT"/>
              </a:rPr>
              <a:t> ?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1) O browser faz a an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álise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do URL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2) Solicita ao DNS o endereço do servidor (</a:t>
            </a:r>
            <a:r>
              <a:rPr lang="en-US" sz="2000" u="none" dirty="0" err="1">
                <a:latin typeface="Tw Cen MT"/>
                <a:ea typeface="ヒラギノ角ゴ Pro W3" charset="0"/>
                <a:cs typeface="Tw Cen MT"/>
              </a:rPr>
              <a:t>en.wikipedia.org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3) O DNS responde com </a:t>
            </a:r>
            <a:r>
              <a:rPr lang="en-US" sz="2000" u="none" dirty="0">
                <a:latin typeface="Tw Cen MT"/>
                <a:ea typeface="ヒラギノ角ゴ Pro W3" charset="0"/>
                <a:cs typeface="Tw Cen MT"/>
              </a:rPr>
              <a:t>145.97.39.155  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por exemplo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4) O browser abre uma conexão TCP para o porto 80 de </a:t>
            </a:r>
            <a:r>
              <a:rPr lang="en-US" sz="2000" u="none" dirty="0">
                <a:latin typeface="Tw Cen MT"/>
                <a:ea typeface="ヒラギノ角ゴ Pro W3" charset="0"/>
                <a:cs typeface="Tw Cen MT"/>
              </a:rPr>
              <a:t>145.97.39.155</a:t>
            </a:r>
            <a:endParaRPr lang="pt-PT" sz="2000" u="none" dirty="0">
              <a:latin typeface="Tw Cen MT"/>
              <a:ea typeface="ヒラギノ角ゴ Pro W3" charset="0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5) Envia então o comando: </a:t>
            </a:r>
            <a:r>
              <a:rPr lang="ja-JP" altLang="pt-PT" sz="2000" u="none" dirty="0"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GET </a:t>
            </a:r>
            <a:r>
              <a:rPr lang="en-US" sz="2000" u="none" dirty="0">
                <a:latin typeface="Tw Cen MT"/>
                <a:ea typeface="ヒラギノ角ゴ Pro W3" charset="0"/>
                <a:cs typeface="Tw Cen MT"/>
              </a:rPr>
              <a:t>/wiki/</a:t>
            </a:r>
            <a:r>
              <a:rPr lang="en-US" sz="2000" u="none" dirty="0" err="1">
                <a:latin typeface="Tw Cen MT"/>
                <a:ea typeface="ヒラギノ角ゴ Pro W3" charset="0"/>
                <a:cs typeface="Tw Cen MT"/>
              </a:rPr>
              <a:t>Main_Page</a:t>
            </a:r>
            <a:r>
              <a:rPr lang="en-US" sz="2000" u="none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HTTP/1.0</a:t>
            </a:r>
            <a:r>
              <a:rPr lang="ja-JP" altLang="pt-PT" sz="2000" u="none" dirty="0"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seguido de uma linha em branco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6) O servidor responde com esse documento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7) O browser lê o documento através do canal TCP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8) O servidor e o browser fecham a conexão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9) O browser começa a interpretação do documento e abre novas conexões para ir buscar as imagens e outros documentos indicados no mesmo</a:t>
            </a:r>
          </a:p>
        </p:txBody>
      </p:sp>
    </p:spTree>
    <p:extLst>
      <p:ext uri="{BB962C8B-B14F-4D97-AF65-F5344CB8AC3E}">
        <p14:creationId xmlns:p14="http://schemas.microsoft.com/office/powerpoint/2010/main" val="1673507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Line 2"/>
          <p:cNvSpPr>
            <a:spLocks noChangeShapeType="1"/>
          </p:cNvSpPr>
          <p:nvPr/>
        </p:nvSpPr>
        <p:spPr bwMode="auto">
          <a:xfrm>
            <a:off x="228600" y="1981200"/>
            <a:ext cx="0" cy="4114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79400"/>
            <a:ext cx="8229600" cy="866775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Exemplo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19100" y="1181608"/>
            <a:ext cx="8343900" cy="4667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charset="0"/>
              <a:buNone/>
            </a:pPr>
            <a:r>
              <a:rPr lang="pt-PT" sz="2000" dirty="0">
                <a:latin typeface="Tahoma" charset="0"/>
                <a:ea typeface="ＭＳ Ｐゴシック" charset="0"/>
                <a:cs typeface="ＭＳ Ｐゴシック" charset="0"/>
              </a:rPr>
              <a:t>O Utilizador solicita o URL    </a:t>
            </a:r>
            <a:r>
              <a:rPr lang="pt-PT" sz="2400" dirty="0" err="1">
                <a:latin typeface="Times New Roman" charset="0"/>
                <a:ea typeface="ＭＳ Ｐゴシック" charset="0"/>
                <a:cs typeface="ＭＳ Ｐゴシック" charset="0"/>
              </a:rPr>
              <a:t>http</a:t>
            </a:r>
            <a:r>
              <a:rPr lang="pt-PT" sz="2400" dirty="0">
                <a:latin typeface="Times New Roman" charset="0"/>
                <a:ea typeface="ＭＳ Ｐゴシック" charset="0"/>
                <a:cs typeface="ＭＳ Ｐゴシック" charset="0"/>
              </a:rPr>
              <a:t>://</a:t>
            </a:r>
            <a:r>
              <a:rPr lang="pt-PT" sz="2400" dirty="0" err="1">
                <a:latin typeface="Times New Roman" charset="0"/>
                <a:ea typeface="ＭＳ Ｐゴシック" charset="0"/>
                <a:cs typeface="ＭＳ Ｐゴシック" charset="0"/>
              </a:rPr>
              <a:t>en.wikipedia.org</a:t>
            </a:r>
            <a:r>
              <a:rPr lang="pt-PT" sz="2400" dirty="0">
                <a:latin typeface="Times New Roman" charset="0"/>
                <a:ea typeface="ＭＳ Ｐゴシック" charset="0"/>
                <a:cs typeface="ＭＳ Ｐゴシック" charset="0"/>
              </a:rPr>
              <a:t>/</a:t>
            </a:r>
            <a:r>
              <a:rPr lang="pt-PT" sz="2400" dirty="0" err="1">
                <a:latin typeface="Times New Roman" charset="0"/>
                <a:ea typeface="ＭＳ Ｐゴシック" charset="0"/>
                <a:cs typeface="ＭＳ Ｐゴシック" charset="0"/>
              </a:rPr>
              <a:t>wiki</a:t>
            </a:r>
            <a:r>
              <a:rPr lang="pt-PT" sz="2400" dirty="0">
                <a:latin typeface="Times New Roman" charset="0"/>
                <a:ea typeface="ＭＳ Ｐゴシック" charset="0"/>
                <a:cs typeface="ＭＳ Ｐゴシック" charset="0"/>
              </a:rPr>
              <a:t>/</a:t>
            </a:r>
            <a:r>
              <a:rPr lang="pt-PT" sz="2400" dirty="0" err="1">
                <a:latin typeface="Times New Roman" charset="0"/>
                <a:ea typeface="ＭＳ Ｐゴシック" charset="0"/>
                <a:cs typeface="ＭＳ Ｐゴシック" charset="0"/>
              </a:rPr>
              <a:t>Main_Page</a:t>
            </a:r>
            <a:endParaRPr lang="pt-PT" sz="24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66713" y="1882775"/>
            <a:ext cx="4406900" cy="19685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180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1a</a:t>
            </a:r>
            <a:r>
              <a:rPr lang="pt-PT" sz="160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  <a:r>
              <a:rPr lang="pt-PT" sz="1600">
                <a:latin typeface="Tw Cen MT"/>
                <a:ea typeface="ＭＳ Ｐゴシック" charset="0"/>
                <a:cs typeface="Tw Cen MT"/>
              </a:rPr>
              <a:t> O cliente HTTP inicia a abertura de uma conex</a:t>
            </a:r>
            <a:r>
              <a:rPr lang="pt-PT" altLang="ja-JP" sz="1600">
                <a:latin typeface="Tw Cen MT"/>
                <a:ea typeface="ヒラギノ角ゴ Pro W3" charset="0"/>
                <a:cs typeface="Tw Cen MT"/>
              </a:rPr>
              <a:t>ão para</a:t>
            </a:r>
            <a:r>
              <a:rPr lang="pt-PT" sz="1600">
                <a:latin typeface="Tw Cen MT"/>
                <a:ea typeface="ＭＳ Ｐゴシック" charset="0"/>
                <a:cs typeface="Tw Cen MT"/>
              </a:rPr>
              <a:t> en.wikipedia.org na porta 80</a:t>
            </a:r>
            <a:endParaRPr lang="pt-PT" sz="18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366713" y="3829050"/>
            <a:ext cx="3810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1800" u="none" dirty="0">
                <a:solidFill>
                  <a:srgbClr val="FF0000"/>
                </a:solidFill>
                <a:latin typeface="Tw Cen MT"/>
                <a:cs typeface="Tw Cen MT"/>
              </a:rPr>
              <a:t>2.</a:t>
            </a:r>
            <a:r>
              <a:rPr lang="pt-PT" sz="1800" u="none" dirty="0">
                <a:latin typeface="Tw Cen MT"/>
                <a:cs typeface="Tw Cen MT"/>
              </a:rPr>
              <a:t> O cliente</a:t>
            </a:r>
            <a:r>
              <a:rPr lang="pt-PT" sz="1600" u="none" dirty="0">
                <a:latin typeface="Tw Cen MT"/>
                <a:cs typeface="Tw Cen MT"/>
              </a:rPr>
              <a:t> HTTP envia a </a:t>
            </a:r>
            <a:r>
              <a:rPr lang="pt-PT" sz="1600" b="1" u="none" dirty="0" err="1">
                <a:solidFill>
                  <a:schemeClr val="hlink"/>
                </a:solidFill>
                <a:latin typeface="Tw Cen MT"/>
                <a:cs typeface="Tw Cen MT"/>
              </a:rPr>
              <a:t>request</a:t>
            </a:r>
            <a:r>
              <a:rPr lang="pt-PT" sz="1600" b="1" u="none" dirty="0">
                <a:solidFill>
                  <a:schemeClr val="hlink"/>
                </a:solidFill>
                <a:latin typeface="Tw Cen MT"/>
                <a:cs typeface="Tw Cen MT"/>
              </a:rPr>
              <a:t> </a:t>
            </a:r>
            <a:r>
              <a:rPr lang="pt-PT" sz="1600" b="1" u="none" dirty="0" err="1">
                <a:solidFill>
                  <a:schemeClr val="hlink"/>
                </a:solidFill>
                <a:latin typeface="Tw Cen MT"/>
                <a:cs typeface="Tw Cen MT"/>
              </a:rPr>
              <a:t>message</a:t>
            </a:r>
            <a:r>
              <a:rPr lang="pt-PT" sz="1600" u="none" dirty="0">
                <a:latin typeface="Tw Cen MT"/>
                <a:cs typeface="Tw Cen MT"/>
              </a:rPr>
              <a:t> (contendo o URL) atrav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és do </a:t>
            </a:r>
            <a:r>
              <a:rPr lang="pt-PT" altLang="ja-JP" sz="1600" u="none" dirty="0" err="1">
                <a:latin typeface="Tw Cen MT"/>
                <a:ea typeface="ヒラギノ角ゴ Pro W3" charset="0"/>
                <a:cs typeface="Tw Cen MT"/>
              </a:rPr>
              <a:t>socket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 TCP</a:t>
            </a:r>
            <a:r>
              <a:rPr lang="pt-PT" sz="1600" u="none" dirty="0">
                <a:latin typeface="Tw Cen MT"/>
                <a:ea typeface="ヒラギノ角ゴ Pro W3" charset="0"/>
                <a:cs typeface="Tw Cen MT"/>
              </a:rPr>
              <a:t>. A mensagem indica que o cliente quer o objecto </a:t>
            </a:r>
            <a:r>
              <a:rPr lang="pt-PT" sz="1600" u="none" dirty="0" err="1">
                <a:latin typeface="Tw Cen MT"/>
                <a:ea typeface="ヒラギノ角ゴ Pro W3" charset="0"/>
                <a:cs typeface="Tw Cen MT"/>
              </a:rPr>
              <a:t>wiki</a:t>
            </a:r>
            <a:r>
              <a:rPr lang="pt-PT" sz="1600" u="none" dirty="0">
                <a:latin typeface="Tw Cen MT"/>
                <a:ea typeface="ヒラギノ角ゴ Pro W3" charset="0"/>
                <a:cs typeface="Tw Cen MT"/>
              </a:rPr>
              <a:t>/</a:t>
            </a:r>
            <a:r>
              <a:rPr lang="pt-PT" sz="1600" u="none" dirty="0" err="1">
                <a:latin typeface="Tw Cen MT"/>
                <a:ea typeface="ヒラギノ角ゴ Pro W3" charset="0"/>
                <a:cs typeface="Tw Cen MT"/>
              </a:rPr>
              <a:t>Main_Page</a:t>
            </a:r>
            <a:endParaRPr lang="pt-PT" sz="1600" u="none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981575" y="2524125"/>
            <a:ext cx="3810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1800" u="none" dirty="0">
                <a:solidFill>
                  <a:srgbClr val="FF0000"/>
                </a:solidFill>
                <a:latin typeface="Tw Cen MT"/>
                <a:cs typeface="Tw Cen MT"/>
              </a:rPr>
              <a:t>1b.</a:t>
            </a:r>
            <a:r>
              <a:rPr lang="pt-PT" sz="1800" u="none" dirty="0">
                <a:latin typeface="Tw Cen MT"/>
                <a:cs typeface="Tw Cen MT"/>
              </a:rPr>
              <a:t> O servidor HTTP</a:t>
            </a:r>
            <a:r>
              <a:rPr lang="pt-PT" sz="1600" u="none" dirty="0">
                <a:latin typeface="Tw Cen MT"/>
                <a:cs typeface="Tw Cen MT"/>
              </a:rPr>
              <a:t> </a:t>
            </a:r>
            <a:r>
              <a:rPr lang="pt-PT" sz="1600" u="none" dirty="0" err="1">
                <a:latin typeface="Tw Cen MT"/>
                <a:cs typeface="Tw Cen MT"/>
              </a:rPr>
              <a:t>en.wikipedia.org</a:t>
            </a:r>
            <a:r>
              <a:rPr lang="pt-PT" sz="1600" u="none" dirty="0">
                <a:latin typeface="Tw Cen MT"/>
                <a:cs typeface="Tw Cen MT"/>
              </a:rPr>
              <a:t> estava 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à espera de pedidos de conexão na porta</a:t>
            </a:r>
            <a:r>
              <a:rPr lang="pt-PT" sz="1600" u="none" dirty="0">
                <a:latin typeface="Tw Cen MT"/>
                <a:ea typeface="ヒラギノ角ゴ Pro W3" charset="0"/>
                <a:cs typeface="Tw Cen MT"/>
              </a:rPr>
              <a:t> 80.  </a:t>
            </a:r>
            <a:r>
              <a:rPr lang="ja-JP" altLang="pt-PT" sz="1600" u="none" dirty="0">
                <a:latin typeface="Tw Cen MT"/>
                <a:ea typeface="ヒラギノ角ゴ Pro W3" charset="0"/>
                <a:cs typeface="Tw Cen MT"/>
              </a:rPr>
              <a:t>“</a:t>
            </a:r>
            <a:r>
              <a:rPr lang="pt-PT" sz="1600" u="none" dirty="0">
                <a:latin typeface="Tw Cen MT"/>
                <a:ea typeface="ヒラギノ角ゴ Pro W3" charset="0"/>
                <a:cs typeface="Tw Cen MT"/>
              </a:rPr>
              <a:t>aceita</a:t>
            </a:r>
            <a:r>
              <a:rPr lang="ja-JP" altLang="pt-PT" sz="1600" u="none" dirty="0">
                <a:latin typeface="Tw Cen MT"/>
                <a:ea typeface="ヒラギノ角ゴ Pro W3" charset="0"/>
                <a:cs typeface="Tw Cen MT"/>
              </a:rPr>
              <a:t>”</a:t>
            </a:r>
            <a:r>
              <a:rPr lang="pt-PT" sz="1600" u="none" dirty="0">
                <a:latin typeface="Tw Cen MT"/>
                <a:ea typeface="ヒラギノ角ゴ Pro W3" charset="0"/>
                <a:cs typeface="Tw Cen MT"/>
              </a:rPr>
              <a:t> a conex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ão e indica isso ao cliente</a:t>
            </a:r>
            <a:endParaRPr lang="pt-PT" sz="1600" u="none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4953000" y="4381500"/>
            <a:ext cx="3810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1800" u="none" dirty="0">
                <a:solidFill>
                  <a:srgbClr val="FF0000"/>
                </a:solidFill>
                <a:latin typeface="Tw Cen MT"/>
                <a:cs typeface="Tw Cen MT"/>
              </a:rPr>
              <a:t>3.</a:t>
            </a:r>
            <a:r>
              <a:rPr lang="pt-PT" sz="1800" u="none" dirty="0">
                <a:latin typeface="Tw Cen MT"/>
                <a:cs typeface="Tw Cen MT"/>
              </a:rPr>
              <a:t> O servidor HTTP recebe a mensagem</a:t>
            </a:r>
            <a:r>
              <a:rPr lang="pt-PT" sz="1600" u="none" dirty="0">
                <a:latin typeface="Tw Cen MT"/>
                <a:cs typeface="Tw Cen MT"/>
              </a:rPr>
              <a:t>, forma a </a:t>
            </a:r>
            <a:r>
              <a:rPr lang="pt-PT" sz="1600" b="1" i="1" u="none" dirty="0">
                <a:solidFill>
                  <a:schemeClr val="hlink"/>
                </a:solidFill>
                <a:latin typeface="Tw Cen MT"/>
                <a:cs typeface="Tw Cen MT"/>
              </a:rPr>
              <a:t>response </a:t>
            </a:r>
            <a:r>
              <a:rPr lang="pt-PT" sz="1600" b="1" i="1" u="none" dirty="0" err="1">
                <a:solidFill>
                  <a:schemeClr val="hlink"/>
                </a:solidFill>
                <a:latin typeface="Tw Cen MT"/>
                <a:cs typeface="Tw Cen MT"/>
              </a:rPr>
              <a:t>message</a:t>
            </a:r>
            <a:r>
              <a:rPr lang="pt-PT" sz="1600" u="none" dirty="0">
                <a:latin typeface="Tw Cen MT"/>
                <a:cs typeface="Tw Cen MT"/>
              </a:rPr>
              <a:t> contendo o objecto e envia-a atrav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és do </a:t>
            </a:r>
            <a:r>
              <a:rPr lang="pt-PT" altLang="ja-JP" sz="1600" i="1" u="none" dirty="0" err="1">
                <a:latin typeface="Tw Cen MT"/>
                <a:ea typeface="ヒラギノ角ゴ Pro W3" charset="0"/>
                <a:cs typeface="Tw Cen MT"/>
              </a:rPr>
              <a:t>socket</a:t>
            </a:r>
            <a:endParaRPr lang="pt-PT" sz="1600" u="none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4048125" y="2647950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3886200" y="4724400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3886200" y="5334000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533400" y="5638800"/>
            <a:ext cx="81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solidFill>
                  <a:schemeClr val="hlink"/>
                </a:solidFill>
                <a:latin typeface="Comic Sans MS" charset="0"/>
              </a:rPr>
              <a:t>time</a:t>
            </a:r>
            <a:endParaRPr lang="en-US" u="none">
              <a:solidFill>
                <a:schemeClr val="hlink"/>
              </a:solidFill>
              <a:latin typeface="Times New Roman" charset="0"/>
            </a:endParaRPr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4019550" y="3162300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5638800" y="1752600"/>
            <a:ext cx="3200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(que cont</a:t>
            </a:r>
            <a:r>
              <a:rPr lang="pt-PT" altLang="ja-JP" sz="1800" u="none">
                <a:latin typeface="Tw Cen MT"/>
                <a:ea typeface="ヒラギノ角ゴ Pro W3" charset="0"/>
                <a:cs typeface="Tw Cen MT"/>
              </a:rPr>
              <a:t>ém texto e referências para 10 objectos</a:t>
            </a:r>
            <a:r>
              <a:rPr lang="pt-PT" sz="1800" u="none">
                <a:latin typeface="Tw Cen MT"/>
                <a:ea typeface="ヒラギノ角ゴ Pro W3" charset="0"/>
                <a:cs typeface="Tw Cen MT"/>
              </a:rPr>
              <a:t>)</a:t>
            </a:r>
            <a:endParaRPr lang="pt-PT" u="none">
              <a:latin typeface="Tw Cen M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120181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Continuaç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2074863"/>
            <a:ext cx="4257675" cy="158432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180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5</a:t>
            </a:r>
            <a:r>
              <a:rPr lang="pt-PT" sz="160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  <a:r>
              <a:rPr lang="pt-PT" sz="1600">
                <a:latin typeface="Tw Cen MT"/>
                <a:ea typeface="ＭＳ Ｐゴシック" charset="0"/>
                <a:cs typeface="Tw Cen MT"/>
              </a:rPr>
              <a:t> O cliente HTTP cliente recebe a mensagem contendo o objecto, interpreta-o visto ser HTML.  Ao fazer a interpretaç</a:t>
            </a:r>
            <a:r>
              <a:rPr lang="pt-PT" altLang="ja-JP" sz="1600">
                <a:latin typeface="Tw Cen MT"/>
                <a:ea typeface="ヒラギノ角ゴ Pro W3" charset="0"/>
                <a:cs typeface="Tw Cen MT"/>
              </a:rPr>
              <a:t>ão encontra a referência para 10 objectos</a:t>
            </a:r>
            <a:endParaRPr lang="pt-PT" sz="18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838200" y="3810000"/>
            <a:ext cx="3810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1800" u="none" dirty="0">
                <a:solidFill>
                  <a:srgbClr val="FF0000"/>
                </a:solidFill>
                <a:latin typeface="Tw Cen MT"/>
                <a:cs typeface="Tw Cen MT"/>
              </a:rPr>
              <a:t>6.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600" u="none" dirty="0">
                <a:latin typeface="Tw Cen MT"/>
                <a:cs typeface="Tw Cen MT"/>
              </a:rPr>
              <a:t>Os passos 1 a 5 s</a:t>
            </a:r>
            <a:r>
              <a:rPr lang="pt-PT" altLang="ja-JP" sz="1600" u="none" dirty="0">
                <a:latin typeface="Tw Cen MT"/>
                <a:ea typeface="ヒラギノ角ゴ Pro W3" charset="0"/>
                <a:cs typeface="Tw Cen MT"/>
              </a:rPr>
              <a:t>ão repetidos para os 10 </a:t>
            </a:r>
            <a:r>
              <a:rPr lang="pt-PT" altLang="ja-JP" sz="1600" u="none" dirty="0" err="1">
                <a:latin typeface="Tw Cen MT"/>
                <a:ea typeface="ヒラギノ角ゴ Pro W3" charset="0"/>
                <a:cs typeface="Tw Cen MT"/>
              </a:rPr>
              <a:t>objectos</a:t>
            </a:r>
            <a:endParaRPr lang="pt-PT" sz="1600" u="none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5032375" y="1492250"/>
            <a:ext cx="3810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1800" u="none">
                <a:solidFill>
                  <a:srgbClr val="FF0000"/>
                </a:solidFill>
                <a:latin typeface="Tw Cen MT"/>
                <a:cs typeface="Tw Cen MT"/>
              </a:rPr>
              <a:t>4.</a:t>
            </a:r>
            <a:r>
              <a:rPr lang="pt-PT" sz="1800" u="none">
                <a:latin typeface="Tw Cen MT"/>
                <a:cs typeface="Tw Cen MT"/>
              </a:rPr>
              <a:t> O servidor HTTP</a:t>
            </a:r>
            <a:r>
              <a:rPr lang="pt-PT" sz="1600" u="none">
                <a:latin typeface="Tw Cen MT"/>
                <a:cs typeface="Tw Cen MT"/>
              </a:rPr>
              <a:t> fecha a conex</a:t>
            </a:r>
            <a:r>
              <a:rPr lang="pt-PT" altLang="ja-JP" sz="1600" u="none">
                <a:latin typeface="Tw Cen MT"/>
                <a:ea typeface="ヒラギノ角ゴ Pro W3" charset="0"/>
                <a:cs typeface="Tw Cen MT"/>
              </a:rPr>
              <a:t>ão TCP.</a:t>
            </a:r>
            <a:endParaRPr lang="pt-PT" sz="1800" u="none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>
            <a:off x="533400" y="1752600"/>
            <a:ext cx="0" cy="29718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152400" y="4876800"/>
            <a:ext cx="81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solidFill>
                  <a:schemeClr val="hlink"/>
                </a:solidFill>
                <a:latin typeface="Comic Sans MS" charset="0"/>
              </a:rPr>
              <a:t>time</a:t>
            </a:r>
            <a:endParaRPr lang="en-US" u="none">
              <a:solidFill>
                <a:schemeClr val="hlink"/>
              </a:solidFill>
              <a:latin typeface="Times New Roman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3886200" y="1447800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69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80438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T</a:t>
            </a:r>
            <a:r>
              <a:rPr lang="pt-PT" altLang="ja-JP" dirty="0" smtClean="0">
                <a:latin typeface="Tw Cen MT"/>
                <a:ea typeface="ヒラギノ角ゴ Pro W3" charset="0"/>
                <a:cs typeface="Tw Cen MT"/>
              </a:rPr>
              <a:t>empo </a:t>
            </a:r>
            <a:r>
              <a:rPr lang="pt-PT" altLang="ja-JP" dirty="0">
                <a:latin typeface="Tw Cen MT"/>
                <a:ea typeface="ヒラギノ角ゴ Pro W3" charset="0"/>
                <a:cs typeface="Tw Cen MT"/>
              </a:rPr>
              <a:t>de </a:t>
            </a:r>
            <a:r>
              <a:rPr lang="pt-PT" altLang="ja-JP" dirty="0" smtClean="0">
                <a:latin typeface="Tw Cen MT"/>
                <a:ea typeface="ヒラギノ角ゴ Pro W3" charset="0"/>
                <a:cs typeface="Tw Cen MT"/>
              </a:rPr>
              <a:t>resposta (modelizado)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3712" y="1813719"/>
            <a:ext cx="4090988" cy="412908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RTT: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tempo de ida e volta de um pequeno pacote entre o cliente e o servidor.</a:t>
            </a: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Tempo total de resposta: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Um RTT para iniciar a conex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ão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Sensivelmente mais um RTT por cada pedido HTTP com alguns bytes da resposta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Tempo de transmiss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ão do objecto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solidFill>
                  <a:srgbClr val="FF0000"/>
                </a:solidFill>
                <a:latin typeface="Tw Cen MT"/>
                <a:ea typeface="ＭＳ Ｐゴシック" charset="0"/>
                <a:cs typeface="Tw Cen MT"/>
              </a:rPr>
              <a:t>total = 2.RTT+tempo total de transmiss</a:t>
            </a:r>
            <a:r>
              <a:rPr lang="pt-PT" altLang="ja-JP" sz="2000" dirty="0">
                <a:solidFill>
                  <a:srgbClr val="FF0000"/>
                </a:solidFill>
                <a:latin typeface="Tw Cen MT"/>
                <a:ea typeface="ヒラギノ角ゴ Pro W3" charset="0"/>
                <a:cs typeface="Tw Cen MT"/>
              </a:rPr>
              <a:t>ão do objecto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43014" name="Group 4"/>
          <p:cNvGrpSpPr>
            <a:grpSpLocks/>
          </p:cNvGrpSpPr>
          <p:nvPr/>
        </p:nvGrpSpPr>
        <p:grpSpPr bwMode="auto">
          <a:xfrm>
            <a:off x="4584700" y="1424781"/>
            <a:ext cx="4300538" cy="4413250"/>
            <a:chOff x="2888" y="794"/>
            <a:chExt cx="2709" cy="2780"/>
          </a:xfrm>
        </p:grpSpPr>
        <p:graphicFrame>
          <p:nvGraphicFramePr>
            <p:cNvPr id="43010" name="Object 2"/>
            <p:cNvGraphicFramePr>
              <a:graphicFrameLocks noChangeAspect="1"/>
            </p:cNvGraphicFramePr>
            <p:nvPr/>
          </p:nvGraphicFramePr>
          <p:xfrm>
            <a:off x="3587" y="1049"/>
            <a:ext cx="474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8" name="Clip" r:id="rId3" imgW="1307948" imgH="1084823" progId="MS_ClipArt_Gallery.2">
                    <p:embed/>
                  </p:oleObj>
                </mc:Choice>
                <mc:Fallback>
                  <p:oleObj name="Clip" r:id="rId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87" y="1049"/>
                          <a:ext cx="474" cy="3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3015" name="Group 6"/>
            <p:cNvGrpSpPr>
              <a:grpSpLocks/>
            </p:cNvGrpSpPr>
            <p:nvPr/>
          </p:nvGrpSpPr>
          <p:grpSpPr bwMode="auto">
            <a:xfrm>
              <a:off x="4783" y="794"/>
              <a:ext cx="318" cy="675"/>
              <a:chOff x="4180" y="783"/>
              <a:chExt cx="150" cy="307"/>
            </a:xfrm>
          </p:grpSpPr>
          <p:sp>
            <p:nvSpPr>
              <p:cNvPr id="43036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7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8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9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0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1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2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3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016" name="Line 15"/>
            <p:cNvSpPr>
              <a:spLocks noChangeShapeType="1"/>
            </p:cNvSpPr>
            <p:nvPr/>
          </p:nvSpPr>
          <p:spPr bwMode="auto">
            <a:xfrm>
              <a:off x="3846" y="1569"/>
              <a:ext cx="0" cy="178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Line 16"/>
            <p:cNvSpPr>
              <a:spLocks noChangeShapeType="1"/>
            </p:cNvSpPr>
            <p:nvPr/>
          </p:nvSpPr>
          <p:spPr bwMode="auto">
            <a:xfrm>
              <a:off x="4911" y="1565"/>
              <a:ext cx="0" cy="181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Line 17"/>
            <p:cNvSpPr>
              <a:spLocks noChangeShapeType="1"/>
            </p:cNvSpPr>
            <p:nvPr/>
          </p:nvSpPr>
          <p:spPr bwMode="auto">
            <a:xfrm>
              <a:off x="3855" y="1715"/>
              <a:ext cx="1061" cy="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9" name="Line 18"/>
            <p:cNvSpPr>
              <a:spLocks noChangeShapeType="1"/>
            </p:cNvSpPr>
            <p:nvPr/>
          </p:nvSpPr>
          <p:spPr bwMode="auto">
            <a:xfrm flipH="1">
              <a:off x="3846" y="1991"/>
              <a:ext cx="1054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0" name="Line 19"/>
            <p:cNvSpPr>
              <a:spLocks noChangeShapeType="1"/>
            </p:cNvSpPr>
            <p:nvPr/>
          </p:nvSpPr>
          <p:spPr bwMode="auto">
            <a:xfrm>
              <a:off x="3851" y="2311"/>
              <a:ext cx="1061" cy="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1" name="Line 20"/>
            <p:cNvSpPr>
              <a:spLocks noChangeShapeType="1"/>
            </p:cNvSpPr>
            <p:nvPr/>
          </p:nvSpPr>
          <p:spPr bwMode="auto">
            <a:xfrm flipH="1">
              <a:off x="3861" y="2615"/>
              <a:ext cx="1054" cy="239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2" name="AutoShape 21"/>
            <p:cNvSpPr>
              <a:spLocks/>
            </p:cNvSpPr>
            <p:nvPr/>
          </p:nvSpPr>
          <p:spPr bwMode="auto">
            <a:xfrm>
              <a:off x="4961" y="2562"/>
              <a:ext cx="47" cy="115"/>
            </a:xfrm>
            <a:prstGeom prst="rightBrace">
              <a:avLst>
                <a:gd name="adj1" fmla="val 2039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3" name="Text Box 22"/>
            <p:cNvSpPr txBox="1">
              <a:spLocks noChangeArrowheads="1"/>
            </p:cNvSpPr>
            <p:nvPr/>
          </p:nvSpPr>
          <p:spPr bwMode="auto">
            <a:xfrm>
              <a:off x="4980" y="2369"/>
              <a:ext cx="617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time to </a:t>
              </a:r>
            </a:p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transmit </a:t>
              </a:r>
            </a:p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the object</a:t>
              </a:r>
              <a:endParaRPr lang="en-US" sz="1600" u="none">
                <a:latin typeface="Times New Roman" charset="0"/>
              </a:endParaRPr>
            </a:p>
          </p:txBody>
        </p:sp>
        <p:sp>
          <p:nvSpPr>
            <p:cNvPr id="43024" name="Line 23"/>
            <p:cNvSpPr>
              <a:spLocks noChangeShapeType="1"/>
            </p:cNvSpPr>
            <p:nvPr/>
          </p:nvSpPr>
          <p:spPr bwMode="auto">
            <a:xfrm>
              <a:off x="3600" y="1699"/>
              <a:ext cx="24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5" name="Text Box 24"/>
            <p:cNvSpPr txBox="1">
              <a:spLocks noChangeArrowheads="1"/>
            </p:cNvSpPr>
            <p:nvPr/>
          </p:nvSpPr>
          <p:spPr bwMode="auto">
            <a:xfrm>
              <a:off x="2888" y="1516"/>
              <a:ext cx="738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initiate TCP</a:t>
              </a:r>
            </a:p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connection</a:t>
              </a:r>
              <a:endParaRPr lang="en-US" sz="1600" u="none">
                <a:latin typeface="Times New Roman" charset="0"/>
              </a:endParaRPr>
            </a:p>
          </p:txBody>
        </p:sp>
        <p:sp>
          <p:nvSpPr>
            <p:cNvPr id="43026" name="AutoShape 25"/>
            <p:cNvSpPr>
              <a:spLocks/>
            </p:cNvSpPr>
            <p:nvPr/>
          </p:nvSpPr>
          <p:spPr bwMode="auto">
            <a:xfrm>
              <a:off x="3685" y="1731"/>
              <a:ext cx="81" cy="506"/>
            </a:xfrm>
            <a:prstGeom prst="leftBrace">
              <a:avLst>
                <a:gd name="adj1" fmla="val 5205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7" name="Text Box 26"/>
            <p:cNvSpPr txBox="1">
              <a:spLocks noChangeArrowheads="1"/>
            </p:cNvSpPr>
            <p:nvPr/>
          </p:nvSpPr>
          <p:spPr bwMode="auto">
            <a:xfrm>
              <a:off x="3381" y="1862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Times New Roman" charset="0"/>
                </a:rPr>
                <a:t>RTT</a:t>
              </a:r>
            </a:p>
          </p:txBody>
        </p:sp>
        <p:sp>
          <p:nvSpPr>
            <p:cNvPr id="43028" name="Line 27"/>
            <p:cNvSpPr>
              <a:spLocks noChangeShapeType="1"/>
            </p:cNvSpPr>
            <p:nvPr/>
          </p:nvSpPr>
          <p:spPr bwMode="auto">
            <a:xfrm>
              <a:off x="3631" y="2269"/>
              <a:ext cx="2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9" name="Text Box 28"/>
            <p:cNvSpPr txBox="1">
              <a:spLocks noChangeArrowheads="1"/>
            </p:cNvSpPr>
            <p:nvPr/>
          </p:nvSpPr>
          <p:spPr bwMode="auto">
            <a:xfrm>
              <a:off x="3158" y="2078"/>
              <a:ext cx="48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request</a:t>
              </a:r>
            </a:p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file</a:t>
              </a:r>
              <a:endParaRPr lang="en-US" sz="1600" u="none">
                <a:latin typeface="Times New Roman" charset="0"/>
              </a:endParaRPr>
            </a:p>
          </p:txBody>
        </p:sp>
        <p:sp>
          <p:nvSpPr>
            <p:cNvPr id="43030" name="AutoShape 29"/>
            <p:cNvSpPr>
              <a:spLocks/>
            </p:cNvSpPr>
            <p:nvPr/>
          </p:nvSpPr>
          <p:spPr bwMode="auto">
            <a:xfrm>
              <a:off x="3689" y="2304"/>
              <a:ext cx="81" cy="506"/>
            </a:xfrm>
            <a:prstGeom prst="leftBrace">
              <a:avLst>
                <a:gd name="adj1" fmla="val 5205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1" name="Text Box 30"/>
            <p:cNvSpPr txBox="1">
              <a:spLocks noChangeArrowheads="1"/>
            </p:cNvSpPr>
            <p:nvPr/>
          </p:nvSpPr>
          <p:spPr bwMode="auto">
            <a:xfrm>
              <a:off x="3393" y="2443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Times New Roman" charset="0"/>
                </a:rPr>
                <a:t>RTT</a:t>
              </a:r>
            </a:p>
          </p:txBody>
        </p:sp>
        <p:sp>
          <p:nvSpPr>
            <p:cNvPr id="43032" name="Line 31"/>
            <p:cNvSpPr>
              <a:spLocks noChangeShapeType="1"/>
            </p:cNvSpPr>
            <p:nvPr/>
          </p:nvSpPr>
          <p:spPr bwMode="auto">
            <a:xfrm flipH="1">
              <a:off x="3638" y="2892"/>
              <a:ext cx="21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3" name="Text Box 32"/>
            <p:cNvSpPr txBox="1">
              <a:spLocks noChangeArrowheads="1"/>
            </p:cNvSpPr>
            <p:nvPr/>
          </p:nvSpPr>
          <p:spPr bwMode="auto">
            <a:xfrm>
              <a:off x="3296" y="2794"/>
              <a:ext cx="54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object</a:t>
              </a:r>
            </a:p>
            <a:p>
              <a:r>
                <a:rPr lang="en-US" sz="1600" u="none">
                  <a:solidFill>
                    <a:srgbClr val="FF0000"/>
                  </a:solidFill>
                  <a:latin typeface="Times New Roman" charset="0"/>
                </a:rPr>
                <a:t>received</a:t>
              </a:r>
              <a:endParaRPr lang="en-US" sz="1600" u="none">
                <a:latin typeface="Times New Roman" charset="0"/>
              </a:endParaRPr>
            </a:p>
          </p:txBody>
        </p:sp>
        <p:sp>
          <p:nvSpPr>
            <p:cNvPr id="43034" name="Text Box 33"/>
            <p:cNvSpPr txBox="1">
              <a:spLocks noChangeArrowheads="1"/>
            </p:cNvSpPr>
            <p:nvPr/>
          </p:nvSpPr>
          <p:spPr bwMode="auto">
            <a:xfrm>
              <a:off x="3704" y="3362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Times New Roman" charset="0"/>
                </a:rPr>
                <a:t>time</a:t>
              </a:r>
            </a:p>
          </p:txBody>
        </p:sp>
        <p:sp>
          <p:nvSpPr>
            <p:cNvPr id="43035" name="Text Box 34"/>
            <p:cNvSpPr txBox="1">
              <a:spLocks noChangeArrowheads="1"/>
            </p:cNvSpPr>
            <p:nvPr/>
          </p:nvSpPr>
          <p:spPr bwMode="auto">
            <a:xfrm>
              <a:off x="4761" y="3351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Times New Roman" charset="0"/>
                </a:rPr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119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Conexões persistentes e não persistentes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85750" y="5000625"/>
            <a:ext cx="40005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500563" y="5000625"/>
            <a:ext cx="40005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381000" y="2352675"/>
            <a:ext cx="3719046" cy="320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b="1" u="none" dirty="0">
                <a:solidFill>
                  <a:srgbClr val="0000FF"/>
                </a:solidFill>
                <a:latin typeface="Tw Cen MT"/>
                <a:cs typeface="Tw Cen MT"/>
              </a:rPr>
              <a:t>Não-persistentes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HTTP/1.0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O servidor analisa o pedido, responde, e fecha a conexão TCP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2 </a:t>
            </a:r>
            <a:r>
              <a:rPr lang="pt-PT" u="none" dirty="0" err="1">
                <a:latin typeface="Tw Cen MT"/>
                <a:cs typeface="Tw Cen MT"/>
              </a:rPr>
              <a:t>RTTs</a:t>
            </a:r>
            <a:r>
              <a:rPr lang="pt-PT" u="none" dirty="0">
                <a:latin typeface="Tw Cen MT"/>
                <a:cs typeface="Tw Cen MT"/>
              </a:rPr>
              <a:t> pelo menos por cada objecto </a:t>
            </a:r>
            <a:r>
              <a:rPr lang="pt-PT" u="none" dirty="0" smtClean="0">
                <a:latin typeface="Tw Cen MT"/>
                <a:cs typeface="Tw Cen MT"/>
              </a:rPr>
              <a:t>pedido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u="none" dirty="0" smtClean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 smtClean="0">
                <a:latin typeface="Tw Cen MT"/>
                <a:cs typeface="Tw Cen MT"/>
              </a:rPr>
              <a:t>No máximo um objecto transferido em cada conexão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u="none" dirty="0">
              <a:latin typeface="Tw Cen MT"/>
              <a:cs typeface="Tw Cen MT"/>
            </a:endParaRP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4495800" y="2276475"/>
            <a:ext cx="4191000" cy="327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b="1" u="none" dirty="0">
                <a:solidFill>
                  <a:srgbClr val="0000FF"/>
                </a:solidFill>
                <a:latin typeface="Tw Cen MT"/>
                <a:cs typeface="Tw Cen MT"/>
              </a:rPr>
              <a:t>Persistentes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Disponíveis em HTTP/1.1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Sem fechar a conexão: o servidor analisa, responde, analisa, responde,..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i="1" u="none" dirty="0" err="1">
                <a:latin typeface="Tw Cen MT"/>
                <a:cs typeface="Tw Cen MT"/>
              </a:rPr>
              <a:t>Pipelining</a:t>
            </a:r>
            <a:r>
              <a:rPr lang="pt-PT" u="none" dirty="0">
                <a:latin typeface="Tw Cen MT"/>
                <a:cs typeface="Tw Cen MT"/>
              </a:rPr>
              <a:t>: logo que o cliente reconhece </a:t>
            </a:r>
            <a:r>
              <a:rPr lang="pt-PT" u="none" dirty="0" err="1">
                <a:latin typeface="Tw Cen MT"/>
                <a:cs typeface="Tw Cen MT"/>
              </a:rPr>
              <a:t>URLs</a:t>
            </a:r>
            <a:r>
              <a:rPr lang="pt-PT" u="none" dirty="0">
                <a:latin typeface="Tw Cen MT"/>
                <a:cs typeface="Tw Cen MT"/>
              </a:rPr>
              <a:t> envia os pedidos mesmo sem esperar pelas respostas anteriores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/>
                <a:cs typeface="Tw Cen MT"/>
              </a:rPr>
              <a:t>Menos </a:t>
            </a:r>
            <a:r>
              <a:rPr lang="pt-PT" u="none" dirty="0" err="1" smtClean="0">
                <a:latin typeface="Tw Cen MT"/>
                <a:cs typeface="Tw Cen MT"/>
              </a:rPr>
              <a:t>RTTs</a:t>
            </a:r>
            <a:endParaRPr lang="pt-PT" u="none" dirty="0" smtClean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u="none" dirty="0" smtClean="0">
                <a:latin typeface="Tw Cen MT"/>
                <a:cs typeface="Tw Cen MT"/>
              </a:rPr>
              <a:t>Múltiplos </a:t>
            </a:r>
            <a:r>
              <a:rPr lang="pt-PT" u="none" dirty="0" err="1" smtClean="0">
                <a:latin typeface="Tw Cen MT"/>
                <a:cs typeface="Tw Cen MT"/>
              </a:rPr>
              <a:t>objectos</a:t>
            </a:r>
            <a:r>
              <a:rPr lang="pt-PT" u="none" dirty="0" smtClean="0">
                <a:latin typeface="Tw Cen MT"/>
                <a:cs typeface="Tw Cen MT"/>
              </a:rPr>
              <a:t> transferidos na mesma conexão</a:t>
            </a:r>
          </a:p>
          <a:p>
            <a:pPr>
              <a:spcBef>
                <a:spcPct val="20000"/>
              </a:spcBef>
              <a:buSzPct val="100000"/>
            </a:pPr>
            <a:endParaRPr lang="pt-PT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32271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As mensagens HTTP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3429000" y="2536825"/>
            <a:ext cx="3836757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u="none" dirty="0">
                <a:latin typeface="Tw Cen MT"/>
                <a:cs typeface="Tw Cen MT"/>
              </a:rPr>
              <a:t>GET /</a:t>
            </a:r>
            <a:r>
              <a:rPr lang="pt-PT" sz="2000" u="none" dirty="0" err="1">
                <a:latin typeface="Tw Cen MT"/>
                <a:cs typeface="Tw Cen MT"/>
              </a:rPr>
              <a:t>somedir</a:t>
            </a:r>
            <a:r>
              <a:rPr lang="pt-PT" sz="2000" u="none" dirty="0">
                <a:latin typeface="Tw Cen MT"/>
                <a:cs typeface="Tw Cen MT"/>
              </a:rPr>
              <a:t>/</a:t>
            </a:r>
            <a:r>
              <a:rPr lang="pt-PT" sz="2000" u="none" dirty="0" err="1">
                <a:latin typeface="Tw Cen MT"/>
                <a:cs typeface="Tw Cen MT"/>
              </a:rPr>
              <a:t>page.html</a:t>
            </a:r>
            <a:r>
              <a:rPr lang="pt-PT" sz="2000" u="none" dirty="0">
                <a:latin typeface="Tw Cen MT"/>
                <a:cs typeface="Tw Cen MT"/>
              </a:rPr>
              <a:t> HTTP/1.0 </a:t>
            </a:r>
          </a:p>
          <a:p>
            <a:r>
              <a:rPr lang="en-US" sz="2000" u="none" dirty="0">
                <a:latin typeface="Tw Cen MT"/>
                <a:cs typeface="Tw Cen MT"/>
              </a:rPr>
              <a:t>Host: </a:t>
            </a:r>
            <a:r>
              <a:rPr lang="en-US" sz="2000" u="none" dirty="0" err="1">
                <a:latin typeface="Tw Cen MT"/>
                <a:cs typeface="Tw Cen MT"/>
              </a:rPr>
              <a:t>www.someschool.edu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</a:p>
          <a:p>
            <a:r>
              <a:rPr lang="en-US" sz="2000" u="none" dirty="0">
                <a:latin typeface="Tw Cen MT"/>
                <a:cs typeface="Tw Cen MT"/>
              </a:rPr>
              <a:t>User-agent: Mozilla/4.0</a:t>
            </a:r>
          </a:p>
          <a:p>
            <a:r>
              <a:rPr lang="en-US" sz="2000" u="none" dirty="0">
                <a:latin typeface="Tw Cen MT"/>
                <a:cs typeface="Tw Cen MT"/>
              </a:rPr>
              <a:t>Connection: close </a:t>
            </a:r>
          </a:p>
          <a:p>
            <a:r>
              <a:rPr lang="en-US" sz="2000" u="none" dirty="0" err="1">
                <a:latin typeface="Tw Cen MT"/>
                <a:cs typeface="Tw Cen MT"/>
              </a:rPr>
              <a:t>Accept-language:fr</a:t>
            </a:r>
            <a:endParaRPr lang="pt-PT" sz="2000" u="none" dirty="0">
              <a:latin typeface="Tw Cen MT"/>
              <a:cs typeface="Tw Cen MT"/>
            </a:endParaRPr>
          </a:p>
          <a:p>
            <a:endParaRPr lang="pt-PT" u="none" dirty="0">
              <a:latin typeface="Tw Cen MT"/>
              <a:cs typeface="Tw Cen MT"/>
            </a:endParaRPr>
          </a:p>
          <a:p>
            <a:r>
              <a:rPr lang="pt-PT" sz="2000" u="none" dirty="0">
                <a:latin typeface="Tw Cen MT"/>
                <a:cs typeface="Tw Cen MT"/>
              </a:rPr>
              <a:t>(extra </a:t>
            </a:r>
            <a:r>
              <a:rPr lang="pt-PT" sz="2000" u="none" dirty="0" err="1">
                <a:latin typeface="Tw Cen MT"/>
                <a:cs typeface="Tw Cen MT"/>
              </a:rPr>
              <a:t>carriage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return</a:t>
            </a:r>
            <a:r>
              <a:rPr lang="pt-PT" sz="2000" u="none" dirty="0">
                <a:latin typeface="Tw Cen MT"/>
                <a:cs typeface="Tw Cen MT"/>
              </a:rPr>
              <a:t>, </a:t>
            </a:r>
            <a:r>
              <a:rPr lang="pt-PT" sz="2000" u="none" dirty="0" err="1">
                <a:latin typeface="Tw Cen MT"/>
                <a:cs typeface="Tw Cen MT"/>
              </a:rPr>
              <a:t>line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feed</a:t>
            </a:r>
            <a:r>
              <a:rPr lang="pt-PT" sz="2000" u="none" dirty="0">
                <a:latin typeface="Tw Cen MT"/>
                <a:cs typeface="Tw Cen MT"/>
              </a:rPr>
              <a:t>)</a:t>
            </a:r>
            <a:r>
              <a:rPr lang="pt-PT" u="none" dirty="0">
                <a:latin typeface="Tw Cen MT"/>
                <a:cs typeface="Tw Cen MT"/>
              </a:rPr>
              <a:t> </a:t>
            </a:r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871836" y="1981200"/>
            <a:ext cx="138529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solidFill>
                  <a:srgbClr val="0000FF"/>
                </a:solidFill>
                <a:latin typeface="Tw Cen MT"/>
                <a:cs typeface="Tw Cen MT"/>
              </a:rPr>
              <a:t>request line</a:t>
            </a:r>
          </a:p>
          <a:p>
            <a:pPr algn="ctr"/>
            <a:r>
              <a:rPr lang="pt-PT" sz="2000" u="none">
                <a:solidFill>
                  <a:srgbClr val="0000FF"/>
                </a:solidFill>
                <a:latin typeface="Tw Cen MT"/>
                <a:cs typeface="Tw Cen MT"/>
              </a:rPr>
              <a:t>(GET, POST, </a:t>
            </a:r>
          </a:p>
          <a:p>
            <a:pPr algn="ctr"/>
            <a:r>
              <a:rPr lang="pt-PT" sz="2000" u="none">
                <a:solidFill>
                  <a:srgbClr val="0000FF"/>
                </a:solidFill>
                <a:latin typeface="Tw Cen MT"/>
                <a:cs typeface="Tw Cen MT"/>
              </a:rPr>
              <a:t>HEAD, ....)</a:t>
            </a:r>
            <a:endParaRPr lang="pt-PT" u="none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45062" name="Line 5"/>
          <p:cNvSpPr>
            <a:spLocks noChangeShapeType="1"/>
          </p:cNvSpPr>
          <p:nvPr/>
        </p:nvSpPr>
        <p:spPr bwMode="auto">
          <a:xfrm>
            <a:off x="2543175" y="2384425"/>
            <a:ext cx="923925" cy="25717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Freeform 6"/>
          <p:cNvSpPr>
            <a:spLocks/>
          </p:cNvSpPr>
          <p:nvPr/>
        </p:nvSpPr>
        <p:spPr bwMode="auto">
          <a:xfrm>
            <a:off x="3451225" y="2895600"/>
            <a:ext cx="238125" cy="1292225"/>
          </a:xfrm>
          <a:custGeom>
            <a:avLst/>
            <a:gdLst>
              <a:gd name="T0" fmla="*/ 193675 w 150"/>
              <a:gd name="T1" fmla="*/ 8391 h 924"/>
              <a:gd name="T2" fmla="*/ 0 w 150"/>
              <a:gd name="T3" fmla="*/ 0 h 924"/>
              <a:gd name="T4" fmla="*/ 0 w 150"/>
              <a:gd name="T5" fmla="*/ 1292225 h 924"/>
              <a:gd name="T6" fmla="*/ 238125 w 150"/>
              <a:gd name="T7" fmla="*/ 1283834 h 924"/>
              <a:gd name="T8" fmla="*/ 0 60000 65536"/>
              <a:gd name="T9" fmla="*/ 0 60000 65536"/>
              <a:gd name="T10" fmla="*/ 0 60000 65536"/>
              <a:gd name="T11" fmla="*/ 0 60000 65536"/>
              <a:gd name="T12" fmla="*/ 0 w 150"/>
              <a:gd name="T13" fmla="*/ 0 h 924"/>
              <a:gd name="T14" fmla="*/ 150 w 150"/>
              <a:gd name="T15" fmla="*/ 924 h 9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0" h="924">
                <a:moveTo>
                  <a:pt x="122" y="6"/>
                </a:moveTo>
                <a:lnTo>
                  <a:pt x="0" y="0"/>
                </a:lnTo>
                <a:lnTo>
                  <a:pt x="0" y="924"/>
                </a:lnTo>
                <a:lnTo>
                  <a:pt x="150" y="918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Text Box 7"/>
          <p:cNvSpPr txBox="1">
            <a:spLocks noChangeArrowheads="1"/>
          </p:cNvSpPr>
          <p:nvPr/>
        </p:nvSpPr>
        <p:spPr bwMode="auto">
          <a:xfrm>
            <a:off x="1119603" y="3429000"/>
            <a:ext cx="9219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solidFill>
                  <a:srgbClr val="0000FF"/>
                </a:solidFill>
                <a:latin typeface="Tw Cen MT"/>
                <a:cs typeface="Tw Cen MT"/>
              </a:rPr>
              <a:t>header</a:t>
            </a:r>
          </a:p>
          <a:p>
            <a:pPr algn="r"/>
            <a:r>
              <a:rPr lang="pt-PT" sz="2000" u="none">
                <a:solidFill>
                  <a:srgbClr val="0000FF"/>
                </a:solidFill>
                <a:latin typeface="Tw Cen MT"/>
                <a:cs typeface="Tw Cen MT"/>
              </a:rPr>
              <a:t> lines</a:t>
            </a:r>
            <a:endParaRPr lang="pt-PT" u="none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45065" name="Line 8"/>
          <p:cNvSpPr>
            <a:spLocks noChangeShapeType="1"/>
          </p:cNvSpPr>
          <p:nvPr/>
        </p:nvSpPr>
        <p:spPr bwMode="auto">
          <a:xfrm flipV="1">
            <a:off x="2667000" y="4648200"/>
            <a:ext cx="815975" cy="39052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748581" y="4572000"/>
            <a:ext cx="189850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 dirty="0" err="1">
                <a:solidFill>
                  <a:srgbClr val="0000FF"/>
                </a:solidFill>
                <a:latin typeface="Tw Cen MT"/>
                <a:cs typeface="Tw Cen MT"/>
              </a:rPr>
              <a:t>Carriage</a:t>
            </a:r>
            <a:r>
              <a:rPr lang="pt-PT" sz="2000" u="none" dirty="0">
                <a:solidFill>
                  <a:srgbClr val="0000FF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FF"/>
                </a:solidFill>
                <a:latin typeface="Tw Cen MT"/>
                <a:cs typeface="Tw Cen MT"/>
              </a:rPr>
              <a:t>return</a:t>
            </a:r>
            <a:r>
              <a:rPr lang="pt-PT" sz="2000" u="none" dirty="0">
                <a:solidFill>
                  <a:srgbClr val="0000FF"/>
                </a:solidFill>
                <a:latin typeface="Tw Cen MT"/>
                <a:cs typeface="Tw Cen MT"/>
              </a:rPr>
              <a:t>, </a:t>
            </a:r>
          </a:p>
          <a:p>
            <a:pPr algn="ctr"/>
            <a:r>
              <a:rPr lang="pt-PT" sz="2000" u="none" dirty="0" err="1">
                <a:solidFill>
                  <a:srgbClr val="0000FF"/>
                </a:solidFill>
                <a:latin typeface="Tw Cen MT"/>
                <a:cs typeface="Tw Cen MT"/>
              </a:rPr>
              <a:t>line</a:t>
            </a:r>
            <a:r>
              <a:rPr lang="pt-PT" sz="2000" u="none" dirty="0">
                <a:solidFill>
                  <a:srgbClr val="0000FF"/>
                </a:solidFill>
                <a:latin typeface="Tw Cen MT"/>
                <a:cs typeface="Tw Cen MT"/>
              </a:rPr>
              <a:t> </a:t>
            </a:r>
            <a:r>
              <a:rPr lang="pt-PT" sz="2000" u="none" dirty="0" err="1">
                <a:solidFill>
                  <a:srgbClr val="0000FF"/>
                </a:solidFill>
                <a:latin typeface="Tw Cen MT"/>
                <a:cs typeface="Tw Cen MT"/>
              </a:rPr>
              <a:t>feeds</a:t>
            </a:r>
            <a:r>
              <a:rPr lang="pt-PT" sz="2000" u="none" dirty="0">
                <a:solidFill>
                  <a:srgbClr val="0000FF"/>
                </a:solidFill>
                <a:latin typeface="Tw Cen MT"/>
                <a:cs typeface="Tw Cen MT"/>
              </a:rPr>
              <a:t> </a:t>
            </a:r>
          </a:p>
          <a:p>
            <a:pPr algn="ctr"/>
            <a:r>
              <a:rPr lang="pt-PT" sz="2000" u="none" dirty="0">
                <a:solidFill>
                  <a:srgbClr val="0000FF"/>
                </a:solidFill>
                <a:latin typeface="Tw Cen MT"/>
                <a:cs typeface="Tw Cen MT"/>
              </a:rPr>
              <a:t>indicam o fim da</a:t>
            </a:r>
          </a:p>
          <a:p>
            <a:pPr algn="ctr"/>
            <a:r>
              <a:rPr lang="pt-PT" sz="2000" u="none" dirty="0">
                <a:solidFill>
                  <a:srgbClr val="0000FF"/>
                </a:solidFill>
                <a:latin typeface="Tw Cen MT"/>
                <a:cs typeface="Tw Cen MT"/>
              </a:rPr>
              <a:t>mensagem</a:t>
            </a:r>
            <a:endParaRPr lang="pt-PT" u="none" dirty="0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45067" name="Line 10"/>
          <p:cNvSpPr>
            <a:spLocks noChangeShapeType="1"/>
          </p:cNvSpPr>
          <p:nvPr/>
        </p:nvSpPr>
        <p:spPr bwMode="auto">
          <a:xfrm flipV="1">
            <a:off x="2133600" y="3429000"/>
            <a:ext cx="1273175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3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Forma geral de um pedido HTTP</a:t>
            </a:r>
          </a:p>
        </p:txBody>
      </p:sp>
      <p:pic>
        <p:nvPicPr>
          <p:cNvPr id="46084" name="Picture 3" descr="HTTPrequ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512050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458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9075" y="1905000"/>
            <a:ext cx="4257675" cy="3810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0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HTTP/1.0</a:t>
            </a:r>
          </a:p>
          <a:p>
            <a:pPr eaLnBrk="1" hangingPunct="1"/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GET</a:t>
            </a:r>
          </a:p>
          <a:p>
            <a:pPr eaLnBrk="1" hangingPunct="1"/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POST</a:t>
            </a:r>
          </a:p>
          <a:p>
            <a:pPr eaLnBrk="1" hangingPunct="1"/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HEAD</a:t>
            </a:r>
          </a:p>
          <a:p>
            <a:pPr lvl="1" eaLnBrk="1" hangingPunct="1"/>
            <a:r>
              <a:rPr lang="en-US" sz="1800" dirty="0">
                <a:latin typeface="Tw Cen MT"/>
                <a:ea typeface="ＭＳ Ｐゴシック" charset="0"/>
                <a:cs typeface="Tw Cen MT"/>
              </a:rPr>
              <a:t>asks server to leave requested object out of response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257675" cy="3810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0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HTTP/1.1</a:t>
            </a:r>
            <a:endParaRPr lang="en-US" sz="2000" dirty="0">
              <a:solidFill>
                <a:srgbClr val="0000FF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GET, POST, HEAD</a:t>
            </a:r>
          </a:p>
          <a:p>
            <a:pPr eaLnBrk="1" hangingPunct="1"/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PUT</a:t>
            </a:r>
          </a:p>
          <a:p>
            <a:pPr lvl="1" eaLnBrk="1" hangingPunct="1"/>
            <a:r>
              <a:rPr lang="en-US" sz="1800" dirty="0">
                <a:latin typeface="Tw Cen MT"/>
                <a:ea typeface="ＭＳ Ｐゴシック" charset="0"/>
                <a:cs typeface="Tw Cen MT"/>
              </a:rPr>
              <a:t>uploads file in entity body to path specified in URL field</a:t>
            </a:r>
          </a:p>
          <a:p>
            <a:pPr eaLnBrk="1" hangingPunct="1"/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DELETE</a:t>
            </a:r>
          </a:p>
          <a:p>
            <a:pPr lvl="1" eaLnBrk="1" hangingPunct="1"/>
            <a:r>
              <a:rPr lang="en-US" sz="1800" dirty="0">
                <a:latin typeface="Tw Cen MT"/>
                <a:ea typeface="ＭＳ Ｐゴシック" charset="0"/>
                <a:cs typeface="Tw Cen MT"/>
              </a:rPr>
              <a:t>deletes file specified in the URL field</a:t>
            </a:r>
          </a:p>
        </p:txBody>
      </p:sp>
      <p:sp>
        <p:nvSpPr>
          <p:cNvPr id="47109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Comandos do cliente</a:t>
            </a:r>
          </a:p>
        </p:txBody>
      </p:sp>
    </p:spTree>
    <p:extLst>
      <p:ext uri="{BB962C8B-B14F-4D97-AF65-F5344CB8AC3E}">
        <p14:creationId xmlns:p14="http://schemas.microsoft.com/office/powerpoint/2010/main" val="1184298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455025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Um </a:t>
            </a:r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cliente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HTTP manual</a:t>
            </a:r>
            <a:endParaRPr lang="en-US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0525" y="1590675"/>
            <a:ext cx="8096250" cy="4667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en-US" sz="1800">
                <a:latin typeface="Tw Cen MT"/>
                <a:ea typeface="ＭＳ Ｐゴシック" charset="0"/>
                <a:cs typeface="Tw Cen MT"/>
              </a:rPr>
              <a:t>1. Fazer telnet para um servidor Web:</a:t>
            </a:r>
          </a:p>
          <a:p>
            <a:pPr lvl="2" eaLnBrk="1" hangingPunct="1">
              <a:lnSpc>
                <a:spcPct val="100000"/>
              </a:lnSpc>
              <a:buFont typeface="Wingdings" charset="0"/>
              <a:buNone/>
            </a:pPr>
            <a:endParaRPr lang="en-US" sz="140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4495800" y="2209800"/>
            <a:ext cx="4248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Tw Cen MT"/>
                <a:cs typeface="Tw Cen MT"/>
              </a:rPr>
              <a:t>Abrir conex</a:t>
            </a:r>
            <a:r>
              <a:rPr lang="en-US" altLang="ja-JP" sz="1800" u="none">
                <a:latin typeface="Tw Cen MT"/>
                <a:ea typeface="ヒラギノ角ゴ Pro W3" charset="0"/>
                <a:cs typeface="Tw Cen MT"/>
              </a:rPr>
              <a:t>ão para a porta 80</a:t>
            </a:r>
            <a:endParaRPr lang="en-US" sz="1800" u="none">
              <a:latin typeface="Tw Cen MT"/>
              <a:ea typeface="ヒラギノ角ゴ Pro W3" charset="0"/>
              <a:cs typeface="Tw Cen MT"/>
            </a:endParaRPr>
          </a:p>
          <a:p>
            <a:r>
              <a:rPr lang="en-US" sz="1800" u="none">
                <a:latin typeface="Tw Cen MT"/>
                <a:ea typeface="ヒラギノ角ゴ Pro W3" charset="0"/>
                <a:cs typeface="Tw Cen MT"/>
              </a:rPr>
              <a:t>Tudo o que se escrever </a:t>
            </a:r>
            <a:r>
              <a:rPr lang="en-US" altLang="ja-JP" sz="1800" u="none">
                <a:latin typeface="Tw Cen MT"/>
                <a:ea typeface="ヒラギノ角ゴ Pro W3" charset="0"/>
                <a:cs typeface="Tw Cen MT"/>
              </a:rPr>
              <a:t>é enviado ao servidor pela conexão TCP</a:t>
            </a:r>
            <a:endParaRPr lang="en-US" u="none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48134" name="Text Box 5"/>
          <p:cNvSpPr txBox="1">
            <a:spLocks noChangeArrowheads="1"/>
          </p:cNvSpPr>
          <p:nvPr/>
        </p:nvSpPr>
        <p:spPr bwMode="auto">
          <a:xfrm>
            <a:off x="1070778" y="2362200"/>
            <a:ext cx="25542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b="1" u="none">
                <a:solidFill>
                  <a:srgbClr val="FF0000"/>
                </a:solidFill>
                <a:latin typeface="Tw Cen MT"/>
                <a:cs typeface="Tw Cen MT"/>
              </a:rPr>
              <a:t>telnet </a:t>
            </a:r>
            <a:r>
              <a:rPr lang="en-US" sz="1600" b="1" u="none">
                <a:solidFill>
                  <a:srgbClr val="FF0000"/>
                </a:solidFill>
                <a:latin typeface="Tw Cen MT"/>
                <a:cs typeface="Tw Cen MT"/>
              </a:rPr>
              <a:t>www.di.fct.unl.pt</a:t>
            </a:r>
            <a:r>
              <a:rPr lang="en-US" sz="1800" b="1" u="none">
                <a:solidFill>
                  <a:srgbClr val="FF0000"/>
                </a:solidFill>
                <a:latin typeface="Tw Cen MT"/>
                <a:cs typeface="Tw Cen MT"/>
              </a:rPr>
              <a:t> 80</a:t>
            </a:r>
          </a:p>
        </p:txBody>
      </p:sp>
      <p:sp>
        <p:nvSpPr>
          <p:cNvPr id="48135" name="Rectangle 6"/>
          <p:cNvSpPr>
            <a:spLocks noChangeArrowheads="1"/>
          </p:cNvSpPr>
          <p:nvPr/>
        </p:nvSpPr>
        <p:spPr bwMode="auto">
          <a:xfrm>
            <a:off x="361950" y="3600450"/>
            <a:ext cx="80962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en-US" sz="2000" u="none">
                <a:latin typeface="Tw Cen MT"/>
                <a:cs typeface="Tw Cen MT"/>
              </a:rPr>
              <a:t>2. Escrever o comando GET HTTP:</a:t>
            </a:r>
          </a:p>
          <a:p>
            <a:pPr marL="1143000" lvl="2" indent="-2286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charset="0"/>
              <a:buNone/>
            </a:pPr>
            <a:endParaRPr lang="en-US" sz="1600" u="none">
              <a:latin typeface="Tw Cen MT"/>
              <a:cs typeface="Tw Cen MT"/>
            </a:endParaRPr>
          </a:p>
        </p:txBody>
      </p:sp>
      <p:sp>
        <p:nvSpPr>
          <p:cNvPr id="48136" name="Text Box 7"/>
          <p:cNvSpPr txBox="1">
            <a:spLocks noChangeArrowheads="1"/>
          </p:cNvSpPr>
          <p:nvPr/>
        </p:nvSpPr>
        <p:spPr bwMode="auto">
          <a:xfrm>
            <a:off x="1295400" y="4267200"/>
            <a:ext cx="2150749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b="1" u="none">
                <a:solidFill>
                  <a:srgbClr val="FF0000"/>
                </a:solidFill>
                <a:latin typeface="Tw Cen MT"/>
                <a:cs typeface="Tw Cen MT"/>
              </a:rPr>
              <a:t>GET /~jalm/ HTTP/1.0</a:t>
            </a:r>
          </a:p>
          <a:p>
            <a:r>
              <a:rPr lang="en-US" sz="1600" b="1" u="none">
                <a:solidFill>
                  <a:srgbClr val="FF0000"/>
                </a:solidFill>
                <a:latin typeface="Tw Cen MT"/>
                <a:cs typeface="Tw Cen MT"/>
              </a:rPr>
              <a:t>Host: www.di.fct.unl.pt</a:t>
            </a:r>
            <a:endParaRPr lang="en-US" sz="2800" u="none">
              <a:latin typeface="Tw Cen MT"/>
              <a:cs typeface="Tw Cen MT"/>
            </a:endParaRPr>
          </a:p>
        </p:txBody>
      </p:sp>
      <p:sp>
        <p:nvSpPr>
          <p:cNvPr id="48137" name="Text Box 8"/>
          <p:cNvSpPr txBox="1">
            <a:spLocks noChangeArrowheads="1"/>
          </p:cNvSpPr>
          <p:nvPr/>
        </p:nvSpPr>
        <p:spPr bwMode="auto">
          <a:xfrm>
            <a:off x="4876800" y="4191000"/>
            <a:ext cx="38385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Tw Cen MT"/>
                <a:cs typeface="Tw Cen MT"/>
              </a:rPr>
              <a:t>Desta forma (carregando em RETURN duas vezes) envia-se o pedido manualmente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8138" name="Freeform 9"/>
          <p:cNvSpPr>
            <a:spLocks/>
          </p:cNvSpPr>
          <p:nvPr/>
        </p:nvSpPr>
        <p:spPr bwMode="auto">
          <a:xfrm>
            <a:off x="4486275" y="2162175"/>
            <a:ext cx="247650" cy="1181100"/>
          </a:xfrm>
          <a:custGeom>
            <a:avLst/>
            <a:gdLst>
              <a:gd name="T0" fmla="*/ 201789 w 162"/>
              <a:gd name="T1" fmla="*/ 7444 h 1428"/>
              <a:gd name="T2" fmla="*/ 0 w 162"/>
              <a:gd name="T3" fmla="*/ 0 h 1428"/>
              <a:gd name="T4" fmla="*/ 0 w 162"/>
              <a:gd name="T5" fmla="*/ 1181100 h 1428"/>
              <a:gd name="T6" fmla="*/ 247650 w 162"/>
              <a:gd name="T7" fmla="*/ 1178619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8139" name="Freeform 10"/>
          <p:cNvSpPr>
            <a:spLocks/>
          </p:cNvSpPr>
          <p:nvPr/>
        </p:nvSpPr>
        <p:spPr bwMode="auto">
          <a:xfrm>
            <a:off x="4829175" y="4067175"/>
            <a:ext cx="257175" cy="1190625"/>
          </a:xfrm>
          <a:custGeom>
            <a:avLst/>
            <a:gdLst>
              <a:gd name="T0" fmla="*/ 209550 w 162"/>
              <a:gd name="T1" fmla="*/ 7504 h 1428"/>
              <a:gd name="T2" fmla="*/ 0 w 162"/>
              <a:gd name="T3" fmla="*/ 0 h 1428"/>
              <a:gd name="T4" fmla="*/ 0 w 162"/>
              <a:gd name="T5" fmla="*/ 1190625 h 1428"/>
              <a:gd name="T6" fmla="*/ 257175 w 162"/>
              <a:gd name="T7" fmla="*/ 1188124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8140" name="Rectangle 11"/>
          <p:cNvSpPr>
            <a:spLocks noChangeArrowheads="1"/>
          </p:cNvSpPr>
          <p:nvPr/>
        </p:nvSpPr>
        <p:spPr bwMode="auto">
          <a:xfrm>
            <a:off x="361950" y="5429250"/>
            <a:ext cx="80962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en-US" sz="2000" u="none">
                <a:latin typeface="Tw Cen MT"/>
                <a:cs typeface="Tw Cen MT"/>
              </a:rPr>
              <a:t>3. Obter a resposta enviada pelo servidor HTTP!</a:t>
            </a:r>
          </a:p>
        </p:txBody>
      </p:sp>
    </p:spTree>
    <p:extLst>
      <p:ext uri="{BB962C8B-B14F-4D97-AF65-F5344CB8AC3E}">
        <p14:creationId xmlns:p14="http://schemas.microsoft.com/office/powerpoint/2010/main" val="2490922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Análise de uma resposta</a:t>
            </a:r>
          </a:p>
        </p:txBody>
      </p:sp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3048000" y="2057400"/>
            <a:ext cx="4327677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 dirty="0">
                <a:latin typeface="Tw Cen MT"/>
                <a:cs typeface="Tw Cen MT"/>
              </a:rPr>
              <a:t>HTTP/1.1 200 OK </a:t>
            </a:r>
          </a:p>
          <a:p>
            <a:r>
              <a:rPr lang="en-US" sz="2000" u="none" dirty="0">
                <a:latin typeface="Tw Cen MT"/>
                <a:cs typeface="Tw Cen MT"/>
              </a:rPr>
              <a:t>Connection close</a:t>
            </a:r>
          </a:p>
          <a:p>
            <a:r>
              <a:rPr lang="en-US" sz="2000" u="none" dirty="0">
                <a:latin typeface="Tw Cen MT"/>
                <a:cs typeface="Tw Cen MT"/>
              </a:rPr>
              <a:t>Date: Thu, 06 Aug 1998 12:00:15 GMT </a:t>
            </a:r>
          </a:p>
          <a:p>
            <a:r>
              <a:rPr lang="en-US" sz="2000" u="none" dirty="0">
                <a:latin typeface="Tw Cen MT"/>
                <a:cs typeface="Tw Cen MT"/>
              </a:rPr>
              <a:t>Server: Apache/1.3.0 (Unix) </a:t>
            </a:r>
          </a:p>
          <a:p>
            <a:r>
              <a:rPr lang="en-US" sz="2000" u="none" dirty="0">
                <a:latin typeface="Tw Cen MT"/>
                <a:cs typeface="Tw Cen MT"/>
              </a:rPr>
              <a:t>Last-Modified: Mon, 22 Jun 1998 …... </a:t>
            </a:r>
          </a:p>
          <a:p>
            <a:r>
              <a:rPr lang="en-US" sz="2000" u="none" dirty="0">
                <a:latin typeface="Tw Cen MT"/>
                <a:cs typeface="Tw Cen MT"/>
              </a:rPr>
              <a:t>Content-Length: 6821 </a:t>
            </a:r>
          </a:p>
          <a:p>
            <a:r>
              <a:rPr lang="en-US" sz="2000" u="none" dirty="0">
                <a:latin typeface="Tw Cen MT"/>
                <a:cs typeface="Tw Cen MT"/>
              </a:rPr>
              <a:t>Content-Type: text/html</a:t>
            </a:r>
          </a:p>
          <a:p>
            <a:r>
              <a:rPr lang="en-US" sz="2000" u="none" dirty="0">
                <a:latin typeface="Tw Cen MT"/>
                <a:cs typeface="Tw Cen MT"/>
              </a:rPr>
              <a:t> </a:t>
            </a:r>
          </a:p>
          <a:p>
            <a:r>
              <a:rPr lang="en-US" sz="2000" u="none" dirty="0">
                <a:latin typeface="Tw Cen MT"/>
                <a:cs typeface="Tw Cen MT"/>
              </a:rPr>
              <a:t>data data data data data ... </a:t>
            </a:r>
          </a:p>
        </p:txBody>
      </p:sp>
      <p:sp>
        <p:nvSpPr>
          <p:cNvPr id="49157" name="Text Box 4"/>
          <p:cNvSpPr txBox="1">
            <a:spLocks noChangeArrowheads="1"/>
          </p:cNvSpPr>
          <p:nvPr/>
        </p:nvSpPr>
        <p:spPr bwMode="auto">
          <a:xfrm>
            <a:off x="779772" y="1477963"/>
            <a:ext cx="158053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status line</a:t>
            </a:r>
          </a:p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(protocol</a:t>
            </a:r>
          </a:p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status code</a:t>
            </a:r>
          </a:p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status phrase)</a:t>
            </a:r>
            <a:endParaRPr lang="en-US" u="none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49158" name="Line 5"/>
          <p:cNvSpPr>
            <a:spLocks noChangeShapeType="1"/>
          </p:cNvSpPr>
          <p:nvPr/>
        </p:nvSpPr>
        <p:spPr bwMode="auto">
          <a:xfrm>
            <a:off x="2162175" y="1984375"/>
            <a:ext cx="923925" cy="25717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Freeform 6"/>
          <p:cNvSpPr>
            <a:spLocks/>
          </p:cNvSpPr>
          <p:nvPr/>
        </p:nvSpPr>
        <p:spPr bwMode="auto">
          <a:xfrm>
            <a:off x="2994024" y="2422524"/>
            <a:ext cx="257175" cy="1920875"/>
          </a:xfrm>
          <a:custGeom>
            <a:avLst/>
            <a:gdLst>
              <a:gd name="T0" fmla="*/ 209550 w 162"/>
              <a:gd name="T1" fmla="*/ 12106 h 1428"/>
              <a:gd name="T2" fmla="*/ 0 w 162"/>
              <a:gd name="T3" fmla="*/ 0 h 1428"/>
              <a:gd name="T4" fmla="*/ 0 w 162"/>
              <a:gd name="T5" fmla="*/ 1920875 h 1428"/>
              <a:gd name="T6" fmla="*/ 257175 w 162"/>
              <a:gd name="T7" fmla="*/ 1916840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Text Box 7"/>
          <p:cNvSpPr txBox="1">
            <a:spLocks noChangeArrowheads="1"/>
          </p:cNvSpPr>
          <p:nvPr/>
        </p:nvSpPr>
        <p:spPr bwMode="auto">
          <a:xfrm>
            <a:off x="841791" y="3124200"/>
            <a:ext cx="9219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header</a:t>
            </a:r>
          </a:p>
          <a:p>
            <a:pPr algn="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 lines</a:t>
            </a:r>
            <a:endParaRPr lang="en-US" u="none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49161" name="Line 8"/>
          <p:cNvSpPr>
            <a:spLocks noChangeShapeType="1"/>
          </p:cNvSpPr>
          <p:nvPr/>
        </p:nvSpPr>
        <p:spPr bwMode="auto">
          <a:xfrm flipV="1">
            <a:off x="2133600" y="4724400"/>
            <a:ext cx="923925" cy="25717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Text Box 9"/>
          <p:cNvSpPr txBox="1">
            <a:spLocks noChangeArrowheads="1"/>
          </p:cNvSpPr>
          <p:nvPr/>
        </p:nvSpPr>
        <p:spPr bwMode="auto">
          <a:xfrm>
            <a:off x="789857" y="4430713"/>
            <a:ext cx="12365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data, e.g., </a:t>
            </a:r>
          </a:p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requested</a:t>
            </a:r>
          </a:p>
          <a:p>
            <a:pPr algn="ctr"/>
            <a:r>
              <a:rPr lang="en-US" sz="2000" u="none">
                <a:solidFill>
                  <a:srgbClr val="0000FF"/>
                </a:solidFill>
                <a:latin typeface="Tw Cen MT"/>
                <a:cs typeface="Tw Cen MT"/>
              </a:rPr>
              <a:t>html file</a:t>
            </a:r>
            <a:endParaRPr lang="en-US" u="none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49163" name="Line 10"/>
          <p:cNvSpPr>
            <a:spLocks noChangeShapeType="1"/>
          </p:cNvSpPr>
          <p:nvPr/>
        </p:nvSpPr>
        <p:spPr bwMode="auto">
          <a:xfrm flipV="1">
            <a:off x="1752600" y="3276600"/>
            <a:ext cx="1066800" cy="18097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73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Alguns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c</a:t>
            </a:r>
            <a:r>
              <a:rPr lang="en-US" altLang="ja-JP" sz="4800" dirty="0" err="1">
                <a:latin typeface="Tw Cen MT"/>
                <a:ea typeface="ヒラギノ角ゴ Pro W3" charset="0"/>
                <a:cs typeface="Tw Cen MT"/>
              </a:rPr>
              <a:t>ódigos</a:t>
            </a:r>
            <a:r>
              <a:rPr lang="en-US" altLang="ja-JP" sz="4800" dirty="0">
                <a:latin typeface="Tw Cen MT"/>
                <a:ea typeface="ヒラギノ角ゴ Pro W3" charset="0"/>
                <a:cs typeface="Tw Cen MT"/>
              </a:rPr>
              <a:t> de </a:t>
            </a:r>
            <a:r>
              <a:rPr lang="en-US" altLang="ja-JP" sz="4800" dirty="0" err="1">
                <a:latin typeface="Tw Cen MT"/>
                <a:ea typeface="ヒラギノ角ゴ Pro W3" charset="0"/>
                <a:cs typeface="Tw Cen MT"/>
              </a:rPr>
              <a:t>resposta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066800" y="1981200"/>
            <a:ext cx="7767638" cy="342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Os códigos de resposta têm o formato geral:  </a:t>
            </a:r>
            <a:r>
              <a:rPr lang="pt-PT" sz="2000" u="none" dirty="0" err="1">
                <a:latin typeface="Tw Cen MT"/>
                <a:cs typeface="Tw Cen MT"/>
              </a:rPr>
              <a:t>xyz</a:t>
            </a:r>
            <a:r>
              <a:rPr lang="pt-PT" sz="2000" u="none" dirty="0">
                <a:latin typeface="Tw Cen MT"/>
                <a:cs typeface="Tw Cen MT"/>
              </a:rPr>
              <a:t> (3 </a:t>
            </a:r>
            <a:r>
              <a:rPr lang="pt-PT" sz="2000" u="none" dirty="0" err="1">
                <a:latin typeface="Tw Cen MT"/>
                <a:cs typeface="Tw Cen MT"/>
              </a:rPr>
              <a:t>digitos</a:t>
            </a:r>
            <a:r>
              <a:rPr lang="pt-PT" sz="2000" u="none" dirty="0">
                <a:latin typeface="Tw Cen MT"/>
                <a:cs typeface="Tw Cen MT"/>
              </a:rPr>
              <a:t>) seguidos de uma frase informativa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Exemplos: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200		Ok, </a:t>
            </a:r>
            <a:r>
              <a:rPr lang="pt-PT" sz="2000" u="none" dirty="0" err="1">
                <a:latin typeface="Tw Cen MT"/>
                <a:cs typeface="Tw Cen MT"/>
              </a:rPr>
              <a:t>request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succeeded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204		Ok, </a:t>
            </a:r>
            <a:r>
              <a:rPr lang="pt-PT" sz="2000" u="none" dirty="0" err="1">
                <a:latin typeface="Tw Cen MT"/>
                <a:cs typeface="Tw Cen MT"/>
              </a:rPr>
              <a:t>but</a:t>
            </a:r>
            <a:r>
              <a:rPr lang="pt-PT" sz="2000" u="none" dirty="0">
                <a:latin typeface="Tw Cen MT"/>
                <a:cs typeface="Tw Cen MT"/>
              </a:rPr>
              <a:t> no </a:t>
            </a:r>
            <a:r>
              <a:rPr lang="pt-PT" sz="2000" u="none" dirty="0" err="1">
                <a:latin typeface="Tw Cen MT"/>
                <a:cs typeface="Tw Cen MT"/>
              </a:rPr>
              <a:t>content</a:t>
            </a:r>
            <a:r>
              <a:rPr lang="pt-PT" sz="2000" u="none" dirty="0">
                <a:latin typeface="Tw Cen MT"/>
                <a:cs typeface="Tw Cen MT"/>
              </a:rPr>
              <a:t> to </a:t>
            </a:r>
            <a:r>
              <a:rPr lang="pt-PT" sz="2000" u="none" dirty="0" err="1">
                <a:latin typeface="Tw Cen MT"/>
                <a:cs typeface="Tw Cen MT"/>
              </a:rPr>
              <a:t>return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301		</a:t>
            </a:r>
            <a:r>
              <a:rPr lang="pt-PT" sz="2000" u="none" dirty="0" err="1">
                <a:latin typeface="Tw Cen MT"/>
                <a:cs typeface="Tw Cen MT"/>
              </a:rPr>
              <a:t>Requested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resource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has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been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assigned</a:t>
            </a:r>
            <a:r>
              <a:rPr lang="pt-PT" sz="2000" u="none" dirty="0">
                <a:latin typeface="Tw Cen MT"/>
                <a:cs typeface="Tw Cen MT"/>
              </a:rPr>
              <a:t> a </a:t>
            </a:r>
            <a:r>
              <a:rPr lang="pt-PT" sz="2000" u="none" dirty="0" err="1">
                <a:latin typeface="Tw Cen MT"/>
                <a:cs typeface="Tw Cen MT"/>
              </a:rPr>
              <a:t>new</a:t>
            </a:r>
            <a:r>
              <a:rPr lang="pt-PT" sz="2000" u="none" dirty="0">
                <a:latin typeface="Tw Cen MT"/>
                <a:cs typeface="Tw Cen MT"/>
              </a:rPr>
              <a:t> URL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304		</a:t>
            </a:r>
            <a:r>
              <a:rPr lang="pt-PT" sz="2000" u="none" dirty="0" err="1">
                <a:latin typeface="Tw Cen MT"/>
                <a:cs typeface="Tw Cen MT"/>
              </a:rPr>
              <a:t>Document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has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not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been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modified</a:t>
            </a:r>
            <a:r>
              <a:rPr lang="pt-PT" sz="2000" u="none" dirty="0">
                <a:latin typeface="Tw Cen MT"/>
                <a:cs typeface="Tw Cen MT"/>
              </a:rPr>
              <a:t> (</a:t>
            </a:r>
            <a:r>
              <a:rPr lang="pt-PT" sz="2000" u="none" dirty="0" err="1">
                <a:latin typeface="Tw Cen MT"/>
                <a:cs typeface="Tw Cen MT"/>
              </a:rPr>
              <a:t>conditional</a:t>
            </a:r>
            <a:r>
              <a:rPr lang="pt-PT" sz="2000" u="none" dirty="0">
                <a:latin typeface="Tw Cen MT"/>
                <a:cs typeface="Tw Cen MT"/>
              </a:rPr>
              <a:t> GET)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400		</a:t>
            </a:r>
            <a:r>
              <a:rPr lang="pt-PT" sz="2000" u="none" dirty="0" err="1">
                <a:latin typeface="Tw Cen MT"/>
                <a:cs typeface="Tw Cen MT"/>
              </a:rPr>
              <a:t>Bad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request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404		</a:t>
            </a:r>
            <a:r>
              <a:rPr lang="pt-PT" sz="2000" u="none" dirty="0" err="1">
                <a:latin typeface="Tw Cen MT"/>
                <a:cs typeface="Tw Cen MT"/>
              </a:rPr>
              <a:t>Not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found</a:t>
            </a: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1362610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Exemplos de alguns 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cabeçalhos</a:t>
            </a:r>
          </a:p>
        </p:txBody>
      </p:sp>
      <p:sp>
        <p:nvSpPr>
          <p:cNvPr id="50180" name="Rectangle 3"/>
          <p:cNvSpPr>
            <a:spLocks noChangeArrowheads="1"/>
          </p:cNvSpPr>
          <p:nvPr/>
        </p:nvSpPr>
        <p:spPr bwMode="auto">
          <a:xfrm>
            <a:off x="762000" y="1600200"/>
            <a:ext cx="7824788" cy="5084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Os cabeçalhos usados tanto nos pedidos como nas respostas são cabeçalhos MIME que servem para indicar propriedades e outras opções do diálogo entre o browser e o servidor. Exemplos: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MIME-version			versão MIME usada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If-Modified-Since		conditional GET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Last-Modified			data da última modificação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Content-length			dimensão	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Content-Encoding		codificação MIME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Content-Type			tipo MIME do documento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Date				data do request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From				e-mail do user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Server				identificação do servidor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User-Agent			identificação do browser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		….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>
                <a:latin typeface="Tw Cen MT"/>
                <a:cs typeface="Tw Cen MT"/>
              </a:rPr>
              <a:t>Nota: o cabeçalho MIME Content-Transfer-Encoding não é necessário.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66674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err="1">
                <a:latin typeface="Tw Cen MT"/>
                <a:ea typeface="ＭＳ Ｐゴシック" charset="0"/>
                <a:cs typeface="Tw Cen MT"/>
              </a:rPr>
              <a:t>Transmiss</a:t>
            </a:r>
            <a:r>
              <a:rPr lang="en-US" altLang="ja-JP" sz="4000" dirty="0" err="1"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en-US" altLang="ja-JP" sz="4000" dirty="0">
                <a:latin typeface="Tw Cen MT"/>
                <a:ea typeface="ヒラギノ角ゴ Pro W3" charset="0"/>
                <a:cs typeface="Tw Cen MT"/>
              </a:rPr>
              <a:t> de dados </a:t>
            </a:r>
            <a:r>
              <a:rPr lang="en-US" altLang="ja-JP" sz="4000" dirty="0" err="1">
                <a:latin typeface="Tw Cen MT"/>
                <a:ea typeface="ヒラギノ角ゴ Pro W3" charset="0"/>
                <a:cs typeface="Tw Cen MT"/>
              </a:rPr>
              <a:t>para</a:t>
            </a:r>
            <a:r>
              <a:rPr lang="en-US" altLang="ja-JP" sz="4000" dirty="0">
                <a:latin typeface="Tw Cen MT"/>
                <a:ea typeface="ヒラギノ角ゴ Pro W3" charset="0"/>
                <a:cs typeface="Tw Cen MT"/>
              </a:rPr>
              <a:t> o </a:t>
            </a:r>
            <a:r>
              <a:rPr lang="en-US" altLang="ja-JP" sz="4000" dirty="0" err="1">
                <a:latin typeface="Tw Cen MT"/>
                <a:ea typeface="ヒラギノ角ゴ Pro W3" charset="0"/>
                <a:cs typeface="Tw Cen MT"/>
              </a:rPr>
              <a:t>servidor</a:t>
            </a:r>
            <a:endParaRPr lang="en-US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5325" y="1676400"/>
            <a:ext cx="4257675" cy="2590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000" b="1" dirty="0" err="1">
                <a:latin typeface="Tw Cen MT"/>
                <a:ea typeface="ＭＳ Ｐゴシック" charset="0"/>
                <a:cs typeface="Tw Cen MT"/>
              </a:rPr>
              <a:t>Atrav</a:t>
            </a:r>
            <a:r>
              <a:rPr lang="en-US" altLang="ja-JP" sz="2000" b="1" dirty="0" err="1">
                <a:latin typeface="Tw Cen MT"/>
                <a:ea typeface="ヒラギノ角ゴ Pro W3" charset="0"/>
                <a:cs typeface="Tw Cen MT"/>
              </a:rPr>
              <a:t>és</a:t>
            </a:r>
            <a:r>
              <a:rPr lang="en-US" altLang="ja-JP" sz="2000" b="1" dirty="0">
                <a:latin typeface="Tw Cen MT"/>
                <a:ea typeface="ヒラギノ角ゴ Pro W3" charset="0"/>
                <a:cs typeface="Tw Cen MT"/>
              </a:rPr>
              <a:t> de um “p</a:t>
            </a:r>
            <a:r>
              <a:rPr lang="en-US" sz="2000" b="1" dirty="0">
                <a:latin typeface="Tw Cen MT"/>
                <a:ea typeface="ＭＳ Ｐゴシック" charset="0"/>
                <a:cs typeface="Tw Cen MT"/>
              </a:rPr>
              <a:t>ost method”:</a:t>
            </a: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Frequentemente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as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p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áginas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têm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um “form”</a:t>
            </a: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dados do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utilizador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transmitidos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para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o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servidor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no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corpo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(“body”) da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mensagem</a:t>
            </a:r>
            <a:endParaRPr lang="en-US" sz="2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120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11750" y="1676400"/>
            <a:ext cx="3349625" cy="227965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000" b="1" dirty="0" err="1">
                <a:latin typeface="Tw Cen MT"/>
                <a:ea typeface="ＭＳ Ｐゴシック" charset="0"/>
                <a:cs typeface="Tw Cen MT"/>
              </a:rPr>
              <a:t>Atrav</a:t>
            </a:r>
            <a:r>
              <a:rPr lang="en-US" altLang="ja-JP" sz="2000" b="1" dirty="0" err="1">
                <a:latin typeface="Tw Cen MT"/>
                <a:ea typeface="ヒラギノ角ゴ Pro W3" charset="0"/>
                <a:cs typeface="Tw Cen MT"/>
              </a:rPr>
              <a:t>és</a:t>
            </a:r>
            <a:r>
              <a:rPr lang="en-US" altLang="ja-JP" sz="2000" b="1" dirty="0">
                <a:latin typeface="Tw Cen MT"/>
                <a:ea typeface="ヒラギノ角ゴ Pro W3" charset="0"/>
                <a:cs typeface="Tw Cen MT"/>
              </a:rPr>
              <a:t> do URL:</a:t>
            </a:r>
            <a:endParaRPr lang="en-US" sz="2000" u="sng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Usa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o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m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étodo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GET</a:t>
            </a: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Os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dados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v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ão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altLang="ja-JP" sz="2000" dirty="0" err="1">
                <a:latin typeface="Tw Cen MT"/>
                <a:ea typeface="ヒラギノ角ゴ Pro W3" charset="0"/>
                <a:cs typeface="Tw Cen MT"/>
              </a:rPr>
              <a:t>codificados</a:t>
            </a:r>
            <a:r>
              <a:rPr lang="en-US" altLang="ja-JP" sz="2000" dirty="0">
                <a:latin typeface="Tw Cen MT"/>
                <a:ea typeface="ヒラギノ角ゴ Pro W3" charset="0"/>
                <a:cs typeface="Tw Cen MT"/>
              </a:rPr>
              <a:t> no URL</a:t>
            </a: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Font typeface="Wingdings" charset="0"/>
              <a:buNone/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1774825" y="5060950"/>
            <a:ext cx="58700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u="none" dirty="0" err="1">
                <a:latin typeface="Tw Cen MT"/>
                <a:cs typeface="Tw Cen MT"/>
              </a:rPr>
              <a:t>www.somesite.com</a:t>
            </a:r>
            <a:r>
              <a:rPr lang="en-US" sz="2000" b="1" u="none" dirty="0">
                <a:latin typeface="Tw Cen MT"/>
                <a:cs typeface="Tw Cen MT"/>
              </a:rPr>
              <a:t>/</a:t>
            </a:r>
            <a:r>
              <a:rPr lang="en-US" sz="2000" b="1" u="none" dirty="0" err="1">
                <a:latin typeface="Tw Cen MT"/>
                <a:cs typeface="Tw Cen MT"/>
              </a:rPr>
              <a:t>animalsearch?monkeys&amp;banana</a:t>
            </a:r>
            <a:endParaRPr lang="en-US" sz="1600" b="1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958366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>
                <a:latin typeface="Tw Cen MT"/>
                <a:ea typeface="ＭＳ Ｐゴシック" charset="0"/>
                <a:cs typeface="Tw Cen MT"/>
              </a:rPr>
              <a:t>CGI - </a:t>
            </a:r>
            <a:r>
              <a:rPr lang="en-US" sz="4000" i="1" dirty="0">
                <a:latin typeface="Tw Cen MT"/>
                <a:ea typeface="ＭＳ Ｐゴシック" charset="0"/>
                <a:cs typeface="Tw Cen MT"/>
              </a:rPr>
              <a:t>Common Gateway Interface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6337300" y="2216150"/>
            <a:ext cx="2378075" cy="1511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990600" y="2216150"/>
            <a:ext cx="1255713" cy="1511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Oval 5"/>
          <p:cNvSpPr>
            <a:spLocks noChangeArrowheads="1"/>
          </p:cNvSpPr>
          <p:nvPr/>
        </p:nvSpPr>
        <p:spPr bwMode="auto">
          <a:xfrm>
            <a:off x="1271588" y="2368550"/>
            <a:ext cx="622300" cy="673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Oval 6"/>
          <p:cNvSpPr>
            <a:spLocks noChangeArrowheads="1"/>
          </p:cNvSpPr>
          <p:nvPr/>
        </p:nvSpPr>
        <p:spPr bwMode="auto">
          <a:xfrm>
            <a:off x="6477000" y="2444750"/>
            <a:ext cx="620713" cy="673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Oval 7"/>
          <p:cNvSpPr>
            <a:spLocks noChangeArrowheads="1"/>
          </p:cNvSpPr>
          <p:nvPr/>
        </p:nvSpPr>
        <p:spPr bwMode="auto">
          <a:xfrm>
            <a:off x="7461250" y="2520950"/>
            <a:ext cx="620713" cy="6731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Oval 8"/>
          <p:cNvSpPr>
            <a:spLocks noChangeArrowheads="1"/>
          </p:cNvSpPr>
          <p:nvPr/>
        </p:nvSpPr>
        <p:spPr bwMode="auto">
          <a:xfrm>
            <a:off x="7602538" y="2673350"/>
            <a:ext cx="620712" cy="6731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Oval 9"/>
          <p:cNvSpPr>
            <a:spLocks noChangeArrowheads="1"/>
          </p:cNvSpPr>
          <p:nvPr/>
        </p:nvSpPr>
        <p:spPr bwMode="auto">
          <a:xfrm>
            <a:off x="7742238" y="2825750"/>
            <a:ext cx="622300" cy="6731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0"/>
          <p:cNvSpPr>
            <a:spLocks noChangeShapeType="1"/>
          </p:cNvSpPr>
          <p:nvPr/>
        </p:nvSpPr>
        <p:spPr bwMode="auto">
          <a:xfrm>
            <a:off x="7104063" y="2819400"/>
            <a:ext cx="3508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1"/>
          <p:cNvSpPr>
            <a:spLocks noChangeShapeType="1"/>
          </p:cNvSpPr>
          <p:nvPr/>
        </p:nvSpPr>
        <p:spPr bwMode="auto">
          <a:xfrm>
            <a:off x="2039938" y="2667000"/>
            <a:ext cx="4360862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2"/>
          <p:cNvSpPr>
            <a:spLocks noChangeShapeType="1"/>
          </p:cNvSpPr>
          <p:nvPr/>
        </p:nvSpPr>
        <p:spPr bwMode="auto">
          <a:xfrm>
            <a:off x="6892925" y="3200400"/>
            <a:ext cx="350838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3"/>
          <p:cNvSpPr>
            <a:spLocks noChangeShapeType="1"/>
          </p:cNvSpPr>
          <p:nvPr/>
        </p:nvSpPr>
        <p:spPr bwMode="auto">
          <a:xfrm flipH="1">
            <a:off x="7385050" y="3505200"/>
            <a:ext cx="422275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Rectangle 14"/>
          <p:cNvSpPr>
            <a:spLocks noChangeArrowheads="1"/>
          </p:cNvSpPr>
          <p:nvPr/>
        </p:nvSpPr>
        <p:spPr bwMode="auto">
          <a:xfrm>
            <a:off x="6738938" y="5046663"/>
            <a:ext cx="114183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>
                <a:latin typeface="Tw Cen MT"/>
                <a:cs typeface="Tw Cen MT"/>
              </a:rPr>
              <a:t>File system</a:t>
            </a:r>
          </a:p>
        </p:txBody>
      </p:sp>
      <p:sp>
        <p:nvSpPr>
          <p:cNvPr id="52240" name="Rectangle 15"/>
          <p:cNvSpPr>
            <a:spLocks noChangeArrowheads="1"/>
          </p:cNvSpPr>
          <p:nvPr/>
        </p:nvSpPr>
        <p:spPr bwMode="auto">
          <a:xfrm>
            <a:off x="7793038" y="3903663"/>
            <a:ext cx="500037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>
                <a:latin typeface="Tw Cen MT"/>
                <a:cs typeface="Tw Cen MT"/>
              </a:rPr>
              <a:t>CGI</a:t>
            </a:r>
          </a:p>
        </p:txBody>
      </p:sp>
      <p:sp>
        <p:nvSpPr>
          <p:cNvPr id="52241" name="Rectangle 16"/>
          <p:cNvSpPr>
            <a:spLocks noChangeArrowheads="1"/>
          </p:cNvSpPr>
          <p:nvPr/>
        </p:nvSpPr>
        <p:spPr bwMode="auto">
          <a:xfrm>
            <a:off x="5029200" y="3124200"/>
            <a:ext cx="1209675" cy="76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>
                <a:latin typeface="Tw Cen MT"/>
                <a:cs typeface="Tw Cen MT"/>
              </a:rPr>
              <a:t>Ficheiros não executáveis</a:t>
            </a:r>
          </a:p>
        </p:txBody>
      </p:sp>
      <p:sp>
        <p:nvSpPr>
          <p:cNvPr id="52242" name="Rectangle 17"/>
          <p:cNvSpPr>
            <a:spLocks noChangeArrowheads="1"/>
          </p:cNvSpPr>
          <p:nvPr/>
        </p:nvSpPr>
        <p:spPr bwMode="auto">
          <a:xfrm>
            <a:off x="6456363" y="2608263"/>
            <a:ext cx="725487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>
                <a:latin typeface="Times New Roman" charset="0"/>
              </a:rPr>
              <a:t>server</a:t>
            </a:r>
          </a:p>
        </p:txBody>
      </p:sp>
      <p:sp>
        <p:nvSpPr>
          <p:cNvPr id="52243" name="Rectangle 18"/>
          <p:cNvSpPr>
            <a:spLocks noChangeArrowheads="1"/>
          </p:cNvSpPr>
          <p:nvPr/>
        </p:nvSpPr>
        <p:spPr bwMode="auto">
          <a:xfrm>
            <a:off x="1181100" y="3217863"/>
            <a:ext cx="8953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>
                <a:latin typeface="Times New Roman" charset="0"/>
              </a:rPr>
              <a:t>browser</a:t>
            </a:r>
          </a:p>
        </p:txBody>
      </p:sp>
      <p:sp>
        <p:nvSpPr>
          <p:cNvPr id="52244" name="Rectangle 19"/>
          <p:cNvSpPr>
            <a:spLocks noChangeArrowheads="1"/>
          </p:cNvSpPr>
          <p:nvPr/>
        </p:nvSpPr>
        <p:spPr bwMode="auto">
          <a:xfrm>
            <a:off x="3502025" y="2303463"/>
            <a:ext cx="1819208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b="1" u="none" dirty="0">
                <a:latin typeface="Tw Cen MT"/>
                <a:cs typeface="Tw Cen MT"/>
              </a:rPr>
              <a:t>http + </a:t>
            </a:r>
            <a:r>
              <a:rPr lang="en-US" sz="1600" b="1" u="none" dirty="0" err="1">
                <a:latin typeface="Tw Cen MT"/>
                <a:cs typeface="Tw Cen MT"/>
              </a:rPr>
              <a:t>parâmeteros</a:t>
            </a:r>
            <a:endParaRPr lang="en-US" sz="1600" b="1" u="none" dirty="0">
              <a:latin typeface="Tw Cen MT"/>
              <a:cs typeface="Tw Cen MT"/>
            </a:endParaRPr>
          </a:p>
        </p:txBody>
      </p:sp>
      <p:sp>
        <p:nvSpPr>
          <p:cNvPr id="52245" name="Rectangle 20"/>
          <p:cNvSpPr>
            <a:spLocks noChangeArrowheads="1"/>
          </p:cNvSpPr>
          <p:nvPr/>
        </p:nvSpPr>
        <p:spPr bwMode="auto">
          <a:xfrm>
            <a:off x="1252538" y="4340225"/>
            <a:ext cx="4022725" cy="845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b="1" u="none">
                <a:latin typeface="Tw Cen MT"/>
                <a:cs typeface="Tw Cen MT"/>
              </a:rPr>
              <a:t>Por convenção, o directório </a:t>
            </a:r>
            <a:r>
              <a:rPr lang="ja-JP" altLang="pt-PT" sz="1800" b="1" u="none">
                <a:latin typeface="Tw Cen MT"/>
                <a:cs typeface="Tw Cen MT"/>
              </a:rPr>
              <a:t>“</a:t>
            </a:r>
            <a:r>
              <a:rPr lang="pt-PT" sz="1800" b="1" u="none">
                <a:latin typeface="Tw Cen MT"/>
                <a:cs typeface="Tw Cen MT"/>
              </a:rPr>
              <a:t>/cgi-bin</a:t>
            </a:r>
            <a:r>
              <a:rPr lang="ja-JP" altLang="pt-PT" sz="1800" b="1" u="none">
                <a:latin typeface="Tw Cen MT"/>
                <a:cs typeface="Tw Cen MT"/>
              </a:rPr>
              <a:t>”</a:t>
            </a:r>
            <a:r>
              <a:rPr lang="pt-PT" sz="1800" b="1" u="none">
                <a:latin typeface="Tw Cen MT"/>
                <a:cs typeface="Tw Cen MT"/>
              </a:rPr>
              <a:t> contem o código executável dos </a:t>
            </a:r>
            <a:r>
              <a:rPr lang="ja-JP" altLang="pt-PT" sz="1800" b="1" u="none">
                <a:latin typeface="Tw Cen MT"/>
                <a:cs typeface="Tw Cen MT"/>
              </a:rPr>
              <a:t>“</a:t>
            </a:r>
            <a:r>
              <a:rPr lang="pt-PT" sz="1800" b="1" u="none">
                <a:latin typeface="Tw Cen MT"/>
                <a:cs typeface="Tw Cen MT"/>
              </a:rPr>
              <a:t>scripts</a:t>
            </a:r>
            <a:r>
              <a:rPr lang="ja-JP" altLang="pt-PT" sz="1800" b="1" u="none">
                <a:latin typeface="Tw Cen MT"/>
                <a:cs typeface="Tw Cen MT"/>
              </a:rPr>
              <a:t>”</a:t>
            </a:r>
            <a:r>
              <a:rPr lang="pt-PT" sz="1800" b="1" u="none">
                <a:latin typeface="Tw Cen MT"/>
                <a:cs typeface="Tw Cen MT"/>
              </a:rPr>
              <a:t>.</a:t>
            </a:r>
          </a:p>
        </p:txBody>
      </p:sp>
      <p:grpSp>
        <p:nvGrpSpPr>
          <p:cNvPr id="52246" name="Group 21"/>
          <p:cNvGrpSpPr>
            <a:grpSpLocks/>
          </p:cNvGrpSpPr>
          <p:nvPr/>
        </p:nvGrpSpPr>
        <p:grpSpPr bwMode="auto">
          <a:xfrm>
            <a:off x="7108825" y="4425950"/>
            <a:ext cx="411163" cy="520700"/>
            <a:chOff x="4850" y="2788"/>
            <a:chExt cx="280" cy="328"/>
          </a:xfrm>
        </p:grpSpPr>
        <p:sp>
          <p:nvSpPr>
            <p:cNvPr id="52247" name="Rectangle 22"/>
            <p:cNvSpPr>
              <a:spLocks noChangeArrowheads="1"/>
            </p:cNvSpPr>
            <p:nvPr/>
          </p:nvSpPr>
          <p:spPr bwMode="auto">
            <a:xfrm>
              <a:off x="4850" y="2825"/>
              <a:ext cx="280" cy="2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8" name="Oval 23"/>
            <p:cNvSpPr>
              <a:spLocks noChangeArrowheads="1"/>
            </p:cNvSpPr>
            <p:nvPr/>
          </p:nvSpPr>
          <p:spPr bwMode="auto">
            <a:xfrm>
              <a:off x="4850" y="2788"/>
              <a:ext cx="280" cy="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9" name="Oval 24"/>
            <p:cNvSpPr>
              <a:spLocks noChangeArrowheads="1"/>
            </p:cNvSpPr>
            <p:nvPr/>
          </p:nvSpPr>
          <p:spPr bwMode="auto">
            <a:xfrm>
              <a:off x="4850" y="3049"/>
              <a:ext cx="280" cy="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01968585"/>
      </p:ext>
    </p:extLst>
  </p:cSld>
  <p:clrMapOvr>
    <a:masterClrMapping/>
  </p:clrMapOvr>
  <p:transition xmlns:p14="http://schemas.microsoft.com/office/powerpoint/2010/main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HTML -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HyperText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Markup Language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682625" y="1423988"/>
            <a:ext cx="8004175" cy="4752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Linguagem HTML é a linguagem adoptada na Web para se descreverem os documentos de </a:t>
            </a:r>
            <a:r>
              <a:rPr lang="pt-PT" sz="2400" u="none" dirty="0" err="1">
                <a:latin typeface="Tw Cen MT"/>
                <a:cs typeface="Tw Cen MT"/>
              </a:rPr>
              <a:t>hypertext</a:t>
            </a:r>
            <a:r>
              <a:rPr lang="pt-PT" sz="2400" u="none" dirty="0">
                <a:latin typeface="Tw Cen MT"/>
                <a:cs typeface="Tw Cen MT"/>
              </a:rPr>
              <a:t> que são visualizados pelo browser.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Os documentos HTML são estruturados (Cabeçalhos, Títulos, Tipos/Fontes, Tamanhos, Barras, Imagens </a:t>
            </a:r>
            <a:r>
              <a:rPr lang="pt-PT" sz="2400" u="none" dirty="0" err="1">
                <a:latin typeface="Tw Cen MT"/>
                <a:cs typeface="Tw Cen MT"/>
              </a:rPr>
              <a:t>in-line</a:t>
            </a:r>
            <a:r>
              <a:rPr lang="pt-PT" sz="2400" u="none" dirty="0">
                <a:latin typeface="Tw Cen MT"/>
                <a:cs typeface="Tw Cen MT"/>
              </a:rPr>
              <a:t>, Listas, Menus, Links, …)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A linguagem HTML permite a anotação de um texto com marcas (</a:t>
            </a:r>
            <a:r>
              <a:rPr lang="ja-JP" altLang="pt-PT" sz="2400" u="none" dirty="0">
                <a:latin typeface="Tw Cen MT"/>
                <a:cs typeface="Tw Cen MT"/>
              </a:rPr>
              <a:t>“</a:t>
            </a:r>
            <a:r>
              <a:rPr lang="pt-PT" sz="2400" u="none" dirty="0" err="1">
                <a:latin typeface="Tw Cen MT"/>
                <a:cs typeface="Tw Cen MT"/>
              </a:rPr>
              <a:t>tags</a:t>
            </a:r>
            <a:r>
              <a:rPr lang="ja-JP" altLang="pt-PT" sz="2400" u="none" dirty="0">
                <a:latin typeface="Tw Cen MT"/>
                <a:cs typeface="Tw Cen MT"/>
              </a:rPr>
              <a:t>”</a:t>
            </a:r>
            <a:r>
              <a:rPr lang="pt-PT" sz="2400" u="none" dirty="0">
                <a:latin typeface="Tw Cen MT"/>
                <a:cs typeface="Tw Cen MT"/>
              </a:rPr>
              <a:t>) que correspondem a </a:t>
            </a:r>
            <a:r>
              <a:rPr lang="pt-PT" sz="2400" u="none" dirty="0" err="1">
                <a:latin typeface="Tw Cen MT"/>
                <a:cs typeface="Tw Cen MT"/>
              </a:rPr>
              <a:t>directivas</a:t>
            </a:r>
            <a:r>
              <a:rPr lang="pt-PT" sz="2400" u="none" dirty="0">
                <a:latin typeface="Tw Cen MT"/>
                <a:cs typeface="Tw Cen MT"/>
              </a:rPr>
              <a:t> de formatação.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/>
                <a:cs typeface="Tw Cen MT"/>
              </a:rPr>
              <a:t>HTML é um </a:t>
            </a:r>
            <a:r>
              <a:rPr lang="pt-PT" sz="2400" u="none" dirty="0" err="1">
                <a:latin typeface="Tw Cen MT"/>
                <a:cs typeface="Tw Cen MT"/>
              </a:rPr>
              <a:t>sub-conjunto</a:t>
            </a:r>
            <a:r>
              <a:rPr lang="pt-PT" sz="2400" u="none" dirty="0">
                <a:latin typeface="Tw Cen MT"/>
                <a:cs typeface="Tw Cen MT"/>
              </a:rPr>
              <a:t> da linguagem de </a:t>
            </a:r>
            <a:r>
              <a:rPr lang="pt-PT" sz="2400" u="none" dirty="0" err="1">
                <a:latin typeface="Tw Cen MT"/>
                <a:cs typeface="Tw Cen MT"/>
              </a:rPr>
              <a:t>markup</a:t>
            </a:r>
            <a:r>
              <a:rPr lang="pt-PT" sz="2400" u="none" dirty="0">
                <a:latin typeface="Tw Cen MT"/>
                <a:cs typeface="Tw Cen MT"/>
              </a:rPr>
              <a:t> SGML (Standard </a:t>
            </a:r>
            <a:r>
              <a:rPr lang="pt-PT" sz="2400" u="none" dirty="0" err="1">
                <a:latin typeface="Tw Cen MT"/>
                <a:cs typeface="Tw Cen MT"/>
              </a:rPr>
              <a:t>Generalized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err="1">
                <a:latin typeface="Tw Cen MT"/>
                <a:cs typeface="Tw Cen MT"/>
              </a:rPr>
              <a:t>Markup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err="1">
                <a:latin typeface="Tw Cen MT"/>
                <a:cs typeface="Tw Cen MT"/>
              </a:rPr>
              <a:t>Language</a:t>
            </a:r>
            <a:r>
              <a:rPr lang="pt-PT" sz="2400" u="none" dirty="0">
                <a:latin typeface="Tw Cen MT"/>
                <a:cs typeface="Tw Cen MT"/>
              </a:rPr>
              <a:t>) que é definida pela norma ISO 8879.</a:t>
            </a:r>
          </a:p>
        </p:txBody>
      </p:sp>
    </p:spTree>
    <p:extLst>
      <p:ext uri="{BB962C8B-B14F-4D97-AF65-F5344CB8AC3E}">
        <p14:creationId xmlns:p14="http://schemas.microsoft.com/office/powerpoint/2010/main" val="35986603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274638"/>
            <a:ext cx="83375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Algumas TAGS comuns</a:t>
            </a:r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908050" y="1838325"/>
            <a:ext cx="777875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&lt;HTML&gt; …. &lt;/HTML&gt;	Indica uma página escrita em HTML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&lt;HEAD&gt; …. &lt;/HEAD&gt;	Delimita o cabeçalho da página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&lt;TITLE&gt; …. &lt;/TITLE&gt;	Título da página (não afixado)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&lt;BODY&gt; …. &lt;/BODY&gt;	Corpo da página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</a:t>
            </a:r>
            <a:r>
              <a:rPr lang="pt-PT" sz="1800" u="none" dirty="0" err="1">
                <a:latin typeface="Tw Cen MT"/>
                <a:cs typeface="Tw Cen MT"/>
              </a:rPr>
              <a:t>Hn</a:t>
            </a:r>
            <a:r>
              <a:rPr lang="pt-PT" sz="1800" u="none" dirty="0">
                <a:latin typeface="Tw Cen MT"/>
                <a:cs typeface="Tw Cen MT"/>
              </a:rPr>
              <a:t>&gt; …. &lt;/</a:t>
            </a:r>
            <a:r>
              <a:rPr lang="pt-PT" sz="1800" u="none" dirty="0" err="1">
                <a:latin typeface="Tw Cen MT"/>
                <a:cs typeface="Tw Cen MT"/>
              </a:rPr>
              <a:t>Hn</a:t>
            </a:r>
            <a:r>
              <a:rPr lang="pt-PT" sz="1800" u="none" dirty="0">
                <a:latin typeface="Tw Cen MT"/>
                <a:cs typeface="Tw Cen MT"/>
              </a:rPr>
              <a:t>&gt;		</a:t>
            </a:r>
            <a:r>
              <a:rPr lang="pt-PT" sz="1800" u="none" dirty="0" err="1">
                <a:latin typeface="Tw Cen MT"/>
                <a:cs typeface="Tw Cen MT"/>
              </a:rPr>
              <a:t>Heading</a:t>
            </a:r>
            <a:r>
              <a:rPr lang="pt-PT" sz="1800" u="none" dirty="0">
                <a:latin typeface="Tw Cen MT"/>
                <a:cs typeface="Tw Cen MT"/>
              </a:rPr>
              <a:t> de nível n (1 a 6)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&lt;B&gt; …. &lt;/B&gt;			Texto em </a:t>
            </a:r>
            <a:r>
              <a:rPr lang="pt-PT" sz="1800" u="none" dirty="0" err="1">
                <a:latin typeface="Tw Cen MT"/>
                <a:cs typeface="Tw Cen MT"/>
              </a:rPr>
              <a:t>Boldface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&lt;I&gt; …. &lt;/I&gt;			Texto em itálico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&lt;UL&gt; …. &lt;/UL&gt;		Lista não numerada de itens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&lt;OL&gt; …. &lt;/OL&gt;		Lista numerada de itens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&lt;MENU&gt; …. &lt;/MENU&gt;	Menu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&lt;LI&gt;				Item de uma lista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&lt;BR&gt;				Produz uma mudança de linha obrigatória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&lt;P&gt;				Fim de parágrafo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&lt;HR&gt;				Linha horizontal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&lt;PRE&gt; …. &lt;/PRE&gt;		Texto pré-formatado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&lt;IMG SRC=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>
                <a:latin typeface="Tw Cen MT"/>
                <a:cs typeface="Tw Cen MT"/>
              </a:rPr>
              <a:t>….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r>
              <a:rPr lang="pt-PT" sz="1800" u="none" dirty="0">
                <a:latin typeface="Tw Cen MT"/>
                <a:cs typeface="Tw Cen MT"/>
              </a:rPr>
              <a:t>&gt;		Carregar uma imagem neste ponto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&lt;A HREF=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>
                <a:latin typeface="Tw Cen MT"/>
                <a:cs typeface="Tw Cen MT"/>
              </a:rPr>
              <a:t>….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r>
              <a:rPr lang="pt-PT" sz="1800" u="none" dirty="0">
                <a:latin typeface="Tw Cen MT"/>
                <a:cs typeface="Tw Cen MT"/>
              </a:rPr>
              <a:t>&gt; …. &lt;/A&gt;	</a:t>
            </a:r>
            <a:r>
              <a:rPr lang="pt-PT" sz="1800" u="none" dirty="0" err="1">
                <a:latin typeface="Tw Cen MT"/>
                <a:cs typeface="Tw Cen MT"/>
              </a:rPr>
              <a:t>Hyperlink</a:t>
            </a:r>
            <a:r>
              <a:rPr lang="pt-PT" sz="1800" u="none" dirty="0">
                <a:latin typeface="Tw Cen MT"/>
                <a:cs typeface="Tw Cen MT"/>
              </a:rPr>
              <a:t> (âncora)</a:t>
            </a:r>
          </a:p>
        </p:txBody>
      </p:sp>
    </p:spTree>
    <p:extLst>
      <p:ext uri="{BB962C8B-B14F-4D97-AF65-F5344CB8AC3E}">
        <p14:creationId xmlns:p14="http://schemas.microsoft.com/office/powerpoint/2010/main" val="6550649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000" dirty="0" err="1">
                <a:latin typeface="Tahoma" charset="0"/>
                <a:ea typeface="ＭＳ Ｐゴシック" charset="0"/>
                <a:cs typeface="ＭＳ Ｐゴシック" charset="0"/>
              </a:rPr>
              <a:t>Interacção</a:t>
            </a:r>
            <a:r>
              <a:rPr lang="pt-PT" sz="4000" dirty="0">
                <a:latin typeface="Tahoma" charset="0"/>
                <a:ea typeface="ＭＳ Ｐゴシック" charset="0"/>
                <a:cs typeface="ＭＳ Ｐゴシック" charset="0"/>
              </a:rPr>
              <a:t> com autenticação</a:t>
            </a:r>
          </a:p>
        </p:txBody>
      </p:sp>
      <p:sp>
        <p:nvSpPr>
          <p:cNvPr id="56324" name="Rectangle 3"/>
          <p:cNvSpPr>
            <a:spLocks noChangeArrowheads="1"/>
          </p:cNvSpPr>
          <p:nvPr/>
        </p:nvSpPr>
        <p:spPr bwMode="auto">
          <a:xfrm>
            <a:off x="533400" y="2209800"/>
            <a:ext cx="40862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1800" u="none">
                <a:solidFill>
                  <a:srgbClr val="FF0000"/>
                </a:solidFill>
                <a:latin typeface="Tw Cen MT"/>
                <a:cs typeface="Tw Cen MT"/>
              </a:rPr>
              <a:t>Objectivo:</a:t>
            </a:r>
            <a:r>
              <a:rPr lang="pt-PT" sz="1800" u="none">
                <a:latin typeface="Tw Cen MT"/>
                <a:cs typeface="Tw Cen MT"/>
              </a:rPr>
              <a:t> controlar o acesso a certos documentos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1800" u="none">
                <a:solidFill>
                  <a:srgbClr val="FF0000"/>
                </a:solidFill>
                <a:latin typeface="Tw Cen MT"/>
                <a:cs typeface="Tw Cen MT"/>
              </a:rPr>
              <a:t>Sem estado:</a:t>
            </a:r>
            <a:r>
              <a:rPr lang="pt-PT" sz="1800" u="none">
                <a:latin typeface="Tw Cen MT"/>
                <a:cs typeface="Tw Cen MT"/>
              </a:rPr>
              <a:t> o cliente tem de apresentar as credenciais em cada acesso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1800" u="none">
                <a:latin typeface="Tw Cen MT"/>
                <a:cs typeface="Tw Cen MT"/>
              </a:rPr>
              <a:t>Tipicamente nome, </a:t>
            </a:r>
            <a:r>
              <a:rPr lang="pt-PT" sz="1800" i="1" u="none">
                <a:latin typeface="Tw Cen MT"/>
                <a:cs typeface="Tw Cen MT"/>
              </a:rPr>
              <a:t>password</a:t>
            </a:r>
            <a:endParaRPr lang="pt-PT" sz="1800" u="none">
              <a:latin typeface="Tw Cen MT"/>
              <a:cs typeface="Tw Cen MT"/>
            </a:endParaRPr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4943475" y="19526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4560022" y="1417638"/>
            <a:ext cx="9669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>
                <a:latin typeface="Tw Cen MT"/>
                <a:cs typeface="Tw Cen MT"/>
              </a:rPr>
              <a:t>cliente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56327" name="Text Box 6"/>
          <p:cNvSpPr txBox="1">
            <a:spLocks noChangeArrowheads="1"/>
          </p:cNvSpPr>
          <p:nvPr/>
        </p:nvSpPr>
        <p:spPr bwMode="auto">
          <a:xfrm>
            <a:off x="7425993" y="1370013"/>
            <a:ext cx="11849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>
                <a:latin typeface="Tw Cen MT"/>
                <a:cs typeface="Tw Cen MT"/>
              </a:rPr>
              <a:t>servidor</a:t>
            </a:r>
            <a:endParaRPr lang="pt-PT" u="none">
              <a:latin typeface="Tw Cen MT"/>
              <a:cs typeface="Tw Cen MT"/>
            </a:endParaRPr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5181600" y="1952625"/>
            <a:ext cx="2686050" cy="3143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n>
                <a:solidFill>
                  <a:srgbClr val="0000FF"/>
                </a:solidFill>
              </a:ln>
              <a:latin typeface="Tw Cen MT"/>
              <a:cs typeface="Tw Cen MT"/>
            </a:endParaRPr>
          </a:p>
        </p:txBody>
      </p:sp>
      <p:sp>
        <p:nvSpPr>
          <p:cNvPr id="56329" name="Text Box 8"/>
          <p:cNvSpPr txBox="1">
            <a:spLocks noChangeArrowheads="1"/>
          </p:cNvSpPr>
          <p:nvPr/>
        </p:nvSpPr>
        <p:spPr bwMode="auto">
          <a:xfrm>
            <a:off x="5187950" y="1936750"/>
            <a:ext cx="268128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usual http request msg</a:t>
            </a:r>
            <a:endParaRPr lang="pt-PT" u="none">
              <a:ln>
                <a:solidFill>
                  <a:srgbClr val="0000FF"/>
                </a:solidFill>
              </a:ln>
              <a:latin typeface="Tw Cen MT"/>
              <a:cs typeface="Tw Cen MT"/>
            </a:endParaRPr>
          </a:p>
        </p:txBody>
      </p:sp>
      <p:sp>
        <p:nvSpPr>
          <p:cNvPr id="56330" name="Line 9"/>
          <p:cNvSpPr>
            <a:spLocks noChangeShapeType="1"/>
          </p:cNvSpPr>
          <p:nvPr/>
        </p:nvSpPr>
        <p:spPr bwMode="auto">
          <a:xfrm flipH="1">
            <a:off x="4972050" y="24003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331" name="Rectangle 10"/>
          <p:cNvSpPr>
            <a:spLocks noChangeArrowheads="1"/>
          </p:cNvSpPr>
          <p:nvPr/>
        </p:nvSpPr>
        <p:spPr bwMode="auto">
          <a:xfrm>
            <a:off x="5305425" y="2373313"/>
            <a:ext cx="2505075" cy="5572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n>
                <a:solidFill>
                  <a:srgbClr val="0000FF"/>
                </a:solidFill>
              </a:ln>
              <a:latin typeface="Tw Cen MT"/>
              <a:cs typeface="Tw Cen MT"/>
            </a:endParaRPr>
          </a:p>
        </p:txBody>
      </p:sp>
      <p:sp>
        <p:nvSpPr>
          <p:cNvPr id="56332" name="Text Box 11"/>
          <p:cNvSpPr txBox="1">
            <a:spLocks noChangeArrowheads="1"/>
          </p:cNvSpPr>
          <p:nvPr/>
        </p:nvSpPr>
        <p:spPr bwMode="auto">
          <a:xfrm>
            <a:off x="5226050" y="2336800"/>
            <a:ext cx="264318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401: </a:t>
            </a:r>
            <a:r>
              <a:rPr lang="pt-PT" sz="1800" u="none" dirty="0" err="1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authorization</a:t>
            </a:r>
            <a:r>
              <a:rPr lang="pt-PT" sz="1800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 </a:t>
            </a:r>
            <a:r>
              <a:rPr lang="pt-PT" sz="1800" u="none" dirty="0" err="1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req</a:t>
            </a:r>
            <a:r>
              <a:rPr lang="pt-PT" sz="1800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.</a:t>
            </a:r>
          </a:p>
          <a:p>
            <a:pPr algn="ctr"/>
            <a:r>
              <a:rPr lang="pt-PT" sz="1800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WWW </a:t>
            </a:r>
            <a:r>
              <a:rPr lang="pt-PT" sz="1800" u="none" dirty="0" err="1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authenticate</a:t>
            </a:r>
            <a:r>
              <a:rPr lang="pt-PT" sz="1800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rPr>
              <a:t>:</a:t>
            </a:r>
            <a:endParaRPr lang="pt-PT" u="none" dirty="0">
              <a:ln>
                <a:solidFill>
                  <a:srgbClr val="0000FF"/>
                </a:solidFill>
              </a:ln>
              <a:latin typeface="Tw Cen MT"/>
              <a:cs typeface="Tw Cen MT"/>
            </a:endParaRPr>
          </a:p>
        </p:txBody>
      </p:sp>
      <p:sp>
        <p:nvSpPr>
          <p:cNvPr id="56333" name="Line 12"/>
          <p:cNvSpPr>
            <a:spLocks noChangeShapeType="1"/>
          </p:cNvSpPr>
          <p:nvPr/>
        </p:nvSpPr>
        <p:spPr bwMode="auto">
          <a:xfrm>
            <a:off x="4953000" y="35433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6334" name="Group 13"/>
          <p:cNvGrpSpPr>
            <a:grpSpLocks/>
          </p:cNvGrpSpPr>
          <p:nvPr/>
        </p:nvGrpSpPr>
        <p:grpSpPr bwMode="auto">
          <a:xfrm>
            <a:off x="5216525" y="3346453"/>
            <a:ext cx="2681288" cy="646113"/>
            <a:chOff x="3124" y="2762"/>
            <a:chExt cx="1689" cy="407"/>
          </a:xfrm>
          <a:solidFill>
            <a:schemeClr val="accent1">
              <a:lumMod val="40000"/>
              <a:lumOff val="60000"/>
            </a:schemeClr>
          </a:solidFill>
          <a:effectLst/>
        </p:grpSpPr>
        <p:sp>
          <p:nvSpPr>
            <p:cNvPr id="56352" name="Rectangle 14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  <p:sp>
          <p:nvSpPr>
            <p:cNvPr id="56353" name="Text Box 15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usual http request msg</a:t>
              </a:r>
            </a:p>
            <a:p>
              <a:pPr algn="ctr"/>
              <a:r>
                <a:rPr lang="pt-PT" sz="1800" u="none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+ </a:t>
              </a:r>
              <a:r>
                <a:rPr lang="pt-PT" sz="1600" u="none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Authorization:line</a:t>
              </a:r>
              <a:endParaRPr lang="pt-PT" u="none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</p:grpSp>
      <p:sp>
        <p:nvSpPr>
          <p:cNvPr id="56335" name="Line 16"/>
          <p:cNvSpPr>
            <a:spLocks noChangeShapeType="1"/>
          </p:cNvSpPr>
          <p:nvPr/>
        </p:nvSpPr>
        <p:spPr bwMode="auto">
          <a:xfrm flipH="1">
            <a:off x="4943475" y="40290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6336" name="Group 17"/>
          <p:cNvGrpSpPr>
            <a:grpSpLocks/>
          </p:cNvGrpSpPr>
          <p:nvPr/>
        </p:nvGrpSpPr>
        <p:grpSpPr bwMode="auto">
          <a:xfrm>
            <a:off x="5159375" y="4060825"/>
            <a:ext cx="2767013" cy="369888"/>
            <a:chOff x="3268" y="2846"/>
            <a:chExt cx="1743" cy="233"/>
          </a:xfrm>
          <a:solidFill>
            <a:schemeClr val="accent1">
              <a:lumMod val="40000"/>
              <a:lumOff val="60000"/>
            </a:schemeClr>
          </a:solidFill>
          <a:effectLst/>
        </p:grpSpPr>
        <p:sp>
          <p:nvSpPr>
            <p:cNvPr id="56350" name="Rectangle 18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  <p:sp>
          <p:nvSpPr>
            <p:cNvPr id="56351" name="Text Box 19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 dirty="0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usual </a:t>
              </a:r>
              <a:r>
                <a:rPr lang="pt-PT" sz="1800" u="none" dirty="0" err="1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http</a:t>
              </a:r>
              <a:r>
                <a:rPr lang="pt-PT" sz="1800" u="none" dirty="0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 response </a:t>
              </a:r>
              <a:r>
                <a:rPr lang="pt-PT" sz="1800" u="none" dirty="0" err="1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msg</a:t>
              </a:r>
              <a:endParaRPr lang="pt-PT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</p:grpSp>
      <p:sp>
        <p:nvSpPr>
          <p:cNvPr id="56337" name="Line 20"/>
          <p:cNvSpPr>
            <a:spLocks noChangeShapeType="1"/>
          </p:cNvSpPr>
          <p:nvPr/>
        </p:nvSpPr>
        <p:spPr bwMode="auto">
          <a:xfrm>
            <a:off x="4924425" y="50292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6338" name="Group 21"/>
          <p:cNvGrpSpPr>
            <a:grpSpLocks/>
          </p:cNvGrpSpPr>
          <p:nvPr/>
        </p:nvGrpSpPr>
        <p:grpSpPr bwMode="auto">
          <a:xfrm>
            <a:off x="5197475" y="4851403"/>
            <a:ext cx="2681288" cy="646113"/>
            <a:chOff x="3124" y="2762"/>
            <a:chExt cx="1689" cy="407"/>
          </a:xfrm>
          <a:solidFill>
            <a:schemeClr val="accent1">
              <a:lumMod val="40000"/>
              <a:lumOff val="60000"/>
            </a:schemeClr>
          </a:solidFill>
          <a:effectLst/>
        </p:grpSpPr>
        <p:sp>
          <p:nvSpPr>
            <p:cNvPr id="56348" name="Rectangle 22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  <p:sp>
          <p:nvSpPr>
            <p:cNvPr id="56349" name="Text Box 23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0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usual http request msg</a:t>
              </a:r>
            </a:p>
            <a:p>
              <a:pPr algn="ctr"/>
              <a:r>
                <a:rPr lang="pt-PT" sz="1800" u="none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+ </a:t>
              </a:r>
              <a:r>
                <a:rPr lang="pt-PT" sz="1600" u="none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Authorization:line</a:t>
              </a:r>
            </a:p>
          </p:txBody>
        </p:sp>
      </p:grpSp>
      <p:sp>
        <p:nvSpPr>
          <p:cNvPr id="56339" name="Line 24"/>
          <p:cNvSpPr>
            <a:spLocks noChangeShapeType="1"/>
          </p:cNvSpPr>
          <p:nvPr/>
        </p:nvSpPr>
        <p:spPr bwMode="auto">
          <a:xfrm flipH="1">
            <a:off x="4953000" y="55245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6340" name="Group 25"/>
          <p:cNvGrpSpPr>
            <a:grpSpLocks/>
          </p:cNvGrpSpPr>
          <p:nvPr/>
        </p:nvGrpSpPr>
        <p:grpSpPr bwMode="auto">
          <a:xfrm>
            <a:off x="5159375" y="5623718"/>
            <a:ext cx="2767013" cy="369888"/>
            <a:chOff x="3268" y="2846"/>
            <a:chExt cx="1743" cy="233"/>
          </a:xfrm>
          <a:solidFill>
            <a:schemeClr val="accent1">
              <a:lumMod val="40000"/>
              <a:lumOff val="60000"/>
            </a:schemeClr>
          </a:solidFill>
          <a:effectLst/>
        </p:grpSpPr>
        <p:sp>
          <p:nvSpPr>
            <p:cNvPr id="56346" name="Rectangle 26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  <p:sp>
          <p:nvSpPr>
            <p:cNvPr id="56347" name="Text Box 27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 dirty="0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usual </a:t>
              </a:r>
              <a:r>
                <a:rPr lang="pt-PT" sz="1800" u="none" dirty="0" err="1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http</a:t>
              </a:r>
              <a:r>
                <a:rPr lang="pt-PT" sz="1800" u="none" dirty="0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 response </a:t>
              </a:r>
              <a:r>
                <a:rPr lang="pt-PT" sz="1800" u="none" dirty="0" err="1">
                  <a:ln>
                    <a:solidFill>
                      <a:srgbClr val="0000FF"/>
                    </a:solidFill>
                  </a:ln>
                  <a:latin typeface="Tw Cen MT"/>
                  <a:cs typeface="Tw Cen MT"/>
                </a:rPr>
                <a:t>msg</a:t>
              </a:r>
              <a:endParaRPr lang="pt-PT" u="none" dirty="0">
                <a:ln>
                  <a:solidFill>
                    <a:srgbClr val="0000FF"/>
                  </a:solidFill>
                </a:ln>
                <a:latin typeface="Tw Cen MT"/>
                <a:cs typeface="Tw Cen MT"/>
              </a:endParaRPr>
            </a:p>
          </p:txBody>
        </p:sp>
      </p:grpSp>
      <p:sp>
        <p:nvSpPr>
          <p:cNvPr id="56341" name="Line 28"/>
          <p:cNvSpPr>
            <a:spLocks noChangeShapeType="1"/>
          </p:cNvSpPr>
          <p:nvPr/>
        </p:nvSpPr>
        <p:spPr bwMode="auto">
          <a:xfrm>
            <a:off x="8610600" y="1981200"/>
            <a:ext cx="0" cy="41433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6342" name="Group 29"/>
          <p:cNvGrpSpPr>
            <a:grpSpLocks/>
          </p:cNvGrpSpPr>
          <p:nvPr/>
        </p:nvGrpSpPr>
        <p:grpSpPr bwMode="auto">
          <a:xfrm>
            <a:off x="8234363" y="5410200"/>
            <a:ext cx="909637" cy="396875"/>
            <a:chOff x="4923" y="3503"/>
            <a:chExt cx="573" cy="250"/>
          </a:xfrm>
        </p:grpSpPr>
        <p:sp>
          <p:nvSpPr>
            <p:cNvPr id="56344" name="Rectangle 30"/>
            <p:cNvSpPr>
              <a:spLocks noChangeArrowheads="1"/>
            </p:cNvSpPr>
            <p:nvPr/>
          </p:nvSpPr>
          <p:spPr bwMode="auto">
            <a:xfrm>
              <a:off x="5040" y="3564"/>
              <a:ext cx="36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345" name="Text Box 31"/>
            <p:cNvSpPr txBox="1">
              <a:spLocks noChangeArrowheads="1"/>
            </p:cNvSpPr>
            <p:nvPr/>
          </p:nvSpPr>
          <p:spPr bwMode="auto">
            <a:xfrm>
              <a:off x="4923" y="3503"/>
              <a:ext cx="5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solidFill>
                    <a:srgbClr val="FF0000"/>
                  </a:solidFill>
                  <a:latin typeface="Comic Sans MS" charset="0"/>
                </a:rPr>
                <a:t>tempo</a:t>
              </a:r>
              <a:endParaRPr lang="pt-PT" u="none">
                <a:latin typeface="Times New Roman" charset="0"/>
              </a:endParaRPr>
            </a:p>
          </p:txBody>
        </p:sp>
      </p:grpSp>
      <p:sp>
        <p:nvSpPr>
          <p:cNvPr id="56343" name="Text Box 32"/>
          <p:cNvSpPr txBox="1">
            <a:spLocks noChangeArrowheads="1"/>
          </p:cNvSpPr>
          <p:nvPr/>
        </p:nvSpPr>
        <p:spPr bwMode="auto">
          <a:xfrm>
            <a:off x="838200" y="4648200"/>
            <a:ext cx="294095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2000" b="1" u="none">
                <a:solidFill>
                  <a:srgbClr val="0000FF"/>
                </a:solidFill>
                <a:latin typeface="Tw Cen MT"/>
                <a:cs typeface="Tw Cen MT"/>
              </a:rPr>
              <a:t>O browser faz caching do </a:t>
            </a:r>
          </a:p>
          <a:p>
            <a:r>
              <a:rPr lang="pt-PT" sz="2000" b="1" u="none">
                <a:solidFill>
                  <a:srgbClr val="0000FF"/>
                </a:solidFill>
                <a:latin typeface="Tw Cen MT"/>
                <a:cs typeface="Tw Cen MT"/>
              </a:rPr>
              <a:t>nome &amp; password</a:t>
            </a:r>
          </a:p>
          <a:p>
            <a:r>
              <a:rPr lang="pt-PT" sz="2000" b="1" u="none">
                <a:solidFill>
                  <a:srgbClr val="0000FF"/>
                </a:solidFill>
                <a:latin typeface="Tw Cen MT"/>
                <a:cs typeface="Tw Cen MT"/>
              </a:rPr>
              <a:t>para tornar a utilização </a:t>
            </a:r>
          </a:p>
          <a:p>
            <a:r>
              <a:rPr lang="pt-PT" sz="2000" b="1" u="none">
                <a:solidFill>
                  <a:srgbClr val="0000FF"/>
                </a:solidFill>
                <a:latin typeface="Tw Cen MT"/>
                <a:cs typeface="Tw Cen MT"/>
              </a:rPr>
              <a:t>mais confortável.</a:t>
            </a:r>
            <a:endParaRPr lang="pt-PT" b="1" u="none">
              <a:solidFill>
                <a:srgbClr val="0000FF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231153020"/>
      </p:ext>
    </p:extLst>
  </p:cSld>
  <p:clrMapOvr>
    <a:masterClrMapping/>
  </p:clrMapOvr>
  <p:transition xmlns:p14="http://schemas.microsoft.com/office/powerpoint/2010/main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ookies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36700"/>
            <a:ext cx="4257675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Muitos WEB sites que necessitam de manter estado sobre os clientes entre acessos usam cookies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Quatro componentes: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1) cookie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header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line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of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HTTP </a:t>
            </a:r>
            <a:r>
              <a:rPr lang="pt-PT" sz="1800" i="1" dirty="0">
                <a:latin typeface="Tw Cen MT"/>
                <a:ea typeface="ＭＳ Ｐゴシック" charset="0"/>
                <a:cs typeface="Tw Cen MT"/>
              </a:rPr>
              <a:t>response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message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2) cookie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header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line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in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HTTP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request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message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3) cookie file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kept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on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user</a:t>
            </a:r>
            <a:r>
              <a:rPr lang="ja-JP" altLang="pt-PT" sz="1800" dirty="0">
                <a:latin typeface="Tw Cen MT"/>
                <a:ea typeface="ＭＳ Ｐゴシック" charset="0"/>
                <a:cs typeface="Tw Cen MT"/>
              </a:rPr>
              <a:t>’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s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host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managed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by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user</a:t>
            </a:r>
            <a:r>
              <a:rPr lang="ja-JP" altLang="pt-PT" sz="1800" dirty="0">
                <a:latin typeface="Tw Cen MT"/>
                <a:ea typeface="ＭＳ Ｐゴシック" charset="0"/>
                <a:cs typeface="Tw Cen MT"/>
              </a:rPr>
              <a:t>’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s browser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4)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back-end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database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at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Web site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75200" y="1530350"/>
            <a:ext cx="4059238" cy="4648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Exemplo: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Jo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acede sempre 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à Internet usando o mesmo PC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Visita com alguma frequ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ência um dado site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A quando do 1º acesso, o servidor cria para o Jo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ão: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um ID 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único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Uma entrada na base de dados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backend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com esse ID</a:t>
            </a:r>
          </a:p>
          <a:p>
            <a:pPr lvl="1" eaLnBrk="1" hangingPunct="1"/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323467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Acesso 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com cookies</a:t>
            </a:r>
            <a:endParaRPr lang="en-US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8400" name="Line 4"/>
          <p:cNvSpPr>
            <a:spLocks noChangeShapeType="1"/>
          </p:cNvSpPr>
          <p:nvPr/>
        </p:nvSpPr>
        <p:spPr bwMode="auto">
          <a:xfrm>
            <a:off x="2557464" y="2008188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401" name="Text Box 5"/>
          <p:cNvSpPr txBox="1">
            <a:spLocks noChangeArrowheads="1"/>
          </p:cNvSpPr>
          <p:nvPr/>
        </p:nvSpPr>
        <p:spPr bwMode="auto">
          <a:xfrm>
            <a:off x="2251076" y="1423988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Tw Cen MT"/>
                <a:cs typeface="Tw Cen MT"/>
              </a:rPr>
              <a:t>client</a:t>
            </a:r>
          </a:p>
        </p:txBody>
      </p:sp>
      <p:sp>
        <p:nvSpPr>
          <p:cNvPr id="58402" name="Text Box 6"/>
          <p:cNvSpPr txBox="1">
            <a:spLocks noChangeArrowheads="1"/>
          </p:cNvSpPr>
          <p:nvPr/>
        </p:nvSpPr>
        <p:spPr bwMode="auto">
          <a:xfrm>
            <a:off x="5162551" y="1444625"/>
            <a:ext cx="2009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 dirty="0">
                <a:latin typeface="Tw Cen MT"/>
                <a:cs typeface="Tw Cen MT"/>
              </a:rPr>
              <a:t>Amazon server</a:t>
            </a:r>
          </a:p>
        </p:txBody>
      </p:sp>
      <p:sp>
        <p:nvSpPr>
          <p:cNvPr id="58403" name="Rectangle 7"/>
          <p:cNvSpPr>
            <a:spLocks noChangeArrowheads="1"/>
          </p:cNvSpPr>
          <p:nvPr/>
        </p:nvSpPr>
        <p:spPr bwMode="auto">
          <a:xfrm>
            <a:off x="2795589" y="2008188"/>
            <a:ext cx="2686050" cy="3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404" name="Text Box 8"/>
          <p:cNvSpPr txBox="1">
            <a:spLocks noChangeArrowheads="1"/>
          </p:cNvSpPr>
          <p:nvPr/>
        </p:nvSpPr>
        <p:spPr bwMode="auto">
          <a:xfrm>
            <a:off x="2801939" y="1992313"/>
            <a:ext cx="2681288" cy="3762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usual http request msg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8405" name="Line 9"/>
          <p:cNvSpPr>
            <a:spLocks noChangeShapeType="1"/>
          </p:cNvSpPr>
          <p:nvPr/>
        </p:nvSpPr>
        <p:spPr bwMode="auto">
          <a:xfrm flipH="1">
            <a:off x="2586039" y="24558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406" name="Rectangle 10"/>
          <p:cNvSpPr>
            <a:spLocks noChangeArrowheads="1"/>
          </p:cNvSpPr>
          <p:nvPr/>
        </p:nvSpPr>
        <p:spPr bwMode="auto">
          <a:xfrm>
            <a:off x="2919414" y="2428875"/>
            <a:ext cx="2505075" cy="5572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407" name="Text Box 11"/>
          <p:cNvSpPr txBox="1">
            <a:spLocks noChangeArrowheads="1"/>
          </p:cNvSpPr>
          <p:nvPr/>
        </p:nvSpPr>
        <p:spPr bwMode="auto">
          <a:xfrm>
            <a:off x="2840039" y="2392363"/>
            <a:ext cx="2643188" cy="68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Tw Cen MT"/>
                <a:cs typeface="Tw Cen MT"/>
              </a:rPr>
              <a:t>usual http response +</a:t>
            </a:r>
          </a:p>
          <a:p>
            <a:pPr algn="ctr"/>
            <a:r>
              <a:rPr lang="en-US" sz="2000" b="1" u="none" dirty="0">
                <a:latin typeface="Tw Cen MT"/>
                <a:cs typeface="Tw Cen MT"/>
              </a:rPr>
              <a:t>Set-cookie: 1678 </a:t>
            </a:r>
          </a:p>
        </p:txBody>
      </p:sp>
      <p:sp>
        <p:nvSpPr>
          <p:cNvPr id="58408" name="Line 12"/>
          <p:cNvSpPr>
            <a:spLocks noChangeShapeType="1"/>
          </p:cNvSpPr>
          <p:nvPr/>
        </p:nvSpPr>
        <p:spPr bwMode="auto">
          <a:xfrm>
            <a:off x="2566989" y="35988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8409" name="Group 13"/>
          <p:cNvGrpSpPr>
            <a:grpSpLocks/>
          </p:cNvGrpSpPr>
          <p:nvPr/>
        </p:nvGrpSpPr>
        <p:grpSpPr bwMode="auto">
          <a:xfrm>
            <a:off x="2830514" y="3402013"/>
            <a:ext cx="2681288" cy="681037"/>
            <a:chOff x="3124" y="2762"/>
            <a:chExt cx="1689" cy="429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8424" name="Rectangle 14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425" name="Text Box 15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usual http request msg</a:t>
              </a:r>
            </a:p>
            <a:p>
              <a:pPr algn="ctr"/>
              <a:r>
                <a:rPr lang="en-US" sz="2000" b="1" u="none">
                  <a:latin typeface="Tw Cen MT"/>
                  <a:cs typeface="Tw Cen MT"/>
                </a:rPr>
                <a:t>cookie: 1678</a:t>
              </a:r>
            </a:p>
          </p:txBody>
        </p:sp>
      </p:grpSp>
      <p:sp>
        <p:nvSpPr>
          <p:cNvPr id="58410" name="Line 16"/>
          <p:cNvSpPr>
            <a:spLocks noChangeShapeType="1"/>
          </p:cNvSpPr>
          <p:nvPr/>
        </p:nvSpPr>
        <p:spPr bwMode="auto">
          <a:xfrm flipH="1">
            <a:off x="2557464" y="4084638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8411" name="Group 17"/>
          <p:cNvGrpSpPr>
            <a:grpSpLocks/>
          </p:cNvGrpSpPr>
          <p:nvPr/>
        </p:nvGrpSpPr>
        <p:grpSpPr bwMode="auto">
          <a:xfrm>
            <a:off x="2773364" y="4116388"/>
            <a:ext cx="2767013" cy="376237"/>
            <a:chOff x="3268" y="2846"/>
            <a:chExt cx="1743" cy="237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8422" name="Rectangle 18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423" name="Text Box 19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usual http response msg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sp>
        <p:nvSpPr>
          <p:cNvPr id="58412" name="Line 20"/>
          <p:cNvSpPr>
            <a:spLocks noChangeShapeType="1"/>
          </p:cNvSpPr>
          <p:nvPr/>
        </p:nvSpPr>
        <p:spPr bwMode="auto">
          <a:xfrm>
            <a:off x="2538414" y="50847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8413" name="Group 21"/>
          <p:cNvGrpSpPr>
            <a:grpSpLocks/>
          </p:cNvGrpSpPr>
          <p:nvPr/>
        </p:nvGrpSpPr>
        <p:grpSpPr bwMode="auto">
          <a:xfrm>
            <a:off x="2811464" y="4906963"/>
            <a:ext cx="2681288" cy="681037"/>
            <a:chOff x="3124" y="2762"/>
            <a:chExt cx="1689" cy="429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8420" name="Rectangle 22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421" name="Text Box 23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usual http request msg</a:t>
              </a:r>
            </a:p>
            <a:p>
              <a:pPr algn="ctr"/>
              <a:r>
                <a:rPr lang="en-US" sz="2000" b="1" u="none">
                  <a:latin typeface="Tw Cen MT"/>
                  <a:cs typeface="Tw Cen MT"/>
                </a:rPr>
                <a:t>cookie: 1678</a:t>
              </a:r>
            </a:p>
          </p:txBody>
        </p:sp>
      </p:grpSp>
      <p:sp>
        <p:nvSpPr>
          <p:cNvPr id="58414" name="Line 24"/>
          <p:cNvSpPr>
            <a:spLocks noChangeShapeType="1"/>
          </p:cNvSpPr>
          <p:nvPr/>
        </p:nvSpPr>
        <p:spPr bwMode="auto">
          <a:xfrm flipH="1">
            <a:off x="2566989" y="55800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8415" name="Group 25"/>
          <p:cNvGrpSpPr>
            <a:grpSpLocks/>
          </p:cNvGrpSpPr>
          <p:nvPr/>
        </p:nvGrpSpPr>
        <p:grpSpPr bwMode="auto">
          <a:xfrm>
            <a:off x="2782889" y="5611813"/>
            <a:ext cx="2767013" cy="376237"/>
            <a:chOff x="3268" y="2846"/>
            <a:chExt cx="1743" cy="237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8418" name="Rectangle 26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419" name="Text Box 27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usual http response msg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sp>
        <p:nvSpPr>
          <p:cNvPr id="58416" name="Text Box 28"/>
          <p:cNvSpPr txBox="1">
            <a:spLocks noChangeArrowheads="1"/>
          </p:cNvSpPr>
          <p:nvPr/>
        </p:nvSpPr>
        <p:spPr bwMode="auto">
          <a:xfrm>
            <a:off x="6003926" y="3559175"/>
            <a:ext cx="9350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cookie-</a:t>
            </a:r>
          </a:p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specific</a:t>
            </a:r>
          </a:p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action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8417" name="Text Box 29"/>
          <p:cNvSpPr txBox="1">
            <a:spLocks noChangeArrowheads="1"/>
          </p:cNvSpPr>
          <p:nvPr/>
        </p:nvSpPr>
        <p:spPr bwMode="auto">
          <a:xfrm>
            <a:off x="6019801" y="5035550"/>
            <a:ext cx="10048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cookie-</a:t>
            </a:r>
          </a:p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spectific</a:t>
            </a:r>
          </a:p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action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8373" name="Text Box 30"/>
          <p:cNvSpPr txBox="1">
            <a:spLocks noChangeArrowheads="1"/>
          </p:cNvSpPr>
          <p:nvPr/>
        </p:nvSpPr>
        <p:spPr bwMode="auto">
          <a:xfrm>
            <a:off x="5721875" y="2063750"/>
            <a:ext cx="15975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server</a:t>
            </a:r>
          </a:p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creates ID</a:t>
            </a:r>
          </a:p>
          <a:p>
            <a:pPr algn="ctr"/>
            <a:r>
              <a:rPr lang="en-US" sz="2000" u="none">
                <a:solidFill>
                  <a:schemeClr val="hlink"/>
                </a:solidFill>
                <a:latin typeface="Tw Cen MT"/>
                <a:cs typeface="Tw Cen MT"/>
              </a:rPr>
              <a:t>1678 for user</a:t>
            </a:r>
          </a:p>
        </p:txBody>
      </p:sp>
      <p:grpSp>
        <p:nvGrpSpPr>
          <p:cNvPr id="58374" name="Group 31"/>
          <p:cNvGrpSpPr>
            <a:grpSpLocks/>
          </p:cNvGrpSpPr>
          <p:nvPr/>
        </p:nvGrpSpPr>
        <p:grpSpPr bwMode="auto">
          <a:xfrm>
            <a:off x="8388350" y="3319463"/>
            <a:ext cx="293688" cy="395287"/>
            <a:chOff x="5115" y="1292"/>
            <a:chExt cx="185" cy="249"/>
          </a:xfrm>
        </p:grpSpPr>
        <p:sp>
          <p:nvSpPr>
            <p:cNvPr id="58396" name="Oval 32"/>
            <p:cNvSpPr>
              <a:spLocks noChangeArrowheads="1"/>
            </p:cNvSpPr>
            <p:nvPr/>
          </p:nvSpPr>
          <p:spPr bwMode="auto">
            <a:xfrm>
              <a:off x="5115" y="1292"/>
              <a:ext cx="177" cy="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397" name="Oval 33"/>
            <p:cNvSpPr>
              <a:spLocks noChangeArrowheads="1"/>
            </p:cNvSpPr>
            <p:nvPr/>
          </p:nvSpPr>
          <p:spPr bwMode="auto">
            <a:xfrm>
              <a:off x="5119" y="1472"/>
              <a:ext cx="177" cy="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398" name="Line 34"/>
            <p:cNvSpPr>
              <a:spLocks noChangeShapeType="1"/>
            </p:cNvSpPr>
            <p:nvPr/>
          </p:nvSpPr>
          <p:spPr bwMode="auto">
            <a:xfrm>
              <a:off x="5300" y="1315"/>
              <a:ext cx="0" cy="1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8399" name="Line 35"/>
            <p:cNvSpPr>
              <a:spLocks noChangeShapeType="1"/>
            </p:cNvSpPr>
            <p:nvPr/>
          </p:nvSpPr>
          <p:spPr bwMode="auto">
            <a:xfrm>
              <a:off x="5115" y="133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58375" name="Line 36"/>
          <p:cNvSpPr>
            <a:spLocks noChangeShapeType="1"/>
          </p:cNvSpPr>
          <p:nvPr/>
        </p:nvSpPr>
        <p:spPr bwMode="auto">
          <a:xfrm>
            <a:off x="7485063" y="2686050"/>
            <a:ext cx="86677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76" name="Text Box 37"/>
          <p:cNvSpPr txBox="1">
            <a:spLocks noChangeArrowheads="1"/>
          </p:cNvSpPr>
          <p:nvPr/>
        </p:nvSpPr>
        <p:spPr bwMode="auto">
          <a:xfrm rot="2225390">
            <a:off x="7270750" y="2387600"/>
            <a:ext cx="15890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Tw Cen MT"/>
                <a:cs typeface="Tw Cen MT"/>
              </a:rPr>
              <a:t>entry in backend </a:t>
            </a:r>
          </a:p>
          <a:p>
            <a:r>
              <a:rPr lang="en-US" sz="1600" u="none">
                <a:latin typeface="Tw Cen MT"/>
                <a:cs typeface="Tw Cen MT"/>
              </a:rPr>
              <a:t>database</a:t>
            </a:r>
          </a:p>
        </p:txBody>
      </p:sp>
      <p:sp>
        <p:nvSpPr>
          <p:cNvPr id="58377" name="Line 38"/>
          <p:cNvSpPr>
            <a:spLocks noChangeShapeType="1"/>
          </p:cNvSpPr>
          <p:nvPr/>
        </p:nvSpPr>
        <p:spPr bwMode="auto">
          <a:xfrm flipV="1">
            <a:off x="7107238" y="3614738"/>
            <a:ext cx="1098550" cy="427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78" name="Text Box 39"/>
          <p:cNvSpPr txBox="1">
            <a:spLocks noChangeArrowheads="1"/>
          </p:cNvSpPr>
          <p:nvPr/>
        </p:nvSpPr>
        <p:spPr bwMode="auto">
          <a:xfrm rot="-1144414">
            <a:off x="7405688" y="3771900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Tw Cen MT"/>
                <a:cs typeface="Tw Cen MT"/>
              </a:rPr>
              <a:t>access</a:t>
            </a:r>
          </a:p>
        </p:txBody>
      </p:sp>
      <p:sp>
        <p:nvSpPr>
          <p:cNvPr id="58379" name="Line 40"/>
          <p:cNvSpPr>
            <a:spLocks noChangeShapeType="1"/>
          </p:cNvSpPr>
          <p:nvPr/>
        </p:nvSpPr>
        <p:spPr bwMode="auto">
          <a:xfrm flipV="1">
            <a:off x="7229475" y="3870325"/>
            <a:ext cx="1195388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8380" name="Text Box 41"/>
          <p:cNvSpPr txBox="1">
            <a:spLocks noChangeArrowheads="1"/>
          </p:cNvSpPr>
          <p:nvPr/>
        </p:nvSpPr>
        <p:spPr bwMode="auto">
          <a:xfrm rot="-2728275">
            <a:off x="7735094" y="4394994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Tw Cen MT"/>
                <a:cs typeface="Tw Cen MT"/>
              </a:rPr>
              <a:t>access</a:t>
            </a:r>
          </a:p>
        </p:txBody>
      </p:sp>
      <p:grpSp>
        <p:nvGrpSpPr>
          <p:cNvPr id="58381" name="Group 42"/>
          <p:cNvGrpSpPr>
            <a:grpSpLocks/>
          </p:cNvGrpSpPr>
          <p:nvPr/>
        </p:nvGrpSpPr>
        <p:grpSpPr bwMode="auto">
          <a:xfrm>
            <a:off x="220663" y="3309938"/>
            <a:ext cx="1787525" cy="936625"/>
            <a:chOff x="654" y="1693"/>
            <a:chExt cx="1126" cy="590"/>
          </a:xfrm>
        </p:grpSpPr>
        <p:sp>
          <p:nvSpPr>
            <p:cNvPr id="58392" name="AutoShape 43"/>
            <p:cNvSpPr>
              <a:spLocks noChangeArrowheads="1"/>
            </p:cNvSpPr>
            <p:nvPr/>
          </p:nvSpPr>
          <p:spPr bwMode="auto">
            <a:xfrm>
              <a:off x="654" y="1700"/>
              <a:ext cx="1126" cy="576"/>
            </a:xfrm>
            <a:prstGeom prst="parallelogram">
              <a:avLst>
                <a:gd name="adj" fmla="val 488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600" u="none">
                <a:latin typeface="Tw Cen MT"/>
                <a:cs typeface="Tw Cen MT"/>
              </a:endParaRPr>
            </a:p>
          </p:txBody>
        </p:sp>
        <p:grpSp>
          <p:nvGrpSpPr>
            <p:cNvPr id="58393" name="Group 44"/>
            <p:cNvGrpSpPr>
              <a:grpSpLocks/>
            </p:cNvGrpSpPr>
            <p:nvPr/>
          </p:nvGrpSpPr>
          <p:grpSpPr bwMode="auto">
            <a:xfrm>
              <a:off x="765" y="1693"/>
              <a:ext cx="918" cy="590"/>
              <a:chOff x="765" y="1693"/>
              <a:chExt cx="918" cy="590"/>
            </a:xfrm>
          </p:grpSpPr>
          <p:sp>
            <p:nvSpPr>
              <p:cNvPr id="58394" name="Text Box 45"/>
              <p:cNvSpPr txBox="1">
                <a:spLocks noChangeArrowheads="1"/>
              </p:cNvSpPr>
              <p:nvPr/>
            </p:nvSpPr>
            <p:spPr bwMode="auto">
              <a:xfrm>
                <a:off x="980" y="1693"/>
                <a:ext cx="7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b="1" u="none">
                    <a:latin typeface="Tw Cen MT"/>
                    <a:cs typeface="Tw Cen MT"/>
                  </a:rPr>
                  <a:t>Cookie file</a:t>
                </a:r>
                <a:endParaRPr lang="en-US" sz="1600" u="none">
                  <a:latin typeface="Tw Cen MT"/>
                  <a:cs typeface="Tw Cen MT"/>
                </a:endParaRPr>
              </a:p>
            </p:txBody>
          </p:sp>
          <p:sp>
            <p:nvSpPr>
              <p:cNvPr id="58395" name="Text Box 46"/>
              <p:cNvSpPr txBox="1">
                <a:spLocks noChangeArrowheads="1"/>
              </p:cNvSpPr>
              <p:nvPr/>
            </p:nvSpPr>
            <p:spPr bwMode="auto">
              <a:xfrm>
                <a:off x="765" y="1915"/>
                <a:ext cx="872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u="none">
                    <a:latin typeface="Tw Cen MT"/>
                    <a:cs typeface="Tw Cen MT"/>
                  </a:rPr>
                  <a:t>amazon: 1678</a:t>
                </a:r>
              </a:p>
              <a:p>
                <a:r>
                  <a:rPr lang="en-US" sz="1600" u="none">
                    <a:latin typeface="Tw Cen MT"/>
                    <a:cs typeface="Tw Cen MT"/>
                  </a:rPr>
                  <a:t>ebay: 8734</a:t>
                </a:r>
              </a:p>
            </p:txBody>
          </p:sp>
        </p:grpSp>
      </p:grpSp>
      <p:sp>
        <p:nvSpPr>
          <p:cNvPr id="58382" name="AutoShape 47"/>
          <p:cNvSpPr>
            <a:spLocks noChangeArrowheads="1"/>
          </p:cNvSpPr>
          <p:nvPr/>
        </p:nvSpPr>
        <p:spPr bwMode="auto">
          <a:xfrm>
            <a:off x="287338" y="2057400"/>
            <a:ext cx="1787525" cy="914400"/>
          </a:xfrm>
          <a:prstGeom prst="parallelogram">
            <a:avLst>
              <a:gd name="adj" fmla="val 4887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600" u="none">
              <a:latin typeface="Tw Cen MT"/>
              <a:cs typeface="Tw Cen MT"/>
            </a:endParaRPr>
          </a:p>
        </p:txBody>
      </p:sp>
      <p:grpSp>
        <p:nvGrpSpPr>
          <p:cNvPr id="58383" name="Group 48"/>
          <p:cNvGrpSpPr>
            <a:grpSpLocks/>
          </p:cNvGrpSpPr>
          <p:nvPr/>
        </p:nvGrpSpPr>
        <p:grpSpPr bwMode="auto">
          <a:xfrm>
            <a:off x="463550" y="2033588"/>
            <a:ext cx="1457325" cy="936625"/>
            <a:chOff x="765" y="1693"/>
            <a:chExt cx="918" cy="590"/>
          </a:xfrm>
        </p:grpSpPr>
        <p:sp>
          <p:nvSpPr>
            <p:cNvPr id="58390" name="Text Box 49"/>
            <p:cNvSpPr txBox="1">
              <a:spLocks noChangeArrowheads="1"/>
            </p:cNvSpPr>
            <p:nvPr/>
          </p:nvSpPr>
          <p:spPr bwMode="auto">
            <a:xfrm>
              <a:off x="980" y="1693"/>
              <a:ext cx="70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latin typeface="Tw Cen MT"/>
                  <a:cs typeface="Tw Cen MT"/>
                </a:rPr>
                <a:t>Cookie file</a:t>
              </a:r>
              <a:endParaRPr lang="en-US" sz="1600" u="none">
                <a:latin typeface="Tw Cen MT"/>
                <a:cs typeface="Tw Cen MT"/>
              </a:endParaRPr>
            </a:p>
          </p:txBody>
        </p:sp>
        <p:sp>
          <p:nvSpPr>
            <p:cNvPr id="58391" name="Text Box 50"/>
            <p:cNvSpPr txBox="1">
              <a:spLocks noChangeArrowheads="1"/>
            </p:cNvSpPr>
            <p:nvPr/>
          </p:nvSpPr>
          <p:spPr bwMode="auto">
            <a:xfrm>
              <a:off x="765" y="1915"/>
              <a:ext cx="73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endParaRPr lang="en-US" sz="1600" u="none">
                <a:latin typeface="Tw Cen MT"/>
                <a:cs typeface="Tw Cen MT"/>
              </a:endParaRPr>
            </a:p>
            <a:p>
              <a:r>
                <a:rPr lang="en-US" sz="1600" u="none">
                  <a:latin typeface="Tw Cen MT"/>
                  <a:cs typeface="Tw Cen MT"/>
                </a:rPr>
                <a:t>ebay: 8734</a:t>
              </a:r>
            </a:p>
          </p:txBody>
        </p:sp>
      </p:grpSp>
      <p:grpSp>
        <p:nvGrpSpPr>
          <p:cNvPr id="58384" name="Group 51"/>
          <p:cNvGrpSpPr>
            <a:grpSpLocks/>
          </p:cNvGrpSpPr>
          <p:nvPr/>
        </p:nvGrpSpPr>
        <p:grpSpPr bwMode="auto">
          <a:xfrm>
            <a:off x="261938" y="4989513"/>
            <a:ext cx="1787525" cy="936625"/>
            <a:chOff x="654" y="1693"/>
            <a:chExt cx="1126" cy="590"/>
          </a:xfrm>
        </p:grpSpPr>
        <p:sp>
          <p:nvSpPr>
            <p:cNvPr id="58386" name="AutoShape 52"/>
            <p:cNvSpPr>
              <a:spLocks noChangeArrowheads="1"/>
            </p:cNvSpPr>
            <p:nvPr/>
          </p:nvSpPr>
          <p:spPr bwMode="auto">
            <a:xfrm>
              <a:off x="654" y="1700"/>
              <a:ext cx="1126" cy="576"/>
            </a:xfrm>
            <a:prstGeom prst="parallelogram">
              <a:avLst>
                <a:gd name="adj" fmla="val 488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600" u="none">
                <a:latin typeface="Tw Cen MT"/>
                <a:cs typeface="Tw Cen MT"/>
              </a:endParaRPr>
            </a:p>
          </p:txBody>
        </p:sp>
        <p:grpSp>
          <p:nvGrpSpPr>
            <p:cNvPr id="58387" name="Group 53"/>
            <p:cNvGrpSpPr>
              <a:grpSpLocks/>
            </p:cNvGrpSpPr>
            <p:nvPr/>
          </p:nvGrpSpPr>
          <p:grpSpPr bwMode="auto">
            <a:xfrm>
              <a:off x="765" y="1693"/>
              <a:ext cx="918" cy="590"/>
              <a:chOff x="765" y="1693"/>
              <a:chExt cx="918" cy="590"/>
            </a:xfrm>
          </p:grpSpPr>
          <p:sp>
            <p:nvSpPr>
              <p:cNvPr id="58388" name="Text Box 54"/>
              <p:cNvSpPr txBox="1">
                <a:spLocks noChangeArrowheads="1"/>
              </p:cNvSpPr>
              <p:nvPr/>
            </p:nvSpPr>
            <p:spPr bwMode="auto">
              <a:xfrm>
                <a:off x="980" y="1693"/>
                <a:ext cx="7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b="1" u="none">
                    <a:latin typeface="Tw Cen MT"/>
                    <a:cs typeface="Tw Cen MT"/>
                  </a:rPr>
                  <a:t>Cookie file</a:t>
                </a:r>
                <a:endParaRPr lang="en-US" sz="1600" u="none">
                  <a:latin typeface="Tw Cen MT"/>
                  <a:cs typeface="Tw Cen MT"/>
                </a:endParaRPr>
              </a:p>
            </p:txBody>
          </p:sp>
          <p:sp>
            <p:nvSpPr>
              <p:cNvPr id="58389" name="Text Box 55"/>
              <p:cNvSpPr txBox="1">
                <a:spLocks noChangeArrowheads="1"/>
              </p:cNvSpPr>
              <p:nvPr/>
            </p:nvSpPr>
            <p:spPr bwMode="auto">
              <a:xfrm>
                <a:off x="765" y="1915"/>
                <a:ext cx="872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600" u="none">
                    <a:latin typeface="Tw Cen MT"/>
                    <a:cs typeface="Tw Cen MT"/>
                  </a:rPr>
                  <a:t>amazon: 1678</a:t>
                </a:r>
              </a:p>
              <a:p>
                <a:r>
                  <a:rPr lang="en-US" sz="1600" u="none">
                    <a:latin typeface="Tw Cen MT"/>
                    <a:cs typeface="Tw Cen MT"/>
                  </a:rPr>
                  <a:t>ebay: 8734</a:t>
                </a:r>
              </a:p>
            </p:txBody>
          </p:sp>
        </p:grpSp>
      </p:grpSp>
      <p:sp>
        <p:nvSpPr>
          <p:cNvPr id="58385" name="Text Box 56"/>
          <p:cNvSpPr txBox="1">
            <a:spLocks noChangeArrowheads="1"/>
          </p:cNvSpPr>
          <p:nvPr/>
        </p:nvSpPr>
        <p:spPr bwMode="auto">
          <a:xfrm>
            <a:off x="200025" y="4484688"/>
            <a:ext cx="16086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Tw Cen MT"/>
                <a:cs typeface="Tw Cen MT"/>
              </a:rPr>
              <a:t>one week later:</a:t>
            </a:r>
          </a:p>
        </p:txBody>
      </p:sp>
    </p:spTree>
    <p:extLst>
      <p:ext uri="{BB962C8B-B14F-4D97-AF65-F5344CB8AC3E}">
        <p14:creationId xmlns:p14="http://schemas.microsoft.com/office/powerpoint/2010/main" val="3935935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Cookies (continued)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77963"/>
            <a:ext cx="3810000" cy="2613025"/>
          </a:xfrm>
        </p:spPr>
        <p:txBody>
          <a:bodyPr>
            <a:normAutofit/>
          </a:bodyPr>
          <a:lstStyle/>
          <a:p>
            <a:pPr eaLnBrk="1" hangingPunct="1">
              <a:buFont typeface="Wingdings" charset="0"/>
              <a:buNone/>
            </a:pP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What cookies can bring:</a:t>
            </a:r>
          </a:p>
          <a:p>
            <a:pPr eaLnBrk="1" hangingPunct="1"/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authorization</a:t>
            </a:r>
          </a:p>
          <a:p>
            <a:pPr eaLnBrk="1" hangingPunct="1"/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shopping carts</a:t>
            </a:r>
          </a:p>
          <a:p>
            <a:pPr eaLnBrk="1" hangingPunct="1"/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recommendations</a:t>
            </a:r>
          </a:p>
          <a:p>
            <a:pPr eaLnBrk="1" hangingPunct="1"/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user session state (Web e-mail)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4911725" y="1411288"/>
            <a:ext cx="3810000" cy="223361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Cookies and privacy: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cookies permit sites to learn a lot about you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you may supply name and e-mail to sites</a:t>
            </a:r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7321550" y="1177925"/>
            <a:ext cx="796925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u="none">
                <a:latin typeface="Comic Sans MS" charset="0"/>
              </a:rPr>
              <a:t>aside</a:t>
            </a:r>
            <a:endParaRPr lang="en-US" sz="1600" u="none">
              <a:latin typeface="Times New Roman" charset="0"/>
            </a:endParaRPr>
          </a:p>
        </p:txBody>
      </p:sp>
      <p:sp>
        <p:nvSpPr>
          <p:cNvPr id="59399" name="Rectangle 6"/>
          <p:cNvSpPr>
            <a:spLocks noChangeArrowheads="1"/>
          </p:cNvSpPr>
          <p:nvPr/>
        </p:nvSpPr>
        <p:spPr bwMode="auto">
          <a:xfrm>
            <a:off x="411163" y="4090988"/>
            <a:ext cx="57023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en-US" sz="2000" dirty="0">
                <a:solidFill>
                  <a:srgbClr val="000000"/>
                </a:solidFill>
                <a:latin typeface="Tw Cen MT"/>
                <a:cs typeface="Tw Cen MT"/>
              </a:rPr>
              <a:t>How to keep “state”: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protocol endpoints: maintain state at sender/receiver over multiple transactions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cookies: http messages carry state</a:t>
            </a:r>
          </a:p>
        </p:txBody>
      </p:sp>
    </p:spTree>
    <p:extLst>
      <p:ext uri="{BB962C8B-B14F-4D97-AF65-F5344CB8AC3E}">
        <p14:creationId xmlns:p14="http://schemas.microsoft.com/office/powerpoint/2010/main" val="3706034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Web Caches (</a:t>
            </a:r>
            <a:r>
              <a:rPr lang="en-US" i="1" dirty="0">
                <a:latin typeface="Tw Cen MT"/>
                <a:ea typeface="ＭＳ Ｐゴシック" charset="0"/>
                <a:cs typeface="Tw Cen MT"/>
              </a:rPr>
              <a:t>proxy server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)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0422" name="Rectangle 3"/>
          <p:cNvSpPr>
            <a:spLocks noChangeArrowheads="1"/>
          </p:cNvSpPr>
          <p:nvPr/>
        </p:nvSpPr>
        <p:spPr bwMode="auto">
          <a:xfrm>
            <a:off x="457200" y="2209800"/>
            <a:ext cx="3581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utilizador parametriza o browser para usar o </a:t>
            </a:r>
            <a:r>
              <a:rPr lang="pt-PT" sz="2000" u="none" dirty="0" err="1">
                <a:latin typeface="Tw Cen MT"/>
                <a:cs typeface="Tw Cen MT"/>
              </a:rPr>
              <a:t>proxy</a:t>
            </a: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browser envia os pedidos para o </a:t>
            </a:r>
            <a:r>
              <a:rPr lang="pt-PT" sz="2000" i="1" u="none" dirty="0" err="1">
                <a:latin typeface="Tw Cen MT"/>
                <a:cs typeface="Tw Cen MT"/>
              </a:rPr>
              <a:t>proxy</a:t>
            </a:r>
            <a:endParaRPr lang="pt-PT" sz="20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Se o objecto está na cache do </a:t>
            </a:r>
            <a:r>
              <a:rPr lang="pt-PT" sz="1800" i="1" u="none" dirty="0" err="1">
                <a:latin typeface="Tw Cen MT"/>
                <a:cs typeface="Tw Cen MT"/>
              </a:rPr>
              <a:t>proxy</a:t>
            </a:r>
            <a:r>
              <a:rPr lang="pt-PT" sz="1800" u="none" dirty="0">
                <a:latin typeface="Tw Cen MT"/>
                <a:cs typeface="Tw Cen MT"/>
              </a:rPr>
              <a:t> este envia a cópia </a:t>
            </a:r>
            <a:r>
              <a:rPr lang="pt-PT" sz="1800" i="1" u="none" dirty="0" err="1">
                <a:latin typeface="Tw Cen MT"/>
                <a:cs typeface="Tw Cen MT"/>
              </a:rPr>
              <a:t>cached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Senão, vai buscar o objecto ao servidor Web, faz </a:t>
            </a:r>
            <a:r>
              <a:rPr lang="pt-PT" sz="1800" i="1" u="none" dirty="0" err="1">
                <a:latin typeface="Tw Cen MT"/>
                <a:cs typeface="Tw Cen MT"/>
              </a:rPr>
              <a:t>caching</a:t>
            </a:r>
            <a:r>
              <a:rPr lang="pt-PT" sz="1800" u="none" dirty="0">
                <a:latin typeface="Tw Cen MT"/>
                <a:cs typeface="Tw Cen MT"/>
              </a:rPr>
              <a:t> dele e responde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60423" name="Rectangle 4"/>
          <p:cNvSpPr>
            <a:spLocks noChangeArrowheads="1"/>
          </p:cNvSpPr>
          <p:nvPr/>
        </p:nvSpPr>
        <p:spPr bwMode="auto">
          <a:xfrm>
            <a:off x="914400" y="1524000"/>
            <a:ext cx="759142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Objectivo: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>
                <a:latin typeface="Tw Cen MT"/>
                <a:cs typeface="Tw Cen MT"/>
              </a:rPr>
              <a:t>satisfazer o pedido do cliente sem envolver o servidor Web</a:t>
            </a:r>
            <a:endParaRPr lang="pt-PT" sz="2000" u="none" dirty="0">
              <a:latin typeface="Tw Cen MT"/>
              <a:cs typeface="Tw Cen MT"/>
            </a:endParaRP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4411663" y="2825750"/>
          <a:ext cx="4746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2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2825750"/>
                        <a:ext cx="4746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4" name="Text Box 6"/>
          <p:cNvSpPr txBox="1">
            <a:spLocks noChangeArrowheads="1"/>
          </p:cNvSpPr>
          <p:nvPr/>
        </p:nvSpPr>
        <p:spPr bwMode="auto">
          <a:xfrm>
            <a:off x="4171950" y="3272667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 dirty="0" err="1">
                <a:latin typeface="Comic Sans MS" charset="0"/>
              </a:rPr>
              <a:t>client</a:t>
            </a:r>
            <a:endParaRPr lang="pt-PT" u="none" dirty="0">
              <a:latin typeface="Times New Roman" charset="0"/>
            </a:endParaRP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4476750" y="4695825"/>
          <a:ext cx="47466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3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4695825"/>
                        <a:ext cx="474663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6194425" y="2695575"/>
            <a:ext cx="954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Comic Sans MS" charset="0"/>
              </a:rPr>
              <a:t>Proxy</a:t>
            </a:r>
          </a:p>
          <a:p>
            <a:pPr algn="ctr"/>
            <a:r>
              <a:rPr lang="pt-PT" sz="2000" u="none">
                <a:latin typeface="Comic Sans MS" charset="0"/>
              </a:rPr>
              <a:t>server</a:t>
            </a:r>
            <a:endParaRPr lang="pt-PT" u="none">
              <a:latin typeface="Times New Roman" charset="0"/>
            </a:endParaRPr>
          </a:p>
        </p:txBody>
      </p:sp>
      <p:grpSp>
        <p:nvGrpSpPr>
          <p:cNvPr id="60426" name="Group 9"/>
          <p:cNvGrpSpPr>
            <a:grpSpLocks/>
          </p:cNvGrpSpPr>
          <p:nvPr/>
        </p:nvGrpSpPr>
        <p:grpSpPr bwMode="auto">
          <a:xfrm>
            <a:off x="6457950" y="3481388"/>
            <a:ext cx="317500" cy="654050"/>
            <a:chOff x="4180" y="783"/>
            <a:chExt cx="150" cy="307"/>
          </a:xfrm>
        </p:grpSpPr>
        <p:sp>
          <p:nvSpPr>
            <p:cNvPr id="60464" name="AutoShape 1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5" name="Rectangle 1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6" name="Rectangle 1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7" name="AutoShape 1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8" name="Line 1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9" name="Line 1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70" name="Rectangle 1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71" name="Rectangle 1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427" name="Line 18"/>
          <p:cNvSpPr>
            <a:spLocks noChangeShapeType="1"/>
          </p:cNvSpPr>
          <p:nvPr/>
        </p:nvSpPr>
        <p:spPr bwMode="auto">
          <a:xfrm>
            <a:off x="4973638" y="3114675"/>
            <a:ext cx="1312862" cy="587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9"/>
          <p:cNvSpPr>
            <a:spLocks noChangeShapeType="1"/>
          </p:cNvSpPr>
          <p:nvPr/>
        </p:nvSpPr>
        <p:spPr bwMode="auto">
          <a:xfrm flipH="1" flipV="1">
            <a:off x="5011738" y="3252788"/>
            <a:ext cx="1241425" cy="552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20"/>
          <p:cNvSpPr>
            <a:spLocks noChangeShapeType="1"/>
          </p:cNvSpPr>
          <p:nvPr/>
        </p:nvSpPr>
        <p:spPr bwMode="auto">
          <a:xfrm flipV="1">
            <a:off x="4967288" y="4024313"/>
            <a:ext cx="1287462" cy="6683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21"/>
          <p:cNvSpPr>
            <a:spLocks noChangeShapeType="1"/>
          </p:cNvSpPr>
          <p:nvPr/>
        </p:nvSpPr>
        <p:spPr bwMode="auto">
          <a:xfrm flipH="1">
            <a:off x="5018088" y="4114800"/>
            <a:ext cx="1289050" cy="6905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Text Box 22"/>
          <p:cNvSpPr txBox="1">
            <a:spLocks noChangeArrowheads="1"/>
          </p:cNvSpPr>
          <p:nvPr/>
        </p:nvSpPr>
        <p:spPr bwMode="auto">
          <a:xfrm>
            <a:off x="4259263" y="5118422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 dirty="0" err="1">
                <a:latin typeface="Comic Sans MS" charset="0"/>
              </a:rPr>
              <a:t>client</a:t>
            </a:r>
            <a:endParaRPr lang="pt-PT" u="none" dirty="0">
              <a:latin typeface="Times New Roman" charset="0"/>
            </a:endParaRPr>
          </a:p>
        </p:txBody>
      </p:sp>
      <p:sp>
        <p:nvSpPr>
          <p:cNvPr id="60432" name="Text Box 23"/>
          <p:cNvSpPr txBox="1">
            <a:spLocks noChangeArrowheads="1"/>
          </p:cNvSpPr>
          <p:nvPr/>
        </p:nvSpPr>
        <p:spPr bwMode="auto">
          <a:xfrm rot="1422049">
            <a:off x="5020799" y="3038475"/>
            <a:ext cx="1389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pt-PT" u="none">
              <a:latin typeface="Times New Roman" charset="0"/>
            </a:endParaRPr>
          </a:p>
        </p:txBody>
      </p:sp>
      <p:sp>
        <p:nvSpPr>
          <p:cNvPr id="60433" name="Text Box 24"/>
          <p:cNvSpPr txBox="1">
            <a:spLocks noChangeArrowheads="1"/>
          </p:cNvSpPr>
          <p:nvPr/>
        </p:nvSpPr>
        <p:spPr bwMode="auto">
          <a:xfrm rot="-1692639">
            <a:off x="4772025" y="4048125"/>
            <a:ext cx="1389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pt-PT" u="none">
              <a:latin typeface="Times New Roman" charset="0"/>
            </a:endParaRPr>
          </a:p>
        </p:txBody>
      </p:sp>
      <p:sp>
        <p:nvSpPr>
          <p:cNvPr id="60434" name="Text Box 25"/>
          <p:cNvSpPr txBox="1">
            <a:spLocks noChangeArrowheads="1"/>
          </p:cNvSpPr>
          <p:nvPr/>
        </p:nvSpPr>
        <p:spPr bwMode="auto">
          <a:xfrm rot="1411598">
            <a:off x="4791075" y="3455988"/>
            <a:ext cx="150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pt-PT" u="none">
              <a:latin typeface="Times New Roman" charset="0"/>
            </a:endParaRPr>
          </a:p>
        </p:txBody>
      </p:sp>
      <p:sp>
        <p:nvSpPr>
          <p:cNvPr id="60435" name="Text Box 26"/>
          <p:cNvSpPr txBox="1">
            <a:spLocks noChangeArrowheads="1"/>
          </p:cNvSpPr>
          <p:nvPr/>
        </p:nvSpPr>
        <p:spPr bwMode="auto">
          <a:xfrm rot="-1737783">
            <a:off x="4970463" y="4364038"/>
            <a:ext cx="150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pt-PT" u="none">
              <a:latin typeface="Times New Roman" charset="0"/>
            </a:endParaRPr>
          </a:p>
        </p:txBody>
      </p:sp>
      <p:grpSp>
        <p:nvGrpSpPr>
          <p:cNvPr id="60436" name="Group 27"/>
          <p:cNvGrpSpPr>
            <a:grpSpLocks/>
          </p:cNvGrpSpPr>
          <p:nvPr/>
        </p:nvGrpSpPr>
        <p:grpSpPr bwMode="auto">
          <a:xfrm>
            <a:off x="8382000" y="2690813"/>
            <a:ext cx="317500" cy="654050"/>
            <a:chOff x="4180" y="783"/>
            <a:chExt cx="150" cy="307"/>
          </a:xfrm>
        </p:grpSpPr>
        <p:sp>
          <p:nvSpPr>
            <p:cNvPr id="60456" name="AutoShape 2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7" name="Rectangle 2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8" name="Rectangle 3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9" name="AutoShape 3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0" name="Line 3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1" name="Line 3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2" name="Rectangle 3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63" name="Rectangle 3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0437" name="Group 36"/>
          <p:cNvGrpSpPr>
            <a:grpSpLocks/>
          </p:cNvGrpSpPr>
          <p:nvPr/>
        </p:nvGrpSpPr>
        <p:grpSpPr bwMode="auto">
          <a:xfrm>
            <a:off x="8382000" y="4595813"/>
            <a:ext cx="317500" cy="654050"/>
            <a:chOff x="4180" y="783"/>
            <a:chExt cx="150" cy="307"/>
          </a:xfrm>
        </p:grpSpPr>
        <p:sp>
          <p:nvSpPr>
            <p:cNvPr id="60448" name="AutoShape 3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9" name="Rectangle 3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0" name="Rectangle 3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1" name="AutoShape 4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2" name="Line 4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3" name="Line 4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4" name="Rectangle 4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5" name="Rectangle 4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438" name="Line 45"/>
          <p:cNvSpPr>
            <a:spLocks noChangeShapeType="1"/>
          </p:cNvSpPr>
          <p:nvPr/>
        </p:nvSpPr>
        <p:spPr bwMode="auto">
          <a:xfrm flipV="1">
            <a:off x="6900863" y="3024188"/>
            <a:ext cx="1287462" cy="6683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9" name="Line 46"/>
          <p:cNvSpPr>
            <a:spLocks noChangeShapeType="1"/>
          </p:cNvSpPr>
          <p:nvPr/>
        </p:nvSpPr>
        <p:spPr bwMode="auto">
          <a:xfrm flipH="1">
            <a:off x="6951663" y="3114675"/>
            <a:ext cx="1289050" cy="6905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0" name="Text Box 47"/>
          <p:cNvSpPr txBox="1">
            <a:spLocks noChangeArrowheads="1"/>
          </p:cNvSpPr>
          <p:nvPr/>
        </p:nvSpPr>
        <p:spPr bwMode="auto">
          <a:xfrm rot="-1692639">
            <a:off x="6705600" y="3048000"/>
            <a:ext cx="1389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pt-PT" u="none">
              <a:latin typeface="Times New Roman" charset="0"/>
            </a:endParaRPr>
          </a:p>
        </p:txBody>
      </p:sp>
      <p:sp>
        <p:nvSpPr>
          <p:cNvPr id="60441" name="Text Box 48"/>
          <p:cNvSpPr txBox="1">
            <a:spLocks noChangeArrowheads="1"/>
          </p:cNvSpPr>
          <p:nvPr/>
        </p:nvSpPr>
        <p:spPr bwMode="auto">
          <a:xfrm rot="-1737783">
            <a:off x="6904038" y="3363913"/>
            <a:ext cx="150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pt-PT" u="none">
              <a:latin typeface="Times New Roman" charset="0"/>
            </a:endParaRPr>
          </a:p>
        </p:txBody>
      </p:sp>
      <p:sp>
        <p:nvSpPr>
          <p:cNvPr id="60442" name="Line 49"/>
          <p:cNvSpPr>
            <a:spLocks noChangeShapeType="1"/>
          </p:cNvSpPr>
          <p:nvPr/>
        </p:nvSpPr>
        <p:spPr bwMode="auto">
          <a:xfrm>
            <a:off x="6859588" y="4176713"/>
            <a:ext cx="1312862" cy="587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3" name="Line 50"/>
          <p:cNvSpPr>
            <a:spLocks noChangeShapeType="1"/>
          </p:cNvSpPr>
          <p:nvPr/>
        </p:nvSpPr>
        <p:spPr bwMode="auto">
          <a:xfrm flipH="1" flipV="1">
            <a:off x="6897688" y="4310063"/>
            <a:ext cx="1241425" cy="552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4" name="Text Box 51"/>
          <p:cNvSpPr txBox="1">
            <a:spLocks noChangeArrowheads="1"/>
          </p:cNvSpPr>
          <p:nvPr/>
        </p:nvSpPr>
        <p:spPr bwMode="auto">
          <a:xfrm rot="1422049">
            <a:off x="6869113" y="4202113"/>
            <a:ext cx="1389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pt-PT" u="none">
              <a:latin typeface="Times New Roman" charset="0"/>
            </a:endParaRPr>
          </a:p>
        </p:txBody>
      </p:sp>
      <p:sp>
        <p:nvSpPr>
          <p:cNvPr id="60445" name="Text Box 52"/>
          <p:cNvSpPr txBox="1">
            <a:spLocks noChangeArrowheads="1"/>
          </p:cNvSpPr>
          <p:nvPr/>
        </p:nvSpPr>
        <p:spPr bwMode="auto">
          <a:xfrm rot="1411598">
            <a:off x="6677025" y="4570413"/>
            <a:ext cx="150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pt-PT" u="none">
              <a:latin typeface="Times New Roman" charset="0"/>
            </a:endParaRPr>
          </a:p>
        </p:txBody>
      </p:sp>
      <p:sp>
        <p:nvSpPr>
          <p:cNvPr id="60446" name="Text Box 53"/>
          <p:cNvSpPr txBox="1">
            <a:spLocks noChangeArrowheads="1"/>
          </p:cNvSpPr>
          <p:nvPr/>
        </p:nvSpPr>
        <p:spPr bwMode="auto">
          <a:xfrm>
            <a:off x="8061325" y="5372100"/>
            <a:ext cx="8001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latin typeface="Comic Sans MS" charset="0"/>
              </a:rPr>
              <a:t>origin </a:t>
            </a:r>
          </a:p>
          <a:p>
            <a:pPr algn="ctr"/>
            <a:r>
              <a:rPr lang="pt-PT" sz="1600" u="none">
                <a:latin typeface="Comic Sans MS" charset="0"/>
              </a:rPr>
              <a:t>server</a:t>
            </a:r>
            <a:endParaRPr lang="pt-PT" u="none">
              <a:latin typeface="Times New Roman" charset="0"/>
            </a:endParaRPr>
          </a:p>
        </p:txBody>
      </p:sp>
      <p:sp>
        <p:nvSpPr>
          <p:cNvPr id="60447" name="Text Box 54"/>
          <p:cNvSpPr txBox="1">
            <a:spLocks noChangeArrowheads="1"/>
          </p:cNvSpPr>
          <p:nvPr/>
        </p:nvSpPr>
        <p:spPr bwMode="auto">
          <a:xfrm>
            <a:off x="8089900" y="2038350"/>
            <a:ext cx="8001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>
                <a:latin typeface="Comic Sans MS" charset="0"/>
              </a:rPr>
              <a:t>origin </a:t>
            </a:r>
          </a:p>
          <a:p>
            <a:pPr algn="ctr"/>
            <a:r>
              <a:rPr lang="pt-PT" sz="1600" u="none">
                <a:latin typeface="Comic Sans MS" charset="0"/>
              </a:rPr>
              <a:t>server</a:t>
            </a:r>
            <a:endParaRPr lang="pt-PT" u="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668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7" name="Line 2"/>
          <p:cNvSpPr>
            <a:spLocks noChangeShapeType="1"/>
          </p:cNvSpPr>
          <p:nvPr/>
        </p:nvSpPr>
        <p:spPr bwMode="auto">
          <a:xfrm>
            <a:off x="5238750" y="2520950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20701" y="1379538"/>
            <a:ext cx="3987800" cy="46482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Hip</a:t>
            </a:r>
            <a:r>
              <a:rPr lang="pt-PT" altLang="ja-JP" sz="1800" b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óteses:</a:t>
            </a:r>
            <a:endParaRPr lang="pt-PT" sz="1800" b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Dimens</a:t>
            </a: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média dos </a:t>
            </a:r>
            <a:r>
              <a:rPr lang="pt-PT" altLang="ja-JP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objectos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100.000 bits</a:t>
            </a:r>
          </a:p>
          <a:p>
            <a:pPr eaLnBrk="1" hangingPunct="1">
              <a:lnSpc>
                <a:spcPct val="100000"/>
              </a:lnSpc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</a:t>
            </a: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édia de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15 pedidos /segundo</a:t>
            </a:r>
          </a:p>
          <a:p>
            <a:pPr eaLnBrk="1" hangingPunct="1">
              <a:lnSpc>
                <a:spcPct val="100000"/>
              </a:lnSpc>
            </a:pP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Latência do </a:t>
            </a:r>
            <a:r>
              <a:rPr lang="pt-PT" altLang="ja-JP" sz="1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router</a:t>
            </a: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local a cada site </a:t>
            </a:r>
            <a:r>
              <a:rPr lang="pt-PT" altLang="ja-JP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web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endParaRPr lang="pt-PT" sz="16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pt-PT" sz="1600" b="1" dirty="0" smtClean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6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≈</a:t>
            </a:r>
            <a:r>
              <a:rPr lang="pt-PT" sz="1600" b="1" dirty="0" smtClean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6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2 segundos em m</a:t>
            </a:r>
            <a:r>
              <a:rPr lang="pt-PT" altLang="ja-JP" sz="16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édia = Internet </a:t>
            </a:r>
            <a:r>
              <a:rPr lang="pt-PT" altLang="ja-JP" sz="1600" b="1" dirty="0" err="1" smtClean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endParaRPr lang="pt-PT" altLang="ja-JP" sz="1600" b="1" dirty="0" smtClean="0">
              <a:solidFill>
                <a:srgbClr val="0000FF"/>
              </a:solidFill>
              <a:latin typeface="Tw Cen MT"/>
              <a:ea typeface="ＭＳ Ｐゴシック" charset="0"/>
              <a:cs typeface="Tw Cen MT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Consequ</a:t>
            </a:r>
            <a:r>
              <a:rPr lang="pt-PT" altLang="ja-JP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ências:</a:t>
            </a:r>
            <a:endParaRPr lang="pt-PT" sz="1800" b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Utilizaç</a:t>
            </a: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da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LAN = 15%</a:t>
            </a:r>
          </a:p>
          <a:p>
            <a:pPr eaLnBrk="1" hangingPunct="1">
              <a:lnSpc>
                <a:spcPct val="100000"/>
              </a:lnSpc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Utilizaç</a:t>
            </a: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do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link de acesso = 100%</a:t>
            </a:r>
          </a:p>
          <a:p>
            <a:pPr eaLnBrk="1" hangingPunct="1">
              <a:lnSpc>
                <a:spcPct val="100000"/>
              </a:lnSpc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Lat</a:t>
            </a:r>
            <a:r>
              <a:rPr lang="pt-PT" altLang="ja-JP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ência total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= Internet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+ link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+ LAN </a:t>
            </a:r>
            <a:r>
              <a:rPr lang="pt-PT" sz="16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endParaRPr lang="pt-PT" sz="16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pt-PT" sz="1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≈  </a:t>
            </a:r>
            <a:r>
              <a:rPr lang="pt-PT" sz="16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2 </a:t>
            </a:r>
            <a:r>
              <a:rPr lang="pt-PT" sz="1600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seg</a:t>
            </a:r>
            <a:r>
              <a:rPr lang="pt-PT" sz="16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+ minutos + </a:t>
            </a:r>
            <a:r>
              <a:rPr lang="pt-PT" sz="1600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mili</a:t>
            </a:r>
            <a:r>
              <a:rPr lang="pt-PT" sz="16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segundos</a:t>
            </a:r>
          </a:p>
          <a:p>
            <a:pPr eaLnBrk="1" hangingPunct="1">
              <a:lnSpc>
                <a:spcPct val="100000"/>
              </a:lnSpc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61449" name="Group 5"/>
          <p:cNvGrpSpPr>
            <a:grpSpLocks/>
          </p:cNvGrpSpPr>
          <p:nvPr/>
        </p:nvGrpSpPr>
        <p:grpSpPr bwMode="auto">
          <a:xfrm>
            <a:off x="5049838" y="2143125"/>
            <a:ext cx="184150" cy="542925"/>
            <a:chOff x="4180" y="783"/>
            <a:chExt cx="150" cy="307"/>
          </a:xfrm>
        </p:grpSpPr>
        <p:sp>
          <p:nvSpPr>
            <p:cNvPr id="61533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4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5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6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7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8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9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0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450" name="Group 14"/>
          <p:cNvGrpSpPr>
            <a:grpSpLocks/>
          </p:cNvGrpSpPr>
          <p:nvPr/>
        </p:nvGrpSpPr>
        <p:grpSpPr bwMode="auto">
          <a:xfrm>
            <a:off x="5973763" y="1600200"/>
            <a:ext cx="184150" cy="542925"/>
            <a:chOff x="4180" y="783"/>
            <a:chExt cx="150" cy="307"/>
          </a:xfrm>
        </p:grpSpPr>
        <p:sp>
          <p:nvSpPr>
            <p:cNvPr id="61525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6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7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8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9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0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1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2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451" name="Group 23"/>
          <p:cNvGrpSpPr>
            <a:grpSpLocks/>
          </p:cNvGrpSpPr>
          <p:nvPr/>
        </p:nvGrpSpPr>
        <p:grpSpPr bwMode="auto">
          <a:xfrm>
            <a:off x="6650038" y="1628775"/>
            <a:ext cx="184150" cy="542925"/>
            <a:chOff x="4180" y="783"/>
            <a:chExt cx="150" cy="307"/>
          </a:xfrm>
        </p:grpSpPr>
        <p:sp>
          <p:nvSpPr>
            <p:cNvPr id="61517" name="AutoShape 24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8" name="Rectangle 25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9" name="Rectangle 26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0" name="AutoShape 27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1" name="Line 28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2" name="Line 29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3" name="Rectangle 30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4" name="Rectangle 31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452" name="Group 32"/>
          <p:cNvGrpSpPr>
            <a:grpSpLocks/>
          </p:cNvGrpSpPr>
          <p:nvPr/>
        </p:nvGrpSpPr>
        <p:grpSpPr bwMode="auto">
          <a:xfrm>
            <a:off x="7231063" y="1809750"/>
            <a:ext cx="184150" cy="542925"/>
            <a:chOff x="4180" y="783"/>
            <a:chExt cx="150" cy="307"/>
          </a:xfrm>
        </p:grpSpPr>
        <p:sp>
          <p:nvSpPr>
            <p:cNvPr id="61509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0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1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2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3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4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5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6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453" name="Group 41"/>
          <p:cNvGrpSpPr>
            <a:grpSpLocks/>
          </p:cNvGrpSpPr>
          <p:nvPr/>
        </p:nvGrpSpPr>
        <p:grpSpPr bwMode="auto">
          <a:xfrm>
            <a:off x="7545388" y="2600325"/>
            <a:ext cx="184150" cy="542925"/>
            <a:chOff x="4180" y="783"/>
            <a:chExt cx="150" cy="307"/>
          </a:xfrm>
        </p:grpSpPr>
        <p:sp>
          <p:nvSpPr>
            <p:cNvPr id="61501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2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3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4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5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6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7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8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54" name="Text Box 50"/>
          <p:cNvSpPr txBox="1">
            <a:spLocks noChangeArrowheads="1"/>
          </p:cNvSpPr>
          <p:nvPr/>
        </p:nvSpPr>
        <p:spPr bwMode="auto">
          <a:xfrm>
            <a:off x="7815263" y="1652588"/>
            <a:ext cx="1077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u="none">
                <a:latin typeface="Comic Sans MS" charset="0"/>
              </a:rPr>
              <a:t>origin</a:t>
            </a:r>
          </a:p>
          <a:p>
            <a:pPr algn="r"/>
            <a:r>
              <a:rPr lang="en-US" sz="2000" u="none">
                <a:latin typeface="Comic Sans MS" charset="0"/>
              </a:rPr>
              <a:t>servers</a:t>
            </a:r>
            <a:endParaRPr lang="en-US" u="none">
              <a:latin typeface="Times New Roman" charset="0"/>
            </a:endParaRPr>
          </a:p>
        </p:txBody>
      </p:sp>
      <p:sp>
        <p:nvSpPr>
          <p:cNvPr id="61455" name="Line 51"/>
          <p:cNvSpPr>
            <a:spLocks noChangeShapeType="1"/>
          </p:cNvSpPr>
          <p:nvPr/>
        </p:nvSpPr>
        <p:spPr bwMode="auto">
          <a:xfrm>
            <a:off x="6048375" y="2139950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52"/>
          <p:cNvSpPr>
            <a:spLocks noChangeShapeType="1"/>
          </p:cNvSpPr>
          <p:nvPr/>
        </p:nvSpPr>
        <p:spPr bwMode="auto">
          <a:xfrm flipH="1">
            <a:off x="6677025" y="2178050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53"/>
          <p:cNvSpPr>
            <a:spLocks noChangeShapeType="1"/>
          </p:cNvSpPr>
          <p:nvPr/>
        </p:nvSpPr>
        <p:spPr bwMode="auto">
          <a:xfrm flipH="1">
            <a:off x="7134225" y="2339975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54"/>
          <p:cNvSpPr>
            <a:spLocks noChangeShapeType="1"/>
          </p:cNvSpPr>
          <p:nvPr/>
        </p:nvSpPr>
        <p:spPr bwMode="auto">
          <a:xfrm flipH="1" flipV="1">
            <a:off x="7296150" y="3101975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Freeform 55"/>
          <p:cNvSpPr>
            <a:spLocks/>
          </p:cNvSpPr>
          <p:nvPr/>
        </p:nvSpPr>
        <p:spPr bwMode="auto">
          <a:xfrm>
            <a:off x="5334000" y="2133600"/>
            <a:ext cx="2174875" cy="1581150"/>
          </a:xfrm>
          <a:custGeom>
            <a:avLst/>
            <a:gdLst>
              <a:gd name="T0" fmla="*/ 27504 w 2135"/>
              <a:gd name="T1" fmla="*/ 620283 h 1662"/>
              <a:gd name="T2" fmla="*/ 106961 w 2135"/>
              <a:gd name="T3" fmla="*/ 72303 h 1662"/>
              <a:gd name="T4" fmla="*/ 669271 w 2135"/>
              <a:gd name="T5" fmla="*/ 186465 h 1662"/>
              <a:gd name="T6" fmla="*/ 1231580 w 2135"/>
              <a:gd name="T7" fmla="*/ 95135 h 1662"/>
              <a:gd name="T8" fmla="*/ 2038372 w 2135"/>
              <a:gd name="T9" fmla="*/ 386250 h 1662"/>
              <a:gd name="T10" fmla="*/ 2050596 w 2135"/>
              <a:gd name="T11" fmla="*/ 1088349 h 1662"/>
              <a:gd name="T12" fmla="*/ 1610528 w 2135"/>
              <a:gd name="T13" fmla="*/ 1522166 h 1662"/>
              <a:gd name="T14" fmla="*/ 828184 w 2135"/>
              <a:gd name="T15" fmla="*/ 1442252 h 1662"/>
              <a:gd name="T16" fmla="*/ 510357 w 2135"/>
              <a:gd name="T17" fmla="*/ 1208219 h 1662"/>
              <a:gd name="T18" fmla="*/ 186418 w 2135"/>
              <a:gd name="T19" fmla="*/ 1014143 h 1662"/>
              <a:gd name="T20" fmla="*/ 27504 w 2135"/>
              <a:gd name="T21" fmla="*/ 620283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60" name="Group 56"/>
          <p:cNvGrpSpPr>
            <a:grpSpLocks/>
          </p:cNvGrpSpPr>
          <p:nvPr/>
        </p:nvGrpSpPr>
        <p:grpSpPr bwMode="auto">
          <a:xfrm>
            <a:off x="6316663" y="3335338"/>
            <a:ext cx="501650" cy="233362"/>
            <a:chOff x="3600" y="219"/>
            <a:chExt cx="360" cy="175"/>
          </a:xfrm>
        </p:grpSpPr>
        <p:sp>
          <p:nvSpPr>
            <p:cNvPr id="61488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9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0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1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1492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493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1498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99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00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494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1495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96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97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1461" name="Text Box 70"/>
          <p:cNvSpPr txBox="1">
            <a:spLocks noChangeArrowheads="1"/>
          </p:cNvSpPr>
          <p:nvPr/>
        </p:nvSpPr>
        <p:spPr bwMode="auto">
          <a:xfrm>
            <a:off x="5767388" y="2443163"/>
            <a:ext cx="10810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Comic Sans MS" charset="0"/>
              </a:rPr>
              <a:t>public</a:t>
            </a:r>
          </a:p>
          <a:p>
            <a:pPr algn="ctr"/>
            <a:r>
              <a:rPr lang="en-US" sz="1600" u="none">
                <a:latin typeface="Comic Sans MS" charset="0"/>
              </a:rPr>
              <a:t> Internet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1462" name="Freeform 71"/>
          <p:cNvSpPr>
            <a:spLocks/>
          </p:cNvSpPr>
          <p:nvPr/>
        </p:nvSpPr>
        <p:spPr bwMode="auto">
          <a:xfrm>
            <a:off x="4903788" y="4503738"/>
            <a:ext cx="2965450" cy="1390650"/>
          </a:xfrm>
          <a:custGeom>
            <a:avLst/>
            <a:gdLst>
              <a:gd name="T0" fmla="*/ 49213 w 1868"/>
              <a:gd name="T1" fmla="*/ 519113 h 876"/>
              <a:gd name="T2" fmla="*/ 163513 w 1868"/>
              <a:gd name="T3" fmla="*/ 217488 h 876"/>
              <a:gd name="T4" fmla="*/ 1030288 w 1868"/>
              <a:gd name="T5" fmla="*/ 26988 h 876"/>
              <a:gd name="T6" fmla="*/ 1811338 w 1868"/>
              <a:gd name="T7" fmla="*/ 55563 h 876"/>
              <a:gd name="T8" fmla="*/ 2798763 w 1868"/>
              <a:gd name="T9" fmla="*/ 192088 h 876"/>
              <a:gd name="T10" fmla="*/ 2816225 w 1868"/>
              <a:gd name="T11" fmla="*/ 1176338 h 876"/>
              <a:gd name="T12" fmla="*/ 2173288 w 1868"/>
              <a:gd name="T13" fmla="*/ 1341438 h 876"/>
              <a:gd name="T14" fmla="*/ 1239838 w 1868"/>
              <a:gd name="T15" fmla="*/ 1350963 h 876"/>
              <a:gd name="T16" fmla="*/ 709613 w 1868"/>
              <a:gd name="T17" fmla="*/ 1344613 h 876"/>
              <a:gd name="T18" fmla="*/ 266700 w 1868"/>
              <a:gd name="T19" fmla="*/ 1073150 h 876"/>
              <a:gd name="T20" fmla="*/ 49213 w 1868"/>
              <a:gd name="T21" fmla="*/ 519113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151438" y="52482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38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52482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656263" y="52482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39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3" y="52482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6189663" y="5238750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0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5238750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6704013" y="52482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41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013" y="52482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3" name="Line 76"/>
          <p:cNvSpPr>
            <a:spLocks noChangeShapeType="1"/>
          </p:cNvSpPr>
          <p:nvPr/>
        </p:nvSpPr>
        <p:spPr bwMode="auto">
          <a:xfrm flipV="1">
            <a:off x="5343525" y="5037138"/>
            <a:ext cx="1557338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4" name="Line 77"/>
          <p:cNvSpPr>
            <a:spLocks noChangeShapeType="1"/>
          </p:cNvSpPr>
          <p:nvPr/>
        </p:nvSpPr>
        <p:spPr bwMode="auto">
          <a:xfrm>
            <a:off x="5353050" y="5049838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5" name="Line 78"/>
          <p:cNvSpPr>
            <a:spLocks noChangeShapeType="1"/>
          </p:cNvSpPr>
          <p:nvPr/>
        </p:nvSpPr>
        <p:spPr bwMode="auto">
          <a:xfrm>
            <a:off x="5862638" y="5059363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6" name="Line 79"/>
          <p:cNvSpPr>
            <a:spLocks noChangeShapeType="1"/>
          </p:cNvSpPr>
          <p:nvPr/>
        </p:nvSpPr>
        <p:spPr bwMode="auto">
          <a:xfrm>
            <a:off x="6400800" y="5054600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7" name="Line 80"/>
          <p:cNvSpPr>
            <a:spLocks noChangeShapeType="1"/>
          </p:cNvSpPr>
          <p:nvPr/>
        </p:nvSpPr>
        <p:spPr bwMode="auto">
          <a:xfrm>
            <a:off x="6900863" y="5054600"/>
            <a:ext cx="0" cy="223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68" name="Group 81"/>
          <p:cNvGrpSpPr>
            <a:grpSpLocks/>
          </p:cNvGrpSpPr>
          <p:nvPr/>
        </p:nvGrpSpPr>
        <p:grpSpPr bwMode="auto">
          <a:xfrm>
            <a:off x="6316663" y="4625975"/>
            <a:ext cx="501650" cy="233363"/>
            <a:chOff x="3600" y="219"/>
            <a:chExt cx="360" cy="175"/>
          </a:xfrm>
        </p:grpSpPr>
        <p:sp>
          <p:nvSpPr>
            <p:cNvPr id="61475" name="Oval 8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6" name="Line 8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7" name="Line 8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8" name="Rectangle 8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1479" name="Oval 8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480" name="Group 8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1485" name="Line 8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86" name="Line 8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87" name="Line 9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481" name="Group 9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1482" name="Line 9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83" name="Line 9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84" name="Line 9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1469" name="Line 95"/>
          <p:cNvSpPr>
            <a:spLocks noChangeShapeType="1"/>
          </p:cNvSpPr>
          <p:nvPr/>
        </p:nvSpPr>
        <p:spPr bwMode="auto">
          <a:xfrm>
            <a:off x="6562725" y="3578225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0" name="Line 96"/>
          <p:cNvSpPr>
            <a:spLocks noChangeShapeType="1"/>
          </p:cNvSpPr>
          <p:nvPr/>
        </p:nvSpPr>
        <p:spPr bwMode="auto">
          <a:xfrm>
            <a:off x="6567488" y="4864100"/>
            <a:ext cx="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1" name="Text Box 97"/>
          <p:cNvSpPr txBox="1">
            <a:spLocks noChangeArrowheads="1"/>
          </p:cNvSpPr>
          <p:nvPr/>
        </p:nvSpPr>
        <p:spPr bwMode="auto">
          <a:xfrm>
            <a:off x="4867275" y="4391025"/>
            <a:ext cx="1325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Comic Sans MS" charset="0"/>
              </a:rPr>
              <a:t>institutional</a:t>
            </a:r>
          </a:p>
          <a:p>
            <a:pPr algn="ctr"/>
            <a:r>
              <a:rPr lang="en-US" sz="1600" u="none">
                <a:latin typeface="Comic Sans MS" charset="0"/>
              </a:rPr>
              <a:t>network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1472" name="Text Box 98"/>
          <p:cNvSpPr txBox="1">
            <a:spLocks noChangeArrowheads="1"/>
          </p:cNvSpPr>
          <p:nvPr/>
        </p:nvSpPr>
        <p:spPr bwMode="auto">
          <a:xfrm>
            <a:off x="6802438" y="4738688"/>
            <a:ext cx="1450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Comic Sans MS" charset="0"/>
              </a:rPr>
              <a:t>10 Mbps LAN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1473" name="Text Box 99"/>
          <p:cNvSpPr txBox="1">
            <a:spLocks noChangeArrowheads="1"/>
          </p:cNvSpPr>
          <p:nvPr/>
        </p:nvSpPr>
        <p:spPr bwMode="auto">
          <a:xfrm>
            <a:off x="6564313" y="3767138"/>
            <a:ext cx="11953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Comic Sans MS" charset="0"/>
              </a:rPr>
              <a:t>1.5 Mbps </a:t>
            </a:r>
          </a:p>
          <a:p>
            <a:r>
              <a:rPr lang="en-US" sz="1600" u="none">
                <a:latin typeface="Comic Sans MS" charset="0"/>
              </a:rPr>
              <a:t>access link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1474" name="Rectangle 10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9040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Alternativas de acesso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à Internet</a:t>
            </a:r>
            <a:endParaRPr lang="en-US" dirty="0">
              <a:latin typeface="Tw Cen MT"/>
              <a:ea typeface="ヒラギノ角ゴ Pro W3" charset="0"/>
              <a:cs typeface="Tw Cen MT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4643438" y="3571875"/>
            <a:ext cx="1492250" cy="7080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b="1" u="none" dirty="0">
                <a:solidFill>
                  <a:srgbClr val="C00000"/>
                </a:solidFill>
                <a:latin typeface="Tw Cen MT" charset="0"/>
                <a:cs typeface="Tw Cen MT" charset="0"/>
              </a:rPr>
              <a:t>100%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7689850" y="5143500"/>
            <a:ext cx="1220788" cy="7080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b="1" u="none">
                <a:solidFill>
                  <a:srgbClr val="C00000"/>
                </a:solidFill>
                <a:latin typeface="Tw Cen MT" charset="0"/>
                <a:cs typeface="Tw Cen MT" charset="0"/>
              </a:rPr>
              <a:t>15%</a:t>
            </a:r>
          </a:p>
        </p:txBody>
      </p:sp>
    </p:spTree>
    <p:extLst>
      <p:ext uri="{BB962C8B-B14F-4D97-AF65-F5344CB8AC3E}">
        <p14:creationId xmlns:p14="http://schemas.microsoft.com/office/powerpoint/2010/main" val="100528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1" name="Line 2"/>
          <p:cNvSpPr>
            <a:spLocks noChangeShapeType="1"/>
          </p:cNvSpPr>
          <p:nvPr/>
        </p:nvSpPr>
        <p:spPr bwMode="auto">
          <a:xfrm>
            <a:off x="5238750" y="2597150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1ª soluç</a:t>
            </a:r>
            <a:r>
              <a:rPr lang="pt-PT" altLang="ja-JP" sz="4000" dirty="0">
                <a:latin typeface="Tw Cen MT"/>
                <a:ea typeface="ＭＳ Ｐゴシック" charset="0"/>
                <a:cs typeface="Tw Cen MT"/>
              </a:rPr>
              <a:t>ão possível - link a </a:t>
            </a:r>
            <a:r>
              <a:rPr lang="pt-PT" altLang="ja-JP" sz="4000" dirty="0" smtClean="0">
                <a:latin typeface="Tw Cen MT"/>
                <a:ea typeface="ＭＳ Ｐゴシック" charset="0"/>
                <a:cs typeface="Tw Cen MT"/>
              </a:rPr>
              <a:t>100 </a:t>
            </a:r>
            <a:r>
              <a:rPr lang="pt-PT" altLang="ja-JP" sz="4000" dirty="0">
                <a:latin typeface="Tw Cen MT"/>
                <a:ea typeface="ＭＳ Ｐゴシック" charset="0"/>
                <a:cs typeface="Tw Cen MT"/>
              </a:rPr>
              <a:t>Mbps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247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20700" y="1751013"/>
            <a:ext cx="4646994" cy="4648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2400" b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Consequ</a:t>
            </a:r>
            <a:r>
              <a:rPr lang="pt-PT" altLang="ja-JP" sz="2400" b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ência</a:t>
            </a:r>
            <a:endParaRPr lang="pt-PT" sz="2400" b="1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Utilizaç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ão da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LAN = 15%</a:t>
            </a:r>
          </a:p>
          <a:p>
            <a:pPr eaLnBrk="1" hangingPunct="1"/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Utilizaç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ão do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link = 15%</a:t>
            </a:r>
          </a:p>
          <a:p>
            <a:pPr eaLnBrk="1" hangingPunct="1"/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Lat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ência total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  = Internet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+ link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+ LAN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Font typeface="Wingdings" charset="0"/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 =  2 segundos +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mili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segundos +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mili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smtClean="0">
                <a:latin typeface="Tw Cen MT"/>
                <a:ea typeface="ＭＳ Ｐゴシック" charset="0"/>
                <a:cs typeface="Tw Cen MT"/>
              </a:rPr>
              <a:t>segundos</a:t>
            </a:r>
          </a:p>
          <a:p>
            <a:pPr eaLnBrk="1" hangingPunct="1">
              <a:buFont typeface="Wingdings" charset="0"/>
              <a:buNone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Mas a soluç</a:t>
            </a:r>
            <a:r>
              <a:rPr lang="pt-PT" altLang="ja-JP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ão é cara</a:t>
            </a:r>
            <a:endParaRPr lang="pt-PT" sz="1800" b="1" dirty="0">
              <a:solidFill>
                <a:srgbClr val="0000FF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62474" name="Group 5"/>
          <p:cNvGrpSpPr>
            <a:grpSpLocks/>
          </p:cNvGrpSpPr>
          <p:nvPr/>
        </p:nvGrpSpPr>
        <p:grpSpPr bwMode="auto">
          <a:xfrm>
            <a:off x="5049838" y="2219325"/>
            <a:ext cx="184150" cy="542925"/>
            <a:chOff x="4180" y="783"/>
            <a:chExt cx="150" cy="307"/>
          </a:xfrm>
        </p:grpSpPr>
        <p:sp>
          <p:nvSpPr>
            <p:cNvPr id="62557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8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9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0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1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2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3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4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475" name="Group 14"/>
          <p:cNvGrpSpPr>
            <a:grpSpLocks/>
          </p:cNvGrpSpPr>
          <p:nvPr/>
        </p:nvGrpSpPr>
        <p:grpSpPr bwMode="auto">
          <a:xfrm>
            <a:off x="5973763" y="1676400"/>
            <a:ext cx="184150" cy="542925"/>
            <a:chOff x="4180" y="783"/>
            <a:chExt cx="150" cy="307"/>
          </a:xfrm>
        </p:grpSpPr>
        <p:sp>
          <p:nvSpPr>
            <p:cNvPr id="62549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0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1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2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3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4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5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6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476" name="Group 23"/>
          <p:cNvGrpSpPr>
            <a:grpSpLocks/>
          </p:cNvGrpSpPr>
          <p:nvPr/>
        </p:nvGrpSpPr>
        <p:grpSpPr bwMode="auto">
          <a:xfrm>
            <a:off x="6650038" y="1704975"/>
            <a:ext cx="184150" cy="542925"/>
            <a:chOff x="4180" y="783"/>
            <a:chExt cx="150" cy="307"/>
          </a:xfrm>
        </p:grpSpPr>
        <p:sp>
          <p:nvSpPr>
            <p:cNvPr id="62541" name="AutoShape 24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2" name="Rectangle 25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3" name="Rectangle 26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4" name="AutoShape 27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5" name="Line 28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6" name="Line 29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7" name="Rectangle 30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8" name="Rectangle 31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477" name="Group 32"/>
          <p:cNvGrpSpPr>
            <a:grpSpLocks/>
          </p:cNvGrpSpPr>
          <p:nvPr/>
        </p:nvGrpSpPr>
        <p:grpSpPr bwMode="auto">
          <a:xfrm>
            <a:off x="7231063" y="1885950"/>
            <a:ext cx="184150" cy="542925"/>
            <a:chOff x="4180" y="783"/>
            <a:chExt cx="150" cy="307"/>
          </a:xfrm>
        </p:grpSpPr>
        <p:sp>
          <p:nvSpPr>
            <p:cNvPr id="62533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4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5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6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7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8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9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0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478" name="Group 41"/>
          <p:cNvGrpSpPr>
            <a:grpSpLocks/>
          </p:cNvGrpSpPr>
          <p:nvPr/>
        </p:nvGrpSpPr>
        <p:grpSpPr bwMode="auto">
          <a:xfrm>
            <a:off x="7545388" y="2676525"/>
            <a:ext cx="184150" cy="542925"/>
            <a:chOff x="4180" y="783"/>
            <a:chExt cx="150" cy="307"/>
          </a:xfrm>
        </p:grpSpPr>
        <p:sp>
          <p:nvSpPr>
            <p:cNvPr id="62525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6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7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8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9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0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1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2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479" name="Text Box 50"/>
          <p:cNvSpPr txBox="1">
            <a:spLocks noChangeArrowheads="1"/>
          </p:cNvSpPr>
          <p:nvPr/>
        </p:nvSpPr>
        <p:spPr bwMode="auto">
          <a:xfrm>
            <a:off x="7805738" y="1728788"/>
            <a:ext cx="1077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u="none">
                <a:latin typeface="Comic Sans MS" charset="0"/>
              </a:rPr>
              <a:t>origin</a:t>
            </a:r>
          </a:p>
          <a:p>
            <a:pPr algn="r"/>
            <a:r>
              <a:rPr lang="en-US" sz="2000" u="none">
                <a:latin typeface="Comic Sans MS" charset="0"/>
              </a:rPr>
              <a:t>servers</a:t>
            </a:r>
            <a:endParaRPr lang="en-US" u="none">
              <a:latin typeface="Times New Roman" charset="0"/>
            </a:endParaRPr>
          </a:p>
        </p:txBody>
      </p:sp>
      <p:sp>
        <p:nvSpPr>
          <p:cNvPr id="62480" name="Line 51"/>
          <p:cNvSpPr>
            <a:spLocks noChangeShapeType="1"/>
          </p:cNvSpPr>
          <p:nvPr/>
        </p:nvSpPr>
        <p:spPr bwMode="auto">
          <a:xfrm>
            <a:off x="6048375" y="2216150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52"/>
          <p:cNvSpPr>
            <a:spLocks noChangeShapeType="1"/>
          </p:cNvSpPr>
          <p:nvPr/>
        </p:nvSpPr>
        <p:spPr bwMode="auto">
          <a:xfrm flipH="1">
            <a:off x="6677025" y="2254250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53"/>
          <p:cNvSpPr>
            <a:spLocks noChangeShapeType="1"/>
          </p:cNvSpPr>
          <p:nvPr/>
        </p:nvSpPr>
        <p:spPr bwMode="auto">
          <a:xfrm flipH="1">
            <a:off x="7134225" y="2416175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3" name="Line 54"/>
          <p:cNvSpPr>
            <a:spLocks noChangeShapeType="1"/>
          </p:cNvSpPr>
          <p:nvPr/>
        </p:nvSpPr>
        <p:spPr bwMode="auto">
          <a:xfrm flipH="1" flipV="1">
            <a:off x="7296150" y="3178175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4" name="Freeform 55"/>
          <p:cNvSpPr>
            <a:spLocks/>
          </p:cNvSpPr>
          <p:nvPr/>
        </p:nvSpPr>
        <p:spPr bwMode="auto">
          <a:xfrm>
            <a:off x="5334000" y="2209800"/>
            <a:ext cx="2174875" cy="1581150"/>
          </a:xfrm>
          <a:custGeom>
            <a:avLst/>
            <a:gdLst>
              <a:gd name="T0" fmla="*/ 27504 w 2135"/>
              <a:gd name="T1" fmla="*/ 620283 h 1662"/>
              <a:gd name="T2" fmla="*/ 106961 w 2135"/>
              <a:gd name="T3" fmla="*/ 72303 h 1662"/>
              <a:gd name="T4" fmla="*/ 669271 w 2135"/>
              <a:gd name="T5" fmla="*/ 186465 h 1662"/>
              <a:gd name="T6" fmla="*/ 1231580 w 2135"/>
              <a:gd name="T7" fmla="*/ 95135 h 1662"/>
              <a:gd name="T8" fmla="*/ 2038372 w 2135"/>
              <a:gd name="T9" fmla="*/ 386250 h 1662"/>
              <a:gd name="T10" fmla="*/ 2050596 w 2135"/>
              <a:gd name="T11" fmla="*/ 1088349 h 1662"/>
              <a:gd name="T12" fmla="*/ 1610528 w 2135"/>
              <a:gd name="T13" fmla="*/ 1522166 h 1662"/>
              <a:gd name="T14" fmla="*/ 828184 w 2135"/>
              <a:gd name="T15" fmla="*/ 1442252 h 1662"/>
              <a:gd name="T16" fmla="*/ 510357 w 2135"/>
              <a:gd name="T17" fmla="*/ 1208219 h 1662"/>
              <a:gd name="T18" fmla="*/ 186418 w 2135"/>
              <a:gd name="T19" fmla="*/ 1014143 h 1662"/>
              <a:gd name="T20" fmla="*/ 27504 w 2135"/>
              <a:gd name="T21" fmla="*/ 620283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85" name="Group 56"/>
          <p:cNvGrpSpPr>
            <a:grpSpLocks/>
          </p:cNvGrpSpPr>
          <p:nvPr/>
        </p:nvGrpSpPr>
        <p:grpSpPr bwMode="auto">
          <a:xfrm>
            <a:off x="6316663" y="3411538"/>
            <a:ext cx="501650" cy="233362"/>
            <a:chOff x="3600" y="219"/>
            <a:chExt cx="360" cy="175"/>
          </a:xfrm>
        </p:grpSpPr>
        <p:sp>
          <p:nvSpPr>
            <p:cNvPr id="62512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3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4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5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2516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517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2522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23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24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18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2519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20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21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486" name="Text Box 70"/>
          <p:cNvSpPr txBox="1">
            <a:spLocks noChangeArrowheads="1"/>
          </p:cNvSpPr>
          <p:nvPr/>
        </p:nvSpPr>
        <p:spPr bwMode="auto">
          <a:xfrm>
            <a:off x="5767388" y="2519363"/>
            <a:ext cx="10810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Comic Sans MS" charset="0"/>
              </a:rPr>
              <a:t>public</a:t>
            </a:r>
          </a:p>
          <a:p>
            <a:pPr algn="ctr"/>
            <a:r>
              <a:rPr lang="en-US" sz="1600" u="none">
                <a:latin typeface="Comic Sans MS" charset="0"/>
              </a:rPr>
              <a:t> Internet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2487" name="Freeform 71"/>
          <p:cNvSpPr>
            <a:spLocks/>
          </p:cNvSpPr>
          <p:nvPr/>
        </p:nvSpPr>
        <p:spPr bwMode="auto">
          <a:xfrm>
            <a:off x="4903788" y="4579938"/>
            <a:ext cx="2965450" cy="1390650"/>
          </a:xfrm>
          <a:custGeom>
            <a:avLst/>
            <a:gdLst>
              <a:gd name="T0" fmla="*/ 49213 w 1868"/>
              <a:gd name="T1" fmla="*/ 519113 h 876"/>
              <a:gd name="T2" fmla="*/ 163513 w 1868"/>
              <a:gd name="T3" fmla="*/ 217488 h 876"/>
              <a:gd name="T4" fmla="*/ 1030288 w 1868"/>
              <a:gd name="T5" fmla="*/ 26988 h 876"/>
              <a:gd name="T6" fmla="*/ 1811338 w 1868"/>
              <a:gd name="T7" fmla="*/ 55563 h 876"/>
              <a:gd name="T8" fmla="*/ 2798763 w 1868"/>
              <a:gd name="T9" fmla="*/ 192088 h 876"/>
              <a:gd name="T10" fmla="*/ 2816225 w 1868"/>
              <a:gd name="T11" fmla="*/ 1176338 h 876"/>
              <a:gd name="T12" fmla="*/ 2173288 w 1868"/>
              <a:gd name="T13" fmla="*/ 1341438 h 876"/>
              <a:gd name="T14" fmla="*/ 1239838 w 1868"/>
              <a:gd name="T15" fmla="*/ 1350963 h 876"/>
              <a:gd name="T16" fmla="*/ 709613 w 1868"/>
              <a:gd name="T17" fmla="*/ 1344613 h 876"/>
              <a:gd name="T18" fmla="*/ 266700 w 1868"/>
              <a:gd name="T19" fmla="*/ 1073150 h 876"/>
              <a:gd name="T20" fmla="*/ 49213 w 1868"/>
              <a:gd name="T21" fmla="*/ 519113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151438" y="53244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2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53244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656263" y="53244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3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3" y="53244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6189663" y="5314950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4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5314950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6704013" y="53244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65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013" y="53244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8" name="Line 76"/>
          <p:cNvSpPr>
            <a:spLocks noChangeShapeType="1"/>
          </p:cNvSpPr>
          <p:nvPr/>
        </p:nvSpPr>
        <p:spPr bwMode="auto">
          <a:xfrm flipV="1">
            <a:off x="5343525" y="5113338"/>
            <a:ext cx="1557338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9" name="Line 77"/>
          <p:cNvSpPr>
            <a:spLocks noChangeShapeType="1"/>
          </p:cNvSpPr>
          <p:nvPr/>
        </p:nvSpPr>
        <p:spPr bwMode="auto">
          <a:xfrm>
            <a:off x="5353050" y="5126038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0" name="Line 78"/>
          <p:cNvSpPr>
            <a:spLocks noChangeShapeType="1"/>
          </p:cNvSpPr>
          <p:nvPr/>
        </p:nvSpPr>
        <p:spPr bwMode="auto">
          <a:xfrm>
            <a:off x="5862638" y="5135563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1" name="Line 79"/>
          <p:cNvSpPr>
            <a:spLocks noChangeShapeType="1"/>
          </p:cNvSpPr>
          <p:nvPr/>
        </p:nvSpPr>
        <p:spPr bwMode="auto">
          <a:xfrm>
            <a:off x="6400800" y="5130800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2" name="Line 80"/>
          <p:cNvSpPr>
            <a:spLocks noChangeShapeType="1"/>
          </p:cNvSpPr>
          <p:nvPr/>
        </p:nvSpPr>
        <p:spPr bwMode="auto">
          <a:xfrm>
            <a:off x="6900863" y="5130800"/>
            <a:ext cx="0" cy="223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93" name="Group 81"/>
          <p:cNvGrpSpPr>
            <a:grpSpLocks/>
          </p:cNvGrpSpPr>
          <p:nvPr/>
        </p:nvGrpSpPr>
        <p:grpSpPr bwMode="auto">
          <a:xfrm>
            <a:off x="6316663" y="4702175"/>
            <a:ext cx="501650" cy="233363"/>
            <a:chOff x="3600" y="219"/>
            <a:chExt cx="360" cy="175"/>
          </a:xfrm>
        </p:grpSpPr>
        <p:sp>
          <p:nvSpPr>
            <p:cNvPr id="62499" name="Oval 8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0" name="Line 8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1" name="Line 8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2" name="Rectangle 8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2503" name="Oval 8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504" name="Group 8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2509" name="Line 8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10" name="Line 8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11" name="Line 9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05" name="Group 9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2506" name="Line 9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07" name="Line 9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08" name="Line 9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494" name="Line 95"/>
          <p:cNvSpPr>
            <a:spLocks noChangeShapeType="1"/>
          </p:cNvSpPr>
          <p:nvPr/>
        </p:nvSpPr>
        <p:spPr bwMode="auto">
          <a:xfrm>
            <a:off x="6562725" y="3654425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5" name="Line 96"/>
          <p:cNvSpPr>
            <a:spLocks noChangeShapeType="1"/>
          </p:cNvSpPr>
          <p:nvPr/>
        </p:nvSpPr>
        <p:spPr bwMode="auto">
          <a:xfrm>
            <a:off x="6567488" y="4940300"/>
            <a:ext cx="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6" name="Text Box 97"/>
          <p:cNvSpPr txBox="1">
            <a:spLocks noChangeArrowheads="1"/>
          </p:cNvSpPr>
          <p:nvPr/>
        </p:nvSpPr>
        <p:spPr bwMode="auto">
          <a:xfrm>
            <a:off x="4867275" y="4467225"/>
            <a:ext cx="1325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Comic Sans MS" charset="0"/>
              </a:rPr>
              <a:t>institutional</a:t>
            </a:r>
          </a:p>
          <a:p>
            <a:pPr algn="ctr"/>
            <a:r>
              <a:rPr lang="en-US" sz="1600" u="none">
                <a:latin typeface="Comic Sans MS" charset="0"/>
              </a:rPr>
              <a:t>network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2497" name="Text Box 98"/>
          <p:cNvSpPr txBox="1">
            <a:spLocks noChangeArrowheads="1"/>
          </p:cNvSpPr>
          <p:nvPr/>
        </p:nvSpPr>
        <p:spPr bwMode="auto">
          <a:xfrm>
            <a:off x="6733327" y="4814888"/>
            <a:ext cx="1589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 dirty="0" smtClean="0">
                <a:latin typeface="Comic Sans MS" charset="0"/>
              </a:rPr>
              <a:t>100 </a:t>
            </a:r>
            <a:r>
              <a:rPr lang="en-US" sz="1600" u="none" dirty="0">
                <a:latin typeface="Comic Sans MS" charset="0"/>
              </a:rPr>
              <a:t>Mbps LAN</a:t>
            </a:r>
            <a:endParaRPr lang="en-US" u="none" dirty="0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62498" name="Text Box 99"/>
          <p:cNvSpPr txBox="1">
            <a:spLocks noChangeArrowheads="1"/>
          </p:cNvSpPr>
          <p:nvPr/>
        </p:nvSpPr>
        <p:spPr bwMode="auto">
          <a:xfrm>
            <a:off x="6564313" y="3843338"/>
            <a:ext cx="11953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 dirty="0" smtClean="0">
                <a:latin typeface="Comic Sans MS" charset="0"/>
              </a:rPr>
              <a:t>100 </a:t>
            </a:r>
            <a:r>
              <a:rPr lang="en-US" sz="1600" u="none" dirty="0">
                <a:latin typeface="Comic Sans MS" charset="0"/>
              </a:rPr>
              <a:t>Mbps </a:t>
            </a:r>
          </a:p>
          <a:p>
            <a:r>
              <a:rPr lang="en-US" sz="1600" u="none" dirty="0">
                <a:latin typeface="Comic Sans MS" charset="0"/>
              </a:rPr>
              <a:t>access link</a:t>
            </a:r>
            <a:endParaRPr lang="en-US" u="none" dirty="0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100056" y="3712527"/>
            <a:ext cx="1220787" cy="7080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b="1" u="none" dirty="0">
                <a:solidFill>
                  <a:srgbClr val="C00000"/>
                </a:solidFill>
                <a:latin typeface="Tw Cen MT" charset="0"/>
                <a:cs typeface="Tw Cen MT" charset="0"/>
              </a:rPr>
              <a:t>15%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7689850" y="5143500"/>
            <a:ext cx="1220788" cy="7080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000" b="1" u="none" dirty="0">
                <a:solidFill>
                  <a:srgbClr val="C00000"/>
                </a:solidFill>
                <a:latin typeface="Tw Cen MT" charset="0"/>
                <a:cs typeface="Tw Cen MT" charset="0"/>
              </a:rPr>
              <a:t>15%</a:t>
            </a:r>
          </a:p>
        </p:txBody>
      </p:sp>
    </p:spTree>
    <p:extLst>
      <p:ext uri="{BB962C8B-B14F-4D97-AF65-F5344CB8AC3E}">
        <p14:creationId xmlns:p14="http://schemas.microsoft.com/office/powerpoint/2010/main" val="3851255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5" name="Line 2"/>
          <p:cNvSpPr>
            <a:spLocks noChangeShapeType="1"/>
          </p:cNvSpPr>
          <p:nvPr/>
        </p:nvSpPr>
        <p:spPr bwMode="auto">
          <a:xfrm>
            <a:off x="5314950" y="2405967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1862"/>
            <a:ext cx="8229600" cy="909613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Soluç</a:t>
            </a:r>
            <a:r>
              <a:rPr lang="pt-PT" altLang="ja-JP" sz="4800" dirty="0">
                <a:latin typeface="Tw Cen MT"/>
                <a:ea typeface="ＭＳ Ｐゴシック" charset="0"/>
                <a:cs typeface="Tw Cen MT"/>
              </a:rPr>
              <a:t>ão baseada num </a:t>
            </a:r>
            <a:r>
              <a:rPr lang="pt-PT" altLang="ja-JP" sz="4800" dirty="0" err="1">
                <a:latin typeface="Tw Cen MT"/>
                <a:ea typeface="ＭＳ Ｐゴシック" charset="0"/>
                <a:cs typeface="Tw Cen MT"/>
              </a:rPr>
              <a:t>proxy</a:t>
            </a:r>
            <a:endParaRPr lang="pt-PT" sz="54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6349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4421188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pt-PT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Instala-se um </a:t>
            </a:r>
            <a:r>
              <a:rPr lang="pt-PT" sz="2000" b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proxy</a:t>
            </a:r>
            <a:endParaRPr lang="pt-PT" sz="2000" b="1" u="sng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8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Por hip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ótese com um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hit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smtClean="0">
                <a:latin typeface="Tw Cen MT"/>
                <a:ea typeface="ＭＳ Ｐゴシック" charset="0"/>
                <a:cs typeface="Tw Cen MT"/>
              </a:rPr>
              <a:t>ratio  de  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0.4</a:t>
            </a:r>
          </a:p>
          <a:p>
            <a:pPr eaLnBrk="1" hangingPunct="1">
              <a:lnSpc>
                <a:spcPct val="80000"/>
              </a:lnSpc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pt-PT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Consequ</a:t>
            </a:r>
            <a:r>
              <a:rPr lang="pt-PT" altLang="ja-JP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ências</a:t>
            </a:r>
            <a:endParaRPr lang="pt-PT" sz="2000" b="1" u="sng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8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40% dos pedidos satisfeitos localmente (admitamos um LAN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de 2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60% dos pedidos satisfeitos pelo servidor final</a:t>
            </a:r>
          </a:p>
          <a:p>
            <a:pPr eaLnBrk="1" hangingPunct="1">
              <a:lnSpc>
                <a:spcPct val="8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 utilizaç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ão do link de acesso desceu para 60%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(admitamos um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no link de 10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Lat</a:t>
            </a:r>
            <a:r>
              <a:rPr lang="pt-PT" altLang="ja-JP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ência total média</a:t>
            </a: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  </a:t>
            </a:r>
            <a:r>
              <a:rPr lang="pt-PT" sz="1800" b="1" dirty="0" smtClean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≈ </a:t>
            </a: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Internet </a:t>
            </a:r>
            <a:r>
              <a:rPr lang="pt-PT" sz="1800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+ </a:t>
            </a:r>
            <a:r>
              <a:rPr lang="pt-PT" sz="1800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access</a:t>
            </a: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+ LAN </a:t>
            </a:r>
            <a:r>
              <a:rPr lang="pt-PT" sz="1800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  =  0.6*(2.01) segundos  + 0.4*0.002 &lt; 1,2 segundos</a:t>
            </a:r>
          </a:p>
          <a:p>
            <a:pPr eaLnBrk="1" hangingPunct="1">
              <a:lnSpc>
                <a:spcPct val="80000"/>
              </a:lnSpc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63498" name="Group 5"/>
          <p:cNvGrpSpPr>
            <a:grpSpLocks/>
          </p:cNvGrpSpPr>
          <p:nvPr/>
        </p:nvGrpSpPr>
        <p:grpSpPr bwMode="auto">
          <a:xfrm>
            <a:off x="5126038" y="2028142"/>
            <a:ext cx="184150" cy="542925"/>
            <a:chOff x="4180" y="783"/>
            <a:chExt cx="150" cy="307"/>
          </a:xfrm>
        </p:grpSpPr>
        <p:sp>
          <p:nvSpPr>
            <p:cNvPr id="63594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5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6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7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8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9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600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601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499" name="Group 14"/>
          <p:cNvGrpSpPr>
            <a:grpSpLocks/>
          </p:cNvGrpSpPr>
          <p:nvPr/>
        </p:nvGrpSpPr>
        <p:grpSpPr bwMode="auto">
          <a:xfrm>
            <a:off x="6049963" y="1485217"/>
            <a:ext cx="184150" cy="542925"/>
            <a:chOff x="4180" y="783"/>
            <a:chExt cx="150" cy="307"/>
          </a:xfrm>
        </p:grpSpPr>
        <p:sp>
          <p:nvSpPr>
            <p:cNvPr id="63586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7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8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9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0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1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2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3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00" name="Group 23"/>
          <p:cNvGrpSpPr>
            <a:grpSpLocks/>
          </p:cNvGrpSpPr>
          <p:nvPr/>
        </p:nvGrpSpPr>
        <p:grpSpPr bwMode="auto">
          <a:xfrm>
            <a:off x="6726238" y="1513792"/>
            <a:ext cx="184150" cy="542925"/>
            <a:chOff x="4180" y="783"/>
            <a:chExt cx="150" cy="307"/>
          </a:xfrm>
        </p:grpSpPr>
        <p:sp>
          <p:nvSpPr>
            <p:cNvPr id="63578" name="AutoShape 24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9" name="Rectangle 25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0" name="Rectangle 26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1" name="AutoShape 27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2" name="Line 28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3" name="Line 29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4" name="Rectangle 30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5" name="Rectangle 31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01" name="Group 32"/>
          <p:cNvGrpSpPr>
            <a:grpSpLocks/>
          </p:cNvGrpSpPr>
          <p:nvPr/>
        </p:nvGrpSpPr>
        <p:grpSpPr bwMode="auto">
          <a:xfrm>
            <a:off x="7307263" y="1694767"/>
            <a:ext cx="184150" cy="542925"/>
            <a:chOff x="4180" y="783"/>
            <a:chExt cx="150" cy="307"/>
          </a:xfrm>
        </p:grpSpPr>
        <p:sp>
          <p:nvSpPr>
            <p:cNvPr id="63570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1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2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3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4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5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6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7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502" name="Group 41"/>
          <p:cNvGrpSpPr>
            <a:grpSpLocks/>
          </p:cNvGrpSpPr>
          <p:nvPr/>
        </p:nvGrpSpPr>
        <p:grpSpPr bwMode="auto">
          <a:xfrm>
            <a:off x="7621588" y="2485342"/>
            <a:ext cx="184150" cy="542925"/>
            <a:chOff x="4180" y="783"/>
            <a:chExt cx="150" cy="307"/>
          </a:xfrm>
        </p:grpSpPr>
        <p:sp>
          <p:nvSpPr>
            <p:cNvPr id="63562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3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4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5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6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7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8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69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3503" name="Text Box 50"/>
          <p:cNvSpPr txBox="1">
            <a:spLocks noChangeArrowheads="1"/>
          </p:cNvSpPr>
          <p:nvPr/>
        </p:nvSpPr>
        <p:spPr bwMode="auto">
          <a:xfrm>
            <a:off x="8050069" y="1537605"/>
            <a:ext cx="9002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u="none">
                <a:latin typeface="Tw Cen MT"/>
                <a:cs typeface="Tw Cen MT"/>
              </a:rPr>
              <a:t>origin</a:t>
            </a:r>
          </a:p>
          <a:p>
            <a:pPr algn="r"/>
            <a:r>
              <a:rPr lang="en-US" sz="2000" u="none">
                <a:latin typeface="Tw Cen MT"/>
                <a:cs typeface="Tw Cen MT"/>
              </a:rPr>
              <a:t>servers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63504" name="Line 51"/>
          <p:cNvSpPr>
            <a:spLocks noChangeShapeType="1"/>
          </p:cNvSpPr>
          <p:nvPr/>
        </p:nvSpPr>
        <p:spPr bwMode="auto">
          <a:xfrm>
            <a:off x="6124575" y="2024967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Line 52"/>
          <p:cNvSpPr>
            <a:spLocks noChangeShapeType="1"/>
          </p:cNvSpPr>
          <p:nvPr/>
        </p:nvSpPr>
        <p:spPr bwMode="auto">
          <a:xfrm flipH="1">
            <a:off x="6753225" y="2063067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Line 53"/>
          <p:cNvSpPr>
            <a:spLocks noChangeShapeType="1"/>
          </p:cNvSpPr>
          <p:nvPr/>
        </p:nvSpPr>
        <p:spPr bwMode="auto">
          <a:xfrm flipH="1">
            <a:off x="7210425" y="2224992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7" name="Line 54"/>
          <p:cNvSpPr>
            <a:spLocks noChangeShapeType="1"/>
          </p:cNvSpPr>
          <p:nvPr/>
        </p:nvSpPr>
        <p:spPr bwMode="auto">
          <a:xfrm flipH="1" flipV="1">
            <a:off x="7372350" y="2986992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8" name="Freeform 55"/>
          <p:cNvSpPr>
            <a:spLocks/>
          </p:cNvSpPr>
          <p:nvPr/>
        </p:nvSpPr>
        <p:spPr bwMode="auto">
          <a:xfrm>
            <a:off x="5410200" y="2018617"/>
            <a:ext cx="2174875" cy="1581150"/>
          </a:xfrm>
          <a:custGeom>
            <a:avLst/>
            <a:gdLst>
              <a:gd name="T0" fmla="*/ 27504 w 2135"/>
              <a:gd name="T1" fmla="*/ 620283 h 1662"/>
              <a:gd name="T2" fmla="*/ 106961 w 2135"/>
              <a:gd name="T3" fmla="*/ 72303 h 1662"/>
              <a:gd name="T4" fmla="*/ 669271 w 2135"/>
              <a:gd name="T5" fmla="*/ 186465 h 1662"/>
              <a:gd name="T6" fmla="*/ 1231580 w 2135"/>
              <a:gd name="T7" fmla="*/ 95135 h 1662"/>
              <a:gd name="T8" fmla="*/ 2038372 w 2135"/>
              <a:gd name="T9" fmla="*/ 386250 h 1662"/>
              <a:gd name="T10" fmla="*/ 2050596 w 2135"/>
              <a:gd name="T11" fmla="*/ 1088349 h 1662"/>
              <a:gd name="T12" fmla="*/ 1610528 w 2135"/>
              <a:gd name="T13" fmla="*/ 1522166 h 1662"/>
              <a:gd name="T14" fmla="*/ 828184 w 2135"/>
              <a:gd name="T15" fmla="*/ 1442252 h 1662"/>
              <a:gd name="T16" fmla="*/ 510357 w 2135"/>
              <a:gd name="T17" fmla="*/ 1208219 h 1662"/>
              <a:gd name="T18" fmla="*/ 186418 w 2135"/>
              <a:gd name="T19" fmla="*/ 1014143 h 1662"/>
              <a:gd name="T20" fmla="*/ 27504 w 2135"/>
              <a:gd name="T21" fmla="*/ 620283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509" name="Group 56"/>
          <p:cNvGrpSpPr>
            <a:grpSpLocks/>
          </p:cNvGrpSpPr>
          <p:nvPr/>
        </p:nvGrpSpPr>
        <p:grpSpPr bwMode="auto">
          <a:xfrm>
            <a:off x="6392863" y="3220355"/>
            <a:ext cx="501650" cy="233362"/>
            <a:chOff x="3600" y="219"/>
            <a:chExt cx="360" cy="175"/>
          </a:xfrm>
        </p:grpSpPr>
        <p:sp>
          <p:nvSpPr>
            <p:cNvPr id="63549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50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51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52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3553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554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3559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60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61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555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3556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57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58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3510" name="Text Box 70"/>
          <p:cNvSpPr txBox="1">
            <a:spLocks noChangeArrowheads="1"/>
          </p:cNvSpPr>
          <p:nvPr/>
        </p:nvSpPr>
        <p:spPr bwMode="auto">
          <a:xfrm>
            <a:off x="5956721" y="2328180"/>
            <a:ext cx="854821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public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 Internet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63511" name="Freeform 71"/>
          <p:cNvSpPr>
            <a:spLocks/>
          </p:cNvSpPr>
          <p:nvPr/>
        </p:nvSpPr>
        <p:spPr bwMode="auto">
          <a:xfrm>
            <a:off x="4979988" y="4388755"/>
            <a:ext cx="2965450" cy="1390650"/>
          </a:xfrm>
          <a:custGeom>
            <a:avLst/>
            <a:gdLst>
              <a:gd name="T0" fmla="*/ 49213 w 1868"/>
              <a:gd name="T1" fmla="*/ 519113 h 876"/>
              <a:gd name="T2" fmla="*/ 163513 w 1868"/>
              <a:gd name="T3" fmla="*/ 217488 h 876"/>
              <a:gd name="T4" fmla="*/ 1030288 w 1868"/>
              <a:gd name="T5" fmla="*/ 26988 h 876"/>
              <a:gd name="T6" fmla="*/ 1811338 w 1868"/>
              <a:gd name="T7" fmla="*/ 55563 h 876"/>
              <a:gd name="T8" fmla="*/ 2798763 w 1868"/>
              <a:gd name="T9" fmla="*/ 192088 h 876"/>
              <a:gd name="T10" fmla="*/ 2816225 w 1868"/>
              <a:gd name="T11" fmla="*/ 1176338 h 876"/>
              <a:gd name="T12" fmla="*/ 2173288 w 1868"/>
              <a:gd name="T13" fmla="*/ 1341438 h 876"/>
              <a:gd name="T14" fmla="*/ 1239838 w 1868"/>
              <a:gd name="T15" fmla="*/ 1350963 h 876"/>
              <a:gd name="T16" fmla="*/ 709613 w 1868"/>
              <a:gd name="T17" fmla="*/ 1344613 h 876"/>
              <a:gd name="T18" fmla="*/ 266700 w 1868"/>
              <a:gd name="T19" fmla="*/ 1073150 h 876"/>
              <a:gd name="T20" fmla="*/ 49213 w 1868"/>
              <a:gd name="T21" fmla="*/ 519113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774476"/>
              </p:ext>
            </p:extLst>
          </p:nvPr>
        </p:nvGraphicFramePr>
        <p:xfrm>
          <a:off x="5227638" y="5133292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6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5133292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25767"/>
              </p:ext>
            </p:extLst>
          </p:nvPr>
        </p:nvGraphicFramePr>
        <p:xfrm>
          <a:off x="5732463" y="5133292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7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5133292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476354"/>
              </p:ext>
            </p:extLst>
          </p:nvPr>
        </p:nvGraphicFramePr>
        <p:xfrm>
          <a:off x="6265863" y="5123767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8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5123767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95458"/>
              </p:ext>
            </p:extLst>
          </p:nvPr>
        </p:nvGraphicFramePr>
        <p:xfrm>
          <a:off x="6780213" y="5133292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9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5133292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12" name="Line 76"/>
          <p:cNvSpPr>
            <a:spLocks noChangeShapeType="1"/>
          </p:cNvSpPr>
          <p:nvPr/>
        </p:nvSpPr>
        <p:spPr bwMode="auto">
          <a:xfrm>
            <a:off x="5419725" y="4934855"/>
            <a:ext cx="2205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3" name="Line 77"/>
          <p:cNvSpPr>
            <a:spLocks noChangeShapeType="1"/>
          </p:cNvSpPr>
          <p:nvPr/>
        </p:nvSpPr>
        <p:spPr bwMode="auto">
          <a:xfrm>
            <a:off x="5429250" y="4934855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4" name="Line 78"/>
          <p:cNvSpPr>
            <a:spLocks noChangeShapeType="1"/>
          </p:cNvSpPr>
          <p:nvPr/>
        </p:nvSpPr>
        <p:spPr bwMode="auto">
          <a:xfrm>
            <a:off x="5938838" y="4944380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5" name="Line 79"/>
          <p:cNvSpPr>
            <a:spLocks noChangeShapeType="1"/>
          </p:cNvSpPr>
          <p:nvPr/>
        </p:nvSpPr>
        <p:spPr bwMode="auto">
          <a:xfrm>
            <a:off x="6477000" y="4939617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6" name="Line 80"/>
          <p:cNvSpPr>
            <a:spLocks noChangeShapeType="1"/>
          </p:cNvSpPr>
          <p:nvPr/>
        </p:nvSpPr>
        <p:spPr bwMode="auto">
          <a:xfrm>
            <a:off x="6977063" y="4939617"/>
            <a:ext cx="0" cy="223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7" name="Line 81"/>
          <p:cNvSpPr>
            <a:spLocks noChangeShapeType="1"/>
          </p:cNvSpPr>
          <p:nvPr/>
        </p:nvSpPr>
        <p:spPr bwMode="auto">
          <a:xfrm>
            <a:off x="7615238" y="4934855"/>
            <a:ext cx="0" cy="223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518" name="Group 82"/>
          <p:cNvGrpSpPr>
            <a:grpSpLocks/>
          </p:cNvGrpSpPr>
          <p:nvPr/>
        </p:nvGrpSpPr>
        <p:grpSpPr bwMode="auto">
          <a:xfrm>
            <a:off x="7389813" y="5018992"/>
            <a:ext cx="347662" cy="695325"/>
            <a:chOff x="4730" y="2897"/>
            <a:chExt cx="219" cy="438"/>
          </a:xfrm>
        </p:grpSpPr>
        <p:sp>
          <p:nvSpPr>
            <p:cNvPr id="63539" name="Freeform 83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540" name="Group 84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1" name="AutoShape 85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2" name="Rectangle 86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3" name="Rectangle 87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4" name="AutoShape 88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5" name="Line 89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6" name="Line 90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7" name="Rectangle 91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48" name="Rectangle 92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3519" name="Group 93"/>
          <p:cNvGrpSpPr>
            <a:grpSpLocks/>
          </p:cNvGrpSpPr>
          <p:nvPr/>
        </p:nvGrpSpPr>
        <p:grpSpPr bwMode="auto">
          <a:xfrm>
            <a:off x="6392863" y="4510992"/>
            <a:ext cx="501650" cy="233363"/>
            <a:chOff x="3600" y="219"/>
            <a:chExt cx="360" cy="175"/>
          </a:xfrm>
        </p:grpSpPr>
        <p:sp>
          <p:nvSpPr>
            <p:cNvPr id="63526" name="Oval 9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7" name="Line 9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8" name="Line 9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29" name="Rectangle 9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3530" name="Oval 9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531" name="Group 9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3536" name="Line 10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37" name="Line 10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38" name="Line 10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532" name="Group 10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3533" name="Line 10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34" name="Line 10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35" name="Line 10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3520" name="Line 107"/>
          <p:cNvSpPr>
            <a:spLocks noChangeShapeType="1"/>
          </p:cNvSpPr>
          <p:nvPr/>
        </p:nvSpPr>
        <p:spPr bwMode="auto">
          <a:xfrm>
            <a:off x="6638925" y="3463242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1" name="Line 108"/>
          <p:cNvSpPr>
            <a:spLocks noChangeShapeType="1"/>
          </p:cNvSpPr>
          <p:nvPr/>
        </p:nvSpPr>
        <p:spPr bwMode="auto">
          <a:xfrm>
            <a:off x="6643688" y="4749117"/>
            <a:ext cx="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2" name="Text Box 109"/>
          <p:cNvSpPr txBox="1">
            <a:spLocks noChangeArrowheads="1"/>
          </p:cNvSpPr>
          <p:nvPr/>
        </p:nvSpPr>
        <p:spPr bwMode="auto">
          <a:xfrm>
            <a:off x="5063680" y="4276042"/>
            <a:ext cx="108515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institutional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network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63523" name="Text Box 110"/>
          <p:cNvSpPr txBox="1">
            <a:spLocks noChangeArrowheads="1"/>
          </p:cNvSpPr>
          <p:nvPr/>
        </p:nvSpPr>
        <p:spPr bwMode="auto">
          <a:xfrm>
            <a:off x="6982144" y="4623705"/>
            <a:ext cx="13169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10 Mbps LAN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63524" name="Text Box 111"/>
          <p:cNvSpPr txBox="1">
            <a:spLocks noChangeArrowheads="1"/>
          </p:cNvSpPr>
          <p:nvPr/>
        </p:nvSpPr>
        <p:spPr bwMode="auto">
          <a:xfrm>
            <a:off x="6640513" y="3652155"/>
            <a:ext cx="102133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Tw Cen MT"/>
                <a:cs typeface="Tw Cen MT"/>
              </a:rPr>
              <a:t>1.5 Mbps </a:t>
            </a:r>
          </a:p>
          <a:p>
            <a:r>
              <a:rPr lang="en-US" sz="1600" u="none">
                <a:latin typeface="Tw Cen MT"/>
                <a:cs typeface="Tw Cen MT"/>
              </a:rPr>
              <a:t>access link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63525" name="Text Box 112"/>
          <p:cNvSpPr txBox="1">
            <a:spLocks noChangeArrowheads="1"/>
          </p:cNvSpPr>
          <p:nvPr/>
        </p:nvSpPr>
        <p:spPr bwMode="auto">
          <a:xfrm>
            <a:off x="7260062" y="5700030"/>
            <a:ext cx="11977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institutional</a:t>
            </a:r>
          </a:p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cache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67691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9" name="Line 2"/>
          <p:cNvSpPr>
            <a:spLocks noChangeShapeType="1"/>
          </p:cNvSpPr>
          <p:nvPr/>
        </p:nvSpPr>
        <p:spPr bwMode="auto">
          <a:xfrm>
            <a:off x="5314950" y="2063750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0" name="Rectangle 3"/>
          <p:cNvSpPr>
            <a:spLocks noGrp="1" noChangeArrowheads="1"/>
          </p:cNvSpPr>
          <p:nvPr>
            <p:ph type="title"/>
          </p:nvPr>
        </p:nvSpPr>
        <p:spPr>
          <a:xfrm>
            <a:off x="469696" y="122775"/>
            <a:ext cx="8229600" cy="871899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Soluç</a:t>
            </a:r>
            <a:r>
              <a:rPr lang="pt-PT" altLang="ja-JP" sz="4800" dirty="0">
                <a:latin typeface="Tw Cen MT"/>
                <a:ea typeface="ＭＳ Ｐゴシック" charset="0"/>
                <a:cs typeface="Tw Cen MT"/>
              </a:rPr>
              <a:t>ão baseada num </a:t>
            </a:r>
            <a:r>
              <a:rPr lang="pt-PT" altLang="ja-JP" sz="4800" dirty="0" err="1">
                <a:latin typeface="Tw Cen MT"/>
                <a:ea typeface="ＭＳ Ｐゴシック" charset="0"/>
                <a:cs typeface="Tw Cen MT"/>
              </a:rPr>
              <a:t>proxy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24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1214438"/>
            <a:ext cx="4986338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pt-PT" sz="20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Optimização</a:t>
            </a:r>
            <a:endParaRPr lang="pt-PT" sz="2000" b="1" u="sng" dirty="0">
              <a:solidFill>
                <a:srgbClr val="0000FF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LTM = Lat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ência total média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  = Internet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+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access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+ LAN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 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buFont typeface="Wingdings" charset="0"/>
              <a:buNone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buFont typeface="Wingdings" charset="0"/>
              <a:buNone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Intensidade de tráfego no Link: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Internet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= 2s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Lan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≈ </a:t>
            </a:r>
            <a:r>
              <a:rPr lang="pt-PT" sz="2000" dirty="0" err="1" smtClean="0">
                <a:latin typeface="Tw Cen MT"/>
                <a:ea typeface="ＭＳ Ｐゴシック" charset="0"/>
                <a:cs typeface="Tw Cen MT"/>
              </a:rPr>
              <a:t>miliseg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. = 2ms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Utilizaç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 do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link de acesso = 0.6</a:t>
            </a:r>
          </a:p>
          <a:p>
            <a:pPr eaLnBrk="1" hangingPunct="1">
              <a:lnSpc>
                <a:spcPct val="100000"/>
              </a:lnSpc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Link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access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delay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= ~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milisegundos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= ~0.010 s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buFont typeface="Wingdings" charset="0"/>
              <a:buNone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buFont typeface="Wingdings" charset="0"/>
              <a:buNone/>
            </a:pPr>
            <a:r>
              <a:rPr lang="pt-PT" sz="20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LTM =  0.6*(2.01) segundos  + 0.4*0.02 ≈</a:t>
            </a:r>
            <a:r>
              <a:rPr lang="pt-PT" sz="2000" b="1" dirty="0" smtClean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1,214 segundos</a:t>
            </a:r>
          </a:p>
          <a:p>
            <a:pPr eaLnBrk="1" hangingPunct="1">
              <a:lnSpc>
                <a:spcPct val="80000"/>
              </a:lnSpc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15722" name="Group 5"/>
          <p:cNvGrpSpPr>
            <a:grpSpLocks/>
          </p:cNvGrpSpPr>
          <p:nvPr/>
        </p:nvGrpSpPr>
        <p:grpSpPr bwMode="auto">
          <a:xfrm>
            <a:off x="5126038" y="1685925"/>
            <a:ext cx="184150" cy="542925"/>
            <a:chOff x="4180" y="783"/>
            <a:chExt cx="150" cy="307"/>
          </a:xfrm>
        </p:grpSpPr>
        <p:sp>
          <p:nvSpPr>
            <p:cNvPr id="115819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0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1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2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3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4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5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6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723" name="Group 14"/>
          <p:cNvGrpSpPr>
            <a:grpSpLocks/>
          </p:cNvGrpSpPr>
          <p:nvPr/>
        </p:nvGrpSpPr>
        <p:grpSpPr bwMode="auto">
          <a:xfrm>
            <a:off x="6049963" y="1143000"/>
            <a:ext cx="184150" cy="542925"/>
            <a:chOff x="4180" y="783"/>
            <a:chExt cx="150" cy="307"/>
          </a:xfrm>
        </p:grpSpPr>
        <p:sp>
          <p:nvSpPr>
            <p:cNvPr id="115811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2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3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4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5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6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7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8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724" name="Group 23"/>
          <p:cNvGrpSpPr>
            <a:grpSpLocks/>
          </p:cNvGrpSpPr>
          <p:nvPr/>
        </p:nvGrpSpPr>
        <p:grpSpPr bwMode="auto">
          <a:xfrm>
            <a:off x="6726238" y="1171575"/>
            <a:ext cx="184150" cy="542925"/>
            <a:chOff x="4180" y="783"/>
            <a:chExt cx="150" cy="307"/>
          </a:xfrm>
        </p:grpSpPr>
        <p:sp>
          <p:nvSpPr>
            <p:cNvPr id="115803" name="AutoShape 24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4" name="Rectangle 25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5" name="Rectangle 26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6" name="AutoShape 27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7" name="Line 28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8" name="Line 29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9" name="Rectangle 30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0" name="Rectangle 31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725" name="Group 32"/>
          <p:cNvGrpSpPr>
            <a:grpSpLocks/>
          </p:cNvGrpSpPr>
          <p:nvPr/>
        </p:nvGrpSpPr>
        <p:grpSpPr bwMode="auto">
          <a:xfrm>
            <a:off x="7307263" y="1352550"/>
            <a:ext cx="184150" cy="542925"/>
            <a:chOff x="4180" y="783"/>
            <a:chExt cx="150" cy="307"/>
          </a:xfrm>
        </p:grpSpPr>
        <p:sp>
          <p:nvSpPr>
            <p:cNvPr id="115795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6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7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8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9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0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1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02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726" name="Group 41"/>
          <p:cNvGrpSpPr>
            <a:grpSpLocks/>
          </p:cNvGrpSpPr>
          <p:nvPr/>
        </p:nvGrpSpPr>
        <p:grpSpPr bwMode="auto">
          <a:xfrm>
            <a:off x="7621588" y="2143125"/>
            <a:ext cx="184150" cy="542925"/>
            <a:chOff x="4180" y="783"/>
            <a:chExt cx="150" cy="307"/>
          </a:xfrm>
        </p:grpSpPr>
        <p:sp>
          <p:nvSpPr>
            <p:cNvPr id="115787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88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89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0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1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2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3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4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27" name="Text Box 50"/>
          <p:cNvSpPr txBox="1">
            <a:spLocks noChangeArrowheads="1"/>
          </p:cNvSpPr>
          <p:nvPr/>
        </p:nvSpPr>
        <p:spPr bwMode="auto">
          <a:xfrm>
            <a:off x="8050069" y="1195388"/>
            <a:ext cx="9002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u="none">
                <a:latin typeface="Tw Cen MT"/>
                <a:cs typeface="Tw Cen MT"/>
              </a:rPr>
              <a:t>origin</a:t>
            </a:r>
          </a:p>
          <a:p>
            <a:pPr algn="r"/>
            <a:r>
              <a:rPr lang="en-US" sz="2000" u="none">
                <a:latin typeface="Tw Cen MT"/>
                <a:cs typeface="Tw Cen MT"/>
              </a:rPr>
              <a:t>servers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5728" name="Line 51"/>
          <p:cNvSpPr>
            <a:spLocks noChangeShapeType="1"/>
          </p:cNvSpPr>
          <p:nvPr/>
        </p:nvSpPr>
        <p:spPr bwMode="auto">
          <a:xfrm>
            <a:off x="6124575" y="1682750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29" name="Line 52"/>
          <p:cNvSpPr>
            <a:spLocks noChangeShapeType="1"/>
          </p:cNvSpPr>
          <p:nvPr/>
        </p:nvSpPr>
        <p:spPr bwMode="auto">
          <a:xfrm flipH="1">
            <a:off x="6753225" y="1720850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0" name="Line 53"/>
          <p:cNvSpPr>
            <a:spLocks noChangeShapeType="1"/>
          </p:cNvSpPr>
          <p:nvPr/>
        </p:nvSpPr>
        <p:spPr bwMode="auto">
          <a:xfrm flipH="1">
            <a:off x="7210425" y="1882775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1" name="Line 54"/>
          <p:cNvSpPr>
            <a:spLocks noChangeShapeType="1"/>
          </p:cNvSpPr>
          <p:nvPr/>
        </p:nvSpPr>
        <p:spPr bwMode="auto">
          <a:xfrm flipH="1" flipV="1">
            <a:off x="7372350" y="2644775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2" name="Freeform 55"/>
          <p:cNvSpPr>
            <a:spLocks/>
          </p:cNvSpPr>
          <p:nvPr/>
        </p:nvSpPr>
        <p:spPr bwMode="auto">
          <a:xfrm>
            <a:off x="5410200" y="1676400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15733" name="Group 56"/>
          <p:cNvGrpSpPr>
            <a:grpSpLocks/>
          </p:cNvGrpSpPr>
          <p:nvPr/>
        </p:nvGrpSpPr>
        <p:grpSpPr bwMode="auto">
          <a:xfrm>
            <a:off x="6392863" y="2878138"/>
            <a:ext cx="501650" cy="233362"/>
            <a:chOff x="3600" y="219"/>
            <a:chExt cx="360" cy="175"/>
          </a:xfrm>
        </p:grpSpPr>
        <p:sp>
          <p:nvSpPr>
            <p:cNvPr id="115774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75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76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77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115778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5779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784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5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6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780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781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2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83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5734" name="Text Box 70"/>
          <p:cNvSpPr txBox="1">
            <a:spLocks noChangeArrowheads="1"/>
          </p:cNvSpPr>
          <p:nvPr/>
        </p:nvSpPr>
        <p:spPr bwMode="auto">
          <a:xfrm>
            <a:off x="5843588" y="1985963"/>
            <a:ext cx="10810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Comic Sans MS" charset="0"/>
              </a:rPr>
              <a:t>public</a:t>
            </a:r>
          </a:p>
          <a:p>
            <a:pPr algn="ctr"/>
            <a:r>
              <a:rPr lang="en-US" sz="1600" u="none">
                <a:latin typeface="Comic Sans MS" charset="0"/>
              </a:rPr>
              <a:t> Internet</a:t>
            </a:r>
            <a:endParaRPr lang="en-US" u="none">
              <a:solidFill>
                <a:schemeClr val="accent2"/>
              </a:solidFill>
              <a:latin typeface="Times New Roman" charset="0"/>
            </a:endParaRPr>
          </a:p>
        </p:txBody>
      </p:sp>
      <p:sp>
        <p:nvSpPr>
          <p:cNvPr id="115735" name="Freeform 71"/>
          <p:cNvSpPr>
            <a:spLocks/>
          </p:cNvSpPr>
          <p:nvPr/>
        </p:nvSpPr>
        <p:spPr bwMode="auto">
          <a:xfrm>
            <a:off x="4979988" y="404653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15714" name="Object 2"/>
          <p:cNvGraphicFramePr>
            <a:graphicFrameLocks noChangeAspect="1"/>
          </p:cNvGraphicFramePr>
          <p:nvPr/>
        </p:nvGraphicFramePr>
        <p:xfrm>
          <a:off x="5227638" y="47910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0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47910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5732463" y="47910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1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47910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6" name="Object 4"/>
          <p:cNvGraphicFramePr>
            <a:graphicFrameLocks noChangeAspect="1"/>
          </p:cNvGraphicFramePr>
          <p:nvPr/>
        </p:nvGraphicFramePr>
        <p:xfrm>
          <a:off x="6265863" y="4781550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4781550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7" name="Object 5"/>
          <p:cNvGraphicFramePr>
            <a:graphicFrameLocks noChangeAspect="1"/>
          </p:cNvGraphicFramePr>
          <p:nvPr/>
        </p:nvGraphicFramePr>
        <p:xfrm>
          <a:off x="6780213" y="47910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3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47910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36" name="Line 76"/>
          <p:cNvSpPr>
            <a:spLocks noChangeShapeType="1"/>
          </p:cNvSpPr>
          <p:nvPr/>
        </p:nvSpPr>
        <p:spPr bwMode="auto">
          <a:xfrm>
            <a:off x="5419725" y="4592638"/>
            <a:ext cx="2205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7" name="Line 77"/>
          <p:cNvSpPr>
            <a:spLocks noChangeShapeType="1"/>
          </p:cNvSpPr>
          <p:nvPr/>
        </p:nvSpPr>
        <p:spPr bwMode="auto">
          <a:xfrm>
            <a:off x="5429250" y="4592638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8" name="Line 78"/>
          <p:cNvSpPr>
            <a:spLocks noChangeShapeType="1"/>
          </p:cNvSpPr>
          <p:nvPr/>
        </p:nvSpPr>
        <p:spPr bwMode="auto">
          <a:xfrm>
            <a:off x="5938838" y="4602163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39" name="Line 79"/>
          <p:cNvSpPr>
            <a:spLocks noChangeShapeType="1"/>
          </p:cNvSpPr>
          <p:nvPr/>
        </p:nvSpPr>
        <p:spPr bwMode="auto">
          <a:xfrm>
            <a:off x="6477000" y="4597400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0" name="Line 80"/>
          <p:cNvSpPr>
            <a:spLocks noChangeShapeType="1"/>
          </p:cNvSpPr>
          <p:nvPr/>
        </p:nvSpPr>
        <p:spPr bwMode="auto">
          <a:xfrm>
            <a:off x="6977063" y="4597400"/>
            <a:ext cx="0" cy="223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1" name="Line 81"/>
          <p:cNvSpPr>
            <a:spLocks noChangeShapeType="1"/>
          </p:cNvSpPr>
          <p:nvPr/>
        </p:nvSpPr>
        <p:spPr bwMode="auto">
          <a:xfrm>
            <a:off x="7615238" y="4592638"/>
            <a:ext cx="0" cy="223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742" name="Group 82"/>
          <p:cNvGrpSpPr>
            <a:grpSpLocks/>
          </p:cNvGrpSpPr>
          <p:nvPr/>
        </p:nvGrpSpPr>
        <p:grpSpPr bwMode="auto">
          <a:xfrm>
            <a:off x="7389813" y="4676775"/>
            <a:ext cx="347662" cy="695325"/>
            <a:chOff x="4730" y="2897"/>
            <a:chExt cx="219" cy="438"/>
          </a:xfrm>
        </p:grpSpPr>
        <p:sp>
          <p:nvSpPr>
            <p:cNvPr id="115764" name="Freeform 83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15765" name="Group 84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115766" name="AutoShape 85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7" name="Rectangle 86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8" name="Rectangle 87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9" name="AutoShape 88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0" name="Line 89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1" name="Line 90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2" name="Rectangle 91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73" name="Rectangle 92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5743" name="Group 93"/>
          <p:cNvGrpSpPr>
            <a:grpSpLocks/>
          </p:cNvGrpSpPr>
          <p:nvPr/>
        </p:nvGrpSpPr>
        <p:grpSpPr bwMode="auto">
          <a:xfrm>
            <a:off x="6392863" y="4168775"/>
            <a:ext cx="501650" cy="233363"/>
            <a:chOff x="3600" y="219"/>
            <a:chExt cx="360" cy="175"/>
          </a:xfrm>
        </p:grpSpPr>
        <p:sp>
          <p:nvSpPr>
            <p:cNvPr id="115751" name="Oval 9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52" name="Line 9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53" name="Line 9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54" name="Rectangle 9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115755" name="Oval 9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5756" name="Group 9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15761" name="Line 10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2" name="Line 10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3" name="Line 10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5757" name="Group 10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5758" name="Line 10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59" name="Line 10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0" name="Line 10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5744" name="Line 107"/>
          <p:cNvSpPr>
            <a:spLocks noChangeShapeType="1"/>
          </p:cNvSpPr>
          <p:nvPr/>
        </p:nvSpPr>
        <p:spPr bwMode="auto">
          <a:xfrm>
            <a:off x="6638925" y="3121025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5" name="Line 108"/>
          <p:cNvSpPr>
            <a:spLocks noChangeShapeType="1"/>
          </p:cNvSpPr>
          <p:nvPr/>
        </p:nvSpPr>
        <p:spPr bwMode="auto">
          <a:xfrm>
            <a:off x="6643688" y="4406900"/>
            <a:ext cx="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6" name="Text Box 109"/>
          <p:cNvSpPr txBox="1">
            <a:spLocks noChangeArrowheads="1"/>
          </p:cNvSpPr>
          <p:nvPr/>
        </p:nvSpPr>
        <p:spPr bwMode="auto">
          <a:xfrm>
            <a:off x="5063680" y="3933825"/>
            <a:ext cx="108515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institutional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network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115747" name="Text Box 110"/>
          <p:cNvSpPr txBox="1">
            <a:spLocks noChangeArrowheads="1"/>
          </p:cNvSpPr>
          <p:nvPr/>
        </p:nvSpPr>
        <p:spPr bwMode="auto">
          <a:xfrm>
            <a:off x="6982144" y="4281488"/>
            <a:ext cx="13169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10 Mbps LAN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115748" name="Text Box 111"/>
          <p:cNvSpPr txBox="1">
            <a:spLocks noChangeArrowheads="1"/>
          </p:cNvSpPr>
          <p:nvPr/>
        </p:nvSpPr>
        <p:spPr bwMode="auto">
          <a:xfrm>
            <a:off x="6640513" y="3309938"/>
            <a:ext cx="102133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Tw Cen MT"/>
                <a:cs typeface="Tw Cen MT"/>
              </a:rPr>
              <a:t>1.5 Mbps </a:t>
            </a:r>
          </a:p>
          <a:p>
            <a:r>
              <a:rPr lang="en-US" sz="1600" u="none">
                <a:latin typeface="Tw Cen MT"/>
                <a:cs typeface="Tw Cen MT"/>
              </a:rPr>
              <a:t>access link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115749" name="Text Box 112"/>
          <p:cNvSpPr txBox="1">
            <a:spLocks noChangeArrowheads="1"/>
          </p:cNvSpPr>
          <p:nvPr/>
        </p:nvSpPr>
        <p:spPr bwMode="auto">
          <a:xfrm>
            <a:off x="7010400" y="5297488"/>
            <a:ext cx="13112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institutional</a:t>
            </a:r>
          </a:p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cache</a:t>
            </a:r>
            <a:endParaRPr lang="en-US" u="none">
              <a:solidFill>
                <a:schemeClr val="accent2"/>
              </a:solidFill>
              <a:latin typeface="Tw Cen MT"/>
              <a:cs typeface="Tw Cen MT"/>
            </a:endParaRPr>
          </a:p>
        </p:txBody>
      </p:sp>
      <p:sp>
        <p:nvSpPr>
          <p:cNvPr id="115750" name="TextBox 113"/>
          <p:cNvSpPr txBox="1">
            <a:spLocks noChangeArrowheads="1"/>
          </p:cNvSpPr>
          <p:nvPr/>
        </p:nvSpPr>
        <p:spPr bwMode="auto">
          <a:xfrm>
            <a:off x="5214938" y="5929313"/>
            <a:ext cx="2776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 dirty="0">
                <a:latin typeface="Tw Cen MT"/>
                <a:cs typeface="Tw Cen MT"/>
              </a:rPr>
              <a:t>Hit </a:t>
            </a:r>
            <a:r>
              <a:rPr lang="en-US" sz="2000" b="1" u="none" dirty="0" smtClean="0">
                <a:latin typeface="Tw Cen MT"/>
                <a:cs typeface="Tw Cen MT"/>
              </a:rPr>
              <a:t>Ratio </a:t>
            </a:r>
            <a:r>
              <a:rPr lang="en-US" sz="2000" b="1" u="none" dirty="0">
                <a:latin typeface="Tw Cen MT"/>
                <a:cs typeface="Tw Cen MT"/>
              </a:rPr>
              <a:t>= [ 0.2 … 0.7 ]</a:t>
            </a:r>
          </a:p>
        </p:txBody>
      </p:sp>
    </p:spTree>
    <p:extLst>
      <p:ext uri="{BB962C8B-B14F-4D97-AF65-F5344CB8AC3E}">
        <p14:creationId xmlns:p14="http://schemas.microsoft.com/office/powerpoint/2010/main" val="855380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err="1">
                <a:latin typeface="Tw Cen MT"/>
                <a:ea typeface="ＭＳ Ｐゴシック" charset="0"/>
                <a:cs typeface="Tw Cen MT"/>
              </a:rPr>
              <a:t>Get</a:t>
            </a: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 condicional</a:t>
            </a:r>
          </a:p>
        </p:txBody>
      </p:sp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457200" y="1701800"/>
            <a:ext cx="388620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Objectivo: </a:t>
            </a:r>
            <a:r>
              <a:rPr lang="pt-PT" sz="2000" u="none" dirty="0">
                <a:latin typeface="Tw Cen MT"/>
                <a:cs typeface="Tw Cen MT"/>
              </a:rPr>
              <a:t>se a versão </a:t>
            </a:r>
            <a:r>
              <a:rPr lang="pt-PT" sz="2000" u="none" dirty="0" err="1">
                <a:latin typeface="Tw Cen MT"/>
                <a:cs typeface="Tw Cen MT"/>
              </a:rPr>
              <a:t>cached</a:t>
            </a:r>
            <a:r>
              <a:rPr lang="pt-PT" sz="2000" u="none" dirty="0">
                <a:latin typeface="Tw Cen MT"/>
                <a:cs typeface="Tw Cen MT"/>
              </a:rPr>
              <a:t> está </a:t>
            </a:r>
            <a:r>
              <a:rPr lang="pt-PT" sz="2000" u="none" dirty="0" err="1">
                <a:latin typeface="Tw Cen MT"/>
                <a:cs typeface="Tw Cen MT"/>
              </a:rPr>
              <a:t>actual</a:t>
            </a:r>
            <a:r>
              <a:rPr lang="pt-PT" sz="2000" u="none" dirty="0">
                <a:latin typeface="Tw Cen MT"/>
                <a:cs typeface="Tw Cen MT"/>
              </a:rPr>
              <a:t>, não enviar o objecto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cliente: especifica a data da versão </a:t>
            </a:r>
            <a:r>
              <a:rPr lang="pt-PT" sz="2000" u="none" dirty="0" err="1">
                <a:latin typeface="Tw Cen MT"/>
                <a:cs typeface="Tw Cen MT"/>
              </a:rPr>
              <a:t>cached</a:t>
            </a:r>
            <a:endParaRPr lang="pt-PT" sz="20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pt-PT" sz="1800" b="1" u="none" dirty="0" err="1">
                <a:latin typeface="Tw Cen MT"/>
                <a:cs typeface="Tw Cen MT"/>
              </a:rPr>
              <a:t>If-modified-since</a:t>
            </a:r>
            <a:r>
              <a:rPr lang="pt-PT" sz="1800" b="1" u="none" dirty="0">
                <a:latin typeface="Tw Cen MT"/>
                <a:cs typeface="Tw Cen MT"/>
              </a:rPr>
              <a:t>: &lt;date&gt;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servidor: a resposta só contem o objecto se este tiver sido modificado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100000"/>
              <a:buFont typeface="Times" charset="0"/>
              <a:buChar char="•"/>
            </a:pPr>
            <a:r>
              <a:rPr lang="pt-PT" sz="1800" b="1" u="none" dirty="0">
                <a:latin typeface="Tw Cen MT"/>
                <a:cs typeface="Tw Cen MT"/>
              </a:rPr>
              <a:t>HTTP/1.0 304 </a:t>
            </a:r>
            <a:r>
              <a:rPr lang="pt-PT" sz="1800" b="1" u="none" dirty="0" err="1">
                <a:latin typeface="Tw Cen MT"/>
                <a:cs typeface="Tw Cen MT"/>
              </a:rPr>
              <a:t>Not</a:t>
            </a:r>
            <a:r>
              <a:rPr lang="pt-PT" sz="1800" b="1" u="none" dirty="0">
                <a:latin typeface="Tw Cen MT"/>
                <a:cs typeface="Tw Cen MT"/>
              </a:rPr>
              <a:t> </a:t>
            </a:r>
            <a:r>
              <a:rPr lang="pt-PT" sz="1800" b="1" u="none" dirty="0" err="1">
                <a:latin typeface="Tw Cen MT"/>
                <a:cs typeface="Tw Cen MT"/>
              </a:rPr>
              <a:t>Modified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64517" name="Line 4"/>
          <p:cNvSpPr>
            <a:spLocks noChangeShapeType="1"/>
          </p:cNvSpPr>
          <p:nvPr/>
        </p:nvSpPr>
        <p:spPr bwMode="auto">
          <a:xfrm>
            <a:off x="4545013" y="18446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Text Box 5"/>
          <p:cNvSpPr txBox="1">
            <a:spLocks noChangeArrowheads="1"/>
          </p:cNvSpPr>
          <p:nvPr/>
        </p:nvSpPr>
        <p:spPr bwMode="auto">
          <a:xfrm>
            <a:off x="4126387" y="1166813"/>
            <a:ext cx="10182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b="1" u="none" dirty="0">
                <a:solidFill>
                  <a:srgbClr val="0000FF"/>
                </a:solidFill>
                <a:latin typeface="Tw Cen MT"/>
                <a:cs typeface="Tw Cen MT"/>
              </a:rPr>
              <a:t>cliente</a:t>
            </a:r>
          </a:p>
        </p:txBody>
      </p:sp>
      <p:sp>
        <p:nvSpPr>
          <p:cNvPr id="64519" name="Text Box 6"/>
          <p:cNvSpPr txBox="1">
            <a:spLocks noChangeArrowheads="1"/>
          </p:cNvSpPr>
          <p:nvPr/>
        </p:nvSpPr>
        <p:spPr bwMode="auto">
          <a:xfrm>
            <a:off x="7527736" y="1138238"/>
            <a:ext cx="1232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b="1" u="none">
                <a:solidFill>
                  <a:srgbClr val="0000FF"/>
                </a:solidFill>
                <a:latin typeface="Tw Cen MT"/>
                <a:cs typeface="Tw Cen MT"/>
              </a:rPr>
              <a:t>servidor</a:t>
            </a:r>
          </a:p>
        </p:txBody>
      </p:sp>
      <p:sp>
        <p:nvSpPr>
          <p:cNvPr id="64520" name="Rectangle 7"/>
          <p:cNvSpPr>
            <a:spLocks noChangeArrowheads="1"/>
          </p:cNvSpPr>
          <p:nvPr/>
        </p:nvSpPr>
        <p:spPr bwMode="auto">
          <a:xfrm>
            <a:off x="4783138" y="1844675"/>
            <a:ext cx="26860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Text Box 8"/>
          <p:cNvSpPr txBox="1">
            <a:spLocks noChangeArrowheads="1"/>
          </p:cNvSpPr>
          <p:nvPr/>
        </p:nvSpPr>
        <p:spPr bwMode="auto">
          <a:xfrm>
            <a:off x="4789488" y="1828800"/>
            <a:ext cx="2681287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Comic Sans MS" charset="0"/>
              </a:rPr>
              <a:t>http request msg</a:t>
            </a:r>
          </a:p>
          <a:p>
            <a:pPr algn="ctr"/>
            <a:r>
              <a:rPr lang="pt-PT" sz="1600" b="1" u="none">
                <a:latin typeface="Courier New" charset="0"/>
              </a:rPr>
              <a:t>If-modified-since: &lt;date&gt;</a:t>
            </a:r>
            <a:endParaRPr lang="pt-PT" sz="2000" b="1" u="none">
              <a:latin typeface="Courier New" charset="0"/>
            </a:endParaRPr>
          </a:p>
        </p:txBody>
      </p:sp>
      <p:sp>
        <p:nvSpPr>
          <p:cNvPr id="64522" name="Line 9"/>
          <p:cNvSpPr>
            <a:spLocks noChangeShapeType="1"/>
          </p:cNvSpPr>
          <p:nvPr/>
        </p:nvSpPr>
        <p:spPr bwMode="auto">
          <a:xfrm flipH="1">
            <a:off x="4564063" y="28352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523" name="Group 10"/>
          <p:cNvGrpSpPr>
            <a:grpSpLocks/>
          </p:cNvGrpSpPr>
          <p:nvPr/>
        </p:nvGrpSpPr>
        <p:grpSpPr bwMode="auto">
          <a:xfrm>
            <a:off x="4770438" y="2705100"/>
            <a:ext cx="2643187" cy="855663"/>
            <a:chOff x="2698" y="2036"/>
            <a:chExt cx="1665" cy="539"/>
          </a:xfrm>
        </p:grpSpPr>
        <p:sp>
          <p:nvSpPr>
            <p:cNvPr id="64533" name="Rectangle 11"/>
            <p:cNvSpPr>
              <a:spLocks noChangeArrowheads="1"/>
            </p:cNvSpPr>
            <p:nvPr/>
          </p:nvSpPr>
          <p:spPr bwMode="auto">
            <a:xfrm>
              <a:off x="2760" y="2071"/>
              <a:ext cx="1578" cy="46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4" name="Text Box 12"/>
            <p:cNvSpPr txBox="1">
              <a:spLocks noChangeArrowheads="1"/>
            </p:cNvSpPr>
            <p:nvPr/>
          </p:nvSpPr>
          <p:spPr bwMode="auto">
            <a:xfrm>
              <a:off x="2698" y="2036"/>
              <a:ext cx="1665" cy="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Comic Sans MS" charset="0"/>
                </a:rPr>
                <a:t>http response</a:t>
              </a:r>
            </a:p>
            <a:p>
              <a:pPr algn="ctr"/>
              <a:r>
                <a:rPr lang="pt-PT" sz="1600" b="1" u="none">
                  <a:latin typeface="Courier New" charset="0"/>
                </a:rPr>
                <a:t>HTTP/1.0 </a:t>
              </a:r>
            </a:p>
            <a:p>
              <a:pPr algn="ctr"/>
              <a:r>
                <a:rPr lang="pt-PT" sz="1600" b="1" u="none">
                  <a:latin typeface="Courier New" charset="0"/>
                </a:rPr>
                <a:t>304 Not Modified</a:t>
              </a:r>
              <a:endParaRPr lang="pt-PT" sz="2000" b="1" u="none">
                <a:latin typeface="Courier New" charset="0"/>
              </a:endParaRPr>
            </a:p>
          </p:txBody>
        </p:sp>
      </p:grpSp>
      <p:sp>
        <p:nvSpPr>
          <p:cNvPr id="64524" name="Text Box 13"/>
          <p:cNvSpPr txBox="1">
            <a:spLocks noChangeArrowheads="1"/>
          </p:cNvSpPr>
          <p:nvPr/>
        </p:nvSpPr>
        <p:spPr bwMode="auto">
          <a:xfrm>
            <a:off x="7846525" y="2090738"/>
            <a:ext cx="123763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b="1" u="none" dirty="0" err="1">
                <a:solidFill>
                  <a:srgbClr val="0000FF"/>
                </a:solidFill>
                <a:latin typeface="Comic Sans MS" charset="0"/>
              </a:rPr>
              <a:t>object</a:t>
            </a:r>
            <a:r>
              <a:rPr lang="pt-PT" sz="2000" b="1" u="none" dirty="0">
                <a:solidFill>
                  <a:srgbClr val="0000FF"/>
                </a:solidFill>
                <a:latin typeface="Comic Sans MS" charset="0"/>
              </a:rPr>
              <a:t> </a:t>
            </a:r>
          </a:p>
          <a:p>
            <a:pPr algn="ctr"/>
            <a:r>
              <a:rPr lang="pt-PT" sz="2000" b="1" u="none" dirty="0" err="1">
                <a:solidFill>
                  <a:srgbClr val="0000FF"/>
                </a:solidFill>
                <a:latin typeface="Comic Sans MS" charset="0"/>
              </a:rPr>
              <a:t>not</a:t>
            </a:r>
            <a:r>
              <a:rPr lang="pt-PT" sz="2000" b="1" u="none" dirty="0">
                <a:solidFill>
                  <a:srgbClr val="0000FF"/>
                </a:solidFill>
                <a:latin typeface="Comic Sans MS" charset="0"/>
              </a:rPr>
              <a:t> </a:t>
            </a:r>
          </a:p>
          <a:p>
            <a:pPr algn="ctr"/>
            <a:r>
              <a:rPr lang="pt-PT" sz="2000" b="1" u="none" dirty="0" err="1">
                <a:solidFill>
                  <a:srgbClr val="0000FF"/>
                </a:solidFill>
                <a:latin typeface="Comic Sans MS" charset="0"/>
              </a:rPr>
              <a:t>modified</a:t>
            </a:r>
            <a:endParaRPr lang="pt-PT" b="1" u="none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64525" name="Line 14"/>
          <p:cNvSpPr>
            <a:spLocks noChangeShapeType="1"/>
          </p:cNvSpPr>
          <p:nvPr/>
        </p:nvSpPr>
        <p:spPr bwMode="auto">
          <a:xfrm>
            <a:off x="4668838" y="3902075"/>
            <a:ext cx="3905250" cy="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5"/>
          <p:cNvSpPr>
            <a:spLocks noChangeShapeType="1"/>
          </p:cNvSpPr>
          <p:nvPr/>
        </p:nvSpPr>
        <p:spPr bwMode="auto">
          <a:xfrm>
            <a:off x="4611688" y="41973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Rectangle 16"/>
          <p:cNvSpPr>
            <a:spLocks noChangeArrowheads="1"/>
          </p:cNvSpPr>
          <p:nvPr/>
        </p:nvSpPr>
        <p:spPr bwMode="auto">
          <a:xfrm>
            <a:off x="4849813" y="4197350"/>
            <a:ext cx="26860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Text Box 17"/>
          <p:cNvSpPr txBox="1">
            <a:spLocks noChangeArrowheads="1"/>
          </p:cNvSpPr>
          <p:nvPr/>
        </p:nvSpPr>
        <p:spPr bwMode="auto">
          <a:xfrm>
            <a:off x="4856163" y="4181475"/>
            <a:ext cx="2681287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Comic Sans MS" charset="0"/>
              </a:rPr>
              <a:t>http request msg</a:t>
            </a:r>
          </a:p>
          <a:p>
            <a:pPr algn="ctr"/>
            <a:r>
              <a:rPr lang="pt-PT" sz="1600" b="1" u="none">
                <a:latin typeface="Courier New" charset="0"/>
              </a:rPr>
              <a:t>If-modified-since: &lt;date&gt;</a:t>
            </a:r>
            <a:endParaRPr lang="pt-PT" sz="2000" b="1" u="none">
              <a:latin typeface="Courier New" charset="0"/>
            </a:endParaRPr>
          </a:p>
        </p:txBody>
      </p:sp>
      <p:sp>
        <p:nvSpPr>
          <p:cNvPr id="64529" name="Line 18"/>
          <p:cNvSpPr>
            <a:spLocks noChangeShapeType="1"/>
          </p:cNvSpPr>
          <p:nvPr/>
        </p:nvSpPr>
        <p:spPr bwMode="auto">
          <a:xfrm flipH="1">
            <a:off x="4630738" y="51879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Rectangle 19"/>
          <p:cNvSpPr>
            <a:spLocks noChangeArrowheads="1"/>
          </p:cNvSpPr>
          <p:nvPr/>
        </p:nvSpPr>
        <p:spPr bwMode="auto">
          <a:xfrm>
            <a:off x="4935538" y="5113338"/>
            <a:ext cx="2505075" cy="10429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Text Box 20"/>
          <p:cNvSpPr txBox="1">
            <a:spLocks noChangeArrowheads="1"/>
          </p:cNvSpPr>
          <p:nvPr/>
        </p:nvSpPr>
        <p:spPr bwMode="auto">
          <a:xfrm>
            <a:off x="4837113" y="5057775"/>
            <a:ext cx="2643187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Comic Sans MS" charset="0"/>
              </a:rPr>
              <a:t>http response</a:t>
            </a:r>
          </a:p>
          <a:p>
            <a:pPr algn="ctr"/>
            <a:r>
              <a:rPr lang="pt-PT" sz="1600" b="1" u="none">
                <a:latin typeface="Courier New" charset="0"/>
              </a:rPr>
              <a:t>HTTP/1.1 200 OK</a:t>
            </a:r>
          </a:p>
          <a:p>
            <a:pPr algn="ctr"/>
            <a:r>
              <a:rPr lang="pt-PT" sz="1600" b="1" u="none">
                <a:latin typeface="Courier New" charset="0"/>
              </a:rPr>
              <a:t>…</a:t>
            </a:r>
          </a:p>
          <a:p>
            <a:pPr algn="ctr"/>
            <a:r>
              <a:rPr lang="pt-PT" sz="2000" b="1" u="none">
                <a:latin typeface="Courier New" charset="0"/>
              </a:rPr>
              <a:t>&lt;data&gt;</a:t>
            </a:r>
          </a:p>
        </p:txBody>
      </p:sp>
      <p:sp>
        <p:nvSpPr>
          <p:cNvPr id="64532" name="Text Box 21"/>
          <p:cNvSpPr txBox="1">
            <a:spLocks noChangeArrowheads="1"/>
          </p:cNvSpPr>
          <p:nvPr/>
        </p:nvSpPr>
        <p:spPr bwMode="auto">
          <a:xfrm>
            <a:off x="7913200" y="4538663"/>
            <a:ext cx="12376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b="1" u="none">
                <a:solidFill>
                  <a:srgbClr val="0000FF"/>
                </a:solidFill>
                <a:latin typeface="Comic Sans MS" charset="0"/>
              </a:rPr>
              <a:t>object </a:t>
            </a:r>
          </a:p>
          <a:p>
            <a:pPr algn="ctr"/>
            <a:r>
              <a:rPr lang="pt-PT" sz="2000" b="1" u="none">
                <a:solidFill>
                  <a:srgbClr val="0000FF"/>
                </a:solidFill>
                <a:latin typeface="Comic Sans MS" charset="0"/>
              </a:rPr>
              <a:t>modified</a:t>
            </a:r>
            <a:endParaRPr lang="pt-PT" b="1" u="none">
              <a:solidFill>
                <a:srgbClr val="0000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661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b="1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 — Cap.2, secção 2.1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2.2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4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secções 2.3 e 2.6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Cap.7, partes das secções 7.1 a 7.4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3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50438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3600" b="1" dirty="0">
                <a:latin typeface="Tw Cen MT"/>
                <a:ea typeface="ＭＳ Ｐゴシック" charset="0"/>
                <a:cs typeface="Tw Cen MT"/>
              </a:rPr>
              <a:t>O Protocolo HTTP e o serviço WWW</a:t>
            </a:r>
          </a:p>
        </p:txBody>
      </p:sp>
    </p:spTree>
    <p:extLst>
      <p:ext uri="{BB962C8B-B14F-4D97-AF65-F5344CB8AC3E}">
        <p14:creationId xmlns:p14="http://schemas.microsoft.com/office/powerpoint/2010/main" val="1895927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Terminologia</a:t>
            </a: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685800" y="1828800"/>
            <a:ext cx="38100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Página Web: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formada por 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 err="1">
                <a:latin typeface="Tw Cen MT"/>
                <a:cs typeface="Tw Cen MT"/>
              </a:rPr>
              <a:t>objectos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endParaRPr lang="pt-PT" sz="18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endereçada via um URL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As páginas Web geralmente são formadas por: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página HTML de base, e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referências para </a:t>
            </a:r>
            <a:r>
              <a:rPr lang="pt-PT" sz="1800" u="none" dirty="0" err="1">
                <a:latin typeface="Tw Cen MT"/>
                <a:cs typeface="Tw Cen MT"/>
              </a:rPr>
              <a:t>objectos</a:t>
            </a:r>
            <a:r>
              <a:rPr lang="pt-PT" sz="1800" u="none" dirty="0">
                <a:latin typeface="Tw Cen MT"/>
                <a:cs typeface="Tw Cen MT"/>
              </a:rPr>
              <a:t>.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Um URL tem duas componentes: nome de um </a:t>
            </a:r>
            <a:r>
              <a:rPr lang="pt-PT" sz="2000" i="1" u="none" dirty="0" err="1">
                <a:latin typeface="Tw Cen MT"/>
                <a:cs typeface="Tw Cen MT"/>
              </a:rPr>
              <a:t>host</a:t>
            </a:r>
            <a:r>
              <a:rPr lang="pt-PT" sz="2000" u="none" dirty="0">
                <a:latin typeface="Tw Cen MT"/>
                <a:cs typeface="Tw Cen MT"/>
              </a:rPr>
              <a:t> e nome de um objecto local ao servidor: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4876800" y="1828800"/>
            <a:ext cx="3810000" cy="4286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</a:t>
            </a:r>
            <a:r>
              <a:rPr lang="pt-PT" sz="2000" u="none" dirty="0" err="1">
                <a:latin typeface="Tw Cen MT"/>
                <a:cs typeface="Tw Cen MT"/>
              </a:rPr>
              <a:t>User</a:t>
            </a:r>
            <a:r>
              <a:rPr lang="pt-PT" sz="2000" u="none" dirty="0">
                <a:latin typeface="Tw Cen MT"/>
                <a:cs typeface="Tw Cen MT"/>
              </a:rPr>
              <a:t> </a:t>
            </a:r>
            <a:r>
              <a:rPr lang="pt-PT" sz="2000" u="none" dirty="0" err="1">
                <a:latin typeface="Tw Cen MT"/>
                <a:cs typeface="Tw Cen MT"/>
              </a:rPr>
              <a:t>agent</a:t>
            </a:r>
            <a:r>
              <a:rPr lang="pt-PT" sz="2000" u="none" dirty="0">
                <a:latin typeface="Tw Cen MT"/>
                <a:cs typeface="Tw Cen MT"/>
              </a:rPr>
              <a:t> chama-se um browser: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MS Internet Explorer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 smtClean="0">
                <a:latin typeface="Tw Cen MT"/>
                <a:cs typeface="Tw Cen MT"/>
              </a:rPr>
              <a:t>Mozilla </a:t>
            </a:r>
            <a:r>
              <a:rPr lang="pt-PT" sz="1800" u="none" dirty="0" err="1" smtClean="0">
                <a:latin typeface="Tw Cen MT"/>
                <a:cs typeface="Tw Cen MT"/>
              </a:rPr>
              <a:t>Firefox</a:t>
            </a:r>
            <a:endParaRPr lang="pt-PT" sz="1800" u="none" dirty="0" smtClean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cs typeface="Tw Cen MT"/>
              </a:rPr>
              <a:t>Apple Safari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 smtClean="0">
                <a:latin typeface="Tw Cen MT"/>
                <a:cs typeface="Tw Cen MT"/>
              </a:rPr>
              <a:t>Google </a:t>
            </a:r>
            <a:r>
              <a:rPr lang="pt-PT" sz="1800" u="none" dirty="0" err="1" smtClean="0">
                <a:latin typeface="Tw Cen MT"/>
                <a:cs typeface="Tw Cen MT"/>
              </a:rPr>
              <a:t>Chrome</a:t>
            </a:r>
            <a:endParaRPr lang="pt-PT" sz="18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Opera, …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Existem vários servidores: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Apache (</a:t>
            </a:r>
            <a:r>
              <a:rPr lang="pt-PT" sz="1800" u="none" dirty="0" err="1">
                <a:latin typeface="Tw Cen MT"/>
                <a:cs typeface="Tw Cen MT"/>
              </a:rPr>
              <a:t>public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domain</a:t>
            </a:r>
            <a:r>
              <a:rPr lang="pt-PT" sz="1800" u="none" dirty="0">
                <a:latin typeface="Tw Cen MT"/>
                <a:cs typeface="Tw Cen MT"/>
              </a:rPr>
              <a:t>)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MS Internet </a:t>
            </a:r>
            <a:r>
              <a:rPr lang="pt-PT" sz="1800" u="none" dirty="0" err="1">
                <a:latin typeface="Tw Cen MT"/>
                <a:cs typeface="Tw Cen MT"/>
              </a:rPr>
              <a:t>Information</a:t>
            </a:r>
            <a:r>
              <a:rPr lang="pt-PT" sz="1800" u="none" dirty="0">
                <a:latin typeface="Tw Cen MT"/>
                <a:cs typeface="Tw Cen MT"/>
              </a:rPr>
              <a:t> Server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…..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1800" u="none" dirty="0">
              <a:latin typeface="Tw Cen MT"/>
              <a:cs typeface="Tw Cen MT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23950" y="5619750"/>
            <a:ext cx="69567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u="none" dirty="0" err="1" smtClean="0">
                <a:solidFill>
                  <a:schemeClr val="tx2"/>
                </a:solidFill>
                <a:latin typeface="Courier New" charset="0"/>
              </a:rPr>
              <a:t>Ex:ht</a:t>
            </a:r>
            <a:r>
              <a:rPr lang="en-US" sz="2000" b="1" u="none" dirty="0" err="1" smtClean="0">
                <a:solidFill>
                  <a:schemeClr val="tx2"/>
                </a:solidFill>
                <a:latin typeface="Courier New" charset="0"/>
                <a:hlinkClick r:id="rId2"/>
              </a:rPr>
              <a:t>tp</a:t>
            </a:r>
            <a:r>
              <a:rPr lang="en-US" sz="2000" b="1" u="none" dirty="0">
                <a:solidFill>
                  <a:schemeClr val="tx2"/>
                </a:solidFill>
                <a:latin typeface="Courier New" charset="0"/>
                <a:hlinkClick r:id="rId2"/>
              </a:rPr>
              <a:t>://asc.di.fct.unl.pt/rc/index.html</a:t>
            </a:r>
            <a:endParaRPr lang="en-US" sz="2000" b="1" u="none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2000" b="1" u="none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lang="en-US" sz="2000" b="1" u="none" dirty="0">
                <a:solidFill>
                  <a:schemeClr val="tx2"/>
                </a:solidFill>
                <a:latin typeface="Courier New" charset="0"/>
                <a:hlinkClick r:id="rId3"/>
              </a:rPr>
              <a:t>http://asc.di.fct.unl.pt:80/rc/index.html</a:t>
            </a:r>
            <a:endParaRPr lang="en-US" sz="2000" b="1" u="none" dirty="0">
              <a:solidFill>
                <a:schemeClr val="tx2"/>
              </a:solidFill>
              <a:latin typeface="Courier New" charset="0"/>
            </a:endParaRPr>
          </a:p>
          <a:p>
            <a:endParaRPr lang="en-US" b="1" u="none" dirty="0">
              <a:solidFill>
                <a:schemeClr val="tx2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292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Aspectos fundamentais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914400" y="17526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Os servidores funcionam como repositórios de informação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A estruturação da informação baseia-se em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 err="1">
                <a:latin typeface="Tw Cen MT"/>
                <a:cs typeface="Tw Cen MT"/>
              </a:rPr>
              <a:t>hyperlinks</a:t>
            </a:r>
            <a:r>
              <a:rPr lang="pt-PT" sz="2000" u="none" dirty="0">
                <a:latin typeface="Tw Cen MT"/>
                <a:cs typeface="Tw Cen MT"/>
              </a:rPr>
              <a:t> / </a:t>
            </a:r>
            <a:r>
              <a:rPr lang="pt-PT" sz="2000" u="none" dirty="0" err="1">
                <a:latin typeface="Tw Cen MT"/>
                <a:cs typeface="Tw Cen MT"/>
              </a:rPr>
              <a:t>hypermedia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endParaRPr lang="pt-PT" sz="2000" u="none" dirty="0">
              <a:latin typeface="Tw Cen MT"/>
              <a:cs typeface="Tw Cen MT"/>
            </a:endParaRP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A interface dos browser é intuitiva, generalizada e permite lidar com múltiplos formatos e tipos de recursos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Os browsers admitem a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navegação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 dinâmica através dos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 err="1">
                <a:latin typeface="Tw Cen MT"/>
                <a:cs typeface="Tw Cen MT"/>
              </a:rPr>
              <a:t>hyperlinks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endParaRPr lang="pt-PT" sz="2000" u="none" dirty="0">
              <a:latin typeface="Tw Cen MT"/>
              <a:cs typeface="Tw Cen MT"/>
            </a:endParaRP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browser interpreta o conteúdo dos documentos, expandindo dinamicamente os formatos </a:t>
            </a:r>
            <a:r>
              <a:rPr lang="pt-PT" sz="2000" u="none" dirty="0" err="1">
                <a:latin typeface="Tw Cen MT"/>
                <a:cs typeface="Tw Cen MT"/>
              </a:rPr>
              <a:t>multimedia</a:t>
            </a:r>
            <a:r>
              <a:rPr lang="pt-PT" sz="2000" u="none" dirty="0">
                <a:latin typeface="Tw Cen MT"/>
                <a:cs typeface="Tw Cen MT"/>
              </a:rPr>
              <a:t> (texto, som, imagem, …) através de funcionalidades internas ou de programas externos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Para melhor desempenho, os browsers gerem uma cache local dos últimos documentos que foram acedidos</a:t>
            </a:r>
          </a:p>
        </p:txBody>
      </p:sp>
    </p:spTree>
    <p:extLst>
      <p:ext uri="{BB962C8B-B14F-4D97-AF65-F5344CB8AC3E}">
        <p14:creationId xmlns:p14="http://schemas.microsoft.com/office/powerpoint/2010/main" val="3598521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2400" b="1" dirty="0">
                <a:latin typeface="Tw Cen MT"/>
                <a:ea typeface="ＭＳ Ｐゴシック" charset="0"/>
                <a:cs typeface="Tw Cen MT"/>
              </a:rPr>
              <a:t>Forma geral de um URL - </a:t>
            </a:r>
            <a:r>
              <a:rPr lang="pt-PT" sz="2400" b="1" dirty="0" err="1">
                <a:latin typeface="Tw Cen MT"/>
                <a:ea typeface="ＭＳ Ｐゴシック" charset="0"/>
                <a:cs typeface="Tw Cen MT"/>
              </a:rPr>
              <a:t>Uniform</a:t>
            </a:r>
            <a:r>
              <a:rPr lang="pt-PT" sz="2400" b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b="1" dirty="0" err="1">
                <a:latin typeface="Tw Cen MT"/>
                <a:ea typeface="ＭＳ Ｐゴシック" charset="0"/>
                <a:cs typeface="Tw Cen MT"/>
              </a:rPr>
              <a:t>Resource</a:t>
            </a:r>
            <a:r>
              <a:rPr lang="pt-PT" sz="2400" b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b="1" dirty="0" err="1">
                <a:latin typeface="Tw Cen MT"/>
                <a:ea typeface="ＭＳ Ｐゴシック" charset="0"/>
                <a:cs typeface="Tw Cen MT"/>
              </a:rPr>
              <a:t>Locator</a:t>
            </a:r>
            <a:endParaRPr lang="pt-PT" sz="2400" b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533400" y="1844675"/>
            <a:ext cx="8093075" cy="397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Os </a:t>
            </a:r>
            <a:r>
              <a:rPr lang="pt-PT" sz="2000" u="none" dirty="0" err="1">
                <a:latin typeface="Tw Cen MT"/>
                <a:cs typeface="Tw Cen MT"/>
              </a:rPr>
              <a:t>URLs</a:t>
            </a:r>
            <a:r>
              <a:rPr lang="pt-PT" sz="2000" u="none" dirty="0">
                <a:latin typeface="Tw Cen MT"/>
                <a:cs typeface="Tw Cen MT"/>
              </a:rPr>
              <a:t> são endereços de recursos WEB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b="1" u="none" dirty="0">
                <a:solidFill>
                  <a:srgbClr val="0000FF"/>
                </a:solidFill>
                <a:latin typeface="Tw Cen MT"/>
                <a:cs typeface="Tw Cen MT"/>
              </a:rPr>
              <a:t>    protocolo ou método de acesso://servidor[:porta]/nome-do-objecto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Exemplos de protocolos: HTTP, FTP, TELNET, FILE, MAILTO, …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Servidor: nome DNS do servidor onde reside o objecto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Porta: porta a usar na conexão, pode ser omitida, nesse caso usa-se uma por defeito em função do protocolo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826399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O protocolo HTTP</a:t>
            </a:r>
          </a:p>
        </p:txBody>
      </p:sp>
      <p:sp>
        <p:nvSpPr>
          <p:cNvPr id="37894" name="Rectangle 3"/>
          <p:cNvSpPr>
            <a:spLocks noChangeArrowheads="1"/>
          </p:cNvSpPr>
          <p:nvPr/>
        </p:nvSpPr>
        <p:spPr bwMode="auto">
          <a:xfrm>
            <a:off x="533400" y="1447800"/>
            <a:ext cx="3810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HTTP: </a:t>
            </a:r>
            <a:r>
              <a:rPr lang="pt-PT" b="1" u="none" dirty="0" err="1">
                <a:solidFill>
                  <a:srgbClr val="000000"/>
                </a:solidFill>
                <a:latin typeface="Tw Cen MT"/>
                <a:cs typeface="Tw Cen MT"/>
              </a:rPr>
              <a:t>hypertext</a:t>
            </a: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b="1" u="none" dirty="0" err="1">
                <a:solidFill>
                  <a:srgbClr val="000000"/>
                </a:solidFill>
                <a:latin typeface="Tw Cen MT"/>
                <a:cs typeface="Tw Cen MT"/>
              </a:rPr>
              <a:t>transfer</a:t>
            </a:r>
            <a:r>
              <a:rPr lang="pt-PT" b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b="1" u="none" dirty="0" err="1">
                <a:solidFill>
                  <a:srgbClr val="000000"/>
                </a:solidFill>
                <a:latin typeface="Tw Cen MT"/>
                <a:cs typeface="Tw Cen MT"/>
              </a:rPr>
              <a:t>protocol</a:t>
            </a:r>
            <a:endParaRPr lang="pt-PT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Protocolo do nível aplicação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cliente/servidor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i="1" u="none" dirty="0">
                <a:solidFill>
                  <a:srgbClr val="000000"/>
                </a:solidFill>
                <a:latin typeface="Tw Cen MT"/>
                <a:cs typeface="Tw Cen MT"/>
              </a:rPr>
              <a:t>cliente:</a:t>
            </a: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browser envia pedidos, recebe, interpreta e mostra os </a:t>
            </a:r>
            <a:r>
              <a:rPr lang="pt-PT" sz="2000" u="none" dirty="0" err="1">
                <a:latin typeface="Tw Cen MT"/>
                <a:cs typeface="Tw Cen MT"/>
              </a:rPr>
              <a:t>objectos</a:t>
            </a:r>
            <a:endParaRPr lang="pt-PT" sz="20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i="1" u="none" dirty="0">
                <a:solidFill>
                  <a:srgbClr val="000000"/>
                </a:solidFill>
                <a:latin typeface="Tw Cen MT"/>
                <a:cs typeface="Tw Cen MT"/>
              </a:rPr>
              <a:t>servidor:</a:t>
            </a:r>
            <a:r>
              <a:rPr lang="pt-PT" sz="2000" b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o servidor Web envia os </a:t>
            </a:r>
            <a:r>
              <a:rPr lang="pt-PT" sz="2000" u="none" dirty="0" err="1">
                <a:latin typeface="Tw Cen MT"/>
                <a:cs typeface="Tw Cen MT"/>
              </a:rPr>
              <a:t>objectos</a:t>
            </a:r>
            <a:r>
              <a:rPr lang="pt-PT" sz="2000" u="none" dirty="0">
                <a:latin typeface="Tw Cen MT"/>
                <a:cs typeface="Tw Cen MT"/>
              </a:rPr>
              <a:t> em resposta aos pedidos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http1.0: RFC 1945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http1.1: RFC 2068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4924425" y="1860550"/>
          <a:ext cx="7524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1860550"/>
                        <a:ext cx="7524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5"/>
          <p:cNvSpPr txBox="1">
            <a:spLocks noChangeArrowheads="1"/>
          </p:cNvSpPr>
          <p:nvPr/>
        </p:nvSpPr>
        <p:spPr bwMode="auto">
          <a:xfrm>
            <a:off x="4793318" y="2455863"/>
            <a:ext cx="112422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 dirty="0">
                <a:latin typeface="Tw Cen MT"/>
                <a:cs typeface="Tw Cen MT"/>
              </a:rPr>
              <a:t>PC running</a:t>
            </a:r>
          </a:p>
          <a:p>
            <a:pPr algn="ctr"/>
            <a:r>
              <a:rPr lang="en-US" sz="1600" u="none" dirty="0" err="1">
                <a:latin typeface="Tw Cen MT"/>
                <a:cs typeface="Tw Cen MT"/>
              </a:rPr>
              <a:t>Int</a:t>
            </a:r>
            <a:r>
              <a:rPr lang="en-US" sz="1600" u="none" dirty="0">
                <a:latin typeface="Tw Cen MT"/>
                <a:cs typeface="Tw Cen MT"/>
              </a:rPr>
              <a:t> Explorer</a:t>
            </a:r>
            <a:endParaRPr lang="en-US" u="none" dirty="0">
              <a:latin typeface="Tw Cen MT"/>
              <a:cs typeface="Tw Cen MT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5019675" y="4556125"/>
          <a:ext cx="7524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4556125"/>
                        <a:ext cx="7524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7"/>
          <p:cNvSpPr txBox="1">
            <a:spLocks noChangeArrowheads="1"/>
          </p:cNvSpPr>
          <p:nvPr/>
        </p:nvSpPr>
        <p:spPr bwMode="auto">
          <a:xfrm>
            <a:off x="7548505" y="3836988"/>
            <a:ext cx="127170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Server 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running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Apache Web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server</a:t>
            </a:r>
            <a:endParaRPr lang="en-US" u="none">
              <a:latin typeface="Tw Cen MT"/>
              <a:cs typeface="Tw Cen MT"/>
            </a:endParaRPr>
          </a:p>
        </p:txBody>
      </p:sp>
      <p:grpSp>
        <p:nvGrpSpPr>
          <p:cNvPr id="37897" name="Group 8"/>
          <p:cNvGrpSpPr>
            <a:grpSpLocks/>
          </p:cNvGrpSpPr>
          <p:nvPr/>
        </p:nvGrpSpPr>
        <p:grpSpPr bwMode="auto">
          <a:xfrm>
            <a:off x="7910513" y="2725738"/>
            <a:ext cx="504825" cy="1071562"/>
            <a:chOff x="4180" y="783"/>
            <a:chExt cx="150" cy="307"/>
          </a:xfrm>
        </p:grpSpPr>
        <p:sp>
          <p:nvSpPr>
            <p:cNvPr id="37907" name="AutoShape 9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8" name="Rectangle 10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9" name="Rectangle 11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0" name="AutoShape 12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1" name="Line 13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2" name="Line 14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Rectangle 15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4" name="Rectangle 16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898" name="Line 17"/>
          <p:cNvSpPr>
            <a:spLocks noChangeShapeType="1"/>
          </p:cNvSpPr>
          <p:nvPr/>
        </p:nvSpPr>
        <p:spPr bwMode="auto">
          <a:xfrm>
            <a:off x="5743575" y="2133600"/>
            <a:ext cx="2085975" cy="962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8"/>
          <p:cNvSpPr>
            <a:spLocks noChangeShapeType="1"/>
          </p:cNvSpPr>
          <p:nvPr/>
        </p:nvSpPr>
        <p:spPr bwMode="auto">
          <a:xfrm flipH="1" flipV="1">
            <a:off x="5800725" y="2333625"/>
            <a:ext cx="1971675" cy="904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9"/>
          <p:cNvSpPr>
            <a:spLocks noChangeShapeType="1"/>
          </p:cNvSpPr>
          <p:nvPr/>
        </p:nvSpPr>
        <p:spPr bwMode="auto">
          <a:xfrm flipV="1">
            <a:off x="5734050" y="3505200"/>
            <a:ext cx="2047875" cy="1095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20"/>
          <p:cNvSpPr>
            <a:spLocks noChangeShapeType="1"/>
          </p:cNvSpPr>
          <p:nvPr/>
        </p:nvSpPr>
        <p:spPr bwMode="auto">
          <a:xfrm flipH="1">
            <a:off x="5810250" y="3629025"/>
            <a:ext cx="2047875" cy="1133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Text Box 21"/>
          <p:cNvSpPr txBox="1">
            <a:spLocks noChangeArrowheads="1"/>
          </p:cNvSpPr>
          <p:nvPr/>
        </p:nvSpPr>
        <p:spPr bwMode="auto">
          <a:xfrm>
            <a:off x="4991577" y="5218113"/>
            <a:ext cx="1181734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 dirty="0">
                <a:latin typeface="Tw Cen MT"/>
                <a:cs typeface="Tw Cen MT"/>
              </a:rPr>
              <a:t>Mac running</a:t>
            </a:r>
          </a:p>
          <a:p>
            <a:pPr algn="ctr"/>
            <a:r>
              <a:rPr lang="en-US" sz="1600" u="none" dirty="0">
                <a:latin typeface="Tw Cen MT"/>
                <a:cs typeface="Tw Cen MT"/>
              </a:rPr>
              <a:t>Mozilla</a:t>
            </a:r>
            <a:endParaRPr lang="en-US" u="none" dirty="0">
              <a:latin typeface="Tw Cen MT"/>
              <a:cs typeface="Tw Cen MT"/>
            </a:endParaRPr>
          </a:p>
        </p:txBody>
      </p:sp>
      <p:sp>
        <p:nvSpPr>
          <p:cNvPr id="37903" name="Text Box 22"/>
          <p:cNvSpPr txBox="1">
            <a:spLocks noChangeArrowheads="1"/>
          </p:cNvSpPr>
          <p:nvPr/>
        </p:nvSpPr>
        <p:spPr bwMode="auto">
          <a:xfrm rot="1422049">
            <a:off x="6156325" y="2293938"/>
            <a:ext cx="1389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en-US" u="none">
              <a:latin typeface="Times New Roman" charset="0"/>
            </a:endParaRPr>
          </a:p>
        </p:txBody>
      </p:sp>
      <p:sp>
        <p:nvSpPr>
          <p:cNvPr id="37904" name="Text Box 23"/>
          <p:cNvSpPr txBox="1">
            <a:spLocks noChangeArrowheads="1"/>
          </p:cNvSpPr>
          <p:nvPr/>
        </p:nvSpPr>
        <p:spPr bwMode="auto">
          <a:xfrm rot="-1692639">
            <a:off x="5946775" y="3789363"/>
            <a:ext cx="1389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en-US" u="none">
              <a:latin typeface="Times New Roman" charset="0"/>
            </a:endParaRPr>
          </a:p>
        </p:txBody>
      </p:sp>
      <p:sp>
        <p:nvSpPr>
          <p:cNvPr id="37905" name="Text Box 24"/>
          <p:cNvSpPr txBox="1">
            <a:spLocks noChangeArrowheads="1"/>
          </p:cNvSpPr>
          <p:nvPr/>
        </p:nvSpPr>
        <p:spPr bwMode="auto">
          <a:xfrm rot="1411598">
            <a:off x="5967413" y="2741613"/>
            <a:ext cx="150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en-US" u="none">
              <a:latin typeface="Times New Roman" charset="0"/>
            </a:endParaRPr>
          </a:p>
        </p:txBody>
      </p:sp>
      <p:sp>
        <p:nvSpPr>
          <p:cNvPr id="37906" name="Text Box 25"/>
          <p:cNvSpPr txBox="1">
            <a:spLocks noChangeArrowheads="1"/>
          </p:cNvSpPr>
          <p:nvPr/>
        </p:nvSpPr>
        <p:spPr bwMode="auto">
          <a:xfrm rot="-1737783">
            <a:off x="6148388" y="4122738"/>
            <a:ext cx="150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en-US" u="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55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2476</Words>
  <Application>Microsoft Macintosh PowerPoint</Application>
  <PresentationFormat>On-screen Show (4:3)</PresentationFormat>
  <Paragraphs>516</Paragraphs>
  <Slides>36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Office Theme</vt:lpstr>
      <vt:lpstr>Clip</vt:lpstr>
      <vt:lpstr>REDES DE COMPUTADORES  AS APLICAÇÕES  (Parte 2)</vt:lpstr>
      <vt:lpstr>Nota prévia</vt:lpstr>
      <vt:lpstr>Objectivos do capítulo</vt:lpstr>
      <vt:lpstr>Onde estudar no livro de base</vt:lpstr>
      <vt:lpstr>O Protocolo HTTP e o serviço WWW</vt:lpstr>
      <vt:lpstr>Terminologia</vt:lpstr>
      <vt:lpstr>Aspectos fundamentais</vt:lpstr>
      <vt:lpstr>Forma geral de um URL - Uniform Resource Locator</vt:lpstr>
      <vt:lpstr>O protocolo HTTP</vt:lpstr>
      <vt:lpstr>Continuação</vt:lpstr>
      <vt:lpstr>Como funciona o HTTP</vt:lpstr>
      <vt:lpstr>Exemplo</vt:lpstr>
      <vt:lpstr>Continuação</vt:lpstr>
      <vt:lpstr>Tempo de resposta (modelizado)</vt:lpstr>
      <vt:lpstr>Conexões persistentes e não persistentes</vt:lpstr>
      <vt:lpstr>As mensagens HTTP</vt:lpstr>
      <vt:lpstr>Forma geral de um pedido HTTP</vt:lpstr>
      <vt:lpstr>Comandos do cliente</vt:lpstr>
      <vt:lpstr>Um cliente HTTP manual</vt:lpstr>
      <vt:lpstr>Análise de uma resposta</vt:lpstr>
      <vt:lpstr>Alguns códigos de resposta</vt:lpstr>
      <vt:lpstr>Exemplos de alguns cabeçalhos</vt:lpstr>
      <vt:lpstr>Transmissão de dados para o servidor</vt:lpstr>
      <vt:lpstr>CGI - Common Gateway Interface</vt:lpstr>
      <vt:lpstr>HTML - HyperText Markup Language</vt:lpstr>
      <vt:lpstr>Algumas TAGS comuns</vt:lpstr>
      <vt:lpstr>Interacção com autenticação</vt:lpstr>
      <vt:lpstr>Cookies</vt:lpstr>
      <vt:lpstr>Acesso com cookies</vt:lpstr>
      <vt:lpstr>Cookies (continued)</vt:lpstr>
      <vt:lpstr>Web Caches (proxy server)</vt:lpstr>
      <vt:lpstr>Alternativas de acesso à Internet</vt:lpstr>
      <vt:lpstr>1ª solução possível - link a 100 Mbps</vt:lpstr>
      <vt:lpstr>Solução baseada num proxy</vt:lpstr>
      <vt:lpstr>Solução baseada num proxy</vt:lpstr>
      <vt:lpstr>Get condicional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49</cp:revision>
  <dcterms:created xsi:type="dcterms:W3CDTF">2012-03-03T20:51:40Z</dcterms:created>
  <dcterms:modified xsi:type="dcterms:W3CDTF">2012-03-26T10:16:46Z</dcterms:modified>
</cp:coreProperties>
</file>