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2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76" r:id="rId2"/>
    <p:sldId id="277" r:id="rId3"/>
    <p:sldId id="290" r:id="rId4"/>
    <p:sldId id="291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9" r:id="rId16"/>
    <p:sldId id="280" r:id="rId17"/>
    <p:sldId id="281" r:id="rId18"/>
    <p:sldId id="282" r:id="rId19"/>
    <p:sldId id="283" r:id="rId20"/>
    <p:sldId id="284" r:id="rId21"/>
    <p:sldId id="288" r:id="rId22"/>
    <p:sldId id="287" r:id="rId23"/>
    <p:sldId id="271" r:id="rId24"/>
    <p:sldId id="286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2" autoAdjust="0"/>
    <p:restoredTop sz="99796" autoAdjust="0"/>
  </p:normalViewPr>
  <p:slideViewPr>
    <p:cSldViewPr snapToGrid="0" snapToObjects="1">
      <p:cViewPr varScale="1">
        <p:scale>
          <a:sx n="137" d="100"/>
          <a:sy n="137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8A82C-C82E-2646-BCF0-10C690DE3388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8F2D9-AE30-3343-9C7E-7275BCF26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D3C6B63-8D29-0E4D-8DDB-259B9CFC2B5B}" type="slidenum">
              <a:rPr lang="en-US" sz="1200" u="none"/>
              <a:pPr eaLnBrk="1" hangingPunct="1"/>
              <a:t>10</a:t>
            </a:fld>
            <a:endParaRPr lang="en-US" sz="1200" u="none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74688"/>
            <a:ext cx="4583112" cy="3438525"/>
          </a:xfrm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039" y="4346727"/>
            <a:ext cx="5089922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392215F-3683-CE4D-8A1A-23167D41A9FE}" type="slidenum">
              <a:rPr lang="en-US" sz="1200" u="none"/>
              <a:pPr eaLnBrk="1" hangingPunct="1"/>
              <a:t>11</a:t>
            </a:fld>
            <a:endParaRPr lang="en-US" sz="1200" u="none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A59513B-72F6-7F4D-8CFB-9431F1430B2D}" type="slidenum">
              <a:rPr lang="en-US" sz="1200" u="none">
                <a:latin typeface="Times New Roman" charset="0"/>
              </a:rPr>
              <a:pPr eaLnBrk="1" hangingPunct="1"/>
              <a:t>12</a:t>
            </a:fld>
            <a:endParaRPr lang="en-US" sz="1200" u="none">
              <a:latin typeface="Times New Roman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909B198-FE13-F547-9572-EFD87E612470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22B8940-9C62-D046-B5E4-142FA755D4FB}" type="slidenum">
              <a:rPr lang="en-US" sz="1200" u="none"/>
              <a:pPr eaLnBrk="1" hangingPunct="1"/>
              <a:t>14</a:t>
            </a:fld>
            <a:endParaRPr lang="en-US" sz="1200" u="none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8B01E13-BAB9-A14C-8012-47E0ED921B63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4AE398F-7B50-9747-843C-B5315ADCCD9E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098" y="4343704"/>
            <a:ext cx="5485805" cy="4113892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26F7ED2-FCC4-0049-BAD3-F8AA91A1F2F0}" type="slidenum">
              <a:rPr lang="en-US" sz="1200" u="none">
                <a:latin typeface="Times New Roman" charset="0"/>
              </a:rPr>
              <a:pPr eaLnBrk="1" hangingPunct="1"/>
              <a:t>17</a:t>
            </a:fld>
            <a:endParaRPr lang="en-US" sz="1200" u="none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5C887CE-23AC-9A46-B015-4EFAA3B696EE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74688"/>
            <a:ext cx="4583112" cy="3438525"/>
          </a:xfrm>
          <a:solidFill>
            <a:srgbClr val="FFFFFF"/>
          </a:solidFill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039" y="4346727"/>
            <a:ext cx="5089922" cy="41275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F1F0ACA-2D76-2E41-8316-5A414BB74A1B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74688"/>
            <a:ext cx="4583112" cy="3438525"/>
          </a:xfrm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039" y="4346727"/>
            <a:ext cx="5089922" cy="41275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EB1658D-2066-AE40-BC01-563A7895C7BF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EE5939F-2488-0944-BD4C-53E22EE11BAA}" type="slidenum">
              <a:rPr lang="en-US" sz="1200" u="none"/>
              <a:pPr eaLnBrk="1" hangingPunct="1"/>
              <a:t>21</a:t>
            </a:fld>
            <a:endParaRPr lang="en-US" sz="1200" u="non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86B7778-C2F0-124F-9E78-CE841C000048}" type="slidenum">
              <a:rPr lang="en-US" sz="1200" u="none"/>
              <a:pPr eaLnBrk="1" hangingPunct="1"/>
              <a:t>22</a:t>
            </a:fld>
            <a:endParaRPr lang="en-US" sz="1200" u="none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708025"/>
            <a:ext cx="4535488" cy="3402013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0"/>
            <a:ext cx="5030391" cy="41002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9EF4329-4FA9-D740-9EA9-662C8567E305}" type="slidenum">
              <a:rPr lang="en-US" sz="1200" b="0">
                <a:latin typeface="Times New Roman" charset="0"/>
              </a:rPr>
              <a:pPr eaLnBrk="1" hangingPunct="1"/>
              <a:t>23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74688"/>
            <a:ext cx="4583112" cy="3438525"/>
          </a:xfrm>
          <a:solidFill>
            <a:srgbClr val="FFFFFF"/>
          </a:solidFill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039" y="4346727"/>
            <a:ext cx="5089922" cy="41275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52B273E-C22C-B541-B5AB-730BD0C7C6F0}" type="slidenum">
              <a:rPr lang="en-US" sz="1200" u="none"/>
              <a:pPr eaLnBrk="1" hangingPunct="1"/>
              <a:t>24</a:t>
            </a:fld>
            <a:endParaRPr lang="en-US" sz="1200" u="none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3738"/>
            <a:ext cx="4560887" cy="3421062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318" y="4343703"/>
            <a:ext cx="5031878" cy="411238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081164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13629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1946095" indent="-21623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FD0DA2E-6551-2242-8ABB-C028C122E5B4}" type="slidenum">
              <a:rPr lang="en-US" sz="1200" u="none"/>
              <a:pPr eaLnBrk="1" hangingPunct="1"/>
              <a:t>25</a:t>
            </a:fld>
            <a:endParaRPr lang="en-US" sz="1200" u="none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53EBE83-8CC2-CD40-8178-1A4582EAF2B3}" type="slidenum">
              <a:rPr lang="en-US" sz="1200" u="none">
                <a:latin typeface="Times New Roman" charset="0"/>
              </a:rPr>
              <a:pPr eaLnBrk="1" hangingPunct="1"/>
              <a:t>5</a:t>
            </a:fld>
            <a:endParaRPr lang="en-US" sz="1200" u="none">
              <a:latin typeface="Times New Roman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F562BB-C271-EF40-83F2-888DFDF5E97B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EBDDC86-8ABB-3849-99C4-C5F686AD1101}" type="slidenum">
              <a:rPr lang="en-US" sz="1200" u="none"/>
              <a:pPr eaLnBrk="1" hangingPunct="1"/>
              <a:t>7</a:t>
            </a:fld>
            <a:endParaRPr lang="en-US" sz="1200" u="none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598912-25A4-4040-8FD8-689B5F7B5469}" type="slidenum">
              <a:rPr lang="en-US" sz="1200" u="none"/>
              <a:pPr eaLnBrk="1" hangingPunct="1"/>
              <a:t>8</a:t>
            </a:fld>
            <a:endParaRPr lang="en-US" sz="1200" u="none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8C4E6A-B426-574C-8D6C-E8B3D5591EAA}" type="slidenum">
              <a:rPr lang="en-US" sz="1200" u="none"/>
              <a:pPr eaLnBrk="1" hangingPunct="1"/>
              <a:t>9</a:t>
            </a:fld>
            <a:endParaRPr lang="en-US" sz="1200" u="none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80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5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8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4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5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1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9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66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22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2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47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9A597-5A84-0043-A87B-78D0F1F98634}" type="datetimeFigureOut">
              <a:rPr lang="en-US" smtClean="0"/>
              <a:t>06/03/12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7577F-8238-D849-88C4-27CD878D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3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ietf.or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7.emf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4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png"/><Relationship Id="rId7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59618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cap="none" dirty="0" smtClean="0">
                <a:latin typeface="Tw Cen MT" charset="0"/>
                <a:ea typeface="ＭＳ Ｐゴシック" charset="0"/>
                <a:cs typeface="ＭＳ Ｐゴシック" charset="0"/>
              </a:rPr>
              <a:t>INTRODUÇÃO</a:t>
            </a:r>
            <a:br>
              <a:rPr lang="pt-PT" sz="3600" cap="none" dirty="0" smtClean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(Parte 5)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695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7"/>
          <p:cNvSpPr>
            <a:spLocks noGrp="1" noChangeArrowheads="1"/>
          </p:cNvSpPr>
          <p:nvPr>
            <p:ph type="title"/>
          </p:nvPr>
        </p:nvSpPr>
        <p:spPr>
          <a:xfrm>
            <a:off x="231775" y="381000"/>
            <a:ext cx="8069263" cy="685800"/>
          </a:xfrm>
        </p:spPr>
        <p:txBody>
          <a:bodyPr/>
          <a:lstStyle/>
          <a:p>
            <a:pPr eaLnBrk="1" hangingPunct="1"/>
            <a:r>
              <a:rPr lang="pt-PT" sz="3200">
                <a:latin typeface="Tw Cen MT" charset="0"/>
                <a:ea typeface="ＭＳ Ｐゴシック" charset="0"/>
                <a:cs typeface="ＭＳ Ｐゴシック" charset="0"/>
              </a:rPr>
              <a:t>Exemplo: TCP - 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Transmission</a:t>
            </a:r>
            <a:r>
              <a:rPr lang="pt-PT" sz="3200">
                <a:latin typeface="Tw Cen MT" charset="0"/>
                <a:ea typeface="ＭＳ Ｐゴシック" charset="0"/>
                <a:cs typeface="ＭＳ Ｐゴシック" charset="0"/>
              </a:rPr>
              <a:t> Control Protocol</a:t>
            </a:r>
            <a:endParaRPr lang="pt-PT" sz="24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5539" name="Rectangle 28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302625" cy="3048000"/>
          </a:xfrm>
        </p:spPr>
        <p:txBody>
          <a:bodyPr/>
          <a:lstStyle/>
          <a:p>
            <a:pPr eaLnBrk="1" hangingPunct="1"/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Serviço de comunicação (</a:t>
            </a:r>
            <a:r>
              <a:rPr lang="pt-PT" sz="2000" i="1" dirty="0" err="1">
                <a:latin typeface="Tw Cen MT" charset="0"/>
                <a:ea typeface="ＭＳ Ｐゴシック" charset="0"/>
                <a:cs typeface="ＭＳ Ｐゴシック" charset="0"/>
              </a:rPr>
              <a:t>socket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/>
            <a:r>
              <a:rPr lang="pt-PT" sz="1800" dirty="0">
                <a:latin typeface="Tw Cen MT" charset="0"/>
                <a:ea typeface="ＭＳ Ｐゴシック" charset="0"/>
              </a:rPr>
              <a:t>Sequência de bytes ordenada (</a:t>
            </a:r>
            <a:r>
              <a:rPr lang="pt-PT" sz="1800" i="1" dirty="0" err="1">
                <a:latin typeface="Tw Cen MT" charset="0"/>
                <a:ea typeface="ＭＳ Ｐゴシック" charset="0"/>
              </a:rPr>
              <a:t>ordered</a:t>
            </a:r>
            <a:r>
              <a:rPr lang="pt-PT" sz="1800" i="1" dirty="0">
                <a:latin typeface="Tw Cen MT" charset="0"/>
                <a:ea typeface="ＭＳ Ｐゴシック" charset="0"/>
              </a:rPr>
              <a:t>, </a:t>
            </a:r>
            <a:r>
              <a:rPr lang="pt-PT" sz="1800" i="1" dirty="0" err="1">
                <a:latin typeface="Tw Cen MT" charset="0"/>
                <a:ea typeface="ＭＳ Ｐゴシック" charset="0"/>
              </a:rPr>
              <a:t>reliable</a:t>
            </a:r>
            <a:r>
              <a:rPr lang="pt-PT" sz="1800" i="1" dirty="0">
                <a:latin typeface="Tw Cen MT" charset="0"/>
                <a:ea typeface="ＭＳ Ｐゴシック" charset="0"/>
              </a:rPr>
              <a:t> byte </a:t>
            </a:r>
            <a:r>
              <a:rPr lang="pt-PT" sz="1800" i="1" dirty="0" err="1">
                <a:latin typeface="Tw Cen MT" charset="0"/>
                <a:ea typeface="ＭＳ Ｐゴシック" charset="0"/>
              </a:rPr>
              <a:t>stream</a:t>
            </a:r>
            <a:r>
              <a:rPr lang="pt-PT" sz="1800" dirty="0">
                <a:latin typeface="Tw Cen MT" charset="0"/>
                <a:ea typeface="ＭＳ Ｐゴシック" charset="0"/>
              </a:rPr>
              <a:t>)</a:t>
            </a:r>
          </a:p>
          <a:p>
            <a:pPr lvl="1" eaLnBrk="1" hangingPunct="1"/>
            <a:r>
              <a:rPr lang="pt-PT" sz="1800" dirty="0" err="1">
                <a:latin typeface="Tw Cen MT" charset="0"/>
                <a:ea typeface="ＭＳ Ｐゴシック" charset="0"/>
              </a:rPr>
              <a:t>Bidireccional</a:t>
            </a:r>
            <a:endParaRPr lang="pt-PT" sz="1800" dirty="0">
              <a:latin typeface="Tw Cen MT" charset="0"/>
              <a:ea typeface="ＭＳ Ｐゴシック" charset="0"/>
            </a:endParaRPr>
          </a:p>
          <a:p>
            <a:pPr eaLnBrk="1" hangingPunct="1"/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Os mecanismos essenciais estão nos computadores</a:t>
            </a:r>
          </a:p>
          <a:p>
            <a:pPr lvl="1" eaLnBrk="1" hangingPunct="1"/>
            <a:r>
              <a:rPr lang="pt-PT" sz="1800" dirty="0">
                <a:latin typeface="Tw Cen MT" charset="0"/>
                <a:ea typeface="ＭＳ Ｐゴシック" charset="0"/>
              </a:rPr>
              <a:t>Retransmissão de pacotes</a:t>
            </a:r>
          </a:p>
          <a:p>
            <a:pPr lvl="1" eaLnBrk="1" hangingPunct="1"/>
            <a:r>
              <a:rPr lang="pt-PT" sz="1800" dirty="0">
                <a:latin typeface="Tw Cen MT" charset="0"/>
                <a:ea typeface="ＭＳ Ｐゴシック" charset="0"/>
              </a:rPr>
              <a:t>Suprimir duplicados e reordenar os pacotes</a:t>
            </a:r>
          </a:p>
          <a:p>
            <a:pPr lvl="1" eaLnBrk="1" hangingPunct="1"/>
            <a:r>
              <a:rPr lang="pt-PT" sz="1800" dirty="0">
                <a:latin typeface="Tw Cen MT" charset="0"/>
                <a:ea typeface="ＭＳ Ｐゴシック" charset="0"/>
              </a:rPr>
              <a:t>Controlo de fluxos para não afogar o receptor</a:t>
            </a:r>
          </a:p>
          <a:p>
            <a:pPr lvl="1" eaLnBrk="1" hangingPunct="1"/>
            <a:r>
              <a:rPr lang="pt-PT" sz="1800" dirty="0">
                <a:latin typeface="Tw Cen MT" charset="0"/>
                <a:ea typeface="ＭＳ Ｐゴシック" charset="0"/>
              </a:rPr>
              <a:t>Controlo de saturação para se adaptar à capacidade da rede</a:t>
            </a: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2016125" y="6213475"/>
            <a:ext cx="107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source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3381375" y="6213475"/>
            <a:ext cx="1300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network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4854575" y="6213475"/>
            <a:ext cx="167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destination</a:t>
            </a:r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>
            <a:off x="2311400" y="5862638"/>
            <a:ext cx="44132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>
            <a:off x="5340350" y="5842000"/>
            <a:ext cx="441325" cy="368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7289" name="Oval 9"/>
          <p:cNvSpPr>
            <a:spLocks noChangeArrowheads="1"/>
          </p:cNvSpPr>
          <p:nvPr/>
        </p:nvSpPr>
        <p:spPr bwMode="auto">
          <a:xfrm>
            <a:off x="3368675" y="6032500"/>
            <a:ext cx="195263" cy="1397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7290" name="Oval 10"/>
          <p:cNvSpPr>
            <a:spLocks noChangeArrowheads="1"/>
          </p:cNvSpPr>
          <p:nvPr/>
        </p:nvSpPr>
        <p:spPr bwMode="auto">
          <a:xfrm>
            <a:off x="3856038" y="6027738"/>
            <a:ext cx="195262" cy="13811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7291" name="Oval 11"/>
          <p:cNvSpPr>
            <a:spLocks noChangeArrowheads="1"/>
          </p:cNvSpPr>
          <p:nvPr/>
        </p:nvSpPr>
        <p:spPr bwMode="auto">
          <a:xfrm>
            <a:off x="4349750" y="6027738"/>
            <a:ext cx="195263" cy="13811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7292" name="Line 12"/>
          <p:cNvSpPr>
            <a:spLocks noChangeShapeType="1"/>
          </p:cNvSpPr>
          <p:nvPr/>
        </p:nvSpPr>
        <p:spPr bwMode="auto">
          <a:xfrm>
            <a:off x="2752725" y="6078538"/>
            <a:ext cx="6524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3" name="Line 13"/>
          <p:cNvSpPr>
            <a:spLocks noChangeShapeType="1"/>
          </p:cNvSpPr>
          <p:nvPr/>
        </p:nvSpPr>
        <p:spPr bwMode="auto">
          <a:xfrm>
            <a:off x="3492500" y="6094413"/>
            <a:ext cx="40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4" name="Line 14"/>
          <p:cNvSpPr>
            <a:spLocks noChangeShapeType="1"/>
          </p:cNvSpPr>
          <p:nvPr/>
        </p:nvSpPr>
        <p:spPr bwMode="auto">
          <a:xfrm flipV="1">
            <a:off x="4057650" y="6094413"/>
            <a:ext cx="334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5" name="Line 15"/>
          <p:cNvSpPr>
            <a:spLocks noChangeShapeType="1"/>
          </p:cNvSpPr>
          <p:nvPr/>
        </p:nvSpPr>
        <p:spPr bwMode="auto">
          <a:xfrm>
            <a:off x="4551363" y="6094413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6" name="AutoShape 16"/>
          <p:cNvSpPr>
            <a:spLocks noChangeArrowheads="1"/>
          </p:cNvSpPr>
          <p:nvPr/>
        </p:nvSpPr>
        <p:spPr bwMode="auto">
          <a:xfrm>
            <a:off x="1903413" y="5462588"/>
            <a:ext cx="368300" cy="2301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97297" name="AutoShape 17" descr="Wide downward diagonal"/>
          <p:cNvSpPr>
            <a:spLocks noChangeArrowheads="1"/>
          </p:cNvSpPr>
          <p:nvPr/>
        </p:nvSpPr>
        <p:spPr bwMode="auto">
          <a:xfrm>
            <a:off x="2481263" y="5180013"/>
            <a:ext cx="368300" cy="2301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97298" name="AutoShape 18" descr="Wide downward diagonal"/>
          <p:cNvSpPr>
            <a:spLocks noChangeArrowheads="1"/>
          </p:cNvSpPr>
          <p:nvPr/>
        </p:nvSpPr>
        <p:spPr bwMode="auto">
          <a:xfrm>
            <a:off x="5278438" y="5191125"/>
            <a:ext cx="368300" cy="2301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97299" name="AutoShape 19"/>
          <p:cNvSpPr>
            <a:spLocks noChangeArrowheads="1"/>
          </p:cNvSpPr>
          <p:nvPr/>
        </p:nvSpPr>
        <p:spPr bwMode="auto">
          <a:xfrm>
            <a:off x="5848350" y="5441950"/>
            <a:ext cx="368300" cy="2301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97300" name="Line 20"/>
          <p:cNvSpPr>
            <a:spLocks noChangeShapeType="1"/>
          </p:cNvSpPr>
          <p:nvPr/>
        </p:nvSpPr>
        <p:spPr bwMode="auto">
          <a:xfrm>
            <a:off x="2063750" y="5694363"/>
            <a:ext cx="406400" cy="168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1" name="Line 21"/>
          <p:cNvSpPr>
            <a:spLocks noChangeShapeType="1"/>
          </p:cNvSpPr>
          <p:nvPr/>
        </p:nvSpPr>
        <p:spPr bwMode="auto">
          <a:xfrm>
            <a:off x="2663825" y="5416550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2" name="Line 22"/>
          <p:cNvSpPr>
            <a:spLocks noChangeShapeType="1"/>
          </p:cNvSpPr>
          <p:nvPr/>
        </p:nvSpPr>
        <p:spPr bwMode="auto">
          <a:xfrm>
            <a:off x="5451475" y="5432425"/>
            <a:ext cx="0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3" name="Line 23"/>
          <p:cNvSpPr>
            <a:spLocks noChangeShapeType="1"/>
          </p:cNvSpPr>
          <p:nvPr/>
        </p:nvSpPr>
        <p:spPr bwMode="auto">
          <a:xfrm flipH="1">
            <a:off x="5645150" y="5678488"/>
            <a:ext cx="387350" cy="169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4" name="Line 24"/>
          <p:cNvSpPr>
            <a:spLocks noChangeShapeType="1"/>
          </p:cNvSpPr>
          <p:nvPr/>
        </p:nvSpPr>
        <p:spPr bwMode="auto">
          <a:xfrm>
            <a:off x="2805113" y="5294313"/>
            <a:ext cx="2522537" cy="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5" name="Line 25"/>
          <p:cNvSpPr>
            <a:spLocks noChangeShapeType="1"/>
          </p:cNvSpPr>
          <p:nvPr/>
        </p:nvSpPr>
        <p:spPr bwMode="auto">
          <a:xfrm>
            <a:off x="2233613" y="5580063"/>
            <a:ext cx="3651250" cy="1587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6" name="Text Box 26"/>
          <p:cNvSpPr txBox="1">
            <a:spLocks noChangeArrowheads="1"/>
          </p:cNvSpPr>
          <p:nvPr/>
        </p:nvSpPr>
        <p:spPr bwMode="auto">
          <a:xfrm>
            <a:off x="2986088" y="4773613"/>
            <a:ext cx="2278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TCP connection</a:t>
            </a:r>
          </a:p>
        </p:txBody>
      </p:sp>
    </p:spTree>
    <p:extLst>
      <p:ext uri="{BB962C8B-B14F-4D97-AF65-F5344CB8AC3E}">
        <p14:creationId xmlns:p14="http://schemas.microsoft.com/office/powerpoint/2010/main" val="3470358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8F66D95D-621E-5047-97A1-36321C6C0C5D}" type="slidenum">
              <a:rPr lang="en-US" sz="1400">
                <a:solidFill>
                  <a:srgbClr val="FFFFFF"/>
                </a:solidFill>
              </a:rPr>
              <a:pPr algn="l" eaLnBrk="1" hangingPunct="1"/>
              <a:t>11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Normalização dos protocolos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499204"/>
            <a:ext cx="8153400" cy="4953000"/>
          </a:xfrm>
        </p:spPr>
        <p:txBody>
          <a:bodyPr/>
          <a:lstStyle/>
          <a:p>
            <a:pPr eaLnBrk="1" hangingPunct="1"/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Os computadores ao comunicarem têm de </a:t>
            </a:r>
            <a:r>
              <a:rPr lang="ja-JP" altLang="pt-PT" sz="2400" dirty="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falar</a:t>
            </a:r>
            <a:r>
              <a:rPr lang="ja-JP" altLang="pt-PT" sz="2400" dirty="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 o mesmo protocolo</a:t>
            </a: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A normalização permite diferentes implementações</a:t>
            </a: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Senão teriam sempre de ser os mesmos a escrever o software</a:t>
            </a:r>
          </a:p>
          <a:p>
            <a:pPr eaLnBrk="1" hangingPunct="1"/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Quem trata das normas </a:t>
            </a:r>
            <a:r>
              <a:rPr lang="pt-PT" sz="2400" dirty="0" smtClean="0">
                <a:latin typeface="Tw Cen MT" charset="0"/>
                <a:ea typeface="ＭＳ Ｐゴシック" charset="0"/>
                <a:cs typeface="ＭＳ Ｐゴシック" charset="0"/>
              </a:rPr>
              <a:t>Internet: 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IETF - Internet </a:t>
            </a:r>
            <a:r>
              <a:rPr lang="pt-PT" sz="2400" dirty="0" err="1">
                <a:latin typeface="Tw Cen MT" charset="0"/>
                <a:ea typeface="ＭＳ Ｐゴシック" charset="0"/>
                <a:cs typeface="ＭＳ Ｐゴシック" charset="0"/>
              </a:rPr>
              <a:t>Engineering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 err="1">
                <a:latin typeface="Tw Cen MT" charset="0"/>
                <a:ea typeface="ＭＳ Ｐゴシック" charset="0"/>
                <a:cs typeface="ＭＳ Ｐゴシック" charset="0"/>
              </a:rPr>
              <a:t>Task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 Force</a:t>
            </a: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Diferentes grupos de trabalho</a:t>
            </a: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 </a:t>
            </a:r>
            <a:r>
              <a:rPr lang="ja-JP" altLang="pt-PT" sz="2000" dirty="0">
                <a:latin typeface="Tw Cen MT" charset="0"/>
                <a:ea typeface="ＭＳ Ｐゴシック" charset="0"/>
              </a:rPr>
              <a:t>“</a:t>
            </a:r>
            <a:r>
              <a:rPr lang="pt-PT" sz="2000" dirty="0" err="1">
                <a:latin typeface="Tw Cen MT" charset="0"/>
                <a:ea typeface="ＭＳ Ｐゴシック" charset="0"/>
              </a:rPr>
              <a:t>Request</a:t>
            </a:r>
            <a:r>
              <a:rPr lang="pt-PT" sz="2000" dirty="0">
                <a:latin typeface="Tw Cen MT" charset="0"/>
                <a:ea typeface="ＭＳ Ｐゴシック" charset="0"/>
              </a:rPr>
              <a:t> For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Comments</a:t>
            </a:r>
            <a:r>
              <a:rPr lang="ja-JP" altLang="pt-PT" sz="2000" dirty="0">
                <a:latin typeface="Tw Cen MT" charset="0"/>
                <a:ea typeface="ＭＳ Ｐゴシック" charset="0"/>
              </a:rPr>
              <a:t>”</a:t>
            </a:r>
            <a:r>
              <a:rPr lang="pt-PT" sz="2000" dirty="0">
                <a:latin typeface="Tw Cen MT" charset="0"/>
                <a:ea typeface="ＭＳ Ｐゴシック" charset="0"/>
              </a:rPr>
              <a:t> (</a:t>
            </a:r>
            <a:r>
              <a:rPr lang="pt-PT" sz="2000" dirty="0" err="1">
                <a:latin typeface="Tw Cen MT" charset="0"/>
                <a:ea typeface="ＭＳ Ｐゴシック" charset="0"/>
              </a:rPr>
              <a:t>RFCs</a:t>
            </a:r>
            <a:r>
              <a:rPr lang="pt-PT" sz="2000" dirty="0">
                <a:latin typeface="Tw Cen MT" charset="0"/>
                <a:ea typeface="ＭＳ Ｐゴシック" charset="0"/>
              </a:rPr>
              <a:t>)</a:t>
            </a:r>
          </a:p>
          <a:p>
            <a:pPr lvl="2" eaLnBrk="1" hangingPunct="1"/>
            <a:r>
              <a:rPr lang="pt-PT" sz="1800" dirty="0">
                <a:latin typeface="Tw Cen MT" charset="0"/>
                <a:ea typeface="ＭＳ Ｐゴシック" charset="0"/>
              </a:rPr>
              <a:t>Normas baseadas em consenso e código executável independente</a:t>
            </a:r>
          </a:p>
          <a:p>
            <a:pPr lvl="2" eaLnBrk="1" hangingPunct="1"/>
            <a:r>
              <a:rPr lang="pt-PT" sz="1800" dirty="0">
                <a:latin typeface="Tw Cen MT" charset="0"/>
                <a:ea typeface="ＭＳ Ｐゴシック" charset="0"/>
              </a:rPr>
              <a:t>E.g., RFC 1945 </a:t>
            </a:r>
            <a:r>
              <a:rPr lang="pt-PT" sz="1800" dirty="0" err="1">
                <a:latin typeface="Tw Cen MT" charset="0"/>
                <a:ea typeface="ＭＳ Ｐゴシック" charset="0"/>
              </a:rPr>
              <a:t>on</a:t>
            </a:r>
            <a:r>
              <a:rPr lang="pt-PT" sz="1800" dirty="0">
                <a:latin typeface="Tw Cen MT" charset="0"/>
                <a:ea typeface="ＭＳ Ｐゴシック" charset="0"/>
              </a:rPr>
              <a:t> </a:t>
            </a:r>
            <a:r>
              <a:rPr lang="ja-JP" altLang="pt-PT" sz="1800" dirty="0">
                <a:latin typeface="Tw Cen MT" charset="0"/>
                <a:ea typeface="ＭＳ Ｐゴシック" charset="0"/>
              </a:rPr>
              <a:t>“</a:t>
            </a:r>
            <a:r>
              <a:rPr lang="pt-PT" sz="1800" dirty="0" err="1">
                <a:latin typeface="Tw Cen MT" charset="0"/>
                <a:ea typeface="ＭＳ Ｐゴシック" charset="0"/>
              </a:rPr>
              <a:t>HyperText</a:t>
            </a:r>
            <a:r>
              <a:rPr lang="pt-PT" sz="1800" dirty="0">
                <a:latin typeface="Tw Cen MT" charset="0"/>
                <a:ea typeface="ＭＳ Ｐゴシック" charset="0"/>
              </a:rPr>
              <a:t> </a:t>
            </a:r>
            <a:r>
              <a:rPr lang="pt-PT" sz="1800" dirty="0" err="1">
                <a:latin typeface="Tw Cen MT" charset="0"/>
                <a:ea typeface="ＭＳ Ｐゴシック" charset="0"/>
              </a:rPr>
              <a:t>Transfer</a:t>
            </a:r>
            <a:r>
              <a:rPr lang="pt-PT" sz="1800" dirty="0">
                <a:latin typeface="Tw Cen MT" charset="0"/>
                <a:ea typeface="ＭＳ Ｐゴシック" charset="0"/>
              </a:rPr>
              <a:t> </a:t>
            </a:r>
            <a:r>
              <a:rPr lang="pt-PT" sz="1800" dirty="0" err="1">
                <a:latin typeface="Tw Cen MT" charset="0"/>
                <a:ea typeface="ＭＳ Ｐゴシック" charset="0"/>
              </a:rPr>
              <a:t>Protocol</a:t>
            </a:r>
            <a:r>
              <a:rPr lang="pt-PT" sz="1800" dirty="0">
                <a:latin typeface="Tw Cen MT" charset="0"/>
                <a:ea typeface="ＭＳ Ｐゴシック" charset="0"/>
              </a:rPr>
              <a:t> – HTTP/1.0</a:t>
            </a:r>
            <a:r>
              <a:rPr lang="ja-JP" altLang="pt-PT" sz="1800" dirty="0">
                <a:latin typeface="Tw Cen MT" charset="0"/>
                <a:ea typeface="ＭＳ Ｐゴシック" charset="0"/>
              </a:rPr>
              <a:t>”</a:t>
            </a:r>
            <a:endParaRPr lang="pt-PT" sz="1800" dirty="0">
              <a:latin typeface="Tw Cen MT" charset="0"/>
              <a:ea typeface="ＭＳ Ｐゴシック" charset="0"/>
            </a:endParaRP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IETF via a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web</a:t>
            </a:r>
            <a:r>
              <a:rPr lang="pt-PT" sz="2000" dirty="0">
                <a:latin typeface="Tw Cen MT" charset="0"/>
                <a:ea typeface="ＭＳ Ｐゴシック" charset="0"/>
              </a:rPr>
              <a:t>  </a:t>
            </a:r>
            <a:r>
              <a:rPr lang="pt-PT" sz="2000" dirty="0">
                <a:solidFill>
                  <a:srgbClr val="FF0000"/>
                </a:solidFill>
                <a:latin typeface="Tw Cen MT" charset="0"/>
                <a:ea typeface="ＭＳ Ｐゴシック" charset="0"/>
                <a:hlinkClick r:id="rId3"/>
              </a:rPr>
              <a:t>http://www.ietf.org</a:t>
            </a:r>
            <a:endParaRPr lang="pt-PT" sz="2000" dirty="0">
              <a:solidFill>
                <a:srgbClr val="FF0000"/>
              </a:solidFill>
              <a:latin typeface="Tw Cen MT" charset="0"/>
              <a:ea typeface="ＭＳ Ｐゴシック" charset="0"/>
            </a:endParaRPr>
          </a:p>
          <a:p>
            <a:pPr eaLnBrk="1" hangingPunct="1"/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Normas </a:t>
            </a:r>
            <a:r>
              <a:rPr lang="ja-JP" altLang="pt-PT" sz="2400" dirty="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de facto</a:t>
            </a:r>
            <a:r>
              <a:rPr lang="ja-JP" altLang="pt-PT" sz="2400" dirty="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: software escrito sempre pelos mesmos</a:t>
            </a: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P2P file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sharing</a:t>
            </a:r>
            <a:r>
              <a:rPr lang="pt-PT" sz="2000" dirty="0">
                <a:latin typeface="Tw Cen MT" charset="0"/>
                <a:ea typeface="ＭＳ Ｐゴシック" charset="0"/>
              </a:rPr>
              <a:t>,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Skype</a:t>
            </a:r>
            <a:r>
              <a:rPr lang="pt-PT" sz="2000" dirty="0">
                <a:latin typeface="Tw Cen MT" charset="0"/>
                <a:ea typeface="ＭＳ Ｐゴシック" charset="0"/>
              </a:rPr>
              <a:t>, &lt;</a:t>
            </a:r>
            <a:r>
              <a:rPr lang="pt-PT" sz="2000" dirty="0" err="1">
                <a:latin typeface="Tw Cen MT" charset="0"/>
                <a:ea typeface="ＭＳ Ｐゴシック" charset="0"/>
              </a:rPr>
              <a:t>your</a:t>
            </a:r>
            <a:r>
              <a:rPr lang="pt-PT" sz="2000" dirty="0">
                <a:latin typeface="Tw Cen MT" charset="0"/>
                <a:ea typeface="ＭＳ Ｐゴシック" charset="0"/>
              </a:rPr>
              <a:t>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protocol</a:t>
            </a:r>
            <a:r>
              <a:rPr lang="pt-PT" sz="2000" dirty="0">
                <a:latin typeface="Tw Cen MT" charset="0"/>
                <a:ea typeface="ＭＳ Ｐゴシック" charset="0"/>
              </a:rPr>
              <a:t>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here</a:t>
            </a:r>
            <a:r>
              <a:rPr lang="pt-PT" sz="2000" dirty="0">
                <a:latin typeface="Tw Cen MT" charset="0"/>
                <a:ea typeface="ＭＳ Ｐゴシック" charset="0"/>
              </a:rPr>
              <a:t>&gt;…</a:t>
            </a:r>
          </a:p>
        </p:txBody>
      </p:sp>
      <p:sp>
        <p:nvSpPr>
          <p:cNvPr id="99333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B799CB13-EFD3-4D44-BBAF-CF4398E1186B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11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169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75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sz="3600">
                <a:latin typeface="Tw Cen MT" charset="0"/>
                <a:ea typeface="ＭＳ Ｐゴシック" charset="0"/>
                <a:cs typeface="ＭＳ Ｐゴシック" charset="0"/>
              </a:rPr>
              <a:t>Como estruturar os protocolos e os serviços suportados numa rede ?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50" y="1638300"/>
            <a:ext cx="428625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pt-PT" sz="2800" dirty="0" smtClean="0">
                <a:latin typeface="Tw Cen MT" charset="0"/>
                <a:ea typeface="ＭＳ Ｐゴシック" charset="0"/>
                <a:cs typeface="ＭＳ Ｐゴシック" charset="0"/>
              </a:rPr>
              <a:t>As redes podem tornar-se muito complexas ! </a:t>
            </a:r>
          </a:p>
          <a:p>
            <a:r>
              <a:rPr lang="pt-PT" sz="2400" dirty="0" err="1" smtClean="0">
                <a:latin typeface="Tw Cen MT" charset="0"/>
                <a:ea typeface="ＭＳ Ｐゴシック" charset="0"/>
                <a:cs typeface="ＭＳ Ｐゴシック" charset="0"/>
              </a:rPr>
              <a:t>Interacção</a:t>
            </a:r>
            <a:r>
              <a:rPr lang="pt-PT" sz="2400" dirty="0" smtClean="0">
                <a:latin typeface="Tw Cen MT" charset="0"/>
                <a:ea typeface="ＭＳ Ｐゴシック" charset="0"/>
                <a:cs typeface="ＭＳ Ｐゴシック" charset="0"/>
              </a:rPr>
              <a:t> e coordenação de “componentes” muito diversos:</a:t>
            </a: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643063"/>
            <a:ext cx="3943350" cy="2619375"/>
          </a:xfrm>
        </p:spPr>
        <p:txBody>
          <a:bodyPr>
            <a:normAutofit fontScale="92500" lnSpcReduction="20000"/>
          </a:bodyPr>
          <a:lstStyle/>
          <a:p>
            <a:r>
              <a:rPr lang="pt-PT" sz="2400" dirty="0" smtClean="0">
                <a:latin typeface="Tw Cen MT" charset="0"/>
                <a:ea typeface="ＭＳ Ｐゴシック" charset="0"/>
                <a:cs typeface="ＭＳ Ｐゴシック" charset="0"/>
              </a:rPr>
              <a:t>Como organizar e estruturar a rede em relação aos serviços que têm que ser suportados ? </a:t>
            </a:r>
          </a:p>
          <a:p>
            <a:pPr>
              <a:buFont typeface="Wingdings" charset="0"/>
              <a:buNone/>
            </a:pPr>
            <a:endParaRPr lang="pt-PT" sz="24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r>
              <a:rPr lang="pt-PT" sz="2400" dirty="0" smtClean="0">
                <a:latin typeface="Tw Cen MT" charset="0"/>
                <a:ea typeface="ＭＳ Ｐゴシック" charset="0"/>
                <a:cs typeface="ＭＳ Ｐゴシック" charset="0"/>
              </a:rPr>
              <a:t>Papel de um modelo conceptual de referência para a organização e o estudo das redes de computadores</a:t>
            </a: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5750" y="3633788"/>
            <a:ext cx="507206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u="none" dirty="0">
                <a:latin typeface="Tw Cen MT" charset="0"/>
                <a:cs typeface="Tw Cen MT" charset="0"/>
              </a:rPr>
              <a:t>  </a:t>
            </a:r>
            <a:r>
              <a:rPr lang="en-US" sz="2000" u="none" dirty="0" err="1">
                <a:latin typeface="Tw Cen MT" charset="0"/>
                <a:cs typeface="Tw Cen MT" charset="0"/>
              </a:rPr>
              <a:t>Computadores</a:t>
            </a:r>
            <a:r>
              <a:rPr lang="en-US" sz="2000" u="none" dirty="0">
                <a:latin typeface="Tw Cen MT" charset="0"/>
                <a:cs typeface="Tw Cen MT" charset="0"/>
              </a:rPr>
              <a:t> </a:t>
            </a:r>
            <a:r>
              <a:rPr lang="en-US" sz="2000" u="none" dirty="0" err="1">
                <a:latin typeface="Tw Cen MT" charset="0"/>
                <a:cs typeface="Tw Cen MT" charset="0"/>
              </a:rPr>
              <a:t>finais</a:t>
            </a:r>
            <a:r>
              <a:rPr lang="en-US" sz="2000" u="none" dirty="0">
                <a:latin typeface="Tw Cen MT" charset="0"/>
                <a:cs typeface="Tw Cen MT" charset="0"/>
              </a:rPr>
              <a:t>, </a:t>
            </a:r>
            <a:r>
              <a:rPr lang="en-US" sz="2000" i="1" u="none" dirty="0">
                <a:latin typeface="Tw Cen MT" charset="0"/>
                <a:cs typeface="Tw Cen MT" charset="0"/>
              </a:rPr>
              <a:t>“Cool” Appliances</a:t>
            </a:r>
          </a:p>
          <a:p>
            <a:pPr>
              <a:buFont typeface="Arial" charset="0"/>
              <a:buChar char="•"/>
            </a:pPr>
            <a:r>
              <a:rPr lang="en-US" sz="2000" u="none" dirty="0">
                <a:latin typeface="Tw Cen MT" charset="0"/>
                <a:cs typeface="Tw Cen MT" charset="0"/>
              </a:rPr>
              <a:t>  </a:t>
            </a:r>
            <a:r>
              <a:rPr lang="en-US" sz="2000" i="1" u="none" dirty="0">
                <a:latin typeface="Tw Cen MT" charset="0"/>
                <a:cs typeface="Tw Cen MT" charset="0"/>
              </a:rPr>
              <a:t>Routers, Link-Layer Switches</a:t>
            </a:r>
          </a:p>
          <a:p>
            <a:pPr>
              <a:buFont typeface="Arial" charset="0"/>
              <a:buChar char="•"/>
            </a:pPr>
            <a:r>
              <a:rPr lang="en-US" sz="2000" u="none" dirty="0">
                <a:latin typeface="Tw Cen MT" charset="0"/>
                <a:cs typeface="Tw Cen MT" charset="0"/>
              </a:rPr>
              <a:t>  </a:t>
            </a:r>
            <a:r>
              <a:rPr lang="en-US" sz="2000" u="none" dirty="0" err="1">
                <a:latin typeface="Tw Cen MT" charset="0"/>
                <a:cs typeface="Tw Cen MT" charset="0"/>
              </a:rPr>
              <a:t>Canais</a:t>
            </a:r>
            <a:r>
              <a:rPr lang="en-US" sz="2000" u="none" dirty="0">
                <a:latin typeface="Tw Cen MT" charset="0"/>
                <a:cs typeface="Tw Cen MT" charset="0"/>
              </a:rPr>
              <a:t> de </a:t>
            </a:r>
            <a:r>
              <a:rPr lang="en-US" sz="2000" u="none" dirty="0" err="1" smtClean="0">
                <a:latin typeface="Tw Cen MT" charset="0"/>
                <a:cs typeface="Tw Cen MT" charset="0"/>
              </a:rPr>
              <a:t>comunicação</a:t>
            </a:r>
            <a:endParaRPr lang="en-US" sz="2000" u="none" dirty="0">
              <a:latin typeface="Tw Cen MT" charset="0"/>
              <a:cs typeface="Tw Cen MT" charset="0"/>
            </a:endParaRPr>
          </a:p>
          <a:p>
            <a:pPr>
              <a:buFont typeface="Arial" charset="0"/>
              <a:buChar char="•"/>
            </a:pPr>
            <a:r>
              <a:rPr lang="en-US" sz="2000" u="none" dirty="0">
                <a:latin typeface="Tw Cen MT" charset="0"/>
                <a:cs typeface="Tw Cen MT" charset="0"/>
              </a:rPr>
              <a:t>  </a:t>
            </a:r>
            <a:r>
              <a:rPr lang="en-US" sz="2000" u="none" dirty="0" err="1">
                <a:latin typeface="Tw Cen MT" charset="0"/>
                <a:cs typeface="Tw Cen MT" charset="0"/>
              </a:rPr>
              <a:t>Aplicações</a:t>
            </a:r>
            <a:r>
              <a:rPr lang="en-US" sz="2000" u="none" dirty="0">
                <a:latin typeface="Tw Cen MT" charset="0"/>
                <a:cs typeface="Tw Cen MT" charset="0"/>
              </a:rPr>
              <a:t> e </a:t>
            </a:r>
            <a:r>
              <a:rPr lang="en-US" sz="2000" u="none" dirty="0" err="1">
                <a:latin typeface="Tw Cen MT" charset="0"/>
                <a:cs typeface="Tw Cen MT" charset="0"/>
              </a:rPr>
              <a:t>seus</a:t>
            </a:r>
            <a:r>
              <a:rPr lang="en-US" sz="2000" u="none" dirty="0">
                <a:latin typeface="Tw Cen MT" charset="0"/>
                <a:cs typeface="Tw Cen MT" charset="0"/>
              </a:rPr>
              <a:t> </a:t>
            </a:r>
            <a:r>
              <a:rPr lang="en-US" sz="2000" u="none" dirty="0" err="1">
                <a:latin typeface="Tw Cen MT" charset="0"/>
                <a:cs typeface="Tw Cen MT" charset="0"/>
              </a:rPr>
              <a:t>componentes</a:t>
            </a:r>
            <a:endParaRPr lang="en-US" sz="2000" u="none" dirty="0">
              <a:latin typeface="Tw Cen MT" charset="0"/>
              <a:cs typeface="Tw Cen MT" charset="0"/>
            </a:endParaRPr>
          </a:p>
          <a:p>
            <a:pPr>
              <a:buFont typeface="Arial" charset="0"/>
              <a:buChar char="•"/>
            </a:pPr>
            <a:r>
              <a:rPr lang="en-US" sz="2000" u="none" dirty="0">
                <a:latin typeface="Tw Cen MT" charset="0"/>
                <a:cs typeface="Tw Cen MT" charset="0"/>
              </a:rPr>
              <a:t>  </a:t>
            </a:r>
            <a:r>
              <a:rPr lang="en-US" sz="2000" u="none" dirty="0" err="1">
                <a:latin typeface="Tw Cen MT" charset="0"/>
                <a:cs typeface="Tw Cen MT" charset="0"/>
              </a:rPr>
              <a:t>Protocolos</a:t>
            </a:r>
            <a:r>
              <a:rPr lang="en-US" sz="2000" u="none" dirty="0">
                <a:latin typeface="Tw Cen MT" charset="0"/>
                <a:cs typeface="Tw Cen MT" charset="0"/>
              </a:rPr>
              <a:t> de </a:t>
            </a:r>
            <a:r>
              <a:rPr lang="en-US" sz="2000" u="none" dirty="0" err="1">
                <a:latin typeface="Tw Cen MT" charset="0"/>
                <a:cs typeface="Tw Cen MT" charset="0"/>
              </a:rPr>
              <a:t>comunicação</a:t>
            </a:r>
            <a:endParaRPr lang="en-US" sz="2000" u="none" dirty="0">
              <a:latin typeface="Tw Cen MT" charset="0"/>
              <a:cs typeface="Tw Cen MT" charset="0"/>
            </a:endParaRPr>
          </a:p>
          <a:p>
            <a:pPr>
              <a:buFont typeface="Arial" charset="0"/>
              <a:buChar char="•"/>
            </a:pPr>
            <a:r>
              <a:rPr lang="en-US" sz="2000" u="none" dirty="0">
                <a:latin typeface="Tw Cen MT" charset="0"/>
                <a:cs typeface="Tw Cen MT" charset="0"/>
              </a:rPr>
              <a:t>  Hardware, Software</a:t>
            </a:r>
          </a:p>
        </p:txBody>
      </p:sp>
      <p:sp>
        <p:nvSpPr>
          <p:cNvPr id="101382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8FBE2515-A7E3-964B-A9BC-D63FC0067ACF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12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95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Estruturação interna das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redes: 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camadas e serviços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800600"/>
          </a:xfrm>
        </p:spPr>
        <p:txBody>
          <a:bodyPr/>
          <a:lstStyle/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Numa rede estão envolvidas muitas componentes (</a:t>
            </a:r>
            <a:r>
              <a:rPr lang="pt-PT" sz="2400" i="1">
                <a:latin typeface="Tw Cen MT" charset="0"/>
                <a:ea typeface="ＭＳ Ｐゴシック" charset="0"/>
                <a:cs typeface="ＭＳ Ｐゴシック" charset="0"/>
              </a:rPr>
              <a:t>routers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, canais, hosts, protocolos, aplicaç</a:t>
            </a:r>
            <a:r>
              <a:rPr lang="pt-PT" altLang="ja-JP" sz="2400">
                <a:latin typeface="Tw Cen MT" charset="0"/>
                <a:ea typeface="ヒラギノ角ゴ Pro W3" charset="0"/>
                <a:cs typeface="ヒラギノ角ゴ Pro W3" charset="0"/>
              </a:rPr>
              <a:t>ões, 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software, ...)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At</a:t>
            </a:r>
            <a:r>
              <a:rPr lang="pt-PT" altLang="ja-JP" sz="2400">
                <a:latin typeface="Tw Cen MT" charset="0"/>
                <a:ea typeface="ヒラギノ角ゴ Pro W3" charset="0"/>
                <a:cs typeface="ヒラギノ角ゴ Pro W3" charset="0"/>
              </a:rPr>
              <a:t>é aqui temos insistido na </a:t>
            </a:r>
            <a:r>
              <a:rPr lang="pt-PT" altLang="ja-JP" sz="2400" b="1">
                <a:latin typeface="Tw Cen MT" charset="0"/>
                <a:ea typeface="ヒラギノ角ゴ Pro W3" charset="0"/>
                <a:cs typeface="ヒラギノ角ゴ Pro W3" charset="0"/>
              </a:rPr>
              <a:t>estruturação física da rede</a:t>
            </a:r>
            <a:r>
              <a:rPr lang="pt-PT" altLang="ja-JP" sz="2400">
                <a:latin typeface="Tw Cen MT" charset="0"/>
                <a:ea typeface="ヒラギノ角ゴ Pro W3" charset="0"/>
                <a:cs typeface="ヒラギノ角ゴ Pro W3" charset="0"/>
              </a:rPr>
              <a:t>, mas as </a:t>
            </a:r>
            <a:r>
              <a:rPr lang="pt-PT" altLang="ja-JP" sz="2400" b="1">
                <a:latin typeface="Tw Cen MT" charset="0"/>
                <a:ea typeface="ヒラギノ角ゴ Pro W3" charset="0"/>
                <a:cs typeface="ヒラギノ角ゴ Pro W3" charset="0"/>
              </a:rPr>
              <a:t>redes também são estruturadas de forma lógica</a:t>
            </a:r>
            <a:endParaRPr lang="pt-PT" sz="2400" b="1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As redes são </a:t>
            </a:r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estruturadas logicamente por níveis ou camadas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Cada camada 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representa um conjunto de funcionalidades bem definidas oferecendo </a:t>
            </a:r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uma interface e um conjunto de serviços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bem definidos à camada superior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Para funcionar, </a:t>
            </a:r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cada camada utiliza os serviços da camada inferior</a:t>
            </a: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79CD315A-43EF-DE40-82D3-9E0D5E925C16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13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756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Estruturação por camadas. Porquê ?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2819400"/>
          </a:xfrm>
        </p:spPr>
        <p:txBody>
          <a:bodyPr/>
          <a:lstStyle/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Modularidade - sub-divide o problema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Cada camada assenta nos serviços (interface) da camada inferior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Cada camada exporta serviços para a camada seguinte</a:t>
            </a:r>
          </a:p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A interface entre camadas define os serviços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Esconde os detalhes de implementação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Permite a evolução independente de cada camada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057400" y="4305300"/>
            <a:ext cx="4800600" cy="1905000"/>
            <a:chOff x="2057400" y="4305300"/>
            <a:chExt cx="4800600" cy="1905000"/>
          </a:xfrm>
        </p:grpSpPr>
        <p:sp>
          <p:nvSpPr>
            <p:cNvPr id="70660" name="Rectangle 4"/>
            <p:cNvSpPr>
              <a:spLocks noChangeArrowheads="1"/>
            </p:cNvSpPr>
            <p:nvPr/>
          </p:nvSpPr>
          <p:spPr bwMode="auto">
            <a:xfrm>
              <a:off x="2057400" y="5753100"/>
              <a:ext cx="4800600" cy="4572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u="none">
                  <a:solidFill>
                    <a:schemeClr val="bg1"/>
                  </a:solidFill>
                  <a:latin typeface="Arial" charset="0"/>
                </a:rPr>
                <a:t>Link hardware</a:t>
              </a:r>
            </a:p>
          </p:txBody>
        </p:sp>
        <p:sp>
          <p:nvSpPr>
            <p:cNvPr id="70661" name="Rectangle 5"/>
            <p:cNvSpPr>
              <a:spLocks noChangeArrowheads="1"/>
            </p:cNvSpPr>
            <p:nvPr/>
          </p:nvSpPr>
          <p:spPr bwMode="auto">
            <a:xfrm>
              <a:off x="2057400" y="5295900"/>
              <a:ext cx="4800600" cy="455613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u="none">
                  <a:solidFill>
                    <a:schemeClr val="bg1"/>
                  </a:solidFill>
                  <a:latin typeface="Arial" charset="0"/>
                </a:rPr>
                <a:t>Host-to-host connectivity</a:t>
              </a:r>
            </a:p>
          </p:txBody>
        </p:sp>
        <p:sp>
          <p:nvSpPr>
            <p:cNvPr id="70662" name="Rectangle 6"/>
            <p:cNvSpPr>
              <a:spLocks noChangeArrowheads="1"/>
            </p:cNvSpPr>
            <p:nvPr/>
          </p:nvSpPr>
          <p:spPr bwMode="auto">
            <a:xfrm>
              <a:off x="2057400" y="4840288"/>
              <a:ext cx="4800600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u="none">
                  <a:latin typeface="Arial" charset="0"/>
                </a:rPr>
                <a:t>Application-to-application channels</a:t>
              </a:r>
            </a:p>
          </p:txBody>
        </p:sp>
        <p:sp>
          <p:nvSpPr>
            <p:cNvPr id="70663" name="Rectangle 7"/>
            <p:cNvSpPr>
              <a:spLocks noChangeArrowheads="1"/>
            </p:cNvSpPr>
            <p:nvPr/>
          </p:nvSpPr>
          <p:spPr bwMode="auto">
            <a:xfrm>
              <a:off x="2057400" y="4305300"/>
              <a:ext cx="4800600" cy="5334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u="none">
                  <a:latin typeface="Arial" charset="0"/>
                </a:rPr>
                <a:t>Application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5732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A pilha de protocolos TCP/IP</a:t>
            </a: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533400" y="1676400"/>
            <a:ext cx="5791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u="none" dirty="0">
                <a:solidFill>
                  <a:srgbClr val="FF0000"/>
                </a:solidFill>
              </a:rPr>
              <a:t>aplicação:</a:t>
            </a:r>
            <a:r>
              <a:rPr lang="pt-PT" sz="2000" u="none" dirty="0"/>
              <a:t> o suporte das aplicações de rede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b="1" u="none" dirty="0" err="1"/>
              <a:t>ftp</a:t>
            </a:r>
            <a:r>
              <a:rPr lang="pt-PT" sz="1800" b="1" u="none" dirty="0"/>
              <a:t>, </a:t>
            </a:r>
            <a:r>
              <a:rPr lang="pt-PT" sz="1800" b="1" u="none" dirty="0" err="1"/>
              <a:t>smtp</a:t>
            </a:r>
            <a:r>
              <a:rPr lang="pt-PT" sz="1800" b="1" u="none" dirty="0"/>
              <a:t>, </a:t>
            </a:r>
            <a:r>
              <a:rPr lang="pt-PT" sz="1800" b="1" u="none" dirty="0" err="1"/>
              <a:t>http</a:t>
            </a:r>
            <a:r>
              <a:rPr lang="pt-PT" sz="1800" b="1" u="none" dirty="0"/>
              <a:t>,</a:t>
            </a:r>
            <a:r>
              <a:rPr lang="pt-PT" sz="1800" u="none" dirty="0"/>
              <a:t> …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u="none" dirty="0">
                <a:solidFill>
                  <a:srgbClr val="FF0000"/>
                </a:solidFill>
              </a:rPr>
              <a:t>transporte:</a:t>
            </a:r>
            <a:r>
              <a:rPr lang="pt-PT" sz="2000" u="none" dirty="0"/>
              <a:t> transferência de dados </a:t>
            </a:r>
            <a:r>
              <a:rPr lang="pt-PT" sz="2000" u="none" dirty="0" err="1"/>
              <a:t>host-host</a:t>
            </a:r>
            <a:endParaRPr lang="pt-PT" sz="2000" u="none" dirty="0"/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b="1" u="none" dirty="0"/>
              <a:t>TCP, </a:t>
            </a:r>
            <a:r>
              <a:rPr lang="pt-PT" sz="1800" b="1" u="none" dirty="0" err="1"/>
              <a:t>udp</a:t>
            </a:r>
            <a:r>
              <a:rPr lang="pt-PT" sz="1800" u="none" dirty="0"/>
              <a:t>, …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u="none" dirty="0">
                <a:solidFill>
                  <a:srgbClr val="FF0000"/>
                </a:solidFill>
              </a:rPr>
              <a:t>rede:</a:t>
            </a:r>
            <a:r>
              <a:rPr lang="pt-PT" sz="2000" u="none" dirty="0"/>
              <a:t> encaminhamento de </a:t>
            </a:r>
            <a:r>
              <a:rPr lang="pt-PT" sz="2000" u="none" dirty="0" err="1" smtClean="0"/>
              <a:t>datagramas</a:t>
            </a:r>
            <a:r>
              <a:rPr lang="pt-PT" sz="2000" u="none" dirty="0" smtClean="0"/>
              <a:t> </a:t>
            </a:r>
            <a:r>
              <a:rPr lang="pt-PT" sz="2000" u="none" dirty="0"/>
              <a:t>da origem até ao destino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b="1" u="none" dirty="0"/>
              <a:t>IP</a:t>
            </a:r>
            <a:r>
              <a:rPr lang="pt-PT" sz="1800" u="none" dirty="0"/>
              <a:t>, protocolos de encaminhamento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u="none" dirty="0">
                <a:solidFill>
                  <a:srgbClr val="FF0000"/>
                </a:solidFill>
              </a:rPr>
              <a:t>link:</a:t>
            </a:r>
            <a:r>
              <a:rPr lang="pt-PT" sz="2000" u="none" dirty="0"/>
              <a:t> transferência de dados entre elementos de rede contíguos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/>
              <a:t>Ethernet, PPP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b="1" u="none" dirty="0">
                <a:solidFill>
                  <a:srgbClr val="FF0000"/>
                </a:solidFill>
              </a:rPr>
              <a:t>Nível físico:</a:t>
            </a:r>
            <a:r>
              <a:rPr lang="pt-PT" sz="2000" u="none" dirty="0"/>
              <a:t> transmiss</a:t>
            </a:r>
            <a:r>
              <a:rPr lang="pt-PT" altLang="ja-JP" sz="2000" u="none" dirty="0">
                <a:ea typeface="ヒラギノ角ゴ Pro W3" charset="0"/>
                <a:cs typeface="ヒラギノ角ゴ Pro W3" charset="0"/>
              </a:rPr>
              <a:t>ão </a:t>
            </a:r>
            <a:r>
              <a:rPr lang="pt-PT" altLang="ja-JP" sz="2000" u="none" dirty="0" err="1">
                <a:ea typeface="ヒラギノ角ゴ Pro W3" charset="0"/>
                <a:cs typeface="ヒラギノ角ゴ Pro W3" charset="0"/>
              </a:rPr>
              <a:t>directa</a:t>
            </a:r>
            <a:r>
              <a:rPr lang="pt-PT" altLang="ja-JP" sz="2000" u="none" dirty="0">
                <a:ea typeface="ヒラギノ角ゴ Pro W3" charset="0"/>
                <a:cs typeface="ヒラギノ角ゴ Pro W3" charset="0"/>
              </a:rPr>
              <a:t> de </a:t>
            </a:r>
            <a:r>
              <a:rPr lang="pt-PT" sz="2000" u="none" dirty="0">
                <a:ea typeface="ヒラギノ角ゴ Pro W3" charset="0"/>
                <a:cs typeface="ヒラギノ角ゴ Pro W3" charset="0"/>
              </a:rPr>
              <a:t>bits sobre o meio de suporte da ligaç</a:t>
            </a:r>
            <a:r>
              <a:rPr lang="pt-PT" altLang="ja-JP" sz="2000" u="none" dirty="0"/>
              <a:t>ão</a:t>
            </a:r>
            <a:endParaRPr lang="pt-PT" sz="2000" u="none" dirty="0"/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000" u="none" dirty="0"/>
          </a:p>
        </p:txBody>
      </p:sp>
      <p:grpSp>
        <p:nvGrpSpPr>
          <p:cNvPr id="15363" name="Group 4"/>
          <p:cNvGrpSpPr>
            <a:grpSpLocks/>
          </p:cNvGrpSpPr>
          <p:nvPr/>
        </p:nvGrpSpPr>
        <p:grpSpPr bwMode="auto">
          <a:xfrm>
            <a:off x="6858000" y="1752600"/>
            <a:ext cx="1898650" cy="4248150"/>
            <a:chOff x="3076" y="888"/>
            <a:chExt cx="1196" cy="2224"/>
          </a:xfrm>
        </p:grpSpPr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3080" y="888"/>
              <a:ext cx="1192" cy="22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3151" y="981"/>
              <a:ext cx="1069" cy="20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u="none">
                  <a:latin typeface="Comic Sans MS" charset="0"/>
                </a:rPr>
                <a:t>application</a:t>
              </a:r>
            </a:p>
            <a:p>
              <a:pPr algn="ctr">
                <a:lnSpc>
                  <a:spcPct val="80000"/>
                </a:lnSpc>
              </a:pPr>
              <a:endParaRPr lang="en-US" u="none">
                <a:latin typeface="Comic Sans MS" charset="0"/>
              </a:endParaRPr>
            </a:p>
            <a:p>
              <a:pPr algn="ctr">
                <a:lnSpc>
                  <a:spcPct val="80000"/>
                </a:lnSpc>
              </a:pPr>
              <a:endParaRPr lang="en-US" u="none">
                <a:latin typeface="Comic Sans MS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u="none">
                  <a:latin typeface="Comic Sans MS" charset="0"/>
                </a:rPr>
                <a:t>transport</a:t>
              </a:r>
            </a:p>
            <a:p>
              <a:pPr algn="ctr">
                <a:lnSpc>
                  <a:spcPct val="80000"/>
                </a:lnSpc>
              </a:pPr>
              <a:endParaRPr lang="en-US" u="none">
                <a:latin typeface="Comic Sans MS" charset="0"/>
              </a:endParaRPr>
            </a:p>
            <a:p>
              <a:pPr algn="ctr">
                <a:lnSpc>
                  <a:spcPct val="80000"/>
                </a:lnSpc>
              </a:pPr>
              <a:endParaRPr lang="en-US" u="none">
                <a:latin typeface="Comic Sans MS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u="none">
                  <a:latin typeface="Comic Sans MS" charset="0"/>
                </a:rPr>
                <a:t>network</a:t>
              </a:r>
            </a:p>
            <a:p>
              <a:pPr algn="ctr">
                <a:lnSpc>
                  <a:spcPct val="80000"/>
                </a:lnSpc>
              </a:pPr>
              <a:endParaRPr lang="en-US" u="none">
                <a:latin typeface="Comic Sans MS" charset="0"/>
              </a:endParaRPr>
            </a:p>
            <a:p>
              <a:pPr algn="ctr">
                <a:lnSpc>
                  <a:spcPct val="80000"/>
                </a:lnSpc>
              </a:pPr>
              <a:endParaRPr lang="en-US" u="none">
                <a:latin typeface="Comic Sans MS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u="none">
                  <a:latin typeface="Comic Sans MS" charset="0"/>
                </a:rPr>
                <a:t>link</a:t>
              </a:r>
            </a:p>
            <a:p>
              <a:pPr algn="ctr">
                <a:lnSpc>
                  <a:spcPct val="80000"/>
                </a:lnSpc>
              </a:pPr>
              <a:endParaRPr lang="en-US" u="none">
                <a:latin typeface="Comic Sans MS" charset="0"/>
              </a:endParaRPr>
            </a:p>
            <a:p>
              <a:pPr algn="ctr">
                <a:lnSpc>
                  <a:spcPct val="80000"/>
                </a:lnSpc>
              </a:pPr>
              <a:endParaRPr lang="en-US" u="none">
                <a:latin typeface="Comic Sans MS" charset="0"/>
              </a:endParaRPr>
            </a:p>
            <a:p>
              <a:pPr algn="ctr">
                <a:lnSpc>
                  <a:spcPct val="80000"/>
                </a:lnSpc>
              </a:pPr>
              <a:r>
                <a:rPr lang="en-US" u="none">
                  <a:latin typeface="Comic Sans MS" charset="0"/>
                </a:rPr>
                <a:t>physical</a:t>
              </a:r>
            </a:p>
          </p:txBody>
        </p:sp>
        <p:sp>
          <p:nvSpPr>
            <p:cNvPr id="15367" name="Line 7"/>
            <p:cNvSpPr>
              <a:spLocks noChangeShapeType="1"/>
            </p:cNvSpPr>
            <p:nvPr/>
          </p:nvSpPr>
          <p:spPr bwMode="auto">
            <a:xfrm>
              <a:off x="3076" y="132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Line 8"/>
            <p:cNvSpPr>
              <a:spLocks noChangeShapeType="1"/>
            </p:cNvSpPr>
            <p:nvPr/>
          </p:nvSpPr>
          <p:spPr bwMode="auto">
            <a:xfrm>
              <a:off x="3076" y="176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9" name="Line 9"/>
            <p:cNvSpPr>
              <a:spLocks noChangeShapeType="1"/>
            </p:cNvSpPr>
            <p:nvPr/>
          </p:nvSpPr>
          <p:spPr bwMode="auto">
            <a:xfrm>
              <a:off x="3076" y="2216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0" name="Line 10"/>
            <p:cNvSpPr>
              <a:spLocks noChangeShapeType="1"/>
            </p:cNvSpPr>
            <p:nvPr/>
          </p:nvSpPr>
          <p:spPr bwMode="auto">
            <a:xfrm>
              <a:off x="3076" y="2664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4" name="Slide Number Placeholder 10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A4E336D-C791-C64A-881D-74AC391F8FEA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15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024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6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Tratamento dos dados nos diferentes n</a:t>
            </a:r>
            <a:r>
              <a:rPr lang="pt-PT" altLang="ja-JP" sz="3600">
                <a:latin typeface="Tw Cen MT" charset="0"/>
                <a:ea typeface="ＭＳ Ｐゴシック" charset="0"/>
                <a:cs typeface="ＭＳ Ｐゴシック" charset="0"/>
              </a:rPr>
              <a:t>íveis</a:t>
            </a:r>
            <a:endParaRPr lang="pt-PT" sz="36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88"/>
            <a:ext cx="8305800" cy="1831975"/>
          </a:xfrm>
        </p:spPr>
        <p:txBody>
          <a:bodyPr>
            <a:normAutofit lnSpcReduction="10000"/>
          </a:bodyPr>
          <a:lstStyle/>
          <a:p>
            <a:r>
              <a:rPr lang="pt-PT" sz="2800">
                <a:latin typeface="Tw Cen MT" charset="0"/>
                <a:ea typeface="ＭＳ Ｐゴシック" charset="0"/>
                <a:cs typeface="ＭＳ Ｐゴシック" charset="0"/>
              </a:rPr>
              <a:t>Equipamentos diferentes realizam tarefas diferentes</a:t>
            </a:r>
          </a:p>
          <a:p>
            <a:pPr lvl="1"/>
            <a:r>
              <a:rPr lang="pt-PT" sz="2400" i="1">
                <a:latin typeface="Tw Cen MT" charset="0"/>
                <a:ea typeface="ＭＳ Ｐゴシック" charset="0"/>
              </a:rPr>
              <a:t>Physical layer</a:t>
            </a:r>
            <a:r>
              <a:rPr lang="pt-PT" sz="2400">
                <a:latin typeface="Tw Cen MT" charset="0"/>
                <a:ea typeface="ＭＳ Ｐゴシック" charset="0"/>
              </a:rPr>
              <a:t>: electrical signals (repeaters, hubs)</a:t>
            </a:r>
          </a:p>
          <a:p>
            <a:pPr lvl="1"/>
            <a:r>
              <a:rPr lang="pt-PT" sz="2400" i="1">
                <a:latin typeface="Tw Cen MT" charset="0"/>
                <a:ea typeface="ＭＳ Ｐゴシック" charset="0"/>
              </a:rPr>
              <a:t>Link layer</a:t>
            </a:r>
            <a:r>
              <a:rPr lang="pt-PT" sz="2400">
                <a:latin typeface="Tw Cen MT" charset="0"/>
                <a:ea typeface="ＭＳ Ｐゴシック" charset="0"/>
              </a:rPr>
              <a:t>: frames (bridges, switches)</a:t>
            </a:r>
          </a:p>
          <a:p>
            <a:pPr lvl="1"/>
            <a:r>
              <a:rPr lang="pt-PT" sz="2400" i="1">
                <a:latin typeface="Tw Cen MT" charset="0"/>
                <a:ea typeface="ＭＳ Ｐゴシック" charset="0"/>
              </a:rPr>
              <a:t>Network layer</a:t>
            </a:r>
            <a:r>
              <a:rPr lang="pt-PT" sz="2400">
                <a:latin typeface="Tw Cen MT" charset="0"/>
                <a:ea typeface="ＭＳ Ｐゴシック" charset="0"/>
              </a:rPr>
              <a:t>: packets (routers)</a:t>
            </a:r>
          </a:p>
        </p:txBody>
      </p:sp>
      <p:sp>
        <p:nvSpPr>
          <p:cNvPr id="21507" name="Rectangle 8"/>
          <p:cNvSpPr>
            <a:spLocks noChangeArrowheads="1"/>
          </p:cNvSpPr>
          <p:nvPr/>
        </p:nvSpPr>
        <p:spPr bwMode="auto">
          <a:xfrm>
            <a:off x="533400" y="3581400"/>
            <a:ext cx="2881313" cy="614363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9"/>
          <p:cNvSpPr>
            <a:spLocks noChangeArrowheads="1"/>
          </p:cNvSpPr>
          <p:nvPr/>
        </p:nvSpPr>
        <p:spPr bwMode="auto">
          <a:xfrm>
            <a:off x="533400" y="4195763"/>
            <a:ext cx="2881313" cy="61436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10"/>
          <p:cNvSpPr>
            <a:spLocks noChangeArrowheads="1"/>
          </p:cNvSpPr>
          <p:nvPr/>
        </p:nvSpPr>
        <p:spPr bwMode="auto">
          <a:xfrm>
            <a:off x="533400" y="4811713"/>
            <a:ext cx="2881313" cy="61436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11"/>
          <p:cNvSpPr>
            <a:spLocks noChangeArrowheads="1"/>
          </p:cNvSpPr>
          <p:nvPr/>
        </p:nvSpPr>
        <p:spPr bwMode="auto">
          <a:xfrm>
            <a:off x="533400" y="5426075"/>
            <a:ext cx="2881313" cy="6143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12"/>
          <p:cNvSpPr>
            <a:spLocks noChangeArrowheads="1"/>
          </p:cNvSpPr>
          <p:nvPr/>
        </p:nvSpPr>
        <p:spPr bwMode="auto">
          <a:xfrm>
            <a:off x="533400" y="6040438"/>
            <a:ext cx="2881313" cy="614362"/>
          </a:xfrm>
          <a:prstGeom prst="rect">
            <a:avLst/>
          </a:prstGeom>
          <a:solidFill>
            <a:srgbClr val="993366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Text Box 13"/>
          <p:cNvSpPr txBox="1">
            <a:spLocks noChangeArrowheads="1"/>
          </p:cNvSpPr>
          <p:nvPr/>
        </p:nvSpPr>
        <p:spPr bwMode="auto">
          <a:xfrm>
            <a:off x="1187450" y="3659188"/>
            <a:ext cx="1566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u="none">
                <a:solidFill>
                  <a:schemeClr val="bg1"/>
                </a:solidFill>
                <a:latin typeface="Helvetica" charset="0"/>
              </a:rPr>
              <a:t>Application</a:t>
            </a:r>
          </a:p>
        </p:txBody>
      </p:sp>
      <p:sp>
        <p:nvSpPr>
          <p:cNvPr id="21513" name="Text Box 14"/>
          <p:cNvSpPr txBox="1">
            <a:spLocks noChangeArrowheads="1"/>
          </p:cNvSpPr>
          <p:nvPr/>
        </p:nvSpPr>
        <p:spPr bwMode="auto">
          <a:xfrm>
            <a:off x="1282700" y="4298950"/>
            <a:ext cx="1370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u="none">
                <a:solidFill>
                  <a:schemeClr val="bg1"/>
                </a:solidFill>
                <a:latin typeface="Helvetica" charset="0"/>
              </a:rPr>
              <a:t>Transport</a:t>
            </a:r>
          </a:p>
        </p:txBody>
      </p:sp>
      <p:sp>
        <p:nvSpPr>
          <p:cNvPr id="21514" name="Text Box 15"/>
          <p:cNvSpPr txBox="1">
            <a:spLocks noChangeArrowheads="1"/>
          </p:cNvSpPr>
          <p:nvPr/>
        </p:nvSpPr>
        <p:spPr bwMode="auto">
          <a:xfrm>
            <a:off x="1447800" y="4875213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u="none">
                <a:solidFill>
                  <a:schemeClr val="bg1"/>
                </a:solidFill>
                <a:latin typeface="Helvetica" charset="0"/>
              </a:rPr>
              <a:t>Router</a:t>
            </a:r>
          </a:p>
        </p:txBody>
      </p:sp>
      <p:sp>
        <p:nvSpPr>
          <p:cNvPr id="21515" name="Text Box 16"/>
          <p:cNvSpPr txBox="1">
            <a:spLocks noChangeArrowheads="1"/>
          </p:cNvSpPr>
          <p:nvPr/>
        </p:nvSpPr>
        <p:spPr bwMode="auto">
          <a:xfrm>
            <a:off x="1266825" y="5489575"/>
            <a:ext cx="1398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u="none">
                <a:solidFill>
                  <a:schemeClr val="bg1"/>
                </a:solidFill>
                <a:latin typeface="Helvetica" charset="0"/>
              </a:rPr>
              <a:t> Data Link</a:t>
            </a:r>
          </a:p>
        </p:txBody>
      </p:sp>
      <p:sp>
        <p:nvSpPr>
          <p:cNvPr id="21516" name="Text Box 17"/>
          <p:cNvSpPr txBox="1">
            <a:spLocks noChangeArrowheads="1"/>
          </p:cNvSpPr>
          <p:nvPr/>
        </p:nvSpPr>
        <p:spPr bwMode="auto">
          <a:xfrm>
            <a:off x="1362075" y="6156325"/>
            <a:ext cx="1214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 u="none">
                <a:solidFill>
                  <a:schemeClr val="bg1"/>
                </a:solidFill>
                <a:latin typeface="Helvetica" charset="0"/>
              </a:rPr>
              <a:t>Physical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5208588" y="5953125"/>
            <a:ext cx="3149600" cy="730250"/>
            <a:chOff x="5208614" y="5842022"/>
            <a:chExt cx="3149600" cy="730250"/>
          </a:xfrm>
        </p:grpSpPr>
        <p:sp>
          <p:nvSpPr>
            <p:cNvPr id="21547" name="Rectangle 2"/>
            <p:cNvSpPr>
              <a:spLocks noChangeArrowheads="1"/>
            </p:cNvSpPr>
            <p:nvPr/>
          </p:nvSpPr>
          <p:spPr bwMode="auto">
            <a:xfrm>
              <a:off x="7283476" y="5842022"/>
              <a:ext cx="1074738" cy="73025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8" name="Rectangle 3"/>
            <p:cNvSpPr>
              <a:spLocks noChangeArrowheads="1"/>
            </p:cNvSpPr>
            <p:nvPr/>
          </p:nvSpPr>
          <p:spPr bwMode="auto">
            <a:xfrm>
              <a:off x="6246839" y="5842022"/>
              <a:ext cx="1074737" cy="73025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9" name="Rectangle 4"/>
            <p:cNvSpPr>
              <a:spLocks noChangeArrowheads="1"/>
            </p:cNvSpPr>
            <p:nvPr/>
          </p:nvSpPr>
          <p:spPr bwMode="auto">
            <a:xfrm>
              <a:off x="5208614" y="5842022"/>
              <a:ext cx="1074737" cy="73025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50" name="Text Box 19"/>
            <p:cNvSpPr txBox="1">
              <a:spLocks noChangeArrowheads="1"/>
            </p:cNvSpPr>
            <p:nvPr/>
          </p:nvSpPr>
          <p:spPr bwMode="auto">
            <a:xfrm>
              <a:off x="5229251" y="5886472"/>
              <a:ext cx="1017588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Packet</a:t>
              </a:r>
              <a:br>
                <a:rPr lang="en-US" sz="2000" b="1" u="none">
                  <a:latin typeface="Helvetica" charset="0"/>
                </a:rPr>
              </a:br>
              <a:r>
                <a:rPr lang="en-US" sz="2000" b="1" u="none">
                  <a:latin typeface="Helvetica" charset="0"/>
                </a:rPr>
                <a:t>header</a:t>
              </a:r>
            </a:p>
          </p:txBody>
        </p:sp>
        <p:sp>
          <p:nvSpPr>
            <p:cNvPr id="21551" name="Text Box 20"/>
            <p:cNvSpPr txBox="1">
              <a:spLocks noChangeArrowheads="1"/>
            </p:cNvSpPr>
            <p:nvPr/>
          </p:nvSpPr>
          <p:spPr bwMode="auto">
            <a:xfrm>
              <a:off x="6265889" y="5886472"/>
              <a:ext cx="1017587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TCP</a:t>
              </a:r>
              <a:br>
                <a:rPr lang="en-US" sz="2000" b="1" u="none">
                  <a:latin typeface="Helvetica" charset="0"/>
                </a:rPr>
              </a:br>
              <a:r>
                <a:rPr lang="en-US" sz="2000" b="1" u="none">
                  <a:latin typeface="Helvetica" charset="0"/>
                </a:rPr>
                <a:t>header</a:t>
              </a:r>
            </a:p>
          </p:txBody>
        </p:sp>
        <p:sp>
          <p:nvSpPr>
            <p:cNvPr id="21552" name="Text Box 21"/>
            <p:cNvSpPr txBox="1">
              <a:spLocks noChangeArrowheads="1"/>
            </p:cNvSpPr>
            <p:nvPr/>
          </p:nvSpPr>
          <p:spPr bwMode="auto">
            <a:xfrm>
              <a:off x="7456514" y="5886472"/>
              <a:ext cx="7493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User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data</a:t>
              </a:r>
            </a:p>
          </p:txBody>
        </p:sp>
      </p:grp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4171950" y="5969000"/>
            <a:ext cx="4186238" cy="746125"/>
            <a:chOff x="4171976" y="5842022"/>
            <a:chExt cx="4186238" cy="746120"/>
          </a:xfrm>
        </p:grpSpPr>
        <p:sp>
          <p:nvSpPr>
            <p:cNvPr id="21543" name="Rectangle 5"/>
            <p:cNvSpPr>
              <a:spLocks noChangeArrowheads="1"/>
            </p:cNvSpPr>
            <p:nvPr/>
          </p:nvSpPr>
          <p:spPr bwMode="auto">
            <a:xfrm>
              <a:off x="4214810" y="5857892"/>
              <a:ext cx="1074738" cy="730250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44" name="Group 57"/>
            <p:cNvGrpSpPr>
              <a:grpSpLocks/>
            </p:cNvGrpSpPr>
            <p:nvPr/>
          </p:nvGrpSpPr>
          <p:grpSpPr bwMode="auto">
            <a:xfrm>
              <a:off x="4171976" y="5842022"/>
              <a:ext cx="4186238" cy="730250"/>
              <a:chOff x="4214810" y="4056072"/>
              <a:chExt cx="4186238" cy="730250"/>
            </a:xfrm>
          </p:grpSpPr>
          <p:sp>
            <p:nvSpPr>
              <p:cNvPr id="21545" name="Text Box 18"/>
              <p:cNvSpPr txBox="1">
                <a:spLocks noChangeArrowheads="1"/>
              </p:cNvSpPr>
              <p:nvPr/>
            </p:nvSpPr>
            <p:spPr bwMode="auto">
              <a:xfrm>
                <a:off x="4214810" y="4144972"/>
                <a:ext cx="1017587" cy="641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sz="2000" b="1" u="none">
                    <a:latin typeface="Helvetica" charset="0"/>
                  </a:rPr>
                  <a:t>Frame</a:t>
                </a:r>
                <a:br>
                  <a:rPr lang="en-US" sz="2000" b="1" u="none">
                    <a:latin typeface="Helvetica" charset="0"/>
                  </a:rPr>
                </a:br>
                <a:r>
                  <a:rPr lang="en-US" sz="2000" b="1" u="none">
                    <a:latin typeface="Helvetica" charset="0"/>
                  </a:rPr>
                  <a:t>header</a:t>
                </a:r>
              </a:p>
            </p:txBody>
          </p:sp>
          <p:sp>
            <p:nvSpPr>
              <p:cNvPr id="21546" name="Rectangle 22"/>
              <p:cNvSpPr>
                <a:spLocks noChangeArrowheads="1"/>
              </p:cNvSpPr>
              <p:nvPr/>
            </p:nvSpPr>
            <p:spPr bwMode="auto">
              <a:xfrm>
                <a:off x="4214810" y="4056072"/>
                <a:ext cx="4186238" cy="730250"/>
              </a:xfrm>
              <a:prstGeom prst="rect">
                <a:avLst/>
              </a:prstGeom>
              <a:noFill/>
              <a:ln w="50800">
                <a:solidFill>
                  <a:srgbClr val="993366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52"/>
          <p:cNvGrpSpPr>
            <a:grpSpLocks/>
          </p:cNvGrpSpPr>
          <p:nvPr/>
        </p:nvGrpSpPr>
        <p:grpSpPr bwMode="auto">
          <a:xfrm>
            <a:off x="6246813" y="5127625"/>
            <a:ext cx="2111375" cy="730250"/>
            <a:chOff x="6246839" y="5056204"/>
            <a:chExt cx="2111375" cy="730250"/>
          </a:xfrm>
        </p:grpSpPr>
        <p:sp>
          <p:nvSpPr>
            <p:cNvPr id="21539" name="Rectangle 2"/>
            <p:cNvSpPr>
              <a:spLocks noChangeArrowheads="1"/>
            </p:cNvSpPr>
            <p:nvPr/>
          </p:nvSpPr>
          <p:spPr bwMode="auto">
            <a:xfrm>
              <a:off x="7283476" y="5056204"/>
              <a:ext cx="1074738" cy="73025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0" name="Rectangle 3"/>
            <p:cNvSpPr>
              <a:spLocks noChangeArrowheads="1"/>
            </p:cNvSpPr>
            <p:nvPr/>
          </p:nvSpPr>
          <p:spPr bwMode="auto">
            <a:xfrm>
              <a:off x="6246839" y="5056204"/>
              <a:ext cx="1074737" cy="73025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41" name="Text Box 20"/>
            <p:cNvSpPr txBox="1">
              <a:spLocks noChangeArrowheads="1"/>
            </p:cNvSpPr>
            <p:nvPr/>
          </p:nvSpPr>
          <p:spPr bwMode="auto">
            <a:xfrm>
              <a:off x="6265889" y="5100654"/>
              <a:ext cx="1017587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TCP</a:t>
              </a:r>
              <a:br>
                <a:rPr lang="en-US" sz="2000" b="1" u="none">
                  <a:latin typeface="Helvetica" charset="0"/>
                </a:rPr>
              </a:br>
              <a:r>
                <a:rPr lang="en-US" sz="2000" b="1" u="none">
                  <a:latin typeface="Helvetica" charset="0"/>
                </a:rPr>
                <a:t>header</a:t>
              </a:r>
            </a:p>
          </p:txBody>
        </p:sp>
        <p:sp>
          <p:nvSpPr>
            <p:cNvPr id="21542" name="Text Box 21"/>
            <p:cNvSpPr txBox="1">
              <a:spLocks noChangeArrowheads="1"/>
            </p:cNvSpPr>
            <p:nvPr/>
          </p:nvSpPr>
          <p:spPr bwMode="auto">
            <a:xfrm>
              <a:off x="7456514" y="5100654"/>
              <a:ext cx="7493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User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data</a:t>
              </a:r>
            </a:p>
          </p:txBody>
        </p:sp>
      </p:grp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5214938" y="5127625"/>
            <a:ext cx="3143250" cy="730250"/>
            <a:chOff x="4572000" y="3929066"/>
            <a:chExt cx="3143272" cy="730250"/>
          </a:xfrm>
        </p:grpSpPr>
        <p:sp>
          <p:nvSpPr>
            <p:cNvPr id="21535" name="Rectangle 4"/>
            <p:cNvSpPr>
              <a:spLocks noChangeArrowheads="1"/>
            </p:cNvSpPr>
            <p:nvPr/>
          </p:nvSpPr>
          <p:spPr bwMode="auto">
            <a:xfrm>
              <a:off x="4572000" y="3929066"/>
              <a:ext cx="1074737" cy="73025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36" name="Group 55"/>
            <p:cNvGrpSpPr>
              <a:grpSpLocks/>
            </p:cNvGrpSpPr>
            <p:nvPr/>
          </p:nvGrpSpPr>
          <p:grpSpPr bwMode="auto">
            <a:xfrm>
              <a:off x="4572000" y="3929066"/>
              <a:ext cx="3143272" cy="730250"/>
              <a:chOff x="5214942" y="5056204"/>
              <a:chExt cx="3143272" cy="730250"/>
            </a:xfrm>
          </p:grpSpPr>
          <p:sp>
            <p:nvSpPr>
              <p:cNvPr id="21537" name="Text Box 19"/>
              <p:cNvSpPr txBox="1">
                <a:spLocks noChangeArrowheads="1"/>
              </p:cNvSpPr>
              <p:nvPr/>
            </p:nvSpPr>
            <p:spPr bwMode="auto">
              <a:xfrm>
                <a:off x="5229251" y="5100654"/>
                <a:ext cx="1017588" cy="641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sz="2000" b="1" u="none">
                    <a:latin typeface="Helvetica" charset="0"/>
                  </a:rPr>
                  <a:t>Packet</a:t>
                </a:r>
                <a:br>
                  <a:rPr lang="en-US" sz="2000" b="1" u="none">
                    <a:latin typeface="Helvetica" charset="0"/>
                  </a:rPr>
                </a:br>
                <a:r>
                  <a:rPr lang="en-US" sz="2000" b="1" u="none">
                    <a:latin typeface="Helvetica" charset="0"/>
                  </a:rPr>
                  <a:t>header</a:t>
                </a:r>
              </a:p>
            </p:txBody>
          </p:sp>
          <p:sp>
            <p:nvSpPr>
              <p:cNvPr id="21538" name="Rectangle 22"/>
              <p:cNvSpPr>
                <a:spLocks noChangeArrowheads="1"/>
              </p:cNvSpPr>
              <p:nvPr/>
            </p:nvSpPr>
            <p:spPr bwMode="auto">
              <a:xfrm>
                <a:off x="5214942" y="5056204"/>
                <a:ext cx="3143272" cy="730250"/>
              </a:xfrm>
              <a:prstGeom prst="rect">
                <a:avLst/>
              </a:prstGeom>
              <a:noFill/>
              <a:ln w="50800">
                <a:solidFill>
                  <a:srgbClr val="993366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7289800" y="4286250"/>
            <a:ext cx="1074738" cy="730250"/>
            <a:chOff x="7289804" y="4286256"/>
            <a:chExt cx="1074738" cy="730250"/>
          </a:xfrm>
        </p:grpSpPr>
        <p:sp>
          <p:nvSpPr>
            <p:cNvPr id="21533" name="Rectangle 2"/>
            <p:cNvSpPr>
              <a:spLocks noChangeArrowheads="1"/>
            </p:cNvSpPr>
            <p:nvPr/>
          </p:nvSpPr>
          <p:spPr bwMode="auto">
            <a:xfrm>
              <a:off x="7289804" y="4286256"/>
              <a:ext cx="1074738" cy="73025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" name="Text Box 21"/>
            <p:cNvSpPr txBox="1">
              <a:spLocks noChangeArrowheads="1"/>
            </p:cNvSpPr>
            <p:nvPr/>
          </p:nvSpPr>
          <p:spPr bwMode="auto">
            <a:xfrm>
              <a:off x="7462842" y="4330706"/>
              <a:ext cx="7493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User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data</a:t>
              </a:r>
            </a:p>
          </p:txBody>
        </p:sp>
      </p:grpSp>
      <p:grpSp>
        <p:nvGrpSpPr>
          <p:cNvPr id="9" name="Group 54"/>
          <p:cNvGrpSpPr>
            <a:grpSpLocks/>
          </p:cNvGrpSpPr>
          <p:nvPr/>
        </p:nvGrpSpPr>
        <p:grpSpPr bwMode="auto">
          <a:xfrm>
            <a:off x="6253163" y="4286250"/>
            <a:ext cx="2111375" cy="730250"/>
            <a:chOff x="6253167" y="4286256"/>
            <a:chExt cx="2111375" cy="730250"/>
          </a:xfrm>
        </p:grpSpPr>
        <p:grpSp>
          <p:nvGrpSpPr>
            <p:cNvPr id="21529" name="Group 46"/>
            <p:cNvGrpSpPr>
              <a:grpSpLocks/>
            </p:cNvGrpSpPr>
            <p:nvPr/>
          </p:nvGrpSpPr>
          <p:grpSpPr bwMode="auto">
            <a:xfrm>
              <a:off x="6253167" y="4286256"/>
              <a:ext cx="1074737" cy="730250"/>
              <a:chOff x="6253167" y="4286256"/>
              <a:chExt cx="1074737" cy="730250"/>
            </a:xfrm>
          </p:grpSpPr>
          <p:sp>
            <p:nvSpPr>
              <p:cNvPr id="21531" name="Rectangle 3"/>
              <p:cNvSpPr>
                <a:spLocks noChangeArrowheads="1"/>
              </p:cNvSpPr>
              <p:nvPr/>
            </p:nvSpPr>
            <p:spPr bwMode="auto">
              <a:xfrm>
                <a:off x="6253167" y="4286256"/>
                <a:ext cx="1074737" cy="730250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2" name="Text Box 20"/>
              <p:cNvSpPr txBox="1">
                <a:spLocks noChangeArrowheads="1"/>
              </p:cNvSpPr>
              <p:nvPr/>
            </p:nvSpPr>
            <p:spPr bwMode="auto">
              <a:xfrm>
                <a:off x="6272217" y="4330706"/>
                <a:ext cx="1017587" cy="641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sz="2000" b="1" u="none">
                    <a:latin typeface="Helvetica" charset="0"/>
                  </a:rPr>
                  <a:t>TCP</a:t>
                </a:r>
                <a:br>
                  <a:rPr lang="en-US" sz="2000" b="1" u="none">
                    <a:latin typeface="Helvetica" charset="0"/>
                  </a:rPr>
                </a:br>
                <a:r>
                  <a:rPr lang="en-US" sz="2000" b="1" u="none">
                    <a:latin typeface="Helvetica" charset="0"/>
                  </a:rPr>
                  <a:t>header</a:t>
                </a:r>
              </a:p>
            </p:txBody>
          </p:sp>
        </p:grpSp>
        <p:sp>
          <p:nvSpPr>
            <p:cNvPr id="21530" name="Rectangle 22"/>
            <p:cNvSpPr>
              <a:spLocks noChangeArrowheads="1"/>
            </p:cNvSpPr>
            <p:nvPr/>
          </p:nvSpPr>
          <p:spPr bwMode="auto">
            <a:xfrm>
              <a:off x="6286512" y="4286256"/>
              <a:ext cx="2078030" cy="730250"/>
            </a:xfrm>
            <a:prstGeom prst="rect">
              <a:avLst/>
            </a:prstGeom>
            <a:noFill/>
            <a:ln w="5080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43"/>
          <p:cNvGrpSpPr>
            <a:grpSpLocks/>
          </p:cNvGrpSpPr>
          <p:nvPr/>
        </p:nvGrpSpPr>
        <p:grpSpPr bwMode="auto">
          <a:xfrm>
            <a:off x="7286625" y="3484563"/>
            <a:ext cx="1077913" cy="730250"/>
            <a:chOff x="7286644" y="3500438"/>
            <a:chExt cx="1077898" cy="730250"/>
          </a:xfrm>
        </p:grpSpPr>
        <p:sp>
          <p:nvSpPr>
            <p:cNvPr id="21526" name="Rectangle 2"/>
            <p:cNvSpPr>
              <a:spLocks noChangeArrowheads="1"/>
            </p:cNvSpPr>
            <p:nvPr/>
          </p:nvSpPr>
          <p:spPr bwMode="auto">
            <a:xfrm>
              <a:off x="7289804" y="3500438"/>
              <a:ext cx="1074738" cy="73025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Text Box 21"/>
            <p:cNvSpPr txBox="1">
              <a:spLocks noChangeArrowheads="1"/>
            </p:cNvSpPr>
            <p:nvPr/>
          </p:nvSpPr>
          <p:spPr bwMode="auto">
            <a:xfrm>
              <a:off x="7462842" y="3544888"/>
              <a:ext cx="74930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User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sz="2000" b="1" u="none">
                  <a:latin typeface="Helvetica" charset="0"/>
                </a:rPr>
                <a:t>data</a:t>
              </a:r>
            </a:p>
          </p:txBody>
        </p:sp>
        <p:sp>
          <p:nvSpPr>
            <p:cNvPr id="21528" name="Rectangle 22"/>
            <p:cNvSpPr>
              <a:spLocks noChangeArrowheads="1"/>
            </p:cNvSpPr>
            <p:nvPr/>
          </p:nvSpPr>
          <p:spPr bwMode="auto">
            <a:xfrm>
              <a:off x="7286644" y="3500438"/>
              <a:ext cx="1077898" cy="730250"/>
            </a:xfrm>
            <a:prstGeom prst="rect">
              <a:avLst/>
            </a:prstGeom>
            <a:noFill/>
            <a:ln w="5080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" name="Down Arrow 47"/>
          <p:cNvSpPr>
            <a:spLocks noChangeArrowheads="1"/>
          </p:cNvSpPr>
          <p:nvPr/>
        </p:nvSpPr>
        <p:spPr bwMode="auto">
          <a:xfrm>
            <a:off x="3429000" y="3571875"/>
            <a:ext cx="571500" cy="321468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969696"/>
          </a:solidFill>
          <a:ln w="10000">
            <a:solidFill>
              <a:schemeClr val="tx1"/>
            </a:solidFill>
            <a:miter lim="800000"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Tw Cen MT" charset="0"/>
            </a:endParaRPr>
          </a:p>
        </p:txBody>
      </p:sp>
      <p:sp>
        <p:nvSpPr>
          <p:cNvPr id="21525" name="Slide Number Placeholder 5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F5747771-7B40-D449-AAAC-869FA1D6CAF8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16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673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1200">
                <a:solidFill>
                  <a:srgbClr val="FFFFFF"/>
                </a:solidFill>
                <a:latin typeface="Times New Roman" charset="0"/>
              </a:rPr>
              <a:t>1-</a:t>
            </a:r>
            <a:fld id="{8BF47BB2-AD89-184D-AD1E-7D8A9F6EF803}" type="slidenum">
              <a:rPr lang="en-US" sz="1200">
                <a:solidFill>
                  <a:srgbClr val="FFFFFF"/>
                </a:solidFill>
                <a:latin typeface="Times New Roman" charset="0"/>
              </a:rPr>
              <a:pPr eaLnBrk="1" hangingPunct="1">
                <a:lnSpc>
                  <a:spcPct val="80000"/>
                </a:lnSpc>
              </a:pPr>
              <a:t>17</a:t>
            </a:fld>
            <a:endParaRPr lang="en-US" sz="120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23554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5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2"/>
                </a:solidFill>
                <a:latin typeface="Comic Sans MS" charset="0"/>
              </a:rPr>
              <a:t>source</a:t>
            </a:r>
          </a:p>
        </p:txBody>
      </p:sp>
      <p:graphicFrame>
        <p:nvGraphicFramePr>
          <p:cNvPr id="23557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59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23690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91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2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693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23698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99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00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94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23695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96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97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560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application</a:t>
            </a:r>
          </a:p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transport</a:t>
            </a:r>
          </a:p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network</a:t>
            </a:r>
          </a:p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link</a:t>
            </a:r>
          </a:p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physical</a:t>
            </a:r>
          </a:p>
        </p:txBody>
      </p:sp>
      <p:sp>
        <p:nvSpPr>
          <p:cNvPr id="23564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23684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  <p:sp>
          <p:nvSpPr>
            <p:cNvPr id="23686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n</a:t>
              </a:r>
            </a:p>
          </p:txBody>
        </p:sp>
        <p:sp>
          <p:nvSpPr>
            <p:cNvPr id="23687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  <p:sp>
          <p:nvSpPr>
            <p:cNvPr id="23688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9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71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F0000"/>
                </a:solidFill>
                <a:latin typeface="Comic Sans MS" charset="0"/>
              </a:rPr>
              <a:t>segment</a:t>
            </a:r>
            <a:endParaRPr lang="en-US" sz="1600">
              <a:solidFill>
                <a:schemeClr val="accent2"/>
              </a:solidFill>
              <a:latin typeface="Comic Sans MS" charset="0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23682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3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1076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F0000"/>
                </a:solidFill>
                <a:latin typeface="Comic Sans MS" charset="0"/>
              </a:rPr>
              <a:t>datagram</a:t>
            </a:r>
            <a:endParaRPr lang="en-US" sz="1600">
              <a:solidFill>
                <a:schemeClr val="accent2"/>
              </a:solidFill>
              <a:latin typeface="Comic Sans MS" charset="0"/>
            </a:endParaRPr>
          </a:p>
        </p:txBody>
      </p:sp>
      <p:sp>
        <p:nvSpPr>
          <p:cNvPr id="23571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508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chemeClr val="accent2"/>
                </a:solidFill>
                <a:latin typeface="Comic Sans MS" charset="0"/>
              </a:rPr>
              <a:t>destination</a:t>
            </a:r>
          </a:p>
        </p:txBody>
      </p:sp>
      <p:graphicFrame>
        <p:nvGraphicFramePr>
          <p:cNvPr id="23572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application</a:t>
            </a:r>
          </a:p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transport</a:t>
            </a:r>
          </a:p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network</a:t>
            </a:r>
          </a:p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link</a:t>
            </a:r>
          </a:p>
          <a:p>
            <a:pPr algn="ctr" eaLnBrk="1" hangingPunct="1">
              <a:lnSpc>
                <a:spcPct val="110000"/>
              </a:lnSpc>
            </a:pPr>
            <a:r>
              <a:rPr lang="en-US" sz="1800">
                <a:latin typeface="Comic Sans MS" charset="0"/>
              </a:rPr>
              <a:t>physical</a:t>
            </a:r>
          </a:p>
        </p:txBody>
      </p:sp>
      <p:sp>
        <p:nvSpPr>
          <p:cNvPr id="23578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23674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75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  <p:sp>
          <p:nvSpPr>
            <p:cNvPr id="23676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n</a:t>
              </a:r>
            </a:p>
          </p:txBody>
        </p:sp>
        <p:sp>
          <p:nvSpPr>
            <p:cNvPr id="23677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l</a:t>
              </a:r>
            </a:p>
          </p:txBody>
        </p:sp>
        <p:sp>
          <p:nvSpPr>
            <p:cNvPr id="23678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  <p:sp>
          <p:nvSpPr>
            <p:cNvPr id="23679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0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1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3668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9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  <p:sp>
          <p:nvSpPr>
            <p:cNvPr id="23670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n</a:t>
              </a:r>
            </a:p>
          </p:txBody>
        </p:sp>
        <p:sp>
          <p:nvSpPr>
            <p:cNvPr id="23671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  <p:sp>
          <p:nvSpPr>
            <p:cNvPr id="23672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3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23664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5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  <p:sp>
          <p:nvSpPr>
            <p:cNvPr id="23666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  <p:sp>
          <p:nvSpPr>
            <p:cNvPr id="23667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23662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3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</p:grpSp>
      <p:grpSp>
        <p:nvGrpSpPr>
          <p:cNvPr id="23585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23657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8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9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0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110000"/>
                </a:lnSpc>
              </a:pPr>
              <a:r>
                <a:rPr lang="en-US" sz="1800">
                  <a:latin typeface="Comic Sans MS" charset="0"/>
                </a:rPr>
                <a:t>network</a:t>
              </a:r>
            </a:p>
            <a:p>
              <a:pPr algn="ctr" eaLnBrk="1" hangingPunct="1">
                <a:lnSpc>
                  <a:spcPct val="110000"/>
                </a:lnSpc>
              </a:pPr>
              <a:r>
                <a:rPr lang="en-US" sz="1800">
                  <a:latin typeface="Comic Sans MS" charset="0"/>
                </a:rPr>
                <a:t>link</a:t>
              </a:r>
            </a:p>
            <a:p>
              <a:pPr algn="ctr" eaLnBrk="1" hangingPunct="1">
                <a:lnSpc>
                  <a:spcPct val="110000"/>
                </a:lnSpc>
              </a:pPr>
              <a:r>
                <a:rPr lang="en-US" sz="1800">
                  <a:latin typeface="Comic Sans MS" charset="0"/>
                </a:rPr>
                <a:t>physical</a:t>
              </a:r>
            </a:p>
          </p:txBody>
        </p:sp>
        <p:sp>
          <p:nvSpPr>
            <p:cNvPr id="23661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86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23653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4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5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56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110000"/>
                </a:lnSpc>
              </a:pPr>
              <a:r>
                <a:rPr lang="en-US" sz="1800">
                  <a:latin typeface="Comic Sans MS" charset="0"/>
                </a:rPr>
                <a:t>link</a:t>
              </a:r>
            </a:p>
            <a:p>
              <a:pPr algn="ctr" eaLnBrk="1" hangingPunct="1">
                <a:lnSpc>
                  <a:spcPct val="110000"/>
                </a:lnSpc>
              </a:pPr>
              <a:r>
                <a:rPr lang="en-US" sz="1800">
                  <a:latin typeface="Comic Sans MS" charset="0"/>
                </a:rPr>
                <a:t>physical</a:t>
              </a:r>
            </a:p>
          </p:txBody>
        </p:sp>
      </p:grpSp>
      <p:sp>
        <p:nvSpPr>
          <p:cNvPr id="23587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88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23640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1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2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3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644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45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650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1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52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46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647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8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9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589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23632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3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  <p:sp>
          <p:nvSpPr>
            <p:cNvPr id="23634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n</a:t>
              </a:r>
            </a:p>
          </p:txBody>
        </p:sp>
        <p:sp>
          <p:nvSpPr>
            <p:cNvPr id="23635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l</a:t>
              </a:r>
            </a:p>
          </p:txBody>
        </p:sp>
        <p:sp>
          <p:nvSpPr>
            <p:cNvPr id="23636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  <p:sp>
          <p:nvSpPr>
            <p:cNvPr id="23637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2362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  <p:sp>
          <p:nvSpPr>
            <p:cNvPr id="2362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n</a:t>
              </a:r>
            </a:p>
          </p:txBody>
        </p:sp>
        <p:sp>
          <p:nvSpPr>
            <p:cNvPr id="2362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  <p:sp>
          <p:nvSpPr>
            <p:cNvPr id="2363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23620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1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  <p:sp>
          <p:nvSpPr>
            <p:cNvPr id="23622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n</a:t>
              </a:r>
            </a:p>
          </p:txBody>
        </p:sp>
        <p:sp>
          <p:nvSpPr>
            <p:cNvPr id="23623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  <p:sp>
          <p:nvSpPr>
            <p:cNvPr id="23624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5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23612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3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t</a:t>
              </a:r>
            </a:p>
          </p:txBody>
        </p:sp>
        <p:sp>
          <p:nvSpPr>
            <p:cNvPr id="23614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n</a:t>
              </a:r>
            </a:p>
          </p:txBody>
        </p:sp>
        <p:sp>
          <p:nvSpPr>
            <p:cNvPr id="23615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l</a:t>
              </a:r>
            </a:p>
          </p:txBody>
        </p:sp>
        <p:sp>
          <p:nvSpPr>
            <p:cNvPr id="23616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  <p:sp>
          <p:nvSpPr>
            <p:cNvPr id="23617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94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8794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Comic Sans MS" charset="0"/>
              </a:rPr>
              <a:t>router</a:t>
            </a:r>
          </a:p>
        </p:txBody>
      </p:sp>
      <p:sp>
        <p:nvSpPr>
          <p:cNvPr id="23595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73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Comic Sans MS" charset="0"/>
              </a:rPr>
              <a:t>switch</a:t>
            </a:r>
          </a:p>
        </p:txBody>
      </p:sp>
      <p:sp>
        <p:nvSpPr>
          <p:cNvPr id="23596" name="Rectangle 168"/>
          <p:cNvSpPr>
            <a:spLocks noGrp="1" noChangeArrowheads="1"/>
          </p:cNvSpPr>
          <p:nvPr>
            <p:ph type="title"/>
          </p:nvPr>
        </p:nvSpPr>
        <p:spPr>
          <a:xfrm>
            <a:off x="4995863" y="294459"/>
            <a:ext cx="3805237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w Cen MT" charset="0"/>
                <a:ea typeface="ＭＳ Ｐゴシック" charset="0"/>
                <a:cs typeface="ＭＳ Ｐゴシック" charset="0"/>
              </a:rPr>
              <a:t>Níveis</a:t>
            </a:r>
            <a:r>
              <a:rPr lang="en-US" dirty="0" smtClean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Tw Cen MT" charset="0"/>
                <a:ea typeface="ＭＳ Ｐゴシック" charset="0"/>
                <a:cs typeface="ＭＳ Ｐゴシック" charset="0"/>
              </a:rPr>
              <a:t>na</a:t>
            </a:r>
            <a:r>
              <a:rPr lang="en-US" dirty="0" smtClean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Tw Cen MT" charset="0"/>
                <a:ea typeface="ＭＳ Ｐゴシック" charset="0"/>
                <a:cs typeface="ＭＳ Ｐゴシック" charset="0"/>
              </a:rPr>
              <a:t>prática</a:t>
            </a:r>
            <a:endParaRPr lang="en-US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73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F0000"/>
                </a:solidFill>
                <a:latin typeface="Comic Sans MS" charset="0"/>
              </a:rPr>
              <a:t>message</a:t>
            </a:r>
            <a:endParaRPr lang="en-US" sz="1600">
              <a:solidFill>
                <a:schemeClr val="accent2"/>
              </a:solidFill>
              <a:latin typeface="Comic Sans MS" charset="0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23610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1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M</a:t>
              </a:r>
              <a:endParaRPr lang="en-US" sz="1400"/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23604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23608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9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Comic Sans MS" charset="0"/>
                  </a:rPr>
                  <a:t>H</a:t>
                </a:r>
                <a:r>
                  <a:rPr lang="en-US" sz="1800" baseline="-25000">
                    <a:latin typeface="Comic Sans MS" charset="0"/>
                  </a:rPr>
                  <a:t>t</a:t>
                </a:r>
              </a:p>
            </p:txBody>
          </p:sp>
        </p:grpSp>
        <p:grpSp>
          <p:nvGrpSpPr>
            <p:cNvPr id="23605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23606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7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400">
                    <a:latin typeface="Comic Sans MS" charset="0"/>
                  </a:rPr>
                  <a:t>M</a:t>
                </a:r>
                <a:endParaRPr lang="en-US" sz="1400"/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23602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3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>
                  <a:latin typeface="Comic Sans MS" charset="0"/>
                </a:rPr>
                <a:t>H</a:t>
              </a:r>
              <a:r>
                <a:rPr lang="en-US" sz="1800" baseline="-25000">
                  <a:latin typeface="Comic Sans MS" charset="0"/>
                </a:rPr>
                <a:t>n</a:t>
              </a: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58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solidFill>
                  <a:srgbClr val="FF0000"/>
                </a:solidFill>
                <a:latin typeface="Comic Sans MS" charset="0"/>
              </a:rPr>
              <a:t>frame</a:t>
            </a:r>
            <a:endParaRPr lang="en-US" sz="1600">
              <a:solidFill>
                <a:schemeClr val="accent2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032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7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77" y="2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Tw Cen MT" charset="0"/>
                <a:ea typeface="ＭＳ Ｐゴシック" charset="0"/>
                <a:cs typeface="ＭＳ Ｐゴシック" charset="0"/>
              </a:rPr>
              <a:t>Message, Segment, Packet, and Frame</a:t>
            </a:r>
          </a:p>
        </p:txBody>
      </p:sp>
      <p:sp>
        <p:nvSpPr>
          <p:cNvPr id="25602" name="Rectangle 15"/>
          <p:cNvSpPr>
            <a:spLocks noChangeArrowheads="1"/>
          </p:cNvSpPr>
          <p:nvPr/>
        </p:nvSpPr>
        <p:spPr bwMode="auto">
          <a:xfrm>
            <a:off x="588963" y="141763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27"/>
          <p:cNvSpPr>
            <a:spLocks noChangeArrowheads="1"/>
          </p:cNvSpPr>
          <p:nvPr/>
        </p:nvSpPr>
        <p:spPr bwMode="auto">
          <a:xfrm>
            <a:off x="7543800" y="141763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Text Box 59"/>
          <p:cNvSpPr txBox="1">
            <a:spLocks noChangeArrowheads="1"/>
          </p:cNvSpPr>
          <p:nvPr/>
        </p:nvSpPr>
        <p:spPr bwMode="auto">
          <a:xfrm>
            <a:off x="6781800" y="1389063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b="1" u="none">
                <a:solidFill>
                  <a:srgbClr val="3333FF"/>
                </a:solidFill>
                <a:latin typeface="Times New Roman" charset="0"/>
              </a:rPr>
              <a:t>host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20725" y="1524001"/>
            <a:ext cx="7910513" cy="5046662"/>
            <a:chOff x="720725" y="1524001"/>
            <a:chExt cx="7910513" cy="5046662"/>
          </a:xfrm>
        </p:grpSpPr>
        <p:sp>
          <p:nvSpPr>
            <p:cNvPr id="25684" name="Line 12"/>
            <p:cNvSpPr>
              <a:spLocks noChangeShapeType="1"/>
            </p:cNvSpPr>
            <p:nvPr/>
          </p:nvSpPr>
          <p:spPr bwMode="auto">
            <a:xfrm>
              <a:off x="1198563" y="21939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5" name="Line 24"/>
            <p:cNvSpPr>
              <a:spLocks noChangeShapeType="1"/>
            </p:cNvSpPr>
            <p:nvPr/>
          </p:nvSpPr>
          <p:spPr bwMode="auto">
            <a:xfrm>
              <a:off x="8153400" y="21939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Line 13"/>
            <p:cNvSpPr>
              <a:spLocks noChangeShapeType="1"/>
            </p:cNvSpPr>
            <p:nvPr/>
          </p:nvSpPr>
          <p:spPr bwMode="auto">
            <a:xfrm>
              <a:off x="1198563" y="34004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3" name="Line 25"/>
            <p:cNvSpPr>
              <a:spLocks noChangeShapeType="1"/>
            </p:cNvSpPr>
            <p:nvPr/>
          </p:nvSpPr>
          <p:spPr bwMode="auto">
            <a:xfrm>
              <a:off x="8153400" y="34004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2" name="Rectangle 10"/>
            <p:cNvSpPr>
              <a:spLocks noChangeArrowheads="1"/>
            </p:cNvSpPr>
            <p:nvPr/>
          </p:nvSpPr>
          <p:spPr bwMode="auto">
            <a:xfrm>
              <a:off x="720725" y="5229226"/>
              <a:ext cx="906463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3" name="Text Box 11"/>
            <p:cNvSpPr txBox="1">
              <a:spLocks noChangeArrowheads="1"/>
            </p:cNvSpPr>
            <p:nvPr/>
          </p:nvSpPr>
          <p:spPr bwMode="auto">
            <a:xfrm>
              <a:off x="730250" y="52673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Ethernet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sp>
          <p:nvSpPr>
            <p:cNvPr id="25664" name="Rectangle 19"/>
            <p:cNvSpPr>
              <a:spLocks noChangeArrowheads="1"/>
            </p:cNvSpPr>
            <p:nvPr/>
          </p:nvSpPr>
          <p:spPr bwMode="auto">
            <a:xfrm>
              <a:off x="7710488" y="5189538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5" name="Text Box 23"/>
            <p:cNvSpPr txBox="1">
              <a:spLocks noChangeArrowheads="1"/>
            </p:cNvSpPr>
            <p:nvPr/>
          </p:nvSpPr>
          <p:spPr bwMode="auto">
            <a:xfrm>
              <a:off x="7735888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Ethernet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sp>
          <p:nvSpPr>
            <p:cNvPr id="25666" name="Rectangle 36"/>
            <p:cNvSpPr>
              <a:spLocks noChangeArrowheads="1"/>
            </p:cNvSpPr>
            <p:nvPr/>
          </p:nvSpPr>
          <p:spPr bwMode="auto">
            <a:xfrm>
              <a:off x="2357438" y="5229226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7" name="Text Box 37"/>
            <p:cNvSpPr txBox="1">
              <a:spLocks noChangeArrowheads="1"/>
            </p:cNvSpPr>
            <p:nvPr/>
          </p:nvSpPr>
          <p:spPr bwMode="auto">
            <a:xfrm>
              <a:off x="2359025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Ethernet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grpSp>
          <p:nvGrpSpPr>
            <p:cNvPr id="25668" name="Group 38"/>
            <p:cNvGrpSpPr>
              <a:grpSpLocks/>
            </p:cNvGrpSpPr>
            <p:nvPr/>
          </p:nvGrpSpPr>
          <p:grpSpPr bwMode="auto">
            <a:xfrm>
              <a:off x="6256338" y="5203826"/>
              <a:ext cx="912812" cy="606425"/>
              <a:chOff x="323" y="3421"/>
              <a:chExt cx="580" cy="367"/>
            </a:xfrm>
          </p:grpSpPr>
          <p:sp>
            <p:nvSpPr>
              <p:cNvPr id="25680" name="Rectangle 39"/>
              <p:cNvSpPr>
                <a:spLocks noChangeArrowheads="1"/>
              </p:cNvSpPr>
              <p:nvPr/>
            </p:nvSpPr>
            <p:spPr bwMode="auto">
              <a:xfrm>
                <a:off x="323" y="3421"/>
                <a:ext cx="576" cy="36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81" name="Text Box 40"/>
              <p:cNvSpPr txBox="1">
                <a:spLocks noChangeArrowheads="1"/>
              </p:cNvSpPr>
              <p:nvPr/>
            </p:nvSpPr>
            <p:spPr bwMode="auto">
              <a:xfrm>
                <a:off x="334" y="3429"/>
                <a:ext cx="569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ct val="90000"/>
                  </a:lnSpc>
                </a:pPr>
                <a:r>
                  <a:rPr lang="en-US" sz="1600" u="none">
                    <a:latin typeface="Times New Roman" charset="0"/>
                  </a:rPr>
                  <a:t>Ethernet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u="none">
                    <a:latin typeface="Times New Roman" charset="0"/>
                  </a:rPr>
                  <a:t>interface</a:t>
                </a:r>
              </a:p>
            </p:txBody>
          </p:sp>
        </p:grpSp>
        <p:sp>
          <p:nvSpPr>
            <p:cNvPr id="25669" name="Rectangle 44"/>
            <p:cNvSpPr>
              <a:spLocks noChangeArrowheads="1"/>
            </p:cNvSpPr>
            <p:nvPr/>
          </p:nvSpPr>
          <p:spPr bwMode="auto">
            <a:xfrm>
              <a:off x="3665538" y="5203826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0" name="Text Box 45"/>
            <p:cNvSpPr txBox="1">
              <a:spLocks noChangeArrowheads="1"/>
            </p:cNvSpPr>
            <p:nvPr/>
          </p:nvSpPr>
          <p:spPr bwMode="auto">
            <a:xfrm>
              <a:off x="3687763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SONET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sp>
          <p:nvSpPr>
            <p:cNvPr id="25671" name="Rectangle 46"/>
            <p:cNvSpPr>
              <a:spLocks noChangeArrowheads="1"/>
            </p:cNvSpPr>
            <p:nvPr/>
          </p:nvSpPr>
          <p:spPr bwMode="auto">
            <a:xfrm>
              <a:off x="4940300" y="5216526"/>
              <a:ext cx="906463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2" name="Text Box 47"/>
            <p:cNvSpPr txBox="1">
              <a:spLocks noChangeArrowheads="1"/>
            </p:cNvSpPr>
            <p:nvPr/>
          </p:nvSpPr>
          <p:spPr bwMode="auto">
            <a:xfrm>
              <a:off x="4954588" y="52673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SONET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grpSp>
          <p:nvGrpSpPr>
            <p:cNvPr id="25673" name="Group 79"/>
            <p:cNvGrpSpPr>
              <a:grpSpLocks/>
            </p:cNvGrpSpPr>
            <p:nvPr/>
          </p:nvGrpSpPr>
          <p:grpSpPr bwMode="auto">
            <a:xfrm>
              <a:off x="1198563" y="4592638"/>
              <a:ext cx="6954837" cy="663575"/>
              <a:chOff x="1198563" y="4879975"/>
              <a:chExt cx="6954837" cy="663575"/>
            </a:xfrm>
          </p:grpSpPr>
          <p:sp>
            <p:nvSpPr>
              <p:cNvPr id="25674" name="Line 14"/>
              <p:cNvSpPr>
                <a:spLocks noChangeShapeType="1"/>
              </p:cNvSpPr>
              <p:nvPr/>
            </p:nvSpPr>
            <p:spPr bwMode="auto">
              <a:xfrm>
                <a:off x="1198563" y="4879975"/>
                <a:ext cx="0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5" name="Line 26"/>
              <p:cNvSpPr>
                <a:spLocks noChangeShapeType="1"/>
              </p:cNvSpPr>
              <p:nvPr/>
            </p:nvSpPr>
            <p:spPr bwMode="auto">
              <a:xfrm>
                <a:off x="8153400" y="4879975"/>
                <a:ext cx="0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6" name="Line 42"/>
              <p:cNvSpPr>
                <a:spLocks noChangeShapeType="1"/>
              </p:cNvSpPr>
              <p:nvPr/>
            </p:nvSpPr>
            <p:spPr bwMode="auto">
              <a:xfrm flipH="1">
                <a:off x="2776538" y="4894263"/>
                <a:ext cx="541337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7" name="Line 43"/>
              <p:cNvSpPr>
                <a:spLocks noChangeShapeType="1"/>
              </p:cNvSpPr>
              <p:nvPr/>
            </p:nvSpPr>
            <p:spPr bwMode="auto">
              <a:xfrm>
                <a:off x="3579813" y="4908550"/>
                <a:ext cx="541337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8" name="Line 51"/>
              <p:cNvSpPr>
                <a:spLocks noChangeShapeType="1"/>
              </p:cNvSpPr>
              <p:nvPr/>
            </p:nvSpPr>
            <p:spPr bwMode="auto">
              <a:xfrm flipH="1">
                <a:off x="5353050" y="4921250"/>
                <a:ext cx="541338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9" name="Line 52"/>
              <p:cNvSpPr>
                <a:spLocks noChangeShapeType="1"/>
              </p:cNvSpPr>
              <p:nvPr/>
            </p:nvSpPr>
            <p:spPr bwMode="auto">
              <a:xfrm>
                <a:off x="6170613" y="4921250"/>
                <a:ext cx="527050" cy="5953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58" name="Rectangle 53"/>
            <p:cNvSpPr>
              <a:spLocks noChangeArrowheads="1"/>
            </p:cNvSpPr>
            <p:nvPr/>
          </p:nvSpPr>
          <p:spPr bwMode="auto">
            <a:xfrm>
              <a:off x="2195513" y="3827463"/>
              <a:ext cx="2522537" cy="2162175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9" name="Rectangle 54"/>
            <p:cNvSpPr>
              <a:spLocks noChangeArrowheads="1"/>
            </p:cNvSpPr>
            <p:nvPr/>
          </p:nvSpPr>
          <p:spPr bwMode="auto">
            <a:xfrm>
              <a:off x="4827588" y="3827463"/>
              <a:ext cx="2522537" cy="2162175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60" name="Text Box 60"/>
            <p:cNvSpPr txBox="1">
              <a:spLocks noChangeArrowheads="1"/>
            </p:cNvSpPr>
            <p:nvPr/>
          </p:nvSpPr>
          <p:spPr bwMode="auto">
            <a:xfrm>
              <a:off x="3032125" y="3424238"/>
              <a:ext cx="806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b="1" u="none">
                  <a:solidFill>
                    <a:srgbClr val="0000FF"/>
                  </a:solidFill>
                  <a:latin typeface="Times New Roman" charset="0"/>
                </a:rPr>
                <a:t>router</a:t>
              </a:r>
            </a:p>
          </p:txBody>
        </p:sp>
        <p:sp>
          <p:nvSpPr>
            <p:cNvPr id="25661" name="Text Box 61"/>
            <p:cNvSpPr txBox="1">
              <a:spLocks noChangeArrowheads="1"/>
            </p:cNvSpPr>
            <p:nvPr/>
          </p:nvSpPr>
          <p:spPr bwMode="auto">
            <a:xfrm>
              <a:off x="5662613" y="3438526"/>
              <a:ext cx="806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b="1" u="none">
                  <a:solidFill>
                    <a:srgbClr val="0000FF"/>
                  </a:solidFill>
                  <a:latin typeface="Times New Roman" charset="0"/>
                </a:rPr>
                <a:t>router</a:t>
              </a:r>
            </a:p>
          </p:txBody>
        </p:sp>
        <p:grpSp>
          <p:nvGrpSpPr>
            <p:cNvPr id="25651" name="Group 74"/>
            <p:cNvGrpSpPr>
              <a:grpSpLocks/>
            </p:cNvGrpSpPr>
            <p:nvPr/>
          </p:nvGrpSpPr>
          <p:grpSpPr bwMode="auto">
            <a:xfrm>
              <a:off x="744538" y="1619251"/>
              <a:ext cx="7869237" cy="582612"/>
              <a:chOff x="744538" y="1906588"/>
              <a:chExt cx="7869237" cy="582612"/>
            </a:xfrm>
          </p:grpSpPr>
          <p:sp>
            <p:nvSpPr>
              <p:cNvPr id="25653" name="Rectangle 3"/>
              <p:cNvSpPr>
                <a:spLocks noChangeArrowheads="1"/>
              </p:cNvSpPr>
              <p:nvPr/>
            </p:nvSpPr>
            <p:spPr bwMode="auto">
              <a:xfrm>
                <a:off x="744538" y="1906588"/>
                <a:ext cx="914400" cy="582612"/>
              </a:xfrm>
              <a:prstGeom prst="rect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4" name="Text Box 5"/>
              <p:cNvSpPr txBox="1">
                <a:spLocks noChangeArrowheads="1"/>
              </p:cNvSpPr>
              <p:nvPr/>
            </p:nvSpPr>
            <p:spPr bwMode="auto">
              <a:xfrm>
                <a:off x="857250" y="2006600"/>
                <a:ext cx="7556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HTTP</a:t>
                </a:r>
              </a:p>
            </p:txBody>
          </p:sp>
          <p:sp>
            <p:nvSpPr>
              <p:cNvPr id="25655" name="Rectangle 16"/>
              <p:cNvSpPr>
                <a:spLocks noChangeArrowheads="1"/>
              </p:cNvSpPr>
              <p:nvPr/>
            </p:nvSpPr>
            <p:spPr bwMode="auto">
              <a:xfrm>
                <a:off x="7699375" y="1906588"/>
                <a:ext cx="914400" cy="582612"/>
              </a:xfrm>
              <a:prstGeom prst="rect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56" name="Text Box 20"/>
              <p:cNvSpPr txBox="1">
                <a:spLocks noChangeArrowheads="1"/>
              </p:cNvSpPr>
              <p:nvPr/>
            </p:nvSpPr>
            <p:spPr bwMode="auto">
              <a:xfrm>
                <a:off x="7812088" y="2006600"/>
                <a:ext cx="7556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HTTP</a:t>
                </a:r>
              </a:p>
            </p:txBody>
          </p:sp>
          <p:sp>
            <p:nvSpPr>
              <p:cNvPr id="25657" name="Line 62"/>
              <p:cNvSpPr>
                <a:spLocks noChangeShapeType="1"/>
              </p:cNvSpPr>
              <p:nvPr/>
            </p:nvSpPr>
            <p:spPr bwMode="auto">
              <a:xfrm>
                <a:off x="1670050" y="2203450"/>
                <a:ext cx="60642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52" name="Text Box 64"/>
            <p:cNvSpPr txBox="1">
              <a:spLocks noChangeArrowheads="1"/>
            </p:cNvSpPr>
            <p:nvPr/>
          </p:nvSpPr>
          <p:spPr bwMode="auto">
            <a:xfrm>
              <a:off x="4056063" y="1524001"/>
              <a:ext cx="16637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b="1" u="none">
                  <a:solidFill>
                    <a:srgbClr val="FF3300"/>
                  </a:solidFill>
                  <a:latin typeface="Times New Roman" charset="0"/>
                </a:rPr>
                <a:t>HTTP</a:t>
              </a:r>
              <a:r>
                <a:rPr lang="en-US" sz="1800" b="1" u="none">
                  <a:solidFill>
                    <a:srgbClr val="FF9900"/>
                  </a:solidFill>
                  <a:latin typeface="Times New Roman" charset="0"/>
                </a:rPr>
                <a:t> </a:t>
              </a:r>
              <a:r>
                <a:rPr lang="en-US" sz="1800" b="1" u="none">
                  <a:solidFill>
                    <a:srgbClr val="FF3300"/>
                  </a:solidFill>
                  <a:latin typeface="Times New Roman" charset="0"/>
                </a:rPr>
                <a:t>message</a:t>
              </a:r>
            </a:p>
          </p:txBody>
        </p:sp>
        <p:sp>
          <p:nvSpPr>
            <p:cNvPr id="25645" name="Rectangle 4"/>
            <p:cNvSpPr>
              <a:spLocks noChangeArrowheads="1"/>
            </p:cNvSpPr>
            <p:nvPr/>
          </p:nvSpPr>
          <p:spPr bwMode="auto">
            <a:xfrm>
              <a:off x="754063" y="2811463"/>
              <a:ext cx="914400" cy="58261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6" name="Text Box 6"/>
            <p:cNvSpPr txBox="1">
              <a:spLocks noChangeArrowheads="1"/>
            </p:cNvSpPr>
            <p:nvPr/>
          </p:nvSpPr>
          <p:spPr bwMode="auto">
            <a:xfrm>
              <a:off x="941388" y="2909888"/>
              <a:ext cx="603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latin typeface="Times New Roman" charset="0"/>
                </a:rPr>
                <a:t>TCP</a:t>
              </a:r>
            </a:p>
          </p:txBody>
        </p:sp>
        <p:sp>
          <p:nvSpPr>
            <p:cNvPr id="25647" name="Rectangle 17"/>
            <p:cNvSpPr>
              <a:spLocks noChangeArrowheads="1"/>
            </p:cNvSpPr>
            <p:nvPr/>
          </p:nvSpPr>
          <p:spPr bwMode="auto">
            <a:xfrm>
              <a:off x="7708900" y="2811463"/>
              <a:ext cx="914400" cy="58261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8" name="Text Box 21"/>
            <p:cNvSpPr txBox="1">
              <a:spLocks noChangeArrowheads="1"/>
            </p:cNvSpPr>
            <p:nvPr/>
          </p:nvSpPr>
          <p:spPr bwMode="auto">
            <a:xfrm>
              <a:off x="7896225" y="2909888"/>
              <a:ext cx="603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latin typeface="Times New Roman" charset="0"/>
                </a:rPr>
                <a:t>TCP</a:t>
              </a:r>
            </a:p>
          </p:txBody>
        </p:sp>
        <p:sp>
          <p:nvSpPr>
            <p:cNvPr id="25649" name="Line 63"/>
            <p:cNvSpPr>
              <a:spLocks noChangeShapeType="1"/>
            </p:cNvSpPr>
            <p:nvPr/>
          </p:nvSpPr>
          <p:spPr bwMode="auto">
            <a:xfrm>
              <a:off x="1698625" y="3106738"/>
              <a:ext cx="6040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Text Box 65"/>
            <p:cNvSpPr txBox="1">
              <a:spLocks noChangeArrowheads="1"/>
            </p:cNvSpPr>
            <p:nvPr/>
          </p:nvSpPr>
          <p:spPr bwMode="auto">
            <a:xfrm>
              <a:off x="4154488" y="2728913"/>
              <a:ext cx="1498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b="1" u="none">
                  <a:solidFill>
                    <a:srgbClr val="FF3300"/>
                  </a:solidFill>
                  <a:latin typeface="Times New Roman" charset="0"/>
                </a:rPr>
                <a:t>TCP segment</a:t>
              </a:r>
            </a:p>
          </p:txBody>
        </p:sp>
        <p:grpSp>
          <p:nvGrpSpPr>
            <p:cNvPr id="25628" name="Group 7"/>
            <p:cNvGrpSpPr>
              <a:grpSpLocks/>
            </p:cNvGrpSpPr>
            <p:nvPr/>
          </p:nvGrpSpPr>
          <p:grpSpPr bwMode="auto">
            <a:xfrm>
              <a:off x="739775" y="3998913"/>
              <a:ext cx="914400" cy="582613"/>
              <a:chOff x="323" y="2664"/>
              <a:chExt cx="576" cy="367"/>
            </a:xfrm>
          </p:grpSpPr>
          <p:sp>
            <p:nvSpPr>
              <p:cNvPr id="25643" name="Rectangle 8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4" name="Text Box 9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IP</a:t>
                </a:r>
              </a:p>
            </p:txBody>
          </p:sp>
        </p:grpSp>
        <p:sp>
          <p:nvSpPr>
            <p:cNvPr id="25629" name="Rectangle 18"/>
            <p:cNvSpPr>
              <a:spLocks noChangeArrowheads="1"/>
            </p:cNvSpPr>
            <p:nvPr/>
          </p:nvSpPr>
          <p:spPr bwMode="auto">
            <a:xfrm>
              <a:off x="7694613" y="3998913"/>
              <a:ext cx="914400" cy="582613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0" name="Text Box 22"/>
            <p:cNvSpPr txBox="1">
              <a:spLocks noChangeArrowheads="1"/>
            </p:cNvSpPr>
            <p:nvPr/>
          </p:nvSpPr>
          <p:spPr bwMode="auto">
            <a:xfrm>
              <a:off x="7991475" y="4114801"/>
              <a:ext cx="3873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latin typeface="Times New Roman" charset="0"/>
                </a:rPr>
                <a:t>IP</a:t>
              </a:r>
            </a:p>
          </p:txBody>
        </p:sp>
        <p:grpSp>
          <p:nvGrpSpPr>
            <p:cNvPr id="25631" name="Group 30"/>
            <p:cNvGrpSpPr>
              <a:grpSpLocks/>
            </p:cNvGrpSpPr>
            <p:nvPr/>
          </p:nvGrpSpPr>
          <p:grpSpPr bwMode="auto">
            <a:xfrm>
              <a:off x="2955925" y="4027488"/>
              <a:ext cx="914400" cy="582613"/>
              <a:chOff x="323" y="2664"/>
              <a:chExt cx="576" cy="367"/>
            </a:xfrm>
          </p:grpSpPr>
          <p:sp>
            <p:nvSpPr>
              <p:cNvPr id="25641" name="Rectangle 31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2" name="Text Box 32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IP</a:t>
                </a:r>
              </a:p>
            </p:txBody>
          </p:sp>
        </p:grpSp>
        <p:grpSp>
          <p:nvGrpSpPr>
            <p:cNvPr id="25632" name="Group 33"/>
            <p:cNvGrpSpPr>
              <a:grpSpLocks/>
            </p:cNvGrpSpPr>
            <p:nvPr/>
          </p:nvGrpSpPr>
          <p:grpSpPr bwMode="auto">
            <a:xfrm>
              <a:off x="5600700" y="4027488"/>
              <a:ext cx="914400" cy="582613"/>
              <a:chOff x="323" y="2664"/>
              <a:chExt cx="576" cy="367"/>
            </a:xfrm>
          </p:grpSpPr>
          <p:sp>
            <p:nvSpPr>
              <p:cNvPr id="25639" name="Rectangle 34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0" name="Text Box 35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IP</a:t>
                </a:r>
              </a:p>
            </p:txBody>
          </p:sp>
        </p:grpSp>
        <p:sp>
          <p:nvSpPr>
            <p:cNvPr id="25633" name="Line 66"/>
            <p:cNvSpPr>
              <a:spLocks noChangeShapeType="1"/>
            </p:cNvSpPr>
            <p:nvPr/>
          </p:nvSpPr>
          <p:spPr bwMode="auto">
            <a:xfrm flipV="1">
              <a:off x="1671638" y="4311651"/>
              <a:ext cx="13017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Line 67"/>
            <p:cNvSpPr>
              <a:spLocks noChangeShapeType="1"/>
            </p:cNvSpPr>
            <p:nvPr/>
          </p:nvSpPr>
          <p:spPr bwMode="auto">
            <a:xfrm flipV="1">
              <a:off x="3902075" y="4325938"/>
              <a:ext cx="17446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Line 68"/>
            <p:cNvSpPr>
              <a:spLocks noChangeShapeType="1"/>
            </p:cNvSpPr>
            <p:nvPr/>
          </p:nvSpPr>
          <p:spPr bwMode="auto">
            <a:xfrm flipV="1">
              <a:off x="6519863" y="4311651"/>
              <a:ext cx="1176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6" name="Text Box 69"/>
            <p:cNvSpPr txBox="1">
              <a:spLocks noChangeArrowheads="1"/>
            </p:cNvSpPr>
            <p:nvPr/>
          </p:nvSpPr>
          <p:spPr bwMode="auto">
            <a:xfrm>
              <a:off x="1827213" y="3984626"/>
              <a:ext cx="101441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b="1" u="none">
                  <a:solidFill>
                    <a:srgbClr val="FF3300"/>
                  </a:solidFill>
                  <a:latin typeface="Times New Roman" charset="0"/>
                </a:rPr>
                <a:t>IP packet</a:t>
              </a:r>
            </a:p>
          </p:txBody>
        </p:sp>
        <p:sp>
          <p:nvSpPr>
            <p:cNvPr id="25637" name="Text Box 70"/>
            <p:cNvSpPr txBox="1">
              <a:spLocks noChangeArrowheads="1"/>
            </p:cNvSpPr>
            <p:nvPr/>
          </p:nvSpPr>
          <p:spPr bwMode="auto">
            <a:xfrm>
              <a:off x="6648450" y="4013201"/>
              <a:ext cx="10144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b="1" u="none">
                  <a:solidFill>
                    <a:srgbClr val="FF3300"/>
                  </a:solidFill>
                  <a:latin typeface="Times New Roman" charset="0"/>
                </a:rPr>
                <a:t>IP</a:t>
              </a:r>
              <a:r>
                <a:rPr lang="en-US" sz="1600" b="1" u="none">
                  <a:solidFill>
                    <a:srgbClr val="FF9900"/>
                  </a:solidFill>
                  <a:latin typeface="Times New Roman" charset="0"/>
                </a:rPr>
                <a:t> </a:t>
              </a:r>
              <a:r>
                <a:rPr lang="en-US" sz="1600" b="1" u="none">
                  <a:solidFill>
                    <a:srgbClr val="FF3300"/>
                  </a:solidFill>
                  <a:latin typeface="Times New Roman" charset="0"/>
                </a:rPr>
                <a:t>packet</a:t>
              </a:r>
            </a:p>
          </p:txBody>
        </p:sp>
        <p:sp>
          <p:nvSpPr>
            <p:cNvPr id="25638" name="Text Box 71"/>
            <p:cNvSpPr txBox="1">
              <a:spLocks noChangeArrowheads="1"/>
            </p:cNvSpPr>
            <p:nvPr/>
          </p:nvSpPr>
          <p:spPr bwMode="auto">
            <a:xfrm>
              <a:off x="4251325" y="3998913"/>
              <a:ext cx="10144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b="1" u="none">
                  <a:solidFill>
                    <a:srgbClr val="FF3300"/>
                  </a:solidFill>
                  <a:latin typeface="Times New Roman" charset="0"/>
                </a:rPr>
                <a:t>IP packet</a:t>
              </a:r>
            </a:p>
          </p:txBody>
        </p:sp>
        <p:sp>
          <p:nvSpPr>
            <p:cNvPr id="25615" name="Line 48"/>
            <p:cNvSpPr>
              <a:spLocks noChangeShapeType="1"/>
            </p:cNvSpPr>
            <p:nvPr/>
          </p:nvSpPr>
          <p:spPr bwMode="auto">
            <a:xfrm flipH="1">
              <a:off x="6731000" y="5803901"/>
              <a:ext cx="0" cy="3603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Line 50"/>
            <p:cNvSpPr>
              <a:spLocks noChangeShapeType="1"/>
            </p:cNvSpPr>
            <p:nvPr/>
          </p:nvSpPr>
          <p:spPr bwMode="auto">
            <a:xfrm>
              <a:off x="8183563" y="5807076"/>
              <a:ext cx="1587" cy="330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7" name="Line 55"/>
            <p:cNvSpPr>
              <a:spLocks noChangeShapeType="1"/>
            </p:cNvSpPr>
            <p:nvPr/>
          </p:nvSpPr>
          <p:spPr bwMode="auto">
            <a:xfrm flipH="1">
              <a:off x="4105275" y="5805488"/>
              <a:ext cx="1588" cy="330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18" name="Group 81"/>
            <p:cNvGrpSpPr>
              <a:grpSpLocks/>
            </p:cNvGrpSpPr>
            <p:nvPr/>
          </p:nvGrpSpPr>
          <p:grpSpPr bwMode="auto">
            <a:xfrm>
              <a:off x="858838" y="5815013"/>
              <a:ext cx="7742237" cy="755650"/>
              <a:chOff x="858838" y="6102350"/>
              <a:chExt cx="7742237" cy="755650"/>
            </a:xfrm>
          </p:grpSpPr>
          <p:sp>
            <p:nvSpPr>
              <p:cNvPr id="25619" name="Line 28"/>
              <p:cNvSpPr>
                <a:spLocks noChangeShapeType="1"/>
              </p:cNvSpPr>
              <p:nvPr/>
            </p:nvSpPr>
            <p:spPr bwMode="auto">
              <a:xfrm>
                <a:off x="1190625" y="6102350"/>
                <a:ext cx="0" cy="3730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0" name="Line 29"/>
              <p:cNvSpPr>
                <a:spLocks noChangeShapeType="1"/>
              </p:cNvSpPr>
              <p:nvPr/>
            </p:nvSpPr>
            <p:spPr bwMode="auto">
              <a:xfrm>
                <a:off x="858838" y="6475413"/>
                <a:ext cx="2327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1" name="Line 41"/>
              <p:cNvSpPr>
                <a:spLocks noChangeShapeType="1"/>
              </p:cNvSpPr>
              <p:nvPr/>
            </p:nvSpPr>
            <p:spPr bwMode="auto">
              <a:xfrm flipH="1">
                <a:off x="2795588" y="6130925"/>
                <a:ext cx="1587" cy="330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2" name="Line 49"/>
              <p:cNvSpPr>
                <a:spLocks noChangeShapeType="1"/>
              </p:cNvSpPr>
              <p:nvPr/>
            </p:nvSpPr>
            <p:spPr bwMode="auto">
              <a:xfrm flipH="1">
                <a:off x="6273800" y="6437313"/>
                <a:ext cx="2327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3" name="Line 56"/>
              <p:cNvSpPr>
                <a:spLocks noChangeShapeType="1"/>
              </p:cNvSpPr>
              <p:nvPr/>
            </p:nvSpPr>
            <p:spPr bwMode="auto">
              <a:xfrm flipH="1">
                <a:off x="5365750" y="6105525"/>
                <a:ext cx="1588" cy="330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4" name="Line 57"/>
              <p:cNvSpPr>
                <a:spLocks noChangeShapeType="1"/>
              </p:cNvSpPr>
              <p:nvPr/>
            </p:nvSpPr>
            <p:spPr bwMode="auto">
              <a:xfrm>
                <a:off x="4122738" y="6437313"/>
                <a:ext cx="124618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5" name="Text Box 72"/>
              <p:cNvSpPr txBox="1">
                <a:spLocks noChangeArrowheads="1"/>
              </p:cNvSpPr>
              <p:nvPr/>
            </p:nvSpPr>
            <p:spPr bwMode="auto">
              <a:xfrm>
                <a:off x="1166813" y="6491288"/>
                <a:ext cx="16891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b="1" u="none" dirty="0">
                    <a:solidFill>
                      <a:srgbClr val="FF3300"/>
                    </a:solidFill>
                    <a:latin typeface="Times New Roman" charset="0"/>
                  </a:rPr>
                  <a:t>Ethernet</a:t>
                </a:r>
                <a:r>
                  <a:rPr lang="en-US" sz="1800" b="1" u="none" dirty="0">
                    <a:solidFill>
                      <a:srgbClr val="FF9900"/>
                    </a:solidFill>
                    <a:latin typeface="Times New Roman" charset="0"/>
                  </a:rPr>
                  <a:t> </a:t>
                </a:r>
                <a:r>
                  <a:rPr lang="en-US" sz="1800" b="1" u="none" dirty="0">
                    <a:solidFill>
                      <a:srgbClr val="FF3300"/>
                    </a:solidFill>
                    <a:latin typeface="Times New Roman" charset="0"/>
                  </a:rPr>
                  <a:t>frame</a:t>
                </a:r>
              </a:p>
            </p:txBody>
          </p:sp>
          <p:sp>
            <p:nvSpPr>
              <p:cNvPr id="25626" name="Text Box 73"/>
              <p:cNvSpPr txBox="1">
                <a:spLocks noChangeArrowheads="1"/>
              </p:cNvSpPr>
              <p:nvPr/>
            </p:nvSpPr>
            <p:spPr bwMode="auto">
              <a:xfrm>
                <a:off x="6723063" y="6419850"/>
                <a:ext cx="16891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b="1" u="none">
                    <a:solidFill>
                      <a:srgbClr val="FF3300"/>
                    </a:solidFill>
                    <a:latin typeface="Times New Roman" charset="0"/>
                  </a:rPr>
                  <a:t>Ethernet frame</a:t>
                </a:r>
                <a:endParaRPr lang="en-US" b="1" u="none">
                  <a:solidFill>
                    <a:srgbClr val="FF3300"/>
                  </a:solidFill>
                  <a:latin typeface="Times New Roman" charset="0"/>
                </a:endParaRPr>
              </a:p>
            </p:txBody>
          </p:sp>
          <p:sp>
            <p:nvSpPr>
              <p:cNvPr id="25627" name="Text Box 74"/>
              <p:cNvSpPr txBox="1">
                <a:spLocks noChangeArrowheads="1"/>
              </p:cNvSpPr>
              <p:nvPr/>
            </p:nvSpPr>
            <p:spPr bwMode="auto">
              <a:xfrm>
                <a:off x="3948113" y="6491288"/>
                <a:ext cx="16002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b="1" u="none">
                    <a:solidFill>
                      <a:srgbClr val="FF3300"/>
                    </a:solidFill>
                    <a:latin typeface="Times New Roman" charset="0"/>
                  </a:rPr>
                  <a:t>SONET frame</a:t>
                </a:r>
              </a:p>
            </p:txBody>
          </p:sp>
        </p:grpSp>
      </p:grpSp>
      <p:sp>
        <p:nvSpPr>
          <p:cNvPr id="25613" name="Text Box 59"/>
          <p:cNvSpPr txBox="1">
            <a:spLocks noChangeArrowheads="1"/>
          </p:cNvSpPr>
          <p:nvPr/>
        </p:nvSpPr>
        <p:spPr bwMode="auto">
          <a:xfrm>
            <a:off x="1981200" y="1465263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b="1" u="none">
                <a:solidFill>
                  <a:srgbClr val="3333FF"/>
                </a:solidFill>
                <a:latin typeface="Times New Roman" charset="0"/>
              </a:rPr>
              <a:t>host</a:t>
            </a:r>
          </a:p>
        </p:txBody>
      </p:sp>
      <p:sp>
        <p:nvSpPr>
          <p:cNvPr id="25614" name="Slide Number Placeholder 8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069013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F83E3727-DF54-7045-9529-CC31F1C67DD7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18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15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 smtClean="0">
                <a:latin typeface="Tw Cen MT" charset="0"/>
                <a:ea typeface="ＭＳ Ｐゴシック" charset="0"/>
                <a:cs typeface="ＭＳ Ｐゴシック" charset="0"/>
              </a:rPr>
              <a:t>Mensagem</a:t>
            </a:r>
            <a:r>
              <a:rPr lang="en-US" sz="3600" b="1" dirty="0" smtClean="0">
                <a:latin typeface="Tw Cen MT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3600" b="1" dirty="0" err="1" smtClean="0">
                <a:latin typeface="Tw Cen MT" charset="0"/>
                <a:ea typeface="ＭＳ Ｐゴシック" charset="0"/>
                <a:cs typeface="ＭＳ Ｐゴシック" charset="0"/>
              </a:rPr>
              <a:t>Segmento</a:t>
            </a:r>
            <a:r>
              <a:rPr lang="en-US" sz="3600" b="1" dirty="0" smtClean="0">
                <a:latin typeface="Tw Cen MT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3600" b="1" dirty="0" err="1" smtClean="0">
                <a:latin typeface="Tw Cen MT" charset="0"/>
                <a:ea typeface="ＭＳ Ｐゴシック" charset="0"/>
                <a:cs typeface="ＭＳ Ｐゴシック" charset="0"/>
              </a:rPr>
              <a:t>Pacote</a:t>
            </a:r>
            <a:r>
              <a:rPr lang="en-US" sz="3600" b="1" dirty="0" smtClean="0">
                <a:latin typeface="Tw Cen MT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3600" b="1" i="1" dirty="0">
                <a:latin typeface="Tw Cen MT" charset="0"/>
                <a:ea typeface="ＭＳ Ｐゴシック" charset="0"/>
                <a:cs typeface="ＭＳ Ｐゴシック" charset="0"/>
              </a:rPr>
              <a:t>Frame</a:t>
            </a:r>
          </a:p>
        </p:txBody>
      </p:sp>
      <p:sp>
        <p:nvSpPr>
          <p:cNvPr id="27650" name="Rectangle 15"/>
          <p:cNvSpPr>
            <a:spLocks noChangeArrowheads="1"/>
          </p:cNvSpPr>
          <p:nvPr/>
        </p:nvSpPr>
        <p:spPr bwMode="auto">
          <a:xfrm>
            <a:off x="588963" y="1704975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651" name="Group 75"/>
          <p:cNvGrpSpPr>
            <a:grpSpLocks/>
          </p:cNvGrpSpPr>
          <p:nvPr/>
        </p:nvGrpSpPr>
        <p:grpSpPr bwMode="auto">
          <a:xfrm>
            <a:off x="1198563" y="2481263"/>
            <a:ext cx="6954837" cy="622300"/>
            <a:chOff x="1198563" y="2481263"/>
            <a:chExt cx="6954837" cy="622300"/>
          </a:xfrm>
        </p:grpSpPr>
        <p:sp>
          <p:nvSpPr>
            <p:cNvPr id="27749" name="Line 12"/>
            <p:cNvSpPr>
              <a:spLocks noChangeShapeType="1"/>
            </p:cNvSpPr>
            <p:nvPr/>
          </p:nvSpPr>
          <p:spPr bwMode="auto">
            <a:xfrm>
              <a:off x="1198563" y="2481263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50" name="Line 24"/>
            <p:cNvSpPr>
              <a:spLocks noChangeShapeType="1"/>
            </p:cNvSpPr>
            <p:nvPr/>
          </p:nvSpPr>
          <p:spPr bwMode="auto">
            <a:xfrm>
              <a:off x="8153400" y="2481263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52" name="Group 77"/>
          <p:cNvGrpSpPr>
            <a:grpSpLocks/>
          </p:cNvGrpSpPr>
          <p:nvPr/>
        </p:nvGrpSpPr>
        <p:grpSpPr bwMode="auto">
          <a:xfrm>
            <a:off x="1198563" y="3687763"/>
            <a:ext cx="6954837" cy="622300"/>
            <a:chOff x="1198563" y="3687763"/>
            <a:chExt cx="6954837" cy="622300"/>
          </a:xfrm>
        </p:grpSpPr>
        <p:sp>
          <p:nvSpPr>
            <p:cNvPr id="27747" name="Line 13"/>
            <p:cNvSpPr>
              <a:spLocks noChangeShapeType="1"/>
            </p:cNvSpPr>
            <p:nvPr/>
          </p:nvSpPr>
          <p:spPr bwMode="auto">
            <a:xfrm>
              <a:off x="1198563" y="3687763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8" name="Line 25"/>
            <p:cNvSpPr>
              <a:spLocks noChangeShapeType="1"/>
            </p:cNvSpPr>
            <p:nvPr/>
          </p:nvSpPr>
          <p:spPr bwMode="auto">
            <a:xfrm>
              <a:off x="8153400" y="3687763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3" name="Rectangle 27"/>
          <p:cNvSpPr>
            <a:spLocks noChangeArrowheads="1"/>
          </p:cNvSpPr>
          <p:nvPr/>
        </p:nvSpPr>
        <p:spPr bwMode="auto">
          <a:xfrm>
            <a:off x="7543800" y="1704975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654" name="Group 80"/>
          <p:cNvGrpSpPr>
            <a:grpSpLocks/>
          </p:cNvGrpSpPr>
          <p:nvPr/>
        </p:nvGrpSpPr>
        <p:grpSpPr bwMode="auto">
          <a:xfrm>
            <a:off x="720725" y="4879975"/>
            <a:ext cx="7910513" cy="1243013"/>
            <a:chOff x="720725" y="4879975"/>
            <a:chExt cx="7910513" cy="1243013"/>
          </a:xfrm>
        </p:grpSpPr>
        <p:sp>
          <p:nvSpPr>
            <p:cNvPr id="27727" name="Rectangle 10"/>
            <p:cNvSpPr>
              <a:spLocks noChangeArrowheads="1"/>
            </p:cNvSpPr>
            <p:nvPr/>
          </p:nvSpPr>
          <p:spPr bwMode="auto">
            <a:xfrm>
              <a:off x="720725" y="5516563"/>
              <a:ext cx="906463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8" name="Text Box 11"/>
            <p:cNvSpPr txBox="1">
              <a:spLocks noChangeArrowheads="1"/>
            </p:cNvSpPr>
            <p:nvPr/>
          </p:nvSpPr>
          <p:spPr bwMode="auto">
            <a:xfrm>
              <a:off x="730250" y="5554663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Ethernet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sp>
          <p:nvSpPr>
            <p:cNvPr id="27729" name="Rectangle 19"/>
            <p:cNvSpPr>
              <a:spLocks noChangeArrowheads="1"/>
            </p:cNvSpPr>
            <p:nvPr/>
          </p:nvSpPr>
          <p:spPr bwMode="auto">
            <a:xfrm>
              <a:off x="7710488" y="5476875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0" name="Text Box 23"/>
            <p:cNvSpPr txBox="1">
              <a:spLocks noChangeArrowheads="1"/>
            </p:cNvSpPr>
            <p:nvPr/>
          </p:nvSpPr>
          <p:spPr bwMode="auto">
            <a:xfrm>
              <a:off x="7735888" y="5516563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Ethernet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sp>
          <p:nvSpPr>
            <p:cNvPr id="27731" name="Rectangle 36"/>
            <p:cNvSpPr>
              <a:spLocks noChangeArrowheads="1"/>
            </p:cNvSpPr>
            <p:nvPr/>
          </p:nvSpPr>
          <p:spPr bwMode="auto">
            <a:xfrm>
              <a:off x="2357438" y="5516563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2" name="Text Box 37"/>
            <p:cNvSpPr txBox="1">
              <a:spLocks noChangeArrowheads="1"/>
            </p:cNvSpPr>
            <p:nvPr/>
          </p:nvSpPr>
          <p:spPr bwMode="auto">
            <a:xfrm>
              <a:off x="2359025" y="5516563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Ethernet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grpSp>
          <p:nvGrpSpPr>
            <p:cNvPr id="27733" name="Group 38"/>
            <p:cNvGrpSpPr>
              <a:grpSpLocks/>
            </p:cNvGrpSpPr>
            <p:nvPr/>
          </p:nvGrpSpPr>
          <p:grpSpPr bwMode="auto">
            <a:xfrm>
              <a:off x="6256338" y="5491163"/>
              <a:ext cx="912812" cy="606425"/>
              <a:chOff x="323" y="3421"/>
              <a:chExt cx="580" cy="367"/>
            </a:xfrm>
          </p:grpSpPr>
          <p:sp>
            <p:nvSpPr>
              <p:cNvPr id="27745" name="Rectangle 39"/>
              <p:cNvSpPr>
                <a:spLocks noChangeArrowheads="1"/>
              </p:cNvSpPr>
              <p:nvPr/>
            </p:nvSpPr>
            <p:spPr bwMode="auto">
              <a:xfrm>
                <a:off x="323" y="3421"/>
                <a:ext cx="576" cy="36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46" name="Text Box 40"/>
              <p:cNvSpPr txBox="1">
                <a:spLocks noChangeArrowheads="1"/>
              </p:cNvSpPr>
              <p:nvPr/>
            </p:nvSpPr>
            <p:spPr bwMode="auto">
              <a:xfrm>
                <a:off x="334" y="3429"/>
                <a:ext cx="569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ct val="90000"/>
                  </a:lnSpc>
                </a:pPr>
                <a:r>
                  <a:rPr lang="en-US" sz="1600" u="none">
                    <a:latin typeface="Times New Roman" charset="0"/>
                  </a:rPr>
                  <a:t>Ethernet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u="none">
                    <a:latin typeface="Times New Roman" charset="0"/>
                  </a:rPr>
                  <a:t>interface</a:t>
                </a:r>
              </a:p>
            </p:txBody>
          </p:sp>
        </p:grpSp>
        <p:sp>
          <p:nvSpPr>
            <p:cNvPr id="27734" name="Rectangle 44"/>
            <p:cNvSpPr>
              <a:spLocks noChangeArrowheads="1"/>
            </p:cNvSpPr>
            <p:nvPr/>
          </p:nvSpPr>
          <p:spPr bwMode="auto">
            <a:xfrm>
              <a:off x="3665538" y="5491163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5" name="Text Box 45"/>
            <p:cNvSpPr txBox="1">
              <a:spLocks noChangeArrowheads="1"/>
            </p:cNvSpPr>
            <p:nvPr/>
          </p:nvSpPr>
          <p:spPr bwMode="auto">
            <a:xfrm>
              <a:off x="3687763" y="5516563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SONET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sp>
          <p:nvSpPr>
            <p:cNvPr id="27736" name="Rectangle 46"/>
            <p:cNvSpPr>
              <a:spLocks noChangeArrowheads="1"/>
            </p:cNvSpPr>
            <p:nvPr/>
          </p:nvSpPr>
          <p:spPr bwMode="auto">
            <a:xfrm>
              <a:off x="4940300" y="5503863"/>
              <a:ext cx="906463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37" name="Text Box 47"/>
            <p:cNvSpPr txBox="1">
              <a:spLocks noChangeArrowheads="1"/>
            </p:cNvSpPr>
            <p:nvPr/>
          </p:nvSpPr>
          <p:spPr bwMode="auto">
            <a:xfrm>
              <a:off x="4954588" y="5554663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SONET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u="none">
                  <a:latin typeface="Times New Roman" charset="0"/>
                </a:rPr>
                <a:t>interface</a:t>
              </a:r>
            </a:p>
          </p:txBody>
        </p:sp>
        <p:grpSp>
          <p:nvGrpSpPr>
            <p:cNvPr id="27738" name="Group 79"/>
            <p:cNvGrpSpPr>
              <a:grpSpLocks/>
            </p:cNvGrpSpPr>
            <p:nvPr/>
          </p:nvGrpSpPr>
          <p:grpSpPr bwMode="auto">
            <a:xfrm>
              <a:off x="1198563" y="4879975"/>
              <a:ext cx="6954837" cy="663575"/>
              <a:chOff x="1198563" y="4879975"/>
              <a:chExt cx="6954837" cy="663575"/>
            </a:xfrm>
          </p:grpSpPr>
          <p:sp>
            <p:nvSpPr>
              <p:cNvPr id="27739" name="Line 14"/>
              <p:cNvSpPr>
                <a:spLocks noChangeShapeType="1"/>
              </p:cNvSpPr>
              <p:nvPr/>
            </p:nvSpPr>
            <p:spPr bwMode="auto">
              <a:xfrm>
                <a:off x="1198563" y="4879975"/>
                <a:ext cx="0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0" name="Line 26"/>
              <p:cNvSpPr>
                <a:spLocks noChangeShapeType="1"/>
              </p:cNvSpPr>
              <p:nvPr/>
            </p:nvSpPr>
            <p:spPr bwMode="auto">
              <a:xfrm>
                <a:off x="8153400" y="4879975"/>
                <a:ext cx="0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1" name="Line 42"/>
              <p:cNvSpPr>
                <a:spLocks noChangeShapeType="1"/>
              </p:cNvSpPr>
              <p:nvPr/>
            </p:nvSpPr>
            <p:spPr bwMode="auto">
              <a:xfrm flipH="1">
                <a:off x="2776538" y="4894263"/>
                <a:ext cx="541337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2" name="Line 43"/>
              <p:cNvSpPr>
                <a:spLocks noChangeShapeType="1"/>
              </p:cNvSpPr>
              <p:nvPr/>
            </p:nvSpPr>
            <p:spPr bwMode="auto">
              <a:xfrm>
                <a:off x="3579813" y="4908550"/>
                <a:ext cx="541337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3" name="Line 51"/>
              <p:cNvSpPr>
                <a:spLocks noChangeShapeType="1"/>
              </p:cNvSpPr>
              <p:nvPr/>
            </p:nvSpPr>
            <p:spPr bwMode="auto">
              <a:xfrm flipH="1">
                <a:off x="5353050" y="4921250"/>
                <a:ext cx="541338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44" name="Line 52"/>
              <p:cNvSpPr>
                <a:spLocks noChangeShapeType="1"/>
              </p:cNvSpPr>
              <p:nvPr/>
            </p:nvSpPr>
            <p:spPr bwMode="auto">
              <a:xfrm>
                <a:off x="6170613" y="4921250"/>
                <a:ext cx="527050" cy="5953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7655" name="Text Box 59"/>
          <p:cNvSpPr txBox="1">
            <a:spLocks noChangeArrowheads="1"/>
          </p:cNvSpPr>
          <p:nvPr/>
        </p:nvSpPr>
        <p:spPr bwMode="auto">
          <a:xfrm>
            <a:off x="6781800" y="1676400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b="1" u="none">
                <a:solidFill>
                  <a:srgbClr val="3333FF"/>
                </a:solidFill>
                <a:latin typeface="Times New Roman" charset="0"/>
              </a:rPr>
              <a:t>host</a:t>
            </a:r>
          </a:p>
        </p:txBody>
      </p:sp>
      <p:grpSp>
        <p:nvGrpSpPr>
          <p:cNvPr id="27656" name="Group 82"/>
          <p:cNvGrpSpPr>
            <a:grpSpLocks/>
          </p:cNvGrpSpPr>
          <p:nvPr/>
        </p:nvGrpSpPr>
        <p:grpSpPr bwMode="auto">
          <a:xfrm>
            <a:off x="2195513" y="3711575"/>
            <a:ext cx="5154612" cy="2565400"/>
            <a:chOff x="2195513" y="3711575"/>
            <a:chExt cx="5154612" cy="2565400"/>
          </a:xfrm>
        </p:grpSpPr>
        <p:sp>
          <p:nvSpPr>
            <p:cNvPr id="27723" name="Rectangle 53"/>
            <p:cNvSpPr>
              <a:spLocks noChangeArrowheads="1"/>
            </p:cNvSpPr>
            <p:nvPr/>
          </p:nvSpPr>
          <p:spPr bwMode="auto">
            <a:xfrm>
              <a:off x="2195513" y="4114800"/>
              <a:ext cx="2522537" cy="2162175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4" name="Rectangle 54"/>
            <p:cNvSpPr>
              <a:spLocks noChangeArrowheads="1"/>
            </p:cNvSpPr>
            <p:nvPr/>
          </p:nvSpPr>
          <p:spPr bwMode="auto">
            <a:xfrm>
              <a:off x="4827588" y="4114800"/>
              <a:ext cx="2522537" cy="2162175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25" name="Text Box 60"/>
            <p:cNvSpPr txBox="1">
              <a:spLocks noChangeArrowheads="1"/>
            </p:cNvSpPr>
            <p:nvPr/>
          </p:nvSpPr>
          <p:spPr bwMode="auto">
            <a:xfrm>
              <a:off x="3032125" y="3711575"/>
              <a:ext cx="8064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b="1" u="none">
                  <a:solidFill>
                    <a:srgbClr val="0000FF"/>
                  </a:solidFill>
                  <a:latin typeface="Times New Roman" charset="0"/>
                </a:rPr>
                <a:t>router</a:t>
              </a:r>
            </a:p>
          </p:txBody>
        </p:sp>
        <p:sp>
          <p:nvSpPr>
            <p:cNvPr id="27726" name="Text Box 61"/>
            <p:cNvSpPr txBox="1">
              <a:spLocks noChangeArrowheads="1"/>
            </p:cNvSpPr>
            <p:nvPr/>
          </p:nvSpPr>
          <p:spPr bwMode="auto">
            <a:xfrm>
              <a:off x="5662613" y="3725863"/>
              <a:ext cx="8064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b="1" u="none">
                  <a:solidFill>
                    <a:srgbClr val="0000FF"/>
                  </a:solidFill>
                  <a:latin typeface="Times New Roman" charset="0"/>
                </a:rPr>
                <a:t>router</a:t>
              </a:r>
            </a:p>
          </p:txBody>
        </p:sp>
      </p:grpSp>
      <p:grpSp>
        <p:nvGrpSpPr>
          <p:cNvPr id="27657" name="Group 83"/>
          <p:cNvGrpSpPr>
            <a:grpSpLocks/>
          </p:cNvGrpSpPr>
          <p:nvPr/>
        </p:nvGrpSpPr>
        <p:grpSpPr bwMode="auto">
          <a:xfrm>
            <a:off x="744538" y="1811338"/>
            <a:ext cx="7869237" cy="677862"/>
            <a:chOff x="744538" y="1811338"/>
            <a:chExt cx="7869237" cy="677862"/>
          </a:xfrm>
        </p:grpSpPr>
        <p:grpSp>
          <p:nvGrpSpPr>
            <p:cNvPr id="27716" name="Group 74"/>
            <p:cNvGrpSpPr>
              <a:grpSpLocks/>
            </p:cNvGrpSpPr>
            <p:nvPr/>
          </p:nvGrpSpPr>
          <p:grpSpPr bwMode="auto">
            <a:xfrm>
              <a:off x="744538" y="1906588"/>
              <a:ext cx="7869237" cy="582612"/>
              <a:chOff x="744538" y="1906588"/>
              <a:chExt cx="7869237" cy="582612"/>
            </a:xfrm>
          </p:grpSpPr>
          <p:sp>
            <p:nvSpPr>
              <p:cNvPr id="27718" name="Rectangle 3"/>
              <p:cNvSpPr>
                <a:spLocks noChangeArrowheads="1"/>
              </p:cNvSpPr>
              <p:nvPr/>
            </p:nvSpPr>
            <p:spPr bwMode="auto">
              <a:xfrm>
                <a:off x="744538" y="1906588"/>
                <a:ext cx="914400" cy="582612"/>
              </a:xfrm>
              <a:prstGeom prst="rect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9" name="Text Box 5"/>
              <p:cNvSpPr txBox="1">
                <a:spLocks noChangeArrowheads="1"/>
              </p:cNvSpPr>
              <p:nvPr/>
            </p:nvSpPr>
            <p:spPr bwMode="auto">
              <a:xfrm>
                <a:off x="857250" y="2006600"/>
                <a:ext cx="7556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HTTP</a:t>
                </a:r>
              </a:p>
            </p:txBody>
          </p:sp>
          <p:sp>
            <p:nvSpPr>
              <p:cNvPr id="27720" name="Rectangle 16"/>
              <p:cNvSpPr>
                <a:spLocks noChangeArrowheads="1"/>
              </p:cNvSpPr>
              <p:nvPr/>
            </p:nvSpPr>
            <p:spPr bwMode="auto">
              <a:xfrm>
                <a:off x="7699375" y="1906588"/>
                <a:ext cx="914400" cy="582612"/>
              </a:xfrm>
              <a:prstGeom prst="rect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21" name="Text Box 20"/>
              <p:cNvSpPr txBox="1">
                <a:spLocks noChangeArrowheads="1"/>
              </p:cNvSpPr>
              <p:nvPr/>
            </p:nvSpPr>
            <p:spPr bwMode="auto">
              <a:xfrm>
                <a:off x="7812088" y="2006600"/>
                <a:ext cx="7556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HTTP</a:t>
                </a:r>
              </a:p>
            </p:txBody>
          </p:sp>
          <p:sp>
            <p:nvSpPr>
              <p:cNvPr id="27722" name="Line 62"/>
              <p:cNvSpPr>
                <a:spLocks noChangeShapeType="1"/>
              </p:cNvSpPr>
              <p:nvPr/>
            </p:nvSpPr>
            <p:spPr bwMode="auto">
              <a:xfrm>
                <a:off x="1670050" y="2203450"/>
                <a:ext cx="60642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717" name="Text Box 64"/>
            <p:cNvSpPr txBox="1">
              <a:spLocks noChangeArrowheads="1"/>
            </p:cNvSpPr>
            <p:nvPr/>
          </p:nvSpPr>
          <p:spPr bwMode="auto">
            <a:xfrm>
              <a:off x="4056063" y="1811338"/>
              <a:ext cx="16637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b="1" u="none">
                  <a:solidFill>
                    <a:srgbClr val="FF3300"/>
                  </a:solidFill>
                  <a:latin typeface="Times New Roman" charset="0"/>
                </a:rPr>
                <a:t>HTTP</a:t>
              </a:r>
              <a:r>
                <a:rPr lang="en-US" sz="1800" b="1" u="none">
                  <a:solidFill>
                    <a:srgbClr val="FF9900"/>
                  </a:solidFill>
                  <a:latin typeface="Times New Roman" charset="0"/>
                </a:rPr>
                <a:t> </a:t>
              </a:r>
              <a:r>
                <a:rPr lang="en-US" sz="1800" b="1" u="none">
                  <a:solidFill>
                    <a:srgbClr val="FF3300"/>
                  </a:solidFill>
                  <a:latin typeface="Times New Roman" charset="0"/>
                </a:rPr>
                <a:t>message</a:t>
              </a:r>
            </a:p>
          </p:txBody>
        </p:sp>
      </p:grpSp>
      <p:grpSp>
        <p:nvGrpSpPr>
          <p:cNvPr id="27658" name="Group 76"/>
          <p:cNvGrpSpPr>
            <a:grpSpLocks/>
          </p:cNvGrpSpPr>
          <p:nvPr/>
        </p:nvGrpSpPr>
        <p:grpSpPr bwMode="auto">
          <a:xfrm>
            <a:off x="754063" y="3016250"/>
            <a:ext cx="7869237" cy="665163"/>
            <a:chOff x="754063" y="3016250"/>
            <a:chExt cx="7869237" cy="665163"/>
          </a:xfrm>
        </p:grpSpPr>
        <p:sp>
          <p:nvSpPr>
            <p:cNvPr id="27710" name="Rectangle 4"/>
            <p:cNvSpPr>
              <a:spLocks noChangeArrowheads="1"/>
            </p:cNvSpPr>
            <p:nvPr/>
          </p:nvSpPr>
          <p:spPr bwMode="auto">
            <a:xfrm>
              <a:off x="754063" y="3098800"/>
              <a:ext cx="914400" cy="58261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1" name="Text Box 6"/>
            <p:cNvSpPr txBox="1">
              <a:spLocks noChangeArrowheads="1"/>
            </p:cNvSpPr>
            <p:nvPr/>
          </p:nvSpPr>
          <p:spPr bwMode="auto">
            <a:xfrm>
              <a:off x="941388" y="3197225"/>
              <a:ext cx="603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latin typeface="Times New Roman" charset="0"/>
                </a:rPr>
                <a:t>TCP</a:t>
              </a:r>
            </a:p>
          </p:txBody>
        </p:sp>
        <p:sp>
          <p:nvSpPr>
            <p:cNvPr id="27712" name="Rectangle 17"/>
            <p:cNvSpPr>
              <a:spLocks noChangeArrowheads="1"/>
            </p:cNvSpPr>
            <p:nvPr/>
          </p:nvSpPr>
          <p:spPr bwMode="auto">
            <a:xfrm>
              <a:off x="7708900" y="3098800"/>
              <a:ext cx="914400" cy="58261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13" name="Text Box 21"/>
            <p:cNvSpPr txBox="1">
              <a:spLocks noChangeArrowheads="1"/>
            </p:cNvSpPr>
            <p:nvPr/>
          </p:nvSpPr>
          <p:spPr bwMode="auto">
            <a:xfrm>
              <a:off x="7896225" y="3197225"/>
              <a:ext cx="603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latin typeface="Times New Roman" charset="0"/>
                </a:rPr>
                <a:t>TCP</a:t>
              </a:r>
            </a:p>
          </p:txBody>
        </p:sp>
        <p:sp>
          <p:nvSpPr>
            <p:cNvPr id="27714" name="Line 63"/>
            <p:cNvSpPr>
              <a:spLocks noChangeShapeType="1"/>
            </p:cNvSpPr>
            <p:nvPr/>
          </p:nvSpPr>
          <p:spPr bwMode="auto">
            <a:xfrm>
              <a:off x="1698625" y="3394075"/>
              <a:ext cx="6040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Text Box 65"/>
            <p:cNvSpPr txBox="1">
              <a:spLocks noChangeArrowheads="1"/>
            </p:cNvSpPr>
            <p:nvPr/>
          </p:nvSpPr>
          <p:spPr bwMode="auto">
            <a:xfrm>
              <a:off x="4154488" y="3016250"/>
              <a:ext cx="1498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b="1" u="none">
                  <a:solidFill>
                    <a:srgbClr val="FF3300"/>
                  </a:solidFill>
                  <a:latin typeface="Times New Roman" charset="0"/>
                </a:rPr>
                <a:t>TCP segment</a:t>
              </a:r>
            </a:p>
          </p:txBody>
        </p:sp>
      </p:grpSp>
      <p:grpSp>
        <p:nvGrpSpPr>
          <p:cNvPr id="27659" name="Group 78"/>
          <p:cNvGrpSpPr>
            <a:grpSpLocks/>
          </p:cNvGrpSpPr>
          <p:nvPr/>
        </p:nvGrpSpPr>
        <p:grpSpPr bwMode="auto">
          <a:xfrm>
            <a:off x="739775" y="4271963"/>
            <a:ext cx="7869238" cy="625475"/>
            <a:chOff x="739775" y="4271963"/>
            <a:chExt cx="7869238" cy="625475"/>
          </a:xfrm>
        </p:grpSpPr>
        <p:grpSp>
          <p:nvGrpSpPr>
            <p:cNvPr id="27693" name="Group 7"/>
            <p:cNvGrpSpPr>
              <a:grpSpLocks/>
            </p:cNvGrpSpPr>
            <p:nvPr/>
          </p:nvGrpSpPr>
          <p:grpSpPr bwMode="auto">
            <a:xfrm>
              <a:off x="739775" y="4286250"/>
              <a:ext cx="914400" cy="582613"/>
              <a:chOff x="323" y="2664"/>
              <a:chExt cx="576" cy="367"/>
            </a:xfrm>
          </p:grpSpPr>
          <p:sp>
            <p:nvSpPr>
              <p:cNvPr id="27708" name="Rectangle 8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9" name="Text Box 9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IP</a:t>
                </a:r>
              </a:p>
            </p:txBody>
          </p:sp>
        </p:grpSp>
        <p:sp>
          <p:nvSpPr>
            <p:cNvPr id="27694" name="Rectangle 18"/>
            <p:cNvSpPr>
              <a:spLocks noChangeArrowheads="1"/>
            </p:cNvSpPr>
            <p:nvPr/>
          </p:nvSpPr>
          <p:spPr bwMode="auto">
            <a:xfrm>
              <a:off x="7694613" y="4286250"/>
              <a:ext cx="914400" cy="582613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5" name="Text Box 22"/>
            <p:cNvSpPr txBox="1">
              <a:spLocks noChangeArrowheads="1"/>
            </p:cNvSpPr>
            <p:nvPr/>
          </p:nvSpPr>
          <p:spPr bwMode="auto">
            <a:xfrm>
              <a:off x="7991475" y="4402138"/>
              <a:ext cx="3873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latin typeface="Times New Roman" charset="0"/>
                </a:rPr>
                <a:t>IP</a:t>
              </a:r>
            </a:p>
          </p:txBody>
        </p:sp>
        <p:grpSp>
          <p:nvGrpSpPr>
            <p:cNvPr id="27696" name="Group 30"/>
            <p:cNvGrpSpPr>
              <a:grpSpLocks/>
            </p:cNvGrpSpPr>
            <p:nvPr/>
          </p:nvGrpSpPr>
          <p:grpSpPr bwMode="auto">
            <a:xfrm>
              <a:off x="2955925" y="4314825"/>
              <a:ext cx="914400" cy="582613"/>
              <a:chOff x="323" y="2664"/>
              <a:chExt cx="576" cy="367"/>
            </a:xfrm>
          </p:grpSpPr>
          <p:sp>
            <p:nvSpPr>
              <p:cNvPr id="27706" name="Rectangle 31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7" name="Text Box 32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IP</a:t>
                </a:r>
              </a:p>
            </p:txBody>
          </p:sp>
        </p:grpSp>
        <p:grpSp>
          <p:nvGrpSpPr>
            <p:cNvPr id="27697" name="Group 33"/>
            <p:cNvGrpSpPr>
              <a:grpSpLocks/>
            </p:cNvGrpSpPr>
            <p:nvPr/>
          </p:nvGrpSpPr>
          <p:grpSpPr bwMode="auto">
            <a:xfrm>
              <a:off x="5600700" y="4314825"/>
              <a:ext cx="914400" cy="582613"/>
              <a:chOff x="323" y="2664"/>
              <a:chExt cx="576" cy="367"/>
            </a:xfrm>
          </p:grpSpPr>
          <p:sp>
            <p:nvSpPr>
              <p:cNvPr id="27704" name="Rectangle 34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5" name="Text Box 35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latin typeface="Times New Roman" charset="0"/>
                  </a:rPr>
                  <a:t>IP</a:t>
                </a:r>
              </a:p>
            </p:txBody>
          </p:sp>
        </p:grpSp>
        <p:sp>
          <p:nvSpPr>
            <p:cNvPr id="27698" name="Line 66"/>
            <p:cNvSpPr>
              <a:spLocks noChangeShapeType="1"/>
            </p:cNvSpPr>
            <p:nvPr/>
          </p:nvSpPr>
          <p:spPr bwMode="auto">
            <a:xfrm flipV="1">
              <a:off x="1671638" y="4598988"/>
              <a:ext cx="13017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Line 67"/>
            <p:cNvSpPr>
              <a:spLocks noChangeShapeType="1"/>
            </p:cNvSpPr>
            <p:nvPr/>
          </p:nvSpPr>
          <p:spPr bwMode="auto">
            <a:xfrm flipV="1">
              <a:off x="3902075" y="4613275"/>
              <a:ext cx="17446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68"/>
            <p:cNvSpPr>
              <a:spLocks noChangeShapeType="1"/>
            </p:cNvSpPr>
            <p:nvPr/>
          </p:nvSpPr>
          <p:spPr bwMode="auto">
            <a:xfrm flipV="1">
              <a:off x="6519863" y="4598988"/>
              <a:ext cx="1176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Text Box 69"/>
            <p:cNvSpPr txBox="1">
              <a:spLocks noChangeArrowheads="1"/>
            </p:cNvSpPr>
            <p:nvPr/>
          </p:nvSpPr>
          <p:spPr bwMode="auto">
            <a:xfrm>
              <a:off x="1827213" y="4271963"/>
              <a:ext cx="1014412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b="1" u="none">
                  <a:solidFill>
                    <a:srgbClr val="FF3300"/>
                  </a:solidFill>
                  <a:latin typeface="Times New Roman" charset="0"/>
                </a:rPr>
                <a:t>IP packet</a:t>
              </a:r>
            </a:p>
          </p:txBody>
        </p:sp>
        <p:sp>
          <p:nvSpPr>
            <p:cNvPr id="27702" name="Text Box 70"/>
            <p:cNvSpPr txBox="1">
              <a:spLocks noChangeArrowheads="1"/>
            </p:cNvSpPr>
            <p:nvPr/>
          </p:nvSpPr>
          <p:spPr bwMode="auto">
            <a:xfrm>
              <a:off x="6648450" y="4300538"/>
              <a:ext cx="10144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b="1" u="none">
                  <a:solidFill>
                    <a:srgbClr val="FF3300"/>
                  </a:solidFill>
                  <a:latin typeface="Times New Roman" charset="0"/>
                </a:rPr>
                <a:t>IP</a:t>
              </a:r>
              <a:r>
                <a:rPr lang="en-US" sz="1600" b="1" u="none">
                  <a:solidFill>
                    <a:srgbClr val="FF9900"/>
                  </a:solidFill>
                  <a:latin typeface="Times New Roman" charset="0"/>
                </a:rPr>
                <a:t> </a:t>
              </a:r>
              <a:r>
                <a:rPr lang="en-US" sz="1600" b="1" u="none">
                  <a:solidFill>
                    <a:srgbClr val="FF3300"/>
                  </a:solidFill>
                  <a:latin typeface="Times New Roman" charset="0"/>
                </a:rPr>
                <a:t>packet</a:t>
              </a:r>
            </a:p>
          </p:txBody>
        </p:sp>
        <p:sp>
          <p:nvSpPr>
            <p:cNvPr id="27703" name="Text Box 71"/>
            <p:cNvSpPr txBox="1">
              <a:spLocks noChangeArrowheads="1"/>
            </p:cNvSpPr>
            <p:nvPr/>
          </p:nvSpPr>
          <p:spPr bwMode="auto">
            <a:xfrm>
              <a:off x="4251325" y="4286250"/>
              <a:ext cx="101441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600" b="1" u="none">
                  <a:solidFill>
                    <a:srgbClr val="FF3300"/>
                  </a:solidFill>
                  <a:latin typeface="Times New Roman" charset="0"/>
                </a:rPr>
                <a:t>IP packet</a:t>
              </a:r>
            </a:p>
          </p:txBody>
        </p:sp>
      </p:grpSp>
      <p:grpSp>
        <p:nvGrpSpPr>
          <p:cNvPr id="27660" name="Group 84"/>
          <p:cNvGrpSpPr>
            <a:grpSpLocks/>
          </p:cNvGrpSpPr>
          <p:nvPr/>
        </p:nvGrpSpPr>
        <p:grpSpPr bwMode="auto">
          <a:xfrm>
            <a:off x="858838" y="6091238"/>
            <a:ext cx="7742237" cy="766762"/>
            <a:chOff x="858838" y="6091238"/>
            <a:chExt cx="7742237" cy="766762"/>
          </a:xfrm>
        </p:grpSpPr>
        <p:sp>
          <p:nvSpPr>
            <p:cNvPr id="27680" name="Line 48"/>
            <p:cNvSpPr>
              <a:spLocks noChangeShapeType="1"/>
            </p:cNvSpPr>
            <p:nvPr/>
          </p:nvSpPr>
          <p:spPr bwMode="auto">
            <a:xfrm flipH="1">
              <a:off x="6731000" y="6091238"/>
              <a:ext cx="0" cy="3603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1" name="Line 50"/>
            <p:cNvSpPr>
              <a:spLocks noChangeShapeType="1"/>
            </p:cNvSpPr>
            <p:nvPr/>
          </p:nvSpPr>
          <p:spPr bwMode="auto">
            <a:xfrm>
              <a:off x="8183563" y="6094413"/>
              <a:ext cx="1587" cy="330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2" name="Line 55"/>
            <p:cNvSpPr>
              <a:spLocks noChangeShapeType="1"/>
            </p:cNvSpPr>
            <p:nvPr/>
          </p:nvSpPr>
          <p:spPr bwMode="auto">
            <a:xfrm flipH="1">
              <a:off x="4105275" y="6092825"/>
              <a:ext cx="1588" cy="330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83" name="Group 81"/>
            <p:cNvGrpSpPr>
              <a:grpSpLocks/>
            </p:cNvGrpSpPr>
            <p:nvPr/>
          </p:nvGrpSpPr>
          <p:grpSpPr bwMode="auto">
            <a:xfrm>
              <a:off x="858838" y="6102350"/>
              <a:ext cx="7742237" cy="755650"/>
              <a:chOff x="858838" y="6102350"/>
              <a:chExt cx="7742237" cy="755650"/>
            </a:xfrm>
          </p:grpSpPr>
          <p:sp>
            <p:nvSpPr>
              <p:cNvPr id="27684" name="Line 28"/>
              <p:cNvSpPr>
                <a:spLocks noChangeShapeType="1"/>
              </p:cNvSpPr>
              <p:nvPr/>
            </p:nvSpPr>
            <p:spPr bwMode="auto">
              <a:xfrm>
                <a:off x="1190625" y="6102350"/>
                <a:ext cx="0" cy="3730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5" name="Line 29"/>
              <p:cNvSpPr>
                <a:spLocks noChangeShapeType="1"/>
              </p:cNvSpPr>
              <p:nvPr/>
            </p:nvSpPr>
            <p:spPr bwMode="auto">
              <a:xfrm>
                <a:off x="858838" y="6475413"/>
                <a:ext cx="2327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6" name="Line 41"/>
              <p:cNvSpPr>
                <a:spLocks noChangeShapeType="1"/>
              </p:cNvSpPr>
              <p:nvPr/>
            </p:nvSpPr>
            <p:spPr bwMode="auto">
              <a:xfrm flipH="1">
                <a:off x="2795588" y="6130925"/>
                <a:ext cx="1587" cy="330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7" name="Line 49"/>
              <p:cNvSpPr>
                <a:spLocks noChangeShapeType="1"/>
              </p:cNvSpPr>
              <p:nvPr/>
            </p:nvSpPr>
            <p:spPr bwMode="auto">
              <a:xfrm flipH="1">
                <a:off x="6273800" y="6437313"/>
                <a:ext cx="2327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8" name="Line 56"/>
              <p:cNvSpPr>
                <a:spLocks noChangeShapeType="1"/>
              </p:cNvSpPr>
              <p:nvPr/>
            </p:nvSpPr>
            <p:spPr bwMode="auto">
              <a:xfrm flipH="1">
                <a:off x="5365750" y="6105525"/>
                <a:ext cx="1588" cy="330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9" name="Line 57"/>
              <p:cNvSpPr>
                <a:spLocks noChangeShapeType="1"/>
              </p:cNvSpPr>
              <p:nvPr/>
            </p:nvSpPr>
            <p:spPr bwMode="auto">
              <a:xfrm>
                <a:off x="4122738" y="6437313"/>
                <a:ext cx="124618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90" name="Text Box 72"/>
              <p:cNvSpPr txBox="1">
                <a:spLocks noChangeArrowheads="1"/>
              </p:cNvSpPr>
              <p:nvPr/>
            </p:nvSpPr>
            <p:spPr bwMode="auto">
              <a:xfrm>
                <a:off x="1166813" y="6491288"/>
                <a:ext cx="16891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b="1" u="none">
                    <a:solidFill>
                      <a:srgbClr val="FF3300"/>
                    </a:solidFill>
                    <a:latin typeface="Times New Roman" charset="0"/>
                  </a:rPr>
                  <a:t>Ethernet</a:t>
                </a:r>
                <a:r>
                  <a:rPr lang="en-US" sz="1800" b="1" u="none">
                    <a:solidFill>
                      <a:srgbClr val="FF9900"/>
                    </a:solidFill>
                    <a:latin typeface="Times New Roman" charset="0"/>
                  </a:rPr>
                  <a:t> </a:t>
                </a:r>
                <a:r>
                  <a:rPr lang="en-US" sz="1800" b="1" u="none">
                    <a:solidFill>
                      <a:srgbClr val="FF3300"/>
                    </a:solidFill>
                    <a:latin typeface="Times New Roman" charset="0"/>
                  </a:rPr>
                  <a:t>frame</a:t>
                </a:r>
              </a:p>
            </p:txBody>
          </p:sp>
          <p:sp>
            <p:nvSpPr>
              <p:cNvPr id="27691" name="Text Box 73"/>
              <p:cNvSpPr txBox="1">
                <a:spLocks noChangeArrowheads="1"/>
              </p:cNvSpPr>
              <p:nvPr/>
            </p:nvSpPr>
            <p:spPr bwMode="auto">
              <a:xfrm>
                <a:off x="6723063" y="6419850"/>
                <a:ext cx="16891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b="1" u="none">
                    <a:solidFill>
                      <a:srgbClr val="FF3300"/>
                    </a:solidFill>
                    <a:latin typeface="Times New Roman" charset="0"/>
                  </a:rPr>
                  <a:t>Ethernet frame</a:t>
                </a:r>
                <a:endParaRPr lang="en-US" b="1" u="none">
                  <a:solidFill>
                    <a:srgbClr val="FF3300"/>
                  </a:solidFill>
                  <a:latin typeface="Times New Roman" charset="0"/>
                </a:endParaRPr>
              </a:p>
            </p:txBody>
          </p:sp>
          <p:sp>
            <p:nvSpPr>
              <p:cNvPr id="27692" name="Text Box 74"/>
              <p:cNvSpPr txBox="1">
                <a:spLocks noChangeArrowheads="1"/>
              </p:cNvSpPr>
              <p:nvPr/>
            </p:nvSpPr>
            <p:spPr bwMode="auto">
              <a:xfrm>
                <a:off x="3948113" y="6491288"/>
                <a:ext cx="16002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b="1" u="none">
                    <a:solidFill>
                      <a:srgbClr val="FF3300"/>
                    </a:solidFill>
                    <a:latin typeface="Times New Roman" charset="0"/>
                  </a:rPr>
                  <a:t>SONET frame</a:t>
                </a:r>
              </a:p>
            </p:txBody>
          </p:sp>
        </p:grpSp>
      </p:grpSp>
      <p:sp>
        <p:nvSpPr>
          <p:cNvPr id="27661" name="Text Box 59"/>
          <p:cNvSpPr txBox="1">
            <a:spLocks noChangeArrowheads="1"/>
          </p:cNvSpPr>
          <p:nvPr/>
        </p:nvSpPr>
        <p:spPr bwMode="auto">
          <a:xfrm>
            <a:off x="1981200" y="1752600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b="1" u="none">
                <a:solidFill>
                  <a:srgbClr val="3333FF"/>
                </a:solidFill>
                <a:latin typeface="Times New Roman" charset="0"/>
              </a:rPr>
              <a:t>host</a:t>
            </a:r>
          </a:p>
        </p:txBody>
      </p:sp>
      <p:sp>
        <p:nvSpPr>
          <p:cNvPr id="27662" name="Slide Number Placeholder 8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D2C51BEC-5097-4E4C-9656-28C35A4769B7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19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285750" y="3000376"/>
            <a:ext cx="2143125" cy="3721100"/>
          </a:xfrm>
          <a:prstGeom prst="rect">
            <a:avLst/>
          </a:prstGeom>
          <a:solidFill>
            <a:schemeClr val="accent1"/>
          </a:solidFill>
          <a:ln w="10000">
            <a:solidFill>
              <a:schemeClr val="accent1"/>
            </a:solidFill>
            <a:miter lim="800000"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Tw Cen MT" charset="0"/>
            </a:endParaRPr>
          </a:p>
        </p:txBody>
      </p:sp>
      <p:sp>
        <p:nvSpPr>
          <p:cNvPr id="88" name="Rectangle 87"/>
          <p:cNvSpPr>
            <a:spLocks noChangeArrowheads="1"/>
          </p:cNvSpPr>
          <p:nvPr/>
        </p:nvSpPr>
        <p:spPr bwMode="auto">
          <a:xfrm>
            <a:off x="6715125" y="3000376"/>
            <a:ext cx="2143125" cy="3721100"/>
          </a:xfrm>
          <a:prstGeom prst="rect">
            <a:avLst/>
          </a:prstGeom>
          <a:solidFill>
            <a:schemeClr val="accent1"/>
          </a:solidFill>
          <a:ln w="10000">
            <a:solidFill>
              <a:schemeClr val="accent1"/>
            </a:solidFill>
            <a:miter lim="800000"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Tw Cen MT" charset="0"/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2428875" y="3000376"/>
            <a:ext cx="4286250" cy="3721100"/>
          </a:xfrm>
          <a:prstGeom prst="rect">
            <a:avLst/>
          </a:prstGeom>
          <a:solidFill>
            <a:schemeClr val="accent1"/>
          </a:solidFill>
          <a:ln w="10000">
            <a:solidFill>
              <a:schemeClr val="accent1"/>
            </a:solidFill>
            <a:miter lim="800000"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Tw Cen MT" charset="0"/>
            </a:endParaRPr>
          </a:p>
        </p:txBody>
      </p:sp>
      <p:grpSp>
        <p:nvGrpSpPr>
          <p:cNvPr id="17" name="Group 103"/>
          <p:cNvGrpSpPr>
            <a:grpSpLocks/>
          </p:cNvGrpSpPr>
          <p:nvPr/>
        </p:nvGrpSpPr>
        <p:grpSpPr bwMode="auto">
          <a:xfrm>
            <a:off x="1000125" y="3000375"/>
            <a:ext cx="7358063" cy="1071563"/>
            <a:chOff x="1000100" y="3000372"/>
            <a:chExt cx="7358114" cy="1071570"/>
          </a:xfrm>
        </p:grpSpPr>
        <p:sp>
          <p:nvSpPr>
            <p:cNvPr id="90" name="Can 89"/>
            <p:cNvSpPr>
              <a:spLocks noChangeArrowheads="1"/>
            </p:cNvSpPr>
            <p:nvPr/>
          </p:nvSpPr>
          <p:spPr bwMode="auto">
            <a:xfrm>
              <a:off x="1000100" y="3000372"/>
              <a:ext cx="357190" cy="857256"/>
            </a:xfrm>
            <a:prstGeom prst="can">
              <a:avLst>
                <a:gd name="adj" fmla="val 25000"/>
              </a:avLst>
            </a:prstGeom>
            <a:solidFill>
              <a:srgbClr val="FF9933"/>
            </a:solidFill>
            <a:ln w="10000">
              <a:solidFill>
                <a:srgbClr val="0D0D0D"/>
              </a:solidFill>
              <a:round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Tw Cen MT" charset="0"/>
              </a:endParaRPr>
            </a:p>
          </p:txBody>
        </p:sp>
        <p:sp>
          <p:nvSpPr>
            <p:cNvPr id="91" name="Can 90"/>
            <p:cNvSpPr>
              <a:spLocks noChangeArrowheads="1"/>
            </p:cNvSpPr>
            <p:nvPr/>
          </p:nvSpPr>
          <p:spPr bwMode="auto">
            <a:xfrm>
              <a:off x="8001024" y="3000372"/>
              <a:ext cx="357190" cy="857256"/>
            </a:xfrm>
            <a:prstGeom prst="can">
              <a:avLst>
                <a:gd name="adj" fmla="val 25000"/>
              </a:avLst>
            </a:prstGeom>
            <a:solidFill>
              <a:srgbClr val="FF9933"/>
            </a:solidFill>
            <a:ln w="10000">
              <a:solidFill>
                <a:srgbClr val="0D0D0D"/>
              </a:solidFill>
              <a:round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Tw Cen MT" charset="0"/>
              </a:endParaRP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1000100" y="3786190"/>
              <a:ext cx="7358114" cy="285752"/>
            </a:xfrm>
            <a:prstGeom prst="rect">
              <a:avLst/>
            </a:prstGeom>
            <a:solidFill>
              <a:srgbClr val="FF9933"/>
            </a:solidFill>
            <a:ln w="10000">
              <a:solidFill>
                <a:schemeClr val="accent1"/>
              </a:solidFill>
              <a:miter lim="800000"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Tw Cen MT" charset="0"/>
              </a:endParaRPr>
            </a:p>
          </p:txBody>
        </p:sp>
      </p:grpSp>
      <p:grpSp>
        <p:nvGrpSpPr>
          <p:cNvPr id="18" name="Group 102"/>
          <p:cNvGrpSpPr>
            <a:grpSpLocks/>
          </p:cNvGrpSpPr>
          <p:nvPr/>
        </p:nvGrpSpPr>
        <p:grpSpPr bwMode="auto">
          <a:xfrm>
            <a:off x="0" y="2428875"/>
            <a:ext cx="9144000" cy="571500"/>
            <a:chOff x="0" y="2428868"/>
            <a:chExt cx="9144000" cy="571504"/>
          </a:xfrm>
        </p:grpSpPr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0" y="2786059"/>
              <a:ext cx="2714625" cy="214313"/>
            </a:xfrm>
            <a:prstGeom prst="rect">
              <a:avLst/>
            </a:prstGeom>
            <a:solidFill>
              <a:schemeClr val="accent1"/>
            </a:solidFill>
            <a:ln w="10000">
              <a:solidFill>
                <a:schemeClr val="accent1"/>
              </a:solidFill>
              <a:miter lim="800000"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Tw Cen MT" charset="0"/>
              </a:endParaRP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6429375" y="2786059"/>
              <a:ext cx="2714625" cy="214313"/>
            </a:xfrm>
            <a:prstGeom prst="rect">
              <a:avLst/>
            </a:prstGeom>
            <a:solidFill>
              <a:schemeClr val="accent1"/>
            </a:solidFill>
            <a:ln w="10000">
              <a:solidFill>
                <a:schemeClr val="accent1"/>
              </a:solidFill>
              <a:miter lim="800000"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Tw Cen MT" charset="0"/>
              </a:endParaRPr>
            </a:p>
          </p:txBody>
        </p:sp>
        <p:sp>
          <p:nvSpPr>
            <p:cNvPr id="27674" name="TextBox 94"/>
            <p:cNvSpPr txBox="1">
              <a:spLocks noChangeArrowheads="1"/>
            </p:cNvSpPr>
            <p:nvPr/>
          </p:nvSpPr>
          <p:spPr bwMode="auto">
            <a:xfrm>
              <a:off x="3643306" y="2428868"/>
              <a:ext cx="202824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SOCKETS API</a:t>
              </a:r>
            </a:p>
          </p:txBody>
        </p:sp>
        <p:cxnSp>
          <p:nvCxnSpPr>
            <p:cNvPr id="97" name="Straight Arrow Connector 96"/>
            <p:cNvCxnSpPr>
              <a:cxnSpLocks noChangeShapeType="1"/>
            </p:cNvCxnSpPr>
            <p:nvPr/>
          </p:nvCxnSpPr>
          <p:spPr bwMode="auto">
            <a:xfrm rot="10800000" flipV="1">
              <a:off x="2857500" y="2643183"/>
              <a:ext cx="785813" cy="269877"/>
            </a:xfrm>
            <a:prstGeom prst="straightConnector1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</p:cxnSp>
        <p:cxnSp>
          <p:nvCxnSpPr>
            <p:cNvPr id="98" name="Straight Arrow Connector 97"/>
            <p:cNvCxnSpPr>
              <a:cxnSpLocks noChangeShapeType="1"/>
            </p:cNvCxnSpPr>
            <p:nvPr/>
          </p:nvCxnSpPr>
          <p:spPr bwMode="auto">
            <a:xfrm>
              <a:off x="5786438" y="2643183"/>
              <a:ext cx="571500" cy="142876"/>
            </a:xfrm>
            <a:prstGeom prst="straightConnector1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</p:cxnSp>
      </p:grpSp>
      <p:grpSp>
        <p:nvGrpSpPr>
          <p:cNvPr id="19" name="Group 107"/>
          <p:cNvGrpSpPr>
            <a:grpSpLocks/>
          </p:cNvGrpSpPr>
          <p:nvPr/>
        </p:nvGrpSpPr>
        <p:grpSpPr bwMode="auto">
          <a:xfrm>
            <a:off x="1643063" y="2286000"/>
            <a:ext cx="6048375" cy="2390775"/>
            <a:chOff x="1643042" y="2285992"/>
            <a:chExt cx="6048718" cy="2390491"/>
          </a:xfrm>
        </p:grpSpPr>
        <p:sp>
          <p:nvSpPr>
            <p:cNvPr id="27669" name="TextBox 104"/>
            <p:cNvSpPr txBox="1">
              <a:spLocks noChangeArrowheads="1"/>
            </p:cNvSpPr>
            <p:nvPr/>
          </p:nvSpPr>
          <p:spPr bwMode="auto">
            <a:xfrm>
              <a:off x="1643042" y="2285992"/>
              <a:ext cx="147668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MENSAGENS</a:t>
              </a:r>
            </a:p>
          </p:txBody>
        </p:sp>
        <p:sp>
          <p:nvSpPr>
            <p:cNvPr id="27670" name="TextBox 105"/>
            <p:cNvSpPr txBox="1">
              <a:spLocks noChangeArrowheads="1"/>
            </p:cNvSpPr>
            <p:nvPr/>
          </p:nvSpPr>
          <p:spPr bwMode="auto">
            <a:xfrm>
              <a:off x="6215074" y="2285992"/>
              <a:ext cx="147668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MENSAGENS</a:t>
              </a:r>
            </a:p>
          </p:txBody>
        </p:sp>
        <p:sp>
          <p:nvSpPr>
            <p:cNvPr id="27671" name="TextBox 106"/>
            <p:cNvSpPr txBox="1">
              <a:spLocks noChangeArrowheads="1"/>
            </p:cNvSpPr>
            <p:nvPr/>
          </p:nvSpPr>
          <p:spPr bwMode="auto">
            <a:xfrm>
              <a:off x="3571868" y="4214818"/>
              <a:ext cx="23114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Segmentos TCP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942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63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Terminologia</a:t>
            </a: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570777" y="1632356"/>
            <a:ext cx="8305800" cy="508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400" u="none" dirty="0">
                <a:latin typeface="Tw Cen MT" charset="0"/>
                <a:cs typeface="Tw Cen MT" charset="0"/>
              </a:rPr>
              <a:t>Os protocolos são implementados através da troca de unidades lógicas de informação entre elementos de rede, aos diversos níveis da pilha de camadas e serviços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 charset="0"/>
              <a:cs typeface="Tw Cen MT" charset="0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b="1" u="none" dirty="0">
                <a:latin typeface="Tw Cen MT" charset="0"/>
                <a:cs typeface="Tw Cen MT" charset="0"/>
              </a:rPr>
              <a:t>Nós designaremos por: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 charset="0"/>
              <a:cs typeface="Tw Cen MT" charset="0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altLang="ja-JP" sz="2400" b="1" i="1" u="none" dirty="0" err="1" smtClean="0">
                <a:latin typeface="Tw Cen MT" charset="0"/>
                <a:cs typeface="Tw Cen MT" charset="0"/>
              </a:rPr>
              <a:t>Frames</a:t>
            </a:r>
            <a:r>
              <a:rPr lang="pt-PT" altLang="ja-JP" sz="2400" b="1" i="1" u="none" dirty="0" smtClean="0">
                <a:latin typeface="Tw Cen MT" charset="0"/>
                <a:cs typeface="Tw Cen MT" charset="0"/>
              </a:rPr>
              <a:t> (ou Tramas)</a:t>
            </a:r>
            <a:r>
              <a:rPr lang="pt-PT" altLang="ja-JP" sz="2400" u="none" dirty="0" smtClean="0">
                <a:latin typeface="Tw Cen MT" charset="0"/>
                <a:cs typeface="Tw Cen MT" charset="0"/>
              </a:rPr>
              <a:t> </a:t>
            </a:r>
            <a:r>
              <a:rPr lang="pt-PT" altLang="ja-JP" sz="2400" u="none" dirty="0">
                <a:latin typeface="Tw Cen MT" charset="0"/>
                <a:cs typeface="Tw Cen MT" charset="0"/>
              </a:rPr>
              <a:t>- as unidades trocadas </a:t>
            </a:r>
            <a:r>
              <a:rPr lang="pt-PT" altLang="ja-JP" sz="2400" b="1" u="none" dirty="0">
                <a:latin typeface="Tw Cen MT" charset="0"/>
                <a:cs typeface="Tw Cen MT" charset="0"/>
              </a:rPr>
              <a:t>ao nível </a:t>
            </a:r>
            <a:r>
              <a:rPr lang="pt-PT" altLang="ja-JP" sz="2400" b="1" i="1" u="none" dirty="0">
                <a:latin typeface="Tw Cen MT" charset="0"/>
                <a:cs typeface="Tw Cen MT" charset="0"/>
              </a:rPr>
              <a:t>data-link</a:t>
            </a:r>
            <a:endParaRPr lang="pt-PT" altLang="ja-JP" sz="2400" b="1" u="none" dirty="0">
              <a:latin typeface="Tw Cen MT" charset="0"/>
              <a:cs typeface="Tw Cen MT" charset="0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 charset="0"/>
              <a:cs typeface="Tw Cen MT" charset="0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b="1" i="1" u="none" dirty="0">
                <a:latin typeface="Tw Cen MT" charset="0"/>
                <a:cs typeface="Tw Cen MT" charset="0"/>
              </a:rPr>
              <a:t>Pacotes ou </a:t>
            </a:r>
            <a:r>
              <a:rPr lang="pt-PT" sz="2400" b="1" i="1" u="none" dirty="0" err="1">
                <a:latin typeface="Tw Cen MT" charset="0"/>
                <a:cs typeface="Tw Cen MT" charset="0"/>
              </a:rPr>
              <a:t>Datagramas</a:t>
            </a:r>
            <a:r>
              <a:rPr lang="pt-PT" sz="2400" i="1" u="none" dirty="0">
                <a:latin typeface="Tw Cen MT" charset="0"/>
                <a:cs typeface="Tw Cen MT" charset="0"/>
              </a:rPr>
              <a:t> - </a:t>
            </a:r>
            <a:r>
              <a:rPr lang="pt-PT" sz="2400" u="none" dirty="0">
                <a:latin typeface="Tw Cen MT" charset="0"/>
                <a:cs typeface="Tw Cen MT" charset="0"/>
              </a:rPr>
              <a:t>as unidades trocadas </a:t>
            </a:r>
            <a:r>
              <a:rPr lang="pt-PT" sz="2400" b="1" u="none" dirty="0">
                <a:latin typeface="Tw Cen MT" charset="0"/>
                <a:cs typeface="Tw Cen MT" charset="0"/>
              </a:rPr>
              <a:t>ao nível rede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 charset="0"/>
              <a:cs typeface="Tw Cen MT" charset="0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b="1" i="1" u="none" dirty="0">
                <a:latin typeface="Tw Cen MT" charset="0"/>
                <a:cs typeface="Tw Cen MT" charset="0"/>
              </a:rPr>
              <a:t>Segmentos</a:t>
            </a:r>
            <a:r>
              <a:rPr lang="pt-PT" sz="2400" i="1" u="none" dirty="0">
                <a:latin typeface="Tw Cen MT" charset="0"/>
                <a:cs typeface="Tw Cen MT" charset="0"/>
              </a:rPr>
              <a:t> - </a:t>
            </a:r>
            <a:r>
              <a:rPr lang="pt-PT" sz="2400" u="none" dirty="0">
                <a:latin typeface="Tw Cen MT" charset="0"/>
                <a:cs typeface="Tw Cen MT" charset="0"/>
              </a:rPr>
              <a:t>as unidades trocadas </a:t>
            </a:r>
            <a:r>
              <a:rPr lang="pt-PT" sz="2400" b="1" u="none" dirty="0">
                <a:latin typeface="Tw Cen MT" charset="0"/>
                <a:cs typeface="Tw Cen MT" charset="0"/>
              </a:rPr>
              <a:t>ao nível transporte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w Cen MT" charset="0"/>
              <a:cs typeface="Tw Cen MT" charset="0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400" b="1" i="1" u="none" dirty="0">
                <a:latin typeface="Tw Cen MT" charset="0"/>
                <a:cs typeface="Tw Cen MT" charset="0"/>
              </a:rPr>
              <a:t>Mensagens</a:t>
            </a:r>
            <a:r>
              <a:rPr lang="pt-PT" sz="2400" u="none" dirty="0">
                <a:latin typeface="Tw Cen MT" charset="0"/>
                <a:cs typeface="Tw Cen MT" charset="0"/>
              </a:rPr>
              <a:t> - as unidades trocadas </a:t>
            </a:r>
            <a:r>
              <a:rPr lang="pt-PT" sz="2400" b="1" u="none" dirty="0">
                <a:latin typeface="Tw Cen MT" charset="0"/>
                <a:cs typeface="Tw Cen MT" charset="0"/>
              </a:rPr>
              <a:t>aos níveis superiores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imes New Roman" charset="0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400" u="none" dirty="0">
              <a:latin typeface="Times New Roman" charset="0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B7D288FC-5493-514B-A547-4ACACD34BBA2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20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163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01675" y="5935663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1BAE686A-8B6A-9547-B5D6-51D24C54AD04}" type="slidenum">
              <a:rPr lang="en-US" sz="1400">
                <a:solidFill>
                  <a:srgbClr val="FFFFFF"/>
                </a:solidFill>
              </a:rPr>
              <a:pPr algn="l" eaLnBrk="1" hangingPunct="1"/>
              <a:t>21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 i="1">
                <a:latin typeface="Tw Cen MT" charset="0"/>
                <a:ea typeface="ＭＳ Ｐゴシック" charset="0"/>
                <a:cs typeface="ＭＳ Ｐゴシック" charset="0"/>
              </a:rPr>
              <a:t>Demultiplexing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: números das portas</a:t>
            </a:r>
          </a:p>
        </p:txBody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84605"/>
            <a:ext cx="8531225" cy="4495800"/>
          </a:xfrm>
        </p:spPr>
        <p:txBody>
          <a:bodyPr/>
          <a:lstStyle/>
          <a:p>
            <a:pPr eaLnBrk="1" hangingPunct="1"/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Permite diferenciar diferentes transferências</a:t>
            </a: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Conhecer a origem e o destino não é suficiente</a:t>
            </a: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Necessita-se de um identificador diferente para cada uma</a:t>
            </a:r>
          </a:p>
          <a:p>
            <a:pPr eaLnBrk="1" hangingPunct="1"/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As portas permitem distinguir diferentes serviços no mesmo </a:t>
            </a:r>
            <a:r>
              <a:rPr lang="pt-PT" sz="2400" dirty="0" err="1">
                <a:latin typeface="Tw Cen MT" charset="0"/>
                <a:ea typeface="ＭＳ Ｐゴシック" charset="0"/>
                <a:cs typeface="ＭＳ Ｐゴシック" charset="0"/>
              </a:rPr>
              <a:t>host</a:t>
            </a: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E.g., HTTP server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running</a:t>
            </a:r>
            <a:r>
              <a:rPr lang="pt-PT" sz="2000" dirty="0">
                <a:latin typeface="Tw Cen MT" charset="0"/>
                <a:ea typeface="ＭＳ Ｐゴシック" charset="0"/>
              </a:rPr>
              <a:t>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on</a:t>
            </a:r>
            <a:r>
              <a:rPr lang="pt-PT" sz="2000" dirty="0">
                <a:latin typeface="Tw Cen MT" charset="0"/>
                <a:ea typeface="ＭＳ Ｐゴシック" charset="0"/>
              </a:rPr>
              <a:t>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port</a:t>
            </a:r>
            <a:r>
              <a:rPr lang="pt-PT" sz="2000" dirty="0">
                <a:latin typeface="Tw Cen MT" charset="0"/>
                <a:ea typeface="ＭＳ Ｐゴシック" charset="0"/>
              </a:rPr>
              <a:t> 80</a:t>
            </a:r>
          </a:p>
          <a:p>
            <a:pPr lvl="1" eaLnBrk="1" hangingPunct="1"/>
            <a:r>
              <a:rPr lang="pt-PT" sz="2000" dirty="0">
                <a:latin typeface="Tw Cen MT" charset="0"/>
                <a:ea typeface="ＭＳ Ｐゴシック" charset="0"/>
              </a:rPr>
              <a:t>E.g., FTP server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running</a:t>
            </a:r>
            <a:r>
              <a:rPr lang="pt-PT" sz="2000" dirty="0">
                <a:latin typeface="Tw Cen MT" charset="0"/>
                <a:ea typeface="ＭＳ Ｐゴシック" charset="0"/>
              </a:rPr>
              <a:t>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on</a:t>
            </a:r>
            <a:r>
              <a:rPr lang="pt-PT" sz="2000" dirty="0">
                <a:latin typeface="Tw Cen MT" charset="0"/>
                <a:ea typeface="ＭＳ Ｐゴシック" charset="0"/>
              </a:rPr>
              <a:t>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port</a:t>
            </a:r>
            <a:r>
              <a:rPr lang="pt-PT" sz="2000" dirty="0">
                <a:latin typeface="Tw Cen MT" charset="0"/>
                <a:ea typeface="ＭＳ Ｐゴシック" charset="0"/>
              </a:rPr>
              <a:t> 21</a:t>
            </a:r>
          </a:p>
        </p:txBody>
      </p:sp>
      <p:pic>
        <p:nvPicPr>
          <p:cNvPr id="39940" name="Picture 5" descr="j02920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8" y="4564063"/>
            <a:ext cx="1868487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10" descr="j02857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675" y="4487863"/>
            <a:ext cx="241935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2306638" y="3949701"/>
            <a:ext cx="4730750" cy="2463800"/>
            <a:chOff x="2306638" y="3949701"/>
            <a:chExt cx="4730750" cy="2463800"/>
          </a:xfrm>
        </p:grpSpPr>
        <p:grpSp>
          <p:nvGrpSpPr>
            <p:cNvPr id="39949" name="Group 13"/>
            <p:cNvGrpSpPr>
              <a:grpSpLocks/>
            </p:cNvGrpSpPr>
            <p:nvPr/>
          </p:nvGrpSpPr>
          <p:grpSpPr bwMode="auto">
            <a:xfrm>
              <a:off x="2306638" y="3949701"/>
              <a:ext cx="4609506" cy="1190625"/>
              <a:chOff x="2290763" y="4262438"/>
              <a:chExt cx="4610100" cy="1190625"/>
            </a:xfrm>
          </p:grpSpPr>
          <p:sp>
            <p:nvSpPr>
              <p:cNvPr id="39951" name="Freeform 6"/>
              <p:cNvSpPr>
                <a:spLocks/>
              </p:cNvSpPr>
              <p:nvPr/>
            </p:nvSpPr>
            <p:spPr bwMode="auto">
              <a:xfrm>
                <a:off x="2406650" y="4487863"/>
                <a:ext cx="4224338" cy="965200"/>
              </a:xfrm>
              <a:custGeom>
                <a:avLst/>
                <a:gdLst>
                  <a:gd name="T0" fmla="*/ 0 w 2661"/>
                  <a:gd name="T1" fmla="*/ 2147483647 h 608"/>
                  <a:gd name="T2" fmla="*/ 2147483647 w 2661"/>
                  <a:gd name="T3" fmla="*/ 2147483647 h 608"/>
                  <a:gd name="T4" fmla="*/ 2147483647 w 2661"/>
                  <a:gd name="T5" fmla="*/ 2147483647 h 608"/>
                  <a:gd name="T6" fmla="*/ 0 60000 65536"/>
                  <a:gd name="T7" fmla="*/ 0 60000 65536"/>
                  <a:gd name="T8" fmla="*/ 0 60000 65536"/>
                  <a:gd name="T9" fmla="*/ 0 w 2661"/>
                  <a:gd name="T10" fmla="*/ 0 h 608"/>
                  <a:gd name="T11" fmla="*/ 2661 w 2661"/>
                  <a:gd name="T12" fmla="*/ 608 h 60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61" h="608">
                    <a:moveTo>
                      <a:pt x="0" y="608"/>
                    </a:moveTo>
                    <a:cubicBezTo>
                      <a:pt x="371" y="332"/>
                      <a:pt x="742" y="56"/>
                      <a:pt x="1185" y="28"/>
                    </a:cubicBezTo>
                    <a:cubicBezTo>
                      <a:pt x="1628" y="0"/>
                      <a:pt x="2415" y="371"/>
                      <a:pt x="2661" y="439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9952" name="Group 11"/>
              <p:cNvGrpSpPr>
                <a:grpSpLocks/>
              </p:cNvGrpSpPr>
              <p:nvPr/>
            </p:nvGrpSpPr>
            <p:grpSpPr bwMode="auto">
              <a:xfrm>
                <a:off x="2290763" y="4262438"/>
                <a:ext cx="4610100" cy="1152525"/>
                <a:chOff x="2290763" y="4262438"/>
                <a:chExt cx="4610100" cy="1152525"/>
              </a:xfrm>
            </p:grpSpPr>
            <p:sp>
              <p:nvSpPr>
                <p:cNvPr id="3995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314700" y="4838700"/>
                  <a:ext cx="2187575" cy="4619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u="none"/>
                    <a:t>HTTP transfers</a:t>
                  </a:r>
                </a:p>
              </p:txBody>
            </p:sp>
            <p:sp>
              <p:nvSpPr>
                <p:cNvPr id="39954" name="Freeform 11"/>
                <p:cNvSpPr>
                  <a:spLocks/>
                </p:cNvSpPr>
                <p:nvPr/>
              </p:nvSpPr>
              <p:spPr bwMode="auto">
                <a:xfrm>
                  <a:off x="2290763" y="4262438"/>
                  <a:ext cx="4610100" cy="1152525"/>
                </a:xfrm>
                <a:custGeom>
                  <a:avLst/>
                  <a:gdLst>
                    <a:gd name="T0" fmla="*/ 0 w 2661"/>
                    <a:gd name="T1" fmla="*/ 2147483647 h 608"/>
                    <a:gd name="T2" fmla="*/ 2147483647 w 2661"/>
                    <a:gd name="T3" fmla="*/ 2147483647 h 608"/>
                    <a:gd name="T4" fmla="*/ 2147483647 w 2661"/>
                    <a:gd name="T5" fmla="*/ 2147483647 h 608"/>
                    <a:gd name="T6" fmla="*/ 0 60000 65536"/>
                    <a:gd name="T7" fmla="*/ 0 60000 65536"/>
                    <a:gd name="T8" fmla="*/ 0 60000 65536"/>
                    <a:gd name="T9" fmla="*/ 0 w 2661"/>
                    <a:gd name="T10" fmla="*/ 0 h 608"/>
                    <a:gd name="T11" fmla="*/ 2661 w 2661"/>
                    <a:gd name="T12" fmla="*/ 608 h 60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61" h="608">
                      <a:moveTo>
                        <a:pt x="0" y="608"/>
                      </a:moveTo>
                      <a:cubicBezTo>
                        <a:pt x="371" y="332"/>
                        <a:pt x="742" y="56"/>
                        <a:pt x="1185" y="28"/>
                      </a:cubicBezTo>
                      <a:cubicBezTo>
                        <a:pt x="1628" y="0"/>
                        <a:pt x="2415" y="371"/>
                        <a:pt x="2661" y="439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9950" name="TextBox 14"/>
            <p:cNvSpPr txBox="1">
              <a:spLocks noChangeArrowheads="1"/>
            </p:cNvSpPr>
            <p:nvPr/>
          </p:nvSpPr>
          <p:spPr bwMode="auto">
            <a:xfrm>
              <a:off x="6516158" y="4044957"/>
              <a:ext cx="521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/>
                <a:t>80</a:t>
              </a:r>
            </a:p>
          </p:txBody>
        </p:sp>
        <p:grpSp>
          <p:nvGrpSpPr>
            <p:cNvPr id="39945" name="Group 12"/>
            <p:cNvGrpSpPr>
              <a:grpSpLocks/>
            </p:cNvGrpSpPr>
            <p:nvPr/>
          </p:nvGrpSpPr>
          <p:grpSpPr bwMode="auto">
            <a:xfrm>
              <a:off x="2498725" y="5410201"/>
              <a:ext cx="4148124" cy="1003300"/>
              <a:chOff x="2482850" y="5722938"/>
              <a:chExt cx="4148138" cy="1003300"/>
            </a:xfrm>
          </p:grpSpPr>
          <p:sp>
            <p:nvSpPr>
              <p:cNvPr id="39947" name="Freeform 7"/>
              <p:cNvSpPr>
                <a:spLocks/>
              </p:cNvSpPr>
              <p:nvPr/>
            </p:nvSpPr>
            <p:spPr bwMode="auto">
              <a:xfrm flipV="1">
                <a:off x="2482850" y="5722938"/>
                <a:ext cx="4148138" cy="1003300"/>
              </a:xfrm>
              <a:custGeom>
                <a:avLst/>
                <a:gdLst>
                  <a:gd name="T0" fmla="*/ 0 w 2661"/>
                  <a:gd name="T1" fmla="*/ 2147483647 h 608"/>
                  <a:gd name="T2" fmla="*/ 2147483647 w 2661"/>
                  <a:gd name="T3" fmla="*/ 2147483647 h 608"/>
                  <a:gd name="T4" fmla="*/ 2147483647 w 2661"/>
                  <a:gd name="T5" fmla="*/ 2147483647 h 608"/>
                  <a:gd name="T6" fmla="*/ 0 60000 65536"/>
                  <a:gd name="T7" fmla="*/ 0 60000 65536"/>
                  <a:gd name="T8" fmla="*/ 0 60000 65536"/>
                  <a:gd name="T9" fmla="*/ 0 w 2661"/>
                  <a:gd name="T10" fmla="*/ 0 h 608"/>
                  <a:gd name="T11" fmla="*/ 2661 w 2661"/>
                  <a:gd name="T12" fmla="*/ 608 h 60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661" h="608">
                    <a:moveTo>
                      <a:pt x="0" y="608"/>
                    </a:moveTo>
                    <a:cubicBezTo>
                      <a:pt x="371" y="332"/>
                      <a:pt x="742" y="56"/>
                      <a:pt x="1185" y="28"/>
                    </a:cubicBezTo>
                    <a:cubicBezTo>
                      <a:pt x="1628" y="0"/>
                      <a:pt x="2415" y="371"/>
                      <a:pt x="2661" y="439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8" name="Text Box 9"/>
              <p:cNvSpPr txBox="1">
                <a:spLocks noChangeArrowheads="1"/>
              </p:cNvSpPr>
              <p:nvPr/>
            </p:nvSpPr>
            <p:spPr bwMode="auto">
              <a:xfrm>
                <a:off x="3581400" y="6029325"/>
                <a:ext cx="1851025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u="none"/>
                  <a:t>FTP transfer</a:t>
                </a:r>
              </a:p>
            </p:txBody>
          </p:sp>
        </p:grpSp>
        <p:sp>
          <p:nvSpPr>
            <p:cNvPr id="39946" name="TextBox 15"/>
            <p:cNvSpPr txBox="1">
              <a:spLocks noChangeArrowheads="1"/>
            </p:cNvSpPr>
            <p:nvPr/>
          </p:nvSpPr>
          <p:spPr bwMode="auto">
            <a:xfrm>
              <a:off x="6138268" y="5797870"/>
              <a:ext cx="52129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/>
                <a:t>21</a:t>
              </a:r>
            </a:p>
          </p:txBody>
        </p:sp>
      </p:grpSp>
      <p:sp>
        <p:nvSpPr>
          <p:cNvPr id="39944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BC797236-8CC4-B74D-B31A-3053C9B8E178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21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16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D78024B8-5C9C-AB45-9B30-12866893FE73}" type="slidenum">
              <a:rPr lang="en-US" sz="1400">
                <a:solidFill>
                  <a:srgbClr val="FFFFFF"/>
                </a:solidFill>
              </a:rPr>
              <a:pPr algn="l" eaLnBrk="1" hangingPunct="1"/>
              <a:t>22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Protocol </a:t>
            </a:r>
            <a:r>
              <a:rPr lang="pt-PT" sz="3600" i="1">
                <a:latin typeface="Tw Cen MT" charset="0"/>
                <a:ea typeface="ＭＳ Ｐゴシック" charset="0"/>
                <a:cs typeface="ＭＳ Ｐゴシック" charset="0"/>
              </a:rPr>
              <a:t>demultiplexing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458200" cy="838200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PT" dirty="0">
                <a:latin typeface="Tw Cen MT" charset="0"/>
                <a:ea typeface="ＭＳ Ｐゴシック" charset="0"/>
                <a:cs typeface="ＭＳ Ｐゴシック" charset="0"/>
              </a:rPr>
              <a:t>Multiplicidade de escolha a diferentes níveis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4724400" y="2514600"/>
            <a:ext cx="4038600" cy="3810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sz="1400" u="none"/>
          </a:p>
        </p:txBody>
      </p:sp>
      <p:sp>
        <p:nvSpPr>
          <p:cNvPr id="697349" name="Rectangle 5"/>
          <p:cNvSpPr>
            <a:spLocks noChangeArrowheads="1"/>
          </p:cNvSpPr>
          <p:nvPr/>
        </p:nvSpPr>
        <p:spPr bwMode="auto">
          <a:xfrm>
            <a:off x="381000" y="2514600"/>
            <a:ext cx="4038600" cy="3810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sz="1400" u="none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762000" y="2971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chemeClr val="bg1"/>
                </a:solidFill>
                <a:latin typeface="Arial" charset="0"/>
              </a:rPr>
              <a:t>FTP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600200" y="2971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3276600" y="2971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rgbClr val="000000"/>
                </a:solidFill>
                <a:latin typeface="Arial" charset="0"/>
              </a:rPr>
              <a:t>TFTP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2438400" y="2971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rgbClr val="000000"/>
                </a:solidFill>
                <a:latin typeface="Arial" charset="0"/>
              </a:rPr>
              <a:t>NV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143000" y="3657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2895600" y="3657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57400" y="4419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685800" y="51816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chemeClr val="bg1"/>
                </a:solidFill>
                <a:latin typeface="Arial" charset="0"/>
              </a:rPr>
              <a:t>NET</a:t>
            </a:r>
            <a:r>
              <a:rPr lang="en-US" sz="1400" u="none" baseline="-250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1828800" y="5181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rgbClr val="000000"/>
                </a:solidFill>
                <a:latin typeface="Arial" charset="0"/>
              </a:rPr>
              <a:t>NET</a:t>
            </a:r>
            <a:r>
              <a:rPr lang="en-US" sz="1400" u="none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3429000" y="5181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rgbClr val="000000"/>
                </a:solidFill>
                <a:latin typeface="Arial" charset="0"/>
              </a:rPr>
              <a:t>NET</a:t>
            </a:r>
            <a:r>
              <a:rPr lang="en-US" sz="1400" u="none" baseline="-25000">
                <a:solidFill>
                  <a:srgbClr val="000000"/>
                </a:solidFill>
                <a:latin typeface="Arial" charset="0"/>
              </a:rPr>
              <a:t>n</a:t>
            </a:r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90800" y="5181600"/>
            <a:ext cx="6858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 anchor="ctr"/>
          <a:lstStyle/>
          <a:p>
            <a:r>
              <a:rPr lang="en-US" sz="1400" u="none">
                <a:solidFill>
                  <a:srgbClr val="000000"/>
                </a:solidFill>
                <a:latin typeface="Arial" charset="0"/>
              </a:rPr>
              <a:t>…</a:t>
            </a:r>
            <a:endParaRPr lang="en-US" sz="1400" u="none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7905" name="AutoShape 17"/>
          <p:cNvCxnSpPr>
            <a:cxnSpLocks noChangeShapeType="1"/>
            <a:stCxn id="37894" idx="2"/>
            <a:endCxn id="37898" idx="0"/>
          </p:cNvCxnSpPr>
          <p:nvPr/>
        </p:nvCxnSpPr>
        <p:spPr bwMode="auto">
          <a:xfrm>
            <a:off x="1104900" y="3352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6" name="AutoShape 18"/>
          <p:cNvCxnSpPr>
            <a:cxnSpLocks noChangeShapeType="1"/>
            <a:endCxn id="37898" idx="0"/>
          </p:cNvCxnSpPr>
          <p:nvPr/>
        </p:nvCxnSpPr>
        <p:spPr bwMode="auto">
          <a:xfrm flipH="1">
            <a:off x="1485900" y="3352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7" name="AutoShape 19"/>
          <p:cNvCxnSpPr>
            <a:cxnSpLocks noChangeShapeType="1"/>
            <a:stCxn id="37897" idx="2"/>
          </p:cNvCxnSpPr>
          <p:nvPr/>
        </p:nvCxnSpPr>
        <p:spPr bwMode="auto">
          <a:xfrm>
            <a:off x="2781300" y="3352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8" name="AutoShape 20"/>
          <p:cNvCxnSpPr>
            <a:cxnSpLocks noChangeShapeType="1"/>
            <a:stCxn id="37896" idx="2"/>
          </p:cNvCxnSpPr>
          <p:nvPr/>
        </p:nvCxnSpPr>
        <p:spPr bwMode="auto">
          <a:xfrm flipH="1">
            <a:off x="3200400" y="3352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9" name="AutoShape 21"/>
          <p:cNvCxnSpPr>
            <a:cxnSpLocks noChangeShapeType="1"/>
            <a:stCxn id="37898" idx="2"/>
            <a:endCxn id="37900" idx="0"/>
          </p:cNvCxnSpPr>
          <p:nvPr/>
        </p:nvCxnSpPr>
        <p:spPr bwMode="auto">
          <a:xfrm>
            <a:off x="1485900" y="4038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10" name="AutoShape 22"/>
          <p:cNvCxnSpPr>
            <a:cxnSpLocks noChangeShapeType="1"/>
            <a:stCxn id="37899" idx="2"/>
            <a:endCxn id="37900" idx="0"/>
          </p:cNvCxnSpPr>
          <p:nvPr/>
        </p:nvCxnSpPr>
        <p:spPr bwMode="auto">
          <a:xfrm flipH="1">
            <a:off x="2400300" y="4038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11" name="AutoShape 23"/>
          <p:cNvCxnSpPr>
            <a:cxnSpLocks noChangeShapeType="1"/>
            <a:stCxn id="37900" idx="2"/>
            <a:endCxn id="37903" idx="0"/>
          </p:cNvCxnSpPr>
          <p:nvPr/>
        </p:nvCxnSpPr>
        <p:spPr bwMode="auto">
          <a:xfrm>
            <a:off x="2400300" y="4800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12" name="AutoShape 24"/>
          <p:cNvCxnSpPr>
            <a:cxnSpLocks noChangeShapeType="1"/>
            <a:stCxn id="37900" idx="2"/>
            <a:endCxn id="37901" idx="0"/>
          </p:cNvCxnSpPr>
          <p:nvPr/>
        </p:nvCxnSpPr>
        <p:spPr bwMode="auto">
          <a:xfrm flipH="1">
            <a:off x="1028700" y="4800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13" name="AutoShape 25"/>
          <p:cNvCxnSpPr>
            <a:cxnSpLocks noChangeShapeType="1"/>
            <a:stCxn id="37900" idx="2"/>
            <a:endCxn id="37902" idx="0"/>
          </p:cNvCxnSpPr>
          <p:nvPr/>
        </p:nvCxnSpPr>
        <p:spPr bwMode="auto">
          <a:xfrm flipH="1">
            <a:off x="2171700" y="48006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14" name="Rectangle 26"/>
          <p:cNvSpPr>
            <a:spLocks noChangeArrowheads="1"/>
          </p:cNvSpPr>
          <p:nvPr/>
        </p:nvSpPr>
        <p:spPr bwMode="auto">
          <a:xfrm rot="10800000">
            <a:off x="7086600" y="3886200"/>
            <a:ext cx="1143000" cy="838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lIns="91420" tIns="45712" rIns="91420" bIns="45712" anchor="ctr"/>
          <a:lstStyle/>
          <a:p>
            <a:r>
              <a:rPr lang="en-US" sz="1100" u="none">
                <a:solidFill>
                  <a:schemeClr val="bg1"/>
                </a:solidFill>
                <a:latin typeface="Arial" charset="0"/>
              </a:rPr>
              <a:t>TCP/UDP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 rot="10800000">
            <a:off x="6248400" y="38862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lIns="91420" tIns="45712" rIns="91420" bIns="45712" anchor="ctr"/>
          <a:lstStyle/>
          <a:p>
            <a:r>
              <a:rPr lang="en-US" sz="1100" u="none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37916" name="Text Box 29"/>
          <p:cNvSpPr txBox="1">
            <a:spLocks noChangeArrowheads="1"/>
          </p:cNvSpPr>
          <p:nvPr/>
        </p:nvSpPr>
        <p:spPr bwMode="auto">
          <a:xfrm>
            <a:off x="7151688" y="4876800"/>
            <a:ext cx="1154112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u="none">
                <a:solidFill>
                  <a:srgbClr val="FF3300"/>
                </a:solidFill>
                <a:latin typeface="Arial" charset="0"/>
              </a:rPr>
              <a:t>Port Number</a:t>
            </a:r>
          </a:p>
        </p:txBody>
      </p:sp>
      <p:sp>
        <p:nvSpPr>
          <p:cNvPr id="37917" name="Rectangle 30"/>
          <p:cNvSpPr>
            <a:spLocks noChangeArrowheads="1"/>
          </p:cNvSpPr>
          <p:nvPr/>
        </p:nvSpPr>
        <p:spPr bwMode="auto">
          <a:xfrm rot="10800000">
            <a:off x="5334000" y="3886200"/>
            <a:ext cx="914400" cy="838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lIns="91420" tIns="45712" rIns="91420" bIns="45712" anchor="ctr"/>
          <a:lstStyle/>
          <a:p>
            <a:r>
              <a:rPr lang="en-US" sz="1100" u="none">
                <a:solidFill>
                  <a:schemeClr val="bg1"/>
                </a:solidFill>
                <a:latin typeface="Arial" charset="0"/>
              </a:rPr>
              <a:t>Network</a:t>
            </a:r>
          </a:p>
        </p:txBody>
      </p:sp>
      <p:sp>
        <p:nvSpPr>
          <p:cNvPr id="37918" name="Text Box 31"/>
          <p:cNvSpPr txBox="1">
            <a:spLocks noChangeArrowheads="1"/>
          </p:cNvSpPr>
          <p:nvPr/>
        </p:nvSpPr>
        <p:spPr bwMode="auto">
          <a:xfrm>
            <a:off x="6096000" y="4876800"/>
            <a:ext cx="1143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u="none">
                <a:solidFill>
                  <a:srgbClr val="000000"/>
                </a:solidFill>
                <a:latin typeface="Arial" charset="0"/>
              </a:rPr>
              <a:t>Protocol Field</a:t>
            </a:r>
          </a:p>
        </p:txBody>
      </p:sp>
      <p:sp>
        <p:nvSpPr>
          <p:cNvPr id="37919" name="Text Box 32"/>
          <p:cNvSpPr txBox="1">
            <a:spLocks noChangeArrowheads="1"/>
          </p:cNvSpPr>
          <p:nvPr/>
        </p:nvSpPr>
        <p:spPr bwMode="auto">
          <a:xfrm>
            <a:off x="5334000" y="4876800"/>
            <a:ext cx="9144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u="none">
                <a:solidFill>
                  <a:srgbClr val="000000"/>
                </a:solidFill>
                <a:latin typeface="Arial" charset="0"/>
              </a:rPr>
              <a:t>Type Field</a:t>
            </a:r>
          </a:p>
        </p:txBody>
      </p:sp>
      <p:sp>
        <p:nvSpPr>
          <p:cNvPr id="37920" name="Line 33"/>
          <p:cNvSpPr>
            <a:spLocks noChangeShapeType="1"/>
          </p:cNvSpPr>
          <p:nvPr/>
        </p:nvSpPr>
        <p:spPr bwMode="auto">
          <a:xfrm flipH="1">
            <a:off x="5334000" y="3657600"/>
            <a:ext cx="914400" cy="228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21" name="Line 34"/>
          <p:cNvSpPr>
            <a:spLocks noChangeShapeType="1"/>
          </p:cNvSpPr>
          <p:nvPr/>
        </p:nvSpPr>
        <p:spPr bwMode="auto">
          <a:xfrm>
            <a:off x="6858000" y="3657600"/>
            <a:ext cx="1371600" cy="2286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22" name="Rectangle 35"/>
          <p:cNvSpPr>
            <a:spLocks noChangeArrowheads="1"/>
          </p:cNvSpPr>
          <p:nvPr/>
        </p:nvSpPr>
        <p:spPr bwMode="auto">
          <a:xfrm rot="10800000">
            <a:off x="6781800" y="3352800"/>
            <a:ext cx="609600" cy="3048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 u="none"/>
          </a:p>
        </p:txBody>
      </p:sp>
      <p:sp>
        <p:nvSpPr>
          <p:cNvPr id="37923" name="Rectangle 36"/>
          <p:cNvSpPr>
            <a:spLocks noChangeArrowheads="1"/>
          </p:cNvSpPr>
          <p:nvPr/>
        </p:nvSpPr>
        <p:spPr bwMode="auto">
          <a:xfrm rot="10800000">
            <a:off x="6553200" y="3352800"/>
            <a:ext cx="3048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 u="none"/>
          </a:p>
        </p:txBody>
      </p:sp>
      <p:sp>
        <p:nvSpPr>
          <p:cNvPr id="37924" name="Rectangle 37"/>
          <p:cNvSpPr>
            <a:spLocks noChangeArrowheads="1"/>
          </p:cNvSpPr>
          <p:nvPr/>
        </p:nvSpPr>
        <p:spPr bwMode="auto">
          <a:xfrm rot="10800000">
            <a:off x="6323013" y="3352800"/>
            <a:ext cx="304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 u="none"/>
          </a:p>
        </p:txBody>
      </p:sp>
      <p:sp>
        <p:nvSpPr>
          <p:cNvPr id="37925" name="Rectangle 38"/>
          <p:cNvSpPr>
            <a:spLocks noChangeArrowheads="1"/>
          </p:cNvSpPr>
          <p:nvPr/>
        </p:nvSpPr>
        <p:spPr bwMode="auto">
          <a:xfrm rot="10800000">
            <a:off x="6246813" y="3352800"/>
            <a:ext cx="2286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 u="none"/>
          </a:p>
        </p:txBody>
      </p:sp>
      <p:sp>
        <p:nvSpPr>
          <p:cNvPr id="37926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D0BFDDA5-60EF-E34C-947C-E7BFEBFC5814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22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3621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15E1019-749B-704A-A63A-14F8BA9EB33A}" type="slidenum">
              <a:rPr lang="en-US" sz="1400" b="0">
                <a:latin typeface="Times New Roman" charset="0"/>
              </a:rPr>
              <a:pPr eaLnBrk="1" hangingPunct="1"/>
              <a:t>23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w Cen MT"/>
                <a:ea typeface="ＭＳ Ｐゴシック" charset="0"/>
                <a:cs typeface="Tw Cen MT"/>
              </a:rPr>
              <a:t>Porquê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 TCP/IP</a:t>
            </a:r>
            <a:endParaRPr lang="en-US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8372" name="Text Box 3"/>
          <p:cNvSpPr txBox="1">
            <a:spLocks noChangeArrowheads="1"/>
          </p:cNvSpPr>
          <p:nvPr/>
        </p:nvSpPr>
        <p:spPr bwMode="auto">
          <a:xfrm>
            <a:off x="3238500" y="4696768"/>
            <a:ext cx="26441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 dirty="0">
                <a:solidFill>
                  <a:srgbClr val="0000FF"/>
                </a:solidFill>
                <a:latin typeface="Tw Cen MT"/>
                <a:cs typeface="Tw Cen MT"/>
              </a:rPr>
              <a:t>Internet </a:t>
            </a:r>
            <a:r>
              <a:rPr lang="en-US" sz="2400" b="0" dirty="0" smtClean="0">
                <a:solidFill>
                  <a:srgbClr val="0000FF"/>
                </a:solidFill>
                <a:latin typeface="Tw Cen MT"/>
                <a:cs typeface="Tw Cen MT"/>
              </a:rPr>
              <a:t>Protocol (IP)</a:t>
            </a:r>
            <a:endParaRPr lang="en-US" sz="2400" b="0" dirty="0">
              <a:solidFill>
                <a:srgbClr val="0000FF"/>
              </a:solidFill>
              <a:latin typeface="Tw Cen MT"/>
              <a:cs typeface="Tw Cen MT"/>
            </a:endParaRPr>
          </a:p>
        </p:txBody>
      </p:sp>
      <p:sp>
        <p:nvSpPr>
          <p:cNvPr id="58373" name="Text Box 4"/>
          <p:cNvSpPr txBox="1">
            <a:spLocks noChangeArrowheads="1"/>
          </p:cNvSpPr>
          <p:nvPr/>
        </p:nvSpPr>
        <p:spPr bwMode="auto">
          <a:xfrm>
            <a:off x="1211263" y="3195093"/>
            <a:ext cx="260525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solidFill>
                  <a:srgbClr val="0000FF"/>
                </a:solidFill>
                <a:latin typeface="Tw Cen MT"/>
                <a:cs typeface="Tw Cen MT"/>
              </a:rPr>
              <a:t>Transmission Control</a:t>
            </a:r>
          </a:p>
          <a:p>
            <a:pPr>
              <a:lnSpc>
                <a:spcPct val="80000"/>
              </a:lnSpc>
            </a:pPr>
            <a:r>
              <a:rPr lang="en-US" sz="2400" b="0">
                <a:solidFill>
                  <a:srgbClr val="0000FF"/>
                </a:solidFill>
                <a:latin typeface="Tw Cen MT"/>
                <a:cs typeface="Tw Cen MT"/>
              </a:rPr>
              <a:t>Protocol (TCP)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5684838" y="3230563"/>
            <a:ext cx="21145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r"/>
            <a:r>
              <a:rPr lang="en-US" sz="2400" b="0">
                <a:latin typeface="Times New Roman" charset="0"/>
              </a:rPr>
              <a:t>User Datagram </a:t>
            </a:r>
          </a:p>
          <a:p>
            <a:pPr algn="r">
              <a:lnSpc>
                <a:spcPct val="80000"/>
              </a:lnSpc>
            </a:pPr>
            <a:r>
              <a:rPr lang="en-US" sz="2400" b="0">
                <a:latin typeface="Times New Roman" charset="0"/>
              </a:rPr>
              <a:t>Protocol (UDP)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2206625" y="2047875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Telnet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841375" y="2079625"/>
            <a:ext cx="94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HTTP</a:t>
            </a:r>
          </a:p>
        </p:txBody>
      </p:sp>
      <p:sp>
        <p:nvSpPr>
          <p:cNvPr id="58377" name="Text Box 8"/>
          <p:cNvSpPr txBox="1">
            <a:spLocks noChangeArrowheads="1"/>
          </p:cNvSpPr>
          <p:nvPr/>
        </p:nvSpPr>
        <p:spPr bwMode="auto">
          <a:xfrm>
            <a:off x="2062163" y="5702300"/>
            <a:ext cx="1166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SONET</a:t>
            </a:r>
          </a:p>
        </p:txBody>
      </p:sp>
      <p:sp>
        <p:nvSpPr>
          <p:cNvPr id="58378" name="Text Box 9"/>
          <p:cNvSpPr txBox="1">
            <a:spLocks noChangeArrowheads="1"/>
          </p:cNvSpPr>
          <p:nvPr/>
        </p:nvSpPr>
        <p:spPr bwMode="auto">
          <a:xfrm>
            <a:off x="5476875" y="57023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ATM</a:t>
            </a:r>
          </a:p>
        </p:txBody>
      </p:sp>
      <p:sp>
        <p:nvSpPr>
          <p:cNvPr id="58379" name="Text Box 10"/>
          <p:cNvSpPr txBox="1">
            <a:spLocks noChangeArrowheads="1"/>
          </p:cNvSpPr>
          <p:nvPr/>
        </p:nvSpPr>
        <p:spPr bwMode="auto">
          <a:xfrm>
            <a:off x="3778250" y="5676900"/>
            <a:ext cx="121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Ethernet</a:t>
            </a:r>
          </a:p>
        </p:txBody>
      </p:sp>
      <p:sp>
        <p:nvSpPr>
          <p:cNvPr id="58380" name="Rectangle 11"/>
          <p:cNvSpPr>
            <a:spLocks noChangeArrowheads="1"/>
          </p:cNvSpPr>
          <p:nvPr/>
        </p:nvSpPr>
        <p:spPr bwMode="auto">
          <a:xfrm>
            <a:off x="715963" y="2032000"/>
            <a:ext cx="1079500" cy="509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Rectangle 12"/>
          <p:cNvSpPr>
            <a:spLocks noChangeArrowheads="1"/>
          </p:cNvSpPr>
          <p:nvPr/>
        </p:nvSpPr>
        <p:spPr bwMode="auto">
          <a:xfrm>
            <a:off x="2011363" y="2032000"/>
            <a:ext cx="1295400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Rectangle 14"/>
          <p:cNvSpPr>
            <a:spLocks noChangeArrowheads="1"/>
          </p:cNvSpPr>
          <p:nvPr/>
        </p:nvSpPr>
        <p:spPr bwMode="auto">
          <a:xfrm>
            <a:off x="3006725" y="4686300"/>
            <a:ext cx="3222626" cy="469900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Rectangle 15"/>
          <p:cNvSpPr>
            <a:spLocks noChangeArrowheads="1"/>
          </p:cNvSpPr>
          <p:nvPr/>
        </p:nvSpPr>
        <p:spPr bwMode="auto">
          <a:xfrm>
            <a:off x="5308600" y="3187700"/>
            <a:ext cx="2755900" cy="78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Text Box 16"/>
          <p:cNvSpPr txBox="1">
            <a:spLocks noChangeArrowheads="1"/>
          </p:cNvSpPr>
          <p:nvPr/>
        </p:nvSpPr>
        <p:spPr bwMode="auto">
          <a:xfrm>
            <a:off x="7508875" y="2081213"/>
            <a:ext cx="74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RTP</a:t>
            </a:r>
          </a:p>
        </p:txBody>
      </p:sp>
      <p:sp>
        <p:nvSpPr>
          <p:cNvPr id="58386" name="Text Box 17"/>
          <p:cNvSpPr txBox="1">
            <a:spLocks noChangeArrowheads="1"/>
          </p:cNvSpPr>
          <p:nvPr/>
        </p:nvSpPr>
        <p:spPr bwMode="auto">
          <a:xfrm>
            <a:off x="5435600" y="20812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DNS</a:t>
            </a:r>
          </a:p>
        </p:txBody>
      </p:sp>
      <p:sp>
        <p:nvSpPr>
          <p:cNvPr id="58387" name="Rectangle 18"/>
          <p:cNvSpPr>
            <a:spLocks noChangeArrowheads="1"/>
          </p:cNvSpPr>
          <p:nvPr/>
        </p:nvSpPr>
        <p:spPr bwMode="auto">
          <a:xfrm>
            <a:off x="5233988" y="2035175"/>
            <a:ext cx="1220787" cy="55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8" name="Rectangle 19"/>
          <p:cNvSpPr>
            <a:spLocks noChangeArrowheads="1"/>
          </p:cNvSpPr>
          <p:nvPr/>
        </p:nvSpPr>
        <p:spPr bwMode="auto">
          <a:xfrm>
            <a:off x="7280275" y="2035175"/>
            <a:ext cx="1076325" cy="520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9" name="Rectangle 20"/>
          <p:cNvSpPr>
            <a:spLocks noChangeArrowheads="1"/>
          </p:cNvSpPr>
          <p:nvPr/>
        </p:nvSpPr>
        <p:spPr bwMode="auto">
          <a:xfrm>
            <a:off x="2006600" y="5702300"/>
            <a:ext cx="12700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0" name="Rectangle 21"/>
          <p:cNvSpPr>
            <a:spLocks noChangeArrowheads="1"/>
          </p:cNvSpPr>
          <p:nvPr/>
        </p:nvSpPr>
        <p:spPr bwMode="auto">
          <a:xfrm>
            <a:off x="3759200" y="5689600"/>
            <a:ext cx="12700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1" name="Rectangle 22"/>
          <p:cNvSpPr>
            <a:spLocks noChangeArrowheads="1"/>
          </p:cNvSpPr>
          <p:nvPr/>
        </p:nvSpPr>
        <p:spPr bwMode="auto">
          <a:xfrm>
            <a:off x="5422900" y="5676900"/>
            <a:ext cx="10033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2" name="Line 23"/>
          <p:cNvSpPr>
            <a:spLocks noChangeShapeType="1"/>
          </p:cNvSpPr>
          <p:nvPr/>
        </p:nvSpPr>
        <p:spPr bwMode="auto">
          <a:xfrm>
            <a:off x="1271588" y="2552700"/>
            <a:ext cx="1077912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3" name="Line 24"/>
          <p:cNvSpPr>
            <a:spLocks noChangeShapeType="1"/>
          </p:cNvSpPr>
          <p:nvPr/>
        </p:nvSpPr>
        <p:spPr bwMode="auto">
          <a:xfrm>
            <a:off x="2728913" y="2528888"/>
            <a:ext cx="1587" cy="684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4" name="Line 25"/>
          <p:cNvSpPr>
            <a:spLocks noChangeShapeType="1"/>
          </p:cNvSpPr>
          <p:nvPr/>
        </p:nvSpPr>
        <p:spPr bwMode="auto">
          <a:xfrm>
            <a:off x="5873750" y="2590800"/>
            <a:ext cx="62865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5" name="Line 26"/>
          <p:cNvSpPr>
            <a:spLocks noChangeShapeType="1"/>
          </p:cNvSpPr>
          <p:nvPr/>
        </p:nvSpPr>
        <p:spPr bwMode="auto">
          <a:xfrm flipH="1">
            <a:off x="7226300" y="2533650"/>
            <a:ext cx="649288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6" name="Line 27"/>
          <p:cNvSpPr>
            <a:spLocks noChangeShapeType="1"/>
          </p:cNvSpPr>
          <p:nvPr/>
        </p:nvSpPr>
        <p:spPr bwMode="auto">
          <a:xfrm>
            <a:off x="2628900" y="3962400"/>
            <a:ext cx="162560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7" name="Line 28"/>
          <p:cNvSpPr>
            <a:spLocks noChangeShapeType="1"/>
          </p:cNvSpPr>
          <p:nvPr/>
        </p:nvSpPr>
        <p:spPr bwMode="auto">
          <a:xfrm flipH="1">
            <a:off x="4876800" y="3975100"/>
            <a:ext cx="1917700" cy="71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8" name="Line 29"/>
          <p:cNvSpPr>
            <a:spLocks noChangeShapeType="1"/>
          </p:cNvSpPr>
          <p:nvPr/>
        </p:nvSpPr>
        <p:spPr bwMode="auto">
          <a:xfrm flipH="1">
            <a:off x="2654300" y="5156200"/>
            <a:ext cx="1600200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99" name="Line 30"/>
          <p:cNvSpPr>
            <a:spLocks noChangeShapeType="1"/>
          </p:cNvSpPr>
          <p:nvPr/>
        </p:nvSpPr>
        <p:spPr bwMode="auto">
          <a:xfrm>
            <a:off x="4495800" y="5156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400" name="Line 31"/>
          <p:cNvSpPr>
            <a:spLocks noChangeShapeType="1"/>
          </p:cNvSpPr>
          <p:nvPr/>
        </p:nvSpPr>
        <p:spPr bwMode="auto">
          <a:xfrm>
            <a:off x="4902200" y="5156200"/>
            <a:ext cx="1054100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401" name="Rectangle 32"/>
          <p:cNvSpPr>
            <a:spLocks noChangeArrowheads="1"/>
          </p:cNvSpPr>
          <p:nvPr/>
        </p:nvSpPr>
        <p:spPr bwMode="auto">
          <a:xfrm>
            <a:off x="3511550" y="2046288"/>
            <a:ext cx="1112838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402" name="Text Box 33"/>
          <p:cNvSpPr txBox="1">
            <a:spLocks noChangeArrowheads="1"/>
          </p:cNvSpPr>
          <p:nvPr/>
        </p:nvSpPr>
        <p:spPr bwMode="auto">
          <a:xfrm>
            <a:off x="3697288" y="2085975"/>
            <a:ext cx="709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r>
              <a:rPr lang="en-US" sz="2400" b="0">
                <a:latin typeface="Times New Roman" charset="0"/>
              </a:rPr>
              <a:t>FTP</a:t>
            </a:r>
          </a:p>
        </p:txBody>
      </p:sp>
      <p:sp>
        <p:nvSpPr>
          <p:cNvPr id="58403" name="Line 34"/>
          <p:cNvSpPr>
            <a:spLocks noChangeShapeType="1"/>
          </p:cNvSpPr>
          <p:nvPr/>
        </p:nvSpPr>
        <p:spPr bwMode="auto">
          <a:xfrm flipH="1">
            <a:off x="3276600" y="2576513"/>
            <a:ext cx="889000" cy="66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14"/>
          <p:cNvSpPr>
            <a:spLocks noChangeArrowheads="1"/>
          </p:cNvSpPr>
          <p:nvPr/>
        </p:nvSpPr>
        <p:spPr bwMode="auto">
          <a:xfrm>
            <a:off x="1017587" y="3255686"/>
            <a:ext cx="3222626" cy="706713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68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381000"/>
            <a:ext cx="7453312" cy="752475"/>
          </a:xfrm>
          <a:noFill/>
        </p:spPr>
        <p:txBody>
          <a:bodyPr lIns="90452" tIns="44434" rIns="90452" bIns="44434" anchor="b"/>
          <a:lstStyle/>
          <a:p>
            <a:pPr eaLnBrk="1" hangingPunct="1"/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O Modelo dos protocolos Internet</a:t>
            </a:r>
            <a:endParaRPr lang="pt-PT" sz="36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58" name="Text Box 20"/>
          <p:cNvSpPr txBox="1">
            <a:spLocks noChangeArrowheads="1"/>
          </p:cNvSpPr>
          <p:nvPr/>
        </p:nvSpPr>
        <p:spPr bwMode="auto">
          <a:xfrm>
            <a:off x="1714500" y="5875279"/>
            <a:ext cx="601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12813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12813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12813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sz="2800" u="none" dirty="0">
                <a:latin typeface="Arial" charset="0"/>
              </a:rPr>
              <a:t>O gargalo facilita a </a:t>
            </a:r>
            <a:r>
              <a:rPr lang="pt-PT" sz="2800" u="none" dirty="0" smtClean="0">
                <a:latin typeface="Arial" charset="0"/>
              </a:rPr>
              <a:t>interoperação</a:t>
            </a:r>
            <a:endParaRPr lang="pt-PT" sz="2800" u="none" dirty="0">
              <a:latin typeface="Arial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3400" y="1679575"/>
            <a:ext cx="8077200" cy="3812700"/>
            <a:chOff x="533400" y="1679575"/>
            <a:chExt cx="8077200" cy="3812700"/>
          </a:xfrm>
        </p:grpSpPr>
        <p:sp>
          <p:nvSpPr>
            <p:cNvPr id="694274" name="Rectangle 2"/>
            <p:cNvSpPr>
              <a:spLocks noChangeArrowheads="1"/>
            </p:cNvSpPr>
            <p:nvPr/>
          </p:nvSpPr>
          <p:spPr bwMode="auto">
            <a:xfrm>
              <a:off x="533400" y="1679575"/>
              <a:ext cx="8077200" cy="3810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sp>
          <p:nvSpPr>
            <p:cNvPr id="35844" name="Line 4"/>
            <p:cNvSpPr>
              <a:spLocks noChangeShapeType="1"/>
            </p:cNvSpPr>
            <p:nvPr/>
          </p:nvSpPr>
          <p:spPr bwMode="auto">
            <a:xfrm>
              <a:off x="2971800" y="3736975"/>
              <a:ext cx="2819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5" name="Arc 5"/>
            <p:cNvSpPr>
              <a:spLocks/>
            </p:cNvSpPr>
            <p:nvPr/>
          </p:nvSpPr>
          <p:spPr bwMode="auto">
            <a:xfrm>
              <a:off x="6553200" y="3694113"/>
              <a:ext cx="1181100" cy="13462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solidFill>
              <a:srgbClr val="FF6600"/>
            </a:solidFill>
            <a:ln w="76200" cap="rnd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6" name="Arc 6"/>
            <p:cNvSpPr>
              <a:spLocks/>
            </p:cNvSpPr>
            <p:nvPr/>
          </p:nvSpPr>
          <p:spPr bwMode="auto">
            <a:xfrm>
              <a:off x="5373688" y="3694113"/>
              <a:ext cx="1181100" cy="1346200"/>
            </a:xfrm>
            <a:custGeom>
              <a:avLst/>
              <a:gdLst>
                <a:gd name="T0" fmla="*/ 0 w 21600"/>
                <a:gd name="T1" fmla="*/ 2147483647 h 21600"/>
                <a:gd name="T2" fmla="*/ 2147483647 w 21600"/>
                <a:gd name="T3" fmla="*/ 0 h 21600"/>
                <a:gd name="T4" fmla="*/ 2147483647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81"/>
                    <a:pt x="9652" y="16"/>
                    <a:pt x="21571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81"/>
                    <a:pt x="9652" y="16"/>
                    <a:pt x="21571" y="0"/>
                  </a:cubicBezTo>
                  <a:lnTo>
                    <a:pt x="21600" y="21600"/>
                  </a:lnTo>
                  <a:lnTo>
                    <a:pt x="-1" y="21599"/>
                  </a:lnTo>
                  <a:close/>
                </a:path>
              </a:pathLst>
            </a:custGeom>
            <a:solidFill>
              <a:srgbClr val="FF6600"/>
            </a:solidFill>
            <a:ln w="76200" cap="rnd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7" name="Arc 7"/>
            <p:cNvSpPr>
              <a:spLocks/>
            </p:cNvSpPr>
            <p:nvPr/>
          </p:nvSpPr>
          <p:spPr bwMode="auto">
            <a:xfrm rot="10800000">
              <a:off x="6543675" y="1908175"/>
              <a:ext cx="1230313" cy="1677988"/>
            </a:xfrm>
            <a:custGeom>
              <a:avLst/>
              <a:gdLst>
                <a:gd name="T0" fmla="*/ 0 w 21600"/>
                <a:gd name="T1" fmla="*/ 2147483647 h 21600"/>
                <a:gd name="T2" fmla="*/ 2147483647 w 21600"/>
                <a:gd name="T3" fmla="*/ 0 h 21600"/>
                <a:gd name="T4" fmla="*/ 2147483647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81"/>
                    <a:pt x="9652" y="16"/>
                    <a:pt x="21571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81"/>
                    <a:pt x="9652" y="16"/>
                    <a:pt x="21571" y="0"/>
                  </a:cubicBezTo>
                  <a:lnTo>
                    <a:pt x="21600" y="21600"/>
                  </a:lnTo>
                  <a:lnTo>
                    <a:pt x="-1" y="21599"/>
                  </a:lnTo>
                  <a:close/>
                </a:path>
              </a:pathLst>
            </a:custGeom>
            <a:solidFill>
              <a:srgbClr val="FF6600"/>
            </a:solidFill>
            <a:ln w="76200" cap="rnd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8" name="Arc 8"/>
            <p:cNvSpPr>
              <a:spLocks/>
            </p:cNvSpPr>
            <p:nvPr/>
          </p:nvSpPr>
          <p:spPr bwMode="auto">
            <a:xfrm rot="10800000">
              <a:off x="5334000" y="1908175"/>
              <a:ext cx="1209675" cy="167798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solidFill>
              <a:srgbClr val="FF6600"/>
            </a:solidFill>
            <a:ln w="76200" cap="rnd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9" name="Line 9"/>
            <p:cNvSpPr>
              <a:spLocks noChangeShapeType="1"/>
            </p:cNvSpPr>
            <p:nvPr/>
          </p:nvSpPr>
          <p:spPr bwMode="auto">
            <a:xfrm flipV="1">
              <a:off x="5326063" y="1908175"/>
              <a:ext cx="2435225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Line 10"/>
            <p:cNvSpPr>
              <a:spLocks noChangeShapeType="1"/>
            </p:cNvSpPr>
            <p:nvPr/>
          </p:nvSpPr>
          <p:spPr bwMode="auto">
            <a:xfrm flipV="1">
              <a:off x="5326063" y="5027613"/>
              <a:ext cx="2359025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Rectangle 11"/>
            <p:cNvSpPr>
              <a:spLocks noChangeArrowheads="1"/>
            </p:cNvSpPr>
            <p:nvPr/>
          </p:nvSpPr>
          <p:spPr bwMode="auto">
            <a:xfrm>
              <a:off x="6400800" y="3511550"/>
              <a:ext cx="304800" cy="2174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u="none"/>
            </a:p>
          </p:txBody>
        </p:sp>
        <p:grpSp>
          <p:nvGrpSpPr>
            <p:cNvPr id="35852" name="Group 12"/>
            <p:cNvGrpSpPr>
              <a:grpSpLocks/>
            </p:cNvGrpSpPr>
            <p:nvPr/>
          </p:nvGrpSpPr>
          <p:grpSpPr bwMode="auto">
            <a:xfrm>
              <a:off x="5935663" y="2746375"/>
              <a:ext cx="1247775" cy="365125"/>
              <a:chOff x="3739" y="2290"/>
              <a:chExt cx="786" cy="240"/>
            </a:xfrm>
          </p:grpSpPr>
          <p:sp>
            <p:nvSpPr>
              <p:cNvPr id="35880" name="Rectangle 13"/>
              <p:cNvSpPr>
                <a:spLocks noChangeArrowheads="1"/>
              </p:cNvSpPr>
              <p:nvPr/>
            </p:nvSpPr>
            <p:spPr bwMode="auto">
              <a:xfrm>
                <a:off x="3739" y="2290"/>
                <a:ext cx="418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43" tIns="44430" rIns="90443" bIns="44430">
                <a:spAutoFit/>
              </a:bodyPr>
              <a:lstStyle/>
              <a:p>
                <a:r>
                  <a:rPr lang="en-US" sz="1800" u="none">
                    <a:latin typeface="Arial" charset="0"/>
                  </a:rPr>
                  <a:t>UDP</a:t>
                </a:r>
              </a:p>
            </p:txBody>
          </p:sp>
          <p:sp>
            <p:nvSpPr>
              <p:cNvPr id="35881" name="Rectangle 14"/>
              <p:cNvSpPr>
                <a:spLocks noChangeArrowheads="1"/>
              </p:cNvSpPr>
              <p:nvPr/>
            </p:nvSpPr>
            <p:spPr bwMode="auto">
              <a:xfrm>
                <a:off x="4123" y="2290"/>
                <a:ext cx="40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43" tIns="44430" rIns="90443" bIns="44430">
                <a:spAutoFit/>
              </a:bodyPr>
              <a:lstStyle/>
              <a:p>
                <a:r>
                  <a:rPr lang="en-US" sz="1800" u="none">
                    <a:latin typeface="Arial" charset="0"/>
                  </a:rPr>
                  <a:t>TCP</a:t>
                </a:r>
              </a:p>
            </p:txBody>
          </p:sp>
        </p:grpSp>
        <p:sp>
          <p:nvSpPr>
            <p:cNvPr id="35853" name="Rectangle 15"/>
            <p:cNvSpPr>
              <a:spLocks noChangeArrowheads="1"/>
            </p:cNvSpPr>
            <p:nvPr/>
          </p:nvSpPr>
          <p:spPr bwMode="auto">
            <a:xfrm>
              <a:off x="5954713" y="4071938"/>
              <a:ext cx="1157287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52" tIns="44434" rIns="90452" bIns="44434">
              <a:spAutoFit/>
            </a:bodyPr>
            <a:lstStyle/>
            <a:p>
              <a:r>
                <a:rPr lang="en-US" sz="1800" u="none">
                  <a:latin typeface="Arial" charset="0"/>
                </a:rPr>
                <a:t>Data Link</a:t>
              </a:r>
            </a:p>
          </p:txBody>
        </p:sp>
        <p:sp>
          <p:nvSpPr>
            <p:cNvPr id="35854" name="Rectangle 16"/>
            <p:cNvSpPr>
              <a:spLocks noChangeArrowheads="1"/>
            </p:cNvSpPr>
            <p:nvPr/>
          </p:nvSpPr>
          <p:spPr bwMode="auto">
            <a:xfrm>
              <a:off x="6005513" y="4506913"/>
              <a:ext cx="1042987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52" tIns="44434" rIns="90452" bIns="44434">
              <a:spAutoFit/>
            </a:bodyPr>
            <a:lstStyle/>
            <a:p>
              <a:r>
                <a:rPr lang="en-US" sz="1800" u="none">
                  <a:latin typeface="Arial" charset="0"/>
                </a:rPr>
                <a:t>Physical</a:t>
              </a:r>
            </a:p>
          </p:txBody>
        </p:sp>
        <p:sp>
          <p:nvSpPr>
            <p:cNvPr id="35855" name="Rectangle 17"/>
            <p:cNvSpPr>
              <a:spLocks noChangeArrowheads="1"/>
            </p:cNvSpPr>
            <p:nvPr/>
          </p:nvSpPr>
          <p:spPr bwMode="auto">
            <a:xfrm>
              <a:off x="5783263" y="2109788"/>
              <a:ext cx="1439862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52" tIns="44434" rIns="90452" bIns="44434">
              <a:spAutoFit/>
            </a:bodyPr>
            <a:lstStyle/>
            <a:p>
              <a:r>
                <a:rPr lang="en-US" sz="1800" u="none">
                  <a:latin typeface="Arial" charset="0"/>
                </a:rPr>
                <a:t>Applications</a:t>
              </a:r>
            </a:p>
          </p:txBody>
        </p:sp>
        <p:sp>
          <p:nvSpPr>
            <p:cNvPr id="35856" name="Text Box 18"/>
            <p:cNvSpPr txBox="1">
              <a:spLocks noChangeArrowheads="1"/>
            </p:cNvSpPr>
            <p:nvPr/>
          </p:nvSpPr>
          <p:spPr bwMode="auto">
            <a:xfrm>
              <a:off x="5086350" y="5030788"/>
              <a:ext cx="3486453" cy="46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267" tIns="45632" rIns="91267" bIns="45632">
              <a:spAutoFit/>
            </a:bodyPr>
            <a:lstStyle>
              <a:lvl1pPr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 dirty="0" smtClean="0">
                  <a:latin typeface="Arial" charset="0"/>
                </a:rPr>
                <a:t>O </a:t>
              </a:r>
              <a:r>
                <a:rPr lang="en-US" u="none" dirty="0" err="1" smtClean="0">
                  <a:latin typeface="Arial" charset="0"/>
                </a:rPr>
                <a:t>Modelo</a:t>
              </a:r>
              <a:r>
                <a:rPr lang="en-US" u="none" dirty="0" smtClean="0">
                  <a:latin typeface="Arial" charset="0"/>
                </a:rPr>
                <a:t> da </a:t>
              </a:r>
              <a:r>
                <a:rPr lang="en-US" u="none" dirty="0" err="1" smtClean="0">
                  <a:latin typeface="Arial" charset="0"/>
                </a:rPr>
                <a:t>Ampulheta</a:t>
              </a:r>
              <a:endParaRPr lang="en-US" u="none" dirty="0">
                <a:latin typeface="Arial" charset="0"/>
              </a:endParaRPr>
            </a:p>
          </p:txBody>
        </p:sp>
        <p:sp>
          <p:nvSpPr>
            <p:cNvPr id="35857" name="Text Box 19"/>
            <p:cNvSpPr txBox="1">
              <a:spLocks noChangeArrowheads="1"/>
            </p:cNvSpPr>
            <p:nvPr/>
          </p:nvSpPr>
          <p:spPr bwMode="auto">
            <a:xfrm>
              <a:off x="3810000" y="3279775"/>
              <a:ext cx="1597025" cy="52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267" tIns="45632" rIns="91267" bIns="45632">
              <a:spAutoFit/>
            </a:bodyPr>
            <a:lstStyle>
              <a:lvl1pPr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defTabSz="912813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u="none" dirty="0" err="1" smtClean="0">
                  <a:latin typeface="Arial" charset="0"/>
                </a:rPr>
                <a:t>Gargalo</a:t>
              </a:r>
              <a:endParaRPr lang="en-US" sz="2800" u="none" dirty="0">
                <a:latin typeface="Arial" charset="0"/>
              </a:endParaRPr>
            </a:p>
          </p:txBody>
        </p:sp>
        <p:sp>
          <p:nvSpPr>
            <p:cNvPr id="35859" name="Rectangle 21"/>
            <p:cNvSpPr>
              <a:spLocks noChangeArrowheads="1"/>
            </p:cNvSpPr>
            <p:nvPr/>
          </p:nvSpPr>
          <p:spPr bwMode="auto">
            <a:xfrm>
              <a:off x="914400" y="2136775"/>
              <a:ext cx="685800" cy="381000"/>
            </a:xfrm>
            <a:prstGeom prst="rect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chemeClr val="bg1"/>
                  </a:solidFill>
                  <a:latin typeface="Arial" charset="0"/>
                </a:rPr>
                <a:t>FTP</a:t>
              </a:r>
            </a:p>
          </p:txBody>
        </p:sp>
        <p:sp>
          <p:nvSpPr>
            <p:cNvPr id="35860" name="Rectangle 22"/>
            <p:cNvSpPr>
              <a:spLocks noChangeArrowheads="1"/>
            </p:cNvSpPr>
            <p:nvPr/>
          </p:nvSpPr>
          <p:spPr bwMode="auto">
            <a:xfrm>
              <a:off x="1752600" y="21367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rgbClr val="000000"/>
                  </a:solidFill>
                  <a:latin typeface="Arial" charset="0"/>
                </a:rPr>
                <a:t>HTTP</a:t>
              </a:r>
            </a:p>
          </p:txBody>
        </p:sp>
        <p:sp>
          <p:nvSpPr>
            <p:cNvPr id="35861" name="Rectangle 23"/>
            <p:cNvSpPr>
              <a:spLocks noChangeArrowheads="1"/>
            </p:cNvSpPr>
            <p:nvPr/>
          </p:nvSpPr>
          <p:spPr bwMode="auto">
            <a:xfrm>
              <a:off x="3429000" y="21367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rgbClr val="000000"/>
                  </a:solidFill>
                  <a:latin typeface="Arial" charset="0"/>
                </a:rPr>
                <a:t>TFTP</a:t>
              </a:r>
            </a:p>
          </p:txBody>
        </p:sp>
        <p:sp>
          <p:nvSpPr>
            <p:cNvPr id="35862" name="Rectangle 24"/>
            <p:cNvSpPr>
              <a:spLocks noChangeArrowheads="1"/>
            </p:cNvSpPr>
            <p:nvPr/>
          </p:nvSpPr>
          <p:spPr bwMode="auto">
            <a:xfrm>
              <a:off x="2590800" y="21367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rgbClr val="000000"/>
                  </a:solidFill>
                  <a:latin typeface="Arial" charset="0"/>
                </a:rPr>
                <a:t>NV</a:t>
              </a:r>
            </a:p>
          </p:txBody>
        </p:sp>
        <p:sp>
          <p:nvSpPr>
            <p:cNvPr id="35863" name="Rectangle 25"/>
            <p:cNvSpPr>
              <a:spLocks noChangeArrowheads="1"/>
            </p:cNvSpPr>
            <p:nvPr/>
          </p:nvSpPr>
          <p:spPr bwMode="auto">
            <a:xfrm>
              <a:off x="1295400" y="2822575"/>
              <a:ext cx="685800" cy="3810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chemeClr val="bg1"/>
                  </a:solidFill>
                  <a:latin typeface="Arial" charset="0"/>
                </a:rPr>
                <a:t>TCP</a:t>
              </a:r>
            </a:p>
          </p:txBody>
        </p:sp>
        <p:sp>
          <p:nvSpPr>
            <p:cNvPr id="35864" name="Rectangle 26"/>
            <p:cNvSpPr>
              <a:spLocks noChangeArrowheads="1"/>
            </p:cNvSpPr>
            <p:nvPr/>
          </p:nvSpPr>
          <p:spPr bwMode="auto">
            <a:xfrm>
              <a:off x="3048000" y="28225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rgbClr val="000000"/>
                  </a:solidFill>
                  <a:latin typeface="Arial" charset="0"/>
                </a:rPr>
                <a:t>UDP</a:t>
              </a:r>
            </a:p>
          </p:txBody>
        </p:sp>
        <p:sp>
          <p:nvSpPr>
            <p:cNvPr id="35865" name="Rectangle 27"/>
            <p:cNvSpPr>
              <a:spLocks noChangeArrowheads="1"/>
            </p:cNvSpPr>
            <p:nvPr/>
          </p:nvSpPr>
          <p:spPr bwMode="auto">
            <a:xfrm>
              <a:off x="2209800" y="3584575"/>
              <a:ext cx="6858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chemeClr val="bg1"/>
                  </a:solidFill>
                  <a:latin typeface="Arial" charset="0"/>
                </a:rPr>
                <a:t>IP</a:t>
              </a:r>
            </a:p>
          </p:txBody>
        </p:sp>
        <p:sp>
          <p:nvSpPr>
            <p:cNvPr id="35866" name="Rectangle 28"/>
            <p:cNvSpPr>
              <a:spLocks noChangeArrowheads="1"/>
            </p:cNvSpPr>
            <p:nvPr/>
          </p:nvSpPr>
          <p:spPr bwMode="auto">
            <a:xfrm>
              <a:off x="838200" y="4346575"/>
              <a:ext cx="685800" cy="38100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chemeClr val="bg1"/>
                  </a:solidFill>
                  <a:latin typeface="Arial" charset="0"/>
                </a:rPr>
                <a:t>NET</a:t>
              </a:r>
              <a:r>
                <a:rPr lang="en-US" sz="1600" u="none" baseline="-25000">
                  <a:solidFill>
                    <a:schemeClr val="bg1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5867" name="Rectangle 29"/>
            <p:cNvSpPr>
              <a:spLocks noChangeArrowheads="1"/>
            </p:cNvSpPr>
            <p:nvPr/>
          </p:nvSpPr>
          <p:spPr bwMode="auto">
            <a:xfrm>
              <a:off x="1981200" y="43465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rgbClr val="000000"/>
                  </a:solidFill>
                  <a:latin typeface="Arial" charset="0"/>
                </a:rPr>
                <a:t>NET</a:t>
              </a:r>
              <a:r>
                <a:rPr lang="en-US" sz="1600" u="none" baseline="-2500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5868" name="Rectangle 30"/>
            <p:cNvSpPr>
              <a:spLocks noChangeArrowheads="1"/>
            </p:cNvSpPr>
            <p:nvPr/>
          </p:nvSpPr>
          <p:spPr bwMode="auto">
            <a:xfrm>
              <a:off x="3581400" y="43465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rgbClr val="000000"/>
                  </a:solidFill>
                  <a:latin typeface="Arial" charset="0"/>
                </a:rPr>
                <a:t>NET</a:t>
              </a:r>
              <a:r>
                <a:rPr lang="en-US" sz="1600" u="none" baseline="-25000">
                  <a:solidFill>
                    <a:srgbClr val="00000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5869" name="Rectangle 31"/>
            <p:cNvSpPr>
              <a:spLocks noChangeArrowheads="1"/>
            </p:cNvSpPr>
            <p:nvPr/>
          </p:nvSpPr>
          <p:spPr bwMode="auto">
            <a:xfrm>
              <a:off x="2743200" y="4346575"/>
              <a:ext cx="685800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0" tIns="45712" rIns="91420" bIns="45712" anchor="ctr"/>
            <a:lstStyle/>
            <a:p>
              <a:r>
                <a:rPr lang="en-US" sz="1600" u="none">
                  <a:solidFill>
                    <a:srgbClr val="000000"/>
                  </a:solidFill>
                  <a:latin typeface="Arial" charset="0"/>
                </a:rPr>
                <a:t>…</a:t>
              </a:r>
              <a:endParaRPr lang="en-US" sz="1600" u="none" baseline="-2500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35870" name="AutoShape 32"/>
            <p:cNvCxnSpPr>
              <a:cxnSpLocks noChangeShapeType="1"/>
              <a:stCxn id="35859" idx="2"/>
              <a:endCxn id="35863" idx="0"/>
            </p:cNvCxnSpPr>
            <p:nvPr/>
          </p:nvCxnSpPr>
          <p:spPr bwMode="auto">
            <a:xfrm>
              <a:off x="1257300" y="2517775"/>
              <a:ext cx="38100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1" name="AutoShape 33"/>
            <p:cNvCxnSpPr>
              <a:cxnSpLocks noChangeShapeType="1"/>
              <a:endCxn id="35863" idx="0"/>
            </p:cNvCxnSpPr>
            <p:nvPr/>
          </p:nvCxnSpPr>
          <p:spPr bwMode="auto">
            <a:xfrm flipH="1">
              <a:off x="1638300" y="2517775"/>
              <a:ext cx="41910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2" name="AutoShape 34"/>
            <p:cNvCxnSpPr>
              <a:cxnSpLocks noChangeShapeType="1"/>
              <a:stCxn id="35862" idx="2"/>
            </p:cNvCxnSpPr>
            <p:nvPr/>
          </p:nvCxnSpPr>
          <p:spPr bwMode="auto">
            <a:xfrm>
              <a:off x="2933700" y="2517775"/>
              <a:ext cx="41910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3" name="AutoShape 35"/>
            <p:cNvCxnSpPr>
              <a:cxnSpLocks noChangeShapeType="1"/>
              <a:stCxn id="35861" idx="2"/>
            </p:cNvCxnSpPr>
            <p:nvPr/>
          </p:nvCxnSpPr>
          <p:spPr bwMode="auto">
            <a:xfrm flipH="1">
              <a:off x="3352800" y="2517775"/>
              <a:ext cx="41910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4" name="AutoShape 36"/>
            <p:cNvCxnSpPr>
              <a:cxnSpLocks noChangeShapeType="1"/>
              <a:stCxn id="35863" idx="2"/>
              <a:endCxn id="35865" idx="0"/>
            </p:cNvCxnSpPr>
            <p:nvPr/>
          </p:nvCxnSpPr>
          <p:spPr bwMode="auto">
            <a:xfrm>
              <a:off x="1638300" y="3203575"/>
              <a:ext cx="9144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5" name="AutoShape 37"/>
            <p:cNvCxnSpPr>
              <a:cxnSpLocks noChangeShapeType="1"/>
              <a:stCxn id="35864" idx="2"/>
              <a:endCxn id="35865" idx="0"/>
            </p:cNvCxnSpPr>
            <p:nvPr/>
          </p:nvCxnSpPr>
          <p:spPr bwMode="auto">
            <a:xfrm flipH="1">
              <a:off x="2552700" y="3203575"/>
              <a:ext cx="8382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6" name="AutoShape 38"/>
            <p:cNvCxnSpPr>
              <a:cxnSpLocks noChangeShapeType="1"/>
              <a:stCxn id="35865" idx="2"/>
              <a:endCxn id="35868" idx="0"/>
            </p:cNvCxnSpPr>
            <p:nvPr/>
          </p:nvCxnSpPr>
          <p:spPr bwMode="auto">
            <a:xfrm>
              <a:off x="2552700" y="3965575"/>
              <a:ext cx="13716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7" name="AutoShape 39"/>
            <p:cNvCxnSpPr>
              <a:cxnSpLocks noChangeShapeType="1"/>
              <a:stCxn id="35865" idx="2"/>
              <a:endCxn id="35866" idx="0"/>
            </p:cNvCxnSpPr>
            <p:nvPr/>
          </p:nvCxnSpPr>
          <p:spPr bwMode="auto">
            <a:xfrm flipH="1">
              <a:off x="1181100" y="3965575"/>
              <a:ext cx="13716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8" name="AutoShape 40"/>
            <p:cNvCxnSpPr>
              <a:cxnSpLocks noChangeShapeType="1"/>
              <a:stCxn id="35865" idx="2"/>
              <a:endCxn id="35867" idx="0"/>
            </p:cNvCxnSpPr>
            <p:nvPr/>
          </p:nvCxnSpPr>
          <p:spPr bwMode="auto">
            <a:xfrm flipH="1">
              <a:off x="2324100" y="3965575"/>
              <a:ext cx="2286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5879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CD76395D-9434-E14D-8C82-E18D08BB5CFF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24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2727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3EF201C9-33A2-B64F-9D09-E750FC28EC09}" type="slidenum">
              <a:rPr lang="en-US" sz="1400">
                <a:solidFill>
                  <a:srgbClr val="FFFFFF"/>
                </a:solidFill>
              </a:rPr>
              <a:pPr algn="l" eaLnBrk="1" hangingPunct="1"/>
              <a:t>25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41986" name="Rectangle 4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As camadas não têm defeitos?</a:t>
            </a:r>
          </a:p>
        </p:txBody>
      </p:sp>
      <p:sp>
        <p:nvSpPr>
          <p:cNvPr id="8806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A camada N pode duplicar funcionalidades das inferiores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000">
                <a:latin typeface="Tw Cen MT" charset="0"/>
                <a:ea typeface="ＭＳ Ｐゴシック" charset="0"/>
              </a:rPr>
              <a:t>E.g., tratamento de erros e retransmissões</a:t>
            </a:r>
          </a:p>
          <a:p>
            <a:pPr eaLnBrk="1" hangingPunct="1">
              <a:lnSpc>
                <a:spcPct val="90000"/>
              </a:lnSpc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Algumas camadas necessitam de informação de outras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000">
                <a:latin typeface="Tw Cen MT" charset="0"/>
                <a:ea typeface="ＭＳ Ｐゴシック" charset="0"/>
              </a:rPr>
              <a:t>E.g., timestamps, maximum transmission unit size (MTU)</a:t>
            </a:r>
          </a:p>
          <a:p>
            <a:pPr eaLnBrk="1" hangingPunct="1">
              <a:lnSpc>
                <a:spcPct val="90000"/>
              </a:lnSpc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A adesão estrita ao modelo pode ter pior desempenho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000">
                <a:latin typeface="Tw Cen MT" charset="0"/>
                <a:ea typeface="ＭＳ Ｐゴシック" charset="0"/>
              </a:rPr>
              <a:t>E.g., porque se escondem detalhes sobre o que se passa de facto</a:t>
            </a:r>
          </a:p>
          <a:p>
            <a:pPr eaLnBrk="1" hangingPunct="1">
              <a:lnSpc>
                <a:spcPct val="90000"/>
              </a:lnSpc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Algumas camadas não têm uma fronteira bem definida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000">
                <a:latin typeface="Tw Cen MT" charset="0"/>
                <a:ea typeface="ＭＳ Ｐゴシック" charset="0"/>
              </a:rPr>
              <a:t>Existem inter-dependências devido a necessidades de desempenho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000">
                <a:latin typeface="Tw Cen MT" charset="0"/>
                <a:ea typeface="ＭＳ Ｐゴシック" charset="0"/>
              </a:rPr>
              <a:t>Existem dependências que estão normalizadas (header checksums)</a:t>
            </a:r>
          </a:p>
          <a:p>
            <a:pPr eaLnBrk="1" hangingPunct="1">
              <a:lnSpc>
                <a:spcPct val="90000"/>
              </a:lnSpc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Os cabeçalhos podem tornar-se realmente muito grandes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100">
                <a:latin typeface="Tw Cen MT" charset="0"/>
                <a:ea typeface="ＭＳ Ｐゴシック" charset="0"/>
              </a:rPr>
              <a:t>Às vezes maiores que o conteúdo dos pacotes (payload)</a:t>
            </a:r>
          </a:p>
        </p:txBody>
      </p:sp>
      <p:sp>
        <p:nvSpPr>
          <p:cNvPr id="41988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8EFF159F-8CF7-EA41-91F5-C6BA19B717C6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25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451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de uma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rede </a:t>
            </a:r>
            <a:r>
              <a:rPr lang="pt-PT" sz="2000" dirty="0">
                <a:latin typeface="Tw Cen MT" charset="0"/>
                <a:ea typeface="ＭＳ Ｐゴシック" charset="0"/>
              </a:rPr>
              <a:t>/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estrutura </a:t>
            </a:r>
            <a:r>
              <a:rPr lang="pt-PT" sz="2000" dirty="0">
                <a:latin typeface="Tw Cen MT" charset="0"/>
                <a:ea typeface="ＭＳ Ｐゴシック" charset="0"/>
              </a:rPr>
              <a:t>da rede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Internet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Wingdings" charset="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conceitos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de canal,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multiplexagem, comutação de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pacotes – parte 2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alguns  aspectos de desempenho das redes (performance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)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3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Aspectos de segurança numa visão inicial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os conceitos de protocolos e respectivas camadas – parte 5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655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79505614-4827-5345-B02A-33F6ED126BF5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4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de uma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rede </a:t>
            </a:r>
            <a:r>
              <a:rPr lang="pt-PT" sz="2000" dirty="0">
                <a:latin typeface="Tw Cen MT" charset="0"/>
                <a:ea typeface="ＭＳ Ｐゴシック" charset="0"/>
              </a:rPr>
              <a:t>/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estrutura </a:t>
            </a:r>
            <a:r>
              <a:rPr lang="pt-PT" sz="2000" dirty="0">
                <a:latin typeface="Tw Cen MT" charset="0"/>
                <a:ea typeface="ＭＳ Ｐゴシック" charset="0"/>
              </a:rPr>
              <a:t>da rede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Internet – parte 1, corresponde às secções 1.1 e 1.2 do Capítulo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Wingdings" charset="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conceitos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de canal,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multiplexagem, comutação de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pacotes – parte 2 </a:t>
            </a:r>
            <a:r>
              <a:rPr lang="pt-PT" sz="2000" dirty="0">
                <a:latin typeface="Tw Cen MT" charset="0"/>
                <a:ea typeface="ＭＳ Ｐゴシック" charset="0"/>
              </a:rPr>
              <a:t>, corresponde às secções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1.2 </a:t>
            </a:r>
            <a:r>
              <a:rPr lang="pt-PT" sz="2000" dirty="0">
                <a:latin typeface="Tw Cen MT" charset="0"/>
                <a:ea typeface="ＭＳ Ｐゴシック" charset="0"/>
              </a:rPr>
              <a:t>e 1.3 do Capítulo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alguns  aspectos de desempenho das redes (performance)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3,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à secção 1.4 do Capítulo 1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Aspectos de segurança numa visão inicial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4,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à secção 1.6 do Capítulo 1</a:t>
            </a: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Introduzir os conceitos de protocolos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e respectivas camadas – parte 5,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à secção </a:t>
            </a:r>
            <a:r>
              <a:rPr lang="pt-PT" sz="2000" dirty="0">
                <a:latin typeface="Tw Cen MT" charset="0"/>
                <a:ea typeface="ＭＳ Ｐゴシック" charset="0"/>
              </a:rPr>
              <a:t>1.5 do Capítulo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98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Tw Cen MT" charset="0"/>
                <a:ea typeface="ＭＳ Ｐゴシック" charset="0"/>
                <a:cs typeface="ＭＳ Ｐゴシック" charset="0"/>
              </a:rPr>
              <a:t>O que é um protocolo ?</a:t>
            </a: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9163" y="1276350"/>
            <a:ext cx="7355664" cy="685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PT" sz="2400" dirty="0" smtClean="0">
                <a:latin typeface="Tw Cen MT" charset="0"/>
                <a:ea typeface="ＭＳ Ｐゴシック" charset="0"/>
                <a:cs typeface="ＭＳ Ｐゴシック" charset="0"/>
              </a:rPr>
              <a:t>Protocolo humano (social, …) versus protocolos em Redes de Computadores</a:t>
            </a:r>
          </a:p>
          <a:p>
            <a:pPr>
              <a:buFont typeface="Wingdings" charset="0"/>
              <a:buNone/>
            </a:pP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87046" name="Picture 62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286000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7" name="Picture 63" descr="Bo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2357438"/>
            <a:ext cx="676275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8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049" name="Group 105"/>
          <p:cNvGrpSpPr>
            <a:grpSpLocks/>
          </p:cNvGrpSpPr>
          <p:nvPr/>
        </p:nvGrpSpPr>
        <p:grpSpPr bwMode="auto">
          <a:xfrm>
            <a:off x="3679825" y="5094288"/>
            <a:ext cx="815975" cy="457200"/>
            <a:chOff x="2198" y="3221"/>
            <a:chExt cx="514" cy="288"/>
          </a:xfrm>
        </p:grpSpPr>
        <p:sp>
          <p:nvSpPr>
            <p:cNvPr id="87110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11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5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chemeClr val="accent2"/>
                  </a:solidFill>
                  <a:latin typeface="Comic Sans MS" charset="0"/>
                </a:rPr>
                <a:t>time</a:t>
              </a:r>
              <a:endParaRPr lang="en-US"/>
            </a:p>
          </p:txBody>
        </p:sp>
      </p:grpSp>
      <p:sp>
        <p:nvSpPr>
          <p:cNvPr id="87050" name="Slide Number Placeholder 4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29C9CD7F-2BBA-E847-85F2-7D7D107D2AEE}" type="slidenum">
              <a:rPr lang="en-US" sz="1200">
                <a:solidFill>
                  <a:schemeClr val="bg1"/>
                </a:solidFill>
              </a:rPr>
              <a:pPr eaLnBrk="1" hangingPunct="1">
                <a:lnSpc>
                  <a:spcPct val="80000"/>
                </a:lnSpc>
              </a:pPr>
              <a:t>5</a:t>
            </a:fld>
            <a:endParaRPr lang="en-US" sz="1200">
              <a:solidFill>
                <a:schemeClr val="bg1"/>
              </a:solidFill>
            </a:endParaRP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285875" y="2643188"/>
            <a:ext cx="2106613" cy="642937"/>
            <a:chOff x="5379793" y="2194158"/>
            <a:chExt cx="2835545" cy="826626"/>
          </a:xfrm>
        </p:grpSpPr>
        <p:sp>
          <p:nvSpPr>
            <p:cNvPr id="87108" name="Text Box 14"/>
            <p:cNvSpPr txBox="1">
              <a:spLocks noChangeArrowheads="1"/>
            </p:cNvSpPr>
            <p:nvPr/>
          </p:nvSpPr>
          <p:spPr bwMode="auto">
            <a:xfrm>
              <a:off x="5475961" y="2194158"/>
              <a:ext cx="591833" cy="400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000" u="none">
                  <a:solidFill>
                    <a:srgbClr val="FF0000"/>
                  </a:solidFill>
                  <a:latin typeface="Comic Sans MS" charset="0"/>
                </a:rPr>
                <a:t>Olá</a:t>
              </a:r>
              <a:endParaRPr lang="en-US" u="none">
                <a:latin typeface="Times New Roman" charset="0"/>
              </a:endParaRPr>
            </a:p>
          </p:txBody>
        </p:sp>
        <p:sp>
          <p:nvSpPr>
            <p:cNvPr id="87109" name="Line 16"/>
            <p:cNvSpPr>
              <a:spLocks noChangeShapeType="1"/>
            </p:cNvSpPr>
            <p:nvPr/>
          </p:nvSpPr>
          <p:spPr bwMode="auto">
            <a:xfrm>
              <a:off x="5379793" y="2653393"/>
              <a:ext cx="2835545" cy="3673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1214438" y="3403600"/>
            <a:ext cx="2124075" cy="596900"/>
            <a:chOff x="5283622" y="2941185"/>
            <a:chExt cx="2860277" cy="767444"/>
          </a:xfrm>
        </p:grpSpPr>
        <p:sp>
          <p:nvSpPr>
            <p:cNvPr id="87106" name="Line 17"/>
            <p:cNvSpPr>
              <a:spLocks noChangeShapeType="1"/>
            </p:cNvSpPr>
            <p:nvPr/>
          </p:nvSpPr>
          <p:spPr bwMode="auto">
            <a:xfrm flipV="1">
              <a:off x="5283622" y="3418786"/>
              <a:ext cx="2860277" cy="28984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107" name="Text Box 20"/>
            <p:cNvSpPr txBox="1">
              <a:spLocks noChangeArrowheads="1"/>
            </p:cNvSpPr>
            <p:nvPr/>
          </p:nvSpPr>
          <p:spPr bwMode="auto">
            <a:xfrm>
              <a:off x="5436538" y="2941185"/>
              <a:ext cx="20589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000" u="none">
                  <a:solidFill>
                    <a:srgbClr val="FF0000"/>
                  </a:solidFill>
                  <a:latin typeface="Comic Sans MS" charset="0"/>
                </a:rPr>
                <a:t>Olá, tudo bem ?</a:t>
              </a:r>
              <a:endParaRPr lang="en-US" u="none">
                <a:latin typeface="Times New Roman" charset="0"/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1214438" y="4071938"/>
            <a:ext cx="2101850" cy="800100"/>
            <a:chOff x="5313298" y="3567111"/>
            <a:chExt cx="2830604" cy="1030289"/>
          </a:xfrm>
        </p:grpSpPr>
        <p:sp>
          <p:nvSpPr>
            <p:cNvPr id="87102" name="Line 21"/>
            <p:cNvSpPr>
              <a:spLocks noChangeShapeType="1"/>
            </p:cNvSpPr>
            <p:nvPr/>
          </p:nvSpPr>
          <p:spPr bwMode="auto">
            <a:xfrm>
              <a:off x="5313298" y="4022976"/>
              <a:ext cx="2830604" cy="27961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7103" name="Group 29"/>
            <p:cNvGrpSpPr>
              <a:grpSpLocks/>
            </p:cNvGrpSpPr>
            <p:nvPr/>
          </p:nvGrpSpPr>
          <p:grpSpPr bwMode="auto">
            <a:xfrm>
              <a:off x="5519743" y="3567111"/>
              <a:ext cx="1909764" cy="1030289"/>
              <a:chOff x="3269" y="1721"/>
              <a:chExt cx="1203" cy="649"/>
            </a:xfrm>
          </p:grpSpPr>
          <p:sp>
            <p:nvSpPr>
              <p:cNvPr id="87104" name="Rectangle 30"/>
              <p:cNvSpPr>
                <a:spLocks noChangeArrowheads="1"/>
              </p:cNvSpPr>
              <p:nvPr/>
            </p:nvSpPr>
            <p:spPr bwMode="auto">
              <a:xfrm>
                <a:off x="3306" y="2190"/>
                <a:ext cx="906" cy="1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5" name="Text Box 31"/>
              <p:cNvSpPr txBox="1">
                <a:spLocks noChangeArrowheads="1"/>
              </p:cNvSpPr>
              <p:nvPr/>
            </p:nvSpPr>
            <p:spPr bwMode="auto">
              <a:xfrm>
                <a:off x="3269" y="1721"/>
                <a:ext cx="1203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solidFill>
                      <a:srgbClr val="FF0000"/>
                    </a:solidFill>
                    <a:latin typeface="Comic Sans MS" charset="0"/>
                  </a:rPr>
                  <a:t>Que horas são ?</a:t>
                </a:r>
                <a:endParaRPr lang="en-US" sz="2000" u="none">
                  <a:latin typeface="Times New Roman" charset="0"/>
                </a:endParaRPr>
              </a:p>
            </p:txBody>
          </p:sp>
        </p:grp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1209675" y="2495550"/>
            <a:ext cx="2106613" cy="3008313"/>
            <a:chOff x="5449892" y="2071678"/>
            <a:chExt cx="2836884" cy="3868585"/>
          </a:xfrm>
        </p:grpSpPr>
        <p:sp>
          <p:nvSpPr>
            <p:cNvPr id="87098" name="Line 25"/>
            <p:cNvSpPr>
              <a:spLocks noChangeShapeType="1"/>
            </p:cNvSpPr>
            <p:nvPr/>
          </p:nvSpPr>
          <p:spPr bwMode="auto">
            <a:xfrm>
              <a:off x="5449892" y="2071705"/>
              <a:ext cx="0" cy="3857624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7099" name="Group 40"/>
            <p:cNvGrpSpPr>
              <a:grpSpLocks/>
            </p:cNvGrpSpPr>
            <p:nvPr/>
          </p:nvGrpSpPr>
          <p:grpSpPr bwMode="auto">
            <a:xfrm>
              <a:off x="7908953" y="2071678"/>
              <a:ext cx="377823" cy="3868585"/>
              <a:chOff x="7908953" y="2071678"/>
              <a:chExt cx="377823" cy="3868585"/>
            </a:xfrm>
          </p:grpSpPr>
          <p:sp>
            <p:nvSpPr>
              <p:cNvPr id="87100" name="Line 25"/>
              <p:cNvSpPr>
                <a:spLocks noChangeShapeType="1"/>
              </p:cNvSpPr>
              <p:nvPr/>
            </p:nvSpPr>
            <p:spPr bwMode="auto">
              <a:xfrm>
                <a:off x="8286776" y="2071678"/>
                <a:ext cx="0" cy="3857625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101" name="Text Box 28"/>
              <p:cNvSpPr txBox="1">
                <a:spLocks noChangeArrowheads="1"/>
              </p:cNvSpPr>
              <p:nvPr/>
            </p:nvSpPr>
            <p:spPr bwMode="auto">
              <a:xfrm>
                <a:off x="7908953" y="5346694"/>
                <a:ext cx="248685" cy="5935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endParaRPr lang="en-US" u="none">
                  <a:latin typeface="Times New Roman" charset="0"/>
                </a:endParaRPr>
              </a:p>
            </p:txBody>
          </p:sp>
        </p:grp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1214438" y="4784725"/>
            <a:ext cx="2124075" cy="754063"/>
            <a:chOff x="5283618" y="4280256"/>
            <a:chExt cx="2860257" cy="968026"/>
          </a:xfrm>
        </p:grpSpPr>
        <p:grpSp>
          <p:nvGrpSpPr>
            <p:cNvPr id="87094" name="Group 37"/>
            <p:cNvGrpSpPr>
              <a:grpSpLocks/>
            </p:cNvGrpSpPr>
            <p:nvPr/>
          </p:nvGrpSpPr>
          <p:grpSpPr bwMode="auto">
            <a:xfrm>
              <a:off x="5283618" y="4643423"/>
              <a:ext cx="2860257" cy="604859"/>
              <a:chOff x="5283623" y="4643450"/>
              <a:chExt cx="2860277" cy="604851"/>
            </a:xfrm>
          </p:grpSpPr>
          <p:sp>
            <p:nvSpPr>
              <p:cNvPr id="87096" name="Line 15"/>
              <p:cNvSpPr>
                <a:spLocks noChangeShapeType="1"/>
              </p:cNvSpPr>
              <p:nvPr/>
            </p:nvSpPr>
            <p:spPr bwMode="auto">
              <a:xfrm flipV="1">
                <a:off x="5283623" y="4643450"/>
                <a:ext cx="2860277" cy="28149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97" name="Text Box 24"/>
              <p:cNvSpPr txBox="1">
                <a:spLocks noChangeArrowheads="1"/>
              </p:cNvSpPr>
              <p:nvPr/>
            </p:nvSpPr>
            <p:spPr bwMode="auto">
              <a:xfrm>
                <a:off x="6500814" y="4786335"/>
                <a:ext cx="184151" cy="4619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endParaRPr lang="en-US" u="none">
                  <a:latin typeface="Times New Roman" charset="0"/>
                </a:endParaRPr>
              </a:p>
            </p:txBody>
          </p:sp>
        </p:grpSp>
        <p:sp>
          <p:nvSpPr>
            <p:cNvPr id="87095" name="Text Box 31"/>
            <p:cNvSpPr txBox="1">
              <a:spLocks noChangeArrowheads="1"/>
            </p:cNvSpPr>
            <p:nvPr/>
          </p:nvSpPr>
          <p:spPr bwMode="auto">
            <a:xfrm>
              <a:off x="5449808" y="4280256"/>
              <a:ext cx="1564852" cy="369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1800" u="none">
                  <a:solidFill>
                    <a:srgbClr val="FF0000"/>
                  </a:solidFill>
                  <a:latin typeface="Comic Sans MS" charset="0"/>
                </a:rPr>
                <a:t>São 10 horas</a:t>
              </a:r>
              <a:endParaRPr lang="en-US" sz="2000" u="none">
                <a:latin typeface="Times New Roman" charset="0"/>
              </a:endParaRPr>
            </a:p>
          </p:txBody>
        </p:sp>
      </p:grpSp>
      <p:grpSp>
        <p:nvGrpSpPr>
          <p:cNvPr id="11" name="Group 4"/>
          <p:cNvGrpSpPr>
            <a:grpSpLocks/>
          </p:cNvGrpSpPr>
          <p:nvPr/>
        </p:nvGrpSpPr>
        <p:grpSpPr bwMode="auto">
          <a:xfrm>
            <a:off x="8501063" y="2643188"/>
            <a:ext cx="306387" cy="830262"/>
            <a:chOff x="4180" y="783"/>
            <a:chExt cx="150" cy="307"/>
          </a:xfrm>
        </p:grpSpPr>
        <p:sp>
          <p:nvSpPr>
            <p:cNvPr id="87086" name="AutoShape 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7" name="Rectangle 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8" name="Rectangle 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9" name="AutoShape 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0" name="Line 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1" name="Line 1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2" name="Rectangle 1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93" name="Rectangle 1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91" name="Object 2"/>
          <p:cNvGraphicFramePr>
            <a:graphicFrameLocks noChangeAspect="1"/>
          </p:cNvGraphicFramePr>
          <p:nvPr/>
        </p:nvGraphicFramePr>
        <p:xfrm>
          <a:off x="4714875" y="2357438"/>
          <a:ext cx="5524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2357438"/>
                        <a:ext cx="5524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Group 35"/>
          <p:cNvGrpSpPr>
            <a:grpSpLocks/>
          </p:cNvGrpSpPr>
          <p:nvPr/>
        </p:nvGrpSpPr>
        <p:grpSpPr bwMode="auto">
          <a:xfrm>
            <a:off x="5357813" y="2428875"/>
            <a:ext cx="2487612" cy="623888"/>
            <a:chOff x="5322974" y="2276466"/>
            <a:chExt cx="2892365" cy="701675"/>
          </a:xfrm>
        </p:grpSpPr>
        <p:sp>
          <p:nvSpPr>
            <p:cNvPr id="87084" name="Text Box 14"/>
            <p:cNvSpPr txBox="1">
              <a:spLocks noChangeArrowheads="1"/>
            </p:cNvSpPr>
            <p:nvPr/>
          </p:nvSpPr>
          <p:spPr bwMode="auto">
            <a:xfrm>
              <a:off x="5943601" y="2276466"/>
              <a:ext cx="1974850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000" u="none">
                  <a:solidFill>
                    <a:srgbClr val="FF0000"/>
                  </a:solidFill>
                  <a:latin typeface="Comic Sans MS" charset="0"/>
                </a:rPr>
                <a:t>TCP connection</a:t>
              </a:r>
            </a:p>
            <a:p>
              <a:r>
                <a:rPr lang="en-US" sz="2000" u="none">
                  <a:solidFill>
                    <a:srgbClr val="FF0000"/>
                  </a:solidFill>
                  <a:latin typeface="Comic Sans MS" charset="0"/>
                </a:rPr>
                <a:t> req.</a:t>
              </a:r>
              <a:endParaRPr lang="en-US" u="none">
                <a:latin typeface="Times New Roman" charset="0"/>
              </a:endParaRPr>
            </a:p>
          </p:txBody>
        </p:sp>
        <p:sp>
          <p:nvSpPr>
            <p:cNvPr id="87085" name="Line 16"/>
            <p:cNvSpPr>
              <a:spLocks noChangeShapeType="1"/>
            </p:cNvSpPr>
            <p:nvPr/>
          </p:nvSpPr>
          <p:spPr bwMode="auto">
            <a:xfrm>
              <a:off x="5322974" y="2517569"/>
              <a:ext cx="2892365" cy="41136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38"/>
          <p:cNvGrpSpPr>
            <a:grpSpLocks/>
          </p:cNvGrpSpPr>
          <p:nvPr/>
        </p:nvGrpSpPr>
        <p:grpSpPr bwMode="auto">
          <a:xfrm>
            <a:off x="5429250" y="3257550"/>
            <a:ext cx="2354263" cy="623888"/>
            <a:chOff x="5406030" y="3114677"/>
            <a:chExt cx="2737871" cy="701675"/>
          </a:xfrm>
        </p:grpSpPr>
        <p:sp>
          <p:nvSpPr>
            <p:cNvPr id="87080" name="Line 17"/>
            <p:cNvSpPr>
              <a:spLocks noChangeShapeType="1"/>
            </p:cNvSpPr>
            <p:nvPr/>
          </p:nvSpPr>
          <p:spPr bwMode="auto">
            <a:xfrm flipV="1">
              <a:off x="5406030" y="3143248"/>
              <a:ext cx="2737871" cy="32504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7081" name="Group 18"/>
            <p:cNvGrpSpPr>
              <a:grpSpLocks/>
            </p:cNvGrpSpPr>
            <p:nvPr/>
          </p:nvGrpSpPr>
          <p:grpSpPr bwMode="auto">
            <a:xfrm>
              <a:off x="5924550" y="3114677"/>
              <a:ext cx="1974850" cy="701675"/>
              <a:chOff x="3248" y="2147"/>
              <a:chExt cx="1244" cy="442"/>
            </a:xfrm>
          </p:grpSpPr>
          <p:sp>
            <p:nvSpPr>
              <p:cNvPr id="87082" name="Rectangle 19"/>
              <p:cNvSpPr>
                <a:spLocks noChangeArrowheads="1"/>
              </p:cNvSpPr>
              <p:nvPr/>
            </p:nvSpPr>
            <p:spPr bwMode="auto">
              <a:xfrm>
                <a:off x="3306" y="2190"/>
                <a:ext cx="906" cy="1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83" name="Text Box 20"/>
              <p:cNvSpPr txBox="1">
                <a:spLocks noChangeArrowheads="1"/>
              </p:cNvSpPr>
              <p:nvPr/>
            </p:nvSpPr>
            <p:spPr bwMode="auto">
              <a:xfrm>
                <a:off x="3248" y="2147"/>
                <a:ext cx="1244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2000" u="none">
                    <a:solidFill>
                      <a:srgbClr val="FF0000"/>
                    </a:solidFill>
                    <a:latin typeface="Comic Sans MS" charset="0"/>
                  </a:rPr>
                  <a:t>TCP connection</a:t>
                </a:r>
              </a:p>
              <a:p>
                <a:r>
                  <a:rPr lang="en-US" sz="2000" u="none">
                    <a:solidFill>
                      <a:srgbClr val="FF0000"/>
                    </a:solidFill>
                    <a:latin typeface="Comic Sans MS" charset="0"/>
                  </a:rPr>
                  <a:t>reply.</a:t>
                </a:r>
                <a:endParaRPr lang="en-US" u="none">
                  <a:latin typeface="Times New Roman" charset="0"/>
                </a:endParaRPr>
              </a:p>
            </p:txBody>
          </p:sp>
        </p:grpSp>
      </p:grpSp>
      <p:grpSp>
        <p:nvGrpSpPr>
          <p:cNvPr id="15" name="Group 37"/>
          <p:cNvGrpSpPr>
            <a:grpSpLocks/>
          </p:cNvGrpSpPr>
          <p:nvPr/>
        </p:nvGrpSpPr>
        <p:grpSpPr bwMode="auto">
          <a:xfrm>
            <a:off x="5429250" y="4797425"/>
            <a:ext cx="2282825" cy="406400"/>
            <a:chOff x="5406029" y="4656140"/>
            <a:chExt cx="2654824" cy="457200"/>
          </a:xfrm>
        </p:grpSpPr>
        <p:sp>
          <p:nvSpPr>
            <p:cNvPr id="87076" name="Line 15"/>
            <p:cNvSpPr>
              <a:spLocks noChangeShapeType="1"/>
            </p:cNvSpPr>
            <p:nvPr/>
          </p:nvSpPr>
          <p:spPr bwMode="auto">
            <a:xfrm flipV="1">
              <a:off x="5406029" y="4768463"/>
              <a:ext cx="2654824" cy="19645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7077" name="Group 22"/>
            <p:cNvGrpSpPr>
              <a:grpSpLocks/>
            </p:cNvGrpSpPr>
            <p:nvPr/>
          </p:nvGrpSpPr>
          <p:grpSpPr bwMode="auto">
            <a:xfrm>
              <a:off x="6556375" y="4656140"/>
              <a:ext cx="908050" cy="457200"/>
              <a:chOff x="1046" y="2771"/>
              <a:chExt cx="572" cy="288"/>
            </a:xfrm>
          </p:grpSpPr>
          <p:sp>
            <p:nvSpPr>
              <p:cNvPr id="87078" name="Rectangle 23"/>
              <p:cNvSpPr>
                <a:spLocks noChangeArrowheads="1"/>
              </p:cNvSpPr>
              <p:nvPr/>
            </p:nvSpPr>
            <p:spPr bwMode="auto">
              <a:xfrm>
                <a:off x="1104" y="2820"/>
                <a:ext cx="444" cy="18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9" name="Text Box 24"/>
              <p:cNvSpPr txBox="1">
                <a:spLocks noChangeArrowheads="1"/>
              </p:cNvSpPr>
              <p:nvPr/>
            </p:nvSpPr>
            <p:spPr bwMode="auto">
              <a:xfrm>
                <a:off x="1046" y="2771"/>
                <a:ext cx="5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u="none">
                    <a:solidFill>
                      <a:srgbClr val="FF0000"/>
                    </a:solidFill>
                    <a:latin typeface="Comic Sans MS" charset="0"/>
                  </a:rPr>
                  <a:t>&lt;file&gt;</a:t>
                </a:r>
                <a:endParaRPr lang="en-US" u="none">
                  <a:latin typeface="Times New Roman" charset="0"/>
                </a:endParaRPr>
              </a:p>
            </p:txBody>
          </p:sp>
        </p:grpSp>
      </p:grpSp>
      <p:grpSp>
        <p:nvGrpSpPr>
          <p:cNvPr id="17" name="Group 36"/>
          <p:cNvGrpSpPr>
            <a:grpSpLocks/>
          </p:cNvGrpSpPr>
          <p:nvPr/>
        </p:nvGrpSpPr>
        <p:grpSpPr bwMode="auto">
          <a:xfrm>
            <a:off x="5357813" y="4000500"/>
            <a:ext cx="2571750" cy="714375"/>
            <a:chOff x="5336910" y="3848703"/>
            <a:chExt cx="2989528" cy="804260"/>
          </a:xfrm>
        </p:grpSpPr>
        <p:sp>
          <p:nvSpPr>
            <p:cNvPr id="87072" name="Line 21"/>
            <p:cNvSpPr>
              <a:spLocks noChangeShapeType="1"/>
            </p:cNvSpPr>
            <p:nvPr/>
          </p:nvSpPr>
          <p:spPr bwMode="auto">
            <a:xfrm>
              <a:off x="5336910" y="3848703"/>
              <a:ext cx="2806992" cy="36611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7073" name="Group 29"/>
            <p:cNvGrpSpPr>
              <a:grpSpLocks/>
            </p:cNvGrpSpPr>
            <p:nvPr/>
          </p:nvGrpSpPr>
          <p:grpSpPr bwMode="auto">
            <a:xfrm>
              <a:off x="5462588" y="4286250"/>
              <a:ext cx="2863850" cy="366713"/>
              <a:chOff x="3233" y="2174"/>
              <a:chExt cx="1804" cy="231"/>
            </a:xfrm>
          </p:grpSpPr>
          <p:sp>
            <p:nvSpPr>
              <p:cNvPr id="87074" name="Rectangle 30"/>
              <p:cNvSpPr>
                <a:spLocks noChangeArrowheads="1"/>
              </p:cNvSpPr>
              <p:nvPr/>
            </p:nvSpPr>
            <p:spPr bwMode="auto">
              <a:xfrm>
                <a:off x="3306" y="2190"/>
                <a:ext cx="906" cy="1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075" name="Text Box 31"/>
              <p:cNvSpPr txBox="1">
                <a:spLocks noChangeArrowheads="1"/>
              </p:cNvSpPr>
              <p:nvPr/>
            </p:nvSpPr>
            <p:spPr bwMode="auto">
              <a:xfrm>
                <a:off x="3233" y="2174"/>
                <a:ext cx="180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1800" u="none">
                    <a:solidFill>
                      <a:srgbClr val="FF0000"/>
                    </a:solidFill>
                    <a:latin typeface="Comic Sans MS" charset="0"/>
                  </a:rPr>
                  <a:t>Get //asc.di.fct.unl.pt/rc</a:t>
                </a:r>
                <a:endParaRPr lang="en-US" sz="2000" u="none">
                  <a:latin typeface="Times New Roman" charset="0"/>
                </a:endParaRPr>
              </a:p>
            </p:txBody>
          </p:sp>
        </p:grpSp>
      </p:grpSp>
      <p:grpSp>
        <p:nvGrpSpPr>
          <p:cNvPr id="19" name="Group 41"/>
          <p:cNvGrpSpPr>
            <a:grpSpLocks/>
          </p:cNvGrpSpPr>
          <p:nvPr/>
        </p:nvGrpSpPr>
        <p:grpSpPr bwMode="auto">
          <a:xfrm>
            <a:off x="5072063" y="2214563"/>
            <a:ext cx="3143250" cy="3429000"/>
            <a:chOff x="5072066" y="2071678"/>
            <a:chExt cx="3654448" cy="3857652"/>
          </a:xfrm>
        </p:grpSpPr>
        <p:grpSp>
          <p:nvGrpSpPr>
            <p:cNvPr id="87062" name="Group 39"/>
            <p:cNvGrpSpPr>
              <a:grpSpLocks/>
            </p:cNvGrpSpPr>
            <p:nvPr/>
          </p:nvGrpSpPr>
          <p:grpSpPr bwMode="auto">
            <a:xfrm>
              <a:off x="5072066" y="2071705"/>
              <a:ext cx="817563" cy="3857625"/>
              <a:chOff x="5072066" y="2071705"/>
              <a:chExt cx="817563" cy="3857625"/>
            </a:xfrm>
          </p:grpSpPr>
          <p:sp>
            <p:nvSpPr>
              <p:cNvPr id="87068" name="Line 25"/>
              <p:cNvSpPr>
                <a:spLocks noChangeShapeType="1"/>
              </p:cNvSpPr>
              <p:nvPr/>
            </p:nvSpPr>
            <p:spPr bwMode="auto">
              <a:xfrm>
                <a:off x="5449891" y="2071705"/>
                <a:ext cx="0" cy="3857625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7069" name="Group 26"/>
              <p:cNvGrpSpPr>
                <a:grpSpLocks/>
              </p:cNvGrpSpPr>
              <p:nvPr/>
            </p:nvGrpSpPr>
            <p:grpSpPr bwMode="auto">
              <a:xfrm>
                <a:off x="5072066" y="5203844"/>
                <a:ext cx="817563" cy="457200"/>
                <a:chOff x="2198" y="3221"/>
                <a:chExt cx="515" cy="288"/>
              </a:xfrm>
            </p:grpSpPr>
            <p:sp>
              <p:nvSpPr>
                <p:cNvPr id="8707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44" y="3282"/>
                  <a:ext cx="408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071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198" y="3221"/>
                  <a:ext cx="515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en-US" u="none">
                      <a:solidFill>
                        <a:schemeClr val="accent2"/>
                      </a:solidFill>
                      <a:latin typeface="Comic Sans MS" charset="0"/>
                    </a:rPr>
                    <a:t>time</a:t>
                  </a:r>
                  <a:endParaRPr lang="en-US" u="none">
                    <a:latin typeface="Times New Roman" charset="0"/>
                  </a:endParaRPr>
                </a:p>
              </p:txBody>
            </p:sp>
          </p:grpSp>
        </p:grpSp>
        <p:grpSp>
          <p:nvGrpSpPr>
            <p:cNvPr id="87063" name="Group 40"/>
            <p:cNvGrpSpPr>
              <a:grpSpLocks/>
            </p:cNvGrpSpPr>
            <p:nvPr/>
          </p:nvGrpSpPr>
          <p:grpSpPr bwMode="auto">
            <a:xfrm>
              <a:off x="7908951" y="2071678"/>
              <a:ext cx="817563" cy="3857625"/>
              <a:chOff x="7908951" y="2071678"/>
              <a:chExt cx="817563" cy="3857625"/>
            </a:xfrm>
          </p:grpSpPr>
          <p:sp>
            <p:nvSpPr>
              <p:cNvPr id="87064" name="Line 25"/>
              <p:cNvSpPr>
                <a:spLocks noChangeShapeType="1"/>
              </p:cNvSpPr>
              <p:nvPr/>
            </p:nvSpPr>
            <p:spPr bwMode="auto">
              <a:xfrm>
                <a:off x="8286776" y="2071678"/>
                <a:ext cx="0" cy="3857625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7065" name="Group 26"/>
              <p:cNvGrpSpPr>
                <a:grpSpLocks/>
              </p:cNvGrpSpPr>
              <p:nvPr/>
            </p:nvGrpSpPr>
            <p:grpSpPr bwMode="auto">
              <a:xfrm>
                <a:off x="7908951" y="5346693"/>
                <a:ext cx="817563" cy="457200"/>
                <a:chOff x="2198" y="3221"/>
                <a:chExt cx="515" cy="288"/>
              </a:xfrm>
            </p:grpSpPr>
            <p:sp>
              <p:nvSpPr>
                <p:cNvPr id="87066" name="Rectangle 27"/>
                <p:cNvSpPr>
                  <a:spLocks noChangeArrowheads="1"/>
                </p:cNvSpPr>
                <p:nvPr/>
              </p:nvSpPr>
              <p:spPr bwMode="auto">
                <a:xfrm>
                  <a:off x="2244" y="3282"/>
                  <a:ext cx="408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067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198" y="3221"/>
                  <a:ext cx="515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en-US" u="none">
                      <a:solidFill>
                        <a:schemeClr val="accent2"/>
                      </a:solidFill>
                      <a:latin typeface="Comic Sans MS" charset="0"/>
                    </a:rPr>
                    <a:t>time</a:t>
                  </a:r>
                  <a:endParaRPr lang="en-US" u="none">
                    <a:latin typeface="Times New Roman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1648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 dirty="0" err="1">
                <a:latin typeface="Tw Cen MT" charset="0"/>
                <a:ea typeface="ＭＳ Ｐゴシック" charset="0"/>
                <a:cs typeface="ＭＳ Ｐゴシック" charset="0"/>
              </a:rPr>
              <a:t>Protocolo</a:t>
            </a:r>
            <a:r>
              <a:rPr lang="en-US" sz="3600" dirty="0">
                <a:latin typeface="Tw Cen MT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3600" dirty="0" err="1">
                <a:latin typeface="Tw Cen MT" charset="0"/>
                <a:ea typeface="ＭＳ Ｐゴシック" charset="0"/>
                <a:cs typeface="ＭＳ Ｐゴシック" charset="0"/>
              </a:rPr>
              <a:t>comunicação</a:t>
            </a:r>
            <a:endParaRPr lang="en-US" sz="36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 bwMode="auto">
          <a:xfrm>
            <a:off x="381000" y="1571625"/>
            <a:ext cx="8620125" cy="398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19088" indent="-319088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ts val="7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 charset="0"/>
              </a:rPr>
              <a:t>Um protocolo de comunicações define o formato de todas as mensagens trocadas entre entidades na rede, a sua ordem relativa e as </a:t>
            </a:r>
            <a:r>
              <a:rPr lang="pt-PT" u="none" dirty="0" err="1">
                <a:latin typeface="Tw Cen MT" charset="0"/>
              </a:rPr>
              <a:t>acções</a:t>
            </a:r>
            <a:r>
              <a:rPr lang="pt-PT" u="none" dirty="0">
                <a:latin typeface="Tw Cen MT" charset="0"/>
              </a:rPr>
              <a:t> a executar após a recepção e a emissão dessas mensagens</a:t>
            </a:r>
          </a:p>
          <a:p>
            <a:pPr>
              <a:spcBef>
                <a:spcPts val="700"/>
              </a:spcBef>
              <a:buSzPct val="100000"/>
            </a:pPr>
            <a:endParaRPr lang="pt-PT" u="none" dirty="0">
              <a:latin typeface="Tw Cen MT" charset="0"/>
            </a:endParaRPr>
          </a:p>
          <a:p>
            <a:pPr>
              <a:spcBef>
                <a:spcPts val="700"/>
              </a:spcBef>
              <a:buSzPct val="100000"/>
              <a:buFont typeface="Times" charset="0"/>
              <a:buChar char="•"/>
            </a:pPr>
            <a:r>
              <a:rPr lang="pt-PT" u="none" dirty="0">
                <a:latin typeface="Tw Cen MT" charset="0"/>
              </a:rPr>
              <a:t>Um protocolo também define o comportamento dos participantes perante falhas ou </a:t>
            </a:r>
            <a:r>
              <a:rPr lang="pt-PT" u="none" dirty="0" err="1">
                <a:latin typeface="Tw Cen MT" charset="0"/>
              </a:rPr>
              <a:t>excepções</a:t>
            </a:r>
            <a:endParaRPr lang="pt-PT" u="none" dirty="0">
              <a:latin typeface="Tw Cen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292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0FD3C3DA-2C6E-CF4A-B44F-D2B8A759B955}" type="slidenum">
              <a:rPr lang="en-US" sz="1400">
                <a:solidFill>
                  <a:srgbClr val="FFFFFF"/>
                </a:solidFill>
              </a:rPr>
              <a:pPr algn="l" eaLnBrk="1" hangingPunct="1"/>
              <a:t>7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200">
                <a:latin typeface="Tw Cen MT" charset="0"/>
                <a:ea typeface="ＭＳ Ｐゴシック" charset="0"/>
                <a:cs typeface="ＭＳ Ｐゴシック" charset="0"/>
              </a:rPr>
              <a:t>Exemplo: HTTP — HyperText Transfer Protocol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568325" y="1871663"/>
            <a:ext cx="71850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FF"/>
                </a:solidFill>
              </a:rPr>
              <a:t>GET /courses/archive/spring06/cos461/ HTTP/1.1</a:t>
            </a:r>
          </a:p>
          <a:p>
            <a:pPr eaLnBrk="1" hangingPunct="1"/>
            <a:r>
              <a:rPr lang="en-US" u="none"/>
              <a:t>Host: www.cs.princeton.edu</a:t>
            </a:r>
          </a:p>
          <a:p>
            <a:pPr eaLnBrk="1" hangingPunct="1"/>
            <a:r>
              <a:rPr lang="en-US" u="none">
                <a:solidFill>
                  <a:schemeClr val="tx2"/>
                </a:solidFill>
              </a:rPr>
              <a:t>User-Agent: Mozilla/4.03</a:t>
            </a:r>
          </a:p>
          <a:p>
            <a:pPr eaLnBrk="1" hangingPunct="1"/>
            <a:r>
              <a:rPr lang="en-US" u="none"/>
              <a:t>CRLF</a:t>
            </a:r>
          </a:p>
        </p:txBody>
      </p:sp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457200" y="1828800"/>
            <a:ext cx="6950075" cy="16525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2071688" y="3948113"/>
            <a:ext cx="662305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FF"/>
                </a:solidFill>
              </a:rPr>
              <a:t>HTTP/1.1 200 OK</a:t>
            </a:r>
          </a:p>
          <a:p>
            <a:pPr eaLnBrk="1" hangingPunct="1"/>
            <a:r>
              <a:rPr lang="en-US" u="none"/>
              <a:t>Date: Mon, 6 Feb 2006 13:09:03 GMT</a:t>
            </a:r>
          </a:p>
          <a:p>
            <a:pPr eaLnBrk="1" hangingPunct="1"/>
            <a:r>
              <a:rPr lang="en-US" u="none"/>
              <a:t>Server: Netscape-Enterprise/3.5.1</a:t>
            </a:r>
          </a:p>
          <a:p>
            <a:pPr eaLnBrk="1" hangingPunct="1"/>
            <a:r>
              <a:rPr lang="en-US" u="none"/>
              <a:t>Last-Modified: Mon, 6 Feb  2006 11:12:23 GMT</a:t>
            </a:r>
          </a:p>
          <a:p>
            <a:pPr eaLnBrk="1" hangingPunct="1"/>
            <a:r>
              <a:rPr lang="en-US" u="none"/>
              <a:t>Content-Length: 21</a:t>
            </a:r>
          </a:p>
          <a:p>
            <a:pPr eaLnBrk="1" hangingPunct="1"/>
            <a:r>
              <a:rPr lang="en-US" u="none"/>
              <a:t>CRLF</a:t>
            </a:r>
          </a:p>
          <a:p>
            <a:pPr eaLnBrk="1" hangingPunct="1"/>
            <a:r>
              <a:rPr lang="en-US" u="none">
                <a:solidFill>
                  <a:srgbClr val="FF3300"/>
                </a:solidFill>
              </a:rPr>
              <a:t>Site under construction</a:t>
            </a:r>
          </a:p>
        </p:txBody>
      </p:sp>
      <p:sp>
        <p:nvSpPr>
          <p:cNvPr id="681991" name="Rectangle 7"/>
          <p:cNvSpPr>
            <a:spLocks noChangeArrowheads="1"/>
          </p:cNvSpPr>
          <p:nvPr/>
        </p:nvSpPr>
        <p:spPr bwMode="auto">
          <a:xfrm>
            <a:off x="1981200" y="3886200"/>
            <a:ext cx="6815138" cy="26860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7446963" y="2405063"/>
            <a:ext cx="14525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u="none"/>
              <a:t>Request</a:t>
            </a: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280988" y="5280025"/>
            <a:ext cx="1685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u="none"/>
              <a:t>Response</a:t>
            </a:r>
          </a:p>
        </p:txBody>
      </p:sp>
      <p:sp>
        <p:nvSpPr>
          <p:cNvPr id="91146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AFFA8065-C5B3-F148-BC25-4568BFDDD55C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7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169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90" grpId="0"/>
      <p:bldP spid="681991" grpId="0" animBg="1"/>
      <p:bldP spid="6819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EA98D1C8-3CDF-B24B-B1D3-727A2E8381F4}" type="slidenum">
              <a:rPr lang="en-US" sz="1400" u="none">
                <a:solidFill>
                  <a:srgbClr val="FFFFFF"/>
                </a:solidFill>
              </a:rPr>
              <a:pPr algn="l" eaLnBrk="1" hangingPunct="1"/>
              <a:t>8</a:t>
            </a:fld>
            <a:endParaRPr lang="en-US" sz="1400" u="none">
              <a:solidFill>
                <a:srgbClr val="FFFFFF"/>
              </a:solidFill>
            </a:endParaRPr>
          </a:p>
        </p:txBody>
      </p:sp>
      <p:sp>
        <p:nvSpPr>
          <p:cNvPr id="9318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200">
                <a:latin typeface="Tw Cen MT" charset="0"/>
                <a:ea typeface="ＭＳ Ｐゴシック" charset="0"/>
                <a:cs typeface="ＭＳ Ｐゴシック" charset="0"/>
              </a:rPr>
              <a:t>Exemplo:  IP - Best-Effort Packet Delivery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Comutação de pacotes (</a:t>
            </a:r>
            <a:r>
              <a:rPr lang="pt-PT" sz="2400" i="1">
                <a:latin typeface="Tw Cen MT" charset="0"/>
                <a:ea typeface="ＭＳ Ｐゴシック" charset="0"/>
                <a:cs typeface="ＭＳ Ｐゴシック" charset="0"/>
              </a:rPr>
              <a:t>packet switching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Os dados são enviados em pequenas mensagens (pacotes)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O cabeçalho tem os endereços origem e destino</a:t>
            </a:r>
          </a:p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Entrega baseada no melhor esforço (best-effort delivery)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Os </a:t>
            </a:r>
            <a:r>
              <a:rPr lang="pt-PT" sz="2000" b="1">
                <a:latin typeface="Tw Cen MT" charset="0"/>
                <a:ea typeface="ＭＳ Ｐゴシック" charset="0"/>
              </a:rPr>
              <a:t>pacotes podem perder-se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Os </a:t>
            </a:r>
            <a:r>
              <a:rPr lang="pt-PT" sz="2000" b="1">
                <a:latin typeface="Tw Cen MT" charset="0"/>
                <a:ea typeface="ＭＳ Ｐゴシック" charset="0"/>
              </a:rPr>
              <a:t>pacotes podem corromper-se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Os </a:t>
            </a:r>
            <a:r>
              <a:rPr lang="pt-PT" sz="2000" b="1">
                <a:latin typeface="Tw Cen MT" charset="0"/>
                <a:ea typeface="ＭＳ Ｐゴシック" charset="0"/>
              </a:rPr>
              <a:t>pacotes podem chegar por outra ordem</a:t>
            </a:r>
          </a:p>
        </p:txBody>
      </p:sp>
      <p:pic>
        <p:nvPicPr>
          <p:cNvPr id="93190" name="Picture 4" descr="j028575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18363" y="5302250"/>
            <a:ext cx="1730375" cy="1062038"/>
          </a:xfrm>
          <a:noFill/>
        </p:spPr>
      </p:pic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2743200" y="4572000"/>
          <a:ext cx="3608388" cy="206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Photo Editor Photo" r:id="rId5" imgW="1905266" imgH="1390844" progId="MSPhotoEd.3">
                  <p:embed/>
                </p:oleObj>
              </mc:Choice>
              <mc:Fallback>
                <p:oleObj name="Photo Editor Photo" r:id="rId5" imgW="1905266" imgH="1390844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72000"/>
                        <a:ext cx="3608388" cy="206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1" name="Line 6"/>
          <p:cNvSpPr>
            <a:spLocks noChangeShapeType="1"/>
          </p:cNvSpPr>
          <p:nvPr/>
        </p:nvSpPr>
        <p:spPr bwMode="auto">
          <a:xfrm flipV="1">
            <a:off x="1714500" y="5959475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2" name="Line 7"/>
          <p:cNvSpPr>
            <a:spLocks noChangeShapeType="1"/>
          </p:cNvSpPr>
          <p:nvPr/>
        </p:nvSpPr>
        <p:spPr bwMode="auto">
          <a:xfrm flipV="1">
            <a:off x="6122988" y="5811838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3" name="Text Box 8"/>
          <p:cNvSpPr txBox="1">
            <a:spLocks noChangeArrowheads="1"/>
          </p:cNvSpPr>
          <p:nvPr/>
        </p:nvSpPr>
        <p:spPr bwMode="auto">
          <a:xfrm>
            <a:off x="0" y="4652963"/>
            <a:ext cx="1074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source</a:t>
            </a:r>
          </a:p>
        </p:txBody>
      </p:sp>
      <p:sp>
        <p:nvSpPr>
          <p:cNvPr id="93194" name="Text Box 9"/>
          <p:cNvSpPr txBox="1">
            <a:spLocks noChangeArrowheads="1"/>
          </p:cNvSpPr>
          <p:nvPr/>
        </p:nvSpPr>
        <p:spPr bwMode="auto">
          <a:xfrm>
            <a:off x="7224713" y="4735513"/>
            <a:ext cx="1673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destination</a:t>
            </a:r>
          </a:p>
        </p:txBody>
      </p:sp>
      <p:pic>
        <p:nvPicPr>
          <p:cNvPr id="93195" name="Picture 10" descr="MCj02957280000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331" y="5063332"/>
            <a:ext cx="1928813" cy="1630362"/>
          </a:xfrm>
          <a:noFill/>
        </p:spPr>
      </p:pic>
      <p:sp>
        <p:nvSpPr>
          <p:cNvPr id="93196" name="Text Box 11"/>
          <p:cNvSpPr txBox="1">
            <a:spLocks noChangeArrowheads="1"/>
          </p:cNvSpPr>
          <p:nvPr/>
        </p:nvSpPr>
        <p:spPr bwMode="auto">
          <a:xfrm>
            <a:off x="3519488" y="5527675"/>
            <a:ext cx="1916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u="none"/>
              <a:t>IP network</a:t>
            </a:r>
          </a:p>
        </p:txBody>
      </p:sp>
      <p:grpSp>
        <p:nvGrpSpPr>
          <p:cNvPr id="93197" name="Group 12"/>
          <p:cNvGrpSpPr>
            <a:grpSpLocks/>
          </p:cNvGrpSpPr>
          <p:nvPr/>
        </p:nvGrpSpPr>
        <p:grpSpPr bwMode="auto">
          <a:xfrm>
            <a:off x="2089150" y="5421313"/>
            <a:ext cx="327025" cy="457200"/>
            <a:chOff x="4505" y="1615"/>
            <a:chExt cx="206" cy="288"/>
          </a:xfrm>
        </p:grpSpPr>
        <p:sp>
          <p:nvSpPr>
            <p:cNvPr id="93205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u="none"/>
            </a:p>
          </p:txBody>
        </p:sp>
        <p:sp>
          <p:nvSpPr>
            <p:cNvPr id="93206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u="none"/>
            </a:p>
          </p:txBody>
        </p:sp>
      </p:grpSp>
      <p:grpSp>
        <p:nvGrpSpPr>
          <p:cNvPr id="93198" name="Group 15"/>
          <p:cNvGrpSpPr>
            <a:grpSpLocks/>
          </p:cNvGrpSpPr>
          <p:nvPr/>
        </p:nvGrpSpPr>
        <p:grpSpPr bwMode="auto">
          <a:xfrm>
            <a:off x="2584450" y="5426075"/>
            <a:ext cx="327025" cy="457200"/>
            <a:chOff x="4505" y="1615"/>
            <a:chExt cx="206" cy="288"/>
          </a:xfrm>
        </p:grpSpPr>
        <p:sp>
          <p:nvSpPr>
            <p:cNvPr id="93203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u="none"/>
            </a:p>
          </p:txBody>
        </p:sp>
        <p:sp>
          <p:nvSpPr>
            <p:cNvPr id="93204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u="none"/>
            </a:p>
          </p:txBody>
        </p:sp>
      </p:grpSp>
      <p:grpSp>
        <p:nvGrpSpPr>
          <p:cNvPr id="93199" name="Group 18"/>
          <p:cNvGrpSpPr>
            <a:grpSpLocks/>
          </p:cNvGrpSpPr>
          <p:nvPr/>
        </p:nvGrpSpPr>
        <p:grpSpPr bwMode="auto">
          <a:xfrm>
            <a:off x="6438900" y="5280025"/>
            <a:ext cx="327025" cy="457200"/>
            <a:chOff x="4505" y="1615"/>
            <a:chExt cx="206" cy="288"/>
          </a:xfrm>
        </p:grpSpPr>
        <p:sp>
          <p:nvSpPr>
            <p:cNvPr id="93201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u="none"/>
            </a:p>
          </p:txBody>
        </p:sp>
        <p:sp>
          <p:nvSpPr>
            <p:cNvPr id="93202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u="none"/>
            </a:p>
          </p:txBody>
        </p:sp>
      </p:grpSp>
      <p:sp>
        <p:nvSpPr>
          <p:cNvPr id="93200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31A935B5-7938-F348-8CAC-F9CBAE8F5D59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8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996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B72E4180-B1C7-664A-B98E-8EC2FCEF7219}" type="slidenum">
              <a:rPr lang="en-US" sz="1400">
                <a:solidFill>
                  <a:srgbClr val="FFFFFF"/>
                </a:solidFill>
              </a:rPr>
              <a:pPr algn="l" eaLnBrk="1" hangingPunct="1"/>
              <a:t>9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>
                <a:latin typeface="Tw Cen MT" charset="0"/>
                <a:ea typeface="ＭＳ Ｐゴシック" charset="0"/>
                <a:cs typeface="ＭＳ Ｐゴシック" charset="0"/>
              </a:rPr>
              <a:t>Exemplo: Pacote IP (IPv4)</a:t>
            </a:r>
          </a:p>
        </p:txBody>
      </p:sp>
      <p:sp>
        <p:nvSpPr>
          <p:cNvPr id="95236" name="Rectangle 3"/>
          <p:cNvSpPr>
            <a:spLocks noChangeArrowheads="1"/>
          </p:cNvSpPr>
          <p:nvPr/>
        </p:nvSpPr>
        <p:spPr bwMode="auto">
          <a:xfrm>
            <a:off x="1466850" y="1825625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5237" name="Rectangle 4"/>
          <p:cNvSpPr>
            <a:spLocks noChangeArrowheads="1"/>
          </p:cNvSpPr>
          <p:nvPr/>
        </p:nvSpPr>
        <p:spPr bwMode="auto">
          <a:xfrm>
            <a:off x="1466850" y="5127625"/>
            <a:ext cx="6003925" cy="6350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5238" name="Rectangle 5"/>
          <p:cNvSpPr>
            <a:spLocks noChangeArrowheads="1"/>
          </p:cNvSpPr>
          <p:nvPr/>
        </p:nvSpPr>
        <p:spPr bwMode="auto">
          <a:xfrm>
            <a:off x="1468438" y="5753100"/>
            <a:ext cx="6002337" cy="8255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u="none"/>
          </a:p>
        </p:txBody>
      </p:sp>
      <p:sp>
        <p:nvSpPr>
          <p:cNvPr id="95239" name="Line 6"/>
          <p:cNvSpPr>
            <a:spLocks noChangeShapeType="1"/>
          </p:cNvSpPr>
          <p:nvPr/>
        </p:nvSpPr>
        <p:spPr bwMode="auto">
          <a:xfrm flipV="1">
            <a:off x="1495425" y="2554288"/>
            <a:ext cx="5980113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0" name="Line 7"/>
          <p:cNvSpPr>
            <a:spLocks noChangeShapeType="1"/>
          </p:cNvSpPr>
          <p:nvPr/>
        </p:nvSpPr>
        <p:spPr bwMode="auto">
          <a:xfrm flipV="1">
            <a:off x="1490663" y="3257550"/>
            <a:ext cx="6002337" cy="142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1" name="Line 8"/>
          <p:cNvSpPr>
            <a:spLocks noChangeShapeType="1"/>
          </p:cNvSpPr>
          <p:nvPr/>
        </p:nvSpPr>
        <p:spPr bwMode="auto">
          <a:xfrm>
            <a:off x="1474788" y="3887788"/>
            <a:ext cx="6019800" cy="174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2" name="Line 9"/>
          <p:cNvSpPr>
            <a:spLocks noChangeShapeType="1"/>
          </p:cNvSpPr>
          <p:nvPr/>
        </p:nvSpPr>
        <p:spPr bwMode="auto">
          <a:xfrm>
            <a:off x="4432300" y="1819275"/>
            <a:ext cx="17463" cy="21050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3" name="Line 10"/>
          <p:cNvSpPr>
            <a:spLocks noChangeShapeType="1"/>
          </p:cNvSpPr>
          <p:nvPr/>
        </p:nvSpPr>
        <p:spPr bwMode="auto">
          <a:xfrm>
            <a:off x="2959100" y="1885950"/>
            <a:ext cx="1588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4" name="Line 11"/>
          <p:cNvSpPr>
            <a:spLocks noChangeShapeType="1"/>
          </p:cNvSpPr>
          <p:nvPr/>
        </p:nvSpPr>
        <p:spPr bwMode="auto">
          <a:xfrm>
            <a:off x="2235200" y="1885950"/>
            <a:ext cx="1588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5" name="Rectangle 12"/>
          <p:cNvSpPr>
            <a:spLocks noChangeArrowheads="1"/>
          </p:cNvSpPr>
          <p:nvPr/>
        </p:nvSpPr>
        <p:spPr bwMode="auto">
          <a:xfrm>
            <a:off x="1392238" y="1935163"/>
            <a:ext cx="866775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Version</a:t>
            </a:r>
          </a:p>
        </p:txBody>
      </p:sp>
      <p:sp>
        <p:nvSpPr>
          <p:cNvPr id="95246" name="Rectangle 13"/>
          <p:cNvSpPr>
            <a:spLocks noChangeArrowheads="1"/>
          </p:cNvSpPr>
          <p:nvPr/>
        </p:nvSpPr>
        <p:spPr bwMode="auto">
          <a:xfrm>
            <a:off x="2168525" y="1857375"/>
            <a:ext cx="855663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 u="none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>
              <a:lnSpc>
                <a:spcPct val="80000"/>
              </a:lnSpc>
            </a:pPr>
            <a:r>
              <a:rPr lang="en-US" sz="1600" u="none">
                <a:solidFill>
                  <a:srgbClr val="000000"/>
                </a:solidFill>
                <a:latin typeface="Arial" charset="0"/>
              </a:rPr>
              <a:t>Header</a:t>
            </a:r>
          </a:p>
          <a:p>
            <a:pPr>
              <a:lnSpc>
                <a:spcPct val="80000"/>
              </a:lnSpc>
            </a:pPr>
            <a:r>
              <a:rPr lang="en-US" sz="1600" u="none">
                <a:solidFill>
                  <a:srgbClr val="000000"/>
                </a:solidFill>
                <a:latin typeface="Arial" charset="0"/>
              </a:rPr>
              <a:t>Length</a:t>
            </a:r>
          </a:p>
        </p:txBody>
      </p:sp>
      <p:sp>
        <p:nvSpPr>
          <p:cNvPr id="95247" name="Rectangle 14"/>
          <p:cNvSpPr>
            <a:spLocks noChangeArrowheads="1"/>
          </p:cNvSpPr>
          <p:nvPr/>
        </p:nvSpPr>
        <p:spPr bwMode="auto">
          <a:xfrm>
            <a:off x="2959100" y="1912938"/>
            <a:ext cx="151447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8-bit Type of</a:t>
            </a:r>
          </a:p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Service (TOS)</a:t>
            </a:r>
          </a:p>
        </p:txBody>
      </p:sp>
      <p:sp>
        <p:nvSpPr>
          <p:cNvPr id="95248" name="Rectangle 15"/>
          <p:cNvSpPr>
            <a:spLocks noChangeArrowheads="1"/>
          </p:cNvSpPr>
          <p:nvPr/>
        </p:nvSpPr>
        <p:spPr bwMode="auto">
          <a:xfrm>
            <a:off x="4592638" y="2028825"/>
            <a:ext cx="25733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3333FF"/>
                </a:solidFill>
                <a:latin typeface="Arial" charset="0"/>
              </a:rPr>
              <a:t>16-bit Total Length (Bytes)</a:t>
            </a:r>
            <a:endParaRPr lang="en-US" sz="1400" u="none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95249" name="Rectangle 16"/>
          <p:cNvSpPr>
            <a:spLocks noChangeArrowheads="1"/>
          </p:cNvSpPr>
          <p:nvPr/>
        </p:nvSpPr>
        <p:spPr bwMode="auto">
          <a:xfrm>
            <a:off x="1944688" y="2759075"/>
            <a:ext cx="190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 u="none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5250" name="Line 17"/>
          <p:cNvSpPr>
            <a:spLocks noChangeShapeType="1"/>
          </p:cNvSpPr>
          <p:nvPr/>
        </p:nvSpPr>
        <p:spPr bwMode="auto">
          <a:xfrm>
            <a:off x="5092700" y="2584450"/>
            <a:ext cx="1588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1" name="Rectangle 18"/>
          <p:cNvSpPr>
            <a:spLocks noChangeArrowheads="1"/>
          </p:cNvSpPr>
          <p:nvPr/>
        </p:nvSpPr>
        <p:spPr bwMode="auto">
          <a:xfrm>
            <a:off x="4410075" y="2644775"/>
            <a:ext cx="7112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Flags</a:t>
            </a:r>
          </a:p>
        </p:txBody>
      </p:sp>
      <p:sp>
        <p:nvSpPr>
          <p:cNvPr id="95252" name="Rectangle 19"/>
          <p:cNvSpPr>
            <a:spLocks noChangeArrowheads="1"/>
          </p:cNvSpPr>
          <p:nvPr/>
        </p:nvSpPr>
        <p:spPr bwMode="auto">
          <a:xfrm>
            <a:off x="5095875" y="2776538"/>
            <a:ext cx="22320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 u="none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5253" name="Line 20"/>
          <p:cNvSpPr>
            <a:spLocks noChangeShapeType="1"/>
          </p:cNvSpPr>
          <p:nvPr/>
        </p:nvSpPr>
        <p:spPr bwMode="auto">
          <a:xfrm>
            <a:off x="3022600" y="3282950"/>
            <a:ext cx="1588" cy="6016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4" name="Rectangle 21"/>
          <p:cNvSpPr>
            <a:spLocks noChangeArrowheads="1"/>
          </p:cNvSpPr>
          <p:nvPr/>
        </p:nvSpPr>
        <p:spPr bwMode="auto">
          <a:xfrm>
            <a:off x="1544638" y="3317875"/>
            <a:ext cx="13112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8-bit Time to </a:t>
            </a:r>
          </a:p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Live (TTL)</a:t>
            </a:r>
          </a:p>
        </p:txBody>
      </p:sp>
      <p:sp>
        <p:nvSpPr>
          <p:cNvPr id="95255" name="Rectangle 22"/>
          <p:cNvSpPr>
            <a:spLocks noChangeArrowheads="1"/>
          </p:cNvSpPr>
          <p:nvPr/>
        </p:nvSpPr>
        <p:spPr bwMode="auto">
          <a:xfrm>
            <a:off x="3000375" y="3414713"/>
            <a:ext cx="13922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3333FF"/>
                </a:solidFill>
                <a:latin typeface="Arial" charset="0"/>
              </a:rPr>
              <a:t>8-bit Protocol</a:t>
            </a:r>
            <a:endParaRPr lang="en-US" sz="1400" u="none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95256" name="Rectangle 23"/>
          <p:cNvSpPr>
            <a:spLocks noChangeArrowheads="1"/>
          </p:cNvSpPr>
          <p:nvPr/>
        </p:nvSpPr>
        <p:spPr bwMode="auto">
          <a:xfrm>
            <a:off x="4710113" y="3432175"/>
            <a:ext cx="2452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 u="none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5257" name="Line 24"/>
          <p:cNvSpPr>
            <a:spLocks noChangeShapeType="1"/>
          </p:cNvSpPr>
          <p:nvPr/>
        </p:nvSpPr>
        <p:spPr bwMode="auto">
          <a:xfrm>
            <a:off x="1477963" y="4551363"/>
            <a:ext cx="6015037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8" name="Rectangle 25"/>
          <p:cNvSpPr>
            <a:spLocks noChangeArrowheads="1"/>
          </p:cNvSpPr>
          <p:nvPr/>
        </p:nvSpPr>
        <p:spPr bwMode="auto">
          <a:xfrm>
            <a:off x="3201988" y="4075113"/>
            <a:ext cx="244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3333FF"/>
                </a:solidFill>
                <a:latin typeface="Arial" charset="0"/>
              </a:rPr>
              <a:t>32-bit Source IP Address</a:t>
            </a:r>
            <a:endParaRPr lang="en-US" sz="1400" u="none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95259" name="Rectangle 26"/>
          <p:cNvSpPr>
            <a:spLocks noChangeArrowheads="1"/>
          </p:cNvSpPr>
          <p:nvPr/>
        </p:nvSpPr>
        <p:spPr bwMode="auto">
          <a:xfrm>
            <a:off x="3032125" y="4700588"/>
            <a:ext cx="282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3333FF"/>
                </a:solidFill>
                <a:latin typeface="Arial" charset="0"/>
              </a:rPr>
              <a:t>32-bit Destination IP Address</a:t>
            </a:r>
            <a:endParaRPr lang="en-US" sz="1400" u="none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95260" name="Rectangle 27"/>
          <p:cNvSpPr>
            <a:spLocks noChangeArrowheads="1"/>
          </p:cNvSpPr>
          <p:nvPr/>
        </p:nvSpPr>
        <p:spPr bwMode="auto">
          <a:xfrm>
            <a:off x="3813175" y="5381625"/>
            <a:ext cx="1560513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Options (if any)</a:t>
            </a:r>
            <a:endParaRPr lang="en-US" sz="1400" u="none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5261" name="Rectangle 28"/>
          <p:cNvSpPr>
            <a:spLocks noChangeArrowheads="1"/>
          </p:cNvSpPr>
          <p:nvPr/>
        </p:nvSpPr>
        <p:spPr bwMode="auto">
          <a:xfrm>
            <a:off x="4067175" y="6118225"/>
            <a:ext cx="923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u="none">
                <a:solidFill>
                  <a:srgbClr val="000000"/>
                </a:solidFill>
                <a:latin typeface="Arial" charset="0"/>
              </a:rPr>
              <a:t>Payload</a:t>
            </a:r>
            <a:endParaRPr lang="en-US" sz="1400" u="none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5262" name="Line 29"/>
          <p:cNvSpPr>
            <a:spLocks noChangeShapeType="1"/>
          </p:cNvSpPr>
          <p:nvPr/>
        </p:nvSpPr>
        <p:spPr bwMode="auto">
          <a:xfrm>
            <a:off x="7804150" y="1824038"/>
            <a:ext cx="1588" cy="140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5086" name="Rectangle 30"/>
          <p:cNvSpPr>
            <a:spLocks noChangeArrowheads="1"/>
          </p:cNvSpPr>
          <p:nvPr/>
        </p:nvSpPr>
        <p:spPr bwMode="auto">
          <a:xfrm>
            <a:off x="7554913" y="3306763"/>
            <a:ext cx="9810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8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20-byte</a:t>
            </a:r>
          </a:p>
          <a:p>
            <a:r>
              <a:rPr lang="en-US" sz="18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header</a:t>
            </a:r>
          </a:p>
        </p:txBody>
      </p:sp>
      <p:sp>
        <p:nvSpPr>
          <p:cNvPr id="95264" name="Line 31"/>
          <p:cNvSpPr>
            <a:spLocks noChangeShapeType="1"/>
          </p:cNvSpPr>
          <p:nvPr/>
        </p:nvSpPr>
        <p:spPr bwMode="auto">
          <a:xfrm>
            <a:off x="7804150" y="3930650"/>
            <a:ext cx="1588" cy="13144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65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1856F6AC-127A-074E-8618-E0901DB70130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9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095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1696</Words>
  <Application>Microsoft Macintosh PowerPoint</Application>
  <PresentationFormat>On-screen Show (4:3)</PresentationFormat>
  <Paragraphs>465</Paragraphs>
  <Slides>25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Office Theme</vt:lpstr>
      <vt:lpstr>Clip</vt:lpstr>
      <vt:lpstr>Photo Editor Photo</vt:lpstr>
      <vt:lpstr>REDES DE COMPUTADORES  INTRODUÇÃO  (Parte 5)</vt:lpstr>
      <vt:lpstr>Nota prévia</vt:lpstr>
      <vt:lpstr>Objectivos do capítulo</vt:lpstr>
      <vt:lpstr>Onde estudar no livro de base</vt:lpstr>
      <vt:lpstr>O que é um protocolo ?</vt:lpstr>
      <vt:lpstr>Protocolo de comunicação</vt:lpstr>
      <vt:lpstr>Exemplo: HTTP — HyperText Transfer Protocol</vt:lpstr>
      <vt:lpstr>Exemplo:  IP - Best-Effort Packet Delivery</vt:lpstr>
      <vt:lpstr>Exemplo: Pacote IP (IPv4)</vt:lpstr>
      <vt:lpstr>Exemplo: TCP - Transmission Control Protocol</vt:lpstr>
      <vt:lpstr>Normalização dos protocolos</vt:lpstr>
      <vt:lpstr>Como estruturar os protocolos e os serviços suportados numa rede ?</vt:lpstr>
      <vt:lpstr>Estruturação interna das redes:  camadas e serviços</vt:lpstr>
      <vt:lpstr>Estruturação por camadas. Porquê ?</vt:lpstr>
      <vt:lpstr>A pilha de protocolos TCP/IP</vt:lpstr>
      <vt:lpstr>Tratamento dos dados nos diferentes níveis</vt:lpstr>
      <vt:lpstr>Níveis na prática</vt:lpstr>
      <vt:lpstr>Message, Segment, Packet, and Frame</vt:lpstr>
      <vt:lpstr>Mensagem, Segmento, Pacote e Frame</vt:lpstr>
      <vt:lpstr>Terminologia</vt:lpstr>
      <vt:lpstr>Demultiplexing: números das portas</vt:lpstr>
      <vt:lpstr>Protocol demultiplexing</vt:lpstr>
      <vt:lpstr>Porquê TCP/IP</vt:lpstr>
      <vt:lpstr>O Modelo dos protocolos Internet</vt:lpstr>
      <vt:lpstr>As camadas não têm defeitos?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que é um protocolo ?</dc:title>
  <dc:creator>José Legatheaux Martins</dc:creator>
  <cp:lastModifiedBy>José Legatheaux Martins</cp:lastModifiedBy>
  <cp:revision>15</cp:revision>
  <dcterms:created xsi:type="dcterms:W3CDTF">2012-02-10T18:16:37Z</dcterms:created>
  <dcterms:modified xsi:type="dcterms:W3CDTF">2012-03-06T19:43:36Z</dcterms:modified>
</cp:coreProperties>
</file>