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301" r:id="rId4"/>
    <p:sldId id="300" r:id="rId5"/>
    <p:sldId id="294" r:id="rId6"/>
    <p:sldId id="277" r:id="rId7"/>
    <p:sldId id="295" r:id="rId8"/>
    <p:sldId id="296" r:id="rId9"/>
    <p:sldId id="297" r:id="rId10"/>
    <p:sldId id="298" r:id="rId11"/>
    <p:sldId id="276" r:id="rId12"/>
    <p:sldId id="278" r:id="rId13"/>
    <p:sldId id="282" r:id="rId14"/>
    <p:sldId id="283" r:id="rId15"/>
    <p:sldId id="284" r:id="rId16"/>
    <p:sldId id="285" r:id="rId17"/>
    <p:sldId id="290" r:id="rId18"/>
    <p:sldId id="291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605" autoAdjust="0"/>
  </p:normalViewPr>
  <p:slideViewPr>
    <p:cSldViewPr snapToGrid="0" snapToObjects="1">
      <p:cViewPr varScale="1">
        <p:scale>
          <a:sx n="137" d="100"/>
          <a:sy n="137" d="100"/>
        </p:scale>
        <p:origin x="-13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32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C540C-8DA5-9B4C-89E7-38ED1AAE832A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7CEB2-2B04-2A4B-86B3-546E1A2B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00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5EBF9F-D648-344C-A1D3-5541D57E1A80}" type="slidenum">
              <a:rPr lang="pt-PT"/>
              <a:pPr/>
              <a:t>10</a:t>
            </a:fld>
            <a:endParaRPr lang="pt-PT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2A78AF9-5839-CE4F-A00E-DC240800519D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F2311ED-327C-294C-BF30-1F77ABC2E761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268B07-4805-E647-B470-F8F3B3D8C22E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DB4C1A0-D197-5C45-985D-BBB664D84B12}" type="slidenum">
              <a:rPr lang="en-US" sz="1200" u="none">
                <a:latin typeface="Times New Roman" charset="0"/>
              </a:rPr>
              <a:pPr eaLnBrk="1" hangingPunct="1"/>
              <a:t>15</a:t>
            </a:fld>
            <a:endParaRPr lang="en-US" sz="1200" u="none">
              <a:latin typeface="Times New Roman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Two simple multiple access control techniques.</a:t>
            </a:r>
          </a:p>
          <a:p>
            <a:endParaRPr lang="en-US">
              <a:ea typeface="ＭＳ Ｐゴシック" charset="0"/>
              <a:cs typeface="ＭＳ Ｐゴシック" charset="0"/>
            </a:endParaRPr>
          </a:p>
          <a:p>
            <a:r>
              <a:rPr lang="en-US">
                <a:ea typeface="ＭＳ Ｐゴシック" charset="0"/>
                <a:cs typeface="ＭＳ Ｐゴシック" charset="0"/>
              </a:rPr>
              <a:t>Each mobile’s share of the bandwidth is divided into portions for the uplink and the downlink. Also, possibly, out of band signaling.</a:t>
            </a:r>
          </a:p>
          <a:p>
            <a:endParaRPr lang="en-US">
              <a:ea typeface="ＭＳ Ｐゴシック" charset="0"/>
              <a:cs typeface="ＭＳ Ｐゴシック" charset="0"/>
            </a:endParaRPr>
          </a:p>
          <a:p>
            <a:r>
              <a:rPr lang="en-US">
                <a:ea typeface="ＭＳ Ｐゴシック" charset="0"/>
                <a:cs typeface="ＭＳ Ｐゴシック" charset="0"/>
              </a:rPr>
              <a:t>As we will see, used in AMPS, GSM, IS-54/136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F0DF6EA-882D-6948-AE3D-3AF5D745EF8F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B203652-ED9F-F346-A794-ABE599DB1CCD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96B2C1B-F68B-CE49-8144-52120EFCBDDF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4603387-E1A7-C340-AB7D-53DFB1FB2829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39FA34-74A3-DE43-8642-0143E466BCC5}" type="slidenum">
              <a:rPr lang="pt-PT"/>
              <a:pPr/>
              <a:t>4</a:t>
            </a:fld>
            <a:endParaRPr lang="pt-PT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39FA34-74A3-DE43-8642-0143E466BCC5}" type="slidenum">
              <a:rPr lang="pt-PT"/>
              <a:pPr/>
              <a:t>5</a:t>
            </a:fld>
            <a:endParaRPr lang="pt-PT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CC3F1DC-2CA9-D74D-B831-05EC55A14B13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27F6F5-8A1F-6C4A-ADFC-A4A8C0BE368C}" type="slidenum">
              <a:rPr lang="pt-PT"/>
              <a:pPr/>
              <a:t>7</a:t>
            </a:fld>
            <a:endParaRPr lang="pt-PT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6780FF-77D1-FB49-BC22-B3AF91159DF8}" type="slidenum">
              <a:rPr lang="pt-PT"/>
              <a:pPr/>
              <a:t>8</a:t>
            </a:fld>
            <a:endParaRPr lang="pt-PT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2E84E-3EE6-7F48-BDC7-C6506E7C68DF}" type="slidenum">
              <a:rPr lang="pt-PT"/>
              <a:pPr/>
              <a:t>9</a:t>
            </a:fld>
            <a:endParaRPr lang="pt-PT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1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0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0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0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5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4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0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6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6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2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1D2BF-9F94-2347-B61A-FFDDA494A31F}" type="datetimeFigureOut">
              <a:rPr lang="en-US" smtClean="0"/>
              <a:t>24/02/12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4BD90-C7F3-1540-B2D3-4E4091678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1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2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9.png"/><Relationship Id="rId7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41893"/>
            <a:ext cx="7772400" cy="3454170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INTRODUÇÃO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2)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67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b="1"/>
              <a:t>Rádio</a:t>
            </a: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533400" y="1371600"/>
            <a:ext cx="8305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</a:rPr>
              <a:t>O sinal é transportado pelo meio atmosférico, espaço, etc.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</a:rPr>
              <a:t>Sem fios, </a:t>
            </a:r>
            <a:r>
              <a:rPr lang="pt-PT" sz="2000" u="none" dirty="0" smtClean="0">
                <a:solidFill>
                  <a:srgbClr val="000000"/>
                </a:solidFill>
              </a:rPr>
              <a:t>propagação </a:t>
            </a:r>
            <a:r>
              <a:rPr lang="pt-PT" sz="2000" u="none" dirty="0">
                <a:solidFill>
                  <a:srgbClr val="000000"/>
                </a:solidFill>
              </a:rPr>
              <a:t>condicionada por: reflexão, obstruções por </a:t>
            </a:r>
            <a:r>
              <a:rPr lang="pt-PT" sz="2000" u="none" dirty="0" err="1">
                <a:solidFill>
                  <a:srgbClr val="000000"/>
                </a:solidFill>
              </a:rPr>
              <a:t>objectos</a:t>
            </a:r>
            <a:r>
              <a:rPr lang="pt-PT" sz="2000" u="none" dirty="0">
                <a:solidFill>
                  <a:srgbClr val="000000"/>
                </a:solidFill>
              </a:rPr>
              <a:t>, interferências, ...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</a:rPr>
              <a:t>Tipos de ligações rádio disponíveis: 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</a:rPr>
              <a:t>LAN </a:t>
            </a:r>
            <a:r>
              <a:rPr lang="pt-PT" sz="2000" u="none" dirty="0">
                <a:solidFill>
                  <a:srgbClr val="000000"/>
                </a:solidFill>
              </a:rPr>
              <a:t>(e.g., 802.11b  g  n </a:t>
            </a:r>
            <a:r>
              <a:rPr lang="pt-PT" sz="2000" u="none" dirty="0" smtClean="0">
                <a:solidFill>
                  <a:srgbClr val="000000"/>
                </a:solidFill>
              </a:rPr>
              <a:t>… </a:t>
            </a:r>
            <a:r>
              <a:rPr lang="pt-PT" sz="2000" u="none" dirty="0" err="1" smtClean="0">
                <a:solidFill>
                  <a:srgbClr val="000000"/>
                </a:solidFill>
              </a:rPr>
              <a:t>WiIFI</a:t>
            </a:r>
            <a:r>
              <a:rPr lang="pt-PT" sz="2000" u="none" dirty="0" smtClean="0">
                <a:solidFill>
                  <a:srgbClr val="000000"/>
                </a:solidFill>
              </a:rPr>
              <a:t>) – 54</a:t>
            </a:r>
            <a:r>
              <a:rPr lang="pt-PT" sz="2000" u="none" dirty="0">
                <a:solidFill>
                  <a:srgbClr val="000000"/>
                </a:solidFill>
              </a:rPr>
              <a:t>, 100, ... </a:t>
            </a:r>
            <a:r>
              <a:rPr lang="pt-PT" sz="2000" u="none" dirty="0" smtClean="0">
                <a:solidFill>
                  <a:srgbClr val="000000"/>
                </a:solidFill>
              </a:rPr>
              <a:t>Mbps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dirty="0" smtClean="0">
                <a:solidFill>
                  <a:srgbClr val="000000"/>
                </a:solidFill>
              </a:rPr>
              <a:t>Canais baseados em antenas </a:t>
            </a:r>
            <a:r>
              <a:rPr lang="pt-PT" sz="2000" dirty="0" err="1" smtClean="0">
                <a:solidFill>
                  <a:srgbClr val="000000"/>
                </a:solidFill>
              </a:rPr>
              <a:t>direccionadas</a:t>
            </a:r>
            <a:endParaRPr lang="pt-PT" sz="2000" u="none" dirty="0">
              <a:solidFill>
                <a:srgbClr val="000000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 err="1" smtClean="0">
                <a:solidFill>
                  <a:srgbClr val="000000"/>
                </a:solidFill>
              </a:rPr>
              <a:t>Wide</a:t>
            </a:r>
            <a:r>
              <a:rPr lang="pt-PT" sz="2000" u="none" dirty="0" err="1">
                <a:solidFill>
                  <a:srgbClr val="000000"/>
                </a:solidFill>
              </a:rPr>
              <a:t>-area</a:t>
            </a:r>
            <a:r>
              <a:rPr lang="pt-PT" sz="2000" u="none" dirty="0">
                <a:solidFill>
                  <a:srgbClr val="000000"/>
                </a:solidFill>
              </a:rPr>
              <a:t> (e.g., celular) e.g. GSM e UMTS </a:t>
            </a:r>
            <a:r>
              <a:rPr lang="pt-PT" sz="2000" u="none" dirty="0" smtClean="0">
                <a:solidFill>
                  <a:srgbClr val="000000"/>
                </a:solidFill>
              </a:rPr>
              <a:t>– </a:t>
            </a:r>
            <a:r>
              <a:rPr lang="pt-PT" sz="2000" u="none" dirty="0">
                <a:solidFill>
                  <a:srgbClr val="000000"/>
                </a:solidFill>
              </a:rPr>
              <a:t>de </a:t>
            </a:r>
            <a:r>
              <a:rPr lang="pt-PT" sz="2000" u="none" dirty="0" smtClean="0">
                <a:solidFill>
                  <a:srgbClr val="000000"/>
                </a:solidFill>
              </a:rPr>
              <a:t>14 </a:t>
            </a:r>
            <a:r>
              <a:rPr lang="pt-PT" sz="2000" u="none" dirty="0" err="1">
                <a:solidFill>
                  <a:srgbClr val="000000"/>
                </a:solidFill>
              </a:rPr>
              <a:t>Kbps</a:t>
            </a:r>
            <a:r>
              <a:rPr lang="pt-PT" sz="2000" u="none" dirty="0">
                <a:solidFill>
                  <a:srgbClr val="000000"/>
                </a:solidFill>
              </a:rPr>
              <a:t> a v</a:t>
            </a:r>
            <a:r>
              <a:rPr lang="pt-PT" altLang="ja-JP" sz="2000" u="none" dirty="0">
                <a:solidFill>
                  <a:srgbClr val="000000"/>
                </a:solidFill>
                <a:latin typeface="Arial"/>
                <a:cs typeface="ＭＳ Ｐゴシック" charset="0"/>
              </a:rPr>
              <a:t>ários</a:t>
            </a:r>
            <a:r>
              <a:rPr lang="pt-PT" sz="2000" u="none" dirty="0">
                <a:solidFill>
                  <a:srgbClr val="000000"/>
                </a:solidFill>
              </a:rPr>
              <a:t> Mbps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</a:rPr>
              <a:t>Satélite</a:t>
            </a:r>
            <a:endParaRPr lang="pt-PT" sz="2000" u="none" dirty="0">
              <a:solidFill>
                <a:srgbClr val="000000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086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acesso por satélite</a:t>
            </a:r>
            <a:endParaRPr lang="pt-PT" sz="36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75" name="Rectangle 239"/>
          <p:cNvSpPr>
            <a:spLocks noChangeArrowheads="1"/>
          </p:cNvSpPr>
          <p:nvPr/>
        </p:nvSpPr>
        <p:spPr bwMode="auto">
          <a:xfrm>
            <a:off x="285750" y="1571625"/>
            <a:ext cx="4783418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b="1" u="none" dirty="0">
                <a:latin typeface="Tw Cen MT" charset="0"/>
                <a:ea typeface="ヒラギノ角ゴ Pro W3" charset="0"/>
                <a:cs typeface="ヒラギノ角ゴ Pro W3" charset="0"/>
              </a:rPr>
              <a:t>Rádio (satélite)</a:t>
            </a: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, via GEOSAT/LEO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36000 Km, Latência (propagação de 280 </a:t>
            </a:r>
            <a:r>
              <a:rPr lang="pt-PT" sz="2000" u="none" dirty="0" err="1">
                <a:latin typeface="Tw Cen MT" charset="0"/>
                <a:ea typeface="ヒラギノ角ゴ Pro W3" charset="0"/>
                <a:cs typeface="ヒラギノ角ゴ Pro W3" charset="0"/>
              </a:rPr>
              <a:t>ms</a:t>
            </a: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)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Acessos residenciais ou em locais remotos até 1Mbit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Operam a centenas de Mbps em redes </a:t>
            </a:r>
            <a:r>
              <a:rPr lang="pt-PT" sz="2000" u="none" dirty="0" err="1">
                <a:latin typeface="Tw Cen MT" charset="0"/>
                <a:ea typeface="ヒラギノ角ゴ Pro W3" charset="0"/>
                <a:cs typeface="ヒラギノ角ゴ Pro W3" charset="0"/>
              </a:rPr>
              <a:t>inter</a:t>
            </a: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-satélite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Operadores (</a:t>
            </a:r>
            <a:r>
              <a:rPr lang="pt-PT" sz="2000" u="none" dirty="0" err="1">
                <a:latin typeface="Tw Cen MT" charset="0"/>
                <a:ea typeface="ヒラギノ角ゴ Pro W3" charset="0"/>
                <a:cs typeface="ヒラギノ角ゴ Pro W3" charset="0"/>
              </a:rPr>
              <a:t>ISPs</a:t>
            </a: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) especializados:</a:t>
            </a:r>
          </a:p>
          <a:p>
            <a:pPr marL="1257300" lvl="2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 charset="0"/>
                <a:ea typeface="ヒラギノ角ゴ Pro W3" charset="0"/>
                <a:cs typeface="ヒラギノ角ゴ Pro W3" charset="0"/>
              </a:rPr>
              <a:t>Inmarsat</a:t>
            </a:r>
            <a:r>
              <a:rPr lang="pt-PT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, </a:t>
            </a:r>
            <a:r>
              <a:rPr lang="pt-PT" sz="2000" u="none" dirty="0" err="1">
                <a:latin typeface="Tw Cen MT" charset="0"/>
                <a:ea typeface="ヒラギノ角ゴ Pro W3" charset="0"/>
                <a:cs typeface="ヒラギノ角ゴ Pro W3" charset="0"/>
              </a:rPr>
              <a:t>StarBand</a:t>
            </a:r>
            <a:r>
              <a:rPr lang="pt-PT" sz="20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, </a:t>
            </a:r>
            <a:r>
              <a:rPr lang="pt-PT" sz="2000" u="none" dirty="0" err="1" smtClean="0">
                <a:latin typeface="Tw Cen MT" charset="0"/>
                <a:ea typeface="ヒラギノ角ゴ Pro W3" charset="0"/>
                <a:cs typeface="ヒラギノ角ゴ Pro W3" charset="0"/>
              </a:rPr>
              <a:t>HughesNet</a:t>
            </a:r>
            <a:endParaRPr lang="pt-PT" sz="2000" u="none" dirty="0">
              <a:latin typeface="Tw Cen MT" charset="0"/>
              <a:ea typeface="ヒラギノ角ゴ Pro W3" charset="0"/>
              <a:cs typeface="ヒラギノ角ゴ Pro W3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endParaRPr lang="pt-PT" sz="2000" u="none" dirty="0">
              <a:latin typeface="Tw Cen MT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4276" name="Slide Number Placeholder 32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D5729FD-8B2C-7548-8395-4FBBA77A88EB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11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54277" name="Picture 326" descr="tooway-anten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00200"/>
            <a:ext cx="29813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8" name="Picture 322" descr="inmarsa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660900"/>
            <a:ext cx="29591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8443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Aspectos iniciais a reter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AB34B9E-8443-B143-B217-B128057129DD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12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1406110"/>
            <a:ext cx="8334375" cy="4950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latin typeface="Tw Cen MT" charset="0"/>
              </a:rPr>
              <a:t>Diversas tecnologias de </a:t>
            </a:r>
            <a:r>
              <a:rPr lang="pt-PT" sz="2000" b="1" u="none" dirty="0" smtClean="0">
                <a:latin typeface="Tw Cen MT" charset="0"/>
              </a:rPr>
              <a:t>canais </a:t>
            </a:r>
            <a:r>
              <a:rPr lang="pt-PT" sz="2000" b="1" u="none" dirty="0">
                <a:latin typeface="Tw Cen MT" charset="0"/>
              </a:rPr>
              <a:t>de </a:t>
            </a:r>
            <a:r>
              <a:rPr lang="pt-PT" sz="2000" b="1" u="none" dirty="0" smtClean="0">
                <a:latin typeface="Tw Cen MT" charset="0"/>
              </a:rPr>
              <a:t>comunicação</a:t>
            </a:r>
            <a:endParaRPr lang="pt-PT" sz="2000" b="1" u="none" dirty="0">
              <a:latin typeface="Tw Cen MT" charset="0"/>
            </a:endParaRP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 charset="0"/>
              </a:rPr>
              <a:t>Diferentes velocidades de transmissão ( Bits</a:t>
            </a:r>
            <a:r>
              <a:rPr lang="pt-PT" sz="1800" u="none" dirty="0" smtClean="0">
                <a:latin typeface="Tw Cen MT" charset="0"/>
              </a:rPr>
              <a:t>/</a:t>
            </a:r>
            <a:r>
              <a:rPr lang="pt-PT" dirty="0">
                <a:latin typeface="Tw Cen MT" charset="0"/>
              </a:rPr>
              <a:t>s</a:t>
            </a:r>
            <a:r>
              <a:rPr lang="pt-PT" sz="1800" u="none" dirty="0" smtClean="0">
                <a:latin typeface="Tw Cen MT" charset="0"/>
              </a:rPr>
              <a:t> </a:t>
            </a:r>
            <a:r>
              <a:rPr lang="pt-PT" sz="1800" u="none" dirty="0">
                <a:latin typeface="Tw Cen MT" charset="0"/>
              </a:rPr>
              <a:t>)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 charset="0"/>
              </a:rPr>
              <a:t>Abrangência diversa ( Metros, Km, Dezenas </a:t>
            </a:r>
            <a:r>
              <a:rPr lang="pt-PT" sz="1800" u="none" dirty="0" smtClean="0">
                <a:latin typeface="Tw Cen MT" charset="0"/>
              </a:rPr>
              <a:t>ou centenas de </a:t>
            </a:r>
            <a:r>
              <a:rPr lang="pt-PT" sz="1800" u="none" dirty="0">
                <a:latin typeface="Tw Cen MT" charset="0"/>
              </a:rPr>
              <a:t>Km)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 charset="0"/>
              </a:rPr>
              <a:t>Diferentes taxas de erros ou condições de percas de mensagens e diversos meios físicos (atenuação, reflexão, </a:t>
            </a:r>
            <a:r>
              <a:rPr lang="pt-PT" sz="1800" i="1" u="none" dirty="0" err="1">
                <a:latin typeface="Tw Cen MT" charset="0"/>
              </a:rPr>
              <a:t>crosstalk</a:t>
            </a:r>
            <a:r>
              <a:rPr lang="pt-PT" sz="1800" u="none" dirty="0">
                <a:latin typeface="Tw Cen MT" charset="0"/>
              </a:rPr>
              <a:t>, ruído, </a:t>
            </a:r>
            <a:r>
              <a:rPr lang="pt-PT" sz="1800" u="none" dirty="0" smtClean="0">
                <a:latin typeface="Tw Cen MT" charset="0"/>
              </a:rPr>
              <a:t>resistência, </a:t>
            </a:r>
            <a:r>
              <a:rPr lang="pt-PT" sz="1800" u="none" dirty="0">
                <a:latin typeface="Tw Cen MT" charset="0"/>
              </a:rPr>
              <a:t>...)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 charset="0"/>
              </a:rPr>
              <a:t>Propagação de sinal</a:t>
            </a:r>
          </a:p>
          <a:p>
            <a:pPr marL="1257300" lvl="2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 charset="0"/>
              </a:rPr>
              <a:t>Ex., 200.000 Km/s a diferentes </a:t>
            </a:r>
            <a:r>
              <a:rPr lang="pt-PT" sz="1800" u="none" dirty="0" smtClean="0">
                <a:latin typeface="Tw Cen MT" charset="0"/>
              </a:rPr>
              <a:t>distâncias</a:t>
            </a:r>
          </a:p>
          <a:p>
            <a:pPr lvl="2">
              <a:spcBef>
                <a:spcPct val="20000"/>
              </a:spcBef>
              <a:buSzPct val="100000"/>
            </a:pPr>
            <a:r>
              <a:rPr lang="pt-PT" dirty="0">
                <a:latin typeface="Tw Cen MT" charset="0"/>
              </a:rPr>
              <a:t>	</a:t>
            </a:r>
            <a:r>
              <a:rPr lang="pt-PT" dirty="0" smtClean="0">
                <a:latin typeface="Tw Cen MT" charset="0"/>
              </a:rPr>
              <a:t>(</a:t>
            </a:r>
            <a:r>
              <a:rPr lang="pt-PT" sz="1800" u="none" dirty="0" smtClean="0">
                <a:latin typeface="Tw Cen MT" charset="0"/>
              </a:rPr>
              <a:t>Velocidade </a:t>
            </a:r>
            <a:r>
              <a:rPr lang="pt-PT" sz="1800" u="none" dirty="0">
                <a:latin typeface="Tw Cen MT" charset="0"/>
              </a:rPr>
              <a:t>da luz no vazio: </a:t>
            </a:r>
            <a:r>
              <a:rPr lang="pt-PT" dirty="0" smtClean="0">
                <a:latin typeface="Tw Cen MT" charset="0"/>
              </a:rPr>
              <a:t>≈ </a:t>
            </a:r>
            <a:r>
              <a:rPr lang="pt-PT" sz="1800" u="none" dirty="0" smtClean="0">
                <a:latin typeface="Tw Cen MT" charset="0"/>
              </a:rPr>
              <a:t>300.00 </a:t>
            </a:r>
            <a:r>
              <a:rPr lang="pt-PT" sz="1800" u="none" dirty="0">
                <a:latin typeface="Tw Cen MT" charset="0"/>
              </a:rPr>
              <a:t>Km/</a:t>
            </a:r>
            <a:r>
              <a:rPr lang="pt-PT" sz="1800" u="none" dirty="0" smtClean="0">
                <a:latin typeface="Tw Cen MT" charset="0"/>
              </a:rPr>
              <a:t>s)</a:t>
            </a:r>
            <a:endParaRPr lang="pt-PT" sz="1800" u="none" dirty="0">
              <a:latin typeface="Tw Cen MT" charset="0"/>
            </a:endParaRP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 smtClean="0">
                <a:latin typeface="Tw Cen MT" charset="0"/>
              </a:rPr>
              <a:t>A informação </a:t>
            </a:r>
            <a:r>
              <a:rPr lang="pt-PT" sz="1800" u="none" dirty="0">
                <a:latin typeface="Tw Cen MT" charset="0"/>
              </a:rPr>
              <a:t>a enviar pode ser maior ou menor (número de bits/mensagem</a:t>
            </a:r>
            <a:r>
              <a:rPr lang="pt-PT" sz="1800" u="none" dirty="0" smtClean="0">
                <a:latin typeface="Tw Cen MT" charset="0"/>
              </a:rPr>
              <a:t>)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dirty="0" smtClean="0">
                <a:latin typeface="Tw Cen MT" charset="0"/>
              </a:rPr>
              <a:t>A própria tecnologia do canal pode impor diversos tamanhos máximos das mensagens a transmitir</a:t>
            </a:r>
            <a:endParaRPr lang="pt-PT" sz="1800" u="none" dirty="0" smtClean="0">
              <a:latin typeface="Tw Cen MT" charset="0"/>
            </a:endParaRP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1800" u="none" dirty="0">
              <a:latin typeface="Tw Cen MT" charset="0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latin typeface="Tw Cen MT" charset="0"/>
              </a:rPr>
              <a:t>Numa transmissão extremo-a-extremo, poderão ser </a:t>
            </a:r>
            <a:r>
              <a:rPr lang="pt-PT" sz="2000" b="1" u="none" dirty="0" smtClean="0">
                <a:latin typeface="Tw Cen MT" charset="0"/>
              </a:rPr>
              <a:t>atravessados </a:t>
            </a:r>
            <a:r>
              <a:rPr lang="pt-PT" sz="2000" b="1" u="none" dirty="0">
                <a:latin typeface="Tw Cen MT" charset="0"/>
              </a:rPr>
              <a:t>canais diversos, com diferentes características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endParaRPr lang="pt-PT" sz="2000" u="none" dirty="0">
              <a:latin typeface="Tw Cen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30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63" y="381000"/>
            <a:ext cx="8796337" cy="762000"/>
          </a:xfrm>
        </p:spPr>
        <p:txBody>
          <a:bodyPr/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Multiplexagem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de 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canais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1000" y="1524000"/>
            <a:ext cx="833437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000" u="none" dirty="0">
              <a:latin typeface="Tw Cen MT" charset="0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latin typeface="Tw Cen MT" charset="0"/>
              </a:rPr>
              <a:t>Problema</a:t>
            </a:r>
            <a:r>
              <a:rPr lang="pt-PT" sz="2000" u="none" dirty="0">
                <a:latin typeface="Tw Cen MT" charset="0"/>
              </a:rPr>
              <a:t>: </a:t>
            </a:r>
            <a:r>
              <a:rPr lang="pt-PT" sz="2000" u="none" dirty="0" smtClean="0">
                <a:latin typeface="Tw Cen MT" charset="0"/>
              </a:rPr>
              <a:t>Dados N </a:t>
            </a:r>
            <a:r>
              <a:rPr lang="pt-PT" sz="2000" u="none" dirty="0">
                <a:latin typeface="Tw Cen MT" charset="0"/>
              </a:rPr>
              <a:t>interlocutores </a:t>
            </a:r>
            <a:r>
              <a:rPr lang="pt-PT" sz="2000" u="none" dirty="0" smtClean="0">
                <a:latin typeface="Tw Cen MT" charset="0"/>
              </a:rPr>
              <a:t>que pretendem </a:t>
            </a:r>
            <a:r>
              <a:rPr lang="pt-PT" sz="2000" u="none" dirty="0">
                <a:latin typeface="Tw Cen MT" charset="0"/>
              </a:rPr>
              <a:t>comunicar com M interlocutores distantes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 charset="0"/>
              </a:rPr>
              <a:t>Instalamos N x M canais ponto a ponto a ligar cada par deles ?</a:t>
            </a:r>
          </a:p>
          <a:p>
            <a:pPr marL="800100" lvl="1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 charset="0"/>
              </a:rPr>
              <a:t>N</a:t>
            </a:r>
            <a:r>
              <a:rPr lang="pt-PT" altLang="ja-JP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ão, </a:t>
            </a:r>
            <a:r>
              <a:rPr lang="pt-PT" altLang="ja-JP" sz="2000" i="1" u="none" dirty="0">
                <a:latin typeface="Tw Cen MT" charset="0"/>
                <a:ea typeface="ヒラギノ角ゴ Pro W3" charset="0"/>
                <a:cs typeface="ヒラギノ角ゴ Pro W3" charset="0"/>
              </a:rPr>
              <a:t>multiplexamos</a:t>
            </a:r>
            <a:r>
              <a:rPr lang="pt-PT" altLang="ja-JP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 uma ou mais ligações de uma malha mais restrita … pois é mais </a:t>
            </a:r>
            <a:r>
              <a:rPr lang="pt-PT" altLang="ja-JP" sz="20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económico</a:t>
            </a:r>
          </a:p>
          <a:p>
            <a:pPr lvl="1">
              <a:spcBef>
                <a:spcPct val="20000"/>
              </a:spcBef>
              <a:buSzPct val="100000"/>
            </a:pPr>
            <a:endParaRPr lang="pt-PT" altLang="ja-JP" sz="2000" u="none" dirty="0">
              <a:latin typeface="Tw Cen MT" charset="0"/>
              <a:ea typeface="ヒラギノ角ゴ Pro W3" charset="0"/>
              <a:cs typeface="ヒラギノ角ゴ Pro W3" charset="0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altLang="ja-JP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Logicamente, </a:t>
            </a:r>
            <a:r>
              <a:rPr lang="pt-PT" altLang="ja-JP" sz="2000" i="1" u="none" dirty="0">
                <a:latin typeface="Tw Cen MT" charset="0"/>
                <a:ea typeface="ヒラギノ角ゴ Pro W3" charset="0"/>
                <a:cs typeface="ヒラギノ角ゴ Pro W3" charset="0"/>
              </a:rPr>
              <a:t>multiplexar</a:t>
            </a:r>
            <a:r>
              <a:rPr lang="pt-PT" altLang="ja-JP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 consiste em disponibilizar vários canais que partilham o mesmo meio de </a:t>
            </a:r>
            <a:r>
              <a:rPr lang="pt-PT" altLang="ja-JP" sz="20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transmissão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altLang="ja-JP" sz="2000" u="none" dirty="0">
              <a:latin typeface="Tw Cen MT" charset="0"/>
              <a:ea typeface="ヒラギノ角ゴ Pro W3" charset="0"/>
              <a:cs typeface="ヒラギノ角ゴ Pro W3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altLang="ja-JP" sz="2000" u="none" dirty="0">
                <a:latin typeface="Tw Cen MT" charset="0"/>
                <a:ea typeface="ヒラギノ角ゴ Pro W3" charset="0"/>
                <a:cs typeface="ヒラギノ角ゴ Pro W3" charset="0"/>
              </a:rPr>
              <a:t>O termo utiliza-se em todos os contextos onde existe desdobramento em várias vias ....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4227C79-73E3-444B-9211-846B77B2576B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13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203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>
                <a:latin typeface="Tw Cen MT" charset="0"/>
                <a:ea typeface="ＭＳ Ｐゴシック" charset="0"/>
                <a:cs typeface="ＭＳ Ｐゴシック" charset="0"/>
              </a:rPr>
              <a:t>Multiplexagem</a:t>
            </a:r>
            <a:endParaRPr lang="en-US" sz="36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64515" name="Group 22"/>
          <p:cNvGrpSpPr>
            <a:grpSpLocks/>
          </p:cNvGrpSpPr>
          <p:nvPr/>
        </p:nvGrpSpPr>
        <p:grpSpPr bwMode="auto">
          <a:xfrm>
            <a:off x="381000" y="1600200"/>
            <a:ext cx="3733800" cy="2895600"/>
            <a:chOff x="685800" y="1600200"/>
            <a:chExt cx="8077200" cy="4419600"/>
          </a:xfrm>
        </p:grpSpPr>
        <p:sp>
          <p:nvSpPr>
            <p:cNvPr id="229378" name="Rectangle 2"/>
            <p:cNvSpPr>
              <a:spLocks noChangeArrowheads="1"/>
            </p:cNvSpPr>
            <p:nvPr/>
          </p:nvSpPr>
          <p:spPr bwMode="auto">
            <a:xfrm>
              <a:off x="685800" y="1600200"/>
              <a:ext cx="8077200" cy="4419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4522" name="Picture 4" descr="Click To Previe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4800" y="17526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23" name="Picture 5" descr="Click To Preview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763" y="3429000"/>
              <a:ext cx="731837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24" name="Picture 6" descr="Click To Preview"/>
            <p:cNvPicPr>
              <a:picLocks noChangeAspect="1" noChangeArrowheads="1"/>
            </p:cNvPicPr>
            <p:nvPr/>
          </p:nvPicPr>
          <p:blipFill>
            <a:blip r:embed="rId5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725" y="41910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25" name="Picture 7" descr="Click To Preview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763" y="2590800"/>
              <a:ext cx="731837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526" name="Line 8"/>
            <p:cNvSpPr>
              <a:spLocks noChangeShapeType="1"/>
            </p:cNvSpPr>
            <p:nvPr/>
          </p:nvSpPr>
          <p:spPr bwMode="auto">
            <a:xfrm>
              <a:off x="1828800" y="3048000"/>
              <a:ext cx="5638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27" name="Line 9"/>
            <p:cNvSpPr>
              <a:spLocks noChangeShapeType="1"/>
            </p:cNvSpPr>
            <p:nvPr/>
          </p:nvSpPr>
          <p:spPr bwMode="auto">
            <a:xfrm>
              <a:off x="1828800" y="3733800"/>
              <a:ext cx="56388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28" name="Line 10"/>
            <p:cNvSpPr>
              <a:spLocks noChangeShapeType="1"/>
            </p:cNvSpPr>
            <p:nvPr/>
          </p:nvSpPr>
          <p:spPr bwMode="auto">
            <a:xfrm>
              <a:off x="1828800" y="4495800"/>
              <a:ext cx="5638800" cy="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29" name="Line 11"/>
            <p:cNvSpPr>
              <a:spLocks noChangeShapeType="1"/>
            </p:cNvSpPr>
            <p:nvPr/>
          </p:nvSpPr>
          <p:spPr bwMode="auto">
            <a:xfrm>
              <a:off x="1828800" y="5257800"/>
              <a:ext cx="56388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pic>
          <p:nvPicPr>
            <p:cNvPr id="64530" name="Picture 12" descr="Click To Preview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3352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31" name="Picture 13" descr="Click To Preview"/>
            <p:cNvPicPr>
              <a:picLocks noChangeAspect="1" noChangeArrowheads="1"/>
            </p:cNvPicPr>
            <p:nvPr/>
          </p:nvPicPr>
          <p:blipFill>
            <a:blip r:embed="rId5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2590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32" name="Picture 14" descr="Click To Preview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876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33" name="Picture 15" descr="Click To Preview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49530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34" name="Picture 16" descr="Click To Preview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114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535" name="Rectangle 17"/>
            <p:cNvSpPr>
              <a:spLocks noChangeArrowheads="1"/>
            </p:cNvSpPr>
            <p:nvPr/>
          </p:nvSpPr>
          <p:spPr bwMode="auto">
            <a:xfrm>
              <a:off x="3810000" y="2743200"/>
              <a:ext cx="1524000" cy="3048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6" name="Line 18"/>
            <p:cNvSpPr>
              <a:spLocks noChangeShapeType="1"/>
            </p:cNvSpPr>
            <p:nvPr/>
          </p:nvSpPr>
          <p:spPr bwMode="auto">
            <a:xfrm>
              <a:off x="4114800" y="37338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37" name="Line 19"/>
            <p:cNvSpPr>
              <a:spLocks noChangeShapeType="1"/>
            </p:cNvSpPr>
            <p:nvPr/>
          </p:nvSpPr>
          <p:spPr bwMode="auto">
            <a:xfrm>
              <a:off x="4114800" y="44958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38" name="Line 20"/>
            <p:cNvSpPr>
              <a:spLocks noChangeShapeType="1"/>
            </p:cNvSpPr>
            <p:nvPr/>
          </p:nvSpPr>
          <p:spPr bwMode="auto">
            <a:xfrm>
              <a:off x="4114800" y="52578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39" name="Line 21"/>
            <p:cNvSpPr>
              <a:spLocks noChangeShapeType="1"/>
            </p:cNvSpPr>
            <p:nvPr/>
          </p:nvSpPr>
          <p:spPr bwMode="auto">
            <a:xfrm>
              <a:off x="4114800" y="30480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4516" name="Slide Number Placeholder 2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73BFC5C-EFC9-2545-9CF7-F6DD934DB912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14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64518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449"/>
          <a:stretch>
            <a:fillRect/>
          </a:stretch>
        </p:blipFill>
        <p:spPr bwMode="auto">
          <a:xfrm>
            <a:off x="3733800" y="4524375"/>
            <a:ext cx="54102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Rectangle 25"/>
          <p:cNvSpPr>
            <a:spLocks noChangeArrowheads="1"/>
          </p:cNvSpPr>
          <p:nvPr/>
        </p:nvSpPr>
        <p:spPr bwMode="auto">
          <a:xfrm>
            <a:off x="2514600" y="1687513"/>
            <a:ext cx="372427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u="none"/>
              <a:t>Comutaç</a:t>
            </a:r>
            <a:r>
              <a:rPr lang="en-US" altLang="ja-JP" sz="2000" u="none"/>
              <a:t>ão manual de circuitos</a:t>
            </a:r>
            <a:endParaRPr lang="pt-PT" sz="2000" u="none"/>
          </a:p>
        </p:txBody>
      </p:sp>
      <p:sp>
        <p:nvSpPr>
          <p:cNvPr id="64520" name="Rectangle 26"/>
          <p:cNvSpPr>
            <a:spLocks noChangeArrowheads="1"/>
          </p:cNvSpPr>
          <p:nvPr/>
        </p:nvSpPr>
        <p:spPr bwMode="auto">
          <a:xfrm>
            <a:off x="4811713" y="3733800"/>
            <a:ext cx="30474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u="none" dirty="0" err="1" smtClean="0"/>
              <a:t>Multiplexagem</a:t>
            </a:r>
            <a:r>
              <a:rPr lang="en-US" altLang="ja-JP" sz="2000" u="none" dirty="0" smtClean="0"/>
              <a:t> </a:t>
            </a:r>
            <a:r>
              <a:rPr lang="en-US" altLang="ja-JP" sz="2000" u="none" dirty="0"/>
              <a:t>de </a:t>
            </a:r>
            <a:r>
              <a:rPr lang="en-US" altLang="ja-JP" sz="2000" u="none" dirty="0" err="1"/>
              <a:t>canais</a:t>
            </a:r>
            <a:r>
              <a:rPr lang="en-US" altLang="ja-JP" sz="2000" u="none" dirty="0"/>
              <a:t> </a:t>
            </a:r>
          </a:p>
          <a:p>
            <a:r>
              <a:rPr lang="en-US" altLang="ja-JP" sz="2000" u="none" dirty="0" err="1"/>
              <a:t>em</a:t>
            </a:r>
            <a:r>
              <a:rPr lang="en-US" altLang="ja-JP" sz="2000" u="none" dirty="0"/>
              <a:t> </a:t>
            </a:r>
            <a:r>
              <a:rPr lang="en-US" altLang="ja-JP" sz="2000" u="none" dirty="0" err="1" smtClean="0"/>
              <a:t>redes</a:t>
            </a:r>
            <a:r>
              <a:rPr lang="en-US" altLang="ja-JP" sz="2000" u="none" dirty="0" smtClean="0"/>
              <a:t> </a:t>
            </a:r>
            <a:r>
              <a:rPr lang="en-US" sz="2000" u="none" dirty="0" smtClean="0"/>
              <a:t>de </a:t>
            </a:r>
            <a:r>
              <a:rPr lang="en-US" sz="2000" u="none" dirty="0" err="1"/>
              <a:t>computadores</a:t>
            </a:r>
            <a:endParaRPr lang="pt-PT" sz="2000" u="none" dirty="0"/>
          </a:p>
        </p:txBody>
      </p:sp>
    </p:spTree>
    <p:extLst>
      <p:ext uri="{BB962C8B-B14F-4D97-AF65-F5344CB8AC3E}">
        <p14:creationId xmlns:p14="http://schemas.microsoft.com/office/powerpoint/2010/main" val="39288336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227013"/>
            <a:ext cx="8462962" cy="987425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Tw Cen MT" charset="0"/>
                <a:ea typeface="ＭＳ Ｐゴシック" charset="0"/>
                <a:cs typeface="ＭＳ Ｐゴシック" charset="0"/>
              </a:rPr>
              <a:t>Técnicas</a:t>
            </a:r>
            <a:r>
              <a:rPr lang="en-US" sz="3600" dirty="0" smtClean="0">
                <a:latin typeface="Tw Cen MT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3600" dirty="0" err="1" smtClean="0">
                <a:latin typeface="Tw Cen MT" charset="0"/>
                <a:ea typeface="ＭＳ Ｐゴシック" charset="0"/>
                <a:cs typeface="ＭＳ Ｐゴシック" charset="0"/>
              </a:rPr>
              <a:t>Multiplexagem</a:t>
            </a:r>
            <a:endParaRPr lang="fr-FR" sz="36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2744788"/>
            <a:ext cx="6724650" cy="1827212"/>
            <a:chOff x="612" y="1392"/>
            <a:chExt cx="4236" cy="1151"/>
          </a:xfrm>
        </p:grpSpPr>
        <p:sp>
          <p:nvSpPr>
            <p:cNvPr id="66659" name="Text Box 4"/>
            <p:cNvSpPr txBox="1">
              <a:spLocks noChangeArrowheads="1"/>
            </p:cNvSpPr>
            <p:nvPr/>
          </p:nvSpPr>
          <p:spPr bwMode="auto">
            <a:xfrm>
              <a:off x="612" y="1784"/>
              <a:ext cx="5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>
                  <a:latin typeface="Arial" charset="0"/>
                </a:rPr>
                <a:t>FDM</a:t>
              </a:r>
              <a:endParaRPr lang="fr-FR" u="none">
                <a:latin typeface="Arial" charset="0"/>
              </a:endParaRPr>
            </a:p>
          </p:txBody>
        </p:sp>
        <p:grpSp>
          <p:nvGrpSpPr>
            <p:cNvPr id="66660" name="Group 5"/>
            <p:cNvGrpSpPr>
              <a:grpSpLocks/>
            </p:cNvGrpSpPr>
            <p:nvPr/>
          </p:nvGrpSpPr>
          <p:grpSpPr bwMode="auto">
            <a:xfrm>
              <a:off x="616" y="1392"/>
              <a:ext cx="4232" cy="1151"/>
              <a:chOff x="616" y="1392"/>
              <a:chExt cx="4232" cy="1151"/>
            </a:xfrm>
          </p:grpSpPr>
          <p:sp>
            <p:nvSpPr>
              <p:cNvPr id="66661" name="Line 6"/>
              <p:cNvSpPr>
                <a:spLocks noChangeShapeType="1"/>
              </p:cNvSpPr>
              <p:nvPr/>
            </p:nvSpPr>
            <p:spPr bwMode="auto">
              <a:xfrm flipV="1">
                <a:off x="1728" y="1392"/>
                <a:ext cx="0" cy="81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662" name="Text Box 7"/>
              <p:cNvSpPr txBox="1">
                <a:spLocks noChangeArrowheads="1"/>
              </p:cNvSpPr>
              <p:nvPr/>
            </p:nvSpPr>
            <p:spPr bwMode="auto">
              <a:xfrm>
                <a:off x="616" y="2024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u="none">
                    <a:latin typeface="Arial" charset="0"/>
                  </a:rPr>
                  <a:t>frequency</a:t>
                </a:r>
                <a:endParaRPr lang="fr-FR" u="none">
                  <a:latin typeface="Arial" charset="0"/>
                </a:endParaRPr>
              </a:p>
            </p:txBody>
          </p:sp>
          <p:sp>
            <p:nvSpPr>
              <p:cNvPr id="66663" name="Line 8"/>
              <p:cNvSpPr>
                <a:spLocks noChangeShapeType="1"/>
              </p:cNvSpPr>
              <p:nvPr/>
            </p:nvSpPr>
            <p:spPr bwMode="auto">
              <a:xfrm>
                <a:off x="1728" y="2208"/>
                <a:ext cx="31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664" name="Text Box 9"/>
              <p:cNvSpPr txBox="1">
                <a:spLocks noChangeArrowheads="1"/>
              </p:cNvSpPr>
              <p:nvPr/>
            </p:nvSpPr>
            <p:spPr bwMode="auto">
              <a:xfrm>
                <a:off x="3048" y="2255"/>
                <a:ext cx="47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>
                    <a:latin typeface="Arial" charset="0"/>
                  </a:rPr>
                  <a:t>time</a:t>
                </a:r>
                <a:endParaRPr lang="fr-FR">
                  <a:latin typeface="Arial" charset="0"/>
                </a:endParaRPr>
              </a:p>
            </p:txBody>
          </p:sp>
          <p:sp>
            <p:nvSpPr>
              <p:cNvPr id="66665" name="Rectangle 10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2880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2139950" y="3062288"/>
            <a:ext cx="4572000" cy="914400"/>
            <a:chOff x="2743200" y="2514600"/>
            <a:chExt cx="4572000" cy="914400"/>
          </a:xfrm>
        </p:grpSpPr>
        <p:sp>
          <p:nvSpPr>
            <p:cNvPr id="66655" name="Rectangle 11"/>
            <p:cNvSpPr>
              <a:spLocks noChangeArrowheads="1"/>
            </p:cNvSpPr>
            <p:nvPr/>
          </p:nvSpPr>
          <p:spPr bwMode="auto">
            <a:xfrm>
              <a:off x="2743200" y="2514600"/>
              <a:ext cx="4572000" cy="2286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56" name="Rectangle 12"/>
            <p:cNvSpPr>
              <a:spLocks noChangeArrowheads="1"/>
            </p:cNvSpPr>
            <p:nvPr/>
          </p:nvSpPr>
          <p:spPr bwMode="auto">
            <a:xfrm>
              <a:off x="2743200" y="2743200"/>
              <a:ext cx="4572000" cy="228600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57" name="Rectangle 13"/>
            <p:cNvSpPr>
              <a:spLocks noChangeArrowheads="1"/>
            </p:cNvSpPr>
            <p:nvPr/>
          </p:nvSpPr>
          <p:spPr bwMode="auto">
            <a:xfrm>
              <a:off x="2743200" y="2971800"/>
              <a:ext cx="4572000" cy="22860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58" name="Rectangle 14"/>
            <p:cNvSpPr>
              <a:spLocks noChangeArrowheads="1"/>
            </p:cNvSpPr>
            <p:nvPr/>
          </p:nvSpPr>
          <p:spPr bwMode="auto">
            <a:xfrm>
              <a:off x="2743200" y="3200400"/>
              <a:ext cx="4572000" cy="22860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14"/>
          <p:cNvGrpSpPr>
            <a:grpSpLocks/>
          </p:cNvGrpSpPr>
          <p:nvPr/>
        </p:nvGrpSpPr>
        <p:grpSpPr bwMode="auto">
          <a:xfrm>
            <a:off x="311150" y="4802188"/>
            <a:ext cx="6705600" cy="1827212"/>
            <a:chOff x="311150" y="4802188"/>
            <a:chExt cx="6705600" cy="1827212"/>
          </a:xfrm>
        </p:grpSpPr>
        <p:grpSp>
          <p:nvGrpSpPr>
            <p:cNvPr id="66647" name="Group 113"/>
            <p:cNvGrpSpPr>
              <a:grpSpLocks/>
            </p:cNvGrpSpPr>
            <p:nvPr/>
          </p:nvGrpSpPr>
          <p:grpSpPr bwMode="auto">
            <a:xfrm>
              <a:off x="311150" y="4802188"/>
              <a:ext cx="6705600" cy="1295400"/>
              <a:chOff x="311150" y="4802188"/>
              <a:chExt cx="6705600" cy="1295400"/>
            </a:xfrm>
          </p:grpSpPr>
          <p:sp>
            <p:nvSpPr>
              <p:cNvPr id="66649" name="Rectangle 21"/>
              <p:cNvSpPr>
                <a:spLocks noChangeArrowheads="1"/>
              </p:cNvSpPr>
              <p:nvPr/>
            </p:nvSpPr>
            <p:spPr bwMode="auto">
              <a:xfrm>
                <a:off x="2057400" y="5181600"/>
                <a:ext cx="4572000" cy="914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6650" name="Group 112"/>
              <p:cNvGrpSpPr>
                <a:grpSpLocks/>
              </p:cNvGrpSpPr>
              <p:nvPr/>
            </p:nvGrpSpPr>
            <p:grpSpPr bwMode="auto">
              <a:xfrm>
                <a:off x="311150" y="4802188"/>
                <a:ext cx="6705600" cy="1295400"/>
                <a:chOff x="311150" y="4802188"/>
                <a:chExt cx="6705600" cy="1295400"/>
              </a:xfrm>
            </p:grpSpPr>
            <p:sp>
              <p:nvSpPr>
                <p:cNvPr id="6665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11150" y="5180013"/>
                  <a:ext cx="84455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u="none">
                      <a:latin typeface="Arial" charset="0"/>
                    </a:rPr>
                    <a:t>TDM</a:t>
                  </a:r>
                  <a:endParaRPr lang="fr-FR" u="none">
                    <a:latin typeface="Arial" charset="0"/>
                  </a:endParaRPr>
                </a:p>
              </p:txBody>
            </p:sp>
            <p:sp>
              <p:nvSpPr>
                <p:cNvPr id="6665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63750" y="4802188"/>
                  <a:ext cx="0" cy="12954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653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11150" y="5638800"/>
                  <a:ext cx="15240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u="none">
                      <a:latin typeface="Arial" charset="0"/>
                    </a:rPr>
                    <a:t>frequency</a:t>
                  </a:r>
                  <a:endParaRPr lang="fr-FR" u="none">
                    <a:latin typeface="Arial" charset="0"/>
                  </a:endParaRPr>
                </a:p>
              </p:txBody>
            </p:sp>
            <p:sp>
              <p:nvSpPr>
                <p:cNvPr id="66654" name="Line 19"/>
                <p:cNvSpPr>
                  <a:spLocks noChangeShapeType="1"/>
                </p:cNvSpPr>
                <p:nvPr/>
              </p:nvSpPr>
              <p:spPr bwMode="auto">
                <a:xfrm>
                  <a:off x="2063750" y="6097588"/>
                  <a:ext cx="4953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66648" name="Text Box 20"/>
            <p:cNvSpPr txBox="1">
              <a:spLocks noChangeArrowheads="1"/>
            </p:cNvSpPr>
            <p:nvPr/>
          </p:nvSpPr>
          <p:spPr bwMode="auto">
            <a:xfrm>
              <a:off x="4159250" y="6172200"/>
              <a:ext cx="7604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time</a:t>
              </a:r>
              <a:endParaRPr lang="fr-FR">
                <a:latin typeface="Arial" charset="0"/>
              </a:endParaRPr>
            </a:p>
          </p:txBody>
        </p:sp>
      </p:grpSp>
      <p:sp>
        <p:nvSpPr>
          <p:cNvPr id="83030" name="Rectangle 23"/>
          <p:cNvSpPr>
            <a:spLocks noChangeArrowheads="1"/>
          </p:cNvSpPr>
          <p:nvPr/>
        </p:nvSpPr>
        <p:spPr bwMode="auto">
          <a:xfrm>
            <a:off x="20574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31" name="Rectangle 24"/>
          <p:cNvSpPr>
            <a:spLocks noChangeArrowheads="1"/>
          </p:cNvSpPr>
          <p:nvPr/>
        </p:nvSpPr>
        <p:spPr bwMode="auto">
          <a:xfrm>
            <a:off x="29718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32" name="Rectangle 25"/>
          <p:cNvSpPr>
            <a:spLocks noChangeArrowheads="1"/>
          </p:cNvSpPr>
          <p:nvPr/>
        </p:nvSpPr>
        <p:spPr bwMode="auto">
          <a:xfrm>
            <a:off x="38862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33" name="Rectangle 26"/>
          <p:cNvSpPr>
            <a:spLocks noChangeArrowheads="1"/>
          </p:cNvSpPr>
          <p:nvPr/>
        </p:nvSpPr>
        <p:spPr bwMode="auto">
          <a:xfrm>
            <a:off x="48006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34" name="Rectangle 27"/>
          <p:cNvSpPr>
            <a:spLocks noChangeArrowheads="1"/>
          </p:cNvSpPr>
          <p:nvPr/>
        </p:nvSpPr>
        <p:spPr bwMode="auto">
          <a:xfrm>
            <a:off x="57150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0" name="Rectangle 35"/>
          <p:cNvSpPr>
            <a:spLocks noChangeArrowheads="1"/>
          </p:cNvSpPr>
          <p:nvPr/>
        </p:nvSpPr>
        <p:spPr bwMode="auto">
          <a:xfrm>
            <a:off x="25146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1" name="Rectangle 36"/>
          <p:cNvSpPr>
            <a:spLocks noChangeArrowheads="1"/>
          </p:cNvSpPr>
          <p:nvPr/>
        </p:nvSpPr>
        <p:spPr bwMode="auto">
          <a:xfrm>
            <a:off x="34290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2" name="Rectangle 37"/>
          <p:cNvSpPr>
            <a:spLocks noChangeArrowheads="1"/>
          </p:cNvSpPr>
          <p:nvPr/>
        </p:nvSpPr>
        <p:spPr bwMode="auto">
          <a:xfrm>
            <a:off x="43434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3" name="Rectangle 38"/>
          <p:cNvSpPr>
            <a:spLocks noChangeArrowheads="1"/>
          </p:cNvSpPr>
          <p:nvPr/>
        </p:nvSpPr>
        <p:spPr bwMode="auto">
          <a:xfrm>
            <a:off x="52578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4" name="Rectangle 39"/>
          <p:cNvSpPr>
            <a:spLocks noChangeArrowheads="1"/>
          </p:cNvSpPr>
          <p:nvPr/>
        </p:nvSpPr>
        <p:spPr bwMode="auto">
          <a:xfrm>
            <a:off x="61722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5" name="Rectangle 41"/>
          <p:cNvSpPr>
            <a:spLocks noChangeArrowheads="1"/>
          </p:cNvSpPr>
          <p:nvPr/>
        </p:nvSpPr>
        <p:spPr bwMode="auto">
          <a:xfrm>
            <a:off x="27432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6" name="Rectangle 42"/>
          <p:cNvSpPr>
            <a:spLocks noChangeArrowheads="1"/>
          </p:cNvSpPr>
          <p:nvPr/>
        </p:nvSpPr>
        <p:spPr bwMode="auto">
          <a:xfrm>
            <a:off x="36576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7" name="Rectangle 43"/>
          <p:cNvSpPr>
            <a:spLocks noChangeArrowheads="1"/>
          </p:cNvSpPr>
          <p:nvPr/>
        </p:nvSpPr>
        <p:spPr bwMode="auto">
          <a:xfrm>
            <a:off x="45720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8" name="Rectangle 44"/>
          <p:cNvSpPr>
            <a:spLocks noChangeArrowheads="1"/>
          </p:cNvSpPr>
          <p:nvPr/>
        </p:nvSpPr>
        <p:spPr bwMode="auto">
          <a:xfrm>
            <a:off x="54864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9" name="Rectangle 45"/>
          <p:cNvSpPr>
            <a:spLocks noChangeArrowheads="1"/>
          </p:cNvSpPr>
          <p:nvPr/>
        </p:nvSpPr>
        <p:spPr bwMode="auto">
          <a:xfrm>
            <a:off x="64008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2139950" y="3290888"/>
            <a:ext cx="4572000" cy="457200"/>
            <a:chOff x="1776" y="1728"/>
            <a:chExt cx="2880" cy="288"/>
          </a:xfrm>
        </p:grpSpPr>
        <p:sp>
          <p:nvSpPr>
            <p:cNvPr id="66644" name="Line 47"/>
            <p:cNvSpPr>
              <a:spLocks noChangeShapeType="1"/>
            </p:cNvSpPr>
            <p:nvPr/>
          </p:nvSpPr>
          <p:spPr bwMode="auto">
            <a:xfrm flipV="1">
              <a:off x="1776" y="172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45" name="Line 48"/>
            <p:cNvSpPr>
              <a:spLocks noChangeShapeType="1"/>
            </p:cNvSpPr>
            <p:nvPr/>
          </p:nvSpPr>
          <p:spPr bwMode="auto">
            <a:xfrm flipV="1">
              <a:off x="1776" y="187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46" name="Line 49"/>
            <p:cNvSpPr>
              <a:spLocks noChangeShapeType="1"/>
            </p:cNvSpPr>
            <p:nvPr/>
          </p:nvSpPr>
          <p:spPr bwMode="auto">
            <a:xfrm flipV="1">
              <a:off x="1776" y="201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2286000" y="5181600"/>
            <a:ext cx="4114800" cy="914400"/>
            <a:chOff x="1920" y="3168"/>
            <a:chExt cx="2592" cy="576"/>
          </a:xfrm>
        </p:grpSpPr>
        <p:sp>
          <p:nvSpPr>
            <p:cNvPr id="66625" name="Line 51"/>
            <p:cNvSpPr>
              <a:spLocks noChangeShapeType="1"/>
            </p:cNvSpPr>
            <p:nvPr/>
          </p:nvSpPr>
          <p:spPr bwMode="auto">
            <a:xfrm>
              <a:off x="192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6" name="Line 52"/>
            <p:cNvSpPr>
              <a:spLocks noChangeShapeType="1"/>
            </p:cNvSpPr>
            <p:nvPr/>
          </p:nvSpPr>
          <p:spPr bwMode="auto">
            <a:xfrm>
              <a:off x="206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7" name="Line 53"/>
            <p:cNvSpPr>
              <a:spLocks noChangeShapeType="1"/>
            </p:cNvSpPr>
            <p:nvPr/>
          </p:nvSpPr>
          <p:spPr bwMode="auto">
            <a:xfrm>
              <a:off x="220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8" name="Line 54"/>
            <p:cNvSpPr>
              <a:spLocks noChangeShapeType="1"/>
            </p:cNvSpPr>
            <p:nvPr/>
          </p:nvSpPr>
          <p:spPr bwMode="auto">
            <a:xfrm>
              <a:off x="235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9" name="Line 55"/>
            <p:cNvSpPr>
              <a:spLocks noChangeShapeType="1"/>
            </p:cNvSpPr>
            <p:nvPr/>
          </p:nvSpPr>
          <p:spPr bwMode="auto">
            <a:xfrm>
              <a:off x="249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0" name="Line 56"/>
            <p:cNvSpPr>
              <a:spLocks noChangeShapeType="1"/>
            </p:cNvSpPr>
            <p:nvPr/>
          </p:nvSpPr>
          <p:spPr bwMode="auto">
            <a:xfrm>
              <a:off x="264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1" name="Line 57"/>
            <p:cNvSpPr>
              <a:spLocks noChangeShapeType="1"/>
            </p:cNvSpPr>
            <p:nvPr/>
          </p:nvSpPr>
          <p:spPr bwMode="auto">
            <a:xfrm>
              <a:off x="278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2" name="Line 58"/>
            <p:cNvSpPr>
              <a:spLocks noChangeShapeType="1"/>
            </p:cNvSpPr>
            <p:nvPr/>
          </p:nvSpPr>
          <p:spPr bwMode="auto">
            <a:xfrm>
              <a:off x="292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3" name="Line 59"/>
            <p:cNvSpPr>
              <a:spLocks noChangeShapeType="1"/>
            </p:cNvSpPr>
            <p:nvPr/>
          </p:nvSpPr>
          <p:spPr bwMode="auto">
            <a:xfrm>
              <a:off x="307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4" name="Line 60"/>
            <p:cNvSpPr>
              <a:spLocks noChangeShapeType="1"/>
            </p:cNvSpPr>
            <p:nvPr/>
          </p:nvSpPr>
          <p:spPr bwMode="auto">
            <a:xfrm>
              <a:off x="321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5" name="Line 61"/>
            <p:cNvSpPr>
              <a:spLocks noChangeShapeType="1"/>
            </p:cNvSpPr>
            <p:nvPr/>
          </p:nvSpPr>
          <p:spPr bwMode="auto">
            <a:xfrm>
              <a:off x="336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6" name="Line 62"/>
            <p:cNvSpPr>
              <a:spLocks noChangeShapeType="1"/>
            </p:cNvSpPr>
            <p:nvPr/>
          </p:nvSpPr>
          <p:spPr bwMode="auto">
            <a:xfrm>
              <a:off x="350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7" name="Line 63"/>
            <p:cNvSpPr>
              <a:spLocks noChangeShapeType="1"/>
            </p:cNvSpPr>
            <p:nvPr/>
          </p:nvSpPr>
          <p:spPr bwMode="auto">
            <a:xfrm>
              <a:off x="364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8" name="Line 64"/>
            <p:cNvSpPr>
              <a:spLocks noChangeShapeType="1"/>
            </p:cNvSpPr>
            <p:nvPr/>
          </p:nvSpPr>
          <p:spPr bwMode="auto">
            <a:xfrm>
              <a:off x="379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39" name="Line 65"/>
            <p:cNvSpPr>
              <a:spLocks noChangeShapeType="1"/>
            </p:cNvSpPr>
            <p:nvPr/>
          </p:nvSpPr>
          <p:spPr bwMode="auto">
            <a:xfrm>
              <a:off x="393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40" name="Line 66"/>
            <p:cNvSpPr>
              <a:spLocks noChangeShapeType="1"/>
            </p:cNvSpPr>
            <p:nvPr/>
          </p:nvSpPr>
          <p:spPr bwMode="auto">
            <a:xfrm>
              <a:off x="408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41" name="Line 67"/>
            <p:cNvSpPr>
              <a:spLocks noChangeShapeType="1"/>
            </p:cNvSpPr>
            <p:nvPr/>
          </p:nvSpPr>
          <p:spPr bwMode="auto">
            <a:xfrm>
              <a:off x="422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42" name="Line 68"/>
            <p:cNvSpPr>
              <a:spLocks noChangeShapeType="1"/>
            </p:cNvSpPr>
            <p:nvPr/>
          </p:nvSpPr>
          <p:spPr bwMode="auto">
            <a:xfrm>
              <a:off x="436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43" name="Line 69"/>
            <p:cNvSpPr>
              <a:spLocks noChangeShapeType="1"/>
            </p:cNvSpPr>
            <p:nvPr/>
          </p:nvSpPr>
          <p:spPr bwMode="auto">
            <a:xfrm>
              <a:off x="451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70"/>
          <p:cNvGrpSpPr>
            <a:grpSpLocks/>
          </p:cNvGrpSpPr>
          <p:nvPr/>
        </p:nvGrpSpPr>
        <p:grpSpPr bwMode="auto">
          <a:xfrm>
            <a:off x="2139950" y="3176588"/>
            <a:ext cx="4572000" cy="685800"/>
            <a:chOff x="1776" y="1656"/>
            <a:chExt cx="2880" cy="432"/>
          </a:xfrm>
        </p:grpSpPr>
        <p:sp>
          <p:nvSpPr>
            <p:cNvPr id="66621" name="Line 71"/>
            <p:cNvSpPr>
              <a:spLocks noChangeShapeType="1"/>
            </p:cNvSpPr>
            <p:nvPr/>
          </p:nvSpPr>
          <p:spPr bwMode="auto">
            <a:xfrm>
              <a:off x="1776" y="165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2" name="Line 72"/>
            <p:cNvSpPr>
              <a:spLocks noChangeShapeType="1"/>
            </p:cNvSpPr>
            <p:nvPr/>
          </p:nvSpPr>
          <p:spPr bwMode="auto">
            <a:xfrm>
              <a:off x="1776" y="1800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3" name="Line 73"/>
            <p:cNvSpPr>
              <a:spLocks noChangeShapeType="1"/>
            </p:cNvSpPr>
            <p:nvPr/>
          </p:nvSpPr>
          <p:spPr bwMode="auto">
            <a:xfrm>
              <a:off x="1776" y="1944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24" name="Line 74"/>
            <p:cNvSpPr>
              <a:spLocks noChangeShapeType="1"/>
            </p:cNvSpPr>
            <p:nvPr/>
          </p:nvSpPr>
          <p:spPr bwMode="auto">
            <a:xfrm>
              <a:off x="1776" y="208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1168400" y="1600200"/>
            <a:ext cx="7137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b="1" u="none">
                <a:latin typeface="Times New Roman" charset="0"/>
              </a:rPr>
              <a:t>A multiplexagem directa do suporte de transmiss</a:t>
            </a:r>
            <a:r>
              <a:rPr lang="pt-PT" altLang="ja-JP" sz="1800" b="1" u="none">
                <a:latin typeface="Times New Roman" charset="0"/>
                <a:ea typeface="ヒラギノ角ゴ Pro W3" charset="0"/>
                <a:cs typeface="ヒラギノ角ゴ Pro W3" charset="0"/>
              </a:rPr>
              <a:t>ão</a:t>
            </a:r>
            <a:r>
              <a:rPr lang="pt-PT" sz="1800" b="1" u="none">
                <a:latin typeface="Times New Roman" charset="0"/>
                <a:ea typeface="ヒラギノ角ゴ Pro W3" charset="0"/>
                <a:cs typeface="ヒラギノ角ゴ Pro W3" charset="0"/>
              </a:rPr>
              <a:t> faz-se por: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b="1" u="none"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u="none">
                <a:latin typeface="Times New Roman" charset="0"/>
                <a:ea typeface="ヒラギノ角ゴ Pro W3" charset="0"/>
                <a:cs typeface="ヒラギノ角ゴ Pro W3" charset="0"/>
              </a:rPr>
              <a:t>	- FDM - divisão em frequência (</a:t>
            </a:r>
            <a:r>
              <a:rPr lang="pt-PT" sz="1800" b="1" i="1" u="none">
                <a:latin typeface="Times New Roman" charset="0"/>
                <a:ea typeface="ヒラギノ角ゴ Pro W3" charset="0"/>
                <a:cs typeface="ヒラギノ角ゴ Pro W3" charset="0"/>
              </a:rPr>
              <a:t>frequency-division multiplexing</a:t>
            </a:r>
            <a:r>
              <a:rPr lang="pt-PT" sz="1800" b="1" u="none">
                <a:latin typeface="Times New Roman" charset="0"/>
                <a:ea typeface="ヒラギノ角ゴ Pro W3" charset="0"/>
                <a:cs typeface="ヒラギノ角ゴ Pro W3" charset="0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u="none">
                <a:latin typeface="Times New Roman" charset="0"/>
                <a:ea typeface="ヒラギノ角ゴ Pro W3" charset="0"/>
                <a:cs typeface="ヒラギノ角ゴ Pro W3" charset="0"/>
              </a:rPr>
              <a:t>	- TDM - divisão no tempo (</a:t>
            </a:r>
            <a:r>
              <a:rPr lang="pt-PT" sz="1800" b="1" i="1" u="none">
                <a:latin typeface="Times New Roman" charset="0"/>
                <a:ea typeface="ヒラギノ角ゴ Pro W3" charset="0"/>
                <a:cs typeface="ヒラギノ角ゴ Pro W3" charset="0"/>
              </a:rPr>
              <a:t>time-division multiplexing</a:t>
            </a:r>
            <a:r>
              <a:rPr lang="pt-PT" sz="1800" b="1" u="none">
                <a:latin typeface="Times New Roman" charset="0"/>
                <a:ea typeface="ヒラギノ角ゴ Pro W3" charset="0"/>
                <a:cs typeface="ヒラギノ角ゴ Pro W3" charset="0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b="1" u="none">
              <a:latin typeface="Times New Roman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866775" y="1482092"/>
            <a:ext cx="7715250" cy="1285875"/>
          </a:xfrm>
          <a:prstGeom prst="rect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charset="0"/>
            </a:endParaRPr>
          </a:p>
        </p:txBody>
      </p:sp>
      <p:sp>
        <p:nvSpPr>
          <p:cNvPr id="6658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1ED25BD-0DF9-1542-8874-DF8EDA81D2AF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15</a:t>
            </a:fld>
            <a:endParaRPr lang="en-US" sz="1200">
              <a:solidFill>
                <a:srgbClr val="FFFFFF"/>
              </a:solidFill>
            </a:endParaRPr>
          </a:p>
        </p:txBody>
      </p:sp>
      <p:grpSp>
        <p:nvGrpSpPr>
          <p:cNvPr id="66587" name="Group 111"/>
          <p:cNvGrpSpPr>
            <a:grpSpLocks/>
          </p:cNvGrpSpPr>
          <p:nvPr/>
        </p:nvGrpSpPr>
        <p:grpSpPr bwMode="auto">
          <a:xfrm>
            <a:off x="7391400" y="3657600"/>
            <a:ext cx="1295400" cy="1295400"/>
            <a:chOff x="7315202" y="3352800"/>
            <a:chExt cx="1295398" cy="1295400"/>
          </a:xfrm>
        </p:grpSpPr>
        <p:grpSp>
          <p:nvGrpSpPr>
            <p:cNvPr id="66614" name="Group 99"/>
            <p:cNvGrpSpPr>
              <a:grpSpLocks/>
            </p:cNvGrpSpPr>
            <p:nvPr/>
          </p:nvGrpSpPr>
          <p:grpSpPr bwMode="auto">
            <a:xfrm>
              <a:off x="7315202" y="3352800"/>
              <a:ext cx="1254125" cy="857250"/>
              <a:chOff x="4170" y="-12"/>
              <a:chExt cx="790" cy="540"/>
            </a:xfrm>
          </p:grpSpPr>
          <p:sp>
            <p:nvSpPr>
              <p:cNvPr id="66619" name="Text Box 101"/>
              <p:cNvSpPr txBox="1">
                <a:spLocks noChangeArrowheads="1"/>
              </p:cNvSpPr>
              <p:nvPr/>
            </p:nvSpPr>
            <p:spPr bwMode="auto">
              <a:xfrm>
                <a:off x="4218" y="276"/>
                <a:ext cx="68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2000" i="1" u="none">
                    <a:latin typeface="Arial" charset="0"/>
                  </a:rPr>
                  <a:t>4 users</a:t>
                </a:r>
                <a:endParaRPr lang="fr-FR" sz="2000" i="1" u="none">
                  <a:latin typeface="Arial" charset="0"/>
                </a:endParaRPr>
              </a:p>
            </p:txBody>
          </p:sp>
          <p:sp>
            <p:nvSpPr>
              <p:cNvPr id="66620" name="Text Box 106"/>
              <p:cNvSpPr txBox="1">
                <a:spLocks noChangeArrowheads="1"/>
              </p:cNvSpPr>
              <p:nvPr/>
            </p:nvSpPr>
            <p:spPr bwMode="auto">
              <a:xfrm>
                <a:off x="4170" y="-12"/>
                <a:ext cx="79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2000" u="none">
                    <a:latin typeface="Arial" charset="0"/>
                  </a:rPr>
                  <a:t>Exemplo:</a:t>
                </a:r>
                <a:endParaRPr lang="fr-FR" sz="2000" u="none">
                  <a:latin typeface="Arial" charset="0"/>
                </a:endParaRPr>
              </a:p>
            </p:txBody>
          </p:sp>
        </p:grpSp>
        <p:sp>
          <p:nvSpPr>
            <p:cNvPr id="66615" name="Rectangle 102"/>
            <p:cNvSpPr>
              <a:spLocks noChangeArrowheads="1"/>
            </p:cNvSpPr>
            <p:nvPr/>
          </p:nvSpPr>
          <p:spPr bwMode="auto">
            <a:xfrm>
              <a:off x="7467600" y="4419600"/>
              <a:ext cx="228600" cy="2286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6" name="Rectangle 103"/>
            <p:cNvSpPr>
              <a:spLocks noChangeArrowheads="1"/>
            </p:cNvSpPr>
            <p:nvPr/>
          </p:nvSpPr>
          <p:spPr bwMode="auto">
            <a:xfrm>
              <a:off x="7772400" y="4419600"/>
              <a:ext cx="228600" cy="228600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7" name="Rectangle 104"/>
            <p:cNvSpPr>
              <a:spLocks noChangeArrowheads="1"/>
            </p:cNvSpPr>
            <p:nvPr/>
          </p:nvSpPr>
          <p:spPr bwMode="auto">
            <a:xfrm>
              <a:off x="8077200" y="4419600"/>
              <a:ext cx="228600" cy="22860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8" name="Rectangle 105"/>
            <p:cNvSpPr>
              <a:spLocks noChangeArrowheads="1"/>
            </p:cNvSpPr>
            <p:nvPr/>
          </p:nvSpPr>
          <p:spPr bwMode="auto">
            <a:xfrm>
              <a:off x="8382000" y="4419600"/>
              <a:ext cx="228600" cy="22860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025" name="Rectangle 29"/>
          <p:cNvSpPr>
            <a:spLocks noChangeArrowheads="1"/>
          </p:cNvSpPr>
          <p:nvPr/>
        </p:nvSpPr>
        <p:spPr bwMode="auto">
          <a:xfrm>
            <a:off x="22860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6" name="Rectangle 30"/>
          <p:cNvSpPr>
            <a:spLocks noChangeArrowheads="1"/>
          </p:cNvSpPr>
          <p:nvPr/>
        </p:nvSpPr>
        <p:spPr bwMode="auto">
          <a:xfrm>
            <a:off x="32004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7" name="Rectangle 31"/>
          <p:cNvSpPr>
            <a:spLocks noChangeArrowheads="1"/>
          </p:cNvSpPr>
          <p:nvPr/>
        </p:nvSpPr>
        <p:spPr bwMode="auto">
          <a:xfrm>
            <a:off x="41148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8" name="Rectangle 32"/>
          <p:cNvSpPr>
            <a:spLocks noChangeArrowheads="1"/>
          </p:cNvSpPr>
          <p:nvPr/>
        </p:nvSpPr>
        <p:spPr bwMode="auto">
          <a:xfrm>
            <a:off x="50292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9" name="Rectangle 33"/>
          <p:cNvSpPr>
            <a:spLocks noChangeArrowheads="1"/>
          </p:cNvSpPr>
          <p:nvPr/>
        </p:nvSpPr>
        <p:spPr bwMode="auto">
          <a:xfrm>
            <a:off x="59436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75"/>
          <p:cNvGrpSpPr>
            <a:grpSpLocks/>
          </p:cNvGrpSpPr>
          <p:nvPr/>
        </p:nvGrpSpPr>
        <p:grpSpPr bwMode="auto">
          <a:xfrm>
            <a:off x="2209800" y="5181600"/>
            <a:ext cx="4343400" cy="914400"/>
            <a:chOff x="1848" y="3168"/>
            <a:chExt cx="2736" cy="576"/>
          </a:xfrm>
        </p:grpSpPr>
        <p:sp>
          <p:nvSpPr>
            <p:cNvPr id="66594" name="Line 76"/>
            <p:cNvSpPr>
              <a:spLocks noChangeShapeType="1"/>
            </p:cNvSpPr>
            <p:nvPr/>
          </p:nvSpPr>
          <p:spPr bwMode="auto">
            <a:xfrm>
              <a:off x="184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5" name="Line 77"/>
            <p:cNvSpPr>
              <a:spLocks noChangeShapeType="1"/>
            </p:cNvSpPr>
            <p:nvPr/>
          </p:nvSpPr>
          <p:spPr bwMode="auto">
            <a:xfrm>
              <a:off x="199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6" name="Line 78"/>
            <p:cNvSpPr>
              <a:spLocks noChangeShapeType="1"/>
            </p:cNvSpPr>
            <p:nvPr/>
          </p:nvSpPr>
          <p:spPr bwMode="auto">
            <a:xfrm>
              <a:off x="213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7" name="Line 79"/>
            <p:cNvSpPr>
              <a:spLocks noChangeShapeType="1"/>
            </p:cNvSpPr>
            <p:nvPr/>
          </p:nvSpPr>
          <p:spPr bwMode="auto">
            <a:xfrm>
              <a:off x="228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8" name="Line 80"/>
            <p:cNvSpPr>
              <a:spLocks noChangeShapeType="1"/>
            </p:cNvSpPr>
            <p:nvPr/>
          </p:nvSpPr>
          <p:spPr bwMode="auto">
            <a:xfrm>
              <a:off x="242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81"/>
            <p:cNvSpPr>
              <a:spLocks noChangeShapeType="1"/>
            </p:cNvSpPr>
            <p:nvPr/>
          </p:nvSpPr>
          <p:spPr bwMode="auto">
            <a:xfrm>
              <a:off x="256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82"/>
            <p:cNvSpPr>
              <a:spLocks noChangeShapeType="1"/>
            </p:cNvSpPr>
            <p:nvPr/>
          </p:nvSpPr>
          <p:spPr bwMode="auto">
            <a:xfrm>
              <a:off x="271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Line 83"/>
            <p:cNvSpPr>
              <a:spLocks noChangeShapeType="1"/>
            </p:cNvSpPr>
            <p:nvPr/>
          </p:nvSpPr>
          <p:spPr bwMode="auto">
            <a:xfrm>
              <a:off x="285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2" name="Line 84"/>
            <p:cNvSpPr>
              <a:spLocks noChangeShapeType="1"/>
            </p:cNvSpPr>
            <p:nvPr/>
          </p:nvSpPr>
          <p:spPr bwMode="auto">
            <a:xfrm>
              <a:off x="300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3" name="Line 85"/>
            <p:cNvSpPr>
              <a:spLocks noChangeShapeType="1"/>
            </p:cNvSpPr>
            <p:nvPr/>
          </p:nvSpPr>
          <p:spPr bwMode="auto">
            <a:xfrm>
              <a:off x="314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4" name="Line 86"/>
            <p:cNvSpPr>
              <a:spLocks noChangeShapeType="1"/>
            </p:cNvSpPr>
            <p:nvPr/>
          </p:nvSpPr>
          <p:spPr bwMode="auto">
            <a:xfrm>
              <a:off x="328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5" name="Line 87"/>
            <p:cNvSpPr>
              <a:spLocks noChangeShapeType="1"/>
            </p:cNvSpPr>
            <p:nvPr/>
          </p:nvSpPr>
          <p:spPr bwMode="auto">
            <a:xfrm>
              <a:off x="343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6" name="Line 88"/>
            <p:cNvSpPr>
              <a:spLocks noChangeShapeType="1"/>
            </p:cNvSpPr>
            <p:nvPr/>
          </p:nvSpPr>
          <p:spPr bwMode="auto">
            <a:xfrm>
              <a:off x="357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7" name="Line 89"/>
            <p:cNvSpPr>
              <a:spLocks noChangeShapeType="1"/>
            </p:cNvSpPr>
            <p:nvPr/>
          </p:nvSpPr>
          <p:spPr bwMode="auto">
            <a:xfrm>
              <a:off x="372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8" name="Line 90"/>
            <p:cNvSpPr>
              <a:spLocks noChangeShapeType="1"/>
            </p:cNvSpPr>
            <p:nvPr/>
          </p:nvSpPr>
          <p:spPr bwMode="auto">
            <a:xfrm>
              <a:off x="386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9" name="Line 91"/>
            <p:cNvSpPr>
              <a:spLocks noChangeShapeType="1"/>
            </p:cNvSpPr>
            <p:nvPr/>
          </p:nvSpPr>
          <p:spPr bwMode="auto">
            <a:xfrm>
              <a:off x="400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10" name="Line 92"/>
            <p:cNvSpPr>
              <a:spLocks noChangeShapeType="1"/>
            </p:cNvSpPr>
            <p:nvPr/>
          </p:nvSpPr>
          <p:spPr bwMode="auto">
            <a:xfrm>
              <a:off x="415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11" name="Line 93"/>
            <p:cNvSpPr>
              <a:spLocks noChangeShapeType="1"/>
            </p:cNvSpPr>
            <p:nvPr/>
          </p:nvSpPr>
          <p:spPr bwMode="auto">
            <a:xfrm>
              <a:off x="429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12" name="Line 94"/>
            <p:cNvSpPr>
              <a:spLocks noChangeShapeType="1"/>
            </p:cNvSpPr>
            <p:nvPr/>
          </p:nvSpPr>
          <p:spPr bwMode="auto">
            <a:xfrm>
              <a:off x="444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13" name="Line 95"/>
            <p:cNvSpPr>
              <a:spLocks noChangeShapeType="1"/>
            </p:cNvSpPr>
            <p:nvPr/>
          </p:nvSpPr>
          <p:spPr bwMode="auto">
            <a:xfrm>
              <a:off x="458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2415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30" grpId="0" animBg="1"/>
      <p:bldP spid="83031" grpId="0" animBg="1"/>
      <p:bldP spid="83032" grpId="0" animBg="1"/>
      <p:bldP spid="83033" grpId="0" animBg="1"/>
      <p:bldP spid="83034" grpId="0" animBg="1"/>
      <p:bldP spid="83020" grpId="0" animBg="1"/>
      <p:bldP spid="83021" grpId="0" animBg="1"/>
      <p:bldP spid="83022" grpId="0" animBg="1"/>
      <p:bldP spid="83023" grpId="0" animBg="1"/>
      <p:bldP spid="83024" grpId="0" animBg="1"/>
      <p:bldP spid="83015" grpId="0" animBg="1"/>
      <p:bldP spid="83016" grpId="0" animBg="1"/>
      <p:bldP spid="83017" grpId="0" animBg="1"/>
      <p:bldP spid="83018" grpId="0" animBg="1"/>
      <p:bldP spid="83019" grpId="0" animBg="1"/>
      <p:bldP spid="106" grpId="0"/>
      <p:bldP spid="107" grpId="0" animBg="1"/>
      <p:bldP spid="107" grpId="1" animBg="1"/>
      <p:bldP spid="83025" grpId="0" animBg="1"/>
      <p:bldP spid="83026" grpId="0" animBg="1"/>
      <p:bldP spid="83027" grpId="0" animBg="1"/>
      <p:bldP spid="83028" grpId="0" animBg="1"/>
      <p:bldP spid="830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267081"/>
            <a:ext cx="8229600" cy="1143000"/>
          </a:xfrm>
        </p:spPr>
        <p:txBody>
          <a:bodyPr/>
          <a:lstStyle/>
          <a:p>
            <a:r>
              <a:rPr lang="en-US" dirty="0">
                <a:latin typeface="Tw Cen MT" charset="0"/>
                <a:ea typeface="ＭＳ Ｐゴシック" charset="0"/>
                <a:cs typeface="ＭＳ Ｐゴシック" charset="0"/>
              </a:rPr>
              <a:t>FDM </a:t>
            </a:r>
            <a:r>
              <a:rPr lang="en-US" dirty="0" smtClean="0">
                <a:latin typeface="Tw Cen MT" charset="0"/>
                <a:ea typeface="ＭＳ Ｐゴシック" charset="0"/>
                <a:cs typeface="ＭＳ Ｐゴシック" charset="0"/>
              </a:rPr>
              <a:t>versus </a:t>
            </a:r>
            <a:r>
              <a:rPr lang="en-US" dirty="0">
                <a:latin typeface="Tw Cen MT" charset="0"/>
                <a:ea typeface="ＭＳ Ｐゴシック" charset="0"/>
                <a:cs typeface="ＭＳ Ｐゴシック" charset="0"/>
              </a:rPr>
              <a:t>TDM</a:t>
            </a:r>
          </a:p>
        </p:txBody>
      </p:sp>
      <p:sp>
        <p:nvSpPr>
          <p:cNvPr id="6861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721B6B3-0800-CF4A-A8C2-042ABB41E18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16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1413940"/>
            <a:ext cx="8472488" cy="5169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681038" indent="-223838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38238" indent="-223838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sz="2900" u="none" dirty="0">
                <a:latin typeface="Tw Cen MT" charset="0"/>
              </a:rPr>
              <a:t> FDM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sz="2600" u="none" dirty="0">
                <a:latin typeface="Tw Cen MT" charset="0"/>
                <a:sym typeface="Wingdings" charset="0"/>
              </a:rPr>
              <a:t>Cada circuito usa continuamente uma fracção da largura de </a:t>
            </a:r>
            <a:r>
              <a:rPr lang="pt-PT" sz="2600" u="none" dirty="0" smtClean="0">
                <a:latin typeface="Tw Cen MT" charset="0"/>
                <a:sym typeface="Wingdings" charset="0"/>
              </a:rPr>
              <a:t>banda</a:t>
            </a:r>
            <a:endParaRPr lang="pt-PT" sz="2600" u="none" dirty="0">
              <a:latin typeface="Tw Cen MT" charset="0"/>
              <a:sym typeface="Wingdings" charset="0"/>
            </a:endParaRPr>
          </a:p>
          <a:p>
            <a:pPr lvl="2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u="none" dirty="0">
                <a:latin typeface="Tw Cen MT" charset="0"/>
                <a:sym typeface="Wingdings" charset="0"/>
              </a:rPr>
              <a:t>Ex., comunicação telefónica, fracções de 4KHz</a:t>
            </a:r>
          </a:p>
          <a:p>
            <a:pPr lvl="2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u="none" dirty="0">
                <a:latin typeface="Tw Cen MT" charset="0"/>
                <a:sym typeface="Wingdings" charset="0"/>
              </a:rPr>
              <a:t>Ex., emissão FM, espectro 88 a 108 MHz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sz="2900" u="none" dirty="0">
                <a:latin typeface="Tw Cen MT" charset="0"/>
                <a:sym typeface="Wingdings" charset="0"/>
              </a:rPr>
              <a:t> TDM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sz="2600" u="none" dirty="0">
                <a:latin typeface="Tw Cen MT" charset="0"/>
                <a:sym typeface="Wingdings" charset="0"/>
              </a:rPr>
              <a:t>Cada circuito toma toda a largura </a:t>
            </a:r>
            <a:r>
              <a:rPr lang="pt-PT" sz="2600" u="none" dirty="0" smtClean="0">
                <a:latin typeface="Tw Cen MT" charset="0"/>
                <a:sym typeface="Wingdings" charset="0"/>
              </a:rPr>
              <a:t>do canal, </a:t>
            </a:r>
            <a:r>
              <a:rPr lang="pt-PT" sz="2600" u="none" dirty="0">
                <a:latin typeface="Tw Cen MT" charset="0"/>
                <a:sym typeface="Wingdings" charset="0"/>
              </a:rPr>
              <a:t>periodicamente, durante um certo intervalo de tempo</a:t>
            </a:r>
          </a:p>
          <a:p>
            <a:pPr lvl="2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u="none" dirty="0">
                <a:latin typeface="Tw Cen MT" charset="0"/>
                <a:sym typeface="Wingdings" charset="0"/>
              </a:rPr>
              <a:t>Tempo dividido em </a:t>
            </a:r>
            <a:r>
              <a:rPr lang="pt-PT" u="none" dirty="0" err="1">
                <a:latin typeface="Tw Cen MT" charset="0"/>
                <a:sym typeface="Wingdings" charset="0"/>
              </a:rPr>
              <a:t>frames</a:t>
            </a:r>
            <a:r>
              <a:rPr lang="pt-PT" u="none" dirty="0">
                <a:latin typeface="Tw Cen MT" charset="0"/>
                <a:sym typeface="Wingdings" charset="0"/>
              </a:rPr>
              <a:t> de duração fixa e estas em </a:t>
            </a:r>
            <a:r>
              <a:rPr lang="pt-PT" u="none" dirty="0" err="1">
                <a:latin typeface="Tw Cen MT" charset="0"/>
                <a:sym typeface="Wingdings" charset="0"/>
              </a:rPr>
              <a:t>slots</a:t>
            </a:r>
            <a:endParaRPr lang="pt-PT" u="none" dirty="0">
              <a:latin typeface="Tw Cen MT" charset="0"/>
              <a:sym typeface="Wingdings" charset="0"/>
            </a:endParaRPr>
          </a:p>
          <a:p>
            <a:pPr lvl="2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u="none" dirty="0">
                <a:latin typeface="Tw Cen MT" charset="0"/>
                <a:sym typeface="Wingdings" charset="0"/>
              </a:rPr>
              <a:t>Ex., o canal </a:t>
            </a:r>
            <a:r>
              <a:rPr lang="pt-PT" u="none" dirty="0" err="1">
                <a:latin typeface="Tw Cen MT" charset="0"/>
                <a:sym typeface="Wingdings" charset="0"/>
              </a:rPr>
              <a:t>trasmite</a:t>
            </a:r>
            <a:r>
              <a:rPr lang="pt-PT" u="none" dirty="0">
                <a:latin typeface="Tw Cen MT" charset="0"/>
                <a:sym typeface="Wingdings" charset="0"/>
              </a:rPr>
              <a:t> 8000 </a:t>
            </a:r>
            <a:r>
              <a:rPr lang="pt-PT" u="none" dirty="0" err="1">
                <a:latin typeface="Tw Cen MT" charset="0"/>
                <a:sym typeface="Wingdings" charset="0"/>
              </a:rPr>
              <a:t>frames</a:t>
            </a:r>
            <a:r>
              <a:rPr lang="pt-PT" u="none" dirty="0">
                <a:latin typeface="Tw Cen MT" charset="0"/>
                <a:sym typeface="Wingdings" charset="0"/>
              </a:rPr>
              <a:t>/s</a:t>
            </a:r>
          </a:p>
          <a:p>
            <a:pPr lvl="2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Char char=""/>
            </a:pPr>
            <a:r>
              <a:rPr lang="pt-PT" u="none" dirty="0">
                <a:latin typeface="Tw Cen MT" charset="0"/>
                <a:sym typeface="Wingdings" charset="0"/>
              </a:rPr>
              <a:t>Se cada </a:t>
            </a:r>
            <a:r>
              <a:rPr lang="pt-PT" u="none" dirty="0" err="1">
                <a:latin typeface="Tw Cen MT" charset="0"/>
                <a:sym typeface="Wingdings" charset="0"/>
              </a:rPr>
              <a:t>slot</a:t>
            </a:r>
            <a:r>
              <a:rPr lang="pt-PT" u="none" dirty="0">
                <a:latin typeface="Tw Cen MT" charset="0"/>
                <a:sym typeface="Wingdings" charset="0"/>
              </a:rPr>
              <a:t> = 8 bits, a taxa de transmissão será 64 </a:t>
            </a:r>
            <a:r>
              <a:rPr lang="pt-PT" u="none" dirty="0" err="1">
                <a:latin typeface="Tw Cen MT" charset="0"/>
                <a:sym typeface="Wingdings" charset="0"/>
              </a:rPr>
              <a:t>Kbps</a:t>
            </a:r>
            <a:endParaRPr lang="pt-PT" u="none" dirty="0">
              <a:latin typeface="Tw Cen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144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Comutaç</a:t>
            </a:r>
            <a:r>
              <a:rPr lang="pt-PT" altLang="ja-JP" sz="3600">
                <a:latin typeface="Tw Cen MT" charset="0"/>
                <a:ea typeface="ＭＳ Ｐゴシック" charset="0"/>
                <a:cs typeface="ＭＳ Ｐゴシック" charset="0"/>
              </a:rPr>
              <a:t>ão de pacotes (</a:t>
            </a:r>
            <a:r>
              <a:rPr lang="pt-PT" sz="3600" i="1">
                <a:latin typeface="Tw Cen MT" charset="0"/>
                <a:ea typeface="ＭＳ Ｐゴシック" charset="0"/>
                <a:cs typeface="ＭＳ Ｐゴシック" charset="0"/>
              </a:rPr>
              <a:t>Packet Switching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494603"/>
            <a:ext cx="8686800" cy="2971800"/>
          </a:xfrm>
        </p:spPr>
        <p:txBody>
          <a:bodyPr/>
          <a:lstStyle/>
          <a:p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O tr</a:t>
            </a:r>
            <a:r>
              <a:rPr lang="pt-PT" altLang="ja-JP" sz="2400" dirty="0">
                <a:latin typeface="Tw Cen MT" charset="0"/>
                <a:ea typeface="ＭＳ Ｐゴシック" charset="0"/>
                <a:cs typeface="ＭＳ Ｐゴシック" charset="0"/>
              </a:rPr>
              <a:t>áfego é dividido em pequenos pacotes (de bits)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2000" dirty="0">
                <a:latin typeface="Tw Cen MT" charset="0"/>
                <a:ea typeface="ＭＳ Ｐゴシック" charset="0"/>
              </a:rPr>
              <a:t>Cada pacote tem um cabeçalho com o endereço do destino</a:t>
            </a:r>
          </a:p>
          <a:p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Os pacotes atravessam a rede de forma flex</a:t>
            </a:r>
            <a:r>
              <a:rPr lang="pt-PT" altLang="ja-JP" sz="2400" dirty="0">
                <a:latin typeface="Tw Cen MT" charset="0"/>
                <a:ea typeface="ＭＳ Ｐゴシック" charset="0"/>
                <a:cs typeface="ＭＳ Ｐゴシック" charset="0"/>
              </a:rPr>
              <a:t>ível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2000" dirty="0">
                <a:latin typeface="Tw Cen MT" charset="0"/>
                <a:ea typeface="ＭＳ Ｐゴシック" charset="0"/>
              </a:rPr>
              <a:t>O encaminhamento </a:t>
            </a:r>
            <a:r>
              <a:rPr lang="pt-PT" altLang="ja-JP" sz="2000" dirty="0">
                <a:latin typeface="Tw Cen MT" charset="0"/>
                <a:ea typeface="ＭＳ Ｐゴシック" charset="0"/>
              </a:rPr>
              <a:t>é baseado no endereço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 lvl="1"/>
            <a:r>
              <a:rPr lang="pt-PT" sz="2000" dirty="0">
                <a:latin typeface="Tw Cen MT" charset="0"/>
                <a:ea typeface="ＭＳ Ｐゴシック" charset="0"/>
              </a:rPr>
              <a:t>Os comutadores podem memorizar os pacotes momentaneamente</a:t>
            </a:r>
          </a:p>
          <a:p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O computador de destino final reconstr</a:t>
            </a:r>
            <a:r>
              <a:rPr lang="pt-PT" altLang="ja-JP" sz="2400" dirty="0">
                <a:latin typeface="Tw Cen MT" charset="0"/>
                <a:ea typeface="ＭＳ Ｐゴシック" charset="0"/>
                <a:cs typeface="ＭＳ Ｐゴシック" charset="0"/>
              </a:rPr>
              <a:t>ói a mensagem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 flipH="1">
            <a:off x="3128963" y="4876800"/>
            <a:ext cx="381000" cy="455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 flipH="1">
            <a:off x="3509963" y="5561013"/>
            <a:ext cx="304800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 flipH="1">
            <a:off x="6097588" y="5029200"/>
            <a:ext cx="455612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7059613" y="5843588"/>
            <a:ext cx="78105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 flipV="1">
            <a:off x="7300913" y="5260975"/>
            <a:ext cx="623887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7223125" y="5440363"/>
            <a:ext cx="809625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3843338" y="5575300"/>
            <a:ext cx="542925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 flipH="1">
            <a:off x="3908425" y="5565775"/>
            <a:ext cx="1055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 flipH="1">
            <a:off x="4386263" y="5575300"/>
            <a:ext cx="655637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 flipV="1">
            <a:off x="4403725" y="5432425"/>
            <a:ext cx="1735138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>
            <a:off x="6181725" y="5432425"/>
            <a:ext cx="1025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>
            <a:off x="6181725" y="5440363"/>
            <a:ext cx="86360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 flipV="1">
            <a:off x="6181725" y="5424488"/>
            <a:ext cx="1025525" cy="588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 flipV="1">
            <a:off x="6256338" y="5827713"/>
            <a:ext cx="709612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6" name="Line 18"/>
          <p:cNvSpPr>
            <a:spLocks noChangeShapeType="1"/>
          </p:cNvSpPr>
          <p:nvPr/>
        </p:nvSpPr>
        <p:spPr bwMode="auto">
          <a:xfrm flipH="1">
            <a:off x="3103563" y="4933950"/>
            <a:ext cx="1468437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7" name="Line 19"/>
          <p:cNvSpPr>
            <a:spLocks noChangeShapeType="1"/>
          </p:cNvSpPr>
          <p:nvPr/>
        </p:nvSpPr>
        <p:spPr bwMode="auto">
          <a:xfrm>
            <a:off x="1558925" y="5148263"/>
            <a:ext cx="304800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8" name="Line 20"/>
          <p:cNvSpPr>
            <a:spLocks noChangeShapeType="1"/>
          </p:cNvSpPr>
          <p:nvPr/>
        </p:nvSpPr>
        <p:spPr bwMode="auto">
          <a:xfrm flipH="1">
            <a:off x="1512888" y="5387975"/>
            <a:ext cx="44767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9" name="Line 21"/>
          <p:cNvSpPr>
            <a:spLocks noChangeShapeType="1"/>
          </p:cNvSpPr>
          <p:nvPr/>
        </p:nvSpPr>
        <p:spPr bwMode="auto">
          <a:xfrm>
            <a:off x="5640388" y="5095875"/>
            <a:ext cx="598487" cy="328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0" name="Line 22"/>
          <p:cNvSpPr>
            <a:spLocks noChangeShapeType="1"/>
          </p:cNvSpPr>
          <p:nvPr/>
        </p:nvSpPr>
        <p:spPr bwMode="auto">
          <a:xfrm>
            <a:off x="4438650" y="4933950"/>
            <a:ext cx="1301750" cy="185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>
            <a:off x="1960563" y="5387975"/>
            <a:ext cx="544512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2" name="Line 24"/>
          <p:cNvSpPr>
            <a:spLocks noChangeShapeType="1"/>
          </p:cNvSpPr>
          <p:nvPr/>
        </p:nvSpPr>
        <p:spPr bwMode="auto">
          <a:xfrm flipH="1">
            <a:off x="2024063" y="5380038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3" name="Line 25"/>
          <p:cNvSpPr>
            <a:spLocks noChangeShapeType="1"/>
          </p:cNvSpPr>
          <p:nvPr/>
        </p:nvSpPr>
        <p:spPr bwMode="auto">
          <a:xfrm flipH="1">
            <a:off x="2505075" y="5391150"/>
            <a:ext cx="652463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4" name="Line 26"/>
          <p:cNvSpPr>
            <a:spLocks noChangeShapeType="1"/>
          </p:cNvSpPr>
          <p:nvPr/>
        </p:nvSpPr>
        <p:spPr bwMode="auto">
          <a:xfrm>
            <a:off x="3157538" y="5391150"/>
            <a:ext cx="6223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5" name="Line 27"/>
          <p:cNvSpPr>
            <a:spLocks noChangeShapeType="1"/>
          </p:cNvSpPr>
          <p:nvPr/>
        </p:nvSpPr>
        <p:spPr bwMode="auto">
          <a:xfrm flipV="1">
            <a:off x="2520950" y="5535613"/>
            <a:ext cx="1420813" cy="344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6" name="Line 28"/>
          <p:cNvSpPr>
            <a:spLocks noChangeShapeType="1"/>
          </p:cNvSpPr>
          <p:nvPr/>
        </p:nvSpPr>
        <p:spPr bwMode="auto">
          <a:xfrm flipV="1">
            <a:off x="1919288" y="4926013"/>
            <a:ext cx="827087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7" name="Line 29"/>
          <p:cNvSpPr>
            <a:spLocks noChangeShapeType="1"/>
          </p:cNvSpPr>
          <p:nvPr/>
        </p:nvSpPr>
        <p:spPr bwMode="auto">
          <a:xfrm flipV="1">
            <a:off x="3786188" y="5029200"/>
            <a:ext cx="730250" cy="48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8" name="Line 30"/>
          <p:cNvSpPr>
            <a:spLocks noChangeShapeType="1"/>
          </p:cNvSpPr>
          <p:nvPr/>
        </p:nvSpPr>
        <p:spPr bwMode="auto">
          <a:xfrm flipH="1">
            <a:off x="1112838" y="5432425"/>
            <a:ext cx="83185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9" name="Line 31"/>
          <p:cNvSpPr>
            <a:spLocks noChangeShapeType="1"/>
          </p:cNvSpPr>
          <p:nvPr/>
        </p:nvSpPr>
        <p:spPr bwMode="auto">
          <a:xfrm>
            <a:off x="4545013" y="4997450"/>
            <a:ext cx="441325" cy="538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0" name="Line 32"/>
          <p:cNvSpPr>
            <a:spLocks noChangeShapeType="1"/>
          </p:cNvSpPr>
          <p:nvPr/>
        </p:nvSpPr>
        <p:spPr bwMode="auto">
          <a:xfrm>
            <a:off x="4972050" y="5465763"/>
            <a:ext cx="116681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1" name="Line 33"/>
          <p:cNvSpPr>
            <a:spLocks noChangeShapeType="1"/>
          </p:cNvSpPr>
          <p:nvPr/>
        </p:nvSpPr>
        <p:spPr bwMode="auto">
          <a:xfrm>
            <a:off x="2746375" y="4926013"/>
            <a:ext cx="358775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2" name="Line 34"/>
          <p:cNvSpPr>
            <a:spLocks noChangeShapeType="1"/>
          </p:cNvSpPr>
          <p:nvPr/>
        </p:nvSpPr>
        <p:spPr bwMode="auto">
          <a:xfrm flipV="1">
            <a:off x="5141913" y="5424488"/>
            <a:ext cx="1022350" cy="100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3" name="Rectangle 35"/>
          <p:cNvSpPr>
            <a:spLocks noChangeArrowheads="1"/>
          </p:cNvSpPr>
          <p:nvPr/>
        </p:nvSpPr>
        <p:spPr bwMode="auto">
          <a:xfrm>
            <a:off x="1646238" y="5332413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4" name="Oval 36"/>
          <p:cNvSpPr>
            <a:spLocks noChangeArrowheads="1"/>
          </p:cNvSpPr>
          <p:nvPr/>
        </p:nvSpPr>
        <p:spPr bwMode="auto">
          <a:xfrm>
            <a:off x="7632700" y="5865813"/>
            <a:ext cx="474663" cy="293687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5" name="Rectangle 37"/>
          <p:cNvSpPr>
            <a:spLocks noChangeArrowheads="1"/>
          </p:cNvSpPr>
          <p:nvPr/>
        </p:nvSpPr>
        <p:spPr bwMode="auto">
          <a:xfrm>
            <a:off x="2309813" y="573246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6" name="Rectangle 38"/>
          <p:cNvSpPr>
            <a:spLocks noChangeArrowheads="1"/>
          </p:cNvSpPr>
          <p:nvPr/>
        </p:nvSpPr>
        <p:spPr bwMode="auto">
          <a:xfrm>
            <a:off x="6967538" y="533241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7" name="Rectangle 39"/>
          <p:cNvSpPr>
            <a:spLocks noChangeArrowheads="1"/>
          </p:cNvSpPr>
          <p:nvPr/>
        </p:nvSpPr>
        <p:spPr bwMode="auto">
          <a:xfrm>
            <a:off x="5903913" y="5332413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8" name="Rectangle 40"/>
          <p:cNvSpPr>
            <a:spLocks noChangeArrowheads="1"/>
          </p:cNvSpPr>
          <p:nvPr/>
        </p:nvSpPr>
        <p:spPr bwMode="auto">
          <a:xfrm>
            <a:off x="5903913" y="5865813"/>
            <a:ext cx="425450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89" name="Rectangle 41"/>
          <p:cNvSpPr>
            <a:spLocks noChangeArrowheads="1"/>
          </p:cNvSpPr>
          <p:nvPr/>
        </p:nvSpPr>
        <p:spPr bwMode="auto">
          <a:xfrm>
            <a:off x="4838700" y="5376863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0" name="Rectangle 42"/>
          <p:cNvSpPr>
            <a:spLocks noChangeArrowheads="1"/>
          </p:cNvSpPr>
          <p:nvPr/>
        </p:nvSpPr>
        <p:spPr bwMode="auto">
          <a:xfrm>
            <a:off x="4305300" y="4845050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1" name="Rectangle 43"/>
          <p:cNvSpPr>
            <a:spLocks noChangeArrowheads="1"/>
          </p:cNvSpPr>
          <p:nvPr/>
        </p:nvSpPr>
        <p:spPr bwMode="auto">
          <a:xfrm>
            <a:off x="4173538" y="5865813"/>
            <a:ext cx="427037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2" name="Rectangle 44"/>
          <p:cNvSpPr>
            <a:spLocks noChangeArrowheads="1"/>
          </p:cNvSpPr>
          <p:nvPr/>
        </p:nvSpPr>
        <p:spPr bwMode="auto">
          <a:xfrm>
            <a:off x="5475288" y="4978400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3" name="Rectangle 45"/>
          <p:cNvSpPr>
            <a:spLocks noChangeArrowheads="1"/>
          </p:cNvSpPr>
          <p:nvPr/>
        </p:nvSpPr>
        <p:spPr bwMode="auto">
          <a:xfrm>
            <a:off x="2947988" y="5243513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4" name="Rectangle 46"/>
          <p:cNvSpPr>
            <a:spLocks noChangeArrowheads="1"/>
          </p:cNvSpPr>
          <p:nvPr/>
        </p:nvSpPr>
        <p:spPr bwMode="auto">
          <a:xfrm>
            <a:off x="3613150" y="5465763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5" name="Rectangle 47"/>
          <p:cNvSpPr>
            <a:spLocks noChangeArrowheads="1"/>
          </p:cNvSpPr>
          <p:nvPr/>
        </p:nvSpPr>
        <p:spPr bwMode="auto">
          <a:xfrm>
            <a:off x="2443163" y="4800600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6" name="Rectangle 48"/>
          <p:cNvSpPr>
            <a:spLocks noChangeArrowheads="1"/>
          </p:cNvSpPr>
          <p:nvPr/>
        </p:nvSpPr>
        <p:spPr bwMode="auto">
          <a:xfrm>
            <a:off x="6834188" y="573246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7" name="Oval 49"/>
          <p:cNvSpPr>
            <a:spLocks noChangeArrowheads="1"/>
          </p:cNvSpPr>
          <p:nvPr/>
        </p:nvSpPr>
        <p:spPr bwMode="auto">
          <a:xfrm>
            <a:off x="7766050" y="5465763"/>
            <a:ext cx="474663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8" name="Oval 50"/>
          <p:cNvSpPr>
            <a:spLocks noChangeArrowheads="1"/>
          </p:cNvSpPr>
          <p:nvPr/>
        </p:nvSpPr>
        <p:spPr bwMode="auto">
          <a:xfrm>
            <a:off x="7766050" y="5067300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9" name="Oval 51"/>
          <p:cNvSpPr>
            <a:spLocks noChangeArrowheads="1"/>
          </p:cNvSpPr>
          <p:nvPr/>
        </p:nvSpPr>
        <p:spPr bwMode="auto">
          <a:xfrm>
            <a:off x="1304925" y="5732463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0" name="Oval 52"/>
          <p:cNvSpPr>
            <a:spLocks noChangeArrowheads="1"/>
          </p:cNvSpPr>
          <p:nvPr/>
        </p:nvSpPr>
        <p:spPr bwMode="auto">
          <a:xfrm>
            <a:off x="846138" y="5438775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1" name="Oval 53"/>
          <p:cNvSpPr>
            <a:spLocks noChangeArrowheads="1"/>
          </p:cNvSpPr>
          <p:nvPr/>
        </p:nvSpPr>
        <p:spPr bwMode="auto">
          <a:xfrm>
            <a:off x="1171575" y="4933950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2" name="Rectangle 54"/>
          <p:cNvSpPr>
            <a:spLocks noChangeArrowheads="1"/>
          </p:cNvSpPr>
          <p:nvPr/>
        </p:nvSpPr>
        <p:spPr bwMode="auto">
          <a:xfrm>
            <a:off x="1781175" y="53673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3" name="Rectangle 55"/>
          <p:cNvSpPr>
            <a:spLocks noChangeArrowheads="1"/>
          </p:cNvSpPr>
          <p:nvPr/>
        </p:nvSpPr>
        <p:spPr bwMode="auto">
          <a:xfrm>
            <a:off x="6040438" y="53673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4" name="Rectangle 56"/>
          <p:cNvSpPr>
            <a:spLocks noChangeArrowheads="1"/>
          </p:cNvSpPr>
          <p:nvPr/>
        </p:nvSpPr>
        <p:spPr bwMode="auto">
          <a:xfrm>
            <a:off x="4976813" y="54086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5" name="Rectangle 57"/>
          <p:cNvSpPr>
            <a:spLocks noChangeArrowheads="1"/>
          </p:cNvSpPr>
          <p:nvPr/>
        </p:nvSpPr>
        <p:spPr bwMode="auto">
          <a:xfrm>
            <a:off x="3751263" y="550068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6" name="Rectangle 58"/>
          <p:cNvSpPr>
            <a:spLocks noChangeArrowheads="1"/>
          </p:cNvSpPr>
          <p:nvPr/>
        </p:nvSpPr>
        <p:spPr bwMode="auto">
          <a:xfrm>
            <a:off x="3084513" y="52784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07" name="Rectangle 59"/>
          <p:cNvSpPr>
            <a:spLocks noChangeArrowheads="1"/>
          </p:cNvSpPr>
          <p:nvPr/>
        </p:nvSpPr>
        <p:spPr bwMode="auto">
          <a:xfrm>
            <a:off x="7105650" y="53673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3" name="Line 61"/>
          <p:cNvSpPr>
            <a:spLocks noChangeShapeType="1"/>
          </p:cNvSpPr>
          <p:nvPr/>
        </p:nvSpPr>
        <p:spPr bwMode="auto">
          <a:xfrm flipV="1">
            <a:off x="1835150" y="5332413"/>
            <a:ext cx="1293813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4" name="Line 62"/>
          <p:cNvSpPr>
            <a:spLocks noChangeShapeType="1"/>
          </p:cNvSpPr>
          <p:nvPr/>
        </p:nvSpPr>
        <p:spPr bwMode="auto">
          <a:xfrm>
            <a:off x="3128963" y="5332413"/>
            <a:ext cx="6858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5" name="Line 63"/>
          <p:cNvSpPr>
            <a:spLocks noChangeShapeType="1"/>
          </p:cNvSpPr>
          <p:nvPr/>
        </p:nvSpPr>
        <p:spPr bwMode="auto">
          <a:xfrm>
            <a:off x="3814763" y="5561013"/>
            <a:ext cx="1062037" cy="46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6" name="Line 64"/>
          <p:cNvSpPr>
            <a:spLocks noChangeShapeType="1"/>
          </p:cNvSpPr>
          <p:nvPr/>
        </p:nvSpPr>
        <p:spPr bwMode="auto">
          <a:xfrm flipV="1">
            <a:off x="4953000" y="5408613"/>
            <a:ext cx="1144588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7" name="Line 65"/>
          <p:cNvSpPr>
            <a:spLocks noChangeShapeType="1"/>
          </p:cNvSpPr>
          <p:nvPr/>
        </p:nvSpPr>
        <p:spPr bwMode="auto">
          <a:xfrm>
            <a:off x="6097588" y="5408613"/>
            <a:ext cx="10652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13" name="Oval 67"/>
          <p:cNvSpPr>
            <a:spLocks noChangeArrowheads="1"/>
          </p:cNvSpPr>
          <p:nvPr/>
        </p:nvSpPr>
        <p:spPr bwMode="auto">
          <a:xfrm>
            <a:off x="3281363" y="4724400"/>
            <a:ext cx="474662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14" name="Oval 68"/>
          <p:cNvSpPr>
            <a:spLocks noChangeArrowheads="1"/>
          </p:cNvSpPr>
          <p:nvPr/>
        </p:nvSpPr>
        <p:spPr bwMode="auto">
          <a:xfrm>
            <a:off x="3281363" y="5942013"/>
            <a:ext cx="474662" cy="293687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15" name="Oval 69"/>
          <p:cNvSpPr>
            <a:spLocks noChangeArrowheads="1"/>
          </p:cNvSpPr>
          <p:nvPr/>
        </p:nvSpPr>
        <p:spPr bwMode="auto">
          <a:xfrm>
            <a:off x="6324600" y="4876800"/>
            <a:ext cx="474663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916" name="Slide Number Placeholder 6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9ADA763-E692-504D-88A6-7A0E5ECE8645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17</a:t>
            </a:fld>
            <a:endParaRPr lang="en-US" sz="1200">
              <a:solidFill>
                <a:srgbClr val="FFFFFF"/>
              </a:solidFill>
            </a:endParaRPr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820738" y="5105400"/>
            <a:ext cx="7426325" cy="609600"/>
            <a:chOff x="820737" y="5105400"/>
            <a:chExt cx="7426326" cy="609600"/>
          </a:xfrm>
        </p:grpSpPr>
        <p:sp>
          <p:nvSpPr>
            <p:cNvPr id="78920" name="Oval 50"/>
            <p:cNvSpPr>
              <a:spLocks noChangeArrowheads="1"/>
            </p:cNvSpPr>
            <p:nvPr/>
          </p:nvSpPr>
          <p:spPr bwMode="auto">
            <a:xfrm>
              <a:off x="7772400" y="5105400"/>
              <a:ext cx="474663" cy="293688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21" name="Oval 50"/>
            <p:cNvSpPr>
              <a:spLocks noChangeArrowheads="1"/>
            </p:cNvSpPr>
            <p:nvPr/>
          </p:nvSpPr>
          <p:spPr bwMode="auto">
            <a:xfrm>
              <a:off x="820737" y="5410200"/>
              <a:ext cx="474663" cy="304800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5292" name="Line 60"/>
          <p:cNvSpPr>
            <a:spLocks noChangeShapeType="1"/>
          </p:cNvSpPr>
          <p:nvPr/>
        </p:nvSpPr>
        <p:spPr bwMode="auto">
          <a:xfrm flipV="1">
            <a:off x="1219200" y="5408613"/>
            <a:ext cx="615950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66"/>
          <p:cNvSpPr>
            <a:spLocks noChangeShapeType="1"/>
          </p:cNvSpPr>
          <p:nvPr/>
        </p:nvSpPr>
        <p:spPr bwMode="auto">
          <a:xfrm flipV="1">
            <a:off x="7239000" y="5259388"/>
            <a:ext cx="760413" cy="15081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30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93" grpId="0" animBg="1"/>
      <p:bldP spid="95294" grpId="0" animBg="1"/>
      <p:bldP spid="95295" grpId="0" animBg="1"/>
      <p:bldP spid="95296" grpId="0" animBg="1"/>
      <p:bldP spid="95297" grpId="0" animBg="1"/>
      <p:bldP spid="95292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Como funciona a comutação de pacotes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802976"/>
              </p:ext>
            </p:extLst>
          </p:nvPr>
        </p:nvGraphicFramePr>
        <p:xfrm>
          <a:off x="1739900" y="3209925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32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3209925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4" name="Oval 4"/>
          <p:cNvSpPr>
            <a:spLocks noChangeArrowheads="1"/>
          </p:cNvSpPr>
          <p:nvPr/>
        </p:nvSpPr>
        <p:spPr bwMode="auto">
          <a:xfrm>
            <a:off x="2857500" y="3073400"/>
            <a:ext cx="1198563" cy="369887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Rectangle 5"/>
          <p:cNvSpPr>
            <a:spLocks noChangeArrowheads="1"/>
          </p:cNvSpPr>
          <p:nvPr/>
        </p:nvSpPr>
        <p:spPr bwMode="auto">
          <a:xfrm>
            <a:off x="2857500" y="3005137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GB" u="none">
              <a:latin typeface="Times New Roman" charset="0"/>
            </a:endParaRPr>
          </a:p>
        </p:txBody>
      </p:sp>
      <p:sp>
        <p:nvSpPr>
          <p:cNvPr id="80906" name="Oval 6"/>
          <p:cNvSpPr>
            <a:spLocks noChangeArrowheads="1"/>
          </p:cNvSpPr>
          <p:nvPr/>
        </p:nvSpPr>
        <p:spPr bwMode="auto">
          <a:xfrm>
            <a:off x="2867025" y="2776537"/>
            <a:ext cx="1198563" cy="430213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907" name="Group 7"/>
          <p:cNvGrpSpPr>
            <a:grpSpLocks/>
          </p:cNvGrpSpPr>
          <p:nvPr/>
        </p:nvGrpSpPr>
        <p:grpSpPr bwMode="auto">
          <a:xfrm>
            <a:off x="3213100" y="2806700"/>
            <a:ext cx="498475" cy="119062"/>
            <a:chOff x="2208" y="2184"/>
            <a:chExt cx="176" cy="69"/>
          </a:xfrm>
        </p:grpSpPr>
        <p:grpSp>
          <p:nvGrpSpPr>
            <p:cNvPr id="80978" name="Group 8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80983" name="Line 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84" name="Line 1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85" name="Line 1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0979" name="Group 12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80980" name="Line 1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81" name="Line 1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82" name="Line 1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0908" name="Oval 16"/>
          <p:cNvSpPr>
            <a:spLocks noChangeArrowheads="1"/>
          </p:cNvSpPr>
          <p:nvPr/>
        </p:nvSpPr>
        <p:spPr bwMode="auto">
          <a:xfrm>
            <a:off x="5953125" y="3092450"/>
            <a:ext cx="1198563" cy="369887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Line 17"/>
          <p:cNvSpPr>
            <a:spLocks noChangeShapeType="1"/>
          </p:cNvSpPr>
          <p:nvPr/>
        </p:nvSpPr>
        <p:spPr bwMode="auto">
          <a:xfrm>
            <a:off x="5962650" y="3071812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Rectangle 18"/>
          <p:cNvSpPr>
            <a:spLocks noChangeArrowheads="1"/>
          </p:cNvSpPr>
          <p:nvPr/>
        </p:nvSpPr>
        <p:spPr bwMode="auto">
          <a:xfrm>
            <a:off x="5962650" y="3033712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GB" u="none">
              <a:latin typeface="Times New Roman" charset="0"/>
            </a:endParaRPr>
          </a:p>
        </p:txBody>
      </p:sp>
      <p:sp>
        <p:nvSpPr>
          <p:cNvPr id="80911" name="Oval 19"/>
          <p:cNvSpPr>
            <a:spLocks noChangeArrowheads="1"/>
          </p:cNvSpPr>
          <p:nvPr/>
        </p:nvSpPr>
        <p:spPr bwMode="auto">
          <a:xfrm>
            <a:off x="5972175" y="2805112"/>
            <a:ext cx="1198563" cy="430213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08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682273"/>
              </p:ext>
            </p:extLst>
          </p:nvPr>
        </p:nvGraphicFramePr>
        <p:xfrm>
          <a:off x="7540625" y="2286000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33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5" y="2286000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726762"/>
              </p:ext>
            </p:extLst>
          </p:nvPr>
        </p:nvGraphicFramePr>
        <p:xfrm>
          <a:off x="1501775" y="2305050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34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2305050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12" name="Line 22"/>
          <p:cNvSpPr>
            <a:spLocks noChangeShapeType="1"/>
          </p:cNvSpPr>
          <p:nvPr/>
        </p:nvSpPr>
        <p:spPr bwMode="auto">
          <a:xfrm>
            <a:off x="2127250" y="2711450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3" name="Line 23"/>
          <p:cNvSpPr>
            <a:spLocks noChangeShapeType="1"/>
          </p:cNvSpPr>
          <p:nvPr/>
        </p:nvSpPr>
        <p:spPr bwMode="auto">
          <a:xfrm flipV="1">
            <a:off x="2432050" y="3697287"/>
            <a:ext cx="195263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4" name="Line 24"/>
          <p:cNvSpPr>
            <a:spLocks noChangeShapeType="1"/>
          </p:cNvSpPr>
          <p:nvPr/>
        </p:nvSpPr>
        <p:spPr bwMode="auto">
          <a:xfrm>
            <a:off x="4051300" y="3130550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5" name="Line 25"/>
          <p:cNvSpPr>
            <a:spLocks noChangeShapeType="1"/>
          </p:cNvSpPr>
          <p:nvPr/>
        </p:nvSpPr>
        <p:spPr bwMode="auto">
          <a:xfrm flipV="1">
            <a:off x="6156325" y="3463925"/>
            <a:ext cx="142875" cy="657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6" name="Line 26"/>
          <p:cNvSpPr>
            <a:spLocks noChangeShapeType="1"/>
          </p:cNvSpPr>
          <p:nvPr/>
        </p:nvSpPr>
        <p:spPr bwMode="auto">
          <a:xfrm flipV="1">
            <a:off x="7127875" y="2692400"/>
            <a:ext cx="504825" cy="266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7" name="Line 27"/>
          <p:cNvSpPr>
            <a:spLocks noChangeShapeType="1"/>
          </p:cNvSpPr>
          <p:nvPr/>
        </p:nvSpPr>
        <p:spPr bwMode="auto">
          <a:xfrm flipH="1">
            <a:off x="2632075" y="2701925"/>
            <a:ext cx="0" cy="1000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8" name="Line 28"/>
          <p:cNvSpPr>
            <a:spLocks noChangeShapeType="1"/>
          </p:cNvSpPr>
          <p:nvPr/>
        </p:nvSpPr>
        <p:spPr bwMode="auto">
          <a:xfrm>
            <a:off x="2641600" y="3135312"/>
            <a:ext cx="200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9" name="Rectangle 29"/>
          <p:cNvSpPr>
            <a:spLocks noChangeArrowheads="1"/>
          </p:cNvSpPr>
          <p:nvPr/>
        </p:nvSpPr>
        <p:spPr bwMode="auto">
          <a:xfrm>
            <a:off x="4084638" y="2925762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0" name="Rectangle 30"/>
          <p:cNvSpPr>
            <a:spLocks noChangeArrowheads="1"/>
          </p:cNvSpPr>
          <p:nvPr/>
        </p:nvSpPr>
        <p:spPr bwMode="auto">
          <a:xfrm>
            <a:off x="4246563" y="2925762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1" name="Rectangle 31"/>
          <p:cNvSpPr>
            <a:spLocks noChangeArrowheads="1"/>
          </p:cNvSpPr>
          <p:nvPr/>
        </p:nvSpPr>
        <p:spPr bwMode="auto">
          <a:xfrm>
            <a:off x="4408488" y="2925762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2" name="Rectangle 32"/>
          <p:cNvSpPr>
            <a:spLocks noChangeArrowheads="1"/>
          </p:cNvSpPr>
          <p:nvPr/>
        </p:nvSpPr>
        <p:spPr bwMode="auto">
          <a:xfrm>
            <a:off x="4570413" y="2925762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3" name="Rectangle 33"/>
          <p:cNvSpPr>
            <a:spLocks noChangeArrowheads="1"/>
          </p:cNvSpPr>
          <p:nvPr/>
        </p:nvSpPr>
        <p:spPr bwMode="auto">
          <a:xfrm>
            <a:off x="4732338" y="2925762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4" name="Rectangle 34"/>
          <p:cNvSpPr>
            <a:spLocks noChangeArrowheads="1"/>
          </p:cNvSpPr>
          <p:nvPr/>
        </p:nvSpPr>
        <p:spPr bwMode="auto">
          <a:xfrm>
            <a:off x="5103813" y="2925762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5" name="Rectangle 35"/>
          <p:cNvSpPr>
            <a:spLocks noChangeArrowheads="1"/>
          </p:cNvSpPr>
          <p:nvPr/>
        </p:nvSpPr>
        <p:spPr bwMode="auto">
          <a:xfrm>
            <a:off x="5541963" y="2921000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926" name="Group 36"/>
          <p:cNvGrpSpPr>
            <a:grpSpLocks/>
          </p:cNvGrpSpPr>
          <p:nvPr/>
        </p:nvGrpSpPr>
        <p:grpSpPr bwMode="auto">
          <a:xfrm>
            <a:off x="3394075" y="3001962"/>
            <a:ext cx="633413" cy="200025"/>
            <a:chOff x="1800" y="1425"/>
            <a:chExt cx="399" cy="126"/>
          </a:xfrm>
        </p:grpSpPr>
        <p:sp>
          <p:nvSpPr>
            <p:cNvPr id="80974" name="Rectangle 37"/>
            <p:cNvSpPr>
              <a:spLocks noChangeArrowheads="1"/>
            </p:cNvSpPr>
            <p:nvPr/>
          </p:nvSpPr>
          <p:spPr bwMode="auto">
            <a:xfrm>
              <a:off x="1800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5" name="Rectangle 38"/>
            <p:cNvSpPr>
              <a:spLocks noChangeArrowheads="1"/>
            </p:cNvSpPr>
            <p:nvPr/>
          </p:nvSpPr>
          <p:spPr bwMode="auto">
            <a:xfrm>
              <a:off x="1902" y="1425"/>
              <a:ext cx="93" cy="12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6" name="Rectangle 39"/>
            <p:cNvSpPr>
              <a:spLocks noChangeArrowheads="1"/>
            </p:cNvSpPr>
            <p:nvPr/>
          </p:nvSpPr>
          <p:spPr bwMode="auto">
            <a:xfrm>
              <a:off x="2004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7" name="Rectangle 40"/>
            <p:cNvSpPr>
              <a:spLocks noChangeArrowheads="1"/>
            </p:cNvSpPr>
            <p:nvPr/>
          </p:nvSpPr>
          <p:spPr bwMode="auto">
            <a:xfrm>
              <a:off x="2106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927" name="Rectangle 41"/>
          <p:cNvSpPr>
            <a:spLocks noChangeArrowheads="1"/>
          </p:cNvSpPr>
          <p:nvPr/>
        </p:nvSpPr>
        <p:spPr bwMode="auto">
          <a:xfrm>
            <a:off x="2665413" y="2901950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8" name="Rectangle 42"/>
          <p:cNvSpPr>
            <a:spLocks noChangeArrowheads="1"/>
          </p:cNvSpPr>
          <p:nvPr/>
        </p:nvSpPr>
        <p:spPr bwMode="auto">
          <a:xfrm>
            <a:off x="2446338" y="3473450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9" name="Line 43"/>
          <p:cNvSpPr>
            <a:spLocks noChangeShapeType="1"/>
          </p:cNvSpPr>
          <p:nvPr/>
        </p:nvSpPr>
        <p:spPr bwMode="auto">
          <a:xfrm>
            <a:off x="2841625" y="3006725"/>
            <a:ext cx="242888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30" name="Line 44"/>
          <p:cNvSpPr>
            <a:spLocks noChangeShapeType="1"/>
          </p:cNvSpPr>
          <p:nvPr/>
        </p:nvSpPr>
        <p:spPr bwMode="auto">
          <a:xfrm flipV="1">
            <a:off x="2508250" y="3282950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31" name="Line 45"/>
          <p:cNvSpPr>
            <a:spLocks noChangeShapeType="1"/>
          </p:cNvSpPr>
          <p:nvPr/>
        </p:nvSpPr>
        <p:spPr bwMode="auto">
          <a:xfrm>
            <a:off x="4465638" y="2816225"/>
            <a:ext cx="1062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32" name="Text Box 46"/>
          <p:cNvSpPr txBox="1">
            <a:spLocks noChangeArrowheads="1"/>
          </p:cNvSpPr>
          <p:nvPr/>
        </p:nvSpPr>
        <p:spPr bwMode="auto">
          <a:xfrm>
            <a:off x="1149350" y="2328862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>
                <a:solidFill>
                  <a:schemeClr val="accent1"/>
                </a:solidFill>
                <a:latin typeface="Comic Sans MS" charset="0"/>
              </a:rPr>
              <a:t>A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33" name="Text Box 47"/>
          <p:cNvSpPr txBox="1">
            <a:spLocks noChangeArrowheads="1"/>
          </p:cNvSpPr>
          <p:nvPr/>
        </p:nvSpPr>
        <p:spPr bwMode="auto">
          <a:xfrm>
            <a:off x="1425575" y="3348037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>
                <a:solidFill>
                  <a:schemeClr val="accent2"/>
                </a:solidFill>
                <a:latin typeface="Comic Sans MS" charset="0"/>
              </a:rPr>
              <a:t>B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34" name="Text Box 48"/>
          <p:cNvSpPr txBox="1">
            <a:spLocks noChangeArrowheads="1"/>
          </p:cNvSpPr>
          <p:nvPr/>
        </p:nvSpPr>
        <p:spPr bwMode="auto">
          <a:xfrm>
            <a:off x="7140575" y="2205037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>
                <a:solidFill>
                  <a:srgbClr val="FF0000"/>
                </a:solidFill>
                <a:latin typeface="Comic Sans MS" charset="0"/>
              </a:rPr>
              <a:t>C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35" name="Text Box 49"/>
          <p:cNvSpPr txBox="1">
            <a:spLocks noChangeArrowheads="1"/>
          </p:cNvSpPr>
          <p:nvPr/>
        </p:nvSpPr>
        <p:spPr bwMode="auto">
          <a:xfrm>
            <a:off x="2254250" y="1766887"/>
            <a:ext cx="1262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latin typeface="Comic Sans MS" charset="0"/>
              </a:rPr>
              <a:t>10 Mbs</a:t>
            </a:r>
          </a:p>
          <a:p>
            <a:r>
              <a:rPr lang="en-US" sz="2000" u="none">
                <a:latin typeface="Comic Sans MS" charset="0"/>
              </a:rPr>
              <a:t>Ethernet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36" name="Text Box 50"/>
          <p:cNvSpPr txBox="1">
            <a:spLocks noChangeArrowheads="1"/>
          </p:cNvSpPr>
          <p:nvPr/>
        </p:nvSpPr>
        <p:spPr bwMode="auto">
          <a:xfrm>
            <a:off x="4292600" y="3167062"/>
            <a:ext cx="1090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latin typeface="Comic Sans MS" charset="0"/>
              </a:rPr>
              <a:t>1.5 Mbs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37" name="Text Box 51"/>
          <p:cNvSpPr txBox="1">
            <a:spLocks noChangeArrowheads="1"/>
          </p:cNvSpPr>
          <p:nvPr/>
        </p:nvSpPr>
        <p:spPr bwMode="auto">
          <a:xfrm>
            <a:off x="6559550" y="3786187"/>
            <a:ext cx="1068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latin typeface="Comic Sans MS" charset="0"/>
              </a:rPr>
              <a:t>45 Mbs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38" name="Rectangle 52"/>
          <p:cNvSpPr>
            <a:spLocks noChangeArrowheads="1"/>
          </p:cNvSpPr>
          <p:nvPr/>
        </p:nvSpPr>
        <p:spPr bwMode="auto">
          <a:xfrm>
            <a:off x="6003925" y="2944812"/>
            <a:ext cx="147638" cy="200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39" name="Rectangle 53"/>
          <p:cNvSpPr>
            <a:spLocks noChangeArrowheads="1"/>
          </p:cNvSpPr>
          <p:nvPr/>
        </p:nvSpPr>
        <p:spPr bwMode="auto">
          <a:xfrm>
            <a:off x="6165850" y="2944812"/>
            <a:ext cx="147638" cy="200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40" name="Rectangle 54"/>
          <p:cNvSpPr>
            <a:spLocks noChangeArrowheads="1"/>
          </p:cNvSpPr>
          <p:nvPr/>
        </p:nvSpPr>
        <p:spPr bwMode="auto">
          <a:xfrm>
            <a:off x="6327775" y="2944812"/>
            <a:ext cx="147638" cy="200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941" name="Group 55"/>
          <p:cNvGrpSpPr>
            <a:grpSpLocks/>
          </p:cNvGrpSpPr>
          <p:nvPr/>
        </p:nvGrpSpPr>
        <p:grpSpPr bwMode="auto">
          <a:xfrm rot="-1962567">
            <a:off x="6251575" y="3163887"/>
            <a:ext cx="633413" cy="200025"/>
            <a:chOff x="4176" y="2211"/>
            <a:chExt cx="399" cy="126"/>
          </a:xfrm>
        </p:grpSpPr>
        <p:sp>
          <p:nvSpPr>
            <p:cNvPr id="80970" name="Rectangle 56"/>
            <p:cNvSpPr>
              <a:spLocks noChangeArrowheads="1"/>
            </p:cNvSpPr>
            <p:nvPr/>
          </p:nvSpPr>
          <p:spPr bwMode="auto">
            <a:xfrm>
              <a:off x="4176" y="2211"/>
              <a:ext cx="93" cy="1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1" name="Rectangle 57"/>
            <p:cNvSpPr>
              <a:spLocks noChangeArrowheads="1"/>
            </p:cNvSpPr>
            <p:nvPr/>
          </p:nvSpPr>
          <p:spPr bwMode="auto">
            <a:xfrm>
              <a:off x="4278" y="2211"/>
              <a:ext cx="93" cy="1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2" name="Rectangle 58"/>
            <p:cNvSpPr>
              <a:spLocks noChangeArrowheads="1"/>
            </p:cNvSpPr>
            <p:nvPr/>
          </p:nvSpPr>
          <p:spPr bwMode="auto">
            <a:xfrm>
              <a:off x="4380" y="2211"/>
              <a:ext cx="93" cy="1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3" name="Rectangle 59"/>
            <p:cNvSpPr>
              <a:spLocks noChangeArrowheads="1"/>
            </p:cNvSpPr>
            <p:nvPr/>
          </p:nvSpPr>
          <p:spPr bwMode="auto">
            <a:xfrm>
              <a:off x="4482" y="2211"/>
              <a:ext cx="93" cy="1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942" name="Group 60"/>
          <p:cNvGrpSpPr>
            <a:grpSpLocks/>
          </p:cNvGrpSpPr>
          <p:nvPr/>
        </p:nvGrpSpPr>
        <p:grpSpPr bwMode="auto">
          <a:xfrm>
            <a:off x="4216400" y="4081462"/>
            <a:ext cx="3117850" cy="1471613"/>
            <a:chOff x="1646" y="2009"/>
            <a:chExt cx="1964" cy="927"/>
          </a:xfrm>
        </p:grpSpPr>
        <p:graphicFrame>
          <p:nvGraphicFramePr>
            <p:cNvPr id="80901" name="Object 5"/>
            <p:cNvGraphicFramePr>
              <a:graphicFrameLocks noChangeAspect="1"/>
            </p:cNvGraphicFramePr>
            <p:nvPr/>
          </p:nvGraphicFramePr>
          <p:xfrm>
            <a:off x="2960" y="2600"/>
            <a:ext cx="40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35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0" y="2600"/>
                          <a:ext cx="40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0947" name="Group 62"/>
            <p:cNvGrpSpPr>
              <a:grpSpLocks/>
            </p:cNvGrpSpPr>
            <p:nvPr/>
          </p:nvGrpSpPr>
          <p:grpSpPr bwMode="auto">
            <a:xfrm>
              <a:off x="2428" y="2009"/>
              <a:ext cx="761" cy="420"/>
              <a:chOff x="1462" y="1283"/>
              <a:chExt cx="761" cy="420"/>
            </a:xfrm>
          </p:grpSpPr>
          <p:sp>
            <p:nvSpPr>
              <p:cNvPr id="80957" name="Oval 63"/>
              <p:cNvSpPr>
                <a:spLocks noChangeArrowheads="1"/>
              </p:cNvSpPr>
              <p:nvPr/>
            </p:nvSpPr>
            <p:spPr bwMode="auto">
              <a:xfrm>
                <a:off x="1462" y="1470"/>
                <a:ext cx="755" cy="23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58" name="Line 64"/>
              <p:cNvSpPr>
                <a:spLocks noChangeShapeType="1"/>
              </p:cNvSpPr>
              <p:nvPr/>
            </p:nvSpPr>
            <p:spPr bwMode="auto">
              <a:xfrm>
                <a:off x="1462" y="1451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59" name="Rectangle 65"/>
              <p:cNvSpPr>
                <a:spLocks noChangeArrowheads="1"/>
              </p:cNvSpPr>
              <p:nvPr/>
            </p:nvSpPr>
            <p:spPr bwMode="auto">
              <a:xfrm>
                <a:off x="1462" y="1427"/>
                <a:ext cx="755" cy="16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u="none">
                  <a:latin typeface="Times New Roman" charset="0"/>
                </a:endParaRPr>
              </a:p>
            </p:txBody>
          </p:sp>
          <p:sp>
            <p:nvSpPr>
              <p:cNvPr id="80960" name="Oval 66"/>
              <p:cNvSpPr>
                <a:spLocks noChangeArrowheads="1"/>
              </p:cNvSpPr>
              <p:nvPr/>
            </p:nvSpPr>
            <p:spPr bwMode="auto">
              <a:xfrm>
                <a:off x="1468" y="1283"/>
                <a:ext cx="755" cy="271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0961" name="Group 67"/>
              <p:cNvGrpSpPr>
                <a:grpSpLocks/>
              </p:cNvGrpSpPr>
              <p:nvPr/>
            </p:nvGrpSpPr>
            <p:grpSpPr bwMode="auto">
              <a:xfrm>
                <a:off x="1686" y="1302"/>
                <a:ext cx="314" cy="75"/>
                <a:chOff x="2208" y="2184"/>
                <a:chExt cx="176" cy="69"/>
              </a:xfrm>
            </p:grpSpPr>
            <p:grpSp>
              <p:nvGrpSpPr>
                <p:cNvPr id="80962" name="Group 68"/>
                <p:cNvGrpSpPr>
                  <a:grpSpLocks/>
                </p:cNvGrpSpPr>
                <p:nvPr/>
              </p:nvGrpSpPr>
              <p:grpSpPr bwMode="auto">
                <a:xfrm>
                  <a:off x="2208" y="2185"/>
                  <a:ext cx="176" cy="68"/>
                  <a:chOff x="2848" y="848"/>
                  <a:chExt cx="140" cy="98"/>
                </a:xfrm>
              </p:grpSpPr>
              <p:sp>
                <p:nvSpPr>
                  <p:cNvPr id="80967" name="Line 6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0968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0969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0963" name="Group 72"/>
                <p:cNvGrpSpPr>
                  <a:grpSpLocks/>
                </p:cNvGrpSpPr>
                <p:nvPr/>
              </p:nvGrpSpPr>
              <p:grpSpPr bwMode="auto">
                <a:xfrm flipV="1">
                  <a:off x="2208" y="2184"/>
                  <a:ext cx="176" cy="68"/>
                  <a:chOff x="2848" y="848"/>
                  <a:chExt cx="140" cy="98"/>
                </a:xfrm>
              </p:grpSpPr>
              <p:sp>
                <p:nvSpPr>
                  <p:cNvPr id="80964" name="Line 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0965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0966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aphicFrame>
          <p:nvGraphicFramePr>
            <p:cNvPr id="80902" name="Object 6"/>
            <p:cNvGraphicFramePr>
              <a:graphicFrameLocks noChangeAspect="1"/>
            </p:cNvGraphicFramePr>
            <p:nvPr/>
          </p:nvGraphicFramePr>
          <p:xfrm>
            <a:off x="1874" y="2546"/>
            <a:ext cx="40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36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4" y="2546"/>
                          <a:ext cx="40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948" name="Line 77"/>
            <p:cNvSpPr>
              <a:spLocks noChangeShapeType="1"/>
            </p:cNvSpPr>
            <p:nvPr/>
          </p:nvSpPr>
          <p:spPr bwMode="auto">
            <a:xfrm flipV="1">
              <a:off x="2214" y="2370"/>
              <a:ext cx="294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9" name="Line 78"/>
            <p:cNvSpPr>
              <a:spLocks noChangeShapeType="1"/>
            </p:cNvSpPr>
            <p:nvPr/>
          </p:nvSpPr>
          <p:spPr bwMode="auto">
            <a:xfrm flipH="1" flipV="1">
              <a:off x="2964" y="2406"/>
              <a:ext cx="21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0" name="Text Box 79"/>
            <p:cNvSpPr txBox="1">
              <a:spLocks noChangeArrowheads="1"/>
            </p:cNvSpPr>
            <p:nvPr/>
          </p:nvSpPr>
          <p:spPr bwMode="auto">
            <a:xfrm>
              <a:off x="1646" y="254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u="none">
                  <a:latin typeface="Comic Sans MS" charset="0"/>
                </a:rPr>
                <a:t>D</a:t>
              </a:r>
              <a:endParaRPr lang="en-US" u="none">
                <a:solidFill>
                  <a:schemeClr val="accent1"/>
                </a:solidFill>
                <a:latin typeface="Times New Roman" charset="0"/>
              </a:endParaRPr>
            </a:p>
          </p:txBody>
        </p:sp>
        <p:sp>
          <p:nvSpPr>
            <p:cNvPr id="80951" name="Text Box 80"/>
            <p:cNvSpPr txBox="1">
              <a:spLocks noChangeArrowheads="1"/>
            </p:cNvSpPr>
            <p:nvPr/>
          </p:nvSpPr>
          <p:spPr bwMode="auto">
            <a:xfrm>
              <a:off x="3374" y="2591"/>
              <a:ext cx="2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u="none">
                  <a:latin typeface="Comic Sans MS" charset="0"/>
                </a:rPr>
                <a:t>E</a:t>
              </a:r>
              <a:endParaRPr lang="en-US" u="none">
                <a:solidFill>
                  <a:schemeClr val="accent1"/>
                </a:solidFill>
                <a:latin typeface="Times New Roman" charset="0"/>
              </a:endParaRPr>
            </a:p>
          </p:txBody>
        </p:sp>
        <p:grpSp>
          <p:nvGrpSpPr>
            <p:cNvPr id="80952" name="Group 81"/>
            <p:cNvGrpSpPr>
              <a:grpSpLocks/>
            </p:cNvGrpSpPr>
            <p:nvPr/>
          </p:nvGrpSpPr>
          <p:grpSpPr bwMode="auto">
            <a:xfrm rot="-2018696">
              <a:off x="2736" y="2139"/>
              <a:ext cx="399" cy="126"/>
              <a:chOff x="4176" y="2211"/>
              <a:chExt cx="399" cy="126"/>
            </a:xfrm>
          </p:grpSpPr>
          <p:sp>
            <p:nvSpPr>
              <p:cNvPr id="80953" name="Rectangle 82"/>
              <p:cNvSpPr>
                <a:spLocks noChangeArrowheads="1"/>
              </p:cNvSpPr>
              <p:nvPr/>
            </p:nvSpPr>
            <p:spPr bwMode="auto">
              <a:xfrm>
                <a:off x="4176" y="2211"/>
                <a:ext cx="93" cy="1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54" name="Rectangle 83"/>
              <p:cNvSpPr>
                <a:spLocks noChangeArrowheads="1"/>
              </p:cNvSpPr>
              <p:nvPr/>
            </p:nvSpPr>
            <p:spPr bwMode="auto">
              <a:xfrm>
                <a:off x="4278" y="2211"/>
                <a:ext cx="93" cy="1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55" name="Rectangle 84"/>
              <p:cNvSpPr>
                <a:spLocks noChangeArrowheads="1"/>
              </p:cNvSpPr>
              <p:nvPr/>
            </p:nvSpPr>
            <p:spPr bwMode="auto">
              <a:xfrm>
                <a:off x="4380" y="2211"/>
                <a:ext cx="93" cy="1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56" name="Rectangle 85"/>
              <p:cNvSpPr>
                <a:spLocks noChangeArrowheads="1"/>
              </p:cNvSpPr>
              <p:nvPr/>
            </p:nvSpPr>
            <p:spPr bwMode="auto">
              <a:xfrm>
                <a:off x="4482" y="2211"/>
                <a:ext cx="93" cy="1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0943" name="Text Box 86"/>
          <p:cNvSpPr txBox="1">
            <a:spLocks noChangeArrowheads="1"/>
          </p:cNvSpPr>
          <p:nvPr/>
        </p:nvSpPr>
        <p:spPr bwMode="auto">
          <a:xfrm>
            <a:off x="3778250" y="2376487"/>
            <a:ext cx="3224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i="1" u="none">
                <a:latin typeface="Comic Sans MS" charset="0"/>
              </a:rPr>
              <a:t>multiplexagem</a:t>
            </a:r>
            <a:r>
              <a:rPr lang="pt-PT" sz="2000" u="none">
                <a:latin typeface="Comic Sans MS" charset="0"/>
              </a:rPr>
              <a:t> estat</a:t>
            </a:r>
            <a:r>
              <a:rPr lang="pt-PT" altLang="ja-JP" sz="2000" u="none">
                <a:latin typeface="Comic Sans MS" charset="0"/>
                <a:ea typeface="ヒラギノ角ゴ Pro W3" charset="0"/>
                <a:cs typeface="ヒラギノ角ゴ Pro W3" charset="0"/>
              </a:rPr>
              <a:t>ística</a:t>
            </a:r>
            <a:endParaRPr lang="pt-PT" u="none">
              <a:solidFill>
                <a:schemeClr val="accent1"/>
              </a:solidFill>
              <a:latin typeface="Times New Roman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0944" name="Text Box 87"/>
          <p:cNvSpPr txBox="1">
            <a:spLocks noChangeArrowheads="1"/>
          </p:cNvSpPr>
          <p:nvPr/>
        </p:nvSpPr>
        <p:spPr bwMode="auto">
          <a:xfrm>
            <a:off x="2557463" y="3824287"/>
            <a:ext cx="1673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Comic Sans MS" charset="0"/>
              </a:rPr>
              <a:t>Fila de espera</a:t>
            </a:r>
            <a:endParaRPr lang="pt-PT" sz="1800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80945" name="Line 88"/>
          <p:cNvSpPr>
            <a:spLocks noChangeShapeType="1"/>
          </p:cNvSpPr>
          <p:nvPr/>
        </p:nvSpPr>
        <p:spPr bwMode="auto">
          <a:xfrm flipV="1">
            <a:off x="3427413" y="3254375"/>
            <a:ext cx="166687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46" name="Slide Number Placeholder 8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9D72808-49C1-5447-B4E9-BA649294313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18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735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457200" y="1828800"/>
            <a:ext cx="8458200" cy="426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Comutaç</a:t>
            </a:r>
            <a:r>
              <a:rPr lang="pt-PT" altLang="ja-JP" sz="3600" dirty="0">
                <a:latin typeface="Tw Cen MT" charset="0"/>
                <a:ea typeface="ＭＳ Ｐゴシック" charset="0"/>
                <a:cs typeface="ＭＳ Ｐゴシック" charset="0"/>
              </a:rPr>
              <a:t>ão de </a:t>
            </a:r>
            <a:r>
              <a:rPr lang="pt-PT" altLang="ja-JP" sz="3600" dirty="0" smtClean="0">
                <a:latin typeface="Tw Cen MT" charset="0"/>
                <a:ea typeface="ＭＳ Ｐゴシック" charset="0"/>
                <a:cs typeface="ＭＳ Ｐゴシック" charset="0"/>
              </a:rPr>
              <a:t>pacotes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Multiplexagem 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estat</a:t>
            </a:r>
            <a:r>
              <a:rPr lang="pt-PT" altLang="ja-JP" sz="3600" dirty="0">
                <a:latin typeface="Tw Cen MT" charset="0"/>
                <a:ea typeface="ＭＳ Ｐゴシック" charset="0"/>
                <a:cs typeface="ＭＳ Ｐゴシック" charset="0"/>
              </a:rPr>
              <a:t>ística</a:t>
            </a:r>
            <a:endParaRPr lang="pt-PT" sz="36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2948" name="Oval 4"/>
          <p:cNvSpPr>
            <a:spLocks noChangeArrowheads="1"/>
          </p:cNvSpPr>
          <p:nvPr/>
        </p:nvSpPr>
        <p:spPr bwMode="auto">
          <a:xfrm>
            <a:off x="17653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64135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Line 6"/>
          <p:cNvSpPr>
            <a:spLocks noChangeShapeType="1"/>
          </p:cNvSpPr>
          <p:nvPr/>
        </p:nvSpPr>
        <p:spPr bwMode="auto">
          <a:xfrm>
            <a:off x="2568575" y="3849688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6364288" y="3863975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62611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3136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3517900" y="3638550"/>
            <a:ext cx="228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3975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44323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4584700" y="3638550"/>
            <a:ext cx="7620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Rectangle 14"/>
          <p:cNvSpPr>
            <a:spLocks noChangeArrowheads="1"/>
          </p:cNvSpPr>
          <p:nvPr/>
        </p:nvSpPr>
        <p:spPr bwMode="auto">
          <a:xfrm>
            <a:off x="5651500" y="3638550"/>
            <a:ext cx="762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Rectangle 15"/>
          <p:cNvSpPr>
            <a:spLocks noChangeArrowheads="1"/>
          </p:cNvSpPr>
          <p:nvPr/>
        </p:nvSpPr>
        <p:spPr bwMode="auto">
          <a:xfrm>
            <a:off x="5880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4279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961" name="Group 17"/>
          <p:cNvGrpSpPr>
            <a:grpSpLocks/>
          </p:cNvGrpSpPr>
          <p:nvPr/>
        </p:nvGrpSpPr>
        <p:grpSpPr bwMode="auto">
          <a:xfrm>
            <a:off x="2039938" y="3690938"/>
            <a:ext cx="504825" cy="354012"/>
            <a:chOff x="1285" y="2229"/>
            <a:chExt cx="318" cy="223"/>
          </a:xfrm>
        </p:grpSpPr>
        <p:sp>
          <p:nvSpPr>
            <p:cNvPr id="82986" name="Freeform 18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7" name="Line 19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8" name="Line 20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62" name="Text Box 21"/>
          <p:cNvSpPr txBox="1">
            <a:spLocks noChangeArrowheads="1"/>
          </p:cNvSpPr>
          <p:nvPr/>
        </p:nvSpPr>
        <p:spPr bwMode="auto">
          <a:xfrm>
            <a:off x="3760788" y="2590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" tIns="45708" rIns="91411" bIns="45708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u="none">
                <a:solidFill>
                  <a:srgbClr val="000000"/>
                </a:solidFill>
                <a:latin typeface="Arial" charset="0"/>
              </a:rPr>
              <a:t>Packets</a:t>
            </a:r>
          </a:p>
        </p:txBody>
      </p:sp>
      <p:pic>
        <p:nvPicPr>
          <p:cNvPr id="82963" name="Picture 22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648200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64" name="Picture 23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021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65" name="Picture 24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5052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66" name="Picture 25" descr="Click To Previe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392363"/>
            <a:ext cx="731837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67" name="Picture 26" descr="Click To Preview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25146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68" name="Picture 27" descr="Click To Previe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5353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69" name="Line 28"/>
          <p:cNvSpPr>
            <a:spLocks noChangeShapeType="1"/>
          </p:cNvSpPr>
          <p:nvPr/>
        </p:nvSpPr>
        <p:spPr bwMode="auto">
          <a:xfrm>
            <a:off x="2679700" y="40957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0" name="Line 29"/>
          <p:cNvSpPr>
            <a:spLocks noChangeShapeType="1"/>
          </p:cNvSpPr>
          <p:nvPr/>
        </p:nvSpPr>
        <p:spPr bwMode="auto">
          <a:xfrm>
            <a:off x="2679700" y="36385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1" name="Line 30"/>
          <p:cNvSpPr>
            <a:spLocks noChangeShapeType="1"/>
          </p:cNvSpPr>
          <p:nvPr/>
        </p:nvSpPr>
        <p:spPr bwMode="auto">
          <a:xfrm>
            <a:off x="4343400" y="2971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2972" name="Group 31"/>
          <p:cNvGrpSpPr>
            <a:grpSpLocks/>
          </p:cNvGrpSpPr>
          <p:nvPr/>
        </p:nvGrpSpPr>
        <p:grpSpPr bwMode="auto">
          <a:xfrm>
            <a:off x="1371600" y="2895600"/>
            <a:ext cx="914400" cy="2057400"/>
            <a:chOff x="864" y="1728"/>
            <a:chExt cx="576" cy="1296"/>
          </a:xfrm>
        </p:grpSpPr>
        <p:sp>
          <p:nvSpPr>
            <p:cNvPr id="82983" name="Line 32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984" name="Line 33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985" name="Line 34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73" name="Group 35"/>
          <p:cNvGrpSpPr>
            <a:grpSpLocks/>
          </p:cNvGrpSpPr>
          <p:nvPr/>
        </p:nvGrpSpPr>
        <p:grpSpPr bwMode="auto">
          <a:xfrm rot="10800000">
            <a:off x="7010400" y="2819400"/>
            <a:ext cx="914400" cy="2057400"/>
            <a:chOff x="864" y="1728"/>
            <a:chExt cx="576" cy="1296"/>
          </a:xfrm>
        </p:grpSpPr>
        <p:sp>
          <p:nvSpPr>
            <p:cNvPr id="82980" name="Line 36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981" name="Line 37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982" name="Line 38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74" name="Group 39"/>
          <p:cNvGrpSpPr>
            <a:grpSpLocks/>
          </p:cNvGrpSpPr>
          <p:nvPr/>
        </p:nvGrpSpPr>
        <p:grpSpPr bwMode="auto">
          <a:xfrm>
            <a:off x="6781800" y="3690938"/>
            <a:ext cx="504825" cy="354012"/>
            <a:chOff x="1285" y="2229"/>
            <a:chExt cx="318" cy="223"/>
          </a:xfrm>
        </p:grpSpPr>
        <p:sp>
          <p:nvSpPr>
            <p:cNvPr id="82977" name="Freeform 40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78" name="Line 41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9" name="Line 42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75" name="Slide Number Placeholder 4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64669B0D-E82F-4640-B3C4-E11740A84472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19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715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</a:t>
            </a:r>
            <a:r>
              <a:rPr lang="pt-PT" u="none">
                <a:latin typeface="Tw Cen MT" charset="0"/>
                <a:cs typeface="Tw Cen MT" charset="0"/>
              </a:rPr>
              <a:t>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616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9505614-4827-5345-B02A-33F6ED126BF5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os conceitos de protocolos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e respectivas camadas – parte 3</a:t>
            </a: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) – parte 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inicial – parte 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467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600" b="1" dirty="0" smtClean="0"/>
              <a:t>Os canais de comunicação transmitem informação (bits)</a:t>
            </a:r>
            <a:endParaRPr lang="pt-PT" sz="3600" b="1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609600" y="1767133"/>
            <a:ext cx="8077200" cy="4265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 melhor analogia a usar é a de um “cano de bits” — os canais de comunicação transportam sequências de bits à distância (ao invés de volumes de líquido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).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ão caracterizados por d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uas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grandezas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essenciais:</a:t>
            </a:r>
            <a:endParaRPr lang="pt-PT" sz="2000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>
              <a:spcBef>
                <a:spcPct val="20000"/>
              </a:spcBef>
              <a:buSzPct val="100000"/>
              <a:buAutoNum type="arabicParenR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Velocidade de transmissão — número de bits por unidade de tempo transmitidos</a:t>
            </a:r>
          </a:p>
          <a:p>
            <a:pPr marL="457200" indent="-457200" defTabSz="762000">
              <a:spcBef>
                <a:spcPct val="20000"/>
              </a:spcBef>
              <a:buSzPct val="100000"/>
              <a:buAutoNum type="arabicParenR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Velocidade de propagação — tempo que leva um bit a transitar desde uma extremidade do canal até à outra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extremidade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000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Estas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unidades exprimem-se como é tradicional na Física, usando potências de 10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542851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b="1" dirty="0"/>
              <a:t>Suportes físicos dos canais</a:t>
            </a: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609600" y="1659617"/>
            <a:ext cx="8077200" cy="4431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Suportes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guiados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lvl="1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Cabos coaxiais (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coaxial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cable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 </a:t>
            </a: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lvl="1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Pares de fios enrolados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twisted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pair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cable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lvl="1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Fibras ópticas (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optical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fiber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lvl="1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Suportes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não guiados</a:t>
            </a:r>
            <a:r>
              <a:rPr lang="ja-JP" alt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endParaRPr lang="pt-PT" altLang="ja-JP" sz="2000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     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Atmosfera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ou espaço </a:t>
            </a: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As caracter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ísticas do suporte e a forma como os bits são codificados e transmitidos determinam o tamanho máximo do canal e a velocidade de transmissão pelo mesmo.</a:t>
            </a: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8404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Exemplos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84" name="Rectangle 239"/>
          <p:cNvSpPr>
            <a:spLocks noChangeArrowheads="1"/>
          </p:cNvSpPr>
          <p:nvPr/>
        </p:nvSpPr>
        <p:spPr bwMode="auto">
          <a:xfrm>
            <a:off x="285750" y="1571625"/>
            <a:ext cx="869392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800" dirty="0" smtClean="0">
                <a:latin typeface="Tw Cen MT" charset="0"/>
              </a:rPr>
              <a:t>Pares de fios de c</a:t>
            </a:r>
            <a:r>
              <a:rPr lang="pt-PT" sz="2800" u="none" dirty="0" smtClean="0">
                <a:latin typeface="Tw Cen MT" charset="0"/>
              </a:rPr>
              <a:t>obre</a:t>
            </a:r>
            <a:r>
              <a:rPr lang="pt-PT" sz="2800" dirty="0" smtClean="0">
                <a:latin typeface="Tw Cen MT" charset="0"/>
              </a:rPr>
              <a:t> </a:t>
            </a:r>
            <a:r>
              <a:rPr lang="pt-PT" sz="2800" u="none" dirty="0" smtClean="0">
                <a:latin typeface="Tw Cen MT" charset="0"/>
              </a:rPr>
              <a:t>(  STP e UTP (</a:t>
            </a:r>
            <a:r>
              <a:rPr lang="pt-PT" sz="2800" i="1" u="none" dirty="0" err="1" smtClean="0">
                <a:latin typeface="Tw Cen MT" charset="0"/>
              </a:rPr>
              <a:t>un</a:t>
            </a:r>
            <a:r>
              <a:rPr lang="pt-PT" sz="2800" i="1" u="none" dirty="0" smtClean="0">
                <a:latin typeface="Tw Cen MT" charset="0"/>
              </a:rPr>
              <a:t>)</a:t>
            </a:r>
            <a:r>
              <a:rPr lang="pt-PT" sz="2800" i="1" u="none" dirty="0" err="1" smtClean="0">
                <a:latin typeface="Tw Cen MT" charset="0"/>
              </a:rPr>
              <a:t>shieled</a:t>
            </a:r>
            <a:r>
              <a:rPr lang="pt-PT" sz="2800" i="1" u="none" dirty="0" smtClean="0">
                <a:latin typeface="Tw Cen MT" charset="0"/>
              </a:rPr>
              <a:t> </a:t>
            </a:r>
            <a:r>
              <a:rPr lang="pt-PT" sz="2800" i="1" u="none" dirty="0" err="1">
                <a:latin typeface="Tw Cen MT" charset="0"/>
              </a:rPr>
              <a:t>twisted</a:t>
            </a:r>
            <a:r>
              <a:rPr lang="pt-PT" sz="2800" i="1" u="none" dirty="0">
                <a:latin typeface="Tw Cen MT" charset="0"/>
              </a:rPr>
              <a:t> </a:t>
            </a:r>
            <a:r>
              <a:rPr lang="pt-PT" sz="2800" i="1" u="none" dirty="0" err="1" smtClean="0">
                <a:latin typeface="Tw Cen MT" charset="0"/>
              </a:rPr>
              <a:t>pair</a:t>
            </a:r>
            <a:r>
              <a:rPr lang="pt-PT" sz="2800" i="1" dirty="0" smtClean="0">
                <a:latin typeface="Tw Cen MT" charset="0"/>
              </a:rPr>
              <a:t> – distancias curtas nos edifícios e nas cidades )</a:t>
            </a:r>
            <a:endParaRPr lang="pt-PT" sz="2800" i="1" dirty="0">
              <a:latin typeface="Tw Cen MT" charset="0"/>
            </a:endParaRPr>
          </a:p>
          <a:p>
            <a:pPr marL="457200" indent="-45720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Cabo coaxial (distâncias curtas nas cidades)</a:t>
            </a:r>
            <a:endParaRPr lang="pt-PT" sz="2800" u="none" dirty="0">
              <a:latin typeface="Tw Cen MT" charset="0"/>
              <a:ea typeface="ヒラギノ角ゴ Pro W3" charset="0"/>
              <a:cs typeface="ヒラギノ角ゴ Pro W3" charset="0"/>
            </a:endParaRPr>
          </a:p>
          <a:p>
            <a:pPr marL="457200" indent="-45720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Fibra </a:t>
            </a:r>
            <a:r>
              <a:rPr lang="pt-PT" sz="2800" dirty="0" smtClean="0">
                <a:latin typeface="Tw Cen MT" charset="0"/>
                <a:ea typeface="ヒラギノ角ゴ Pro W3" charset="0"/>
                <a:cs typeface="ヒラギノ角ゴ Pro W3" charset="0"/>
              </a:rPr>
              <a:t>ó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ptica (distâncias muito grandes, 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centenas de </a:t>
            </a:r>
            <a:r>
              <a:rPr lang="pt-PT" sz="2800" u="none" dirty="0" err="1" smtClean="0">
                <a:latin typeface="Tw Cen MT" charset="0"/>
                <a:ea typeface="ヒラギノ角ゴ Pro W3" charset="0"/>
                <a:cs typeface="ヒラギノ角ゴ Pro W3" charset="0"/>
              </a:rPr>
              <a:t>mestros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 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a </a:t>
            </a:r>
            <a:r>
              <a:rPr lang="pt-PT" sz="2800" dirty="0">
                <a:latin typeface="Tw Cen MT" charset="0"/>
                <a:ea typeface="ヒラギノ角ゴ Pro W3" charset="0"/>
                <a:cs typeface="ヒラギノ角ゴ Pro W3" charset="0"/>
              </a:rPr>
              <a:t>m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ilhares de </a:t>
            </a:r>
            <a:r>
              <a:rPr lang="pt-PT" sz="2800" u="none" dirty="0" err="1" smtClean="0">
                <a:latin typeface="Tw Cen MT" charset="0"/>
                <a:ea typeface="ヒラギノ角ゴ Pro W3" charset="0"/>
                <a:cs typeface="ヒラギノ角ゴ Pro W3" charset="0"/>
              </a:rPr>
              <a:t>Kms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)</a:t>
            </a:r>
          </a:p>
          <a:p>
            <a:pPr marL="457200" indent="-45720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Rádio </a:t>
            </a:r>
            <a:r>
              <a:rPr lang="pt-PT" sz="2800" u="none" dirty="0">
                <a:latin typeface="Tw Cen MT" charset="0"/>
                <a:ea typeface="ヒラギノ角ゴ Pro W3" charset="0"/>
                <a:cs typeface="ヒラギノ角ゴ Pro W3" charset="0"/>
              </a:rPr>
              <a:t>(terrestre): dezenas de metros a 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centenas </a:t>
            </a:r>
            <a:r>
              <a:rPr lang="pt-PT" sz="2800" u="none" dirty="0">
                <a:latin typeface="Tw Cen MT" charset="0"/>
                <a:ea typeface="ヒラギノ角ゴ Pro W3" charset="0"/>
                <a:cs typeface="ヒラギノ角ゴ Pro W3" charset="0"/>
              </a:rPr>
              <a:t>de </a:t>
            </a:r>
            <a:r>
              <a:rPr lang="pt-PT" sz="2800" u="none" dirty="0" err="1" smtClean="0">
                <a:latin typeface="Tw Cen MT" charset="0"/>
                <a:ea typeface="ヒラギノ角ゴ Pro W3" charset="0"/>
                <a:cs typeface="ヒラギノ角ゴ Pro W3" charset="0"/>
              </a:rPr>
              <a:t>Kms</a:t>
            </a:r>
            <a:endParaRPr lang="pt-PT" sz="2800" u="none" dirty="0">
              <a:latin typeface="Tw Cen MT" charset="0"/>
              <a:ea typeface="ヒラギノ角ゴ Pro W3" charset="0"/>
              <a:cs typeface="ヒラギノ角ゴ Pro W3" charset="0"/>
            </a:endParaRPr>
          </a:p>
          <a:p>
            <a:pPr marL="457200" indent="-45720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800" u="none" dirty="0">
                <a:latin typeface="Tw Cen MT" charset="0"/>
                <a:ea typeface="ヒラギノ角ゴ Pro W3" charset="0"/>
                <a:cs typeface="ヒラギノ角ゴ Pro W3" charset="0"/>
              </a:rPr>
              <a:t>Rádio (satélite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)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:</a:t>
            </a:r>
            <a:r>
              <a:rPr lang="pt-PT" sz="2800" dirty="0">
                <a:latin typeface="Tw Cen MT" charset="0"/>
                <a:ea typeface="ヒラギノ角ゴ Pro W3" charset="0"/>
                <a:cs typeface="ヒラギノ角ゴ Pro W3" charset="0"/>
              </a:rPr>
              <a:t> 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36000 </a:t>
            </a:r>
            <a:r>
              <a:rPr lang="pt-PT" sz="2800" u="none" dirty="0" err="1" smtClean="0">
                <a:latin typeface="Tw Cen MT" charset="0"/>
                <a:ea typeface="ヒラギノ角ゴ Pro W3" charset="0"/>
                <a:cs typeface="ヒラギノ角ゴ Pro W3" charset="0"/>
              </a:rPr>
              <a:t>Kms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, </a:t>
            </a:r>
            <a:r>
              <a:rPr lang="pt-PT" sz="2800" u="none" dirty="0" smtClean="0">
                <a:latin typeface="Tw Cen MT" charset="0"/>
                <a:ea typeface="ヒラギノ角ゴ Pro W3" charset="0"/>
                <a:cs typeface="ヒラギノ角ゴ Pro W3" charset="0"/>
              </a:rPr>
              <a:t>propagação extremo a extremo de </a:t>
            </a:r>
            <a:r>
              <a:rPr lang="pt-PT" sz="2800" u="none" dirty="0">
                <a:latin typeface="Tw Cen MT" charset="0"/>
                <a:ea typeface="ヒラギノ角ゴ Pro W3" charset="0"/>
                <a:cs typeface="ヒラギノ角ゴ Pro W3" charset="0"/>
              </a:rPr>
              <a:t>280 </a:t>
            </a:r>
            <a:r>
              <a:rPr lang="pt-PT" sz="2800" u="none" dirty="0" err="1" smtClean="0">
                <a:latin typeface="Tw Cen MT" charset="0"/>
                <a:ea typeface="ヒラギノ角ゴ Pro W3" charset="0"/>
                <a:cs typeface="ヒラギノ角ゴ Pro W3" charset="0"/>
              </a:rPr>
              <a:t>ms</a:t>
            </a:r>
            <a:endParaRPr lang="pt-PT" sz="2800" u="none" dirty="0">
              <a:latin typeface="Tw Cen MT" charset="0"/>
              <a:ea typeface="ヒラギノ角ゴ Pro W3" charset="0"/>
              <a:cs typeface="ヒラギノ角ゴ Pro W3" charset="0"/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sz="2800" u="none" dirty="0">
              <a:latin typeface="Tw Cen MT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6324" name="Slide Number Placeholder 32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56E66D4-84AC-964F-88FD-6CA3AE702D0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6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68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b="1"/>
              <a:t>Cabo coaxial</a:t>
            </a: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1600200" y="1600200"/>
            <a:ext cx="64770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2800" u="none" dirty="0"/>
              <a:t>Cabo </a:t>
            </a:r>
            <a:r>
              <a:rPr lang="pt-PT" sz="2800" u="none" dirty="0" smtClean="0"/>
              <a:t>coaxial :</a:t>
            </a:r>
            <a:endParaRPr lang="pt-PT" u="none" dirty="0"/>
          </a:p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u="none" dirty="0"/>
              <a:t>Sinal  (</a:t>
            </a:r>
            <a:r>
              <a:rPr lang="ja-JP" altLang="pt-PT" u="none" dirty="0">
                <a:latin typeface="Arial"/>
              </a:rPr>
              <a:t>“</a:t>
            </a:r>
            <a:r>
              <a:rPr lang="pt-PT" u="none" dirty="0" err="1"/>
              <a:t>carrier</a:t>
            </a:r>
            <a:r>
              <a:rPr lang="ja-JP" altLang="pt-PT" u="none" dirty="0">
                <a:latin typeface="Arial"/>
              </a:rPr>
              <a:t>”</a:t>
            </a:r>
            <a:r>
              <a:rPr lang="pt-PT" u="none" dirty="0"/>
              <a:t>) transmitido através de um condutor blindado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/>
              <a:t>baseband</a:t>
            </a:r>
            <a:r>
              <a:rPr lang="pt-PT" sz="2000" u="none" dirty="0"/>
              <a:t>: um só canal no cabo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/>
              <a:t>broadband</a:t>
            </a:r>
            <a:r>
              <a:rPr lang="pt-PT" sz="2000" u="none" dirty="0"/>
              <a:t>: vários canais no mesmo cabo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dirty="0" err="1"/>
              <a:t>B</a:t>
            </a:r>
            <a:r>
              <a:rPr lang="pt-PT" u="none" dirty="0" err="1" smtClean="0"/>
              <a:t>idireccional</a:t>
            </a:r>
            <a:endParaRPr lang="pt-PT" u="none" dirty="0"/>
          </a:p>
          <a:p>
            <a:pPr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u="none" dirty="0"/>
              <a:t>Utilizado normalmente nas redes de cabo (TV e dados)</a:t>
            </a:r>
          </a:p>
        </p:txBody>
      </p:sp>
      <p:pic>
        <p:nvPicPr>
          <p:cNvPr id="203780" name="Picture 4" descr="coa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876800"/>
            <a:ext cx="25019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068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b="1" dirty="0"/>
              <a:t>Cabo entrançado</a:t>
            </a: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457200" y="1447800"/>
            <a:ext cx="79248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000" dirty="0" err="1">
                <a:solidFill>
                  <a:srgbClr val="000000"/>
                </a:solidFill>
              </a:rPr>
              <a:t>Twisted</a:t>
            </a:r>
            <a:r>
              <a:rPr lang="pt-PT" sz="2000" dirty="0">
                <a:solidFill>
                  <a:srgbClr val="000000"/>
                </a:solidFill>
              </a:rPr>
              <a:t> </a:t>
            </a:r>
            <a:r>
              <a:rPr lang="pt-PT" sz="2000" dirty="0" err="1">
                <a:solidFill>
                  <a:srgbClr val="000000"/>
                </a:solidFill>
              </a:rPr>
              <a:t>Pair</a:t>
            </a:r>
            <a:r>
              <a:rPr lang="pt-PT" sz="2000" dirty="0">
                <a:solidFill>
                  <a:srgbClr val="000000"/>
                </a:solidFill>
              </a:rPr>
              <a:t> (TP)</a:t>
            </a:r>
            <a:endParaRPr lang="pt-PT" sz="2000" u="none" dirty="0">
              <a:solidFill>
                <a:srgbClr val="000000"/>
              </a:solidFill>
            </a:endParaRPr>
          </a:p>
          <a:p>
            <a:pPr marL="285750" indent="-28575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000" u="none" dirty="0">
                <a:solidFill>
                  <a:srgbClr val="000000"/>
                </a:solidFill>
              </a:rPr>
              <a:t>Distingue-se a versão isolada (STP) da não isolada (UTP) </a:t>
            </a:r>
          </a:p>
          <a:p>
            <a:pPr marL="285750" indent="-285750">
              <a:spcBef>
                <a:spcPct val="20000"/>
              </a:spcBef>
              <a:buSzPct val="100000"/>
              <a:buFont typeface="Arial"/>
              <a:buChar char="•"/>
            </a:pPr>
            <a:r>
              <a:rPr lang="pt-PT" sz="2000" u="none" dirty="0">
                <a:solidFill>
                  <a:srgbClr val="000000"/>
                </a:solidFill>
              </a:rPr>
              <a:t>Um ou mais pares de fio de cobre entrançados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</a:rPr>
              <a:t>Categoria 3: fio telefónico tradicional, </a:t>
            </a:r>
            <a:r>
              <a:rPr lang="pt-PT" u="none" dirty="0" err="1">
                <a:solidFill>
                  <a:srgbClr val="000000"/>
                </a:solidFill>
              </a:rPr>
              <a:t>ethernet</a:t>
            </a:r>
            <a:r>
              <a:rPr lang="pt-PT" u="none" dirty="0">
                <a:solidFill>
                  <a:srgbClr val="000000"/>
                </a:solidFill>
              </a:rPr>
              <a:t> 10 Mbps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</a:rPr>
              <a:t>Categoria 5 TP: </a:t>
            </a:r>
            <a:r>
              <a:rPr lang="pt-PT" u="none" dirty="0" err="1">
                <a:solidFill>
                  <a:srgbClr val="000000"/>
                </a:solidFill>
              </a:rPr>
              <a:t>ethernet</a:t>
            </a:r>
            <a:r>
              <a:rPr lang="pt-PT" u="none" dirty="0">
                <a:solidFill>
                  <a:srgbClr val="000000"/>
                </a:solidFill>
              </a:rPr>
              <a:t> 100 Mbps e a 1 </a:t>
            </a:r>
            <a:r>
              <a:rPr lang="pt-PT" u="none" dirty="0" err="1">
                <a:solidFill>
                  <a:srgbClr val="000000"/>
                </a:solidFill>
              </a:rPr>
              <a:t>Gbps</a:t>
            </a:r>
            <a:endParaRPr lang="pt-PT" u="none" dirty="0">
              <a:solidFill>
                <a:srgbClr val="000000"/>
              </a:solidFill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</a:rPr>
              <a:t>Categoria 6 TP: de melhor qualidade ainda</a:t>
            </a:r>
          </a:p>
        </p:txBody>
      </p:sp>
      <p:pic>
        <p:nvPicPr>
          <p:cNvPr id="204804" name="Picture 4" descr="grentwi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638800"/>
            <a:ext cx="41116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0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038" y="4344988"/>
            <a:ext cx="2276475" cy="170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766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b="1"/>
              <a:t>Fibra óptica</a:t>
            </a:r>
          </a:p>
        </p:txBody>
      </p:sp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1169504" y="1689656"/>
            <a:ext cx="6934200" cy="2274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</a:rPr>
              <a:t>Fibra </a:t>
            </a:r>
            <a:r>
              <a:rPr lang="pt-PT" sz="2000" u="none" dirty="0">
                <a:solidFill>
                  <a:srgbClr val="000000"/>
                </a:solidFill>
              </a:rPr>
              <a:t>de vidro capaz de transportar sinais ópticos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</a:rPr>
              <a:t>Operação a muito alta velocidade </a:t>
            </a:r>
            <a:r>
              <a:rPr lang="pt-PT" sz="2000" dirty="0" smtClean="0">
                <a:solidFill>
                  <a:srgbClr val="000000"/>
                </a:solidFill>
              </a:rPr>
              <a:t>e com taxa </a:t>
            </a:r>
            <a:r>
              <a:rPr lang="pt-PT" sz="2000" u="none" dirty="0" smtClean="0">
                <a:solidFill>
                  <a:srgbClr val="000000"/>
                </a:solidFill>
              </a:rPr>
              <a:t>de </a:t>
            </a:r>
            <a:r>
              <a:rPr lang="pt-PT" sz="2000" u="none" dirty="0">
                <a:solidFill>
                  <a:srgbClr val="000000"/>
                </a:solidFill>
              </a:rPr>
              <a:t>erros muito baixa</a:t>
            </a:r>
          </a:p>
        </p:txBody>
      </p:sp>
      <p:pic>
        <p:nvPicPr>
          <p:cNvPr id="205828" name="Picture 4" descr="f-pi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37581"/>
            <a:ext cx="388620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387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1079</Words>
  <Application>Microsoft Macintosh PowerPoint</Application>
  <PresentationFormat>On-screen Show (4:3)</PresentationFormat>
  <Paragraphs>179</Paragraphs>
  <Slides>19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Clip</vt:lpstr>
      <vt:lpstr>REDES DE COMPUTADORES  INTRODUÇÃO  (Parte 2)</vt:lpstr>
      <vt:lpstr>Nota prévia</vt:lpstr>
      <vt:lpstr>Objectivos do capítulo</vt:lpstr>
      <vt:lpstr>Os canais de comunicação transmitem informação (bits)</vt:lpstr>
      <vt:lpstr>Suportes físicos dos canais</vt:lpstr>
      <vt:lpstr>Exemplos</vt:lpstr>
      <vt:lpstr>Cabo coaxial</vt:lpstr>
      <vt:lpstr>Cabo entrançado</vt:lpstr>
      <vt:lpstr>Fibra óptica</vt:lpstr>
      <vt:lpstr>Rádio</vt:lpstr>
      <vt:lpstr>Redes de acesso por satélite</vt:lpstr>
      <vt:lpstr>Aspectos iniciais a reter</vt:lpstr>
      <vt:lpstr>Multiplexagem de canais</vt:lpstr>
      <vt:lpstr>Multiplexagem</vt:lpstr>
      <vt:lpstr>Técnicas de Multiplexagem</vt:lpstr>
      <vt:lpstr>FDM versus TDM</vt:lpstr>
      <vt:lpstr>Comutação de pacotes (Packet Switching)</vt:lpstr>
      <vt:lpstr>Como funciona a comutação de pacotes</vt:lpstr>
      <vt:lpstr>Comutação de pacotes  Multiplexagem estatística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 INTRODUÇÃO</dc:title>
  <dc:creator>José Legatheaux Martins</dc:creator>
  <cp:lastModifiedBy>José Legatheaux Martins</cp:lastModifiedBy>
  <cp:revision>39</cp:revision>
  <dcterms:created xsi:type="dcterms:W3CDTF">2012-02-10T16:46:11Z</dcterms:created>
  <dcterms:modified xsi:type="dcterms:W3CDTF">2012-02-24T17:49:49Z</dcterms:modified>
</cp:coreProperties>
</file>