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57" r:id="rId2"/>
    <p:sldId id="394" r:id="rId3"/>
    <p:sldId id="395" r:id="rId4"/>
    <p:sldId id="399" r:id="rId5"/>
    <p:sldId id="400" r:id="rId6"/>
    <p:sldId id="403" r:id="rId7"/>
    <p:sldId id="404" r:id="rId8"/>
    <p:sldId id="405" r:id="rId9"/>
    <p:sldId id="465" r:id="rId10"/>
    <p:sldId id="406" r:id="rId11"/>
    <p:sldId id="407" r:id="rId12"/>
    <p:sldId id="408" r:id="rId13"/>
    <p:sldId id="409" r:id="rId14"/>
    <p:sldId id="415" r:id="rId15"/>
    <p:sldId id="416" r:id="rId16"/>
    <p:sldId id="418" r:id="rId17"/>
    <p:sldId id="419" r:id="rId18"/>
    <p:sldId id="420" r:id="rId19"/>
    <p:sldId id="421" r:id="rId20"/>
    <p:sldId id="425" r:id="rId21"/>
    <p:sldId id="426" r:id="rId22"/>
    <p:sldId id="427" r:id="rId23"/>
    <p:sldId id="428" r:id="rId24"/>
    <p:sldId id="430" r:id="rId25"/>
    <p:sldId id="464" r:id="rId26"/>
    <p:sldId id="431" r:id="rId27"/>
    <p:sldId id="432" r:id="rId28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4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fld id="{9DF42538-DE1E-164F-9131-A22F7440B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73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7BB2CB57-BDFA-BE46-9851-710B08589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80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7AC5B1E-9E60-4148-93D3-DC3F6A84C672}" type="slidenum">
              <a:rPr lang="en-US" sz="1300" b="0">
                <a:latin typeface="Times New Roman" charset="0"/>
              </a:rPr>
              <a:pPr eaLnBrk="1" hangingPunct="1"/>
              <a:t>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6571AE8-264F-2D44-B0E2-0870AF198870}" type="slidenum">
              <a:rPr lang="en-US" sz="1300" b="0">
                <a:latin typeface="Times New Roman" charset="0"/>
              </a:rPr>
              <a:pPr eaLnBrk="1" hangingPunct="1"/>
              <a:t>10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 w="12700" cap="flat">
            <a:solidFill>
              <a:schemeClr val="tx1"/>
            </a:solidFill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839C3AE-292E-5941-9C48-BF6101AB5A48}" type="slidenum">
              <a:rPr lang="en-US" sz="1300" b="0">
                <a:latin typeface="Times New Roman" charset="0"/>
              </a:rPr>
              <a:pPr eaLnBrk="1" hangingPunct="1"/>
              <a:t>11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BC0C546-378A-4746-9B74-C79F9A123CAE}" type="slidenum">
              <a:rPr lang="en-US" sz="1300" b="0">
                <a:latin typeface="Times New Roman" charset="0"/>
              </a:rPr>
              <a:pPr eaLnBrk="1" hangingPunct="1"/>
              <a:t>12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AD55638-12CB-354E-A68C-B2857A07A069}" type="slidenum">
              <a:rPr lang="en-US" sz="1300" b="0">
                <a:latin typeface="Times New Roman" charset="0"/>
              </a:rPr>
              <a:pPr eaLnBrk="1" hangingPunct="1"/>
              <a:t>13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233C76F-C9D7-E84A-8E39-6A93B7F58362}" type="slidenum">
              <a:rPr lang="en-US" sz="1300" b="0">
                <a:latin typeface="Times New Roman" charset="0"/>
              </a:rPr>
              <a:pPr eaLnBrk="1" hangingPunct="1"/>
              <a:t>14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E0C03E2-1ACD-8B4B-A8E9-3762008CDD47}" type="slidenum">
              <a:rPr lang="en-US" sz="1300" b="0">
                <a:latin typeface="Times New Roman" charset="0"/>
              </a:rPr>
              <a:pPr eaLnBrk="1" hangingPunct="1"/>
              <a:t>15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05A841D-B149-C647-9DD9-244CAD1BE7A5}" type="slidenum">
              <a:rPr lang="en-US" sz="1300" b="0">
                <a:latin typeface="Times New Roman" charset="0"/>
              </a:rPr>
              <a:pPr eaLnBrk="1" hangingPunct="1"/>
              <a:t>16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D7C3FD9-F895-9640-A466-3ABA025387D1}" type="slidenum">
              <a:rPr lang="en-US" sz="1300" b="0">
                <a:latin typeface="Times New Roman" charset="0"/>
              </a:rPr>
              <a:pPr eaLnBrk="1" hangingPunct="1"/>
              <a:t>17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FEEE3E9-1E54-0946-9DC6-55E751EA526D}" type="slidenum">
              <a:rPr lang="en-US" sz="1300" b="0">
                <a:latin typeface="Times New Roman" charset="0"/>
              </a:rPr>
              <a:pPr eaLnBrk="1" hangingPunct="1"/>
              <a:t>18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9351396-6BDC-8B42-B59B-BD11F19BF390}" type="slidenum">
              <a:rPr lang="en-US" sz="1300" b="0">
                <a:latin typeface="Times New Roman" charset="0"/>
              </a:rPr>
              <a:pPr eaLnBrk="1" hangingPunct="1"/>
              <a:t>19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AC056F6-82C7-F347-926B-FD68CA57F421}" type="slidenum">
              <a:rPr lang="en-US" sz="1300" b="0">
                <a:latin typeface="Times New Roman" charset="0"/>
              </a:rPr>
              <a:pPr eaLnBrk="1" hangingPunct="1"/>
              <a:t>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BB8346F-AE37-814E-9814-9D3CC8FA5099}" type="slidenum">
              <a:rPr lang="en-US" sz="1300" b="0">
                <a:latin typeface="Times New Roman" charset="0"/>
              </a:rPr>
              <a:pPr eaLnBrk="1" hangingPunct="1"/>
              <a:t>20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2488F49-D029-4048-AFC4-570596DBE47F}" type="slidenum">
              <a:rPr lang="en-US" sz="1300" b="0">
                <a:latin typeface="Times New Roman" charset="0"/>
              </a:rPr>
              <a:pPr eaLnBrk="1" hangingPunct="1"/>
              <a:t>21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solidFill>
            <a:srgbClr val="FFFFFF"/>
          </a:solidFill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C4473D0-CD50-7643-A5EC-09E3D0CE5BA6}" type="slidenum">
              <a:rPr lang="en-US" sz="1300" b="0">
                <a:latin typeface="Times New Roman" charset="0"/>
              </a:rPr>
              <a:pPr eaLnBrk="1" hangingPunct="1"/>
              <a:t>22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568D579-34BE-6D43-BADD-4239349EBAF4}" type="slidenum">
              <a:rPr lang="en-US" sz="1300" b="0">
                <a:latin typeface="Times New Roman" charset="0"/>
              </a:rPr>
              <a:pPr eaLnBrk="1" hangingPunct="1"/>
              <a:t>23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5FC0957-4206-E84D-8B67-8288F3A95BC6}" type="slidenum">
              <a:rPr lang="en-US" sz="1300" b="0">
                <a:latin typeface="Times New Roman" charset="0"/>
              </a:rPr>
              <a:pPr eaLnBrk="1" hangingPunct="1"/>
              <a:t>24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5867C3A-9BCF-3C43-96C6-6F945568C9D1}" type="slidenum">
              <a:rPr lang="en-US" sz="1300" b="0">
                <a:latin typeface="Times New Roman" charset="0"/>
              </a:rPr>
              <a:pPr eaLnBrk="1" hangingPunct="1"/>
              <a:t>26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6B9E068-2FED-EC43-B719-95311441EC8C}" type="slidenum">
              <a:rPr lang="en-US" sz="1300" b="0">
                <a:latin typeface="Times New Roman" charset="0"/>
              </a:rPr>
              <a:pPr eaLnBrk="1" hangingPunct="1"/>
              <a:t>27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B1B5577-0DC2-3A4D-8FD1-B60BEAB553B4}" type="slidenum">
              <a:rPr lang="en-US" sz="1300" b="0">
                <a:latin typeface="Times New Roman" charset="0"/>
              </a:rPr>
              <a:pPr eaLnBrk="1" hangingPunct="1"/>
              <a:t>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A70B81F-650C-614E-A260-CE8553060C93}" type="slidenum">
              <a:rPr lang="en-US" sz="1300" b="0">
                <a:latin typeface="Times New Roman" charset="0"/>
              </a:rPr>
              <a:pPr eaLnBrk="1" hangingPunct="1"/>
              <a:t>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solidFill>
            <a:srgbClr val="FFFFFF"/>
          </a:solidFill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4712836-846E-A642-AD46-BC1F0FCA36F3}" type="slidenum">
              <a:rPr lang="en-US" sz="1300" b="0">
                <a:latin typeface="Times New Roman" charset="0"/>
              </a:rPr>
              <a:pPr eaLnBrk="1" hangingPunct="1"/>
              <a:t>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A241D9D-E827-624D-8C45-7D97E85C2475}" type="slidenum">
              <a:rPr lang="en-US" sz="1300" b="0">
                <a:latin typeface="Times New Roman" charset="0"/>
              </a:rPr>
              <a:pPr eaLnBrk="1" hangingPunct="1"/>
              <a:t>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122088B-CAA6-3E44-8B2A-55029EFE3636}" type="slidenum">
              <a:rPr lang="en-US" sz="1300" b="0">
                <a:latin typeface="Times New Roman" charset="0"/>
              </a:rPr>
              <a:pPr eaLnBrk="1" hangingPunct="1"/>
              <a:t>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AE655E3-2839-A546-806C-A537A6474682}" type="slidenum">
              <a:rPr lang="en-US" sz="1300" b="0">
                <a:latin typeface="Times New Roman" charset="0"/>
              </a:rPr>
              <a:pPr eaLnBrk="1" hangingPunct="1"/>
              <a:t>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 w="12700" cap="flat">
            <a:solidFill>
              <a:schemeClr val="tx1"/>
            </a:solidFill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122088B-CAA6-3E44-8B2A-55029EFE3636}" type="slidenum">
              <a:rPr lang="en-US" sz="1300" b="0">
                <a:latin typeface="Times New Roman" charset="0"/>
              </a:rPr>
              <a:pPr eaLnBrk="1" hangingPunct="1"/>
              <a:t>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CDB69-BB4D-0641-BC38-311313F3A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3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6320F-5000-CA40-9749-6A9FDD5CB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6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972A5-FA49-184C-874E-31B490430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8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50E2F-6669-B94F-A175-4BB9994CF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5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C0AD0-12E6-2544-B91F-8D5DF1F06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08F74-6321-A34B-A7DC-F0DED7488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057E4-1D5C-F142-8358-94117C37C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2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65746-1ABB-BA44-B1EB-3CD829CAC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5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8444C-FE03-D349-930F-570D4022F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7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C724B-473D-D444-B0BB-D63123164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414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EE456-9483-1340-AE6E-CE9354F2E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14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A602B689-3FB7-AE45-9A10-968C2881F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ＭＳ Ｐゴシック" charset="0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+mn-ea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+mn-ea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59C5238-9A3D-1443-926E-D8D145854A3E}" type="slidenum">
              <a:rPr lang="en-US" sz="1400" b="0">
                <a:latin typeface="Times New Roman" charset="0"/>
              </a:rPr>
              <a:pPr eaLnBrk="1" hangingPunct="1"/>
              <a:t>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28956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TCP/IP Computer Networks</a:t>
            </a:r>
            <a:br>
              <a:rPr lang="en-US">
                <a:latin typeface="Comic Sans MS" charset="0"/>
              </a:rPr>
            </a:br>
            <a:r>
              <a:rPr lang="en-US">
                <a:latin typeface="Comic Sans MS" charset="0"/>
              </a:rPr>
              <a:t/>
            </a:r>
            <a:br>
              <a:rPr lang="en-US">
                <a:latin typeface="Comic Sans MS" charset="0"/>
              </a:rPr>
            </a:br>
            <a:r>
              <a:rPr lang="en-US">
                <a:latin typeface="Comic Sans MS" charset="0"/>
              </a:rPr>
              <a:t/>
            </a:r>
            <a:br>
              <a:rPr lang="en-US">
                <a:latin typeface="Comic Sans MS" charset="0"/>
              </a:rPr>
            </a:br>
            <a:r>
              <a:rPr lang="en-US">
                <a:latin typeface="Comic Sans MS" charset="0"/>
              </a:rPr>
              <a:t/>
            </a:r>
            <a:br>
              <a:rPr lang="en-US">
                <a:latin typeface="Comic Sans MS" charset="0"/>
              </a:rPr>
            </a:br>
            <a:r>
              <a:rPr lang="en-US">
                <a:latin typeface="Comic Sans MS" charset="0"/>
              </a:rPr>
              <a:t>Internet Addresses and Routing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819400"/>
            <a:ext cx="7680325" cy="3429000"/>
          </a:xfrm>
        </p:spPr>
        <p:txBody>
          <a:bodyPr/>
          <a:lstStyle/>
          <a:p>
            <a:endParaRPr lang="en-US" sz="2400">
              <a:latin typeface="Comic Sans MS" charset="0"/>
              <a:cs typeface="Arial" charset="0"/>
            </a:endParaRPr>
          </a:p>
          <a:p>
            <a:endParaRPr lang="en-US" sz="2400">
              <a:latin typeface="Comic Sans MS" charset="0"/>
              <a:cs typeface="Arial" charset="0"/>
            </a:endParaRPr>
          </a:p>
          <a:p>
            <a:r>
              <a:rPr lang="en-US" sz="2400">
                <a:latin typeface="Comic Sans MS" charset="0"/>
                <a:cs typeface="Arial" charset="0"/>
              </a:rPr>
              <a:t>Jos</a:t>
            </a:r>
            <a:r>
              <a:rPr lang="en-US" altLang="ja-JP" sz="2400">
                <a:latin typeface="Comic Sans MS" charset="0"/>
                <a:cs typeface="Arial" charset="0"/>
              </a:rPr>
              <a:t>é Legatheaux Martins</a:t>
            </a:r>
          </a:p>
          <a:p>
            <a:endParaRPr lang="en-US" altLang="ja-JP" sz="2400">
              <a:latin typeface="Comic Sans MS" charset="0"/>
              <a:cs typeface="Arial" charset="0"/>
            </a:endParaRPr>
          </a:p>
          <a:p>
            <a:r>
              <a:rPr lang="en-US" altLang="ja-JP" sz="2400">
                <a:latin typeface="Comic Sans MS" charset="0"/>
                <a:cs typeface="Arial" charset="0"/>
              </a:rPr>
              <a:t>Departamento de Informática da</a:t>
            </a:r>
          </a:p>
          <a:p>
            <a:r>
              <a:rPr lang="en-US" altLang="ja-JP" sz="2400">
                <a:latin typeface="Comic Sans MS" charset="0"/>
                <a:cs typeface="Arial" charset="0"/>
              </a:rPr>
              <a:t>FCT/UNL</a:t>
            </a:r>
            <a:endParaRPr lang="en-US" sz="2000"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F30924E-4890-FE48-887F-C90D03C18E04}" type="slidenum">
              <a:rPr lang="en-US" sz="1400" b="0">
                <a:latin typeface="Times New Roman" charset="0"/>
              </a:rPr>
              <a:pPr eaLnBrk="1" hangingPunct="1"/>
              <a:t>10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CIDR: Hierarchal Address Allocation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877888" y="4411663"/>
            <a:ext cx="1314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12.0.0.0/8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 rot="-5400000">
            <a:off x="961231" y="4287044"/>
            <a:ext cx="2925763" cy="511175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670175" y="2974975"/>
            <a:ext cx="1455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12.0.0.0/16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2744788" y="5864225"/>
            <a:ext cx="17383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12.254.0.0/16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2670175" y="3287713"/>
            <a:ext cx="1455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12.1.0.0/16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670175" y="3600450"/>
            <a:ext cx="1455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12.2.0.0/16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2670175" y="3911600"/>
            <a:ext cx="1455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12.3.0.0/16</a:t>
            </a:r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 rot="-5400000">
            <a:off x="3653631" y="3788569"/>
            <a:ext cx="1425575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192463" y="4198938"/>
            <a:ext cx="3365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3600">
                <a:latin typeface="Arial" charset="0"/>
              </a:rPr>
              <a:t>:</a:t>
            </a:r>
          </a:p>
          <a:p>
            <a:pPr algn="l" eaLnBrk="0" hangingPunct="0"/>
            <a:r>
              <a:rPr lang="en-US" sz="3600">
                <a:latin typeface="Arial" charset="0"/>
              </a:rPr>
              <a:t>:</a:t>
            </a:r>
          </a:p>
          <a:p>
            <a:pPr algn="l" eaLnBrk="0" hangingPunct="0"/>
            <a:r>
              <a:rPr lang="en-US" sz="3600">
                <a:latin typeface="Arial" charset="0"/>
              </a:rPr>
              <a:t>:</a:t>
            </a:r>
          </a:p>
        </p:txBody>
      </p:sp>
      <p:sp>
        <p:nvSpPr>
          <p:cNvPr id="31756" name="AutoShape 12"/>
          <p:cNvSpPr>
            <a:spLocks noChangeArrowheads="1"/>
          </p:cNvSpPr>
          <p:nvPr/>
        </p:nvSpPr>
        <p:spPr bwMode="auto">
          <a:xfrm rot="-5400000">
            <a:off x="3795713" y="5568950"/>
            <a:ext cx="1738312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4611688" y="3349625"/>
            <a:ext cx="14557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12.3.0.0/24</a:t>
            </a:r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4611688" y="3600450"/>
            <a:ext cx="14557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12.3.1.0/24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5210175" y="3811588"/>
            <a:ext cx="285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2400">
                <a:latin typeface="Arial" charset="0"/>
              </a:rPr>
              <a:t>:</a:t>
            </a:r>
          </a:p>
          <a:p>
            <a:pPr algn="l" eaLnBrk="0" hangingPunct="0"/>
            <a:r>
              <a:rPr lang="en-US" sz="2400">
                <a:latin typeface="Arial" charset="0"/>
              </a:rPr>
              <a:t>: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4686300" y="4473575"/>
            <a:ext cx="17383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12.3.254.0/24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4984750" y="4973638"/>
            <a:ext cx="17383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12.253.0.0/19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4984750" y="5222875"/>
            <a:ext cx="187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12.253.32.0/19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4984750" y="5473700"/>
            <a:ext cx="187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12.253.64.0/19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984750" y="5786438"/>
            <a:ext cx="187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12.253.96.0/19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984750" y="6035675"/>
            <a:ext cx="20208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12.253.128.0/19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984750" y="6284913"/>
            <a:ext cx="20208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latin typeface="Arial" charset="0"/>
              </a:rPr>
              <a:t>12.253.160.0/19</a:t>
            </a:r>
          </a:p>
        </p:txBody>
      </p:sp>
      <p:sp>
        <p:nvSpPr>
          <p:cNvPr id="31767" name="AutoShape 23"/>
          <p:cNvSpPr>
            <a:spLocks noChangeArrowheads="1"/>
          </p:cNvSpPr>
          <p:nvPr/>
        </p:nvSpPr>
        <p:spPr bwMode="auto">
          <a:xfrm rot="-5400000">
            <a:off x="6006306" y="3251995"/>
            <a:ext cx="1050925" cy="957262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7226300" y="3187700"/>
            <a:ext cx="2857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2400">
                <a:latin typeface="Arial" charset="0"/>
              </a:rPr>
              <a:t>:</a:t>
            </a:r>
          </a:p>
          <a:p>
            <a:pPr algn="l" eaLnBrk="0" hangingPunct="0"/>
            <a:r>
              <a:rPr lang="en-US" sz="2400">
                <a:latin typeface="Arial" charset="0"/>
              </a:rPr>
              <a:t>:</a:t>
            </a:r>
          </a:p>
          <a:p>
            <a:pPr algn="l" eaLnBrk="0" hangingPunct="0"/>
            <a:r>
              <a:rPr lang="en-US" sz="2400">
                <a:latin typeface="Arial" charset="0"/>
              </a:rPr>
              <a:t>: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347663" y="1223963"/>
            <a:ext cx="8915400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>
                <a:solidFill>
                  <a:srgbClr val="0000FF"/>
                </a:solidFill>
                <a:latin typeface="Comic Sans MS" charset="0"/>
              </a:rPr>
              <a:t>Prefixes are key to Internet scalability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charset="0"/>
              <a:buChar char="–"/>
            </a:pPr>
            <a:r>
              <a:rPr lang="en-US" b="0">
                <a:solidFill>
                  <a:schemeClr val="tx2"/>
                </a:solidFill>
                <a:latin typeface="Comic Sans MS" charset="0"/>
              </a:rPr>
              <a:t>Address allocated in contiguous chunks (prefixes)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charset="0"/>
              <a:buChar char="–"/>
            </a:pPr>
            <a:r>
              <a:rPr lang="en-US" b="0">
                <a:solidFill>
                  <a:schemeClr val="tx2"/>
                </a:solidFill>
                <a:latin typeface="Comic Sans MS" charset="0"/>
              </a:rPr>
              <a:t>Routing protocols and packet forwarding based on prefixes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charset="0"/>
              <a:buChar char="–"/>
            </a:pPr>
            <a:r>
              <a:rPr lang="en-US" b="0">
                <a:solidFill>
                  <a:schemeClr val="tx2"/>
                </a:solidFill>
                <a:latin typeface="Comic Sans MS" charset="0"/>
              </a:rPr>
              <a:t>Today, routing tables contain ~500,000 prefixes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7EEE988-33B4-ED46-A256-B93545E6C605}" type="slidenum">
              <a:rPr lang="en-US" sz="1400" b="0">
                <a:latin typeface="Times New Roman" charset="0"/>
              </a:rPr>
              <a:pPr eaLnBrk="1" hangingPunct="1"/>
              <a:t>11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074178" name="Rectangle 2"/>
          <p:cNvSpPr>
            <a:spLocks noChangeArrowheads="1"/>
          </p:cNvSpPr>
          <p:nvPr/>
        </p:nvSpPr>
        <p:spPr bwMode="auto">
          <a:xfrm>
            <a:off x="457200" y="1676400"/>
            <a:ext cx="8305800" cy="3200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Scalability: Address Aggregation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2895600" y="3951288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1143000" y="3951288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4876800" y="3951288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6705600" y="3951288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2838450" y="1960563"/>
            <a:ext cx="3335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solidFill>
                  <a:srgbClr val="000000"/>
                </a:solidFill>
                <a:latin typeface="Arial" charset="0"/>
              </a:rPr>
              <a:t>Provider is given 201.10.0.0/21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933450" y="4267200"/>
            <a:ext cx="1582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 b="0">
                <a:solidFill>
                  <a:srgbClr val="000000"/>
                </a:solidFill>
                <a:latin typeface="Arial" charset="0"/>
              </a:rPr>
              <a:t>201.10.0.0/22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2714625" y="4267200"/>
            <a:ext cx="1582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 b="0">
                <a:solidFill>
                  <a:srgbClr val="000000"/>
                </a:solidFill>
                <a:latin typeface="Arial" charset="0"/>
              </a:rPr>
              <a:t>201.10.4.0/24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4724400" y="4267200"/>
            <a:ext cx="1582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solidFill>
                  <a:srgbClr val="000000"/>
                </a:solidFill>
                <a:latin typeface="Arial" charset="0"/>
              </a:rPr>
              <a:t>201.10.5.0/24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6705600" y="4267200"/>
            <a:ext cx="1582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solidFill>
                  <a:srgbClr val="000000"/>
                </a:solidFill>
                <a:latin typeface="Arial" charset="0"/>
              </a:rPr>
              <a:t>201.10.6.0/23</a:t>
            </a:r>
          </a:p>
        </p:txBody>
      </p:sp>
      <p:cxnSp>
        <p:nvCxnSpPr>
          <p:cNvPr id="33805" name="AutoShape 13"/>
          <p:cNvCxnSpPr>
            <a:cxnSpLocks noChangeShapeType="1"/>
            <a:endCxn id="33797" idx="0"/>
          </p:cNvCxnSpPr>
          <p:nvPr/>
        </p:nvCxnSpPr>
        <p:spPr bwMode="auto">
          <a:xfrm rot="10800000" flipV="1">
            <a:off x="1790700" y="2808288"/>
            <a:ext cx="1763713" cy="11430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6" name="AutoShape 14"/>
          <p:cNvCxnSpPr>
            <a:cxnSpLocks noChangeShapeType="1"/>
          </p:cNvCxnSpPr>
          <p:nvPr/>
        </p:nvCxnSpPr>
        <p:spPr bwMode="auto">
          <a:xfrm rot="5400000">
            <a:off x="3567907" y="2985293"/>
            <a:ext cx="838200" cy="11160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7" name="AutoShape 15"/>
          <p:cNvCxnSpPr>
            <a:cxnSpLocks noChangeShapeType="1"/>
            <a:endCxn id="33799" idx="0"/>
          </p:cNvCxnSpPr>
          <p:nvPr/>
        </p:nvCxnSpPr>
        <p:spPr bwMode="auto">
          <a:xfrm>
            <a:off x="5764213" y="2808288"/>
            <a:ext cx="1589087" cy="11430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8" name="AutoShape 16"/>
          <p:cNvCxnSpPr>
            <a:cxnSpLocks noChangeShapeType="1"/>
          </p:cNvCxnSpPr>
          <p:nvPr/>
        </p:nvCxnSpPr>
        <p:spPr bwMode="auto">
          <a:xfrm rot="16200000" flipH="1">
            <a:off x="4691857" y="3156744"/>
            <a:ext cx="838200" cy="750887"/>
          </a:xfrm>
          <a:prstGeom prst="bentConnector3">
            <a:avLst>
              <a:gd name="adj1" fmla="val 51514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09" name="Oval 17"/>
          <p:cNvSpPr>
            <a:spLocks noChangeArrowheads="1"/>
          </p:cNvSpPr>
          <p:nvPr/>
        </p:nvSpPr>
        <p:spPr bwMode="auto">
          <a:xfrm>
            <a:off x="3505200" y="2514600"/>
            <a:ext cx="22098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>
                <a:latin typeface="Arial" charset="0"/>
              </a:rPr>
              <a:t>Provider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579438" y="5341938"/>
            <a:ext cx="8102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Helvetica" charset="0"/>
              </a:rPr>
              <a:t>Routers in the rest of the Internet just need to know how to reach </a:t>
            </a:r>
            <a:r>
              <a:rPr lang="en-US" sz="2400">
                <a:solidFill>
                  <a:srgbClr val="FF3300"/>
                </a:solidFill>
                <a:latin typeface="Helvetica" charset="0"/>
              </a:rPr>
              <a:t>201.10.0.0/21</a:t>
            </a:r>
            <a:r>
              <a:rPr lang="en-US" sz="2400">
                <a:latin typeface="Helvetica" charset="0"/>
              </a:rPr>
              <a:t>. The provider can direct the IP packets to the appropriate </a:t>
            </a:r>
            <a:r>
              <a:rPr lang="en-US" sz="2400">
                <a:solidFill>
                  <a:srgbClr val="0000FF"/>
                </a:solidFill>
                <a:latin typeface="Helvetica" charset="0"/>
              </a:rPr>
              <a:t>customer</a:t>
            </a:r>
            <a:r>
              <a:rPr lang="en-US" sz="2400">
                <a:latin typeface="Helvetica" charset="0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E4F511B-A2B3-8D45-A674-98B74FE2233D}" type="slidenum">
              <a:rPr lang="en-US" sz="1400" b="0">
                <a:latin typeface="Times New Roman" charset="0"/>
              </a:rPr>
              <a:pPr eaLnBrk="1" hangingPunct="1"/>
              <a:t>12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But, Aggregation Not Always Possible</a:t>
            </a:r>
          </a:p>
        </p:txBody>
      </p:sp>
      <p:grpSp>
        <p:nvGrpSpPr>
          <p:cNvPr id="35843" name="Group 23"/>
          <p:cNvGrpSpPr>
            <a:grpSpLocks/>
          </p:cNvGrpSpPr>
          <p:nvPr/>
        </p:nvGrpSpPr>
        <p:grpSpPr bwMode="auto">
          <a:xfrm>
            <a:off x="533400" y="1447800"/>
            <a:ext cx="8077200" cy="3081338"/>
            <a:chOff x="336" y="912"/>
            <a:chExt cx="5088" cy="1941"/>
          </a:xfrm>
        </p:grpSpPr>
        <p:sp>
          <p:nvSpPr>
            <p:cNvPr id="1076227" name="Rectangle 3"/>
            <p:cNvSpPr>
              <a:spLocks noChangeArrowheads="1"/>
            </p:cNvSpPr>
            <p:nvPr/>
          </p:nvSpPr>
          <p:spPr bwMode="auto">
            <a:xfrm>
              <a:off x="336" y="912"/>
              <a:ext cx="5088" cy="18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35846" name="Text Box 4"/>
            <p:cNvSpPr txBox="1">
              <a:spLocks noChangeArrowheads="1"/>
            </p:cNvSpPr>
            <p:nvPr/>
          </p:nvSpPr>
          <p:spPr bwMode="auto">
            <a:xfrm>
              <a:off x="1162" y="1144"/>
              <a:ext cx="9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 sz="1800" b="0">
                  <a:solidFill>
                    <a:srgbClr val="000000"/>
                  </a:solidFill>
                  <a:latin typeface="Arial" charset="0"/>
                </a:rPr>
                <a:t>201.10.0.0/21</a:t>
              </a:r>
            </a:p>
          </p:txBody>
        </p:sp>
        <p:sp>
          <p:nvSpPr>
            <p:cNvPr id="35847" name="Text Box 5"/>
            <p:cNvSpPr txBox="1">
              <a:spLocks noChangeArrowheads="1"/>
            </p:cNvSpPr>
            <p:nvPr/>
          </p:nvSpPr>
          <p:spPr bwMode="auto">
            <a:xfrm>
              <a:off x="485" y="2627"/>
              <a:ext cx="8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600" b="0">
                  <a:solidFill>
                    <a:srgbClr val="000000"/>
                  </a:solidFill>
                  <a:latin typeface="Arial" charset="0"/>
                </a:rPr>
                <a:t>201.10.0.0/22</a:t>
              </a:r>
            </a:p>
          </p:txBody>
        </p:sp>
        <p:sp>
          <p:nvSpPr>
            <p:cNvPr id="35848" name="Text Box 6"/>
            <p:cNvSpPr txBox="1">
              <a:spLocks noChangeArrowheads="1"/>
            </p:cNvSpPr>
            <p:nvPr/>
          </p:nvSpPr>
          <p:spPr bwMode="auto">
            <a:xfrm>
              <a:off x="1376" y="2630"/>
              <a:ext cx="8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600" b="0">
                  <a:solidFill>
                    <a:srgbClr val="000000"/>
                  </a:solidFill>
                  <a:latin typeface="Arial" charset="0"/>
                </a:rPr>
                <a:t>201.10.4.0/24</a:t>
              </a:r>
            </a:p>
          </p:txBody>
        </p:sp>
        <p:sp>
          <p:nvSpPr>
            <p:cNvPr id="35849" name="Text Box 7"/>
            <p:cNvSpPr txBox="1">
              <a:spLocks noChangeArrowheads="1"/>
            </p:cNvSpPr>
            <p:nvPr/>
          </p:nvSpPr>
          <p:spPr bwMode="auto">
            <a:xfrm>
              <a:off x="2275" y="2637"/>
              <a:ext cx="8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 sz="1600" b="0">
                  <a:solidFill>
                    <a:srgbClr val="000000"/>
                  </a:solidFill>
                  <a:latin typeface="Arial" charset="0"/>
                </a:rPr>
                <a:t>201.10.5.0/24</a:t>
              </a:r>
            </a:p>
          </p:txBody>
        </p:sp>
        <p:sp>
          <p:nvSpPr>
            <p:cNvPr id="35850" name="Text Box 8"/>
            <p:cNvSpPr txBox="1">
              <a:spLocks noChangeArrowheads="1"/>
            </p:cNvSpPr>
            <p:nvPr/>
          </p:nvSpPr>
          <p:spPr bwMode="auto">
            <a:xfrm>
              <a:off x="3166" y="2622"/>
              <a:ext cx="9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 sz="1800">
                  <a:solidFill>
                    <a:srgbClr val="000000"/>
                  </a:solidFill>
                  <a:latin typeface="Arial" charset="0"/>
                </a:rPr>
                <a:t>201.10.6.0/23</a:t>
              </a:r>
            </a:p>
          </p:txBody>
        </p:sp>
        <p:sp>
          <p:nvSpPr>
            <p:cNvPr id="35851" name="Oval 9"/>
            <p:cNvSpPr>
              <a:spLocks noChangeArrowheads="1"/>
            </p:cNvSpPr>
            <p:nvPr/>
          </p:nvSpPr>
          <p:spPr bwMode="auto">
            <a:xfrm>
              <a:off x="1486" y="1454"/>
              <a:ext cx="1392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b="0">
                  <a:latin typeface="Arial" charset="0"/>
                </a:rPr>
                <a:t>Provider 1</a:t>
              </a:r>
            </a:p>
          </p:txBody>
        </p:sp>
        <p:sp>
          <p:nvSpPr>
            <p:cNvPr id="35852" name="Oval 10"/>
            <p:cNvSpPr>
              <a:spLocks noChangeArrowheads="1"/>
            </p:cNvSpPr>
            <p:nvPr/>
          </p:nvSpPr>
          <p:spPr bwMode="auto">
            <a:xfrm>
              <a:off x="1438" y="2366"/>
              <a:ext cx="816" cy="24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3" name="Oval 11"/>
            <p:cNvSpPr>
              <a:spLocks noChangeArrowheads="1"/>
            </p:cNvSpPr>
            <p:nvPr/>
          </p:nvSpPr>
          <p:spPr bwMode="auto">
            <a:xfrm>
              <a:off x="576" y="2366"/>
              <a:ext cx="816" cy="24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4" name="Oval 12"/>
            <p:cNvSpPr>
              <a:spLocks noChangeArrowheads="1"/>
            </p:cNvSpPr>
            <p:nvPr/>
          </p:nvSpPr>
          <p:spPr bwMode="auto">
            <a:xfrm>
              <a:off x="2302" y="2366"/>
              <a:ext cx="816" cy="24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5" name="Oval 13"/>
            <p:cNvSpPr>
              <a:spLocks noChangeArrowheads="1"/>
            </p:cNvSpPr>
            <p:nvPr/>
          </p:nvSpPr>
          <p:spPr bwMode="auto">
            <a:xfrm>
              <a:off x="3166" y="2366"/>
              <a:ext cx="816" cy="240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5856" name="AutoShape 14"/>
            <p:cNvCxnSpPr>
              <a:cxnSpLocks noChangeShapeType="1"/>
              <a:stCxn id="35851" idx="2"/>
              <a:endCxn id="35853" idx="0"/>
            </p:cNvCxnSpPr>
            <p:nvPr/>
          </p:nvCxnSpPr>
          <p:spPr bwMode="auto">
            <a:xfrm rot="10800000" flipV="1">
              <a:off x="984" y="1646"/>
              <a:ext cx="502" cy="720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7" name="AutoShape 15"/>
            <p:cNvCxnSpPr>
              <a:cxnSpLocks noChangeShapeType="1"/>
              <a:stCxn id="35851" idx="4"/>
            </p:cNvCxnSpPr>
            <p:nvPr/>
          </p:nvCxnSpPr>
          <p:spPr bwMode="auto">
            <a:xfrm rot="5400000">
              <a:off x="1710" y="1902"/>
              <a:ext cx="535" cy="408"/>
            </a:xfrm>
            <a:prstGeom prst="bentConnector3">
              <a:avLst>
                <a:gd name="adj1" fmla="val 4990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8" name="AutoShape 16"/>
            <p:cNvCxnSpPr>
              <a:cxnSpLocks noChangeShapeType="1"/>
              <a:stCxn id="35851" idx="6"/>
            </p:cNvCxnSpPr>
            <p:nvPr/>
          </p:nvCxnSpPr>
          <p:spPr bwMode="auto">
            <a:xfrm>
              <a:off x="2878" y="1646"/>
              <a:ext cx="602" cy="720"/>
            </a:xfrm>
            <a:prstGeom prst="bentConnector2">
              <a:avLst/>
            </a:prstGeom>
            <a:noFill/>
            <a:ln w="25400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9" name="AutoShape 17"/>
            <p:cNvCxnSpPr>
              <a:cxnSpLocks noChangeShapeType="1"/>
            </p:cNvCxnSpPr>
            <p:nvPr/>
          </p:nvCxnSpPr>
          <p:spPr bwMode="auto">
            <a:xfrm rot="16200000" flipH="1">
              <a:off x="2227" y="1865"/>
              <a:ext cx="528" cy="473"/>
            </a:xfrm>
            <a:prstGeom prst="bentConnector3">
              <a:avLst>
                <a:gd name="adj1" fmla="val 5151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0" name="AutoShape 18"/>
            <p:cNvCxnSpPr>
              <a:cxnSpLocks noChangeShapeType="1"/>
              <a:endCxn id="35855" idx="0"/>
            </p:cNvCxnSpPr>
            <p:nvPr/>
          </p:nvCxnSpPr>
          <p:spPr bwMode="auto">
            <a:xfrm rot="5400000">
              <a:off x="3346" y="1874"/>
              <a:ext cx="720" cy="264"/>
            </a:xfrm>
            <a:prstGeom prst="bentConnector3">
              <a:avLst>
                <a:gd name="adj1" fmla="val -1394"/>
              </a:avLst>
            </a:prstGeom>
            <a:noFill/>
            <a:ln w="25400">
              <a:solidFill>
                <a:srgbClr val="00CC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61" name="Line 19"/>
            <p:cNvSpPr>
              <a:spLocks noChangeShapeType="1"/>
            </p:cNvSpPr>
            <p:nvPr/>
          </p:nvSpPr>
          <p:spPr bwMode="auto">
            <a:xfrm flipV="1">
              <a:off x="2165" y="1070"/>
              <a:ext cx="0" cy="3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62" name="Line 20"/>
            <p:cNvSpPr>
              <a:spLocks noChangeShapeType="1"/>
            </p:cNvSpPr>
            <p:nvPr/>
          </p:nvSpPr>
          <p:spPr bwMode="auto">
            <a:xfrm flipV="1">
              <a:off x="4510" y="1070"/>
              <a:ext cx="0" cy="3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63" name="Oval 21"/>
            <p:cNvSpPr>
              <a:spLocks noChangeArrowheads="1"/>
            </p:cNvSpPr>
            <p:nvPr/>
          </p:nvSpPr>
          <p:spPr bwMode="auto">
            <a:xfrm>
              <a:off x="3838" y="1454"/>
              <a:ext cx="1392" cy="384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b="0">
                  <a:latin typeface="Arial" charset="0"/>
                </a:rPr>
                <a:t>Provider 2</a:t>
              </a:r>
            </a:p>
          </p:txBody>
        </p:sp>
      </p:grpSp>
      <p:sp>
        <p:nvSpPr>
          <p:cNvPr id="35844" name="Text Box 22"/>
          <p:cNvSpPr txBox="1">
            <a:spLocks noChangeArrowheads="1"/>
          </p:cNvSpPr>
          <p:nvPr/>
        </p:nvSpPr>
        <p:spPr bwMode="auto">
          <a:xfrm>
            <a:off x="461963" y="5006975"/>
            <a:ext cx="8334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i="1">
                <a:latin typeface="Helvetica" charset="0"/>
              </a:rPr>
              <a:t>Multi-homed</a:t>
            </a:r>
            <a:r>
              <a:rPr lang="en-US" sz="2400">
                <a:latin typeface="Helvetica" charset="0"/>
              </a:rPr>
              <a:t> customer with 201.10.6.0/23 has two providers.  Other parts of the Internet need to know how to reach these destinations through </a:t>
            </a:r>
            <a:r>
              <a:rPr lang="en-US" sz="2400" i="1">
                <a:latin typeface="Helvetica" charset="0"/>
              </a:rPr>
              <a:t>both</a:t>
            </a:r>
            <a:r>
              <a:rPr lang="en-US" sz="2400">
                <a:latin typeface="Helvetica" charset="0"/>
              </a:rPr>
              <a:t> providers.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09D7AB5-46A4-FF4C-A677-C5A9F9F98108}" type="slidenum">
              <a:rPr lang="en-US" sz="1400" b="0">
                <a:latin typeface="Times New Roman" charset="0"/>
              </a:rPr>
              <a:pPr eaLnBrk="1" hangingPunct="1"/>
              <a:t>13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Scalability Through Hierarchy</a:t>
            </a:r>
          </a:p>
        </p:txBody>
      </p:sp>
      <p:sp>
        <p:nvSpPr>
          <p:cNvPr id="107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Hierarchical addressing 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Critical for scalable system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Don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t require everyone to know everyone else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Reduces amount of updating when something changes</a:t>
            </a:r>
          </a:p>
          <a:p>
            <a:r>
              <a:rPr lang="en-US">
                <a:latin typeface="Comic Sans MS" charset="0"/>
                <a:cs typeface="Arial" charset="0"/>
              </a:rPr>
              <a:t>Non-uniform hierarchy 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Useful for heterogeneous networks of different sizes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Initial class-based addressing was far too coarse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Classless InterDomain Routing (CIDR) helps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8275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75BC657-4239-024B-88D2-F61A5F03CBC7}" type="slidenum">
              <a:rPr lang="en-US" sz="1400" b="0">
                <a:latin typeface="Times New Roman" charset="0"/>
              </a:rPr>
              <a:pPr eaLnBrk="1" hangingPunct="1"/>
              <a:t>14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Obtaining a Block of Addresses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Separation of control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Prefix: assigned </a:t>
            </a:r>
            <a:r>
              <a:rPr lang="en-US" i="1">
                <a:latin typeface="Comic Sans MS" charset="0"/>
                <a:ea typeface="Arial" charset="0"/>
                <a:cs typeface="Arial" charset="0"/>
              </a:rPr>
              <a:t>to 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an institution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Addresses: assigned </a:t>
            </a:r>
            <a:r>
              <a:rPr lang="en-US" i="1">
                <a:latin typeface="Comic Sans MS" charset="0"/>
                <a:ea typeface="Arial" charset="0"/>
                <a:cs typeface="Arial" charset="0"/>
              </a:rPr>
              <a:t>by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 the institution to their nodes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Who assigns prefixes?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Internet Corporation for Assigned Names and Numbers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Allocates large address blocks to Regional Internet Registries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Regional Internet Registries (RIRs)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E.g., RIPE (</a:t>
            </a:r>
            <a:r>
              <a:rPr lang="fr-FR">
                <a:latin typeface="Comic Sans MS" charset="0"/>
                <a:ea typeface="Arial" charset="0"/>
                <a:cs typeface="Arial" charset="0"/>
              </a:rPr>
              <a:t>R</a:t>
            </a:r>
            <a:r>
              <a:rPr lang="fr-FR" altLang="ja-JP">
                <a:latin typeface="Comic Sans MS" charset="0"/>
                <a:ea typeface="Arial" charset="0"/>
                <a:cs typeface="Arial" charset="0"/>
              </a:rPr>
              <a:t>éseaux IP Européens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)</a:t>
            </a:r>
            <a:endParaRPr lang="en-US">
              <a:latin typeface="Comic Sans MS" charset="0"/>
              <a:ea typeface="Arial" charset="0"/>
              <a:cs typeface="Arial" charset="0"/>
            </a:endParaRP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Allocates address blocks within their regions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Allocated to Internet Service Providers and large institutions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Internet Service Providers (ISPs)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Allocate address blocks to their customers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Who may, in turn, allocate to their customers…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C7E8054-421E-F643-A0D4-0B1A96C38B05}" type="slidenum">
              <a:rPr lang="en-US" sz="1400" b="0">
                <a:latin typeface="Times New Roman" charset="0"/>
              </a:rPr>
              <a:pPr eaLnBrk="1" hangingPunct="1"/>
              <a:t>15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Figuring Out Who Owns an Address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latin typeface="Comic Sans MS" charset="0"/>
                <a:cs typeface="Arial" charset="0"/>
              </a:rPr>
              <a:t>Address registries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Public record of address allocations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Internet Service Providers (ISPs)  should update when giving addresses to customers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Comic Sans MS" charset="0"/>
                <a:ea typeface="Arial" charset="0"/>
                <a:cs typeface="Arial" charset="0"/>
              </a:rPr>
              <a:t>However, records are notoriously out-of-date</a:t>
            </a:r>
          </a:p>
          <a:p>
            <a:pPr>
              <a:lnSpc>
                <a:spcPct val="90000"/>
              </a:lnSpc>
            </a:pPr>
            <a:r>
              <a:rPr lang="en-US" sz="3200">
                <a:latin typeface="Comic Sans MS" charset="0"/>
                <a:cs typeface="Arial" charset="0"/>
              </a:rPr>
              <a:t>Ways to query</a:t>
            </a:r>
          </a:p>
          <a:p>
            <a:pPr lvl="1">
              <a:lnSpc>
                <a:spcPct val="90000"/>
              </a:lnSpc>
            </a:pPr>
            <a:r>
              <a:rPr lang="en-US" sz="2800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rPr>
              <a:t>UNIX: </a:t>
            </a:r>
            <a:r>
              <a:rPr lang="ja-JP" altLang="en-US" sz="2800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 sz="2800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rPr>
              <a:t>whois –h whois.ripe.net 193.136.122.0</a:t>
            </a:r>
            <a:r>
              <a:rPr lang="ja-JP" altLang="en-US" sz="2800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rPr>
              <a:t>”</a:t>
            </a:r>
            <a:endParaRPr lang="en-US" altLang="ja-JP" sz="2800">
              <a:solidFill>
                <a:schemeClr val="tx1"/>
              </a:solidFill>
              <a:latin typeface="Comic Sans MS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2800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rPr>
              <a:t>http://www.ripe.net/whois/</a:t>
            </a:r>
          </a:p>
          <a:p>
            <a:pPr lvl="1">
              <a:lnSpc>
                <a:spcPct val="90000"/>
              </a:lnSpc>
            </a:pPr>
            <a:r>
              <a:rPr lang="en-US" sz="2800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rPr>
              <a:t>http://www.geektools.com/whois.php</a:t>
            </a:r>
          </a:p>
          <a:p>
            <a:pPr lvl="1">
              <a:lnSpc>
                <a:spcPct val="90000"/>
              </a:lnSpc>
            </a:pPr>
            <a:r>
              <a:rPr lang="en-US" sz="2800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rPr>
              <a:t>…</a:t>
            </a:r>
            <a:endParaRPr lang="en-US" sz="2800">
              <a:latin typeface="Comic Sans MS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sz="3200"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80EF4E0-4C6E-CC49-AF80-DA65A766C3CD}" type="slidenum">
              <a:rPr lang="en-US" sz="1400" b="0">
                <a:latin typeface="Times New Roman" charset="0"/>
              </a:rPr>
              <a:pPr eaLnBrk="1" hangingPunct="1"/>
              <a:t>16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Are 32-bit Addresses Enough?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Not all that many unique addresses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2</a:t>
            </a:r>
            <a:r>
              <a:rPr lang="en-US" sz="2000" baseline="30000">
                <a:latin typeface="Comic Sans MS" charset="0"/>
                <a:ea typeface="Arial" charset="0"/>
                <a:cs typeface="Arial" charset="0"/>
              </a:rPr>
              <a:t>32</a:t>
            </a:r>
            <a:r>
              <a:rPr lang="en-US" sz="2000">
                <a:latin typeface="Comic Sans MS" charset="0"/>
                <a:ea typeface="Arial" charset="0"/>
                <a:cs typeface="Arial" charset="0"/>
              </a:rPr>
              <a:t> = 4,294,967,296 (just over four billion)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Plus, some are reserved for special purposes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And, addresses are allocated in larger blocks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And, many devices need IP addresses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Computers, PDAs, routers, tanks, toasters, …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Long-term solution: a larger address space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IPv6 has 128-bit addresses (2</a:t>
            </a:r>
            <a:r>
              <a:rPr lang="en-US" sz="2000" baseline="30000">
                <a:latin typeface="Comic Sans MS" charset="0"/>
                <a:ea typeface="Arial" charset="0"/>
                <a:cs typeface="Arial" charset="0"/>
              </a:rPr>
              <a:t>128</a:t>
            </a:r>
            <a:r>
              <a:rPr lang="en-US" sz="2000">
                <a:latin typeface="Comic Sans MS" charset="0"/>
                <a:ea typeface="Arial" charset="0"/>
                <a:cs typeface="Arial" charset="0"/>
              </a:rPr>
              <a:t> = 3.403 × 10</a:t>
            </a:r>
            <a:r>
              <a:rPr lang="en-US" sz="2000" baseline="30000">
                <a:latin typeface="Comic Sans MS" charset="0"/>
                <a:ea typeface="Arial" charset="0"/>
                <a:cs typeface="Arial" charset="0"/>
              </a:rPr>
              <a:t>38</a:t>
            </a:r>
            <a:r>
              <a:rPr lang="en-US" sz="2000">
                <a:latin typeface="Comic Sans MS" charset="0"/>
                <a:ea typeface="Arial" charset="0"/>
                <a:cs typeface="Arial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Short-term solutions: limping along with IPv4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Private addresses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Network address translation (NAT)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Dynamically-assigned addresses (DHCP)</a:t>
            </a:r>
          </a:p>
          <a:p>
            <a:pPr lvl="1">
              <a:lnSpc>
                <a:spcPct val="90000"/>
              </a:lnSpc>
            </a:pPr>
            <a:endParaRPr lang="en-US" sz="2000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707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DB52A7D-4EBF-234C-91FA-0758EB530012}" type="slidenum">
              <a:rPr lang="en-US" sz="1400" b="0">
                <a:latin typeface="Times New Roman" charset="0"/>
              </a:rPr>
              <a:pPr eaLnBrk="1" hangingPunct="1"/>
              <a:t>17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Hard Policy Questions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How much address space per geographic region?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Equal amount per country?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Proportional to the population?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What about addresses already allocated?</a:t>
            </a:r>
          </a:p>
          <a:p>
            <a:r>
              <a:rPr lang="en-US">
                <a:latin typeface="Comic Sans MS" charset="0"/>
                <a:cs typeface="Arial" charset="0"/>
              </a:rPr>
              <a:t>Address space portability?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Keep your address block when you change providers?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Pro: avoid having to renumber your equipment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Con: reduces the effectiveness of address aggregation</a:t>
            </a:r>
          </a:p>
          <a:p>
            <a:r>
              <a:rPr lang="en-US">
                <a:latin typeface="Comic Sans MS" charset="0"/>
                <a:cs typeface="Arial" charset="0"/>
              </a:rPr>
              <a:t>Keeping the address registries up to date?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What about mergers and acquisitions?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Delegation of address blocks to customers?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As a result, the registries are horribly out of date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8755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4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3D738A9-8BEA-9C48-A19C-3477D3839634}" type="slidenum">
              <a:rPr lang="en-US" sz="1400" b="0">
                <a:latin typeface="Times New Roman" charset="0"/>
              </a:rPr>
              <a:pPr eaLnBrk="1" hangingPunct="1"/>
              <a:t>18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78105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Packet Forwarding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429000"/>
            <a:ext cx="7772400" cy="1752600"/>
          </a:xfrm>
          <a:noFill/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How hosts and routers forward IP packets 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676F670-6921-4640-B75D-3FA55D9045DF}" type="slidenum">
              <a:rPr lang="en-US" sz="1400" b="0">
                <a:latin typeface="Times New Roman" charset="0"/>
              </a:rPr>
              <a:pPr eaLnBrk="1" hangingPunct="1"/>
              <a:t>19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Hop-by-Hop Packet Forwarding</a:t>
            </a:r>
          </a:p>
        </p:txBody>
      </p:sp>
      <p:sp>
        <p:nvSpPr>
          <p:cNvPr id="110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Each router has a forwarding table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Maps destination addresses…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to outgoing interfaces</a:t>
            </a:r>
          </a:p>
          <a:p>
            <a:r>
              <a:rPr lang="en-US">
                <a:latin typeface="Comic Sans MS" charset="0"/>
                <a:cs typeface="Arial" charset="0"/>
              </a:rPr>
              <a:t>Upon receiving a packet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Inspect the destination IP address in the header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Index into the table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Determine the outgoing interface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Forward the packet out that interface</a:t>
            </a:r>
          </a:p>
          <a:p>
            <a:r>
              <a:rPr lang="en-US">
                <a:latin typeface="Comic Sans MS" charset="0"/>
                <a:cs typeface="Arial" charset="0"/>
              </a:rPr>
              <a:t>Then, the next router in the path repeats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And the packet travels along the path to the destination</a:t>
            </a:r>
          </a:p>
        </p:txBody>
      </p:sp>
      <p:pic>
        <p:nvPicPr>
          <p:cNvPr id="50180" name="Picture 4" descr="MCj021568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575" y="1201738"/>
            <a:ext cx="1428750" cy="218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2851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5ED40A8-C50B-A448-BBA6-D1D324169DA6}" type="slidenum">
              <a:rPr lang="en-US" sz="1400" b="0">
                <a:latin typeface="Times New Roman" charset="0"/>
              </a:rPr>
              <a:pPr eaLnBrk="1" hangingPunct="1"/>
              <a:t>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Lecture Outline</a:t>
            </a:r>
          </a:p>
        </p:txBody>
      </p:sp>
      <p:sp>
        <p:nvSpPr>
          <p:cNvPr id="104755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>
                <a:latin typeface="Comic Sans MS" charset="0"/>
              </a:rPr>
              <a:t>Address </a:t>
            </a:r>
            <a:r>
              <a:rPr lang="en-US" sz="2400" dirty="0">
                <a:latin typeface="Comic Sans MS" charset="0"/>
              </a:rPr>
              <a:t>allocation</a:t>
            </a:r>
          </a:p>
          <a:p>
            <a:pPr lvl="1">
              <a:defRPr/>
            </a:pPr>
            <a:r>
              <a:rPr lang="en-US" sz="2000" dirty="0" err="1">
                <a:latin typeface="Comic Sans MS" charset="0"/>
                <a:ea typeface="Arial" charset="0"/>
                <a:cs typeface="Arial" charset="0"/>
              </a:rPr>
              <a:t>Classful</a:t>
            </a: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 addresses</a:t>
            </a:r>
          </a:p>
          <a:p>
            <a:pPr lvl="1"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Classless </a:t>
            </a:r>
            <a:r>
              <a:rPr lang="en-US" sz="2000" dirty="0" err="1">
                <a:latin typeface="Comic Sans MS" charset="0"/>
                <a:ea typeface="Arial" charset="0"/>
                <a:cs typeface="Arial" charset="0"/>
              </a:rPr>
              <a:t>InterDomain</a:t>
            </a: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 Routing (CIDR)</a:t>
            </a:r>
          </a:p>
          <a:p>
            <a:pPr lvl="1"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Growth in the number of prefixes over time</a:t>
            </a:r>
          </a:p>
          <a:p>
            <a:pPr>
              <a:defRPr/>
            </a:pPr>
            <a:r>
              <a:rPr lang="en-US" sz="2400" dirty="0">
                <a:latin typeface="Comic Sans MS" charset="0"/>
              </a:rPr>
              <a:t>Packet forwarding</a:t>
            </a:r>
          </a:p>
          <a:p>
            <a:pPr lvl="1"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Forwarding tables</a:t>
            </a:r>
          </a:p>
          <a:p>
            <a:pPr lvl="1"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Longest-prefix match forwarding</a:t>
            </a:r>
          </a:p>
          <a:p>
            <a:pPr lvl="1"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Where forwarding tables come </a:t>
            </a:r>
            <a:r>
              <a:rPr lang="en-US" sz="2000" dirty="0" smtClean="0">
                <a:latin typeface="Comic Sans MS" charset="0"/>
                <a:ea typeface="Arial" charset="0"/>
                <a:cs typeface="Arial" charset="0"/>
              </a:rPr>
              <a:t>from</a:t>
            </a:r>
          </a:p>
          <a:p>
            <a:pPr>
              <a:defRPr/>
            </a:pPr>
            <a:r>
              <a:rPr lang="en-US" sz="2400" dirty="0"/>
              <a:t>Using slides from the companion sites of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>
                <a:cs typeface="Times New Roman" charset="0"/>
              </a:rPr>
              <a:t>James F. </a:t>
            </a:r>
            <a:r>
              <a:rPr lang="pt-PT" sz="2000" dirty="0" err="1">
                <a:cs typeface="Times New Roman" charset="0"/>
              </a:rPr>
              <a:t>Kurose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and</a:t>
            </a:r>
            <a:r>
              <a:rPr lang="pt-PT" sz="2000" dirty="0">
                <a:cs typeface="Times New Roman" charset="0"/>
              </a:rPr>
              <a:t> Keith W. Ross, </a:t>
            </a:r>
            <a:r>
              <a:rPr lang="ja-JP" altLang="pt-PT" sz="2000" dirty="0">
                <a:cs typeface="Times New Roman" charset="0"/>
              </a:rPr>
              <a:t>“</a:t>
            </a:r>
            <a:r>
              <a:rPr lang="pt-PT" sz="2000" dirty="0" err="1">
                <a:cs typeface="Times New Roman" charset="0"/>
              </a:rPr>
              <a:t>Computer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Networking</a:t>
            </a:r>
            <a:r>
              <a:rPr lang="pt-PT" sz="2000" dirty="0">
                <a:cs typeface="Times New Roman" charset="0"/>
              </a:rPr>
              <a:t> - A Top-</a:t>
            </a:r>
            <a:r>
              <a:rPr lang="pt-PT" sz="2000" dirty="0" err="1">
                <a:cs typeface="Times New Roman" charset="0"/>
              </a:rPr>
              <a:t>Down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Approach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Featuring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the</a:t>
            </a:r>
            <a:r>
              <a:rPr lang="pt-PT" sz="2000" dirty="0">
                <a:cs typeface="Times New Roman" charset="0"/>
              </a:rPr>
              <a:t> Internet,</a:t>
            </a:r>
            <a:r>
              <a:rPr lang="ja-JP" altLang="pt-PT" sz="2000" dirty="0">
                <a:cs typeface="Times New Roman" charset="0"/>
              </a:rPr>
              <a:t>”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Addison</a:t>
            </a:r>
            <a:r>
              <a:rPr lang="pt-PT" sz="2000" dirty="0">
                <a:cs typeface="Times New Roman" charset="0"/>
              </a:rPr>
              <a:t> Wesley 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en-US" sz="2000" dirty="0">
                <a:latin typeface="Comic Sans MS" charset="0"/>
                <a:cs typeface="Arial" charset="0"/>
              </a:rPr>
              <a:t>Computer Networks, COS461, Jennifer Rexford, Princeton University, 2007 Edition</a:t>
            </a:r>
          </a:p>
          <a:p>
            <a:pPr lvl="1">
              <a:defRPr/>
            </a:pPr>
            <a:endParaRPr lang="en-US" sz="2000" dirty="0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7555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F93EC88-9693-5941-BBE6-0E96F7521E23}" type="slidenum">
              <a:rPr lang="en-US" sz="1400" b="0">
                <a:latin typeface="Times New Roman" charset="0"/>
              </a:rPr>
              <a:pPr eaLnBrk="1" hangingPunct="1"/>
              <a:t>20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CIDR Makes Packet Forwarding Harder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There</a:t>
            </a:r>
            <a:r>
              <a:rPr lang="ja-JP" altLang="en-US">
                <a:latin typeface="Comic Sans MS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cs typeface="Arial" charset="0"/>
              </a:rPr>
              <a:t>s no such thing as a free lunch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CIDR allows efficient use of the limited address space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But, CIDR makes packet forwarding much harder</a:t>
            </a:r>
          </a:p>
          <a:p>
            <a:pPr>
              <a:lnSpc>
                <a:spcPct val="70000"/>
              </a:lnSpc>
            </a:pPr>
            <a:r>
              <a:rPr lang="en-US">
                <a:latin typeface="Comic Sans MS" charset="0"/>
                <a:cs typeface="Arial" charset="0"/>
              </a:rPr>
              <a:t>Forwarding table may have many matches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E.g., table entries for 201.10.0.0/21 and 201.10.6.0/23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The IP address 201.10.6.17 would match </a:t>
            </a:r>
            <a:r>
              <a:rPr lang="en-US" i="1">
                <a:latin typeface="Comic Sans MS" charset="0"/>
                <a:ea typeface="Arial" charset="0"/>
                <a:cs typeface="Arial" charset="0"/>
              </a:rPr>
              <a:t>both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!</a:t>
            </a:r>
          </a:p>
          <a:p>
            <a:pPr lvl="1"/>
            <a:endParaRPr lang="en-US">
              <a:latin typeface="Comic Sans MS" charset="0"/>
              <a:ea typeface="Arial" charset="0"/>
              <a:cs typeface="Arial" charset="0"/>
            </a:endParaRPr>
          </a:p>
        </p:txBody>
      </p:sp>
      <p:sp>
        <p:nvSpPr>
          <p:cNvPr id="1111065" name="Rectangle 25"/>
          <p:cNvSpPr>
            <a:spLocks noChangeArrowheads="1"/>
          </p:cNvSpPr>
          <p:nvPr/>
        </p:nvSpPr>
        <p:spPr bwMode="auto">
          <a:xfrm>
            <a:off x="381000" y="3886200"/>
            <a:ext cx="7848600" cy="2743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52229" name="Text Box 26"/>
          <p:cNvSpPr txBox="1">
            <a:spLocks noChangeArrowheads="1"/>
          </p:cNvSpPr>
          <p:nvPr/>
        </p:nvSpPr>
        <p:spPr bwMode="auto">
          <a:xfrm>
            <a:off x="1643063" y="4211638"/>
            <a:ext cx="1582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solidFill>
                  <a:srgbClr val="000000"/>
                </a:solidFill>
                <a:latin typeface="Arial" charset="0"/>
              </a:rPr>
              <a:t>201.10.0.0/21</a:t>
            </a:r>
          </a:p>
        </p:txBody>
      </p:sp>
      <p:sp>
        <p:nvSpPr>
          <p:cNvPr id="52230" name="Text Box 27"/>
          <p:cNvSpPr txBox="1">
            <a:spLocks noChangeArrowheads="1"/>
          </p:cNvSpPr>
          <p:nvPr/>
        </p:nvSpPr>
        <p:spPr bwMode="auto">
          <a:xfrm>
            <a:off x="581025" y="6291263"/>
            <a:ext cx="1427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solidFill>
                  <a:srgbClr val="000000"/>
                </a:solidFill>
                <a:latin typeface="Arial" charset="0"/>
              </a:rPr>
              <a:t>201.10.0.0/22</a:t>
            </a:r>
          </a:p>
        </p:txBody>
      </p:sp>
      <p:sp>
        <p:nvSpPr>
          <p:cNvPr id="52231" name="Text Box 28"/>
          <p:cNvSpPr txBox="1">
            <a:spLocks noChangeArrowheads="1"/>
          </p:cNvSpPr>
          <p:nvPr/>
        </p:nvSpPr>
        <p:spPr bwMode="auto">
          <a:xfrm>
            <a:off x="1943100" y="6297613"/>
            <a:ext cx="1427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 b="0">
                <a:solidFill>
                  <a:srgbClr val="000000"/>
                </a:solidFill>
                <a:latin typeface="Arial" charset="0"/>
              </a:rPr>
              <a:t>201.10.4.0/24</a:t>
            </a:r>
          </a:p>
        </p:txBody>
      </p:sp>
      <p:sp>
        <p:nvSpPr>
          <p:cNvPr id="52232" name="Text Box 29"/>
          <p:cNvSpPr txBox="1">
            <a:spLocks noChangeArrowheads="1"/>
          </p:cNvSpPr>
          <p:nvPr/>
        </p:nvSpPr>
        <p:spPr bwMode="auto">
          <a:xfrm>
            <a:off x="3343275" y="6305550"/>
            <a:ext cx="1427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600" b="0">
                <a:solidFill>
                  <a:srgbClr val="000000"/>
                </a:solidFill>
                <a:latin typeface="Arial" charset="0"/>
              </a:rPr>
              <a:t>201.10.5.0/24</a:t>
            </a:r>
          </a:p>
        </p:txBody>
      </p:sp>
      <p:sp>
        <p:nvSpPr>
          <p:cNvPr id="52233" name="Text Box 30"/>
          <p:cNvSpPr txBox="1">
            <a:spLocks noChangeArrowheads="1"/>
          </p:cNvSpPr>
          <p:nvPr/>
        </p:nvSpPr>
        <p:spPr bwMode="auto">
          <a:xfrm>
            <a:off x="4703763" y="6286500"/>
            <a:ext cx="1582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>
                <a:solidFill>
                  <a:srgbClr val="000000"/>
                </a:solidFill>
                <a:latin typeface="Arial" charset="0"/>
              </a:rPr>
              <a:t>201.10.6.0/23</a:t>
            </a:r>
          </a:p>
        </p:txBody>
      </p:sp>
      <p:sp>
        <p:nvSpPr>
          <p:cNvPr id="52234" name="Oval 31"/>
          <p:cNvSpPr>
            <a:spLocks noChangeArrowheads="1"/>
          </p:cNvSpPr>
          <p:nvPr/>
        </p:nvSpPr>
        <p:spPr bwMode="auto">
          <a:xfrm>
            <a:off x="2138363" y="4646613"/>
            <a:ext cx="2125662" cy="5381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>
                <a:latin typeface="Arial" charset="0"/>
              </a:rPr>
              <a:t>Provider 1</a:t>
            </a:r>
          </a:p>
        </p:txBody>
      </p:sp>
      <p:sp>
        <p:nvSpPr>
          <p:cNvPr id="52235" name="Oval 32"/>
          <p:cNvSpPr>
            <a:spLocks noChangeArrowheads="1"/>
          </p:cNvSpPr>
          <p:nvPr/>
        </p:nvSpPr>
        <p:spPr bwMode="auto">
          <a:xfrm>
            <a:off x="2063750" y="5926138"/>
            <a:ext cx="1247775" cy="33655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Oval 33"/>
          <p:cNvSpPr>
            <a:spLocks noChangeArrowheads="1"/>
          </p:cNvSpPr>
          <p:nvPr/>
        </p:nvSpPr>
        <p:spPr bwMode="auto">
          <a:xfrm>
            <a:off x="747713" y="5926138"/>
            <a:ext cx="1246187" cy="33655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Oval 34"/>
          <p:cNvSpPr>
            <a:spLocks noChangeArrowheads="1"/>
          </p:cNvSpPr>
          <p:nvPr/>
        </p:nvSpPr>
        <p:spPr bwMode="auto">
          <a:xfrm>
            <a:off x="3384550" y="5926138"/>
            <a:ext cx="1246188" cy="33655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Oval 35"/>
          <p:cNvSpPr>
            <a:spLocks noChangeArrowheads="1"/>
          </p:cNvSpPr>
          <p:nvPr/>
        </p:nvSpPr>
        <p:spPr bwMode="auto">
          <a:xfrm>
            <a:off x="4703763" y="5926138"/>
            <a:ext cx="1246187" cy="33655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2239" name="AutoShape 36"/>
          <p:cNvCxnSpPr>
            <a:cxnSpLocks noChangeShapeType="1"/>
            <a:stCxn id="52234" idx="2"/>
            <a:endCxn id="52236" idx="0"/>
          </p:cNvCxnSpPr>
          <p:nvPr/>
        </p:nvCxnSpPr>
        <p:spPr bwMode="auto">
          <a:xfrm rot="10800000" flipV="1">
            <a:off x="1371600" y="4914900"/>
            <a:ext cx="766763" cy="101123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40" name="AutoShape 37"/>
          <p:cNvCxnSpPr>
            <a:cxnSpLocks noChangeShapeType="1"/>
            <a:stCxn id="52234" idx="4"/>
          </p:cNvCxnSpPr>
          <p:nvPr/>
        </p:nvCxnSpPr>
        <p:spPr bwMode="auto">
          <a:xfrm rot="5400000">
            <a:off x="2515394" y="5249069"/>
            <a:ext cx="750888" cy="622300"/>
          </a:xfrm>
          <a:prstGeom prst="bentConnector3">
            <a:avLst>
              <a:gd name="adj1" fmla="val 49907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41" name="AutoShape 38"/>
          <p:cNvCxnSpPr>
            <a:cxnSpLocks noChangeShapeType="1"/>
            <a:stCxn id="52234" idx="6"/>
          </p:cNvCxnSpPr>
          <p:nvPr/>
        </p:nvCxnSpPr>
        <p:spPr bwMode="auto">
          <a:xfrm>
            <a:off x="4264025" y="4916488"/>
            <a:ext cx="919163" cy="1011237"/>
          </a:xfrm>
          <a:prstGeom prst="bentConnector2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42" name="AutoShape 39"/>
          <p:cNvCxnSpPr>
            <a:cxnSpLocks noChangeShapeType="1"/>
          </p:cNvCxnSpPr>
          <p:nvPr/>
        </p:nvCxnSpPr>
        <p:spPr bwMode="auto">
          <a:xfrm rot="16200000" flipH="1">
            <a:off x="3302000" y="5194300"/>
            <a:ext cx="741363" cy="722313"/>
          </a:xfrm>
          <a:prstGeom prst="bentConnector3">
            <a:avLst>
              <a:gd name="adj1" fmla="val 51514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43" name="AutoShape 40"/>
          <p:cNvCxnSpPr>
            <a:cxnSpLocks noChangeShapeType="1"/>
            <a:endCxn id="52238" idx="0"/>
          </p:cNvCxnSpPr>
          <p:nvPr/>
        </p:nvCxnSpPr>
        <p:spPr bwMode="auto">
          <a:xfrm rot="5400000">
            <a:off x="5023644" y="5218906"/>
            <a:ext cx="1011238" cy="403225"/>
          </a:xfrm>
          <a:prstGeom prst="bentConnector3">
            <a:avLst>
              <a:gd name="adj1" fmla="val -1394"/>
            </a:avLst>
          </a:prstGeom>
          <a:noFill/>
          <a:ln w="25400">
            <a:solidFill>
              <a:srgbClr val="00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44" name="Line 41"/>
          <p:cNvSpPr>
            <a:spLocks noChangeShapeType="1"/>
          </p:cNvSpPr>
          <p:nvPr/>
        </p:nvSpPr>
        <p:spPr bwMode="auto">
          <a:xfrm flipV="1">
            <a:off x="3175000" y="4108450"/>
            <a:ext cx="0" cy="539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5" name="Line 42"/>
          <p:cNvSpPr>
            <a:spLocks noChangeShapeType="1"/>
          </p:cNvSpPr>
          <p:nvPr/>
        </p:nvSpPr>
        <p:spPr bwMode="auto">
          <a:xfrm flipV="1">
            <a:off x="6756400" y="4108450"/>
            <a:ext cx="0" cy="539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6" name="Oval 43"/>
          <p:cNvSpPr>
            <a:spLocks noChangeArrowheads="1"/>
          </p:cNvSpPr>
          <p:nvPr/>
        </p:nvSpPr>
        <p:spPr bwMode="auto">
          <a:xfrm>
            <a:off x="5730875" y="4646613"/>
            <a:ext cx="2125663" cy="538162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>
                <a:latin typeface="Arial" charset="0"/>
              </a:rPr>
              <a:t>Provider 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DBE98F6-97F9-8F4B-99B9-C34706CE207F}" type="slidenum">
              <a:rPr lang="en-US" sz="1400" b="0">
                <a:latin typeface="Times New Roman" charset="0"/>
              </a:rPr>
              <a:pPr eaLnBrk="1" hangingPunct="1"/>
              <a:t>21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Longest Prefix Match Forwarding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3581400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Forwarding tables in IP routers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Maps each IP prefix to next-hop link(s)</a:t>
            </a:r>
          </a:p>
          <a:p>
            <a:r>
              <a:rPr lang="en-US">
                <a:latin typeface="Comic Sans MS" charset="0"/>
                <a:cs typeface="Arial" charset="0"/>
              </a:rPr>
              <a:t>Destination-based forwarding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Packet has a destination address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Router identifies longest-matching prefix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Cute algorithmic problem: very fast lookups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375025" y="4803775"/>
            <a:ext cx="2519363" cy="16256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Tahoma" charset="0"/>
              </a:rPr>
              <a:t>4.0.0.0/8</a:t>
            </a:r>
          </a:p>
          <a:p>
            <a:pPr algn="l"/>
            <a:r>
              <a:rPr lang="en-US">
                <a:latin typeface="Tahoma" charset="0"/>
              </a:rPr>
              <a:t>4.83.128.0/17</a:t>
            </a:r>
          </a:p>
          <a:p>
            <a:pPr algn="l"/>
            <a:r>
              <a:rPr lang="en-US">
                <a:latin typeface="Tahoma" charset="0"/>
              </a:rPr>
              <a:t>201.10.0.0/21</a:t>
            </a:r>
          </a:p>
          <a:p>
            <a:pPr algn="l"/>
            <a:r>
              <a:rPr lang="en-US">
                <a:solidFill>
                  <a:srgbClr val="0066FF"/>
                </a:solidFill>
                <a:latin typeface="Tahoma" charset="0"/>
              </a:rPr>
              <a:t>201.10.6.0/23</a:t>
            </a:r>
          </a:p>
          <a:p>
            <a:pPr algn="l"/>
            <a:r>
              <a:rPr lang="en-US">
                <a:latin typeface="Tahoma" charset="0"/>
              </a:rPr>
              <a:t>126.255.103.0/24</a:t>
            </a:r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2305050" y="5518150"/>
            <a:ext cx="1069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587375" y="5319713"/>
            <a:ext cx="171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solidFill>
                  <a:srgbClr val="0066FF"/>
                </a:solidFill>
                <a:latin typeface="Tahoma" charset="0"/>
              </a:rPr>
              <a:t>201.10.6.17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735013" y="4956175"/>
            <a:ext cx="1412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Tahoma" charset="0"/>
              </a:rPr>
              <a:t>destination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3646488" y="4311650"/>
            <a:ext cx="201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Tahoma" charset="0"/>
              </a:rPr>
              <a:t>forwarding table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5649913" y="5940425"/>
            <a:ext cx="1069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6742113" y="5664200"/>
            <a:ext cx="163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0066FF"/>
                </a:solidFill>
                <a:latin typeface="Tahoma" charset="0"/>
              </a:rPr>
              <a:t>Serial0/0.1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6716713" y="5335588"/>
            <a:ext cx="16303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Tahoma" charset="0"/>
              </a:rPr>
              <a:t>outgoing link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2D8AB95-0806-2A43-8CD8-A18A050A9F2E}" type="slidenum">
              <a:rPr lang="en-US" sz="1400" b="0">
                <a:latin typeface="Times New Roman" charset="0"/>
              </a:rPr>
              <a:pPr eaLnBrk="1" hangingPunct="1"/>
              <a:t>22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Simplest Algorithm is Too Slow</a:t>
            </a:r>
          </a:p>
        </p:txBody>
      </p:sp>
      <p:sp>
        <p:nvSpPr>
          <p:cNvPr id="111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Scan the forwarding table one entry at a time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See if the destination matches the entry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If so, check the size of the mask for the prefix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Keep track of the entry with longest-matching prefix</a:t>
            </a:r>
          </a:p>
          <a:p>
            <a:r>
              <a:rPr lang="en-US">
                <a:latin typeface="Comic Sans MS" charset="0"/>
                <a:cs typeface="Arial" charset="0"/>
              </a:rPr>
              <a:t>Overhead is linear in size of the forwarding table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Today, that means 450,000-500,000 entries!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And, the router may have just a few nanoseconds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before the next packet is arriving</a:t>
            </a:r>
          </a:p>
          <a:p>
            <a:r>
              <a:rPr lang="en-US">
                <a:latin typeface="Comic Sans MS" charset="0"/>
                <a:cs typeface="Arial" charset="0"/>
              </a:rPr>
              <a:t>Need greater efficiency to keep up with </a:t>
            </a:r>
            <a:r>
              <a:rPr lang="en-US" i="1">
                <a:latin typeface="Comic Sans MS" charset="0"/>
                <a:cs typeface="Arial" charset="0"/>
              </a:rPr>
              <a:t>line rate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Better algorithms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Hardware implementations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5139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AB92208-9A94-C247-ACB5-4F19785516B6}" type="slidenum">
              <a:rPr lang="en-US" sz="1400" b="0">
                <a:latin typeface="Times New Roman" charset="0"/>
              </a:rPr>
              <a:pPr eaLnBrk="1" hangingPunct="1"/>
              <a:t>23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Patricia (Radix, Trie) Tree</a:t>
            </a:r>
          </a:p>
        </p:txBody>
      </p:sp>
      <p:sp>
        <p:nvSpPr>
          <p:cNvPr id="111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2747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Store the prefixes as a tree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One bit for each level of the tree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Some nodes correspond to valid prefixes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... which have next-hop interfaces in a table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When a packet arrives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Traverse the tree based on the destination address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Stop upon reaching the longest matching prefix</a:t>
            </a:r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4033838" y="4273550"/>
            <a:ext cx="500062" cy="4222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Oval 5"/>
          <p:cNvSpPr>
            <a:spLocks noChangeArrowheads="1"/>
          </p:cNvSpPr>
          <p:nvPr/>
        </p:nvSpPr>
        <p:spPr bwMode="auto">
          <a:xfrm>
            <a:off x="5148263" y="4887913"/>
            <a:ext cx="500062" cy="4222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4381500" y="5694363"/>
            <a:ext cx="500063" cy="4222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Oval 7"/>
          <p:cNvSpPr>
            <a:spLocks noChangeArrowheads="1"/>
          </p:cNvSpPr>
          <p:nvPr/>
        </p:nvSpPr>
        <p:spPr bwMode="auto">
          <a:xfrm>
            <a:off x="5800725" y="5732463"/>
            <a:ext cx="500063" cy="422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>
            <a:off x="4495800" y="4619625"/>
            <a:ext cx="690563" cy="3444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5572125" y="5233988"/>
            <a:ext cx="422275" cy="498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4765675" y="5233988"/>
            <a:ext cx="422275" cy="498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3419475" y="4619625"/>
            <a:ext cx="690563" cy="3444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Oval 12"/>
          <p:cNvSpPr>
            <a:spLocks noChangeArrowheads="1"/>
          </p:cNvSpPr>
          <p:nvPr/>
        </p:nvSpPr>
        <p:spPr bwMode="auto">
          <a:xfrm>
            <a:off x="2995613" y="4887913"/>
            <a:ext cx="500062" cy="422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Oval 13"/>
          <p:cNvSpPr>
            <a:spLocks noChangeArrowheads="1"/>
          </p:cNvSpPr>
          <p:nvPr/>
        </p:nvSpPr>
        <p:spPr bwMode="auto">
          <a:xfrm>
            <a:off x="2228850" y="5694363"/>
            <a:ext cx="500063" cy="422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2613025" y="5233988"/>
            <a:ext cx="422275" cy="498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573463" y="4389438"/>
            <a:ext cx="336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4695825" y="4389438"/>
            <a:ext cx="336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2382838" y="5118100"/>
            <a:ext cx="488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00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4610100" y="5118100"/>
            <a:ext cx="488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5657850" y="5118100"/>
            <a:ext cx="488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11</a:t>
            </a:r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 flipH="1">
            <a:off x="4073525" y="6078538"/>
            <a:ext cx="422275" cy="498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649663" y="6000750"/>
            <a:ext cx="72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100</a:t>
            </a:r>
          </a:p>
        </p:txBody>
      </p:sp>
      <p:sp>
        <p:nvSpPr>
          <p:cNvPr id="58390" name="Line 22"/>
          <p:cNvSpPr>
            <a:spLocks noChangeShapeType="1"/>
          </p:cNvSpPr>
          <p:nvPr/>
        </p:nvSpPr>
        <p:spPr bwMode="auto">
          <a:xfrm>
            <a:off x="4802188" y="6078538"/>
            <a:ext cx="422275" cy="498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4879975" y="6000750"/>
            <a:ext cx="72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101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2008188" y="6116638"/>
            <a:ext cx="912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accent1"/>
                </a:solidFill>
              </a:rPr>
              <a:t>00*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2805113" y="5313363"/>
            <a:ext cx="912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accent1"/>
                </a:solidFill>
              </a:rPr>
              <a:t>0*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5646738" y="6154738"/>
            <a:ext cx="912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chemeClr val="accent1"/>
                </a:solidFill>
              </a:rPr>
              <a:t>11*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5DF9054-C0AB-5740-9FC2-C1DFDA77B3B5}" type="slidenum">
              <a:rPr lang="en-US" sz="1400" b="0">
                <a:latin typeface="Times New Roman" charset="0"/>
              </a:rPr>
              <a:pPr eaLnBrk="1" hangingPunct="1"/>
              <a:t>24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mic Sans MS" charset="0"/>
              </a:rPr>
              <a:t>Where do Forwarding Tables Come From?</a:t>
            </a:r>
          </a:p>
        </p:txBody>
      </p:sp>
      <p:sp>
        <p:nvSpPr>
          <p:cNvPr id="1121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Routers have forwarding tables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Map prefix to outgoing link(s)</a:t>
            </a:r>
          </a:p>
          <a:p>
            <a:r>
              <a:rPr lang="en-US">
                <a:latin typeface="Comic Sans MS" charset="0"/>
                <a:cs typeface="Arial" charset="0"/>
              </a:rPr>
              <a:t>Entries can be statically configured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E.g., 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map 12.34.158.0/24 to Serial0/0.1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”</a:t>
            </a:r>
            <a:endParaRPr lang="en-US" altLang="ja-JP">
              <a:latin typeface="Comic Sans MS" charset="0"/>
              <a:ea typeface="Arial" charset="0"/>
              <a:cs typeface="Arial" charset="0"/>
            </a:endParaRPr>
          </a:p>
          <a:p>
            <a:r>
              <a:rPr lang="en-US">
                <a:latin typeface="Comic Sans MS" charset="0"/>
                <a:cs typeface="Arial" charset="0"/>
              </a:rPr>
              <a:t>But, this doesn</a:t>
            </a:r>
            <a:r>
              <a:rPr lang="ja-JP" altLang="en-US">
                <a:latin typeface="Comic Sans MS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cs typeface="Arial" charset="0"/>
              </a:rPr>
              <a:t>t adapt 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To failures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To new equipment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To the need to balance load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</a:t>
            </a:r>
          </a:p>
          <a:p>
            <a:r>
              <a:rPr lang="en-US">
                <a:latin typeface="Comic Sans MS" charset="0"/>
                <a:cs typeface="Arial" charset="0"/>
              </a:rPr>
              <a:t>That is where other technologies come in…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Routing protocols, DHCP and ARP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1283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2E703B1-BFF2-E94F-A6DB-1AA77D079A1A}" type="slidenum">
              <a:rPr lang="en-US" sz="1400" b="0">
                <a:latin typeface="Times New Roman" charset="0"/>
              </a:rPr>
              <a:pPr eaLnBrk="1" hangingPunct="1"/>
              <a:t>25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Host Forwarding Table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2057400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Command:     netstat -r  (Unix / Linux / Windows)</a:t>
            </a:r>
          </a:p>
        </p:txBody>
      </p:sp>
      <p:sp>
        <p:nvSpPr>
          <p:cNvPr id="62468" name="Text Box 5"/>
          <p:cNvSpPr txBox="1">
            <a:spLocks noChangeArrowheads="1"/>
          </p:cNvSpPr>
          <p:nvPr/>
        </p:nvSpPr>
        <p:spPr bwMode="auto">
          <a:xfrm>
            <a:off x="457200" y="2971800"/>
            <a:ext cx="8156575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imes New Roman" charset="0"/>
              </a:rPr>
              <a:t>     </a:t>
            </a:r>
            <a:r>
              <a:rPr lang="en-US" sz="1400"/>
              <a:t>Destination           Gateway           Flags  Ref   Use   Interface </a:t>
            </a:r>
          </a:p>
          <a:p>
            <a:pPr algn="l"/>
            <a:r>
              <a:rPr lang="en-US" sz="1400"/>
              <a:t>  -------------------- -------------------- ----- ----- ------ --------- </a:t>
            </a:r>
          </a:p>
          <a:p>
            <a:pPr algn="l"/>
            <a:r>
              <a:rPr lang="en-US" sz="1400"/>
              <a:t>  127.0.0.1            127.0.0.1             UH       0  26492  lo0 </a:t>
            </a:r>
          </a:p>
          <a:p>
            <a:pPr algn="l"/>
            <a:r>
              <a:rPr lang="en-US" sz="1400"/>
              <a:t>  192.168.2.           192.168.2.5           U        2     13  fa0 </a:t>
            </a:r>
          </a:p>
          <a:p>
            <a:pPr algn="l"/>
            <a:r>
              <a:rPr lang="en-US" sz="1400"/>
              <a:t>  193.55.114.          193.55.114.6          U        3  58503  le0 </a:t>
            </a:r>
          </a:p>
          <a:p>
            <a:pPr algn="l"/>
            <a:r>
              <a:rPr lang="en-US" sz="1400"/>
              <a:t>  192.168.3.           192.168.3.5           U        2     25  qaa0 </a:t>
            </a:r>
          </a:p>
          <a:p>
            <a:pPr algn="l"/>
            <a:r>
              <a:rPr lang="en-US" sz="1400"/>
              <a:t>  224.0.0.0            193.55.114.6          U        3      0  le0 </a:t>
            </a:r>
          </a:p>
          <a:p>
            <a:pPr algn="l"/>
            <a:r>
              <a:rPr lang="en-US" sz="1400"/>
              <a:t>  default              193.55.114.129        UG       0 143454 </a:t>
            </a:r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F4073A5-21D7-0E4F-B9D6-4F1AD94C890D}" type="slidenum">
              <a:rPr lang="en-US" sz="1400" b="0">
                <a:latin typeface="Times New Roman" charset="0"/>
              </a:rPr>
              <a:pPr eaLnBrk="1" hangingPunct="1"/>
              <a:t>26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How Do End Hosts Forward Packets?</a:t>
            </a:r>
          </a:p>
        </p:txBody>
      </p:sp>
      <p:sp>
        <p:nvSpPr>
          <p:cNvPr id="112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End host with single network interface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PC with an Ethernet link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Laptop with a wireless link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Don</a:t>
            </a:r>
            <a:r>
              <a:rPr lang="ja-JP" altLang="en-US">
                <a:latin typeface="Comic Sans MS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cs typeface="Arial" charset="0"/>
              </a:rPr>
              <a:t>t need to run a routing protocol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Packets to the host itself (e.g., 1.2.3.4/32)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Delivered locally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Packets to other hosts on the LAN (e.g., 1.2.3.0/24)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Sent out the interface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Packets to external hosts (e.g., 0.0.0.0/0)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Sent out interface to local router (gateway)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How this information is learned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Static setting of address, subnet mask, and gateway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Dynamic Host Configuration Protocol (DHCP)</a:t>
            </a:r>
          </a:p>
        </p:txBody>
      </p:sp>
      <p:pic>
        <p:nvPicPr>
          <p:cNvPr id="63492" name="Picture 4" descr="j01953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8" y="1201738"/>
            <a:ext cx="1795462" cy="183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3331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DEB7B70-FA00-8442-9E2D-45CC6323D303}" type="slidenum">
              <a:rPr lang="en-US" sz="1400" b="0">
                <a:latin typeface="Times New Roman" charset="0"/>
              </a:rPr>
              <a:pPr eaLnBrk="1" hangingPunct="1"/>
              <a:t>27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What About Reaching the End Hosts?</a:t>
            </a:r>
          </a:p>
        </p:txBody>
      </p:sp>
      <p:sp>
        <p:nvSpPr>
          <p:cNvPr id="112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How does the last router reach the destination?</a:t>
            </a:r>
          </a:p>
          <a:p>
            <a:pPr>
              <a:lnSpc>
                <a:spcPct val="90000"/>
              </a:lnSpc>
            </a:pPr>
            <a:endParaRPr lang="en-US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Each interface has a persistent, global identifier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MAC (Media Access Control) address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Burned in to the adaptors Read-Only Memory (ROM)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Flat address structure (i.e., no hierarchy)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Constructing an address resolution table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Mapping MAC address to/from IP address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Address Resolution Protocol (ARP)</a:t>
            </a:r>
          </a:p>
        </p:txBody>
      </p:sp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2770188" y="2897188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Line 5"/>
          <p:cNvSpPr>
            <a:spLocks noChangeShapeType="1"/>
          </p:cNvSpPr>
          <p:nvPr/>
        </p:nvSpPr>
        <p:spPr bwMode="auto">
          <a:xfrm>
            <a:off x="3074988" y="2592388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Line 6"/>
          <p:cNvSpPr>
            <a:spLocks noChangeShapeType="1"/>
          </p:cNvSpPr>
          <p:nvPr/>
        </p:nvSpPr>
        <p:spPr bwMode="auto">
          <a:xfrm>
            <a:off x="3989388" y="2592388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5056188" y="2592388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2767013" y="2306638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600">
                <a:latin typeface="Helvetica" charset="0"/>
              </a:rPr>
              <a:t>host</a:t>
            </a:r>
          </a:p>
        </p:txBody>
      </p:sp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3662363" y="2287588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600">
                <a:latin typeface="Helvetica" charset="0"/>
              </a:rPr>
              <a:t>host</a:t>
            </a: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4729163" y="2287588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600">
                <a:latin typeface="Helvetica" charset="0"/>
              </a:rPr>
              <a:t>host</a:t>
            </a:r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2982913" y="2911475"/>
            <a:ext cx="6016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>
                <a:latin typeface="Helvetica" charset="0"/>
              </a:rPr>
              <a:t>LAN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4295775" y="2211388"/>
            <a:ext cx="354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>
                <a:latin typeface="Helvetica" charset="0"/>
              </a:rPr>
              <a:t>...</a:t>
            </a:r>
          </a:p>
        </p:txBody>
      </p:sp>
      <p:sp>
        <p:nvSpPr>
          <p:cNvPr id="65549" name="AutoShape 13"/>
          <p:cNvSpPr>
            <a:spLocks noChangeArrowheads="1"/>
          </p:cNvSpPr>
          <p:nvPr/>
        </p:nvSpPr>
        <p:spPr bwMode="auto">
          <a:xfrm>
            <a:off x="4294188" y="3201988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600">
                <a:latin typeface="Helvetica" charset="0"/>
              </a:rPr>
              <a:t>router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2316163" y="1911350"/>
            <a:ext cx="11445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</a:rPr>
              <a:t>1.2.3.4</a:t>
            </a:r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3463925" y="1885950"/>
            <a:ext cx="1144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</a:rPr>
              <a:t>1.2.3.7</a:t>
            </a:r>
          </a:p>
        </p:txBody>
      </p:sp>
      <p:sp>
        <p:nvSpPr>
          <p:cNvPr id="65552" name="Text Box 16"/>
          <p:cNvSpPr txBox="1">
            <a:spLocks noChangeArrowheads="1"/>
          </p:cNvSpPr>
          <p:nvPr/>
        </p:nvSpPr>
        <p:spPr bwMode="auto">
          <a:xfrm>
            <a:off x="4605338" y="1885950"/>
            <a:ext cx="1419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</a:rPr>
              <a:t>1.2.3.156</a:t>
            </a:r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>
            <a:off x="4598988" y="2886075"/>
            <a:ext cx="0" cy="304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arrow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6F2E839-753A-C84F-9283-23D606F87B08}" type="slidenum">
              <a:rPr lang="en-US" sz="1400" b="0">
                <a:latin typeface="Times New Roman" charset="0"/>
              </a:rPr>
              <a:pPr eaLnBrk="1" hangingPunct="1"/>
              <a:t>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IP Address (IPv4)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A unique 32-bit number</a:t>
            </a:r>
          </a:p>
          <a:p>
            <a:r>
              <a:rPr lang="en-US">
                <a:latin typeface="Comic Sans MS" charset="0"/>
                <a:cs typeface="Arial" charset="0"/>
              </a:rPr>
              <a:t>Identifies an interface (on a host, on a router, …)</a:t>
            </a:r>
          </a:p>
          <a:p>
            <a:r>
              <a:rPr lang="en-US">
                <a:latin typeface="Comic Sans MS" charset="0"/>
                <a:cs typeface="Arial" charset="0"/>
              </a:rPr>
              <a:t>Represented in dotted-quad notation</a:t>
            </a:r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850900" y="4910138"/>
            <a:ext cx="7327900" cy="592137"/>
            <a:chOff x="428" y="893"/>
            <a:chExt cx="4616" cy="373"/>
          </a:xfrm>
        </p:grpSpPr>
        <p:grpSp>
          <p:nvGrpSpPr>
            <p:cNvPr id="19469" name="Group 5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1049606" name="Rectangle 6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9475" name="Line 7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6" name="Line 8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7" name="Line 9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70" name="Rectangle 10"/>
            <p:cNvSpPr>
              <a:spLocks noChangeArrowheads="1"/>
            </p:cNvSpPr>
            <p:nvPr/>
          </p:nvSpPr>
          <p:spPr bwMode="auto">
            <a:xfrm>
              <a:off x="438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00001100</a:t>
              </a:r>
            </a:p>
          </p:txBody>
        </p:sp>
        <p:sp>
          <p:nvSpPr>
            <p:cNvPr id="19471" name="Rectangle 11"/>
            <p:cNvSpPr>
              <a:spLocks noChangeArrowheads="1"/>
            </p:cNvSpPr>
            <p:nvPr/>
          </p:nvSpPr>
          <p:spPr bwMode="auto">
            <a:xfrm>
              <a:off x="1606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00100010</a:t>
              </a:r>
            </a:p>
          </p:txBody>
        </p:sp>
        <p:sp>
          <p:nvSpPr>
            <p:cNvPr id="19472" name="Rectangle 12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10011110</a:t>
              </a:r>
              <a:endParaRPr lang="en-US" sz="3200" b="0">
                <a:solidFill>
                  <a:srgbClr val="9966FF"/>
                </a:solidFill>
                <a:latin typeface="Times New Roman" charset="0"/>
              </a:endParaRPr>
            </a:p>
          </p:txBody>
        </p:sp>
        <p:sp>
          <p:nvSpPr>
            <p:cNvPr id="19473" name="Rectangle 13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3300"/>
                  </a:solidFill>
                  <a:latin typeface="Times New Roman" charset="0"/>
                </a:rPr>
                <a:t>00000101</a:t>
              </a:r>
            </a:p>
          </p:txBody>
        </p:sp>
      </p:grpSp>
      <p:sp>
        <p:nvSpPr>
          <p:cNvPr id="19461" name="Text Box 14"/>
          <p:cNvSpPr txBox="1">
            <a:spLocks noChangeArrowheads="1"/>
          </p:cNvSpPr>
          <p:nvPr/>
        </p:nvSpPr>
        <p:spPr bwMode="auto">
          <a:xfrm>
            <a:off x="1493838" y="3506788"/>
            <a:ext cx="573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12</a:t>
            </a:r>
          </a:p>
        </p:txBody>
      </p:sp>
      <p:sp>
        <p:nvSpPr>
          <p:cNvPr id="19462" name="Text Box 15"/>
          <p:cNvSpPr txBox="1">
            <a:spLocks noChangeArrowheads="1"/>
          </p:cNvSpPr>
          <p:nvPr/>
        </p:nvSpPr>
        <p:spPr bwMode="auto">
          <a:xfrm>
            <a:off x="3395663" y="3506788"/>
            <a:ext cx="573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34</a:t>
            </a:r>
          </a:p>
        </p:txBody>
      </p:sp>
      <p:sp>
        <p:nvSpPr>
          <p:cNvPr id="19463" name="Text Box 16"/>
          <p:cNvSpPr txBox="1">
            <a:spLocks noChangeArrowheads="1"/>
          </p:cNvSpPr>
          <p:nvPr/>
        </p:nvSpPr>
        <p:spPr bwMode="auto">
          <a:xfrm>
            <a:off x="5080000" y="3506788"/>
            <a:ext cx="76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158</a:t>
            </a:r>
          </a:p>
        </p:txBody>
      </p:sp>
      <p:sp>
        <p:nvSpPr>
          <p:cNvPr id="19464" name="Text Box 17"/>
          <p:cNvSpPr txBox="1">
            <a:spLocks noChangeArrowheads="1"/>
          </p:cNvSpPr>
          <p:nvPr/>
        </p:nvSpPr>
        <p:spPr bwMode="auto">
          <a:xfrm>
            <a:off x="7031038" y="3506788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5</a:t>
            </a:r>
          </a:p>
        </p:txBody>
      </p:sp>
      <p:sp>
        <p:nvSpPr>
          <p:cNvPr id="19465" name="Line 18"/>
          <p:cNvSpPr>
            <a:spLocks noChangeShapeType="1"/>
          </p:cNvSpPr>
          <p:nvPr/>
        </p:nvSpPr>
        <p:spPr bwMode="auto">
          <a:xfrm>
            <a:off x="1774825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9"/>
          <p:cNvSpPr>
            <a:spLocks noChangeShapeType="1"/>
          </p:cNvSpPr>
          <p:nvPr/>
        </p:nvSpPr>
        <p:spPr bwMode="auto">
          <a:xfrm>
            <a:off x="3700463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20"/>
          <p:cNvSpPr>
            <a:spLocks noChangeShapeType="1"/>
          </p:cNvSpPr>
          <p:nvPr/>
        </p:nvSpPr>
        <p:spPr bwMode="auto">
          <a:xfrm>
            <a:off x="5473700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21"/>
          <p:cNvSpPr>
            <a:spLocks noChangeShapeType="1"/>
          </p:cNvSpPr>
          <p:nvPr/>
        </p:nvSpPr>
        <p:spPr bwMode="auto">
          <a:xfrm>
            <a:off x="7219950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422DA6A-0438-CD46-8F70-4205086FD2F5}" type="slidenum">
              <a:rPr lang="en-US" sz="1400" b="0">
                <a:latin typeface="Times New Roman" charset="0"/>
              </a:rPr>
              <a:pPr eaLnBrk="1" hangingPunct="1"/>
              <a:t>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Hierarchical Addressing: IP Prefixes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Divided into network &amp; host portions (left and right) </a:t>
            </a:r>
          </a:p>
          <a:p>
            <a:r>
              <a:rPr lang="en-US">
                <a:latin typeface="Comic Sans MS" charset="0"/>
                <a:cs typeface="Arial" charset="0"/>
              </a:rPr>
              <a:t>12.34.158.0/24 is a 24-bit prefix with 2</a:t>
            </a:r>
            <a:r>
              <a:rPr lang="en-US" baseline="30000">
                <a:latin typeface="Comic Sans MS" charset="0"/>
                <a:cs typeface="Arial" charset="0"/>
              </a:rPr>
              <a:t>8</a:t>
            </a:r>
            <a:r>
              <a:rPr lang="en-US">
                <a:latin typeface="Comic Sans MS" charset="0"/>
                <a:cs typeface="Arial" charset="0"/>
              </a:rPr>
              <a:t> addresses</a:t>
            </a:r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846138" y="4564063"/>
            <a:ext cx="7327900" cy="592137"/>
            <a:chOff x="428" y="893"/>
            <a:chExt cx="4616" cy="373"/>
          </a:xfrm>
        </p:grpSpPr>
        <p:grpSp>
          <p:nvGrpSpPr>
            <p:cNvPr id="21524" name="Group 5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1057798" name="Rectangle 6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1530" name="Line 7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8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2" name="Line 9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25" name="Rectangle 10"/>
            <p:cNvSpPr>
              <a:spLocks noChangeArrowheads="1"/>
            </p:cNvSpPr>
            <p:nvPr/>
          </p:nvSpPr>
          <p:spPr bwMode="auto">
            <a:xfrm>
              <a:off x="438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00001100</a:t>
              </a:r>
            </a:p>
          </p:txBody>
        </p:sp>
        <p:sp>
          <p:nvSpPr>
            <p:cNvPr id="21526" name="Rectangle 11"/>
            <p:cNvSpPr>
              <a:spLocks noChangeArrowheads="1"/>
            </p:cNvSpPr>
            <p:nvPr/>
          </p:nvSpPr>
          <p:spPr bwMode="auto">
            <a:xfrm>
              <a:off x="1606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00100010</a:t>
              </a:r>
            </a:p>
          </p:txBody>
        </p:sp>
        <p:sp>
          <p:nvSpPr>
            <p:cNvPr id="21527" name="Rectangle 12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10011110</a:t>
              </a:r>
              <a:endParaRPr lang="en-US" sz="3200" b="0">
                <a:solidFill>
                  <a:srgbClr val="9966FF"/>
                </a:solidFill>
                <a:latin typeface="Times New Roman" charset="0"/>
              </a:endParaRPr>
            </a:p>
          </p:txBody>
        </p:sp>
        <p:sp>
          <p:nvSpPr>
            <p:cNvPr id="21528" name="Rectangle 13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9966FF"/>
                  </a:solidFill>
                  <a:latin typeface="Times New Roman" charset="0"/>
                </a:rPr>
                <a:t>00000101</a:t>
              </a:r>
            </a:p>
          </p:txBody>
        </p:sp>
      </p:grpSp>
      <p:sp>
        <p:nvSpPr>
          <p:cNvPr id="21509" name="Line 14"/>
          <p:cNvSpPr>
            <a:spLocks noChangeShapeType="1"/>
          </p:cNvSpPr>
          <p:nvPr/>
        </p:nvSpPr>
        <p:spPr bwMode="auto">
          <a:xfrm>
            <a:off x="862013" y="534035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15"/>
          <p:cNvSpPr>
            <a:spLocks noChangeArrowheads="1"/>
          </p:cNvSpPr>
          <p:nvPr/>
        </p:nvSpPr>
        <p:spPr bwMode="auto">
          <a:xfrm>
            <a:off x="2193925" y="5645150"/>
            <a:ext cx="230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Arial" charset="0"/>
              </a:rPr>
              <a:t>Network (24 bits)</a:t>
            </a:r>
            <a:r>
              <a:rPr lang="en-US" sz="2400" b="0">
                <a:solidFill>
                  <a:srgbClr val="FF0000"/>
                </a:solidFill>
                <a:latin typeface="Times New Roman" charset="0"/>
              </a:rPr>
              <a:t> </a:t>
            </a:r>
          </a:p>
        </p:txBody>
      </p:sp>
      <p:sp>
        <p:nvSpPr>
          <p:cNvPr id="21511" name="Line 16"/>
          <p:cNvSpPr>
            <a:spLocks noChangeShapeType="1"/>
          </p:cNvSpPr>
          <p:nvPr/>
        </p:nvSpPr>
        <p:spPr bwMode="auto">
          <a:xfrm flipH="1">
            <a:off x="862013" y="5581650"/>
            <a:ext cx="54705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Line 17"/>
          <p:cNvSpPr>
            <a:spLocks noChangeShapeType="1"/>
          </p:cNvSpPr>
          <p:nvPr/>
        </p:nvSpPr>
        <p:spPr bwMode="auto">
          <a:xfrm>
            <a:off x="8174038" y="531495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Line 18"/>
          <p:cNvSpPr>
            <a:spLocks noChangeShapeType="1"/>
          </p:cNvSpPr>
          <p:nvPr/>
        </p:nvSpPr>
        <p:spPr bwMode="auto">
          <a:xfrm>
            <a:off x="6340475" y="525145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9"/>
          <p:cNvSpPr>
            <a:spLocks noChangeArrowheads="1"/>
          </p:cNvSpPr>
          <p:nvPr/>
        </p:nvSpPr>
        <p:spPr bwMode="auto">
          <a:xfrm>
            <a:off x="6348413" y="5645150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>
                <a:solidFill>
                  <a:srgbClr val="9966FF"/>
                </a:solidFill>
                <a:latin typeface="Arial" charset="0"/>
              </a:rPr>
              <a:t>Host (8 bits)</a:t>
            </a:r>
            <a:r>
              <a:rPr lang="en-US" sz="2400" b="0">
                <a:latin typeface="Times New Roman" charset="0"/>
              </a:rPr>
              <a:t> </a:t>
            </a:r>
          </a:p>
        </p:txBody>
      </p:sp>
      <p:sp>
        <p:nvSpPr>
          <p:cNvPr id="21515" name="Line 20"/>
          <p:cNvSpPr>
            <a:spLocks noChangeShapeType="1"/>
          </p:cNvSpPr>
          <p:nvPr/>
        </p:nvSpPr>
        <p:spPr bwMode="auto">
          <a:xfrm>
            <a:off x="6332538" y="5581650"/>
            <a:ext cx="18843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Text Box 21"/>
          <p:cNvSpPr txBox="1">
            <a:spLocks noChangeArrowheads="1"/>
          </p:cNvSpPr>
          <p:nvPr/>
        </p:nvSpPr>
        <p:spPr bwMode="auto">
          <a:xfrm>
            <a:off x="1489075" y="3160713"/>
            <a:ext cx="57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12</a:t>
            </a:r>
          </a:p>
        </p:txBody>
      </p:sp>
      <p:sp>
        <p:nvSpPr>
          <p:cNvPr id="21517" name="Text Box 22"/>
          <p:cNvSpPr txBox="1">
            <a:spLocks noChangeArrowheads="1"/>
          </p:cNvSpPr>
          <p:nvPr/>
        </p:nvSpPr>
        <p:spPr bwMode="auto">
          <a:xfrm>
            <a:off x="3390900" y="3160713"/>
            <a:ext cx="57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34</a:t>
            </a:r>
          </a:p>
        </p:txBody>
      </p:sp>
      <p:sp>
        <p:nvSpPr>
          <p:cNvPr id="21518" name="Text Box 23"/>
          <p:cNvSpPr txBox="1">
            <a:spLocks noChangeArrowheads="1"/>
          </p:cNvSpPr>
          <p:nvPr/>
        </p:nvSpPr>
        <p:spPr bwMode="auto">
          <a:xfrm>
            <a:off x="5075238" y="3160713"/>
            <a:ext cx="766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158</a:t>
            </a:r>
          </a:p>
        </p:txBody>
      </p:sp>
      <p:sp>
        <p:nvSpPr>
          <p:cNvPr id="21519" name="Text Box 24"/>
          <p:cNvSpPr txBox="1">
            <a:spLocks noChangeArrowheads="1"/>
          </p:cNvSpPr>
          <p:nvPr/>
        </p:nvSpPr>
        <p:spPr bwMode="auto">
          <a:xfrm>
            <a:off x="7026275" y="3160713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5</a:t>
            </a:r>
          </a:p>
        </p:txBody>
      </p:sp>
      <p:sp>
        <p:nvSpPr>
          <p:cNvPr id="21520" name="Line 25"/>
          <p:cNvSpPr>
            <a:spLocks noChangeShapeType="1"/>
          </p:cNvSpPr>
          <p:nvPr/>
        </p:nvSpPr>
        <p:spPr bwMode="auto">
          <a:xfrm>
            <a:off x="1770063" y="3617913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26"/>
          <p:cNvSpPr>
            <a:spLocks noChangeShapeType="1"/>
          </p:cNvSpPr>
          <p:nvPr/>
        </p:nvSpPr>
        <p:spPr bwMode="auto">
          <a:xfrm>
            <a:off x="3695700" y="3617913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27"/>
          <p:cNvSpPr>
            <a:spLocks noChangeShapeType="1"/>
          </p:cNvSpPr>
          <p:nvPr/>
        </p:nvSpPr>
        <p:spPr bwMode="auto">
          <a:xfrm>
            <a:off x="5468938" y="3617913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28"/>
          <p:cNvSpPr>
            <a:spLocks noChangeShapeType="1"/>
          </p:cNvSpPr>
          <p:nvPr/>
        </p:nvSpPr>
        <p:spPr bwMode="auto">
          <a:xfrm>
            <a:off x="7215188" y="3617913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7056089-BC46-2D4E-9D55-75F1B403E657}" type="slidenum">
              <a:rPr lang="en-US" sz="1400" b="0">
                <a:latin typeface="Times New Roman" charset="0"/>
              </a:rPr>
              <a:pPr eaLnBrk="1" hangingPunct="1"/>
              <a:t>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IP Address and a 24-bit Subnet Mask</a:t>
            </a:r>
          </a:p>
        </p:txBody>
      </p:sp>
      <p:grpSp>
        <p:nvGrpSpPr>
          <p:cNvPr id="23555" name="Group 3"/>
          <p:cNvGrpSpPr>
            <a:grpSpLocks/>
          </p:cNvGrpSpPr>
          <p:nvPr/>
        </p:nvGrpSpPr>
        <p:grpSpPr bwMode="auto">
          <a:xfrm>
            <a:off x="1428750" y="3143250"/>
            <a:ext cx="7327900" cy="592138"/>
            <a:chOff x="428" y="893"/>
            <a:chExt cx="4616" cy="373"/>
          </a:xfrm>
        </p:grpSpPr>
        <p:grpSp>
          <p:nvGrpSpPr>
            <p:cNvPr id="23584" name="Group 4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1059845" name="Rectangle 5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3590" name="Line 6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1" name="Line 7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2" name="Line 8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85" name="Rectangle 9"/>
            <p:cNvSpPr>
              <a:spLocks noChangeArrowheads="1"/>
            </p:cNvSpPr>
            <p:nvPr/>
          </p:nvSpPr>
          <p:spPr bwMode="auto">
            <a:xfrm>
              <a:off x="438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00001100</a:t>
              </a:r>
            </a:p>
          </p:txBody>
        </p:sp>
        <p:sp>
          <p:nvSpPr>
            <p:cNvPr id="23586" name="Rectangle 10"/>
            <p:cNvSpPr>
              <a:spLocks noChangeArrowheads="1"/>
            </p:cNvSpPr>
            <p:nvPr/>
          </p:nvSpPr>
          <p:spPr bwMode="auto">
            <a:xfrm>
              <a:off x="1606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00100010</a:t>
              </a:r>
            </a:p>
          </p:txBody>
        </p:sp>
        <p:sp>
          <p:nvSpPr>
            <p:cNvPr id="23587" name="Rectangle 11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10011110</a:t>
              </a:r>
              <a:endParaRPr lang="en-US" sz="3200" b="0">
                <a:solidFill>
                  <a:srgbClr val="9966FF"/>
                </a:solidFill>
                <a:latin typeface="Times New Roman" charset="0"/>
              </a:endParaRPr>
            </a:p>
          </p:txBody>
        </p:sp>
        <p:sp>
          <p:nvSpPr>
            <p:cNvPr id="23588" name="Rectangle 12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9966FF"/>
                  </a:solidFill>
                  <a:latin typeface="Times New Roman" charset="0"/>
                </a:rPr>
                <a:t>00000101</a:t>
              </a:r>
            </a:p>
          </p:txBody>
        </p:sp>
      </p:grpSp>
      <p:sp>
        <p:nvSpPr>
          <p:cNvPr id="23556" name="Text Box 13"/>
          <p:cNvSpPr txBox="1">
            <a:spLocks noChangeArrowheads="1"/>
          </p:cNvSpPr>
          <p:nvPr/>
        </p:nvSpPr>
        <p:spPr bwMode="auto">
          <a:xfrm>
            <a:off x="2071688" y="1739900"/>
            <a:ext cx="573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12</a:t>
            </a:r>
          </a:p>
        </p:txBody>
      </p:sp>
      <p:sp>
        <p:nvSpPr>
          <p:cNvPr id="23557" name="Text Box 14"/>
          <p:cNvSpPr txBox="1">
            <a:spLocks noChangeArrowheads="1"/>
          </p:cNvSpPr>
          <p:nvPr/>
        </p:nvSpPr>
        <p:spPr bwMode="auto">
          <a:xfrm>
            <a:off x="3973513" y="1739900"/>
            <a:ext cx="573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34</a:t>
            </a:r>
          </a:p>
        </p:txBody>
      </p:sp>
      <p:sp>
        <p:nvSpPr>
          <p:cNvPr id="23558" name="Text Box 15"/>
          <p:cNvSpPr txBox="1">
            <a:spLocks noChangeArrowheads="1"/>
          </p:cNvSpPr>
          <p:nvPr/>
        </p:nvSpPr>
        <p:spPr bwMode="auto">
          <a:xfrm>
            <a:off x="5657850" y="1739900"/>
            <a:ext cx="76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158</a:t>
            </a:r>
          </a:p>
        </p:txBody>
      </p:sp>
      <p:sp>
        <p:nvSpPr>
          <p:cNvPr id="23559" name="Text Box 16"/>
          <p:cNvSpPr txBox="1">
            <a:spLocks noChangeArrowheads="1"/>
          </p:cNvSpPr>
          <p:nvPr/>
        </p:nvSpPr>
        <p:spPr bwMode="auto">
          <a:xfrm>
            <a:off x="7608888" y="17399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5</a:t>
            </a:r>
          </a:p>
        </p:txBody>
      </p:sp>
      <p:sp>
        <p:nvSpPr>
          <p:cNvPr id="23560" name="Line 17"/>
          <p:cNvSpPr>
            <a:spLocks noChangeShapeType="1"/>
          </p:cNvSpPr>
          <p:nvPr/>
        </p:nvSpPr>
        <p:spPr bwMode="auto">
          <a:xfrm>
            <a:off x="2352675" y="21971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18"/>
          <p:cNvSpPr>
            <a:spLocks noChangeShapeType="1"/>
          </p:cNvSpPr>
          <p:nvPr/>
        </p:nvSpPr>
        <p:spPr bwMode="auto">
          <a:xfrm>
            <a:off x="4278313" y="21971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9"/>
          <p:cNvSpPr>
            <a:spLocks noChangeShapeType="1"/>
          </p:cNvSpPr>
          <p:nvPr/>
        </p:nvSpPr>
        <p:spPr bwMode="auto">
          <a:xfrm>
            <a:off x="6051550" y="21971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20"/>
          <p:cNvSpPr>
            <a:spLocks noChangeShapeType="1"/>
          </p:cNvSpPr>
          <p:nvPr/>
        </p:nvSpPr>
        <p:spPr bwMode="auto">
          <a:xfrm>
            <a:off x="7797800" y="21971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4" name="Group 21"/>
          <p:cNvGrpSpPr>
            <a:grpSpLocks/>
          </p:cNvGrpSpPr>
          <p:nvPr/>
        </p:nvGrpSpPr>
        <p:grpSpPr bwMode="auto">
          <a:xfrm>
            <a:off x="1422400" y="4143375"/>
            <a:ext cx="7327900" cy="592138"/>
            <a:chOff x="428" y="893"/>
            <a:chExt cx="4616" cy="373"/>
          </a:xfrm>
        </p:grpSpPr>
        <p:grpSp>
          <p:nvGrpSpPr>
            <p:cNvPr id="23575" name="Group 22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1059863" name="Rectangle 23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3581" name="Line 24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2" name="Line 25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" name="Line 26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76" name="Rectangle 27"/>
            <p:cNvSpPr>
              <a:spLocks noChangeArrowheads="1"/>
            </p:cNvSpPr>
            <p:nvPr/>
          </p:nvSpPr>
          <p:spPr bwMode="auto">
            <a:xfrm>
              <a:off x="438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11111111</a:t>
              </a:r>
            </a:p>
          </p:txBody>
        </p:sp>
        <p:sp>
          <p:nvSpPr>
            <p:cNvPr id="23577" name="Rectangle 28"/>
            <p:cNvSpPr>
              <a:spLocks noChangeArrowheads="1"/>
            </p:cNvSpPr>
            <p:nvPr/>
          </p:nvSpPr>
          <p:spPr bwMode="auto">
            <a:xfrm>
              <a:off x="1606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11111111</a:t>
              </a:r>
            </a:p>
          </p:txBody>
        </p:sp>
        <p:sp>
          <p:nvSpPr>
            <p:cNvPr id="23578" name="Rectangle 29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11111111</a:t>
              </a:r>
              <a:endParaRPr lang="en-US" sz="3200" b="0">
                <a:solidFill>
                  <a:srgbClr val="9966FF"/>
                </a:solidFill>
                <a:latin typeface="Times New Roman" charset="0"/>
              </a:endParaRPr>
            </a:p>
          </p:txBody>
        </p:sp>
        <p:sp>
          <p:nvSpPr>
            <p:cNvPr id="23579" name="Rectangle 30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9966FF"/>
                  </a:solidFill>
                  <a:latin typeface="Times New Roman" charset="0"/>
                </a:rPr>
                <a:t>00000000</a:t>
              </a:r>
            </a:p>
          </p:txBody>
        </p:sp>
      </p:grpSp>
      <p:sp>
        <p:nvSpPr>
          <p:cNvPr id="23565" name="Line 31"/>
          <p:cNvSpPr>
            <a:spLocks noChangeShapeType="1"/>
          </p:cNvSpPr>
          <p:nvPr/>
        </p:nvSpPr>
        <p:spPr bwMode="auto">
          <a:xfrm flipV="1">
            <a:off x="2355850" y="50434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32"/>
          <p:cNvSpPr>
            <a:spLocks noChangeShapeType="1"/>
          </p:cNvSpPr>
          <p:nvPr/>
        </p:nvSpPr>
        <p:spPr bwMode="auto">
          <a:xfrm flipV="1">
            <a:off x="4281488" y="50434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33"/>
          <p:cNvSpPr>
            <a:spLocks noChangeShapeType="1"/>
          </p:cNvSpPr>
          <p:nvPr/>
        </p:nvSpPr>
        <p:spPr bwMode="auto">
          <a:xfrm flipV="1">
            <a:off x="6054725" y="50434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34"/>
          <p:cNvSpPr>
            <a:spLocks noChangeShapeType="1"/>
          </p:cNvSpPr>
          <p:nvPr/>
        </p:nvSpPr>
        <p:spPr bwMode="auto">
          <a:xfrm flipV="1">
            <a:off x="7800975" y="50434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Text Box 35"/>
          <p:cNvSpPr txBox="1">
            <a:spLocks noChangeArrowheads="1"/>
          </p:cNvSpPr>
          <p:nvPr/>
        </p:nvSpPr>
        <p:spPr bwMode="auto">
          <a:xfrm>
            <a:off x="1958975" y="5891213"/>
            <a:ext cx="76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255</a:t>
            </a:r>
          </a:p>
        </p:txBody>
      </p:sp>
      <p:sp>
        <p:nvSpPr>
          <p:cNvPr id="23570" name="Text Box 36"/>
          <p:cNvSpPr txBox="1">
            <a:spLocks noChangeArrowheads="1"/>
          </p:cNvSpPr>
          <p:nvPr/>
        </p:nvSpPr>
        <p:spPr bwMode="auto">
          <a:xfrm>
            <a:off x="3860800" y="5891213"/>
            <a:ext cx="76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255</a:t>
            </a:r>
          </a:p>
        </p:txBody>
      </p:sp>
      <p:sp>
        <p:nvSpPr>
          <p:cNvPr id="23571" name="Text Box 37"/>
          <p:cNvSpPr txBox="1">
            <a:spLocks noChangeArrowheads="1"/>
          </p:cNvSpPr>
          <p:nvPr/>
        </p:nvSpPr>
        <p:spPr bwMode="auto">
          <a:xfrm>
            <a:off x="5661025" y="5891213"/>
            <a:ext cx="76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255</a:t>
            </a:r>
          </a:p>
        </p:txBody>
      </p:sp>
      <p:sp>
        <p:nvSpPr>
          <p:cNvPr id="23572" name="Text Box 38"/>
          <p:cNvSpPr txBox="1">
            <a:spLocks noChangeArrowheads="1"/>
          </p:cNvSpPr>
          <p:nvPr/>
        </p:nvSpPr>
        <p:spPr bwMode="auto">
          <a:xfrm>
            <a:off x="7612063" y="5891213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0</a:t>
            </a:r>
          </a:p>
        </p:txBody>
      </p:sp>
      <p:sp>
        <p:nvSpPr>
          <p:cNvPr id="23573" name="Text Box 39"/>
          <p:cNvSpPr txBox="1">
            <a:spLocks noChangeArrowheads="1"/>
          </p:cNvSpPr>
          <p:nvPr/>
        </p:nvSpPr>
        <p:spPr bwMode="auto">
          <a:xfrm>
            <a:off x="425450" y="1258888"/>
            <a:ext cx="1606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Helvetica" charset="0"/>
              </a:rPr>
              <a:t>Address</a:t>
            </a:r>
          </a:p>
        </p:txBody>
      </p:sp>
      <p:sp>
        <p:nvSpPr>
          <p:cNvPr id="23574" name="Text Box 40"/>
          <p:cNvSpPr txBox="1">
            <a:spLocks noChangeArrowheads="1"/>
          </p:cNvSpPr>
          <p:nvPr/>
        </p:nvSpPr>
        <p:spPr bwMode="auto">
          <a:xfrm>
            <a:off x="463550" y="6156325"/>
            <a:ext cx="1073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Helvetica" charset="0"/>
              </a:rPr>
              <a:t>Mask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246C0E3-F4C3-E94B-B7DF-CA51C1E9414B}" type="slidenum">
              <a:rPr lang="en-US" sz="1400" b="0">
                <a:latin typeface="Times New Roman" charset="0"/>
              </a:rPr>
              <a:pPr eaLnBrk="1" hangingPunct="1"/>
              <a:t>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762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Address Allocation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429000"/>
            <a:ext cx="7772400" cy="1752600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How to assign address to organizations ?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5BD07C1-170E-4941-9DC9-CBC5F97021F9}" type="slidenum">
              <a:rPr lang="en-US" sz="1400" b="0">
                <a:latin typeface="Times New Roman" charset="0"/>
              </a:rPr>
              <a:pPr eaLnBrk="1" hangingPunct="1"/>
              <a:t>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Classful Addressing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7663" y="1219200"/>
            <a:ext cx="86868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Comic Sans MS" charset="0"/>
                <a:cs typeface="Arial" charset="0"/>
              </a:rPr>
              <a:t>In the olden days, only fixed allocation sizes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mic Sans MS" charset="0"/>
                <a:ea typeface="Arial" charset="0"/>
                <a:cs typeface="Arial" charset="0"/>
              </a:rPr>
              <a:t>Class A: 0*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Comic Sans MS" charset="0"/>
                <a:ea typeface="Arial" charset="0"/>
                <a:cs typeface="Arial" charset="0"/>
              </a:rPr>
              <a:t>Very large </a:t>
            </a:r>
            <a:r>
              <a:rPr lang="en-US" dirty="0">
                <a:solidFill>
                  <a:srgbClr val="FF3300"/>
                </a:solidFill>
                <a:latin typeface="Comic Sans MS" charset="0"/>
                <a:ea typeface="Arial" charset="0"/>
                <a:cs typeface="Arial" charset="0"/>
              </a:rPr>
              <a:t>/8</a:t>
            </a:r>
            <a:r>
              <a:rPr lang="en-US" dirty="0">
                <a:latin typeface="Comic Sans MS" charset="0"/>
                <a:ea typeface="Arial" charset="0"/>
                <a:cs typeface="Arial" charset="0"/>
              </a:rPr>
              <a:t> blocks (e.g., MIT has 18.0.0.0/8)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mic Sans MS" charset="0"/>
                <a:ea typeface="Arial" charset="0"/>
                <a:cs typeface="Arial" charset="0"/>
              </a:rPr>
              <a:t>Class B: 10*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Comic Sans MS" charset="0"/>
                <a:ea typeface="Arial" charset="0"/>
                <a:cs typeface="Arial" charset="0"/>
              </a:rPr>
              <a:t>Large </a:t>
            </a:r>
            <a:r>
              <a:rPr lang="en-US" dirty="0">
                <a:solidFill>
                  <a:srgbClr val="FF3300"/>
                </a:solidFill>
                <a:latin typeface="Comic Sans MS" charset="0"/>
                <a:ea typeface="Arial" charset="0"/>
                <a:cs typeface="Arial" charset="0"/>
              </a:rPr>
              <a:t>/16</a:t>
            </a:r>
            <a:r>
              <a:rPr lang="en-US" dirty="0">
                <a:latin typeface="Comic Sans MS" charset="0"/>
                <a:ea typeface="Arial" charset="0"/>
                <a:cs typeface="Arial" charset="0"/>
              </a:rPr>
              <a:t> blocks (</a:t>
            </a:r>
            <a:r>
              <a:rPr lang="en-US" dirty="0" err="1">
                <a:latin typeface="Comic Sans MS" charset="0"/>
                <a:ea typeface="Arial" charset="0"/>
                <a:cs typeface="Arial" charset="0"/>
              </a:rPr>
              <a:t>e.g</a:t>
            </a:r>
            <a:r>
              <a:rPr lang="en-US" dirty="0">
                <a:latin typeface="Comic Sans MS" charset="0"/>
                <a:ea typeface="Arial" charset="0"/>
                <a:cs typeface="Arial" charset="0"/>
              </a:rPr>
              <a:t>,. FCCN </a:t>
            </a:r>
            <a:r>
              <a:rPr lang="en-US" dirty="0" smtClean="0">
                <a:latin typeface="Comic Sans MS" charset="0"/>
                <a:ea typeface="Arial" charset="0"/>
                <a:cs typeface="Arial" charset="0"/>
              </a:rPr>
              <a:t>has 193.136.0.0</a:t>
            </a:r>
            <a:r>
              <a:rPr lang="en-US" dirty="0">
                <a:latin typeface="Comic Sans MS" charset="0"/>
                <a:ea typeface="Arial" charset="0"/>
                <a:cs typeface="Arial" charset="0"/>
              </a:rPr>
              <a:t>/</a:t>
            </a:r>
            <a:r>
              <a:rPr lang="en-US" dirty="0" smtClean="0">
                <a:latin typeface="Comic Sans MS" charset="0"/>
                <a:ea typeface="Arial" charset="0"/>
                <a:cs typeface="Arial" charset="0"/>
              </a:rPr>
              <a:t>16)</a:t>
            </a:r>
            <a:endParaRPr lang="en-US" dirty="0">
              <a:latin typeface="Comic Sans MS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Comic Sans MS" charset="0"/>
                <a:ea typeface="Arial" charset="0"/>
                <a:cs typeface="Arial" charset="0"/>
              </a:rPr>
              <a:t>Class C: 110*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Comic Sans MS" charset="0"/>
                <a:ea typeface="Arial" charset="0"/>
                <a:cs typeface="Arial" charset="0"/>
              </a:rPr>
              <a:t>Small </a:t>
            </a:r>
            <a:r>
              <a:rPr lang="en-US" dirty="0">
                <a:solidFill>
                  <a:srgbClr val="FF3300"/>
                </a:solidFill>
                <a:latin typeface="Comic Sans MS" charset="0"/>
                <a:ea typeface="Arial" charset="0"/>
                <a:cs typeface="Arial" charset="0"/>
              </a:rPr>
              <a:t>/24</a:t>
            </a:r>
            <a:r>
              <a:rPr lang="en-US" dirty="0">
                <a:latin typeface="Comic Sans MS" charset="0"/>
                <a:ea typeface="Arial" charset="0"/>
                <a:cs typeface="Arial" charset="0"/>
              </a:rPr>
              <a:t> blocks (e.g., FCT/UNL had 193.136.122.0/24)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chemeClr val="bg2"/>
                </a:solidFill>
                <a:latin typeface="Comic Sans MS" charset="0"/>
                <a:ea typeface="Arial" charset="0"/>
                <a:cs typeface="Arial" charset="0"/>
              </a:rPr>
              <a:t>Class D: 1110*</a:t>
            </a:r>
          </a:p>
          <a:p>
            <a:pPr lvl="2">
              <a:lnSpc>
                <a:spcPct val="90000"/>
              </a:lnSpc>
            </a:pPr>
            <a:r>
              <a:rPr lang="en-US" dirty="0">
                <a:solidFill>
                  <a:schemeClr val="bg2"/>
                </a:solidFill>
                <a:latin typeface="Comic Sans MS" charset="0"/>
                <a:ea typeface="Arial" charset="0"/>
                <a:cs typeface="Arial" charset="0"/>
              </a:rPr>
              <a:t>Multicast groups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chemeClr val="bg2"/>
                </a:solidFill>
                <a:latin typeface="Comic Sans MS" charset="0"/>
                <a:ea typeface="Arial" charset="0"/>
                <a:cs typeface="Arial" charset="0"/>
              </a:rPr>
              <a:t>Class E: 11110*</a:t>
            </a:r>
          </a:p>
          <a:p>
            <a:pPr lvl="2">
              <a:lnSpc>
                <a:spcPct val="90000"/>
              </a:lnSpc>
            </a:pPr>
            <a:r>
              <a:rPr lang="en-US" dirty="0">
                <a:solidFill>
                  <a:schemeClr val="bg2"/>
                </a:solidFill>
                <a:latin typeface="Comic Sans MS" charset="0"/>
                <a:ea typeface="Arial" charset="0"/>
                <a:cs typeface="Arial" charset="0"/>
              </a:rPr>
              <a:t>Reserved for future use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omic Sans MS" charset="0"/>
                <a:cs typeface="Arial" charset="0"/>
              </a:rPr>
              <a:t>This is why folks use dotted-quad notation!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10F64F3-832E-C04A-8F69-49E4D65762EE}" type="slidenum">
              <a:rPr lang="en-US" sz="1400" b="0">
                <a:latin typeface="Times New Roman" charset="0"/>
              </a:rPr>
              <a:pPr eaLnBrk="1" hangingPunct="1"/>
              <a:t>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Classless Inter-Domain Routing (CIDR)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1981200"/>
            <a:ext cx="78533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2800">
                <a:latin typeface="Arial" charset="0"/>
              </a:rPr>
              <a:t>IP Address : 12.4.0.0       IP  Mask: 255.254.0.0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447800" y="2660650"/>
            <a:ext cx="3505200" cy="3124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701" name="Group 5"/>
          <p:cNvGrpSpPr>
            <a:grpSpLocks/>
          </p:cNvGrpSpPr>
          <p:nvPr/>
        </p:nvGrpSpPr>
        <p:grpSpPr bwMode="auto">
          <a:xfrm>
            <a:off x="1577975" y="2868613"/>
            <a:ext cx="7327900" cy="592137"/>
            <a:chOff x="994" y="1571"/>
            <a:chExt cx="4616" cy="373"/>
          </a:xfrm>
        </p:grpSpPr>
        <p:grpSp>
          <p:nvGrpSpPr>
            <p:cNvPr id="29725" name="Group 6"/>
            <p:cNvGrpSpPr>
              <a:grpSpLocks/>
            </p:cNvGrpSpPr>
            <p:nvPr/>
          </p:nvGrpSpPr>
          <p:grpSpPr bwMode="auto">
            <a:xfrm>
              <a:off x="994" y="1582"/>
              <a:ext cx="4616" cy="328"/>
              <a:chOff x="994" y="1582"/>
              <a:chExt cx="4616" cy="328"/>
            </a:xfrm>
          </p:grpSpPr>
          <p:sp>
            <p:nvSpPr>
              <p:cNvPr id="1070087" name="Rectangle 7"/>
              <p:cNvSpPr>
                <a:spLocks noChangeArrowheads="1"/>
              </p:cNvSpPr>
              <p:nvPr/>
            </p:nvSpPr>
            <p:spPr bwMode="auto">
              <a:xfrm>
                <a:off x="994" y="1586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9731" name="Line 8"/>
              <p:cNvSpPr>
                <a:spLocks noChangeShapeType="1"/>
              </p:cNvSpPr>
              <p:nvPr/>
            </p:nvSpPr>
            <p:spPr bwMode="auto">
              <a:xfrm>
                <a:off x="3294" y="158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2" name="Line 9"/>
              <p:cNvSpPr>
                <a:spLocks noChangeShapeType="1"/>
              </p:cNvSpPr>
              <p:nvPr/>
            </p:nvSpPr>
            <p:spPr bwMode="auto">
              <a:xfrm>
                <a:off x="2158" y="1582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3" name="Line 10"/>
              <p:cNvSpPr>
                <a:spLocks noChangeShapeType="1"/>
              </p:cNvSpPr>
              <p:nvPr/>
            </p:nvSpPr>
            <p:spPr bwMode="auto">
              <a:xfrm>
                <a:off x="4462" y="1590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26" name="Rectangle 11"/>
            <p:cNvSpPr>
              <a:spLocks noChangeArrowheads="1"/>
            </p:cNvSpPr>
            <p:nvPr/>
          </p:nvSpPr>
          <p:spPr bwMode="auto">
            <a:xfrm>
              <a:off x="1004" y="157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latin typeface="Times New Roman" charset="0"/>
                </a:rPr>
                <a:t>00001100</a:t>
              </a:r>
            </a:p>
          </p:txBody>
        </p:sp>
        <p:sp>
          <p:nvSpPr>
            <p:cNvPr id="29727" name="Rectangle 12"/>
            <p:cNvSpPr>
              <a:spLocks noChangeArrowheads="1"/>
            </p:cNvSpPr>
            <p:nvPr/>
          </p:nvSpPr>
          <p:spPr bwMode="auto">
            <a:xfrm>
              <a:off x="2172" y="157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latin typeface="Times New Roman" charset="0"/>
                </a:rPr>
                <a:t>00000100</a:t>
              </a:r>
            </a:p>
          </p:txBody>
        </p:sp>
        <p:sp>
          <p:nvSpPr>
            <p:cNvPr id="29728" name="Rectangle 13"/>
            <p:cNvSpPr>
              <a:spLocks noChangeArrowheads="1"/>
            </p:cNvSpPr>
            <p:nvPr/>
          </p:nvSpPr>
          <p:spPr bwMode="auto">
            <a:xfrm>
              <a:off x="3324" y="1579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latin typeface="Times New Roman" charset="0"/>
                </a:rPr>
                <a:t>00000000</a:t>
              </a:r>
            </a:p>
          </p:txBody>
        </p:sp>
        <p:sp>
          <p:nvSpPr>
            <p:cNvPr id="29729" name="Rectangle 14"/>
            <p:cNvSpPr>
              <a:spLocks noChangeArrowheads="1"/>
            </p:cNvSpPr>
            <p:nvPr/>
          </p:nvSpPr>
          <p:spPr bwMode="auto">
            <a:xfrm>
              <a:off x="4460" y="1579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latin typeface="Times New Roman" charset="0"/>
                </a:rPr>
                <a:t>00000000</a:t>
              </a:r>
            </a:p>
          </p:txBody>
        </p:sp>
      </p:grpSp>
      <p:grpSp>
        <p:nvGrpSpPr>
          <p:cNvPr id="29702" name="Group 15"/>
          <p:cNvGrpSpPr>
            <a:grpSpLocks/>
          </p:cNvGrpSpPr>
          <p:nvPr/>
        </p:nvGrpSpPr>
        <p:grpSpPr bwMode="auto">
          <a:xfrm>
            <a:off x="1573213" y="4029075"/>
            <a:ext cx="7327900" cy="592138"/>
            <a:chOff x="991" y="2302"/>
            <a:chExt cx="4616" cy="373"/>
          </a:xfrm>
        </p:grpSpPr>
        <p:grpSp>
          <p:nvGrpSpPr>
            <p:cNvPr id="29716" name="Group 16"/>
            <p:cNvGrpSpPr>
              <a:grpSpLocks/>
            </p:cNvGrpSpPr>
            <p:nvPr/>
          </p:nvGrpSpPr>
          <p:grpSpPr bwMode="auto">
            <a:xfrm>
              <a:off x="991" y="2313"/>
              <a:ext cx="4616" cy="328"/>
              <a:chOff x="991" y="2313"/>
              <a:chExt cx="4616" cy="328"/>
            </a:xfrm>
          </p:grpSpPr>
          <p:sp>
            <p:nvSpPr>
              <p:cNvPr id="1070097" name="Rectangle 17"/>
              <p:cNvSpPr>
                <a:spLocks noChangeArrowheads="1"/>
              </p:cNvSpPr>
              <p:nvPr/>
            </p:nvSpPr>
            <p:spPr bwMode="auto">
              <a:xfrm>
                <a:off x="991" y="2317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29722" name="Line 18"/>
              <p:cNvSpPr>
                <a:spLocks noChangeShapeType="1"/>
              </p:cNvSpPr>
              <p:nvPr/>
            </p:nvSpPr>
            <p:spPr bwMode="auto">
              <a:xfrm>
                <a:off x="3291" y="2313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3" name="Line 19"/>
              <p:cNvSpPr>
                <a:spLocks noChangeShapeType="1"/>
              </p:cNvSpPr>
              <p:nvPr/>
            </p:nvSpPr>
            <p:spPr bwMode="auto">
              <a:xfrm>
                <a:off x="2155" y="2313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4" name="Line 20"/>
              <p:cNvSpPr>
                <a:spLocks noChangeShapeType="1"/>
              </p:cNvSpPr>
              <p:nvPr/>
            </p:nvSpPr>
            <p:spPr bwMode="auto">
              <a:xfrm>
                <a:off x="4459" y="2321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1001" y="2302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latin typeface="Times New Roman" charset="0"/>
                </a:rPr>
                <a:t>11111111</a:t>
              </a: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2169" y="2302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latin typeface="Times New Roman" charset="0"/>
                </a:rPr>
                <a:t>11111110</a:t>
              </a: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3321" y="2310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latin typeface="Times New Roman" charset="0"/>
                </a:rPr>
                <a:t>00000000</a:t>
              </a: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4457" y="2310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latin typeface="Times New Roman" charset="0"/>
                </a:rPr>
                <a:t>00000000</a:t>
              </a:r>
            </a:p>
          </p:txBody>
        </p:sp>
      </p:grpSp>
      <p:sp>
        <p:nvSpPr>
          <p:cNvPr id="29703" name="Rectangle 25"/>
          <p:cNvSpPr>
            <a:spLocks noChangeArrowheads="1"/>
          </p:cNvSpPr>
          <p:nvPr/>
        </p:nvSpPr>
        <p:spPr bwMode="auto">
          <a:xfrm>
            <a:off x="0" y="2889250"/>
            <a:ext cx="1489075" cy="4572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2400">
                <a:latin typeface="Arial" charset="0"/>
              </a:rPr>
              <a:t>Address </a:t>
            </a:r>
          </a:p>
        </p:txBody>
      </p:sp>
      <p:sp>
        <p:nvSpPr>
          <p:cNvPr id="29704" name="Rectangle 26"/>
          <p:cNvSpPr>
            <a:spLocks noChangeArrowheads="1"/>
          </p:cNvSpPr>
          <p:nvPr/>
        </p:nvSpPr>
        <p:spPr bwMode="auto">
          <a:xfrm>
            <a:off x="560388" y="4097338"/>
            <a:ext cx="946150" cy="4572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2400">
                <a:latin typeface="Arial" charset="0"/>
              </a:rPr>
              <a:t>Mask</a:t>
            </a:r>
          </a:p>
        </p:txBody>
      </p:sp>
      <p:sp>
        <p:nvSpPr>
          <p:cNvPr id="29705" name="Line 27"/>
          <p:cNvSpPr>
            <a:spLocks noChangeShapeType="1"/>
          </p:cNvSpPr>
          <p:nvPr/>
        </p:nvSpPr>
        <p:spPr bwMode="auto">
          <a:xfrm>
            <a:off x="8932863" y="4897438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28"/>
          <p:cNvSpPr>
            <a:spLocks noChangeShapeType="1"/>
          </p:cNvSpPr>
          <p:nvPr/>
        </p:nvSpPr>
        <p:spPr bwMode="auto">
          <a:xfrm>
            <a:off x="4953000" y="487045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Rectangle 29"/>
          <p:cNvSpPr>
            <a:spLocks noChangeArrowheads="1"/>
          </p:cNvSpPr>
          <p:nvPr/>
        </p:nvSpPr>
        <p:spPr bwMode="auto">
          <a:xfrm>
            <a:off x="6248400" y="4946650"/>
            <a:ext cx="157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2400">
                <a:latin typeface="Arial" charset="0"/>
              </a:rPr>
              <a:t>for hosts </a:t>
            </a:r>
          </a:p>
        </p:txBody>
      </p:sp>
      <p:sp>
        <p:nvSpPr>
          <p:cNvPr id="29708" name="Line 30"/>
          <p:cNvSpPr>
            <a:spLocks noChangeShapeType="1"/>
          </p:cNvSpPr>
          <p:nvPr/>
        </p:nvSpPr>
        <p:spPr bwMode="auto">
          <a:xfrm>
            <a:off x="5029200" y="5175250"/>
            <a:ext cx="99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31"/>
          <p:cNvSpPr>
            <a:spLocks noChangeShapeType="1"/>
          </p:cNvSpPr>
          <p:nvPr/>
        </p:nvSpPr>
        <p:spPr bwMode="auto">
          <a:xfrm>
            <a:off x="8153400" y="5175250"/>
            <a:ext cx="754063" cy="142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32"/>
          <p:cNvSpPr>
            <a:spLocks noChangeShapeType="1"/>
          </p:cNvSpPr>
          <p:nvPr/>
        </p:nvSpPr>
        <p:spPr bwMode="auto">
          <a:xfrm flipH="1" flipV="1">
            <a:off x="4572000" y="5175250"/>
            <a:ext cx="3429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33"/>
          <p:cNvSpPr>
            <a:spLocks noChangeShapeType="1"/>
          </p:cNvSpPr>
          <p:nvPr/>
        </p:nvSpPr>
        <p:spPr bwMode="auto">
          <a:xfrm>
            <a:off x="1566863" y="4897438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Rectangle 34"/>
          <p:cNvSpPr>
            <a:spLocks noChangeArrowheads="1"/>
          </p:cNvSpPr>
          <p:nvPr/>
        </p:nvSpPr>
        <p:spPr bwMode="auto">
          <a:xfrm>
            <a:off x="2133600" y="4946650"/>
            <a:ext cx="240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2400">
                <a:latin typeface="Arial" charset="0"/>
              </a:rPr>
              <a:t>Network Prefix </a:t>
            </a:r>
          </a:p>
        </p:txBody>
      </p:sp>
      <p:sp>
        <p:nvSpPr>
          <p:cNvPr id="29713" name="Line 35"/>
          <p:cNvSpPr>
            <a:spLocks noChangeShapeType="1"/>
          </p:cNvSpPr>
          <p:nvPr/>
        </p:nvSpPr>
        <p:spPr bwMode="auto">
          <a:xfrm>
            <a:off x="1566863" y="5172075"/>
            <a:ext cx="490537" cy="31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Text Box 36"/>
          <p:cNvSpPr txBox="1">
            <a:spLocks noChangeArrowheads="1"/>
          </p:cNvSpPr>
          <p:nvPr/>
        </p:nvSpPr>
        <p:spPr bwMode="auto">
          <a:xfrm>
            <a:off x="1381125" y="1109663"/>
            <a:ext cx="5984875" cy="7016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Use two 32-bit numbers to represent a network. </a:t>
            </a:r>
          </a:p>
          <a:p>
            <a:pPr algn="l"/>
            <a:r>
              <a:rPr lang="en-US">
                <a:latin typeface="Arial" charset="0"/>
              </a:rPr>
              <a:t>          Network number = IP address + Mask  </a:t>
            </a:r>
          </a:p>
        </p:txBody>
      </p:sp>
      <p:sp>
        <p:nvSpPr>
          <p:cNvPr id="29715" name="Text Box 37"/>
          <p:cNvSpPr txBox="1">
            <a:spLocks noChangeArrowheads="1"/>
          </p:cNvSpPr>
          <p:nvPr/>
        </p:nvSpPr>
        <p:spPr bwMode="auto">
          <a:xfrm>
            <a:off x="2765425" y="6040438"/>
            <a:ext cx="3305175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Written as 12.4.0.0/15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5BD07C1-170E-4941-9DC9-CBC5F97021F9}" type="slidenum">
              <a:rPr lang="en-US" sz="1400" b="0">
                <a:latin typeface="Times New Roman" charset="0"/>
              </a:rPr>
              <a:pPr eaLnBrk="1" hangingPunct="1"/>
              <a:t>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charset="0"/>
              </a:rPr>
              <a:t>Examples</a:t>
            </a:r>
            <a:endParaRPr lang="en-US" dirty="0">
              <a:latin typeface="Comic Sans MS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7663" y="1219200"/>
            <a:ext cx="86868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Comic Sans MS" charset="0"/>
                <a:cs typeface="Arial" charset="0"/>
              </a:rPr>
              <a:t>Several /16 blocks aggregated</a:t>
            </a:r>
            <a:endParaRPr lang="en-US" dirty="0">
              <a:latin typeface="Comic Sans MS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Comic Sans MS" charset="0"/>
                <a:ea typeface="Arial" charset="0"/>
                <a:cs typeface="Arial" charset="0"/>
              </a:rPr>
              <a:t>FCCN has 193.136.0.0</a:t>
            </a:r>
            <a:r>
              <a:rPr lang="en-US" dirty="0">
                <a:latin typeface="Comic Sans MS" charset="0"/>
                <a:ea typeface="Arial" charset="0"/>
                <a:cs typeface="Arial" charset="0"/>
              </a:rPr>
              <a:t>/</a:t>
            </a:r>
            <a:r>
              <a:rPr lang="en-US" dirty="0" smtClean="0">
                <a:latin typeface="Comic Sans MS" charset="0"/>
                <a:ea typeface="Arial" charset="0"/>
                <a:cs typeface="Arial" charset="0"/>
              </a:rPr>
              <a:t>15</a:t>
            </a:r>
            <a:endParaRPr lang="en-US" dirty="0">
              <a:latin typeface="Comic Sans MS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Comic Sans MS" charset="0"/>
                <a:ea typeface="Arial" charset="0"/>
                <a:cs typeface="Arial" charset="0"/>
              </a:rPr>
              <a:t>193.136.0.0/16 and 193.137.0.0/16</a:t>
            </a:r>
            <a:endParaRPr lang="en-US" dirty="0">
              <a:solidFill>
                <a:schemeClr val="bg2"/>
              </a:solidFill>
              <a:latin typeface="Comic Sans MS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mic Sans MS" charset="0"/>
                <a:cs typeface="Arial" charset="0"/>
              </a:rPr>
              <a:t>FCT/UNL has the equivalent to 8 old class Cs aggregated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Comic Sans MS" charset="0"/>
                <a:cs typeface="Arial" charset="0"/>
              </a:rPr>
              <a:t>FCT/UNL has 193.136.120.0/21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Comic Sans MS" charset="0"/>
                <a:cs typeface="Arial" charset="0"/>
              </a:rPr>
              <a:t>193.136.0.0/24 to 193.136.0.7/24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Comic Sans MS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197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"/>
        <a:cs typeface=""/>
      </a:majorFont>
      <a:minorFont>
        <a:latin typeface="Comic Sans MS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11235</TotalTime>
  <Words>1828</Words>
  <Application>Microsoft Macintosh PowerPoint</Application>
  <PresentationFormat>On-screen Show (4:3)</PresentationFormat>
  <Paragraphs>390</Paragraphs>
  <Slides>27</Slides>
  <Notes>26</Notes>
  <HiddenSlides>6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cs426</vt:lpstr>
      <vt:lpstr>TCP/IP Computer Networks    Internet Addresses and Routing</vt:lpstr>
      <vt:lpstr>Lecture Outline</vt:lpstr>
      <vt:lpstr>IP Address (IPv4)</vt:lpstr>
      <vt:lpstr>Hierarchical Addressing: IP Prefixes</vt:lpstr>
      <vt:lpstr>IP Address and a 24-bit Subnet Mask</vt:lpstr>
      <vt:lpstr>Address Allocation</vt:lpstr>
      <vt:lpstr>Classful Addressing</vt:lpstr>
      <vt:lpstr>Classless Inter-Domain Routing (CIDR)</vt:lpstr>
      <vt:lpstr>Examples</vt:lpstr>
      <vt:lpstr>CIDR: Hierarchal Address Allocation</vt:lpstr>
      <vt:lpstr>Scalability: Address Aggregation</vt:lpstr>
      <vt:lpstr>But, Aggregation Not Always Possible</vt:lpstr>
      <vt:lpstr>Scalability Through Hierarchy</vt:lpstr>
      <vt:lpstr>Obtaining a Block of Addresses</vt:lpstr>
      <vt:lpstr>Figuring Out Who Owns an Address</vt:lpstr>
      <vt:lpstr>Are 32-bit Addresses Enough?</vt:lpstr>
      <vt:lpstr>Hard Policy Questions</vt:lpstr>
      <vt:lpstr>Packet Forwarding</vt:lpstr>
      <vt:lpstr>Hop-by-Hop Packet Forwarding</vt:lpstr>
      <vt:lpstr>CIDR Makes Packet Forwarding Harder</vt:lpstr>
      <vt:lpstr>Longest Prefix Match Forwarding</vt:lpstr>
      <vt:lpstr>Simplest Algorithm is Too Slow</vt:lpstr>
      <vt:lpstr>Patricia (Radix, Trie) Tree</vt:lpstr>
      <vt:lpstr>Where do Forwarding Tables Come From?</vt:lpstr>
      <vt:lpstr>Host Forwarding Table</vt:lpstr>
      <vt:lpstr>How Do End Hosts Forward Packets?</vt:lpstr>
      <vt:lpstr>What About Reaching the End Hosts?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609</cp:revision>
  <cp:lastPrinted>2008-10-06T11:03:39Z</cp:lastPrinted>
  <dcterms:created xsi:type="dcterms:W3CDTF">2001-07-06T14:58:21Z</dcterms:created>
  <dcterms:modified xsi:type="dcterms:W3CDTF">2014-10-01T18:03:07Z</dcterms:modified>
</cp:coreProperties>
</file>