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20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21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26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257" r:id="rId2"/>
    <p:sldId id="397" r:id="rId3"/>
    <p:sldId id="409" r:id="rId4"/>
    <p:sldId id="410" r:id="rId5"/>
    <p:sldId id="411" r:id="rId6"/>
    <p:sldId id="412" r:id="rId7"/>
    <p:sldId id="413" r:id="rId8"/>
    <p:sldId id="443" r:id="rId9"/>
    <p:sldId id="444" r:id="rId10"/>
    <p:sldId id="440" r:id="rId11"/>
    <p:sldId id="414" r:id="rId12"/>
    <p:sldId id="415" r:id="rId13"/>
    <p:sldId id="417" r:id="rId14"/>
    <p:sldId id="447" r:id="rId15"/>
    <p:sldId id="448" r:id="rId16"/>
    <p:sldId id="449" r:id="rId17"/>
    <p:sldId id="451" r:id="rId18"/>
    <p:sldId id="450" r:id="rId19"/>
    <p:sldId id="452" r:id="rId20"/>
    <p:sldId id="453" r:id="rId21"/>
    <p:sldId id="418" r:id="rId22"/>
    <p:sldId id="419" r:id="rId23"/>
    <p:sldId id="420" r:id="rId24"/>
    <p:sldId id="421" r:id="rId25"/>
    <p:sldId id="439" r:id="rId26"/>
    <p:sldId id="422" r:id="rId27"/>
    <p:sldId id="423" r:id="rId28"/>
    <p:sldId id="424" r:id="rId29"/>
    <p:sldId id="425" r:id="rId30"/>
    <p:sldId id="441" r:id="rId31"/>
    <p:sldId id="426" r:id="rId32"/>
    <p:sldId id="427" r:id="rId33"/>
    <p:sldId id="429" r:id="rId34"/>
    <p:sldId id="430" r:id="rId35"/>
    <p:sldId id="431" r:id="rId36"/>
    <p:sldId id="432" r:id="rId37"/>
    <p:sldId id="433" r:id="rId38"/>
    <p:sldId id="434" r:id="rId39"/>
    <p:sldId id="436" r:id="rId40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FF99"/>
    <a:srgbClr val="FFCC99"/>
    <a:srgbClr val="FF3300"/>
    <a:srgbClr val="CCFFFF"/>
    <a:srgbClr val="FFCC00"/>
    <a:srgbClr val="DCA6FF"/>
    <a:srgbClr val="E9C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Arial" charset="0"/>
              </a:defRPr>
            </a:lvl1pPr>
          </a:lstStyle>
          <a:p>
            <a:pPr>
              <a:defRPr/>
            </a:pPr>
            <a:fld id="{DC974D17-A9F2-6C45-8411-6C5792708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86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633316B2-DF55-7E41-A91E-B3247101A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62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CB7B397-C88D-284F-9ED4-80CE1942BA85}" type="slidenum">
              <a:rPr lang="en-US" sz="1300" b="0">
                <a:latin typeface="Times New Roman" charset="0"/>
              </a:rPr>
              <a:pPr eaLnBrk="1" hangingPunct="1"/>
              <a:t>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30AA9EB-0055-544D-ADD7-436A644610D1}" type="slidenum">
              <a:rPr lang="en-US" sz="1300" b="0">
                <a:latin typeface="Times New Roman" charset="0"/>
              </a:rPr>
              <a:pPr eaLnBrk="1" hangingPunct="1"/>
              <a:t>12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2C31E72-6597-3743-BD51-5C4892E4DD87}" type="slidenum">
              <a:rPr lang="en-US" sz="1300" b="0">
                <a:latin typeface="Times New Roman" charset="0"/>
              </a:rPr>
              <a:pPr eaLnBrk="1" hangingPunct="1"/>
              <a:t>13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0DB91E0-D2E9-AC4F-803E-34A790B14BBB}" type="slidenum">
              <a:rPr lang="en-US" sz="1300">
                <a:latin typeface="Times New Roman" charset="0"/>
              </a:rPr>
              <a:pPr>
                <a:defRPr/>
              </a:pPr>
              <a:t>14</a:t>
            </a:fld>
            <a:endParaRPr lang="en-US" sz="1300">
              <a:latin typeface="Times New Roman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0DB91E0-D2E9-AC4F-803E-34A790B14BBB}" type="slidenum">
              <a:rPr lang="en-US" sz="1300">
                <a:latin typeface="Times New Roman" charset="0"/>
              </a:rPr>
              <a:pPr>
                <a:defRPr/>
              </a:pPr>
              <a:t>15</a:t>
            </a:fld>
            <a:endParaRPr lang="en-US" sz="1300">
              <a:latin typeface="Times New Roman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7C53E31E-4C3D-F74B-A5C5-B47EC294C49A}" type="slidenum">
              <a:rPr lang="en-US" sz="1300">
                <a:latin typeface="Times New Roman" charset="0"/>
              </a:rPr>
              <a:pPr>
                <a:defRPr/>
              </a:pPr>
              <a:t>19</a:t>
            </a:fld>
            <a:endParaRPr lang="en-US" sz="1300">
              <a:latin typeface="Times New Roman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A5FEF752-F20E-5245-8BAC-2A7A1FC7E77F}" type="slidenum">
              <a:rPr lang="en-US" sz="1300">
                <a:latin typeface="Times New Roman" charset="0"/>
              </a:rPr>
              <a:pPr>
                <a:defRPr/>
              </a:pPr>
              <a:t>20</a:t>
            </a:fld>
            <a:endParaRPr lang="en-US" sz="1300">
              <a:latin typeface="Times New Roman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0C19B2C-0F0A-8746-AA65-F21D4DA655EA}" type="slidenum">
              <a:rPr lang="en-US" sz="1300" b="0">
                <a:latin typeface="Times New Roman" charset="0"/>
              </a:rPr>
              <a:pPr eaLnBrk="1" hangingPunct="1"/>
              <a:t>21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7F93BD1-3CD0-FF40-8CC1-F56B7178577A}" type="slidenum">
              <a:rPr lang="en-US" sz="1300" b="0">
                <a:latin typeface="Times New Roman" charset="0"/>
              </a:rPr>
              <a:pPr eaLnBrk="1" hangingPunct="1"/>
              <a:t>22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F01EC08-553E-A546-A2F8-506E7755644D}" type="slidenum">
              <a:rPr lang="en-US" sz="1300" b="0">
                <a:latin typeface="Times New Roman" charset="0"/>
              </a:rPr>
              <a:pPr eaLnBrk="1" hangingPunct="1"/>
              <a:t>23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D1C36B8-0BCC-A244-A779-534929A300FC}" type="slidenum">
              <a:rPr lang="en-US" sz="1300" b="0">
                <a:latin typeface="Times New Roman" charset="0"/>
              </a:rPr>
              <a:pPr eaLnBrk="1" hangingPunct="1"/>
              <a:t>24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23462D5-4D9A-DA41-990C-06A90E4A3DD1}" type="slidenum">
              <a:rPr lang="en-US" sz="1300" b="0">
                <a:latin typeface="Times New Roman" charset="0"/>
              </a:rPr>
              <a:pPr eaLnBrk="1" hangingPunct="1"/>
              <a:t>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B7494C0-1013-E443-ADFE-3E67A5F02317}" type="slidenum">
              <a:rPr lang="en-US" sz="1300" b="0">
                <a:latin typeface="Times New Roman" charset="0"/>
              </a:rPr>
              <a:pPr eaLnBrk="1" hangingPunct="1"/>
              <a:t>26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A7B270F-C0CE-144A-A411-FD1A2D917C94}" type="slidenum">
              <a:rPr lang="en-US" sz="1300" b="0">
                <a:latin typeface="Times New Roman" charset="0"/>
              </a:rPr>
              <a:pPr eaLnBrk="1" hangingPunct="1"/>
              <a:t>27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D0A9364-4549-BF48-85A9-FC7B9D934B8D}" type="slidenum">
              <a:rPr lang="en-US" sz="1300" b="0">
                <a:latin typeface="Times New Roman" charset="0"/>
              </a:rPr>
              <a:pPr eaLnBrk="1" hangingPunct="1"/>
              <a:t>28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D4FA185-8017-DE4E-8733-EDF82EF53F07}" type="slidenum">
              <a:rPr lang="en-US" sz="1300" b="0">
                <a:latin typeface="Times New Roman" charset="0"/>
              </a:rPr>
              <a:pPr eaLnBrk="1" hangingPunct="1"/>
              <a:t>29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17A0399-7515-714E-BBAA-1F3D6AC2654C}" type="slidenum">
              <a:rPr lang="en-US" sz="1300" b="0">
                <a:latin typeface="Times New Roman" charset="0"/>
              </a:rPr>
              <a:pPr eaLnBrk="1" hangingPunct="1"/>
              <a:t>30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BEB2D85-C189-A34C-B0F7-856B073FC6F8}" type="slidenum">
              <a:rPr lang="en-US" sz="1300" b="0">
                <a:latin typeface="Times New Roman" charset="0"/>
              </a:rPr>
              <a:pPr eaLnBrk="1" hangingPunct="1"/>
              <a:t>31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5917964-307B-D847-8F5A-5F7D67524BEA}" type="slidenum">
              <a:rPr lang="en-US" sz="1300" b="0">
                <a:latin typeface="Times New Roman" charset="0"/>
              </a:rPr>
              <a:pPr eaLnBrk="1" hangingPunct="1"/>
              <a:t>32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A099589-6417-8247-B459-F29BC55C3A17}" type="slidenum">
              <a:rPr lang="en-US" sz="1300" b="0">
                <a:latin typeface="Times New Roman" charset="0"/>
              </a:rPr>
              <a:pPr eaLnBrk="1" hangingPunct="1"/>
              <a:t>33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D45C163-F883-3544-AAC3-AB4BC25C4277}" type="slidenum">
              <a:rPr lang="en-US" sz="1300" b="0">
                <a:latin typeface="Times New Roman" charset="0"/>
              </a:rPr>
              <a:pPr eaLnBrk="1" hangingPunct="1"/>
              <a:t>34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B7DC34A-2645-8040-AD40-86752FFE0BAB}" type="slidenum">
              <a:rPr lang="en-US" sz="1300" b="0">
                <a:latin typeface="Times New Roman" charset="0"/>
              </a:rPr>
              <a:pPr eaLnBrk="1" hangingPunct="1"/>
              <a:t>35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74E85C5-4720-0A4D-832C-269343303D1F}" type="slidenum">
              <a:rPr lang="en-US" sz="1300" b="0">
                <a:latin typeface="Times New Roman" charset="0"/>
              </a:rPr>
              <a:pPr eaLnBrk="1" hangingPunct="1"/>
              <a:t>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7D6EF90-5307-BF44-9DAA-F138E8A249F0}" type="slidenum">
              <a:rPr lang="en-US" sz="1300" b="0">
                <a:latin typeface="Times New Roman" charset="0"/>
              </a:rPr>
              <a:pPr eaLnBrk="1" hangingPunct="1"/>
              <a:t>36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6E6EF13-EA91-324E-B147-E24D5CF834DD}" type="slidenum">
              <a:rPr lang="en-US" sz="1300" b="0">
                <a:latin typeface="Times New Roman" charset="0"/>
              </a:rPr>
              <a:pPr eaLnBrk="1" hangingPunct="1"/>
              <a:t>37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F7A881B-7949-554F-ADAB-57E9C4F6A7B6}" type="slidenum">
              <a:rPr lang="en-US" sz="1300" b="0">
                <a:latin typeface="Times New Roman" charset="0"/>
              </a:rPr>
              <a:pPr eaLnBrk="1" hangingPunct="1"/>
              <a:t>38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91FC6F2-9772-534C-8FD8-2EAA7AADF227}" type="slidenum">
              <a:rPr lang="en-US" sz="1300" b="0">
                <a:latin typeface="Times New Roman" charset="0"/>
              </a:rPr>
              <a:pPr eaLnBrk="1" hangingPunct="1"/>
              <a:t>39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4348F68-E2AE-CF4E-9377-28C33BAEEF61}" type="slidenum">
              <a:rPr lang="en-US" sz="1300" b="0">
                <a:latin typeface="Times New Roman" charset="0"/>
              </a:rPr>
              <a:pPr eaLnBrk="1" hangingPunct="1"/>
              <a:t>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9EB420C-0E7C-CD43-A057-7AAFC2555933}" type="slidenum">
              <a:rPr lang="en-US" sz="1300" b="0">
                <a:latin typeface="Times New Roman" charset="0"/>
              </a:rPr>
              <a:pPr eaLnBrk="1" hangingPunct="1"/>
              <a:t>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E13B4AC-C2EC-D144-A849-883BC98AF4C8}" type="slidenum">
              <a:rPr lang="en-US" sz="1300" b="0">
                <a:latin typeface="Times New Roman" charset="0"/>
              </a:rPr>
              <a:pPr eaLnBrk="1" hangingPunct="1"/>
              <a:t>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03BC596-FF37-4A40-8269-CBC21ECEFABB}" type="slidenum">
              <a:rPr lang="en-US" sz="1300" b="0">
                <a:latin typeface="Times New Roman" charset="0"/>
              </a:rPr>
              <a:pPr eaLnBrk="1" hangingPunct="1"/>
              <a:t>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D61BBFD-9433-A843-82B5-6850DD84DDED}" type="slidenum">
              <a:rPr lang="en-US" sz="1300" b="0">
                <a:latin typeface="Times New Roman" charset="0"/>
              </a:rPr>
              <a:pPr eaLnBrk="1" hangingPunct="1"/>
              <a:t>10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52AD467-5103-4C49-A830-1C7DE8A3483F}" type="slidenum">
              <a:rPr lang="en-US" sz="1300" b="0">
                <a:latin typeface="Times New Roman" charset="0"/>
              </a:rPr>
              <a:pPr eaLnBrk="1" hangingPunct="1"/>
              <a:t>11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4144"/>
            </a:avLst>
          </a:pr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29400" y="60960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31922-A4E1-2645-9DC4-A6840FEF8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5B46A-907F-9E48-8FCA-029030466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8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81000"/>
            <a:ext cx="2152650" cy="6324600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305550" cy="6324600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429BF-10E8-834A-B7AC-EFC5F4669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33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685800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229100" cy="548640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229100" cy="548640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63132-D0E5-0D46-AF94-41FA5AAB0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48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685800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229100" cy="548640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229100" cy="266700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4038600"/>
            <a:ext cx="4229100" cy="266700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F2900-D4D8-534A-A9A7-9EAD0AA6D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10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685800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229100" cy="548640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219200"/>
            <a:ext cx="4229100" cy="548640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EC97F-CC87-3E49-91B6-B43BDA637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2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EF44E-1458-5E48-A2CC-C81798FBA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7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A5D49-8F31-E14E-8E11-296B5F80D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5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4FFB5-3277-7C4D-AC28-E09650E7A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5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43101-9054-884A-A102-D00CD0AF2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6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BE029-69AE-3846-8CD1-E5681A676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ECBB5-6575-EA48-8BAA-3CE1E58B7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5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91733-F0CA-CF49-8899-F6B191AB0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0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B2D05-A71B-A843-8281-16C92751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6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2484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D09F5960-521E-4341-9F01-B4635B384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AutoShape 8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4144"/>
            </a:avLst>
          </a:pr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omic Sans M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omic Sans M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omic Sans M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omic Sans MS" charset="0"/>
        </a:defRPr>
      </a:lvl9pPr>
    </p:titleStyle>
    <p:bodyStyle>
      <a:lvl1pPr marL="223838" indent="-223838" algn="l" rtl="0" eaLnBrk="0" fontAlgn="base" hangingPunct="0">
        <a:spcBef>
          <a:spcPct val="50000"/>
        </a:spcBef>
        <a:spcAft>
          <a:spcPct val="0"/>
        </a:spcAft>
        <a:buChar char="•"/>
        <a:defRPr sz="2800">
          <a:solidFill>
            <a:srgbClr val="0000FF"/>
          </a:solidFill>
          <a:latin typeface="+mn-lt"/>
          <a:ea typeface="ＭＳ Ｐゴシック" charset="0"/>
          <a:cs typeface="+mn-cs"/>
        </a:defRPr>
      </a:lvl1pPr>
      <a:lvl2pPr marL="563563" indent="-223838" algn="l" rtl="0" eaLnBrk="0" fontAlgn="base" hangingPunct="0">
        <a:spcBef>
          <a:spcPct val="10000"/>
        </a:spcBef>
        <a:spcAft>
          <a:spcPct val="0"/>
        </a:spcAft>
        <a:buFont typeface="Helvetica" charset="0"/>
        <a:buChar char="–"/>
        <a:defRPr sz="2400">
          <a:solidFill>
            <a:schemeClr val="tx2"/>
          </a:solidFill>
          <a:latin typeface="+mn-lt"/>
          <a:ea typeface="+mn-ea"/>
          <a:cs typeface="+mn-cs"/>
        </a:defRPr>
      </a:lvl2pPr>
      <a:lvl3pPr marL="911225" indent="-233363" algn="l" rtl="0" eaLnBrk="0" fontAlgn="base" hangingPunct="0">
        <a:spcBef>
          <a:spcPct val="10000"/>
        </a:spcBef>
        <a:spcAft>
          <a:spcPct val="0"/>
        </a:spcAft>
        <a:buFont typeface="Wingdings" charset="0"/>
        <a:buChar char=""/>
        <a:defRPr sz="2000">
          <a:solidFill>
            <a:schemeClr val="tx2"/>
          </a:solidFill>
          <a:latin typeface="+mn-lt"/>
          <a:ea typeface="+mn-ea"/>
          <a:cs typeface="+mn-cs"/>
        </a:defRPr>
      </a:lvl3pPr>
      <a:lvl4pPr marL="1258888" indent="-233363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4pPr>
      <a:lvl5pPr marL="15970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5pPr>
      <a:lvl6pPr marL="20542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6pPr>
      <a:lvl7pPr marL="25114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7pPr>
      <a:lvl8pPr marL="29686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8pPr>
      <a:lvl9pPr marL="3425825" indent="-223838" algn="l" rtl="0" eaLnBrk="0" fontAlgn="base" hangingPunct="0">
        <a:spcBef>
          <a:spcPct val="1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image" Target="../media/image7.png"/><Relationship Id="rId9" Type="http://schemas.openxmlformats.org/officeDocument/2006/relationships/oleObject" Target="../embeddings/oleObject4.bin"/><Relationship Id="rId10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6.png"/><Relationship Id="rId6" Type="http://schemas.openxmlformats.org/officeDocument/2006/relationships/oleObject" Target="../embeddings/oleObject9.bin"/><Relationship Id="rId7" Type="http://schemas.openxmlformats.org/officeDocument/2006/relationships/oleObject" Target="../embeddings/oleObject10.bin"/><Relationship Id="rId8" Type="http://schemas.openxmlformats.org/officeDocument/2006/relationships/oleObject" Target="../embeddings/oleObject11.bin"/><Relationship Id="rId9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.bin"/><Relationship Id="rId12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6.png"/><Relationship Id="rId6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8" Type="http://schemas.openxmlformats.org/officeDocument/2006/relationships/image" Target="../media/image7.png"/><Relationship Id="rId9" Type="http://schemas.openxmlformats.org/officeDocument/2006/relationships/oleObject" Target="../embeddings/oleObject16.bin"/><Relationship Id="rId10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6.png"/><Relationship Id="rId6" Type="http://schemas.openxmlformats.org/officeDocument/2006/relationships/oleObject" Target="../embeddings/oleObject21.bin"/><Relationship Id="rId7" Type="http://schemas.openxmlformats.org/officeDocument/2006/relationships/oleObject" Target="../embeddings/oleObject22.bin"/><Relationship Id="rId8" Type="http://schemas.openxmlformats.org/officeDocument/2006/relationships/oleObject" Target="../embeddings/oleObject2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6.png"/><Relationship Id="rId6" Type="http://schemas.openxmlformats.org/officeDocument/2006/relationships/oleObject" Target="../embeddings/oleObject2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6.png"/><Relationship Id="rId6" Type="http://schemas.openxmlformats.org/officeDocument/2006/relationships/oleObject" Target="../embeddings/oleObject2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6.png"/><Relationship Id="rId6" Type="http://schemas.openxmlformats.org/officeDocument/2006/relationships/oleObject" Target="../embeddings/oleObject29.bin"/><Relationship Id="rId7" Type="http://schemas.openxmlformats.org/officeDocument/2006/relationships/oleObject" Target="../embeddings/oleObject30.bin"/><Relationship Id="rId8" Type="http://schemas.openxmlformats.org/officeDocument/2006/relationships/oleObject" Target="../embeddings/oleObject31.bin"/><Relationship Id="rId9" Type="http://schemas.openxmlformats.org/officeDocument/2006/relationships/oleObject" Target="../embeddings/oleObject3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E8AABCC-0F7E-8D40-8F6F-4AA111D9024D}" type="slidenum">
              <a:rPr lang="en-US" sz="1400" b="0">
                <a:latin typeface="Times New Roman" charset="0"/>
              </a:rPr>
              <a:pPr eaLnBrk="1" hangingPunct="1"/>
              <a:t>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2590800"/>
          </a:xfrm>
        </p:spPr>
        <p:txBody>
          <a:bodyPr/>
          <a:lstStyle/>
          <a:p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TCP/IP Computer Networks</a:t>
            </a:r>
            <a:b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Networks and Internet 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Topology</a:t>
            </a:r>
            <a:b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7680325" cy="2895600"/>
          </a:xfrm>
        </p:spPr>
        <p:txBody>
          <a:bodyPr/>
          <a:lstStyle/>
          <a:p>
            <a:endParaRPr lang="en-US" sz="2400" dirty="0">
              <a:latin typeface="Comic Sans MS" charset="0"/>
              <a:cs typeface="Arial" charset="0"/>
            </a:endParaRPr>
          </a:p>
          <a:p>
            <a:endParaRPr lang="en-US" sz="2400" dirty="0">
              <a:latin typeface="Comic Sans MS" charset="0"/>
              <a:cs typeface="Arial" charset="0"/>
            </a:endParaRPr>
          </a:p>
          <a:p>
            <a:r>
              <a:rPr lang="en-US" sz="2400" dirty="0">
                <a:latin typeface="Comic Sans MS" charset="0"/>
                <a:cs typeface="Arial" charset="0"/>
              </a:rPr>
              <a:t>Jos</a:t>
            </a:r>
            <a:r>
              <a:rPr lang="en-US" altLang="ja-JP" sz="2400" dirty="0">
                <a:latin typeface="Comic Sans MS" charset="0"/>
                <a:cs typeface="Arial" charset="0"/>
              </a:rPr>
              <a:t>é Legatheaux Martins</a:t>
            </a:r>
          </a:p>
          <a:p>
            <a:endParaRPr lang="en-US" altLang="ja-JP" sz="2400" dirty="0">
              <a:latin typeface="Comic Sans MS" charset="0"/>
              <a:cs typeface="Arial" charset="0"/>
            </a:endParaRPr>
          </a:p>
          <a:p>
            <a:r>
              <a:rPr lang="en-US" altLang="ja-JP" sz="2400" dirty="0" err="1">
                <a:latin typeface="Comic Sans MS" charset="0"/>
                <a:cs typeface="Arial" charset="0"/>
              </a:rPr>
              <a:t>Departamento</a:t>
            </a:r>
            <a:r>
              <a:rPr lang="en-US" altLang="ja-JP" sz="2400" dirty="0">
                <a:latin typeface="Comic Sans MS" charset="0"/>
                <a:cs typeface="Arial" charset="0"/>
              </a:rPr>
              <a:t> de </a:t>
            </a:r>
            <a:r>
              <a:rPr lang="en-US" altLang="ja-JP" sz="2400" dirty="0" err="1">
                <a:latin typeface="Comic Sans MS" charset="0"/>
                <a:cs typeface="Arial" charset="0"/>
              </a:rPr>
              <a:t>Informática</a:t>
            </a:r>
            <a:r>
              <a:rPr lang="en-US" altLang="ja-JP" sz="2400" dirty="0">
                <a:latin typeface="Comic Sans MS" charset="0"/>
                <a:cs typeface="Arial" charset="0"/>
              </a:rPr>
              <a:t> da</a:t>
            </a:r>
          </a:p>
          <a:p>
            <a:r>
              <a:rPr lang="en-US" altLang="ja-JP" sz="2400" dirty="0">
                <a:latin typeface="Comic Sans MS" charset="0"/>
                <a:cs typeface="Arial" charset="0"/>
              </a:rPr>
              <a:t>FCT/UNL</a:t>
            </a:r>
            <a:endParaRPr lang="en-US" sz="2000" dirty="0">
              <a:latin typeface="Comic Sans MS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46AC12A-D1B2-AB47-A28E-FFAC5390458F}" type="slidenum">
              <a:rPr lang="en-US" sz="1400" b="0">
                <a:latin typeface="Times New Roman" charset="0"/>
              </a:rPr>
              <a:pPr eaLnBrk="1" hangingPunct="1"/>
              <a:t>10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omic Sans MS" charset="0"/>
                <a:ea typeface="ＭＳ Ｐゴシック" charset="0"/>
                <a:cs typeface="ＭＳ Ｐゴシック" charset="0"/>
              </a:rPr>
              <a:t>Rings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230688" cy="5486400"/>
          </a:xfrm>
        </p:spPr>
        <p:txBody>
          <a:bodyPr/>
          <a:lstStyle/>
          <a:p>
            <a:r>
              <a:rPr lang="en-US">
                <a:latin typeface="Comic Sans MS" charset="0"/>
                <a:cs typeface="Arial" charset="0"/>
              </a:rPr>
              <a:t>Rings are a cost effective alternative</a:t>
            </a:r>
          </a:p>
          <a:p>
            <a:pPr lvl="1"/>
            <a:r>
              <a:rPr lang="en-US">
                <a:latin typeface="Comic Sans MS" charset="0"/>
                <a:ea typeface="Arial" charset="0"/>
                <a:cs typeface="Arial" charset="0"/>
              </a:rPr>
              <a:t>Less links</a:t>
            </a:r>
          </a:p>
          <a:p>
            <a:pPr lvl="1"/>
            <a:r>
              <a:rPr lang="en-US">
                <a:latin typeface="Comic Sans MS" charset="0"/>
                <a:ea typeface="Arial" charset="0"/>
                <a:cs typeface="Arial" charset="0"/>
              </a:rPr>
              <a:t>Still redundant</a:t>
            </a:r>
          </a:p>
          <a:p>
            <a:pPr lvl="1"/>
            <a:r>
              <a:rPr lang="en-US">
                <a:latin typeface="Comic Sans MS" charset="0"/>
                <a:ea typeface="Arial" charset="0"/>
                <a:cs typeface="Arial" charset="0"/>
              </a:rPr>
              <a:t>But, longer site-to-site delay</a:t>
            </a:r>
          </a:p>
          <a:p>
            <a:pPr lvl="1"/>
            <a:r>
              <a:rPr lang="en-US">
                <a:latin typeface="Comic Sans MS" charset="0"/>
                <a:ea typeface="Arial" charset="0"/>
                <a:cs typeface="Arial" charset="0"/>
              </a:rPr>
              <a:t>Most rings are bidirectional</a:t>
            </a:r>
          </a:p>
          <a:p>
            <a:pPr lvl="1"/>
            <a:r>
              <a:rPr lang="en-US">
                <a:latin typeface="Comic Sans MS" charset="0"/>
                <a:ea typeface="Arial" charset="0"/>
                <a:cs typeface="Arial" charset="0"/>
              </a:rPr>
              <a:t>Adopted in many MAN</a:t>
            </a:r>
          </a:p>
          <a:p>
            <a:pPr lvl="1">
              <a:buFont typeface="Helvetica" charset="0"/>
              <a:buNone/>
            </a:pPr>
            <a:endParaRPr lang="en-US"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32772" name="Oval 8"/>
          <p:cNvSpPr>
            <a:spLocks noChangeArrowheads="1"/>
          </p:cNvSpPr>
          <p:nvPr/>
        </p:nvSpPr>
        <p:spPr bwMode="auto">
          <a:xfrm>
            <a:off x="7010400" y="4343400"/>
            <a:ext cx="303213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Oval 14"/>
          <p:cNvSpPr>
            <a:spLocks noChangeArrowheads="1"/>
          </p:cNvSpPr>
          <p:nvPr/>
        </p:nvSpPr>
        <p:spPr bwMode="auto">
          <a:xfrm>
            <a:off x="6096000" y="2743200"/>
            <a:ext cx="303213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Oval 23"/>
          <p:cNvSpPr>
            <a:spLocks noChangeArrowheads="1"/>
          </p:cNvSpPr>
          <p:nvPr/>
        </p:nvSpPr>
        <p:spPr bwMode="auto">
          <a:xfrm>
            <a:off x="5334000" y="3581400"/>
            <a:ext cx="303213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Oval 29"/>
          <p:cNvSpPr>
            <a:spLocks noChangeArrowheads="1"/>
          </p:cNvSpPr>
          <p:nvPr/>
        </p:nvSpPr>
        <p:spPr bwMode="auto">
          <a:xfrm>
            <a:off x="7620000" y="3581400"/>
            <a:ext cx="303213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Oval 35"/>
          <p:cNvSpPr>
            <a:spLocks noChangeArrowheads="1"/>
          </p:cNvSpPr>
          <p:nvPr/>
        </p:nvSpPr>
        <p:spPr bwMode="auto">
          <a:xfrm>
            <a:off x="5554663" y="5786438"/>
            <a:ext cx="303212" cy="361950"/>
          </a:xfrm>
          <a:prstGeom prst="ellipse">
            <a:avLst/>
          </a:prstGeom>
          <a:solidFill>
            <a:srgbClr val="9966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Oval 36"/>
          <p:cNvSpPr>
            <a:spLocks noChangeArrowheads="1"/>
          </p:cNvSpPr>
          <p:nvPr/>
        </p:nvSpPr>
        <p:spPr bwMode="auto">
          <a:xfrm>
            <a:off x="7802563" y="5772150"/>
            <a:ext cx="303212" cy="361950"/>
          </a:xfrm>
          <a:prstGeom prst="ellipse">
            <a:avLst/>
          </a:prstGeom>
          <a:solidFill>
            <a:srgbClr val="9966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39"/>
          <p:cNvSpPr>
            <a:spLocks noChangeShapeType="1"/>
          </p:cNvSpPr>
          <p:nvPr/>
        </p:nvSpPr>
        <p:spPr bwMode="auto">
          <a:xfrm flipH="1">
            <a:off x="5715000" y="4648200"/>
            <a:ext cx="457200" cy="1143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40"/>
          <p:cNvSpPr>
            <a:spLocks noChangeShapeType="1"/>
          </p:cNvSpPr>
          <p:nvPr/>
        </p:nvSpPr>
        <p:spPr bwMode="auto">
          <a:xfrm flipH="1">
            <a:off x="5800725" y="4648200"/>
            <a:ext cx="1285875" cy="11826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41"/>
          <p:cNvSpPr>
            <a:spLocks noChangeShapeType="1"/>
          </p:cNvSpPr>
          <p:nvPr/>
        </p:nvSpPr>
        <p:spPr bwMode="auto">
          <a:xfrm>
            <a:off x="7239000" y="4648200"/>
            <a:ext cx="685800" cy="1143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Line 42"/>
          <p:cNvSpPr>
            <a:spLocks noChangeShapeType="1"/>
          </p:cNvSpPr>
          <p:nvPr/>
        </p:nvSpPr>
        <p:spPr bwMode="auto">
          <a:xfrm>
            <a:off x="6324600" y="4648200"/>
            <a:ext cx="1501775" cy="1206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Text Box 43"/>
          <p:cNvSpPr txBox="1">
            <a:spLocks noChangeArrowheads="1"/>
          </p:cNvSpPr>
          <p:nvPr/>
        </p:nvSpPr>
        <p:spPr bwMode="auto">
          <a:xfrm>
            <a:off x="6259513" y="5329238"/>
            <a:ext cx="793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4800" b="0">
                <a:latin typeface="Times New Roman" charset="0"/>
              </a:rPr>
              <a:t>…</a:t>
            </a:r>
          </a:p>
        </p:txBody>
      </p:sp>
      <p:sp>
        <p:nvSpPr>
          <p:cNvPr id="32783" name="Oval 8"/>
          <p:cNvSpPr>
            <a:spLocks noChangeArrowheads="1"/>
          </p:cNvSpPr>
          <p:nvPr/>
        </p:nvSpPr>
        <p:spPr bwMode="auto">
          <a:xfrm>
            <a:off x="7010400" y="2743200"/>
            <a:ext cx="303213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Oval 29"/>
          <p:cNvSpPr>
            <a:spLocks noChangeArrowheads="1"/>
          </p:cNvSpPr>
          <p:nvPr/>
        </p:nvSpPr>
        <p:spPr bwMode="auto">
          <a:xfrm>
            <a:off x="6096000" y="4343400"/>
            <a:ext cx="303213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2785" name="Straight Connector 49"/>
          <p:cNvCxnSpPr>
            <a:cxnSpLocks noChangeShapeType="1"/>
            <a:stCxn id="32784" idx="6"/>
            <a:endCxn id="32772" idx="2"/>
          </p:cNvCxnSpPr>
          <p:nvPr/>
        </p:nvCxnSpPr>
        <p:spPr bwMode="auto">
          <a:xfrm>
            <a:off x="6399213" y="4524375"/>
            <a:ext cx="611187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6" name="Straight Connector 53"/>
          <p:cNvCxnSpPr>
            <a:cxnSpLocks noChangeShapeType="1"/>
            <a:stCxn id="32774" idx="5"/>
            <a:endCxn id="32784" idx="1"/>
          </p:cNvCxnSpPr>
          <p:nvPr/>
        </p:nvCxnSpPr>
        <p:spPr bwMode="auto">
          <a:xfrm rot="16200000" flipH="1">
            <a:off x="5614194" y="3869532"/>
            <a:ext cx="504825" cy="547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7" name="Straight Connector 56"/>
          <p:cNvCxnSpPr>
            <a:cxnSpLocks noChangeShapeType="1"/>
            <a:stCxn id="32773" idx="3"/>
            <a:endCxn id="32774" idx="7"/>
          </p:cNvCxnSpPr>
          <p:nvPr/>
        </p:nvCxnSpPr>
        <p:spPr bwMode="auto">
          <a:xfrm rot="5400000">
            <a:off x="5576094" y="3069432"/>
            <a:ext cx="581025" cy="547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8" name="Straight Connector 59"/>
          <p:cNvCxnSpPr>
            <a:cxnSpLocks noChangeShapeType="1"/>
            <a:stCxn id="32783" idx="2"/>
            <a:endCxn id="32773" idx="6"/>
          </p:cNvCxnSpPr>
          <p:nvPr/>
        </p:nvCxnSpPr>
        <p:spPr bwMode="auto">
          <a:xfrm rot="10800000">
            <a:off x="6399213" y="2924175"/>
            <a:ext cx="611187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9" name="Straight Connector 62"/>
          <p:cNvCxnSpPr>
            <a:cxnSpLocks noChangeShapeType="1"/>
            <a:stCxn id="32775" idx="1"/>
            <a:endCxn id="32783" idx="5"/>
          </p:cNvCxnSpPr>
          <p:nvPr/>
        </p:nvCxnSpPr>
        <p:spPr bwMode="auto">
          <a:xfrm rot="16200000" flipV="1">
            <a:off x="7176294" y="3145632"/>
            <a:ext cx="581025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0" name="Straight Connector 66"/>
          <p:cNvCxnSpPr>
            <a:cxnSpLocks noChangeShapeType="1"/>
            <a:stCxn id="32775" idx="3"/>
            <a:endCxn id="32772" idx="7"/>
          </p:cNvCxnSpPr>
          <p:nvPr/>
        </p:nvCxnSpPr>
        <p:spPr bwMode="auto">
          <a:xfrm rot="5400000">
            <a:off x="7214394" y="3945732"/>
            <a:ext cx="504825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91" name="Oval 35"/>
          <p:cNvSpPr>
            <a:spLocks noChangeArrowheads="1"/>
          </p:cNvSpPr>
          <p:nvPr/>
        </p:nvSpPr>
        <p:spPr bwMode="auto">
          <a:xfrm>
            <a:off x="5448300" y="1462088"/>
            <a:ext cx="303213" cy="361950"/>
          </a:xfrm>
          <a:prstGeom prst="ellipse">
            <a:avLst/>
          </a:prstGeom>
          <a:solidFill>
            <a:srgbClr val="9966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2" name="Oval 36"/>
          <p:cNvSpPr>
            <a:spLocks noChangeArrowheads="1"/>
          </p:cNvSpPr>
          <p:nvPr/>
        </p:nvSpPr>
        <p:spPr bwMode="auto">
          <a:xfrm>
            <a:off x="7696200" y="1447800"/>
            <a:ext cx="303213" cy="361950"/>
          </a:xfrm>
          <a:prstGeom prst="ellipse">
            <a:avLst/>
          </a:prstGeom>
          <a:solidFill>
            <a:srgbClr val="9966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Line 39"/>
          <p:cNvSpPr>
            <a:spLocks noChangeShapeType="1"/>
          </p:cNvSpPr>
          <p:nvPr/>
        </p:nvSpPr>
        <p:spPr bwMode="auto">
          <a:xfrm flipH="1" flipV="1">
            <a:off x="5715000" y="1752600"/>
            <a:ext cx="1371600" cy="1066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4" name="Line 40"/>
          <p:cNvSpPr>
            <a:spLocks noChangeShapeType="1"/>
          </p:cNvSpPr>
          <p:nvPr/>
        </p:nvSpPr>
        <p:spPr bwMode="auto">
          <a:xfrm flipH="1" flipV="1">
            <a:off x="5638800" y="1828800"/>
            <a:ext cx="533400" cy="914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5" name="Line 41"/>
          <p:cNvSpPr>
            <a:spLocks noChangeShapeType="1"/>
          </p:cNvSpPr>
          <p:nvPr/>
        </p:nvSpPr>
        <p:spPr bwMode="auto">
          <a:xfrm flipV="1">
            <a:off x="7239000" y="1752600"/>
            <a:ext cx="533400" cy="990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Line 42"/>
          <p:cNvSpPr>
            <a:spLocks noChangeShapeType="1"/>
          </p:cNvSpPr>
          <p:nvPr/>
        </p:nvSpPr>
        <p:spPr bwMode="auto">
          <a:xfrm flipV="1">
            <a:off x="6324600" y="1676400"/>
            <a:ext cx="1371600" cy="1143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7" name="Text Box 43"/>
          <p:cNvSpPr txBox="1">
            <a:spLocks noChangeArrowheads="1"/>
          </p:cNvSpPr>
          <p:nvPr/>
        </p:nvSpPr>
        <p:spPr bwMode="auto">
          <a:xfrm>
            <a:off x="6153150" y="1004888"/>
            <a:ext cx="793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4800" b="0">
                <a:latin typeface="Times New Roman" charset="0"/>
              </a:rPr>
              <a:t>…</a:t>
            </a:r>
          </a:p>
        </p:txBody>
      </p:sp>
      <p:sp>
        <p:nvSpPr>
          <p:cNvPr id="77" name="Text Box 43"/>
          <p:cNvSpPr txBox="1">
            <a:spLocks noChangeArrowheads="1"/>
          </p:cNvSpPr>
          <p:nvPr/>
        </p:nvSpPr>
        <p:spPr bwMode="auto">
          <a:xfrm>
            <a:off x="4267200" y="3429000"/>
            <a:ext cx="92333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vert270" wrap="none">
            <a:spAutoFit/>
          </a:bodyPr>
          <a:lstStyle/>
          <a:p>
            <a:pPr eaLnBrk="0" hangingPunct="0">
              <a:defRPr/>
            </a:pPr>
            <a:r>
              <a:rPr lang="en-US" sz="4800" b="0" dirty="0">
                <a:latin typeface="Times New Roman" charset="0"/>
                <a:ea typeface="+mn-ea"/>
                <a:cs typeface="+mn-cs"/>
              </a:rPr>
              <a:t>…</a:t>
            </a:r>
          </a:p>
        </p:txBody>
      </p:sp>
      <p:sp>
        <p:nvSpPr>
          <p:cNvPr id="78" name="Text Box 43"/>
          <p:cNvSpPr txBox="1">
            <a:spLocks noChangeArrowheads="1"/>
          </p:cNvSpPr>
          <p:nvPr/>
        </p:nvSpPr>
        <p:spPr bwMode="auto">
          <a:xfrm>
            <a:off x="7620000" y="3429000"/>
            <a:ext cx="92333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vert270" wrap="none">
            <a:spAutoFit/>
          </a:bodyPr>
          <a:lstStyle/>
          <a:p>
            <a:pPr eaLnBrk="0" hangingPunct="0">
              <a:defRPr/>
            </a:pPr>
            <a:r>
              <a:rPr lang="en-US" sz="4800" b="0" dirty="0">
                <a:latin typeface="Times New Roman" charset="0"/>
                <a:ea typeface="+mn-ea"/>
                <a:cs typeface="+mn-cs"/>
              </a:rPr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8C43259-A6D4-584E-B37C-444D1EE4B7D2}" type="slidenum">
              <a:rPr lang="en-US" sz="1400" b="0">
                <a:latin typeface="Times New Roman" charset="0"/>
              </a:rPr>
              <a:pPr eaLnBrk="1" hangingPunct="1"/>
              <a:t>11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omic Sans MS" charset="0"/>
                <a:ea typeface="ＭＳ Ｐゴシック" charset="0"/>
                <a:cs typeface="ＭＳ Ｐゴシック" charset="0"/>
              </a:rPr>
              <a:t>Backbone Networks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2593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>
                <a:latin typeface="Comic Sans MS" charset="0"/>
                <a:cs typeface="Arial" charset="0"/>
              </a:rPr>
              <a:t>Backbone networks</a:t>
            </a:r>
          </a:p>
          <a:p>
            <a:pPr lvl="1">
              <a:lnSpc>
                <a:spcPct val="90000"/>
              </a:lnSpc>
            </a:pPr>
            <a:r>
              <a:rPr lang="en-US" sz="2800">
                <a:latin typeface="Comic Sans MS" charset="0"/>
                <a:ea typeface="Arial" charset="0"/>
                <a:cs typeface="Arial" charset="0"/>
              </a:rPr>
              <a:t>Multiple Points-of-Presence (PoPs)</a:t>
            </a:r>
          </a:p>
          <a:p>
            <a:pPr lvl="1">
              <a:lnSpc>
                <a:spcPct val="90000"/>
              </a:lnSpc>
            </a:pPr>
            <a:r>
              <a:rPr lang="en-US" sz="2800">
                <a:latin typeface="Comic Sans MS" charset="0"/>
                <a:ea typeface="Arial" charset="0"/>
                <a:cs typeface="Arial" charset="0"/>
              </a:rPr>
              <a:t>Lots of communication between PoPs</a:t>
            </a:r>
          </a:p>
          <a:p>
            <a:pPr lvl="1">
              <a:lnSpc>
                <a:spcPct val="90000"/>
              </a:lnSpc>
            </a:pPr>
            <a:r>
              <a:rPr lang="en-US" sz="2800">
                <a:latin typeface="Comic Sans MS" charset="0"/>
                <a:ea typeface="Arial" charset="0"/>
                <a:cs typeface="Arial" charset="0"/>
              </a:rPr>
              <a:t>Accommodate traffic demands and limit delay</a:t>
            </a:r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2660650" y="3694113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4064000" y="3683000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5448300" y="3662363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5957888" y="3082925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5408613" y="4575175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5416550" y="5534025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Oval 10"/>
          <p:cNvSpPr>
            <a:spLocks noChangeArrowheads="1"/>
          </p:cNvSpPr>
          <p:nvPr/>
        </p:nvSpPr>
        <p:spPr bwMode="auto">
          <a:xfrm>
            <a:off x="5772150" y="6173788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Oval 11"/>
          <p:cNvSpPr>
            <a:spLocks noChangeArrowheads="1"/>
          </p:cNvSpPr>
          <p:nvPr/>
        </p:nvSpPr>
        <p:spPr bwMode="auto">
          <a:xfrm>
            <a:off x="4114800" y="5521325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Oval 12"/>
          <p:cNvSpPr>
            <a:spLocks noChangeArrowheads="1"/>
          </p:cNvSpPr>
          <p:nvPr/>
        </p:nvSpPr>
        <p:spPr bwMode="auto">
          <a:xfrm>
            <a:off x="4075113" y="4606925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Oval 13"/>
          <p:cNvSpPr>
            <a:spLocks noChangeArrowheads="1"/>
          </p:cNvSpPr>
          <p:nvPr/>
        </p:nvSpPr>
        <p:spPr bwMode="auto">
          <a:xfrm>
            <a:off x="2640013" y="4625975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Oval 14"/>
          <p:cNvSpPr>
            <a:spLocks noChangeArrowheads="1"/>
          </p:cNvSpPr>
          <p:nvPr/>
        </p:nvSpPr>
        <p:spPr bwMode="auto">
          <a:xfrm>
            <a:off x="2659063" y="5538788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 flipH="1" flipV="1">
            <a:off x="2949575" y="3852863"/>
            <a:ext cx="1116013" cy="111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 flipH="1" flipV="1">
            <a:off x="2909888" y="4775200"/>
            <a:ext cx="1154112" cy="111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 flipH="1" flipV="1">
            <a:off x="2936875" y="5724525"/>
            <a:ext cx="1154113" cy="111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 flipH="1" flipV="1">
            <a:off x="4397375" y="5722938"/>
            <a:ext cx="1049338" cy="206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 flipH="1">
            <a:off x="4356100" y="4781550"/>
            <a:ext cx="1058863" cy="79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 flipH="1">
            <a:off x="4384675" y="3844925"/>
            <a:ext cx="1058863" cy="79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 flipH="1" flipV="1">
            <a:off x="4198938" y="4054475"/>
            <a:ext cx="20637" cy="5302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 flipH="1" flipV="1">
            <a:off x="2782888" y="4043363"/>
            <a:ext cx="11112" cy="58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flipH="1" flipV="1">
            <a:off x="2781300" y="4956175"/>
            <a:ext cx="11113" cy="58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 flipH="1" flipV="1">
            <a:off x="4233863" y="4954588"/>
            <a:ext cx="11112" cy="58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 flipH="1" flipV="1">
            <a:off x="5561013" y="3998913"/>
            <a:ext cx="11112" cy="58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 flipH="1" flipV="1">
            <a:off x="5548313" y="4941888"/>
            <a:ext cx="11112" cy="58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 flipH="1" flipV="1">
            <a:off x="5643563" y="5884863"/>
            <a:ext cx="260350" cy="3079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 flipH="1">
            <a:off x="5719763" y="3351213"/>
            <a:ext cx="250825" cy="3476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 flipH="1" flipV="1">
            <a:off x="4325938" y="3959225"/>
            <a:ext cx="1135062" cy="6969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07DE097-E817-BB42-B17C-E03091E0CF12}" type="slidenum">
              <a:rPr lang="en-US" sz="1400" b="0">
                <a:latin typeface="Times New Roman" charset="0"/>
              </a:rPr>
              <a:pPr eaLnBrk="1" hangingPunct="1"/>
              <a:t>12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omic Sans MS" charset="0"/>
                <a:ea typeface="ＭＳ Ｐゴシック" charset="0"/>
                <a:cs typeface="ＭＳ Ｐゴシック" charset="0"/>
              </a:rPr>
              <a:t>Abilene Internet2 Backbone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047750"/>
            <a:ext cx="9047162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1F2C0AD-7262-4A4B-AC61-CA12CF0DEFC8}" type="slidenum">
              <a:rPr lang="en-US" sz="1400" b="0">
                <a:latin typeface="Times New Roman" charset="0"/>
              </a:rPr>
              <a:pPr eaLnBrk="1" hangingPunct="1"/>
              <a:t>13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omic Sans MS" charset="0"/>
                <a:ea typeface="ＭＳ Ｐゴシック" charset="0"/>
                <a:cs typeface="ＭＳ Ｐゴシック" charset="0"/>
              </a:rPr>
              <a:t>Where to Locate Nodes and Links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>
                <a:latin typeface="Comic Sans MS" charset="0"/>
                <a:cs typeface="Arial" charset="0"/>
              </a:rPr>
              <a:t>Placing Points-of-Presence (PoPs)</a:t>
            </a:r>
          </a:p>
          <a:p>
            <a:pPr lvl="1"/>
            <a:r>
              <a:rPr lang="en-US" sz="2800">
                <a:latin typeface="Comic Sans MS" charset="0"/>
                <a:ea typeface="Arial" charset="0"/>
                <a:cs typeface="Arial" charset="0"/>
              </a:rPr>
              <a:t>Large population of potential customers</a:t>
            </a:r>
          </a:p>
          <a:p>
            <a:pPr lvl="1"/>
            <a:r>
              <a:rPr lang="en-US" sz="2800">
                <a:latin typeface="Comic Sans MS" charset="0"/>
                <a:ea typeface="Arial" charset="0"/>
                <a:cs typeface="Arial" charset="0"/>
              </a:rPr>
              <a:t>Other providers or exchange points</a:t>
            </a:r>
          </a:p>
          <a:p>
            <a:pPr lvl="1"/>
            <a:r>
              <a:rPr lang="en-US" sz="2800">
                <a:latin typeface="Comic Sans MS" charset="0"/>
                <a:ea typeface="Arial" charset="0"/>
                <a:cs typeface="Arial" charset="0"/>
              </a:rPr>
              <a:t>Cost and availability of real-estate</a:t>
            </a:r>
          </a:p>
          <a:p>
            <a:pPr lvl="1"/>
            <a:r>
              <a:rPr lang="en-US" sz="2800">
                <a:latin typeface="Comic Sans MS" charset="0"/>
                <a:ea typeface="Arial" charset="0"/>
                <a:cs typeface="Arial" charset="0"/>
              </a:rPr>
              <a:t>Mostly in major metropolitan areas</a:t>
            </a:r>
          </a:p>
          <a:p>
            <a:r>
              <a:rPr lang="en-US" sz="3200">
                <a:latin typeface="Comic Sans MS" charset="0"/>
                <a:cs typeface="Arial" charset="0"/>
              </a:rPr>
              <a:t>Placing links between PoPs</a:t>
            </a:r>
          </a:p>
          <a:p>
            <a:pPr lvl="1"/>
            <a:r>
              <a:rPr lang="en-US" sz="2800">
                <a:latin typeface="Comic Sans MS" charset="0"/>
                <a:ea typeface="Arial" charset="0"/>
                <a:cs typeface="Arial" charset="0"/>
              </a:rPr>
              <a:t>Already fiber in the ground</a:t>
            </a:r>
          </a:p>
          <a:p>
            <a:pPr lvl="1"/>
            <a:r>
              <a:rPr lang="en-US" sz="2800">
                <a:latin typeface="Comic Sans MS" charset="0"/>
                <a:ea typeface="Arial" charset="0"/>
                <a:cs typeface="Arial" charset="0"/>
              </a:rPr>
              <a:t>Needed to limit propagation delay</a:t>
            </a:r>
          </a:p>
          <a:p>
            <a:pPr lvl="1"/>
            <a:r>
              <a:rPr lang="en-US" sz="2800">
                <a:latin typeface="Comic Sans MS" charset="0"/>
                <a:ea typeface="Arial" charset="0"/>
                <a:cs typeface="Arial" charset="0"/>
              </a:rPr>
              <a:t>Needed to handle the traffic load</a:t>
            </a:r>
          </a:p>
          <a:p>
            <a:pPr lvl="1"/>
            <a:endParaRPr lang="en-US" sz="2800">
              <a:latin typeface="Comic Sans MS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452563"/>
            <a:ext cx="8385175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260648"/>
            <a:ext cx="7772400" cy="936104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+mn-lt"/>
              </a:rPr>
              <a:t>Tier-1 ISP: e.g</a:t>
            </a:r>
            <a:r>
              <a:rPr lang="en-US" sz="3200" dirty="0" smtClean="0">
                <a:latin typeface="+mn-lt"/>
              </a:rPr>
              <a:t>. </a:t>
            </a:r>
            <a:r>
              <a:rPr lang="en-US" sz="3200" dirty="0">
                <a:latin typeface="+mn-lt"/>
              </a:rPr>
              <a:t>Sprint</a:t>
            </a:r>
          </a:p>
        </p:txBody>
      </p:sp>
      <p:sp>
        <p:nvSpPr>
          <p:cNvPr id="8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7D911-6217-9740-8819-B826455A3B23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7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452563"/>
            <a:ext cx="8385175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260648"/>
            <a:ext cx="7772400" cy="99665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+mn-lt"/>
              </a:rPr>
              <a:t>POP: Point of Presence</a:t>
            </a:r>
            <a:endParaRPr lang="en-US" sz="3200" dirty="0">
              <a:latin typeface="+mn-lt"/>
            </a:endParaRPr>
          </a:p>
        </p:txBody>
      </p:sp>
      <p:grpSp>
        <p:nvGrpSpPr>
          <p:cNvPr id="2" name="Group 187"/>
          <p:cNvGrpSpPr>
            <a:grpSpLocks/>
          </p:cNvGrpSpPr>
          <p:nvPr/>
        </p:nvGrpSpPr>
        <p:grpSpPr bwMode="auto">
          <a:xfrm>
            <a:off x="1371600" y="1662113"/>
            <a:ext cx="3179763" cy="3081337"/>
            <a:chOff x="864" y="1047"/>
            <a:chExt cx="2003" cy="1941"/>
          </a:xfrm>
        </p:grpSpPr>
        <p:sp>
          <p:nvSpPr>
            <p:cNvPr id="37894" name="Rectangle 202"/>
            <p:cNvSpPr>
              <a:spLocks noChangeArrowheads="1"/>
            </p:cNvSpPr>
            <p:nvPr/>
          </p:nvSpPr>
          <p:spPr bwMode="auto">
            <a:xfrm>
              <a:off x="1307" y="1103"/>
              <a:ext cx="1560" cy="1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37895" name="Line 205"/>
            <p:cNvSpPr>
              <a:spLocks noChangeShapeType="1"/>
            </p:cNvSpPr>
            <p:nvPr/>
          </p:nvSpPr>
          <p:spPr bwMode="auto">
            <a:xfrm flipH="1">
              <a:off x="1408" y="1945"/>
              <a:ext cx="2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6" name="Line 206"/>
            <p:cNvSpPr>
              <a:spLocks noChangeShapeType="1"/>
            </p:cNvSpPr>
            <p:nvPr/>
          </p:nvSpPr>
          <p:spPr bwMode="auto">
            <a:xfrm flipH="1">
              <a:off x="1408" y="2028"/>
              <a:ext cx="2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Text Box 207"/>
            <p:cNvSpPr txBox="1">
              <a:spLocks noChangeArrowheads="1"/>
            </p:cNvSpPr>
            <p:nvPr/>
          </p:nvSpPr>
          <p:spPr bwMode="auto">
            <a:xfrm flipH="1">
              <a:off x="1336" y="1789"/>
              <a:ext cx="22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latin typeface="Times New Roman" charset="0"/>
                </a:rPr>
                <a:t>…</a:t>
              </a:r>
            </a:p>
          </p:txBody>
        </p:sp>
        <p:grpSp>
          <p:nvGrpSpPr>
            <p:cNvPr id="37898" name="Group 208"/>
            <p:cNvGrpSpPr>
              <a:grpSpLocks/>
            </p:cNvGrpSpPr>
            <p:nvPr/>
          </p:nvGrpSpPr>
          <p:grpSpPr bwMode="auto">
            <a:xfrm flipH="1">
              <a:off x="1617" y="2063"/>
              <a:ext cx="775" cy="284"/>
              <a:chOff x="2927" y="2500"/>
              <a:chExt cx="949" cy="332"/>
            </a:xfrm>
          </p:grpSpPr>
          <p:sp>
            <p:nvSpPr>
              <p:cNvPr id="37970" name="Line 209"/>
              <p:cNvSpPr>
                <a:spLocks noChangeShapeType="1"/>
              </p:cNvSpPr>
              <p:nvPr/>
            </p:nvSpPr>
            <p:spPr bwMode="auto">
              <a:xfrm flipH="1">
                <a:off x="2927" y="2515"/>
                <a:ext cx="236" cy="3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1" name="Line 210"/>
              <p:cNvSpPr>
                <a:spLocks noChangeShapeType="1"/>
              </p:cNvSpPr>
              <p:nvPr/>
            </p:nvSpPr>
            <p:spPr bwMode="auto">
              <a:xfrm>
                <a:off x="3209" y="2500"/>
                <a:ext cx="201" cy="3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2" name="Line 211"/>
              <p:cNvSpPr>
                <a:spLocks noChangeShapeType="1"/>
              </p:cNvSpPr>
              <p:nvPr/>
            </p:nvSpPr>
            <p:spPr bwMode="auto">
              <a:xfrm>
                <a:off x="3315" y="2500"/>
                <a:ext cx="561" cy="3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899" name="Line 212"/>
            <p:cNvSpPr>
              <a:spLocks noChangeShapeType="1"/>
            </p:cNvSpPr>
            <p:nvPr/>
          </p:nvSpPr>
          <p:spPr bwMode="auto">
            <a:xfrm flipH="1" flipV="1">
              <a:off x="1819" y="1533"/>
              <a:ext cx="0" cy="3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Line 213"/>
            <p:cNvSpPr>
              <a:spLocks noChangeShapeType="1"/>
            </p:cNvSpPr>
            <p:nvPr/>
          </p:nvSpPr>
          <p:spPr bwMode="auto">
            <a:xfrm flipH="1">
              <a:off x="1587" y="2081"/>
              <a:ext cx="193" cy="2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Line 214"/>
            <p:cNvSpPr>
              <a:spLocks noChangeShapeType="1"/>
            </p:cNvSpPr>
            <p:nvPr/>
          </p:nvSpPr>
          <p:spPr bwMode="auto">
            <a:xfrm>
              <a:off x="1818" y="2068"/>
              <a:ext cx="164" cy="2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Line 215"/>
            <p:cNvSpPr>
              <a:spLocks noChangeShapeType="1"/>
            </p:cNvSpPr>
            <p:nvPr/>
          </p:nvSpPr>
          <p:spPr bwMode="auto">
            <a:xfrm>
              <a:off x="1904" y="2068"/>
              <a:ext cx="459" cy="2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Text Box 272"/>
            <p:cNvSpPr txBox="1">
              <a:spLocks noChangeArrowheads="1"/>
            </p:cNvSpPr>
            <p:nvPr/>
          </p:nvSpPr>
          <p:spPr bwMode="auto">
            <a:xfrm>
              <a:off x="1583" y="2691"/>
              <a:ext cx="11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latin typeface="Arial" charset="0"/>
                </a:rPr>
                <a:t>to/from customers</a:t>
              </a:r>
            </a:p>
          </p:txBody>
        </p:sp>
        <p:sp>
          <p:nvSpPr>
            <p:cNvPr id="37904" name="Text Box 273"/>
            <p:cNvSpPr txBox="1">
              <a:spLocks noChangeArrowheads="1"/>
            </p:cNvSpPr>
            <p:nvPr/>
          </p:nvSpPr>
          <p:spPr bwMode="auto">
            <a:xfrm>
              <a:off x="2262" y="1699"/>
              <a:ext cx="5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latin typeface="Arial" charset="0"/>
                </a:rPr>
                <a:t>peering</a:t>
              </a:r>
            </a:p>
          </p:txBody>
        </p:sp>
        <p:sp>
          <p:nvSpPr>
            <p:cNvPr id="37905" name="Text Box 274"/>
            <p:cNvSpPr txBox="1">
              <a:spLocks noChangeArrowheads="1"/>
            </p:cNvSpPr>
            <p:nvPr/>
          </p:nvSpPr>
          <p:spPr bwMode="auto">
            <a:xfrm>
              <a:off x="1636" y="1367"/>
              <a:ext cx="11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latin typeface="Arial" charset="0"/>
                </a:rPr>
                <a:t> to/from backbone</a:t>
              </a:r>
            </a:p>
          </p:txBody>
        </p:sp>
        <p:sp>
          <p:nvSpPr>
            <p:cNvPr id="37906" name="Rectangle 275"/>
            <p:cNvSpPr>
              <a:spLocks noChangeArrowheads="1"/>
            </p:cNvSpPr>
            <p:nvPr/>
          </p:nvSpPr>
          <p:spPr bwMode="auto">
            <a:xfrm>
              <a:off x="1355" y="1139"/>
              <a:ext cx="1447" cy="177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PT">
                <a:latin typeface="Times New Roman" charset="0"/>
              </a:endParaRPr>
            </a:p>
          </p:txBody>
        </p:sp>
        <p:sp>
          <p:nvSpPr>
            <p:cNvPr id="37907" name="Line 290"/>
            <p:cNvSpPr>
              <a:spLocks noChangeShapeType="1"/>
            </p:cNvSpPr>
            <p:nvPr/>
          </p:nvSpPr>
          <p:spPr bwMode="auto">
            <a:xfrm flipH="1" flipV="1">
              <a:off x="2226" y="1559"/>
              <a:ext cx="0" cy="3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Line 292"/>
            <p:cNvSpPr>
              <a:spLocks noChangeShapeType="1"/>
            </p:cNvSpPr>
            <p:nvPr/>
          </p:nvSpPr>
          <p:spPr bwMode="auto">
            <a:xfrm>
              <a:off x="2360" y="1948"/>
              <a:ext cx="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Line 293"/>
            <p:cNvSpPr>
              <a:spLocks noChangeShapeType="1"/>
            </p:cNvSpPr>
            <p:nvPr/>
          </p:nvSpPr>
          <p:spPr bwMode="auto">
            <a:xfrm>
              <a:off x="2360" y="2030"/>
              <a:ext cx="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Text Box 294"/>
            <p:cNvSpPr txBox="1">
              <a:spLocks noChangeArrowheads="1"/>
            </p:cNvSpPr>
            <p:nvPr/>
          </p:nvSpPr>
          <p:spPr bwMode="auto">
            <a:xfrm>
              <a:off x="2410" y="1790"/>
              <a:ext cx="2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latin typeface="Times New Roman" charset="0"/>
                </a:rPr>
                <a:t>…</a:t>
              </a:r>
            </a:p>
          </p:txBody>
        </p:sp>
        <p:grpSp>
          <p:nvGrpSpPr>
            <p:cNvPr id="37911" name="Group 296"/>
            <p:cNvGrpSpPr>
              <a:grpSpLocks/>
            </p:cNvGrpSpPr>
            <p:nvPr/>
          </p:nvGrpSpPr>
          <p:grpSpPr bwMode="auto">
            <a:xfrm>
              <a:off x="2376" y="2519"/>
              <a:ext cx="83" cy="167"/>
              <a:chOff x="4467" y="2745"/>
              <a:chExt cx="96" cy="345"/>
            </a:xfrm>
          </p:grpSpPr>
          <p:sp>
            <p:nvSpPr>
              <p:cNvPr id="37968" name="Line 297"/>
              <p:cNvSpPr>
                <a:spLocks noChangeShapeType="1"/>
              </p:cNvSpPr>
              <p:nvPr/>
            </p:nvSpPr>
            <p:spPr bwMode="auto">
              <a:xfrm rot="16200000" flipH="1">
                <a:off x="4294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9" name="Line 298"/>
              <p:cNvSpPr>
                <a:spLocks noChangeShapeType="1"/>
              </p:cNvSpPr>
              <p:nvPr/>
            </p:nvSpPr>
            <p:spPr bwMode="auto">
              <a:xfrm rot="16200000" flipH="1">
                <a:off x="4390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12" name="Text Box 299"/>
            <p:cNvSpPr txBox="1">
              <a:spLocks noChangeArrowheads="1"/>
            </p:cNvSpPr>
            <p:nvPr/>
          </p:nvSpPr>
          <p:spPr bwMode="auto">
            <a:xfrm rot="16200000" flipH="1">
              <a:off x="2242" y="2497"/>
              <a:ext cx="23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latin typeface="Times New Roman" charset="0"/>
                </a:rPr>
                <a:t>…</a:t>
              </a:r>
            </a:p>
          </p:txBody>
        </p:sp>
        <p:grpSp>
          <p:nvGrpSpPr>
            <p:cNvPr id="37913" name="Group 301"/>
            <p:cNvGrpSpPr>
              <a:grpSpLocks/>
            </p:cNvGrpSpPr>
            <p:nvPr/>
          </p:nvGrpSpPr>
          <p:grpSpPr bwMode="auto">
            <a:xfrm>
              <a:off x="1977" y="2528"/>
              <a:ext cx="84" cy="167"/>
              <a:chOff x="4467" y="2745"/>
              <a:chExt cx="96" cy="345"/>
            </a:xfrm>
          </p:grpSpPr>
          <p:sp>
            <p:nvSpPr>
              <p:cNvPr id="37966" name="Line 302"/>
              <p:cNvSpPr>
                <a:spLocks noChangeShapeType="1"/>
              </p:cNvSpPr>
              <p:nvPr/>
            </p:nvSpPr>
            <p:spPr bwMode="auto">
              <a:xfrm rot="16200000" flipH="1">
                <a:off x="4294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7" name="Line 303"/>
              <p:cNvSpPr>
                <a:spLocks noChangeShapeType="1"/>
              </p:cNvSpPr>
              <p:nvPr/>
            </p:nvSpPr>
            <p:spPr bwMode="auto">
              <a:xfrm rot="16200000" flipH="1">
                <a:off x="4390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14" name="Text Box 304"/>
            <p:cNvSpPr txBox="1">
              <a:spLocks noChangeArrowheads="1"/>
            </p:cNvSpPr>
            <p:nvPr/>
          </p:nvSpPr>
          <p:spPr bwMode="auto">
            <a:xfrm rot="16200000" flipH="1">
              <a:off x="1837" y="2491"/>
              <a:ext cx="2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latin typeface="Times New Roman" charset="0"/>
                </a:rPr>
                <a:t>…</a:t>
              </a:r>
            </a:p>
          </p:txBody>
        </p:sp>
        <p:grpSp>
          <p:nvGrpSpPr>
            <p:cNvPr id="37915" name="Group 306"/>
            <p:cNvGrpSpPr>
              <a:grpSpLocks/>
            </p:cNvGrpSpPr>
            <p:nvPr/>
          </p:nvGrpSpPr>
          <p:grpSpPr bwMode="auto">
            <a:xfrm>
              <a:off x="1545" y="2526"/>
              <a:ext cx="92" cy="167"/>
              <a:chOff x="4467" y="2745"/>
              <a:chExt cx="96" cy="345"/>
            </a:xfrm>
          </p:grpSpPr>
          <p:sp>
            <p:nvSpPr>
              <p:cNvPr id="37964" name="Line 307"/>
              <p:cNvSpPr>
                <a:spLocks noChangeShapeType="1"/>
              </p:cNvSpPr>
              <p:nvPr/>
            </p:nvSpPr>
            <p:spPr bwMode="auto">
              <a:xfrm rot="16200000" flipH="1">
                <a:off x="4294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5" name="Line 308"/>
              <p:cNvSpPr>
                <a:spLocks noChangeShapeType="1"/>
              </p:cNvSpPr>
              <p:nvPr/>
            </p:nvSpPr>
            <p:spPr bwMode="auto">
              <a:xfrm rot="16200000" flipH="1">
                <a:off x="4390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16" name="Text Box 309"/>
            <p:cNvSpPr txBox="1">
              <a:spLocks noChangeArrowheads="1"/>
            </p:cNvSpPr>
            <p:nvPr/>
          </p:nvSpPr>
          <p:spPr bwMode="auto">
            <a:xfrm rot="16200000" flipH="1">
              <a:off x="1407" y="2492"/>
              <a:ext cx="2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>
                  <a:latin typeface="Times New Roman" charset="0"/>
                </a:rPr>
                <a:t>…</a:t>
              </a:r>
            </a:p>
          </p:txBody>
        </p:sp>
        <p:sp>
          <p:nvSpPr>
            <p:cNvPr id="37917" name="Text Box 310"/>
            <p:cNvSpPr txBox="1">
              <a:spLocks noChangeArrowheads="1"/>
            </p:cNvSpPr>
            <p:nvPr/>
          </p:nvSpPr>
          <p:spPr bwMode="auto">
            <a:xfrm>
              <a:off x="1415" y="1047"/>
              <a:ext cx="128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POP: point-of-presence</a:t>
              </a:r>
            </a:p>
          </p:txBody>
        </p:sp>
        <p:grpSp>
          <p:nvGrpSpPr>
            <p:cNvPr id="37918" name="Group 131"/>
            <p:cNvGrpSpPr>
              <a:grpSpLocks/>
            </p:cNvGrpSpPr>
            <p:nvPr/>
          </p:nvGrpSpPr>
          <p:grpSpPr bwMode="auto">
            <a:xfrm>
              <a:off x="1575" y="1880"/>
              <a:ext cx="415" cy="197"/>
              <a:chOff x="2356" y="1300"/>
              <a:chExt cx="555" cy="194"/>
            </a:xfrm>
          </p:grpSpPr>
          <p:sp>
            <p:nvSpPr>
              <p:cNvPr id="3795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795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795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grpSp>
            <p:nvGrpSpPr>
              <p:cNvPr id="37959" name="Group 135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7962" name="Freeform 13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63" name="Freeform 13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960" name="Line 138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1" name="Line 139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19" name="Group 140"/>
            <p:cNvGrpSpPr>
              <a:grpSpLocks/>
            </p:cNvGrpSpPr>
            <p:nvPr/>
          </p:nvGrpSpPr>
          <p:grpSpPr bwMode="auto">
            <a:xfrm>
              <a:off x="2038" y="1886"/>
              <a:ext cx="413" cy="199"/>
              <a:chOff x="2356" y="1300"/>
              <a:chExt cx="555" cy="194"/>
            </a:xfrm>
          </p:grpSpPr>
          <p:sp>
            <p:nvSpPr>
              <p:cNvPr id="3794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794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795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grpSp>
            <p:nvGrpSpPr>
              <p:cNvPr id="37951" name="Group 144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7954" name="Freeform 14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55" name="Freeform 14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952" name="Line 147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3" name="Line 148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20" name="Group 149"/>
            <p:cNvGrpSpPr>
              <a:grpSpLocks/>
            </p:cNvGrpSpPr>
            <p:nvPr/>
          </p:nvGrpSpPr>
          <p:grpSpPr bwMode="auto">
            <a:xfrm>
              <a:off x="1425" y="2322"/>
              <a:ext cx="343" cy="204"/>
              <a:chOff x="2356" y="1300"/>
              <a:chExt cx="555" cy="194"/>
            </a:xfrm>
          </p:grpSpPr>
          <p:sp>
            <p:nvSpPr>
              <p:cNvPr id="3794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794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794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grpSp>
            <p:nvGrpSpPr>
              <p:cNvPr id="37943" name="Group 153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7946" name="Freeform 15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47" name="Freeform 15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944" name="Line 156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5" name="Line 157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21" name="Group 167"/>
            <p:cNvGrpSpPr>
              <a:grpSpLocks/>
            </p:cNvGrpSpPr>
            <p:nvPr/>
          </p:nvGrpSpPr>
          <p:grpSpPr bwMode="auto">
            <a:xfrm>
              <a:off x="2242" y="2332"/>
              <a:ext cx="343" cy="204"/>
              <a:chOff x="2356" y="1300"/>
              <a:chExt cx="555" cy="194"/>
            </a:xfrm>
          </p:grpSpPr>
          <p:sp>
            <p:nvSpPr>
              <p:cNvPr id="3793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793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793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grpSp>
            <p:nvGrpSpPr>
              <p:cNvPr id="37935" name="Group 171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7938" name="Freeform 1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39" name="Freeform 1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936" name="Line 174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7" name="Line 175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22" name="Group 176"/>
            <p:cNvGrpSpPr>
              <a:grpSpLocks/>
            </p:cNvGrpSpPr>
            <p:nvPr/>
          </p:nvGrpSpPr>
          <p:grpSpPr bwMode="auto">
            <a:xfrm>
              <a:off x="1847" y="2327"/>
              <a:ext cx="343" cy="204"/>
              <a:chOff x="2356" y="1300"/>
              <a:chExt cx="555" cy="194"/>
            </a:xfrm>
          </p:grpSpPr>
          <p:sp>
            <p:nvSpPr>
              <p:cNvPr id="3792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792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792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grpSp>
            <p:nvGrpSpPr>
              <p:cNvPr id="37927" name="Group 180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7930" name="Freeform 18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31" name="Freeform 18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928" name="Line 183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9" name="Line 184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23" name="Freeform 186"/>
            <p:cNvSpPr>
              <a:spLocks/>
            </p:cNvSpPr>
            <p:nvPr/>
          </p:nvSpPr>
          <p:spPr bwMode="auto">
            <a:xfrm>
              <a:off x="864" y="1087"/>
              <a:ext cx="475" cy="1879"/>
            </a:xfrm>
            <a:custGeom>
              <a:avLst/>
              <a:gdLst>
                <a:gd name="T0" fmla="*/ 0 w 475"/>
                <a:gd name="T1" fmla="*/ 1224 h 1879"/>
                <a:gd name="T2" fmla="*/ 475 w 475"/>
                <a:gd name="T3" fmla="*/ 0 h 1879"/>
                <a:gd name="T4" fmla="*/ 468 w 475"/>
                <a:gd name="T5" fmla="*/ 1879 h 1879"/>
                <a:gd name="T6" fmla="*/ 0 w 475"/>
                <a:gd name="T7" fmla="*/ 1224 h 18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5"/>
                <a:gd name="T13" fmla="*/ 0 h 1879"/>
                <a:gd name="T14" fmla="*/ 475 w 475"/>
                <a:gd name="T15" fmla="*/ 1879 h 18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5" h="1879">
                  <a:moveTo>
                    <a:pt x="0" y="1224"/>
                  </a:moveTo>
                  <a:lnTo>
                    <a:pt x="475" y="0"/>
                  </a:lnTo>
                  <a:lnTo>
                    <a:pt x="468" y="1879"/>
                  </a:lnTo>
                  <a:lnTo>
                    <a:pt x="0" y="1224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7D911-6217-9740-8819-B826455A3B23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F13DE-86D9-5B44-B658-83FF217A106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1560" y="260648"/>
            <a:ext cx="7772400" cy="9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200" smtClean="0">
                <a:latin typeface="+mn-lt"/>
              </a:rPr>
              <a:t>An European Backbone: Géant</a:t>
            </a:r>
            <a:endParaRPr lang="en-GB" sz="3200">
              <a:latin typeface="+mn-lt"/>
            </a:endParaRPr>
          </a:p>
        </p:txBody>
      </p:sp>
      <p:pic>
        <p:nvPicPr>
          <p:cNvPr id="7" name="Picture 6" descr="Geant20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60452"/>
            <a:ext cx="5065438" cy="438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3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F13DE-86D9-5B44-B658-83FF217A106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4" name="Picture 3" descr="backb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6350000" cy="40767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560" y="260648"/>
            <a:ext cx="7772400" cy="9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200" smtClean="0">
                <a:latin typeface="+mn-lt"/>
              </a:rPr>
              <a:t>Connecting Continents</a:t>
            </a:r>
            <a:endParaRPr lang="en-GB" sz="3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7511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F13DE-86D9-5B44-B658-83FF217A106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" name="Picture 2" descr="Infraestrutura_de_comunica_es_nos_EUA_redes_de_fibra_tica_backbone_america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24744"/>
            <a:ext cx="5464435" cy="5517232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560" y="260648"/>
            <a:ext cx="7772400" cy="9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200" dirty="0" smtClean="0">
                <a:latin typeface="+mn-lt"/>
              </a:rPr>
              <a:t>Several Interconnected </a:t>
            </a:r>
            <a:r>
              <a:rPr lang="en-GB" sz="3200" dirty="0"/>
              <a:t>B</a:t>
            </a:r>
            <a:r>
              <a:rPr lang="en-GB" sz="3200" dirty="0" smtClean="0"/>
              <a:t>ackbones</a:t>
            </a:r>
            <a:endParaRPr lang="en-GB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5113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34098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3415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1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access</a:t>
                </a:r>
              </a:p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net</a:t>
                </a:r>
              </a:p>
            </p:txBody>
          </p:sp>
        </p:grpSp>
        <p:grpSp>
          <p:nvGrpSpPr>
            <p:cNvPr id="34099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3414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9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access</a:t>
                </a:r>
              </a:p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net</a:t>
                </a:r>
              </a:p>
            </p:txBody>
          </p:sp>
        </p:grpSp>
        <p:grpSp>
          <p:nvGrpSpPr>
            <p:cNvPr id="34100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3414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7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access</a:t>
                </a:r>
              </a:p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net</a:t>
                </a:r>
              </a:p>
            </p:txBody>
          </p:sp>
        </p:grpSp>
        <p:grpSp>
          <p:nvGrpSpPr>
            <p:cNvPr id="34101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3414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5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access</a:t>
                </a:r>
              </a:p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net</a:t>
                </a:r>
              </a:p>
            </p:txBody>
          </p:sp>
        </p:grpSp>
        <p:grpSp>
          <p:nvGrpSpPr>
            <p:cNvPr id="34102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3414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3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access</a:t>
                </a:r>
              </a:p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net</a:t>
                </a:r>
              </a:p>
            </p:txBody>
          </p:sp>
        </p:grpSp>
        <p:grpSp>
          <p:nvGrpSpPr>
            <p:cNvPr id="34103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3414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1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access</a:t>
                </a:r>
              </a:p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net</a:t>
                </a:r>
              </a:p>
            </p:txBody>
          </p:sp>
        </p:grpSp>
        <p:grpSp>
          <p:nvGrpSpPr>
            <p:cNvPr id="34104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3413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9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access</a:t>
                </a:r>
              </a:p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net</a:t>
                </a:r>
              </a:p>
            </p:txBody>
          </p:sp>
        </p:grpSp>
        <p:grpSp>
          <p:nvGrpSpPr>
            <p:cNvPr id="34105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3413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7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access</a:t>
                </a:r>
              </a:p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net</a:t>
                </a:r>
              </a:p>
            </p:txBody>
          </p:sp>
        </p:grpSp>
        <p:grpSp>
          <p:nvGrpSpPr>
            <p:cNvPr id="34106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3413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5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access</a:t>
                </a:r>
              </a:p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net</a:t>
                </a:r>
              </a:p>
            </p:txBody>
          </p:sp>
        </p:grpSp>
        <p:grpSp>
          <p:nvGrpSpPr>
            <p:cNvPr id="34107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3413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3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access</a:t>
                </a:r>
              </a:p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net</a:t>
                </a:r>
              </a:p>
            </p:txBody>
          </p:sp>
        </p:grpSp>
        <p:grpSp>
          <p:nvGrpSpPr>
            <p:cNvPr id="34108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3413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1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access</a:t>
                </a:r>
              </a:p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net</a:t>
                </a:r>
              </a:p>
            </p:txBody>
          </p:sp>
        </p:grpSp>
        <p:grpSp>
          <p:nvGrpSpPr>
            <p:cNvPr id="34109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3412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29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access</a:t>
                </a:r>
              </a:p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net</a:t>
                </a:r>
              </a:p>
            </p:txBody>
          </p:sp>
        </p:grpSp>
        <p:grpSp>
          <p:nvGrpSpPr>
            <p:cNvPr id="34110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3412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27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access</a:t>
                </a:r>
              </a:p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net</a:t>
                </a:r>
              </a:p>
            </p:txBody>
          </p:sp>
        </p:grpSp>
        <p:grpSp>
          <p:nvGrpSpPr>
            <p:cNvPr id="34111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3412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25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access</a:t>
                </a:r>
              </a:p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net</a:t>
                </a:r>
              </a:p>
            </p:txBody>
          </p:sp>
        </p:grpSp>
        <p:grpSp>
          <p:nvGrpSpPr>
            <p:cNvPr id="34112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3412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23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access</a:t>
                </a:r>
              </a:p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net</a:t>
                </a:r>
              </a:p>
            </p:txBody>
          </p:sp>
        </p:grpSp>
        <p:grpSp>
          <p:nvGrpSpPr>
            <p:cNvPr id="34113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3412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21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access</a:t>
                </a:r>
              </a:p>
              <a:p>
                <a:pPr eaLnBrk="1" hangingPunct="1">
                  <a:lnSpc>
                    <a:spcPts val="1000"/>
                  </a:lnSpc>
                </a:pPr>
                <a:r>
                  <a:rPr lang="en-US" sz="1000">
                    <a:latin typeface="Arial" charset="0"/>
                  </a:rPr>
                  <a:t>net</a:t>
                </a:r>
              </a:p>
            </p:txBody>
          </p:sp>
        </p:grpSp>
        <p:sp>
          <p:nvSpPr>
            <p:cNvPr id="34114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0000FF"/>
                  </a:solidFill>
                  <a:latin typeface="Arial" charset="0"/>
                </a:rPr>
                <a:t>…</a:t>
              </a:r>
            </a:p>
          </p:txBody>
        </p:sp>
        <p:sp>
          <p:nvSpPr>
            <p:cNvPr id="34115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0000FF"/>
                  </a:solidFill>
                  <a:latin typeface="Arial" charset="0"/>
                </a:rPr>
                <a:t>…</a:t>
              </a:r>
            </a:p>
          </p:txBody>
        </p:sp>
        <p:sp>
          <p:nvSpPr>
            <p:cNvPr id="34116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0000FF"/>
                  </a:solidFill>
                  <a:latin typeface="Arial" charset="0"/>
                </a:rPr>
                <a:t>…</a:t>
              </a:r>
            </a:p>
          </p:txBody>
        </p:sp>
        <p:sp>
          <p:nvSpPr>
            <p:cNvPr id="34117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0000FF"/>
                  </a:solidFill>
                  <a:latin typeface="Arial" charset="0"/>
                </a:rPr>
                <a:t>…</a:t>
              </a:r>
            </a:p>
          </p:txBody>
        </p:sp>
        <p:sp>
          <p:nvSpPr>
            <p:cNvPr id="34118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0000FF"/>
                  </a:solidFill>
                  <a:latin typeface="Arial" charset="0"/>
                </a:rPr>
                <a:t>…</a:t>
              </a:r>
            </a:p>
          </p:txBody>
        </p:sp>
        <p:sp>
          <p:nvSpPr>
            <p:cNvPr id="34119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0000FF"/>
                  </a:solidFill>
                  <a:latin typeface="Arial" charset="0"/>
                </a:rPr>
                <a:t>…</a:t>
              </a:r>
            </a:p>
          </p:txBody>
        </p:sp>
      </p:grpSp>
      <p:grpSp>
        <p:nvGrpSpPr>
          <p:cNvPr id="33795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34015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grpSp>
          <p:nvGrpSpPr>
            <p:cNvPr id="34016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3409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409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409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grpSp>
            <p:nvGrpSpPr>
              <p:cNvPr id="3409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409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9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094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5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4017" name="Straight Connector 10"/>
            <p:cNvCxnSpPr>
              <a:cxnSpLocks noChangeShapeType="1"/>
              <a:stCxn id="34095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018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019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020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021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022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023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024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025" name="Straight Connector 304"/>
            <p:cNvCxnSpPr>
              <a:cxnSpLocks noChangeShapeType="1"/>
              <a:endCxn id="34090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026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ISP B</a:t>
              </a:r>
            </a:p>
          </p:txBody>
        </p:sp>
        <p:grpSp>
          <p:nvGrpSpPr>
            <p:cNvPr id="34027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3408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408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408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grpSp>
            <p:nvGrpSpPr>
              <p:cNvPr id="3408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408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8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08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028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3407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407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407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grpSp>
            <p:nvGrpSpPr>
              <p:cNvPr id="3407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408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8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078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79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029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3406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406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406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grpSp>
            <p:nvGrpSpPr>
              <p:cNvPr id="3406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407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7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070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71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030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3405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405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406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grpSp>
            <p:nvGrpSpPr>
              <p:cNvPr id="3406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406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6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062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3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031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3405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405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405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grpSp>
            <p:nvGrpSpPr>
              <p:cNvPr id="3405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405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5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054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032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3404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404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404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grpSp>
            <p:nvGrpSpPr>
              <p:cNvPr id="3404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404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4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046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7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033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3403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403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403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grpSp>
            <p:nvGrpSpPr>
              <p:cNvPr id="3403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404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4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03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9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3796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33932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grpSp>
          <p:nvGrpSpPr>
            <p:cNvPr id="33933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3400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400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400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grpSp>
            <p:nvGrpSpPr>
              <p:cNvPr id="3401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401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1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011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2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3934" name="Straight Connector 334"/>
            <p:cNvCxnSpPr>
              <a:cxnSpLocks noChangeShapeType="1"/>
              <a:stCxn id="34012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935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936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937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938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939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940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941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942" name="Straight Connector 342"/>
            <p:cNvCxnSpPr>
              <a:cxnSpLocks noChangeShapeType="1"/>
              <a:endCxn id="34007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943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ISP A</a:t>
              </a:r>
            </a:p>
          </p:txBody>
        </p:sp>
        <p:grpSp>
          <p:nvGrpSpPr>
            <p:cNvPr id="33944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3399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400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400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grpSp>
            <p:nvGrpSpPr>
              <p:cNvPr id="3400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400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0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003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4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945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3399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399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399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grpSp>
            <p:nvGrpSpPr>
              <p:cNvPr id="3399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399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995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6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946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3398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398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398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grpSp>
            <p:nvGrpSpPr>
              <p:cNvPr id="3398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398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987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88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947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3397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397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397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grpSp>
            <p:nvGrpSpPr>
              <p:cNvPr id="3397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398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8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979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80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948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3396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396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396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grpSp>
            <p:nvGrpSpPr>
              <p:cNvPr id="3397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397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7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971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2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949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3395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396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396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grpSp>
            <p:nvGrpSpPr>
              <p:cNvPr id="3396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396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6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963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64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950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3395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395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395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grpSp>
            <p:nvGrpSpPr>
              <p:cNvPr id="3395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395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5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955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6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3797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33849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grpSp>
          <p:nvGrpSpPr>
            <p:cNvPr id="33850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33924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392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392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grpSp>
            <p:nvGrpSpPr>
              <p:cNvPr id="3392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393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3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928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9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3851" name="Straight Connector 419"/>
            <p:cNvCxnSpPr>
              <a:cxnSpLocks noChangeShapeType="1"/>
              <a:stCxn id="33929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52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53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54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55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56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57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58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59" name="Straight Connector 427"/>
            <p:cNvCxnSpPr>
              <a:cxnSpLocks noChangeShapeType="1"/>
              <a:endCxn id="33924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60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926532" cy="46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latin typeface="Arial" charset="0"/>
                </a:rPr>
                <a:t>ISP B</a:t>
              </a:r>
            </a:p>
          </p:txBody>
        </p:sp>
        <p:grpSp>
          <p:nvGrpSpPr>
            <p:cNvPr id="33861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3391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391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391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grpSp>
            <p:nvGrpSpPr>
              <p:cNvPr id="3391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392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2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920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1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62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3390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390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391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grpSp>
            <p:nvGrpSpPr>
              <p:cNvPr id="3391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391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1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912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3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63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3390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390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390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grpSp>
            <p:nvGrpSpPr>
              <p:cNvPr id="3390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390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904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64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3389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389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389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grpSp>
            <p:nvGrpSpPr>
              <p:cNvPr id="3389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389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89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65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3388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388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388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grpSp>
            <p:nvGrpSpPr>
              <p:cNvPr id="3388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389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88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66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3387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387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387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grpSp>
            <p:nvGrpSpPr>
              <p:cNvPr id="3387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388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8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880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67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3386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386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sp>
            <p:nvSpPr>
              <p:cNvPr id="3387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Times New Roman" charset="0"/>
                </a:endParaRPr>
              </a:p>
            </p:txBody>
          </p:sp>
          <p:grpSp>
            <p:nvGrpSpPr>
              <p:cNvPr id="3387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387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7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872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3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33798" name="Straight Connector 12"/>
          <p:cNvCxnSpPr>
            <a:cxnSpLocks noChangeShapeType="1"/>
            <a:endCxn id="34009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9" name="Straight Connector 500"/>
          <p:cNvCxnSpPr>
            <a:cxnSpLocks noChangeShapeType="1"/>
            <a:stCxn id="34134" idx="8"/>
            <a:endCxn id="33819" idx="2"/>
          </p:cNvCxnSpPr>
          <p:nvPr/>
        </p:nvCxnSpPr>
        <p:spPr bwMode="auto">
          <a:xfrm>
            <a:off x="1455738" y="2990850"/>
            <a:ext cx="3810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0" name="Straight Connector 501"/>
          <p:cNvCxnSpPr>
            <a:cxnSpLocks noChangeShapeType="1"/>
            <a:endCxn id="33819" idx="3"/>
          </p:cNvCxnSpPr>
          <p:nvPr/>
        </p:nvCxnSpPr>
        <p:spPr bwMode="auto">
          <a:xfrm>
            <a:off x="1235075" y="3271838"/>
            <a:ext cx="123825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1" name="Straight Connector 502"/>
          <p:cNvCxnSpPr>
            <a:cxnSpLocks noChangeShapeType="1"/>
            <a:endCxn id="33977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2" name="Straight Connector 503"/>
          <p:cNvCxnSpPr>
            <a:cxnSpLocks noChangeShapeType="1"/>
            <a:endCxn id="33977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3" name="Straight Connector 504"/>
          <p:cNvCxnSpPr>
            <a:cxnSpLocks noChangeShapeType="1"/>
            <a:endCxn id="34060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4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5" name="Straight Connector 506"/>
          <p:cNvCxnSpPr>
            <a:cxnSpLocks noChangeShapeType="1"/>
            <a:stCxn id="34126" idx="4"/>
            <a:endCxn id="34055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6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7" name="Straight Connector 508"/>
          <p:cNvCxnSpPr>
            <a:cxnSpLocks noChangeShapeType="1"/>
            <a:endCxn id="34042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8" name="Straight Connector 509"/>
          <p:cNvCxnSpPr>
            <a:cxnSpLocks noChangeShapeType="1"/>
            <a:stCxn id="34124" idx="0"/>
            <a:endCxn id="33817" idx="5"/>
          </p:cNvCxnSpPr>
          <p:nvPr/>
        </p:nvCxnSpPr>
        <p:spPr bwMode="auto">
          <a:xfrm flipH="1" flipV="1">
            <a:off x="5084763" y="5684838"/>
            <a:ext cx="52070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9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0" name="Straight Connector 511"/>
          <p:cNvCxnSpPr>
            <a:cxnSpLocks noChangeShapeType="1"/>
            <a:stCxn id="34121" idx="0"/>
          </p:cNvCxnSpPr>
          <p:nvPr/>
        </p:nvCxnSpPr>
        <p:spPr bwMode="auto">
          <a:xfrm flipV="1">
            <a:off x="3389313" y="5689600"/>
            <a:ext cx="3063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1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2" name="Straight Connector 513"/>
          <p:cNvCxnSpPr>
            <a:cxnSpLocks noChangeShapeType="1"/>
            <a:stCxn id="34143" idx="0"/>
          </p:cNvCxnSpPr>
          <p:nvPr/>
        </p:nvCxnSpPr>
        <p:spPr bwMode="auto">
          <a:xfrm flipV="1">
            <a:off x="1179513" y="4467225"/>
            <a:ext cx="227012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3" name="Straight Connector 514"/>
          <p:cNvCxnSpPr>
            <a:cxnSpLocks noChangeShapeType="1"/>
            <a:endCxn id="33819" idx="5"/>
          </p:cNvCxnSpPr>
          <p:nvPr/>
        </p:nvCxnSpPr>
        <p:spPr bwMode="auto">
          <a:xfrm flipV="1">
            <a:off x="1155700" y="4368800"/>
            <a:ext cx="2032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3814" name="Group 20"/>
          <p:cNvGrpSpPr>
            <a:grpSpLocks/>
          </p:cNvGrpSpPr>
          <p:nvPr/>
        </p:nvGrpSpPr>
        <p:grpSpPr bwMode="auto">
          <a:xfrm>
            <a:off x="4713288" y="2871788"/>
            <a:ext cx="2117725" cy="1082675"/>
            <a:chOff x="4712800" y="2871032"/>
            <a:chExt cx="2117908" cy="1082781"/>
          </a:xfrm>
        </p:grpSpPr>
        <p:grpSp>
          <p:nvGrpSpPr>
            <p:cNvPr id="33844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30938" cy="338554"/>
              <a:chOff x="5573768" y="2726239"/>
              <a:chExt cx="530938" cy="338554"/>
            </a:xfrm>
          </p:grpSpPr>
          <p:sp>
            <p:nvSpPr>
              <p:cNvPr id="33847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3848" name="TextBox 15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chemeClr val="bg1"/>
                    </a:solidFill>
                    <a:latin typeface="Arial" charset="0"/>
                  </a:rPr>
                  <a:t>IXP</a:t>
                </a:r>
              </a:p>
            </p:txBody>
          </p:sp>
        </p:grpSp>
        <p:cxnSp>
          <p:nvCxnSpPr>
            <p:cNvPr id="33845" name="Straight Connector 18"/>
            <p:cNvCxnSpPr>
              <a:cxnSpLocks noChangeShapeType="1"/>
            </p:cNvCxnSpPr>
            <p:nvPr/>
          </p:nvCxnSpPr>
          <p:spPr bwMode="auto">
            <a:xfrm>
              <a:off x="4712800" y="3050554"/>
              <a:ext cx="964390" cy="2689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46" name="Straight Connector 516"/>
            <p:cNvCxnSpPr>
              <a:cxnSpLocks noChangeShapeType="1"/>
            </p:cNvCxnSpPr>
            <p:nvPr/>
          </p:nvCxnSpPr>
          <p:spPr bwMode="auto">
            <a:xfrm>
              <a:off x="6139092" y="3168890"/>
              <a:ext cx="691616" cy="78492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815" name="Group 39937"/>
          <p:cNvGrpSpPr>
            <a:grpSpLocks/>
          </p:cNvGrpSpPr>
          <p:nvPr/>
        </p:nvGrpSpPr>
        <p:grpSpPr bwMode="auto">
          <a:xfrm>
            <a:off x="3692525" y="3789363"/>
            <a:ext cx="1538288" cy="585787"/>
            <a:chOff x="3692946" y="3789212"/>
            <a:chExt cx="1537885" cy="585306"/>
          </a:xfrm>
        </p:grpSpPr>
        <p:cxnSp>
          <p:nvCxnSpPr>
            <p:cNvPr id="33838" name="Straight Connector 515"/>
            <p:cNvCxnSpPr>
              <a:cxnSpLocks noChangeShapeType="1"/>
              <a:stCxn id="33894" idx="0"/>
            </p:cNvCxnSpPr>
            <p:nvPr/>
          </p:nvCxnSpPr>
          <p:spPr bwMode="auto">
            <a:xfrm flipV="1">
              <a:off x="3833272" y="4233204"/>
              <a:ext cx="190444" cy="141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3839" name="Group 518"/>
            <p:cNvGrpSpPr>
              <a:grpSpLocks/>
            </p:cNvGrpSpPr>
            <p:nvPr/>
          </p:nvGrpSpPr>
          <p:grpSpPr bwMode="auto">
            <a:xfrm>
              <a:off x="3932901" y="3934211"/>
              <a:ext cx="530938" cy="338554"/>
              <a:chOff x="5573768" y="2726239"/>
              <a:chExt cx="530938" cy="338554"/>
            </a:xfrm>
          </p:grpSpPr>
          <p:sp>
            <p:nvSpPr>
              <p:cNvPr id="33842" name="Oval 521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3843" name="TextBox 522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chemeClr val="bg1"/>
                    </a:solidFill>
                    <a:latin typeface="Arial" charset="0"/>
                  </a:rPr>
                  <a:t>IXP</a:t>
                </a:r>
              </a:p>
            </p:txBody>
          </p:sp>
        </p:grpSp>
        <p:cxnSp>
          <p:nvCxnSpPr>
            <p:cNvPr id="33840" name="Straight Connector 519"/>
            <p:cNvCxnSpPr>
              <a:cxnSpLocks noChangeShapeType="1"/>
              <a:stCxn id="33842" idx="6"/>
              <a:endCxn id="34094" idx="1"/>
            </p:cNvCxnSpPr>
            <p:nvPr/>
          </p:nvCxnSpPr>
          <p:spPr bwMode="auto">
            <a:xfrm flipV="1">
              <a:off x="4460993" y="3953654"/>
              <a:ext cx="769838" cy="1580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41" name="Straight Connector 520"/>
            <p:cNvCxnSpPr>
              <a:cxnSpLocks noChangeShapeType="1"/>
            </p:cNvCxnSpPr>
            <p:nvPr/>
          </p:nvCxnSpPr>
          <p:spPr bwMode="auto">
            <a:xfrm>
              <a:off x="3692946" y="3789212"/>
              <a:ext cx="342738" cy="2048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816" name="Group 39939"/>
          <p:cNvGrpSpPr>
            <a:grpSpLocks/>
          </p:cNvGrpSpPr>
          <p:nvPr/>
        </p:nvGrpSpPr>
        <p:grpSpPr bwMode="auto">
          <a:xfrm>
            <a:off x="2406650" y="3633788"/>
            <a:ext cx="2901950" cy="1296987"/>
            <a:chOff x="2407287" y="3633041"/>
            <a:chExt cx="2900648" cy="1297685"/>
          </a:xfrm>
        </p:grpSpPr>
        <p:cxnSp>
          <p:nvCxnSpPr>
            <p:cNvPr id="33835" name="Straight Connector 7"/>
            <p:cNvCxnSpPr>
              <a:cxnSpLocks noChangeShapeType="1"/>
              <a:stCxn id="33967" idx="5"/>
              <a:endCxn id="34092" idx="1"/>
            </p:cNvCxnSpPr>
            <p:nvPr/>
          </p:nvCxnSpPr>
          <p:spPr bwMode="auto">
            <a:xfrm>
              <a:off x="4876256" y="3633041"/>
              <a:ext cx="431679" cy="2224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36" name="Straight Connector 415"/>
            <p:cNvCxnSpPr>
              <a:cxnSpLocks noChangeShapeType="1"/>
              <a:endCxn id="33926" idx="0"/>
            </p:cNvCxnSpPr>
            <p:nvPr/>
          </p:nvCxnSpPr>
          <p:spPr bwMode="auto">
            <a:xfrm flipH="1">
              <a:off x="2407287" y="3753131"/>
              <a:ext cx="282429" cy="51137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37" name="Straight Connector 523"/>
            <p:cNvCxnSpPr>
              <a:cxnSpLocks noChangeShapeType="1"/>
              <a:stCxn id="33889" idx="0"/>
            </p:cNvCxnSpPr>
            <p:nvPr/>
          </p:nvCxnSpPr>
          <p:spPr bwMode="auto">
            <a:xfrm flipV="1">
              <a:off x="4307545" y="4626270"/>
              <a:ext cx="843636" cy="304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817" name="Oval 6"/>
          <p:cNvSpPr>
            <a:spLocks noChangeArrowheads="1"/>
          </p:cNvSpPr>
          <p:nvPr/>
        </p:nvSpPr>
        <p:spPr bwMode="auto">
          <a:xfrm>
            <a:off x="3340100" y="5359400"/>
            <a:ext cx="20447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3818" name="TextBox 9"/>
          <p:cNvSpPr txBox="1">
            <a:spLocks noChangeArrowheads="1"/>
          </p:cNvSpPr>
          <p:nvPr/>
        </p:nvSpPr>
        <p:spPr bwMode="auto">
          <a:xfrm>
            <a:off x="3556000" y="5334000"/>
            <a:ext cx="158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Arial" charset="0"/>
              </a:rPr>
              <a:t>regional net</a:t>
            </a:r>
          </a:p>
        </p:txBody>
      </p:sp>
      <p:sp>
        <p:nvSpPr>
          <p:cNvPr id="33819" name="Oval 517"/>
          <p:cNvSpPr>
            <a:spLocks noChangeArrowheads="1"/>
          </p:cNvSpPr>
          <p:nvPr/>
        </p:nvSpPr>
        <p:spPr bwMode="auto">
          <a:xfrm rot="5400000">
            <a:off x="867569" y="3736182"/>
            <a:ext cx="1252537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cxnSp>
        <p:nvCxnSpPr>
          <p:cNvPr id="33820" name="Straight Connector 39941"/>
          <p:cNvCxnSpPr>
            <a:cxnSpLocks noChangeShapeType="1"/>
            <a:stCxn id="33819" idx="0"/>
            <a:endCxn id="33955" idx="0"/>
          </p:cNvCxnSpPr>
          <p:nvPr/>
        </p:nvCxnSpPr>
        <p:spPr bwMode="auto">
          <a:xfrm flipV="1">
            <a:off x="1684338" y="3654425"/>
            <a:ext cx="758825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1" name="Straight Connector 524"/>
          <p:cNvCxnSpPr>
            <a:cxnSpLocks noChangeShapeType="1"/>
            <a:endCxn id="33928" idx="1"/>
          </p:cNvCxnSpPr>
          <p:nvPr/>
        </p:nvCxnSpPr>
        <p:spPr bwMode="auto">
          <a:xfrm>
            <a:off x="1685925" y="4111625"/>
            <a:ext cx="46672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22" name="Oval 11"/>
          <p:cNvSpPr>
            <a:spLocks noChangeArrowheads="1"/>
          </p:cNvSpPr>
          <p:nvPr/>
        </p:nvSpPr>
        <p:spPr bwMode="auto">
          <a:xfrm>
            <a:off x="1866900" y="3429000"/>
            <a:ext cx="6096000" cy="673100"/>
          </a:xfrm>
          <a:prstGeom prst="ellipse">
            <a:avLst/>
          </a:prstGeom>
          <a:solidFill>
            <a:srgbClr val="FF660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3823" name="TextBox 13"/>
          <p:cNvSpPr txBox="1">
            <a:spLocks noChangeArrowheads="1"/>
          </p:cNvSpPr>
          <p:nvPr/>
        </p:nvSpPr>
        <p:spPr bwMode="auto">
          <a:xfrm>
            <a:off x="3113088" y="3541713"/>
            <a:ext cx="3627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i="1">
                <a:solidFill>
                  <a:schemeClr val="bg1"/>
                </a:solidFill>
                <a:latin typeface="Arial" charset="0"/>
              </a:rPr>
              <a:t>Content provider network</a:t>
            </a:r>
          </a:p>
        </p:txBody>
      </p:sp>
      <p:cxnSp>
        <p:nvCxnSpPr>
          <p:cNvPr id="33824" name="Straight Connector 19"/>
          <p:cNvCxnSpPr>
            <a:cxnSpLocks noChangeShapeType="1"/>
            <a:stCxn id="34147" idx="2"/>
          </p:cNvCxnSpPr>
          <p:nvPr/>
        </p:nvCxnSpPr>
        <p:spPr bwMode="auto">
          <a:xfrm flipH="1">
            <a:off x="6540500" y="2867025"/>
            <a:ext cx="150813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5" name="Straight Connector 525"/>
          <p:cNvCxnSpPr>
            <a:cxnSpLocks noChangeShapeType="1"/>
            <a:endCxn id="33822" idx="7"/>
          </p:cNvCxnSpPr>
          <p:nvPr/>
        </p:nvCxnSpPr>
        <p:spPr bwMode="auto">
          <a:xfrm flipH="1">
            <a:off x="7070725" y="3221038"/>
            <a:ext cx="142875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6" name="Straight Connector 526"/>
          <p:cNvCxnSpPr>
            <a:cxnSpLocks noChangeShapeType="1"/>
          </p:cNvCxnSpPr>
          <p:nvPr/>
        </p:nvCxnSpPr>
        <p:spPr bwMode="auto">
          <a:xfrm flipH="1">
            <a:off x="5773738" y="3205163"/>
            <a:ext cx="111125" cy="2444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7" name="Straight Connector 527"/>
          <p:cNvCxnSpPr>
            <a:cxnSpLocks noChangeShapeType="1"/>
            <a:endCxn id="33822" idx="1"/>
          </p:cNvCxnSpPr>
          <p:nvPr/>
        </p:nvCxnSpPr>
        <p:spPr bwMode="auto">
          <a:xfrm>
            <a:off x="2682875" y="3008313"/>
            <a:ext cx="76200" cy="5191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8" name="Straight Connector 528"/>
          <p:cNvCxnSpPr>
            <a:cxnSpLocks noChangeShapeType="1"/>
            <a:endCxn id="33894" idx="1"/>
          </p:cNvCxnSpPr>
          <p:nvPr/>
        </p:nvCxnSpPr>
        <p:spPr bwMode="auto">
          <a:xfrm>
            <a:off x="3413125" y="4049713"/>
            <a:ext cx="239713" cy="3397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9" name="Straight Connector 529"/>
          <p:cNvCxnSpPr>
            <a:cxnSpLocks noChangeShapeType="1"/>
          </p:cNvCxnSpPr>
          <p:nvPr/>
        </p:nvCxnSpPr>
        <p:spPr bwMode="auto">
          <a:xfrm>
            <a:off x="2303463" y="2651125"/>
            <a:ext cx="14287" cy="941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0" name="Straight Connector 530"/>
          <p:cNvCxnSpPr>
            <a:cxnSpLocks noChangeShapeType="1"/>
          </p:cNvCxnSpPr>
          <p:nvPr/>
        </p:nvCxnSpPr>
        <p:spPr bwMode="auto">
          <a:xfrm flipH="1">
            <a:off x="1693863" y="3935413"/>
            <a:ext cx="528637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1" name="Straight Connector 531"/>
          <p:cNvCxnSpPr>
            <a:cxnSpLocks noChangeShapeType="1"/>
            <a:stCxn id="34126" idx="3"/>
          </p:cNvCxnSpPr>
          <p:nvPr/>
        </p:nvCxnSpPr>
        <p:spPr bwMode="auto">
          <a:xfrm flipH="1" flipV="1">
            <a:off x="7713663" y="3903663"/>
            <a:ext cx="40005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2" name="Straight Connector 532"/>
          <p:cNvCxnSpPr>
            <a:cxnSpLocks noChangeShapeType="1"/>
            <a:stCxn id="34128" idx="4"/>
          </p:cNvCxnSpPr>
          <p:nvPr/>
        </p:nvCxnSpPr>
        <p:spPr bwMode="auto">
          <a:xfrm flipH="1" flipV="1">
            <a:off x="7624763" y="3929063"/>
            <a:ext cx="628650" cy="1214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1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809625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pt-PT" sz="2800" dirty="0" smtClean="0">
                <a:latin typeface="+mn-lt"/>
              </a:rPr>
              <a:t>Internet </a:t>
            </a:r>
            <a:r>
              <a:rPr lang="pt-PT" sz="2800" dirty="0" err="1" smtClean="0">
                <a:latin typeface="+mn-lt"/>
              </a:rPr>
              <a:t>Structure</a:t>
            </a:r>
            <a:endParaRPr lang="pt-PT" sz="2800" dirty="0">
              <a:latin typeface="+mn-lt"/>
            </a:endParaRPr>
          </a:p>
        </p:txBody>
      </p:sp>
      <p:sp>
        <p:nvSpPr>
          <p:cNvPr id="36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31B236-CEC5-6440-BAD1-9621B9083415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9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724885E-4D5A-5A40-B177-FC389BDED7C3}" type="slidenum">
              <a:rPr lang="en-US" sz="1400" b="0">
                <a:latin typeface="Times New Roman" charset="0"/>
              </a:rPr>
              <a:pPr eaLnBrk="1" hangingPunct="1"/>
              <a:t>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Lecture Overview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omic Sans MS" charset="0"/>
              </a:rPr>
              <a:t>Router</a:t>
            </a:r>
            <a:r>
              <a:rPr lang="en-US" dirty="0">
                <a:latin typeface="Comic Sans MS" charset="0"/>
              </a:rPr>
              <a:t>-level topology with a single network</a:t>
            </a:r>
          </a:p>
          <a:p>
            <a:pPr lvl="1">
              <a:defRPr/>
            </a:pPr>
            <a:r>
              <a:rPr lang="en-US" dirty="0">
                <a:latin typeface="Comic Sans MS" charset="0"/>
                <a:ea typeface="Arial" charset="0"/>
                <a:cs typeface="Arial" charset="0"/>
              </a:rPr>
              <a:t>Points of Presence (</a:t>
            </a:r>
            <a:r>
              <a:rPr lang="en-US" dirty="0" err="1">
                <a:latin typeface="Comic Sans MS" charset="0"/>
                <a:ea typeface="Arial" charset="0"/>
                <a:cs typeface="Arial" charset="0"/>
              </a:rPr>
              <a:t>PoPs</a:t>
            </a:r>
            <a:r>
              <a:rPr lang="en-US" dirty="0">
                <a:latin typeface="Comic Sans MS" charset="0"/>
                <a:ea typeface="Arial" charset="0"/>
                <a:cs typeface="Arial" charset="0"/>
              </a:rPr>
              <a:t>)</a:t>
            </a:r>
          </a:p>
          <a:p>
            <a:pPr lvl="1">
              <a:defRPr/>
            </a:pPr>
            <a:r>
              <a:rPr lang="en-US" dirty="0">
                <a:latin typeface="Comic Sans MS" charset="0"/>
                <a:ea typeface="Arial" charset="0"/>
                <a:cs typeface="Arial" charset="0"/>
              </a:rPr>
              <a:t>Backbone and enterprise network topologies</a:t>
            </a:r>
          </a:p>
          <a:p>
            <a:pPr>
              <a:defRPr/>
            </a:pPr>
            <a:r>
              <a:rPr lang="en-US" dirty="0">
                <a:latin typeface="Comic Sans MS" charset="0"/>
              </a:rPr>
              <a:t>AS-level topology of the Internet</a:t>
            </a:r>
          </a:p>
          <a:p>
            <a:pPr lvl="1">
              <a:defRPr/>
            </a:pPr>
            <a:r>
              <a:rPr lang="en-US" dirty="0">
                <a:latin typeface="Comic Sans MS" charset="0"/>
                <a:ea typeface="Arial" charset="0"/>
                <a:cs typeface="Arial" charset="0"/>
              </a:rPr>
              <a:t>Autonomous System (AS) numbers</a:t>
            </a:r>
          </a:p>
          <a:p>
            <a:pPr lvl="1">
              <a:defRPr/>
            </a:pPr>
            <a:r>
              <a:rPr lang="en-US" dirty="0">
                <a:latin typeface="Comic Sans MS" charset="0"/>
                <a:ea typeface="Arial" charset="0"/>
                <a:cs typeface="Arial" charset="0"/>
              </a:rPr>
              <a:t>Tier-1 ISPs, regional providers, and stub </a:t>
            </a:r>
            <a:r>
              <a:rPr lang="en-US" dirty="0" err="1">
                <a:latin typeface="Comic Sans MS" charset="0"/>
                <a:ea typeface="Arial" charset="0"/>
                <a:cs typeface="Arial" charset="0"/>
              </a:rPr>
              <a:t>ASes</a:t>
            </a:r>
            <a:endParaRPr lang="en-US" dirty="0">
              <a:latin typeface="Comic Sans MS" charset="0"/>
              <a:ea typeface="Arial" charset="0"/>
              <a:cs typeface="Arial" charset="0"/>
            </a:endParaRPr>
          </a:p>
          <a:p>
            <a:pPr lvl="1">
              <a:defRPr/>
            </a:pPr>
            <a:r>
              <a:rPr lang="en-US" dirty="0">
                <a:latin typeface="Comic Sans MS" charset="0"/>
                <a:ea typeface="Arial" charset="0"/>
                <a:cs typeface="Arial" charset="0"/>
              </a:rPr>
              <a:t>Business relationships between </a:t>
            </a:r>
            <a:r>
              <a:rPr lang="en-US" dirty="0" err="1" smtClean="0">
                <a:latin typeface="Comic Sans MS" charset="0"/>
                <a:ea typeface="Arial" charset="0"/>
                <a:cs typeface="Arial" charset="0"/>
              </a:rPr>
              <a:t>Ases</a:t>
            </a:r>
            <a:endParaRPr lang="en-US" dirty="0" smtClean="0">
              <a:latin typeface="Comic Sans MS" charset="0"/>
              <a:ea typeface="Arial" charset="0"/>
              <a:cs typeface="Arial" charset="0"/>
            </a:endParaRPr>
          </a:p>
          <a:p>
            <a:pPr lvl="1">
              <a:defRPr/>
            </a:pPr>
            <a:endParaRPr lang="en-US" dirty="0">
              <a:latin typeface="Comic Sans MS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dirty="0" smtClean="0">
                <a:latin typeface="Comic Sans MS" charset="0"/>
              </a:rPr>
              <a:t>Using some slides from the course</a:t>
            </a:r>
          </a:p>
          <a:p>
            <a:pPr lvl="1">
              <a:defRPr/>
            </a:pPr>
            <a:r>
              <a:rPr lang="en-US" dirty="0" smtClean="0">
                <a:latin typeface="Comic Sans MS" charset="0"/>
                <a:ea typeface="Arial" charset="0"/>
                <a:cs typeface="Arial" charset="0"/>
              </a:rPr>
              <a:t>Computer Networks, COS461, Jennifer Rexford, Princeton University, 2007 Edition</a:t>
            </a:r>
          </a:p>
          <a:p>
            <a:pPr marL="339725" lvl="1" indent="0">
              <a:buFont typeface="Helvetica" charset="0"/>
              <a:buNone/>
              <a:defRPr/>
            </a:pPr>
            <a:endParaRPr lang="en-US" dirty="0">
              <a:latin typeface="Comic Sans MS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5373688"/>
            <a:ext cx="8440737" cy="1079500"/>
          </a:xfrm>
        </p:spPr>
        <p:txBody>
          <a:bodyPr/>
          <a:lstStyle/>
          <a:p>
            <a:pPr eaLnBrk="1" hangingPunct="1">
              <a:buSzPct val="75000"/>
              <a:defRPr/>
            </a:pPr>
            <a:r>
              <a:rPr lang="pt-PT" sz="2000" smtClean="0">
                <a:latin typeface="Gill Sans MT" charset="0"/>
              </a:rPr>
              <a:t>No centro da Internet encontramos</a:t>
            </a:r>
          </a:p>
          <a:p>
            <a:pPr lvl="1" eaLnBrk="1" hangingPunct="1">
              <a:defRPr/>
            </a:pPr>
            <a:r>
              <a:rPr lang="pt-PT" altLang="ja-JP" sz="1800" smtClean="0">
                <a:solidFill>
                  <a:srgbClr val="0000FF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“tier-1” transit ISPs (e.g., Level 3, Sprint, AT&amp;T, NTT), national &amp; international coverage</a:t>
            </a:r>
          </a:p>
          <a:p>
            <a:pPr lvl="1" eaLnBrk="1" hangingPunct="1">
              <a:defRPr/>
            </a:pPr>
            <a:r>
              <a:rPr lang="pt-PT" sz="1800" smtClean="0">
                <a:solidFill>
                  <a:srgbClr val="0000FF"/>
                </a:solidFill>
                <a:latin typeface="Gill Sans MT" charset="0"/>
                <a:cs typeface="Arial" charset="0"/>
              </a:rPr>
              <a:t>content provider networks (e.g, Google)</a:t>
            </a:r>
            <a:endParaRPr lang="pt-PT" sz="1800">
              <a:solidFill>
                <a:srgbClr val="0000FF"/>
              </a:solidFill>
              <a:latin typeface="Gill Sans MT" charset="0"/>
              <a:cs typeface="Arial" charset="0"/>
            </a:endParaRPr>
          </a:p>
        </p:txBody>
      </p:sp>
      <p:grpSp>
        <p:nvGrpSpPr>
          <p:cNvPr id="35842" name="Group 67"/>
          <p:cNvGrpSpPr>
            <a:grpSpLocks/>
          </p:cNvGrpSpPr>
          <p:nvPr/>
        </p:nvGrpSpPr>
        <p:grpSpPr bwMode="auto">
          <a:xfrm>
            <a:off x="1054100" y="1038225"/>
            <a:ext cx="7658100" cy="3984625"/>
            <a:chOff x="1066800" y="1371600"/>
            <a:chExt cx="7194549" cy="3984625"/>
          </a:xfrm>
        </p:grpSpPr>
        <p:sp>
          <p:nvSpPr>
            <p:cNvPr id="35845" name="Oval 76"/>
            <p:cNvSpPr>
              <a:spLocks noChangeArrowheads="1"/>
            </p:cNvSpPr>
            <p:nvPr/>
          </p:nvSpPr>
          <p:spPr bwMode="auto">
            <a:xfrm>
              <a:off x="19812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/>
                <a:t>access</a:t>
              </a:r>
            </a:p>
            <a:p>
              <a:r>
                <a:rPr lang="en-US" sz="1600"/>
                <a:t>ISP</a:t>
              </a:r>
            </a:p>
          </p:txBody>
        </p:sp>
        <p:sp>
          <p:nvSpPr>
            <p:cNvPr id="35846" name="Oval 76"/>
            <p:cNvSpPr>
              <a:spLocks noChangeArrowheads="1"/>
            </p:cNvSpPr>
            <p:nvPr/>
          </p:nvSpPr>
          <p:spPr bwMode="auto">
            <a:xfrm>
              <a:off x="10668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/>
                <a:t>access</a:t>
              </a:r>
            </a:p>
            <a:p>
              <a:r>
                <a:rPr lang="en-US" sz="1600"/>
                <a:t>ISP</a:t>
              </a:r>
            </a:p>
          </p:txBody>
        </p:sp>
        <p:sp>
          <p:nvSpPr>
            <p:cNvPr id="35847" name="Oval 76"/>
            <p:cNvSpPr>
              <a:spLocks noChangeArrowheads="1"/>
            </p:cNvSpPr>
            <p:nvPr/>
          </p:nvSpPr>
          <p:spPr bwMode="auto">
            <a:xfrm>
              <a:off x="56388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/>
                <a:t>access</a:t>
              </a:r>
            </a:p>
            <a:p>
              <a:r>
                <a:rPr lang="en-US" sz="1600"/>
                <a:t>ISP</a:t>
              </a:r>
            </a:p>
          </p:txBody>
        </p:sp>
        <p:sp>
          <p:nvSpPr>
            <p:cNvPr id="35848" name="Oval 76"/>
            <p:cNvSpPr>
              <a:spLocks noChangeArrowheads="1"/>
            </p:cNvSpPr>
            <p:nvPr/>
          </p:nvSpPr>
          <p:spPr bwMode="auto">
            <a:xfrm>
              <a:off x="47244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/>
                <a:t>access</a:t>
              </a:r>
            </a:p>
            <a:p>
              <a:r>
                <a:rPr lang="en-US" sz="1600"/>
                <a:t>ISP</a:t>
              </a:r>
            </a:p>
          </p:txBody>
        </p:sp>
        <p:sp>
          <p:nvSpPr>
            <p:cNvPr id="35849" name="Oval 76"/>
            <p:cNvSpPr>
              <a:spLocks noChangeArrowheads="1"/>
            </p:cNvSpPr>
            <p:nvPr/>
          </p:nvSpPr>
          <p:spPr bwMode="auto">
            <a:xfrm>
              <a:off x="38100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/>
                <a:t>access</a:t>
              </a:r>
            </a:p>
            <a:p>
              <a:r>
                <a:rPr lang="en-US" sz="1600"/>
                <a:t>ISP</a:t>
              </a:r>
            </a:p>
          </p:txBody>
        </p:sp>
        <p:sp>
          <p:nvSpPr>
            <p:cNvPr id="35850" name="Oval 76"/>
            <p:cNvSpPr>
              <a:spLocks noChangeArrowheads="1"/>
            </p:cNvSpPr>
            <p:nvPr/>
          </p:nvSpPr>
          <p:spPr bwMode="auto">
            <a:xfrm>
              <a:off x="28956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/>
                <a:t>access</a:t>
              </a:r>
            </a:p>
            <a:p>
              <a:r>
                <a:rPr lang="en-US" sz="1600"/>
                <a:t>ISP</a:t>
              </a:r>
            </a:p>
          </p:txBody>
        </p:sp>
        <p:sp>
          <p:nvSpPr>
            <p:cNvPr id="35851" name="Oval 76"/>
            <p:cNvSpPr>
              <a:spLocks noChangeArrowheads="1"/>
            </p:cNvSpPr>
            <p:nvPr/>
          </p:nvSpPr>
          <p:spPr bwMode="auto">
            <a:xfrm>
              <a:off x="65532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/>
                <a:t>access</a:t>
              </a:r>
            </a:p>
            <a:p>
              <a:r>
                <a:rPr lang="en-US" sz="1600"/>
                <a:t>ISP</a:t>
              </a:r>
            </a:p>
          </p:txBody>
        </p:sp>
        <p:sp>
          <p:nvSpPr>
            <p:cNvPr id="35852" name="Oval 76"/>
            <p:cNvSpPr>
              <a:spLocks noChangeArrowheads="1"/>
            </p:cNvSpPr>
            <p:nvPr/>
          </p:nvSpPr>
          <p:spPr bwMode="auto">
            <a:xfrm>
              <a:off x="74676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600"/>
                <a:t>access</a:t>
              </a:r>
            </a:p>
            <a:p>
              <a:r>
                <a:rPr lang="en-US" sz="1600"/>
                <a:t>ISP</a:t>
              </a:r>
            </a:p>
          </p:txBody>
        </p:sp>
        <p:sp>
          <p:nvSpPr>
            <p:cNvPr id="35853" name="Oval 33"/>
            <p:cNvSpPr>
              <a:spLocks noChangeArrowheads="1"/>
            </p:cNvSpPr>
            <p:nvPr/>
          </p:nvSpPr>
          <p:spPr bwMode="auto">
            <a:xfrm>
              <a:off x="2438400" y="3429000"/>
              <a:ext cx="1863725" cy="7905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solidFill>
                    <a:srgbClr val="808080"/>
                  </a:solidFill>
                </a:rPr>
                <a:t>Regional ISP</a:t>
              </a:r>
            </a:p>
          </p:txBody>
        </p:sp>
        <p:sp>
          <p:nvSpPr>
            <p:cNvPr id="35854" name="Oval 33"/>
            <p:cNvSpPr>
              <a:spLocks noChangeArrowheads="1"/>
            </p:cNvSpPr>
            <p:nvPr/>
          </p:nvSpPr>
          <p:spPr bwMode="auto">
            <a:xfrm>
              <a:off x="4800600" y="3429000"/>
              <a:ext cx="1863725" cy="7905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solidFill>
                    <a:srgbClr val="808080"/>
                  </a:solidFill>
                </a:rPr>
                <a:t>Regional ISP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33157" y="2819400"/>
              <a:ext cx="609985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dirty="0"/>
                <a:t>IXP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801284" y="2743200"/>
              <a:ext cx="60849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dirty="0"/>
                <a:t>IXP</a:t>
              </a:r>
            </a:p>
          </p:txBody>
        </p:sp>
        <p:sp>
          <p:nvSpPr>
            <p:cNvPr id="35857" name="Oval 34"/>
            <p:cNvSpPr>
              <a:spLocks noChangeArrowheads="1"/>
            </p:cNvSpPr>
            <p:nvPr/>
          </p:nvSpPr>
          <p:spPr bwMode="auto">
            <a:xfrm>
              <a:off x="1143000" y="1600200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solidFill>
                    <a:schemeClr val="bg1"/>
                  </a:solidFill>
                </a:rPr>
                <a:t>Tier 1 ISP</a:t>
              </a:r>
              <a:endParaRPr lang="en-US"/>
            </a:p>
          </p:txBody>
        </p:sp>
        <p:sp>
          <p:nvSpPr>
            <p:cNvPr id="35858" name="Oval 34"/>
            <p:cNvSpPr>
              <a:spLocks noChangeArrowheads="1"/>
            </p:cNvSpPr>
            <p:nvPr/>
          </p:nvSpPr>
          <p:spPr bwMode="auto">
            <a:xfrm>
              <a:off x="3352800" y="1600200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solidFill>
                    <a:schemeClr val="bg1"/>
                  </a:solidFill>
                </a:rPr>
                <a:t>Tier 1 ISP</a:t>
              </a:r>
              <a:endParaRPr lang="en-US"/>
            </a:p>
          </p:txBody>
        </p:sp>
        <p:sp>
          <p:nvSpPr>
            <p:cNvPr id="35859" name="Oval 34"/>
            <p:cNvSpPr>
              <a:spLocks noChangeArrowheads="1"/>
            </p:cNvSpPr>
            <p:nvPr/>
          </p:nvSpPr>
          <p:spPr bwMode="auto">
            <a:xfrm>
              <a:off x="5638800" y="1600200"/>
              <a:ext cx="1981200" cy="838200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CDN </a:t>
              </a:r>
              <a:r>
                <a:rPr lang="en-US" sz="1600" dirty="0" smtClean="0">
                  <a:solidFill>
                    <a:schemeClr val="bg1"/>
                  </a:solidFill>
                </a:rPr>
                <a:t>(Google)</a:t>
              </a:r>
              <a:endParaRPr lang="en-US" sz="1600" dirty="0"/>
            </a:p>
          </p:txBody>
        </p:sp>
        <p:cxnSp>
          <p:nvCxnSpPr>
            <p:cNvPr id="84" name="Straight Connector 83"/>
            <p:cNvCxnSpPr>
              <a:endCxn id="35846" idx="0"/>
            </p:cNvCxnSpPr>
            <p:nvPr/>
          </p:nvCxnSpPr>
          <p:spPr>
            <a:xfrm rot="5400000">
              <a:off x="427081" y="3398633"/>
              <a:ext cx="2362200" cy="2893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35853" idx="4"/>
            </p:cNvCxnSpPr>
            <p:nvPr/>
          </p:nvCxnSpPr>
          <p:spPr>
            <a:xfrm rot="5400000">
              <a:off x="3070887" y="4425754"/>
              <a:ext cx="504825" cy="9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35853" idx="3"/>
            </p:cNvCxnSpPr>
            <p:nvPr/>
          </p:nvCxnSpPr>
          <p:spPr>
            <a:xfrm rot="5400000">
              <a:off x="2265003" y="4277579"/>
              <a:ext cx="620712" cy="272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808066" y="3459105"/>
              <a:ext cx="2438400" cy="2445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9" idx="2"/>
            </p:cNvCxnSpPr>
            <p:nvPr/>
          </p:nvCxnSpPr>
          <p:spPr>
            <a:xfrm rot="5400000">
              <a:off x="1333803" y="3771707"/>
              <a:ext cx="1600200" cy="6099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7315797" y="2819400"/>
              <a:ext cx="60849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dirty="0"/>
                <a:t>IXP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16200000" flipH="1">
              <a:off x="3747986" y="4252513"/>
              <a:ext cx="504825" cy="38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35854" idx="2"/>
              <a:endCxn id="35853" idx="6"/>
            </p:cNvCxnSpPr>
            <p:nvPr/>
          </p:nvCxnSpPr>
          <p:spPr>
            <a:xfrm rot="10800000">
              <a:off x="4301663" y="3824288"/>
              <a:ext cx="499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4931639" y="4288692"/>
              <a:ext cx="620713" cy="272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H="1">
              <a:off x="5633414" y="4425226"/>
              <a:ext cx="544513" cy="760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35854" idx="5"/>
            </p:cNvCxnSpPr>
            <p:nvPr/>
          </p:nvCxnSpPr>
          <p:spPr>
            <a:xfrm rot="16200000" flipH="1">
              <a:off x="6276143" y="4218669"/>
              <a:ext cx="620712" cy="3907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35859" idx="4"/>
            </p:cNvCxnSpPr>
            <p:nvPr/>
          </p:nvCxnSpPr>
          <p:spPr>
            <a:xfrm rot="16200000" flipH="1">
              <a:off x="5747409" y="3320741"/>
              <a:ext cx="2297113" cy="5324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2971328" y="1981200"/>
              <a:ext cx="499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5181593" y="1981200"/>
              <a:ext cx="4981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Arc 97"/>
            <p:cNvSpPr/>
            <p:nvPr/>
          </p:nvSpPr>
          <p:spPr>
            <a:xfrm>
              <a:off x="2133157" y="1371600"/>
              <a:ext cx="4190855" cy="457200"/>
            </a:xfrm>
            <a:prstGeom prst="arc">
              <a:avLst>
                <a:gd name="adj1" fmla="val 10681875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16200000" flipH="1">
              <a:off x="6972290" y="2399831"/>
              <a:ext cx="533400" cy="305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endCxn id="79" idx="0"/>
            </p:cNvCxnSpPr>
            <p:nvPr/>
          </p:nvCxnSpPr>
          <p:spPr>
            <a:xfrm rot="16200000" flipH="1">
              <a:off x="2095457" y="2475961"/>
              <a:ext cx="457200" cy="2296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H="1">
              <a:off x="2628635" y="3238707"/>
              <a:ext cx="457200" cy="228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 flipV="1">
              <a:off x="2743142" y="2209800"/>
              <a:ext cx="2972375" cy="773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H="1">
              <a:off x="4662218" y="2423713"/>
              <a:ext cx="504825" cy="38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3314806" y="2856893"/>
              <a:ext cx="1143000" cy="153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5105256" y="3276738"/>
              <a:ext cx="304800" cy="152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4039175" y="3124200"/>
              <a:ext cx="762109" cy="544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35857" idx="5"/>
            </p:cNvCxnSpPr>
            <p:nvPr/>
          </p:nvCxnSpPr>
          <p:spPr>
            <a:xfrm rot="16200000" flipH="1">
              <a:off x="3070757" y="1938325"/>
              <a:ext cx="1470025" cy="2143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89" idx="2"/>
            </p:cNvCxnSpPr>
            <p:nvPr/>
          </p:nvCxnSpPr>
          <p:spPr>
            <a:xfrm rot="16200000" flipH="1">
              <a:off x="7004680" y="3891964"/>
              <a:ext cx="1458913" cy="228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6052348" y="3472202"/>
              <a:ext cx="1535113" cy="11439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89" idx="1"/>
            </p:cNvCxnSpPr>
            <p:nvPr/>
          </p:nvCxnSpPr>
          <p:spPr>
            <a:xfrm rot="10800000" flipV="1">
              <a:off x="6095826" y="3048000"/>
              <a:ext cx="1219971" cy="468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endCxn id="80" idx="3"/>
            </p:cNvCxnSpPr>
            <p:nvPr/>
          </p:nvCxnSpPr>
          <p:spPr>
            <a:xfrm rot="10800000" flipV="1">
              <a:off x="5409778" y="2362200"/>
              <a:ext cx="780007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053332" y="2217738"/>
              <a:ext cx="2286327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468313" y="333375"/>
            <a:ext cx="809625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pt-PT" sz="2800" dirty="0" smtClean="0">
                <a:latin typeface="+mn-lt"/>
              </a:rPr>
              <a:t>Internet </a:t>
            </a:r>
            <a:r>
              <a:rPr lang="pt-PT" sz="2800" dirty="0" err="1" smtClean="0">
                <a:latin typeface="+mn-lt"/>
              </a:rPr>
              <a:t>Structure</a:t>
            </a:r>
            <a:endParaRPr lang="pt-PT" sz="2800" dirty="0">
              <a:latin typeface="+mn-lt"/>
            </a:endParaRPr>
          </a:p>
        </p:txBody>
      </p:sp>
      <p:sp>
        <p:nvSpPr>
          <p:cNvPr id="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D17CD-FB87-2347-ACBF-67474B6B43BE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5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CA334C2-06BD-E740-AFE1-87EEC420E340}" type="slidenum">
              <a:rPr lang="en-US" sz="1400" b="0">
                <a:latin typeface="Times New Roman" charset="0"/>
              </a:rPr>
              <a:pPr eaLnBrk="1" hangingPunct="1"/>
              <a:t>21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AS-level topology of the Internet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B5F0EF5-DB87-2240-A518-CB511D7533DA}" type="slidenum">
              <a:rPr lang="en-US" sz="1400" b="0">
                <a:latin typeface="Times New Roman" charset="0"/>
              </a:rPr>
              <a:pPr eaLnBrk="1" hangingPunct="1"/>
              <a:t>22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Internet Routing Architecture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  <a:cs typeface="Arial" charset="0"/>
              </a:rPr>
              <a:t>Divided into Autonomous Systems</a:t>
            </a:r>
          </a:p>
          <a:p>
            <a:pPr lvl="1">
              <a:lnSpc>
                <a:spcPct val="110000"/>
              </a:lnSpc>
            </a:pPr>
            <a:r>
              <a:rPr lang="en-US">
                <a:latin typeface="Comic Sans MS" charset="0"/>
                <a:ea typeface="Arial" charset="0"/>
                <a:cs typeface="Arial" charset="0"/>
              </a:rPr>
              <a:t>Distinct regions of administrative control</a:t>
            </a:r>
          </a:p>
          <a:p>
            <a:pPr lvl="1">
              <a:lnSpc>
                <a:spcPct val="110000"/>
              </a:lnSpc>
            </a:pPr>
            <a:r>
              <a:rPr lang="en-US">
                <a:latin typeface="Comic Sans MS" charset="0"/>
                <a:ea typeface="Arial" charset="0"/>
                <a:cs typeface="Arial" charset="0"/>
              </a:rPr>
              <a:t>Routers/links managed by a single </a:t>
            </a:r>
            <a:r>
              <a:rPr lang="ja-JP" altLang="en-US">
                <a:latin typeface="Comic Sans MS" charset="0"/>
                <a:ea typeface="Arial" charset="0"/>
                <a:cs typeface="Arial" charset="0"/>
              </a:rPr>
              <a:t>“</a:t>
            </a:r>
            <a:r>
              <a:rPr lang="en-US" altLang="ja-JP">
                <a:latin typeface="Comic Sans MS" charset="0"/>
                <a:ea typeface="Arial" charset="0"/>
                <a:cs typeface="Arial" charset="0"/>
              </a:rPr>
              <a:t>institution</a:t>
            </a:r>
            <a:r>
              <a:rPr lang="ja-JP" altLang="en-US">
                <a:latin typeface="Comic Sans MS" charset="0"/>
                <a:ea typeface="Arial" charset="0"/>
                <a:cs typeface="Arial" charset="0"/>
              </a:rPr>
              <a:t>”</a:t>
            </a:r>
            <a:endParaRPr lang="en-US" altLang="ja-JP">
              <a:latin typeface="Comic Sans MS" charset="0"/>
              <a:ea typeface="Arial" charset="0"/>
              <a:cs typeface="Arial" charset="0"/>
            </a:endParaRPr>
          </a:p>
          <a:p>
            <a:pPr lvl="1">
              <a:lnSpc>
                <a:spcPct val="110000"/>
              </a:lnSpc>
            </a:pPr>
            <a:r>
              <a:rPr lang="en-US">
                <a:latin typeface="Comic Sans MS" charset="0"/>
                <a:ea typeface="Arial" charset="0"/>
                <a:cs typeface="Arial" charset="0"/>
              </a:rPr>
              <a:t>Service provider, company, university, …</a:t>
            </a:r>
          </a:p>
          <a:p>
            <a:pPr>
              <a:lnSpc>
                <a:spcPct val="110000"/>
              </a:lnSpc>
            </a:pPr>
            <a:r>
              <a:rPr lang="ja-JP" altLang="en-US">
                <a:latin typeface="Comic Sans MS" charset="0"/>
                <a:cs typeface="Arial" charset="0"/>
              </a:rPr>
              <a:t>“</a:t>
            </a:r>
            <a:r>
              <a:rPr lang="en-US" altLang="ja-JP">
                <a:latin typeface="Comic Sans MS" charset="0"/>
                <a:cs typeface="Arial" charset="0"/>
              </a:rPr>
              <a:t>Hierarchy</a:t>
            </a:r>
            <a:r>
              <a:rPr lang="ja-JP" altLang="en-US">
                <a:latin typeface="Comic Sans MS" charset="0"/>
                <a:cs typeface="Arial" charset="0"/>
              </a:rPr>
              <a:t>”</a:t>
            </a:r>
            <a:r>
              <a:rPr lang="en-US" altLang="ja-JP">
                <a:latin typeface="Comic Sans MS" charset="0"/>
                <a:cs typeface="Arial" charset="0"/>
              </a:rPr>
              <a:t> of Autonomous Systems</a:t>
            </a:r>
          </a:p>
          <a:p>
            <a:pPr lvl="1">
              <a:lnSpc>
                <a:spcPct val="110000"/>
              </a:lnSpc>
            </a:pPr>
            <a:r>
              <a:rPr lang="en-US">
                <a:latin typeface="Comic Sans MS" charset="0"/>
                <a:ea typeface="Arial" charset="0"/>
                <a:cs typeface="Arial" charset="0"/>
              </a:rPr>
              <a:t>Large, tier-1 provider with a worldwide backbone</a:t>
            </a:r>
          </a:p>
          <a:p>
            <a:pPr lvl="1">
              <a:lnSpc>
                <a:spcPct val="110000"/>
              </a:lnSpc>
            </a:pPr>
            <a:r>
              <a:rPr lang="en-US">
                <a:latin typeface="Comic Sans MS" charset="0"/>
                <a:ea typeface="Arial" charset="0"/>
                <a:cs typeface="Arial" charset="0"/>
              </a:rPr>
              <a:t>Medium-sized regional provider with smaller backbone</a:t>
            </a:r>
          </a:p>
          <a:p>
            <a:pPr lvl="1">
              <a:lnSpc>
                <a:spcPct val="110000"/>
              </a:lnSpc>
            </a:pPr>
            <a:r>
              <a:rPr lang="en-US">
                <a:latin typeface="Comic Sans MS" charset="0"/>
                <a:ea typeface="Arial" charset="0"/>
                <a:cs typeface="Arial" charset="0"/>
              </a:rPr>
              <a:t>Small network run by a single company or university</a:t>
            </a:r>
          </a:p>
          <a:p>
            <a:pPr>
              <a:lnSpc>
                <a:spcPct val="110000"/>
              </a:lnSpc>
            </a:pPr>
            <a:r>
              <a:rPr lang="en-US">
                <a:latin typeface="Comic Sans MS" charset="0"/>
                <a:cs typeface="Arial" charset="0"/>
              </a:rPr>
              <a:t>Interaction between Autonomous Systems</a:t>
            </a:r>
          </a:p>
          <a:p>
            <a:pPr lvl="1">
              <a:lnSpc>
                <a:spcPct val="110000"/>
              </a:lnSpc>
            </a:pPr>
            <a:r>
              <a:rPr lang="en-US">
                <a:latin typeface="Comic Sans MS" charset="0"/>
                <a:ea typeface="Arial" charset="0"/>
                <a:cs typeface="Arial" charset="0"/>
              </a:rPr>
              <a:t>Internal topology is not shared between ASes </a:t>
            </a:r>
          </a:p>
          <a:p>
            <a:pPr lvl="1">
              <a:lnSpc>
                <a:spcPct val="110000"/>
              </a:lnSpc>
            </a:pPr>
            <a:r>
              <a:rPr lang="en-US">
                <a:latin typeface="Comic Sans MS" charset="0"/>
                <a:ea typeface="Arial" charset="0"/>
                <a:cs typeface="Arial" charset="0"/>
              </a:rPr>
              <a:t>… but, neighboring ASes interact to coordinate routing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61E7C90-9120-8049-BE4B-7E742EFA1B55}" type="slidenum">
              <a:rPr lang="en-US" sz="1400" b="0">
                <a:latin typeface="Times New Roman" charset="0"/>
              </a:rPr>
              <a:pPr eaLnBrk="1" hangingPunct="1"/>
              <a:t>23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Autonomous System Numbers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998663" y="1163638"/>
            <a:ext cx="4537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 b="0">
                <a:latin typeface="+mn-lt"/>
              </a:rPr>
              <a:t>AS Numbers are 16 bit values.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762000" y="2257425"/>
            <a:ext cx="7772400" cy="4003675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+mn-lt"/>
              </a:rPr>
              <a:t>Level 3: 1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+mn-lt"/>
              </a:rPr>
              <a:t>MIT: 3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+mn-lt"/>
              </a:rPr>
              <a:t>Harvard: 11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+mn-lt"/>
              </a:rPr>
              <a:t>Yale: 29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+mn-lt"/>
              </a:rPr>
              <a:t>Princeton: 88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+mn-lt"/>
              </a:rPr>
              <a:t>EUnet: 286 (now KPN)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+mn-lt"/>
              </a:rPr>
              <a:t>EUnet Portugal: 1897 (1990 ....)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+mn-lt"/>
              </a:rPr>
              <a:t>RCCN Portugal: 1930 (1990 ....)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+mn-lt"/>
              </a:rPr>
              <a:t>AT&amp;T: 7018, 6341, 5074, …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+mn-lt"/>
              </a:rPr>
              <a:t>UUNET: 701, 702, 284, 12199, …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+mn-lt"/>
              </a:rPr>
              <a:t>Sprint: 1239, 1240, 6211, 6242, …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+mn-lt"/>
              </a:rPr>
              <a:t>…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792288" y="1700213"/>
            <a:ext cx="5039060" cy="46166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 b="0">
                <a:latin typeface="+mn-lt"/>
              </a:rPr>
              <a:t>Currently just over 40,000 in use.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F2B0438-90E4-C045-A240-023D19C35CDA}" type="slidenum">
              <a:rPr lang="en-US" sz="1400" b="0">
                <a:latin typeface="Times New Roman" charset="0"/>
              </a:rPr>
              <a:pPr eaLnBrk="1" hangingPunct="1"/>
              <a:t>24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omic Sans MS" charset="0"/>
                <a:ea typeface="ＭＳ Ｐゴシック" charset="0"/>
                <a:cs typeface="ＭＳ Ｐゴシック" charset="0"/>
              </a:rPr>
              <a:t>AS Topology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charset="0"/>
                <a:cs typeface="Arial" charset="0"/>
              </a:rPr>
              <a:t>Node: </a:t>
            </a:r>
            <a:r>
              <a:rPr lang="en-US">
                <a:solidFill>
                  <a:schemeClr val="tx1"/>
                </a:solidFill>
                <a:latin typeface="Comic Sans MS" charset="0"/>
                <a:cs typeface="Arial" charset="0"/>
              </a:rPr>
              <a:t>Autonomous System</a:t>
            </a:r>
          </a:p>
          <a:p>
            <a:r>
              <a:rPr lang="en-US">
                <a:latin typeface="Comic Sans MS" charset="0"/>
                <a:cs typeface="Arial" charset="0"/>
              </a:rPr>
              <a:t>Edge: </a:t>
            </a:r>
            <a:r>
              <a:rPr lang="en-US">
                <a:solidFill>
                  <a:schemeClr val="tx1"/>
                </a:solidFill>
                <a:latin typeface="Comic Sans MS" charset="0"/>
                <a:cs typeface="Arial" charset="0"/>
              </a:rPr>
              <a:t>Two ASes that connect to each other</a:t>
            </a: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503238" y="2546350"/>
            <a:ext cx="8447087" cy="3986213"/>
            <a:chOff x="516" y="945"/>
            <a:chExt cx="5004" cy="3195"/>
          </a:xfrm>
        </p:grpSpPr>
        <p:graphicFrame>
          <p:nvGraphicFramePr>
            <p:cNvPr id="47109" name="Object 2"/>
            <p:cNvGraphicFramePr>
              <a:graphicFrameLocks noChangeAspect="1"/>
            </p:cNvGraphicFramePr>
            <p:nvPr/>
          </p:nvGraphicFramePr>
          <p:xfrm>
            <a:off x="657" y="1338"/>
            <a:ext cx="1668" cy="1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14" name="Photo Editor Photo" r:id="rId4" imgW="1905266" imgH="1390844" progId="MSPhotoEd.3">
                    <p:embed/>
                  </p:oleObj>
                </mc:Choice>
                <mc:Fallback>
                  <p:oleObj name="Photo Editor Photo" r:id="rId4" imgW="1905266" imgH="1390844" progId="MSPhotoEd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1338"/>
                          <a:ext cx="1668" cy="1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0" name="Object 3"/>
            <p:cNvGraphicFramePr>
              <a:graphicFrameLocks noChangeAspect="1"/>
            </p:cNvGraphicFramePr>
            <p:nvPr/>
          </p:nvGraphicFramePr>
          <p:xfrm>
            <a:off x="2907" y="945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15" name="Photo Editor Photo" r:id="rId6" imgW="1905266" imgH="1390844" progId="MSPhotoEd.3">
                    <p:embed/>
                  </p:oleObj>
                </mc:Choice>
                <mc:Fallback>
                  <p:oleObj name="Photo Editor Photo" r:id="rId6" imgW="1905266" imgH="1390844" progId="MSPhotoEd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7" y="945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1" name="Object 4"/>
            <p:cNvGraphicFramePr>
              <a:graphicFrameLocks noChangeAspect="1"/>
            </p:cNvGraphicFramePr>
            <p:nvPr/>
          </p:nvGraphicFramePr>
          <p:xfrm>
            <a:off x="2553" y="2517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16" name="Photo Editor Photo" r:id="rId7" imgW="1905266" imgH="1390844" progId="MSPhotoEd.3">
                    <p:embed/>
                  </p:oleObj>
                </mc:Choice>
                <mc:Fallback>
                  <p:oleObj name="Photo Editor Photo" r:id="rId7" imgW="1905266" imgH="1390844" progId="MSPhotoEd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3" y="2517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12" name="Text Box 8"/>
            <p:cNvSpPr txBox="1">
              <a:spLocks noChangeArrowheads="1"/>
            </p:cNvSpPr>
            <p:nvPr/>
          </p:nvSpPr>
          <p:spPr bwMode="auto">
            <a:xfrm>
              <a:off x="2854" y="3048"/>
              <a:ext cx="109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endParaRPr lang="fr-FR" sz="1600" b="0">
                <a:latin typeface="Times New Roman" charset="0"/>
              </a:endParaRPr>
            </a:p>
          </p:txBody>
        </p:sp>
        <p:graphicFrame>
          <p:nvGraphicFramePr>
            <p:cNvPr id="47113" name="Object 5"/>
            <p:cNvGraphicFramePr>
              <a:graphicFrameLocks noChangeAspect="1"/>
            </p:cNvGraphicFramePr>
            <p:nvPr/>
          </p:nvGraphicFramePr>
          <p:xfrm>
            <a:off x="699" y="2647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17" name="Photo Editor Photo" r:id="rId9" imgW="1905266" imgH="1390844" progId="MSPhotoEd.3">
                    <p:embed/>
                  </p:oleObj>
                </mc:Choice>
                <mc:Fallback>
                  <p:oleObj name="Photo Editor Photo" r:id="rId9" imgW="1905266" imgH="1390844" progId="MSPhotoEd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2647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4" name="Object 6"/>
            <p:cNvGraphicFramePr>
              <a:graphicFrameLocks noChangeAspect="1"/>
            </p:cNvGraphicFramePr>
            <p:nvPr/>
          </p:nvGraphicFramePr>
          <p:xfrm>
            <a:off x="516" y="3501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18" name="Photo Editor Photo" r:id="rId10" imgW="1905266" imgH="1390844" progId="MSPhotoEd.3">
                    <p:embed/>
                  </p:oleObj>
                </mc:Choice>
                <mc:Fallback>
                  <p:oleObj name="Photo Editor Photo" r:id="rId10" imgW="1905266" imgH="1390844" progId="MSPhotoEd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" y="3501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5" name="Object 7"/>
            <p:cNvGraphicFramePr>
              <a:graphicFrameLocks noChangeAspect="1"/>
            </p:cNvGraphicFramePr>
            <p:nvPr/>
          </p:nvGraphicFramePr>
          <p:xfrm>
            <a:off x="4404" y="2086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19" name="Photo Editor Photo" r:id="rId11" imgW="1905266" imgH="1390844" progId="MSPhotoEd.3">
                    <p:embed/>
                  </p:oleObj>
                </mc:Choice>
                <mc:Fallback>
                  <p:oleObj name="Photo Editor Photo" r:id="rId11" imgW="1905266" imgH="1390844" progId="MSPhotoEd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4" y="2086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6" name="Object 8"/>
            <p:cNvGraphicFramePr>
              <a:graphicFrameLocks noChangeAspect="1"/>
            </p:cNvGraphicFramePr>
            <p:nvPr/>
          </p:nvGraphicFramePr>
          <p:xfrm>
            <a:off x="4995" y="2922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20" name="Photo Editor Photo" r:id="rId12" imgW="1905266" imgH="1390844" progId="MSPhotoEd.3">
                    <p:embed/>
                  </p:oleObj>
                </mc:Choice>
                <mc:Fallback>
                  <p:oleObj name="Photo Editor Photo" r:id="rId12" imgW="1905266" imgH="1390844" progId="MSPhotoEd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5" y="2922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17" name="Line 13"/>
            <p:cNvSpPr>
              <a:spLocks noChangeShapeType="1"/>
            </p:cNvSpPr>
            <p:nvPr/>
          </p:nvSpPr>
          <p:spPr bwMode="auto">
            <a:xfrm flipV="1">
              <a:off x="837" y="3240"/>
              <a:ext cx="117" cy="2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8" name="Line 14"/>
            <p:cNvSpPr>
              <a:spLocks noChangeShapeType="1"/>
            </p:cNvSpPr>
            <p:nvPr/>
          </p:nvSpPr>
          <p:spPr bwMode="auto">
            <a:xfrm flipV="1">
              <a:off x="1035" y="2439"/>
              <a:ext cx="81" cy="2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9" name="Line 15"/>
            <p:cNvSpPr>
              <a:spLocks noChangeShapeType="1"/>
            </p:cNvSpPr>
            <p:nvPr/>
          </p:nvSpPr>
          <p:spPr bwMode="auto">
            <a:xfrm flipV="1">
              <a:off x="2187" y="1566"/>
              <a:ext cx="837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0" name="Line 16"/>
            <p:cNvSpPr>
              <a:spLocks noChangeShapeType="1"/>
            </p:cNvSpPr>
            <p:nvPr/>
          </p:nvSpPr>
          <p:spPr bwMode="auto">
            <a:xfrm>
              <a:off x="1953" y="2367"/>
              <a:ext cx="891" cy="4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Line 17"/>
            <p:cNvSpPr>
              <a:spLocks noChangeShapeType="1"/>
            </p:cNvSpPr>
            <p:nvPr/>
          </p:nvSpPr>
          <p:spPr bwMode="auto">
            <a:xfrm>
              <a:off x="4473" y="1737"/>
              <a:ext cx="396" cy="4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Line 18"/>
            <p:cNvSpPr>
              <a:spLocks noChangeShapeType="1"/>
            </p:cNvSpPr>
            <p:nvPr/>
          </p:nvSpPr>
          <p:spPr bwMode="auto">
            <a:xfrm flipH="1">
              <a:off x="4086" y="2691"/>
              <a:ext cx="540" cy="3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19"/>
            <p:cNvSpPr>
              <a:spLocks noChangeShapeType="1"/>
            </p:cNvSpPr>
            <p:nvPr/>
          </p:nvSpPr>
          <p:spPr bwMode="auto">
            <a:xfrm>
              <a:off x="4869" y="2718"/>
              <a:ext cx="225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20"/>
            <p:cNvSpPr>
              <a:spLocks noChangeShapeType="1"/>
            </p:cNvSpPr>
            <p:nvPr/>
          </p:nvSpPr>
          <p:spPr bwMode="auto">
            <a:xfrm>
              <a:off x="5256" y="3330"/>
              <a:ext cx="0" cy="2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Line 21"/>
            <p:cNvSpPr>
              <a:spLocks noChangeShapeType="1"/>
            </p:cNvSpPr>
            <p:nvPr/>
          </p:nvSpPr>
          <p:spPr bwMode="auto">
            <a:xfrm>
              <a:off x="774" y="3924"/>
              <a:ext cx="0" cy="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2"/>
            <p:cNvSpPr>
              <a:spLocks noChangeShapeType="1"/>
            </p:cNvSpPr>
            <p:nvPr/>
          </p:nvSpPr>
          <p:spPr bwMode="auto">
            <a:xfrm flipH="1">
              <a:off x="3348" y="2142"/>
              <a:ext cx="18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Text Box 23"/>
            <p:cNvSpPr txBox="1">
              <a:spLocks noChangeArrowheads="1"/>
            </p:cNvSpPr>
            <p:nvPr/>
          </p:nvSpPr>
          <p:spPr bwMode="auto">
            <a:xfrm>
              <a:off x="716" y="3562"/>
              <a:ext cx="185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Times New Roman" charset="0"/>
                </a:rPr>
                <a:t>1</a:t>
              </a:r>
              <a:endParaRPr lang="en-US" sz="1600" b="0">
                <a:latin typeface="Times New Roman" charset="0"/>
              </a:endParaRPr>
            </a:p>
          </p:txBody>
        </p:sp>
        <p:sp>
          <p:nvSpPr>
            <p:cNvPr id="47128" name="Text Box 24"/>
            <p:cNvSpPr txBox="1">
              <a:spLocks noChangeArrowheads="1"/>
            </p:cNvSpPr>
            <p:nvPr/>
          </p:nvSpPr>
          <p:spPr bwMode="auto">
            <a:xfrm>
              <a:off x="950" y="2823"/>
              <a:ext cx="184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Times New Roman" charset="0"/>
                </a:rPr>
                <a:t>2</a:t>
              </a:r>
              <a:endParaRPr lang="en-US" sz="1600" b="0">
                <a:latin typeface="Times New Roman" charset="0"/>
              </a:endParaRPr>
            </a:p>
          </p:txBody>
        </p:sp>
        <p:sp>
          <p:nvSpPr>
            <p:cNvPr id="47129" name="Text Box 25"/>
            <p:cNvSpPr txBox="1">
              <a:spLocks noChangeArrowheads="1"/>
            </p:cNvSpPr>
            <p:nvPr/>
          </p:nvSpPr>
          <p:spPr bwMode="auto">
            <a:xfrm>
              <a:off x="1337" y="1798"/>
              <a:ext cx="184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Times New Roman" charset="0"/>
                </a:rPr>
                <a:t>3</a:t>
              </a:r>
              <a:endParaRPr lang="en-US" sz="1600" b="0">
                <a:latin typeface="Times New Roman" charset="0"/>
              </a:endParaRPr>
            </a:p>
          </p:txBody>
        </p:sp>
        <p:sp>
          <p:nvSpPr>
            <p:cNvPr id="47130" name="Text Box 26"/>
            <p:cNvSpPr txBox="1">
              <a:spLocks noChangeArrowheads="1"/>
            </p:cNvSpPr>
            <p:nvPr/>
          </p:nvSpPr>
          <p:spPr bwMode="auto">
            <a:xfrm>
              <a:off x="3623" y="1455"/>
              <a:ext cx="184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Times New Roman" charset="0"/>
                </a:rPr>
                <a:t>4</a:t>
              </a:r>
              <a:endParaRPr lang="en-US" sz="1600" b="0">
                <a:latin typeface="Times New Roman" charset="0"/>
              </a:endParaRPr>
            </a:p>
          </p:txBody>
        </p:sp>
        <p:sp>
          <p:nvSpPr>
            <p:cNvPr id="47131" name="Text Box 27"/>
            <p:cNvSpPr txBox="1">
              <a:spLocks noChangeArrowheads="1"/>
            </p:cNvSpPr>
            <p:nvPr/>
          </p:nvSpPr>
          <p:spPr bwMode="auto">
            <a:xfrm>
              <a:off x="4703" y="2275"/>
              <a:ext cx="184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Times New Roman" charset="0"/>
                </a:rPr>
                <a:t>5</a:t>
              </a:r>
              <a:endParaRPr lang="en-US" sz="1600" b="0">
                <a:latin typeface="Times New Roman" charset="0"/>
              </a:endParaRPr>
            </a:p>
          </p:txBody>
        </p:sp>
        <p:sp>
          <p:nvSpPr>
            <p:cNvPr id="47132" name="Text Box 28"/>
            <p:cNvSpPr txBox="1">
              <a:spLocks noChangeArrowheads="1"/>
            </p:cNvSpPr>
            <p:nvPr/>
          </p:nvSpPr>
          <p:spPr bwMode="auto">
            <a:xfrm>
              <a:off x="5144" y="2985"/>
              <a:ext cx="184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Times New Roman" charset="0"/>
                </a:rPr>
                <a:t>6</a:t>
              </a:r>
              <a:endParaRPr lang="en-US" sz="1600" b="0">
                <a:latin typeface="Times New Roman" charset="0"/>
              </a:endParaRPr>
            </a:p>
          </p:txBody>
        </p:sp>
        <p:sp>
          <p:nvSpPr>
            <p:cNvPr id="47133" name="Text Box 29"/>
            <p:cNvSpPr txBox="1">
              <a:spLocks noChangeArrowheads="1"/>
            </p:cNvSpPr>
            <p:nvPr/>
          </p:nvSpPr>
          <p:spPr bwMode="auto">
            <a:xfrm>
              <a:off x="3254" y="2994"/>
              <a:ext cx="184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>
                  <a:latin typeface="Times New Roman" charset="0"/>
                </a:rPr>
                <a:t>7</a:t>
              </a:r>
              <a:endParaRPr lang="en-US" sz="1600" b="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F4F7C54-549A-924B-AAFC-0E428F22B0D1}" type="slidenum">
              <a:rPr lang="en-US" sz="1400" b="0">
                <a:latin typeface="Times New Roman" charset="0"/>
              </a:rPr>
              <a:pPr eaLnBrk="1" hangingPunct="1"/>
              <a:t>25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Types of ASs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latin typeface="Comic Sans MS" charset="0"/>
                <a:cs typeface="Arial" charset="0"/>
              </a:rPr>
              <a:t>Stub AS:</a:t>
            </a:r>
            <a:r>
              <a:rPr lang="en-US">
                <a:latin typeface="Comic Sans MS" charset="0"/>
                <a:cs typeface="Arial" charset="0"/>
              </a:rPr>
              <a:t> </a:t>
            </a:r>
            <a:r>
              <a:rPr lang="en-US">
                <a:solidFill>
                  <a:schemeClr val="tx1"/>
                </a:solidFill>
                <a:latin typeface="Comic Sans MS" charset="0"/>
                <a:cs typeface="Arial" charset="0"/>
              </a:rPr>
              <a:t>it is a pure customer of a provider AS. In fact, it doesn</a:t>
            </a:r>
            <a:r>
              <a:rPr lang="ja-JP" altLang="en-US">
                <a:solidFill>
                  <a:schemeClr val="tx1"/>
                </a:solidFill>
                <a:latin typeface="Comic Sans MS" charset="0"/>
                <a:cs typeface="Arial" charset="0"/>
              </a:rPr>
              <a:t>’</a:t>
            </a:r>
            <a:r>
              <a:rPr lang="en-US" altLang="ja-JP">
                <a:solidFill>
                  <a:schemeClr val="tx1"/>
                </a:solidFill>
                <a:latin typeface="Comic Sans MS" charset="0"/>
                <a:cs typeface="Arial" charset="0"/>
              </a:rPr>
              <a:t>t need to be a real AS with a specific number</a:t>
            </a:r>
          </a:p>
          <a:p>
            <a:pPr>
              <a:lnSpc>
                <a:spcPct val="90000"/>
              </a:lnSpc>
            </a:pPr>
            <a:endParaRPr lang="en-US">
              <a:latin typeface="Comic Sans MS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b="1">
                <a:latin typeface="Comic Sans MS" charset="0"/>
                <a:cs typeface="Arial" charset="0"/>
              </a:rPr>
              <a:t>Multihomed AS:</a:t>
            </a:r>
            <a:r>
              <a:rPr lang="en-US">
                <a:latin typeface="Comic Sans MS" charset="0"/>
                <a:cs typeface="Arial" charset="0"/>
              </a:rPr>
              <a:t> </a:t>
            </a:r>
            <a:r>
              <a:rPr lang="en-US">
                <a:solidFill>
                  <a:schemeClr val="tx1"/>
                </a:solidFill>
                <a:latin typeface="Comic Sans MS" charset="0"/>
                <a:cs typeface="Arial" charset="0"/>
              </a:rPr>
              <a:t>it is an AS that has connections to more than than one AS but refuses to carry transit traffic</a:t>
            </a:r>
          </a:p>
          <a:p>
            <a:pPr>
              <a:lnSpc>
                <a:spcPct val="90000"/>
              </a:lnSpc>
            </a:pPr>
            <a:endParaRPr lang="en-US">
              <a:latin typeface="Comic Sans MS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b="1">
                <a:latin typeface="Comic Sans MS" charset="0"/>
                <a:cs typeface="Arial" charset="0"/>
              </a:rPr>
              <a:t>Transit AS:</a:t>
            </a:r>
            <a:r>
              <a:rPr lang="en-US">
                <a:latin typeface="Comic Sans MS" charset="0"/>
                <a:cs typeface="Arial" charset="0"/>
              </a:rPr>
              <a:t> </a:t>
            </a:r>
            <a:r>
              <a:rPr lang="en-US">
                <a:solidFill>
                  <a:schemeClr val="tx1"/>
                </a:solidFill>
                <a:latin typeface="Comic Sans MS" charset="0"/>
                <a:cs typeface="Arial" charset="0"/>
              </a:rPr>
              <a:t>an AS that has connections to more than one other AS and that is designated to carry both transit and local traffic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C040A95-0E18-6B4A-A476-CAEC185433D8}" type="slidenum">
              <a:rPr lang="en-US" sz="1400" b="0">
                <a:latin typeface="Times New Roman" charset="0"/>
              </a:rPr>
              <a:pPr eaLnBrk="1" hangingPunct="1"/>
              <a:t>26</a:t>
            </a:fld>
            <a:endParaRPr lang="en-US" sz="1400" b="0">
              <a:latin typeface="Times New Roman" charset="0"/>
            </a:endParaRPr>
          </a:p>
        </p:txBody>
      </p:sp>
      <p:graphicFrame>
        <p:nvGraphicFramePr>
          <p:cNvPr id="50178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57238" y="5313363"/>
          <a:ext cx="1839912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7" name="Photo Editor Photo" r:id="rId4" imgW="1905266" imgH="1390844" progId="MSPhotoEd.3">
                  <p:embed/>
                </p:oleObj>
              </mc:Choice>
              <mc:Fallback>
                <p:oleObj name="Photo Editor Photo" r:id="rId4" imgW="1905266" imgH="1390844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5313363"/>
                        <a:ext cx="1839912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omic Sans MS" charset="0"/>
                <a:ea typeface="ＭＳ Ｐゴシック" charset="0"/>
                <a:cs typeface="ＭＳ Ｐゴシック" charset="0"/>
              </a:rPr>
              <a:t>What is an Edge, Really?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367713" cy="1595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Comic Sans MS" charset="0"/>
                <a:cs typeface="Arial" charset="0"/>
              </a:rPr>
              <a:t>Edge in the AS graph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charset="0"/>
                <a:ea typeface="Arial" charset="0"/>
                <a:cs typeface="Arial" charset="0"/>
              </a:rPr>
              <a:t>At least one connection between two ASes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charset="0"/>
                <a:ea typeface="Arial" charset="0"/>
                <a:cs typeface="Arial" charset="0"/>
              </a:rPr>
              <a:t>Some destinations reached from one AS via the other (a transit AS)</a:t>
            </a:r>
          </a:p>
        </p:txBody>
      </p:sp>
      <p:graphicFrame>
        <p:nvGraphicFramePr>
          <p:cNvPr id="50181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73113" y="3262313"/>
          <a:ext cx="184150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8" name="Photo Editor Photo" r:id="rId6" imgW="1905266" imgH="1390844" progId="MSPhotoEd.3">
                  <p:embed/>
                </p:oleObj>
              </mc:Choice>
              <mc:Fallback>
                <p:oleObj name="Photo Editor Photo" r:id="rId6" imgW="1905266" imgH="139084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3262313"/>
                        <a:ext cx="1841500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1960563" y="5297488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1905000" y="4184650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1116013" y="4203700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Oval 9"/>
          <p:cNvSpPr>
            <a:spLocks noChangeArrowheads="1"/>
          </p:cNvSpPr>
          <p:nvPr/>
        </p:nvSpPr>
        <p:spPr bwMode="auto">
          <a:xfrm>
            <a:off x="1135063" y="5391150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H="1" flipV="1">
            <a:off x="1225550" y="4564063"/>
            <a:ext cx="11113" cy="831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 flipV="1">
            <a:off x="2093913" y="4516438"/>
            <a:ext cx="11112" cy="7699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1425575" y="3400425"/>
            <a:ext cx="904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>
                <a:latin typeface="Times New Roman" charset="0"/>
              </a:rPr>
              <a:t>AS 1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1119188" y="5791200"/>
            <a:ext cx="904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>
                <a:latin typeface="Times New Roman" charset="0"/>
              </a:rPr>
              <a:t>AS 2</a:t>
            </a:r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1508125" y="3079750"/>
            <a:ext cx="0" cy="3508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Freeform 15"/>
          <p:cNvSpPr>
            <a:spLocks/>
          </p:cNvSpPr>
          <p:nvPr/>
        </p:nvSpPr>
        <p:spPr bwMode="auto">
          <a:xfrm>
            <a:off x="1385888" y="2844800"/>
            <a:ext cx="838200" cy="3886200"/>
          </a:xfrm>
          <a:custGeom>
            <a:avLst/>
            <a:gdLst>
              <a:gd name="T0" fmla="*/ 2147483647 w 528"/>
              <a:gd name="T1" fmla="*/ 2147483647 h 2448"/>
              <a:gd name="T2" fmla="*/ 2147483647 w 528"/>
              <a:gd name="T3" fmla="*/ 2147483647 h 2448"/>
              <a:gd name="T4" fmla="*/ 0 w 528"/>
              <a:gd name="T5" fmla="*/ 0 h 2448"/>
              <a:gd name="T6" fmla="*/ 0 60000 65536"/>
              <a:gd name="T7" fmla="*/ 0 60000 65536"/>
              <a:gd name="T8" fmla="*/ 0 60000 65536"/>
              <a:gd name="T9" fmla="*/ 0 w 528"/>
              <a:gd name="T10" fmla="*/ 0 h 2448"/>
              <a:gd name="T11" fmla="*/ 528 w 528"/>
              <a:gd name="T12" fmla="*/ 2448 h 2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2448">
                <a:moveTo>
                  <a:pt x="528" y="2448"/>
                </a:moveTo>
                <a:cubicBezTo>
                  <a:pt x="356" y="1980"/>
                  <a:pt x="184" y="1512"/>
                  <a:pt x="96" y="1104"/>
                </a:cubicBezTo>
                <a:cubicBezTo>
                  <a:pt x="8" y="696"/>
                  <a:pt x="4" y="348"/>
                  <a:pt x="0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1479550" y="2659063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>
                <a:latin typeface="Times New Roman" charset="0"/>
              </a:rPr>
              <a:t>d</a:t>
            </a:r>
          </a:p>
        </p:txBody>
      </p:sp>
      <p:graphicFrame>
        <p:nvGraphicFramePr>
          <p:cNvPr id="50193" name="Object 4"/>
          <p:cNvGraphicFramePr>
            <a:graphicFrameLocks noChangeAspect="1"/>
          </p:cNvGraphicFramePr>
          <p:nvPr/>
        </p:nvGraphicFramePr>
        <p:xfrm>
          <a:off x="5314950" y="2933700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9" name="Photo Editor Photo" r:id="rId7" imgW="1905266" imgH="1390844" progId="MSPhotoEd.3">
                  <p:embed/>
                </p:oleObj>
              </mc:Choice>
              <mc:Fallback>
                <p:oleObj name="Photo Editor Photo" r:id="rId7" imgW="1905266" imgH="1390844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2933700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4" name="Object 5"/>
          <p:cNvGraphicFramePr>
            <a:graphicFrameLocks noChangeAspect="1"/>
          </p:cNvGraphicFramePr>
          <p:nvPr/>
        </p:nvGraphicFramePr>
        <p:xfrm>
          <a:off x="6732588" y="5387975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0" name="Photo Editor Photo" r:id="rId8" imgW="1905266" imgH="1390844" progId="MSPhotoEd.3">
                  <p:embed/>
                </p:oleObj>
              </mc:Choice>
              <mc:Fallback>
                <p:oleObj name="Photo Editor Photo" r:id="rId8" imgW="1905266" imgH="1390844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5387975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5" name="Object 6"/>
          <p:cNvGraphicFramePr>
            <a:graphicFrameLocks noChangeAspect="1"/>
          </p:cNvGraphicFramePr>
          <p:nvPr/>
        </p:nvGraphicFramePr>
        <p:xfrm>
          <a:off x="3836988" y="5418138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1" name="Photo Editor Photo" r:id="rId9" imgW="1905266" imgH="1390844" progId="MSPhotoEd.3">
                  <p:embed/>
                </p:oleObj>
              </mc:Choice>
              <mc:Fallback>
                <p:oleObj name="Photo Editor Photo" r:id="rId9" imgW="1905266" imgH="1390844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988" y="5418138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5087938" y="4649788"/>
            <a:ext cx="2593975" cy="547687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>
                <a:latin typeface="Times New Roman" charset="0"/>
              </a:rPr>
              <a:t>Exchange Point</a:t>
            </a:r>
          </a:p>
        </p:txBody>
      </p:sp>
      <p:sp>
        <p:nvSpPr>
          <p:cNvPr id="50197" name="Oval 21"/>
          <p:cNvSpPr>
            <a:spLocks noChangeArrowheads="1"/>
          </p:cNvSpPr>
          <p:nvPr/>
        </p:nvSpPr>
        <p:spPr bwMode="auto">
          <a:xfrm>
            <a:off x="6157913" y="4064000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8" name="Oval 22"/>
          <p:cNvSpPr>
            <a:spLocks noChangeArrowheads="1"/>
          </p:cNvSpPr>
          <p:nvPr/>
        </p:nvSpPr>
        <p:spPr bwMode="auto">
          <a:xfrm>
            <a:off x="5395913" y="5664200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9" name="Oval 23"/>
          <p:cNvSpPr>
            <a:spLocks noChangeArrowheads="1"/>
          </p:cNvSpPr>
          <p:nvPr/>
        </p:nvSpPr>
        <p:spPr bwMode="auto">
          <a:xfrm>
            <a:off x="6951663" y="5495925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 flipV="1">
            <a:off x="5638800" y="5175250"/>
            <a:ext cx="427038" cy="565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 flipH="1" flipV="1">
            <a:off x="6491288" y="5173663"/>
            <a:ext cx="534987" cy="3667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 flipV="1">
            <a:off x="6276975" y="4367213"/>
            <a:ext cx="14288" cy="2746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5876925" y="3324225"/>
            <a:ext cx="904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>
                <a:latin typeface="Times New Roman" charset="0"/>
              </a:rPr>
              <a:t>AS 1</a:t>
            </a:r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4318000" y="5822950"/>
            <a:ext cx="904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>
                <a:latin typeface="Times New Roman" charset="0"/>
              </a:rPr>
              <a:t>AS 2</a:t>
            </a:r>
          </a:p>
        </p:txBody>
      </p:sp>
      <p:sp>
        <p:nvSpPr>
          <p:cNvPr id="50205" name="Freeform 29"/>
          <p:cNvSpPr>
            <a:spLocks/>
          </p:cNvSpPr>
          <p:nvPr/>
        </p:nvSpPr>
        <p:spPr bwMode="auto">
          <a:xfrm>
            <a:off x="5121275" y="2844800"/>
            <a:ext cx="1096963" cy="3702050"/>
          </a:xfrm>
          <a:custGeom>
            <a:avLst/>
            <a:gdLst>
              <a:gd name="T0" fmla="*/ 2147483647 w 691"/>
              <a:gd name="T1" fmla="*/ 2147483647 h 2332"/>
              <a:gd name="T2" fmla="*/ 2147483647 w 691"/>
              <a:gd name="T3" fmla="*/ 2147483647 h 2332"/>
              <a:gd name="T4" fmla="*/ 2147483647 w 691"/>
              <a:gd name="T5" fmla="*/ 0 h 2332"/>
              <a:gd name="T6" fmla="*/ 0 60000 65536"/>
              <a:gd name="T7" fmla="*/ 0 60000 65536"/>
              <a:gd name="T8" fmla="*/ 0 60000 65536"/>
              <a:gd name="T9" fmla="*/ 0 w 691"/>
              <a:gd name="T10" fmla="*/ 0 h 2332"/>
              <a:gd name="T11" fmla="*/ 691 w 691"/>
              <a:gd name="T12" fmla="*/ 2332 h 2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1" h="2332">
                <a:moveTo>
                  <a:pt x="460" y="2332"/>
                </a:moveTo>
                <a:cubicBezTo>
                  <a:pt x="230" y="2267"/>
                  <a:pt x="0" y="2203"/>
                  <a:pt x="38" y="1814"/>
                </a:cubicBezTo>
                <a:cubicBezTo>
                  <a:pt x="76" y="1425"/>
                  <a:pt x="383" y="712"/>
                  <a:pt x="691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6342063" y="2436813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>
                <a:latin typeface="Times New Roman" charset="0"/>
              </a:rPr>
              <a:t>d</a:t>
            </a:r>
          </a:p>
        </p:txBody>
      </p:sp>
      <p:sp>
        <p:nvSpPr>
          <p:cNvPr id="50207" name="Line 31"/>
          <p:cNvSpPr>
            <a:spLocks noChangeShapeType="1"/>
          </p:cNvSpPr>
          <p:nvPr/>
        </p:nvSpPr>
        <p:spPr bwMode="auto">
          <a:xfrm>
            <a:off x="6323013" y="2732088"/>
            <a:ext cx="0" cy="3508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7289800" y="5837238"/>
            <a:ext cx="904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>
                <a:latin typeface="Times New Roman" charset="0"/>
              </a:rPr>
              <a:t>AS 3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3746DE5-DC89-B943-B78F-60F5FBBDC657}" type="slidenum">
              <a:rPr lang="en-US" sz="1400" b="0">
                <a:latin typeface="Times New Roman" charset="0"/>
              </a:rPr>
              <a:pPr eaLnBrk="1" hangingPunct="1"/>
              <a:t>27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Interdomain Paths</a:t>
            </a:r>
          </a:p>
        </p:txBody>
      </p:sp>
      <p:graphicFrame>
        <p:nvGraphicFramePr>
          <p:cNvPr id="52227" name="Object 2"/>
          <p:cNvGraphicFramePr>
            <a:graphicFrameLocks noChangeAspect="1"/>
          </p:cNvGraphicFramePr>
          <p:nvPr/>
        </p:nvGraphicFramePr>
        <p:xfrm>
          <a:off x="733425" y="2093913"/>
          <a:ext cx="2647950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4" name="Photo Editor Photo" r:id="rId4" imgW="1905266" imgH="1390844" progId="MSPhotoEd.3">
                  <p:embed/>
                </p:oleObj>
              </mc:Choice>
              <mc:Fallback>
                <p:oleObj name="Photo Editor Photo" r:id="rId4" imgW="1905266" imgH="1390844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2093913"/>
                        <a:ext cx="2647950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3"/>
          <p:cNvGraphicFramePr>
            <a:graphicFrameLocks noChangeAspect="1"/>
          </p:cNvGraphicFramePr>
          <p:nvPr/>
        </p:nvGraphicFramePr>
        <p:xfrm>
          <a:off x="4305300" y="1470025"/>
          <a:ext cx="2652713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5" name="Photo Editor Photo" r:id="rId6" imgW="1905266" imgH="1390844" progId="MSPhotoEd.3">
                  <p:embed/>
                </p:oleObj>
              </mc:Choice>
              <mc:Fallback>
                <p:oleObj name="Photo Editor Photo" r:id="rId6" imgW="1905266" imgH="139084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1470025"/>
                        <a:ext cx="2652713" cy="216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4"/>
          <p:cNvGraphicFramePr>
            <a:graphicFrameLocks noChangeAspect="1"/>
          </p:cNvGraphicFramePr>
          <p:nvPr/>
        </p:nvGraphicFramePr>
        <p:xfrm>
          <a:off x="3743325" y="3965575"/>
          <a:ext cx="2652713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6" name="Photo Editor Photo" r:id="rId7" imgW="1905266" imgH="1390844" progId="MSPhotoEd.3">
                  <p:embed/>
                </p:oleObj>
              </mc:Choice>
              <mc:Fallback>
                <p:oleObj name="Photo Editor Photo" r:id="rId7" imgW="1905266" imgH="1390844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3965575"/>
                        <a:ext cx="2652713" cy="216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4221163" y="480853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endParaRPr lang="fr-FR" sz="1600" b="0">
              <a:latin typeface="Times New Roman" charset="0"/>
            </a:endParaRPr>
          </a:p>
        </p:txBody>
      </p:sp>
      <p:graphicFrame>
        <p:nvGraphicFramePr>
          <p:cNvPr id="52231" name="Object 5"/>
          <p:cNvGraphicFramePr>
            <a:graphicFrameLocks noChangeAspect="1"/>
          </p:cNvGraphicFramePr>
          <p:nvPr/>
        </p:nvGraphicFramePr>
        <p:xfrm>
          <a:off x="800100" y="4171950"/>
          <a:ext cx="129063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7" name="Photo Editor Photo" r:id="rId9" imgW="1905266" imgH="1390844" progId="MSPhotoEd.3">
                  <p:embed/>
                </p:oleObj>
              </mc:Choice>
              <mc:Fallback>
                <p:oleObj name="Photo Editor Photo" r:id="rId9" imgW="1905266" imgH="1390844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4171950"/>
                        <a:ext cx="1290638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bject 6"/>
          <p:cNvGraphicFramePr>
            <a:graphicFrameLocks noChangeAspect="1"/>
          </p:cNvGraphicFramePr>
          <p:nvPr/>
        </p:nvGraphicFramePr>
        <p:xfrm>
          <a:off x="509588" y="5527675"/>
          <a:ext cx="833437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8" name="Photo Editor Photo" r:id="rId10" imgW="1905266" imgH="1390844" progId="MSPhotoEd.3">
                  <p:embed/>
                </p:oleObj>
              </mc:Choice>
              <mc:Fallback>
                <p:oleObj name="Photo Editor Photo" r:id="rId10" imgW="1905266" imgH="1390844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5527675"/>
                        <a:ext cx="833437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3" name="Object 7"/>
          <p:cNvGraphicFramePr>
            <a:graphicFrameLocks noChangeAspect="1"/>
          </p:cNvGraphicFramePr>
          <p:nvPr/>
        </p:nvGraphicFramePr>
        <p:xfrm>
          <a:off x="6681788" y="3281363"/>
          <a:ext cx="129063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9" name="Photo Editor Photo" r:id="rId11" imgW="1905266" imgH="1390844" progId="MSPhotoEd.3">
                  <p:embed/>
                </p:oleObj>
              </mc:Choice>
              <mc:Fallback>
                <p:oleObj name="Photo Editor Photo" r:id="rId11" imgW="1905266" imgH="1390844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3281363"/>
                        <a:ext cx="1290637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4" name="Object 8"/>
          <p:cNvGraphicFramePr>
            <a:graphicFrameLocks noChangeAspect="1"/>
          </p:cNvGraphicFramePr>
          <p:nvPr/>
        </p:nvGraphicFramePr>
        <p:xfrm>
          <a:off x="7620000" y="4608513"/>
          <a:ext cx="83343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0" name="Photo Editor Photo" r:id="rId12" imgW="1905266" imgH="1390844" progId="MSPhotoEd.3">
                  <p:embed/>
                </p:oleObj>
              </mc:Choice>
              <mc:Fallback>
                <p:oleObj name="Photo Editor Photo" r:id="rId12" imgW="1905266" imgH="1390844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608513"/>
                        <a:ext cx="833438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5" name="Line 11"/>
          <p:cNvSpPr>
            <a:spLocks noChangeShapeType="1"/>
          </p:cNvSpPr>
          <p:nvPr/>
        </p:nvSpPr>
        <p:spPr bwMode="auto">
          <a:xfrm flipV="1">
            <a:off x="1019175" y="5113338"/>
            <a:ext cx="185738" cy="471487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 flipV="1">
            <a:off x="1333500" y="3841750"/>
            <a:ext cx="128588" cy="442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 flipV="1">
            <a:off x="1919288" y="3956050"/>
            <a:ext cx="271462" cy="40005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flipV="1">
            <a:off x="2805113" y="1998663"/>
            <a:ext cx="1928812" cy="242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 flipV="1">
            <a:off x="3162300" y="2455863"/>
            <a:ext cx="1328738" cy="21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 flipV="1">
            <a:off x="3233738" y="2984500"/>
            <a:ext cx="1128712" cy="185738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>
            <a:off x="3119438" y="3355975"/>
            <a:ext cx="1714500" cy="828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2790825" y="3727450"/>
            <a:ext cx="1414463" cy="742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2390775" y="3841750"/>
            <a:ext cx="1557338" cy="1057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6791325" y="2727325"/>
            <a:ext cx="62865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6291263" y="3255963"/>
            <a:ext cx="542925" cy="4572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 flipH="1">
            <a:off x="5976938" y="4027488"/>
            <a:ext cx="728662" cy="271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 flipH="1">
            <a:off x="6176963" y="4241800"/>
            <a:ext cx="85725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7834313" y="3970338"/>
            <a:ext cx="328612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7419975" y="4284663"/>
            <a:ext cx="357188" cy="4572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0" name="Line 26"/>
          <p:cNvSpPr>
            <a:spLocks noChangeShapeType="1"/>
          </p:cNvSpPr>
          <p:nvPr/>
        </p:nvSpPr>
        <p:spPr bwMode="auto">
          <a:xfrm>
            <a:off x="8034338" y="5256213"/>
            <a:ext cx="0" cy="357187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1" name="Line 27"/>
          <p:cNvSpPr>
            <a:spLocks noChangeShapeType="1"/>
          </p:cNvSpPr>
          <p:nvPr/>
        </p:nvSpPr>
        <p:spPr bwMode="auto">
          <a:xfrm>
            <a:off x="919163" y="6199188"/>
            <a:ext cx="0" cy="3429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2" name="Line 28"/>
          <p:cNvSpPr>
            <a:spLocks noChangeShapeType="1"/>
          </p:cNvSpPr>
          <p:nvPr/>
        </p:nvSpPr>
        <p:spPr bwMode="auto">
          <a:xfrm flipH="1">
            <a:off x="5005388" y="3370263"/>
            <a:ext cx="28575" cy="814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3" name="Line 29"/>
          <p:cNvSpPr>
            <a:spLocks noChangeShapeType="1"/>
          </p:cNvSpPr>
          <p:nvPr/>
        </p:nvSpPr>
        <p:spPr bwMode="auto">
          <a:xfrm>
            <a:off x="5734050" y="3513138"/>
            <a:ext cx="0" cy="600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4" name="Text Box 30"/>
          <p:cNvSpPr txBox="1">
            <a:spLocks noChangeArrowheads="1"/>
          </p:cNvSpPr>
          <p:nvPr/>
        </p:nvSpPr>
        <p:spPr bwMode="auto">
          <a:xfrm>
            <a:off x="827088" y="56229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Times New Roman" charset="0"/>
              </a:rPr>
              <a:t>1</a:t>
            </a:r>
            <a:endParaRPr lang="en-US" sz="1600" b="0">
              <a:latin typeface="Times New Roman" charset="0"/>
            </a:endParaRPr>
          </a:p>
        </p:txBody>
      </p:sp>
      <p:sp>
        <p:nvSpPr>
          <p:cNvPr id="52255" name="Text Box 31"/>
          <p:cNvSpPr txBox="1">
            <a:spLocks noChangeArrowheads="1"/>
          </p:cNvSpPr>
          <p:nvPr/>
        </p:nvSpPr>
        <p:spPr bwMode="auto">
          <a:xfrm>
            <a:off x="1198563" y="44513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Times New Roman" charset="0"/>
              </a:rPr>
              <a:t>2</a:t>
            </a:r>
            <a:endParaRPr lang="en-US" sz="1600" b="0">
              <a:latin typeface="Times New Roman" charset="0"/>
            </a:endParaRPr>
          </a:p>
        </p:txBody>
      </p:sp>
      <p:sp>
        <p:nvSpPr>
          <p:cNvPr id="52256" name="Text Box 32"/>
          <p:cNvSpPr txBox="1">
            <a:spLocks noChangeArrowheads="1"/>
          </p:cNvSpPr>
          <p:nvPr/>
        </p:nvSpPr>
        <p:spPr bwMode="auto">
          <a:xfrm>
            <a:off x="1812925" y="282257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Times New Roman" charset="0"/>
              </a:rPr>
              <a:t>3</a:t>
            </a:r>
            <a:endParaRPr lang="en-US" sz="1600" b="0">
              <a:latin typeface="Times New Roman" charset="0"/>
            </a:endParaRPr>
          </a:p>
        </p:txBody>
      </p:sp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5441950" y="22796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Times New Roman" charset="0"/>
              </a:rPr>
              <a:t>4</a:t>
            </a:r>
            <a:endParaRPr lang="en-US" sz="1600" b="0">
              <a:latin typeface="Times New Roman" charset="0"/>
            </a:endParaRPr>
          </a:p>
        </p:txBody>
      </p:sp>
      <p:sp>
        <p:nvSpPr>
          <p:cNvPr id="52258" name="Text Box 34"/>
          <p:cNvSpPr txBox="1">
            <a:spLocks noChangeArrowheads="1"/>
          </p:cNvSpPr>
          <p:nvPr/>
        </p:nvSpPr>
        <p:spPr bwMode="auto">
          <a:xfrm>
            <a:off x="7156450" y="357981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Times New Roman" charset="0"/>
              </a:rPr>
              <a:t>5</a:t>
            </a:r>
            <a:endParaRPr lang="en-US" sz="1600" b="0">
              <a:latin typeface="Times New Roman" charset="0"/>
            </a:endParaRPr>
          </a:p>
        </p:txBody>
      </p:sp>
      <p:sp>
        <p:nvSpPr>
          <p:cNvPr id="52259" name="Text Box 35"/>
          <p:cNvSpPr txBox="1">
            <a:spLocks noChangeArrowheads="1"/>
          </p:cNvSpPr>
          <p:nvPr/>
        </p:nvSpPr>
        <p:spPr bwMode="auto">
          <a:xfrm>
            <a:off x="7856538" y="47085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Times New Roman" charset="0"/>
              </a:rPr>
              <a:t>6</a:t>
            </a:r>
            <a:endParaRPr lang="en-US" sz="1600" b="0">
              <a:latin typeface="Times New Roman" charset="0"/>
            </a:endParaRPr>
          </a:p>
        </p:txBody>
      </p:sp>
      <p:sp>
        <p:nvSpPr>
          <p:cNvPr id="52260" name="Text Box 36"/>
          <p:cNvSpPr txBox="1">
            <a:spLocks noChangeArrowheads="1"/>
          </p:cNvSpPr>
          <p:nvPr/>
        </p:nvSpPr>
        <p:spPr bwMode="auto">
          <a:xfrm>
            <a:off x="4856163" y="472281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Times New Roman" charset="0"/>
              </a:rPr>
              <a:t>7</a:t>
            </a:r>
            <a:endParaRPr lang="en-US" sz="1600" b="0">
              <a:latin typeface="Times New Roman" charset="0"/>
            </a:endParaRPr>
          </a:p>
        </p:txBody>
      </p:sp>
      <p:sp>
        <p:nvSpPr>
          <p:cNvPr id="52261" name="Text Box 37"/>
          <p:cNvSpPr txBox="1">
            <a:spLocks noChangeArrowheads="1"/>
          </p:cNvSpPr>
          <p:nvPr/>
        </p:nvSpPr>
        <p:spPr bwMode="auto">
          <a:xfrm>
            <a:off x="998538" y="6129338"/>
            <a:ext cx="1054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800" b="0">
                <a:latin typeface="Times New Roman" charset="0"/>
              </a:rPr>
              <a:t>Client</a:t>
            </a:r>
            <a:endParaRPr lang="en-US" sz="2800" b="0">
              <a:solidFill>
                <a:srgbClr val="3333FF"/>
              </a:solidFill>
              <a:latin typeface="Times" charset="0"/>
            </a:endParaRPr>
          </a:p>
        </p:txBody>
      </p:sp>
      <p:sp>
        <p:nvSpPr>
          <p:cNvPr id="52262" name="Text Box 38"/>
          <p:cNvSpPr txBox="1">
            <a:spLocks noChangeArrowheads="1"/>
          </p:cNvSpPr>
          <p:nvPr/>
        </p:nvSpPr>
        <p:spPr bwMode="auto">
          <a:xfrm>
            <a:off x="7023100" y="5661025"/>
            <a:ext cx="1812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800" b="0">
                <a:latin typeface="Times New Roman" charset="0"/>
              </a:rPr>
              <a:t>Web server</a:t>
            </a:r>
          </a:p>
        </p:txBody>
      </p:sp>
      <p:sp>
        <p:nvSpPr>
          <p:cNvPr id="52263" name="Text Box 39"/>
          <p:cNvSpPr txBox="1">
            <a:spLocks noChangeArrowheads="1"/>
          </p:cNvSpPr>
          <p:nvPr/>
        </p:nvSpPr>
        <p:spPr bwMode="auto">
          <a:xfrm>
            <a:off x="539750" y="1277938"/>
            <a:ext cx="3355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3200" b="0">
                <a:solidFill>
                  <a:srgbClr val="3333FF"/>
                </a:solidFill>
                <a:latin typeface="Times New Roman" charset="0"/>
              </a:rPr>
              <a:t>Path: 6, 5, 4, 3, 2, 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3733A81-4B30-E04F-A97E-9958C206DD7D}" type="slidenum">
              <a:rPr lang="en-US" sz="1400" b="0">
                <a:latin typeface="Times New Roman" charset="0"/>
              </a:rPr>
              <a:pPr eaLnBrk="1" hangingPunct="1"/>
              <a:t>28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Business Relationships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>
                <a:latin typeface="Comic Sans MS" charset="0"/>
                <a:cs typeface="Arial" charset="0"/>
              </a:rPr>
              <a:t>Neighboring ASes have business contracts</a:t>
            </a:r>
          </a:p>
          <a:p>
            <a:pPr lvl="1"/>
            <a:r>
              <a:rPr lang="en-US" sz="2800">
                <a:latin typeface="Comic Sans MS" charset="0"/>
                <a:ea typeface="Arial" charset="0"/>
                <a:cs typeface="Arial" charset="0"/>
              </a:rPr>
              <a:t>How much traffic to carry</a:t>
            </a:r>
          </a:p>
          <a:p>
            <a:pPr lvl="1"/>
            <a:r>
              <a:rPr lang="en-US" sz="2800">
                <a:latin typeface="Comic Sans MS" charset="0"/>
                <a:ea typeface="Arial" charset="0"/>
                <a:cs typeface="Arial" charset="0"/>
              </a:rPr>
              <a:t>Which destinations to reach</a:t>
            </a:r>
          </a:p>
          <a:p>
            <a:pPr lvl="1"/>
            <a:r>
              <a:rPr lang="en-US" sz="2800">
                <a:latin typeface="Comic Sans MS" charset="0"/>
                <a:ea typeface="Arial" charset="0"/>
                <a:cs typeface="Arial" charset="0"/>
              </a:rPr>
              <a:t>How much money to pay</a:t>
            </a:r>
          </a:p>
          <a:p>
            <a:r>
              <a:rPr lang="en-US" sz="3200">
                <a:latin typeface="Comic Sans MS" charset="0"/>
                <a:cs typeface="Arial" charset="0"/>
              </a:rPr>
              <a:t>Common business relationships</a:t>
            </a:r>
          </a:p>
          <a:p>
            <a:pPr lvl="1"/>
            <a:r>
              <a:rPr lang="en-US" sz="2800">
                <a:latin typeface="Comic Sans MS" charset="0"/>
                <a:ea typeface="Arial" charset="0"/>
                <a:cs typeface="Arial" charset="0"/>
              </a:rPr>
              <a:t>Customer-provider</a:t>
            </a:r>
          </a:p>
          <a:p>
            <a:pPr lvl="2"/>
            <a:r>
              <a:rPr lang="en-US" sz="2400">
                <a:latin typeface="Comic Sans MS" charset="0"/>
                <a:ea typeface="Arial" charset="0"/>
                <a:cs typeface="Arial" charset="0"/>
              </a:rPr>
              <a:t>E.g., FCT/UNL is a </a:t>
            </a:r>
            <a:r>
              <a:rPr lang="ja-JP" altLang="en-US" sz="2400">
                <a:latin typeface="Comic Sans MS" charset="0"/>
                <a:ea typeface="Arial" charset="0"/>
                <a:cs typeface="Arial" charset="0"/>
              </a:rPr>
              <a:t>“</a:t>
            </a:r>
            <a:r>
              <a:rPr lang="en-US" altLang="ja-JP" sz="2400">
                <a:latin typeface="Comic Sans MS" charset="0"/>
                <a:ea typeface="Arial" charset="0"/>
                <a:cs typeface="Arial" charset="0"/>
              </a:rPr>
              <a:t>customer</a:t>
            </a:r>
            <a:r>
              <a:rPr lang="ja-JP" altLang="en-US" sz="2400">
                <a:latin typeface="Comic Sans MS" charset="0"/>
                <a:ea typeface="Arial" charset="0"/>
                <a:cs typeface="Arial" charset="0"/>
              </a:rPr>
              <a:t>”</a:t>
            </a:r>
            <a:r>
              <a:rPr lang="en-US" altLang="ja-JP" sz="2400">
                <a:latin typeface="Comic Sans MS" charset="0"/>
                <a:ea typeface="Arial" charset="0"/>
                <a:cs typeface="Arial" charset="0"/>
              </a:rPr>
              <a:t> of RCCN</a:t>
            </a:r>
          </a:p>
          <a:p>
            <a:pPr lvl="2"/>
            <a:r>
              <a:rPr lang="en-US" sz="2400">
                <a:latin typeface="Comic Sans MS" charset="0"/>
                <a:ea typeface="Arial" charset="0"/>
                <a:cs typeface="Arial" charset="0"/>
              </a:rPr>
              <a:t>E.g., GEANT is a </a:t>
            </a:r>
            <a:r>
              <a:rPr lang="ja-JP" altLang="en-US" sz="2400">
                <a:latin typeface="Comic Sans MS" charset="0"/>
                <a:ea typeface="Arial" charset="0"/>
                <a:cs typeface="Arial" charset="0"/>
              </a:rPr>
              <a:t>“</a:t>
            </a:r>
            <a:r>
              <a:rPr lang="en-US" altLang="ja-JP" sz="2400">
                <a:latin typeface="Comic Sans MS" charset="0"/>
                <a:ea typeface="Arial" charset="0"/>
                <a:cs typeface="Arial" charset="0"/>
              </a:rPr>
              <a:t>provider</a:t>
            </a:r>
            <a:r>
              <a:rPr lang="ja-JP" altLang="en-US" sz="2400">
                <a:latin typeface="Comic Sans MS" charset="0"/>
                <a:ea typeface="Arial" charset="0"/>
                <a:cs typeface="Arial" charset="0"/>
              </a:rPr>
              <a:t>”</a:t>
            </a:r>
            <a:r>
              <a:rPr lang="en-US" altLang="ja-JP" sz="2400">
                <a:latin typeface="Comic Sans MS" charset="0"/>
                <a:ea typeface="Arial" charset="0"/>
                <a:cs typeface="Arial" charset="0"/>
              </a:rPr>
              <a:t> of RCCN</a:t>
            </a:r>
          </a:p>
          <a:p>
            <a:pPr lvl="1"/>
            <a:r>
              <a:rPr lang="en-US" sz="2800">
                <a:latin typeface="Comic Sans MS" charset="0"/>
                <a:ea typeface="Arial" charset="0"/>
                <a:cs typeface="Arial" charset="0"/>
              </a:rPr>
              <a:t>Peer-peer</a:t>
            </a:r>
          </a:p>
          <a:p>
            <a:pPr lvl="2"/>
            <a:r>
              <a:rPr lang="en-US" sz="2400">
                <a:latin typeface="Comic Sans MS" charset="0"/>
                <a:ea typeface="Arial" charset="0"/>
                <a:cs typeface="Arial" charset="0"/>
              </a:rPr>
              <a:t>E.g., RCCN is a peer of PT Comunicações</a:t>
            </a:r>
          </a:p>
          <a:p>
            <a:pPr lvl="2"/>
            <a:r>
              <a:rPr lang="en-US" sz="2400">
                <a:latin typeface="Comic Sans MS" charset="0"/>
                <a:ea typeface="Arial" charset="0"/>
                <a:cs typeface="Arial" charset="0"/>
              </a:rPr>
              <a:t>E.g., AT&amp;T is a peer of Sprint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6532392-9A96-EF4F-9CE8-179172B6CE4F}" type="slidenum">
              <a:rPr lang="en-US" sz="1400" b="0">
                <a:latin typeface="Times New Roman" charset="0"/>
              </a:rPr>
              <a:pPr eaLnBrk="1" hangingPunct="1"/>
              <a:t>29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Customer-Provider Relationship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2133600"/>
          </a:xfrm>
        </p:spPr>
        <p:txBody>
          <a:bodyPr/>
          <a:lstStyle/>
          <a:p>
            <a:r>
              <a:rPr lang="en-US" sz="2400">
                <a:latin typeface="Comic Sans MS" charset="0"/>
                <a:cs typeface="Arial" charset="0"/>
              </a:rPr>
              <a:t>Customer needs to be reachable from everyone</a:t>
            </a:r>
          </a:p>
          <a:p>
            <a:pPr lvl="1"/>
            <a:r>
              <a:rPr lang="en-US" sz="2000">
                <a:latin typeface="Comic Sans MS" charset="0"/>
                <a:ea typeface="Arial" charset="0"/>
                <a:cs typeface="Arial" charset="0"/>
              </a:rPr>
              <a:t>Provider tells all neighbors how to reach the customer</a:t>
            </a:r>
          </a:p>
          <a:p>
            <a:r>
              <a:rPr lang="en-US" sz="2400">
                <a:latin typeface="Comic Sans MS" charset="0"/>
                <a:cs typeface="Arial" charset="0"/>
              </a:rPr>
              <a:t>Customer does not want to provide transit service</a:t>
            </a:r>
          </a:p>
          <a:p>
            <a:pPr lvl="1"/>
            <a:r>
              <a:rPr lang="en-US" sz="2000">
                <a:latin typeface="Comic Sans MS" charset="0"/>
                <a:ea typeface="Arial" charset="0"/>
                <a:cs typeface="Arial" charset="0"/>
              </a:rPr>
              <a:t>Customer does not let its providers route through it</a:t>
            </a:r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6324600" y="3886200"/>
            <a:ext cx="571500" cy="6096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6324600" y="5181600"/>
            <a:ext cx="571500" cy="600075"/>
          </a:xfrm>
          <a:prstGeom prst="ellipse">
            <a:avLst/>
          </a:prstGeom>
          <a:noFill/>
          <a:ln w="41275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 flipH="1">
            <a:off x="6629400" y="4495800"/>
            <a:ext cx="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6461125" y="3927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d</a:t>
            </a:r>
          </a:p>
        </p:txBody>
      </p:sp>
      <p:sp>
        <p:nvSpPr>
          <p:cNvPr id="56328" name="Oval 8"/>
          <p:cNvSpPr>
            <a:spLocks noChangeArrowheads="1"/>
          </p:cNvSpPr>
          <p:nvPr/>
        </p:nvSpPr>
        <p:spPr bwMode="auto">
          <a:xfrm>
            <a:off x="1828800" y="5867400"/>
            <a:ext cx="571500" cy="600075"/>
          </a:xfrm>
          <a:prstGeom prst="ellipse">
            <a:avLst/>
          </a:prstGeom>
          <a:noFill/>
          <a:ln w="41275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Oval 9"/>
          <p:cNvSpPr>
            <a:spLocks noChangeArrowheads="1"/>
          </p:cNvSpPr>
          <p:nvPr/>
        </p:nvSpPr>
        <p:spPr bwMode="auto">
          <a:xfrm>
            <a:off x="1828800" y="4572000"/>
            <a:ext cx="571500" cy="6096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H="1">
            <a:off x="2133600" y="5181600"/>
            <a:ext cx="0" cy="685800"/>
          </a:xfrm>
          <a:prstGeom prst="line">
            <a:avLst/>
          </a:prstGeom>
          <a:noFill/>
          <a:ln w="25400">
            <a:solidFill>
              <a:srgbClr val="9966FF"/>
            </a:solidFill>
            <a:round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1905000" y="5943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d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410200" y="4572000"/>
            <a:ext cx="2438400" cy="1905000"/>
            <a:chOff x="3408" y="2880"/>
            <a:chExt cx="1536" cy="1200"/>
          </a:xfrm>
        </p:grpSpPr>
        <p:sp>
          <p:nvSpPr>
            <p:cNvPr id="56354" name="Line 13"/>
            <p:cNvSpPr>
              <a:spLocks noChangeShapeType="1"/>
            </p:cNvSpPr>
            <p:nvPr/>
          </p:nvSpPr>
          <p:spPr bwMode="auto">
            <a:xfrm flipH="1">
              <a:off x="3408" y="3456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5" name="Line 14"/>
            <p:cNvSpPr>
              <a:spLocks noChangeShapeType="1"/>
            </p:cNvSpPr>
            <p:nvPr/>
          </p:nvSpPr>
          <p:spPr bwMode="auto">
            <a:xfrm flipH="1">
              <a:off x="4368" y="3456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6" name="Line 15"/>
            <p:cNvSpPr>
              <a:spLocks noChangeShapeType="1"/>
            </p:cNvSpPr>
            <p:nvPr/>
          </p:nvSpPr>
          <p:spPr bwMode="auto">
            <a:xfrm>
              <a:off x="3744" y="2880"/>
              <a:ext cx="288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7" name="Line 16"/>
            <p:cNvSpPr>
              <a:spLocks noChangeShapeType="1"/>
            </p:cNvSpPr>
            <p:nvPr/>
          </p:nvSpPr>
          <p:spPr bwMode="auto">
            <a:xfrm flipH="1">
              <a:off x="4320" y="2880"/>
              <a:ext cx="288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8" name="Line 17"/>
            <p:cNvSpPr>
              <a:spLocks noChangeShapeType="1"/>
            </p:cNvSpPr>
            <p:nvPr/>
          </p:nvSpPr>
          <p:spPr bwMode="auto">
            <a:xfrm flipH="1">
              <a:off x="3792" y="3600"/>
              <a:ext cx="288" cy="48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9" name="Line 18"/>
            <p:cNvSpPr>
              <a:spLocks noChangeShapeType="1"/>
            </p:cNvSpPr>
            <p:nvPr/>
          </p:nvSpPr>
          <p:spPr bwMode="auto">
            <a:xfrm>
              <a:off x="4272" y="3600"/>
              <a:ext cx="288" cy="48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33" name="Text Box 19"/>
          <p:cNvSpPr txBox="1">
            <a:spLocks noChangeArrowheads="1"/>
          </p:cNvSpPr>
          <p:nvPr/>
        </p:nvSpPr>
        <p:spPr bwMode="auto">
          <a:xfrm>
            <a:off x="7239000" y="3962400"/>
            <a:ext cx="1044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latin typeface="Times New Roman" charset="0"/>
              </a:rPr>
              <a:t>provider</a:t>
            </a:r>
          </a:p>
        </p:txBody>
      </p:sp>
      <p:sp>
        <p:nvSpPr>
          <p:cNvPr id="56334" name="Text Box 20"/>
          <p:cNvSpPr txBox="1">
            <a:spLocks noChangeArrowheads="1"/>
          </p:cNvSpPr>
          <p:nvPr/>
        </p:nvSpPr>
        <p:spPr bwMode="auto">
          <a:xfrm>
            <a:off x="7315200" y="5562600"/>
            <a:ext cx="111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latin typeface="Times New Roman" charset="0"/>
              </a:rPr>
              <a:t>customer</a:t>
            </a:r>
          </a:p>
        </p:txBody>
      </p:sp>
      <p:sp>
        <p:nvSpPr>
          <p:cNvPr id="56335" name="Text Box 21"/>
          <p:cNvSpPr txBox="1">
            <a:spLocks noChangeArrowheads="1"/>
          </p:cNvSpPr>
          <p:nvPr/>
        </p:nvSpPr>
        <p:spPr bwMode="auto">
          <a:xfrm>
            <a:off x="2362200" y="6019800"/>
            <a:ext cx="111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latin typeface="Times New Roman" charset="0"/>
              </a:rPr>
              <a:t>customer</a:t>
            </a:r>
          </a:p>
        </p:txBody>
      </p:sp>
      <p:sp>
        <p:nvSpPr>
          <p:cNvPr id="56336" name="Text Box 22"/>
          <p:cNvSpPr txBox="1">
            <a:spLocks noChangeArrowheads="1"/>
          </p:cNvSpPr>
          <p:nvPr/>
        </p:nvSpPr>
        <p:spPr bwMode="auto">
          <a:xfrm>
            <a:off x="2405063" y="4910138"/>
            <a:ext cx="1044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latin typeface="Times New Roman" charset="0"/>
              </a:rPr>
              <a:t>provider</a:t>
            </a:r>
          </a:p>
        </p:txBody>
      </p:sp>
      <p:sp>
        <p:nvSpPr>
          <p:cNvPr id="56337" name="Text Box 23"/>
          <p:cNvSpPr txBox="1">
            <a:spLocks noChangeArrowheads="1"/>
          </p:cNvSpPr>
          <p:nvPr/>
        </p:nvSpPr>
        <p:spPr bwMode="auto">
          <a:xfrm>
            <a:off x="838200" y="3303588"/>
            <a:ext cx="3001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solidFill>
                  <a:srgbClr val="FF0000"/>
                </a:solidFill>
                <a:latin typeface="Times New Roman" charset="0"/>
              </a:rPr>
              <a:t>Traffic </a:t>
            </a:r>
            <a:r>
              <a:rPr lang="en-US" sz="2400">
                <a:solidFill>
                  <a:srgbClr val="FF0000"/>
                </a:solidFill>
                <a:latin typeface="Times New Roman" charset="0"/>
              </a:rPr>
              <a:t>to</a:t>
            </a:r>
            <a:r>
              <a:rPr lang="en-US" sz="2400" b="0">
                <a:solidFill>
                  <a:srgbClr val="FF0000"/>
                </a:solidFill>
                <a:latin typeface="Times New Roman" charset="0"/>
              </a:rPr>
              <a:t> the customer</a:t>
            </a:r>
          </a:p>
        </p:txBody>
      </p:sp>
      <p:sp>
        <p:nvSpPr>
          <p:cNvPr id="56338" name="Text Box 24"/>
          <p:cNvSpPr txBox="1">
            <a:spLocks noChangeArrowheads="1"/>
          </p:cNvSpPr>
          <p:nvPr/>
        </p:nvSpPr>
        <p:spPr bwMode="auto">
          <a:xfrm>
            <a:off x="5257800" y="3303588"/>
            <a:ext cx="339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solidFill>
                  <a:srgbClr val="FF0000"/>
                </a:solidFill>
                <a:latin typeface="Times New Roman" charset="0"/>
              </a:rPr>
              <a:t>Traffic </a:t>
            </a:r>
            <a:r>
              <a:rPr lang="en-US" sz="2400">
                <a:solidFill>
                  <a:srgbClr val="FF0000"/>
                </a:solidFill>
                <a:latin typeface="Times New Roman" charset="0"/>
              </a:rPr>
              <a:t>from </a:t>
            </a:r>
            <a:r>
              <a:rPr lang="en-US" sz="2400" b="0">
                <a:solidFill>
                  <a:srgbClr val="FF0000"/>
                </a:solidFill>
                <a:latin typeface="Times New Roman" charset="0"/>
              </a:rPr>
              <a:t>the customer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638800" y="4495800"/>
            <a:ext cx="1943100" cy="1828800"/>
            <a:chOff x="3552" y="2832"/>
            <a:chExt cx="1224" cy="1152"/>
          </a:xfrm>
        </p:grpSpPr>
        <p:sp>
          <p:nvSpPr>
            <p:cNvPr id="56352" name="Freeform 26"/>
            <p:cNvSpPr>
              <a:spLocks/>
            </p:cNvSpPr>
            <p:nvPr/>
          </p:nvSpPr>
          <p:spPr bwMode="auto">
            <a:xfrm>
              <a:off x="3552" y="2832"/>
              <a:ext cx="504" cy="1152"/>
            </a:xfrm>
            <a:custGeom>
              <a:avLst/>
              <a:gdLst>
                <a:gd name="T0" fmla="*/ 0 w 504"/>
                <a:gd name="T1" fmla="*/ 1152 h 1152"/>
                <a:gd name="T2" fmla="*/ 432 w 504"/>
                <a:gd name="T3" fmla="*/ 432 h 1152"/>
                <a:gd name="T4" fmla="*/ 432 w 504"/>
                <a:gd name="T5" fmla="*/ 0 h 1152"/>
                <a:gd name="T6" fmla="*/ 0 60000 65536"/>
                <a:gd name="T7" fmla="*/ 0 60000 65536"/>
                <a:gd name="T8" fmla="*/ 0 60000 65536"/>
                <a:gd name="T9" fmla="*/ 0 w 504"/>
                <a:gd name="T10" fmla="*/ 0 h 1152"/>
                <a:gd name="T11" fmla="*/ 504 w 504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4" h="1152">
                  <a:moveTo>
                    <a:pt x="0" y="1152"/>
                  </a:moveTo>
                  <a:cubicBezTo>
                    <a:pt x="180" y="888"/>
                    <a:pt x="360" y="624"/>
                    <a:pt x="432" y="432"/>
                  </a:cubicBezTo>
                  <a:cubicBezTo>
                    <a:pt x="504" y="240"/>
                    <a:pt x="468" y="120"/>
                    <a:pt x="432" y="0"/>
                  </a:cubicBezTo>
                </a:path>
              </a:pathLst>
            </a:custGeom>
            <a:noFill/>
            <a:ln w="254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3" name="Freeform 27"/>
            <p:cNvSpPr>
              <a:spLocks/>
            </p:cNvSpPr>
            <p:nvPr/>
          </p:nvSpPr>
          <p:spPr bwMode="auto">
            <a:xfrm flipH="1">
              <a:off x="4272" y="2832"/>
              <a:ext cx="504" cy="1152"/>
            </a:xfrm>
            <a:custGeom>
              <a:avLst/>
              <a:gdLst>
                <a:gd name="T0" fmla="*/ 0 w 504"/>
                <a:gd name="T1" fmla="*/ 1152 h 1152"/>
                <a:gd name="T2" fmla="*/ 432 w 504"/>
                <a:gd name="T3" fmla="*/ 432 h 1152"/>
                <a:gd name="T4" fmla="*/ 432 w 504"/>
                <a:gd name="T5" fmla="*/ 0 h 1152"/>
                <a:gd name="T6" fmla="*/ 0 60000 65536"/>
                <a:gd name="T7" fmla="*/ 0 60000 65536"/>
                <a:gd name="T8" fmla="*/ 0 60000 65536"/>
                <a:gd name="T9" fmla="*/ 0 w 504"/>
                <a:gd name="T10" fmla="*/ 0 h 1152"/>
                <a:gd name="T11" fmla="*/ 504 w 504"/>
                <a:gd name="T12" fmla="*/ 1152 h 1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4" h="1152">
                  <a:moveTo>
                    <a:pt x="0" y="1152"/>
                  </a:moveTo>
                  <a:cubicBezTo>
                    <a:pt x="180" y="888"/>
                    <a:pt x="360" y="624"/>
                    <a:pt x="432" y="432"/>
                  </a:cubicBezTo>
                  <a:cubicBezTo>
                    <a:pt x="504" y="240"/>
                    <a:pt x="468" y="120"/>
                    <a:pt x="432" y="0"/>
                  </a:cubicBezTo>
                </a:path>
              </a:pathLst>
            </a:custGeom>
            <a:noFill/>
            <a:ln w="254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914400" y="3962400"/>
            <a:ext cx="3384550" cy="1868488"/>
            <a:chOff x="576" y="2496"/>
            <a:chExt cx="2132" cy="1177"/>
          </a:xfrm>
        </p:grpSpPr>
        <p:sp>
          <p:nvSpPr>
            <p:cNvPr id="56346" name="Line 29"/>
            <p:cNvSpPr>
              <a:spLocks noChangeShapeType="1"/>
            </p:cNvSpPr>
            <p:nvPr/>
          </p:nvSpPr>
          <p:spPr bwMode="auto">
            <a:xfrm flipH="1">
              <a:off x="1488" y="3072"/>
              <a:ext cx="576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 type="arrow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7" name="Line 30"/>
            <p:cNvSpPr>
              <a:spLocks noChangeShapeType="1"/>
            </p:cNvSpPr>
            <p:nvPr/>
          </p:nvSpPr>
          <p:spPr bwMode="auto">
            <a:xfrm>
              <a:off x="576" y="3072"/>
              <a:ext cx="576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 type="arrow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8" name="Line 31"/>
            <p:cNvSpPr>
              <a:spLocks noChangeShapeType="1"/>
            </p:cNvSpPr>
            <p:nvPr/>
          </p:nvSpPr>
          <p:spPr bwMode="auto">
            <a:xfrm flipH="1">
              <a:off x="1440" y="2496"/>
              <a:ext cx="336" cy="43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arrow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9" name="Line 32"/>
            <p:cNvSpPr>
              <a:spLocks noChangeShapeType="1"/>
            </p:cNvSpPr>
            <p:nvPr/>
          </p:nvSpPr>
          <p:spPr bwMode="auto">
            <a:xfrm>
              <a:off x="912" y="2496"/>
              <a:ext cx="336" cy="43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arrow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0" name="Text Box 33"/>
            <p:cNvSpPr txBox="1">
              <a:spLocks noChangeArrowheads="1"/>
            </p:cNvSpPr>
            <p:nvPr/>
          </p:nvSpPr>
          <p:spPr bwMode="auto">
            <a:xfrm>
              <a:off x="1632" y="2721"/>
              <a:ext cx="10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b="0">
                  <a:solidFill>
                    <a:schemeClr val="accent1"/>
                  </a:solidFill>
                  <a:latin typeface="Times New Roman" charset="0"/>
                </a:rPr>
                <a:t>advertisements</a:t>
              </a:r>
            </a:p>
          </p:txBody>
        </p:sp>
        <p:sp>
          <p:nvSpPr>
            <p:cNvPr id="56351" name="Line 34"/>
            <p:cNvSpPr>
              <a:spLocks noChangeShapeType="1"/>
            </p:cNvSpPr>
            <p:nvPr/>
          </p:nvSpPr>
          <p:spPr bwMode="auto">
            <a:xfrm flipH="1" flipV="1">
              <a:off x="1437" y="3241"/>
              <a:ext cx="336" cy="43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arrow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762000" y="4191000"/>
            <a:ext cx="1806575" cy="1752600"/>
            <a:chOff x="480" y="2640"/>
            <a:chExt cx="1138" cy="1104"/>
          </a:xfrm>
        </p:grpSpPr>
        <p:sp>
          <p:nvSpPr>
            <p:cNvPr id="56342" name="Freeform 36"/>
            <p:cNvSpPr>
              <a:spLocks/>
            </p:cNvSpPr>
            <p:nvPr/>
          </p:nvSpPr>
          <p:spPr bwMode="auto">
            <a:xfrm>
              <a:off x="768" y="2640"/>
              <a:ext cx="480" cy="960"/>
            </a:xfrm>
            <a:custGeom>
              <a:avLst/>
              <a:gdLst>
                <a:gd name="T0" fmla="*/ 0 w 456"/>
                <a:gd name="T1" fmla="*/ 0 h 960"/>
                <a:gd name="T2" fmla="*/ 549 w 456"/>
                <a:gd name="T3" fmla="*/ 576 h 960"/>
                <a:gd name="T4" fmla="*/ 619 w 456"/>
                <a:gd name="T5" fmla="*/ 960 h 960"/>
                <a:gd name="T6" fmla="*/ 0 60000 65536"/>
                <a:gd name="T7" fmla="*/ 0 60000 65536"/>
                <a:gd name="T8" fmla="*/ 0 60000 65536"/>
                <a:gd name="T9" fmla="*/ 0 w 456"/>
                <a:gd name="T10" fmla="*/ 0 h 960"/>
                <a:gd name="T11" fmla="*/ 456 w 456"/>
                <a:gd name="T12" fmla="*/ 960 h 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6" h="960">
                  <a:moveTo>
                    <a:pt x="0" y="0"/>
                  </a:moveTo>
                  <a:cubicBezTo>
                    <a:pt x="156" y="208"/>
                    <a:pt x="312" y="416"/>
                    <a:pt x="384" y="576"/>
                  </a:cubicBezTo>
                  <a:cubicBezTo>
                    <a:pt x="456" y="736"/>
                    <a:pt x="444" y="848"/>
                    <a:pt x="432" y="960"/>
                  </a:cubicBezTo>
                </a:path>
              </a:pathLst>
            </a:custGeom>
            <a:noFill/>
            <a:ln w="254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3" name="Freeform 37"/>
            <p:cNvSpPr>
              <a:spLocks/>
            </p:cNvSpPr>
            <p:nvPr/>
          </p:nvSpPr>
          <p:spPr bwMode="auto">
            <a:xfrm>
              <a:off x="576" y="3216"/>
              <a:ext cx="528" cy="528"/>
            </a:xfrm>
            <a:custGeom>
              <a:avLst/>
              <a:gdLst>
                <a:gd name="T0" fmla="*/ 0 w 528"/>
                <a:gd name="T1" fmla="*/ 0 h 432"/>
                <a:gd name="T2" fmla="*/ 432 w 528"/>
                <a:gd name="T3" fmla="*/ 585 h 432"/>
                <a:gd name="T4" fmla="*/ 528 w 528"/>
                <a:gd name="T5" fmla="*/ 1759 h 432"/>
                <a:gd name="T6" fmla="*/ 0 60000 65536"/>
                <a:gd name="T7" fmla="*/ 0 60000 65536"/>
                <a:gd name="T8" fmla="*/ 0 60000 65536"/>
                <a:gd name="T9" fmla="*/ 0 w 528"/>
                <a:gd name="T10" fmla="*/ 0 h 432"/>
                <a:gd name="T11" fmla="*/ 528 w 528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432">
                  <a:moveTo>
                    <a:pt x="0" y="0"/>
                  </a:moveTo>
                  <a:cubicBezTo>
                    <a:pt x="172" y="36"/>
                    <a:pt x="344" y="72"/>
                    <a:pt x="432" y="144"/>
                  </a:cubicBezTo>
                  <a:cubicBezTo>
                    <a:pt x="520" y="216"/>
                    <a:pt x="524" y="324"/>
                    <a:pt x="528" y="432"/>
                  </a:cubicBezTo>
                </a:path>
              </a:pathLst>
            </a:custGeom>
            <a:noFill/>
            <a:ln w="2540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4" name="Text Box 38"/>
            <p:cNvSpPr txBox="1">
              <a:spLocks noChangeArrowheads="1"/>
            </p:cNvSpPr>
            <p:nvPr/>
          </p:nvSpPr>
          <p:spPr bwMode="auto">
            <a:xfrm>
              <a:off x="480" y="3408"/>
              <a:ext cx="5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b="0">
                  <a:solidFill>
                    <a:srgbClr val="3333FF"/>
                  </a:solidFill>
                  <a:latin typeface="Times New Roman" charset="0"/>
                </a:rPr>
                <a:t>traffic</a:t>
              </a:r>
            </a:p>
          </p:txBody>
        </p:sp>
        <p:sp>
          <p:nvSpPr>
            <p:cNvPr id="56345" name="Freeform 39"/>
            <p:cNvSpPr>
              <a:spLocks/>
            </p:cNvSpPr>
            <p:nvPr/>
          </p:nvSpPr>
          <p:spPr bwMode="auto">
            <a:xfrm>
              <a:off x="1405" y="3354"/>
              <a:ext cx="213" cy="257"/>
            </a:xfrm>
            <a:custGeom>
              <a:avLst/>
              <a:gdLst>
                <a:gd name="T0" fmla="*/ 213 w 213"/>
                <a:gd name="T1" fmla="*/ 257 h 257"/>
                <a:gd name="T2" fmla="*/ 30 w 213"/>
                <a:gd name="T3" fmla="*/ 1 h 257"/>
                <a:gd name="T4" fmla="*/ 30 w 213"/>
                <a:gd name="T5" fmla="*/ 248 h 257"/>
                <a:gd name="T6" fmla="*/ 0 60000 65536"/>
                <a:gd name="T7" fmla="*/ 0 60000 65536"/>
                <a:gd name="T8" fmla="*/ 0 60000 65536"/>
                <a:gd name="T9" fmla="*/ 0 w 213"/>
                <a:gd name="T10" fmla="*/ 0 h 257"/>
                <a:gd name="T11" fmla="*/ 213 w 213"/>
                <a:gd name="T12" fmla="*/ 257 h 2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" h="257">
                  <a:moveTo>
                    <a:pt x="213" y="257"/>
                  </a:moveTo>
                  <a:cubicBezTo>
                    <a:pt x="136" y="129"/>
                    <a:pt x="60" y="2"/>
                    <a:pt x="30" y="1"/>
                  </a:cubicBezTo>
                  <a:cubicBezTo>
                    <a:pt x="0" y="0"/>
                    <a:pt x="28" y="207"/>
                    <a:pt x="30" y="248"/>
                  </a:cubicBezTo>
                </a:path>
              </a:pathLst>
            </a:custGeom>
            <a:noFill/>
            <a:ln w="254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4EDA705-A6BE-E149-A0A9-5045DA0C2926}" type="slidenum">
              <a:rPr lang="en-US" sz="1400" b="0">
                <a:latin typeface="Times New Roman" charset="0"/>
              </a:rPr>
              <a:pPr eaLnBrk="1" hangingPunct="1"/>
              <a:t>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667000"/>
            <a:ext cx="7772400" cy="1470025"/>
          </a:xfrm>
        </p:spPr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Router-level topology of a network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2214C7C-4E69-BE41-A5C6-74CBFBF06EB0}" type="slidenum">
              <a:rPr lang="en-US" sz="1400" b="0">
                <a:latin typeface="Times New Roman" charset="0"/>
              </a:rPr>
              <a:pPr eaLnBrk="1" hangingPunct="1"/>
              <a:t>30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Advertisements and routing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2133600"/>
          </a:xfrm>
        </p:spPr>
        <p:txBody>
          <a:bodyPr/>
          <a:lstStyle/>
          <a:p>
            <a:r>
              <a:rPr lang="en-US" sz="2400">
                <a:latin typeface="Comic Sans MS" charset="0"/>
                <a:cs typeface="Arial" charset="0"/>
              </a:rPr>
              <a:t>AS</a:t>
            </a:r>
            <a:r>
              <a:rPr lang="en-US" sz="2400" baseline="-25000">
                <a:latin typeface="Comic Sans MS" charset="0"/>
                <a:cs typeface="Arial" charset="0"/>
              </a:rPr>
              <a:t>1</a:t>
            </a:r>
            <a:r>
              <a:rPr lang="en-US" sz="2400">
                <a:latin typeface="Comic Sans MS" charset="0"/>
                <a:cs typeface="Arial" charset="0"/>
              </a:rPr>
              <a:t> knows there is a path to a destination if it received an advertisement from another AS telling it</a:t>
            </a:r>
          </a:p>
          <a:p>
            <a:pPr lvl="1"/>
            <a:r>
              <a:rPr lang="en-US" sz="2000">
                <a:latin typeface="Comic Sans MS" charset="0"/>
                <a:ea typeface="Arial" charset="0"/>
                <a:cs typeface="Arial" charset="0"/>
              </a:rPr>
              <a:t>E.g. provider tells all neighbors that the customer is reachable through it</a:t>
            </a:r>
          </a:p>
          <a:p>
            <a:r>
              <a:rPr lang="en-US" sz="2400">
                <a:latin typeface="Comic Sans MS" charset="0"/>
                <a:cs typeface="Arial" charset="0"/>
              </a:rPr>
              <a:t>ASs only route packets to destinations which existence they learned from advertisements</a:t>
            </a:r>
            <a:endParaRPr lang="en-US" sz="2000">
              <a:latin typeface="Comic Sans MS" charset="0"/>
              <a:cs typeface="Arial" charset="0"/>
            </a:endParaRPr>
          </a:p>
        </p:txBody>
      </p:sp>
      <p:sp>
        <p:nvSpPr>
          <p:cNvPr id="58372" name="Oval 8"/>
          <p:cNvSpPr>
            <a:spLocks noChangeArrowheads="1"/>
          </p:cNvSpPr>
          <p:nvPr/>
        </p:nvSpPr>
        <p:spPr bwMode="auto">
          <a:xfrm>
            <a:off x="5715000" y="5867400"/>
            <a:ext cx="571500" cy="600075"/>
          </a:xfrm>
          <a:prstGeom prst="ellipse">
            <a:avLst/>
          </a:prstGeom>
          <a:noFill/>
          <a:ln w="41275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Oval 9"/>
          <p:cNvSpPr>
            <a:spLocks noChangeArrowheads="1"/>
          </p:cNvSpPr>
          <p:nvPr/>
        </p:nvSpPr>
        <p:spPr bwMode="auto">
          <a:xfrm>
            <a:off x="5715000" y="4572000"/>
            <a:ext cx="571500" cy="6096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Line 10"/>
          <p:cNvSpPr>
            <a:spLocks noChangeShapeType="1"/>
          </p:cNvSpPr>
          <p:nvPr/>
        </p:nvSpPr>
        <p:spPr bwMode="auto">
          <a:xfrm flipH="1">
            <a:off x="6019800" y="5181600"/>
            <a:ext cx="0" cy="685800"/>
          </a:xfrm>
          <a:prstGeom prst="line">
            <a:avLst/>
          </a:prstGeom>
          <a:noFill/>
          <a:ln w="25400">
            <a:solidFill>
              <a:srgbClr val="9966FF"/>
            </a:solidFill>
            <a:round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Text Box 11"/>
          <p:cNvSpPr txBox="1">
            <a:spLocks noChangeArrowheads="1"/>
          </p:cNvSpPr>
          <p:nvPr/>
        </p:nvSpPr>
        <p:spPr bwMode="auto">
          <a:xfrm>
            <a:off x="5791200" y="5943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d</a:t>
            </a:r>
          </a:p>
        </p:txBody>
      </p:sp>
      <p:sp>
        <p:nvSpPr>
          <p:cNvPr id="58376" name="Text Box 21"/>
          <p:cNvSpPr txBox="1">
            <a:spLocks noChangeArrowheads="1"/>
          </p:cNvSpPr>
          <p:nvPr/>
        </p:nvSpPr>
        <p:spPr bwMode="auto">
          <a:xfrm>
            <a:off x="6248400" y="6019800"/>
            <a:ext cx="111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latin typeface="Times New Roman" charset="0"/>
              </a:rPr>
              <a:t>customer</a:t>
            </a:r>
          </a:p>
        </p:txBody>
      </p:sp>
      <p:sp>
        <p:nvSpPr>
          <p:cNvPr id="58377" name="Text Box 22"/>
          <p:cNvSpPr txBox="1">
            <a:spLocks noChangeArrowheads="1"/>
          </p:cNvSpPr>
          <p:nvPr/>
        </p:nvSpPr>
        <p:spPr bwMode="auto">
          <a:xfrm>
            <a:off x="6291263" y="4910138"/>
            <a:ext cx="1044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latin typeface="Times New Roman" charset="0"/>
              </a:rPr>
              <a:t>provider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800600" y="3962400"/>
            <a:ext cx="3384550" cy="1868488"/>
            <a:chOff x="576" y="2496"/>
            <a:chExt cx="2132" cy="1177"/>
          </a:xfrm>
        </p:grpSpPr>
        <p:sp>
          <p:nvSpPr>
            <p:cNvPr id="58384" name="Line 29"/>
            <p:cNvSpPr>
              <a:spLocks noChangeShapeType="1"/>
            </p:cNvSpPr>
            <p:nvPr/>
          </p:nvSpPr>
          <p:spPr bwMode="auto">
            <a:xfrm flipH="1">
              <a:off x="1488" y="3072"/>
              <a:ext cx="576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 type="arrow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5" name="Line 30"/>
            <p:cNvSpPr>
              <a:spLocks noChangeShapeType="1"/>
            </p:cNvSpPr>
            <p:nvPr/>
          </p:nvSpPr>
          <p:spPr bwMode="auto">
            <a:xfrm>
              <a:off x="576" y="3072"/>
              <a:ext cx="576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 type="arrow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6" name="Line 31"/>
            <p:cNvSpPr>
              <a:spLocks noChangeShapeType="1"/>
            </p:cNvSpPr>
            <p:nvPr/>
          </p:nvSpPr>
          <p:spPr bwMode="auto">
            <a:xfrm flipH="1">
              <a:off x="1440" y="2496"/>
              <a:ext cx="336" cy="43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arrow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7" name="Line 32"/>
            <p:cNvSpPr>
              <a:spLocks noChangeShapeType="1"/>
            </p:cNvSpPr>
            <p:nvPr/>
          </p:nvSpPr>
          <p:spPr bwMode="auto">
            <a:xfrm>
              <a:off x="912" y="2496"/>
              <a:ext cx="336" cy="43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arrow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8" name="Text Box 33"/>
            <p:cNvSpPr txBox="1">
              <a:spLocks noChangeArrowheads="1"/>
            </p:cNvSpPr>
            <p:nvPr/>
          </p:nvSpPr>
          <p:spPr bwMode="auto">
            <a:xfrm>
              <a:off x="1632" y="2721"/>
              <a:ext cx="10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b="0">
                  <a:solidFill>
                    <a:schemeClr val="accent1"/>
                  </a:solidFill>
                  <a:latin typeface="Times New Roman" charset="0"/>
                </a:rPr>
                <a:t>advertisements</a:t>
              </a:r>
            </a:p>
          </p:txBody>
        </p:sp>
        <p:sp>
          <p:nvSpPr>
            <p:cNvPr id="58389" name="Line 34"/>
            <p:cNvSpPr>
              <a:spLocks noChangeShapeType="1"/>
            </p:cNvSpPr>
            <p:nvPr/>
          </p:nvSpPr>
          <p:spPr bwMode="auto">
            <a:xfrm flipH="1" flipV="1">
              <a:off x="1437" y="3241"/>
              <a:ext cx="336" cy="43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arrow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648200" y="4191000"/>
            <a:ext cx="1806575" cy="1752600"/>
            <a:chOff x="480" y="2640"/>
            <a:chExt cx="1138" cy="1104"/>
          </a:xfrm>
        </p:grpSpPr>
        <p:sp>
          <p:nvSpPr>
            <p:cNvPr id="58380" name="Freeform 36"/>
            <p:cNvSpPr>
              <a:spLocks/>
            </p:cNvSpPr>
            <p:nvPr/>
          </p:nvSpPr>
          <p:spPr bwMode="auto">
            <a:xfrm>
              <a:off x="768" y="2640"/>
              <a:ext cx="480" cy="960"/>
            </a:xfrm>
            <a:custGeom>
              <a:avLst/>
              <a:gdLst>
                <a:gd name="T0" fmla="*/ 0 w 456"/>
                <a:gd name="T1" fmla="*/ 0 h 960"/>
                <a:gd name="T2" fmla="*/ 549 w 456"/>
                <a:gd name="T3" fmla="*/ 576 h 960"/>
                <a:gd name="T4" fmla="*/ 619 w 456"/>
                <a:gd name="T5" fmla="*/ 960 h 960"/>
                <a:gd name="T6" fmla="*/ 0 60000 65536"/>
                <a:gd name="T7" fmla="*/ 0 60000 65536"/>
                <a:gd name="T8" fmla="*/ 0 60000 65536"/>
                <a:gd name="T9" fmla="*/ 0 w 456"/>
                <a:gd name="T10" fmla="*/ 0 h 960"/>
                <a:gd name="T11" fmla="*/ 456 w 456"/>
                <a:gd name="T12" fmla="*/ 960 h 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6" h="960">
                  <a:moveTo>
                    <a:pt x="0" y="0"/>
                  </a:moveTo>
                  <a:cubicBezTo>
                    <a:pt x="156" y="208"/>
                    <a:pt x="312" y="416"/>
                    <a:pt x="384" y="576"/>
                  </a:cubicBezTo>
                  <a:cubicBezTo>
                    <a:pt x="456" y="736"/>
                    <a:pt x="444" y="848"/>
                    <a:pt x="432" y="960"/>
                  </a:cubicBezTo>
                </a:path>
              </a:pathLst>
            </a:custGeom>
            <a:noFill/>
            <a:ln w="254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1" name="Freeform 37"/>
            <p:cNvSpPr>
              <a:spLocks/>
            </p:cNvSpPr>
            <p:nvPr/>
          </p:nvSpPr>
          <p:spPr bwMode="auto">
            <a:xfrm>
              <a:off x="576" y="3216"/>
              <a:ext cx="528" cy="528"/>
            </a:xfrm>
            <a:custGeom>
              <a:avLst/>
              <a:gdLst>
                <a:gd name="T0" fmla="*/ 0 w 528"/>
                <a:gd name="T1" fmla="*/ 0 h 432"/>
                <a:gd name="T2" fmla="*/ 432 w 528"/>
                <a:gd name="T3" fmla="*/ 585 h 432"/>
                <a:gd name="T4" fmla="*/ 528 w 528"/>
                <a:gd name="T5" fmla="*/ 1759 h 432"/>
                <a:gd name="T6" fmla="*/ 0 60000 65536"/>
                <a:gd name="T7" fmla="*/ 0 60000 65536"/>
                <a:gd name="T8" fmla="*/ 0 60000 65536"/>
                <a:gd name="T9" fmla="*/ 0 w 528"/>
                <a:gd name="T10" fmla="*/ 0 h 432"/>
                <a:gd name="T11" fmla="*/ 528 w 528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432">
                  <a:moveTo>
                    <a:pt x="0" y="0"/>
                  </a:moveTo>
                  <a:cubicBezTo>
                    <a:pt x="172" y="36"/>
                    <a:pt x="344" y="72"/>
                    <a:pt x="432" y="144"/>
                  </a:cubicBezTo>
                  <a:cubicBezTo>
                    <a:pt x="520" y="216"/>
                    <a:pt x="524" y="324"/>
                    <a:pt x="528" y="432"/>
                  </a:cubicBezTo>
                </a:path>
              </a:pathLst>
            </a:custGeom>
            <a:noFill/>
            <a:ln w="2540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2" name="Text Box 38"/>
            <p:cNvSpPr txBox="1">
              <a:spLocks noChangeArrowheads="1"/>
            </p:cNvSpPr>
            <p:nvPr/>
          </p:nvSpPr>
          <p:spPr bwMode="auto">
            <a:xfrm>
              <a:off x="480" y="3408"/>
              <a:ext cx="5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b="0">
                  <a:solidFill>
                    <a:srgbClr val="3333FF"/>
                  </a:solidFill>
                  <a:latin typeface="Times New Roman" charset="0"/>
                </a:rPr>
                <a:t>traffic</a:t>
              </a:r>
            </a:p>
          </p:txBody>
        </p:sp>
        <p:sp>
          <p:nvSpPr>
            <p:cNvPr id="58383" name="Freeform 39"/>
            <p:cNvSpPr>
              <a:spLocks/>
            </p:cNvSpPr>
            <p:nvPr/>
          </p:nvSpPr>
          <p:spPr bwMode="auto">
            <a:xfrm>
              <a:off x="1405" y="3354"/>
              <a:ext cx="213" cy="257"/>
            </a:xfrm>
            <a:custGeom>
              <a:avLst/>
              <a:gdLst>
                <a:gd name="T0" fmla="*/ 213 w 213"/>
                <a:gd name="T1" fmla="*/ 257 h 257"/>
                <a:gd name="T2" fmla="*/ 30 w 213"/>
                <a:gd name="T3" fmla="*/ 1 h 257"/>
                <a:gd name="T4" fmla="*/ 30 w 213"/>
                <a:gd name="T5" fmla="*/ 248 h 257"/>
                <a:gd name="T6" fmla="*/ 0 60000 65536"/>
                <a:gd name="T7" fmla="*/ 0 60000 65536"/>
                <a:gd name="T8" fmla="*/ 0 60000 65536"/>
                <a:gd name="T9" fmla="*/ 0 w 213"/>
                <a:gd name="T10" fmla="*/ 0 h 257"/>
                <a:gd name="T11" fmla="*/ 213 w 213"/>
                <a:gd name="T12" fmla="*/ 257 h 2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" h="257">
                  <a:moveTo>
                    <a:pt x="213" y="257"/>
                  </a:moveTo>
                  <a:cubicBezTo>
                    <a:pt x="136" y="129"/>
                    <a:pt x="60" y="2"/>
                    <a:pt x="30" y="1"/>
                  </a:cubicBezTo>
                  <a:cubicBezTo>
                    <a:pt x="0" y="0"/>
                    <a:pt x="28" y="207"/>
                    <a:pt x="30" y="248"/>
                  </a:cubicBezTo>
                </a:path>
              </a:pathLst>
            </a:custGeom>
            <a:noFill/>
            <a:ln w="25400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A2FB3FD-BC65-B74E-A398-5624F0F04DFD}" type="slidenum">
              <a:rPr lang="en-US" sz="1400" b="0">
                <a:latin typeface="Times New Roman" charset="0"/>
              </a:rPr>
              <a:pPr eaLnBrk="1" hangingPunct="1"/>
              <a:t>31</a:t>
            </a:fld>
            <a:endParaRPr lang="en-US" sz="1400" b="0">
              <a:latin typeface="Times New Roman" charset="0"/>
            </a:endParaRPr>
          </a:p>
        </p:txBody>
      </p:sp>
      <p:graphicFrame>
        <p:nvGraphicFramePr>
          <p:cNvPr id="6041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022350" y="896938"/>
          <a:ext cx="2173288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3" name="Photo Editor Photo" r:id="rId4" imgW="1905266" imgH="1390844" progId="MSPhotoEd.3">
                  <p:embed/>
                </p:oleObj>
              </mc:Choice>
              <mc:Fallback>
                <p:oleObj name="Photo Editor Photo" r:id="rId4" imgW="1905266" imgH="1390844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896938"/>
                        <a:ext cx="2173288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omic Sans MS" charset="0"/>
                <a:ea typeface="ＭＳ Ｐゴシック" charset="0"/>
                <a:cs typeface="ＭＳ Ｐゴシック" charset="0"/>
              </a:rPr>
              <a:t>Customer Connecting to a Provider</a:t>
            </a:r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1922463" y="2951163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 flipH="1">
            <a:off x="2082800" y="2343150"/>
            <a:ext cx="19050" cy="6254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1954213" y="1978025"/>
            <a:ext cx="303212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392238" y="1252538"/>
            <a:ext cx="1408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>
                <a:latin typeface="Times New Roman" charset="0"/>
              </a:rPr>
              <a:t>Provider</a:t>
            </a: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2062163" y="3327400"/>
            <a:ext cx="0" cy="1635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1225550" y="3500438"/>
            <a:ext cx="16065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1358900" y="3500438"/>
            <a:ext cx="11113" cy="115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1665288" y="3508375"/>
            <a:ext cx="11112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1952625" y="3506788"/>
            <a:ext cx="11113" cy="115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2295525" y="3506788"/>
            <a:ext cx="11113" cy="115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>
            <a:off x="2638425" y="3506788"/>
            <a:ext cx="11113" cy="115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0431" name="Object 3"/>
          <p:cNvGraphicFramePr>
            <a:graphicFrameLocks noChangeAspect="1"/>
          </p:cNvGraphicFramePr>
          <p:nvPr/>
        </p:nvGraphicFramePr>
        <p:xfrm>
          <a:off x="5599113" y="915988"/>
          <a:ext cx="2173287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4" name="Photo Editor Photo" r:id="rId6" imgW="1905266" imgH="1390844" progId="MSPhotoEd.3">
                  <p:embed/>
                </p:oleObj>
              </mc:Choice>
              <mc:Fallback>
                <p:oleObj name="Photo Editor Photo" r:id="rId6" imgW="1905266" imgH="139084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915988"/>
                        <a:ext cx="2173287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2" name="Oval 16"/>
          <p:cNvSpPr>
            <a:spLocks noChangeArrowheads="1"/>
          </p:cNvSpPr>
          <p:nvPr/>
        </p:nvSpPr>
        <p:spPr bwMode="auto">
          <a:xfrm>
            <a:off x="6499225" y="2970213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 flipH="1">
            <a:off x="6611938" y="2362200"/>
            <a:ext cx="19050" cy="6254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4" name="Oval 18"/>
          <p:cNvSpPr>
            <a:spLocks noChangeArrowheads="1"/>
          </p:cNvSpPr>
          <p:nvPr/>
        </p:nvSpPr>
        <p:spPr bwMode="auto">
          <a:xfrm>
            <a:off x="6530975" y="1997075"/>
            <a:ext cx="303213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5969000" y="1271588"/>
            <a:ext cx="1408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>
                <a:latin typeface="Times New Roman" charset="0"/>
              </a:rPr>
              <a:t>Provider</a:t>
            </a:r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>
            <a:off x="6638925" y="3346450"/>
            <a:ext cx="0" cy="1635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7" name="Line 21"/>
          <p:cNvSpPr>
            <a:spLocks noChangeShapeType="1"/>
          </p:cNvSpPr>
          <p:nvPr/>
        </p:nvSpPr>
        <p:spPr bwMode="auto">
          <a:xfrm>
            <a:off x="5802313" y="3519488"/>
            <a:ext cx="16065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8" name="Line 22"/>
          <p:cNvSpPr>
            <a:spLocks noChangeShapeType="1"/>
          </p:cNvSpPr>
          <p:nvPr/>
        </p:nvSpPr>
        <p:spPr bwMode="auto">
          <a:xfrm>
            <a:off x="5935663" y="3519488"/>
            <a:ext cx="11112" cy="115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9" name="Line 23"/>
          <p:cNvSpPr>
            <a:spLocks noChangeShapeType="1"/>
          </p:cNvSpPr>
          <p:nvPr/>
        </p:nvSpPr>
        <p:spPr bwMode="auto">
          <a:xfrm>
            <a:off x="6242050" y="3527425"/>
            <a:ext cx="11113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0" name="Line 24"/>
          <p:cNvSpPr>
            <a:spLocks noChangeShapeType="1"/>
          </p:cNvSpPr>
          <p:nvPr/>
        </p:nvSpPr>
        <p:spPr bwMode="auto">
          <a:xfrm>
            <a:off x="6529388" y="3525838"/>
            <a:ext cx="11112" cy="115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1" name="Line 25"/>
          <p:cNvSpPr>
            <a:spLocks noChangeShapeType="1"/>
          </p:cNvSpPr>
          <p:nvPr/>
        </p:nvSpPr>
        <p:spPr bwMode="auto">
          <a:xfrm>
            <a:off x="6872288" y="3525838"/>
            <a:ext cx="11112" cy="115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2" name="Line 26"/>
          <p:cNvSpPr>
            <a:spLocks noChangeShapeType="1"/>
          </p:cNvSpPr>
          <p:nvPr/>
        </p:nvSpPr>
        <p:spPr bwMode="auto">
          <a:xfrm>
            <a:off x="7215188" y="3525838"/>
            <a:ext cx="11112" cy="115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3" name="Line 27"/>
          <p:cNvSpPr>
            <a:spLocks noChangeShapeType="1"/>
          </p:cNvSpPr>
          <p:nvPr/>
        </p:nvSpPr>
        <p:spPr bwMode="auto">
          <a:xfrm flipH="1">
            <a:off x="6716713" y="2362200"/>
            <a:ext cx="19050" cy="6254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4" name="Text Box 28"/>
          <p:cNvSpPr txBox="1">
            <a:spLocks noChangeArrowheads="1"/>
          </p:cNvSpPr>
          <p:nvPr/>
        </p:nvSpPr>
        <p:spPr bwMode="auto">
          <a:xfrm>
            <a:off x="2238375" y="2344738"/>
            <a:ext cx="20018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>
                <a:latin typeface="Times New Roman" charset="0"/>
              </a:rPr>
              <a:t>1 access link</a:t>
            </a:r>
          </a:p>
        </p:txBody>
      </p:sp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6904038" y="2341563"/>
            <a:ext cx="2139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>
                <a:latin typeface="Times New Roman" charset="0"/>
              </a:rPr>
              <a:t>2 access links</a:t>
            </a:r>
          </a:p>
        </p:txBody>
      </p:sp>
      <p:graphicFrame>
        <p:nvGraphicFramePr>
          <p:cNvPr id="60446" name="Object 4"/>
          <p:cNvGraphicFramePr>
            <a:graphicFrameLocks noChangeAspect="1"/>
          </p:cNvGraphicFramePr>
          <p:nvPr/>
        </p:nvGraphicFramePr>
        <p:xfrm>
          <a:off x="927100" y="4092575"/>
          <a:ext cx="2173288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5" name="Photo Editor Photo" r:id="rId7" imgW="1905266" imgH="1390844" progId="MSPhotoEd.3">
                  <p:embed/>
                </p:oleObj>
              </mc:Choice>
              <mc:Fallback>
                <p:oleObj name="Photo Editor Photo" r:id="rId7" imgW="1905266" imgH="1390844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4092575"/>
                        <a:ext cx="2173288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47" name="Oval 31"/>
          <p:cNvSpPr>
            <a:spLocks noChangeArrowheads="1"/>
          </p:cNvSpPr>
          <p:nvPr/>
        </p:nvSpPr>
        <p:spPr bwMode="auto">
          <a:xfrm>
            <a:off x="1827213" y="6146800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48" name="Line 32"/>
          <p:cNvSpPr>
            <a:spLocks noChangeShapeType="1"/>
          </p:cNvSpPr>
          <p:nvPr/>
        </p:nvSpPr>
        <p:spPr bwMode="auto">
          <a:xfrm>
            <a:off x="1776413" y="5481638"/>
            <a:ext cx="144462" cy="6635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9" name="Oval 33"/>
          <p:cNvSpPr>
            <a:spLocks noChangeArrowheads="1"/>
          </p:cNvSpPr>
          <p:nvPr/>
        </p:nvSpPr>
        <p:spPr bwMode="auto">
          <a:xfrm>
            <a:off x="1619250" y="5116513"/>
            <a:ext cx="303213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50" name="Text Box 34"/>
          <p:cNvSpPr txBox="1">
            <a:spLocks noChangeArrowheads="1"/>
          </p:cNvSpPr>
          <p:nvPr/>
        </p:nvSpPr>
        <p:spPr bwMode="auto">
          <a:xfrm>
            <a:off x="1296988" y="4448175"/>
            <a:ext cx="1408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>
                <a:latin typeface="Times New Roman" charset="0"/>
              </a:rPr>
              <a:t>Provider</a:t>
            </a:r>
          </a:p>
        </p:txBody>
      </p:sp>
      <p:sp>
        <p:nvSpPr>
          <p:cNvPr id="60451" name="Line 35"/>
          <p:cNvSpPr>
            <a:spLocks noChangeShapeType="1"/>
          </p:cNvSpPr>
          <p:nvPr/>
        </p:nvSpPr>
        <p:spPr bwMode="auto">
          <a:xfrm>
            <a:off x="1966913" y="6523038"/>
            <a:ext cx="0" cy="1635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2" name="Line 36"/>
          <p:cNvSpPr>
            <a:spLocks noChangeShapeType="1"/>
          </p:cNvSpPr>
          <p:nvPr/>
        </p:nvSpPr>
        <p:spPr bwMode="auto">
          <a:xfrm>
            <a:off x="1130300" y="6696075"/>
            <a:ext cx="16065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3" name="Line 37"/>
          <p:cNvSpPr>
            <a:spLocks noChangeShapeType="1"/>
          </p:cNvSpPr>
          <p:nvPr/>
        </p:nvSpPr>
        <p:spPr bwMode="auto">
          <a:xfrm>
            <a:off x="1263650" y="6696075"/>
            <a:ext cx="11113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4" name="Line 38"/>
          <p:cNvSpPr>
            <a:spLocks noChangeShapeType="1"/>
          </p:cNvSpPr>
          <p:nvPr/>
        </p:nvSpPr>
        <p:spPr bwMode="auto">
          <a:xfrm>
            <a:off x="1570038" y="6704013"/>
            <a:ext cx="11112" cy="115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5" name="Line 39"/>
          <p:cNvSpPr>
            <a:spLocks noChangeShapeType="1"/>
          </p:cNvSpPr>
          <p:nvPr/>
        </p:nvSpPr>
        <p:spPr bwMode="auto">
          <a:xfrm>
            <a:off x="1857375" y="6702425"/>
            <a:ext cx="11113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6" name="Line 40"/>
          <p:cNvSpPr>
            <a:spLocks noChangeShapeType="1"/>
          </p:cNvSpPr>
          <p:nvPr/>
        </p:nvSpPr>
        <p:spPr bwMode="auto">
          <a:xfrm>
            <a:off x="2200275" y="6702425"/>
            <a:ext cx="11113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7" name="Line 41"/>
          <p:cNvSpPr>
            <a:spLocks noChangeShapeType="1"/>
          </p:cNvSpPr>
          <p:nvPr/>
        </p:nvSpPr>
        <p:spPr bwMode="auto">
          <a:xfrm>
            <a:off x="2543175" y="6702425"/>
            <a:ext cx="11113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8" name="Text Box 42"/>
          <p:cNvSpPr txBox="1">
            <a:spLocks noChangeArrowheads="1"/>
          </p:cNvSpPr>
          <p:nvPr/>
        </p:nvSpPr>
        <p:spPr bwMode="auto">
          <a:xfrm>
            <a:off x="2100263" y="5521325"/>
            <a:ext cx="2435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>
                <a:latin typeface="Times New Roman" charset="0"/>
              </a:rPr>
              <a:t>2 access routers</a:t>
            </a:r>
          </a:p>
        </p:txBody>
      </p:sp>
      <p:sp>
        <p:nvSpPr>
          <p:cNvPr id="60459" name="Oval 43"/>
          <p:cNvSpPr>
            <a:spLocks noChangeArrowheads="1"/>
          </p:cNvSpPr>
          <p:nvPr/>
        </p:nvSpPr>
        <p:spPr bwMode="auto">
          <a:xfrm>
            <a:off x="2011363" y="5122863"/>
            <a:ext cx="303212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60" name="Line 44"/>
          <p:cNvSpPr>
            <a:spLocks noChangeShapeType="1"/>
          </p:cNvSpPr>
          <p:nvPr/>
        </p:nvSpPr>
        <p:spPr bwMode="auto">
          <a:xfrm flipH="1">
            <a:off x="2024063" y="5499100"/>
            <a:ext cx="144462" cy="6635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0461" name="Object 5"/>
          <p:cNvGraphicFramePr>
            <a:graphicFrameLocks noChangeAspect="1"/>
          </p:cNvGraphicFramePr>
          <p:nvPr/>
        </p:nvGraphicFramePr>
        <p:xfrm>
          <a:off x="5537200" y="4054475"/>
          <a:ext cx="2173288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6" name="Photo Editor Photo" r:id="rId8" imgW="1905266" imgH="1390844" progId="MSPhotoEd.3">
                  <p:embed/>
                </p:oleObj>
              </mc:Choice>
              <mc:Fallback>
                <p:oleObj name="Photo Editor Photo" r:id="rId8" imgW="1905266" imgH="1390844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4054475"/>
                        <a:ext cx="2173288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62" name="Oval 46"/>
          <p:cNvSpPr>
            <a:spLocks noChangeArrowheads="1"/>
          </p:cNvSpPr>
          <p:nvPr/>
        </p:nvSpPr>
        <p:spPr bwMode="auto">
          <a:xfrm>
            <a:off x="6437313" y="6108700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63" name="Line 47"/>
          <p:cNvSpPr>
            <a:spLocks noChangeShapeType="1"/>
          </p:cNvSpPr>
          <p:nvPr/>
        </p:nvSpPr>
        <p:spPr bwMode="auto">
          <a:xfrm>
            <a:off x="5943600" y="5249863"/>
            <a:ext cx="587375" cy="8572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4" name="Oval 48"/>
          <p:cNvSpPr>
            <a:spLocks noChangeArrowheads="1"/>
          </p:cNvSpPr>
          <p:nvPr/>
        </p:nvSpPr>
        <p:spPr bwMode="auto">
          <a:xfrm>
            <a:off x="5710238" y="4914900"/>
            <a:ext cx="303212" cy="361950"/>
          </a:xfrm>
          <a:prstGeom prst="ellipse">
            <a:avLst/>
          </a:prstGeom>
          <a:solidFill>
            <a:schemeClr val="accent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65" name="Text Box 49"/>
          <p:cNvSpPr txBox="1">
            <a:spLocks noChangeArrowheads="1"/>
          </p:cNvSpPr>
          <p:nvPr/>
        </p:nvSpPr>
        <p:spPr bwMode="auto">
          <a:xfrm>
            <a:off x="5907088" y="4410075"/>
            <a:ext cx="1408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>
                <a:latin typeface="Times New Roman" charset="0"/>
              </a:rPr>
              <a:t>Provider</a:t>
            </a:r>
          </a:p>
        </p:txBody>
      </p:sp>
      <p:sp>
        <p:nvSpPr>
          <p:cNvPr id="60466" name="Line 50"/>
          <p:cNvSpPr>
            <a:spLocks noChangeShapeType="1"/>
          </p:cNvSpPr>
          <p:nvPr/>
        </p:nvSpPr>
        <p:spPr bwMode="auto">
          <a:xfrm>
            <a:off x="6577013" y="6484938"/>
            <a:ext cx="0" cy="1635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7" name="Line 51"/>
          <p:cNvSpPr>
            <a:spLocks noChangeShapeType="1"/>
          </p:cNvSpPr>
          <p:nvPr/>
        </p:nvSpPr>
        <p:spPr bwMode="auto">
          <a:xfrm>
            <a:off x="5740400" y="6657975"/>
            <a:ext cx="16065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8" name="Line 52"/>
          <p:cNvSpPr>
            <a:spLocks noChangeShapeType="1"/>
          </p:cNvSpPr>
          <p:nvPr/>
        </p:nvSpPr>
        <p:spPr bwMode="auto">
          <a:xfrm>
            <a:off x="5873750" y="6657975"/>
            <a:ext cx="11113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9" name="Line 53"/>
          <p:cNvSpPr>
            <a:spLocks noChangeShapeType="1"/>
          </p:cNvSpPr>
          <p:nvPr/>
        </p:nvSpPr>
        <p:spPr bwMode="auto">
          <a:xfrm>
            <a:off x="6180138" y="6665913"/>
            <a:ext cx="11112" cy="115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70" name="Line 54"/>
          <p:cNvSpPr>
            <a:spLocks noChangeShapeType="1"/>
          </p:cNvSpPr>
          <p:nvPr/>
        </p:nvSpPr>
        <p:spPr bwMode="auto">
          <a:xfrm>
            <a:off x="6467475" y="6664325"/>
            <a:ext cx="11113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71" name="Line 55"/>
          <p:cNvSpPr>
            <a:spLocks noChangeShapeType="1"/>
          </p:cNvSpPr>
          <p:nvPr/>
        </p:nvSpPr>
        <p:spPr bwMode="auto">
          <a:xfrm>
            <a:off x="6810375" y="6664325"/>
            <a:ext cx="11113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72" name="Line 56"/>
          <p:cNvSpPr>
            <a:spLocks noChangeShapeType="1"/>
          </p:cNvSpPr>
          <p:nvPr/>
        </p:nvSpPr>
        <p:spPr bwMode="auto">
          <a:xfrm>
            <a:off x="7153275" y="6664325"/>
            <a:ext cx="11113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73" name="Text Box 57"/>
          <p:cNvSpPr txBox="1">
            <a:spLocks noChangeArrowheads="1"/>
          </p:cNvSpPr>
          <p:nvPr/>
        </p:nvSpPr>
        <p:spPr bwMode="auto">
          <a:xfrm>
            <a:off x="6850063" y="5483225"/>
            <a:ext cx="215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>
                <a:latin typeface="Times New Roman" charset="0"/>
              </a:rPr>
              <a:t>2 access PoPs</a:t>
            </a:r>
          </a:p>
        </p:txBody>
      </p:sp>
      <p:sp>
        <p:nvSpPr>
          <p:cNvPr id="60474" name="Oval 58"/>
          <p:cNvSpPr>
            <a:spLocks noChangeArrowheads="1"/>
          </p:cNvSpPr>
          <p:nvPr/>
        </p:nvSpPr>
        <p:spPr bwMode="auto">
          <a:xfrm>
            <a:off x="6621463" y="5084763"/>
            <a:ext cx="303212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75" name="Line 59"/>
          <p:cNvSpPr>
            <a:spLocks noChangeShapeType="1"/>
          </p:cNvSpPr>
          <p:nvPr/>
        </p:nvSpPr>
        <p:spPr bwMode="auto">
          <a:xfrm flipH="1">
            <a:off x="6634163" y="5461000"/>
            <a:ext cx="144462" cy="6635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67D9B23-70E5-7345-9B66-33D1A217CA5B}" type="slidenum">
              <a:rPr lang="en-US" sz="1400" b="0">
                <a:latin typeface="Times New Roman" charset="0"/>
              </a:rPr>
              <a:pPr eaLnBrk="1" hangingPunct="1"/>
              <a:t>32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omic Sans MS" charset="0"/>
                <a:ea typeface="ＭＳ Ｐゴシック" charset="0"/>
                <a:cs typeface="ＭＳ Ｐゴシック" charset="0"/>
              </a:rPr>
              <a:t>Multi-Homing: Two or More Providers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451850" cy="2600325"/>
          </a:xfrm>
        </p:spPr>
        <p:txBody>
          <a:bodyPr/>
          <a:lstStyle/>
          <a:p>
            <a:r>
              <a:rPr lang="en-US">
                <a:latin typeface="Comic Sans MS" charset="0"/>
                <a:cs typeface="Arial" charset="0"/>
              </a:rPr>
              <a:t>Motivations for multi-homing</a:t>
            </a:r>
          </a:p>
          <a:p>
            <a:pPr lvl="1"/>
            <a:r>
              <a:rPr lang="en-US">
                <a:latin typeface="Comic Sans MS" charset="0"/>
                <a:ea typeface="Arial" charset="0"/>
                <a:cs typeface="Arial" charset="0"/>
              </a:rPr>
              <a:t>Extra reliability, survive single ISP failure</a:t>
            </a:r>
          </a:p>
          <a:p>
            <a:pPr lvl="1"/>
            <a:r>
              <a:rPr lang="en-US">
                <a:latin typeface="Comic Sans MS" charset="0"/>
                <a:ea typeface="Arial" charset="0"/>
                <a:cs typeface="Arial" charset="0"/>
              </a:rPr>
              <a:t>Financial leverage through competition</a:t>
            </a:r>
          </a:p>
          <a:p>
            <a:pPr lvl="1"/>
            <a:r>
              <a:rPr lang="en-US">
                <a:latin typeface="Comic Sans MS" charset="0"/>
                <a:ea typeface="Arial" charset="0"/>
                <a:cs typeface="Arial" charset="0"/>
              </a:rPr>
              <a:t>Better performance by selecting better path</a:t>
            </a:r>
          </a:p>
          <a:p>
            <a:pPr lvl="1"/>
            <a:r>
              <a:rPr lang="en-US">
                <a:latin typeface="Comic Sans MS" charset="0"/>
                <a:ea typeface="Arial" charset="0"/>
                <a:cs typeface="Arial" charset="0"/>
              </a:rPr>
              <a:t>Gaming the 95</a:t>
            </a:r>
            <a:r>
              <a:rPr lang="en-US" baseline="30000">
                <a:latin typeface="Comic Sans MS" charset="0"/>
                <a:ea typeface="Arial" charset="0"/>
                <a:cs typeface="Arial" charset="0"/>
              </a:rPr>
              <a:t>th</a:t>
            </a:r>
            <a:r>
              <a:rPr lang="en-US">
                <a:latin typeface="Comic Sans MS" charset="0"/>
                <a:ea typeface="Arial" charset="0"/>
                <a:cs typeface="Arial" charset="0"/>
              </a:rPr>
              <a:t>-percentile billing model</a:t>
            </a:r>
          </a:p>
          <a:p>
            <a:pPr lvl="1"/>
            <a:endParaRPr lang="en-US">
              <a:latin typeface="Comic Sans MS" charset="0"/>
              <a:ea typeface="Arial" charset="0"/>
              <a:cs typeface="Arial" charset="0"/>
            </a:endParaRPr>
          </a:p>
        </p:txBody>
      </p:sp>
      <p:graphicFrame>
        <p:nvGraphicFramePr>
          <p:cNvPr id="62468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12900" y="3889375"/>
          <a:ext cx="243522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9" name="Photo Editor Photo" r:id="rId4" imgW="1905266" imgH="1390844" progId="MSPhotoEd.3">
                  <p:embed/>
                </p:oleObj>
              </mc:Choice>
              <mc:Fallback>
                <p:oleObj name="Photo Editor Photo" r:id="rId4" imgW="1905266" imgH="1390844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3889375"/>
                        <a:ext cx="2435225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53013" y="3916363"/>
          <a:ext cx="229552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0" name="Photo Editor Photo" r:id="rId6" imgW="1905266" imgH="1390844" progId="MSPhotoEd.3">
                  <p:embed/>
                </p:oleObj>
              </mc:Choice>
              <mc:Fallback>
                <p:oleObj name="Photo Editor Photo" r:id="rId6" imgW="1905266" imgH="139084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013" y="3916363"/>
                        <a:ext cx="2295525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090738" y="4194175"/>
            <a:ext cx="1674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>
                <a:latin typeface="Times New Roman" charset="0"/>
              </a:rPr>
              <a:t>Provider 1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5445125" y="4240213"/>
            <a:ext cx="1674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>
                <a:latin typeface="Times New Roman" charset="0"/>
              </a:rPr>
              <a:t>Provider 2</a:t>
            </a:r>
          </a:p>
        </p:txBody>
      </p:sp>
      <p:sp>
        <p:nvSpPr>
          <p:cNvPr id="62472" name="Oval 8"/>
          <p:cNvSpPr>
            <a:spLocks noChangeArrowheads="1"/>
          </p:cNvSpPr>
          <p:nvPr/>
        </p:nvSpPr>
        <p:spPr bwMode="auto">
          <a:xfrm>
            <a:off x="2582863" y="4916488"/>
            <a:ext cx="303212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6143625" y="4992688"/>
            <a:ext cx="303213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Oval 10"/>
          <p:cNvSpPr>
            <a:spLocks noChangeArrowheads="1"/>
          </p:cNvSpPr>
          <p:nvPr/>
        </p:nvSpPr>
        <p:spPr bwMode="auto">
          <a:xfrm>
            <a:off x="4206875" y="5775325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>
            <a:off x="4346575" y="6151563"/>
            <a:ext cx="1588" cy="1635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>
            <a:off x="3509963" y="6324600"/>
            <a:ext cx="160655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3643313" y="6324600"/>
            <a:ext cx="11112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>
            <a:off x="3949700" y="6332538"/>
            <a:ext cx="11113" cy="115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4237038" y="6330950"/>
            <a:ext cx="11112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>
            <a:off x="4579938" y="6330950"/>
            <a:ext cx="11112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>
            <a:off x="4922838" y="6330950"/>
            <a:ext cx="11112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2" name="Line 18"/>
          <p:cNvSpPr>
            <a:spLocks noChangeShapeType="1"/>
          </p:cNvSpPr>
          <p:nvPr/>
        </p:nvSpPr>
        <p:spPr bwMode="auto">
          <a:xfrm>
            <a:off x="2752725" y="5237163"/>
            <a:ext cx="1492250" cy="623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3" name="Line 19"/>
          <p:cNvSpPr>
            <a:spLocks noChangeShapeType="1"/>
          </p:cNvSpPr>
          <p:nvPr/>
        </p:nvSpPr>
        <p:spPr bwMode="auto">
          <a:xfrm flipV="1">
            <a:off x="4484688" y="5302250"/>
            <a:ext cx="1703387" cy="5984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BEB338D-2A89-0446-8EBA-768FD72119C8}" type="slidenum">
              <a:rPr lang="en-US" sz="1400" b="0">
                <a:latin typeface="Times New Roman" charset="0"/>
              </a:rPr>
              <a:pPr eaLnBrk="1" hangingPunct="1"/>
              <a:t>33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Peer-Peer Relationship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20478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>
                <a:latin typeface="Comic Sans MS" charset="0"/>
                <a:cs typeface="Arial" charset="0"/>
              </a:rPr>
              <a:t>Peers exchange traffic between customers </a:t>
            </a:r>
          </a:p>
          <a:p>
            <a:pPr lvl="1">
              <a:lnSpc>
                <a:spcPct val="110000"/>
              </a:lnSpc>
            </a:pPr>
            <a:r>
              <a:rPr lang="en-US" sz="2000">
                <a:latin typeface="Comic Sans MS" charset="0"/>
                <a:ea typeface="Arial" charset="0"/>
                <a:cs typeface="Arial" charset="0"/>
              </a:rPr>
              <a:t>AS exports </a:t>
            </a:r>
            <a:r>
              <a:rPr lang="en-US" sz="2000" i="1">
                <a:latin typeface="Comic Sans MS" charset="0"/>
                <a:ea typeface="Arial" charset="0"/>
                <a:cs typeface="Arial" charset="0"/>
              </a:rPr>
              <a:t>only</a:t>
            </a:r>
            <a:r>
              <a:rPr lang="en-US" sz="2000">
                <a:latin typeface="Comic Sans MS" charset="0"/>
                <a:ea typeface="Arial" charset="0"/>
                <a:cs typeface="Arial" charset="0"/>
              </a:rPr>
              <a:t> customer routes to a peer</a:t>
            </a:r>
          </a:p>
          <a:p>
            <a:pPr lvl="1">
              <a:lnSpc>
                <a:spcPct val="110000"/>
              </a:lnSpc>
            </a:pPr>
            <a:r>
              <a:rPr lang="en-US" sz="2000">
                <a:latin typeface="Comic Sans MS" charset="0"/>
                <a:ea typeface="Arial" charset="0"/>
                <a:cs typeface="Arial" charset="0"/>
              </a:rPr>
              <a:t>AS exports a peer</a:t>
            </a:r>
            <a:r>
              <a:rPr lang="ja-JP" altLang="en-US" sz="2000">
                <a:latin typeface="Comic Sans MS" charset="0"/>
                <a:ea typeface="Arial" charset="0"/>
                <a:cs typeface="Arial" charset="0"/>
              </a:rPr>
              <a:t>’</a:t>
            </a:r>
            <a:r>
              <a:rPr lang="en-US" altLang="ja-JP" sz="2000">
                <a:latin typeface="Comic Sans MS" charset="0"/>
                <a:ea typeface="Arial" charset="0"/>
                <a:cs typeface="Arial" charset="0"/>
              </a:rPr>
              <a:t>s routes </a:t>
            </a:r>
            <a:r>
              <a:rPr lang="en-US" altLang="ja-JP" sz="2000" i="1">
                <a:latin typeface="Comic Sans MS" charset="0"/>
                <a:ea typeface="Arial" charset="0"/>
                <a:cs typeface="Arial" charset="0"/>
              </a:rPr>
              <a:t>only</a:t>
            </a:r>
            <a:r>
              <a:rPr lang="en-US" altLang="ja-JP" sz="2000">
                <a:latin typeface="Comic Sans MS" charset="0"/>
                <a:ea typeface="Arial" charset="0"/>
                <a:cs typeface="Arial" charset="0"/>
              </a:rPr>
              <a:t> to its customers</a:t>
            </a:r>
          </a:p>
          <a:p>
            <a:pPr lvl="1">
              <a:lnSpc>
                <a:spcPct val="110000"/>
              </a:lnSpc>
            </a:pPr>
            <a:r>
              <a:rPr lang="en-US" sz="2000">
                <a:latin typeface="Comic Sans MS" charset="0"/>
                <a:ea typeface="Arial" charset="0"/>
                <a:cs typeface="Arial" charset="0"/>
              </a:rPr>
              <a:t>Often the relationship is settlement-free (i.e., no $$$)</a:t>
            </a:r>
            <a:endParaRPr lang="en-US" sz="1800"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64516" name="Oval 4"/>
          <p:cNvSpPr>
            <a:spLocks noChangeArrowheads="1"/>
          </p:cNvSpPr>
          <p:nvPr/>
        </p:nvSpPr>
        <p:spPr bwMode="auto">
          <a:xfrm>
            <a:off x="2514600" y="4800600"/>
            <a:ext cx="571500" cy="609600"/>
          </a:xfrm>
          <a:prstGeom prst="ellipse">
            <a:avLst/>
          </a:prstGeom>
          <a:noFill/>
          <a:ln w="41275">
            <a:solidFill>
              <a:srgbClr val="99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Oval 5"/>
          <p:cNvSpPr>
            <a:spLocks noChangeArrowheads="1"/>
          </p:cNvSpPr>
          <p:nvPr/>
        </p:nvSpPr>
        <p:spPr bwMode="auto">
          <a:xfrm>
            <a:off x="4953000" y="4800600"/>
            <a:ext cx="571500" cy="60007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 flipH="1">
            <a:off x="2133600" y="5334000"/>
            <a:ext cx="457200" cy="762000"/>
          </a:xfrm>
          <a:prstGeom prst="line">
            <a:avLst/>
          </a:prstGeom>
          <a:noFill/>
          <a:ln w="25400">
            <a:solidFill>
              <a:srgbClr val="9966FF"/>
            </a:solidFill>
            <a:round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4114800"/>
            <a:ext cx="1295400" cy="1981200"/>
            <a:chOff x="2880" y="2592"/>
            <a:chExt cx="816" cy="1248"/>
          </a:xfrm>
        </p:grpSpPr>
        <p:sp>
          <p:nvSpPr>
            <p:cNvPr id="64533" name="Line 8"/>
            <p:cNvSpPr>
              <a:spLocks noChangeShapeType="1"/>
            </p:cNvSpPr>
            <p:nvPr/>
          </p:nvSpPr>
          <p:spPr bwMode="auto">
            <a:xfrm>
              <a:off x="2928" y="2592"/>
              <a:ext cx="288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4" name="Line 9"/>
            <p:cNvSpPr>
              <a:spLocks noChangeShapeType="1"/>
            </p:cNvSpPr>
            <p:nvPr/>
          </p:nvSpPr>
          <p:spPr bwMode="auto">
            <a:xfrm flipH="1">
              <a:off x="3408" y="2592"/>
              <a:ext cx="288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5" name="Line 10"/>
            <p:cNvSpPr>
              <a:spLocks noChangeShapeType="1"/>
            </p:cNvSpPr>
            <p:nvPr/>
          </p:nvSpPr>
          <p:spPr bwMode="auto">
            <a:xfrm>
              <a:off x="3408" y="3360"/>
              <a:ext cx="288" cy="48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Line 11"/>
            <p:cNvSpPr>
              <a:spLocks noChangeShapeType="1"/>
            </p:cNvSpPr>
            <p:nvPr/>
          </p:nvSpPr>
          <p:spPr bwMode="auto">
            <a:xfrm flipH="1">
              <a:off x="2880" y="3360"/>
              <a:ext cx="288" cy="48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20" name="Text Box 12"/>
          <p:cNvSpPr txBox="1">
            <a:spLocks noChangeArrowheads="1"/>
          </p:cNvSpPr>
          <p:nvPr/>
        </p:nvSpPr>
        <p:spPr bwMode="auto">
          <a:xfrm>
            <a:off x="5562600" y="5105400"/>
            <a:ext cx="620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latin typeface="Times New Roman" charset="0"/>
              </a:rPr>
              <a:t>peer</a:t>
            </a:r>
          </a:p>
        </p:txBody>
      </p:sp>
      <p:sp>
        <p:nvSpPr>
          <p:cNvPr id="64521" name="Text Box 13"/>
          <p:cNvSpPr txBox="1">
            <a:spLocks noChangeArrowheads="1"/>
          </p:cNvSpPr>
          <p:nvPr/>
        </p:nvSpPr>
        <p:spPr bwMode="auto">
          <a:xfrm>
            <a:off x="1905000" y="5105400"/>
            <a:ext cx="620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latin typeface="Times New Roman" charset="0"/>
              </a:rPr>
              <a:t>peer</a:t>
            </a:r>
          </a:p>
        </p:txBody>
      </p:sp>
      <p:sp>
        <p:nvSpPr>
          <p:cNvPr id="64522" name="Text Box 14"/>
          <p:cNvSpPr txBox="1">
            <a:spLocks noChangeArrowheads="1"/>
          </p:cNvSpPr>
          <p:nvPr/>
        </p:nvSpPr>
        <p:spPr bwMode="auto">
          <a:xfrm>
            <a:off x="1524000" y="3352800"/>
            <a:ext cx="5262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solidFill>
                  <a:srgbClr val="FF0000"/>
                </a:solidFill>
                <a:latin typeface="Times New Roman" charset="0"/>
              </a:rPr>
              <a:t>Traffic to/from the peer and its customers</a:t>
            </a:r>
          </a:p>
        </p:txBody>
      </p:sp>
      <p:sp>
        <p:nvSpPr>
          <p:cNvPr id="64523" name="Text Box 15"/>
          <p:cNvSpPr txBox="1">
            <a:spLocks noChangeArrowheads="1"/>
          </p:cNvSpPr>
          <p:nvPr/>
        </p:nvSpPr>
        <p:spPr bwMode="auto">
          <a:xfrm>
            <a:off x="1981200" y="6096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2400" b="0">
                <a:latin typeface="Times New Roman" charset="0"/>
              </a:rPr>
              <a:t>d</a:t>
            </a:r>
            <a:endParaRPr lang="en-US" sz="2400" b="0" baseline="-25000">
              <a:latin typeface="Times New Roman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286000" y="4038600"/>
            <a:ext cx="2667000" cy="2057400"/>
            <a:chOff x="1440" y="2544"/>
            <a:chExt cx="1680" cy="1296"/>
          </a:xfrm>
        </p:grpSpPr>
        <p:sp>
          <p:nvSpPr>
            <p:cNvPr id="64528" name="Line 17"/>
            <p:cNvSpPr>
              <a:spLocks noChangeShapeType="1"/>
            </p:cNvSpPr>
            <p:nvPr/>
          </p:nvSpPr>
          <p:spPr bwMode="auto">
            <a:xfrm>
              <a:off x="1920" y="3216"/>
              <a:ext cx="1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Line 18"/>
            <p:cNvSpPr>
              <a:spLocks noChangeShapeType="1"/>
            </p:cNvSpPr>
            <p:nvPr/>
          </p:nvSpPr>
          <p:spPr bwMode="auto">
            <a:xfrm>
              <a:off x="1440" y="2544"/>
              <a:ext cx="288" cy="48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arrow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0" name="Line 19"/>
            <p:cNvSpPr>
              <a:spLocks noChangeShapeType="1"/>
            </p:cNvSpPr>
            <p:nvPr/>
          </p:nvSpPr>
          <p:spPr bwMode="auto">
            <a:xfrm flipH="1">
              <a:off x="1824" y="2544"/>
              <a:ext cx="288" cy="48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arrow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1" name="Line 20"/>
            <p:cNvSpPr>
              <a:spLocks noChangeShapeType="1"/>
            </p:cNvSpPr>
            <p:nvPr/>
          </p:nvSpPr>
          <p:spPr bwMode="auto">
            <a:xfrm>
              <a:off x="1872" y="3360"/>
              <a:ext cx="288" cy="48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Text Box 21"/>
            <p:cNvSpPr txBox="1">
              <a:spLocks noChangeArrowheads="1"/>
            </p:cNvSpPr>
            <p:nvPr/>
          </p:nvSpPr>
          <p:spPr bwMode="auto">
            <a:xfrm>
              <a:off x="1968" y="2880"/>
              <a:ext cx="10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b="0">
                  <a:solidFill>
                    <a:schemeClr val="accent1"/>
                  </a:solidFill>
                  <a:latin typeface="Times New Roman" charset="0"/>
                </a:rPr>
                <a:t>advertisements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590800" y="5257800"/>
            <a:ext cx="2971800" cy="838200"/>
            <a:chOff x="1632" y="3312"/>
            <a:chExt cx="1872" cy="528"/>
          </a:xfrm>
        </p:grpSpPr>
        <p:sp>
          <p:nvSpPr>
            <p:cNvPr id="64526" name="Freeform 23"/>
            <p:cNvSpPr>
              <a:spLocks/>
            </p:cNvSpPr>
            <p:nvPr/>
          </p:nvSpPr>
          <p:spPr bwMode="auto">
            <a:xfrm>
              <a:off x="1632" y="3312"/>
              <a:ext cx="1872" cy="528"/>
            </a:xfrm>
            <a:custGeom>
              <a:avLst/>
              <a:gdLst>
                <a:gd name="T0" fmla="*/ 0 w 1872"/>
                <a:gd name="T1" fmla="*/ 209 h 616"/>
                <a:gd name="T2" fmla="*/ 384 w 1872"/>
                <a:gd name="T3" fmla="*/ 29 h 616"/>
                <a:gd name="T4" fmla="*/ 1440 w 1872"/>
                <a:gd name="T5" fmla="*/ 29 h 616"/>
                <a:gd name="T6" fmla="*/ 1872 w 1872"/>
                <a:gd name="T7" fmla="*/ 209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2"/>
                <a:gd name="T13" fmla="*/ 0 h 616"/>
                <a:gd name="T14" fmla="*/ 1872 w 1872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2" h="616">
                  <a:moveTo>
                    <a:pt x="0" y="616"/>
                  </a:moveTo>
                  <a:cubicBezTo>
                    <a:pt x="72" y="396"/>
                    <a:pt x="144" y="176"/>
                    <a:pt x="384" y="88"/>
                  </a:cubicBezTo>
                  <a:cubicBezTo>
                    <a:pt x="624" y="0"/>
                    <a:pt x="1192" y="0"/>
                    <a:pt x="1440" y="88"/>
                  </a:cubicBezTo>
                  <a:cubicBezTo>
                    <a:pt x="1688" y="176"/>
                    <a:pt x="1780" y="396"/>
                    <a:pt x="1872" y="616"/>
                  </a:cubicBezTo>
                </a:path>
              </a:pathLst>
            </a:custGeom>
            <a:noFill/>
            <a:ln w="25400">
              <a:solidFill>
                <a:srgbClr val="3333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Text Box 24"/>
            <p:cNvSpPr txBox="1">
              <a:spLocks noChangeArrowheads="1"/>
            </p:cNvSpPr>
            <p:nvPr/>
          </p:nvSpPr>
          <p:spPr bwMode="auto">
            <a:xfrm>
              <a:off x="2256" y="3360"/>
              <a:ext cx="5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b="0">
                  <a:solidFill>
                    <a:srgbClr val="3333FF"/>
                  </a:solidFill>
                  <a:latin typeface="Times New Roman" charset="0"/>
                </a:rPr>
                <a:t>traffic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6A778EB-21AC-9A42-AF1A-D4B42F6D862E}" type="slidenum">
              <a:rPr lang="en-US" sz="1400" b="0">
                <a:latin typeface="Times New Roman" charset="0"/>
              </a:rPr>
              <a:pPr eaLnBrk="1" hangingPunct="1"/>
              <a:t>34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AS Structure: Tier-1 Providers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5305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Comic Sans MS" charset="0"/>
                <a:cs typeface="Arial" charset="0"/>
              </a:rPr>
              <a:t>Tier-1 transit provider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charset="0"/>
                <a:ea typeface="Arial" charset="0"/>
                <a:cs typeface="Arial" charset="0"/>
              </a:rPr>
              <a:t>Has no upstream provider of its own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charset="0"/>
                <a:ea typeface="Arial" charset="0"/>
                <a:cs typeface="Arial" charset="0"/>
              </a:rPr>
              <a:t>Typically has a national or international backbone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charset="0"/>
                <a:ea typeface="Arial" charset="0"/>
                <a:cs typeface="Arial" charset="0"/>
              </a:rPr>
              <a:t>For example, it has a transit only AS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charset="0"/>
                <a:ea typeface="Arial" charset="0"/>
                <a:cs typeface="Arial" charset="0"/>
              </a:rPr>
              <a:t>UUNET, Sprint, AT&amp;T, Level 3, …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charset="0"/>
                <a:cs typeface="Arial" charset="0"/>
              </a:rPr>
              <a:t>Top of the Internet hierarchy of 12-20 ASes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charset="0"/>
                <a:ea typeface="Arial" charset="0"/>
                <a:cs typeface="Arial" charset="0"/>
              </a:rPr>
              <a:t>Full peer-peer connections between tier-1 providers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charset="0"/>
                <a:cs typeface="Arial" charset="0"/>
              </a:rPr>
              <a:t>Tier-1 CDN provider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charset="0"/>
                <a:ea typeface="Arial" charset="0"/>
                <a:cs typeface="Arial" charset="0"/>
              </a:rPr>
              <a:t>Has no or low number of upstream provider of its own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charset="0"/>
                <a:ea typeface="Arial" charset="0"/>
                <a:cs typeface="Arial" charset="0"/>
              </a:rPr>
              <a:t>Typically has an international backbone connecting data centers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charset="0"/>
                <a:ea typeface="Arial" charset="0"/>
                <a:cs typeface="Arial" charset="0"/>
              </a:rPr>
              <a:t>Has many caching server POPs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mic Sans MS" charset="0"/>
                <a:ea typeface="Arial" charset="0"/>
                <a:cs typeface="Arial" charset="0"/>
              </a:rPr>
              <a:t>Offers peering for free</a:t>
            </a:r>
          </a:p>
          <a:p>
            <a:pPr lvl="1">
              <a:lnSpc>
                <a:spcPct val="90000"/>
              </a:lnSpc>
            </a:pPr>
            <a:endParaRPr lang="en-US">
              <a:latin typeface="Comic Sans MS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64A7A0D-83E0-E640-880B-B778D43C2CF0}" type="slidenum">
              <a:rPr lang="en-US" sz="1400" b="0">
                <a:latin typeface="Times New Roman" charset="0"/>
              </a:rPr>
              <a:pPr eaLnBrk="1" hangingPunct="1"/>
              <a:t>35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omic Sans MS" charset="0"/>
                <a:ea typeface="ＭＳ Ｐゴシック" charset="0"/>
                <a:cs typeface="ＭＳ Ｐゴシック" charset="0"/>
              </a:rPr>
              <a:t>Efficient Early-Exit Routing</a:t>
            </a:r>
          </a:p>
        </p:txBody>
      </p:sp>
      <p:graphicFrame>
        <p:nvGraphicFramePr>
          <p:cNvPr id="68611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389063" y="2122488"/>
          <a:ext cx="2820987" cy="168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2" name="Photo Editor Photo" r:id="rId4" imgW="1905266" imgH="1390844" progId="MSPhotoEd.3">
                  <p:embed/>
                </p:oleObj>
              </mc:Choice>
              <mc:Fallback>
                <p:oleObj name="Photo Editor Photo" r:id="rId4" imgW="1905266" imgH="1390844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063" y="2122488"/>
                        <a:ext cx="2820987" cy="168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4713" y="1219200"/>
            <a:ext cx="4230687" cy="5486400"/>
          </a:xfrm>
        </p:spPr>
        <p:txBody>
          <a:bodyPr/>
          <a:lstStyle/>
          <a:p>
            <a:r>
              <a:rPr lang="en-US" sz="2400">
                <a:latin typeface="Comic Sans MS" charset="0"/>
                <a:cs typeface="Arial" charset="0"/>
              </a:rPr>
              <a:t>Diverse peering locations</a:t>
            </a:r>
          </a:p>
          <a:p>
            <a:pPr lvl="1"/>
            <a:r>
              <a:rPr lang="en-US" sz="2000">
                <a:latin typeface="Comic Sans MS" charset="0"/>
                <a:ea typeface="Arial" charset="0"/>
                <a:cs typeface="Arial" charset="0"/>
              </a:rPr>
              <a:t>Both sides of the Atlantic, both costs of US, middle of US, middle of Europe, … </a:t>
            </a:r>
          </a:p>
          <a:p>
            <a:r>
              <a:rPr lang="en-US" sz="2400">
                <a:latin typeface="Comic Sans MS" charset="0"/>
                <a:cs typeface="Arial" charset="0"/>
              </a:rPr>
              <a:t>Comparable capacity at all peering points</a:t>
            </a:r>
          </a:p>
          <a:p>
            <a:pPr lvl="1"/>
            <a:r>
              <a:rPr lang="en-US" sz="2000">
                <a:latin typeface="Comic Sans MS" charset="0"/>
                <a:ea typeface="Arial" charset="0"/>
                <a:cs typeface="Arial" charset="0"/>
              </a:rPr>
              <a:t>Can handle even load</a:t>
            </a:r>
          </a:p>
          <a:p>
            <a:r>
              <a:rPr lang="en-US" sz="2400">
                <a:latin typeface="Comic Sans MS" charset="0"/>
                <a:cs typeface="Arial" charset="0"/>
              </a:rPr>
              <a:t>Consistent routes</a:t>
            </a:r>
          </a:p>
          <a:p>
            <a:pPr lvl="1"/>
            <a:r>
              <a:rPr lang="en-US" sz="2000">
                <a:latin typeface="Comic Sans MS" charset="0"/>
                <a:ea typeface="Arial" charset="0"/>
                <a:cs typeface="Arial" charset="0"/>
              </a:rPr>
              <a:t>Same destinations advertised at all points</a:t>
            </a:r>
          </a:p>
          <a:p>
            <a:pPr lvl="1"/>
            <a:r>
              <a:rPr lang="en-US" sz="2000">
                <a:latin typeface="Comic Sans MS" charset="0"/>
                <a:ea typeface="Arial" charset="0"/>
                <a:cs typeface="Arial" charset="0"/>
              </a:rPr>
              <a:t>Same AS path length for a destination at all points</a:t>
            </a:r>
          </a:p>
          <a:p>
            <a:endParaRPr lang="en-US" sz="2400">
              <a:latin typeface="Comic Sans MS" charset="0"/>
              <a:cs typeface="Arial" charset="0"/>
            </a:endParaRPr>
          </a:p>
        </p:txBody>
      </p:sp>
      <p:graphicFrame>
        <p:nvGraphicFramePr>
          <p:cNvPr id="68613" name="Object 3"/>
          <p:cNvGraphicFramePr>
            <a:graphicFrameLocks noChangeAspect="1"/>
          </p:cNvGraphicFramePr>
          <p:nvPr/>
        </p:nvGraphicFramePr>
        <p:xfrm>
          <a:off x="708025" y="4724400"/>
          <a:ext cx="34290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3" name="Photo Editor Photo" r:id="rId6" imgW="1905266" imgH="1390844" progId="MSPhotoEd.3">
                  <p:embed/>
                </p:oleObj>
              </mc:Choice>
              <mc:Fallback>
                <p:oleObj name="Photo Editor Photo" r:id="rId6" imgW="1905266" imgH="139084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4724400"/>
                        <a:ext cx="34290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1927225" y="3429000"/>
            <a:ext cx="0" cy="1600200"/>
          </a:xfrm>
          <a:prstGeom prst="line">
            <a:avLst/>
          </a:prstGeom>
          <a:noFill/>
          <a:ln w="317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H="1">
            <a:off x="2689225" y="3568700"/>
            <a:ext cx="1588" cy="1384300"/>
          </a:xfrm>
          <a:prstGeom prst="line">
            <a:avLst/>
          </a:prstGeom>
          <a:noFill/>
          <a:ln w="317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3527425" y="3352800"/>
            <a:ext cx="0" cy="1524000"/>
          </a:xfrm>
          <a:prstGeom prst="line">
            <a:avLst/>
          </a:prstGeom>
          <a:noFill/>
          <a:ln w="317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>
            <a:off x="3298825" y="6172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1774825" y="1905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3206750" y="6437313"/>
            <a:ext cx="139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Arial" charset="0"/>
              </a:rPr>
              <a:t>Customer A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784225" y="1462088"/>
            <a:ext cx="139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Arial" charset="0"/>
              </a:rPr>
              <a:t>Customer B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463550" y="3897313"/>
            <a:ext cx="1157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solidFill>
                  <a:srgbClr val="0066FF"/>
                </a:solidFill>
                <a:latin typeface="Arial" charset="0"/>
              </a:rPr>
              <a:t>multiple</a:t>
            </a:r>
          </a:p>
          <a:p>
            <a:pPr algn="l" eaLnBrk="1" hangingPunct="1"/>
            <a:r>
              <a:rPr lang="en-US">
                <a:solidFill>
                  <a:srgbClr val="0066FF"/>
                </a:solidFill>
                <a:latin typeface="Arial" charset="0"/>
              </a:rPr>
              <a:t>peering</a:t>
            </a:r>
          </a:p>
          <a:p>
            <a:pPr algn="l" eaLnBrk="1" hangingPunct="1"/>
            <a:r>
              <a:rPr lang="en-US">
                <a:solidFill>
                  <a:srgbClr val="0066FF"/>
                </a:solidFill>
                <a:latin typeface="Arial" charset="0"/>
              </a:rPr>
              <a:t>points</a:t>
            </a:r>
          </a:p>
        </p:txBody>
      </p:sp>
      <p:sp>
        <p:nvSpPr>
          <p:cNvPr id="68622" name="Freeform 14"/>
          <p:cNvSpPr>
            <a:spLocks/>
          </p:cNvSpPr>
          <p:nvPr/>
        </p:nvSpPr>
        <p:spPr bwMode="auto">
          <a:xfrm>
            <a:off x="2016125" y="1905000"/>
            <a:ext cx="2044700" cy="4267200"/>
          </a:xfrm>
          <a:custGeom>
            <a:avLst/>
            <a:gdLst>
              <a:gd name="T0" fmla="*/ 2147483647 w 1288"/>
              <a:gd name="T1" fmla="*/ 2147483647 h 2688"/>
              <a:gd name="T2" fmla="*/ 2147483647 w 1288"/>
              <a:gd name="T3" fmla="*/ 2147483647 h 2688"/>
              <a:gd name="T4" fmla="*/ 2147483647 w 1288"/>
              <a:gd name="T5" fmla="*/ 2147483647 h 2688"/>
              <a:gd name="T6" fmla="*/ 2147483647 w 1288"/>
              <a:gd name="T7" fmla="*/ 2147483647 h 2688"/>
              <a:gd name="T8" fmla="*/ 2147483647 w 1288"/>
              <a:gd name="T9" fmla="*/ 0 h 26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8"/>
              <a:gd name="T16" fmla="*/ 0 h 2688"/>
              <a:gd name="T17" fmla="*/ 1288 w 1288"/>
              <a:gd name="T18" fmla="*/ 2688 h 26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8" h="2688">
                <a:moveTo>
                  <a:pt x="856" y="2688"/>
                </a:moveTo>
                <a:cubicBezTo>
                  <a:pt x="928" y="2472"/>
                  <a:pt x="1000" y="2256"/>
                  <a:pt x="1048" y="1920"/>
                </a:cubicBezTo>
                <a:cubicBezTo>
                  <a:pt x="1096" y="1584"/>
                  <a:pt x="1288" y="944"/>
                  <a:pt x="1144" y="672"/>
                </a:cubicBezTo>
                <a:cubicBezTo>
                  <a:pt x="1000" y="400"/>
                  <a:pt x="368" y="400"/>
                  <a:pt x="184" y="288"/>
                </a:cubicBezTo>
                <a:cubicBezTo>
                  <a:pt x="0" y="176"/>
                  <a:pt x="20" y="88"/>
                  <a:pt x="40" y="0"/>
                </a:cubicBezTo>
              </a:path>
            </a:pathLst>
          </a:custGeom>
          <a:noFill/>
          <a:ln w="476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3" name="Freeform 15"/>
          <p:cNvSpPr>
            <a:spLocks/>
          </p:cNvSpPr>
          <p:nvPr/>
        </p:nvSpPr>
        <p:spPr bwMode="auto">
          <a:xfrm>
            <a:off x="1470025" y="1981200"/>
            <a:ext cx="1600200" cy="4419600"/>
          </a:xfrm>
          <a:custGeom>
            <a:avLst/>
            <a:gdLst>
              <a:gd name="T0" fmla="*/ 0 w 1008"/>
              <a:gd name="T1" fmla="*/ 0 h 2784"/>
              <a:gd name="T2" fmla="*/ 2147483647 w 1008"/>
              <a:gd name="T3" fmla="*/ 2147483647 h 2784"/>
              <a:gd name="T4" fmla="*/ 2147483647 w 1008"/>
              <a:gd name="T5" fmla="*/ 2147483647 h 2784"/>
              <a:gd name="T6" fmla="*/ 2147483647 w 1008"/>
              <a:gd name="T7" fmla="*/ 2147483647 h 2784"/>
              <a:gd name="T8" fmla="*/ 2147483647 w 1008"/>
              <a:gd name="T9" fmla="*/ 2147483647 h 27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2784"/>
              <a:gd name="T17" fmla="*/ 1008 w 1008"/>
              <a:gd name="T18" fmla="*/ 2784 h 27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2784">
                <a:moveTo>
                  <a:pt x="0" y="0"/>
                </a:moveTo>
                <a:cubicBezTo>
                  <a:pt x="52" y="0"/>
                  <a:pt x="104" y="0"/>
                  <a:pt x="144" y="336"/>
                </a:cubicBezTo>
                <a:cubicBezTo>
                  <a:pt x="184" y="672"/>
                  <a:pt x="120" y="1648"/>
                  <a:pt x="240" y="2016"/>
                </a:cubicBezTo>
                <a:cubicBezTo>
                  <a:pt x="360" y="2384"/>
                  <a:pt x="736" y="2416"/>
                  <a:pt x="864" y="2544"/>
                </a:cubicBezTo>
                <a:cubicBezTo>
                  <a:pt x="992" y="2672"/>
                  <a:pt x="1000" y="2728"/>
                  <a:pt x="1008" y="2784"/>
                </a:cubicBezTo>
              </a:path>
            </a:pathLst>
          </a:custGeom>
          <a:noFill/>
          <a:ln w="476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1165225" y="5715000"/>
            <a:ext cx="1339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>
                <a:latin typeface="Arial" charset="0"/>
              </a:rPr>
              <a:t>Provider A</a:t>
            </a:r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2079625" y="2743200"/>
            <a:ext cx="1339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>
                <a:latin typeface="Arial" charset="0"/>
              </a:rPr>
              <a:t>Provider B</a:t>
            </a:r>
          </a:p>
        </p:txBody>
      </p: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3756025" y="4464050"/>
            <a:ext cx="127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Early-exit </a:t>
            </a:r>
          </a:p>
          <a:p>
            <a:pPr algn="l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routing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014BDB9-E196-BF41-92ED-680D2ED1E58A}" type="slidenum">
              <a:rPr lang="en-US" sz="1400" b="0">
                <a:latin typeface="Times New Roman" charset="0"/>
              </a:rPr>
              <a:pPr eaLnBrk="1" hangingPunct="1"/>
              <a:t>36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AS Structure: Other ASes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charset="0"/>
                <a:cs typeface="Arial" charset="0"/>
              </a:rPr>
              <a:t>Tier-2 providers</a:t>
            </a:r>
          </a:p>
          <a:p>
            <a:pPr lvl="1"/>
            <a:r>
              <a:rPr lang="en-US">
                <a:latin typeface="Comic Sans MS" charset="0"/>
                <a:ea typeface="Arial" charset="0"/>
                <a:cs typeface="Arial" charset="0"/>
              </a:rPr>
              <a:t>Provide transit service to downstream customers</a:t>
            </a:r>
          </a:p>
          <a:p>
            <a:pPr lvl="1"/>
            <a:r>
              <a:rPr lang="en-US">
                <a:latin typeface="Comic Sans MS" charset="0"/>
                <a:ea typeface="Arial" charset="0"/>
                <a:cs typeface="Arial" charset="0"/>
              </a:rPr>
              <a:t>… but, need at least one provider of their own</a:t>
            </a:r>
          </a:p>
          <a:p>
            <a:pPr lvl="1"/>
            <a:r>
              <a:rPr lang="en-US">
                <a:latin typeface="Comic Sans MS" charset="0"/>
                <a:ea typeface="Arial" charset="0"/>
                <a:cs typeface="Arial" charset="0"/>
              </a:rPr>
              <a:t>Typically have national or regional scope</a:t>
            </a:r>
          </a:p>
          <a:p>
            <a:pPr lvl="1"/>
            <a:r>
              <a:rPr lang="en-US">
                <a:latin typeface="Comic Sans MS" charset="0"/>
                <a:ea typeface="Arial" charset="0"/>
                <a:cs typeface="Arial" charset="0"/>
              </a:rPr>
              <a:t>E.g., Minnesota Regional Network, RCCN, ...</a:t>
            </a:r>
          </a:p>
          <a:p>
            <a:pPr lvl="1"/>
            <a:r>
              <a:rPr lang="en-US">
                <a:latin typeface="Comic Sans MS" charset="0"/>
                <a:ea typeface="Arial" charset="0"/>
                <a:cs typeface="Arial" charset="0"/>
              </a:rPr>
              <a:t>Includes a few thousand of the ASes</a:t>
            </a:r>
          </a:p>
          <a:p>
            <a:r>
              <a:rPr lang="en-US">
                <a:latin typeface="Comic Sans MS" charset="0"/>
                <a:cs typeface="Arial" charset="0"/>
              </a:rPr>
              <a:t>Stub ASes</a:t>
            </a:r>
          </a:p>
          <a:p>
            <a:pPr lvl="1"/>
            <a:r>
              <a:rPr lang="en-US">
                <a:latin typeface="Comic Sans MS" charset="0"/>
                <a:ea typeface="Arial" charset="0"/>
                <a:cs typeface="Arial" charset="0"/>
              </a:rPr>
              <a:t>Do not provide transit service to others</a:t>
            </a:r>
          </a:p>
          <a:p>
            <a:pPr lvl="1"/>
            <a:r>
              <a:rPr lang="en-US">
                <a:latin typeface="Comic Sans MS" charset="0"/>
                <a:ea typeface="Arial" charset="0"/>
                <a:cs typeface="Arial" charset="0"/>
              </a:rPr>
              <a:t>Connect to one or more upstream providers</a:t>
            </a:r>
          </a:p>
          <a:p>
            <a:pPr lvl="1"/>
            <a:r>
              <a:rPr lang="en-US">
                <a:latin typeface="Comic Sans MS" charset="0"/>
                <a:ea typeface="Arial" charset="0"/>
                <a:cs typeface="Arial" charset="0"/>
              </a:rPr>
              <a:t>Includes vast majority (e.g., 85-90%) of the ASes</a:t>
            </a:r>
          </a:p>
          <a:p>
            <a:pPr lvl="1"/>
            <a:endParaRPr lang="en-US">
              <a:latin typeface="Comic Sans MS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Comic Sans MS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D738B60-E3ED-E346-BA7C-5789000C7795}" type="slidenum">
              <a:rPr lang="en-US" sz="1400" b="0">
                <a:latin typeface="Times New Roman" charset="0"/>
              </a:rPr>
              <a:pPr eaLnBrk="1" hangingPunct="1"/>
              <a:t>37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omic Sans MS" charset="0"/>
                <a:ea typeface="ＭＳ Ｐゴシック" charset="0"/>
                <a:cs typeface="ＭＳ Ｐゴシック" charset="0"/>
              </a:rPr>
              <a:t>Characteristics of the AS Graph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2382838"/>
          </a:xfrm>
        </p:spPr>
        <p:txBody>
          <a:bodyPr/>
          <a:lstStyle/>
          <a:p>
            <a:r>
              <a:rPr lang="en-US">
                <a:latin typeface="Comic Sans MS" charset="0"/>
                <a:cs typeface="Arial" charset="0"/>
              </a:rPr>
              <a:t>AS graph structure</a:t>
            </a:r>
          </a:p>
          <a:p>
            <a:pPr lvl="1"/>
            <a:r>
              <a:rPr lang="en-US">
                <a:latin typeface="Comic Sans MS" charset="0"/>
                <a:ea typeface="Arial" charset="0"/>
                <a:cs typeface="Arial" charset="0"/>
              </a:rPr>
              <a:t>High variability in node degree (</a:t>
            </a:r>
            <a:r>
              <a:rPr lang="ja-JP" altLang="en-US">
                <a:latin typeface="Comic Sans MS" charset="0"/>
                <a:ea typeface="Arial" charset="0"/>
                <a:cs typeface="Arial" charset="0"/>
              </a:rPr>
              <a:t>“</a:t>
            </a:r>
            <a:r>
              <a:rPr lang="en-US" altLang="ja-JP">
                <a:latin typeface="Comic Sans MS" charset="0"/>
                <a:ea typeface="Arial" charset="0"/>
                <a:cs typeface="Arial" charset="0"/>
              </a:rPr>
              <a:t>power law</a:t>
            </a:r>
            <a:r>
              <a:rPr lang="ja-JP" altLang="en-US">
                <a:latin typeface="Comic Sans MS" charset="0"/>
                <a:ea typeface="Arial" charset="0"/>
                <a:cs typeface="Arial" charset="0"/>
              </a:rPr>
              <a:t>”</a:t>
            </a:r>
            <a:r>
              <a:rPr lang="en-US" altLang="ja-JP">
                <a:latin typeface="Comic Sans MS" charset="0"/>
                <a:ea typeface="Arial" charset="0"/>
                <a:cs typeface="Arial" charset="0"/>
              </a:rPr>
              <a:t>)</a:t>
            </a:r>
          </a:p>
          <a:p>
            <a:pPr lvl="1"/>
            <a:r>
              <a:rPr lang="en-US">
                <a:latin typeface="Comic Sans MS" charset="0"/>
                <a:ea typeface="Arial" charset="0"/>
                <a:cs typeface="Arial" charset="0"/>
              </a:rPr>
              <a:t>A few very highly-connected ASes</a:t>
            </a:r>
          </a:p>
          <a:p>
            <a:pPr lvl="1"/>
            <a:r>
              <a:rPr lang="en-US">
                <a:latin typeface="Comic Sans MS" charset="0"/>
                <a:ea typeface="Arial" charset="0"/>
                <a:cs typeface="Arial" charset="0"/>
              </a:rPr>
              <a:t>Many ASes have only a few connections</a:t>
            </a: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2073275" y="3444875"/>
            <a:ext cx="0" cy="2863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 rot="-5400000">
            <a:off x="3993357" y="4379118"/>
            <a:ext cx="0" cy="38084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1951038" y="6196013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>
                <a:latin typeface="Times New Roman" charset="0"/>
              </a:rPr>
              <a:t>1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971800" y="6246813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>
                <a:latin typeface="Times New Roman" charset="0"/>
              </a:rPr>
              <a:t>10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3922713" y="6249988"/>
            <a:ext cx="717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>
                <a:latin typeface="Times New Roman" charset="0"/>
              </a:rPr>
              <a:t>100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4945063" y="6267450"/>
            <a:ext cx="89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>
                <a:latin typeface="Times New Roman" charset="0"/>
              </a:rPr>
              <a:t>1000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 rot="16200000" flipH="1">
            <a:off x="244475" y="4318001"/>
            <a:ext cx="11128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>
                <a:latin typeface="Times New Roman" charset="0"/>
              </a:rPr>
              <a:t>CCDF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1679575" y="314483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>
                <a:latin typeface="Times New Roman" charset="0"/>
              </a:rPr>
              <a:t>1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1412875" y="3876675"/>
            <a:ext cx="628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>
                <a:latin typeface="Times New Roman" charset="0"/>
              </a:rPr>
              <a:t>0.1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1235075" y="4654550"/>
            <a:ext cx="806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>
                <a:latin typeface="Times New Roman" charset="0"/>
              </a:rPr>
              <a:t>0.01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1057275" y="5522913"/>
            <a:ext cx="984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>
                <a:latin typeface="Times New Roman" charset="0"/>
              </a:rPr>
              <a:t>0.001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6038850" y="6116638"/>
            <a:ext cx="1674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>
                <a:latin typeface="Times New Roman" charset="0"/>
              </a:rPr>
              <a:t>AS degree</a:t>
            </a:r>
          </a:p>
        </p:txBody>
      </p:sp>
      <p:sp>
        <p:nvSpPr>
          <p:cNvPr id="72720" name="Line 16"/>
          <p:cNvSpPr>
            <a:spLocks noChangeShapeType="1"/>
          </p:cNvSpPr>
          <p:nvPr/>
        </p:nvSpPr>
        <p:spPr bwMode="auto">
          <a:xfrm>
            <a:off x="2073275" y="3459163"/>
            <a:ext cx="3108325" cy="24844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1" name="Oval 17"/>
          <p:cNvSpPr>
            <a:spLocks noChangeArrowheads="1"/>
          </p:cNvSpPr>
          <p:nvPr/>
        </p:nvSpPr>
        <p:spPr bwMode="auto">
          <a:xfrm>
            <a:off x="1998663" y="3336925"/>
            <a:ext cx="517525" cy="4429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2895600" y="3332163"/>
            <a:ext cx="448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400" b="0">
                <a:solidFill>
                  <a:srgbClr val="FF0000"/>
                </a:solidFill>
                <a:latin typeface="Times New Roman" charset="0"/>
              </a:rPr>
              <a:t>All ASes have 1 or more neighbors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038600" y="4876800"/>
            <a:ext cx="4799013" cy="493713"/>
            <a:chOff x="2400" y="3010"/>
            <a:chExt cx="3023" cy="311"/>
          </a:xfrm>
        </p:grpSpPr>
        <p:sp>
          <p:nvSpPr>
            <p:cNvPr id="72724" name="Oval 20"/>
            <p:cNvSpPr>
              <a:spLocks noChangeArrowheads="1"/>
            </p:cNvSpPr>
            <p:nvPr/>
          </p:nvSpPr>
          <p:spPr bwMode="auto">
            <a:xfrm>
              <a:off x="2400" y="3043"/>
              <a:ext cx="336" cy="27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5" name="Text Box 21"/>
            <p:cNvSpPr txBox="1">
              <a:spLocks noChangeArrowheads="1"/>
            </p:cNvSpPr>
            <p:nvPr/>
          </p:nvSpPr>
          <p:spPr bwMode="auto">
            <a:xfrm>
              <a:off x="3017" y="3010"/>
              <a:ext cx="24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r>
                <a:rPr lang="en-US" sz="2400" b="0">
                  <a:solidFill>
                    <a:srgbClr val="FF0000"/>
                  </a:solidFill>
                  <a:latin typeface="Times New Roman" charset="0"/>
                </a:rPr>
                <a:t>Very few have degree &gt;= 100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05B7DED-2FC1-D94D-B0C9-4B19A8F3FD86}" type="slidenum">
              <a:rPr lang="en-US" sz="1400" b="0">
                <a:latin typeface="Times New Roman" charset="0"/>
              </a:rPr>
              <a:pPr eaLnBrk="1" hangingPunct="1"/>
              <a:t>38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omic Sans MS" charset="0"/>
                <a:ea typeface="ＭＳ Ｐゴシック" charset="0"/>
                <a:cs typeface="ＭＳ Ｐゴシック" charset="0"/>
              </a:rPr>
              <a:t>Characteristics of AS Paths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1227138"/>
          </a:xfrm>
        </p:spPr>
        <p:txBody>
          <a:bodyPr/>
          <a:lstStyle/>
          <a:p>
            <a:r>
              <a:rPr lang="en-US" sz="2400">
                <a:latin typeface="Comic Sans MS" charset="0"/>
                <a:cs typeface="Arial" charset="0"/>
              </a:rPr>
              <a:t>AS path may be longer than shortest AS path</a:t>
            </a:r>
          </a:p>
          <a:p>
            <a:r>
              <a:rPr lang="en-US" sz="2400">
                <a:latin typeface="Comic Sans MS" charset="0"/>
                <a:cs typeface="Arial" charset="0"/>
              </a:rPr>
              <a:t>Router path may be longer than shortest AS path</a:t>
            </a:r>
          </a:p>
        </p:txBody>
      </p:sp>
      <p:graphicFrame>
        <p:nvGraphicFramePr>
          <p:cNvPr id="74756" name="Object 2"/>
          <p:cNvGraphicFramePr>
            <a:graphicFrameLocks noChangeAspect="1"/>
          </p:cNvGraphicFramePr>
          <p:nvPr/>
        </p:nvGraphicFramePr>
        <p:xfrm>
          <a:off x="3067050" y="2533650"/>
          <a:ext cx="346075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32" name="Photo Editor Photo" r:id="rId4" imgW="1905266" imgH="1390844" progId="MSPhotoEd.3">
                  <p:embed/>
                </p:oleObj>
              </mc:Choice>
              <mc:Fallback>
                <p:oleObj name="Photo Editor Photo" r:id="rId4" imgW="1905266" imgH="1390844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050" y="2533650"/>
                        <a:ext cx="346075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Object 3"/>
          <p:cNvGraphicFramePr>
            <a:graphicFrameLocks noChangeAspect="1"/>
          </p:cNvGraphicFramePr>
          <p:nvPr/>
        </p:nvGraphicFramePr>
        <p:xfrm>
          <a:off x="6810375" y="3616325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33" name="Photo Editor Photo" r:id="rId6" imgW="1905266" imgH="1390844" progId="MSPhotoEd.3">
                  <p:embed/>
                </p:oleObj>
              </mc:Choice>
              <mc:Fallback>
                <p:oleObj name="Photo Editor Photo" r:id="rId6" imgW="1905266" imgH="139084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5" y="3616325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8" name="Object 4"/>
          <p:cNvGraphicFramePr>
            <a:graphicFrameLocks noChangeAspect="1"/>
          </p:cNvGraphicFramePr>
          <p:nvPr/>
        </p:nvGraphicFramePr>
        <p:xfrm>
          <a:off x="198438" y="3692525"/>
          <a:ext cx="245745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34" name="Photo Editor Photo" r:id="rId7" imgW="1905266" imgH="1390844" progId="MSPhotoEd.3">
                  <p:embed/>
                </p:oleObj>
              </mc:Choice>
              <mc:Fallback>
                <p:oleObj name="Photo Editor Photo" r:id="rId7" imgW="1905266" imgH="1390844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3692525"/>
                        <a:ext cx="245745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9" name="Object 5"/>
          <p:cNvGraphicFramePr>
            <a:graphicFrameLocks noChangeAspect="1"/>
          </p:cNvGraphicFramePr>
          <p:nvPr/>
        </p:nvGraphicFramePr>
        <p:xfrm>
          <a:off x="2693988" y="4956175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35" name="Photo Editor Photo" r:id="rId8" imgW="1905266" imgH="1390844" progId="MSPhotoEd.3">
                  <p:embed/>
                </p:oleObj>
              </mc:Choice>
              <mc:Fallback>
                <p:oleObj name="Photo Editor Photo" r:id="rId8" imgW="1905266" imgH="1390844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4956175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0" name="Object 6"/>
          <p:cNvGraphicFramePr>
            <a:graphicFrameLocks noChangeAspect="1"/>
          </p:cNvGraphicFramePr>
          <p:nvPr/>
        </p:nvGraphicFramePr>
        <p:xfrm>
          <a:off x="5054600" y="5108575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36" name="Photo Editor Photo" r:id="rId9" imgW="1905266" imgH="1390844" progId="MSPhotoEd.3">
                  <p:embed/>
                </p:oleObj>
              </mc:Choice>
              <mc:Fallback>
                <p:oleObj name="Photo Editor Photo" r:id="rId9" imgW="1905266" imgH="1390844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5108575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761" name="Group 9"/>
          <p:cNvGrpSpPr>
            <a:grpSpLocks/>
          </p:cNvGrpSpPr>
          <p:nvPr/>
        </p:nvGrpSpPr>
        <p:grpSpPr bwMode="auto">
          <a:xfrm>
            <a:off x="1828800" y="4654550"/>
            <a:ext cx="473075" cy="365125"/>
            <a:chOff x="3120" y="2880"/>
            <a:chExt cx="144" cy="96"/>
          </a:xfrm>
        </p:grpSpPr>
        <p:sp>
          <p:nvSpPr>
            <p:cNvPr id="75149" name="Oval 10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150" name="Rectangle 11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51" name="Rectangle 12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52" name="Oval 13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153" name="Group 14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75156" name="Group 15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75166" name="Freeform 16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67" name="Freeform 17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68" name="Freeform 18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0 w 480"/>
                    <a:gd name="T1" fmla="*/ 0 h 158"/>
                    <a:gd name="T2" fmla="*/ 0 w 480"/>
                    <a:gd name="T3" fmla="*/ 0 h 158"/>
                    <a:gd name="T4" fmla="*/ 0 w 480"/>
                    <a:gd name="T5" fmla="*/ 0 h 158"/>
                    <a:gd name="T6" fmla="*/ 0 w 480"/>
                    <a:gd name="T7" fmla="*/ 0 h 158"/>
                    <a:gd name="T8" fmla="*/ 0 w 480"/>
                    <a:gd name="T9" fmla="*/ 0 h 158"/>
                    <a:gd name="T10" fmla="*/ 0 w 480"/>
                    <a:gd name="T11" fmla="*/ 0 h 158"/>
                    <a:gd name="T12" fmla="*/ 0 w 480"/>
                    <a:gd name="T13" fmla="*/ 0 h 158"/>
                    <a:gd name="T14" fmla="*/ 0 w 480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69" name="Freeform 19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0 w 480"/>
                    <a:gd name="T1" fmla="*/ 0 h 158"/>
                    <a:gd name="T2" fmla="*/ 0 w 480"/>
                    <a:gd name="T3" fmla="*/ 0 h 158"/>
                    <a:gd name="T4" fmla="*/ 0 w 480"/>
                    <a:gd name="T5" fmla="*/ 0 h 158"/>
                    <a:gd name="T6" fmla="*/ 0 w 480"/>
                    <a:gd name="T7" fmla="*/ 0 h 158"/>
                    <a:gd name="T8" fmla="*/ 0 w 480"/>
                    <a:gd name="T9" fmla="*/ 0 h 158"/>
                    <a:gd name="T10" fmla="*/ 0 w 480"/>
                    <a:gd name="T11" fmla="*/ 0 h 158"/>
                    <a:gd name="T12" fmla="*/ 0 w 480"/>
                    <a:gd name="T13" fmla="*/ 0 h 158"/>
                    <a:gd name="T14" fmla="*/ 0 w 480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70" name="Freeform 20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71" name="Freeform 21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72" name="Freeform 22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0 w 478"/>
                    <a:gd name="T1" fmla="*/ 0 h 148"/>
                    <a:gd name="T2" fmla="*/ 0 w 478"/>
                    <a:gd name="T3" fmla="*/ 0 h 148"/>
                    <a:gd name="T4" fmla="*/ 0 w 478"/>
                    <a:gd name="T5" fmla="*/ 0 h 148"/>
                    <a:gd name="T6" fmla="*/ 0 w 478"/>
                    <a:gd name="T7" fmla="*/ 0 h 148"/>
                    <a:gd name="T8" fmla="*/ 0 w 478"/>
                    <a:gd name="T9" fmla="*/ 0 h 148"/>
                    <a:gd name="T10" fmla="*/ 0 w 478"/>
                    <a:gd name="T11" fmla="*/ 0 h 148"/>
                    <a:gd name="T12" fmla="*/ 0 w 478"/>
                    <a:gd name="T13" fmla="*/ 0 h 148"/>
                    <a:gd name="T14" fmla="*/ 0 w 478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73" name="Freeform 23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0 w 478"/>
                    <a:gd name="T1" fmla="*/ 0 h 148"/>
                    <a:gd name="T2" fmla="*/ 0 w 478"/>
                    <a:gd name="T3" fmla="*/ 0 h 148"/>
                    <a:gd name="T4" fmla="*/ 0 w 478"/>
                    <a:gd name="T5" fmla="*/ 0 h 148"/>
                    <a:gd name="T6" fmla="*/ 0 w 478"/>
                    <a:gd name="T7" fmla="*/ 0 h 148"/>
                    <a:gd name="T8" fmla="*/ 0 w 478"/>
                    <a:gd name="T9" fmla="*/ 0 h 148"/>
                    <a:gd name="T10" fmla="*/ 0 w 478"/>
                    <a:gd name="T11" fmla="*/ 0 h 148"/>
                    <a:gd name="T12" fmla="*/ 0 w 478"/>
                    <a:gd name="T13" fmla="*/ 0 h 148"/>
                    <a:gd name="T14" fmla="*/ 0 w 478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157" name="Group 24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75158" name="Freeform 25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59" name="Freeform 26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60" name="Freeform 27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0 w 480"/>
                    <a:gd name="T1" fmla="*/ 0 h 156"/>
                    <a:gd name="T2" fmla="*/ 0 w 480"/>
                    <a:gd name="T3" fmla="*/ 0 h 156"/>
                    <a:gd name="T4" fmla="*/ 0 w 480"/>
                    <a:gd name="T5" fmla="*/ 0 h 156"/>
                    <a:gd name="T6" fmla="*/ 0 w 480"/>
                    <a:gd name="T7" fmla="*/ 0 h 156"/>
                    <a:gd name="T8" fmla="*/ 0 w 480"/>
                    <a:gd name="T9" fmla="*/ 0 h 156"/>
                    <a:gd name="T10" fmla="*/ 0 w 480"/>
                    <a:gd name="T11" fmla="*/ 0 h 156"/>
                    <a:gd name="T12" fmla="*/ 0 w 480"/>
                    <a:gd name="T13" fmla="*/ 0 h 156"/>
                    <a:gd name="T14" fmla="*/ 0 w 48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61" name="Freeform 28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0 w 480"/>
                    <a:gd name="T1" fmla="*/ 0 h 156"/>
                    <a:gd name="T2" fmla="*/ 0 w 480"/>
                    <a:gd name="T3" fmla="*/ 0 h 156"/>
                    <a:gd name="T4" fmla="*/ 0 w 480"/>
                    <a:gd name="T5" fmla="*/ 0 h 156"/>
                    <a:gd name="T6" fmla="*/ 0 w 480"/>
                    <a:gd name="T7" fmla="*/ 0 h 156"/>
                    <a:gd name="T8" fmla="*/ 0 w 480"/>
                    <a:gd name="T9" fmla="*/ 0 h 156"/>
                    <a:gd name="T10" fmla="*/ 0 w 480"/>
                    <a:gd name="T11" fmla="*/ 0 h 156"/>
                    <a:gd name="T12" fmla="*/ 0 w 480"/>
                    <a:gd name="T13" fmla="*/ 0 h 156"/>
                    <a:gd name="T14" fmla="*/ 0 w 48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62" name="Freeform 29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63" name="Freeform 30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64" name="Freeform 31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0 w 478"/>
                    <a:gd name="T1" fmla="*/ 0 h 149"/>
                    <a:gd name="T2" fmla="*/ 0 w 478"/>
                    <a:gd name="T3" fmla="*/ 0 h 149"/>
                    <a:gd name="T4" fmla="*/ 0 w 478"/>
                    <a:gd name="T5" fmla="*/ 0 h 149"/>
                    <a:gd name="T6" fmla="*/ 0 w 478"/>
                    <a:gd name="T7" fmla="*/ 0 h 149"/>
                    <a:gd name="T8" fmla="*/ 0 w 478"/>
                    <a:gd name="T9" fmla="*/ 0 h 149"/>
                    <a:gd name="T10" fmla="*/ 0 w 478"/>
                    <a:gd name="T11" fmla="*/ 0 h 149"/>
                    <a:gd name="T12" fmla="*/ 0 w 478"/>
                    <a:gd name="T13" fmla="*/ 0 h 149"/>
                    <a:gd name="T14" fmla="*/ 0 w 478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65" name="Freeform 32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0 w 478"/>
                    <a:gd name="T1" fmla="*/ 0 h 149"/>
                    <a:gd name="T2" fmla="*/ 0 w 478"/>
                    <a:gd name="T3" fmla="*/ 0 h 149"/>
                    <a:gd name="T4" fmla="*/ 0 w 478"/>
                    <a:gd name="T5" fmla="*/ 0 h 149"/>
                    <a:gd name="T6" fmla="*/ 0 w 478"/>
                    <a:gd name="T7" fmla="*/ 0 h 149"/>
                    <a:gd name="T8" fmla="*/ 0 w 478"/>
                    <a:gd name="T9" fmla="*/ 0 h 149"/>
                    <a:gd name="T10" fmla="*/ 0 w 478"/>
                    <a:gd name="T11" fmla="*/ 0 h 149"/>
                    <a:gd name="T12" fmla="*/ 0 w 478"/>
                    <a:gd name="T13" fmla="*/ 0 h 149"/>
                    <a:gd name="T14" fmla="*/ 0 w 478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5154" name="Line 33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55" name="Line 34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62" name="Group 35"/>
          <p:cNvGrpSpPr>
            <a:grpSpLocks/>
          </p:cNvGrpSpPr>
          <p:nvPr/>
        </p:nvGrpSpPr>
        <p:grpSpPr bwMode="auto">
          <a:xfrm>
            <a:off x="2743200" y="5141913"/>
            <a:ext cx="473075" cy="365125"/>
            <a:chOff x="3120" y="2880"/>
            <a:chExt cx="144" cy="96"/>
          </a:xfrm>
        </p:grpSpPr>
        <p:sp>
          <p:nvSpPr>
            <p:cNvPr id="75124" name="Oval 36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125" name="Rectangle 37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26" name="Rectangle 38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27" name="Oval 39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128" name="Group 40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75131" name="Group 41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75141" name="Freeform 42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42" name="Freeform 43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43" name="Freeform 44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0 w 480"/>
                    <a:gd name="T1" fmla="*/ 0 h 158"/>
                    <a:gd name="T2" fmla="*/ 0 w 480"/>
                    <a:gd name="T3" fmla="*/ 0 h 158"/>
                    <a:gd name="T4" fmla="*/ 0 w 480"/>
                    <a:gd name="T5" fmla="*/ 0 h 158"/>
                    <a:gd name="T6" fmla="*/ 0 w 480"/>
                    <a:gd name="T7" fmla="*/ 0 h 158"/>
                    <a:gd name="T8" fmla="*/ 0 w 480"/>
                    <a:gd name="T9" fmla="*/ 0 h 158"/>
                    <a:gd name="T10" fmla="*/ 0 w 480"/>
                    <a:gd name="T11" fmla="*/ 0 h 158"/>
                    <a:gd name="T12" fmla="*/ 0 w 480"/>
                    <a:gd name="T13" fmla="*/ 0 h 158"/>
                    <a:gd name="T14" fmla="*/ 0 w 480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44" name="Freeform 45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0 w 480"/>
                    <a:gd name="T1" fmla="*/ 0 h 158"/>
                    <a:gd name="T2" fmla="*/ 0 w 480"/>
                    <a:gd name="T3" fmla="*/ 0 h 158"/>
                    <a:gd name="T4" fmla="*/ 0 w 480"/>
                    <a:gd name="T5" fmla="*/ 0 h 158"/>
                    <a:gd name="T6" fmla="*/ 0 w 480"/>
                    <a:gd name="T7" fmla="*/ 0 h 158"/>
                    <a:gd name="T8" fmla="*/ 0 w 480"/>
                    <a:gd name="T9" fmla="*/ 0 h 158"/>
                    <a:gd name="T10" fmla="*/ 0 w 480"/>
                    <a:gd name="T11" fmla="*/ 0 h 158"/>
                    <a:gd name="T12" fmla="*/ 0 w 480"/>
                    <a:gd name="T13" fmla="*/ 0 h 158"/>
                    <a:gd name="T14" fmla="*/ 0 w 480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45" name="Freeform 46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46" name="Freeform 47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47" name="Freeform 48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0 w 478"/>
                    <a:gd name="T1" fmla="*/ 0 h 148"/>
                    <a:gd name="T2" fmla="*/ 0 w 478"/>
                    <a:gd name="T3" fmla="*/ 0 h 148"/>
                    <a:gd name="T4" fmla="*/ 0 w 478"/>
                    <a:gd name="T5" fmla="*/ 0 h 148"/>
                    <a:gd name="T6" fmla="*/ 0 w 478"/>
                    <a:gd name="T7" fmla="*/ 0 h 148"/>
                    <a:gd name="T8" fmla="*/ 0 w 478"/>
                    <a:gd name="T9" fmla="*/ 0 h 148"/>
                    <a:gd name="T10" fmla="*/ 0 w 478"/>
                    <a:gd name="T11" fmla="*/ 0 h 148"/>
                    <a:gd name="T12" fmla="*/ 0 w 478"/>
                    <a:gd name="T13" fmla="*/ 0 h 148"/>
                    <a:gd name="T14" fmla="*/ 0 w 478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48" name="Freeform 49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0 w 478"/>
                    <a:gd name="T1" fmla="*/ 0 h 148"/>
                    <a:gd name="T2" fmla="*/ 0 w 478"/>
                    <a:gd name="T3" fmla="*/ 0 h 148"/>
                    <a:gd name="T4" fmla="*/ 0 w 478"/>
                    <a:gd name="T5" fmla="*/ 0 h 148"/>
                    <a:gd name="T6" fmla="*/ 0 w 478"/>
                    <a:gd name="T7" fmla="*/ 0 h 148"/>
                    <a:gd name="T8" fmla="*/ 0 w 478"/>
                    <a:gd name="T9" fmla="*/ 0 h 148"/>
                    <a:gd name="T10" fmla="*/ 0 w 478"/>
                    <a:gd name="T11" fmla="*/ 0 h 148"/>
                    <a:gd name="T12" fmla="*/ 0 w 478"/>
                    <a:gd name="T13" fmla="*/ 0 h 148"/>
                    <a:gd name="T14" fmla="*/ 0 w 478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132" name="Group 50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75133" name="Freeform 51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34" name="Freeform 52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35" name="Freeform 53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0 w 480"/>
                    <a:gd name="T1" fmla="*/ 0 h 156"/>
                    <a:gd name="T2" fmla="*/ 0 w 480"/>
                    <a:gd name="T3" fmla="*/ 0 h 156"/>
                    <a:gd name="T4" fmla="*/ 0 w 480"/>
                    <a:gd name="T5" fmla="*/ 0 h 156"/>
                    <a:gd name="T6" fmla="*/ 0 w 480"/>
                    <a:gd name="T7" fmla="*/ 0 h 156"/>
                    <a:gd name="T8" fmla="*/ 0 w 480"/>
                    <a:gd name="T9" fmla="*/ 0 h 156"/>
                    <a:gd name="T10" fmla="*/ 0 w 480"/>
                    <a:gd name="T11" fmla="*/ 0 h 156"/>
                    <a:gd name="T12" fmla="*/ 0 w 480"/>
                    <a:gd name="T13" fmla="*/ 0 h 156"/>
                    <a:gd name="T14" fmla="*/ 0 w 48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36" name="Freeform 54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0 w 480"/>
                    <a:gd name="T1" fmla="*/ 0 h 156"/>
                    <a:gd name="T2" fmla="*/ 0 w 480"/>
                    <a:gd name="T3" fmla="*/ 0 h 156"/>
                    <a:gd name="T4" fmla="*/ 0 w 480"/>
                    <a:gd name="T5" fmla="*/ 0 h 156"/>
                    <a:gd name="T6" fmla="*/ 0 w 480"/>
                    <a:gd name="T7" fmla="*/ 0 h 156"/>
                    <a:gd name="T8" fmla="*/ 0 w 480"/>
                    <a:gd name="T9" fmla="*/ 0 h 156"/>
                    <a:gd name="T10" fmla="*/ 0 w 480"/>
                    <a:gd name="T11" fmla="*/ 0 h 156"/>
                    <a:gd name="T12" fmla="*/ 0 w 480"/>
                    <a:gd name="T13" fmla="*/ 0 h 156"/>
                    <a:gd name="T14" fmla="*/ 0 w 48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37" name="Freeform 55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38" name="Freeform 56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39" name="Freeform 57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0 w 478"/>
                    <a:gd name="T1" fmla="*/ 0 h 149"/>
                    <a:gd name="T2" fmla="*/ 0 w 478"/>
                    <a:gd name="T3" fmla="*/ 0 h 149"/>
                    <a:gd name="T4" fmla="*/ 0 w 478"/>
                    <a:gd name="T5" fmla="*/ 0 h 149"/>
                    <a:gd name="T6" fmla="*/ 0 w 478"/>
                    <a:gd name="T7" fmla="*/ 0 h 149"/>
                    <a:gd name="T8" fmla="*/ 0 w 478"/>
                    <a:gd name="T9" fmla="*/ 0 h 149"/>
                    <a:gd name="T10" fmla="*/ 0 w 478"/>
                    <a:gd name="T11" fmla="*/ 0 h 149"/>
                    <a:gd name="T12" fmla="*/ 0 w 478"/>
                    <a:gd name="T13" fmla="*/ 0 h 149"/>
                    <a:gd name="T14" fmla="*/ 0 w 478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40" name="Freeform 58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0 w 478"/>
                    <a:gd name="T1" fmla="*/ 0 h 149"/>
                    <a:gd name="T2" fmla="*/ 0 w 478"/>
                    <a:gd name="T3" fmla="*/ 0 h 149"/>
                    <a:gd name="T4" fmla="*/ 0 w 478"/>
                    <a:gd name="T5" fmla="*/ 0 h 149"/>
                    <a:gd name="T6" fmla="*/ 0 w 478"/>
                    <a:gd name="T7" fmla="*/ 0 h 149"/>
                    <a:gd name="T8" fmla="*/ 0 w 478"/>
                    <a:gd name="T9" fmla="*/ 0 h 149"/>
                    <a:gd name="T10" fmla="*/ 0 w 478"/>
                    <a:gd name="T11" fmla="*/ 0 h 149"/>
                    <a:gd name="T12" fmla="*/ 0 w 478"/>
                    <a:gd name="T13" fmla="*/ 0 h 149"/>
                    <a:gd name="T14" fmla="*/ 0 w 478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5129" name="Line 59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30" name="Line 60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63" name="Group 61"/>
          <p:cNvGrpSpPr>
            <a:grpSpLocks/>
          </p:cNvGrpSpPr>
          <p:nvPr/>
        </p:nvGrpSpPr>
        <p:grpSpPr bwMode="auto">
          <a:xfrm>
            <a:off x="4176713" y="5508625"/>
            <a:ext cx="473075" cy="365125"/>
            <a:chOff x="3120" y="2880"/>
            <a:chExt cx="144" cy="96"/>
          </a:xfrm>
        </p:grpSpPr>
        <p:sp>
          <p:nvSpPr>
            <p:cNvPr id="75099" name="Oval 62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100" name="Rectangle 63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01" name="Rectangle 64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02" name="Oval 65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103" name="Group 66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75106" name="Group 67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75116" name="Freeform 68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17" name="Freeform 69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18" name="Freeform 70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0 w 480"/>
                    <a:gd name="T1" fmla="*/ 0 h 158"/>
                    <a:gd name="T2" fmla="*/ 0 w 480"/>
                    <a:gd name="T3" fmla="*/ 0 h 158"/>
                    <a:gd name="T4" fmla="*/ 0 w 480"/>
                    <a:gd name="T5" fmla="*/ 0 h 158"/>
                    <a:gd name="T6" fmla="*/ 0 w 480"/>
                    <a:gd name="T7" fmla="*/ 0 h 158"/>
                    <a:gd name="T8" fmla="*/ 0 w 480"/>
                    <a:gd name="T9" fmla="*/ 0 h 158"/>
                    <a:gd name="T10" fmla="*/ 0 w 480"/>
                    <a:gd name="T11" fmla="*/ 0 h 158"/>
                    <a:gd name="T12" fmla="*/ 0 w 480"/>
                    <a:gd name="T13" fmla="*/ 0 h 158"/>
                    <a:gd name="T14" fmla="*/ 0 w 480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19" name="Freeform 71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0 w 480"/>
                    <a:gd name="T1" fmla="*/ 0 h 158"/>
                    <a:gd name="T2" fmla="*/ 0 w 480"/>
                    <a:gd name="T3" fmla="*/ 0 h 158"/>
                    <a:gd name="T4" fmla="*/ 0 w 480"/>
                    <a:gd name="T5" fmla="*/ 0 h 158"/>
                    <a:gd name="T6" fmla="*/ 0 w 480"/>
                    <a:gd name="T7" fmla="*/ 0 h 158"/>
                    <a:gd name="T8" fmla="*/ 0 w 480"/>
                    <a:gd name="T9" fmla="*/ 0 h 158"/>
                    <a:gd name="T10" fmla="*/ 0 w 480"/>
                    <a:gd name="T11" fmla="*/ 0 h 158"/>
                    <a:gd name="T12" fmla="*/ 0 w 480"/>
                    <a:gd name="T13" fmla="*/ 0 h 158"/>
                    <a:gd name="T14" fmla="*/ 0 w 480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20" name="Freeform 72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21" name="Freeform 73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22" name="Freeform 74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0 w 478"/>
                    <a:gd name="T1" fmla="*/ 0 h 148"/>
                    <a:gd name="T2" fmla="*/ 0 w 478"/>
                    <a:gd name="T3" fmla="*/ 0 h 148"/>
                    <a:gd name="T4" fmla="*/ 0 w 478"/>
                    <a:gd name="T5" fmla="*/ 0 h 148"/>
                    <a:gd name="T6" fmla="*/ 0 w 478"/>
                    <a:gd name="T7" fmla="*/ 0 h 148"/>
                    <a:gd name="T8" fmla="*/ 0 w 478"/>
                    <a:gd name="T9" fmla="*/ 0 h 148"/>
                    <a:gd name="T10" fmla="*/ 0 w 478"/>
                    <a:gd name="T11" fmla="*/ 0 h 148"/>
                    <a:gd name="T12" fmla="*/ 0 w 478"/>
                    <a:gd name="T13" fmla="*/ 0 h 148"/>
                    <a:gd name="T14" fmla="*/ 0 w 478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23" name="Freeform 75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0 w 478"/>
                    <a:gd name="T1" fmla="*/ 0 h 148"/>
                    <a:gd name="T2" fmla="*/ 0 w 478"/>
                    <a:gd name="T3" fmla="*/ 0 h 148"/>
                    <a:gd name="T4" fmla="*/ 0 w 478"/>
                    <a:gd name="T5" fmla="*/ 0 h 148"/>
                    <a:gd name="T6" fmla="*/ 0 w 478"/>
                    <a:gd name="T7" fmla="*/ 0 h 148"/>
                    <a:gd name="T8" fmla="*/ 0 w 478"/>
                    <a:gd name="T9" fmla="*/ 0 h 148"/>
                    <a:gd name="T10" fmla="*/ 0 w 478"/>
                    <a:gd name="T11" fmla="*/ 0 h 148"/>
                    <a:gd name="T12" fmla="*/ 0 w 478"/>
                    <a:gd name="T13" fmla="*/ 0 h 148"/>
                    <a:gd name="T14" fmla="*/ 0 w 478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107" name="Group 76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75108" name="Freeform 77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09" name="Freeform 78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10" name="Freeform 79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0 w 480"/>
                    <a:gd name="T1" fmla="*/ 0 h 156"/>
                    <a:gd name="T2" fmla="*/ 0 w 480"/>
                    <a:gd name="T3" fmla="*/ 0 h 156"/>
                    <a:gd name="T4" fmla="*/ 0 w 480"/>
                    <a:gd name="T5" fmla="*/ 0 h 156"/>
                    <a:gd name="T6" fmla="*/ 0 w 480"/>
                    <a:gd name="T7" fmla="*/ 0 h 156"/>
                    <a:gd name="T8" fmla="*/ 0 w 480"/>
                    <a:gd name="T9" fmla="*/ 0 h 156"/>
                    <a:gd name="T10" fmla="*/ 0 w 480"/>
                    <a:gd name="T11" fmla="*/ 0 h 156"/>
                    <a:gd name="T12" fmla="*/ 0 w 480"/>
                    <a:gd name="T13" fmla="*/ 0 h 156"/>
                    <a:gd name="T14" fmla="*/ 0 w 48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11" name="Freeform 80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0 w 480"/>
                    <a:gd name="T1" fmla="*/ 0 h 156"/>
                    <a:gd name="T2" fmla="*/ 0 w 480"/>
                    <a:gd name="T3" fmla="*/ 0 h 156"/>
                    <a:gd name="T4" fmla="*/ 0 w 480"/>
                    <a:gd name="T5" fmla="*/ 0 h 156"/>
                    <a:gd name="T6" fmla="*/ 0 w 480"/>
                    <a:gd name="T7" fmla="*/ 0 h 156"/>
                    <a:gd name="T8" fmla="*/ 0 w 480"/>
                    <a:gd name="T9" fmla="*/ 0 h 156"/>
                    <a:gd name="T10" fmla="*/ 0 w 480"/>
                    <a:gd name="T11" fmla="*/ 0 h 156"/>
                    <a:gd name="T12" fmla="*/ 0 w 480"/>
                    <a:gd name="T13" fmla="*/ 0 h 156"/>
                    <a:gd name="T14" fmla="*/ 0 w 48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12" name="Freeform 81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13" name="Freeform 82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14" name="Freeform 83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0 w 478"/>
                    <a:gd name="T1" fmla="*/ 0 h 149"/>
                    <a:gd name="T2" fmla="*/ 0 w 478"/>
                    <a:gd name="T3" fmla="*/ 0 h 149"/>
                    <a:gd name="T4" fmla="*/ 0 w 478"/>
                    <a:gd name="T5" fmla="*/ 0 h 149"/>
                    <a:gd name="T6" fmla="*/ 0 w 478"/>
                    <a:gd name="T7" fmla="*/ 0 h 149"/>
                    <a:gd name="T8" fmla="*/ 0 w 478"/>
                    <a:gd name="T9" fmla="*/ 0 h 149"/>
                    <a:gd name="T10" fmla="*/ 0 w 478"/>
                    <a:gd name="T11" fmla="*/ 0 h 149"/>
                    <a:gd name="T12" fmla="*/ 0 w 478"/>
                    <a:gd name="T13" fmla="*/ 0 h 149"/>
                    <a:gd name="T14" fmla="*/ 0 w 478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15" name="Freeform 84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0 w 478"/>
                    <a:gd name="T1" fmla="*/ 0 h 149"/>
                    <a:gd name="T2" fmla="*/ 0 w 478"/>
                    <a:gd name="T3" fmla="*/ 0 h 149"/>
                    <a:gd name="T4" fmla="*/ 0 w 478"/>
                    <a:gd name="T5" fmla="*/ 0 h 149"/>
                    <a:gd name="T6" fmla="*/ 0 w 478"/>
                    <a:gd name="T7" fmla="*/ 0 h 149"/>
                    <a:gd name="T8" fmla="*/ 0 w 478"/>
                    <a:gd name="T9" fmla="*/ 0 h 149"/>
                    <a:gd name="T10" fmla="*/ 0 w 478"/>
                    <a:gd name="T11" fmla="*/ 0 h 149"/>
                    <a:gd name="T12" fmla="*/ 0 w 478"/>
                    <a:gd name="T13" fmla="*/ 0 h 149"/>
                    <a:gd name="T14" fmla="*/ 0 w 478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5104" name="Line 85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05" name="Line 86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64" name="Group 87"/>
          <p:cNvGrpSpPr>
            <a:grpSpLocks/>
          </p:cNvGrpSpPr>
          <p:nvPr/>
        </p:nvGrpSpPr>
        <p:grpSpPr bwMode="auto">
          <a:xfrm>
            <a:off x="4983163" y="5570538"/>
            <a:ext cx="473075" cy="365125"/>
            <a:chOff x="3120" y="2880"/>
            <a:chExt cx="144" cy="96"/>
          </a:xfrm>
        </p:grpSpPr>
        <p:sp>
          <p:nvSpPr>
            <p:cNvPr id="75074" name="Oval 88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75" name="Rectangle 89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76" name="Rectangle 90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77" name="Oval 91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078" name="Group 92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75081" name="Group 93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75091" name="Freeform 94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92" name="Freeform 95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93" name="Freeform 96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0 w 480"/>
                    <a:gd name="T1" fmla="*/ 0 h 158"/>
                    <a:gd name="T2" fmla="*/ 0 w 480"/>
                    <a:gd name="T3" fmla="*/ 0 h 158"/>
                    <a:gd name="T4" fmla="*/ 0 w 480"/>
                    <a:gd name="T5" fmla="*/ 0 h 158"/>
                    <a:gd name="T6" fmla="*/ 0 w 480"/>
                    <a:gd name="T7" fmla="*/ 0 h 158"/>
                    <a:gd name="T8" fmla="*/ 0 w 480"/>
                    <a:gd name="T9" fmla="*/ 0 h 158"/>
                    <a:gd name="T10" fmla="*/ 0 w 480"/>
                    <a:gd name="T11" fmla="*/ 0 h 158"/>
                    <a:gd name="T12" fmla="*/ 0 w 480"/>
                    <a:gd name="T13" fmla="*/ 0 h 158"/>
                    <a:gd name="T14" fmla="*/ 0 w 480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94" name="Freeform 97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0 w 480"/>
                    <a:gd name="T1" fmla="*/ 0 h 158"/>
                    <a:gd name="T2" fmla="*/ 0 w 480"/>
                    <a:gd name="T3" fmla="*/ 0 h 158"/>
                    <a:gd name="T4" fmla="*/ 0 w 480"/>
                    <a:gd name="T5" fmla="*/ 0 h 158"/>
                    <a:gd name="T6" fmla="*/ 0 w 480"/>
                    <a:gd name="T7" fmla="*/ 0 h 158"/>
                    <a:gd name="T8" fmla="*/ 0 w 480"/>
                    <a:gd name="T9" fmla="*/ 0 h 158"/>
                    <a:gd name="T10" fmla="*/ 0 w 480"/>
                    <a:gd name="T11" fmla="*/ 0 h 158"/>
                    <a:gd name="T12" fmla="*/ 0 w 480"/>
                    <a:gd name="T13" fmla="*/ 0 h 158"/>
                    <a:gd name="T14" fmla="*/ 0 w 480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95" name="Freeform 98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96" name="Freeform 99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97" name="Freeform 100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0 w 478"/>
                    <a:gd name="T1" fmla="*/ 0 h 148"/>
                    <a:gd name="T2" fmla="*/ 0 w 478"/>
                    <a:gd name="T3" fmla="*/ 0 h 148"/>
                    <a:gd name="T4" fmla="*/ 0 w 478"/>
                    <a:gd name="T5" fmla="*/ 0 h 148"/>
                    <a:gd name="T6" fmla="*/ 0 w 478"/>
                    <a:gd name="T7" fmla="*/ 0 h 148"/>
                    <a:gd name="T8" fmla="*/ 0 w 478"/>
                    <a:gd name="T9" fmla="*/ 0 h 148"/>
                    <a:gd name="T10" fmla="*/ 0 w 478"/>
                    <a:gd name="T11" fmla="*/ 0 h 148"/>
                    <a:gd name="T12" fmla="*/ 0 w 478"/>
                    <a:gd name="T13" fmla="*/ 0 h 148"/>
                    <a:gd name="T14" fmla="*/ 0 w 478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98" name="Freeform 101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0 w 478"/>
                    <a:gd name="T1" fmla="*/ 0 h 148"/>
                    <a:gd name="T2" fmla="*/ 0 w 478"/>
                    <a:gd name="T3" fmla="*/ 0 h 148"/>
                    <a:gd name="T4" fmla="*/ 0 w 478"/>
                    <a:gd name="T5" fmla="*/ 0 h 148"/>
                    <a:gd name="T6" fmla="*/ 0 w 478"/>
                    <a:gd name="T7" fmla="*/ 0 h 148"/>
                    <a:gd name="T8" fmla="*/ 0 w 478"/>
                    <a:gd name="T9" fmla="*/ 0 h 148"/>
                    <a:gd name="T10" fmla="*/ 0 w 478"/>
                    <a:gd name="T11" fmla="*/ 0 h 148"/>
                    <a:gd name="T12" fmla="*/ 0 w 478"/>
                    <a:gd name="T13" fmla="*/ 0 h 148"/>
                    <a:gd name="T14" fmla="*/ 0 w 478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082" name="Group 102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75083" name="Freeform 103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84" name="Freeform 104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85" name="Freeform 105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0 w 480"/>
                    <a:gd name="T1" fmla="*/ 0 h 156"/>
                    <a:gd name="T2" fmla="*/ 0 w 480"/>
                    <a:gd name="T3" fmla="*/ 0 h 156"/>
                    <a:gd name="T4" fmla="*/ 0 w 480"/>
                    <a:gd name="T5" fmla="*/ 0 h 156"/>
                    <a:gd name="T6" fmla="*/ 0 w 480"/>
                    <a:gd name="T7" fmla="*/ 0 h 156"/>
                    <a:gd name="T8" fmla="*/ 0 w 480"/>
                    <a:gd name="T9" fmla="*/ 0 h 156"/>
                    <a:gd name="T10" fmla="*/ 0 w 480"/>
                    <a:gd name="T11" fmla="*/ 0 h 156"/>
                    <a:gd name="T12" fmla="*/ 0 w 480"/>
                    <a:gd name="T13" fmla="*/ 0 h 156"/>
                    <a:gd name="T14" fmla="*/ 0 w 48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86" name="Freeform 106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0 w 480"/>
                    <a:gd name="T1" fmla="*/ 0 h 156"/>
                    <a:gd name="T2" fmla="*/ 0 w 480"/>
                    <a:gd name="T3" fmla="*/ 0 h 156"/>
                    <a:gd name="T4" fmla="*/ 0 w 480"/>
                    <a:gd name="T5" fmla="*/ 0 h 156"/>
                    <a:gd name="T6" fmla="*/ 0 w 480"/>
                    <a:gd name="T7" fmla="*/ 0 h 156"/>
                    <a:gd name="T8" fmla="*/ 0 w 480"/>
                    <a:gd name="T9" fmla="*/ 0 h 156"/>
                    <a:gd name="T10" fmla="*/ 0 w 480"/>
                    <a:gd name="T11" fmla="*/ 0 h 156"/>
                    <a:gd name="T12" fmla="*/ 0 w 480"/>
                    <a:gd name="T13" fmla="*/ 0 h 156"/>
                    <a:gd name="T14" fmla="*/ 0 w 48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87" name="Freeform 107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88" name="Freeform 108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89" name="Freeform 109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0 w 478"/>
                    <a:gd name="T1" fmla="*/ 0 h 149"/>
                    <a:gd name="T2" fmla="*/ 0 w 478"/>
                    <a:gd name="T3" fmla="*/ 0 h 149"/>
                    <a:gd name="T4" fmla="*/ 0 w 478"/>
                    <a:gd name="T5" fmla="*/ 0 h 149"/>
                    <a:gd name="T6" fmla="*/ 0 w 478"/>
                    <a:gd name="T7" fmla="*/ 0 h 149"/>
                    <a:gd name="T8" fmla="*/ 0 w 478"/>
                    <a:gd name="T9" fmla="*/ 0 h 149"/>
                    <a:gd name="T10" fmla="*/ 0 w 478"/>
                    <a:gd name="T11" fmla="*/ 0 h 149"/>
                    <a:gd name="T12" fmla="*/ 0 w 478"/>
                    <a:gd name="T13" fmla="*/ 0 h 149"/>
                    <a:gd name="T14" fmla="*/ 0 w 478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90" name="Freeform 110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0 w 478"/>
                    <a:gd name="T1" fmla="*/ 0 h 149"/>
                    <a:gd name="T2" fmla="*/ 0 w 478"/>
                    <a:gd name="T3" fmla="*/ 0 h 149"/>
                    <a:gd name="T4" fmla="*/ 0 w 478"/>
                    <a:gd name="T5" fmla="*/ 0 h 149"/>
                    <a:gd name="T6" fmla="*/ 0 w 478"/>
                    <a:gd name="T7" fmla="*/ 0 h 149"/>
                    <a:gd name="T8" fmla="*/ 0 w 478"/>
                    <a:gd name="T9" fmla="*/ 0 h 149"/>
                    <a:gd name="T10" fmla="*/ 0 w 478"/>
                    <a:gd name="T11" fmla="*/ 0 h 149"/>
                    <a:gd name="T12" fmla="*/ 0 w 478"/>
                    <a:gd name="T13" fmla="*/ 0 h 149"/>
                    <a:gd name="T14" fmla="*/ 0 w 478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5079" name="Line 111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80" name="Line 112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65" name="Group 113"/>
          <p:cNvGrpSpPr>
            <a:grpSpLocks/>
          </p:cNvGrpSpPr>
          <p:nvPr/>
        </p:nvGrpSpPr>
        <p:grpSpPr bwMode="auto">
          <a:xfrm>
            <a:off x="6400800" y="5189538"/>
            <a:ext cx="473075" cy="365125"/>
            <a:chOff x="3120" y="2880"/>
            <a:chExt cx="144" cy="96"/>
          </a:xfrm>
        </p:grpSpPr>
        <p:sp>
          <p:nvSpPr>
            <p:cNvPr id="75049" name="Oval 114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50" name="Rectangle 115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51" name="Rectangle 116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52" name="Oval 117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053" name="Group 118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75056" name="Group 119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75066" name="Freeform 120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67" name="Freeform 121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68" name="Freeform 122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0 w 480"/>
                    <a:gd name="T1" fmla="*/ 0 h 158"/>
                    <a:gd name="T2" fmla="*/ 0 w 480"/>
                    <a:gd name="T3" fmla="*/ 0 h 158"/>
                    <a:gd name="T4" fmla="*/ 0 w 480"/>
                    <a:gd name="T5" fmla="*/ 0 h 158"/>
                    <a:gd name="T6" fmla="*/ 0 w 480"/>
                    <a:gd name="T7" fmla="*/ 0 h 158"/>
                    <a:gd name="T8" fmla="*/ 0 w 480"/>
                    <a:gd name="T9" fmla="*/ 0 h 158"/>
                    <a:gd name="T10" fmla="*/ 0 w 480"/>
                    <a:gd name="T11" fmla="*/ 0 h 158"/>
                    <a:gd name="T12" fmla="*/ 0 w 480"/>
                    <a:gd name="T13" fmla="*/ 0 h 158"/>
                    <a:gd name="T14" fmla="*/ 0 w 480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69" name="Freeform 123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0 w 480"/>
                    <a:gd name="T1" fmla="*/ 0 h 158"/>
                    <a:gd name="T2" fmla="*/ 0 w 480"/>
                    <a:gd name="T3" fmla="*/ 0 h 158"/>
                    <a:gd name="T4" fmla="*/ 0 w 480"/>
                    <a:gd name="T5" fmla="*/ 0 h 158"/>
                    <a:gd name="T6" fmla="*/ 0 w 480"/>
                    <a:gd name="T7" fmla="*/ 0 h 158"/>
                    <a:gd name="T8" fmla="*/ 0 w 480"/>
                    <a:gd name="T9" fmla="*/ 0 h 158"/>
                    <a:gd name="T10" fmla="*/ 0 w 480"/>
                    <a:gd name="T11" fmla="*/ 0 h 158"/>
                    <a:gd name="T12" fmla="*/ 0 w 480"/>
                    <a:gd name="T13" fmla="*/ 0 h 158"/>
                    <a:gd name="T14" fmla="*/ 0 w 480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70" name="Freeform 124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71" name="Freeform 125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72" name="Freeform 126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0 w 478"/>
                    <a:gd name="T1" fmla="*/ 0 h 148"/>
                    <a:gd name="T2" fmla="*/ 0 w 478"/>
                    <a:gd name="T3" fmla="*/ 0 h 148"/>
                    <a:gd name="T4" fmla="*/ 0 w 478"/>
                    <a:gd name="T5" fmla="*/ 0 h 148"/>
                    <a:gd name="T6" fmla="*/ 0 w 478"/>
                    <a:gd name="T7" fmla="*/ 0 h 148"/>
                    <a:gd name="T8" fmla="*/ 0 w 478"/>
                    <a:gd name="T9" fmla="*/ 0 h 148"/>
                    <a:gd name="T10" fmla="*/ 0 w 478"/>
                    <a:gd name="T11" fmla="*/ 0 h 148"/>
                    <a:gd name="T12" fmla="*/ 0 w 478"/>
                    <a:gd name="T13" fmla="*/ 0 h 148"/>
                    <a:gd name="T14" fmla="*/ 0 w 478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73" name="Freeform 127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0 w 478"/>
                    <a:gd name="T1" fmla="*/ 0 h 148"/>
                    <a:gd name="T2" fmla="*/ 0 w 478"/>
                    <a:gd name="T3" fmla="*/ 0 h 148"/>
                    <a:gd name="T4" fmla="*/ 0 w 478"/>
                    <a:gd name="T5" fmla="*/ 0 h 148"/>
                    <a:gd name="T6" fmla="*/ 0 w 478"/>
                    <a:gd name="T7" fmla="*/ 0 h 148"/>
                    <a:gd name="T8" fmla="*/ 0 w 478"/>
                    <a:gd name="T9" fmla="*/ 0 h 148"/>
                    <a:gd name="T10" fmla="*/ 0 w 478"/>
                    <a:gd name="T11" fmla="*/ 0 h 148"/>
                    <a:gd name="T12" fmla="*/ 0 w 478"/>
                    <a:gd name="T13" fmla="*/ 0 h 148"/>
                    <a:gd name="T14" fmla="*/ 0 w 478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057" name="Group 128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75058" name="Freeform 129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59" name="Freeform 130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60" name="Freeform 131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0 w 480"/>
                    <a:gd name="T1" fmla="*/ 0 h 156"/>
                    <a:gd name="T2" fmla="*/ 0 w 480"/>
                    <a:gd name="T3" fmla="*/ 0 h 156"/>
                    <a:gd name="T4" fmla="*/ 0 w 480"/>
                    <a:gd name="T5" fmla="*/ 0 h 156"/>
                    <a:gd name="T6" fmla="*/ 0 w 480"/>
                    <a:gd name="T7" fmla="*/ 0 h 156"/>
                    <a:gd name="T8" fmla="*/ 0 w 480"/>
                    <a:gd name="T9" fmla="*/ 0 h 156"/>
                    <a:gd name="T10" fmla="*/ 0 w 480"/>
                    <a:gd name="T11" fmla="*/ 0 h 156"/>
                    <a:gd name="T12" fmla="*/ 0 w 480"/>
                    <a:gd name="T13" fmla="*/ 0 h 156"/>
                    <a:gd name="T14" fmla="*/ 0 w 48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61" name="Freeform 132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0 w 480"/>
                    <a:gd name="T1" fmla="*/ 0 h 156"/>
                    <a:gd name="T2" fmla="*/ 0 w 480"/>
                    <a:gd name="T3" fmla="*/ 0 h 156"/>
                    <a:gd name="T4" fmla="*/ 0 w 480"/>
                    <a:gd name="T5" fmla="*/ 0 h 156"/>
                    <a:gd name="T6" fmla="*/ 0 w 480"/>
                    <a:gd name="T7" fmla="*/ 0 h 156"/>
                    <a:gd name="T8" fmla="*/ 0 w 480"/>
                    <a:gd name="T9" fmla="*/ 0 h 156"/>
                    <a:gd name="T10" fmla="*/ 0 w 480"/>
                    <a:gd name="T11" fmla="*/ 0 h 156"/>
                    <a:gd name="T12" fmla="*/ 0 w 480"/>
                    <a:gd name="T13" fmla="*/ 0 h 156"/>
                    <a:gd name="T14" fmla="*/ 0 w 48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62" name="Freeform 133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63" name="Freeform 134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64" name="Freeform 135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0 w 478"/>
                    <a:gd name="T1" fmla="*/ 0 h 149"/>
                    <a:gd name="T2" fmla="*/ 0 w 478"/>
                    <a:gd name="T3" fmla="*/ 0 h 149"/>
                    <a:gd name="T4" fmla="*/ 0 w 478"/>
                    <a:gd name="T5" fmla="*/ 0 h 149"/>
                    <a:gd name="T6" fmla="*/ 0 w 478"/>
                    <a:gd name="T7" fmla="*/ 0 h 149"/>
                    <a:gd name="T8" fmla="*/ 0 w 478"/>
                    <a:gd name="T9" fmla="*/ 0 h 149"/>
                    <a:gd name="T10" fmla="*/ 0 w 478"/>
                    <a:gd name="T11" fmla="*/ 0 h 149"/>
                    <a:gd name="T12" fmla="*/ 0 w 478"/>
                    <a:gd name="T13" fmla="*/ 0 h 149"/>
                    <a:gd name="T14" fmla="*/ 0 w 478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65" name="Freeform 136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0 w 478"/>
                    <a:gd name="T1" fmla="*/ 0 h 149"/>
                    <a:gd name="T2" fmla="*/ 0 w 478"/>
                    <a:gd name="T3" fmla="*/ 0 h 149"/>
                    <a:gd name="T4" fmla="*/ 0 w 478"/>
                    <a:gd name="T5" fmla="*/ 0 h 149"/>
                    <a:gd name="T6" fmla="*/ 0 w 478"/>
                    <a:gd name="T7" fmla="*/ 0 h 149"/>
                    <a:gd name="T8" fmla="*/ 0 w 478"/>
                    <a:gd name="T9" fmla="*/ 0 h 149"/>
                    <a:gd name="T10" fmla="*/ 0 w 478"/>
                    <a:gd name="T11" fmla="*/ 0 h 149"/>
                    <a:gd name="T12" fmla="*/ 0 w 478"/>
                    <a:gd name="T13" fmla="*/ 0 h 149"/>
                    <a:gd name="T14" fmla="*/ 0 w 478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5054" name="Line 137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55" name="Line 138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66" name="Group 139"/>
          <p:cNvGrpSpPr>
            <a:grpSpLocks/>
          </p:cNvGrpSpPr>
          <p:nvPr/>
        </p:nvGrpSpPr>
        <p:grpSpPr bwMode="auto">
          <a:xfrm>
            <a:off x="7086600" y="4595813"/>
            <a:ext cx="473075" cy="365125"/>
            <a:chOff x="3120" y="2880"/>
            <a:chExt cx="144" cy="96"/>
          </a:xfrm>
        </p:grpSpPr>
        <p:sp>
          <p:nvSpPr>
            <p:cNvPr id="75024" name="Oval 140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25" name="Rectangle 141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26" name="Rectangle 142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27" name="Oval 143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028" name="Group 144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75031" name="Group 145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75041" name="Freeform 146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42" name="Freeform 147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43" name="Freeform 148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0 w 480"/>
                    <a:gd name="T1" fmla="*/ 0 h 158"/>
                    <a:gd name="T2" fmla="*/ 0 w 480"/>
                    <a:gd name="T3" fmla="*/ 0 h 158"/>
                    <a:gd name="T4" fmla="*/ 0 w 480"/>
                    <a:gd name="T5" fmla="*/ 0 h 158"/>
                    <a:gd name="T6" fmla="*/ 0 w 480"/>
                    <a:gd name="T7" fmla="*/ 0 h 158"/>
                    <a:gd name="T8" fmla="*/ 0 w 480"/>
                    <a:gd name="T9" fmla="*/ 0 h 158"/>
                    <a:gd name="T10" fmla="*/ 0 w 480"/>
                    <a:gd name="T11" fmla="*/ 0 h 158"/>
                    <a:gd name="T12" fmla="*/ 0 w 480"/>
                    <a:gd name="T13" fmla="*/ 0 h 158"/>
                    <a:gd name="T14" fmla="*/ 0 w 480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44" name="Freeform 149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0 w 480"/>
                    <a:gd name="T1" fmla="*/ 0 h 158"/>
                    <a:gd name="T2" fmla="*/ 0 w 480"/>
                    <a:gd name="T3" fmla="*/ 0 h 158"/>
                    <a:gd name="T4" fmla="*/ 0 w 480"/>
                    <a:gd name="T5" fmla="*/ 0 h 158"/>
                    <a:gd name="T6" fmla="*/ 0 w 480"/>
                    <a:gd name="T7" fmla="*/ 0 h 158"/>
                    <a:gd name="T8" fmla="*/ 0 w 480"/>
                    <a:gd name="T9" fmla="*/ 0 h 158"/>
                    <a:gd name="T10" fmla="*/ 0 w 480"/>
                    <a:gd name="T11" fmla="*/ 0 h 158"/>
                    <a:gd name="T12" fmla="*/ 0 w 480"/>
                    <a:gd name="T13" fmla="*/ 0 h 158"/>
                    <a:gd name="T14" fmla="*/ 0 w 480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45" name="Freeform 150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46" name="Freeform 151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47" name="Freeform 152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0 w 478"/>
                    <a:gd name="T1" fmla="*/ 0 h 148"/>
                    <a:gd name="T2" fmla="*/ 0 w 478"/>
                    <a:gd name="T3" fmla="*/ 0 h 148"/>
                    <a:gd name="T4" fmla="*/ 0 w 478"/>
                    <a:gd name="T5" fmla="*/ 0 h 148"/>
                    <a:gd name="T6" fmla="*/ 0 w 478"/>
                    <a:gd name="T7" fmla="*/ 0 h 148"/>
                    <a:gd name="T8" fmla="*/ 0 w 478"/>
                    <a:gd name="T9" fmla="*/ 0 h 148"/>
                    <a:gd name="T10" fmla="*/ 0 w 478"/>
                    <a:gd name="T11" fmla="*/ 0 h 148"/>
                    <a:gd name="T12" fmla="*/ 0 w 478"/>
                    <a:gd name="T13" fmla="*/ 0 h 148"/>
                    <a:gd name="T14" fmla="*/ 0 w 478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48" name="Freeform 153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0 w 478"/>
                    <a:gd name="T1" fmla="*/ 0 h 148"/>
                    <a:gd name="T2" fmla="*/ 0 w 478"/>
                    <a:gd name="T3" fmla="*/ 0 h 148"/>
                    <a:gd name="T4" fmla="*/ 0 w 478"/>
                    <a:gd name="T5" fmla="*/ 0 h 148"/>
                    <a:gd name="T6" fmla="*/ 0 w 478"/>
                    <a:gd name="T7" fmla="*/ 0 h 148"/>
                    <a:gd name="T8" fmla="*/ 0 w 478"/>
                    <a:gd name="T9" fmla="*/ 0 h 148"/>
                    <a:gd name="T10" fmla="*/ 0 w 478"/>
                    <a:gd name="T11" fmla="*/ 0 h 148"/>
                    <a:gd name="T12" fmla="*/ 0 w 478"/>
                    <a:gd name="T13" fmla="*/ 0 h 148"/>
                    <a:gd name="T14" fmla="*/ 0 w 478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032" name="Group 154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75033" name="Freeform 155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34" name="Freeform 156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35" name="Freeform 157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0 w 480"/>
                    <a:gd name="T1" fmla="*/ 0 h 156"/>
                    <a:gd name="T2" fmla="*/ 0 w 480"/>
                    <a:gd name="T3" fmla="*/ 0 h 156"/>
                    <a:gd name="T4" fmla="*/ 0 w 480"/>
                    <a:gd name="T5" fmla="*/ 0 h 156"/>
                    <a:gd name="T6" fmla="*/ 0 w 480"/>
                    <a:gd name="T7" fmla="*/ 0 h 156"/>
                    <a:gd name="T8" fmla="*/ 0 w 480"/>
                    <a:gd name="T9" fmla="*/ 0 h 156"/>
                    <a:gd name="T10" fmla="*/ 0 w 480"/>
                    <a:gd name="T11" fmla="*/ 0 h 156"/>
                    <a:gd name="T12" fmla="*/ 0 w 480"/>
                    <a:gd name="T13" fmla="*/ 0 h 156"/>
                    <a:gd name="T14" fmla="*/ 0 w 48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36" name="Freeform 158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0 w 480"/>
                    <a:gd name="T1" fmla="*/ 0 h 156"/>
                    <a:gd name="T2" fmla="*/ 0 w 480"/>
                    <a:gd name="T3" fmla="*/ 0 h 156"/>
                    <a:gd name="T4" fmla="*/ 0 w 480"/>
                    <a:gd name="T5" fmla="*/ 0 h 156"/>
                    <a:gd name="T6" fmla="*/ 0 w 480"/>
                    <a:gd name="T7" fmla="*/ 0 h 156"/>
                    <a:gd name="T8" fmla="*/ 0 w 480"/>
                    <a:gd name="T9" fmla="*/ 0 h 156"/>
                    <a:gd name="T10" fmla="*/ 0 w 480"/>
                    <a:gd name="T11" fmla="*/ 0 h 156"/>
                    <a:gd name="T12" fmla="*/ 0 w 480"/>
                    <a:gd name="T13" fmla="*/ 0 h 156"/>
                    <a:gd name="T14" fmla="*/ 0 w 48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37" name="Freeform 159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38" name="Freeform 160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39" name="Freeform 161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0 w 478"/>
                    <a:gd name="T1" fmla="*/ 0 h 149"/>
                    <a:gd name="T2" fmla="*/ 0 w 478"/>
                    <a:gd name="T3" fmla="*/ 0 h 149"/>
                    <a:gd name="T4" fmla="*/ 0 w 478"/>
                    <a:gd name="T5" fmla="*/ 0 h 149"/>
                    <a:gd name="T6" fmla="*/ 0 w 478"/>
                    <a:gd name="T7" fmla="*/ 0 h 149"/>
                    <a:gd name="T8" fmla="*/ 0 w 478"/>
                    <a:gd name="T9" fmla="*/ 0 h 149"/>
                    <a:gd name="T10" fmla="*/ 0 w 478"/>
                    <a:gd name="T11" fmla="*/ 0 h 149"/>
                    <a:gd name="T12" fmla="*/ 0 w 478"/>
                    <a:gd name="T13" fmla="*/ 0 h 149"/>
                    <a:gd name="T14" fmla="*/ 0 w 478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40" name="Freeform 162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0 w 478"/>
                    <a:gd name="T1" fmla="*/ 0 h 149"/>
                    <a:gd name="T2" fmla="*/ 0 w 478"/>
                    <a:gd name="T3" fmla="*/ 0 h 149"/>
                    <a:gd name="T4" fmla="*/ 0 w 478"/>
                    <a:gd name="T5" fmla="*/ 0 h 149"/>
                    <a:gd name="T6" fmla="*/ 0 w 478"/>
                    <a:gd name="T7" fmla="*/ 0 h 149"/>
                    <a:gd name="T8" fmla="*/ 0 w 478"/>
                    <a:gd name="T9" fmla="*/ 0 h 149"/>
                    <a:gd name="T10" fmla="*/ 0 w 478"/>
                    <a:gd name="T11" fmla="*/ 0 h 149"/>
                    <a:gd name="T12" fmla="*/ 0 w 478"/>
                    <a:gd name="T13" fmla="*/ 0 h 149"/>
                    <a:gd name="T14" fmla="*/ 0 w 478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5029" name="Line 163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30" name="Line 164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67" name="Group 165"/>
          <p:cNvGrpSpPr>
            <a:grpSpLocks/>
          </p:cNvGrpSpPr>
          <p:nvPr/>
        </p:nvGrpSpPr>
        <p:grpSpPr bwMode="auto">
          <a:xfrm>
            <a:off x="7148513" y="3681413"/>
            <a:ext cx="473075" cy="365125"/>
            <a:chOff x="3120" y="2880"/>
            <a:chExt cx="144" cy="96"/>
          </a:xfrm>
        </p:grpSpPr>
        <p:sp>
          <p:nvSpPr>
            <p:cNvPr id="74999" name="Oval 166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00" name="Rectangle 167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01" name="Rectangle 168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02" name="Oval 169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003" name="Group 170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75006" name="Group 171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75016" name="Freeform 172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17" name="Freeform 173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18" name="Freeform 174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0 w 480"/>
                    <a:gd name="T1" fmla="*/ 0 h 158"/>
                    <a:gd name="T2" fmla="*/ 0 w 480"/>
                    <a:gd name="T3" fmla="*/ 0 h 158"/>
                    <a:gd name="T4" fmla="*/ 0 w 480"/>
                    <a:gd name="T5" fmla="*/ 0 h 158"/>
                    <a:gd name="T6" fmla="*/ 0 w 480"/>
                    <a:gd name="T7" fmla="*/ 0 h 158"/>
                    <a:gd name="T8" fmla="*/ 0 w 480"/>
                    <a:gd name="T9" fmla="*/ 0 h 158"/>
                    <a:gd name="T10" fmla="*/ 0 w 480"/>
                    <a:gd name="T11" fmla="*/ 0 h 158"/>
                    <a:gd name="T12" fmla="*/ 0 w 480"/>
                    <a:gd name="T13" fmla="*/ 0 h 158"/>
                    <a:gd name="T14" fmla="*/ 0 w 480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19" name="Freeform 175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0 w 480"/>
                    <a:gd name="T1" fmla="*/ 0 h 158"/>
                    <a:gd name="T2" fmla="*/ 0 w 480"/>
                    <a:gd name="T3" fmla="*/ 0 h 158"/>
                    <a:gd name="T4" fmla="*/ 0 w 480"/>
                    <a:gd name="T5" fmla="*/ 0 h 158"/>
                    <a:gd name="T6" fmla="*/ 0 w 480"/>
                    <a:gd name="T7" fmla="*/ 0 h 158"/>
                    <a:gd name="T8" fmla="*/ 0 w 480"/>
                    <a:gd name="T9" fmla="*/ 0 h 158"/>
                    <a:gd name="T10" fmla="*/ 0 w 480"/>
                    <a:gd name="T11" fmla="*/ 0 h 158"/>
                    <a:gd name="T12" fmla="*/ 0 w 480"/>
                    <a:gd name="T13" fmla="*/ 0 h 158"/>
                    <a:gd name="T14" fmla="*/ 0 w 480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20" name="Freeform 176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21" name="Freeform 177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22" name="Freeform 178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0 w 478"/>
                    <a:gd name="T1" fmla="*/ 0 h 148"/>
                    <a:gd name="T2" fmla="*/ 0 w 478"/>
                    <a:gd name="T3" fmla="*/ 0 h 148"/>
                    <a:gd name="T4" fmla="*/ 0 w 478"/>
                    <a:gd name="T5" fmla="*/ 0 h 148"/>
                    <a:gd name="T6" fmla="*/ 0 w 478"/>
                    <a:gd name="T7" fmla="*/ 0 h 148"/>
                    <a:gd name="T8" fmla="*/ 0 w 478"/>
                    <a:gd name="T9" fmla="*/ 0 h 148"/>
                    <a:gd name="T10" fmla="*/ 0 w 478"/>
                    <a:gd name="T11" fmla="*/ 0 h 148"/>
                    <a:gd name="T12" fmla="*/ 0 w 478"/>
                    <a:gd name="T13" fmla="*/ 0 h 148"/>
                    <a:gd name="T14" fmla="*/ 0 w 478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23" name="Freeform 179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0 w 478"/>
                    <a:gd name="T1" fmla="*/ 0 h 148"/>
                    <a:gd name="T2" fmla="*/ 0 w 478"/>
                    <a:gd name="T3" fmla="*/ 0 h 148"/>
                    <a:gd name="T4" fmla="*/ 0 w 478"/>
                    <a:gd name="T5" fmla="*/ 0 h 148"/>
                    <a:gd name="T6" fmla="*/ 0 w 478"/>
                    <a:gd name="T7" fmla="*/ 0 h 148"/>
                    <a:gd name="T8" fmla="*/ 0 w 478"/>
                    <a:gd name="T9" fmla="*/ 0 h 148"/>
                    <a:gd name="T10" fmla="*/ 0 w 478"/>
                    <a:gd name="T11" fmla="*/ 0 h 148"/>
                    <a:gd name="T12" fmla="*/ 0 w 478"/>
                    <a:gd name="T13" fmla="*/ 0 h 148"/>
                    <a:gd name="T14" fmla="*/ 0 w 478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007" name="Group 180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75008" name="Freeform 181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09" name="Freeform 182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10" name="Freeform 183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0 w 480"/>
                    <a:gd name="T1" fmla="*/ 0 h 156"/>
                    <a:gd name="T2" fmla="*/ 0 w 480"/>
                    <a:gd name="T3" fmla="*/ 0 h 156"/>
                    <a:gd name="T4" fmla="*/ 0 w 480"/>
                    <a:gd name="T5" fmla="*/ 0 h 156"/>
                    <a:gd name="T6" fmla="*/ 0 w 480"/>
                    <a:gd name="T7" fmla="*/ 0 h 156"/>
                    <a:gd name="T8" fmla="*/ 0 w 480"/>
                    <a:gd name="T9" fmla="*/ 0 h 156"/>
                    <a:gd name="T10" fmla="*/ 0 w 480"/>
                    <a:gd name="T11" fmla="*/ 0 h 156"/>
                    <a:gd name="T12" fmla="*/ 0 w 480"/>
                    <a:gd name="T13" fmla="*/ 0 h 156"/>
                    <a:gd name="T14" fmla="*/ 0 w 48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11" name="Freeform 184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0 w 480"/>
                    <a:gd name="T1" fmla="*/ 0 h 156"/>
                    <a:gd name="T2" fmla="*/ 0 w 480"/>
                    <a:gd name="T3" fmla="*/ 0 h 156"/>
                    <a:gd name="T4" fmla="*/ 0 w 480"/>
                    <a:gd name="T5" fmla="*/ 0 h 156"/>
                    <a:gd name="T6" fmla="*/ 0 w 480"/>
                    <a:gd name="T7" fmla="*/ 0 h 156"/>
                    <a:gd name="T8" fmla="*/ 0 w 480"/>
                    <a:gd name="T9" fmla="*/ 0 h 156"/>
                    <a:gd name="T10" fmla="*/ 0 w 480"/>
                    <a:gd name="T11" fmla="*/ 0 h 156"/>
                    <a:gd name="T12" fmla="*/ 0 w 480"/>
                    <a:gd name="T13" fmla="*/ 0 h 156"/>
                    <a:gd name="T14" fmla="*/ 0 w 48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12" name="Freeform 185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13" name="Freeform 186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14" name="Freeform 187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0 w 478"/>
                    <a:gd name="T1" fmla="*/ 0 h 149"/>
                    <a:gd name="T2" fmla="*/ 0 w 478"/>
                    <a:gd name="T3" fmla="*/ 0 h 149"/>
                    <a:gd name="T4" fmla="*/ 0 w 478"/>
                    <a:gd name="T5" fmla="*/ 0 h 149"/>
                    <a:gd name="T6" fmla="*/ 0 w 478"/>
                    <a:gd name="T7" fmla="*/ 0 h 149"/>
                    <a:gd name="T8" fmla="*/ 0 w 478"/>
                    <a:gd name="T9" fmla="*/ 0 h 149"/>
                    <a:gd name="T10" fmla="*/ 0 w 478"/>
                    <a:gd name="T11" fmla="*/ 0 h 149"/>
                    <a:gd name="T12" fmla="*/ 0 w 478"/>
                    <a:gd name="T13" fmla="*/ 0 h 149"/>
                    <a:gd name="T14" fmla="*/ 0 w 478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15" name="Freeform 188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0 w 478"/>
                    <a:gd name="T1" fmla="*/ 0 h 149"/>
                    <a:gd name="T2" fmla="*/ 0 w 478"/>
                    <a:gd name="T3" fmla="*/ 0 h 149"/>
                    <a:gd name="T4" fmla="*/ 0 w 478"/>
                    <a:gd name="T5" fmla="*/ 0 h 149"/>
                    <a:gd name="T6" fmla="*/ 0 w 478"/>
                    <a:gd name="T7" fmla="*/ 0 h 149"/>
                    <a:gd name="T8" fmla="*/ 0 w 478"/>
                    <a:gd name="T9" fmla="*/ 0 h 149"/>
                    <a:gd name="T10" fmla="*/ 0 w 478"/>
                    <a:gd name="T11" fmla="*/ 0 h 149"/>
                    <a:gd name="T12" fmla="*/ 0 w 478"/>
                    <a:gd name="T13" fmla="*/ 0 h 149"/>
                    <a:gd name="T14" fmla="*/ 0 w 478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5004" name="Line 189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05" name="Line 190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68" name="Group 191"/>
          <p:cNvGrpSpPr>
            <a:grpSpLocks/>
          </p:cNvGrpSpPr>
          <p:nvPr/>
        </p:nvGrpSpPr>
        <p:grpSpPr bwMode="auto">
          <a:xfrm>
            <a:off x="6081713" y="3133725"/>
            <a:ext cx="473075" cy="365125"/>
            <a:chOff x="3120" y="2880"/>
            <a:chExt cx="144" cy="96"/>
          </a:xfrm>
        </p:grpSpPr>
        <p:sp>
          <p:nvSpPr>
            <p:cNvPr id="74974" name="Oval 192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75" name="Rectangle 193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76" name="Rectangle 194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77" name="Oval 195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978" name="Group 196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74981" name="Group 197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74991" name="Freeform 198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92" name="Freeform 199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93" name="Freeform 200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0 w 480"/>
                    <a:gd name="T1" fmla="*/ 0 h 158"/>
                    <a:gd name="T2" fmla="*/ 0 w 480"/>
                    <a:gd name="T3" fmla="*/ 0 h 158"/>
                    <a:gd name="T4" fmla="*/ 0 w 480"/>
                    <a:gd name="T5" fmla="*/ 0 h 158"/>
                    <a:gd name="T6" fmla="*/ 0 w 480"/>
                    <a:gd name="T7" fmla="*/ 0 h 158"/>
                    <a:gd name="T8" fmla="*/ 0 w 480"/>
                    <a:gd name="T9" fmla="*/ 0 h 158"/>
                    <a:gd name="T10" fmla="*/ 0 w 480"/>
                    <a:gd name="T11" fmla="*/ 0 h 158"/>
                    <a:gd name="T12" fmla="*/ 0 w 480"/>
                    <a:gd name="T13" fmla="*/ 0 h 158"/>
                    <a:gd name="T14" fmla="*/ 0 w 480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94" name="Freeform 201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0 w 480"/>
                    <a:gd name="T1" fmla="*/ 0 h 158"/>
                    <a:gd name="T2" fmla="*/ 0 w 480"/>
                    <a:gd name="T3" fmla="*/ 0 h 158"/>
                    <a:gd name="T4" fmla="*/ 0 w 480"/>
                    <a:gd name="T5" fmla="*/ 0 h 158"/>
                    <a:gd name="T6" fmla="*/ 0 w 480"/>
                    <a:gd name="T7" fmla="*/ 0 h 158"/>
                    <a:gd name="T8" fmla="*/ 0 w 480"/>
                    <a:gd name="T9" fmla="*/ 0 h 158"/>
                    <a:gd name="T10" fmla="*/ 0 w 480"/>
                    <a:gd name="T11" fmla="*/ 0 h 158"/>
                    <a:gd name="T12" fmla="*/ 0 w 480"/>
                    <a:gd name="T13" fmla="*/ 0 h 158"/>
                    <a:gd name="T14" fmla="*/ 0 w 480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95" name="Freeform 202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96" name="Freeform 203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97" name="Freeform 204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0 w 478"/>
                    <a:gd name="T1" fmla="*/ 0 h 148"/>
                    <a:gd name="T2" fmla="*/ 0 w 478"/>
                    <a:gd name="T3" fmla="*/ 0 h 148"/>
                    <a:gd name="T4" fmla="*/ 0 w 478"/>
                    <a:gd name="T5" fmla="*/ 0 h 148"/>
                    <a:gd name="T6" fmla="*/ 0 w 478"/>
                    <a:gd name="T7" fmla="*/ 0 h 148"/>
                    <a:gd name="T8" fmla="*/ 0 w 478"/>
                    <a:gd name="T9" fmla="*/ 0 h 148"/>
                    <a:gd name="T10" fmla="*/ 0 w 478"/>
                    <a:gd name="T11" fmla="*/ 0 h 148"/>
                    <a:gd name="T12" fmla="*/ 0 w 478"/>
                    <a:gd name="T13" fmla="*/ 0 h 148"/>
                    <a:gd name="T14" fmla="*/ 0 w 478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98" name="Freeform 205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0 w 478"/>
                    <a:gd name="T1" fmla="*/ 0 h 148"/>
                    <a:gd name="T2" fmla="*/ 0 w 478"/>
                    <a:gd name="T3" fmla="*/ 0 h 148"/>
                    <a:gd name="T4" fmla="*/ 0 w 478"/>
                    <a:gd name="T5" fmla="*/ 0 h 148"/>
                    <a:gd name="T6" fmla="*/ 0 w 478"/>
                    <a:gd name="T7" fmla="*/ 0 h 148"/>
                    <a:gd name="T8" fmla="*/ 0 w 478"/>
                    <a:gd name="T9" fmla="*/ 0 h 148"/>
                    <a:gd name="T10" fmla="*/ 0 w 478"/>
                    <a:gd name="T11" fmla="*/ 0 h 148"/>
                    <a:gd name="T12" fmla="*/ 0 w 478"/>
                    <a:gd name="T13" fmla="*/ 0 h 148"/>
                    <a:gd name="T14" fmla="*/ 0 w 478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982" name="Group 206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74983" name="Freeform 207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84" name="Freeform 208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85" name="Freeform 209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0 w 480"/>
                    <a:gd name="T1" fmla="*/ 0 h 156"/>
                    <a:gd name="T2" fmla="*/ 0 w 480"/>
                    <a:gd name="T3" fmla="*/ 0 h 156"/>
                    <a:gd name="T4" fmla="*/ 0 w 480"/>
                    <a:gd name="T5" fmla="*/ 0 h 156"/>
                    <a:gd name="T6" fmla="*/ 0 w 480"/>
                    <a:gd name="T7" fmla="*/ 0 h 156"/>
                    <a:gd name="T8" fmla="*/ 0 w 480"/>
                    <a:gd name="T9" fmla="*/ 0 h 156"/>
                    <a:gd name="T10" fmla="*/ 0 w 480"/>
                    <a:gd name="T11" fmla="*/ 0 h 156"/>
                    <a:gd name="T12" fmla="*/ 0 w 480"/>
                    <a:gd name="T13" fmla="*/ 0 h 156"/>
                    <a:gd name="T14" fmla="*/ 0 w 48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86" name="Freeform 210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0 w 480"/>
                    <a:gd name="T1" fmla="*/ 0 h 156"/>
                    <a:gd name="T2" fmla="*/ 0 w 480"/>
                    <a:gd name="T3" fmla="*/ 0 h 156"/>
                    <a:gd name="T4" fmla="*/ 0 w 480"/>
                    <a:gd name="T5" fmla="*/ 0 h 156"/>
                    <a:gd name="T6" fmla="*/ 0 w 480"/>
                    <a:gd name="T7" fmla="*/ 0 h 156"/>
                    <a:gd name="T8" fmla="*/ 0 w 480"/>
                    <a:gd name="T9" fmla="*/ 0 h 156"/>
                    <a:gd name="T10" fmla="*/ 0 w 480"/>
                    <a:gd name="T11" fmla="*/ 0 h 156"/>
                    <a:gd name="T12" fmla="*/ 0 w 480"/>
                    <a:gd name="T13" fmla="*/ 0 h 156"/>
                    <a:gd name="T14" fmla="*/ 0 w 48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87" name="Freeform 211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88" name="Freeform 212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89" name="Freeform 213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0 w 478"/>
                    <a:gd name="T1" fmla="*/ 0 h 149"/>
                    <a:gd name="T2" fmla="*/ 0 w 478"/>
                    <a:gd name="T3" fmla="*/ 0 h 149"/>
                    <a:gd name="T4" fmla="*/ 0 w 478"/>
                    <a:gd name="T5" fmla="*/ 0 h 149"/>
                    <a:gd name="T6" fmla="*/ 0 w 478"/>
                    <a:gd name="T7" fmla="*/ 0 h 149"/>
                    <a:gd name="T8" fmla="*/ 0 w 478"/>
                    <a:gd name="T9" fmla="*/ 0 h 149"/>
                    <a:gd name="T10" fmla="*/ 0 w 478"/>
                    <a:gd name="T11" fmla="*/ 0 h 149"/>
                    <a:gd name="T12" fmla="*/ 0 w 478"/>
                    <a:gd name="T13" fmla="*/ 0 h 149"/>
                    <a:gd name="T14" fmla="*/ 0 w 478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90" name="Freeform 214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0 w 478"/>
                    <a:gd name="T1" fmla="*/ 0 h 149"/>
                    <a:gd name="T2" fmla="*/ 0 w 478"/>
                    <a:gd name="T3" fmla="*/ 0 h 149"/>
                    <a:gd name="T4" fmla="*/ 0 w 478"/>
                    <a:gd name="T5" fmla="*/ 0 h 149"/>
                    <a:gd name="T6" fmla="*/ 0 w 478"/>
                    <a:gd name="T7" fmla="*/ 0 h 149"/>
                    <a:gd name="T8" fmla="*/ 0 w 478"/>
                    <a:gd name="T9" fmla="*/ 0 h 149"/>
                    <a:gd name="T10" fmla="*/ 0 w 478"/>
                    <a:gd name="T11" fmla="*/ 0 h 149"/>
                    <a:gd name="T12" fmla="*/ 0 w 478"/>
                    <a:gd name="T13" fmla="*/ 0 h 149"/>
                    <a:gd name="T14" fmla="*/ 0 w 478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4979" name="Line 215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80" name="Line 216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69" name="Group 217"/>
          <p:cNvGrpSpPr>
            <a:grpSpLocks/>
          </p:cNvGrpSpPr>
          <p:nvPr/>
        </p:nvGrpSpPr>
        <p:grpSpPr bwMode="auto">
          <a:xfrm>
            <a:off x="5137150" y="2828925"/>
            <a:ext cx="473075" cy="365125"/>
            <a:chOff x="3120" y="2880"/>
            <a:chExt cx="144" cy="96"/>
          </a:xfrm>
        </p:grpSpPr>
        <p:sp>
          <p:nvSpPr>
            <p:cNvPr id="74949" name="Oval 218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50" name="Rectangle 219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51" name="Rectangle 220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52" name="Oval 221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953" name="Group 222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74956" name="Group 223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74966" name="Freeform 224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67" name="Freeform 225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68" name="Freeform 226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0 w 480"/>
                    <a:gd name="T1" fmla="*/ 0 h 158"/>
                    <a:gd name="T2" fmla="*/ 0 w 480"/>
                    <a:gd name="T3" fmla="*/ 0 h 158"/>
                    <a:gd name="T4" fmla="*/ 0 w 480"/>
                    <a:gd name="T5" fmla="*/ 0 h 158"/>
                    <a:gd name="T6" fmla="*/ 0 w 480"/>
                    <a:gd name="T7" fmla="*/ 0 h 158"/>
                    <a:gd name="T8" fmla="*/ 0 w 480"/>
                    <a:gd name="T9" fmla="*/ 0 h 158"/>
                    <a:gd name="T10" fmla="*/ 0 w 480"/>
                    <a:gd name="T11" fmla="*/ 0 h 158"/>
                    <a:gd name="T12" fmla="*/ 0 w 480"/>
                    <a:gd name="T13" fmla="*/ 0 h 158"/>
                    <a:gd name="T14" fmla="*/ 0 w 480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69" name="Freeform 227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0 w 480"/>
                    <a:gd name="T1" fmla="*/ 0 h 158"/>
                    <a:gd name="T2" fmla="*/ 0 w 480"/>
                    <a:gd name="T3" fmla="*/ 0 h 158"/>
                    <a:gd name="T4" fmla="*/ 0 w 480"/>
                    <a:gd name="T5" fmla="*/ 0 h 158"/>
                    <a:gd name="T6" fmla="*/ 0 w 480"/>
                    <a:gd name="T7" fmla="*/ 0 h 158"/>
                    <a:gd name="T8" fmla="*/ 0 w 480"/>
                    <a:gd name="T9" fmla="*/ 0 h 158"/>
                    <a:gd name="T10" fmla="*/ 0 w 480"/>
                    <a:gd name="T11" fmla="*/ 0 h 158"/>
                    <a:gd name="T12" fmla="*/ 0 w 480"/>
                    <a:gd name="T13" fmla="*/ 0 h 158"/>
                    <a:gd name="T14" fmla="*/ 0 w 480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70" name="Freeform 228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71" name="Freeform 229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72" name="Freeform 230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0 w 478"/>
                    <a:gd name="T1" fmla="*/ 0 h 148"/>
                    <a:gd name="T2" fmla="*/ 0 w 478"/>
                    <a:gd name="T3" fmla="*/ 0 h 148"/>
                    <a:gd name="T4" fmla="*/ 0 w 478"/>
                    <a:gd name="T5" fmla="*/ 0 h 148"/>
                    <a:gd name="T6" fmla="*/ 0 w 478"/>
                    <a:gd name="T7" fmla="*/ 0 h 148"/>
                    <a:gd name="T8" fmla="*/ 0 w 478"/>
                    <a:gd name="T9" fmla="*/ 0 h 148"/>
                    <a:gd name="T10" fmla="*/ 0 w 478"/>
                    <a:gd name="T11" fmla="*/ 0 h 148"/>
                    <a:gd name="T12" fmla="*/ 0 w 478"/>
                    <a:gd name="T13" fmla="*/ 0 h 148"/>
                    <a:gd name="T14" fmla="*/ 0 w 478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73" name="Freeform 231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0 w 478"/>
                    <a:gd name="T1" fmla="*/ 0 h 148"/>
                    <a:gd name="T2" fmla="*/ 0 w 478"/>
                    <a:gd name="T3" fmla="*/ 0 h 148"/>
                    <a:gd name="T4" fmla="*/ 0 w 478"/>
                    <a:gd name="T5" fmla="*/ 0 h 148"/>
                    <a:gd name="T6" fmla="*/ 0 w 478"/>
                    <a:gd name="T7" fmla="*/ 0 h 148"/>
                    <a:gd name="T8" fmla="*/ 0 w 478"/>
                    <a:gd name="T9" fmla="*/ 0 h 148"/>
                    <a:gd name="T10" fmla="*/ 0 w 478"/>
                    <a:gd name="T11" fmla="*/ 0 h 148"/>
                    <a:gd name="T12" fmla="*/ 0 w 478"/>
                    <a:gd name="T13" fmla="*/ 0 h 148"/>
                    <a:gd name="T14" fmla="*/ 0 w 478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957" name="Group 232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74958" name="Freeform 233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59" name="Freeform 234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60" name="Freeform 235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0 w 480"/>
                    <a:gd name="T1" fmla="*/ 0 h 156"/>
                    <a:gd name="T2" fmla="*/ 0 w 480"/>
                    <a:gd name="T3" fmla="*/ 0 h 156"/>
                    <a:gd name="T4" fmla="*/ 0 w 480"/>
                    <a:gd name="T5" fmla="*/ 0 h 156"/>
                    <a:gd name="T6" fmla="*/ 0 w 480"/>
                    <a:gd name="T7" fmla="*/ 0 h 156"/>
                    <a:gd name="T8" fmla="*/ 0 w 480"/>
                    <a:gd name="T9" fmla="*/ 0 h 156"/>
                    <a:gd name="T10" fmla="*/ 0 w 480"/>
                    <a:gd name="T11" fmla="*/ 0 h 156"/>
                    <a:gd name="T12" fmla="*/ 0 w 480"/>
                    <a:gd name="T13" fmla="*/ 0 h 156"/>
                    <a:gd name="T14" fmla="*/ 0 w 48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61" name="Freeform 236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0 w 480"/>
                    <a:gd name="T1" fmla="*/ 0 h 156"/>
                    <a:gd name="T2" fmla="*/ 0 w 480"/>
                    <a:gd name="T3" fmla="*/ 0 h 156"/>
                    <a:gd name="T4" fmla="*/ 0 w 480"/>
                    <a:gd name="T5" fmla="*/ 0 h 156"/>
                    <a:gd name="T6" fmla="*/ 0 w 480"/>
                    <a:gd name="T7" fmla="*/ 0 h 156"/>
                    <a:gd name="T8" fmla="*/ 0 w 480"/>
                    <a:gd name="T9" fmla="*/ 0 h 156"/>
                    <a:gd name="T10" fmla="*/ 0 w 480"/>
                    <a:gd name="T11" fmla="*/ 0 h 156"/>
                    <a:gd name="T12" fmla="*/ 0 w 480"/>
                    <a:gd name="T13" fmla="*/ 0 h 156"/>
                    <a:gd name="T14" fmla="*/ 0 w 48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62" name="Freeform 237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63" name="Freeform 238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64" name="Freeform 239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0 w 478"/>
                    <a:gd name="T1" fmla="*/ 0 h 149"/>
                    <a:gd name="T2" fmla="*/ 0 w 478"/>
                    <a:gd name="T3" fmla="*/ 0 h 149"/>
                    <a:gd name="T4" fmla="*/ 0 w 478"/>
                    <a:gd name="T5" fmla="*/ 0 h 149"/>
                    <a:gd name="T6" fmla="*/ 0 w 478"/>
                    <a:gd name="T7" fmla="*/ 0 h 149"/>
                    <a:gd name="T8" fmla="*/ 0 w 478"/>
                    <a:gd name="T9" fmla="*/ 0 h 149"/>
                    <a:gd name="T10" fmla="*/ 0 w 478"/>
                    <a:gd name="T11" fmla="*/ 0 h 149"/>
                    <a:gd name="T12" fmla="*/ 0 w 478"/>
                    <a:gd name="T13" fmla="*/ 0 h 149"/>
                    <a:gd name="T14" fmla="*/ 0 w 478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65" name="Freeform 240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0 w 478"/>
                    <a:gd name="T1" fmla="*/ 0 h 149"/>
                    <a:gd name="T2" fmla="*/ 0 w 478"/>
                    <a:gd name="T3" fmla="*/ 0 h 149"/>
                    <a:gd name="T4" fmla="*/ 0 w 478"/>
                    <a:gd name="T5" fmla="*/ 0 h 149"/>
                    <a:gd name="T6" fmla="*/ 0 w 478"/>
                    <a:gd name="T7" fmla="*/ 0 h 149"/>
                    <a:gd name="T8" fmla="*/ 0 w 478"/>
                    <a:gd name="T9" fmla="*/ 0 h 149"/>
                    <a:gd name="T10" fmla="*/ 0 w 478"/>
                    <a:gd name="T11" fmla="*/ 0 h 149"/>
                    <a:gd name="T12" fmla="*/ 0 w 478"/>
                    <a:gd name="T13" fmla="*/ 0 h 149"/>
                    <a:gd name="T14" fmla="*/ 0 w 478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4954" name="Line 241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55" name="Line 242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70" name="Group 243"/>
          <p:cNvGrpSpPr>
            <a:grpSpLocks/>
          </p:cNvGrpSpPr>
          <p:nvPr/>
        </p:nvGrpSpPr>
        <p:grpSpPr bwMode="auto">
          <a:xfrm>
            <a:off x="4146550" y="2905125"/>
            <a:ext cx="473075" cy="365125"/>
            <a:chOff x="3120" y="2880"/>
            <a:chExt cx="144" cy="96"/>
          </a:xfrm>
        </p:grpSpPr>
        <p:sp>
          <p:nvSpPr>
            <p:cNvPr id="74924" name="Oval 244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25" name="Rectangle 245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26" name="Rectangle 246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27" name="Oval 247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928" name="Group 248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74931" name="Group 249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74941" name="Freeform 250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42" name="Freeform 251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43" name="Freeform 252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0 w 480"/>
                    <a:gd name="T1" fmla="*/ 0 h 158"/>
                    <a:gd name="T2" fmla="*/ 0 w 480"/>
                    <a:gd name="T3" fmla="*/ 0 h 158"/>
                    <a:gd name="T4" fmla="*/ 0 w 480"/>
                    <a:gd name="T5" fmla="*/ 0 h 158"/>
                    <a:gd name="T6" fmla="*/ 0 w 480"/>
                    <a:gd name="T7" fmla="*/ 0 h 158"/>
                    <a:gd name="T8" fmla="*/ 0 w 480"/>
                    <a:gd name="T9" fmla="*/ 0 h 158"/>
                    <a:gd name="T10" fmla="*/ 0 w 480"/>
                    <a:gd name="T11" fmla="*/ 0 h 158"/>
                    <a:gd name="T12" fmla="*/ 0 w 480"/>
                    <a:gd name="T13" fmla="*/ 0 h 158"/>
                    <a:gd name="T14" fmla="*/ 0 w 480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44" name="Freeform 253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0 w 480"/>
                    <a:gd name="T1" fmla="*/ 0 h 158"/>
                    <a:gd name="T2" fmla="*/ 0 w 480"/>
                    <a:gd name="T3" fmla="*/ 0 h 158"/>
                    <a:gd name="T4" fmla="*/ 0 w 480"/>
                    <a:gd name="T5" fmla="*/ 0 h 158"/>
                    <a:gd name="T6" fmla="*/ 0 w 480"/>
                    <a:gd name="T7" fmla="*/ 0 h 158"/>
                    <a:gd name="T8" fmla="*/ 0 w 480"/>
                    <a:gd name="T9" fmla="*/ 0 h 158"/>
                    <a:gd name="T10" fmla="*/ 0 w 480"/>
                    <a:gd name="T11" fmla="*/ 0 h 158"/>
                    <a:gd name="T12" fmla="*/ 0 w 480"/>
                    <a:gd name="T13" fmla="*/ 0 h 158"/>
                    <a:gd name="T14" fmla="*/ 0 w 480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45" name="Freeform 254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46" name="Freeform 255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47" name="Freeform 256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0 w 478"/>
                    <a:gd name="T1" fmla="*/ 0 h 148"/>
                    <a:gd name="T2" fmla="*/ 0 w 478"/>
                    <a:gd name="T3" fmla="*/ 0 h 148"/>
                    <a:gd name="T4" fmla="*/ 0 w 478"/>
                    <a:gd name="T5" fmla="*/ 0 h 148"/>
                    <a:gd name="T6" fmla="*/ 0 w 478"/>
                    <a:gd name="T7" fmla="*/ 0 h 148"/>
                    <a:gd name="T8" fmla="*/ 0 w 478"/>
                    <a:gd name="T9" fmla="*/ 0 h 148"/>
                    <a:gd name="T10" fmla="*/ 0 w 478"/>
                    <a:gd name="T11" fmla="*/ 0 h 148"/>
                    <a:gd name="T12" fmla="*/ 0 w 478"/>
                    <a:gd name="T13" fmla="*/ 0 h 148"/>
                    <a:gd name="T14" fmla="*/ 0 w 478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48" name="Freeform 257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0 w 478"/>
                    <a:gd name="T1" fmla="*/ 0 h 148"/>
                    <a:gd name="T2" fmla="*/ 0 w 478"/>
                    <a:gd name="T3" fmla="*/ 0 h 148"/>
                    <a:gd name="T4" fmla="*/ 0 w 478"/>
                    <a:gd name="T5" fmla="*/ 0 h 148"/>
                    <a:gd name="T6" fmla="*/ 0 w 478"/>
                    <a:gd name="T7" fmla="*/ 0 h 148"/>
                    <a:gd name="T8" fmla="*/ 0 w 478"/>
                    <a:gd name="T9" fmla="*/ 0 h 148"/>
                    <a:gd name="T10" fmla="*/ 0 w 478"/>
                    <a:gd name="T11" fmla="*/ 0 h 148"/>
                    <a:gd name="T12" fmla="*/ 0 w 478"/>
                    <a:gd name="T13" fmla="*/ 0 h 148"/>
                    <a:gd name="T14" fmla="*/ 0 w 478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932" name="Group 258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74933" name="Freeform 259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34" name="Freeform 260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35" name="Freeform 261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0 w 480"/>
                    <a:gd name="T1" fmla="*/ 0 h 156"/>
                    <a:gd name="T2" fmla="*/ 0 w 480"/>
                    <a:gd name="T3" fmla="*/ 0 h 156"/>
                    <a:gd name="T4" fmla="*/ 0 w 480"/>
                    <a:gd name="T5" fmla="*/ 0 h 156"/>
                    <a:gd name="T6" fmla="*/ 0 w 480"/>
                    <a:gd name="T7" fmla="*/ 0 h 156"/>
                    <a:gd name="T8" fmla="*/ 0 w 480"/>
                    <a:gd name="T9" fmla="*/ 0 h 156"/>
                    <a:gd name="T10" fmla="*/ 0 w 480"/>
                    <a:gd name="T11" fmla="*/ 0 h 156"/>
                    <a:gd name="T12" fmla="*/ 0 w 480"/>
                    <a:gd name="T13" fmla="*/ 0 h 156"/>
                    <a:gd name="T14" fmla="*/ 0 w 48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36" name="Freeform 262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0 w 480"/>
                    <a:gd name="T1" fmla="*/ 0 h 156"/>
                    <a:gd name="T2" fmla="*/ 0 w 480"/>
                    <a:gd name="T3" fmla="*/ 0 h 156"/>
                    <a:gd name="T4" fmla="*/ 0 w 480"/>
                    <a:gd name="T5" fmla="*/ 0 h 156"/>
                    <a:gd name="T6" fmla="*/ 0 w 480"/>
                    <a:gd name="T7" fmla="*/ 0 h 156"/>
                    <a:gd name="T8" fmla="*/ 0 w 480"/>
                    <a:gd name="T9" fmla="*/ 0 h 156"/>
                    <a:gd name="T10" fmla="*/ 0 w 480"/>
                    <a:gd name="T11" fmla="*/ 0 h 156"/>
                    <a:gd name="T12" fmla="*/ 0 w 480"/>
                    <a:gd name="T13" fmla="*/ 0 h 156"/>
                    <a:gd name="T14" fmla="*/ 0 w 48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37" name="Freeform 263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38" name="Freeform 264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39" name="Freeform 265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0 w 478"/>
                    <a:gd name="T1" fmla="*/ 0 h 149"/>
                    <a:gd name="T2" fmla="*/ 0 w 478"/>
                    <a:gd name="T3" fmla="*/ 0 h 149"/>
                    <a:gd name="T4" fmla="*/ 0 w 478"/>
                    <a:gd name="T5" fmla="*/ 0 h 149"/>
                    <a:gd name="T6" fmla="*/ 0 w 478"/>
                    <a:gd name="T7" fmla="*/ 0 h 149"/>
                    <a:gd name="T8" fmla="*/ 0 w 478"/>
                    <a:gd name="T9" fmla="*/ 0 h 149"/>
                    <a:gd name="T10" fmla="*/ 0 w 478"/>
                    <a:gd name="T11" fmla="*/ 0 h 149"/>
                    <a:gd name="T12" fmla="*/ 0 w 478"/>
                    <a:gd name="T13" fmla="*/ 0 h 149"/>
                    <a:gd name="T14" fmla="*/ 0 w 478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40" name="Freeform 266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0 w 478"/>
                    <a:gd name="T1" fmla="*/ 0 h 149"/>
                    <a:gd name="T2" fmla="*/ 0 w 478"/>
                    <a:gd name="T3" fmla="*/ 0 h 149"/>
                    <a:gd name="T4" fmla="*/ 0 w 478"/>
                    <a:gd name="T5" fmla="*/ 0 h 149"/>
                    <a:gd name="T6" fmla="*/ 0 w 478"/>
                    <a:gd name="T7" fmla="*/ 0 h 149"/>
                    <a:gd name="T8" fmla="*/ 0 w 478"/>
                    <a:gd name="T9" fmla="*/ 0 h 149"/>
                    <a:gd name="T10" fmla="*/ 0 w 478"/>
                    <a:gd name="T11" fmla="*/ 0 h 149"/>
                    <a:gd name="T12" fmla="*/ 0 w 478"/>
                    <a:gd name="T13" fmla="*/ 0 h 149"/>
                    <a:gd name="T14" fmla="*/ 0 w 478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4929" name="Line 267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30" name="Line 268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71" name="Group 269"/>
          <p:cNvGrpSpPr>
            <a:grpSpLocks/>
          </p:cNvGrpSpPr>
          <p:nvPr/>
        </p:nvGrpSpPr>
        <p:grpSpPr bwMode="auto">
          <a:xfrm>
            <a:off x="3155950" y="3103563"/>
            <a:ext cx="473075" cy="365125"/>
            <a:chOff x="3120" y="2880"/>
            <a:chExt cx="144" cy="96"/>
          </a:xfrm>
        </p:grpSpPr>
        <p:sp>
          <p:nvSpPr>
            <p:cNvPr id="74899" name="Oval 270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00" name="Rectangle 271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01" name="Rectangle 272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02" name="Oval 273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903" name="Group 274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74906" name="Group 275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74916" name="Freeform 276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17" name="Freeform 277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18" name="Freeform 278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0 w 480"/>
                    <a:gd name="T1" fmla="*/ 0 h 158"/>
                    <a:gd name="T2" fmla="*/ 0 w 480"/>
                    <a:gd name="T3" fmla="*/ 0 h 158"/>
                    <a:gd name="T4" fmla="*/ 0 w 480"/>
                    <a:gd name="T5" fmla="*/ 0 h 158"/>
                    <a:gd name="T6" fmla="*/ 0 w 480"/>
                    <a:gd name="T7" fmla="*/ 0 h 158"/>
                    <a:gd name="T8" fmla="*/ 0 w 480"/>
                    <a:gd name="T9" fmla="*/ 0 h 158"/>
                    <a:gd name="T10" fmla="*/ 0 w 480"/>
                    <a:gd name="T11" fmla="*/ 0 h 158"/>
                    <a:gd name="T12" fmla="*/ 0 w 480"/>
                    <a:gd name="T13" fmla="*/ 0 h 158"/>
                    <a:gd name="T14" fmla="*/ 0 w 480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19" name="Freeform 279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0 w 480"/>
                    <a:gd name="T1" fmla="*/ 0 h 158"/>
                    <a:gd name="T2" fmla="*/ 0 w 480"/>
                    <a:gd name="T3" fmla="*/ 0 h 158"/>
                    <a:gd name="T4" fmla="*/ 0 w 480"/>
                    <a:gd name="T5" fmla="*/ 0 h 158"/>
                    <a:gd name="T6" fmla="*/ 0 w 480"/>
                    <a:gd name="T7" fmla="*/ 0 h 158"/>
                    <a:gd name="T8" fmla="*/ 0 w 480"/>
                    <a:gd name="T9" fmla="*/ 0 h 158"/>
                    <a:gd name="T10" fmla="*/ 0 w 480"/>
                    <a:gd name="T11" fmla="*/ 0 h 158"/>
                    <a:gd name="T12" fmla="*/ 0 w 480"/>
                    <a:gd name="T13" fmla="*/ 0 h 158"/>
                    <a:gd name="T14" fmla="*/ 0 w 480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20" name="Freeform 280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21" name="Freeform 281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22" name="Freeform 282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0 w 478"/>
                    <a:gd name="T1" fmla="*/ 0 h 148"/>
                    <a:gd name="T2" fmla="*/ 0 w 478"/>
                    <a:gd name="T3" fmla="*/ 0 h 148"/>
                    <a:gd name="T4" fmla="*/ 0 w 478"/>
                    <a:gd name="T5" fmla="*/ 0 h 148"/>
                    <a:gd name="T6" fmla="*/ 0 w 478"/>
                    <a:gd name="T7" fmla="*/ 0 h 148"/>
                    <a:gd name="T8" fmla="*/ 0 w 478"/>
                    <a:gd name="T9" fmla="*/ 0 h 148"/>
                    <a:gd name="T10" fmla="*/ 0 w 478"/>
                    <a:gd name="T11" fmla="*/ 0 h 148"/>
                    <a:gd name="T12" fmla="*/ 0 w 478"/>
                    <a:gd name="T13" fmla="*/ 0 h 148"/>
                    <a:gd name="T14" fmla="*/ 0 w 478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23" name="Freeform 283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0 w 478"/>
                    <a:gd name="T1" fmla="*/ 0 h 148"/>
                    <a:gd name="T2" fmla="*/ 0 w 478"/>
                    <a:gd name="T3" fmla="*/ 0 h 148"/>
                    <a:gd name="T4" fmla="*/ 0 w 478"/>
                    <a:gd name="T5" fmla="*/ 0 h 148"/>
                    <a:gd name="T6" fmla="*/ 0 w 478"/>
                    <a:gd name="T7" fmla="*/ 0 h 148"/>
                    <a:gd name="T8" fmla="*/ 0 w 478"/>
                    <a:gd name="T9" fmla="*/ 0 h 148"/>
                    <a:gd name="T10" fmla="*/ 0 w 478"/>
                    <a:gd name="T11" fmla="*/ 0 h 148"/>
                    <a:gd name="T12" fmla="*/ 0 w 478"/>
                    <a:gd name="T13" fmla="*/ 0 h 148"/>
                    <a:gd name="T14" fmla="*/ 0 w 478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907" name="Group 284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74908" name="Freeform 285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09" name="Freeform 286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10" name="Freeform 287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0 w 480"/>
                    <a:gd name="T1" fmla="*/ 0 h 156"/>
                    <a:gd name="T2" fmla="*/ 0 w 480"/>
                    <a:gd name="T3" fmla="*/ 0 h 156"/>
                    <a:gd name="T4" fmla="*/ 0 w 480"/>
                    <a:gd name="T5" fmla="*/ 0 h 156"/>
                    <a:gd name="T6" fmla="*/ 0 w 480"/>
                    <a:gd name="T7" fmla="*/ 0 h 156"/>
                    <a:gd name="T8" fmla="*/ 0 w 480"/>
                    <a:gd name="T9" fmla="*/ 0 h 156"/>
                    <a:gd name="T10" fmla="*/ 0 w 480"/>
                    <a:gd name="T11" fmla="*/ 0 h 156"/>
                    <a:gd name="T12" fmla="*/ 0 w 480"/>
                    <a:gd name="T13" fmla="*/ 0 h 156"/>
                    <a:gd name="T14" fmla="*/ 0 w 48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11" name="Freeform 288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0 w 480"/>
                    <a:gd name="T1" fmla="*/ 0 h 156"/>
                    <a:gd name="T2" fmla="*/ 0 w 480"/>
                    <a:gd name="T3" fmla="*/ 0 h 156"/>
                    <a:gd name="T4" fmla="*/ 0 w 480"/>
                    <a:gd name="T5" fmla="*/ 0 h 156"/>
                    <a:gd name="T6" fmla="*/ 0 w 480"/>
                    <a:gd name="T7" fmla="*/ 0 h 156"/>
                    <a:gd name="T8" fmla="*/ 0 w 480"/>
                    <a:gd name="T9" fmla="*/ 0 h 156"/>
                    <a:gd name="T10" fmla="*/ 0 w 480"/>
                    <a:gd name="T11" fmla="*/ 0 h 156"/>
                    <a:gd name="T12" fmla="*/ 0 w 480"/>
                    <a:gd name="T13" fmla="*/ 0 h 156"/>
                    <a:gd name="T14" fmla="*/ 0 w 48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12" name="Freeform 289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13" name="Freeform 290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14" name="Freeform 291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0 w 478"/>
                    <a:gd name="T1" fmla="*/ 0 h 149"/>
                    <a:gd name="T2" fmla="*/ 0 w 478"/>
                    <a:gd name="T3" fmla="*/ 0 h 149"/>
                    <a:gd name="T4" fmla="*/ 0 w 478"/>
                    <a:gd name="T5" fmla="*/ 0 h 149"/>
                    <a:gd name="T6" fmla="*/ 0 w 478"/>
                    <a:gd name="T7" fmla="*/ 0 h 149"/>
                    <a:gd name="T8" fmla="*/ 0 w 478"/>
                    <a:gd name="T9" fmla="*/ 0 h 149"/>
                    <a:gd name="T10" fmla="*/ 0 w 478"/>
                    <a:gd name="T11" fmla="*/ 0 h 149"/>
                    <a:gd name="T12" fmla="*/ 0 w 478"/>
                    <a:gd name="T13" fmla="*/ 0 h 149"/>
                    <a:gd name="T14" fmla="*/ 0 w 478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15" name="Freeform 292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0 w 478"/>
                    <a:gd name="T1" fmla="*/ 0 h 149"/>
                    <a:gd name="T2" fmla="*/ 0 w 478"/>
                    <a:gd name="T3" fmla="*/ 0 h 149"/>
                    <a:gd name="T4" fmla="*/ 0 w 478"/>
                    <a:gd name="T5" fmla="*/ 0 h 149"/>
                    <a:gd name="T6" fmla="*/ 0 w 478"/>
                    <a:gd name="T7" fmla="*/ 0 h 149"/>
                    <a:gd name="T8" fmla="*/ 0 w 478"/>
                    <a:gd name="T9" fmla="*/ 0 h 149"/>
                    <a:gd name="T10" fmla="*/ 0 w 478"/>
                    <a:gd name="T11" fmla="*/ 0 h 149"/>
                    <a:gd name="T12" fmla="*/ 0 w 478"/>
                    <a:gd name="T13" fmla="*/ 0 h 149"/>
                    <a:gd name="T14" fmla="*/ 0 w 478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4904" name="Line 293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05" name="Line 294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72" name="Group 295"/>
          <p:cNvGrpSpPr>
            <a:grpSpLocks/>
          </p:cNvGrpSpPr>
          <p:nvPr/>
        </p:nvGrpSpPr>
        <p:grpSpPr bwMode="auto">
          <a:xfrm>
            <a:off x="2165350" y="3713163"/>
            <a:ext cx="473075" cy="365125"/>
            <a:chOff x="3120" y="2880"/>
            <a:chExt cx="144" cy="96"/>
          </a:xfrm>
        </p:grpSpPr>
        <p:sp>
          <p:nvSpPr>
            <p:cNvPr id="74874" name="Oval 296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75" name="Rectangle 297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76" name="Rectangle 298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77" name="Oval 299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878" name="Group 300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74881" name="Group 301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74891" name="Freeform 302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92" name="Freeform 303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93" name="Freeform 304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0 w 480"/>
                    <a:gd name="T1" fmla="*/ 0 h 158"/>
                    <a:gd name="T2" fmla="*/ 0 w 480"/>
                    <a:gd name="T3" fmla="*/ 0 h 158"/>
                    <a:gd name="T4" fmla="*/ 0 w 480"/>
                    <a:gd name="T5" fmla="*/ 0 h 158"/>
                    <a:gd name="T6" fmla="*/ 0 w 480"/>
                    <a:gd name="T7" fmla="*/ 0 h 158"/>
                    <a:gd name="T8" fmla="*/ 0 w 480"/>
                    <a:gd name="T9" fmla="*/ 0 h 158"/>
                    <a:gd name="T10" fmla="*/ 0 w 480"/>
                    <a:gd name="T11" fmla="*/ 0 h 158"/>
                    <a:gd name="T12" fmla="*/ 0 w 480"/>
                    <a:gd name="T13" fmla="*/ 0 h 158"/>
                    <a:gd name="T14" fmla="*/ 0 w 480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94" name="Freeform 305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0 w 480"/>
                    <a:gd name="T1" fmla="*/ 0 h 158"/>
                    <a:gd name="T2" fmla="*/ 0 w 480"/>
                    <a:gd name="T3" fmla="*/ 0 h 158"/>
                    <a:gd name="T4" fmla="*/ 0 w 480"/>
                    <a:gd name="T5" fmla="*/ 0 h 158"/>
                    <a:gd name="T6" fmla="*/ 0 w 480"/>
                    <a:gd name="T7" fmla="*/ 0 h 158"/>
                    <a:gd name="T8" fmla="*/ 0 w 480"/>
                    <a:gd name="T9" fmla="*/ 0 h 158"/>
                    <a:gd name="T10" fmla="*/ 0 w 480"/>
                    <a:gd name="T11" fmla="*/ 0 h 158"/>
                    <a:gd name="T12" fmla="*/ 0 w 480"/>
                    <a:gd name="T13" fmla="*/ 0 h 158"/>
                    <a:gd name="T14" fmla="*/ 0 w 480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95" name="Freeform 306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96" name="Freeform 307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97" name="Freeform 308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0 w 478"/>
                    <a:gd name="T1" fmla="*/ 0 h 148"/>
                    <a:gd name="T2" fmla="*/ 0 w 478"/>
                    <a:gd name="T3" fmla="*/ 0 h 148"/>
                    <a:gd name="T4" fmla="*/ 0 w 478"/>
                    <a:gd name="T5" fmla="*/ 0 h 148"/>
                    <a:gd name="T6" fmla="*/ 0 w 478"/>
                    <a:gd name="T7" fmla="*/ 0 h 148"/>
                    <a:gd name="T8" fmla="*/ 0 w 478"/>
                    <a:gd name="T9" fmla="*/ 0 h 148"/>
                    <a:gd name="T10" fmla="*/ 0 w 478"/>
                    <a:gd name="T11" fmla="*/ 0 h 148"/>
                    <a:gd name="T12" fmla="*/ 0 w 478"/>
                    <a:gd name="T13" fmla="*/ 0 h 148"/>
                    <a:gd name="T14" fmla="*/ 0 w 478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98" name="Freeform 309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0 w 478"/>
                    <a:gd name="T1" fmla="*/ 0 h 148"/>
                    <a:gd name="T2" fmla="*/ 0 w 478"/>
                    <a:gd name="T3" fmla="*/ 0 h 148"/>
                    <a:gd name="T4" fmla="*/ 0 w 478"/>
                    <a:gd name="T5" fmla="*/ 0 h 148"/>
                    <a:gd name="T6" fmla="*/ 0 w 478"/>
                    <a:gd name="T7" fmla="*/ 0 h 148"/>
                    <a:gd name="T8" fmla="*/ 0 w 478"/>
                    <a:gd name="T9" fmla="*/ 0 h 148"/>
                    <a:gd name="T10" fmla="*/ 0 w 478"/>
                    <a:gd name="T11" fmla="*/ 0 h 148"/>
                    <a:gd name="T12" fmla="*/ 0 w 478"/>
                    <a:gd name="T13" fmla="*/ 0 h 148"/>
                    <a:gd name="T14" fmla="*/ 0 w 478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882" name="Group 310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74883" name="Freeform 311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84" name="Freeform 312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85" name="Freeform 313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0 w 480"/>
                    <a:gd name="T1" fmla="*/ 0 h 156"/>
                    <a:gd name="T2" fmla="*/ 0 w 480"/>
                    <a:gd name="T3" fmla="*/ 0 h 156"/>
                    <a:gd name="T4" fmla="*/ 0 w 480"/>
                    <a:gd name="T5" fmla="*/ 0 h 156"/>
                    <a:gd name="T6" fmla="*/ 0 w 480"/>
                    <a:gd name="T7" fmla="*/ 0 h 156"/>
                    <a:gd name="T8" fmla="*/ 0 w 480"/>
                    <a:gd name="T9" fmla="*/ 0 h 156"/>
                    <a:gd name="T10" fmla="*/ 0 w 480"/>
                    <a:gd name="T11" fmla="*/ 0 h 156"/>
                    <a:gd name="T12" fmla="*/ 0 w 480"/>
                    <a:gd name="T13" fmla="*/ 0 h 156"/>
                    <a:gd name="T14" fmla="*/ 0 w 48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86" name="Freeform 314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0 w 480"/>
                    <a:gd name="T1" fmla="*/ 0 h 156"/>
                    <a:gd name="T2" fmla="*/ 0 w 480"/>
                    <a:gd name="T3" fmla="*/ 0 h 156"/>
                    <a:gd name="T4" fmla="*/ 0 w 480"/>
                    <a:gd name="T5" fmla="*/ 0 h 156"/>
                    <a:gd name="T6" fmla="*/ 0 w 480"/>
                    <a:gd name="T7" fmla="*/ 0 h 156"/>
                    <a:gd name="T8" fmla="*/ 0 w 480"/>
                    <a:gd name="T9" fmla="*/ 0 h 156"/>
                    <a:gd name="T10" fmla="*/ 0 w 480"/>
                    <a:gd name="T11" fmla="*/ 0 h 156"/>
                    <a:gd name="T12" fmla="*/ 0 w 480"/>
                    <a:gd name="T13" fmla="*/ 0 h 156"/>
                    <a:gd name="T14" fmla="*/ 0 w 48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87" name="Freeform 315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88" name="Freeform 316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89" name="Freeform 317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0 w 478"/>
                    <a:gd name="T1" fmla="*/ 0 h 149"/>
                    <a:gd name="T2" fmla="*/ 0 w 478"/>
                    <a:gd name="T3" fmla="*/ 0 h 149"/>
                    <a:gd name="T4" fmla="*/ 0 w 478"/>
                    <a:gd name="T5" fmla="*/ 0 h 149"/>
                    <a:gd name="T6" fmla="*/ 0 w 478"/>
                    <a:gd name="T7" fmla="*/ 0 h 149"/>
                    <a:gd name="T8" fmla="*/ 0 w 478"/>
                    <a:gd name="T9" fmla="*/ 0 h 149"/>
                    <a:gd name="T10" fmla="*/ 0 w 478"/>
                    <a:gd name="T11" fmla="*/ 0 h 149"/>
                    <a:gd name="T12" fmla="*/ 0 w 478"/>
                    <a:gd name="T13" fmla="*/ 0 h 149"/>
                    <a:gd name="T14" fmla="*/ 0 w 478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90" name="Freeform 318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0 w 478"/>
                    <a:gd name="T1" fmla="*/ 0 h 149"/>
                    <a:gd name="T2" fmla="*/ 0 w 478"/>
                    <a:gd name="T3" fmla="*/ 0 h 149"/>
                    <a:gd name="T4" fmla="*/ 0 w 478"/>
                    <a:gd name="T5" fmla="*/ 0 h 149"/>
                    <a:gd name="T6" fmla="*/ 0 w 478"/>
                    <a:gd name="T7" fmla="*/ 0 h 149"/>
                    <a:gd name="T8" fmla="*/ 0 w 478"/>
                    <a:gd name="T9" fmla="*/ 0 h 149"/>
                    <a:gd name="T10" fmla="*/ 0 w 478"/>
                    <a:gd name="T11" fmla="*/ 0 h 149"/>
                    <a:gd name="T12" fmla="*/ 0 w 478"/>
                    <a:gd name="T13" fmla="*/ 0 h 149"/>
                    <a:gd name="T14" fmla="*/ 0 w 478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4879" name="Line 319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80" name="Line 320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73" name="Line 321"/>
          <p:cNvSpPr>
            <a:spLocks noChangeShapeType="1"/>
          </p:cNvSpPr>
          <p:nvPr/>
        </p:nvSpPr>
        <p:spPr bwMode="auto">
          <a:xfrm flipV="1">
            <a:off x="2606675" y="3327400"/>
            <a:ext cx="623888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4" name="Line 322"/>
          <p:cNvSpPr>
            <a:spLocks noChangeShapeType="1"/>
          </p:cNvSpPr>
          <p:nvPr/>
        </p:nvSpPr>
        <p:spPr bwMode="auto">
          <a:xfrm flipV="1">
            <a:off x="3581400" y="3098800"/>
            <a:ext cx="625475" cy="122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5" name="Line 323"/>
          <p:cNvSpPr>
            <a:spLocks noChangeShapeType="1"/>
          </p:cNvSpPr>
          <p:nvPr/>
        </p:nvSpPr>
        <p:spPr bwMode="auto">
          <a:xfrm flipV="1">
            <a:off x="4541838" y="2976563"/>
            <a:ext cx="639762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6" name="Line 324"/>
          <p:cNvSpPr>
            <a:spLocks noChangeShapeType="1"/>
          </p:cNvSpPr>
          <p:nvPr/>
        </p:nvSpPr>
        <p:spPr bwMode="auto">
          <a:xfrm>
            <a:off x="5578475" y="3022600"/>
            <a:ext cx="533400" cy="1825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7" name="Line 325"/>
          <p:cNvSpPr>
            <a:spLocks noChangeShapeType="1"/>
          </p:cNvSpPr>
          <p:nvPr/>
        </p:nvSpPr>
        <p:spPr bwMode="auto">
          <a:xfrm>
            <a:off x="6492875" y="3327400"/>
            <a:ext cx="762000" cy="396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778" name="Group 326"/>
          <p:cNvGrpSpPr>
            <a:grpSpLocks/>
          </p:cNvGrpSpPr>
          <p:nvPr/>
        </p:nvGrpSpPr>
        <p:grpSpPr bwMode="auto">
          <a:xfrm>
            <a:off x="8185150" y="4306888"/>
            <a:ext cx="473075" cy="365125"/>
            <a:chOff x="3120" y="2880"/>
            <a:chExt cx="144" cy="96"/>
          </a:xfrm>
        </p:grpSpPr>
        <p:sp>
          <p:nvSpPr>
            <p:cNvPr id="74849" name="Oval 327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50" name="Rectangle 328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51" name="Rectangle 329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52" name="Oval 330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853" name="Group 331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74856" name="Group 332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74866" name="Freeform 333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67" name="Freeform 334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68" name="Freeform 335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0 w 480"/>
                    <a:gd name="T1" fmla="*/ 0 h 158"/>
                    <a:gd name="T2" fmla="*/ 0 w 480"/>
                    <a:gd name="T3" fmla="*/ 0 h 158"/>
                    <a:gd name="T4" fmla="*/ 0 w 480"/>
                    <a:gd name="T5" fmla="*/ 0 h 158"/>
                    <a:gd name="T6" fmla="*/ 0 w 480"/>
                    <a:gd name="T7" fmla="*/ 0 h 158"/>
                    <a:gd name="T8" fmla="*/ 0 w 480"/>
                    <a:gd name="T9" fmla="*/ 0 h 158"/>
                    <a:gd name="T10" fmla="*/ 0 w 480"/>
                    <a:gd name="T11" fmla="*/ 0 h 158"/>
                    <a:gd name="T12" fmla="*/ 0 w 480"/>
                    <a:gd name="T13" fmla="*/ 0 h 158"/>
                    <a:gd name="T14" fmla="*/ 0 w 480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69" name="Freeform 336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0 w 480"/>
                    <a:gd name="T1" fmla="*/ 0 h 158"/>
                    <a:gd name="T2" fmla="*/ 0 w 480"/>
                    <a:gd name="T3" fmla="*/ 0 h 158"/>
                    <a:gd name="T4" fmla="*/ 0 w 480"/>
                    <a:gd name="T5" fmla="*/ 0 h 158"/>
                    <a:gd name="T6" fmla="*/ 0 w 480"/>
                    <a:gd name="T7" fmla="*/ 0 h 158"/>
                    <a:gd name="T8" fmla="*/ 0 w 480"/>
                    <a:gd name="T9" fmla="*/ 0 h 158"/>
                    <a:gd name="T10" fmla="*/ 0 w 480"/>
                    <a:gd name="T11" fmla="*/ 0 h 158"/>
                    <a:gd name="T12" fmla="*/ 0 w 480"/>
                    <a:gd name="T13" fmla="*/ 0 h 158"/>
                    <a:gd name="T14" fmla="*/ 0 w 480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70" name="Freeform 337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71" name="Freeform 338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72" name="Freeform 339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0 w 478"/>
                    <a:gd name="T1" fmla="*/ 0 h 148"/>
                    <a:gd name="T2" fmla="*/ 0 w 478"/>
                    <a:gd name="T3" fmla="*/ 0 h 148"/>
                    <a:gd name="T4" fmla="*/ 0 w 478"/>
                    <a:gd name="T5" fmla="*/ 0 h 148"/>
                    <a:gd name="T6" fmla="*/ 0 w 478"/>
                    <a:gd name="T7" fmla="*/ 0 h 148"/>
                    <a:gd name="T8" fmla="*/ 0 w 478"/>
                    <a:gd name="T9" fmla="*/ 0 h 148"/>
                    <a:gd name="T10" fmla="*/ 0 w 478"/>
                    <a:gd name="T11" fmla="*/ 0 h 148"/>
                    <a:gd name="T12" fmla="*/ 0 w 478"/>
                    <a:gd name="T13" fmla="*/ 0 h 148"/>
                    <a:gd name="T14" fmla="*/ 0 w 478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73" name="Freeform 340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0 w 478"/>
                    <a:gd name="T1" fmla="*/ 0 h 148"/>
                    <a:gd name="T2" fmla="*/ 0 w 478"/>
                    <a:gd name="T3" fmla="*/ 0 h 148"/>
                    <a:gd name="T4" fmla="*/ 0 w 478"/>
                    <a:gd name="T5" fmla="*/ 0 h 148"/>
                    <a:gd name="T6" fmla="*/ 0 w 478"/>
                    <a:gd name="T7" fmla="*/ 0 h 148"/>
                    <a:gd name="T8" fmla="*/ 0 w 478"/>
                    <a:gd name="T9" fmla="*/ 0 h 148"/>
                    <a:gd name="T10" fmla="*/ 0 w 478"/>
                    <a:gd name="T11" fmla="*/ 0 h 148"/>
                    <a:gd name="T12" fmla="*/ 0 w 478"/>
                    <a:gd name="T13" fmla="*/ 0 h 148"/>
                    <a:gd name="T14" fmla="*/ 0 w 478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857" name="Group 341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74858" name="Freeform 342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59" name="Freeform 343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60" name="Freeform 344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0 w 480"/>
                    <a:gd name="T1" fmla="*/ 0 h 156"/>
                    <a:gd name="T2" fmla="*/ 0 w 480"/>
                    <a:gd name="T3" fmla="*/ 0 h 156"/>
                    <a:gd name="T4" fmla="*/ 0 w 480"/>
                    <a:gd name="T5" fmla="*/ 0 h 156"/>
                    <a:gd name="T6" fmla="*/ 0 w 480"/>
                    <a:gd name="T7" fmla="*/ 0 h 156"/>
                    <a:gd name="T8" fmla="*/ 0 w 480"/>
                    <a:gd name="T9" fmla="*/ 0 h 156"/>
                    <a:gd name="T10" fmla="*/ 0 w 480"/>
                    <a:gd name="T11" fmla="*/ 0 h 156"/>
                    <a:gd name="T12" fmla="*/ 0 w 480"/>
                    <a:gd name="T13" fmla="*/ 0 h 156"/>
                    <a:gd name="T14" fmla="*/ 0 w 48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61" name="Freeform 345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0 w 480"/>
                    <a:gd name="T1" fmla="*/ 0 h 156"/>
                    <a:gd name="T2" fmla="*/ 0 w 480"/>
                    <a:gd name="T3" fmla="*/ 0 h 156"/>
                    <a:gd name="T4" fmla="*/ 0 w 480"/>
                    <a:gd name="T5" fmla="*/ 0 h 156"/>
                    <a:gd name="T6" fmla="*/ 0 w 480"/>
                    <a:gd name="T7" fmla="*/ 0 h 156"/>
                    <a:gd name="T8" fmla="*/ 0 w 480"/>
                    <a:gd name="T9" fmla="*/ 0 h 156"/>
                    <a:gd name="T10" fmla="*/ 0 w 480"/>
                    <a:gd name="T11" fmla="*/ 0 h 156"/>
                    <a:gd name="T12" fmla="*/ 0 w 480"/>
                    <a:gd name="T13" fmla="*/ 0 h 156"/>
                    <a:gd name="T14" fmla="*/ 0 w 48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62" name="Freeform 346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63" name="Freeform 347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64" name="Freeform 348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0 w 478"/>
                    <a:gd name="T1" fmla="*/ 0 h 149"/>
                    <a:gd name="T2" fmla="*/ 0 w 478"/>
                    <a:gd name="T3" fmla="*/ 0 h 149"/>
                    <a:gd name="T4" fmla="*/ 0 w 478"/>
                    <a:gd name="T5" fmla="*/ 0 h 149"/>
                    <a:gd name="T6" fmla="*/ 0 w 478"/>
                    <a:gd name="T7" fmla="*/ 0 h 149"/>
                    <a:gd name="T8" fmla="*/ 0 w 478"/>
                    <a:gd name="T9" fmla="*/ 0 h 149"/>
                    <a:gd name="T10" fmla="*/ 0 w 478"/>
                    <a:gd name="T11" fmla="*/ 0 h 149"/>
                    <a:gd name="T12" fmla="*/ 0 w 478"/>
                    <a:gd name="T13" fmla="*/ 0 h 149"/>
                    <a:gd name="T14" fmla="*/ 0 w 478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65" name="Freeform 349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0 w 478"/>
                    <a:gd name="T1" fmla="*/ 0 h 149"/>
                    <a:gd name="T2" fmla="*/ 0 w 478"/>
                    <a:gd name="T3" fmla="*/ 0 h 149"/>
                    <a:gd name="T4" fmla="*/ 0 w 478"/>
                    <a:gd name="T5" fmla="*/ 0 h 149"/>
                    <a:gd name="T6" fmla="*/ 0 w 478"/>
                    <a:gd name="T7" fmla="*/ 0 h 149"/>
                    <a:gd name="T8" fmla="*/ 0 w 478"/>
                    <a:gd name="T9" fmla="*/ 0 h 149"/>
                    <a:gd name="T10" fmla="*/ 0 w 478"/>
                    <a:gd name="T11" fmla="*/ 0 h 149"/>
                    <a:gd name="T12" fmla="*/ 0 w 478"/>
                    <a:gd name="T13" fmla="*/ 0 h 149"/>
                    <a:gd name="T14" fmla="*/ 0 w 478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4854" name="Line 350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55" name="Line 351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79" name="Line 352"/>
          <p:cNvSpPr>
            <a:spLocks noChangeShapeType="1"/>
          </p:cNvSpPr>
          <p:nvPr/>
        </p:nvSpPr>
        <p:spPr bwMode="auto">
          <a:xfrm>
            <a:off x="7605713" y="3906838"/>
            <a:ext cx="623887" cy="4873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80" name="Line 353"/>
          <p:cNvSpPr>
            <a:spLocks noChangeShapeType="1"/>
          </p:cNvSpPr>
          <p:nvPr/>
        </p:nvSpPr>
        <p:spPr bwMode="auto">
          <a:xfrm>
            <a:off x="2195513" y="4913313"/>
            <a:ext cx="57785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81" name="Line 354"/>
          <p:cNvSpPr>
            <a:spLocks noChangeShapeType="1"/>
          </p:cNvSpPr>
          <p:nvPr/>
        </p:nvSpPr>
        <p:spPr bwMode="auto">
          <a:xfrm>
            <a:off x="3186113" y="5324475"/>
            <a:ext cx="974725" cy="3190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82" name="Line 355"/>
          <p:cNvSpPr>
            <a:spLocks noChangeShapeType="1"/>
          </p:cNvSpPr>
          <p:nvPr/>
        </p:nvSpPr>
        <p:spPr bwMode="auto">
          <a:xfrm>
            <a:off x="4587875" y="5659438"/>
            <a:ext cx="457200" cy="460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83" name="Line 356"/>
          <p:cNvSpPr>
            <a:spLocks noChangeShapeType="1"/>
          </p:cNvSpPr>
          <p:nvPr/>
        </p:nvSpPr>
        <p:spPr bwMode="auto">
          <a:xfrm flipV="1">
            <a:off x="5426075" y="5461000"/>
            <a:ext cx="1004888" cy="2905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84" name="Line 357"/>
          <p:cNvSpPr>
            <a:spLocks noChangeShapeType="1"/>
          </p:cNvSpPr>
          <p:nvPr/>
        </p:nvSpPr>
        <p:spPr bwMode="auto">
          <a:xfrm flipV="1">
            <a:off x="6811963" y="4851400"/>
            <a:ext cx="366712" cy="4111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85" name="Line 358"/>
          <p:cNvSpPr>
            <a:spLocks noChangeShapeType="1"/>
          </p:cNvSpPr>
          <p:nvPr/>
        </p:nvSpPr>
        <p:spPr bwMode="auto">
          <a:xfrm flipV="1">
            <a:off x="7497763" y="4470400"/>
            <a:ext cx="717550" cy="2444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786" name="Group 359"/>
          <p:cNvGrpSpPr>
            <a:grpSpLocks/>
          </p:cNvGrpSpPr>
          <p:nvPr/>
        </p:nvGrpSpPr>
        <p:grpSpPr bwMode="auto">
          <a:xfrm>
            <a:off x="382588" y="4535488"/>
            <a:ext cx="473075" cy="365125"/>
            <a:chOff x="3120" y="2880"/>
            <a:chExt cx="144" cy="96"/>
          </a:xfrm>
        </p:grpSpPr>
        <p:sp>
          <p:nvSpPr>
            <p:cNvPr id="74824" name="Oval 360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25" name="Rectangle 361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26" name="Rectangle 362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27" name="Oval 363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828" name="Group 364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74831" name="Group 365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74841" name="Freeform 366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42" name="Freeform 367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43" name="Freeform 368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0 w 480"/>
                    <a:gd name="T1" fmla="*/ 0 h 158"/>
                    <a:gd name="T2" fmla="*/ 0 w 480"/>
                    <a:gd name="T3" fmla="*/ 0 h 158"/>
                    <a:gd name="T4" fmla="*/ 0 w 480"/>
                    <a:gd name="T5" fmla="*/ 0 h 158"/>
                    <a:gd name="T6" fmla="*/ 0 w 480"/>
                    <a:gd name="T7" fmla="*/ 0 h 158"/>
                    <a:gd name="T8" fmla="*/ 0 w 480"/>
                    <a:gd name="T9" fmla="*/ 0 h 158"/>
                    <a:gd name="T10" fmla="*/ 0 w 480"/>
                    <a:gd name="T11" fmla="*/ 0 h 158"/>
                    <a:gd name="T12" fmla="*/ 0 w 480"/>
                    <a:gd name="T13" fmla="*/ 0 h 158"/>
                    <a:gd name="T14" fmla="*/ 0 w 480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44" name="Freeform 369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0 w 480"/>
                    <a:gd name="T1" fmla="*/ 0 h 158"/>
                    <a:gd name="T2" fmla="*/ 0 w 480"/>
                    <a:gd name="T3" fmla="*/ 0 h 158"/>
                    <a:gd name="T4" fmla="*/ 0 w 480"/>
                    <a:gd name="T5" fmla="*/ 0 h 158"/>
                    <a:gd name="T6" fmla="*/ 0 w 480"/>
                    <a:gd name="T7" fmla="*/ 0 h 158"/>
                    <a:gd name="T8" fmla="*/ 0 w 480"/>
                    <a:gd name="T9" fmla="*/ 0 h 158"/>
                    <a:gd name="T10" fmla="*/ 0 w 480"/>
                    <a:gd name="T11" fmla="*/ 0 h 158"/>
                    <a:gd name="T12" fmla="*/ 0 w 480"/>
                    <a:gd name="T13" fmla="*/ 0 h 158"/>
                    <a:gd name="T14" fmla="*/ 0 w 480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45" name="Freeform 370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46" name="Freeform 371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47" name="Freeform 372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0 w 478"/>
                    <a:gd name="T1" fmla="*/ 0 h 148"/>
                    <a:gd name="T2" fmla="*/ 0 w 478"/>
                    <a:gd name="T3" fmla="*/ 0 h 148"/>
                    <a:gd name="T4" fmla="*/ 0 w 478"/>
                    <a:gd name="T5" fmla="*/ 0 h 148"/>
                    <a:gd name="T6" fmla="*/ 0 w 478"/>
                    <a:gd name="T7" fmla="*/ 0 h 148"/>
                    <a:gd name="T8" fmla="*/ 0 w 478"/>
                    <a:gd name="T9" fmla="*/ 0 h 148"/>
                    <a:gd name="T10" fmla="*/ 0 w 478"/>
                    <a:gd name="T11" fmla="*/ 0 h 148"/>
                    <a:gd name="T12" fmla="*/ 0 w 478"/>
                    <a:gd name="T13" fmla="*/ 0 h 148"/>
                    <a:gd name="T14" fmla="*/ 0 w 478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48" name="Freeform 373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0 w 478"/>
                    <a:gd name="T1" fmla="*/ 0 h 148"/>
                    <a:gd name="T2" fmla="*/ 0 w 478"/>
                    <a:gd name="T3" fmla="*/ 0 h 148"/>
                    <a:gd name="T4" fmla="*/ 0 w 478"/>
                    <a:gd name="T5" fmla="*/ 0 h 148"/>
                    <a:gd name="T6" fmla="*/ 0 w 478"/>
                    <a:gd name="T7" fmla="*/ 0 h 148"/>
                    <a:gd name="T8" fmla="*/ 0 w 478"/>
                    <a:gd name="T9" fmla="*/ 0 h 148"/>
                    <a:gd name="T10" fmla="*/ 0 w 478"/>
                    <a:gd name="T11" fmla="*/ 0 h 148"/>
                    <a:gd name="T12" fmla="*/ 0 w 478"/>
                    <a:gd name="T13" fmla="*/ 0 h 148"/>
                    <a:gd name="T14" fmla="*/ 0 w 478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832" name="Group 374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74833" name="Freeform 375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34" name="Freeform 376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35" name="Freeform 377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0 w 480"/>
                    <a:gd name="T1" fmla="*/ 0 h 156"/>
                    <a:gd name="T2" fmla="*/ 0 w 480"/>
                    <a:gd name="T3" fmla="*/ 0 h 156"/>
                    <a:gd name="T4" fmla="*/ 0 w 480"/>
                    <a:gd name="T5" fmla="*/ 0 h 156"/>
                    <a:gd name="T6" fmla="*/ 0 w 480"/>
                    <a:gd name="T7" fmla="*/ 0 h 156"/>
                    <a:gd name="T8" fmla="*/ 0 w 480"/>
                    <a:gd name="T9" fmla="*/ 0 h 156"/>
                    <a:gd name="T10" fmla="*/ 0 w 480"/>
                    <a:gd name="T11" fmla="*/ 0 h 156"/>
                    <a:gd name="T12" fmla="*/ 0 w 480"/>
                    <a:gd name="T13" fmla="*/ 0 h 156"/>
                    <a:gd name="T14" fmla="*/ 0 w 48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36" name="Freeform 378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0 w 480"/>
                    <a:gd name="T1" fmla="*/ 0 h 156"/>
                    <a:gd name="T2" fmla="*/ 0 w 480"/>
                    <a:gd name="T3" fmla="*/ 0 h 156"/>
                    <a:gd name="T4" fmla="*/ 0 w 480"/>
                    <a:gd name="T5" fmla="*/ 0 h 156"/>
                    <a:gd name="T6" fmla="*/ 0 w 480"/>
                    <a:gd name="T7" fmla="*/ 0 h 156"/>
                    <a:gd name="T8" fmla="*/ 0 w 480"/>
                    <a:gd name="T9" fmla="*/ 0 h 156"/>
                    <a:gd name="T10" fmla="*/ 0 w 480"/>
                    <a:gd name="T11" fmla="*/ 0 h 156"/>
                    <a:gd name="T12" fmla="*/ 0 w 480"/>
                    <a:gd name="T13" fmla="*/ 0 h 156"/>
                    <a:gd name="T14" fmla="*/ 0 w 48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37" name="Freeform 379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38" name="Freeform 380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39" name="Freeform 381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0 w 478"/>
                    <a:gd name="T1" fmla="*/ 0 h 149"/>
                    <a:gd name="T2" fmla="*/ 0 w 478"/>
                    <a:gd name="T3" fmla="*/ 0 h 149"/>
                    <a:gd name="T4" fmla="*/ 0 w 478"/>
                    <a:gd name="T5" fmla="*/ 0 h 149"/>
                    <a:gd name="T6" fmla="*/ 0 w 478"/>
                    <a:gd name="T7" fmla="*/ 0 h 149"/>
                    <a:gd name="T8" fmla="*/ 0 w 478"/>
                    <a:gd name="T9" fmla="*/ 0 h 149"/>
                    <a:gd name="T10" fmla="*/ 0 w 478"/>
                    <a:gd name="T11" fmla="*/ 0 h 149"/>
                    <a:gd name="T12" fmla="*/ 0 w 478"/>
                    <a:gd name="T13" fmla="*/ 0 h 149"/>
                    <a:gd name="T14" fmla="*/ 0 w 478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40" name="Freeform 382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0 w 478"/>
                    <a:gd name="T1" fmla="*/ 0 h 149"/>
                    <a:gd name="T2" fmla="*/ 0 w 478"/>
                    <a:gd name="T3" fmla="*/ 0 h 149"/>
                    <a:gd name="T4" fmla="*/ 0 w 478"/>
                    <a:gd name="T5" fmla="*/ 0 h 149"/>
                    <a:gd name="T6" fmla="*/ 0 w 478"/>
                    <a:gd name="T7" fmla="*/ 0 h 149"/>
                    <a:gd name="T8" fmla="*/ 0 w 478"/>
                    <a:gd name="T9" fmla="*/ 0 h 149"/>
                    <a:gd name="T10" fmla="*/ 0 w 478"/>
                    <a:gd name="T11" fmla="*/ 0 h 149"/>
                    <a:gd name="T12" fmla="*/ 0 w 478"/>
                    <a:gd name="T13" fmla="*/ 0 h 149"/>
                    <a:gd name="T14" fmla="*/ 0 w 478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4829" name="Line 383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30" name="Line 384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87" name="Line 385"/>
          <p:cNvSpPr>
            <a:spLocks noChangeShapeType="1"/>
          </p:cNvSpPr>
          <p:nvPr/>
        </p:nvSpPr>
        <p:spPr bwMode="auto">
          <a:xfrm flipV="1">
            <a:off x="823913" y="4775200"/>
            <a:ext cx="103505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788" name="Group 386"/>
          <p:cNvGrpSpPr>
            <a:grpSpLocks/>
          </p:cNvGrpSpPr>
          <p:nvPr/>
        </p:nvGrpSpPr>
        <p:grpSpPr bwMode="auto">
          <a:xfrm>
            <a:off x="1250950" y="4003675"/>
            <a:ext cx="473075" cy="365125"/>
            <a:chOff x="3120" y="2880"/>
            <a:chExt cx="144" cy="96"/>
          </a:xfrm>
        </p:grpSpPr>
        <p:sp>
          <p:nvSpPr>
            <p:cNvPr id="74799" name="Oval 387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00" name="Rectangle 388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1" name="Rectangle 389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2" name="Oval 390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803" name="Group 391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74806" name="Group 392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74816" name="Freeform 393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17" name="Freeform 394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18" name="Freeform 395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0 w 480"/>
                    <a:gd name="T1" fmla="*/ 0 h 158"/>
                    <a:gd name="T2" fmla="*/ 0 w 480"/>
                    <a:gd name="T3" fmla="*/ 0 h 158"/>
                    <a:gd name="T4" fmla="*/ 0 w 480"/>
                    <a:gd name="T5" fmla="*/ 0 h 158"/>
                    <a:gd name="T6" fmla="*/ 0 w 480"/>
                    <a:gd name="T7" fmla="*/ 0 h 158"/>
                    <a:gd name="T8" fmla="*/ 0 w 480"/>
                    <a:gd name="T9" fmla="*/ 0 h 158"/>
                    <a:gd name="T10" fmla="*/ 0 w 480"/>
                    <a:gd name="T11" fmla="*/ 0 h 158"/>
                    <a:gd name="T12" fmla="*/ 0 w 480"/>
                    <a:gd name="T13" fmla="*/ 0 h 158"/>
                    <a:gd name="T14" fmla="*/ 0 w 480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19" name="Freeform 396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>
                    <a:gd name="T0" fmla="*/ 0 w 480"/>
                    <a:gd name="T1" fmla="*/ 0 h 158"/>
                    <a:gd name="T2" fmla="*/ 0 w 480"/>
                    <a:gd name="T3" fmla="*/ 0 h 158"/>
                    <a:gd name="T4" fmla="*/ 0 w 480"/>
                    <a:gd name="T5" fmla="*/ 0 h 158"/>
                    <a:gd name="T6" fmla="*/ 0 w 480"/>
                    <a:gd name="T7" fmla="*/ 0 h 158"/>
                    <a:gd name="T8" fmla="*/ 0 w 480"/>
                    <a:gd name="T9" fmla="*/ 0 h 158"/>
                    <a:gd name="T10" fmla="*/ 0 w 480"/>
                    <a:gd name="T11" fmla="*/ 0 h 158"/>
                    <a:gd name="T12" fmla="*/ 0 w 480"/>
                    <a:gd name="T13" fmla="*/ 0 h 158"/>
                    <a:gd name="T14" fmla="*/ 0 w 480"/>
                    <a:gd name="T15" fmla="*/ 0 h 1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8"/>
                    <a:gd name="T26" fmla="*/ 480 w 480"/>
                    <a:gd name="T27" fmla="*/ 158 h 1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20" name="Freeform 397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21" name="Freeform 398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22" name="Freeform 399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0 w 478"/>
                    <a:gd name="T1" fmla="*/ 0 h 148"/>
                    <a:gd name="T2" fmla="*/ 0 w 478"/>
                    <a:gd name="T3" fmla="*/ 0 h 148"/>
                    <a:gd name="T4" fmla="*/ 0 w 478"/>
                    <a:gd name="T5" fmla="*/ 0 h 148"/>
                    <a:gd name="T6" fmla="*/ 0 w 478"/>
                    <a:gd name="T7" fmla="*/ 0 h 148"/>
                    <a:gd name="T8" fmla="*/ 0 w 478"/>
                    <a:gd name="T9" fmla="*/ 0 h 148"/>
                    <a:gd name="T10" fmla="*/ 0 w 478"/>
                    <a:gd name="T11" fmla="*/ 0 h 148"/>
                    <a:gd name="T12" fmla="*/ 0 w 478"/>
                    <a:gd name="T13" fmla="*/ 0 h 148"/>
                    <a:gd name="T14" fmla="*/ 0 w 478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23" name="Freeform 400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>
                    <a:gd name="T0" fmla="*/ 0 w 478"/>
                    <a:gd name="T1" fmla="*/ 0 h 148"/>
                    <a:gd name="T2" fmla="*/ 0 w 478"/>
                    <a:gd name="T3" fmla="*/ 0 h 148"/>
                    <a:gd name="T4" fmla="*/ 0 w 478"/>
                    <a:gd name="T5" fmla="*/ 0 h 148"/>
                    <a:gd name="T6" fmla="*/ 0 w 478"/>
                    <a:gd name="T7" fmla="*/ 0 h 148"/>
                    <a:gd name="T8" fmla="*/ 0 w 478"/>
                    <a:gd name="T9" fmla="*/ 0 h 148"/>
                    <a:gd name="T10" fmla="*/ 0 w 478"/>
                    <a:gd name="T11" fmla="*/ 0 h 148"/>
                    <a:gd name="T12" fmla="*/ 0 w 478"/>
                    <a:gd name="T13" fmla="*/ 0 h 148"/>
                    <a:gd name="T14" fmla="*/ 0 w 478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8"/>
                    <a:gd name="T26" fmla="*/ 478 w 478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807" name="Group 401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74808" name="Freeform 402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09" name="Freeform 403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>
                    <a:gd name="T0" fmla="*/ 0 w 479"/>
                    <a:gd name="T1" fmla="*/ 0 h 149"/>
                    <a:gd name="T2" fmla="*/ 0 w 479"/>
                    <a:gd name="T3" fmla="*/ 0 h 149"/>
                    <a:gd name="T4" fmla="*/ 0 w 479"/>
                    <a:gd name="T5" fmla="*/ 0 h 149"/>
                    <a:gd name="T6" fmla="*/ 0 w 479"/>
                    <a:gd name="T7" fmla="*/ 0 h 149"/>
                    <a:gd name="T8" fmla="*/ 0 w 479"/>
                    <a:gd name="T9" fmla="*/ 0 h 149"/>
                    <a:gd name="T10" fmla="*/ 0 w 479"/>
                    <a:gd name="T11" fmla="*/ 0 h 149"/>
                    <a:gd name="T12" fmla="*/ 0 w 479"/>
                    <a:gd name="T13" fmla="*/ 0 h 149"/>
                    <a:gd name="T14" fmla="*/ 0 w 479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9"/>
                    <a:gd name="T26" fmla="*/ 479 w 479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10" name="Freeform 404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0 w 480"/>
                    <a:gd name="T1" fmla="*/ 0 h 156"/>
                    <a:gd name="T2" fmla="*/ 0 w 480"/>
                    <a:gd name="T3" fmla="*/ 0 h 156"/>
                    <a:gd name="T4" fmla="*/ 0 w 480"/>
                    <a:gd name="T5" fmla="*/ 0 h 156"/>
                    <a:gd name="T6" fmla="*/ 0 w 480"/>
                    <a:gd name="T7" fmla="*/ 0 h 156"/>
                    <a:gd name="T8" fmla="*/ 0 w 480"/>
                    <a:gd name="T9" fmla="*/ 0 h 156"/>
                    <a:gd name="T10" fmla="*/ 0 w 480"/>
                    <a:gd name="T11" fmla="*/ 0 h 156"/>
                    <a:gd name="T12" fmla="*/ 0 w 480"/>
                    <a:gd name="T13" fmla="*/ 0 h 156"/>
                    <a:gd name="T14" fmla="*/ 0 w 48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11" name="Freeform 405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>
                    <a:gd name="T0" fmla="*/ 0 w 480"/>
                    <a:gd name="T1" fmla="*/ 0 h 156"/>
                    <a:gd name="T2" fmla="*/ 0 w 480"/>
                    <a:gd name="T3" fmla="*/ 0 h 156"/>
                    <a:gd name="T4" fmla="*/ 0 w 480"/>
                    <a:gd name="T5" fmla="*/ 0 h 156"/>
                    <a:gd name="T6" fmla="*/ 0 w 480"/>
                    <a:gd name="T7" fmla="*/ 0 h 156"/>
                    <a:gd name="T8" fmla="*/ 0 w 480"/>
                    <a:gd name="T9" fmla="*/ 0 h 156"/>
                    <a:gd name="T10" fmla="*/ 0 w 480"/>
                    <a:gd name="T11" fmla="*/ 0 h 156"/>
                    <a:gd name="T12" fmla="*/ 0 w 480"/>
                    <a:gd name="T13" fmla="*/ 0 h 156"/>
                    <a:gd name="T14" fmla="*/ 0 w 480"/>
                    <a:gd name="T15" fmla="*/ 0 h 1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0"/>
                    <a:gd name="T25" fmla="*/ 0 h 156"/>
                    <a:gd name="T26" fmla="*/ 480 w 480"/>
                    <a:gd name="T27" fmla="*/ 156 h 1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12" name="Freeform 406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13" name="Freeform 407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>
                    <a:gd name="T0" fmla="*/ 0 w 479"/>
                    <a:gd name="T1" fmla="*/ 0 h 148"/>
                    <a:gd name="T2" fmla="*/ 0 w 479"/>
                    <a:gd name="T3" fmla="*/ 0 h 148"/>
                    <a:gd name="T4" fmla="*/ 0 w 479"/>
                    <a:gd name="T5" fmla="*/ 0 h 148"/>
                    <a:gd name="T6" fmla="*/ 0 w 479"/>
                    <a:gd name="T7" fmla="*/ 0 h 148"/>
                    <a:gd name="T8" fmla="*/ 0 w 479"/>
                    <a:gd name="T9" fmla="*/ 0 h 148"/>
                    <a:gd name="T10" fmla="*/ 0 w 479"/>
                    <a:gd name="T11" fmla="*/ 0 h 148"/>
                    <a:gd name="T12" fmla="*/ 0 w 479"/>
                    <a:gd name="T13" fmla="*/ 0 h 148"/>
                    <a:gd name="T14" fmla="*/ 0 w 479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9"/>
                    <a:gd name="T25" fmla="*/ 0 h 148"/>
                    <a:gd name="T26" fmla="*/ 479 w 479"/>
                    <a:gd name="T27" fmla="*/ 148 h 1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14" name="Freeform 408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0 w 478"/>
                    <a:gd name="T1" fmla="*/ 0 h 149"/>
                    <a:gd name="T2" fmla="*/ 0 w 478"/>
                    <a:gd name="T3" fmla="*/ 0 h 149"/>
                    <a:gd name="T4" fmla="*/ 0 w 478"/>
                    <a:gd name="T5" fmla="*/ 0 h 149"/>
                    <a:gd name="T6" fmla="*/ 0 w 478"/>
                    <a:gd name="T7" fmla="*/ 0 h 149"/>
                    <a:gd name="T8" fmla="*/ 0 w 478"/>
                    <a:gd name="T9" fmla="*/ 0 h 149"/>
                    <a:gd name="T10" fmla="*/ 0 w 478"/>
                    <a:gd name="T11" fmla="*/ 0 h 149"/>
                    <a:gd name="T12" fmla="*/ 0 w 478"/>
                    <a:gd name="T13" fmla="*/ 0 h 149"/>
                    <a:gd name="T14" fmla="*/ 0 w 478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15" name="Freeform 409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>
                    <a:gd name="T0" fmla="*/ 0 w 478"/>
                    <a:gd name="T1" fmla="*/ 0 h 149"/>
                    <a:gd name="T2" fmla="*/ 0 w 478"/>
                    <a:gd name="T3" fmla="*/ 0 h 149"/>
                    <a:gd name="T4" fmla="*/ 0 w 478"/>
                    <a:gd name="T5" fmla="*/ 0 h 149"/>
                    <a:gd name="T6" fmla="*/ 0 w 478"/>
                    <a:gd name="T7" fmla="*/ 0 h 149"/>
                    <a:gd name="T8" fmla="*/ 0 w 478"/>
                    <a:gd name="T9" fmla="*/ 0 h 149"/>
                    <a:gd name="T10" fmla="*/ 0 w 478"/>
                    <a:gd name="T11" fmla="*/ 0 h 149"/>
                    <a:gd name="T12" fmla="*/ 0 w 478"/>
                    <a:gd name="T13" fmla="*/ 0 h 149"/>
                    <a:gd name="T14" fmla="*/ 0 w 478"/>
                    <a:gd name="T15" fmla="*/ 0 h 1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78"/>
                    <a:gd name="T25" fmla="*/ 0 h 149"/>
                    <a:gd name="T26" fmla="*/ 478 w 478"/>
                    <a:gd name="T27" fmla="*/ 149 h 1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4804" name="Line 410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5" name="Line 411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89" name="Line 412"/>
          <p:cNvSpPr>
            <a:spLocks noChangeShapeType="1"/>
          </p:cNvSpPr>
          <p:nvPr/>
        </p:nvSpPr>
        <p:spPr bwMode="auto">
          <a:xfrm flipV="1">
            <a:off x="779463" y="4305300"/>
            <a:ext cx="549275" cy="2587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90" name="Line 413"/>
          <p:cNvSpPr>
            <a:spLocks noChangeShapeType="1"/>
          </p:cNvSpPr>
          <p:nvPr/>
        </p:nvSpPr>
        <p:spPr bwMode="auto">
          <a:xfrm flipV="1">
            <a:off x="1706563" y="3937000"/>
            <a:ext cx="533400" cy="1825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91" name="Line 414"/>
          <p:cNvSpPr>
            <a:spLocks noChangeShapeType="1"/>
          </p:cNvSpPr>
          <p:nvPr/>
        </p:nvSpPr>
        <p:spPr bwMode="auto">
          <a:xfrm>
            <a:off x="625475" y="4837113"/>
            <a:ext cx="0" cy="4254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92" name="Line 415"/>
          <p:cNvSpPr>
            <a:spLocks noChangeShapeType="1"/>
          </p:cNvSpPr>
          <p:nvPr/>
        </p:nvSpPr>
        <p:spPr bwMode="auto">
          <a:xfrm>
            <a:off x="8534400" y="4654550"/>
            <a:ext cx="0" cy="4254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93" name="Text Box 416"/>
          <p:cNvSpPr txBox="1">
            <a:spLocks noChangeArrowheads="1"/>
          </p:cNvSpPr>
          <p:nvPr/>
        </p:nvSpPr>
        <p:spPr bwMode="auto">
          <a:xfrm>
            <a:off x="460375" y="5146675"/>
            <a:ext cx="322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>
                <a:latin typeface="Times New Roman" charset="0"/>
              </a:rPr>
              <a:t>s</a:t>
            </a:r>
          </a:p>
        </p:txBody>
      </p:sp>
      <p:sp>
        <p:nvSpPr>
          <p:cNvPr id="74794" name="Text Box 417"/>
          <p:cNvSpPr txBox="1">
            <a:spLocks noChangeArrowheads="1"/>
          </p:cNvSpPr>
          <p:nvPr/>
        </p:nvSpPr>
        <p:spPr bwMode="auto">
          <a:xfrm>
            <a:off x="8350250" y="5040313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>
                <a:latin typeface="Times New Roman" charset="0"/>
              </a:rPr>
              <a:t>d</a:t>
            </a:r>
          </a:p>
        </p:txBody>
      </p:sp>
      <p:sp>
        <p:nvSpPr>
          <p:cNvPr id="74795" name="Freeform 418"/>
          <p:cNvSpPr>
            <a:spLocks/>
          </p:cNvSpPr>
          <p:nvPr/>
        </p:nvSpPr>
        <p:spPr bwMode="auto">
          <a:xfrm>
            <a:off x="473075" y="2413000"/>
            <a:ext cx="7924800" cy="1966913"/>
          </a:xfrm>
          <a:custGeom>
            <a:avLst/>
            <a:gdLst>
              <a:gd name="T0" fmla="*/ 0 w 4992"/>
              <a:gd name="T1" fmla="*/ 2147483647 h 1239"/>
              <a:gd name="T2" fmla="*/ 2147483647 w 4992"/>
              <a:gd name="T3" fmla="*/ 2147483647 h 1239"/>
              <a:gd name="T4" fmla="*/ 2147483647 w 4992"/>
              <a:gd name="T5" fmla="*/ 2147483647 h 1239"/>
              <a:gd name="T6" fmla="*/ 2147483647 w 4992"/>
              <a:gd name="T7" fmla="*/ 2147483647 h 1239"/>
              <a:gd name="T8" fmla="*/ 0 60000 65536"/>
              <a:gd name="T9" fmla="*/ 0 60000 65536"/>
              <a:gd name="T10" fmla="*/ 0 60000 65536"/>
              <a:gd name="T11" fmla="*/ 0 60000 65536"/>
              <a:gd name="T12" fmla="*/ 0 w 4992"/>
              <a:gd name="T13" fmla="*/ 0 h 1239"/>
              <a:gd name="T14" fmla="*/ 4992 w 4992"/>
              <a:gd name="T15" fmla="*/ 1239 h 12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92" h="1239">
                <a:moveTo>
                  <a:pt x="0" y="1239"/>
                </a:moveTo>
                <a:cubicBezTo>
                  <a:pt x="477" y="806"/>
                  <a:pt x="955" y="373"/>
                  <a:pt x="1622" y="192"/>
                </a:cubicBezTo>
                <a:cubicBezTo>
                  <a:pt x="2289" y="11"/>
                  <a:pt x="3441" y="0"/>
                  <a:pt x="4003" y="154"/>
                </a:cubicBezTo>
                <a:cubicBezTo>
                  <a:pt x="4565" y="308"/>
                  <a:pt x="4778" y="711"/>
                  <a:pt x="4992" y="111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96" name="Freeform 419"/>
          <p:cNvSpPr>
            <a:spLocks/>
          </p:cNvSpPr>
          <p:nvPr/>
        </p:nvSpPr>
        <p:spPr bwMode="auto">
          <a:xfrm>
            <a:off x="854075" y="4881563"/>
            <a:ext cx="7437438" cy="1241425"/>
          </a:xfrm>
          <a:custGeom>
            <a:avLst/>
            <a:gdLst>
              <a:gd name="T0" fmla="*/ 0 w 4685"/>
              <a:gd name="T1" fmla="*/ 2147483647 h 782"/>
              <a:gd name="T2" fmla="*/ 2147483647 w 4685"/>
              <a:gd name="T3" fmla="*/ 2147483647 h 782"/>
              <a:gd name="T4" fmla="*/ 2147483647 w 4685"/>
              <a:gd name="T5" fmla="*/ 0 h 782"/>
              <a:gd name="T6" fmla="*/ 0 60000 65536"/>
              <a:gd name="T7" fmla="*/ 0 60000 65536"/>
              <a:gd name="T8" fmla="*/ 0 60000 65536"/>
              <a:gd name="T9" fmla="*/ 0 w 4685"/>
              <a:gd name="T10" fmla="*/ 0 h 782"/>
              <a:gd name="T11" fmla="*/ 4685 w 4685"/>
              <a:gd name="T12" fmla="*/ 782 h 7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85" h="782">
                <a:moveTo>
                  <a:pt x="0" y="87"/>
                </a:moveTo>
                <a:cubicBezTo>
                  <a:pt x="728" y="434"/>
                  <a:pt x="1456" y="782"/>
                  <a:pt x="2237" y="768"/>
                </a:cubicBezTo>
                <a:cubicBezTo>
                  <a:pt x="3018" y="754"/>
                  <a:pt x="3851" y="377"/>
                  <a:pt x="4685" y="0"/>
                </a:cubicBez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97" name="Text Box 420"/>
          <p:cNvSpPr txBox="1">
            <a:spLocks noChangeArrowheads="1"/>
          </p:cNvSpPr>
          <p:nvPr/>
        </p:nvSpPr>
        <p:spPr bwMode="auto">
          <a:xfrm>
            <a:off x="2627784" y="6165304"/>
            <a:ext cx="3721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 dirty="0">
                <a:solidFill>
                  <a:srgbClr val="008000"/>
                </a:solidFill>
                <a:latin typeface="Times New Roman" charset="0"/>
              </a:rPr>
              <a:t>3 AS hops, 7 router hops</a:t>
            </a:r>
          </a:p>
        </p:txBody>
      </p:sp>
      <p:sp>
        <p:nvSpPr>
          <p:cNvPr id="74798" name="Text Box 421"/>
          <p:cNvSpPr txBox="1">
            <a:spLocks noChangeArrowheads="1"/>
          </p:cNvSpPr>
          <p:nvPr/>
        </p:nvSpPr>
        <p:spPr bwMode="auto">
          <a:xfrm>
            <a:off x="251520" y="2276872"/>
            <a:ext cx="20605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2800" b="0" dirty="0">
                <a:solidFill>
                  <a:schemeClr val="accent2"/>
                </a:solidFill>
                <a:latin typeface="Times New Roman" charset="0"/>
              </a:rPr>
              <a:t>2 AS hops, </a:t>
            </a:r>
          </a:p>
          <a:p>
            <a:r>
              <a:rPr lang="en-US" sz="2800" b="0" dirty="0">
                <a:solidFill>
                  <a:schemeClr val="accent2"/>
                </a:solidFill>
                <a:latin typeface="Times New Roman" charset="0"/>
              </a:rPr>
              <a:t>8 router hops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66E5975-CC64-9044-B0F1-DB0C3423A594}" type="slidenum">
              <a:rPr lang="en-US" sz="1400" b="0">
                <a:latin typeface="Times New Roman" charset="0"/>
              </a:rPr>
              <a:pPr eaLnBrk="1" hangingPunct="1"/>
              <a:t>39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Conclusions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>
                <a:latin typeface="Comic Sans MS" charset="0"/>
                <a:cs typeface="Arial" charset="0"/>
              </a:rPr>
              <a:t>Internet topology</a:t>
            </a:r>
          </a:p>
          <a:p>
            <a:pPr lvl="1"/>
            <a:r>
              <a:rPr lang="en-US" sz="2800">
                <a:latin typeface="Comic Sans MS" charset="0"/>
                <a:ea typeface="Arial" charset="0"/>
                <a:cs typeface="Arial" charset="0"/>
              </a:rPr>
              <a:t>Network inside an AS</a:t>
            </a:r>
          </a:p>
          <a:p>
            <a:pPr lvl="1"/>
            <a:r>
              <a:rPr lang="en-US" sz="2800">
                <a:latin typeface="Comic Sans MS" charset="0"/>
                <a:ea typeface="Arial" charset="0"/>
                <a:cs typeface="Arial" charset="0"/>
              </a:rPr>
              <a:t>Network connecting Ases</a:t>
            </a:r>
          </a:p>
          <a:p>
            <a:pPr>
              <a:buFontTx/>
              <a:buNone/>
            </a:pPr>
            <a:endParaRPr lang="en-US" sz="3200">
              <a:latin typeface="Comic Sans MS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E382FFC-E7DE-634B-BEF7-61C079FF8DAB}" type="slidenum">
              <a:rPr lang="en-US" sz="1400" b="0">
                <a:latin typeface="Times New Roman" charset="0"/>
              </a:rPr>
              <a:pPr eaLnBrk="1" hangingPunct="1"/>
              <a:t>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Intra-AS Topology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charset="0"/>
                <a:cs typeface="Arial" charset="0"/>
              </a:rPr>
              <a:t>Node: </a:t>
            </a:r>
            <a:r>
              <a:rPr lang="en-US">
                <a:solidFill>
                  <a:schemeClr val="tx1"/>
                </a:solidFill>
                <a:latin typeface="Comic Sans MS" charset="0"/>
                <a:cs typeface="Arial" charset="0"/>
              </a:rPr>
              <a:t>router</a:t>
            </a:r>
          </a:p>
          <a:p>
            <a:r>
              <a:rPr lang="en-US">
                <a:latin typeface="Comic Sans MS" charset="0"/>
                <a:cs typeface="Arial" charset="0"/>
              </a:rPr>
              <a:t>Edge: </a:t>
            </a:r>
            <a:r>
              <a:rPr lang="en-US">
                <a:solidFill>
                  <a:schemeClr val="tx1"/>
                </a:solidFill>
                <a:latin typeface="Comic Sans MS" charset="0"/>
                <a:cs typeface="Arial" charset="0"/>
              </a:rPr>
              <a:t>link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4976813" y="3122613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6380163" y="3111500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7764463" y="3090863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8274050" y="2511425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7724775" y="4003675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7732713" y="4962525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8088313" y="5602288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6430963" y="4949825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Oval 12"/>
          <p:cNvSpPr>
            <a:spLocks noChangeArrowheads="1"/>
          </p:cNvSpPr>
          <p:nvPr/>
        </p:nvSpPr>
        <p:spPr bwMode="auto">
          <a:xfrm>
            <a:off x="6391275" y="4035425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4956175" y="4054475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4975225" y="4967288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H="1" flipV="1">
            <a:off x="5265738" y="3281363"/>
            <a:ext cx="1116012" cy="111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H="1" flipV="1">
            <a:off x="5226050" y="4203700"/>
            <a:ext cx="1154113" cy="111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H="1" flipV="1">
            <a:off x="5253038" y="5153025"/>
            <a:ext cx="1154112" cy="111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H="1" flipV="1">
            <a:off x="6713538" y="5151438"/>
            <a:ext cx="1049337" cy="206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H="1">
            <a:off x="6672263" y="4210050"/>
            <a:ext cx="1058862" cy="79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 flipH="1">
            <a:off x="6700838" y="3273425"/>
            <a:ext cx="1058862" cy="79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 flipH="1" flipV="1">
            <a:off x="6515100" y="3482975"/>
            <a:ext cx="20638" cy="5302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 flipH="1" flipV="1">
            <a:off x="5099050" y="3471863"/>
            <a:ext cx="11113" cy="58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 flipH="1" flipV="1">
            <a:off x="5097463" y="4384675"/>
            <a:ext cx="11112" cy="58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 flipH="1" flipV="1">
            <a:off x="6550025" y="4383088"/>
            <a:ext cx="11113" cy="58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 flipH="1" flipV="1">
            <a:off x="7877175" y="3427413"/>
            <a:ext cx="11113" cy="58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 flipH="1" flipV="1">
            <a:off x="7864475" y="4370388"/>
            <a:ext cx="11113" cy="58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 flipH="1" flipV="1">
            <a:off x="7959725" y="5313363"/>
            <a:ext cx="260350" cy="3079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 flipH="1">
            <a:off x="8035925" y="2779713"/>
            <a:ext cx="250825" cy="3476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 flipH="1" flipV="1">
            <a:off x="6642100" y="3387725"/>
            <a:ext cx="1135063" cy="6969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606" name="Group 30"/>
          <p:cNvGrpSpPr>
            <a:grpSpLocks/>
          </p:cNvGrpSpPr>
          <p:nvPr/>
        </p:nvGrpSpPr>
        <p:grpSpPr bwMode="auto">
          <a:xfrm>
            <a:off x="885825" y="3757613"/>
            <a:ext cx="2794000" cy="2168525"/>
            <a:chOff x="1506" y="2373"/>
            <a:chExt cx="1760" cy="1366"/>
          </a:xfrm>
        </p:grpSpPr>
        <p:sp>
          <p:nvSpPr>
            <p:cNvPr id="24607" name="Line 31"/>
            <p:cNvSpPr>
              <a:spLocks noChangeShapeType="1"/>
            </p:cNvSpPr>
            <p:nvPr/>
          </p:nvSpPr>
          <p:spPr bwMode="auto">
            <a:xfrm flipH="1" flipV="1">
              <a:off x="1620" y="2987"/>
              <a:ext cx="879" cy="9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 flipH="1">
              <a:off x="1926" y="3078"/>
              <a:ext cx="573" cy="41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Oval 33"/>
            <p:cNvSpPr>
              <a:spLocks noChangeArrowheads="1"/>
            </p:cNvSpPr>
            <p:nvPr/>
          </p:nvSpPr>
          <p:spPr bwMode="auto">
            <a:xfrm>
              <a:off x="1506" y="2895"/>
              <a:ext cx="191" cy="22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Oval 34"/>
            <p:cNvSpPr>
              <a:spLocks noChangeArrowheads="1"/>
            </p:cNvSpPr>
            <p:nvPr/>
          </p:nvSpPr>
          <p:spPr bwMode="auto">
            <a:xfrm>
              <a:off x="1773" y="3443"/>
              <a:ext cx="191" cy="22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Oval 35"/>
            <p:cNvSpPr>
              <a:spLocks noChangeArrowheads="1"/>
            </p:cNvSpPr>
            <p:nvPr/>
          </p:nvSpPr>
          <p:spPr bwMode="auto">
            <a:xfrm>
              <a:off x="2423" y="2987"/>
              <a:ext cx="191" cy="228"/>
            </a:xfrm>
            <a:prstGeom prst="ellipse">
              <a:avLst/>
            </a:prstGeom>
            <a:solidFill>
              <a:srgbClr val="CC33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Line 36"/>
            <p:cNvSpPr>
              <a:spLocks noChangeShapeType="1"/>
            </p:cNvSpPr>
            <p:nvPr/>
          </p:nvSpPr>
          <p:spPr bwMode="auto">
            <a:xfrm>
              <a:off x="2383" y="2586"/>
              <a:ext cx="127" cy="3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Oval 37"/>
            <p:cNvSpPr>
              <a:spLocks noChangeArrowheads="1"/>
            </p:cNvSpPr>
            <p:nvPr/>
          </p:nvSpPr>
          <p:spPr bwMode="auto">
            <a:xfrm>
              <a:off x="2251" y="2373"/>
              <a:ext cx="191" cy="22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Line 38"/>
            <p:cNvSpPr>
              <a:spLocks noChangeShapeType="1"/>
            </p:cNvSpPr>
            <p:nvPr/>
          </p:nvSpPr>
          <p:spPr bwMode="auto">
            <a:xfrm flipH="1">
              <a:off x="2606" y="2840"/>
              <a:ext cx="479" cy="2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Oval 39"/>
            <p:cNvSpPr>
              <a:spLocks noChangeArrowheads="1"/>
            </p:cNvSpPr>
            <p:nvPr/>
          </p:nvSpPr>
          <p:spPr bwMode="auto">
            <a:xfrm>
              <a:off x="3075" y="2663"/>
              <a:ext cx="191" cy="22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Oval 40"/>
            <p:cNvSpPr>
              <a:spLocks noChangeArrowheads="1"/>
            </p:cNvSpPr>
            <p:nvPr/>
          </p:nvSpPr>
          <p:spPr bwMode="auto">
            <a:xfrm>
              <a:off x="2837" y="3511"/>
              <a:ext cx="191" cy="22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 flipH="1" flipV="1">
              <a:off x="2593" y="3172"/>
              <a:ext cx="273" cy="3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96D295A-0E3B-024C-A40D-6E5A1FB0797F}" type="slidenum">
              <a:rPr lang="en-US" sz="1400" b="0">
                <a:latin typeface="Times New Roman" charset="0"/>
              </a:rPr>
              <a:pPr eaLnBrk="1" hangingPunct="1"/>
              <a:t>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omic Sans MS" charset="0"/>
                <a:ea typeface="ＭＳ Ｐゴシック" charset="0"/>
                <a:cs typeface="ＭＳ Ｐゴシック" charset="0"/>
              </a:rPr>
              <a:t>Hub-and-Spoke Topology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6299200" cy="5399088"/>
          </a:xfrm>
        </p:spPr>
        <p:txBody>
          <a:bodyPr/>
          <a:lstStyle/>
          <a:p>
            <a:r>
              <a:rPr lang="en-US" sz="3200">
                <a:latin typeface="Comic Sans MS" charset="0"/>
                <a:cs typeface="Arial" charset="0"/>
              </a:rPr>
              <a:t>Single hub node</a:t>
            </a:r>
          </a:p>
          <a:p>
            <a:pPr lvl="1"/>
            <a:r>
              <a:rPr lang="en-US" sz="2800">
                <a:latin typeface="Comic Sans MS" charset="0"/>
                <a:ea typeface="Arial" charset="0"/>
                <a:cs typeface="Arial" charset="0"/>
              </a:rPr>
              <a:t>Common in enterprise networks</a:t>
            </a:r>
          </a:p>
          <a:p>
            <a:pPr lvl="1"/>
            <a:r>
              <a:rPr lang="en-US" sz="2800">
                <a:latin typeface="Comic Sans MS" charset="0"/>
                <a:ea typeface="Arial" charset="0"/>
                <a:cs typeface="Arial" charset="0"/>
              </a:rPr>
              <a:t>Main location and satellite sites</a:t>
            </a:r>
          </a:p>
          <a:p>
            <a:pPr lvl="1"/>
            <a:r>
              <a:rPr lang="en-US" sz="2800">
                <a:latin typeface="Comic Sans MS" charset="0"/>
                <a:ea typeface="Arial" charset="0"/>
                <a:cs typeface="Arial" charset="0"/>
              </a:rPr>
              <a:t>Simple design and trivial routing</a:t>
            </a:r>
          </a:p>
          <a:p>
            <a:r>
              <a:rPr lang="en-US" sz="3200">
                <a:latin typeface="Comic Sans MS" charset="0"/>
                <a:cs typeface="Arial" charset="0"/>
              </a:rPr>
              <a:t>Problems</a:t>
            </a:r>
          </a:p>
          <a:p>
            <a:pPr lvl="1"/>
            <a:r>
              <a:rPr lang="en-US" sz="2800">
                <a:latin typeface="Comic Sans MS" charset="0"/>
                <a:ea typeface="Arial" charset="0"/>
                <a:cs typeface="Arial" charset="0"/>
              </a:rPr>
              <a:t>Single point of failure</a:t>
            </a:r>
          </a:p>
          <a:p>
            <a:pPr lvl="1"/>
            <a:r>
              <a:rPr lang="en-US" sz="2800">
                <a:latin typeface="Comic Sans MS" charset="0"/>
                <a:ea typeface="Arial" charset="0"/>
                <a:cs typeface="Arial" charset="0"/>
              </a:rPr>
              <a:t>Bandwidth limitations</a:t>
            </a:r>
          </a:p>
          <a:p>
            <a:pPr lvl="1"/>
            <a:r>
              <a:rPr lang="en-US" sz="2800">
                <a:latin typeface="Comic Sans MS" charset="0"/>
                <a:ea typeface="Arial" charset="0"/>
                <a:cs typeface="Arial" charset="0"/>
              </a:rPr>
              <a:t>High delay between sites</a:t>
            </a:r>
          </a:p>
          <a:p>
            <a:pPr lvl="1"/>
            <a:r>
              <a:rPr lang="en-US" sz="2800">
                <a:latin typeface="Comic Sans MS" charset="0"/>
                <a:ea typeface="Arial" charset="0"/>
                <a:cs typeface="Arial" charset="0"/>
              </a:rPr>
              <a:t>Costs to backhaul to hub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5926138" y="3487738"/>
            <a:ext cx="2794000" cy="2168525"/>
            <a:chOff x="1506" y="2373"/>
            <a:chExt cx="1760" cy="1366"/>
          </a:xfrm>
        </p:grpSpPr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 flipH="1" flipV="1">
              <a:off x="1620" y="2987"/>
              <a:ext cx="879" cy="9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 flipH="1">
              <a:off x="1926" y="3078"/>
              <a:ext cx="573" cy="41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" name="Oval 7"/>
            <p:cNvSpPr>
              <a:spLocks noChangeArrowheads="1"/>
            </p:cNvSpPr>
            <p:nvPr/>
          </p:nvSpPr>
          <p:spPr bwMode="auto">
            <a:xfrm>
              <a:off x="1506" y="2895"/>
              <a:ext cx="191" cy="22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" name="Oval 8"/>
            <p:cNvSpPr>
              <a:spLocks noChangeArrowheads="1"/>
            </p:cNvSpPr>
            <p:nvPr/>
          </p:nvSpPr>
          <p:spPr bwMode="auto">
            <a:xfrm>
              <a:off x="1773" y="3443"/>
              <a:ext cx="191" cy="22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" name="Oval 9"/>
            <p:cNvSpPr>
              <a:spLocks noChangeArrowheads="1"/>
            </p:cNvSpPr>
            <p:nvPr/>
          </p:nvSpPr>
          <p:spPr bwMode="auto">
            <a:xfrm>
              <a:off x="2423" y="2987"/>
              <a:ext cx="191" cy="228"/>
            </a:xfrm>
            <a:prstGeom prst="ellipse">
              <a:avLst/>
            </a:prstGeom>
            <a:solidFill>
              <a:srgbClr val="CC33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>
              <a:off x="2383" y="2586"/>
              <a:ext cx="127" cy="3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Oval 11"/>
            <p:cNvSpPr>
              <a:spLocks noChangeArrowheads="1"/>
            </p:cNvSpPr>
            <p:nvPr/>
          </p:nvSpPr>
          <p:spPr bwMode="auto">
            <a:xfrm>
              <a:off x="2251" y="2373"/>
              <a:ext cx="191" cy="22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 flipH="1">
              <a:off x="2606" y="2840"/>
              <a:ext cx="479" cy="2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Oval 13"/>
            <p:cNvSpPr>
              <a:spLocks noChangeArrowheads="1"/>
            </p:cNvSpPr>
            <p:nvPr/>
          </p:nvSpPr>
          <p:spPr bwMode="auto">
            <a:xfrm>
              <a:off x="3075" y="2663"/>
              <a:ext cx="191" cy="22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Oval 14"/>
            <p:cNvSpPr>
              <a:spLocks noChangeArrowheads="1"/>
            </p:cNvSpPr>
            <p:nvPr/>
          </p:nvSpPr>
          <p:spPr bwMode="auto">
            <a:xfrm>
              <a:off x="2837" y="3511"/>
              <a:ext cx="191" cy="228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 flipH="1" flipV="1">
              <a:off x="2593" y="3172"/>
              <a:ext cx="273" cy="3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CC7FE63-86FE-AE43-869D-4C3AFDB21329}" type="slidenum">
              <a:rPr lang="en-US" sz="1400" b="0">
                <a:latin typeface="Times New Roman" charset="0"/>
              </a:rPr>
              <a:pPr eaLnBrk="1" hangingPunct="1"/>
              <a:t>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Campus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>
                <a:latin typeface="Comic Sans MS" charset="0"/>
                <a:cs typeface="Arial" charset="0"/>
              </a:rPr>
              <a:t>Hub-and-spoke</a:t>
            </a:r>
          </a:p>
          <a:p>
            <a:pPr lvl="1"/>
            <a:r>
              <a:rPr lang="en-US" sz="2800">
                <a:latin typeface="Comic Sans MS" charset="0"/>
                <a:ea typeface="Arial" charset="0"/>
                <a:cs typeface="Arial" charset="0"/>
              </a:rPr>
              <a:t>Four hub routers and many spokes</a:t>
            </a:r>
          </a:p>
          <a:p>
            <a:r>
              <a:rPr lang="en-US" sz="3200">
                <a:latin typeface="Comic Sans MS" charset="0"/>
                <a:cs typeface="Arial" charset="0"/>
              </a:rPr>
              <a:t>Hub routers</a:t>
            </a:r>
          </a:p>
          <a:p>
            <a:pPr lvl="1"/>
            <a:r>
              <a:rPr lang="en-US" sz="2800">
                <a:latin typeface="Comic Sans MS" charset="0"/>
                <a:ea typeface="Arial" charset="0"/>
                <a:cs typeface="Arial" charset="0"/>
              </a:rPr>
              <a:t>Outside world</a:t>
            </a:r>
          </a:p>
          <a:p>
            <a:pPr lvl="1"/>
            <a:r>
              <a:rPr lang="en-US" sz="2800">
                <a:latin typeface="Comic Sans MS" charset="0"/>
                <a:ea typeface="Arial" charset="0"/>
                <a:cs typeface="Arial" charset="0"/>
              </a:rPr>
              <a:t>Dorms</a:t>
            </a:r>
          </a:p>
          <a:p>
            <a:pPr lvl="1"/>
            <a:r>
              <a:rPr lang="en-US" sz="2800">
                <a:latin typeface="Comic Sans MS" charset="0"/>
                <a:ea typeface="Arial" charset="0"/>
                <a:cs typeface="Arial" charset="0"/>
              </a:rPr>
              <a:t>Academic and administrative buildings</a:t>
            </a:r>
          </a:p>
          <a:p>
            <a:pPr lvl="1"/>
            <a:r>
              <a:rPr lang="en-US" sz="2800">
                <a:latin typeface="Comic Sans MS" charset="0"/>
                <a:ea typeface="Arial" charset="0"/>
                <a:cs typeface="Arial" charset="0"/>
              </a:rPr>
              <a:t>Servers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4806950" y="5370513"/>
            <a:ext cx="303213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H="1">
            <a:off x="6059488" y="5170488"/>
            <a:ext cx="760412" cy="365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6804025" y="4889500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5348288" y="4889500"/>
            <a:ext cx="303212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5881688" y="5370513"/>
            <a:ext cx="303212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5348288" y="5965825"/>
            <a:ext cx="303212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5075238" y="5159375"/>
            <a:ext cx="346075" cy="2682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>
            <a:off x="5611813" y="5735638"/>
            <a:ext cx="346075" cy="2682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 flipV="1">
            <a:off x="5613400" y="5159375"/>
            <a:ext cx="306388" cy="2682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 flipV="1">
            <a:off x="5037138" y="5697538"/>
            <a:ext cx="346075" cy="3444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5497513" y="5197475"/>
            <a:ext cx="0" cy="768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5113338" y="5543550"/>
            <a:ext cx="7683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H="1" flipV="1">
            <a:off x="6111875" y="5619750"/>
            <a:ext cx="760413" cy="365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6842125" y="5795963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4046538" y="5151438"/>
            <a:ext cx="760412" cy="365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V="1">
            <a:off x="4052888" y="5600700"/>
            <a:ext cx="760412" cy="365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Oval 20"/>
          <p:cNvSpPr>
            <a:spLocks noChangeArrowheads="1"/>
          </p:cNvSpPr>
          <p:nvPr/>
        </p:nvSpPr>
        <p:spPr bwMode="auto">
          <a:xfrm>
            <a:off x="3773488" y="4889500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Oval 21"/>
          <p:cNvSpPr>
            <a:spLocks noChangeArrowheads="1"/>
          </p:cNvSpPr>
          <p:nvPr/>
        </p:nvSpPr>
        <p:spPr bwMode="auto">
          <a:xfrm>
            <a:off x="3768725" y="5795963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 flipH="1">
            <a:off x="5573713" y="4622800"/>
            <a:ext cx="346075" cy="2682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 flipH="1" flipV="1">
            <a:off x="5035550" y="4584700"/>
            <a:ext cx="346075" cy="3444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 flipH="1" flipV="1">
            <a:off x="5611813" y="6310313"/>
            <a:ext cx="346075" cy="2682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 flipH="1">
            <a:off x="5037138" y="6272213"/>
            <a:ext cx="346075" cy="3444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FACB6FE-9952-3B44-AD61-BF47A4DC0920}" type="slidenum">
              <a:rPr lang="en-US" sz="1400" b="0">
                <a:latin typeface="Times New Roman" charset="0"/>
              </a:rPr>
              <a:pPr eaLnBrk="1" hangingPunct="1"/>
              <a:t>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omic Sans MS" charset="0"/>
                <a:ea typeface="ＭＳ Ｐゴシック" charset="0"/>
                <a:cs typeface="ＭＳ Ｐゴシック" charset="0"/>
              </a:rPr>
              <a:t>Simple Alternatives to Hub-and-Spoke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230688" cy="5486400"/>
          </a:xfrm>
        </p:spPr>
        <p:txBody>
          <a:bodyPr/>
          <a:lstStyle/>
          <a:p>
            <a:r>
              <a:rPr lang="en-US">
                <a:latin typeface="Comic Sans MS" charset="0"/>
                <a:cs typeface="Arial" charset="0"/>
              </a:rPr>
              <a:t>Dual hub-and-spoke</a:t>
            </a:r>
          </a:p>
          <a:p>
            <a:pPr lvl="1"/>
            <a:r>
              <a:rPr lang="en-US">
                <a:latin typeface="Comic Sans MS" charset="0"/>
                <a:ea typeface="Arial" charset="0"/>
                <a:cs typeface="Arial" charset="0"/>
              </a:rPr>
              <a:t>Higher reliability</a:t>
            </a:r>
          </a:p>
          <a:p>
            <a:pPr lvl="1"/>
            <a:r>
              <a:rPr lang="en-US">
                <a:latin typeface="Comic Sans MS" charset="0"/>
                <a:ea typeface="Arial" charset="0"/>
                <a:cs typeface="Arial" charset="0"/>
              </a:rPr>
              <a:t>Higher cost</a:t>
            </a:r>
          </a:p>
          <a:p>
            <a:pPr lvl="1"/>
            <a:r>
              <a:rPr lang="en-US">
                <a:latin typeface="Comic Sans MS" charset="0"/>
                <a:ea typeface="Arial" charset="0"/>
                <a:cs typeface="Arial" charset="0"/>
              </a:rPr>
              <a:t>Good building block</a:t>
            </a:r>
          </a:p>
          <a:p>
            <a:endParaRPr lang="en-US" sz="2400">
              <a:latin typeface="Comic Sans MS" charset="0"/>
              <a:cs typeface="Arial" charset="0"/>
            </a:endParaRPr>
          </a:p>
          <a:p>
            <a:endParaRPr lang="en-US" sz="2400">
              <a:latin typeface="Comic Sans MS" charset="0"/>
              <a:cs typeface="Arial" charset="0"/>
            </a:endParaRPr>
          </a:p>
          <a:p>
            <a:r>
              <a:rPr lang="en-US">
                <a:latin typeface="Comic Sans MS" charset="0"/>
                <a:cs typeface="Arial" charset="0"/>
              </a:rPr>
              <a:t>Levels of hierarchy</a:t>
            </a:r>
          </a:p>
          <a:p>
            <a:pPr lvl="1"/>
            <a:r>
              <a:rPr lang="en-US">
                <a:latin typeface="Comic Sans MS" charset="0"/>
                <a:ea typeface="Arial" charset="0"/>
                <a:cs typeface="Arial" charset="0"/>
              </a:rPr>
              <a:t>Reduce backhaul cost</a:t>
            </a:r>
          </a:p>
          <a:p>
            <a:pPr lvl="1"/>
            <a:r>
              <a:rPr lang="en-US">
                <a:latin typeface="Comic Sans MS" charset="0"/>
                <a:ea typeface="Arial" charset="0"/>
                <a:cs typeface="Arial" charset="0"/>
              </a:rPr>
              <a:t>Aggregate the bandwidth</a:t>
            </a:r>
          </a:p>
          <a:p>
            <a:pPr lvl="1"/>
            <a:r>
              <a:rPr lang="en-US">
                <a:latin typeface="Comic Sans MS" charset="0"/>
                <a:ea typeface="Arial" charset="0"/>
                <a:cs typeface="Arial" charset="0"/>
              </a:rPr>
              <a:t>Shorter site-to-site delay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H="1" flipV="1">
            <a:off x="6848475" y="1557338"/>
            <a:ext cx="1106488" cy="904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6781800" y="1616075"/>
            <a:ext cx="444500" cy="6969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5741988" y="2286000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6445250" y="2289175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6543675" y="1296988"/>
            <a:ext cx="303213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6856413" y="1468438"/>
            <a:ext cx="519112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7118350" y="2293938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>
            <a:off x="5930900" y="1620838"/>
            <a:ext cx="682625" cy="6826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7902575" y="2311400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V="1">
            <a:off x="6575425" y="1628775"/>
            <a:ext cx="85725" cy="644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7370763" y="1295400"/>
            <a:ext cx="303212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 flipH="1">
            <a:off x="6024563" y="1550988"/>
            <a:ext cx="1358900" cy="8763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6699250" y="1598613"/>
            <a:ext cx="749300" cy="711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H="1">
            <a:off x="7331075" y="1643063"/>
            <a:ext cx="177800" cy="677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 flipH="1" flipV="1">
            <a:off x="7635875" y="1595438"/>
            <a:ext cx="452438" cy="711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H="1" flipV="1">
            <a:off x="6856413" y="3870325"/>
            <a:ext cx="1106487" cy="904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6789738" y="3929063"/>
            <a:ext cx="444500" cy="6969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Oval 21"/>
          <p:cNvSpPr>
            <a:spLocks noChangeArrowheads="1"/>
          </p:cNvSpPr>
          <p:nvPr/>
        </p:nvSpPr>
        <p:spPr bwMode="auto">
          <a:xfrm>
            <a:off x="5749925" y="4598988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Oval 22"/>
          <p:cNvSpPr>
            <a:spLocks noChangeArrowheads="1"/>
          </p:cNvSpPr>
          <p:nvPr/>
        </p:nvSpPr>
        <p:spPr bwMode="auto">
          <a:xfrm>
            <a:off x="6453188" y="4602163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Oval 23"/>
          <p:cNvSpPr>
            <a:spLocks noChangeArrowheads="1"/>
          </p:cNvSpPr>
          <p:nvPr/>
        </p:nvSpPr>
        <p:spPr bwMode="auto">
          <a:xfrm>
            <a:off x="6551613" y="3609975"/>
            <a:ext cx="303212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6864350" y="3781425"/>
            <a:ext cx="519113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Oval 25"/>
          <p:cNvSpPr>
            <a:spLocks noChangeArrowheads="1"/>
          </p:cNvSpPr>
          <p:nvPr/>
        </p:nvSpPr>
        <p:spPr bwMode="auto">
          <a:xfrm>
            <a:off x="7126288" y="4606925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 flipH="1">
            <a:off x="5938838" y="3933825"/>
            <a:ext cx="682625" cy="6826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Oval 27"/>
          <p:cNvSpPr>
            <a:spLocks noChangeArrowheads="1"/>
          </p:cNvSpPr>
          <p:nvPr/>
        </p:nvSpPr>
        <p:spPr bwMode="auto">
          <a:xfrm>
            <a:off x="7910513" y="4624388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 flipV="1">
            <a:off x="6583363" y="3941763"/>
            <a:ext cx="85725" cy="644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Oval 29"/>
          <p:cNvSpPr>
            <a:spLocks noChangeArrowheads="1"/>
          </p:cNvSpPr>
          <p:nvPr/>
        </p:nvSpPr>
        <p:spPr bwMode="auto">
          <a:xfrm>
            <a:off x="7378700" y="3608388"/>
            <a:ext cx="303213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6032500" y="3863975"/>
            <a:ext cx="1358900" cy="8763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 flipV="1">
            <a:off x="6707188" y="3911600"/>
            <a:ext cx="749300" cy="711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 flipH="1">
            <a:off x="7339013" y="3956050"/>
            <a:ext cx="177800" cy="6778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H="1" flipV="1">
            <a:off x="7643813" y="3908425"/>
            <a:ext cx="452437" cy="711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4" name="Oval 34"/>
          <p:cNvSpPr>
            <a:spLocks noChangeArrowheads="1"/>
          </p:cNvSpPr>
          <p:nvPr/>
        </p:nvSpPr>
        <p:spPr bwMode="auto">
          <a:xfrm>
            <a:off x="5319713" y="5786438"/>
            <a:ext cx="303212" cy="361950"/>
          </a:xfrm>
          <a:prstGeom prst="ellipse">
            <a:avLst/>
          </a:prstGeom>
          <a:solidFill>
            <a:srgbClr val="9966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5" name="Oval 35"/>
          <p:cNvSpPr>
            <a:spLocks noChangeArrowheads="1"/>
          </p:cNvSpPr>
          <p:nvPr/>
        </p:nvSpPr>
        <p:spPr bwMode="auto">
          <a:xfrm>
            <a:off x="6011863" y="5786438"/>
            <a:ext cx="303212" cy="361950"/>
          </a:xfrm>
          <a:prstGeom prst="ellipse">
            <a:avLst/>
          </a:prstGeom>
          <a:solidFill>
            <a:srgbClr val="9966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6" name="Oval 36"/>
          <p:cNvSpPr>
            <a:spLocks noChangeArrowheads="1"/>
          </p:cNvSpPr>
          <p:nvPr/>
        </p:nvSpPr>
        <p:spPr bwMode="auto">
          <a:xfrm>
            <a:off x="8259763" y="5772150"/>
            <a:ext cx="303212" cy="361950"/>
          </a:xfrm>
          <a:prstGeom prst="ellipse">
            <a:avLst/>
          </a:prstGeom>
          <a:solidFill>
            <a:srgbClr val="9966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 flipH="1">
            <a:off x="5454650" y="4921250"/>
            <a:ext cx="395288" cy="885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 flipH="1">
            <a:off x="5559425" y="4899025"/>
            <a:ext cx="954088" cy="946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9" name="Line 39"/>
          <p:cNvSpPr>
            <a:spLocks noChangeShapeType="1"/>
          </p:cNvSpPr>
          <p:nvPr/>
        </p:nvSpPr>
        <p:spPr bwMode="auto">
          <a:xfrm>
            <a:off x="5981700" y="4916488"/>
            <a:ext cx="161925" cy="8588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0" name="Line 40"/>
          <p:cNvSpPr>
            <a:spLocks noChangeShapeType="1"/>
          </p:cNvSpPr>
          <p:nvPr/>
        </p:nvSpPr>
        <p:spPr bwMode="auto">
          <a:xfrm flipH="1">
            <a:off x="6257925" y="4933950"/>
            <a:ext cx="309563" cy="8969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1" name="Line 41"/>
          <p:cNvSpPr>
            <a:spLocks noChangeShapeType="1"/>
          </p:cNvSpPr>
          <p:nvPr/>
        </p:nvSpPr>
        <p:spPr bwMode="auto">
          <a:xfrm>
            <a:off x="8134350" y="4951413"/>
            <a:ext cx="325438" cy="819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2" name="Line 42"/>
          <p:cNvSpPr>
            <a:spLocks noChangeShapeType="1"/>
          </p:cNvSpPr>
          <p:nvPr/>
        </p:nvSpPr>
        <p:spPr bwMode="auto">
          <a:xfrm>
            <a:off x="7353300" y="4929188"/>
            <a:ext cx="930275" cy="9255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3" name="Text Box 43"/>
          <p:cNvSpPr txBox="1">
            <a:spLocks noChangeArrowheads="1"/>
          </p:cNvSpPr>
          <p:nvPr/>
        </p:nvSpPr>
        <p:spPr bwMode="auto">
          <a:xfrm>
            <a:off x="6716713" y="5329238"/>
            <a:ext cx="793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sz="4800" b="0">
                <a:latin typeface="Times New Roman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382000" cy="6858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+mn-lt"/>
                <a:ea typeface="ＭＳ Ｐゴシック" charset="0"/>
                <a:cs typeface="ＭＳ Ｐゴシック" charset="0"/>
              </a:rPr>
              <a:t>Traditional Data-Center Routing Levels</a:t>
            </a: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fld id="{117EE668-2FBA-0A42-94B1-62153DD6AB40}" type="slidenum">
              <a:rPr lang="en-US" sz="1200">
                <a:solidFill>
                  <a:srgbClr val="898989"/>
                </a:solidFill>
                <a:latin typeface="+mn-lt"/>
                <a:cs typeface="Arial" charset="0"/>
              </a:rPr>
              <a:pPr algn="l" eaLnBrk="1" hangingPunct="1">
                <a:defRPr/>
              </a:pPr>
              <a:t>8</a:t>
            </a:fld>
            <a:endParaRPr lang="en-US" sz="1200" dirty="0">
              <a:solidFill>
                <a:srgbClr val="898989"/>
              </a:solidFill>
              <a:latin typeface="+mn-lt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00250" y="3035300"/>
            <a:ext cx="3384550" cy="2425700"/>
          </a:xfrm>
          <a:prstGeom prst="rect">
            <a:avLst/>
          </a:prstGeom>
          <a:solidFill>
            <a:srgbClr val="CCFFFF"/>
          </a:solidFill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 sz="3000" dirty="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cxnSp>
        <p:nvCxnSpPr>
          <p:cNvPr id="6" name="Straight Connector 57"/>
          <p:cNvCxnSpPr>
            <a:cxnSpLocks noChangeShapeType="1"/>
          </p:cNvCxnSpPr>
          <p:nvPr/>
        </p:nvCxnSpPr>
        <p:spPr bwMode="auto">
          <a:xfrm>
            <a:off x="685800" y="1954213"/>
            <a:ext cx="7554913" cy="1111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57"/>
          <p:cNvCxnSpPr>
            <a:cxnSpLocks noChangeShapeType="1"/>
          </p:cNvCxnSpPr>
          <p:nvPr/>
        </p:nvCxnSpPr>
        <p:spPr bwMode="auto">
          <a:xfrm>
            <a:off x="687388" y="2730500"/>
            <a:ext cx="7554912" cy="11113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016879" y="1824362"/>
            <a:ext cx="376040" cy="263590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</a:rPr>
              <a:t>CR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440313" y="1824362"/>
            <a:ext cx="376040" cy="263590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CR</a:t>
            </a: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041668" y="2586225"/>
            <a:ext cx="376040" cy="263590"/>
          </a:xfrm>
          <a:prstGeom prst="ellipse">
            <a:avLst/>
          </a:prstGeom>
          <a:solidFill>
            <a:srgbClr val="F47A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3940680" y="2586225"/>
            <a:ext cx="376040" cy="263590"/>
          </a:xfrm>
          <a:prstGeom prst="ellipse">
            <a:avLst/>
          </a:prstGeom>
          <a:solidFill>
            <a:srgbClr val="F47A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5597058" y="2586225"/>
            <a:ext cx="376040" cy="263590"/>
          </a:xfrm>
          <a:prstGeom prst="ellipse">
            <a:avLst/>
          </a:prstGeom>
          <a:solidFill>
            <a:srgbClr val="F47A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6554737" y="2586225"/>
            <a:ext cx="376040" cy="263590"/>
          </a:xfrm>
          <a:prstGeom prst="ellipse">
            <a:avLst/>
          </a:prstGeom>
          <a:solidFill>
            <a:srgbClr val="F47A00"/>
          </a:solidFill>
          <a:ln>
            <a:solidFill>
              <a:srgbClr val="FFFF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cxnSp>
        <p:nvCxnSpPr>
          <p:cNvPr id="79896" name="AutoShape 13"/>
          <p:cNvCxnSpPr>
            <a:cxnSpLocks noChangeShapeType="1"/>
          </p:cNvCxnSpPr>
          <p:nvPr/>
        </p:nvCxnSpPr>
        <p:spPr bwMode="auto">
          <a:xfrm rot="5400000">
            <a:off x="3467894" y="1848644"/>
            <a:ext cx="498475" cy="976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897" name="AutoShape 14"/>
          <p:cNvCxnSpPr>
            <a:cxnSpLocks noChangeShapeType="1"/>
          </p:cNvCxnSpPr>
          <p:nvPr/>
        </p:nvCxnSpPr>
        <p:spPr bwMode="auto">
          <a:xfrm rot="5400000" flipH="1" flipV="1">
            <a:off x="4179094" y="1137444"/>
            <a:ext cx="498475" cy="2398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898" name="AutoShape 15"/>
          <p:cNvCxnSpPr>
            <a:cxnSpLocks noChangeShapeType="1"/>
          </p:cNvCxnSpPr>
          <p:nvPr/>
        </p:nvCxnSpPr>
        <p:spPr bwMode="auto">
          <a:xfrm rot="5400000">
            <a:off x="4629150" y="1587501"/>
            <a:ext cx="498475" cy="149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899" name="AutoShape 16"/>
          <p:cNvCxnSpPr>
            <a:cxnSpLocks noChangeShapeType="1"/>
          </p:cNvCxnSpPr>
          <p:nvPr/>
        </p:nvCxnSpPr>
        <p:spPr bwMode="auto">
          <a:xfrm rot="16200000" flipH="1">
            <a:off x="5457031" y="2258220"/>
            <a:ext cx="498475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900" name="AutoShape 17"/>
          <p:cNvCxnSpPr>
            <a:cxnSpLocks noChangeShapeType="1"/>
          </p:cNvCxnSpPr>
          <p:nvPr/>
        </p:nvCxnSpPr>
        <p:spPr bwMode="auto">
          <a:xfrm rot="16200000" flipH="1">
            <a:off x="5935663" y="1779588"/>
            <a:ext cx="498475" cy="1114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901" name="AutoShape 18"/>
          <p:cNvCxnSpPr>
            <a:cxnSpLocks noChangeShapeType="1"/>
          </p:cNvCxnSpPr>
          <p:nvPr/>
        </p:nvCxnSpPr>
        <p:spPr bwMode="auto">
          <a:xfrm rot="16200000" flipH="1">
            <a:off x="5224463" y="1068388"/>
            <a:ext cx="498475" cy="2536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902" name="AutoShape 19"/>
          <p:cNvCxnSpPr>
            <a:cxnSpLocks noChangeShapeType="1"/>
          </p:cNvCxnSpPr>
          <p:nvPr/>
        </p:nvCxnSpPr>
        <p:spPr bwMode="auto">
          <a:xfrm rot="5400000">
            <a:off x="3917950" y="2298701"/>
            <a:ext cx="498475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903" name="AutoShape 20"/>
          <p:cNvCxnSpPr>
            <a:cxnSpLocks noChangeShapeType="1"/>
          </p:cNvCxnSpPr>
          <p:nvPr/>
        </p:nvCxnSpPr>
        <p:spPr bwMode="auto">
          <a:xfrm rot="16200000" flipH="1">
            <a:off x="4745831" y="1547020"/>
            <a:ext cx="498475" cy="1579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12" name="Rectangle 21"/>
          <p:cNvSpPr>
            <a:spLocks noChangeArrowheads="1"/>
          </p:cNvSpPr>
          <p:nvPr/>
        </p:nvSpPr>
        <p:spPr bwMode="auto">
          <a:xfrm>
            <a:off x="4402138" y="2305050"/>
            <a:ext cx="96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  <a:cs typeface="Arial" charset="0"/>
              </a:rPr>
              <a:t>. . .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3952042" y="322333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3053032" y="322333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cxnSp>
        <p:nvCxnSpPr>
          <p:cNvPr id="79911" name="AutoShape 59"/>
          <p:cNvCxnSpPr>
            <a:cxnSpLocks noChangeShapeType="1"/>
          </p:cNvCxnSpPr>
          <p:nvPr/>
        </p:nvCxnSpPr>
        <p:spPr bwMode="auto">
          <a:xfrm rot="5400000" flipH="1" flipV="1">
            <a:off x="3042444" y="3036094"/>
            <a:ext cx="373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912" name="AutoShape 60"/>
          <p:cNvCxnSpPr>
            <a:cxnSpLocks noChangeShapeType="1"/>
          </p:cNvCxnSpPr>
          <p:nvPr/>
        </p:nvCxnSpPr>
        <p:spPr bwMode="auto">
          <a:xfrm rot="16200000" flipV="1">
            <a:off x="3492501" y="2586037"/>
            <a:ext cx="373062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913" name="AutoShape 61"/>
          <p:cNvCxnSpPr>
            <a:cxnSpLocks noChangeShapeType="1"/>
          </p:cNvCxnSpPr>
          <p:nvPr/>
        </p:nvCxnSpPr>
        <p:spPr bwMode="auto">
          <a:xfrm rot="5400000" flipH="1" flipV="1">
            <a:off x="3942557" y="3036094"/>
            <a:ext cx="373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914" name="AutoShape 62"/>
          <p:cNvCxnSpPr>
            <a:cxnSpLocks noChangeShapeType="1"/>
          </p:cNvCxnSpPr>
          <p:nvPr/>
        </p:nvCxnSpPr>
        <p:spPr bwMode="auto">
          <a:xfrm rot="5400000" flipH="1" flipV="1">
            <a:off x="3492501" y="2586037"/>
            <a:ext cx="373062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915" name="AutoShape 63"/>
          <p:cNvCxnSpPr>
            <a:cxnSpLocks noChangeShapeType="1"/>
          </p:cNvCxnSpPr>
          <p:nvPr/>
        </p:nvCxnSpPr>
        <p:spPr bwMode="auto">
          <a:xfrm>
            <a:off x="3405188" y="3344863"/>
            <a:ext cx="5461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916" name="AutoShape 64"/>
          <p:cNvCxnSpPr>
            <a:cxnSpLocks noChangeShapeType="1"/>
          </p:cNvCxnSpPr>
          <p:nvPr/>
        </p:nvCxnSpPr>
        <p:spPr bwMode="auto">
          <a:xfrm rot="5400000" flipH="1" flipV="1">
            <a:off x="3009106" y="2831307"/>
            <a:ext cx="485775" cy="1754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917" name="AutoShape 65"/>
          <p:cNvCxnSpPr>
            <a:cxnSpLocks noChangeShapeType="1"/>
          </p:cNvCxnSpPr>
          <p:nvPr/>
        </p:nvCxnSpPr>
        <p:spPr bwMode="auto">
          <a:xfrm rot="5400000" flipH="1" flipV="1">
            <a:off x="2559050" y="3281363"/>
            <a:ext cx="485775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918" name="AutoShape 66"/>
          <p:cNvCxnSpPr>
            <a:cxnSpLocks noChangeShapeType="1"/>
          </p:cNvCxnSpPr>
          <p:nvPr/>
        </p:nvCxnSpPr>
        <p:spPr bwMode="auto">
          <a:xfrm rot="16200000" flipV="1">
            <a:off x="3009106" y="3685382"/>
            <a:ext cx="485775" cy="46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919" name="AutoShape 67"/>
          <p:cNvCxnSpPr>
            <a:cxnSpLocks noChangeShapeType="1"/>
          </p:cNvCxnSpPr>
          <p:nvPr/>
        </p:nvCxnSpPr>
        <p:spPr bwMode="auto">
          <a:xfrm rot="5400000" flipH="1" flipV="1">
            <a:off x="3459163" y="3281363"/>
            <a:ext cx="485775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58"/>
          <p:cNvSpPr txBox="1">
            <a:spLocks noChangeArrowheads="1"/>
          </p:cNvSpPr>
          <p:nvPr/>
        </p:nvSpPr>
        <p:spPr bwMode="auto">
          <a:xfrm>
            <a:off x="358388" y="2133600"/>
            <a:ext cx="1579028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 dirty="0">
                <a:latin typeface="+mn-lt"/>
                <a:ea typeface="Arial" charset="0"/>
                <a:cs typeface="Arial" charset="0"/>
              </a:rPr>
              <a:t>DC-Layer 3</a:t>
            </a:r>
          </a:p>
        </p:txBody>
      </p:sp>
      <p:sp>
        <p:nvSpPr>
          <p:cNvPr id="36" name="TextBox 59"/>
          <p:cNvSpPr txBox="1">
            <a:spLocks noChangeArrowheads="1"/>
          </p:cNvSpPr>
          <p:nvPr/>
        </p:nvSpPr>
        <p:spPr bwMode="auto">
          <a:xfrm>
            <a:off x="540202" y="1447800"/>
            <a:ext cx="1511518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+mn-lt"/>
                <a:ea typeface="Arial" charset="0"/>
                <a:cs typeface="Arial" charset="0"/>
              </a:rPr>
              <a:t>Internet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3098295" y="395146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2199285" y="395146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cxnSp>
        <p:nvCxnSpPr>
          <p:cNvPr id="79932" name="AutoShape 69"/>
          <p:cNvCxnSpPr>
            <a:cxnSpLocks noChangeShapeType="1"/>
          </p:cNvCxnSpPr>
          <p:nvPr/>
        </p:nvCxnSpPr>
        <p:spPr bwMode="auto">
          <a:xfrm rot="5400000" flipH="1" flipV="1">
            <a:off x="2615406" y="3956844"/>
            <a:ext cx="422275" cy="896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933" name="AutoShape 70"/>
          <p:cNvCxnSpPr>
            <a:cxnSpLocks noChangeShapeType="1"/>
          </p:cNvCxnSpPr>
          <p:nvPr/>
        </p:nvCxnSpPr>
        <p:spPr bwMode="auto">
          <a:xfrm rot="16200000" flipV="1">
            <a:off x="2165350" y="440372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934" name="AutoShape 71"/>
          <p:cNvCxnSpPr>
            <a:cxnSpLocks noChangeShapeType="1"/>
          </p:cNvCxnSpPr>
          <p:nvPr/>
        </p:nvCxnSpPr>
        <p:spPr bwMode="auto">
          <a:xfrm rot="16200000" flipV="1">
            <a:off x="2614612" y="3954463"/>
            <a:ext cx="4222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935" name="AutoShape 72"/>
          <p:cNvCxnSpPr>
            <a:cxnSpLocks noChangeShapeType="1"/>
          </p:cNvCxnSpPr>
          <p:nvPr/>
        </p:nvCxnSpPr>
        <p:spPr bwMode="auto">
          <a:xfrm rot="16200000" flipV="1">
            <a:off x="3064669" y="4404519"/>
            <a:ext cx="4222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AutoShape 80"/>
          <p:cNvSpPr>
            <a:spLocks noChangeArrowheads="1"/>
          </p:cNvSpPr>
          <p:nvPr/>
        </p:nvSpPr>
        <p:spPr bwMode="auto">
          <a:xfrm rot="16171351">
            <a:off x="2143954" y="47022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44" name="AutoShape 82"/>
          <p:cNvSpPr>
            <a:spLocks noChangeArrowheads="1"/>
          </p:cNvSpPr>
          <p:nvPr/>
        </p:nvSpPr>
        <p:spPr bwMode="auto">
          <a:xfrm rot="16171351">
            <a:off x="3042964" y="47022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45" name="AutoShape 82"/>
          <p:cNvSpPr>
            <a:spLocks noChangeArrowheads="1"/>
          </p:cNvSpPr>
          <p:nvPr/>
        </p:nvSpPr>
        <p:spPr bwMode="auto">
          <a:xfrm rot="16171351">
            <a:off x="2489819" y="47022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20553" name="Rectangle 21"/>
          <p:cNvSpPr>
            <a:spLocks noChangeArrowheads="1"/>
          </p:cNvSpPr>
          <p:nvPr/>
        </p:nvSpPr>
        <p:spPr bwMode="auto">
          <a:xfrm>
            <a:off x="2841625" y="4667250"/>
            <a:ext cx="344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  <a:cs typeface="Arial" charset="0"/>
              </a:rPr>
              <a:t>…</a:t>
            </a:r>
          </a:p>
        </p:txBody>
      </p:sp>
      <p:cxnSp>
        <p:nvCxnSpPr>
          <p:cNvPr id="79946" name="AutoShape 69"/>
          <p:cNvCxnSpPr>
            <a:cxnSpLocks noChangeShapeType="1"/>
          </p:cNvCxnSpPr>
          <p:nvPr/>
        </p:nvCxnSpPr>
        <p:spPr bwMode="auto">
          <a:xfrm rot="5400000" flipH="1" flipV="1">
            <a:off x="2788444" y="4129881"/>
            <a:ext cx="422275" cy="550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947" name="AutoShape 69"/>
          <p:cNvCxnSpPr>
            <a:cxnSpLocks noChangeShapeType="1"/>
          </p:cNvCxnSpPr>
          <p:nvPr/>
        </p:nvCxnSpPr>
        <p:spPr bwMode="auto">
          <a:xfrm rot="16200000" flipV="1">
            <a:off x="2338387" y="4230688"/>
            <a:ext cx="4222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Rectangle 38"/>
          <p:cNvSpPr>
            <a:spLocks noChangeArrowheads="1"/>
          </p:cNvSpPr>
          <p:nvPr/>
        </p:nvSpPr>
        <p:spPr bwMode="auto">
          <a:xfrm>
            <a:off x="4804231" y="395146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3905221" y="395146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cxnSp>
        <p:nvCxnSpPr>
          <p:cNvPr id="79954" name="AutoShape 69"/>
          <p:cNvCxnSpPr>
            <a:cxnSpLocks noChangeShapeType="1"/>
          </p:cNvCxnSpPr>
          <p:nvPr/>
        </p:nvCxnSpPr>
        <p:spPr bwMode="auto">
          <a:xfrm rot="5400000" flipH="1" flipV="1">
            <a:off x="4321175" y="3957638"/>
            <a:ext cx="422275" cy="895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955" name="AutoShape 70"/>
          <p:cNvCxnSpPr>
            <a:cxnSpLocks noChangeShapeType="1"/>
          </p:cNvCxnSpPr>
          <p:nvPr/>
        </p:nvCxnSpPr>
        <p:spPr bwMode="auto">
          <a:xfrm rot="16200000" flipV="1">
            <a:off x="3871913" y="440372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956" name="AutoShape 71"/>
          <p:cNvCxnSpPr>
            <a:cxnSpLocks noChangeShapeType="1"/>
          </p:cNvCxnSpPr>
          <p:nvPr/>
        </p:nvCxnSpPr>
        <p:spPr bwMode="auto">
          <a:xfrm rot="16200000" flipV="1">
            <a:off x="4321175" y="3954463"/>
            <a:ext cx="4222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957" name="AutoShape 72"/>
          <p:cNvCxnSpPr>
            <a:cxnSpLocks noChangeShapeType="1"/>
          </p:cNvCxnSpPr>
          <p:nvPr/>
        </p:nvCxnSpPr>
        <p:spPr bwMode="auto">
          <a:xfrm rot="16200000" flipV="1">
            <a:off x="4770438" y="440372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AutoShape 80"/>
          <p:cNvSpPr>
            <a:spLocks noChangeArrowheads="1"/>
          </p:cNvSpPr>
          <p:nvPr/>
        </p:nvSpPr>
        <p:spPr bwMode="auto">
          <a:xfrm rot="16171351">
            <a:off x="3849890" y="47022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56" name="AutoShape 82"/>
          <p:cNvSpPr>
            <a:spLocks noChangeArrowheads="1"/>
          </p:cNvSpPr>
          <p:nvPr/>
        </p:nvSpPr>
        <p:spPr bwMode="auto">
          <a:xfrm rot="16171351">
            <a:off x="4748899" y="47022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57" name="AutoShape 82"/>
          <p:cNvSpPr>
            <a:spLocks noChangeArrowheads="1"/>
          </p:cNvSpPr>
          <p:nvPr/>
        </p:nvSpPr>
        <p:spPr bwMode="auto">
          <a:xfrm rot="16171351">
            <a:off x="4195754" y="47022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20575" name="Rectangle 21"/>
          <p:cNvSpPr>
            <a:spLocks noChangeArrowheads="1"/>
          </p:cNvSpPr>
          <p:nvPr/>
        </p:nvSpPr>
        <p:spPr bwMode="auto">
          <a:xfrm>
            <a:off x="4533900" y="4667250"/>
            <a:ext cx="342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  <a:cs typeface="Arial" charset="0"/>
              </a:rPr>
              <a:t>…</a:t>
            </a:r>
          </a:p>
        </p:txBody>
      </p:sp>
      <p:cxnSp>
        <p:nvCxnSpPr>
          <p:cNvPr id="79968" name="AutoShape 69"/>
          <p:cNvCxnSpPr>
            <a:cxnSpLocks noChangeShapeType="1"/>
          </p:cNvCxnSpPr>
          <p:nvPr/>
        </p:nvCxnSpPr>
        <p:spPr bwMode="auto">
          <a:xfrm rot="5400000" flipH="1" flipV="1">
            <a:off x="4494213" y="4130675"/>
            <a:ext cx="422275" cy="549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969" name="AutoShape 69"/>
          <p:cNvCxnSpPr>
            <a:cxnSpLocks noChangeShapeType="1"/>
          </p:cNvCxnSpPr>
          <p:nvPr/>
        </p:nvCxnSpPr>
        <p:spPr bwMode="auto">
          <a:xfrm rot="16200000" flipV="1">
            <a:off x="4044950" y="4230688"/>
            <a:ext cx="4222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970" name="AutoShape 64"/>
          <p:cNvCxnSpPr>
            <a:cxnSpLocks noChangeShapeType="1"/>
          </p:cNvCxnSpPr>
          <p:nvPr/>
        </p:nvCxnSpPr>
        <p:spPr bwMode="auto">
          <a:xfrm rot="16200000" flipV="1">
            <a:off x="3861594" y="2832894"/>
            <a:ext cx="485775" cy="1751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971" name="AutoShape 65"/>
          <p:cNvCxnSpPr>
            <a:cxnSpLocks noChangeShapeType="1"/>
          </p:cNvCxnSpPr>
          <p:nvPr/>
        </p:nvCxnSpPr>
        <p:spPr bwMode="auto">
          <a:xfrm rot="16200000" flipV="1">
            <a:off x="3412331" y="3282157"/>
            <a:ext cx="485775" cy="852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972" name="AutoShape 66"/>
          <p:cNvCxnSpPr>
            <a:cxnSpLocks noChangeShapeType="1"/>
          </p:cNvCxnSpPr>
          <p:nvPr/>
        </p:nvCxnSpPr>
        <p:spPr bwMode="auto">
          <a:xfrm rot="5400000" flipH="1" flipV="1">
            <a:off x="3862388" y="3684588"/>
            <a:ext cx="485775" cy="47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973" name="AutoShape 67"/>
          <p:cNvCxnSpPr>
            <a:cxnSpLocks noChangeShapeType="1"/>
          </p:cNvCxnSpPr>
          <p:nvPr/>
        </p:nvCxnSpPr>
        <p:spPr bwMode="auto">
          <a:xfrm rot="16200000" flipV="1">
            <a:off x="4311650" y="3282951"/>
            <a:ext cx="485775" cy="850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2" name="Rectangle 21"/>
          <p:cNvSpPr>
            <a:spLocks noChangeArrowheads="1"/>
          </p:cNvSpPr>
          <p:nvPr/>
        </p:nvSpPr>
        <p:spPr bwMode="auto">
          <a:xfrm>
            <a:off x="5227638" y="3870325"/>
            <a:ext cx="96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  <a:cs typeface="Arial" charset="0"/>
              </a:rPr>
              <a:t>. . .</a:t>
            </a:r>
          </a:p>
        </p:txBody>
      </p:sp>
      <p:sp>
        <p:nvSpPr>
          <p:cNvPr id="66" name="TextBox 58"/>
          <p:cNvSpPr txBox="1">
            <a:spLocks noChangeArrowheads="1"/>
          </p:cNvSpPr>
          <p:nvPr/>
        </p:nvSpPr>
        <p:spPr bwMode="auto">
          <a:xfrm>
            <a:off x="351585" y="2900064"/>
            <a:ext cx="1579028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 dirty="0">
                <a:latin typeface="+mn-lt"/>
                <a:ea typeface="Arial" charset="0"/>
                <a:cs typeface="Arial" charset="0"/>
              </a:rPr>
              <a:t>DC-Layer 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795963" y="4437063"/>
            <a:ext cx="2967037" cy="20621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Arial" charset="0"/>
                <a:cs typeface="Arial" charset="0"/>
              </a:rPr>
              <a:t>Key</a:t>
            </a:r>
          </a:p>
          <a:p>
            <a:pPr marL="228600" indent="-174625" algn="l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Arial" charset="0"/>
                <a:cs typeface="Arial" charset="0"/>
              </a:rPr>
              <a:t>CR = Core Router (L3)</a:t>
            </a:r>
          </a:p>
          <a:p>
            <a:pPr marL="228600" indent="-174625" algn="l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Arial" charset="0"/>
                <a:cs typeface="Arial" charset="0"/>
              </a:rPr>
              <a:t>AR = Access Router (L3)</a:t>
            </a:r>
          </a:p>
          <a:p>
            <a:pPr marL="228600" indent="-174625" algn="l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Arial" charset="0"/>
                <a:cs typeface="Arial" charset="0"/>
              </a:rPr>
              <a:t>S = Ethernet Switch (L2)</a:t>
            </a:r>
          </a:p>
          <a:p>
            <a:pPr marL="228600" indent="-174625" algn="l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Arial" charset="0"/>
                <a:cs typeface="Arial" charset="0"/>
              </a:rPr>
              <a:t>A = Rack of app. servers ≈ 40 servers each</a:t>
            </a:r>
          </a:p>
          <a:p>
            <a:pPr marL="228600" indent="-174625" algn="l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Arial" charset="0"/>
                <a:cs typeface="Arial" charset="0"/>
              </a:rPr>
              <a:t>A pod has ≈ 20 to 25 racks        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003425" y="5103813"/>
            <a:ext cx="3349625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~ 1,000 servers/pod == IP subnet</a:t>
            </a:r>
          </a:p>
        </p:txBody>
      </p:sp>
      <p:cxnSp>
        <p:nvCxnSpPr>
          <p:cNvPr id="79980" name="AutoShape 17"/>
          <p:cNvCxnSpPr>
            <a:cxnSpLocks noChangeShapeType="1"/>
          </p:cNvCxnSpPr>
          <p:nvPr/>
        </p:nvCxnSpPr>
        <p:spPr bwMode="auto">
          <a:xfrm rot="5400000" flipH="1" flipV="1">
            <a:off x="5553075" y="1585913"/>
            <a:ext cx="312738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981" name="AutoShape 17"/>
          <p:cNvCxnSpPr>
            <a:cxnSpLocks noChangeShapeType="1"/>
          </p:cNvCxnSpPr>
          <p:nvPr/>
        </p:nvCxnSpPr>
        <p:spPr bwMode="auto">
          <a:xfrm rot="16200000" flipV="1">
            <a:off x="5400675" y="1597025"/>
            <a:ext cx="312738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982" name="AutoShape 17"/>
          <p:cNvCxnSpPr>
            <a:cxnSpLocks noChangeShapeType="1"/>
          </p:cNvCxnSpPr>
          <p:nvPr/>
        </p:nvCxnSpPr>
        <p:spPr bwMode="auto">
          <a:xfrm rot="5400000">
            <a:off x="5467350" y="1662113"/>
            <a:ext cx="3222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983" name="AutoShape 17"/>
          <p:cNvCxnSpPr>
            <a:cxnSpLocks noChangeShapeType="1"/>
          </p:cNvCxnSpPr>
          <p:nvPr/>
        </p:nvCxnSpPr>
        <p:spPr bwMode="auto">
          <a:xfrm rot="5400000" flipH="1" flipV="1">
            <a:off x="4118769" y="1580357"/>
            <a:ext cx="330200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984" name="AutoShape 17"/>
          <p:cNvCxnSpPr>
            <a:cxnSpLocks noChangeShapeType="1"/>
          </p:cNvCxnSpPr>
          <p:nvPr/>
        </p:nvCxnSpPr>
        <p:spPr bwMode="auto">
          <a:xfrm rot="16200000" flipV="1">
            <a:off x="3966369" y="1585119"/>
            <a:ext cx="33020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985" name="AutoShape 17"/>
          <p:cNvCxnSpPr>
            <a:cxnSpLocks noChangeShapeType="1"/>
          </p:cNvCxnSpPr>
          <p:nvPr/>
        </p:nvCxnSpPr>
        <p:spPr bwMode="auto">
          <a:xfrm rot="5400000">
            <a:off x="4037013" y="1655763"/>
            <a:ext cx="336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94" name="TextBox 79"/>
          <p:cNvSpPr txBox="1">
            <a:spLocks noChangeArrowheads="1"/>
          </p:cNvSpPr>
          <p:nvPr/>
        </p:nvSpPr>
        <p:spPr bwMode="auto">
          <a:xfrm flipH="1">
            <a:off x="2133600" y="38862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+mn-lt"/>
              </a:rPr>
              <a:t>S</a:t>
            </a:r>
          </a:p>
        </p:txBody>
      </p:sp>
      <p:sp>
        <p:nvSpPr>
          <p:cNvPr id="20595" name="TextBox 80"/>
          <p:cNvSpPr txBox="1">
            <a:spLocks noChangeArrowheads="1"/>
          </p:cNvSpPr>
          <p:nvPr/>
        </p:nvSpPr>
        <p:spPr bwMode="auto">
          <a:xfrm flipH="1">
            <a:off x="3048000" y="38862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+mn-lt"/>
              </a:rPr>
              <a:t>S</a:t>
            </a:r>
          </a:p>
        </p:txBody>
      </p:sp>
      <p:sp>
        <p:nvSpPr>
          <p:cNvPr id="20596" name="TextBox 81"/>
          <p:cNvSpPr txBox="1">
            <a:spLocks noChangeArrowheads="1"/>
          </p:cNvSpPr>
          <p:nvPr/>
        </p:nvSpPr>
        <p:spPr bwMode="auto">
          <a:xfrm flipH="1">
            <a:off x="3810000" y="38862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+mn-lt"/>
              </a:rPr>
              <a:t>S</a:t>
            </a:r>
          </a:p>
        </p:txBody>
      </p:sp>
      <p:sp>
        <p:nvSpPr>
          <p:cNvPr id="20597" name="TextBox 82"/>
          <p:cNvSpPr txBox="1">
            <a:spLocks noChangeArrowheads="1"/>
          </p:cNvSpPr>
          <p:nvPr/>
        </p:nvSpPr>
        <p:spPr bwMode="auto">
          <a:xfrm flipH="1">
            <a:off x="4724400" y="38862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+mn-lt"/>
              </a:rPr>
              <a:t>S</a:t>
            </a:r>
          </a:p>
        </p:txBody>
      </p:sp>
      <p:sp>
        <p:nvSpPr>
          <p:cNvPr id="20598" name="TextBox 83"/>
          <p:cNvSpPr txBox="1">
            <a:spLocks noChangeArrowheads="1"/>
          </p:cNvSpPr>
          <p:nvPr/>
        </p:nvSpPr>
        <p:spPr bwMode="auto">
          <a:xfrm flipH="1">
            <a:off x="3886200" y="31242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+mn-lt"/>
              </a:rPr>
              <a:t>S</a:t>
            </a:r>
          </a:p>
        </p:txBody>
      </p:sp>
      <p:sp>
        <p:nvSpPr>
          <p:cNvPr id="20599" name="TextBox 84"/>
          <p:cNvSpPr txBox="1">
            <a:spLocks noChangeArrowheads="1"/>
          </p:cNvSpPr>
          <p:nvPr/>
        </p:nvSpPr>
        <p:spPr bwMode="auto">
          <a:xfrm flipH="1">
            <a:off x="2971800" y="31242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+mn-lt"/>
              </a:rPr>
              <a:t>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Capacity Mismatch</a:t>
            </a:r>
          </a:p>
        </p:txBody>
      </p:sp>
      <p:sp>
        <p:nvSpPr>
          <p:cNvPr id="8089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6F0F1C63-7162-C949-84C6-351F01F0CBF2}" type="slidenum">
              <a:rPr lang="en-US" sz="1200">
                <a:solidFill>
                  <a:srgbClr val="898989"/>
                </a:solidFill>
                <a:latin typeface="Times New Roman" charset="0"/>
                <a:cs typeface="Arial" charset="0"/>
              </a:rPr>
              <a:pPr algn="l" eaLnBrk="1" hangingPunct="1"/>
              <a:t>9</a:t>
            </a:fld>
            <a:endParaRPr lang="en-US" sz="1200">
              <a:solidFill>
                <a:srgbClr val="898989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004888" y="3071813"/>
            <a:ext cx="3281362" cy="2286000"/>
          </a:xfrm>
          <a:prstGeom prst="rect">
            <a:avLst/>
          </a:prstGeom>
          <a:solidFill>
            <a:srgbClr val="CCFFFF"/>
          </a:solidFill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 sz="3000" dirty="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964167" y="1937390"/>
            <a:ext cx="376040" cy="263590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</a:rPr>
              <a:t>CR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5685451" y="1937390"/>
            <a:ext cx="376040" cy="263590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CR</a:t>
            </a:r>
            <a:endParaRPr lang="en-US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1988956" y="2623053"/>
            <a:ext cx="376040" cy="263590"/>
          </a:xfrm>
          <a:prstGeom prst="ellipse">
            <a:avLst/>
          </a:prstGeom>
          <a:solidFill>
            <a:srgbClr val="F47A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2887968" y="2623053"/>
            <a:ext cx="376040" cy="263590"/>
          </a:xfrm>
          <a:prstGeom prst="ellipse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890290" y="2623053"/>
            <a:ext cx="376040" cy="263590"/>
          </a:xfrm>
          <a:prstGeom prst="ellipse">
            <a:avLst/>
          </a:prstGeom>
          <a:solidFill>
            <a:srgbClr val="F47A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6781945" y="2623053"/>
            <a:ext cx="376040" cy="263590"/>
          </a:xfrm>
          <a:prstGeom prst="ellipse">
            <a:avLst/>
          </a:prstGeom>
          <a:solidFill>
            <a:srgbClr val="F47A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cxnSp>
        <p:nvCxnSpPr>
          <p:cNvPr id="12" name="AutoShape 13"/>
          <p:cNvCxnSpPr>
            <a:cxnSpLocks noChangeShapeType="1"/>
            <a:stCxn id="6" idx="4"/>
            <a:endCxn id="8" idx="0"/>
          </p:cNvCxnSpPr>
          <p:nvPr/>
        </p:nvCxnSpPr>
        <p:spPr bwMode="auto">
          <a:xfrm rot="5400000">
            <a:off x="2453481" y="1923257"/>
            <a:ext cx="422275" cy="976312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3" name="AutoShape 14"/>
          <p:cNvCxnSpPr>
            <a:cxnSpLocks noChangeShapeType="1"/>
            <a:endCxn id="7" idx="4"/>
          </p:cNvCxnSpPr>
          <p:nvPr/>
        </p:nvCxnSpPr>
        <p:spPr bwMode="auto">
          <a:xfrm rot="5400000" flipH="1" flipV="1">
            <a:off x="3813969" y="562769"/>
            <a:ext cx="422275" cy="36972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" name="AutoShape 15"/>
          <p:cNvCxnSpPr>
            <a:cxnSpLocks noChangeShapeType="1"/>
            <a:stCxn id="7" idx="4"/>
            <a:endCxn id="9" idx="0"/>
          </p:cNvCxnSpPr>
          <p:nvPr/>
        </p:nvCxnSpPr>
        <p:spPr bwMode="auto">
          <a:xfrm rot="5400000">
            <a:off x="4264025" y="1012825"/>
            <a:ext cx="422275" cy="27971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" name="AutoShape 16"/>
          <p:cNvCxnSpPr>
            <a:cxnSpLocks noChangeShapeType="1"/>
            <a:stCxn id="7" idx="4"/>
            <a:endCxn id="10" idx="0"/>
          </p:cNvCxnSpPr>
          <p:nvPr/>
        </p:nvCxnSpPr>
        <p:spPr bwMode="auto">
          <a:xfrm rot="16200000" flipH="1">
            <a:off x="5765006" y="2309019"/>
            <a:ext cx="422275" cy="2047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" name="AutoShape 17"/>
          <p:cNvCxnSpPr>
            <a:cxnSpLocks noChangeShapeType="1"/>
            <a:stCxn id="7" idx="4"/>
            <a:endCxn id="11" idx="0"/>
          </p:cNvCxnSpPr>
          <p:nvPr/>
        </p:nvCxnSpPr>
        <p:spPr bwMode="auto">
          <a:xfrm rot="16200000" flipH="1">
            <a:off x="6211094" y="1862931"/>
            <a:ext cx="422275" cy="109696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7" name="AutoShape 18"/>
          <p:cNvCxnSpPr>
            <a:cxnSpLocks noChangeShapeType="1"/>
            <a:stCxn id="6" idx="4"/>
            <a:endCxn id="11" idx="0"/>
          </p:cNvCxnSpPr>
          <p:nvPr/>
        </p:nvCxnSpPr>
        <p:spPr bwMode="auto">
          <a:xfrm rot="16200000" flipH="1">
            <a:off x="4850606" y="502444"/>
            <a:ext cx="422275" cy="381793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8" name="AutoShape 19"/>
          <p:cNvCxnSpPr>
            <a:cxnSpLocks noChangeShapeType="1"/>
            <a:stCxn id="6" idx="4"/>
            <a:endCxn id="9" idx="0"/>
          </p:cNvCxnSpPr>
          <p:nvPr/>
        </p:nvCxnSpPr>
        <p:spPr bwMode="auto">
          <a:xfrm rot="5400000">
            <a:off x="2903537" y="2373313"/>
            <a:ext cx="422275" cy="762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9" name="AutoShape 20"/>
          <p:cNvCxnSpPr>
            <a:cxnSpLocks noChangeShapeType="1"/>
            <a:stCxn id="6" idx="4"/>
            <a:endCxn id="10" idx="0"/>
          </p:cNvCxnSpPr>
          <p:nvPr/>
        </p:nvCxnSpPr>
        <p:spPr bwMode="auto">
          <a:xfrm rot="16200000" flipH="1">
            <a:off x="4404519" y="948531"/>
            <a:ext cx="422275" cy="292576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2899330" y="3260162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2000320" y="3260162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cxnSp>
        <p:nvCxnSpPr>
          <p:cNvPr id="22" name="AutoShape 59"/>
          <p:cNvCxnSpPr>
            <a:cxnSpLocks noChangeShapeType="1"/>
            <a:endCxn id="8" idx="4"/>
          </p:cNvCxnSpPr>
          <p:nvPr/>
        </p:nvCxnSpPr>
        <p:spPr bwMode="auto">
          <a:xfrm rot="5400000" flipH="1" flipV="1">
            <a:off x="1989138" y="3073400"/>
            <a:ext cx="374650" cy="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3" name="AutoShape 60"/>
          <p:cNvCxnSpPr>
            <a:cxnSpLocks noChangeShapeType="1"/>
            <a:endCxn id="8" idx="4"/>
          </p:cNvCxnSpPr>
          <p:nvPr/>
        </p:nvCxnSpPr>
        <p:spPr bwMode="auto">
          <a:xfrm rot="16200000" flipV="1">
            <a:off x="2438401" y="2624137"/>
            <a:ext cx="374650" cy="89852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4" name="AutoShape 61"/>
          <p:cNvCxnSpPr>
            <a:cxnSpLocks noChangeShapeType="1"/>
            <a:endCxn id="9" idx="4"/>
          </p:cNvCxnSpPr>
          <p:nvPr/>
        </p:nvCxnSpPr>
        <p:spPr bwMode="auto">
          <a:xfrm rot="5400000" flipH="1" flipV="1">
            <a:off x="2888457" y="3072606"/>
            <a:ext cx="374650" cy="15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5" name="AutoShape 62"/>
          <p:cNvCxnSpPr>
            <a:cxnSpLocks noChangeShapeType="1"/>
            <a:endCxn id="9" idx="4"/>
          </p:cNvCxnSpPr>
          <p:nvPr/>
        </p:nvCxnSpPr>
        <p:spPr bwMode="auto">
          <a:xfrm rot="5400000" flipH="1" flipV="1">
            <a:off x="2439194" y="2623344"/>
            <a:ext cx="374650" cy="900112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6" name="AutoShape 63"/>
          <p:cNvCxnSpPr>
            <a:cxnSpLocks noChangeShapeType="1"/>
          </p:cNvCxnSpPr>
          <p:nvPr/>
        </p:nvCxnSpPr>
        <p:spPr bwMode="auto">
          <a:xfrm>
            <a:off x="2352675" y="3381375"/>
            <a:ext cx="546100" cy="15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7" name="AutoShape 64"/>
          <p:cNvCxnSpPr>
            <a:cxnSpLocks noChangeShapeType="1"/>
          </p:cNvCxnSpPr>
          <p:nvPr/>
        </p:nvCxnSpPr>
        <p:spPr bwMode="auto">
          <a:xfrm rot="5400000" flipH="1" flipV="1">
            <a:off x="1956594" y="2869407"/>
            <a:ext cx="484187" cy="17526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8" name="AutoShape 65"/>
          <p:cNvCxnSpPr>
            <a:cxnSpLocks noChangeShapeType="1"/>
          </p:cNvCxnSpPr>
          <p:nvPr/>
        </p:nvCxnSpPr>
        <p:spPr bwMode="auto">
          <a:xfrm rot="5400000" flipH="1" flipV="1">
            <a:off x="1507332" y="3318669"/>
            <a:ext cx="484187" cy="8540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9" name="AutoShape 66"/>
          <p:cNvCxnSpPr>
            <a:cxnSpLocks noChangeShapeType="1"/>
          </p:cNvCxnSpPr>
          <p:nvPr/>
        </p:nvCxnSpPr>
        <p:spPr bwMode="auto">
          <a:xfrm rot="16200000" flipV="1">
            <a:off x="1957388" y="3722688"/>
            <a:ext cx="484187" cy="4603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0" name="AutoShape 67"/>
          <p:cNvCxnSpPr>
            <a:cxnSpLocks noChangeShapeType="1"/>
          </p:cNvCxnSpPr>
          <p:nvPr/>
        </p:nvCxnSpPr>
        <p:spPr bwMode="auto">
          <a:xfrm rot="5400000" flipH="1" flipV="1">
            <a:off x="2406650" y="3319463"/>
            <a:ext cx="484187" cy="8524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2045583" y="3988295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1146573" y="3988293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cxnSp>
        <p:nvCxnSpPr>
          <p:cNvPr id="33" name="AutoShape 69"/>
          <p:cNvCxnSpPr>
            <a:cxnSpLocks noChangeShapeType="1"/>
          </p:cNvCxnSpPr>
          <p:nvPr/>
        </p:nvCxnSpPr>
        <p:spPr bwMode="auto">
          <a:xfrm rot="5400000" flipH="1" flipV="1">
            <a:off x="1562894" y="3993357"/>
            <a:ext cx="422275" cy="89693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4" name="AutoShape 70"/>
          <p:cNvCxnSpPr>
            <a:cxnSpLocks noChangeShapeType="1"/>
          </p:cNvCxnSpPr>
          <p:nvPr/>
        </p:nvCxnSpPr>
        <p:spPr bwMode="auto">
          <a:xfrm rot="16200000" flipV="1">
            <a:off x="1112838" y="4440238"/>
            <a:ext cx="422275" cy="31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5" name="AutoShape 71"/>
          <p:cNvCxnSpPr>
            <a:cxnSpLocks noChangeShapeType="1"/>
          </p:cNvCxnSpPr>
          <p:nvPr/>
        </p:nvCxnSpPr>
        <p:spPr bwMode="auto">
          <a:xfrm rot="16200000" flipV="1">
            <a:off x="1562100" y="3990976"/>
            <a:ext cx="422275" cy="9017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6" name="AutoShape 72"/>
          <p:cNvCxnSpPr>
            <a:cxnSpLocks noChangeShapeType="1"/>
          </p:cNvCxnSpPr>
          <p:nvPr/>
        </p:nvCxnSpPr>
        <p:spPr bwMode="auto">
          <a:xfrm rot="16200000" flipV="1">
            <a:off x="2012156" y="4441032"/>
            <a:ext cx="422275" cy="15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37" name="AutoShape 80"/>
          <p:cNvSpPr>
            <a:spLocks noChangeArrowheads="1"/>
          </p:cNvSpPr>
          <p:nvPr/>
        </p:nvSpPr>
        <p:spPr bwMode="auto">
          <a:xfrm rot="16171351">
            <a:off x="1091242" y="47396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38" name="AutoShape 82"/>
          <p:cNvSpPr>
            <a:spLocks noChangeArrowheads="1"/>
          </p:cNvSpPr>
          <p:nvPr/>
        </p:nvSpPr>
        <p:spPr bwMode="auto">
          <a:xfrm rot="16171351">
            <a:off x="1990252" y="47396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39" name="AutoShape 82"/>
          <p:cNvSpPr>
            <a:spLocks noChangeArrowheads="1"/>
          </p:cNvSpPr>
          <p:nvPr/>
        </p:nvSpPr>
        <p:spPr bwMode="auto">
          <a:xfrm rot="16171351">
            <a:off x="1437107" y="47396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21568" name="Rectangle 21"/>
          <p:cNvSpPr>
            <a:spLocks noChangeArrowheads="1"/>
          </p:cNvSpPr>
          <p:nvPr/>
        </p:nvSpPr>
        <p:spPr bwMode="auto">
          <a:xfrm>
            <a:off x="1789113" y="4735513"/>
            <a:ext cx="344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  <a:cs typeface="Arial" charset="0"/>
              </a:rPr>
              <a:t>…</a:t>
            </a:r>
          </a:p>
        </p:txBody>
      </p:sp>
      <p:cxnSp>
        <p:nvCxnSpPr>
          <p:cNvPr id="41" name="AutoShape 69"/>
          <p:cNvCxnSpPr>
            <a:cxnSpLocks noChangeShapeType="1"/>
          </p:cNvCxnSpPr>
          <p:nvPr/>
        </p:nvCxnSpPr>
        <p:spPr bwMode="auto">
          <a:xfrm rot="5400000" flipH="1" flipV="1">
            <a:off x="1735931" y="4166395"/>
            <a:ext cx="422275" cy="550862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2" name="AutoShape 69"/>
          <p:cNvCxnSpPr>
            <a:cxnSpLocks noChangeShapeType="1"/>
          </p:cNvCxnSpPr>
          <p:nvPr/>
        </p:nvCxnSpPr>
        <p:spPr bwMode="auto">
          <a:xfrm rot="16200000" flipV="1">
            <a:off x="1285875" y="4267201"/>
            <a:ext cx="422275" cy="34925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3751519" y="3988295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2852509" y="3988293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cxnSp>
        <p:nvCxnSpPr>
          <p:cNvPr id="45" name="AutoShape 69"/>
          <p:cNvCxnSpPr>
            <a:cxnSpLocks noChangeShapeType="1"/>
          </p:cNvCxnSpPr>
          <p:nvPr/>
        </p:nvCxnSpPr>
        <p:spPr bwMode="auto">
          <a:xfrm rot="5400000" flipH="1" flipV="1">
            <a:off x="3269456" y="3993357"/>
            <a:ext cx="420687" cy="89535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6" name="AutoShape 70"/>
          <p:cNvCxnSpPr>
            <a:cxnSpLocks noChangeShapeType="1"/>
          </p:cNvCxnSpPr>
          <p:nvPr/>
        </p:nvCxnSpPr>
        <p:spPr bwMode="auto">
          <a:xfrm rot="16200000" flipV="1">
            <a:off x="2820194" y="4439444"/>
            <a:ext cx="420687" cy="31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7" name="AutoShape 71"/>
          <p:cNvCxnSpPr>
            <a:cxnSpLocks noChangeShapeType="1"/>
          </p:cNvCxnSpPr>
          <p:nvPr/>
        </p:nvCxnSpPr>
        <p:spPr bwMode="auto">
          <a:xfrm rot="16200000" flipV="1">
            <a:off x="3269456" y="3990182"/>
            <a:ext cx="420687" cy="9017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8" name="AutoShape 72"/>
          <p:cNvCxnSpPr>
            <a:cxnSpLocks noChangeShapeType="1"/>
          </p:cNvCxnSpPr>
          <p:nvPr/>
        </p:nvCxnSpPr>
        <p:spPr bwMode="auto">
          <a:xfrm rot="16200000" flipV="1">
            <a:off x="3718719" y="4439444"/>
            <a:ext cx="420687" cy="31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49" name="AutoShape 80"/>
          <p:cNvSpPr>
            <a:spLocks noChangeArrowheads="1"/>
          </p:cNvSpPr>
          <p:nvPr/>
        </p:nvSpPr>
        <p:spPr bwMode="auto">
          <a:xfrm rot="16171351">
            <a:off x="2797178" y="4738424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50" name="AutoShape 82"/>
          <p:cNvSpPr>
            <a:spLocks noChangeArrowheads="1"/>
          </p:cNvSpPr>
          <p:nvPr/>
        </p:nvSpPr>
        <p:spPr bwMode="auto">
          <a:xfrm rot="16171351">
            <a:off x="3696187" y="4738424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51" name="AutoShape 82"/>
          <p:cNvSpPr>
            <a:spLocks noChangeArrowheads="1"/>
          </p:cNvSpPr>
          <p:nvPr/>
        </p:nvSpPr>
        <p:spPr bwMode="auto">
          <a:xfrm rot="16171351">
            <a:off x="3143042" y="4738424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21590" name="Rectangle 21"/>
          <p:cNvSpPr>
            <a:spLocks noChangeArrowheads="1"/>
          </p:cNvSpPr>
          <p:nvPr/>
        </p:nvSpPr>
        <p:spPr bwMode="auto">
          <a:xfrm>
            <a:off x="3481388" y="4733925"/>
            <a:ext cx="342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  <a:cs typeface="Arial" charset="0"/>
              </a:rPr>
              <a:t>…</a:t>
            </a:r>
          </a:p>
        </p:txBody>
      </p:sp>
      <p:cxnSp>
        <p:nvCxnSpPr>
          <p:cNvPr id="53" name="AutoShape 69"/>
          <p:cNvCxnSpPr>
            <a:cxnSpLocks noChangeShapeType="1"/>
          </p:cNvCxnSpPr>
          <p:nvPr/>
        </p:nvCxnSpPr>
        <p:spPr bwMode="auto">
          <a:xfrm rot="5400000" flipH="1" flipV="1">
            <a:off x="3442494" y="4166394"/>
            <a:ext cx="420687" cy="549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4" name="AutoShape 69"/>
          <p:cNvCxnSpPr>
            <a:cxnSpLocks noChangeShapeType="1"/>
          </p:cNvCxnSpPr>
          <p:nvPr/>
        </p:nvCxnSpPr>
        <p:spPr bwMode="auto">
          <a:xfrm rot="16200000" flipV="1">
            <a:off x="2993231" y="4266407"/>
            <a:ext cx="420687" cy="34925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5" name="AutoShape 64"/>
          <p:cNvCxnSpPr>
            <a:cxnSpLocks noChangeShapeType="1"/>
          </p:cNvCxnSpPr>
          <p:nvPr/>
        </p:nvCxnSpPr>
        <p:spPr bwMode="auto">
          <a:xfrm rot="16200000" flipV="1">
            <a:off x="2809875" y="2870201"/>
            <a:ext cx="484187" cy="1751012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6" name="AutoShape 65"/>
          <p:cNvCxnSpPr>
            <a:cxnSpLocks noChangeShapeType="1"/>
          </p:cNvCxnSpPr>
          <p:nvPr/>
        </p:nvCxnSpPr>
        <p:spPr bwMode="auto">
          <a:xfrm rot="16200000" flipV="1">
            <a:off x="2360613" y="3319463"/>
            <a:ext cx="484187" cy="8524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7" name="AutoShape 66"/>
          <p:cNvCxnSpPr>
            <a:cxnSpLocks noChangeShapeType="1"/>
          </p:cNvCxnSpPr>
          <p:nvPr/>
        </p:nvCxnSpPr>
        <p:spPr bwMode="auto">
          <a:xfrm rot="5400000" flipH="1" flipV="1">
            <a:off x="2809875" y="3722688"/>
            <a:ext cx="484187" cy="4603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8" name="AutoShape 67"/>
          <p:cNvCxnSpPr>
            <a:cxnSpLocks noChangeShapeType="1"/>
          </p:cNvCxnSpPr>
          <p:nvPr/>
        </p:nvCxnSpPr>
        <p:spPr bwMode="auto">
          <a:xfrm rot="16200000" flipV="1">
            <a:off x="3259138" y="3319463"/>
            <a:ext cx="484187" cy="8524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21597" name="Rectangle 21"/>
          <p:cNvSpPr>
            <a:spLocks noChangeArrowheads="1"/>
          </p:cNvSpPr>
          <p:nvPr/>
        </p:nvSpPr>
        <p:spPr bwMode="auto">
          <a:xfrm>
            <a:off x="4114800" y="3906838"/>
            <a:ext cx="96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  <a:cs typeface="Arial" charset="0"/>
              </a:rPr>
              <a:t>. . .</a:t>
            </a:r>
          </a:p>
        </p:txBody>
      </p:sp>
      <p:cxnSp>
        <p:nvCxnSpPr>
          <p:cNvPr id="60" name="AutoShape 17"/>
          <p:cNvCxnSpPr>
            <a:cxnSpLocks noChangeShapeType="1"/>
          </p:cNvCxnSpPr>
          <p:nvPr/>
        </p:nvCxnSpPr>
        <p:spPr bwMode="auto">
          <a:xfrm rot="5400000" flipH="1" flipV="1">
            <a:off x="5798344" y="1699419"/>
            <a:ext cx="312737" cy="16192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61" name="AutoShape 17"/>
          <p:cNvCxnSpPr>
            <a:cxnSpLocks noChangeShapeType="1"/>
          </p:cNvCxnSpPr>
          <p:nvPr/>
        </p:nvCxnSpPr>
        <p:spPr bwMode="auto">
          <a:xfrm rot="16200000" flipV="1">
            <a:off x="5645944" y="1708944"/>
            <a:ext cx="312737" cy="1428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62" name="AutoShape 17"/>
          <p:cNvCxnSpPr>
            <a:cxnSpLocks noChangeShapeType="1"/>
          </p:cNvCxnSpPr>
          <p:nvPr/>
        </p:nvCxnSpPr>
        <p:spPr bwMode="auto">
          <a:xfrm rot="5400000">
            <a:off x="5712619" y="1775619"/>
            <a:ext cx="322262" cy="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63" name="AutoShape 17"/>
          <p:cNvCxnSpPr>
            <a:cxnSpLocks noChangeShapeType="1"/>
          </p:cNvCxnSpPr>
          <p:nvPr/>
        </p:nvCxnSpPr>
        <p:spPr bwMode="auto">
          <a:xfrm rot="5400000" flipH="1" flipV="1">
            <a:off x="3066257" y="1693068"/>
            <a:ext cx="330200" cy="15716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64" name="AutoShape 17"/>
          <p:cNvCxnSpPr>
            <a:cxnSpLocks noChangeShapeType="1"/>
          </p:cNvCxnSpPr>
          <p:nvPr/>
        </p:nvCxnSpPr>
        <p:spPr bwMode="auto">
          <a:xfrm rot="16200000" flipV="1">
            <a:off x="2913857" y="1697831"/>
            <a:ext cx="330200" cy="14763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65" name="AutoShape 17"/>
          <p:cNvCxnSpPr>
            <a:cxnSpLocks noChangeShapeType="1"/>
          </p:cNvCxnSpPr>
          <p:nvPr/>
        </p:nvCxnSpPr>
        <p:spPr bwMode="auto">
          <a:xfrm rot="5400000">
            <a:off x="2984500" y="1768475"/>
            <a:ext cx="336550" cy="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66" name="Rectangle 65"/>
          <p:cNvSpPr/>
          <p:nvPr/>
        </p:nvSpPr>
        <p:spPr bwMode="auto">
          <a:xfrm>
            <a:off x="4902200" y="3055938"/>
            <a:ext cx="3281363" cy="2286000"/>
          </a:xfrm>
          <a:prstGeom prst="rect">
            <a:avLst/>
          </a:prstGeom>
          <a:solidFill>
            <a:srgbClr val="CCFFFF"/>
          </a:solidFill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 sz="3000" dirty="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sp>
        <p:nvSpPr>
          <p:cNvPr id="67" name="Rectangle 25"/>
          <p:cNvSpPr>
            <a:spLocks noChangeArrowheads="1"/>
          </p:cNvSpPr>
          <p:nvPr/>
        </p:nvSpPr>
        <p:spPr bwMode="auto">
          <a:xfrm>
            <a:off x="6796945" y="3236062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68" name="Rectangle 26"/>
          <p:cNvSpPr>
            <a:spLocks noChangeArrowheads="1"/>
          </p:cNvSpPr>
          <p:nvPr/>
        </p:nvSpPr>
        <p:spPr bwMode="auto">
          <a:xfrm>
            <a:off x="5897935" y="3236062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cxnSp>
        <p:nvCxnSpPr>
          <p:cNvPr id="69" name="AutoShape 59"/>
          <p:cNvCxnSpPr>
            <a:cxnSpLocks noChangeShapeType="1"/>
            <a:endCxn id="10" idx="4"/>
          </p:cNvCxnSpPr>
          <p:nvPr/>
        </p:nvCxnSpPr>
        <p:spPr bwMode="auto">
          <a:xfrm rot="5400000" flipH="1" flipV="1">
            <a:off x="5901532" y="3058318"/>
            <a:ext cx="349250" cy="476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70" name="AutoShape 60"/>
          <p:cNvCxnSpPr>
            <a:cxnSpLocks noChangeShapeType="1"/>
            <a:endCxn id="10" idx="4"/>
          </p:cNvCxnSpPr>
          <p:nvPr/>
        </p:nvCxnSpPr>
        <p:spPr bwMode="auto">
          <a:xfrm rot="16200000" flipV="1">
            <a:off x="6351588" y="2613025"/>
            <a:ext cx="349250" cy="89535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71" name="AutoShape 61"/>
          <p:cNvCxnSpPr>
            <a:cxnSpLocks noChangeShapeType="1"/>
            <a:endCxn id="11" idx="4"/>
          </p:cNvCxnSpPr>
          <p:nvPr/>
        </p:nvCxnSpPr>
        <p:spPr bwMode="auto">
          <a:xfrm rot="16200000" flipV="1">
            <a:off x="6797676" y="3059112"/>
            <a:ext cx="349250" cy="31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72" name="AutoShape 62"/>
          <p:cNvCxnSpPr>
            <a:cxnSpLocks noChangeShapeType="1"/>
            <a:endCxn id="11" idx="4"/>
          </p:cNvCxnSpPr>
          <p:nvPr/>
        </p:nvCxnSpPr>
        <p:spPr bwMode="auto">
          <a:xfrm rot="5400000" flipH="1" flipV="1">
            <a:off x="6347619" y="2612231"/>
            <a:ext cx="349250" cy="89693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73" name="AutoShape 63"/>
          <p:cNvCxnSpPr>
            <a:cxnSpLocks noChangeShapeType="1"/>
          </p:cNvCxnSpPr>
          <p:nvPr/>
        </p:nvCxnSpPr>
        <p:spPr bwMode="auto">
          <a:xfrm>
            <a:off x="6249988" y="3357563"/>
            <a:ext cx="547687" cy="15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74" name="AutoShape 64"/>
          <p:cNvCxnSpPr>
            <a:cxnSpLocks noChangeShapeType="1"/>
          </p:cNvCxnSpPr>
          <p:nvPr/>
        </p:nvCxnSpPr>
        <p:spPr bwMode="auto">
          <a:xfrm rot="5400000" flipH="1" flipV="1">
            <a:off x="5854700" y="2844801"/>
            <a:ext cx="485775" cy="17526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75" name="AutoShape 65"/>
          <p:cNvCxnSpPr>
            <a:cxnSpLocks noChangeShapeType="1"/>
          </p:cNvCxnSpPr>
          <p:nvPr/>
        </p:nvCxnSpPr>
        <p:spPr bwMode="auto">
          <a:xfrm rot="5400000" flipH="1" flipV="1">
            <a:off x="5404644" y="3294857"/>
            <a:ext cx="485775" cy="8524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76" name="AutoShape 66"/>
          <p:cNvCxnSpPr>
            <a:cxnSpLocks noChangeShapeType="1"/>
          </p:cNvCxnSpPr>
          <p:nvPr/>
        </p:nvCxnSpPr>
        <p:spPr bwMode="auto">
          <a:xfrm rot="16200000" flipV="1">
            <a:off x="5853906" y="3698082"/>
            <a:ext cx="485775" cy="4603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77" name="AutoShape 67"/>
          <p:cNvCxnSpPr>
            <a:cxnSpLocks noChangeShapeType="1"/>
          </p:cNvCxnSpPr>
          <p:nvPr/>
        </p:nvCxnSpPr>
        <p:spPr bwMode="auto">
          <a:xfrm rot="5400000" flipH="1" flipV="1">
            <a:off x="6303963" y="3294063"/>
            <a:ext cx="485775" cy="8540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78" name="Rectangle 38"/>
          <p:cNvSpPr>
            <a:spLocks noChangeArrowheads="1"/>
          </p:cNvSpPr>
          <p:nvPr/>
        </p:nvSpPr>
        <p:spPr bwMode="auto">
          <a:xfrm>
            <a:off x="5943198" y="3964195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79" name="Rectangle 39"/>
          <p:cNvSpPr>
            <a:spLocks noChangeArrowheads="1"/>
          </p:cNvSpPr>
          <p:nvPr/>
        </p:nvSpPr>
        <p:spPr bwMode="auto">
          <a:xfrm>
            <a:off x="5044188" y="3964193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cxnSp>
        <p:nvCxnSpPr>
          <p:cNvPr id="80" name="AutoShape 69"/>
          <p:cNvCxnSpPr>
            <a:cxnSpLocks noChangeShapeType="1"/>
          </p:cNvCxnSpPr>
          <p:nvPr/>
        </p:nvCxnSpPr>
        <p:spPr bwMode="auto">
          <a:xfrm rot="5400000" flipH="1" flipV="1">
            <a:off x="5460206" y="3969544"/>
            <a:ext cx="422275" cy="89693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1" name="AutoShape 70"/>
          <p:cNvCxnSpPr>
            <a:cxnSpLocks noChangeShapeType="1"/>
          </p:cNvCxnSpPr>
          <p:nvPr/>
        </p:nvCxnSpPr>
        <p:spPr bwMode="auto">
          <a:xfrm rot="16200000" flipV="1">
            <a:off x="5010944" y="4417219"/>
            <a:ext cx="422275" cy="15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2" name="AutoShape 71"/>
          <p:cNvCxnSpPr>
            <a:cxnSpLocks noChangeShapeType="1"/>
          </p:cNvCxnSpPr>
          <p:nvPr/>
        </p:nvCxnSpPr>
        <p:spPr bwMode="auto">
          <a:xfrm rot="16200000" flipV="1">
            <a:off x="5461000" y="3967163"/>
            <a:ext cx="422275" cy="9017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3" name="AutoShape 72"/>
          <p:cNvCxnSpPr>
            <a:cxnSpLocks noChangeShapeType="1"/>
          </p:cNvCxnSpPr>
          <p:nvPr/>
        </p:nvCxnSpPr>
        <p:spPr bwMode="auto">
          <a:xfrm rot="16200000" flipV="1">
            <a:off x="5910263" y="4416425"/>
            <a:ext cx="422275" cy="31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84" name="AutoShape 80"/>
          <p:cNvSpPr>
            <a:spLocks noChangeArrowheads="1"/>
          </p:cNvSpPr>
          <p:nvPr/>
        </p:nvSpPr>
        <p:spPr bwMode="auto">
          <a:xfrm rot="16171351">
            <a:off x="4988857" y="47155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85" name="AutoShape 82"/>
          <p:cNvSpPr>
            <a:spLocks noChangeArrowheads="1"/>
          </p:cNvSpPr>
          <p:nvPr/>
        </p:nvSpPr>
        <p:spPr bwMode="auto">
          <a:xfrm rot="16171351">
            <a:off x="5887867" y="47155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86" name="AutoShape 82"/>
          <p:cNvSpPr>
            <a:spLocks noChangeArrowheads="1"/>
          </p:cNvSpPr>
          <p:nvPr/>
        </p:nvSpPr>
        <p:spPr bwMode="auto">
          <a:xfrm rot="16171351">
            <a:off x="5334722" y="47155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21639" name="Rectangle 21"/>
          <p:cNvSpPr>
            <a:spLocks noChangeArrowheads="1"/>
          </p:cNvSpPr>
          <p:nvPr/>
        </p:nvSpPr>
        <p:spPr bwMode="auto">
          <a:xfrm>
            <a:off x="5686425" y="4711700"/>
            <a:ext cx="344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  <a:cs typeface="Arial" charset="0"/>
              </a:rPr>
              <a:t>…</a:t>
            </a:r>
          </a:p>
        </p:txBody>
      </p:sp>
      <p:cxnSp>
        <p:nvCxnSpPr>
          <p:cNvPr id="88" name="AutoShape 69"/>
          <p:cNvCxnSpPr>
            <a:cxnSpLocks noChangeShapeType="1"/>
          </p:cNvCxnSpPr>
          <p:nvPr/>
        </p:nvCxnSpPr>
        <p:spPr bwMode="auto">
          <a:xfrm rot="5400000" flipH="1" flipV="1">
            <a:off x="5633244" y="4142581"/>
            <a:ext cx="422275" cy="55086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9" name="AutoShape 69"/>
          <p:cNvCxnSpPr>
            <a:cxnSpLocks noChangeShapeType="1"/>
          </p:cNvCxnSpPr>
          <p:nvPr/>
        </p:nvCxnSpPr>
        <p:spPr bwMode="auto">
          <a:xfrm rot="16200000" flipV="1">
            <a:off x="5183981" y="4244182"/>
            <a:ext cx="422275" cy="347662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90" name="Rectangle 38"/>
          <p:cNvSpPr>
            <a:spLocks noChangeArrowheads="1"/>
          </p:cNvSpPr>
          <p:nvPr/>
        </p:nvSpPr>
        <p:spPr bwMode="auto">
          <a:xfrm>
            <a:off x="7649134" y="3964195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91" name="Rectangle 39"/>
          <p:cNvSpPr>
            <a:spLocks noChangeArrowheads="1"/>
          </p:cNvSpPr>
          <p:nvPr/>
        </p:nvSpPr>
        <p:spPr bwMode="auto">
          <a:xfrm>
            <a:off x="6750124" y="3964193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cxnSp>
        <p:nvCxnSpPr>
          <p:cNvPr id="92" name="AutoShape 69"/>
          <p:cNvCxnSpPr>
            <a:cxnSpLocks noChangeShapeType="1"/>
          </p:cNvCxnSpPr>
          <p:nvPr/>
        </p:nvCxnSpPr>
        <p:spPr bwMode="auto">
          <a:xfrm rot="5400000" flipH="1" flipV="1">
            <a:off x="7166769" y="3969544"/>
            <a:ext cx="420688" cy="89535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3" name="AutoShape 70"/>
          <p:cNvCxnSpPr>
            <a:cxnSpLocks noChangeShapeType="1"/>
          </p:cNvCxnSpPr>
          <p:nvPr/>
        </p:nvCxnSpPr>
        <p:spPr bwMode="auto">
          <a:xfrm rot="16200000" flipV="1">
            <a:off x="6717507" y="4415631"/>
            <a:ext cx="420688" cy="31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4" name="AutoShape 71"/>
          <p:cNvCxnSpPr>
            <a:cxnSpLocks noChangeShapeType="1"/>
          </p:cNvCxnSpPr>
          <p:nvPr/>
        </p:nvCxnSpPr>
        <p:spPr bwMode="auto">
          <a:xfrm rot="16200000" flipV="1">
            <a:off x="7166769" y="3966369"/>
            <a:ext cx="420688" cy="9017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5" name="AutoShape 72"/>
          <p:cNvCxnSpPr>
            <a:cxnSpLocks noChangeShapeType="1"/>
          </p:cNvCxnSpPr>
          <p:nvPr/>
        </p:nvCxnSpPr>
        <p:spPr bwMode="auto">
          <a:xfrm rot="16200000" flipV="1">
            <a:off x="7616032" y="4415631"/>
            <a:ext cx="420688" cy="31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96" name="AutoShape 80"/>
          <p:cNvSpPr>
            <a:spLocks noChangeArrowheads="1"/>
          </p:cNvSpPr>
          <p:nvPr/>
        </p:nvSpPr>
        <p:spPr bwMode="auto">
          <a:xfrm rot="16171351">
            <a:off x="6694793" y="4714324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97" name="AutoShape 82"/>
          <p:cNvSpPr>
            <a:spLocks noChangeArrowheads="1"/>
          </p:cNvSpPr>
          <p:nvPr/>
        </p:nvSpPr>
        <p:spPr bwMode="auto">
          <a:xfrm rot="16171351">
            <a:off x="7593802" y="4714324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98" name="AutoShape 82"/>
          <p:cNvSpPr>
            <a:spLocks noChangeArrowheads="1"/>
          </p:cNvSpPr>
          <p:nvPr/>
        </p:nvSpPr>
        <p:spPr bwMode="auto">
          <a:xfrm rot="16171351">
            <a:off x="7040657" y="4714324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21661" name="Rectangle 21"/>
          <p:cNvSpPr>
            <a:spLocks noChangeArrowheads="1"/>
          </p:cNvSpPr>
          <p:nvPr/>
        </p:nvSpPr>
        <p:spPr bwMode="auto">
          <a:xfrm>
            <a:off x="7378700" y="4710113"/>
            <a:ext cx="342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  <a:cs typeface="Arial" charset="0"/>
              </a:rPr>
              <a:t>…</a:t>
            </a:r>
          </a:p>
        </p:txBody>
      </p:sp>
      <p:cxnSp>
        <p:nvCxnSpPr>
          <p:cNvPr id="100" name="AutoShape 69"/>
          <p:cNvCxnSpPr>
            <a:cxnSpLocks noChangeShapeType="1"/>
          </p:cNvCxnSpPr>
          <p:nvPr/>
        </p:nvCxnSpPr>
        <p:spPr bwMode="auto">
          <a:xfrm rot="5400000" flipH="1" flipV="1">
            <a:off x="7339807" y="4142581"/>
            <a:ext cx="420688" cy="549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1" name="AutoShape 69"/>
          <p:cNvCxnSpPr>
            <a:cxnSpLocks noChangeShapeType="1"/>
          </p:cNvCxnSpPr>
          <p:nvPr/>
        </p:nvCxnSpPr>
        <p:spPr bwMode="auto">
          <a:xfrm rot="16200000" flipV="1">
            <a:off x="6890544" y="4242594"/>
            <a:ext cx="420688" cy="34925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2" name="AutoShape 64"/>
          <p:cNvCxnSpPr>
            <a:cxnSpLocks noChangeShapeType="1"/>
          </p:cNvCxnSpPr>
          <p:nvPr/>
        </p:nvCxnSpPr>
        <p:spPr bwMode="auto">
          <a:xfrm rot="16200000" flipV="1">
            <a:off x="6706394" y="2845594"/>
            <a:ext cx="485775" cy="175101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3" name="AutoShape 65"/>
          <p:cNvCxnSpPr>
            <a:cxnSpLocks noChangeShapeType="1"/>
          </p:cNvCxnSpPr>
          <p:nvPr/>
        </p:nvCxnSpPr>
        <p:spPr bwMode="auto">
          <a:xfrm rot="16200000" flipV="1">
            <a:off x="6257131" y="3294857"/>
            <a:ext cx="485775" cy="8524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4" name="AutoShape 66"/>
          <p:cNvCxnSpPr>
            <a:cxnSpLocks noChangeShapeType="1"/>
          </p:cNvCxnSpPr>
          <p:nvPr/>
        </p:nvCxnSpPr>
        <p:spPr bwMode="auto">
          <a:xfrm rot="5400000" flipH="1" flipV="1">
            <a:off x="6707188" y="3697288"/>
            <a:ext cx="485775" cy="4762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5" name="AutoShape 67"/>
          <p:cNvCxnSpPr>
            <a:cxnSpLocks noChangeShapeType="1"/>
          </p:cNvCxnSpPr>
          <p:nvPr/>
        </p:nvCxnSpPr>
        <p:spPr bwMode="auto">
          <a:xfrm rot="16200000" flipV="1">
            <a:off x="7156450" y="3295651"/>
            <a:ext cx="485775" cy="8509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06" name="U-Turn Arrow 105"/>
          <p:cNvSpPr/>
          <p:nvPr/>
        </p:nvSpPr>
        <p:spPr>
          <a:xfrm>
            <a:off x="1865313" y="4038600"/>
            <a:ext cx="1050925" cy="546100"/>
          </a:xfrm>
          <a:prstGeom prst="uturnArrow">
            <a:avLst>
              <a:gd name="adj1" fmla="val 30955"/>
              <a:gd name="adj2" fmla="val 25000"/>
              <a:gd name="adj3" fmla="val 35250"/>
              <a:gd name="adj4" fmla="val 43750"/>
              <a:gd name="adj5" fmla="val 100000"/>
            </a:avLst>
          </a:prstGeom>
          <a:gradFill>
            <a:gsLst>
              <a:gs pos="0">
                <a:srgbClr val="00863D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tIns="0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~ 5:1</a:t>
            </a:r>
          </a:p>
        </p:txBody>
      </p:sp>
      <p:sp>
        <p:nvSpPr>
          <p:cNvPr id="107" name="U-Turn Arrow 106"/>
          <p:cNvSpPr/>
          <p:nvPr/>
        </p:nvSpPr>
        <p:spPr>
          <a:xfrm>
            <a:off x="1560513" y="3608388"/>
            <a:ext cx="2362200" cy="990600"/>
          </a:xfrm>
          <a:prstGeom prst="uturnArrow">
            <a:avLst>
              <a:gd name="adj1" fmla="val 7680"/>
              <a:gd name="adj2" fmla="val 11727"/>
              <a:gd name="adj3" fmla="val 18778"/>
              <a:gd name="adj4" fmla="val 58519"/>
              <a:gd name="adj5" fmla="val 100000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0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~ 40:1</a:t>
            </a:r>
          </a:p>
        </p:txBody>
      </p:sp>
      <p:sp>
        <p:nvSpPr>
          <p:cNvPr id="108" name="U-Turn Arrow 107"/>
          <p:cNvSpPr/>
          <p:nvPr/>
        </p:nvSpPr>
        <p:spPr>
          <a:xfrm>
            <a:off x="1295400" y="2362200"/>
            <a:ext cx="6172200" cy="2236788"/>
          </a:xfrm>
          <a:prstGeom prst="uturnArrow">
            <a:avLst>
              <a:gd name="adj1" fmla="val 1411"/>
              <a:gd name="adj2" fmla="val 3566"/>
              <a:gd name="adj3" fmla="val 8126"/>
              <a:gd name="adj4" fmla="val 71433"/>
              <a:gd name="adj5" fmla="val 100000"/>
            </a:avLst>
          </a:prstGeom>
          <a:gradFill>
            <a:gsLst>
              <a:gs pos="0">
                <a:srgbClr val="660033"/>
              </a:gs>
              <a:gs pos="80000">
                <a:srgbClr val="FF0000"/>
              </a:gs>
              <a:gs pos="100000">
                <a:srgbClr val="FF0000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~ 200:1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</p:bldLst>
  </p:timing>
</p:sld>
</file>

<file path=ppt/theme/theme1.xml><?xml version="1.0" encoding="utf-8"?>
<a:theme xmlns:a="http://schemas.openxmlformats.org/drawingml/2006/main" name="cs426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47A00"/>
      </a:accent1>
      <a:accent2>
        <a:srgbClr val="000066"/>
      </a:accent2>
      <a:accent3>
        <a:srgbClr val="FFFFFF"/>
      </a:accent3>
      <a:accent4>
        <a:srgbClr val="000000"/>
      </a:accent4>
      <a:accent5>
        <a:srgbClr val="F8BEAA"/>
      </a:accent5>
      <a:accent6>
        <a:srgbClr val="00005C"/>
      </a:accent6>
      <a:hlink>
        <a:srgbClr val="A50021"/>
      </a:hlink>
      <a:folHlink>
        <a:srgbClr val="008000"/>
      </a:folHlink>
    </a:clrScheme>
    <a:fontScheme name="cs426">
      <a:majorFont>
        <a:latin typeface="Comic Sans MS"/>
        <a:ea typeface=""/>
        <a:cs typeface=""/>
      </a:majorFont>
      <a:minorFont>
        <a:latin typeface="Comic Sans MS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lnDef>
  </a:objectDefaults>
  <a:extraClrSchemeLst>
    <a:extraClrScheme>
      <a:clrScheme name="cs4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2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D:\Funk\Courses\cs217\cs426.pot</Template>
  <TotalTime>11438</TotalTime>
  <Words>1719</Words>
  <Application>Microsoft Macintosh PowerPoint</Application>
  <PresentationFormat>On-screen Show (4:3)</PresentationFormat>
  <Paragraphs>518</Paragraphs>
  <Slides>39</Slides>
  <Notes>33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cs426</vt:lpstr>
      <vt:lpstr>Photo Editor Photo</vt:lpstr>
      <vt:lpstr> TCP/IP Computer Networks   Networks and Internet Topology </vt:lpstr>
      <vt:lpstr>Lecture Overview</vt:lpstr>
      <vt:lpstr>Router-level topology of a network</vt:lpstr>
      <vt:lpstr>Intra-AS Topology</vt:lpstr>
      <vt:lpstr>Hub-and-Spoke Topology</vt:lpstr>
      <vt:lpstr>Campus Example</vt:lpstr>
      <vt:lpstr>Simple Alternatives to Hub-and-Spoke</vt:lpstr>
      <vt:lpstr>Traditional Data-Center Routing Levels</vt:lpstr>
      <vt:lpstr>Capacity Mismatch</vt:lpstr>
      <vt:lpstr>Rings</vt:lpstr>
      <vt:lpstr>Backbone Networks</vt:lpstr>
      <vt:lpstr>Abilene Internet2 Backbone</vt:lpstr>
      <vt:lpstr>Where to Locate Nodes and Links</vt:lpstr>
      <vt:lpstr>Tier-1 ISP: e.g. Sprint</vt:lpstr>
      <vt:lpstr>POP: Point of Presence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AS-level topology of the Internet</vt:lpstr>
      <vt:lpstr>Internet Routing Architecture</vt:lpstr>
      <vt:lpstr>Autonomous System Numbers</vt:lpstr>
      <vt:lpstr>AS Topology</vt:lpstr>
      <vt:lpstr>Types of ASs</vt:lpstr>
      <vt:lpstr>What is an Edge, Really?</vt:lpstr>
      <vt:lpstr>Interdomain Paths</vt:lpstr>
      <vt:lpstr>Business Relationships</vt:lpstr>
      <vt:lpstr>Customer-Provider Relationship</vt:lpstr>
      <vt:lpstr>Advertisements and routing</vt:lpstr>
      <vt:lpstr>Customer Connecting to a Provider</vt:lpstr>
      <vt:lpstr>Multi-Homing: Two or More Providers</vt:lpstr>
      <vt:lpstr>Peer-Peer Relationship</vt:lpstr>
      <vt:lpstr>AS Structure: Tier-1 Providers</vt:lpstr>
      <vt:lpstr>Efficient Early-Exit Routing</vt:lpstr>
      <vt:lpstr>AS Structure: Other ASes</vt:lpstr>
      <vt:lpstr>Characteristics of the AS Graph</vt:lpstr>
      <vt:lpstr>Characteristics of AS Paths</vt:lpstr>
      <vt:lpstr>Conclusions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José Legatheaux Martins</cp:lastModifiedBy>
  <cp:revision>610</cp:revision>
  <dcterms:created xsi:type="dcterms:W3CDTF">2008-10-06T10:40:23Z</dcterms:created>
  <dcterms:modified xsi:type="dcterms:W3CDTF">2014-10-01T17:51:37Z</dcterms:modified>
</cp:coreProperties>
</file>