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4.xml" ContentType="application/vnd.openxmlformats-officedocument.presentationml.notesSlide+xml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notesSlides/notesSlide7.xml" ContentType="application/vnd.openxmlformats-officedocument.presentationml.notesSlide+xml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notesSlides/notesSlide8.xml" ContentType="application/vnd.openxmlformats-officedocument.presentationml.notesSlide+xml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notesSlides/notesSlide9.xml" ContentType="application/vnd.openxmlformats-officedocument.presentationml.notesSlide+xml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7" r:id="rId2"/>
    <p:sldId id="313" r:id="rId3"/>
    <p:sldId id="316" r:id="rId4"/>
    <p:sldId id="319" r:id="rId5"/>
    <p:sldId id="320" r:id="rId6"/>
    <p:sldId id="321" r:id="rId7"/>
    <p:sldId id="326" r:id="rId8"/>
    <p:sldId id="327" r:id="rId9"/>
    <p:sldId id="328" r:id="rId10"/>
    <p:sldId id="329" r:id="rId11"/>
    <p:sldId id="379" r:id="rId12"/>
    <p:sldId id="380" r:id="rId13"/>
    <p:sldId id="330" r:id="rId14"/>
    <p:sldId id="331" r:id="rId15"/>
    <p:sldId id="385" r:id="rId16"/>
    <p:sldId id="332" r:id="rId17"/>
    <p:sldId id="333" r:id="rId18"/>
    <p:sldId id="334" r:id="rId19"/>
    <p:sldId id="335" r:id="rId20"/>
    <p:sldId id="336" r:id="rId21"/>
    <p:sldId id="389" r:id="rId22"/>
    <p:sldId id="337" r:id="rId23"/>
    <p:sldId id="338" r:id="rId24"/>
    <p:sldId id="339" r:id="rId25"/>
    <p:sldId id="340" r:id="rId26"/>
    <p:sldId id="341" r:id="rId27"/>
    <p:sldId id="342" r:id="rId28"/>
    <p:sldId id="390" r:id="rId29"/>
    <p:sldId id="383" r:id="rId30"/>
    <p:sldId id="345" r:id="rId31"/>
    <p:sldId id="396" r:id="rId3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3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Arial" charset="0"/>
              </a:defRPr>
            </a:lvl1pPr>
          </a:lstStyle>
          <a:p>
            <a:pPr>
              <a:defRPr/>
            </a:pPr>
            <a:fld id="{67E0BE33-97DD-B34E-9193-6D3CBBC20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2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05D1AFEA-9DDC-A344-9286-9F7640641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73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933E946-2B56-B447-9313-09DAEFBC4EBD}" type="slidenum">
              <a:rPr lang="en-US" sz="1300" b="0">
                <a:latin typeface="Times New Roman" charset="0"/>
              </a:rPr>
              <a:pPr eaLnBrk="1" hangingPunct="1"/>
              <a:t>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7F7229-CA1A-2D48-B2A5-92C7DF264A41}" type="slidenum">
              <a:rPr lang="en-US" sz="1300" b="0">
                <a:latin typeface="Times New Roman" charset="0"/>
              </a:rPr>
              <a:pPr eaLnBrk="1" hangingPunct="1"/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C3D67B-E840-694E-B096-B7E58257EA82}" type="slidenum">
              <a:rPr lang="en-US" sz="1300" b="0">
                <a:latin typeface="Times New Roman" charset="0"/>
              </a:rPr>
              <a:pPr eaLnBrk="1" hangingPunct="1"/>
              <a:t>13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2F215D3-26B2-F449-AB68-04A075CF7EE3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98D7989-E824-914D-A9B1-37B8FBAFE7D4}" type="slidenum">
              <a:rPr lang="en-US" sz="1300" b="0">
                <a:latin typeface="Times New Roman" charset="0"/>
              </a:rPr>
              <a:pPr eaLnBrk="1" hangingPunct="1"/>
              <a:t>16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157F2B6-6B89-7D42-AB8A-71C561EC34B2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77B90B5-FA81-8344-B28C-36C13A0B6DF5}" type="slidenum">
              <a:rPr lang="en-US" sz="1300" b="0">
                <a:latin typeface="Times New Roman" charset="0"/>
              </a:rPr>
              <a:pPr eaLnBrk="1" hangingPunct="1"/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9A9367C-415F-B040-92B2-8EFA98A380E1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A2754D8-0E0A-3443-BFC9-D8A0641CF6DF}" type="slidenum">
              <a:rPr lang="en-US" sz="1300" b="0">
                <a:latin typeface="Times New Roman" charset="0"/>
              </a:rPr>
              <a:pPr eaLnBrk="1" hangingPunct="1"/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AA0789F-5479-B941-8FD2-BB1C9E9C77A4}" type="slidenum">
              <a:rPr lang="en-US" sz="1300" b="0">
                <a:latin typeface="Times New Roman" charset="0"/>
              </a:rPr>
              <a:pPr eaLnBrk="1" hangingPunct="1"/>
              <a:t>22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8FC7B49-9306-5D48-8DC4-CCAE60391D33}" type="slidenum">
              <a:rPr lang="en-US" sz="1300" b="0">
                <a:latin typeface="Times New Roman" charset="0"/>
              </a:rPr>
              <a:pPr eaLnBrk="1" hangingPunct="1"/>
              <a:t>23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16A245F-B7A3-6B4C-A7AF-13B0D80BDB26}" type="slidenum">
              <a:rPr lang="en-US" sz="1300" b="0">
                <a:latin typeface="Times New Roman" charset="0"/>
              </a:rPr>
              <a:pPr eaLnBrk="1" hangingPunct="1"/>
              <a:t>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D746FCE-0005-1C47-B93F-FC6CB380ECFC}" type="slidenum">
              <a:rPr lang="en-US" sz="1300" b="0">
                <a:latin typeface="Times New Roman" charset="0"/>
              </a:rPr>
              <a:pPr eaLnBrk="1" hangingPunct="1"/>
              <a:t>24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7D2DC06-3B16-BE43-BCDF-FC95C5A5E1F5}" type="slidenum">
              <a:rPr lang="en-US" sz="1300" b="0">
                <a:latin typeface="Times New Roman" charset="0"/>
              </a:rPr>
              <a:pPr eaLnBrk="1" hangingPunct="1"/>
              <a:t>25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2243137-E21C-7E40-8826-47A936D1A845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32B2944-60D9-BF41-AF22-4CCD1578A9A7}" type="slidenum">
              <a:rPr lang="en-US" sz="1300" b="0">
                <a:latin typeface="Times New Roman" charset="0"/>
              </a:rPr>
              <a:pPr eaLnBrk="1" hangingPunct="1"/>
              <a:t>27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F7F3A64-35B8-BF4F-98DA-56B16AF4010F}" type="slidenum">
              <a:rPr lang="en-US" sz="1300" b="0">
                <a:latin typeface="Times New Roman" charset="0"/>
              </a:rPr>
              <a:pPr eaLnBrk="1" hangingPunct="1"/>
              <a:t>28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32E5BF9-DFE6-D843-B18D-32C8DF04D1BB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EC061E8-EAFC-1844-A0BF-E139812706DE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BEFF074-C6AC-F746-A4A2-80D85791A0E9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3842BC7-CE52-5146-8A54-03206A1E76D5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9E1E00F-FA68-B849-BEBA-7F9381D1B390}" type="slidenum">
              <a:rPr lang="en-US" sz="1300" b="0">
                <a:latin typeface="Times New Roman" charset="0"/>
              </a:rPr>
              <a:pPr eaLnBrk="1" hangingPunct="1"/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46CBF3F-A656-AE4E-AD02-D34ADF20C012}" type="slidenum">
              <a:rPr lang="en-US" sz="1300" b="0">
                <a:latin typeface="Times New Roman" charset="0"/>
              </a:rPr>
              <a:pPr eaLnBrk="1" hangingPunct="1"/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136CD1C-85FF-2B4F-B123-2C8256EC27A0}" type="slidenum">
              <a:rPr lang="en-US" sz="1300" b="0">
                <a:latin typeface="Times New Roman" charset="0"/>
              </a:rPr>
              <a:pPr eaLnBrk="1" hangingPunct="1"/>
              <a:t>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5EBC58-6BED-5348-A126-29699505F1AF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8ADD45C-21D8-854C-BD56-98438D682240}" type="slidenum">
              <a:rPr lang="en-US" sz="1300" b="0">
                <a:latin typeface="Times New Roman" charset="0"/>
              </a:rPr>
              <a:pPr eaLnBrk="1" hangingPunct="1"/>
              <a:t>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3E4-6FF2-C840-84EA-F061B3820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13122-BDBD-0B42-A7A4-879F82937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6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ECA8E-BA49-2C4F-86A2-EC6F1D53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34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86106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4038600"/>
            <a:ext cx="86106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B2EC-CD85-9649-9759-5C39C7BF3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56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6106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DB20C-7A24-9244-964E-FE198AB18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7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37F2F-5D3D-E34E-9925-92E2AEF0F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1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E5FF6-7EF4-FB4B-891A-3590F5312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1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7593A-CCEA-4C48-940C-E5B02AC69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626F1-56E1-B54C-A269-DA0F155AC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9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29C23-5C7B-F143-AF13-21C29ACDF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124A-B33E-D049-AF91-51DE4F16A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1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E454B-7700-B44D-A19D-968E913E4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4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83C08-26E1-AC40-A146-FE7100C6D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1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B6753222-B670-1643-9F09-717B5A6FD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ＭＳ Ｐゴシック" charset="0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+mn-ea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7.bin"/><Relationship Id="rId12" Type="http://schemas.openxmlformats.org/officeDocument/2006/relationships/oleObject" Target="../embeddings/oleObject8.bin"/><Relationship Id="rId13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1.bin"/><Relationship Id="rId7" Type="http://schemas.openxmlformats.org/officeDocument/2006/relationships/oleObject" Target="../embeddings/oleObject12.bin"/><Relationship Id="rId8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0.bin"/><Relationship Id="rId12" Type="http://schemas.openxmlformats.org/officeDocument/2006/relationships/oleObject" Target="../embeddings/oleObject21.bin"/><Relationship Id="rId13" Type="http://schemas.openxmlformats.org/officeDocument/2006/relationships/oleObject" Target="../embeddings/oleObject22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5.bin"/><Relationship Id="rId7" Type="http://schemas.openxmlformats.org/officeDocument/2006/relationships/oleObject" Target="../embeddings/oleObject16.bin"/><Relationship Id="rId8" Type="http://schemas.openxmlformats.org/officeDocument/2006/relationships/oleObject" Target="../embeddings/oleObject17.bin"/><Relationship Id="rId9" Type="http://schemas.openxmlformats.org/officeDocument/2006/relationships/oleObject" Target="../embeddings/oleObject18.bin"/><Relationship Id="rId10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2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4.bin"/><Relationship Id="rId7" Type="http://schemas.openxmlformats.org/officeDocument/2006/relationships/oleObject" Target="../embeddings/oleObject25.bin"/><Relationship Id="rId8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27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8.bin"/><Relationship Id="rId7" Type="http://schemas.openxmlformats.org/officeDocument/2006/relationships/oleObject" Target="../embeddings/oleObject29.bin"/><Relationship Id="rId8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3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32.bin"/><Relationship Id="rId7" Type="http://schemas.openxmlformats.org/officeDocument/2006/relationships/oleObject" Target="../embeddings/oleObject33.bin"/><Relationship Id="rId8" Type="http://schemas.openxmlformats.org/officeDocument/2006/relationships/oleObject" Target="../embeddings/oleObject34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E1120AB-A860-3D40-9AEF-BA76AFCE470C}" type="slidenum">
              <a:rPr lang="en-US" sz="1400" b="0">
                <a:latin typeface="Times New Roman" charset="0"/>
              </a:rPr>
              <a:pPr eaLnBrk="1" hangingPunct="1"/>
              <a:t>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TCP/IP Computer Networks</a:t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Ethernet Switching</a:t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endParaRPr lang="en-US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2895600"/>
          </a:xfrm>
        </p:spPr>
        <p:txBody>
          <a:bodyPr/>
          <a:lstStyle/>
          <a:p>
            <a:endParaRPr lang="en-US" sz="2400">
              <a:latin typeface="Comic Sans MS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  <a:p>
            <a:r>
              <a:rPr lang="en-US" sz="2400">
                <a:latin typeface="Comic Sans MS" charset="0"/>
                <a:cs typeface="Arial" charset="0"/>
              </a:rPr>
              <a:t>Jos</a:t>
            </a:r>
            <a:r>
              <a:rPr lang="en-US" altLang="ja-JP" sz="2400">
                <a:latin typeface="Comic Sans MS" charset="0"/>
                <a:cs typeface="Arial" charset="0"/>
              </a:rPr>
              <a:t>é Legatheaux Martins</a:t>
            </a:r>
          </a:p>
          <a:p>
            <a:endParaRPr lang="en-US" altLang="ja-JP" sz="2400">
              <a:latin typeface="Comic Sans MS" charset="0"/>
              <a:cs typeface="Arial" charset="0"/>
            </a:endParaRPr>
          </a:p>
          <a:p>
            <a:r>
              <a:rPr lang="en-US" altLang="ja-JP" sz="2400">
                <a:latin typeface="Comic Sans MS" charset="0"/>
                <a:cs typeface="Arial" charset="0"/>
              </a:rPr>
              <a:t>Departamento de Informática da</a:t>
            </a:r>
          </a:p>
          <a:p>
            <a:r>
              <a:rPr lang="en-US" altLang="ja-JP" sz="2400">
                <a:latin typeface="Comic Sans MS" charset="0"/>
                <a:cs typeface="Arial" charset="0"/>
              </a:rPr>
              <a:t>FCT/UNL</a:t>
            </a:r>
            <a:endParaRPr lang="en-US" sz="20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2E99D4E-0315-C24D-8AC0-618BD1D33088}" type="slidenum">
              <a:rPr lang="en-US" sz="1400" b="0">
                <a:latin typeface="Times New Roman" charset="0"/>
              </a:rPr>
              <a:pPr eaLnBrk="1" hangingPunct="1"/>
              <a:t>10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Switch Filtering/Forwarding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371600"/>
            <a:ext cx="8201025" cy="4419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u="sng">
                <a:solidFill>
                  <a:srgbClr val="FF0000"/>
                </a:solidFill>
                <a:latin typeface="Comic Sans MS" charset="0"/>
                <a:cs typeface="Arial" charset="0"/>
              </a:rPr>
              <a:t>When switch receives a frame:</a:t>
            </a:r>
            <a:br>
              <a:rPr lang="en-US" sz="2000" u="sng">
                <a:solidFill>
                  <a:srgbClr val="FF0000"/>
                </a:solidFill>
                <a:latin typeface="Comic Sans MS" charset="0"/>
                <a:cs typeface="Arial" charset="0"/>
              </a:rPr>
            </a:br>
            <a:endParaRPr lang="en-US" sz="2000" u="sng">
              <a:solidFill>
                <a:srgbClr val="FF0000"/>
              </a:solidFill>
              <a:latin typeface="Comic Sans MS" charset="0"/>
              <a:cs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Comic Sans MS" charset="0"/>
                <a:cs typeface="Arial" charset="0"/>
              </a:rPr>
              <a:t>index switch table using MAC dest address</a:t>
            </a:r>
            <a:endParaRPr lang="en-US" sz="2000" b="1">
              <a:solidFill>
                <a:schemeClr val="accent2"/>
              </a:solidFill>
              <a:latin typeface="Comic Sans MS" charset="0"/>
              <a:cs typeface="Arial" charset="0"/>
            </a:endParaRPr>
          </a:p>
          <a:p>
            <a:pPr>
              <a:buFontTx/>
              <a:buNone/>
            </a:pP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if </a:t>
            </a:r>
            <a:r>
              <a:rPr lang="en-US" sz="2000">
                <a:latin typeface="Comic Sans MS" charset="0"/>
                <a:cs typeface="Arial" charset="0"/>
              </a:rPr>
              <a:t>entry found for destination</a:t>
            </a:r>
            <a:br>
              <a:rPr lang="en-US" sz="2000">
                <a:latin typeface="Comic Sans MS" charset="0"/>
                <a:cs typeface="Arial" charset="0"/>
              </a:rPr>
            </a:b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then{</a:t>
            </a:r>
          </a:p>
          <a:p>
            <a:pPr>
              <a:buFontTx/>
              <a:buNone/>
            </a:pP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     if </a:t>
            </a:r>
            <a:r>
              <a:rPr lang="en-US" sz="2000">
                <a:latin typeface="Comic Sans MS" charset="0"/>
                <a:cs typeface="Arial" charset="0"/>
              </a:rPr>
              <a:t>dest on segment from which frame arrived</a:t>
            </a:r>
            <a:br>
              <a:rPr lang="en-US" sz="2000">
                <a:latin typeface="Comic Sans MS" charset="0"/>
                <a:cs typeface="Arial" charset="0"/>
              </a:rPr>
            </a:br>
            <a:r>
              <a:rPr lang="en-US" sz="2000">
                <a:latin typeface="Comic Sans MS" charset="0"/>
                <a:cs typeface="Arial" charset="0"/>
              </a:rPr>
              <a:t>       </a:t>
            </a: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then</a:t>
            </a:r>
            <a:r>
              <a:rPr lang="en-US" sz="2000">
                <a:latin typeface="Comic Sans MS" charset="0"/>
                <a:cs typeface="Arial" charset="0"/>
              </a:rPr>
              <a:t> drop the frame</a:t>
            </a:r>
          </a:p>
          <a:p>
            <a:pPr>
              <a:buFontTx/>
              <a:buNone/>
            </a:pPr>
            <a:r>
              <a:rPr lang="en-US" sz="2000">
                <a:latin typeface="Comic Sans MS" charset="0"/>
                <a:cs typeface="Arial" charset="0"/>
              </a:rPr>
              <a:t>           </a:t>
            </a: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else</a:t>
            </a:r>
            <a:r>
              <a:rPr lang="en-US" sz="2000">
                <a:latin typeface="Comic Sans MS" charset="0"/>
                <a:cs typeface="Arial" charset="0"/>
              </a:rPr>
              <a:t> forward the frame on interface indicated</a:t>
            </a:r>
          </a:p>
          <a:p>
            <a:pPr>
              <a:buFontTx/>
              <a:buNone/>
            </a:pPr>
            <a:r>
              <a:rPr lang="en-US" sz="2000">
                <a:latin typeface="Comic Sans MS" charset="0"/>
                <a:cs typeface="Arial" charset="0"/>
              </a:rPr>
              <a:t>     </a:t>
            </a: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  }</a:t>
            </a:r>
            <a:endParaRPr lang="en-US" sz="2000">
              <a:latin typeface="Comic Sans MS" charset="0"/>
              <a:cs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Comic Sans MS" charset="0"/>
                <a:cs typeface="Arial" charset="0"/>
              </a:rPr>
              <a:t>    </a:t>
            </a:r>
            <a:r>
              <a:rPr lang="en-US" sz="2000" b="1">
                <a:solidFill>
                  <a:schemeClr val="accent2"/>
                </a:solidFill>
                <a:latin typeface="Comic Sans MS" charset="0"/>
                <a:cs typeface="Arial" charset="0"/>
              </a:rPr>
              <a:t>else</a:t>
            </a:r>
            <a:r>
              <a:rPr lang="en-US" sz="2000">
                <a:latin typeface="Comic Sans MS" charset="0"/>
                <a:cs typeface="Arial" charset="0"/>
              </a:rPr>
              <a:t> flood</a:t>
            </a:r>
            <a:endParaRPr lang="en-US" sz="2400">
              <a:latin typeface="Comic Sans MS" charset="0"/>
              <a:cs typeface="Arial" charset="0"/>
            </a:endParaRPr>
          </a:p>
          <a:p>
            <a:pPr lvl="3">
              <a:buFontTx/>
              <a:buNone/>
            </a:pPr>
            <a:r>
              <a:rPr lang="en-US" sz="1800">
                <a:latin typeface="Comic Sans MS" charset="0"/>
                <a:ea typeface="Arial" charset="0"/>
                <a:cs typeface="Arial" charset="0"/>
              </a:rPr>
              <a:t>  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417888" y="5618163"/>
            <a:ext cx="4843462" cy="83502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solidFill>
                  <a:schemeClr val="accent2"/>
                </a:solidFill>
                <a:latin typeface="Comic Sans MS" charset="0"/>
              </a:rPr>
              <a:t>forward on all but the interface </a:t>
            </a:r>
          </a:p>
          <a:p>
            <a:pPr algn="l"/>
            <a:r>
              <a:rPr lang="en-US" sz="2400" b="0">
                <a:solidFill>
                  <a:schemeClr val="accent2"/>
                </a:solidFill>
                <a:latin typeface="Comic Sans MS" charset="0"/>
              </a:rPr>
              <a:t>on which the frame arrived</a:t>
            </a:r>
            <a:endParaRPr lang="en-US" b="0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 flipV="1">
            <a:off x="2838450" y="5807075"/>
            <a:ext cx="525463" cy="317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6CC76CA-E4A3-B24C-BFD9-3C333EC618A2}" type="slidenum">
              <a:rPr lang="en-US" sz="1400" b="0">
                <a:latin typeface="Times New Roman" charset="0"/>
              </a:rPr>
              <a:pPr eaLnBrk="1" hangingPunct="1"/>
              <a:t>11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TTL Timers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029200"/>
          </a:xfrm>
        </p:spPr>
        <p:txBody>
          <a:bodyPr/>
          <a:lstStyle/>
          <a:p>
            <a:r>
              <a:rPr lang="en-GB">
                <a:latin typeface="Comic Sans MS" charset="0"/>
                <a:cs typeface="Arial" charset="0"/>
              </a:rPr>
              <a:t>When entries are stored in the “Switching tables”; TTL timers control </a:t>
            </a:r>
            <a:r>
              <a:rPr lang="en-GB" altLang="ja-JP">
                <a:latin typeface="Comic Sans MS" charset="0"/>
                <a:ea typeface="ヒラギノ角ゴ Pro W3" charset="0"/>
                <a:cs typeface="ヒラギノ角ゴ Pro W3" charset="0"/>
              </a:rPr>
              <a:t>the time they are allowed in the table (if not refreshed)</a:t>
            </a:r>
          </a:p>
          <a:p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r>
              <a:rPr lang="en-GB">
                <a:latin typeface="Comic Sans MS" charset="0"/>
                <a:ea typeface="Arial" charset="0"/>
                <a:cs typeface="Arial" charset="0"/>
              </a:rPr>
              <a:t>This avoids switching tables growing uselessly for ever</a:t>
            </a:r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r>
              <a:rPr lang="en-GB" altLang="ja-JP">
                <a:latin typeface="Comic Sans MS" charset="0"/>
                <a:ea typeface="ヒラギノ角ゴ Pro W3" charset="0"/>
                <a:cs typeface="ヒラギノ角ゴ Pro W3" charset="0"/>
              </a:rPr>
              <a:t>Eases the management of small switching tables</a:t>
            </a:r>
          </a:p>
          <a:p>
            <a:pPr lvl="1"/>
            <a:endParaRPr lang="en-GB" altLang="ja-JP">
              <a:latin typeface="Comic Sans MS" charset="0"/>
              <a:ea typeface="ヒラギノ角ゴ Pro W3" charset="0"/>
              <a:cs typeface="ヒラギノ角ゴ Pro W3" charset="0"/>
            </a:endParaRPr>
          </a:p>
          <a:p>
            <a:pPr lvl="1"/>
            <a:r>
              <a:rPr lang="en-GB" altLang="ja-JP">
                <a:latin typeface="Comic Sans MS" charset="0"/>
                <a:ea typeface="ヒラギノ角ゴ Pro W3" charset="0"/>
                <a:cs typeface="ヒラギノ角ゴ Pro W3" charset="0"/>
              </a:rPr>
              <a:t>Can the same address be associated with different ports ?</a:t>
            </a:r>
            <a:endParaRPr lang="en-GB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B2AAAF7-C4ED-804E-A113-E35090FF81C4}" type="slidenum">
              <a:rPr lang="en-US" sz="1400" b="0">
                <a:latin typeface="Times New Roman" charset="0"/>
              </a:rPr>
              <a:pPr eaLnBrk="1" hangingPunct="1"/>
              <a:t>12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Characteristics of switches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GB" sz="2400" dirty="0">
                <a:latin typeface="Comic Sans MS" charset="0"/>
                <a:cs typeface="Arial" charset="0"/>
              </a:rPr>
              <a:t>If the network only uses switches, all links are point-to-point, full-duplex and, therefore, there are no collisions</a:t>
            </a:r>
            <a:endParaRPr lang="en-GB" altLang="ja-JP" sz="2400" dirty="0">
              <a:latin typeface="Comic Sans MS" charset="0"/>
              <a:cs typeface="ＭＳ Ｐゴシック" charset="0"/>
            </a:endParaRPr>
          </a:p>
          <a:p>
            <a:pPr marL="342900" indent="-342900"/>
            <a:r>
              <a:rPr lang="en-GB" altLang="ja-JP" sz="2400" dirty="0">
                <a:latin typeface="Comic Sans MS" charset="0"/>
                <a:cs typeface="ＭＳ Ｐゴシック" charset="0"/>
              </a:rPr>
              <a:t>As switches are store &amp; forward devices, </a:t>
            </a:r>
            <a:r>
              <a:rPr lang="en-GB" altLang="ja-JP" sz="2400" dirty="0" smtClean="0">
                <a:latin typeface="Comic Sans MS" charset="0"/>
                <a:cs typeface="ＭＳ Ｐゴシック" charset="0"/>
              </a:rPr>
              <a:t>there </a:t>
            </a:r>
            <a:r>
              <a:rPr lang="en-GB" altLang="ja-JP" sz="2400" dirty="0">
                <a:latin typeface="Comic Sans MS" charset="0"/>
                <a:cs typeface="ＭＳ Ｐゴシック" charset="0"/>
              </a:rPr>
              <a:t>may have ports at different speeds</a:t>
            </a:r>
          </a:p>
          <a:p>
            <a:pPr marL="342900" indent="-342900"/>
            <a:r>
              <a:rPr lang="en-GB" altLang="ja-JP" sz="2400" dirty="0">
                <a:latin typeface="Comic Sans MS" charset="0"/>
                <a:cs typeface="ＭＳ Ｐゴシック" charset="0"/>
              </a:rPr>
              <a:t>Routing is based on (“flooding”) optimized by self-learning filtering tables (“backward learning”)</a:t>
            </a:r>
          </a:p>
          <a:p>
            <a:pPr marL="342900" indent="-342900"/>
            <a:r>
              <a:rPr lang="en-GB" altLang="ja-JP" sz="2400" dirty="0">
                <a:latin typeface="Comic Sans MS" charset="0"/>
                <a:cs typeface="ＭＳ Ｐゴシック" charset="0"/>
              </a:rPr>
              <a:t>As long as there are no cycles, the network scales</a:t>
            </a:r>
          </a:p>
          <a:p>
            <a:pPr marL="342900" indent="-342900"/>
            <a:r>
              <a:rPr lang="en-GB" altLang="ja-JP" sz="2400" dirty="0">
                <a:latin typeface="Comic Sans MS" charset="0"/>
                <a:cs typeface="ＭＳ Ｐゴシック" charset="0"/>
              </a:rPr>
              <a:t>However, it still is as easy to manage as a shared link</a:t>
            </a:r>
          </a:p>
          <a:p>
            <a:pPr marL="342900" indent="-342900"/>
            <a:r>
              <a:rPr lang="en-GB" altLang="ja-JP" sz="2400" dirty="0">
                <a:latin typeface="Comic Sans MS" charset="0"/>
                <a:cs typeface="ＭＳ Ｐゴシック" charset="0"/>
              </a:rPr>
              <a:t>The biggest limitation is related with the use of “flooding”</a:t>
            </a:r>
          </a:p>
          <a:p>
            <a:pPr marL="342900" indent="-342900"/>
            <a:endParaRPr lang="en-GB" sz="2400" dirty="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C8081F9-0EE9-0C44-BBB8-F6EBC7159C07}" type="slidenum">
              <a:rPr lang="en-US" sz="1400" b="0">
                <a:latin typeface="Times New Roman" charset="0"/>
              </a:rPr>
              <a:pPr eaLnBrk="1" hangingPunct="1"/>
              <a:t>13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Flooding Can Lead to Loops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283075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Switches sometimes need to broadcast frames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Upon receiving a frame with an unfamiliar destination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Upon receiving a frame sent to the broadcast address</a:t>
            </a:r>
          </a:p>
          <a:p>
            <a:r>
              <a:rPr lang="en-US">
                <a:latin typeface="Comic Sans MS" charset="0"/>
                <a:cs typeface="Arial" charset="0"/>
              </a:rPr>
              <a:t>Broadcasting is implemented by flooding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Transmitting frame out every interface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except the one where the frame arrived</a:t>
            </a:r>
          </a:p>
          <a:p>
            <a:r>
              <a:rPr lang="en-US">
                <a:latin typeface="Comic Sans MS" charset="0"/>
                <a:cs typeface="Arial" charset="0"/>
              </a:rPr>
              <a:t>Flooding can lead to forwarding loops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if the network contains a cycle of switches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Either accidentally, or by design for higher reliability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975100" y="614362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4256088" y="5580063"/>
            <a:ext cx="7937" cy="420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H="1">
            <a:off x="4217988" y="6232525"/>
            <a:ext cx="793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2959100" y="5580063"/>
            <a:ext cx="41481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5715000" y="614362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5995988" y="5580063"/>
            <a:ext cx="7937" cy="420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5957888" y="6232525"/>
            <a:ext cx="793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2997200" y="6578600"/>
            <a:ext cx="414813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727450" y="5734050"/>
            <a:ext cx="0" cy="6905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V="1">
            <a:off x="5570538" y="5734050"/>
            <a:ext cx="0" cy="6905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B426527-309C-9641-A696-4D49A610771C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Solution: Spanning Trees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786063"/>
          </a:xfrm>
        </p:spPr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Ensure the topology has no loops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Avoid using some of the links when flooding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to avoid forming a loop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Comic Sans MS" charset="0"/>
                <a:cs typeface="Arial" charset="0"/>
              </a:rPr>
              <a:t>Spanning tree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Sub-graph that covers all vertices but contains no cycles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Links not in the spanning tree do not forward frames</a:t>
            </a:r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1960563" y="392906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1154113" y="477361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2767013" y="477361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1884363" y="534987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882900" y="600233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846138" y="5772150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1652588" y="6194425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1500188" y="4273550"/>
            <a:ext cx="536575" cy="5381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2344738" y="4235450"/>
            <a:ext cx="498475" cy="6524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1500188" y="5080000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2228850" y="5656263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2997200" y="5157788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2190750" y="4311650"/>
            <a:ext cx="844550" cy="17287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V="1">
            <a:off x="1230313" y="5656263"/>
            <a:ext cx="692150" cy="2301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V="1">
            <a:off x="1884363" y="5694363"/>
            <a:ext cx="190500" cy="5000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 flipH="1" flipV="1">
            <a:off x="1190625" y="6078538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AutoShape 20"/>
          <p:cNvSpPr>
            <a:spLocks noChangeArrowheads="1"/>
          </p:cNvSpPr>
          <p:nvPr/>
        </p:nvSpPr>
        <p:spPr bwMode="auto">
          <a:xfrm>
            <a:off x="3881438" y="4773613"/>
            <a:ext cx="1266825" cy="498475"/>
          </a:xfrm>
          <a:prstGeom prst="rightArrow">
            <a:avLst>
              <a:gd name="adj1" fmla="val 50000"/>
              <a:gd name="adj2" fmla="val 63535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Oval 21"/>
          <p:cNvSpPr>
            <a:spLocks noChangeArrowheads="1"/>
          </p:cNvSpPr>
          <p:nvPr/>
        </p:nvSpPr>
        <p:spPr bwMode="auto">
          <a:xfrm>
            <a:off x="6800850" y="396716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Oval 22"/>
          <p:cNvSpPr>
            <a:spLocks noChangeArrowheads="1"/>
          </p:cNvSpPr>
          <p:nvPr/>
        </p:nvSpPr>
        <p:spPr bwMode="auto">
          <a:xfrm>
            <a:off x="5994400" y="481171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Oval 23"/>
          <p:cNvSpPr>
            <a:spLocks noChangeArrowheads="1"/>
          </p:cNvSpPr>
          <p:nvPr/>
        </p:nvSpPr>
        <p:spPr bwMode="auto">
          <a:xfrm>
            <a:off x="7607300" y="4811713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Oval 24"/>
          <p:cNvSpPr>
            <a:spLocks noChangeArrowheads="1"/>
          </p:cNvSpPr>
          <p:nvPr/>
        </p:nvSpPr>
        <p:spPr bwMode="auto">
          <a:xfrm>
            <a:off x="6724650" y="538797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9" name="Oval 25"/>
          <p:cNvSpPr>
            <a:spLocks noChangeArrowheads="1"/>
          </p:cNvSpPr>
          <p:nvPr/>
        </p:nvSpPr>
        <p:spPr bwMode="auto">
          <a:xfrm>
            <a:off x="7723188" y="604043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Oval 26"/>
          <p:cNvSpPr>
            <a:spLocks noChangeArrowheads="1"/>
          </p:cNvSpPr>
          <p:nvPr/>
        </p:nvSpPr>
        <p:spPr bwMode="auto">
          <a:xfrm>
            <a:off x="5686425" y="5810250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1" name="Oval 27"/>
          <p:cNvSpPr>
            <a:spLocks noChangeArrowheads="1"/>
          </p:cNvSpPr>
          <p:nvPr/>
        </p:nvSpPr>
        <p:spPr bwMode="auto">
          <a:xfrm>
            <a:off x="6492875" y="6232525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 flipH="1">
            <a:off x="6340475" y="4311650"/>
            <a:ext cx="536575" cy="5381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>
            <a:off x="7185025" y="4273550"/>
            <a:ext cx="498475" cy="6524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>
            <a:off x="6340475" y="5118100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615" name="Line 31"/>
          <p:cNvSpPr>
            <a:spLocks noChangeShapeType="1"/>
          </p:cNvSpPr>
          <p:nvPr/>
        </p:nvSpPr>
        <p:spPr bwMode="auto">
          <a:xfrm>
            <a:off x="7069138" y="5694363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616" name="Line 32"/>
          <p:cNvSpPr>
            <a:spLocks noChangeShapeType="1"/>
          </p:cNvSpPr>
          <p:nvPr/>
        </p:nvSpPr>
        <p:spPr bwMode="auto">
          <a:xfrm>
            <a:off x="7837488" y="5195888"/>
            <a:ext cx="115887" cy="844550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>
            <a:off x="7031038" y="4349750"/>
            <a:ext cx="844550" cy="17287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 flipV="1">
            <a:off x="6070600" y="5694363"/>
            <a:ext cx="692150" cy="2301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6724650" y="5732463"/>
            <a:ext cx="190500" cy="5000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620" name="Line 36"/>
          <p:cNvSpPr>
            <a:spLocks noChangeShapeType="1"/>
          </p:cNvSpPr>
          <p:nvPr/>
        </p:nvSpPr>
        <p:spPr bwMode="auto">
          <a:xfrm flipH="1" flipV="1">
            <a:off x="6030913" y="6116638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615" grpId="0" animBg="1"/>
      <p:bldP spid="963616" grpId="0" animBg="1"/>
      <p:bldP spid="9636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97F9172-A1DA-DF41-AEC9-0A6DEFFF15A0}" type="slidenum">
              <a:rPr lang="en-US" sz="1400" b="0">
                <a:latin typeface="Times New Roman" charset="0"/>
              </a:rPr>
              <a:pPr eaLnBrk="1" hangingPunct="1"/>
              <a:t>15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Broadcast Spanning Tree</a:t>
            </a:r>
          </a:p>
        </p:txBody>
      </p:sp>
      <p:sp>
        <p:nvSpPr>
          <p:cNvPr id="44035" name="Line 5"/>
          <p:cNvSpPr>
            <a:spLocks noChangeShapeType="1"/>
          </p:cNvSpPr>
          <p:nvPr/>
        </p:nvSpPr>
        <p:spPr bwMode="auto">
          <a:xfrm>
            <a:off x="3336925" y="4030663"/>
            <a:ext cx="311150" cy="6778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6"/>
          <p:cNvSpPr>
            <a:spLocks noChangeShapeType="1"/>
          </p:cNvSpPr>
          <p:nvPr/>
        </p:nvSpPr>
        <p:spPr bwMode="auto">
          <a:xfrm>
            <a:off x="3663950" y="4730750"/>
            <a:ext cx="317500" cy="757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Line 7"/>
          <p:cNvSpPr>
            <a:spLocks noChangeShapeType="1"/>
          </p:cNvSpPr>
          <p:nvPr/>
        </p:nvSpPr>
        <p:spPr bwMode="auto">
          <a:xfrm flipH="1">
            <a:off x="2951163" y="4803775"/>
            <a:ext cx="555625" cy="193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Line 8"/>
          <p:cNvSpPr>
            <a:spLocks noChangeShapeType="1"/>
          </p:cNvSpPr>
          <p:nvPr/>
        </p:nvSpPr>
        <p:spPr bwMode="auto">
          <a:xfrm flipH="1">
            <a:off x="1978025" y="5076825"/>
            <a:ext cx="677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Line 9"/>
          <p:cNvSpPr>
            <a:spLocks noChangeShapeType="1"/>
          </p:cNvSpPr>
          <p:nvPr/>
        </p:nvSpPr>
        <p:spPr bwMode="auto">
          <a:xfrm flipH="1" flipV="1">
            <a:off x="2378075" y="4264025"/>
            <a:ext cx="250825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10"/>
          <p:cNvSpPr>
            <a:spLocks noChangeShapeType="1"/>
          </p:cNvSpPr>
          <p:nvPr/>
        </p:nvSpPr>
        <p:spPr bwMode="auto">
          <a:xfrm flipV="1">
            <a:off x="2536825" y="4022725"/>
            <a:ext cx="617538" cy="193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11"/>
          <p:cNvSpPr>
            <a:spLocks noChangeShapeType="1"/>
          </p:cNvSpPr>
          <p:nvPr/>
        </p:nvSpPr>
        <p:spPr bwMode="auto">
          <a:xfrm>
            <a:off x="2862263" y="3567113"/>
            <a:ext cx="407987" cy="409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2" name="Group 12"/>
          <p:cNvGrpSpPr>
            <a:grpSpLocks/>
          </p:cNvGrpSpPr>
          <p:nvPr/>
        </p:nvGrpSpPr>
        <p:grpSpPr bwMode="auto">
          <a:xfrm>
            <a:off x="2462213" y="3298825"/>
            <a:ext cx="461962" cy="336550"/>
            <a:chOff x="2089" y="1715"/>
            <a:chExt cx="316" cy="212"/>
          </a:xfrm>
        </p:grpSpPr>
        <p:sp>
          <p:nvSpPr>
            <p:cNvPr id="44185" name="Oval 13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86" name="Line 14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87" name="Line 15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88" name="Rectangle 16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89" name="Oval 17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90" name="Group 18"/>
            <p:cNvGrpSpPr>
              <a:grpSpLocks/>
            </p:cNvGrpSpPr>
            <p:nvPr/>
          </p:nvGrpSpPr>
          <p:grpSpPr bwMode="auto">
            <a:xfrm>
              <a:off x="2129" y="1715"/>
              <a:ext cx="228" cy="212"/>
              <a:chOff x="2942" y="2459"/>
              <a:chExt cx="231" cy="212"/>
            </a:xfrm>
          </p:grpSpPr>
          <p:sp>
            <p:nvSpPr>
              <p:cNvPr id="44191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2" name="Text Box 20"/>
              <p:cNvSpPr txBox="1">
                <a:spLocks noChangeArrowheads="1"/>
              </p:cNvSpPr>
              <p:nvPr/>
            </p:nvSpPr>
            <p:spPr bwMode="auto">
              <a:xfrm>
                <a:off x="2942" y="2459"/>
                <a:ext cx="231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A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43" name="Group 21"/>
          <p:cNvGrpSpPr>
            <a:grpSpLocks/>
          </p:cNvGrpSpPr>
          <p:nvPr/>
        </p:nvGrpSpPr>
        <p:grpSpPr bwMode="auto">
          <a:xfrm>
            <a:off x="3117850" y="3806825"/>
            <a:ext cx="463550" cy="336550"/>
            <a:chOff x="2089" y="1715"/>
            <a:chExt cx="316" cy="212"/>
          </a:xfrm>
        </p:grpSpPr>
        <p:sp>
          <p:nvSpPr>
            <p:cNvPr id="44177" name="Oval 22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78" name="Line 23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79" name="Line 24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80" name="Rectangle 25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81" name="Oval 26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82" name="Group 27"/>
            <p:cNvGrpSpPr>
              <a:grpSpLocks/>
            </p:cNvGrpSpPr>
            <p:nvPr/>
          </p:nvGrpSpPr>
          <p:grpSpPr bwMode="auto">
            <a:xfrm>
              <a:off x="2137" y="1715"/>
              <a:ext cx="213" cy="212"/>
              <a:chOff x="2950" y="2459"/>
              <a:chExt cx="216" cy="212"/>
            </a:xfrm>
          </p:grpSpPr>
          <p:sp>
            <p:nvSpPr>
              <p:cNvPr id="44183" name="Rectangle 2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4" name="Text Box 29"/>
              <p:cNvSpPr txBox="1">
                <a:spLocks noChangeArrowheads="1"/>
              </p:cNvSpPr>
              <p:nvPr/>
            </p:nvSpPr>
            <p:spPr bwMode="auto">
              <a:xfrm>
                <a:off x="2950" y="2459"/>
                <a:ext cx="216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B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44" name="Group 30"/>
          <p:cNvGrpSpPr>
            <a:grpSpLocks/>
          </p:cNvGrpSpPr>
          <p:nvPr/>
        </p:nvGrpSpPr>
        <p:grpSpPr bwMode="auto">
          <a:xfrm>
            <a:off x="3811588" y="5314950"/>
            <a:ext cx="463550" cy="336550"/>
            <a:chOff x="2089" y="1715"/>
            <a:chExt cx="316" cy="212"/>
          </a:xfrm>
        </p:grpSpPr>
        <p:sp>
          <p:nvSpPr>
            <p:cNvPr id="44169" name="Oval 31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70" name="Line 32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71" name="Line 33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72" name="Rectangle 34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73" name="Oval 35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74" name="Group 36"/>
            <p:cNvGrpSpPr>
              <a:grpSpLocks/>
            </p:cNvGrpSpPr>
            <p:nvPr/>
          </p:nvGrpSpPr>
          <p:grpSpPr bwMode="auto">
            <a:xfrm>
              <a:off x="2133" y="1715"/>
              <a:ext cx="220" cy="212"/>
              <a:chOff x="2946" y="2459"/>
              <a:chExt cx="223" cy="212"/>
            </a:xfrm>
          </p:grpSpPr>
          <p:sp>
            <p:nvSpPr>
              <p:cNvPr id="44175" name="Rectangle 3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6" name="Text Box 38"/>
              <p:cNvSpPr txBox="1">
                <a:spLocks noChangeArrowheads="1"/>
              </p:cNvSpPr>
              <p:nvPr/>
            </p:nvSpPr>
            <p:spPr bwMode="auto">
              <a:xfrm>
                <a:off x="2946" y="2459"/>
                <a:ext cx="223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G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45" name="Group 39"/>
          <p:cNvGrpSpPr>
            <a:grpSpLocks/>
          </p:cNvGrpSpPr>
          <p:nvPr/>
        </p:nvGrpSpPr>
        <p:grpSpPr bwMode="auto">
          <a:xfrm>
            <a:off x="3502025" y="4587875"/>
            <a:ext cx="461963" cy="336550"/>
            <a:chOff x="2089" y="1715"/>
            <a:chExt cx="316" cy="212"/>
          </a:xfrm>
        </p:grpSpPr>
        <p:sp>
          <p:nvSpPr>
            <p:cNvPr id="44161" name="Oval 40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62" name="Line 41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63" name="Line 42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64" name="Rectangle 43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65" name="Oval 44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66" name="Group 45"/>
            <p:cNvGrpSpPr>
              <a:grpSpLocks/>
            </p:cNvGrpSpPr>
            <p:nvPr/>
          </p:nvGrpSpPr>
          <p:grpSpPr bwMode="auto">
            <a:xfrm>
              <a:off x="2129" y="1715"/>
              <a:ext cx="226" cy="212"/>
              <a:chOff x="2942" y="2459"/>
              <a:chExt cx="229" cy="212"/>
            </a:xfrm>
          </p:grpSpPr>
          <p:sp>
            <p:nvSpPr>
              <p:cNvPr id="44167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8" name="Text Box 47"/>
              <p:cNvSpPr txBox="1">
                <a:spLocks noChangeArrowheads="1"/>
              </p:cNvSpPr>
              <p:nvPr/>
            </p:nvSpPr>
            <p:spPr bwMode="auto">
              <a:xfrm>
                <a:off x="2942" y="2459"/>
                <a:ext cx="229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D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46" name="Group 48"/>
          <p:cNvGrpSpPr>
            <a:grpSpLocks/>
          </p:cNvGrpSpPr>
          <p:nvPr/>
        </p:nvGrpSpPr>
        <p:grpSpPr bwMode="auto">
          <a:xfrm>
            <a:off x="2514600" y="4849813"/>
            <a:ext cx="463550" cy="336550"/>
            <a:chOff x="2089" y="1715"/>
            <a:chExt cx="316" cy="212"/>
          </a:xfrm>
        </p:grpSpPr>
        <p:sp>
          <p:nvSpPr>
            <p:cNvPr id="44153" name="Oval 49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4" name="Line 50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5" name="Line 51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56" name="Rectangle 52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57" name="Oval 53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58" name="Group 54"/>
            <p:cNvGrpSpPr>
              <a:grpSpLocks/>
            </p:cNvGrpSpPr>
            <p:nvPr/>
          </p:nvGrpSpPr>
          <p:grpSpPr bwMode="auto">
            <a:xfrm>
              <a:off x="2138" y="1715"/>
              <a:ext cx="212" cy="212"/>
              <a:chOff x="2951" y="2459"/>
              <a:chExt cx="215" cy="212"/>
            </a:xfrm>
          </p:grpSpPr>
          <p:sp>
            <p:nvSpPr>
              <p:cNvPr id="44159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0" name="Text Box 56"/>
              <p:cNvSpPr txBox="1">
                <a:spLocks noChangeArrowheads="1"/>
              </p:cNvSpPr>
              <p:nvPr/>
            </p:nvSpPr>
            <p:spPr bwMode="auto">
              <a:xfrm>
                <a:off x="2951" y="2459"/>
                <a:ext cx="215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E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sp>
        <p:nvSpPr>
          <p:cNvPr id="44047" name="Line 57"/>
          <p:cNvSpPr>
            <a:spLocks noChangeShapeType="1"/>
          </p:cNvSpPr>
          <p:nvPr/>
        </p:nvSpPr>
        <p:spPr bwMode="auto">
          <a:xfrm flipH="1">
            <a:off x="1968500" y="3629025"/>
            <a:ext cx="622300" cy="1385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8" name="Group 58"/>
          <p:cNvGrpSpPr>
            <a:grpSpLocks/>
          </p:cNvGrpSpPr>
          <p:nvPr/>
        </p:nvGrpSpPr>
        <p:grpSpPr bwMode="auto">
          <a:xfrm>
            <a:off x="2133600" y="4000500"/>
            <a:ext cx="463550" cy="336550"/>
            <a:chOff x="2089" y="1715"/>
            <a:chExt cx="316" cy="212"/>
          </a:xfrm>
        </p:grpSpPr>
        <p:sp>
          <p:nvSpPr>
            <p:cNvPr id="44145" name="Oval 59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6" name="Line 60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7" name="Line 61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8" name="Rectangle 62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49" name="Oval 63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50" name="Group 64"/>
            <p:cNvGrpSpPr>
              <a:grpSpLocks/>
            </p:cNvGrpSpPr>
            <p:nvPr/>
          </p:nvGrpSpPr>
          <p:grpSpPr bwMode="auto">
            <a:xfrm>
              <a:off x="2143" y="1715"/>
              <a:ext cx="197" cy="212"/>
              <a:chOff x="2956" y="2459"/>
              <a:chExt cx="200" cy="212"/>
            </a:xfrm>
          </p:grpSpPr>
          <p:sp>
            <p:nvSpPr>
              <p:cNvPr id="44151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52" name="Text Box 66"/>
              <p:cNvSpPr txBox="1">
                <a:spLocks noChangeArrowheads="1"/>
              </p:cNvSpPr>
              <p:nvPr/>
            </p:nvSpPr>
            <p:spPr bwMode="auto">
              <a:xfrm>
                <a:off x="2956" y="2459"/>
                <a:ext cx="200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c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49" name="Group 67"/>
          <p:cNvGrpSpPr>
            <a:grpSpLocks/>
          </p:cNvGrpSpPr>
          <p:nvPr/>
        </p:nvGrpSpPr>
        <p:grpSpPr bwMode="auto">
          <a:xfrm>
            <a:off x="1627188" y="4856163"/>
            <a:ext cx="463550" cy="336550"/>
            <a:chOff x="2089" y="1715"/>
            <a:chExt cx="316" cy="212"/>
          </a:xfrm>
        </p:grpSpPr>
        <p:sp>
          <p:nvSpPr>
            <p:cNvPr id="44137" name="Oval 68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8" name="Line 69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9" name="Line 70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40" name="Rectangle 71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41" name="Oval 72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42" name="Group 73"/>
            <p:cNvGrpSpPr>
              <a:grpSpLocks/>
            </p:cNvGrpSpPr>
            <p:nvPr/>
          </p:nvGrpSpPr>
          <p:grpSpPr bwMode="auto">
            <a:xfrm>
              <a:off x="2138" y="1715"/>
              <a:ext cx="210" cy="212"/>
              <a:chOff x="2951" y="2459"/>
              <a:chExt cx="213" cy="212"/>
            </a:xfrm>
          </p:grpSpPr>
          <p:sp>
            <p:nvSpPr>
              <p:cNvPr id="44143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4" name="Text Box 75"/>
              <p:cNvSpPr txBox="1">
                <a:spLocks noChangeArrowheads="1"/>
              </p:cNvSpPr>
              <p:nvPr/>
            </p:nvSpPr>
            <p:spPr bwMode="auto">
              <a:xfrm>
                <a:off x="2951" y="2459"/>
                <a:ext cx="213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F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sp>
        <p:nvSpPr>
          <p:cNvPr id="44050" name="Line 76"/>
          <p:cNvSpPr>
            <a:spLocks noChangeShapeType="1"/>
          </p:cNvSpPr>
          <p:nvPr/>
        </p:nvSpPr>
        <p:spPr bwMode="auto">
          <a:xfrm flipH="1">
            <a:off x="2328863" y="3648075"/>
            <a:ext cx="14763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Line 77"/>
          <p:cNvSpPr>
            <a:spLocks noChangeShapeType="1"/>
          </p:cNvSpPr>
          <p:nvPr/>
        </p:nvSpPr>
        <p:spPr bwMode="auto">
          <a:xfrm flipH="1">
            <a:off x="1978025" y="4422775"/>
            <a:ext cx="147638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2" name="Line 78"/>
          <p:cNvSpPr>
            <a:spLocks noChangeShapeType="1"/>
          </p:cNvSpPr>
          <p:nvPr/>
        </p:nvSpPr>
        <p:spPr bwMode="auto">
          <a:xfrm>
            <a:off x="2944813" y="3536950"/>
            <a:ext cx="261937" cy="292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3" name="Line 79"/>
          <p:cNvSpPr>
            <a:spLocks noChangeShapeType="1"/>
          </p:cNvSpPr>
          <p:nvPr/>
        </p:nvSpPr>
        <p:spPr bwMode="auto">
          <a:xfrm>
            <a:off x="3478213" y="4160838"/>
            <a:ext cx="207962" cy="441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4" name="Line 80"/>
          <p:cNvSpPr>
            <a:spLocks noChangeShapeType="1"/>
          </p:cNvSpPr>
          <p:nvPr/>
        </p:nvSpPr>
        <p:spPr bwMode="auto">
          <a:xfrm>
            <a:off x="3848100" y="4967288"/>
            <a:ext cx="163513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81"/>
          <p:cNvSpPr>
            <a:spLocks noChangeShapeType="1"/>
          </p:cNvSpPr>
          <p:nvPr/>
        </p:nvSpPr>
        <p:spPr bwMode="auto">
          <a:xfrm>
            <a:off x="2511425" y="4403725"/>
            <a:ext cx="160338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82"/>
          <p:cNvSpPr>
            <a:spLocks noChangeShapeType="1"/>
          </p:cNvSpPr>
          <p:nvPr/>
        </p:nvSpPr>
        <p:spPr bwMode="auto">
          <a:xfrm>
            <a:off x="6781800" y="4049713"/>
            <a:ext cx="312738" cy="6778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Line 83"/>
          <p:cNvSpPr>
            <a:spLocks noChangeShapeType="1"/>
          </p:cNvSpPr>
          <p:nvPr/>
        </p:nvSpPr>
        <p:spPr bwMode="auto">
          <a:xfrm>
            <a:off x="7110413" y="4749800"/>
            <a:ext cx="317500" cy="757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Line 84"/>
          <p:cNvSpPr>
            <a:spLocks noChangeShapeType="1"/>
          </p:cNvSpPr>
          <p:nvPr/>
        </p:nvSpPr>
        <p:spPr bwMode="auto">
          <a:xfrm flipH="1">
            <a:off x="6397625" y="4822825"/>
            <a:ext cx="555625" cy="193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85"/>
          <p:cNvSpPr>
            <a:spLocks noChangeShapeType="1"/>
          </p:cNvSpPr>
          <p:nvPr/>
        </p:nvSpPr>
        <p:spPr bwMode="auto">
          <a:xfrm flipH="1">
            <a:off x="5422900" y="5095875"/>
            <a:ext cx="677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0" name="Line 86"/>
          <p:cNvSpPr>
            <a:spLocks noChangeShapeType="1"/>
          </p:cNvSpPr>
          <p:nvPr/>
        </p:nvSpPr>
        <p:spPr bwMode="auto">
          <a:xfrm flipH="1" flipV="1">
            <a:off x="5824538" y="4283075"/>
            <a:ext cx="250825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Line 87"/>
          <p:cNvSpPr>
            <a:spLocks noChangeShapeType="1"/>
          </p:cNvSpPr>
          <p:nvPr/>
        </p:nvSpPr>
        <p:spPr bwMode="auto">
          <a:xfrm flipV="1">
            <a:off x="5983288" y="4041775"/>
            <a:ext cx="617537" cy="193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Line 88"/>
          <p:cNvSpPr>
            <a:spLocks noChangeShapeType="1"/>
          </p:cNvSpPr>
          <p:nvPr/>
        </p:nvSpPr>
        <p:spPr bwMode="auto">
          <a:xfrm>
            <a:off x="6307138" y="3586163"/>
            <a:ext cx="409575" cy="409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3" name="Group 89"/>
          <p:cNvGrpSpPr>
            <a:grpSpLocks/>
          </p:cNvGrpSpPr>
          <p:nvPr/>
        </p:nvGrpSpPr>
        <p:grpSpPr bwMode="auto">
          <a:xfrm>
            <a:off x="5907088" y="3352800"/>
            <a:ext cx="463550" cy="336550"/>
            <a:chOff x="2089" y="1715"/>
            <a:chExt cx="316" cy="212"/>
          </a:xfrm>
        </p:grpSpPr>
        <p:sp>
          <p:nvSpPr>
            <p:cNvPr id="44129" name="Oval 90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0" name="Line 91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1" name="Line 92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2" name="Rectangle 93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33" name="Oval 94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34" name="Group 95"/>
            <p:cNvGrpSpPr>
              <a:grpSpLocks/>
            </p:cNvGrpSpPr>
            <p:nvPr/>
          </p:nvGrpSpPr>
          <p:grpSpPr bwMode="auto">
            <a:xfrm>
              <a:off x="2130" y="1715"/>
              <a:ext cx="227" cy="212"/>
              <a:chOff x="2943" y="2459"/>
              <a:chExt cx="230" cy="212"/>
            </a:xfrm>
          </p:grpSpPr>
          <p:sp>
            <p:nvSpPr>
              <p:cNvPr id="44135" name="Rectangle 9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6" name="Text Box 97"/>
              <p:cNvSpPr txBox="1">
                <a:spLocks noChangeArrowheads="1"/>
              </p:cNvSpPr>
              <p:nvPr/>
            </p:nvSpPr>
            <p:spPr bwMode="auto">
              <a:xfrm>
                <a:off x="2943" y="2459"/>
                <a:ext cx="230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A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64" name="Group 98"/>
          <p:cNvGrpSpPr>
            <a:grpSpLocks/>
          </p:cNvGrpSpPr>
          <p:nvPr/>
        </p:nvGrpSpPr>
        <p:grpSpPr bwMode="auto">
          <a:xfrm>
            <a:off x="6564313" y="3879850"/>
            <a:ext cx="463550" cy="336550"/>
            <a:chOff x="2089" y="1715"/>
            <a:chExt cx="316" cy="212"/>
          </a:xfrm>
        </p:grpSpPr>
        <p:sp>
          <p:nvSpPr>
            <p:cNvPr id="44121" name="Oval 99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2" name="Line 100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3" name="Line 101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4" name="Rectangle 102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25" name="Oval 103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26" name="Group 104"/>
            <p:cNvGrpSpPr>
              <a:grpSpLocks/>
            </p:cNvGrpSpPr>
            <p:nvPr/>
          </p:nvGrpSpPr>
          <p:grpSpPr bwMode="auto">
            <a:xfrm>
              <a:off x="2137" y="1715"/>
              <a:ext cx="213" cy="212"/>
              <a:chOff x="2950" y="2459"/>
              <a:chExt cx="216" cy="212"/>
            </a:xfrm>
          </p:grpSpPr>
          <p:sp>
            <p:nvSpPr>
              <p:cNvPr id="44127" name="Rectangle 10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8" name="Text Box 106"/>
              <p:cNvSpPr txBox="1">
                <a:spLocks noChangeArrowheads="1"/>
              </p:cNvSpPr>
              <p:nvPr/>
            </p:nvSpPr>
            <p:spPr bwMode="auto">
              <a:xfrm>
                <a:off x="2950" y="2459"/>
                <a:ext cx="216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B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65" name="Group 107"/>
          <p:cNvGrpSpPr>
            <a:grpSpLocks/>
          </p:cNvGrpSpPr>
          <p:nvPr/>
        </p:nvGrpSpPr>
        <p:grpSpPr bwMode="auto">
          <a:xfrm>
            <a:off x="7258050" y="5375275"/>
            <a:ext cx="463550" cy="336550"/>
            <a:chOff x="2089" y="1715"/>
            <a:chExt cx="316" cy="212"/>
          </a:xfrm>
        </p:grpSpPr>
        <p:sp>
          <p:nvSpPr>
            <p:cNvPr id="44113" name="Oval 108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4" name="Line 109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5" name="Line 110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6" name="Rectangle 111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17" name="Oval 112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18" name="Group 113"/>
            <p:cNvGrpSpPr>
              <a:grpSpLocks/>
            </p:cNvGrpSpPr>
            <p:nvPr/>
          </p:nvGrpSpPr>
          <p:grpSpPr bwMode="auto">
            <a:xfrm>
              <a:off x="2134" y="1715"/>
              <a:ext cx="220" cy="212"/>
              <a:chOff x="2947" y="2459"/>
              <a:chExt cx="223" cy="212"/>
            </a:xfrm>
          </p:grpSpPr>
          <p:sp>
            <p:nvSpPr>
              <p:cNvPr id="44119" name="Rectangle 11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0" name="Text Box 115"/>
              <p:cNvSpPr txBox="1">
                <a:spLocks noChangeArrowheads="1"/>
              </p:cNvSpPr>
              <p:nvPr/>
            </p:nvSpPr>
            <p:spPr bwMode="auto">
              <a:xfrm>
                <a:off x="2947" y="2459"/>
                <a:ext cx="223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G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66" name="Group 116"/>
          <p:cNvGrpSpPr>
            <a:grpSpLocks/>
          </p:cNvGrpSpPr>
          <p:nvPr/>
        </p:nvGrpSpPr>
        <p:grpSpPr bwMode="auto">
          <a:xfrm>
            <a:off x="6948488" y="4648200"/>
            <a:ext cx="461962" cy="336550"/>
            <a:chOff x="2089" y="1715"/>
            <a:chExt cx="316" cy="212"/>
          </a:xfrm>
        </p:grpSpPr>
        <p:sp>
          <p:nvSpPr>
            <p:cNvPr id="44105" name="Oval 117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6" name="Line 118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7" name="Line 119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8" name="Rectangle 120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09" name="Oval 121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10" name="Group 122"/>
            <p:cNvGrpSpPr>
              <a:grpSpLocks/>
            </p:cNvGrpSpPr>
            <p:nvPr/>
          </p:nvGrpSpPr>
          <p:grpSpPr bwMode="auto">
            <a:xfrm>
              <a:off x="2129" y="1715"/>
              <a:ext cx="226" cy="212"/>
              <a:chOff x="2942" y="2459"/>
              <a:chExt cx="229" cy="212"/>
            </a:xfrm>
          </p:grpSpPr>
          <p:sp>
            <p:nvSpPr>
              <p:cNvPr id="44111" name="Rectangle 12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12" name="Text Box 124"/>
              <p:cNvSpPr txBox="1">
                <a:spLocks noChangeArrowheads="1"/>
              </p:cNvSpPr>
              <p:nvPr/>
            </p:nvSpPr>
            <p:spPr bwMode="auto">
              <a:xfrm>
                <a:off x="2942" y="2459"/>
                <a:ext cx="229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D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67" name="Group 125"/>
          <p:cNvGrpSpPr>
            <a:grpSpLocks/>
          </p:cNvGrpSpPr>
          <p:nvPr/>
        </p:nvGrpSpPr>
        <p:grpSpPr bwMode="auto">
          <a:xfrm>
            <a:off x="5978525" y="4922838"/>
            <a:ext cx="461963" cy="336550"/>
            <a:chOff x="2089" y="1715"/>
            <a:chExt cx="316" cy="212"/>
          </a:xfrm>
        </p:grpSpPr>
        <p:sp>
          <p:nvSpPr>
            <p:cNvPr id="44097" name="Oval 126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8" name="Line 127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Line 128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0" name="Rectangle 129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101" name="Oval 130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02" name="Group 131"/>
            <p:cNvGrpSpPr>
              <a:grpSpLocks/>
            </p:cNvGrpSpPr>
            <p:nvPr/>
          </p:nvGrpSpPr>
          <p:grpSpPr bwMode="auto">
            <a:xfrm>
              <a:off x="2138" y="1715"/>
              <a:ext cx="213" cy="212"/>
              <a:chOff x="2951" y="2459"/>
              <a:chExt cx="216" cy="212"/>
            </a:xfrm>
          </p:grpSpPr>
          <p:sp>
            <p:nvSpPr>
              <p:cNvPr id="44103" name="Rectangle 13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04" name="Text Box 133"/>
              <p:cNvSpPr txBox="1">
                <a:spLocks noChangeArrowheads="1"/>
              </p:cNvSpPr>
              <p:nvPr/>
            </p:nvSpPr>
            <p:spPr bwMode="auto">
              <a:xfrm>
                <a:off x="2951" y="2459"/>
                <a:ext cx="216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E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sp>
        <p:nvSpPr>
          <p:cNvPr id="44068" name="Line 134"/>
          <p:cNvSpPr>
            <a:spLocks noChangeShapeType="1"/>
          </p:cNvSpPr>
          <p:nvPr/>
        </p:nvSpPr>
        <p:spPr bwMode="auto">
          <a:xfrm flipH="1">
            <a:off x="5413375" y="3648075"/>
            <a:ext cx="623888" cy="1385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9" name="Group 135"/>
          <p:cNvGrpSpPr>
            <a:grpSpLocks/>
          </p:cNvGrpSpPr>
          <p:nvPr/>
        </p:nvGrpSpPr>
        <p:grpSpPr bwMode="auto">
          <a:xfrm>
            <a:off x="5580063" y="4019550"/>
            <a:ext cx="461962" cy="336550"/>
            <a:chOff x="2089" y="1715"/>
            <a:chExt cx="316" cy="212"/>
          </a:xfrm>
        </p:grpSpPr>
        <p:sp>
          <p:nvSpPr>
            <p:cNvPr id="44089" name="Oval 136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0" name="Line 137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1" name="Line 138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2" name="Rectangle 139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093" name="Oval 140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94" name="Group 141"/>
            <p:cNvGrpSpPr>
              <a:grpSpLocks/>
            </p:cNvGrpSpPr>
            <p:nvPr/>
          </p:nvGrpSpPr>
          <p:grpSpPr bwMode="auto">
            <a:xfrm>
              <a:off x="2143" y="1715"/>
              <a:ext cx="198" cy="212"/>
              <a:chOff x="2956" y="2459"/>
              <a:chExt cx="201" cy="212"/>
            </a:xfrm>
          </p:grpSpPr>
          <p:sp>
            <p:nvSpPr>
              <p:cNvPr id="44095" name="Rectangle 14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96" name="Text Box 143"/>
              <p:cNvSpPr txBox="1">
                <a:spLocks noChangeArrowheads="1"/>
              </p:cNvSpPr>
              <p:nvPr/>
            </p:nvSpPr>
            <p:spPr bwMode="auto">
              <a:xfrm>
                <a:off x="2956" y="2459"/>
                <a:ext cx="201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c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grpSp>
        <p:nvGrpSpPr>
          <p:cNvPr id="44070" name="Group 144"/>
          <p:cNvGrpSpPr>
            <a:grpSpLocks/>
          </p:cNvGrpSpPr>
          <p:nvPr/>
        </p:nvGrpSpPr>
        <p:grpSpPr bwMode="auto">
          <a:xfrm>
            <a:off x="5089525" y="4875213"/>
            <a:ext cx="463550" cy="336550"/>
            <a:chOff x="2089" y="1715"/>
            <a:chExt cx="316" cy="212"/>
          </a:xfrm>
        </p:grpSpPr>
        <p:sp>
          <p:nvSpPr>
            <p:cNvPr id="44081" name="Oval 145"/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2" name="Line 146"/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3" name="Line 147"/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4" name="Rectangle 148"/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rgbClr val="DCA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44085" name="Oval 149"/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rgbClr val="DCA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86" name="Group 150"/>
            <p:cNvGrpSpPr>
              <a:grpSpLocks/>
            </p:cNvGrpSpPr>
            <p:nvPr/>
          </p:nvGrpSpPr>
          <p:grpSpPr bwMode="auto">
            <a:xfrm>
              <a:off x="2136" y="1715"/>
              <a:ext cx="210" cy="212"/>
              <a:chOff x="2949" y="2459"/>
              <a:chExt cx="213" cy="212"/>
            </a:xfrm>
          </p:grpSpPr>
          <p:sp>
            <p:nvSpPr>
              <p:cNvPr id="44087" name="Rectangle 1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88" name="Text Box 152"/>
              <p:cNvSpPr txBox="1">
                <a:spLocks noChangeArrowheads="1"/>
              </p:cNvSpPr>
              <p:nvPr/>
            </p:nvSpPr>
            <p:spPr bwMode="auto">
              <a:xfrm>
                <a:off x="2949" y="2459"/>
                <a:ext cx="213" cy="212"/>
              </a:xfrm>
              <a:prstGeom prst="rect">
                <a:avLst/>
              </a:prstGeom>
              <a:solidFill>
                <a:srgbClr val="DCA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600" b="0">
                    <a:latin typeface="Comic Sans MS" charset="0"/>
                  </a:rPr>
                  <a:t>F</a:t>
                </a:r>
                <a:endParaRPr lang="en-US" sz="1600" b="0">
                  <a:latin typeface="Times New Roman" charset="0"/>
                </a:endParaRPr>
              </a:p>
            </p:txBody>
          </p:sp>
        </p:grpSp>
      </p:grpSp>
      <p:sp>
        <p:nvSpPr>
          <p:cNvPr id="44071" name="Line 153"/>
          <p:cNvSpPr>
            <a:spLocks noChangeShapeType="1"/>
          </p:cNvSpPr>
          <p:nvPr/>
        </p:nvSpPr>
        <p:spPr bwMode="auto">
          <a:xfrm flipH="1">
            <a:off x="5773738" y="3667125"/>
            <a:ext cx="149225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154"/>
          <p:cNvSpPr>
            <a:spLocks noChangeShapeType="1"/>
          </p:cNvSpPr>
          <p:nvPr/>
        </p:nvSpPr>
        <p:spPr bwMode="auto">
          <a:xfrm flipH="1">
            <a:off x="5422900" y="4441825"/>
            <a:ext cx="147638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155"/>
          <p:cNvSpPr>
            <a:spLocks noChangeShapeType="1"/>
          </p:cNvSpPr>
          <p:nvPr/>
        </p:nvSpPr>
        <p:spPr bwMode="auto">
          <a:xfrm>
            <a:off x="6391275" y="3556000"/>
            <a:ext cx="261938" cy="292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156"/>
          <p:cNvSpPr>
            <a:spLocks noChangeShapeType="1"/>
          </p:cNvSpPr>
          <p:nvPr/>
        </p:nvSpPr>
        <p:spPr bwMode="auto">
          <a:xfrm>
            <a:off x="6924675" y="4179888"/>
            <a:ext cx="207963" cy="441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157"/>
          <p:cNvSpPr>
            <a:spLocks noChangeShapeType="1"/>
          </p:cNvSpPr>
          <p:nvPr/>
        </p:nvSpPr>
        <p:spPr bwMode="auto">
          <a:xfrm>
            <a:off x="7294563" y="4986338"/>
            <a:ext cx="163512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158"/>
          <p:cNvSpPr>
            <a:spLocks noChangeShapeType="1"/>
          </p:cNvSpPr>
          <p:nvPr/>
        </p:nvSpPr>
        <p:spPr bwMode="auto">
          <a:xfrm>
            <a:off x="5957888" y="4422775"/>
            <a:ext cx="15875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Text Box 159"/>
          <p:cNvSpPr txBox="1">
            <a:spLocks noChangeArrowheads="1"/>
          </p:cNvSpPr>
          <p:nvPr/>
        </p:nvSpPr>
        <p:spPr bwMode="auto">
          <a:xfrm>
            <a:off x="1447800" y="5735638"/>
            <a:ext cx="194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A sends a frame</a:t>
            </a:r>
            <a:endParaRPr lang="en-US" sz="1800" b="0">
              <a:latin typeface="Arial" charset="0"/>
            </a:endParaRPr>
          </a:p>
        </p:txBody>
      </p:sp>
      <p:sp>
        <p:nvSpPr>
          <p:cNvPr id="44078" name="Text Box 160"/>
          <p:cNvSpPr txBox="1">
            <a:spLocks noChangeArrowheads="1"/>
          </p:cNvSpPr>
          <p:nvPr/>
        </p:nvSpPr>
        <p:spPr bwMode="auto">
          <a:xfrm>
            <a:off x="5070475" y="5697538"/>
            <a:ext cx="194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D sends a frame</a:t>
            </a:r>
            <a:endParaRPr lang="en-US" sz="1800" b="0">
              <a:latin typeface="Arial" charset="0"/>
            </a:endParaRPr>
          </a:p>
        </p:txBody>
      </p:sp>
      <p:sp>
        <p:nvSpPr>
          <p:cNvPr id="44079" name="Rectangle 161"/>
          <p:cNvSpPr>
            <a:spLocks noChangeArrowheads="1"/>
          </p:cNvSpPr>
          <p:nvPr/>
        </p:nvSpPr>
        <p:spPr bwMode="auto">
          <a:xfrm>
            <a:off x="1282700" y="669925"/>
            <a:ext cx="71739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endParaRPr lang="en-US" sz="3600">
              <a:solidFill>
                <a:srgbClr val="0000FF"/>
              </a:solidFill>
              <a:latin typeface="Comic Sans MS" charset="0"/>
            </a:endParaRPr>
          </a:p>
        </p:txBody>
      </p:sp>
      <p:sp>
        <p:nvSpPr>
          <p:cNvPr id="44080" name="Rectangle 162"/>
          <p:cNvSpPr>
            <a:spLocks noChangeArrowheads="1"/>
          </p:cNvSpPr>
          <p:nvPr/>
        </p:nvSpPr>
        <p:spPr bwMode="auto">
          <a:xfrm>
            <a:off x="762000" y="1447800"/>
            <a:ext cx="78771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GB" sz="2400" b="0">
                <a:latin typeface="Comic Sans MS" charset="0"/>
              </a:rPr>
              <a:t>First, build the spanning tree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GB" sz="2400" b="0">
                <a:latin typeface="Comic Sans MS" charset="0"/>
              </a:rPr>
              <a:t>Then, use it to bi-directionally diffuse frames from any source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E09155F-DA1E-0E49-823A-D909AA5374C2}" type="slidenum">
              <a:rPr lang="en-US" sz="1400" b="0">
                <a:latin typeface="Times New Roman" charset="0"/>
              </a:rPr>
              <a:pPr eaLnBrk="1" hangingPunct="1"/>
              <a:t>16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Constructing a Spanning Tree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Need a distributed algorithm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Switches cooperate to build the spanning tree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adapt automatically when failures occur</a:t>
            </a:r>
          </a:p>
          <a:p>
            <a:r>
              <a:rPr lang="en-US">
                <a:latin typeface="Comic Sans MS" charset="0"/>
                <a:cs typeface="Arial" charset="0"/>
              </a:rPr>
              <a:t>Key ingredients of the algorithm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Switches need to elect a 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root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”</a:t>
            </a:r>
            <a:endParaRPr lang="en-US" altLang="ja-JP">
              <a:latin typeface="Comic Sans MS" charset="0"/>
              <a:ea typeface="Arial" charset="0"/>
              <a:cs typeface="Arial" charset="0"/>
            </a:endParaRP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The switch with the smallest identifier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Each switch identifies if its interface </a:t>
            </a:r>
            <a:br>
              <a:rPr lang="en-US">
                <a:latin typeface="Comic Sans MS" charset="0"/>
                <a:ea typeface="Arial" charset="0"/>
                <a:cs typeface="Arial" charset="0"/>
              </a:rPr>
            </a:br>
            <a:r>
              <a:rPr lang="en-US">
                <a:latin typeface="Comic Sans MS" charset="0"/>
                <a:ea typeface="Arial" charset="0"/>
                <a:cs typeface="Arial" charset="0"/>
              </a:rPr>
              <a:t>is on the shortest path from the root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And it exclude from the tree if not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Messages (Y, d, X)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From node X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Claiming Y is the root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And the distance is d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7183438" y="369728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6376988" y="454183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7989888" y="454183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7107238" y="5118100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8105775" y="5770563"/>
            <a:ext cx="422275" cy="384175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6069013" y="5540375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6875463" y="5962650"/>
            <a:ext cx="422275" cy="382588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6723063" y="4041775"/>
            <a:ext cx="536575" cy="5381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7567613" y="4003675"/>
            <a:ext cx="498475" cy="6524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6723063" y="4848225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7451725" y="5424488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8220075" y="4926013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7413625" y="4079875"/>
            <a:ext cx="844550" cy="17287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V="1">
            <a:off x="6453188" y="5424488"/>
            <a:ext cx="692150" cy="2301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V="1">
            <a:off x="7107238" y="5462588"/>
            <a:ext cx="190500" cy="5000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 flipH="1" flipV="1">
            <a:off x="6413500" y="5846763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6992938" y="327501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root</a:t>
            </a:r>
          </a:p>
        </p:txBody>
      </p:sp>
      <p:sp>
        <p:nvSpPr>
          <p:cNvPr id="45077" name="Freeform 21"/>
          <p:cNvSpPr>
            <a:spLocks/>
          </p:cNvSpPr>
          <p:nvPr/>
        </p:nvSpPr>
        <p:spPr bwMode="auto">
          <a:xfrm>
            <a:off x="5764213" y="4772025"/>
            <a:ext cx="1881187" cy="538163"/>
          </a:xfrm>
          <a:custGeom>
            <a:avLst/>
            <a:gdLst>
              <a:gd name="T0" fmla="*/ 0 w 1185"/>
              <a:gd name="T1" fmla="*/ 2147483647 h 339"/>
              <a:gd name="T2" fmla="*/ 2147483647 w 1185"/>
              <a:gd name="T3" fmla="*/ 0 h 339"/>
              <a:gd name="T4" fmla="*/ 0 60000 65536"/>
              <a:gd name="T5" fmla="*/ 0 60000 65536"/>
              <a:gd name="T6" fmla="*/ 0 w 1185"/>
              <a:gd name="T7" fmla="*/ 0 h 339"/>
              <a:gd name="T8" fmla="*/ 1185 w 1185"/>
              <a:gd name="T9" fmla="*/ 339 h 3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85" h="339">
                <a:moveTo>
                  <a:pt x="0" y="339"/>
                </a:moveTo>
                <a:cubicBezTo>
                  <a:pt x="0" y="339"/>
                  <a:pt x="592" y="169"/>
                  <a:pt x="1185" y="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4457700" y="5118100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latin typeface="Helvetica" charset="0"/>
              </a:rPr>
              <a:t>One hop</a:t>
            </a: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7721600" y="5694363"/>
            <a:ext cx="39688" cy="654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6975475" y="6335713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latin typeface="Helvetica" charset="0"/>
              </a:rPr>
              <a:t>Three hops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5F80C95-215B-9744-ADC7-469B9E73C9A1}" type="slidenum">
              <a:rPr lang="en-US" sz="1400" b="0">
                <a:latin typeface="Times New Roman" charset="0"/>
              </a:rPr>
              <a:pPr eaLnBrk="1" hangingPunct="1"/>
              <a:t>17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Steps in Spanning Tree Algorithm</a:t>
            </a:r>
          </a:p>
        </p:txBody>
      </p:sp>
      <p:sp>
        <p:nvSpPr>
          <p:cNvPr id="96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Initially, each switch thinks it is the root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Switch sends a message out every interface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identifying itself as the root with distance 0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Example: switch X announces (X, 0, X)</a:t>
            </a:r>
          </a:p>
          <a:p>
            <a:r>
              <a:rPr lang="en-US">
                <a:latin typeface="Comic Sans MS" charset="0"/>
                <a:cs typeface="Arial" charset="0"/>
              </a:rPr>
              <a:t>Switches update their view of the root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Upon receiving a message, check the root id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If the new id is smaller, start viewing that switch as root</a:t>
            </a:r>
          </a:p>
          <a:p>
            <a:r>
              <a:rPr lang="en-US">
                <a:latin typeface="Comic Sans MS" charset="0"/>
                <a:cs typeface="Arial" charset="0"/>
              </a:rPr>
              <a:t>Switches compute their distance from the root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Add K to the distance received from a neighbor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Identify interfaces not on a shortest path to the root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exclude them from the spanning tree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8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9D16D16-BBDE-B548-854B-83B603212AF4}" type="slidenum">
              <a:rPr lang="en-US" sz="1400" b="0">
                <a:latin typeface="Times New Roman" charset="0"/>
              </a:rPr>
              <a:pPr eaLnBrk="1" hangingPunct="1"/>
              <a:t>18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Example From Switch #4</a:t>
            </a:r>
            <a:r>
              <a:rPr lang="ja-JP" altLang="en-US" sz="3200">
                <a:latin typeface="Comic Sans MS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200">
                <a:latin typeface="Comic Sans MS" charset="0"/>
                <a:ea typeface="ＭＳ Ｐゴシック" charset="0"/>
                <a:cs typeface="ＭＳ Ｐゴシック" charset="0"/>
              </a:rPr>
              <a:t>s Viewpoint</a:t>
            </a:r>
            <a:endParaRPr lang="en-US" sz="32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5673725" cy="5486400"/>
          </a:xfrm>
        </p:spPr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Switch #4 thinks it is the root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Sends (4, 0, 4) message to 2 and 7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Then, switch #4 hears from #2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Receives (2, 0, 2) message from 2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and thinks that #2 is the root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realizes it is just one hop away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Then, switch #4 hears from #7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Receives (2, 1, 7) from 7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realizes this is a longer path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So, prefers its own one-hop path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removes 4-7 link from the tree</a:t>
            </a: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7259638" y="239077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>
                <a:latin typeface="Helvetica" charset="0"/>
              </a:rPr>
              <a:t>1</a:t>
            </a:r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6453188" y="323532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8066088" y="323532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7183438" y="381158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8181975" y="4464050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6145213" y="4233863"/>
            <a:ext cx="422275" cy="382587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6951663" y="4656138"/>
            <a:ext cx="422275" cy="382587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6799263" y="2735263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7643813" y="2697163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6799263" y="3541713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527925" y="4117975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8296275" y="3619500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89825" y="2773363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V="1">
            <a:off x="6529388" y="4117975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V="1">
            <a:off x="7183438" y="4156075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H="1" flipV="1">
            <a:off x="6489700" y="4540250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7221538" y="3811588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2</a:t>
            </a: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6491288" y="3224213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3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6184900" y="42227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4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8104188" y="3224213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5</a:t>
            </a:r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8220075" y="445293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6</a:t>
            </a: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7010400" y="46450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9731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DA1E963-89D0-1144-A833-BD066DF2C95D}" type="slidenum">
              <a:rPr lang="en-US" sz="1400" b="0">
                <a:latin typeface="Times New Roman" charset="0"/>
              </a:rPr>
              <a:pPr eaLnBrk="1" hangingPunct="1"/>
              <a:t>19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Example From Switch #4</a:t>
            </a:r>
            <a:r>
              <a:rPr lang="ja-JP" altLang="en-US" sz="3200">
                <a:latin typeface="Comic Sans MS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200">
                <a:latin typeface="Comic Sans MS" charset="0"/>
                <a:ea typeface="ＭＳ Ｐゴシック" charset="0"/>
                <a:cs typeface="ＭＳ Ｐゴシック" charset="0"/>
              </a:rPr>
              <a:t>s Viewpoint</a:t>
            </a:r>
            <a:endParaRPr lang="en-US" sz="32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7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5638800" cy="5105400"/>
          </a:xfrm>
        </p:spPr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Switch #2 hears about switch #1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Switch 2 hears (1, 1, 3) from 3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Switch 2 starts treating 1 as root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sends (1, 2, 2) to neighbors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Switch #4 hears from switch #2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Switch 4 starts treating 1 as root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sends (1, 3, 4) to neighbors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Switch #4 hears from switch #7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Switch 4 receives (1, 3, 7) from 7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realizes this is a longer path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So, prefers its own three-hop path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And removes 4-7 link from the tree</a:t>
            </a:r>
          </a:p>
        </p:txBody>
      </p:sp>
      <p:sp>
        <p:nvSpPr>
          <p:cNvPr id="51204" name="Oval 4"/>
          <p:cNvSpPr>
            <a:spLocks noChangeArrowheads="1"/>
          </p:cNvSpPr>
          <p:nvPr/>
        </p:nvSpPr>
        <p:spPr bwMode="auto">
          <a:xfrm>
            <a:off x="7259638" y="239077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>
                <a:latin typeface="Helvetica" charset="0"/>
              </a:rPr>
              <a:t>1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6453188" y="323532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8066088" y="3235325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Oval 7"/>
          <p:cNvSpPr>
            <a:spLocks noChangeArrowheads="1"/>
          </p:cNvSpPr>
          <p:nvPr/>
        </p:nvSpPr>
        <p:spPr bwMode="auto">
          <a:xfrm>
            <a:off x="7183438" y="3811588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8181975" y="4464050"/>
            <a:ext cx="422275" cy="384175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6145213" y="4233863"/>
            <a:ext cx="422275" cy="382587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10"/>
          <p:cNvSpPr>
            <a:spLocks noChangeArrowheads="1"/>
          </p:cNvSpPr>
          <p:nvPr/>
        </p:nvSpPr>
        <p:spPr bwMode="auto">
          <a:xfrm>
            <a:off x="6951663" y="4656138"/>
            <a:ext cx="422275" cy="382587"/>
          </a:xfrm>
          <a:prstGeom prst="ellipse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 flipH="1">
            <a:off x="6799263" y="2735263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7643813" y="2697163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6799263" y="3541713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7527925" y="4117975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8296275" y="3619500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7489825" y="2773363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V="1">
            <a:off x="6529388" y="4117975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V="1">
            <a:off x="7183438" y="4156075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flipH="1" flipV="1">
            <a:off x="6489700" y="4540250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7221538" y="3811588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2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491288" y="3224213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3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6184900" y="42227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4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8104188" y="3224213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5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8220075" y="445293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6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7010400" y="46450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177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2089652-FD64-B540-B42C-FF5A8D822F3B}" type="slidenum">
              <a:rPr lang="en-US" sz="1400" b="0">
                <a:latin typeface="Times New Roman" charset="0"/>
              </a:rPr>
              <a:pPr eaLnBrk="1" hangingPunct="1"/>
              <a:t>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Lecture Outline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Switch protocols and mechanisms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Self learning of the switch table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Spanning trees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Spanning Tree Protocol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Spanning Trees and Virtual LANs (VLANs)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Using some slides from the companion site of</a:t>
            </a:r>
          </a:p>
          <a:p>
            <a:pPr lvl="1"/>
            <a:r>
              <a:rPr lang="pt-PT" sz="2000">
                <a:latin typeface="Comic Sans MS" charset="0"/>
                <a:ea typeface="Arial" charset="0"/>
                <a:cs typeface="Times New Roman" charset="0"/>
              </a:rPr>
              <a:t>James F. Kurose and Keith W. Ross, </a:t>
            </a:r>
            <a:r>
              <a:rPr lang="ja-JP" altLang="pt-PT" sz="2000">
                <a:latin typeface="Comic Sans MS" charset="0"/>
                <a:ea typeface="Arial" charset="0"/>
                <a:cs typeface="Times New Roman" charset="0"/>
              </a:rPr>
              <a:t>“</a:t>
            </a:r>
            <a:r>
              <a:rPr lang="pt-PT" altLang="ja-JP" sz="2000">
                <a:latin typeface="Comic Sans MS" charset="0"/>
                <a:ea typeface="Arial" charset="0"/>
                <a:cs typeface="Times New Roman" charset="0"/>
              </a:rPr>
              <a:t>Computer Networking - A Top-Down Approach Featuring the Internet,</a:t>
            </a:r>
            <a:r>
              <a:rPr lang="ja-JP" altLang="pt-PT" sz="2000">
                <a:latin typeface="Comic Sans MS" charset="0"/>
                <a:ea typeface="Arial" charset="0"/>
                <a:cs typeface="Times New Roman" charset="0"/>
              </a:rPr>
              <a:t>”</a:t>
            </a:r>
            <a:r>
              <a:rPr lang="pt-PT" altLang="ja-JP" sz="2000">
                <a:latin typeface="Comic Sans MS" charset="0"/>
                <a:ea typeface="Arial" charset="0"/>
                <a:cs typeface="Times New Roman" charset="0"/>
              </a:rPr>
              <a:t> Addison Wesley 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Computer Networks, COS461, Jennifer Rexford, Princeton University, 2007 Edition</a:t>
            </a:r>
          </a:p>
          <a:p>
            <a:endParaRPr lang="en-US" sz="2400">
              <a:latin typeface="Comic Sans MS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4A1FA70-536E-E34F-A973-175C308F41E0}" type="slidenum">
              <a:rPr lang="en-US" sz="1400" b="0">
                <a:latin typeface="Times New Roman" charset="0"/>
              </a:rPr>
              <a:pPr eaLnBrk="1" hangingPunct="1"/>
              <a:t>20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Robust Spanning Tree Algorithm</a:t>
            </a:r>
          </a:p>
        </p:txBody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Algorithm must react to failures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Failure of the root node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Need to elect a new root, with the next lowest identifier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Failure of other switches and links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Need to recompute the spanning tree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Root switch continues sending messages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Periodically reannouncing itself as the root (1, 0, 1)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Other switches continue forwarding messages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Detecting failures through timeout (soft state!)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Switch waits to hear from others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Eventually times out and claims to be the root</a:t>
            </a:r>
          </a:p>
          <a:p>
            <a:pPr>
              <a:lnSpc>
                <a:spcPct val="90000"/>
              </a:lnSpc>
            </a:pPr>
            <a:endParaRPr lang="en-US">
              <a:latin typeface="Comic Sans MS" charset="0"/>
              <a:cs typeface="Arial" charset="0"/>
            </a:endParaRPr>
          </a:p>
        </p:txBody>
      </p:sp>
      <p:sp>
        <p:nvSpPr>
          <p:cNvPr id="973828" name="Text Box 4"/>
          <p:cNvSpPr txBox="1">
            <a:spLocks noChangeArrowheads="1"/>
          </p:cNvSpPr>
          <p:nvPr/>
        </p:nvSpPr>
        <p:spPr bwMode="auto">
          <a:xfrm>
            <a:off x="765175" y="5951538"/>
            <a:ext cx="772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hlink"/>
                </a:solidFill>
                <a:latin typeface="Tahoma" charset="0"/>
              </a:rPr>
              <a:t>See Section 3.2.2 in the textbook for details and another example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827" grpId="0" build="p" animBg="1"/>
      <p:bldP spid="9738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4A2F238-F407-A446-BDA1-5E0A73890032}" type="slidenum">
              <a:rPr lang="en-US" sz="1400" b="0">
                <a:latin typeface="Times New Roman" charset="0"/>
              </a:rPr>
              <a:pPr eaLnBrk="1" hangingPunct="1"/>
              <a:t>21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STP Frames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561388" cy="4421188"/>
          </a:xfrm>
          <a:noFill/>
        </p:spPr>
        <p:txBody>
          <a:bodyPr/>
          <a:lstStyle/>
          <a:p>
            <a:pPr marL="342900" indent="-342900">
              <a:lnSpc>
                <a:spcPct val="90000"/>
              </a:lnSpc>
              <a:buFontTx/>
              <a:buNone/>
            </a:pPr>
            <a:endParaRPr lang="en-GB" altLang="ja-JP" sz="1400" b="1">
              <a:solidFill>
                <a:schemeClr val="tx1"/>
              </a:solidFill>
              <a:latin typeface="Comic Sans MS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Protocol Identifier (2 bytes) 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Version (1 byte)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Message Type (1 byte)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Flags (1 byte) — Topology Change Bit, ACK Bit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Root ID (8 bytes) — 2 byte priority (0x8000 by default) + 6 bytes (Mac Address)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Root Path Cost (4 bytes)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Bridge ID (8 bytes) — Sender ID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Port ID (2 bytes) — 1 byte with priority + 1 byte with port number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Message Age (2 bytes) — Message age since it has been sent by the root 1/256 s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Maximum Age (2 bytes) — If root messages are not detect since it, start reconfiguration 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Hello Time (2 bytes) — Period between to hello root messages (default is 2 s)</a:t>
            </a:r>
          </a:p>
          <a:p>
            <a:pPr marL="342900" indent="-342900">
              <a:lnSpc>
                <a:spcPct val="90000"/>
              </a:lnSpc>
            </a:pPr>
            <a:r>
              <a:rPr lang="en-GB" altLang="ja-JP" sz="1400" b="1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Forward Delay (2 bytes) — Time needed to switch a port from blocked to active (default is 15 s)</a:t>
            </a:r>
          </a:p>
          <a:p>
            <a:pPr marL="342900" indent="-342900">
              <a:lnSpc>
                <a:spcPct val="90000"/>
              </a:lnSpc>
            </a:pPr>
            <a:endParaRPr lang="en-GB" sz="1400" b="1">
              <a:solidFill>
                <a:schemeClr val="tx1"/>
              </a:solidFill>
              <a:latin typeface="Comic Sans MS" charset="0"/>
              <a:cs typeface="ＭＳ Ｐゴシック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990600" y="1447800"/>
            <a:ext cx="7315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1482725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1765300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Line 7"/>
          <p:cNvSpPr>
            <a:spLocks noChangeShapeType="1"/>
          </p:cNvSpPr>
          <p:nvPr/>
        </p:nvSpPr>
        <p:spPr bwMode="auto">
          <a:xfrm>
            <a:off x="2046288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>
            <a:off x="2327275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>
            <a:off x="3805238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4578350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5915025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7883525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7391400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6899275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6407150" y="144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4086225" y="1600200"/>
            <a:ext cx="280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4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1062038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984875" y="1600200"/>
            <a:ext cx="280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6548438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7040563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7532688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7954963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2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5070475" y="1600200"/>
            <a:ext cx="280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8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2890838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8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1482725" y="1600200"/>
            <a:ext cx="280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1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1765300" y="1600200"/>
            <a:ext cx="280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1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2046288" y="1600200"/>
            <a:ext cx="2809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>
                <a:latin typeface="Tahoma" charset="0"/>
              </a:rPr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6458463-B63D-5840-8183-D4781230DDF8}" type="slidenum">
              <a:rPr lang="en-US" sz="1400" b="0">
                <a:latin typeface="Times New Roman" charset="0"/>
              </a:rPr>
              <a:pPr eaLnBrk="1" hangingPunct="1"/>
              <a:t>22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Evolution Toward Virtual LANs</a:t>
            </a:r>
          </a:p>
        </p:txBody>
      </p:sp>
      <p:sp>
        <p:nvSpPr>
          <p:cNvPr id="97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3"/>
            <a:ext cx="8610600" cy="4104456"/>
          </a:xfrm>
        </p:spPr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In the olden days…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Thick cables snaked through cable ducts in buildings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Every computer they passed was plugged in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All people in adjacent offices were put on the same LAN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Independent of whether they belonged together or not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More recently…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Switches changed all that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Every office connected to central wiring closets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Often multiple LANs (</a:t>
            </a:r>
            <a:r>
              <a:rPr lang="en-US" sz="2000" i="1">
                <a:latin typeface="Comic Sans MS" charset="0"/>
                <a:ea typeface="Arial" charset="0"/>
                <a:cs typeface="Arial" charset="0"/>
              </a:rPr>
              <a:t>k </a:t>
            </a:r>
            <a:r>
              <a:rPr lang="en-US" sz="2000">
                <a:latin typeface="Comic Sans MS" charset="0"/>
                <a:ea typeface="Arial" charset="0"/>
                <a:cs typeface="Arial" charset="0"/>
              </a:rPr>
              <a:t>hubs) connected by switches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Flexibility in mapping offices to different LANs</a:t>
            </a:r>
          </a:p>
        </p:txBody>
      </p:sp>
      <p:sp>
        <p:nvSpPr>
          <p:cNvPr id="975876" name="Text Box 4"/>
          <p:cNvSpPr txBox="1">
            <a:spLocks noChangeArrowheads="1"/>
          </p:cNvSpPr>
          <p:nvPr/>
        </p:nvSpPr>
        <p:spPr bwMode="auto">
          <a:xfrm>
            <a:off x="1259632" y="5589240"/>
            <a:ext cx="6413500" cy="739775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Group users based on organizational structure, rather than the physical layout of the building.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5875" grpId="0" build="p" animBg="1"/>
      <p:bldP spid="97587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CD2F7F4-FA4A-F64A-9D7C-F9514BBFFB9D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Why Group by Organizational Structure?</a:t>
            </a:r>
          </a:p>
        </p:txBody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Security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Ethernet is a shared media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Any interface card can be put into 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promiscuous</a:t>
            </a:r>
            <a:r>
              <a:rPr lang="ja-JP" altLang="en-US" sz="20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2000">
                <a:latin typeface="Comic Sans MS" charset="0"/>
                <a:ea typeface="Arial" charset="0"/>
                <a:cs typeface="Arial" charset="0"/>
              </a:rPr>
              <a:t> mode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and get a copy of all of the traffic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So, isolating traffic on separate LANs improves security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Load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Some LAN segments are more heavily used than others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E.g., researchers running experiments get out of hand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can saturate their own segment and not the others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Plus, there may be natural locality of communication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E.g., traffic between people in the same research group</a:t>
            </a:r>
          </a:p>
          <a:p>
            <a:pPr lvl="1"/>
            <a:endParaRPr lang="en-US" sz="200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792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8BDA778-594B-AE4E-B985-9B4B66FBFFB7}" type="slidenum">
              <a:rPr lang="en-US" sz="1400" b="0">
                <a:latin typeface="Times New Roman" charset="0"/>
              </a:rPr>
              <a:pPr eaLnBrk="1" hangingPunct="1"/>
              <a:t>24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People Move, and Roles Change</a:t>
            </a:r>
          </a:p>
        </p:txBody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Organizational changes are frequent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faculty office becomes a grad-student office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graduate student becomes a faculty member</a:t>
            </a:r>
          </a:p>
          <a:p>
            <a:r>
              <a:rPr lang="en-US">
                <a:latin typeface="Comic Sans MS" charset="0"/>
                <a:cs typeface="Arial" charset="0"/>
              </a:rPr>
              <a:t>Physical rewiring is a major pain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Requires unplugging the cable from one port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plugging it into another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hoping the cable is long enough to reach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hoping you don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make a mistake</a:t>
            </a:r>
          </a:p>
          <a:p>
            <a:r>
              <a:rPr lang="en-US">
                <a:latin typeface="Comic Sans MS" charset="0"/>
                <a:cs typeface="Arial" charset="0"/>
              </a:rPr>
              <a:t>Would like to </a:t>
            </a:r>
            <a:r>
              <a:rPr lang="ja-JP" altLang="en-US">
                <a:latin typeface="Comic Sans MS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cs typeface="Arial" charset="0"/>
              </a:rPr>
              <a:t>rewire</a:t>
            </a:r>
            <a:r>
              <a:rPr lang="ja-JP" altLang="en-US">
                <a:latin typeface="Comic Sans MS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cs typeface="Arial" charset="0"/>
              </a:rPr>
              <a:t> the building in software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The resulting concept is a Virtual LAN (VLAN)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9971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5B4F8EA-605B-3E45-882D-F9AAD132C2BB}" type="slidenum">
              <a:rPr lang="en-US" sz="1400" b="0">
                <a:latin typeface="Times New Roman" charset="0"/>
              </a:rPr>
              <a:pPr eaLnBrk="1" hangingPunct="1"/>
              <a:t>25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Example: Two Virtual LANs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843213" y="385127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5368925" y="385127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>
            <a:off x="3267075" y="3813175"/>
            <a:ext cx="2149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3113088" y="3006725"/>
            <a:ext cx="0" cy="692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5646738" y="3006725"/>
            <a:ext cx="0" cy="692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>
            <a:off x="5838825" y="3813175"/>
            <a:ext cx="5381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>
            <a:off x="2344738" y="3813175"/>
            <a:ext cx="5381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>
            <a:off x="1230313" y="3006725"/>
            <a:ext cx="27273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>
            <a:off x="4994275" y="3006725"/>
            <a:ext cx="27273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>
            <a:off x="2344738" y="3467100"/>
            <a:ext cx="0" cy="18827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376988" y="3467100"/>
            <a:ext cx="0" cy="1920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1422400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1423988" y="3467100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1423988" y="40036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1423988" y="4541838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Rectangle 18"/>
          <p:cNvSpPr>
            <a:spLocks noChangeArrowheads="1"/>
          </p:cNvSpPr>
          <p:nvPr/>
        </p:nvSpPr>
        <p:spPr bwMode="auto">
          <a:xfrm>
            <a:off x="1423988" y="5080000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3" name="Line 19"/>
          <p:cNvSpPr>
            <a:spLocks noChangeShapeType="1"/>
          </p:cNvSpPr>
          <p:nvPr/>
        </p:nvSpPr>
        <p:spPr bwMode="auto">
          <a:xfrm>
            <a:off x="1865313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>
            <a:off x="1884363" y="362108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5" name="Line 21"/>
          <p:cNvSpPr>
            <a:spLocks noChangeShapeType="1"/>
          </p:cNvSpPr>
          <p:nvPr/>
        </p:nvSpPr>
        <p:spPr bwMode="auto">
          <a:xfrm>
            <a:off x="1884363" y="4159250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6" name="Line 22"/>
          <p:cNvSpPr>
            <a:spLocks noChangeShapeType="1"/>
          </p:cNvSpPr>
          <p:nvPr/>
        </p:nvSpPr>
        <p:spPr bwMode="auto">
          <a:xfrm>
            <a:off x="1884363" y="4695825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7" name="Line 23"/>
          <p:cNvSpPr>
            <a:spLocks noChangeShapeType="1"/>
          </p:cNvSpPr>
          <p:nvPr/>
        </p:nvSpPr>
        <p:spPr bwMode="auto">
          <a:xfrm>
            <a:off x="1884363" y="523398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8" name="Rectangle 24"/>
          <p:cNvSpPr>
            <a:spLocks noChangeArrowheads="1"/>
          </p:cNvSpPr>
          <p:nvPr/>
        </p:nvSpPr>
        <p:spPr bwMode="auto">
          <a:xfrm>
            <a:off x="6838950" y="3467100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6838950" y="40036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0" name="Rectangle 26"/>
          <p:cNvSpPr>
            <a:spLocks noChangeArrowheads="1"/>
          </p:cNvSpPr>
          <p:nvPr/>
        </p:nvSpPr>
        <p:spPr bwMode="auto">
          <a:xfrm>
            <a:off x="6838950" y="4541838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6838950" y="5080000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2" name="Line 28"/>
          <p:cNvSpPr>
            <a:spLocks noChangeShapeType="1"/>
          </p:cNvSpPr>
          <p:nvPr/>
        </p:nvSpPr>
        <p:spPr bwMode="auto">
          <a:xfrm>
            <a:off x="7280275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3" name="Line 29"/>
          <p:cNvSpPr>
            <a:spLocks noChangeShapeType="1"/>
          </p:cNvSpPr>
          <p:nvPr/>
        </p:nvSpPr>
        <p:spPr bwMode="auto">
          <a:xfrm>
            <a:off x="6376988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4" name="Line 30"/>
          <p:cNvSpPr>
            <a:spLocks noChangeShapeType="1"/>
          </p:cNvSpPr>
          <p:nvPr/>
        </p:nvSpPr>
        <p:spPr bwMode="auto">
          <a:xfrm>
            <a:off x="6396038" y="362108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5" name="Line 31"/>
          <p:cNvSpPr>
            <a:spLocks noChangeShapeType="1"/>
          </p:cNvSpPr>
          <p:nvPr/>
        </p:nvSpPr>
        <p:spPr bwMode="auto">
          <a:xfrm>
            <a:off x="6396038" y="4159250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6" name="Line 32"/>
          <p:cNvSpPr>
            <a:spLocks noChangeShapeType="1"/>
          </p:cNvSpPr>
          <p:nvPr/>
        </p:nvSpPr>
        <p:spPr bwMode="auto">
          <a:xfrm>
            <a:off x="6396038" y="4695825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6396038" y="523398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8" name="Rectangle 34"/>
          <p:cNvSpPr>
            <a:spLocks noChangeArrowheads="1"/>
          </p:cNvSpPr>
          <p:nvPr/>
        </p:nvSpPr>
        <p:spPr bwMode="auto">
          <a:xfrm>
            <a:off x="2036763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9" name="Rectangle 35"/>
          <p:cNvSpPr>
            <a:spLocks noChangeArrowheads="1"/>
          </p:cNvSpPr>
          <p:nvPr/>
        </p:nvSpPr>
        <p:spPr bwMode="auto">
          <a:xfrm>
            <a:off x="2651125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0" name="Rectangle 36"/>
          <p:cNvSpPr>
            <a:spLocks noChangeArrowheads="1"/>
          </p:cNvSpPr>
          <p:nvPr/>
        </p:nvSpPr>
        <p:spPr bwMode="auto">
          <a:xfrm>
            <a:off x="3265488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1" name="Line 37"/>
          <p:cNvSpPr>
            <a:spLocks noChangeShapeType="1"/>
          </p:cNvSpPr>
          <p:nvPr/>
        </p:nvSpPr>
        <p:spPr bwMode="auto">
          <a:xfrm>
            <a:off x="2825750" y="450373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2" name="Line 38"/>
          <p:cNvSpPr>
            <a:spLocks noChangeShapeType="1"/>
          </p:cNvSpPr>
          <p:nvPr/>
        </p:nvSpPr>
        <p:spPr bwMode="auto">
          <a:xfrm rot="5400000">
            <a:off x="1384300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3" name="Line 39"/>
          <p:cNvSpPr>
            <a:spLocks noChangeShapeType="1"/>
          </p:cNvSpPr>
          <p:nvPr/>
        </p:nvSpPr>
        <p:spPr bwMode="auto">
          <a:xfrm rot="5400000">
            <a:off x="2036762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4" name="Line 40"/>
          <p:cNvSpPr>
            <a:spLocks noChangeShapeType="1"/>
          </p:cNvSpPr>
          <p:nvPr/>
        </p:nvSpPr>
        <p:spPr bwMode="auto">
          <a:xfrm rot="5400000">
            <a:off x="2652712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5" name="Line 41"/>
          <p:cNvSpPr>
            <a:spLocks noChangeShapeType="1"/>
          </p:cNvSpPr>
          <p:nvPr/>
        </p:nvSpPr>
        <p:spPr bwMode="auto">
          <a:xfrm rot="5400000">
            <a:off x="3267075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6" name="Rectangle 42"/>
          <p:cNvSpPr>
            <a:spLocks noChangeArrowheads="1"/>
          </p:cNvSpPr>
          <p:nvPr/>
        </p:nvSpPr>
        <p:spPr bwMode="auto">
          <a:xfrm>
            <a:off x="5148263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7" name="Rectangle 43"/>
          <p:cNvSpPr>
            <a:spLocks noChangeArrowheads="1"/>
          </p:cNvSpPr>
          <p:nvPr/>
        </p:nvSpPr>
        <p:spPr bwMode="auto">
          <a:xfrm>
            <a:off x="5762625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8" name="Rectangle 44"/>
          <p:cNvSpPr>
            <a:spLocks noChangeArrowheads="1"/>
          </p:cNvSpPr>
          <p:nvPr/>
        </p:nvSpPr>
        <p:spPr bwMode="auto">
          <a:xfrm>
            <a:off x="6376988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9" name="Rectangle 45"/>
          <p:cNvSpPr>
            <a:spLocks noChangeArrowheads="1"/>
          </p:cNvSpPr>
          <p:nvPr/>
        </p:nvSpPr>
        <p:spPr bwMode="auto">
          <a:xfrm>
            <a:off x="6991350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0" name="Line 46"/>
          <p:cNvSpPr>
            <a:spLocks noChangeShapeType="1"/>
          </p:cNvSpPr>
          <p:nvPr/>
        </p:nvSpPr>
        <p:spPr bwMode="auto">
          <a:xfrm rot="5400000">
            <a:off x="5110162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1" name="Line 47"/>
          <p:cNvSpPr>
            <a:spLocks noChangeShapeType="1"/>
          </p:cNvSpPr>
          <p:nvPr/>
        </p:nvSpPr>
        <p:spPr bwMode="auto">
          <a:xfrm rot="5400000">
            <a:off x="5762625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2" name="Line 48"/>
          <p:cNvSpPr>
            <a:spLocks noChangeShapeType="1"/>
          </p:cNvSpPr>
          <p:nvPr/>
        </p:nvSpPr>
        <p:spPr bwMode="auto">
          <a:xfrm rot="5400000">
            <a:off x="6378575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3" name="Line 49"/>
          <p:cNvSpPr>
            <a:spLocks noChangeShapeType="1"/>
          </p:cNvSpPr>
          <p:nvPr/>
        </p:nvSpPr>
        <p:spPr bwMode="auto">
          <a:xfrm rot="5400000">
            <a:off x="6992937" y="2776538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4" name="Text Box 50"/>
          <p:cNvSpPr txBox="1">
            <a:spLocks noChangeArrowheads="1"/>
          </p:cNvSpPr>
          <p:nvPr/>
        </p:nvSpPr>
        <p:spPr bwMode="auto">
          <a:xfrm>
            <a:off x="1949450" y="5772150"/>
            <a:ext cx="50276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3300"/>
                </a:solidFill>
                <a:latin typeface="Helvetica" charset="0"/>
              </a:rPr>
              <a:t>Red VLAN</a:t>
            </a:r>
            <a:r>
              <a:rPr lang="en-US" sz="2400">
                <a:latin typeface="Helvetica" charset="0"/>
              </a:rPr>
              <a:t> and </a:t>
            </a:r>
            <a:r>
              <a:rPr lang="en-US" sz="2400">
                <a:solidFill>
                  <a:srgbClr val="FFCC00"/>
                </a:solidFill>
                <a:latin typeface="Helvetica" charset="0"/>
              </a:rPr>
              <a:t>Orange VLAN</a:t>
            </a:r>
          </a:p>
          <a:p>
            <a:pPr eaLnBrk="1" hangingPunct="1"/>
            <a:r>
              <a:rPr lang="en-US" sz="2400">
                <a:latin typeface="Helvetica" charset="0"/>
              </a:rPr>
              <a:t>Bridges forward traffic as needed</a:t>
            </a:r>
          </a:p>
        </p:txBody>
      </p:sp>
      <p:sp>
        <p:nvSpPr>
          <p:cNvPr id="62515" name="Text Box 51"/>
          <p:cNvSpPr txBox="1">
            <a:spLocks noChangeArrowheads="1"/>
          </p:cNvSpPr>
          <p:nvPr/>
        </p:nvSpPr>
        <p:spPr bwMode="auto">
          <a:xfrm>
            <a:off x="2498725" y="34544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2516" name="Text Box 52"/>
          <p:cNvSpPr txBox="1">
            <a:spLocks noChangeArrowheads="1"/>
          </p:cNvSpPr>
          <p:nvPr/>
        </p:nvSpPr>
        <p:spPr bwMode="auto">
          <a:xfrm>
            <a:off x="3073400" y="31210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2517" name="Text Box 53"/>
          <p:cNvSpPr txBox="1">
            <a:spLocks noChangeArrowheads="1"/>
          </p:cNvSpPr>
          <p:nvPr/>
        </p:nvSpPr>
        <p:spPr bwMode="auto">
          <a:xfrm>
            <a:off x="5110163" y="31210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2518" name="Text Box 54"/>
          <p:cNvSpPr txBox="1">
            <a:spLocks noChangeArrowheads="1"/>
          </p:cNvSpPr>
          <p:nvPr/>
        </p:nvSpPr>
        <p:spPr bwMode="auto">
          <a:xfrm>
            <a:off x="5916613" y="3429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2519" name="Text Box 55"/>
          <p:cNvSpPr txBox="1">
            <a:spLocks noChangeArrowheads="1"/>
          </p:cNvSpPr>
          <p:nvPr/>
        </p:nvSpPr>
        <p:spPr bwMode="auto">
          <a:xfrm>
            <a:off x="3995738" y="34671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BE158EE-A471-D545-BA3F-F4C432117C59}" type="slidenum">
              <a:rPr lang="en-US" sz="1400" b="0">
                <a:latin typeface="Times New Roman" charset="0"/>
              </a:rPr>
              <a:pPr eaLnBrk="1" hangingPunct="1"/>
              <a:t>26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Example: Two Virtual LANs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843213" y="385127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5368925" y="3851275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3267075" y="3813175"/>
            <a:ext cx="2149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1422400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1423988" y="3467100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1423988" y="40036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1423988" y="4541838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1423988" y="5080000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1865313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1884363" y="3621088"/>
            <a:ext cx="1112837" cy="1158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V="1">
            <a:off x="1884363" y="3851275"/>
            <a:ext cx="958850" cy="3079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V="1">
            <a:off x="1884363" y="3889375"/>
            <a:ext cx="1036637" cy="806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V="1">
            <a:off x="1884363" y="3889375"/>
            <a:ext cx="1228725" cy="134461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Rectangle 16"/>
          <p:cNvSpPr>
            <a:spLocks noChangeArrowheads="1"/>
          </p:cNvSpPr>
          <p:nvPr/>
        </p:nvSpPr>
        <p:spPr bwMode="auto">
          <a:xfrm>
            <a:off x="6838950" y="3467100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6838950" y="40036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Rectangle 18"/>
          <p:cNvSpPr>
            <a:spLocks noChangeArrowheads="1"/>
          </p:cNvSpPr>
          <p:nvPr/>
        </p:nvSpPr>
        <p:spPr bwMode="auto">
          <a:xfrm>
            <a:off x="6838950" y="4541838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Rectangle 19"/>
          <p:cNvSpPr>
            <a:spLocks noChangeArrowheads="1"/>
          </p:cNvSpPr>
          <p:nvPr/>
        </p:nvSpPr>
        <p:spPr bwMode="auto">
          <a:xfrm>
            <a:off x="6838950" y="5080000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Line 20"/>
          <p:cNvSpPr>
            <a:spLocks noChangeShapeType="1"/>
          </p:cNvSpPr>
          <p:nvPr/>
        </p:nvSpPr>
        <p:spPr bwMode="auto">
          <a:xfrm>
            <a:off x="7280275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>
            <a:off x="6376988" y="362108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 flipV="1">
            <a:off x="5800725" y="3621088"/>
            <a:ext cx="1055688" cy="1539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>
            <a:off x="5800725" y="3851275"/>
            <a:ext cx="1055688" cy="3079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6" name="Line 24"/>
          <p:cNvSpPr>
            <a:spLocks noChangeShapeType="1"/>
          </p:cNvSpPr>
          <p:nvPr/>
        </p:nvSpPr>
        <p:spPr bwMode="auto">
          <a:xfrm>
            <a:off x="5724525" y="3889375"/>
            <a:ext cx="1131888" cy="806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7" name="Line 25"/>
          <p:cNvSpPr>
            <a:spLocks noChangeShapeType="1"/>
          </p:cNvSpPr>
          <p:nvPr/>
        </p:nvSpPr>
        <p:spPr bwMode="auto">
          <a:xfrm>
            <a:off x="5608638" y="3929063"/>
            <a:ext cx="1247775" cy="1304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8" name="Rectangle 26"/>
          <p:cNvSpPr>
            <a:spLocks noChangeArrowheads="1"/>
          </p:cNvSpPr>
          <p:nvPr/>
        </p:nvSpPr>
        <p:spPr bwMode="auto">
          <a:xfrm>
            <a:off x="2036763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9" name="Rectangle 27"/>
          <p:cNvSpPr>
            <a:spLocks noChangeArrowheads="1"/>
          </p:cNvSpPr>
          <p:nvPr/>
        </p:nvSpPr>
        <p:spPr bwMode="auto">
          <a:xfrm>
            <a:off x="2651125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0" name="Rectangle 28"/>
          <p:cNvSpPr>
            <a:spLocks noChangeArrowheads="1"/>
          </p:cNvSpPr>
          <p:nvPr/>
        </p:nvSpPr>
        <p:spPr bwMode="auto">
          <a:xfrm>
            <a:off x="3265488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1" name="Line 29"/>
          <p:cNvSpPr>
            <a:spLocks noChangeShapeType="1"/>
          </p:cNvSpPr>
          <p:nvPr/>
        </p:nvSpPr>
        <p:spPr bwMode="auto">
          <a:xfrm>
            <a:off x="2825750" y="4503738"/>
            <a:ext cx="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2" name="Line 30"/>
          <p:cNvSpPr>
            <a:spLocks noChangeShapeType="1"/>
          </p:cNvSpPr>
          <p:nvPr/>
        </p:nvSpPr>
        <p:spPr bwMode="auto">
          <a:xfrm rot="16200000" flipH="1">
            <a:off x="1710531" y="2450307"/>
            <a:ext cx="1190625" cy="13827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 rot="16200000" flipH="1">
            <a:off x="2094706" y="2718594"/>
            <a:ext cx="1190625" cy="8461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 rot="16200000" flipH="1">
            <a:off x="2460625" y="2968625"/>
            <a:ext cx="1150938" cy="3063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5" name="Line 33"/>
          <p:cNvSpPr>
            <a:spLocks noChangeShapeType="1"/>
          </p:cNvSpPr>
          <p:nvPr/>
        </p:nvSpPr>
        <p:spPr bwMode="auto">
          <a:xfrm rot="5400000">
            <a:off x="2805907" y="3005931"/>
            <a:ext cx="1150938" cy="2317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6" name="Rectangle 34"/>
          <p:cNvSpPr>
            <a:spLocks noChangeArrowheads="1"/>
          </p:cNvSpPr>
          <p:nvPr/>
        </p:nvSpPr>
        <p:spPr bwMode="auto">
          <a:xfrm>
            <a:off x="5148263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7" name="Rectangle 35"/>
          <p:cNvSpPr>
            <a:spLocks noChangeArrowheads="1"/>
          </p:cNvSpPr>
          <p:nvPr/>
        </p:nvSpPr>
        <p:spPr bwMode="auto">
          <a:xfrm>
            <a:off x="5762625" y="2200275"/>
            <a:ext cx="460375" cy="3460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6376988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9" name="Rectangle 37"/>
          <p:cNvSpPr>
            <a:spLocks noChangeArrowheads="1"/>
          </p:cNvSpPr>
          <p:nvPr/>
        </p:nvSpPr>
        <p:spPr bwMode="auto">
          <a:xfrm>
            <a:off x="6991350" y="2200275"/>
            <a:ext cx="460375" cy="34607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rot="16200000" flipH="1">
            <a:off x="4841081" y="3045619"/>
            <a:ext cx="1190625" cy="1920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 rot="5400000">
            <a:off x="5225257" y="2929731"/>
            <a:ext cx="1150938" cy="3841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 rot="5400000">
            <a:off x="5591175" y="2679700"/>
            <a:ext cx="1150938" cy="8842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3" name="Line 41"/>
          <p:cNvSpPr>
            <a:spLocks noChangeShapeType="1"/>
          </p:cNvSpPr>
          <p:nvPr/>
        </p:nvSpPr>
        <p:spPr bwMode="auto">
          <a:xfrm rot="5400000">
            <a:off x="5955506" y="2429669"/>
            <a:ext cx="1150938" cy="1384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4" name="Text Box 42"/>
          <p:cNvSpPr txBox="1">
            <a:spLocks noChangeArrowheads="1"/>
          </p:cNvSpPr>
          <p:nvPr/>
        </p:nvSpPr>
        <p:spPr bwMode="auto">
          <a:xfrm>
            <a:off x="1857375" y="5772150"/>
            <a:ext cx="52149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3300"/>
                </a:solidFill>
                <a:latin typeface="Helvetica" charset="0"/>
              </a:rPr>
              <a:t>Red VLAN</a:t>
            </a:r>
            <a:r>
              <a:rPr lang="en-US" sz="2400">
                <a:latin typeface="Helvetica" charset="0"/>
              </a:rPr>
              <a:t> and </a:t>
            </a:r>
            <a:r>
              <a:rPr lang="en-US" sz="2400">
                <a:solidFill>
                  <a:srgbClr val="FFCC00"/>
                </a:solidFill>
                <a:latin typeface="Helvetica" charset="0"/>
              </a:rPr>
              <a:t>Orange VLAN</a:t>
            </a:r>
          </a:p>
          <a:p>
            <a:pPr eaLnBrk="1" hangingPunct="1"/>
            <a:r>
              <a:rPr lang="en-US" sz="2400">
                <a:latin typeface="Helvetica" charset="0"/>
              </a:rPr>
              <a:t>Switches forward traffic as needed</a:t>
            </a:r>
          </a:p>
        </p:txBody>
      </p:sp>
      <p:sp>
        <p:nvSpPr>
          <p:cNvPr id="64555" name="Text Box 43"/>
          <p:cNvSpPr txBox="1">
            <a:spLocks noChangeArrowheads="1"/>
          </p:cNvSpPr>
          <p:nvPr/>
        </p:nvSpPr>
        <p:spPr bwMode="auto">
          <a:xfrm>
            <a:off x="1960563" y="49911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56" name="Text Box 44"/>
          <p:cNvSpPr txBox="1">
            <a:spLocks noChangeArrowheads="1"/>
          </p:cNvSpPr>
          <p:nvPr/>
        </p:nvSpPr>
        <p:spPr bwMode="auto">
          <a:xfrm flipV="1">
            <a:off x="6453188" y="327501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57" name="Text Box 45"/>
          <p:cNvSpPr txBox="1">
            <a:spLocks noChangeArrowheads="1"/>
          </p:cNvSpPr>
          <p:nvPr/>
        </p:nvSpPr>
        <p:spPr bwMode="auto">
          <a:xfrm>
            <a:off x="3995738" y="34671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58" name="Text Box 46"/>
          <p:cNvSpPr txBox="1">
            <a:spLocks noChangeArrowheads="1"/>
          </p:cNvSpPr>
          <p:nvPr/>
        </p:nvSpPr>
        <p:spPr bwMode="auto">
          <a:xfrm>
            <a:off x="1922463" y="45037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59" name="Text Box 47"/>
          <p:cNvSpPr txBox="1">
            <a:spLocks noChangeArrowheads="1"/>
          </p:cNvSpPr>
          <p:nvPr/>
        </p:nvSpPr>
        <p:spPr bwMode="auto">
          <a:xfrm>
            <a:off x="1922463" y="404336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0" name="Text Box 48"/>
          <p:cNvSpPr txBox="1">
            <a:spLocks noChangeArrowheads="1"/>
          </p:cNvSpPr>
          <p:nvPr/>
        </p:nvSpPr>
        <p:spPr bwMode="auto">
          <a:xfrm>
            <a:off x="1922463" y="35829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1" name="Text Box 49"/>
          <p:cNvSpPr txBox="1">
            <a:spLocks noChangeArrowheads="1"/>
          </p:cNvSpPr>
          <p:nvPr/>
        </p:nvSpPr>
        <p:spPr bwMode="auto">
          <a:xfrm>
            <a:off x="3497263" y="25463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62" name="Text Box 50"/>
          <p:cNvSpPr txBox="1">
            <a:spLocks noChangeArrowheads="1"/>
          </p:cNvSpPr>
          <p:nvPr/>
        </p:nvSpPr>
        <p:spPr bwMode="auto">
          <a:xfrm>
            <a:off x="2921000" y="25463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63" name="Text Box 51"/>
          <p:cNvSpPr txBox="1">
            <a:spLocks noChangeArrowheads="1"/>
          </p:cNvSpPr>
          <p:nvPr/>
        </p:nvSpPr>
        <p:spPr bwMode="auto">
          <a:xfrm>
            <a:off x="2382838" y="25463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1346200" y="250666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5" name="Text Box 53"/>
          <p:cNvSpPr txBox="1">
            <a:spLocks noChangeArrowheads="1"/>
          </p:cNvSpPr>
          <p:nvPr/>
        </p:nvSpPr>
        <p:spPr bwMode="auto">
          <a:xfrm>
            <a:off x="5532438" y="2506663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66" name="Text Box 54"/>
          <p:cNvSpPr txBox="1">
            <a:spLocks noChangeArrowheads="1"/>
          </p:cNvSpPr>
          <p:nvPr/>
        </p:nvSpPr>
        <p:spPr bwMode="auto">
          <a:xfrm>
            <a:off x="4994275" y="250666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7" name="Text Box 55"/>
          <p:cNvSpPr txBox="1">
            <a:spLocks noChangeArrowheads="1"/>
          </p:cNvSpPr>
          <p:nvPr/>
        </p:nvSpPr>
        <p:spPr bwMode="auto">
          <a:xfrm>
            <a:off x="6084888" y="250666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8" name="Text Box 56"/>
          <p:cNvSpPr txBox="1">
            <a:spLocks noChangeArrowheads="1"/>
          </p:cNvSpPr>
          <p:nvPr/>
        </p:nvSpPr>
        <p:spPr bwMode="auto">
          <a:xfrm>
            <a:off x="7123113" y="250666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R</a:t>
            </a:r>
          </a:p>
        </p:txBody>
      </p:sp>
      <p:sp>
        <p:nvSpPr>
          <p:cNvPr id="64569" name="Text Box 57"/>
          <p:cNvSpPr txBox="1">
            <a:spLocks noChangeArrowheads="1"/>
          </p:cNvSpPr>
          <p:nvPr/>
        </p:nvSpPr>
        <p:spPr bwMode="auto">
          <a:xfrm flipV="1">
            <a:off x="6453188" y="3722688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70" name="Text Box 58"/>
          <p:cNvSpPr txBox="1">
            <a:spLocks noChangeArrowheads="1"/>
          </p:cNvSpPr>
          <p:nvPr/>
        </p:nvSpPr>
        <p:spPr bwMode="auto">
          <a:xfrm flipV="1">
            <a:off x="6453188" y="41846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  <p:sp>
        <p:nvSpPr>
          <p:cNvPr id="64571" name="Text Box 59"/>
          <p:cNvSpPr txBox="1">
            <a:spLocks noChangeArrowheads="1"/>
          </p:cNvSpPr>
          <p:nvPr/>
        </p:nvSpPr>
        <p:spPr bwMode="auto">
          <a:xfrm flipV="1">
            <a:off x="6453188" y="46196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CC00"/>
                </a:solidFill>
                <a:latin typeface="Helvetica" charset="0"/>
              </a:rPr>
              <a:t>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0479104-ADE1-3E4B-97F5-68FDDA7A7803}" type="slidenum">
              <a:rPr lang="en-US" sz="1400" b="0">
                <a:latin typeface="Times New Roman" charset="0"/>
              </a:rPr>
              <a:pPr eaLnBrk="1" hangingPunct="1"/>
              <a:t>27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Making VLANs Work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Bridges/switches need configuration tables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Saying which VLANs are accessible via which interfaces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Approaches to mapping to VLANs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Each interface has a VLAN color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Only works if all hosts on same segment belong to same VLAN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Each MAC address has a VLAN color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Useful when hosts on same segment belong to different VLANs</a:t>
            </a:r>
          </a:p>
          <a:p>
            <a:pPr lvl="2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Useful when hosts move from one physical location to another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Changing the Ethernet header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Adding a field for a VLAN tag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Implemented on the bridges/switches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but can still interoperate with old Ethernet cards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4122315-1AFD-8B47-B5A2-F7E3AF51553E}" type="slidenum">
              <a:rPr lang="en-US" sz="1400" b="0">
                <a:latin typeface="Times New Roman" charset="0"/>
              </a:rPr>
              <a:pPr eaLnBrk="1" hangingPunct="1"/>
              <a:t>28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Making VLANs Work (continued)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4495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b="1">
                <a:latin typeface="Comic Sans MS" charset="0"/>
                <a:cs typeface="Arial" charset="0"/>
              </a:rPr>
              <a:t>The VLANs standard: 802.1Q</a:t>
            </a:r>
          </a:p>
          <a:p>
            <a:pPr>
              <a:lnSpc>
                <a:spcPct val="90000"/>
              </a:lnSpc>
            </a:pPr>
            <a:endParaRPr lang="en-GB" sz="4000" b="1">
              <a:latin typeface="Comic Sans MS" charset="0"/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en-GB" b="1">
                <a:latin typeface="Comic Sans MS" charset="0"/>
                <a:cs typeface="Arial" charset="0"/>
              </a:rPr>
              <a:t>The Spanning Tree Protocol Standard: 802.1D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GB">
                <a:latin typeface="Comic Sans MS" charset="0"/>
                <a:ea typeface="Arial" charset="0"/>
                <a:cs typeface="Arial" charset="0"/>
              </a:rPr>
              <a:t>Each VLAN has its own Spanning Tree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GB" sz="3600" b="1">
              <a:latin typeface="Comic Sans MS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GB" b="1">
                <a:latin typeface="Comic Sans MS" charset="0"/>
                <a:cs typeface="Arial" charset="0"/>
              </a:rPr>
              <a:t>VLANS can be interconnected by routers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4FA7355-E28D-544A-9A52-44852748EE06}" type="slidenum">
              <a:rPr lang="en-US" sz="1400" b="0">
                <a:latin typeface="Times New Roman" charset="0"/>
              </a:rPr>
              <a:pPr eaLnBrk="1" hangingPunct="1"/>
              <a:t>29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Scalable Switched Networks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Comic Sans MS" charset="0"/>
                <a:cs typeface="Arial" charset="0"/>
              </a:rPr>
              <a:t>Full-duplex high-speed fiber links over long distances are becoming cheaper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omic Sans MS" charset="0"/>
                <a:cs typeface="Arial" charset="0"/>
              </a:rPr>
              <a:t>Switched networks are easy to manage and could span very large areas, however they are too limited in the number of hosts they are able to interconnect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Using broadcasting limits the size of the network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Comic Sans MS" charset="0"/>
                <a:ea typeface="ＭＳ Ｐゴシック" charset="0"/>
                <a:cs typeface="ＭＳ Ｐゴシック" charset="0"/>
              </a:rPr>
              <a:t>Multicasting also require switches to flood frames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Comic Sans MS" charset="0"/>
                <a:cs typeface="ＭＳ Ｐゴシック" charset="0"/>
              </a:rPr>
              <a:t>Much work is being pursued to improve switching networks</a:t>
            </a:r>
            <a:endParaRPr lang="en-US" sz="2400" dirty="0">
              <a:latin typeface="Comic Sans MS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Spanning trees per VLAN and Pruned Spanning Trees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Improved versions of the Spanning Tree Protocol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Link aggregation and load balancing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IGMP snooping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ARP and DHCP </a:t>
            </a:r>
            <a:r>
              <a:rPr lang="en-US" sz="2000" dirty="0" smtClean="0">
                <a:latin typeface="Comic Sans MS" charset="0"/>
                <a:ea typeface="Arial" charset="0"/>
                <a:cs typeface="Arial" charset="0"/>
              </a:rPr>
              <a:t>Proxies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Comic Sans MS" charset="0"/>
                <a:ea typeface="Arial" charset="0"/>
                <a:cs typeface="Arial" charset="0"/>
              </a:rPr>
              <a:t>Software Defined Networks (starting being used in data centers)</a:t>
            </a:r>
            <a:endParaRPr lang="en-US" sz="2000" dirty="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29F9160-3E6F-5448-984F-89936BFBFD48}" type="slidenum">
              <a:rPr lang="en-US" sz="1400" b="0">
                <a:latin typeface="Times New Roman" charset="0"/>
              </a:rPr>
              <a:pPr eaLnBrk="1" hangingPunct="1"/>
              <a:t>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Physical Layer: Hubs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Joins multiple input lines electrically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Designed to hold multiple line cards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Do not necessarily amplify the signal</a:t>
            </a:r>
          </a:p>
          <a:p>
            <a:r>
              <a:rPr lang="en-US">
                <a:latin typeface="Comic Sans MS" charset="0"/>
                <a:cs typeface="Arial" charset="0"/>
              </a:rPr>
              <a:t>Very similar to repeaters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Also operates at the physical layer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167188" y="5514975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1509" name="Object 2"/>
          <p:cNvGraphicFramePr>
            <a:graphicFrameLocks noChangeAspect="1"/>
          </p:cNvGraphicFramePr>
          <p:nvPr/>
        </p:nvGraphicFramePr>
        <p:xfrm>
          <a:off x="1557338" y="5865813"/>
          <a:ext cx="5207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5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5865813"/>
                        <a:ext cx="5207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3"/>
          <p:cNvGraphicFramePr>
            <a:graphicFrameLocks noChangeAspect="1"/>
          </p:cNvGraphicFramePr>
          <p:nvPr/>
        </p:nvGraphicFramePr>
        <p:xfrm>
          <a:off x="4643438" y="5880100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6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880100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4"/>
          <p:cNvGraphicFramePr>
            <a:graphicFrameLocks noChangeAspect="1"/>
          </p:cNvGraphicFramePr>
          <p:nvPr/>
        </p:nvGraphicFramePr>
        <p:xfrm>
          <a:off x="5572125" y="5829300"/>
          <a:ext cx="5207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5829300"/>
                        <a:ext cx="5207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5"/>
          <p:cNvGraphicFramePr>
            <a:graphicFrameLocks noChangeAspect="1"/>
          </p:cNvGraphicFramePr>
          <p:nvPr/>
        </p:nvGraphicFramePr>
        <p:xfrm>
          <a:off x="2309813" y="5892800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8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5892800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269038" y="5524500"/>
            <a:ext cx="360362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120900" y="5511800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1515" name="Object 6"/>
          <p:cNvGraphicFramePr>
            <a:graphicFrameLocks noChangeAspect="1"/>
          </p:cNvGraphicFramePr>
          <p:nvPr/>
        </p:nvGraphicFramePr>
        <p:xfrm>
          <a:off x="3382963" y="5710238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9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5710238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7"/>
          <p:cNvGraphicFramePr>
            <a:graphicFrameLocks noChangeAspect="1"/>
          </p:cNvGraphicFramePr>
          <p:nvPr/>
        </p:nvGraphicFramePr>
        <p:xfrm>
          <a:off x="3883025" y="6240463"/>
          <a:ext cx="5222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0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6240463"/>
                        <a:ext cx="52228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8"/>
          <p:cNvGraphicFramePr>
            <a:graphicFrameLocks noChangeAspect="1"/>
          </p:cNvGraphicFramePr>
          <p:nvPr/>
        </p:nvGraphicFramePr>
        <p:xfrm>
          <a:off x="7237413" y="5675313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1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3" y="5675313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9"/>
          <p:cNvGraphicFramePr>
            <a:graphicFrameLocks noChangeAspect="1"/>
          </p:cNvGraphicFramePr>
          <p:nvPr/>
        </p:nvGraphicFramePr>
        <p:xfrm>
          <a:off x="6376988" y="608647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2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988" y="608647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0"/>
          <p:cNvGraphicFramePr>
            <a:graphicFrameLocks noChangeAspect="1"/>
          </p:cNvGraphicFramePr>
          <p:nvPr/>
        </p:nvGraphicFramePr>
        <p:xfrm>
          <a:off x="1055688" y="5334000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3" name="Clip" r:id="rId13" imgW="1308100" imgH="1079500" progId="MS_ClipArt_Gallery.2">
                  <p:embed/>
                </p:oleObj>
              </mc:Choice>
              <mc:Fallback>
                <p:oleObj name="Clip" r:id="rId13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5334000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1484313" y="5516563"/>
            <a:ext cx="6937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1925638" y="5568950"/>
            <a:ext cx="341312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405063" y="5600700"/>
            <a:ext cx="90487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>
            <a:off x="3827463" y="5559425"/>
            <a:ext cx="431800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 flipH="1">
            <a:off x="4184650" y="5580063"/>
            <a:ext cx="15875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4532313" y="5516563"/>
            <a:ext cx="287337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5991225" y="5600700"/>
            <a:ext cx="536575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H="1">
            <a:off x="6564313" y="5568950"/>
            <a:ext cx="14287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6707188" y="5483225"/>
            <a:ext cx="641350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>
            <a:off x="2393950" y="4173538"/>
            <a:ext cx="2082800" cy="119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471988" y="4162425"/>
            <a:ext cx="0" cy="1233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 flipH="1" flipV="1">
            <a:off x="4651375" y="4108450"/>
            <a:ext cx="1873250" cy="136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2595563" y="5294313"/>
            <a:ext cx="579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4651375" y="5303838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6740525" y="5164138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4805363" y="3832225"/>
            <a:ext cx="569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4270375" y="4125913"/>
            <a:ext cx="361950" cy="7461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2B2A20F-112D-F841-9E0F-9CD73EAF25C1}" type="slidenum">
              <a:rPr lang="en-US" sz="1400" b="0">
                <a:latin typeface="Times New Roman" charset="0"/>
              </a:rPr>
              <a:pPr eaLnBrk="1" hangingPunct="1"/>
              <a:t>30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Conclusion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omic Sans MS" charset="0"/>
                <a:cs typeface="Arial" charset="0"/>
              </a:rPr>
              <a:t>Shuttling data from one link to another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Bits, frames, packets, …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Repeaters/hubs, bridges/switches, routers, …</a:t>
            </a:r>
          </a:p>
          <a:p>
            <a:r>
              <a:rPr lang="en-US">
                <a:latin typeface="Comic Sans MS" charset="0"/>
                <a:cs typeface="Arial" charset="0"/>
              </a:rPr>
              <a:t>Key ideas in switches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Cut-through switching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Self learning of the switch table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Spanning trees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Virtual LANs (VLANs)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0B22D2E-AEEB-0E48-AB49-61FC99999514}" type="slidenum">
              <a:rPr lang="en-US" sz="1400" b="0">
                <a:latin typeface="Times New Roman" charset="0"/>
              </a:rPr>
              <a:pPr eaLnBrk="1" hangingPunct="1"/>
              <a:t>31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charset="0"/>
                <a:ea typeface="ＭＳ Ｐゴシック" charset="0"/>
                <a:cs typeface="ＭＳ Ｐゴシック" charset="0"/>
              </a:rPr>
              <a:t>Optional Reading</a:t>
            </a:r>
            <a:endParaRPr lang="en-GB" dirty="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40738" cy="5394325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defRPr/>
            </a:pPr>
            <a:endParaRPr lang="en-GB" sz="2000" b="1" dirty="0">
              <a:latin typeface="Comic Sans MS" charset="0"/>
            </a:endParaRPr>
          </a:p>
          <a:p>
            <a:pPr marL="339725" lvl="1" indent="0">
              <a:lnSpc>
                <a:spcPct val="90000"/>
              </a:lnSpc>
              <a:buNone/>
              <a:defRPr/>
            </a:pPr>
            <a:r>
              <a:rPr lang="en-GB" sz="1800" smtClean="0">
                <a:solidFill>
                  <a:schemeClr val="tx1"/>
                </a:solidFill>
                <a:latin typeface="Comic Sans MS" charset="0"/>
                <a:ea typeface="ＭＳ Ｐゴシック" charset="0"/>
              </a:rPr>
              <a:t>Radia</a:t>
            </a:r>
            <a:r>
              <a:rPr lang="en-GB" sz="1800" dirty="0" smtClean="0">
                <a:solidFill>
                  <a:schemeClr val="tx1"/>
                </a:solidFill>
                <a:latin typeface="Comic Sans MS" charset="0"/>
                <a:ea typeface="ＭＳ Ｐゴシック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Comic Sans MS" charset="0"/>
                <a:ea typeface="ＭＳ Ｐゴシック" charset="0"/>
              </a:rPr>
              <a:t>Perlman, “An Algorithm for Distributed Computation of Spanning Trees in a Extended LAN,” Proceedings of the 9th Data Communications Symposium, pp. 124-133, September </a:t>
            </a:r>
            <a:r>
              <a:rPr lang="en-GB" sz="1800" dirty="0" smtClean="0">
                <a:solidFill>
                  <a:schemeClr val="tx1"/>
                </a:solidFill>
                <a:latin typeface="Comic Sans MS" charset="0"/>
                <a:ea typeface="ＭＳ Ｐゴシック" charset="0"/>
              </a:rPr>
              <a:t>1985</a:t>
            </a:r>
            <a:endParaRPr lang="en-US" sz="1800" dirty="0" smtClean="0">
              <a:solidFill>
                <a:schemeClr val="tx1"/>
              </a:solidFill>
              <a:latin typeface="Comic Sans MS" charset="0"/>
              <a:ea typeface="Arial" charset="0"/>
              <a:cs typeface="Arial" charset="0"/>
            </a:endParaRPr>
          </a:p>
          <a:p>
            <a:pPr marL="339725" lvl="1" indent="0">
              <a:lnSpc>
                <a:spcPct val="90000"/>
              </a:lnSpc>
              <a:buFont typeface="Helvetica" charset="0"/>
              <a:buNone/>
              <a:defRPr/>
            </a:pPr>
            <a:endParaRPr lang="en-GB" sz="2000" b="1" dirty="0">
              <a:latin typeface="Comic Sans MS" charset="0"/>
            </a:endParaRPr>
          </a:p>
          <a:p>
            <a:pPr marL="342900" indent="-342900">
              <a:lnSpc>
                <a:spcPct val="90000"/>
              </a:lnSpc>
              <a:defRPr/>
            </a:pPr>
            <a:endParaRPr lang="en-GB" sz="2000" b="1" dirty="0">
              <a:latin typeface="Comic Sans MS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F02D431-75D4-1641-87FA-70EAFCCD4947}" type="slidenum">
              <a:rPr lang="en-US" sz="1400" b="0">
                <a:latin typeface="Times New Roman" charset="0"/>
              </a:rPr>
              <a:pPr eaLnBrk="1" hangingPunct="1"/>
              <a:t>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Link Layer: Switches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555875"/>
          </a:xfrm>
        </p:spPr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Typically connects individual computers or other switches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A switch is essentially the same as a bridge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though typically used to connect hosts, not LANs</a:t>
            </a:r>
          </a:p>
          <a:p>
            <a:r>
              <a:rPr lang="en-US" sz="2400">
                <a:latin typeface="Comic Sans MS" charset="0"/>
                <a:cs typeface="Arial" charset="0"/>
              </a:rPr>
              <a:t>Support concurrent communication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Host A can talk to C, while B talks to D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975100" y="5227638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968750" y="39465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946525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3998913" y="62071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62071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4"/>
          <p:cNvGraphicFramePr>
            <a:graphicFrameLocks noChangeAspect="1"/>
          </p:cNvGraphicFramePr>
          <p:nvPr/>
        </p:nvGraphicFramePr>
        <p:xfrm>
          <a:off x="5383213" y="49752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9752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5"/>
          <p:cNvGraphicFramePr>
            <a:graphicFrameLocks noChangeAspect="1"/>
          </p:cNvGraphicFramePr>
          <p:nvPr/>
        </p:nvGraphicFramePr>
        <p:xfrm>
          <a:off x="2551113" y="4986338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3" y="4986338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033713" y="5129213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5289550" y="5129213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210050" y="4386263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217988" y="6013450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3187700" y="5184775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4256088" y="4597400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4419600" y="5184775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4256088" y="5305425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3327400" y="5532438"/>
            <a:ext cx="796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600" b="0">
                <a:latin typeface="Comic Sans MS" charset="0"/>
              </a:rPr>
              <a:t>switch</a:t>
            </a: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3641725" y="5329238"/>
            <a:ext cx="35560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2090738" y="49260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A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587875" y="3889375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B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6008688" y="49641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C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4548188" y="61547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D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D6FDC13-30A5-C74F-9A61-BCB562D25010}" type="slidenum">
              <a:rPr lang="en-US" sz="1400" b="0">
                <a:latin typeface="Times New Roman" charset="0"/>
              </a:rPr>
              <a:pPr eaLnBrk="1" hangingPunct="1"/>
              <a:t>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Dedicated Access and Full Duplex</a:t>
            </a:r>
          </a:p>
        </p:txBody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Dedicated access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Host has direct connection to the switch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rather than a shared LAN connection</a:t>
            </a:r>
          </a:p>
          <a:p>
            <a:r>
              <a:rPr lang="en-US">
                <a:latin typeface="Comic Sans MS" charset="0"/>
                <a:cs typeface="Arial" charset="0"/>
              </a:rPr>
              <a:t>Full duplex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Each  connection can send in both directions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Host sending to switch, and host receiving from switch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in 10BaseT and 100Base T</a:t>
            </a:r>
          </a:p>
          <a:p>
            <a:r>
              <a:rPr lang="en-US">
                <a:latin typeface="Comic Sans MS" charset="0"/>
                <a:cs typeface="Arial" charset="0"/>
              </a:rPr>
              <a:t>Completely avoids collisions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Each connection is a bidirectional point-to-point link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No need for carrier sense, collision detection, and so on, and no intrinsic distance limitation due to propagation delay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105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771AFFF-09E6-0046-BD2D-C99C8A5D991B}" type="slidenum">
              <a:rPr lang="en-US" sz="1400" b="0">
                <a:latin typeface="Times New Roman" charset="0"/>
              </a:rPr>
              <a:pPr eaLnBrk="1" hangingPunct="1"/>
              <a:t>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7650" name="Freeform 2"/>
          <p:cNvSpPr>
            <a:spLocks/>
          </p:cNvSpPr>
          <p:nvPr/>
        </p:nvSpPr>
        <p:spPr bwMode="auto">
          <a:xfrm>
            <a:off x="4721225" y="3992563"/>
            <a:ext cx="2781300" cy="2574925"/>
          </a:xfrm>
          <a:custGeom>
            <a:avLst/>
            <a:gdLst>
              <a:gd name="T0" fmla="*/ 0 w 1752"/>
              <a:gd name="T1" fmla="*/ 0 h 1622"/>
              <a:gd name="T2" fmla="*/ 2147483647 w 1752"/>
              <a:gd name="T3" fmla="*/ 2147483647 h 1622"/>
              <a:gd name="T4" fmla="*/ 2147483647 w 1752"/>
              <a:gd name="T5" fmla="*/ 2147483647 h 1622"/>
              <a:gd name="T6" fmla="*/ 2147483647 w 1752"/>
              <a:gd name="T7" fmla="*/ 2147483647 h 1622"/>
              <a:gd name="T8" fmla="*/ 2147483647 w 1752"/>
              <a:gd name="T9" fmla="*/ 2147483647 h 1622"/>
              <a:gd name="T10" fmla="*/ 2147483647 w 1752"/>
              <a:gd name="T11" fmla="*/ 2147483647 h 1622"/>
              <a:gd name="T12" fmla="*/ 2147483647 w 1752"/>
              <a:gd name="T13" fmla="*/ 2147483647 h 1622"/>
              <a:gd name="T14" fmla="*/ 2147483647 w 1752"/>
              <a:gd name="T15" fmla="*/ 2147483647 h 1622"/>
              <a:gd name="T16" fmla="*/ 2147483647 w 1752"/>
              <a:gd name="T17" fmla="*/ 2147483647 h 1622"/>
              <a:gd name="T18" fmla="*/ 2147483647 w 1752"/>
              <a:gd name="T19" fmla="*/ 2147483647 h 1622"/>
              <a:gd name="T20" fmla="*/ 2147483647 w 1752"/>
              <a:gd name="T21" fmla="*/ 2147483647 h 1622"/>
              <a:gd name="T22" fmla="*/ 2147483647 w 1752"/>
              <a:gd name="T23" fmla="*/ 2147483647 h 1622"/>
              <a:gd name="T24" fmla="*/ 2147483647 w 1752"/>
              <a:gd name="T25" fmla="*/ 2147483647 h 1622"/>
              <a:gd name="T26" fmla="*/ 2147483647 w 1752"/>
              <a:gd name="T27" fmla="*/ 2147483647 h 1622"/>
              <a:gd name="T28" fmla="*/ 2147483647 w 1752"/>
              <a:gd name="T29" fmla="*/ 2147483647 h 1622"/>
              <a:gd name="T30" fmla="*/ 2147483647 w 1752"/>
              <a:gd name="T31" fmla="*/ 2147483647 h 1622"/>
              <a:gd name="T32" fmla="*/ 2147483647 w 1752"/>
              <a:gd name="T33" fmla="*/ 2147483647 h 1622"/>
              <a:gd name="T34" fmla="*/ 2147483647 w 1752"/>
              <a:gd name="T35" fmla="*/ 2147483647 h 1622"/>
              <a:gd name="T36" fmla="*/ 2147483647 w 1752"/>
              <a:gd name="T37" fmla="*/ 2147483647 h 1622"/>
              <a:gd name="T38" fmla="*/ 2147483647 w 1752"/>
              <a:gd name="T39" fmla="*/ 2147483647 h 1622"/>
              <a:gd name="T40" fmla="*/ 2147483647 w 1752"/>
              <a:gd name="T41" fmla="*/ 2147483647 h 1622"/>
              <a:gd name="T42" fmla="*/ 2147483647 w 1752"/>
              <a:gd name="T43" fmla="*/ 2147483647 h 1622"/>
              <a:gd name="T44" fmla="*/ 2147483647 w 1752"/>
              <a:gd name="T45" fmla="*/ 2147483647 h 1622"/>
              <a:gd name="T46" fmla="*/ 2147483647 w 1752"/>
              <a:gd name="T47" fmla="*/ 2147483647 h 1622"/>
              <a:gd name="T48" fmla="*/ 2147483647 w 1752"/>
              <a:gd name="T49" fmla="*/ 2147483647 h 1622"/>
              <a:gd name="T50" fmla="*/ 2147483647 w 1752"/>
              <a:gd name="T51" fmla="*/ 2147483647 h 1622"/>
              <a:gd name="T52" fmla="*/ 2147483647 w 1752"/>
              <a:gd name="T53" fmla="*/ 2147483647 h 1622"/>
              <a:gd name="T54" fmla="*/ 2147483647 w 1752"/>
              <a:gd name="T55" fmla="*/ 2147483647 h 1622"/>
              <a:gd name="T56" fmla="*/ 2147483647 w 1752"/>
              <a:gd name="T57" fmla="*/ 2147483647 h 1622"/>
              <a:gd name="T58" fmla="*/ 2147483647 w 1752"/>
              <a:gd name="T59" fmla="*/ 2147483647 h 1622"/>
              <a:gd name="T60" fmla="*/ 2147483647 w 1752"/>
              <a:gd name="T61" fmla="*/ 2147483647 h 1622"/>
              <a:gd name="T62" fmla="*/ 0 w 1752"/>
              <a:gd name="T63" fmla="*/ 0 h 162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52"/>
              <a:gd name="T97" fmla="*/ 0 h 1622"/>
              <a:gd name="T98" fmla="*/ 1752 w 1752"/>
              <a:gd name="T99" fmla="*/ 1622 h 162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52" h="1622">
                <a:moveTo>
                  <a:pt x="0" y="0"/>
                </a:moveTo>
                <a:cubicBezTo>
                  <a:pt x="66" y="66"/>
                  <a:pt x="98" y="149"/>
                  <a:pt x="146" y="227"/>
                </a:cubicBezTo>
                <a:cubicBezTo>
                  <a:pt x="170" y="265"/>
                  <a:pt x="202" y="295"/>
                  <a:pt x="227" y="333"/>
                </a:cubicBezTo>
                <a:cubicBezTo>
                  <a:pt x="257" y="379"/>
                  <a:pt x="287" y="424"/>
                  <a:pt x="316" y="470"/>
                </a:cubicBezTo>
                <a:cubicBezTo>
                  <a:pt x="326" y="487"/>
                  <a:pt x="349" y="519"/>
                  <a:pt x="349" y="519"/>
                </a:cubicBezTo>
                <a:cubicBezTo>
                  <a:pt x="363" y="561"/>
                  <a:pt x="385" y="601"/>
                  <a:pt x="405" y="641"/>
                </a:cubicBezTo>
                <a:cubicBezTo>
                  <a:pt x="421" y="673"/>
                  <a:pt x="419" y="687"/>
                  <a:pt x="446" y="714"/>
                </a:cubicBezTo>
                <a:cubicBezTo>
                  <a:pt x="454" y="764"/>
                  <a:pt x="469" y="813"/>
                  <a:pt x="487" y="860"/>
                </a:cubicBezTo>
                <a:cubicBezTo>
                  <a:pt x="490" y="917"/>
                  <a:pt x="489" y="974"/>
                  <a:pt x="495" y="1030"/>
                </a:cubicBezTo>
                <a:cubicBezTo>
                  <a:pt x="500" y="1075"/>
                  <a:pt x="529" y="1134"/>
                  <a:pt x="543" y="1176"/>
                </a:cubicBezTo>
                <a:cubicBezTo>
                  <a:pt x="557" y="1219"/>
                  <a:pt x="563" y="1295"/>
                  <a:pt x="592" y="1330"/>
                </a:cubicBezTo>
                <a:cubicBezTo>
                  <a:pt x="619" y="1362"/>
                  <a:pt x="626" y="1349"/>
                  <a:pt x="657" y="1371"/>
                </a:cubicBezTo>
                <a:cubicBezTo>
                  <a:pt x="666" y="1378"/>
                  <a:pt x="671" y="1389"/>
                  <a:pt x="681" y="1395"/>
                </a:cubicBezTo>
                <a:cubicBezTo>
                  <a:pt x="745" y="1435"/>
                  <a:pt x="821" y="1458"/>
                  <a:pt x="892" y="1485"/>
                </a:cubicBezTo>
                <a:cubicBezTo>
                  <a:pt x="926" y="1519"/>
                  <a:pt x="966" y="1569"/>
                  <a:pt x="1014" y="1590"/>
                </a:cubicBezTo>
                <a:cubicBezTo>
                  <a:pt x="1045" y="1604"/>
                  <a:pt x="1111" y="1622"/>
                  <a:pt x="1111" y="1622"/>
                </a:cubicBezTo>
                <a:cubicBezTo>
                  <a:pt x="1144" y="1619"/>
                  <a:pt x="1177" y="1622"/>
                  <a:pt x="1209" y="1614"/>
                </a:cubicBezTo>
                <a:cubicBezTo>
                  <a:pt x="1220" y="1611"/>
                  <a:pt x="1224" y="1596"/>
                  <a:pt x="1233" y="1590"/>
                </a:cubicBezTo>
                <a:cubicBezTo>
                  <a:pt x="1263" y="1570"/>
                  <a:pt x="1291" y="1556"/>
                  <a:pt x="1322" y="1533"/>
                </a:cubicBezTo>
                <a:cubicBezTo>
                  <a:pt x="1422" y="1458"/>
                  <a:pt x="1496" y="1368"/>
                  <a:pt x="1566" y="1266"/>
                </a:cubicBezTo>
                <a:cubicBezTo>
                  <a:pt x="1631" y="1172"/>
                  <a:pt x="1715" y="1101"/>
                  <a:pt x="1752" y="990"/>
                </a:cubicBezTo>
                <a:cubicBezTo>
                  <a:pt x="1751" y="981"/>
                  <a:pt x="1744" y="897"/>
                  <a:pt x="1736" y="876"/>
                </a:cubicBezTo>
                <a:cubicBezTo>
                  <a:pt x="1723" y="842"/>
                  <a:pt x="1698" y="814"/>
                  <a:pt x="1687" y="779"/>
                </a:cubicBezTo>
                <a:cubicBezTo>
                  <a:pt x="1675" y="742"/>
                  <a:pt x="1667" y="709"/>
                  <a:pt x="1630" y="681"/>
                </a:cubicBezTo>
                <a:cubicBezTo>
                  <a:pt x="1594" y="654"/>
                  <a:pt x="1540" y="603"/>
                  <a:pt x="1517" y="568"/>
                </a:cubicBezTo>
                <a:cubicBezTo>
                  <a:pt x="1469" y="497"/>
                  <a:pt x="1420" y="413"/>
                  <a:pt x="1347" y="365"/>
                </a:cubicBezTo>
                <a:cubicBezTo>
                  <a:pt x="1325" y="324"/>
                  <a:pt x="1289" y="268"/>
                  <a:pt x="1249" y="243"/>
                </a:cubicBezTo>
                <a:cubicBezTo>
                  <a:pt x="1223" y="227"/>
                  <a:pt x="1190" y="226"/>
                  <a:pt x="1160" y="219"/>
                </a:cubicBezTo>
                <a:cubicBezTo>
                  <a:pt x="1098" y="204"/>
                  <a:pt x="1037" y="194"/>
                  <a:pt x="973" y="187"/>
                </a:cubicBezTo>
                <a:cubicBezTo>
                  <a:pt x="851" y="141"/>
                  <a:pt x="749" y="136"/>
                  <a:pt x="616" y="130"/>
                </a:cubicBezTo>
                <a:cubicBezTo>
                  <a:pt x="516" y="97"/>
                  <a:pt x="434" y="23"/>
                  <a:pt x="324" y="16"/>
                </a:cubicBezTo>
                <a:cubicBezTo>
                  <a:pt x="216" y="9"/>
                  <a:pt x="108" y="5"/>
                  <a:pt x="0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1" name="Freeform 3"/>
          <p:cNvSpPr>
            <a:spLocks/>
          </p:cNvSpPr>
          <p:nvPr/>
        </p:nvSpPr>
        <p:spPr bwMode="auto">
          <a:xfrm>
            <a:off x="3508375" y="4030663"/>
            <a:ext cx="1779588" cy="2370137"/>
          </a:xfrm>
          <a:custGeom>
            <a:avLst/>
            <a:gdLst>
              <a:gd name="T0" fmla="*/ 2147483647 w 1121"/>
              <a:gd name="T1" fmla="*/ 0 h 1493"/>
              <a:gd name="T2" fmla="*/ 2147483647 w 1121"/>
              <a:gd name="T3" fmla="*/ 2147483647 h 1493"/>
              <a:gd name="T4" fmla="*/ 2147483647 w 1121"/>
              <a:gd name="T5" fmla="*/ 2147483647 h 1493"/>
              <a:gd name="T6" fmla="*/ 2147483647 w 1121"/>
              <a:gd name="T7" fmla="*/ 2147483647 h 1493"/>
              <a:gd name="T8" fmla="*/ 2147483647 w 1121"/>
              <a:gd name="T9" fmla="*/ 2147483647 h 1493"/>
              <a:gd name="T10" fmla="*/ 2147483647 w 1121"/>
              <a:gd name="T11" fmla="*/ 2147483647 h 1493"/>
              <a:gd name="T12" fmla="*/ 2147483647 w 1121"/>
              <a:gd name="T13" fmla="*/ 2147483647 h 1493"/>
              <a:gd name="T14" fmla="*/ 2147483647 w 1121"/>
              <a:gd name="T15" fmla="*/ 2147483647 h 1493"/>
              <a:gd name="T16" fmla="*/ 2147483647 w 1121"/>
              <a:gd name="T17" fmla="*/ 2147483647 h 1493"/>
              <a:gd name="T18" fmla="*/ 2147483647 w 1121"/>
              <a:gd name="T19" fmla="*/ 2147483647 h 1493"/>
              <a:gd name="T20" fmla="*/ 2147483647 w 1121"/>
              <a:gd name="T21" fmla="*/ 2147483647 h 1493"/>
              <a:gd name="T22" fmla="*/ 2147483647 w 1121"/>
              <a:gd name="T23" fmla="*/ 2147483647 h 1493"/>
              <a:gd name="T24" fmla="*/ 2147483647 w 1121"/>
              <a:gd name="T25" fmla="*/ 2147483647 h 1493"/>
              <a:gd name="T26" fmla="*/ 2147483647 w 1121"/>
              <a:gd name="T27" fmla="*/ 2147483647 h 1493"/>
              <a:gd name="T28" fmla="*/ 2147483647 w 1121"/>
              <a:gd name="T29" fmla="*/ 2147483647 h 1493"/>
              <a:gd name="T30" fmla="*/ 2147483647 w 1121"/>
              <a:gd name="T31" fmla="*/ 2147483647 h 1493"/>
              <a:gd name="T32" fmla="*/ 2147483647 w 1121"/>
              <a:gd name="T33" fmla="*/ 2147483647 h 1493"/>
              <a:gd name="T34" fmla="*/ 2147483647 w 1121"/>
              <a:gd name="T35" fmla="*/ 2147483647 h 1493"/>
              <a:gd name="T36" fmla="*/ 2147483647 w 1121"/>
              <a:gd name="T37" fmla="*/ 2147483647 h 1493"/>
              <a:gd name="T38" fmla="*/ 2147483647 w 1121"/>
              <a:gd name="T39" fmla="*/ 2147483647 h 1493"/>
              <a:gd name="T40" fmla="*/ 2147483647 w 1121"/>
              <a:gd name="T41" fmla="*/ 2147483647 h 1493"/>
              <a:gd name="T42" fmla="*/ 2147483647 w 1121"/>
              <a:gd name="T43" fmla="*/ 2147483647 h 1493"/>
              <a:gd name="T44" fmla="*/ 2147483647 w 1121"/>
              <a:gd name="T45" fmla="*/ 2147483647 h 1493"/>
              <a:gd name="T46" fmla="*/ 2147483647 w 1121"/>
              <a:gd name="T47" fmla="*/ 2147483647 h 1493"/>
              <a:gd name="T48" fmla="*/ 2147483647 w 1121"/>
              <a:gd name="T49" fmla="*/ 2147483647 h 1493"/>
              <a:gd name="T50" fmla="*/ 2147483647 w 1121"/>
              <a:gd name="T51" fmla="*/ 2147483647 h 1493"/>
              <a:gd name="T52" fmla="*/ 2147483647 w 1121"/>
              <a:gd name="T53" fmla="*/ 2147483647 h 1493"/>
              <a:gd name="T54" fmla="*/ 2147483647 w 1121"/>
              <a:gd name="T55" fmla="*/ 2147483647 h 1493"/>
              <a:gd name="T56" fmla="*/ 2147483647 w 1121"/>
              <a:gd name="T57" fmla="*/ 2147483647 h 1493"/>
              <a:gd name="T58" fmla="*/ 2147483647 w 1121"/>
              <a:gd name="T59" fmla="*/ 2147483647 h 1493"/>
              <a:gd name="T60" fmla="*/ 2147483647 w 1121"/>
              <a:gd name="T61" fmla="*/ 2147483647 h 1493"/>
              <a:gd name="T62" fmla="*/ 2147483647 w 1121"/>
              <a:gd name="T63" fmla="*/ 2147483647 h 1493"/>
              <a:gd name="T64" fmla="*/ 2147483647 w 1121"/>
              <a:gd name="T65" fmla="*/ 0 h 14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21"/>
              <a:gd name="T100" fmla="*/ 0 h 1493"/>
              <a:gd name="T101" fmla="*/ 1121 w 1121"/>
              <a:gd name="T102" fmla="*/ 1493 h 14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21" h="1493">
                <a:moveTo>
                  <a:pt x="642" y="0"/>
                </a:moveTo>
                <a:cubicBezTo>
                  <a:pt x="632" y="30"/>
                  <a:pt x="628" y="55"/>
                  <a:pt x="610" y="81"/>
                </a:cubicBezTo>
                <a:cubicBezTo>
                  <a:pt x="601" y="118"/>
                  <a:pt x="582" y="155"/>
                  <a:pt x="561" y="187"/>
                </a:cubicBezTo>
                <a:cubicBezTo>
                  <a:pt x="543" y="261"/>
                  <a:pt x="522" y="330"/>
                  <a:pt x="488" y="398"/>
                </a:cubicBezTo>
                <a:cubicBezTo>
                  <a:pt x="483" y="408"/>
                  <a:pt x="466" y="445"/>
                  <a:pt x="456" y="455"/>
                </a:cubicBezTo>
                <a:cubicBezTo>
                  <a:pt x="446" y="465"/>
                  <a:pt x="433" y="470"/>
                  <a:pt x="423" y="479"/>
                </a:cubicBezTo>
                <a:cubicBezTo>
                  <a:pt x="394" y="504"/>
                  <a:pt x="372" y="539"/>
                  <a:pt x="350" y="568"/>
                </a:cubicBezTo>
                <a:cubicBezTo>
                  <a:pt x="319" y="609"/>
                  <a:pt x="298" y="661"/>
                  <a:pt x="261" y="698"/>
                </a:cubicBezTo>
                <a:cubicBezTo>
                  <a:pt x="249" y="710"/>
                  <a:pt x="233" y="718"/>
                  <a:pt x="220" y="730"/>
                </a:cubicBezTo>
                <a:cubicBezTo>
                  <a:pt x="201" y="788"/>
                  <a:pt x="151" y="801"/>
                  <a:pt x="115" y="844"/>
                </a:cubicBezTo>
                <a:cubicBezTo>
                  <a:pt x="109" y="851"/>
                  <a:pt x="106" y="862"/>
                  <a:pt x="99" y="868"/>
                </a:cubicBezTo>
                <a:cubicBezTo>
                  <a:pt x="84" y="881"/>
                  <a:pt x="50" y="901"/>
                  <a:pt x="50" y="901"/>
                </a:cubicBezTo>
                <a:cubicBezTo>
                  <a:pt x="34" y="926"/>
                  <a:pt x="18" y="938"/>
                  <a:pt x="9" y="966"/>
                </a:cubicBezTo>
                <a:cubicBezTo>
                  <a:pt x="6" y="985"/>
                  <a:pt x="0" y="1003"/>
                  <a:pt x="1" y="1022"/>
                </a:cubicBezTo>
                <a:cubicBezTo>
                  <a:pt x="3" y="1074"/>
                  <a:pt x="6" y="1126"/>
                  <a:pt x="17" y="1177"/>
                </a:cubicBezTo>
                <a:cubicBezTo>
                  <a:pt x="20" y="1192"/>
                  <a:pt x="34" y="1203"/>
                  <a:pt x="42" y="1217"/>
                </a:cubicBezTo>
                <a:cubicBezTo>
                  <a:pt x="77" y="1279"/>
                  <a:pt x="121" y="1320"/>
                  <a:pt x="172" y="1371"/>
                </a:cubicBezTo>
                <a:cubicBezTo>
                  <a:pt x="204" y="1403"/>
                  <a:pt x="242" y="1447"/>
                  <a:pt x="285" y="1461"/>
                </a:cubicBezTo>
                <a:cubicBezTo>
                  <a:pt x="328" y="1475"/>
                  <a:pt x="372" y="1479"/>
                  <a:pt x="415" y="1493"/>
                </a:cubicBezTo>
                <a:cubicBezTo>
                  <a:pt x="528" y="1482"/>
                  <a:pt x="644" y="1479"/>
                  <a:pt x="756" y="1461"/>
                </a:cubicBezTo>
                <a:cubicBezTo>
                  <a:pt x="803" y="1444"/>
                  <a:pt x="847" y="1422"/>
                  <a:pt x="894" y="1404"/>
                </a:cubicBezTo>
                <a:cubicBezTo>
                  <a:pt x="914" y="1388"/>
                  <a:pt x="939" y="1379"/>
                  <a:pt x="959" y="1363"/>
                </a:cubicBezTo>
                <a:cubicBezTo>
                  <a:pt x="978" y="1347"/>
                  <a:pt x="988" y="1322"/>
                  <a:pt x="1007" y="1306"/>
                </a:cubicBezTo>
                <a:cubicBezTo>
                  <a:pt x="1040" y="1277"/>
                  <a:pt x="1070" y="1253"/>
                  <a:pt x="1096" y="1217"/>
                </a:cubicBezTo>
                <a:cubicBezTo>
                  <a:pt x="1107" y="1057"/>
                  <a:pt x="1115" y="899"/>
                  <a:pt x="1121" y="739"/>
                </a:cubicBezTo>
                <a:cubicBezTo>
                  <a:pt x="1112" y="665"/>
                  <a:pt x="1093" y="588"/>
                  <a:pt x="1048" y="528"/>
                </a:cubicBezTo>
                <a:cubicBezTo>
                  <a:pt x="1028" y="468"/>
                  <a:pt x="1000" y="425"/>
                  <a:pt x="967" y="373"/>
                </a:cubicBezTo>
                <a:cubicBezTo>
                  <a:pt x="922" y="303"/>
                  <a:pt x="907" y="249"/>
                  <a:pt x="845" y="187"/>
                </a:cubicBezTo>
                <a:cubicBezTo>
                  <a:pt x="842" y="179"/>
                  <a:pt x="843" y="169"/>
                  <a:pt x="837" y="163"/>
                </a:cubicBezTo>
                <a:cubicBezTo>
                  <a:pt x="831" y="157"/>
                  <a:pt x="820" y="158"/>
                  <a:pt x="813" y="154"/>
                </a:cubicBezTo>
                <a:cubicBezTo>
                  <a:pt x="798" y="145"/>
                  <a:pt x="786" y="132"/>
                  <a:pt x="772" y="122"/>
                </a:cubicBezTo>
                <a:cubicBezTo>
                  <a:pt x="750" y="90"/>
                  <a:pt x="719" y="45"/>
                  <a:pt x="683" y="33"/>
                </a:cubicBezTo>
                <a:cubicBezTo>
                  <a:pt x="652" y="12"/>
                  <a:pt x="665" y="23"/>
                  <a:pt x="642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2" name="Freeform 4"/>
          <p:cNvSpPr>
            <a:spLocks/>
          </p:cNvSpPr>
          <p:nvPr/>
        </p:nvSpPr>
        <p:spPr bwMode="auto">
          <a:xfrm>
            <a:off x="1295400" y="3789363"/>
            <a:ext cx="3128963" cy="2560637"/>
          </a:xfrm>
          <a:custGeom>
            <a:avLst/>
            <a:gdLst>
              <a:gd name="T0" fmla="*/ 2147483647 w 1971"/>
              <a:gd name="T1" fmla="*/ 2147483647 h 1613"/>
              <a:gd name="T2" fmla="*/ 2147483647 w 1971"/>
              <a:gd name="T3" fmla="*/ 2147483647 h 1613"/>
              <a:gd name="T4" fmla="*/ 2147483647 w 1971"/>
              <a:gd name="T5" fmla="*/ 2147483647 h 1613"/>
              <a:gd name="T6" fmla="*/ 2147483647 w 1971"/>
              <a:gd name="T7" fmla="*/ 2147483647 h 1613"/>
              <a:gd name="T8" fmla="*/ 2147483647 w 1971"/>
              <a:gd name="T9" fmla="*/ 2147483647 h 1613"/>
              <a:gd name="T10" fmla="*/ 2147483647 w 1971"/>
              <a:gd name="T11" fmla="*/ 2147483647 h 1613"/>
              <a:gd name="T12" fmla="*/ 2147483647 w 1971"/>
              <a:gd name="T13" fmla="*/ 2147483647 h 1613"/>
              <a:gd name="T14" fmla="*/ 2147483647 w 1971"/>
              <a:gd name="T15" fmla="*/ 2147483647 h 1613"/>
              <a:gd name="T16" fmla="*/ 2147483647 w 1971"/>
              <a:gd name="T17" fmla="*/ 2147483647 h 1613"/>
              <a:gd name="T18" fmla="*/ 2147483647 w 1971"/>
              <a:gd name="T19" fmla="*/ 2147483647 h 1613"/>
              <a:gd name="T20" fmla="*/ 2147483647 w 1971"/>
              <a:gd name="T21" fmla="*/ 2147483647 h 1613"/>
              <a:gd name="T22" fmla="*/ 2147483647 w 1971"/>
              <a:gd name="T23" fmla="*/ 2147483647 h 1613"/>
              <a:gd name="T24" fmla="*/ 2147483647 w 1971"/>
              <a:gd name="T25" fmla="*/ 2147483647 h 1613"/>
              <a:gd name="T26" fmla="*/ 2147483647 w 1971"/>
              <a:gd name="T27" fmla="*/ 2147483647 h 1613"/>
              <a:gd name="T28" fmla="*/ 2147483647 w 1971"/>
              <a:gd name="T29" fmla="*/ 2147483647 h 1613"/>
              <a:gd name="T30" fmla="*/ 2147483647 w 1971"/>
              <a:gd name="T31" fmla="*/ 2147483647 h 1613"/>
              <a:gd name="T32" fmla="*/ 2147483647 w 1971"/>
              <a:gd name="T33" fmla="*/ 2147483647 h 1613"/>
              <a:gd name="T34" fmla="*/ 2147483647 w 1971"/>
              <a:gd name="T35" fmla="*/ 2147483647 h 1613"/>
              <a:gd name="T36" fmla="*/ 2147483647 w 1971"/>
              <a:gd name="T37" fmla="*/ 2147483647 h 1613"/>
              <a:gd name="T38" fmla="*/ 2147483647 w 1971"/>
              <a:gd name="T39" fmla="*/ 2147483647 h 1613"/>
              <a:gd name="T40" fmla="*/ 0 w 1971"/>
              <a:gd name="T41" fmla="*/ 2147483647 h 1613"/>
              <a:gd name="T42" fmla="*/ 2147483647 w 1971"/>
              <a:gd name="T43" fmla="*/ 2147483647 h 1613"/>
              <a:gd name="T44" fmla="*/ 2147483647 w 1971"/>
              <a:gd name="T45" fmla="*/ 2147483647 h 1613"/>
              <a:gd name="T46" fmla="*/ 2147483647 w 1971"/>
              <a:gd name="T47" fmla="*/ 2147483647 h 1613"/>
              <a:gd name="T48" fmla="*/ 2147483647 w 1971"/>
              <a:gd name="T49" fmla="*/ 2147483647 h 1613"/>
              <a:gd name="T50" fmla="*/ 2147483647 w 1971"/>
              <a:gd name="T51" fmla="*/ 2147483647 h 1613"/>
              <a:gd name="T52" fmla="*/ 2147483647 w 1971"/>
              <a:gd name="T53" fmla="*/ 2147483647 h 1613"/>
              <a:gd name="T54" fmla="*/ 2147483647 w 1971"/>
              <a:gd name="T55" fmla="*/ 2147483647 h 1613"/>
              <a:gd name="T56" fmla="*/ 2147483647 w 1971"/>
              <a:gd name="T57" fmla="*/ 2147483647 h 1613"/>
              <a:gd name="T58" fmla="*/ 2147483647 w 1971"/>
              <a:gd name="T59" fmla="*/ 2147483647 h 1613"/>
              <a:gd name="T60" fmla="*/ 2147483647 w 1971"/>
              <a:gd name="T61" fmla="*/ 2147483647 h 1613"/>
              <a:gd name="T62" fmla="*/ 2147483647 w 1971"/>
              <a:gd name="T63" fmla="*/ 2147483647 h 1613"/>
              <a:gd name="T64" fmla="*/ 2147483647 w 1971"/>
              <a:gd name="T65" fmla="*/ 2147483647 h 1613"/>
              <a:gd name="T66" fmla="*/ 2147483647 w 1971"/>
              <a:gd name="T67" fmla="*/ 2147483647 h 1613"/>
              <a:gd name="T68" fmla="*/ 2147483647 w 1971"/>
              <a:gd name="T69" fmla="*/ 2147483647 h 1613"/>
              <a:gd name="T70" fmla="*/ 2147483647 w 1971"/>
              <a:gd name="T71" fmla="*/ 2147483647 h 1613"/>
              <a:gd name="T72" fmla="*/ 2147483647 w 1971"/>
              <a:gd name="T73" fmla="*/ 2147483647 h 1613"/>
              <a:gd name="T74" fmla="*/ 2147483647 w 1971"/>
              <a:gd name="T75" fmla="*/ 2147483647 h 1613"/>
              <a:gd name="T76" fmla="*/ 2147483647 w 1971"/>
              <a:gd name="T77" fmla="*/ 2147483647 h 1613"/>
              <a:gd name="T78" fmla="*/ 2147483647 w 1971"/>
              <a:gd name="T79" fmla="*/ 2147483647 h 1613"/>
              <a:gd name="T80" fmla="*/ 2147483647 w 1971"/>
              <a:gd name="T81" fmla="*/ 2147483647 h 1613"/>
              <a:gd name="T82" fmla="*/ 2147483647 w 1971"/>
              <a:gd name="T83" fmla="*/ 2147483647 h 1613"/>
              <a:gd name="T84" fmla="*/ 2147483647 w 1971"/>
              <a:gd name="T85" fmla="*/ 2147483647 h 1613"/>
              <a:gd name="T86" fmla="*/ 2147483647 w 1971"/>
              <a:gd name="T87" fmla="*/ 2147483647 h 1613"/>
              <a:gd name="T88" fmla="*/ 2147483647 w 1971"/>
              <a:gd name="T89" fmla="*/ 2147483647 h 1613"/>
              <a:gd name="T90" fmla="*/ 2147483647 w 1971"/>
              <a:gd name="T91" fmla="*/ 2147483647 h 161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971"/>
              <a:gd name="T139" fmla="*/ 0 h 1613"/>
              <a:gd name="T140" fmla="*/ 1971 w 1971"/>
              <a:gd name="T141" fmla="*/ 1613 h 161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971" h="1613">
                <a:moveTo>
                  <a:pt x="1947" y="71"/>
                </a:moveTo>
                <a:cubicBezTo>
                  <a:pt x="1826" y="47"/>
                  <a:pt x="1753" y="61"/>
                  <a:pt x="1614" y="71"/>
                </a:cubicBezTo>
                <a:cubicBezTo>
                  <a:pt x="1480" y="116"/>
                  <a:pt x="1622" y="71"/>
                  <a:pt x="1249" y="87"/>
                </a:cubicBezTo>
                <a:cubicBezTo>
                  <a:pt x="1195" y="89"/>
                  <a:pt x="1145" y="119"/>
                  <a:pt x="1095" y="136"/>
                </a:cubicBezTo>
                <a:cubicBezTo>
                  <a:pt x="1044" y="187"/>
                  <a:pt x="1097" y="144"/>
                  <a:pt x="982" y="168"/>
                </a:cubicBezTo>
                <a:cubicBezTo>
                  <a:pt x="970" y="170"/>
                  <a:pt x="960" y="180"/>
                  <a:pt x="949" y="185"/>
                </a:cubicBezTo>
                <a:cubicBezTo>
                  <a:pt x="933" y="191"/>
                  <a:pt x="900" y="201"/>
                  <a:pt x="900" y="201"/>
                </a:cubicBezTo>
                <a:cubicBezTo>
                  <a:pt x="880" y="215"/>
                  <a:pt x="850" y="233"/>
                  <a:pt x="835" y="250"/>
                </a:cubicBezTo>
                <a:cubicBezTo>
                  <a:pt x="822" y="264"/>
                  <a:pt x="821" y="291"/>
                  <a:pt x="803" y="298"/>
                </a:cubicBezTo>
                <a:cubicBezTo>
                  <a:pt x="765" y="312"/>
                  <a:pt x="722" y="303"/>
                  <a:pt x="681" y="306"/>
                </a:cubicBezTo>
                <a:cubicBezTo>
                  <a:pt x="654" y="316"/>
                  <a:pt x="627" y="322"/>
                  <a:pt x="600" y="331"/>
                </a:cubicBezTo>
                <a:cubicBezTo>
                  <a:pt x="572" y="350"/>
                  <a:pt x="538" y="358"/>
                  <a:pt x="511" y="379"/>
                </a:cubicBezTo>
                <a:cubicBezTo>
                  <a:pt x="500" y="387"/>
                  <a:pt x="492" y="399"/>
                  <a:pt x="479" y="404"/>
                </a:cubicBezTo>
                <a:cubicBezTo>
                  <a:pt x="456" y="413"/>
                  <a:pt x="430" y="414"/>
                  <a:pt x="406" y="420"/>
                </a:cubicBezTo>
                <a:cubicBezTo>
                  <a:pt x="389" y="424"/>
                  <a:pt x="373" y="431"/>
                  <a:pt x="357" y="436"/>
                </a:cubicBezTo>
                <a:cubicBezTo>
                  <a:pt x="349" y="439"/>
                  <a:pt x="332" y="444"/>
                  <a:pt x="332" y="444"/>
                </a:cubicBezTo>
                <a:cubicBezTo>
                  <a:pt x="262" y="519"/>
                  <a:pt x="376" y="403"/>
                  <a:pt x="292" y="469"/>
                </a:cubicBezTo>
                <a:cubicBezTo>
                  <a:pt x="251" y="501"/>
                  <a:pt x="212" y="550"/>
                  <a:pt x="178" y="590"/>
                </a:cubicBezTo>
                <a:cubicBezTo>
                  <a:pt x="143" y="632"/>
                  <a:pt x="98" y="685"/>
                  <a:pt x="73" y="736"/>
                </a:cubicBezTo>
                <a:cubicBezTo>
                  <a:pt x="54" y="776"/>
                  <a:pt x="66" y="761"/>
                  <a:pt x="40" y="785"/>
                </a:cubicBezTo>
                <a:cubicBezTo>
                  <a:pt x="25" y="831"/>
                  <a:pt x="8" y="867"/>
                  <a:pt x="0" y="915"/>
                </a:cubicBezTo>
                <a:cubicBezTo>
                  <a:pt x="3" y="996"/>
                  <a:pt x="1" y="1077"/>
                  <a:pt x="8" y="1158"/>
                </a:cubicBezTo>
                <a:cubicBezTo>
                  <a:pt x="13" y="1214"/>
                  <a:pt x="61" y="1252"/>
                  <a:pt x="97" y="1288"/>
                </a:cubicBezTo>
                <a:cubicBezTo>
                  <a:pt x="143" y="1334"/>
                  <a:pt x="107" y="1291"/>
                  <a:pt x="162" y="1369"/>
                </a:cubicBezTo>
                <a:cubicBezTo>
                  <a:pt x="179" y="1393"/>
                  <a:pt x="300" y="1455"/>
                  <a:pt x="332" y="1475"/>
                </a:cubicBezTo>
                <a:cubicBezTo>
                  <a:pt x="435" y="1540"/>
                  <a:pt x="310" y="1456"/>
                  <a:pt x="389" y="1499"/>
                </a:cubicBezTo>
                <a:cubicBezTo>
                  <a:pt x="434" y="1524"/>
                  <a:pt x="471" y="1559"/>
                  <a:pt x="519" y="1580"/>
                </a:cubicBezTo>
                <a:cubicBezTo>
                  <a:pt x="532" y="1586"/>
                  <a:pt x="546" y="1592"/>
                  <a:pt x="560" y="1596"/>
                </a:cubicBezTo>
                <a:cubicBezTo>
                  <a:pt x="587" y="1603"/>
                  <a:pt x="641" y="1613"/>
                  <a:pt x="641" y="1613"/>
                </a:cubicBezTo>
                <a:cubicBezTo>
                  <a:pt x="681" y="1610"/>
                  <a:pt x="722" y="1609"/>
                  <a:pt x="762" y="1604"/>
                </a:cubicBezTo>
                <a:cubicBezTo>
                  <a:pt x="784" y="1601"/>
                  <a:pt x="851" y="1565"/>
                  <a:pt x="852" y="1564"/>
                </a:cubicBezTo>
                <a:cubicBezTo>
                  <a:pt x="914" y="1534"/>
                  <a:pt x="982" y="1520"/>
                  <a:pt x="1046" y="1499"/>
                </a:cubicBezTo>
                <a:cubicBezTo>
                  <a:pt x="1078" y="1469"/>
                  <a:pt x="1109" y="1445"/>
                  <a:pt x="1136" y="1410"/>
                </a:cubicBezTo>
                <a:cubicBezTo>
                  <a:pt x="1172" y="1362"/>
                  <a:pt x="1190" y="1305"/>
                  <a:pt x="1225" y="1256"/>
                </a:cubicBezTo>
                <a:cubicBezTo>
                  <a:pt x="1268" y="1196"/>
                  <a:pt x="1312" y="1137"/>
                  <a:pt x="1355" y="1077"/>
                </a:cubicBezTo>
                <a:cubicBezTo>
                  <a:pt x="1380" y="1043"/>
                  <a:pt x="1398" y="1003"/>
                  <a:pt x="1428" y="972"/>
                </a:cubicBezTo>
                <a:cubicBezTo>
                  <a:pt x="1460" y="939"/>
                  <a:pt x="1473" y="901"/>
                  <a:pt x="1501" y="866"/>
                </a:cubicBezTo>
                <a:cubicBezTo>
                  <a:pt x="1513" y="851"/>
                  <a:pt x="1529" y="841"/>
                  <a:pt x="1541" y="826"/>
                </a:cubicBezTo>
                <a:cubicBezTo>
                  <a:pt x="1567" y="794"/>
                  <a:pt x="1614" y="728"/>
                  <a:pt x="1614" y="728"/>
                </a:cubicBezTo>
                <a:cubicBezTo>
                  <a:pt x="1636" y="641"/>
                  <a:pt x="1665" y="518"/>
                  <a:pt x="1728" y="452"/>
                </a:cubicBezTo>
                <a:cubicBezTo>
                  <a:pt x="1743" y="407"/>
                  <a:pt x="1768" y="356"/>
                  <a:pt x="1801" y="323"/>
                </a:cubicBezTo>
                <a:cubicBezTo>
                  <a:pt x="1813" y="273"/>
                  <a:pt x="1852" y="250"/>
                  <a:pt x="1882" y="209"/>
                </a:cubicBezTo>
                <a:cubicBezTo>
                  <a:pt x="1890" y="178"/>
                  <a:pt x="1893" y="150"/>
                  <a:pt x="1923" y="136"/>
                </a:cubicBezTo>
                <a:cubicBezTo>
                  <a:pt x="1915" y="139"/>
                  <a:pt x="1902" y="152"/>
                  <a:pt x="1898" y="144"/>
                </a:cubicBezTo>
                <a:cubicBezTo>
                  <a:pt x="1893" y="136"/>
                  <a:pt x="1910" y="129"/>
                  <a:pt x="1914" y="120"/>
                </a:cubicBezTo>
                <a:cubicBezTo>
                  <a:pt x="1923" y="103"/>
                  <a:pt x="1971" y="0"/>
                  <a:pt x="1947" y="71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Bridges/Switches: Traffic Isolation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omic Sans MS" charset="0"/>
                <a:cs typeface="Arial" charset="0"/>
              </a:rPr>
              <a:t>Switch breaks subnet into LAN segments</a:t>
            </a:r>
          </a:p>
          <a:p>
            <a:pPr lvl="1"/>
            <a:r>
              <a:rPr lang="en-US" dirty="0">
                <a:latin typeface="Comic Sans MS" charset="0"/>
                <a:ea typeface="Arial" charset="0"/>
                <a:cs typeface="Arial" charset="0"/>
              </a:rPr>
              <a:t>Segments become separate collision domains</a:t>
            </a:r>
          </a:p>
          <a:p>
            <a:r>
              <a:rPr lang="en-US" dirty="0">
                <a:latin typeface="Comic Sans MS" charset="0"/>
                <a:cs typeface="Arial" charset="0"/>
              </a:rPr>
              <a:t>Switch filters packets</a:t>
            </a:r>
          </a:p>
          <a:p>
            <a:pPr lvl="1"/>
            <a:r>
              <a:rPr lang="en-US" dirty="0" smtClean="0">
                <a:latin typeface="Comic Sans MS" charset="0"/>
                <a:ea typeface="Arial" charset="0"/>
                <a:cs typeface="Arial" charset="0"/>
              </a:rPr>
              <a:t>Frames are </a:t>
            </a:r>
            <a:r>
              <a:rPr lang="en-US" dirty="0">
                <a:latin typeface="Comic Sans MS" charset="0"/>
                <a:ea typeface="Arial" charset="0"/>
                <a:cs typeface="Arial" charset="0"/>
              </a:rPr>
              <a:t>only forwarded to the necessary segments 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276725" y="5264150"/>
            <a:ext cx="288925" cy="6826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7656" name="Object 2"/>
          <p:cNvGraphicFramePr>
            <a:graphicFrameLocks noChangeAspect="1"/>
          </p:cNvGraphicFramePr>
          <p:nvPr/>
        </p:nvGraphicFramePr>
        <p:xfrm>
          <a:off x="1995488" y="5564188"/>
          <a:ext cx="4159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1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5564188"/>
                        <a:ext cx="4159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3"/>
          <p:cNvGraphicFramePr>
            <a:graphicFrameLocks noChangeAspect="1"/>
          </p:cNvGraphicFramePr>
          <p:nvPr/>
        </p:nvGraphicFramePr>
        <p:xfrm>
          <a:off x="4700588" y="557688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2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557688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4"/>
          <p:cNvGraphicFramePr>
            <a:graphicFrameLocks noChangeAspect="1"/>
          </p:cNvGraphicFramePr>
          <p:nvPr/>
        </p:nvGraphicFramePr>
        <p:xfrm>
          <a:off x="5513388" y="5530850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3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5530850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5"/>
          <p:cNvGraphicFramePr>
            <a:graphicFrameLocks noChangeAspect="1"/>
          </p:cNvGraphicFramePr>
          <p:nvPr/>
        </p:nvGraphicFramePr>
        <p:xfrm>
          <a:off x="2654300" y="558958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4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558958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6118225" y="5272088"/>
            <a:ext cx="288925" cy="6826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482850" y="5262563"/>
            <a:ext cx="288925" cy="66675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7662" name="Object 6"/>
          <p:cNvGraphicFramePr>
            <a:graphicFrameLocks noChangeAspect="1"/>
          </p:cNvGraphicFramePr>
          <p:nvPr/>
        </p:nvGraphicFramePr>
        <p:xfrm>
          <a:off x="3595688" y="542448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5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542448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7"/>
          <p:cNvGraphicFramePr>
            <a:graphicFrameLocks noChangeAspect="1"/>
          </p:cNvGraphicFramePr>
          <p:nvPr/>
        </p:nvGraphicFramePr>
        <p:xfrm>
          <a:off x="4033838" y="590232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6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590232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8"/>
          <p:cNvGraphicFramePr>
            <a:graphicFrameLocks noChangeAspect="1"/>
          </p:cNvGraphicFramePr>
          <p:nvPr/>
        </p:nvGraphicFramePr>
        <p:xfrm>
          <a:off x="6973888" y="539273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7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888" y="539273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9"/>
          <p:cNvGraphicFramePr>
            <a:graphicFrameLocks noChangeAspect="1"/>
          </p:cNvGraphicFramePr>
          <p:nvPr/>
        </p:nvGraphicFramePr>
        <p:xfrm>
          <a:off x="6219825" y="576262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8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576262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0"/>
          <p:cNvGraphicFramePr>
            <a:graphicFrameLocks noChangeAspect="1"/>
          </p:cNvGraphicFramePr>
          <p:nvPr/>
        </p:nvGraphicFramePr>
        <p:xfrm>
          <a:off x="1555750" y="5084763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9" name="Clip" r:id="rId13" imgW="1308100" imgH="1079500" progId="MS_ClipArt_Gallery.2">
                  <p:embed/>
                </p:oleObj>
              </mc:Choice>
              <mc:Fallback>
                <p:oleObj name="Clip" r:id="rId13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5084763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7" name="Line 19"/>
          <p:cNvSpPr>
            <a:spLocks noChangeShapeType="1"/>
          </p:cNvSpPr>
          <p:nvPr/>
        </p:nvSpPr>
        <p:spPr bwMode="auto">
          <a:xfrm flipH="1">
            <a:off x="1931988" y="5248275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2319338" y="5295900"/>
            <a:ext cx="271462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2738438" y="532447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H="1">
            <a:off x="3984625" y="5286375"/>
            <a:ext cx="3460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 flipH="1">
            <a:off x="4298950" y="5305425"/>
            <a:ext cx="125413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4603750" y="5248275"/>
            <a:ext cx="230188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 flipH="1">
            <a:off x="5881688" y="5324475"/>
            <a:ext cx="428625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 flipH="1">
            <a:off x="6384925" y="5295900"/>
            <a:ext cx="952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6508750" y="5218113"/>
            <a:ext cx="51435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7676" name="Group 28"/>
          <p:cNvGrpSpPr>
            <a:grpSpLocks/>
          </p:cNvGrpSpPr>
          <p:nvPr/>
        </p:nvGrpSpPr>
        <p:grpSpPr bwMode="auto">
          <a:xfrm>
            <a:off x="4335463" y="3781425"/>
            <a:ext cx="371475" cy="252413"/>
            <a:chOff x="620" y="1640"/>
            <a:chExt cx="288" cy="209"/>
          </a:xfrm>
        </p:grpSpPr>
        <p:sp>
          <p:nvSpPr>
            <p:cNvPr id="27688" name="Line 29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9" name="Rectangle 30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rgbClr val="99CC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27690" name="Group 31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27691" name="Line 32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692" name="Line 33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7677" name="Line 34"/>
          <p:cNvSpPr>
            <a:spLocks noChangeShapeType="1"/>
          </p:cNvSpPr>
          <p:nvPr/>
        </p:nvSpPr>
        <p:spPr bwMode="auto">
          <a:xfrm flipH="1">
            <a:off x="2728913" y="4035425"/>
            <a:ext cx="1665287" cy="1074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8" name="Line 35"/>
          <p:cNvSpPr>
            <a:spLocks noChangeShapeType="1"/>
          </p:cNvSpPr>
          <p:nvPr/>
        </p:nvSpPr>
        <p:spPr bwMode="auto">
          <a:xfrm>
            <a:off x="4549775" y="4025900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79" name="Line 36"/>
          <p:cNvSpPr>
            <a:spLocks noChangeShapeType="1"/>
          </p:cNvSpPr>
          <p:nvPr/>
        </p:nvSpPr>
        <p:spPr bwMode="auto">
          <a:xfrm flipH="1" flipV="1">
            <a:off x="4708525" y="3976688"/>
            <a:ext cx="1497013" cy="123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0" name="Text Box 37"/>
          <p:cNvSpPr txBox="1">
            <a:spLocks noChangeArrowheads="1"/>
          </p:cNvSpPr>
          <p:nvPr/>
        </p:nvSpPr>
        <p:spPr bwMode="auto">
          <a:xfrm>
            <a:off x="2905125" y="5048250"/>
            <a:ext cx="63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7681" name="Text Box 38"/>
          <p:cNvSpPr txBox="1">
            <a:spLocks noChangeArrowheads="1"/>
          </p:cNvSpPr>
          <p:nvPr/>
        </p:nvSpPr>
        <p:spPr bwMode="auto">
          <a:xfrm>
            <a:off x="4706938" y="5056188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7682" name="Text Box 39"/>
          <p:cNvSpPr txBox="1">
            <a:spLocks noChangeArrowheads="1"/>
          </p:cNvSpPr>
          <p:nvPr/>
        </p:nvSpPr>
        <p:spPr bwMode="auto">
          <a:xfrm>
            <a:off x="6538913" y="4929188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27683" name="Text Box 40"/>
          <p:cNvSpPr txBox="1">
            <a:spLocks noChangeArrowheads="1"/>
          </p:cNvSpPr>
          <p:nvPr/>
        </p:nvSpPr>
        <p:spPr bwMode="auto">
          <a:xfrm>
            <a:off x="4841875" y="3659188"/>
            <a:ext cx="1681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switch/bridge</a:t>
            </a:r>
          </a:p>
        </p:txBody>
      </p:sp>
      <p:sp>
        <p:nvSpPr>
          <p:cNvPr id="27684" name="Text Box 41"/>
          <p:cNvSpPr txBox="1">
            <a:spLocks noChangeArrowheads="1"/>
          </p:cNvSpPr>
          <p:nvPr/>
        </p:nvSpPr>
        <p:spPr bwMode="auto">
          <a:xfrm>
            <a:off x="1230313" y="6291263"/>
            <a:ext cx="1827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domain</a:t>
            </a:r>
          </a:p>
        </p:txBody>
      </p:sp>
      <p:sp>
        <p:nvSpPr>
          <p:cNvPr id="27685" name="Text Box 42"/>
          <p:cNvSpPr txBox="1">
            <a:spLocks noChangeArrowheads="1"/>
          </p:cNvSpPr>
          <p:nvPr/>
        </p:nvSpPr>
        <p:spPr bwMode="auto">
          <a:xfrm>
            <a:off x="3289300" y="6365875"/>
            <a:ext cx="1827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domain</a:t>
            </a:r>
          </a:p>
        </p:txBody>
      </p:sp>
      <p:sp>
        <p:nvSpPr>
          <p:cNvPr id="27686" name="Text Box 43"/>
          <p:cNvSpPr txBox="1">
            <a:spLocks noChangeArrowheads="1"/>
          </p:cNvSpPr>
          <p:nvPr/>
        </p:nvSpPr>
        <p:spPr bwMode="auto">
          <a:xfrm>
            <a:off x="3805238" y="6356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endParaRPr lang="en-US" sz="1800" b="0">
              <a:latin typeface="Comic Sans MS" charset="0"/>
            </a:endParaRPr>
          </a:p>
        </p:txBody>
      </p:sp>
      <p:sp>
        <p:nvSpPr>
          <p:cNvPr id="27687" name="Text Box 44"/>
          <p:cNvSpPr txBox="1">
            <a:spLocks noChangeArrowheads="1"/>
          </p:cNvSpPr>
          <p:nvPr/>
        </p:nvSpPr>
        <p:spPr bwMode="auto">
          <a:xfrm>
            <a:off x="7010400" y="4186238"/>
            <a:ext cx="1095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</a:t>
            </a:r>
            <a:br>
              <a:rPr lang="en-US" sz="1800" b="0">
                <a:latin typeface="Comic Sans MS" charset="0"/>
              </a:rPr>
            </a:br>
            <a:r>
              <a:rPr lang="en-US" sz="1800" b="0">
                <a:latin typeface="Comic Sans MS" charset="0"/>
              </a:rPr>
              <a:t>domain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7D8D060-A188-8047-9A33-E042F732FB84}" type="slidenum">
              <a:rPr lang="en-US" sz="1400" b="0">
                <a:latin typeface="Times New Roman" charset="0"/>
              </a:rPr>
              <a:pPr eaLnBrk="1" hangingPunct="1"/>
              <a:t>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Motivation For Self Learning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Switches forward frames selectively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Forward frames only on segments that need them</a:t>
            </a:r>
          </a:p>
          <a:p>
            <a:r>
              <a:rPr lang="en-US">
                <a:latin typeface="Comic Sans MS" charset="0"/>
                <a:cs typeface="Arial" charset="0"/>
              </a:rPr>
              <a:t>Switch table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Maps destination MAC address to outgoing interface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Goal: construct the switch table automatically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975100" y="5227638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29701" name="Object 2"/>
          <p:cNvGraphicFramePr>
            <a:graphicFrameLocks noChangeAspect="1"/>
          </p:cNvGraphicFramePr>
          <p:nvPr/>
        </p:nvGraphicFramePr>
        <p:xfrm>
          <a:off x="3968750" y="39465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946525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3"/>
          <p:cNvGraphicFramePr>
            <a:graphicFrameLocks noChangeAspect="1"/>
          </p:cNvGraphicFramePr>
          <p:nvPr/>
        </p:nvGraphicFramePr>
        <p:xfrm>
          <a:off x="3998913" y="62071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8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62071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4"/>
          <p:cNvGraphicFramePr>
            <a:graphicFrameLocks noChangeAspect="1"/>
          </p:cNvGraphicFramePr>
          <p:nvPr/>
        </p:nvGraphicFramePr>
        <p:xfrm>
          <a:off x="5383213" y="49752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9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975225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5"/>
          <p:cNvGraphicFramePr>
            <a:graphicFrameLocks noChangeAspect="1"/>
          </p:cNvGraphicFramePr>
          <p:nvPr/>
        </p:nvGraphicFramePr>
        <p:xfrm>
          <a:off x="2551113" y="4986338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0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3" y="4986338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33713" y="5129213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289550" y="5129213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210050" y="4386263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217988" y="6013450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3187700" y="5184775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256088" y="45815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4419600" y="5184775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4256088" y="5305425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3327400" y="5532438"/>
            <a:ext cx="796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1600" b="0">
                <a:latin typeface="Comic Sans MS" charset="0"/>
              </a:rPr>
              <a:t>switch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V="1">
            <a:off x="3641725" y="5329238"/>
            <a:ext cx="35560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2090738" y="49260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A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587875" y="3889375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B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6008688" y="49641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C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4548188" y="61547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D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1E588F4-9DF7-564B-BDEF-EE5C52A6DBC3}" type="slidenum">
              <a:rPr lang="en-US" sz="1400" b="0">
                <a:latin typeface="Times New Roman" charset="0"/>
              </a:rPr>
              <a:pPr eaLnBrk="1" hangingPunct="1"/>
              <a:t>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Self Learning: Building the Table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439988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When a frame arrives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Inspect the </a:t>
            </a:r>
            <a:r>
              <a:rPr lang="en-US" i="1">
                <a:latin typeface="Comic Sans MS" charset="0"/>
                <a:ea typeface="Arial" charset="0"/>
                <a:cs typeface="Arial" charset="0"/>
              </a:rPr>
              <a:t>source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MAC address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Associate the address with the </a:t>
            </a:r>
            <a:r>
              <a:rPr lang="en-US" i="1">
                <a:latin typeface="Comic Sans MS" charset="0"/>
                <a:ea typeface="Arial" charset="0"/>
                <a:cs typeface="Arial" charset="0"/>
              </a:rPr>
              <a:t>incoming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interface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Store the mapping in the switch table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Use a time-to-live field to eventually forget the mapping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5005388" y="519271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31749" name="Object 2"/>
          <p:cNvGraphicFramePr>
            <a:graphicFrameLocks noChangeAspect="1"/>
          </p:cNvGraphicFramePr>
          <p:nvPr/>
        </p:nvGraphicFramePr>
        <p:xfrm>
          <a:off x="4999038" y="3911600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3911600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3"/>
          <p:cNvGraphicFramePr>
            <a:graphicFrameLocks noChangeAspect="1"/>
          </p:cNvGraphicFramePr>
          <p:nvPr/>
        </p:nvGraphicFramePr>
        <p:xfrm>
          <a:off x="5029200" y="617220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17220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4"/>
          <p:cNvGraphicFramePr>
            <a:graphicFrameLocks noChangeAspect="1"/>
          </p:cNvGraphicFramePr>
          <p:nvPr/>
        </p:nvGraphicFramePr>
        <p:xfrm>
          <a:off x="6413500" y="494030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494030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5"/>
          <p:cNvGraphicFramePr>
            <a:graphicFrameLocks noChangeAspect="1"/>
          </p:cNvGraphicFramePr>
          <p:nvPr/>
        </p:nvGraphicFramePr>
        <p:xfrm>
          <a:off x="3581400" y="4951413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51413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4064000" y="509428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6319838" y="509428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5240338" y="4351338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5248275" y="5978525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217988" y="5149850"/>
            <a:ext cx="842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5286375" y="4562475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5449888" y="5149850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V="1">
            <a:off x="5286375" y="5270500"/>
            <a:ext cx="11113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3121025" y="48910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A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5618163" y="385445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B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7038975" y="49291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C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5578475" y="61198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D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451350" y="4892675"/>
            <a:ext cx="460375" cy="153988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757738" y="4892675"/>
            <a:ext cx="153987" cy="15398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24400"/>
            <a:ext cx="2266950" cy="739775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Switch learns how to reach A.</a:t>
            </a:r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4257675" y="4660900"/>
            <a:ext cx="6921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B898F9C-77A1-274A-9A41-BCCCC0258396}" type="slidenum">
              <a:rPr lang="en-US" sz="1400" b="0">
                <a:latin typeface="Times New Roman" charset="0"/>
              </a:rPr>
              <a:pPr eaLnBrk="1" hangingPunct="1"/>
              <a:t>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Self Learning: Handling Misses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277938"/>
            <a:ext cx="8458200" cy="211296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When frame arrives with unfamiliar destination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Forward the frame out all of the interfaces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except for the one where the frame arrived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Hopefully, this case won</a:t>
            </a:r>
            <a:r>
              <a:rPr lang="ja-JP" altLang="en-US">
                <a:latin typeface="Comic Sans MS" charset="0"/>
                <a:ea typeface="Arial" charset="0"/>
                <a:cs typeface="Arial" charset="0"/>
              </a:rPr>
              <a:t>’</a:t>
            </a:r>
            <a:r>
              <a:rPr lang="en-US" altLang="ja-JP">
                <a:latin typeface="Comic Sans MS" charset="0"/>
                <a:ea typeface="Arial" charset="0"/>
                <a:cs typeface="Arial" charset="0"/>
              </a:rPr>
              <a:t>t happen very often</a:t>
            </a:r>
            <a:endParaRPr lang="en-US">
              <a:latin typeface="Comic Sans MS" charset="0"/>
              <a:ea typeface="Arial" charset="0"/>
              <a:cs typeface="Arial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187950" y="478631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33797" name="Object 2"/>
          <p:cNvGraphicFramePr>
            <a:graphicFrameLocks noChangeAspect="1"/>
          </p:cNvGraphicFramePr>
          <p:nvPr/>
        </p:nvGraphicFramePr>
        <p:xfrm>
          <a:off x="5181600" y="350520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50520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3"/>
          <p:cNvGraphicFramePr>
            <a:graphicFrameLocks noChangeAspect="1"/>
          </p:cNvGraphicFramePr>
          <p:nvPr/>
        </p:nvGraphicFramePr>
        <p:xfrm>
          <a:off x="5211763" y="5765800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763" y="5765800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4"/>
          <p:cNvGraphicFramePr>
            <a:graphicFrameLocks noChangeAspect="1"/>
          </p:cNvGraphicFramePr>
          <p:nvPr/>
        </p:nvGraphicFramePr>
        <p:xfrm>
          <a:off x="6596063" y="4533900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6063" y="4533900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5"/>
          <p:cNvGraphicFramePr>
            <a:graphicFrameLocks noChangeAspect="1"/>
          </p:cNvGraphicFramePr>
          <p:nvPr/>
        </p:nvGraphicFramePr>
        <p:xfrm>
          <a:off x="3763963" y="4545013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0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4545013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246563" y="468788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502400" y="468788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5422900" y="3944938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5430838" y="5572125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4400550" y="4743450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5468938" y="4156075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5632450" y="4743450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V="1">
            <a:off x="5468938" y="4864100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303588" y="44846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A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800725" y="344805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B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7221538" y="45227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C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5761038" y="5713413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D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609600" y="3657600"/>
            <a:ext cx="1981200" cy="1044575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When in doubt, shout</a:t>
            </a:r>
          </a:p>
          <a:p>
            <a:pPr eaLnBrk="1" hangingPunct="1"/>
            <a:r>
              <a:rPr lang="en-US">
                <a:solidFill>
                  <a:srgbClr val="FF3300"/>
                </a:solidFill>
                <a:latin typeface="Helvetica" charset="0"/>
              </a:rPr>
              <a:t>(flood) !</a:t>
            </a: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4633913" y="4486275"/>
            <a:ext cx="460375" cy="153988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940300" y="4486275"/>
            <a:ext cx="153988" cy="15398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Freeform 24"/>
          <p:cNvSpPr>
            <a:spLocks/>
          </p:cNvSpPr>
          <p:nvPr/>
        </p:nvSpPr>
        <p:spPr bwMode="auto">
          <a:xfrm>
            <a:off x="5170488" y="4140200"/>
            <a:ext cx="179387" cy="363538"/>
          </a:xfrm>
          <a:custGeom>
            <a:avLst/>
            <a:gdLst>
              <a:gd name="T0" fmla="*/ 0 w 113"/>
              <a:gd name="T1" fmla="*/ 2147483647 h 229"/>
              <a:gd name="T2" fmla="*/ 2147483647 w 113"/>
              <a:gd name="T3" fmla="*/ 2147483647 h 229"/>
              <a:gd name="T4" fmla="*/ 2147483647 w 113"/>
              <a:gd name="T5" fmla="*/ 0 h 229"/>
              <a:gd name="T6" fmla="*/ 0 60000 65536"/>
              <a:gd name="T7" fmla="*/ 0 60000 65536"/>
              <a:gd name="T8" fmla="*/ 0 60000 65536"/>
              <a:gd name="T9" fmla="*/ 0 w 113"/>
              <a:gd name="T10" fmla="*/ 0 h 229"/>
              <a:gd name="T11" fmla="*/ 113 w 113"/>
              <a:gd name="T12" fmla="*/ 229 h 22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3" h="229">
                <a:moveTo>
                  <a:pt x="0" y="218"/>
                </a:moveTo>
                <a:cubicBezTo>
                  <a:pt x="40" y="223"/>
                  <a:pt x="81" y="229"/>
                  <a:pt x="97" y="193"/>
                </a:cubicBezTo>
                <a:cubicBezTo>
                  <a:pt x="113" y="157"/>
                  <a:pt x="105" y="78"/>
                  <a:pt x="97" y="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Freeform 25"/>
          <p:cNvSpPr>
            <a:spLocks/>
          </p:cNvSpPr>
          <p:nvPr/>
        </p:nvSpPr>
        <p:spPr bwMode="auto">
          <a:xfrm>
            <a:off x="4862513" y="4830763"/>
            <a:ext cx="498475" cy="538162"/>
          </a:xfrm>
          <a:custGeom>
            <a:avLst/>
            <a:gdLst>
              <a:gd name="T0" fmla="*/ 0 w 314"/>
              <a:gd name="T1" fmla="*/ 0 h 339"/>
              <a:gd name="T2" fmla="*/ 2147483647 w 314"/>
              <a:gd name="T3" fmla="*/ 2147483647 h 339"/>
              <a:gd name="T4" fmla="*/ 2147483647 w 314"/>
              <a:gd name="T5" fmla="*/ 2147483647 h 339"/>
              <a:gd name="T6" fmla="*/ 0 60000 65536"/>
              <a:gd name="T7" fmla="*/ 0 60000 65536"/>
              <a:gd name="T8" fmla="*/ 0 60000 65536"/>
              <a:gd name="T9" fmla="*/ 0 w 314"/>
              <a:gd name="T10" fmla="*/ 0 h 339"/>
              <a:gd name="T11" fmla="*/ 314 w 314"/>
              <a:gd name="T12" fmla="*/ 339 h 3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4" h="339">
                <a:moveTo>
                  <a:pt x="0" y="0"/>
                </a:moveTo>
                <a:cubicBezTo>
                  <a:pt x="109" y="32"/>
                  <a:pt x="218" y="65"/>
                  <a:pt x="266" y="121"/>
                </a:cubicBezTo>
                <a:cubicBezTo>
                  <a:pt x="314" y="177"/>
                  <a:pt x="302" y="258"/>
                  <a:pt x="290" y="339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5170488" y="4562475"/>
            <a:ext cx="12287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"/>
        <a:cs typeface=""/>
      </a:majorFont>
      <a:minorFont>
        <a:latin typeface="Comic Sans MS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11149</TotalTime>
  <Words>2132</Words>
  <Application>Microsoft Macintosh PowerPoint</Application>
  <PresentationFormat>On-screen Show (4:3)</PresentationFormat>
  <Paragraphs>426</Paragraphs>
  <Slides>31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cs426</vt:lpstr>
      <vt:lpstr>Clip</vt:lpstr>
      <vt:lpstr> TCP/IP Computer Networks   Ethernet Switching </vt:lpstr>
      <vt:lpstr>Lecture Outline</vt:lpstr>
      <vt:lpstr>Physical Layer: Hubs</vt:lpstr>
      <vt:lpstr>Link Layer: Switches</vt:lpstr>
      <vt:lpstr>Dedicated Access and Full Duplex</vt:lpstr>
      <vt:lpstr>Bridges/Switches: Traffic Isolation</vt:lpstr>
      <vt:lpstr>Motivation For Self Learning</vt:lpstr>
      <vt:lpstr>Self Learning: Building the Table</vt:lpstr>
      <vt:lpstr>Self Learning: Handling Misses</vt:lpstr>
      <vt:lpstr>Switch Filtering/Forwarding</vt:lpstr>
      <vt:lpstr>TTL Timers</vt:lpstr>
      <vt:lpstr>Characteristics of switches</vt:lpstr>
      <vt:lpstr>Flooding Can Lead to Loops</vt:lpstr>
      <vt:lpstr>Solution: Spanning Trees</vt:lpstr>
      <vt:lpstr>Broadcast Spanning Tree</vt:lpstr>
      <vt:lpstr>Constructing a Spanning Tree</vt:lpstr>
      <vt:lpstr>Steps in Spanning Tree Algorithm</vt:lpstr>
      <vt:lpstr>Example From Switch #4’s Viewpoint</vt:lpstr>
      <vt:lpstr>Example From Switch #4’s Viewpoint</vt:lpstr>
      <vt:lpstr>Robust Spanning Tree Algorithm</vt:lpstr>
      <vt:lpstr>STP Frames</vt:lpstr>
      <vt:lpstr>Evolution Toward Virtual LANs</vt:lpstr>
      <vt:lpstr>Why Group by Organizational Structure?</vt:lpstr>
      <vt:lpstr>People Move, and Roles Change</vt:lpstr>
      <vt:lpstr>Example: Two Virtual LANs</vt:lpstr>
      <vt:lpstr>Example: Two Virtual LANs</vt:lpstr>
      <vt:lpstr>Making VLANs Work</vt:lpstr>
      <vt:lpstr>Making VLANs Work (continued)</vt:lpstr>
      <vt:lpstr>Scalable Switched Networks</vt:lpstr>
      <vt:lpstr>Conclusion</vt:lpstr>
      <vt:lpstr>Optional Reading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589</cp:revision>
  <dcterms:created xsi:type="dcterms:W3CDTF">2008-09-23T09:38:26Z</dcterms:created>
  <dcterms:modified xsi:type="dcterms:W3CDTF">2014-09-24T18:05:26Z</dcterms:modified>
</cp:coreProperties>
</file>