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embeddings/oleObject1.bin" ContentType="application/vnd.openxmlformats-officedocument.oleObject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257" r:id="rId2"/>
    <p:sldId id="258" r:id="rId3"/>
    <p:sldId id="261" r:id="rId4"/>
    <p:sldId id="262" r:id="rId5"/>
    <p:sldId id="263" r:id="rId6"/>
    <p:sldId id="269" r:id="rId7"/>
    <p:sldId id="270" r:id="rId8"/>
    <p:sldId id="272" r:id="rId9"/>
    <p:sldId id="321" r:id="rId10"/>
    <p:sldId id="271" r:id="rId11"/>
    <p:sldId id="273" r:id="rId12"/>
    <p:sldId id="274" r:id="rId13"/>
    <p:sldId id="293" r:id="rId14"/>
    <p:sldId id="275" r:id="rId15"/>
    <p:sldId id="297" r:id="rId16"/>
    <p:sldId id="298" r:id="rId17"/>
    <p:sldId id="299" r:id="rId18"/>
    <p:sldId id="279" r:id="rId19"/>
    <p:sldId id="280" r:id="rId20"/>
    <p:sldId id="281" r:id="rId21"/>
    <p:sldId id="288" r:id="rId22"/>
    <p:sldId id="289" r:id="rId23"/>
    <p:sldId id="300" r:id="rId24"/>
    <p:sldId id="304" r:id="rId25"/>
    <p:sldId id="307" r:id="rId26"/>
    <p:sldId id="308" r:id="rId27"/>
    <p:sldId id="290" r:id="rId28"/>
    <p:sldId id="291" r:id="rId29"/>
    <p:sldId id="292" r:id="rId30"/>
    <p:sldId id="317" r:id="rId31"/>
    <p:sldId id="316" r:id="rId32"/>
    <p:sldId id="318" r:id="rId33"/>
    <p:sldId id="322" r:id="rId34"/>
    <p:sldId id="323" r:id="rId35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FF7C80"/>
    <a:srgbClr val="FF505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96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134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Arial" charset="0"/>
              </a:defRPr>
            </a:lvl1pPr>
          </a:lstStyle>
          <a:p>
            <a:pPr>
              <a:defRPr/>
            </a:pPr>
            <a:fld id="{D78B526B-E6FB-5A45-BD5C-F408283D3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4252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fld id="{BE2534A9-ABD7-DC41-9BCF-B85128DD22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68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253AA2A-CDC4-C04E-A8E1-E4E4157950F7}" type="slidenum">
              <a:rPr lang="en-US" sz="1300" b="0">
                <a:latin typeface="Times New Roman" charset="0"/>
              </a:rPr>
              <a:pPr eaLnBrk="1" hangingPunct="1"/>
              <a:t>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90BB51D1-29F9-3D4B-89F9-28F4CF832A0B}" type="slidenum">
              <a:rPr lang="en-US" sz="1300" b="0">
                <a:latin typeface="Times New Roman" charset="0"/>
              </a:rPr>
              <a:pPr eaLnBrk="1" hangingPunct="1"/>
              <a:t>11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D96F756-502E-B64F-8F4E-37C8F98D8258}" type="slidenum">
              <a:rPr lang="en-US" sz="1300" b="0">
                <a:latin typeface="Times New Roman" charset="0"/>
              </a:rPr>
              <a:pPr eaLnBrk="1" hangingPunct="1"/>
              <a:t>12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solidFill>
            <a:srgbClr val="FFFFFF"/>
          </a:solidFill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62475"/>
            <a:ext cx="5362575" cy="4319588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500" tIns="47750" rIns="95500" bIns="47750"/>
          <a:lstStyle/>
          <a:p>
            <a:pPr defTabSz="912813">
              <a:spcBef>
                <a:spcPct val="0"/>
              </a:spcBef>
            </a:pPr>
            <a:endParaRPr lang="fr-FR" sz="240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891BE6A-6623-DD41-BEAD-036E5C64F9DF}" type="slidenum">
              <a:rPr lang="en-US" sz="1300" b="0">
                <a:latin typeface="Times New Roman" charset="0"/>
              </a:rPr>
              <a:pPr eaLnBrk="1" hangingPunct="1"/>
              <a:t>13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solidFill>
            <a:srgbClr val="FFFFFF"/>
          </a:solidFill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fr-FR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8543AE9-985F-8D41-8C59-17914B4D8469}" type="slidenum">
              <a:rPr lang="en-US" sz="1300" b="0">
                <a:latin typeface="Times New Roman" charset="0"/>
              </a:rPr>
              <a:pPr eaLnBrk="1" hangingPunct="1"/>
              <a:t>14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solidFill>
            <a:srgbClr val="FFFFFF"/>
          </a:solidFill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fr-FR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367E805-0E9C-384C-A4E5-FA500DCEE2C5}" type="slidenum">
              <a:rPr lang="en-US" sz="1300" b="0">
                <a:latin typeface="Times New Roman" charset="0"/>
              </a:rPr>
              <a:pPr eaLnBrk="1" hangingPunct="1"/>
              <a:t>15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8663"/>
            <a:ext cx="4789487" cy="3592512"/>
          </a:xfrm>
          <a:solidFill>
            <a:srgbClr val="FFFFFF"/>
          </a:solidFill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7337" cy="43180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3A9845F-3EDD-1D47-8ABC-2A99C9E4627B}" type="slidenum">
              <a:rPr lang="en-US" sz="1300" b="0">
                <a:latin typeface="Times New Roman" charset="0"/>
              </a:rPr>
              <a:pPr eaLnBrk="1" hangingPunct="1"/>
              <a:t>16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E916F90-FB30-B04A-9118-49B0CC06AF3D}" type="slidenum">
              <a:rPr lang="en-US" sz="1300" b="0">
                <a:latin typeface="Times New Roman" charset="0"/>
              </a:rPr>
              <a:pPr eaLnBrk="1" hangingPunct="1"/>
              <a:t>17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7CAF1DB4-4E76-DF46-A3AC-2E925E85F4A7}" type="slidenum">
              <a:rPr lang="en-US" sz="1300" b="0">
                <a:latin typeface="Times New Roman" charset="0"/>
              </a:rPr>
              <a:pPr eaLnBrk="1" hangingPunct="1"/>
              <a:t>18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solidFill>
            <a:srgbClr val="FFFFFF"/>
          </a:solidFill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21175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F251BC0-80DB-C543-AAA0-E833DA359CE8}" type="slidenum">
              <a:rPr lang="en-US" sz="1300" b="0">
                <a:latin typeface="Times New Roman" charset="0"/>
              </a:rPr>
              <a:pPr eaLnBrk="1" hangingPunct="1"/>
              <a:t>19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9C91FBE-794C-094D-8672-35EBE5F8B1FE}" type="slidenum">
              <a:rPr lang="en-US" sz="1300" b="0">
                <a:latin typeface="Times New Roman" charset="0"/>
              </a:rPr>
              <a:pPr eaLnBrk="1" hangingPunct="1"/>
              <a:t>20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7DD21F92-A1F0-3B48-8A2D-AFD0C83AB7CD}" type="slidenum">
              <a:rPr lang="en-US" sz="1300" b="0">
                <a:latin typeface="Times New Roman" charset="0"/>
              </a:rPr>
              <a:pPr eaLnBrk="1" hangingPunct="1"/>
              <a:t>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B175434-926F-9449-8E7B-AED8E8C5637F}" type="slidenum">
              <a:rPr lang="en-US" sz="1300" b="0">
                <a:latin typeface="Times New Roman" charset="0"/>
              </a:rPr>
              <a:pPr eaLnBrk="1" hangingPunct="1"/>
              <a:t>21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20A1F113-F04A-7D45-9903-285DDFC264AC}" type="slidenum">
              <a:rPr lang="en-US" sz="1300" b="0">
                <a:latin typeface="Times New Roman" charset="0"/>
              </a:rPr>
              <a:pPr eaLnBrk="1" hangingPunct="1"/>
              <a:t>22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665AF540-B426-4A44-BAE2-1776626F8C4C}" type="slidenum">
              <a:rPr lang="en-US" sz="1300" b="0">
                <a:latin typeface="Times New Roman" charset="0"/>
              </a:rPr>
              <a:pPr eaLnBrk="1" hangingPunct="1"/>
              <a:t>23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84288" y="742950"/>
            <a:ext cx="4762500" cy="3571875"/>
          </a:xfrm>
          <a:solidFill>
            <a:srgbClr val="FFFFFF"/>
          </a:solidFill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053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C404B9F-8C68-CD48-B73E-69ABC27246F8}" type="slidenum">
              <a:rPr lang="en-US" sz="1300" b="0">
                <a:latin typeface="Times New Roman" charset="0"/>
              </a:rPr>
              <a:pPr eaLnBrk="1" hangingPunct="1"/>
              <a:t>24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F34B467-A6F1-904D-8738-C67158E3186B}" type="slidenum">
              <a:rPr lang="en-US" sz="1300" b="0">
                <a:latin typeface="Times New Roman" charset="0"/>
              </a:rPr>
              <a:pPr eaLnBrk="1" hangingPunct="1"/>
              <a:t>25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65B1D376-5143-464B-ADEB-E3741575B23A}" type="slidenum">
              <a:rPr lang="en-US" sz="1300" b="0">
                <a:latin typeface="Times New Roman" charset="0"/>
              </a:rPr>
              <a:pPr eaLnBrk="1" hangingPunct="1"/>
              <a:t>26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solidFill>
            <a:srgbClr val="FFFFFF"/>
          </a:solidFill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fr-FR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C5E60FD-C522-314D-8B00-742970CC0A8A}" type="slidenum">
              <a:rPr lang="en-US" sz="1300" b="0">
                <a:latin typeface="Times New Roman" charset="0"/>
              </a:rPr>
              <a:pPr eaLnBrk="1" hangingPunct="1"/>
              <a:t>27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9053EDC7-C83A-F045-81EA-48DE69F29199}" type="slidenum">
              <a:rPr lang="en-US" sz="1300" b="0">
                <a:latin typeface="Times New Roman" charset="0"/>
              </a:rPr>
              <a:pPr eaLnBrk="1" hangingPunct="1"/>
              <a:t>28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DAB0B6B-5779-0C4D-BC0F-AAFCBED7AFE3}" type="slidenum">
              <a:rPr lang="en-US" sz="1300" b="0">
                <a:latin typeface="Times New Roman" charset="0"/>
              </a:rPr>
              <a:pPr eaLnBrk="1" hangingPunct="1"/>
              <a:t>29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7B5AC1C-1B6D-684D-AB52-941D5DE6D67D}" type="slidenum">
              <a:rPr lang="en-US" sz="1300" b="0">
                <a:latin typeface="Times New Roman" charset="0"/>
              </a:rPr>
              <a:pPr eaLnBrk="1" hangingPunct="1"/>
              <a:t>31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A1B2388-474C-154A-87F4-D47F603EF55B}" type="slidenum">
              <a:rPr lang="en-US" sz="1300" b="0">
                <a:latin typeface="Times New Roman" charset="0"/>
              </a:rPr>
              <a:pPr eaLnBrk="1" hangingPunct="1"/>
              <a:t>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F4E687C9-D3A1-754C-B049-DE60A348844D}" type="slidenum">
              <a:rPr lang="en-US" sz="1300" b="0">
                <a:latin typeface="Times New Roman" charset="0"/>
              </a:rPr>
              <a:pPr eaLnBrk="1" hangingPunct="1"/>
              <a:t>34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9200" y="685800"/>
            <a:ext cx="4876800" cy="3657600"/>
          </a:xfrm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4572000"/>
            <a:ext cx="5334000" cy="4343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DCDDB8F1-499D-4343-A690-0BE624D19B93}" type="slidenum">
              <a:rPr lang="en-US" sz="1300" b="0">
                <a:latin typeface="Times New Roman" charset="0"/>
              </a:rPr>
              <a:pPr eaLnBrk="1" hangingPunct="1"/>
              <a:t>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E42BDA1-F904-F943-8F4E-9866A8F14948}" type="slidenum">
              <a:rPr lang="en-US" sz="1300" b="0">
                <a:latin typeface="Times New Roman" charset="0"/>
              </a:rPr>
              <a:pPr eaLnBrk="1" hangingPunct="1"/>
              <a:t>5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F192851F-DD0B-4043-8857-DE189263B987}" type="slidenum">
              <a:rPr lang="en-US" sz="1300" b="0">
                <a:latin typeface="Times New Roman" charset="0"/>
              </a:rPr>
              <a:pPr eaLnBrk="1" hangingPunct="1"/>
              <a:t>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FFF3FEB3-3AA9-1D48-A4F2-B4B0DED28DDF}" type="slidenum">
              <a:rPr lang="en-US" sz="1300" b="0">
                <a:latin typeface="Times New Roman" charset="0"/>
              </a:rPr>
              <a:pPr eaLnBrk="1" hangingPunct="1"/>
              <a:t>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CE9AC54-9CB5-5C43-8AC2-FEA40CF5E8B7}" type="slidenum">
              <a:rPr lang="en-US" sz="1300" b="0">
                <a:latin typeface="Times New Roman" charset="0"/>
              </a:rPr>
              <a:pPr eaLnBrk="1" hangingPunct="1"/>
              <a:t>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BA459CF-7C33-3442-897B-4BB8AD2C23EE}" type="slidenum">
              <a:rPr lang="en-US" sz="1300" b="0">
                <a:latin typeface="Times New Roman" charset="0"/>
              </a:rPr>
              <a:pPr eaLnBrk="1" hangingPunct="1"/>
              <a:t>10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42452-5F9A-024C-BB8C-63869488E8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16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D48A69-8568-4F40-9F01-67C3BA6381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173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707AD-7020-774D-9F20-55137E569D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33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815E2-6224-084C-8B15-C26B6CB71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236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2B22E-0993-3C4E-A6CE-2A791342A0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092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CEB7C-3755-CC42-8DA1-E64C59AF5C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97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36958-5807-B147-AD44-C8B047CA3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685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FAB7B-076D-D74E-B069-EA623FFD5D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27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FE88D-1D8F-CD44-AA20-B9E21BA23F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470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A6F76-572B-5945-9669-8B5034634D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966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C05E9-509E-9B4F-93B7-14A4E89932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967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fld id="{88EEE42E-5920-F24E-9AF9-6566B04FE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ＭＳ Ｐゴシック" charset="0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+mn-ea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+mn-ea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6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7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338416D-8537-D048-83B3-64AE9BE1D1F5}" type="slidenum">
              <a:rPr lang="en-US" sz="1400" b="0">
                <a:latin typeface="Times New Roman" charset="0"/>
              </a:rPr>
              <a:pPr eaLnBrk="1" hangingPunct="1"/>
              <a:t>1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2590800"/>
          </a:xfrm>
        </p:spPr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/>
            </a:r>
            <a:br>
              <a:rPr lang="en-US">
                <a:latin typeface="Comic Sans MS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TCP/IP Computer Networks</a:t>
            </a:r>
            <a:br>
              <a:rPr lang="en-US">
                <a:latin typeface="Comic Sans MS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/>
            </a:r>
            <a:br>
              <a:rPr lang="en-US">
                <a:latin typeface="Comic Sans MS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/>
            </a:r>
            <a:br>
              <a:rPr lang="en-US">
                <a:latin typeface="Comic Sans MS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Introduction to IP Networks</a:t>
            </a:r>
            <a:br>
              <a:rPr lang="en-US">
                <a:latin typeface="Comic Sans MS" charset="0"/>
                <a:ea typeface="ＭＳ Ｐゴシック" charset="0"/>
                <a:cs typeface="ＭＳ Ｐゴシック" charset="0"/>
              </a:rPr>
            </a:br>
            <a:endParaRPr lang="en-US"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409950"/>
          </a:xfrm>
        </p:spPr>
        <p:txBody>
          <a:bodyPr/>
          <a:lstStyle/>
          <a:p>
            <a:endParaRPr lang="en-US" sz="2400">
              <a:latin typeface="Comic Sans MS" charset="0"/>
              <a:cs typeface="Arial" charset="0"/>
            </a:endParaRPr>
          </a:p>
          <a:p>
            <a:r>
              <a:rPr lang="en-US" sz="2400">
                <a:latin typeface="Comic Sans MS" charset="0"/>
                <a:cs typeface="Arial" charset="0"/>
              </a:rPr>
              <a:t>Jos</a:t>
            </a:r>
            <a:r>
              <a:rPr lang="en-US" altLang="ja-JP" sz="2400">
                <a:latin typeface="Comic Sans MS" charset="0"/>
                <a:cs typeface="Arial" charset="0"/>
              </a:rPr>
              <a:t>é Legatheaux Martins</a:t>
            </a:r>
          </a:p>
          <a:p>
            <a:endParaRPr lang="en-US" altLang="ja-JP" sz="2400">
              <a:latin typeface="Comic Sans MS" charset="0"/>
              <a:cs typeface="Arial" charset="0"/>
            </a:endParaRPr>
          </a:p>
          <a:p>
            <a:r>
              <a:rPr lang="en-US" altLang="ja-JP" sz="2400">
                <a:latin typeface="Comic Sans MS" charset="0"/>
                <a:cs typeface="Arial" charset="0"/>
              </a:rPr>
              <a:t>Departamento de Informática da</a:t>
            </a:r>
          </a:p>
          <a:p>
            <a:r>
              <a:rPr lang="en-US" altLang="ja-JP" sz="2400">
                <a:latin typeface="Comic Sans MS" charset="0"/>
                <a:cs typeface="Arial" charset="0"/>
              </a:rPr>
              <a:t>FCT/UNL</a:t>
            </a:r>
            <a:endParaRPr lang="en-US" sz="2000">
              <a:latin typeface="Comic Sans MS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DB87B89-CD0B-D443-A854-AC5F463C555F}" type="slidenum">
              <a:rPr lang="en-US" sz="1400" b="0">
                <a:latin typeface="Times New Roman" charset="0"/>
              </a:rPr>
              <a:pPr eaLnBrk="1" hangingPunct="1"/>
              <a:t>10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  <a:ea typeface="ＭＳ Ｐゴシック" charset="0"/>
                <a:cs typeface="ＭＳ Ｐゴシック" charset="0"/>
              </a:rPr>
              <a:t>IP Service: Best-Effort Packet Delivery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33623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>
                <a:latin typeface="Comic Sans MS" charset="0"/>
                <a:cs typeface="Arial" charset="0"/>
              </a:rPr>
              <a:t>Packet switching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Comic Sans MS" charset="0"/>
                <a:ea typeface="Arial" charset="0"/>
                <a:cs typeface="Arial" charset="0"/>
              </a:rPr>
              <a:t>Divide messages into a sequence of packets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Comic Sans MS" charset="0"/>
                <a:ea typeface="Arial" charset="0"/>
                <a:cs typeface="Arial" charset="0"/>
              </a:rPr>
              <a:t>Headers with source and destination address</a:t>
            </a:r>
          </a:p>
          <a:p>
            <a:pPr>
              <a:lnSpc>
                <a:spcPct val="90000"/>
              </a:lnSpc>
            </a:pPr>
            <a:r>
              <a:rPr lang="en-US" sz="3200">
                <a:latin typeface="Comic Sans MS" charset="0"/>
                <a:cs typeface="Arial" charset="0"/>
              </a:rPr>
              <a:t>Best-effort delivery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Comic Sans MS" charset="0"/>
                <a:ea typeface="Arial" charset="0"/>
                <a:cs typeface="Arial" charset="0"/>
              </a:rPr>
              <a:t>Packets may be lost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Comic Sans MS" charset="0"/>
                <a:ea typeface="Arial" charset="0"/>
                <a:cs typeface="Arial" charset="0"/>
              </a:rPr>
              <a:t>Packets may be corrupted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Comic Sans MS" charset="0"/>
                <a:ea typeface="Arial" charset="0"/>
                <a:cs typeface="Arial" charset="0"/>
              </a:rPr>
              <a:t>Packets may be delivered out of order</a:t>
            </a:r>
          </a:p>
        </p:txBody>
      </p:sp>
      <p:graphicFrame>
        <p:nvGraphicFramePr>
          <p:cNvPr id="32772" name="Object 2"/>
          <p:cNvGraphicFramePr>
            <a:graphicFrameLocks noChangeAspect="1"/>
          </p:cNvGraphicFramePr>
          <p:nvPr/>
        </p:nvGraphicFramePr>
        <p:xfrm>
          <a:off x="2724150" y="4837113"/>
          <a:ext cx="3608388" cy="206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5" name="Photo Editor Photo" r:id="rId4" imgW="1905266" imgH="1390844" progId="MSPhotoEd.3">
                  <p:embed/>
                </p:oleObj>
              </mc:Choice>
              <mc:Fallback>
                <p:oleObj name="Photo Editor Photo" r:id="rId4" imgW="1905266" imgH="1390844" progId="MSPhotoEd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4837113"/>
                        <a:ext cx="3608388" cy="206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3" name="Line 6"/>
          <p:cNvSpPr>
            <a:spLocks noChangeShapeType="1"/>
          </p:cNvSpPr>
          <p:nvPr/>
        </p:nvSpPr>
        <p:spPr bwMode="auto">
          <a:xfrm flipV="1">
            <a:off x="1714500" y="5959475"/>
            <a:ext cx="1344613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4" name="Line 7"/>
          <p:cNvSpPr>
            <a:spLocks noChangeShapeType="1"/>
          </p:cNvSpPr>
          <p:nvPr/>
        </p:nvSpPr>
        <p:spPr bwMode="auto">
          <a:xfrm flipV="1">
            <a:off x="6122988" y="5811838"/>
            <a:ext cx="10953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5" name="Text Box 8"/>
          <p:cNvSpPr txBox="1">
            <a:spLocks noChangeArrowheads="1"/>
          </p:cNvSpPr>
          <p:nvPr/>
        </p:nvSpPr>
        <p:spPr bwMode="auto">
          <a:xfrm>
            <a:off x="395288" y="5661025"/>
            <a:ext cx="979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400" b="0">
                <a:latin typeface="Times New Roman" charset="0"/>
              </a:rPr>
              <a:t>source</a:t>
            </a:r>
          </a:p>
        </p:txBody>
      </p:sp>
      <p:sp>
        <p:nvSpPr>
          <p:cNvPr id="32776" name="Text Box 9"/>
          <p:cNvSpPr txBox="1">
            <a:spLocks noChangeArrowheads="1"/>
          </p:cNvSpPr>
          <p:nvPr/>
        </p:nvSpPr>
        <p:spPr bwMode="auto">
          <a:xfrm>
            <a:off x="7380288" y="5589588"/>
            <a:ext cx="1522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400" b="0">
                <a:latin typeface="Times New Roman" charset="0"/>
              </a:rPr>
              <a:t>destination</a:t>
            </a:r>
          </a:p>
        </p:txBody>
      </p:sp>
      <p:sp>
        <p:nvSpPr>
          <p:cNvPr id="32777" name="Text Box 11"/>
          <p:cNvSpPr txBox="1">
            <a:spLocks noChangeArrowheads="1"/>
          </p:cNvSpPr>
          <p:nvPr/>
        </p:nvSpPr>
        <p:spPr bwMode="auto">
          <a:xfrm>
            <a:off x="3521075" y="5527675"/>
            <a:ext cx="18907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0">
                <a:latin typeface="Tahoma" charset="0"/>
              </a:rPr>
              <a:t>IP network</a:t>
            </a:r>
          </a:p>
        </p:txBody>
      </p:sp>
      <p:grpSp>
        <p:nvGrpSpPr>
          <p:cNvPr id="32778" name="Group 12"/>
          <p:cNvGrpSpPr>
            <a:grpSpLocks/>
          </p:cNvGrpSpPr>
          <p:nvPr/>
        </p:nvGrpSpPr>
        <p:grpSpPr bwMode="auto">
          <a:xfrm>
            <a:off x="2089150" y="5421313"/>
            <a:ext cx="327025" cy="457200"/>
            <a:chOff x="4505" y="1615"/>
            <a:chExt cx="206" cy="288"/>
          </a:xfrm>
        </p:grpSpPr>
        <p:sp>
          <p:nvSpPr>
            <p:cNvPr id="32785" name="Rectangle 13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6" name="Rectangle 14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779" name="Group 15"/>
          <p:cNvGrpSpPr>
            <a:grpSpLocks/>
          </p:cNvGrpSpPr>
          <p:nvPr/>
        </p:nvGrpSpPr>
        <p:grpSpPr bwMode="auto">
          <a:xfrm>
            <a:off x="2584450" y="5426075"/>
            <a:ext cx="327025" cy="457200"/>
            <a:chOff x="4505" y="1615"/>
            <a:chExt cx="206" cy="288"/>
          </a:xfrm>
        </p:grpSpPr>
        <p:sp>
          <p:nvSpPr>
            <p:cNvPr id="32783" name="Rectangle 16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4" name="Rectangle 17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780" name="Group 18"/>
          <p:cNvGrpSpPr>
            <a:grpSpLocks/>
          </p:cNvGrpSpPr>
          <p:nvPr/>
        </p:nvGrpSpPr>
        <p:grpSpPr bwMode="auto">
          <a:xfrm>
            <a:off x="6438900" y="5280025"/>
            <a:ext cx="327025" cy="457200"/>
            <a:chOff x="4505" y="1615"/>
            <a:chExt cx="206" cy="288"/>
          </a:xfrm>
        </p:grpSpPr>
        <p:sp>
          <p:nvSpPr>
            <p:cNvPr id="32781" name="Rectangle 19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2" name="Rectangle 20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A277ADA-ECFB-A643-A07C-8BE46945EB90}" type="slidenum">
              <a:rPr lang="en-US" sz="1400" b="0">
                <a:latin typeface="Times New Roman" charset="0"/>
              </a:rPr>
              <a:pPr eaLnBrk="1" hangingPunct="1"/>
              <a:t>11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  <a:ea typeface="ＭＳ Ｐゴシック" charset="0"/>
                <a:cs typeface="ＭＳ Ｐゴシック" charset="0"/>
              </a:rPr>
              <a:t>IP Service Model: Why Best-Effort?</a:t>
            </a:r>
          </a:p>
        </p:txBody>
      </p:sp>
      <p:sp>
        <p:nvSpPr>
          <p:cNvPr id="84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IP means never having to say you</a:t>
            </a:r>
            <a:r>
              <a:rPr lang="ja-JP" altLang="en-US">
                <a:latin typeface="Comic Sans MS" charset="0"/>
                <a:cs typeface="Arial" charset="0"/>
              </a:rPr>
              <a:t>’</a:t>
            </a:r>
            <a:r>
              <a:rPr lang="en-US" altLang="ja-JP">
                <a:latin typeface="Comic Sans MS" charset="0"/>
                <a:cs typeface="Arial" charset="0"/>
              </a:rPr>
              <a:t>re sorry…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Don</a:t>
            </a:r>
            <a:r>
              <a:rPr lang="ja-JP" altLang="en-US">
                <a:latin typeface="Comic Sans MS" charset="0"/>
                <a:ea typeface="Arial" charset="0"/>
                <a:cs typeface="Arial" charset="0"/>
              </a:rPr>
              <a:t>’</a:t>
            </a:r>
            <a:r>
              <a:rPr lang="en-US" altLang="ja-JP">
                <a:latin typeface="Comic Sans MS" charset="0"/>
                <a:ea typeface="Arial" charset="0"/>
                <a:cs typeface="Arial" charset="0"/>
              </a:rPr>
              <a:t>t need to reserve bandwidth and memory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Don</a:t>
            </a:r>
            <a:r>
              <a:rPr lang="ja-JP" altLang="en-US">
                <a:latin typeface="Comic Sans MS" charset="0"/>
                <a:ea typeface="Arial" charset="0"/>
                <a:cs typeface="Arial" charset="0"/>
              </a:rPr>
              <a:t>’</a:t>
            </a:r>
            <a:r>
              <a:rPr lang="en-US" altLang="ja-JP">
                <a:latin typeface="Comic Sans MS" charset="0"/>
                <a:ea typeface="Arial" charset="0"/>
                <a:cs typeface="Arial" charset="0"/>
              </a:rPr>
              <a:t>t need to do error detection &amp; correction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Don</a:t>
            </a:r>
            <a:r>
              <a:rPr lang="ja-JP" altLang="en-US">
                <a:latin typeface="Comic Sans MS" charset="0"/>
                <a:ea typeface="Arial" charset="0"/>
                <a:cs typeface="Arial" charset="0"/>
              </a:rPr>
              <a:t>’</a:t>
            </a:r>
            <a:r>
              <a:rPr lang="en-US" altLang="ja-JP">
                <a:latin typeface="Comic Sans MS" charset="0"/>
                <a:ea typeface="Arial" charset="0"/>
                <a:cs typeface="Arial" charset="0"/>
              </a:rPr>
              <a:t>t need to remember from one packet to next</a:t>
            </a:r>
          </a:p>
          <a:p>
            <a:r>
              <a:rPr lang="en-US">
                <a:latin typeface="Comic Sans MS" charset="0"/>
                <a:cs typeface="Arial" charset="0"/>
              </a:rPr>
              <a:t>Easier to survive failures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Transient disruptions are okay during failover</a:t>
            </a:r>
          </a:p>
          <a:p>
            <a:pPr lvl="1"/>
            <a:endParaRPr lang="en-US">
              <a:latin typeface="Comic Sans MS" charset="0"/>
              <a:ea typeface="Arial" charset="0"/>
              <a:cs typeface="Arial" charset="0"/>
            </a:endParaRPr>
          </a:p>
          <a:p>
            <a:r>
              <a:rPr lang="en-US">
                <a:latin typeface="Comic Sans MS" charset="0"/>
                <a:cs typeface="Arial" charset="0"/>
              </a:rPr>
              <a:t>… but, applications </a:t>
            </a:r>
            <a:r>
              <a:rPr lang="en-US" i="1">
                <a:latin typeface="Comic Sans MS" charset="0"/>
                <a:cs typeface="Arial" charset="0"/>
              </a:rPr>
              <a:t>do </a:t>
            </a:r>
            <a:r>
              <a:rPr lang="en-US">
                <a:latin typeface="Comic Sans MS" charset="0"/>
                <a:cs typeface="Arial" charset="0"/>
              </a:rPr>
              <a:t>want efficient, accurate transfer of data in order, in a timely fashion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480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FD0D228-8F71-FD47-8643-44B3CC15DF26}" type="slidenum">
              <a:rPr lang="en-US" sz="1400" b="0">
                <a:latin typeface="Times New Roman" charset="0"/>
              </a:rPr>
              <a:pPr eaLnBrk="1" hangingPunct="1"/>
              <a:t>12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IP Service: Best-Effort is Enough</a:t>
            </a:r>
          </a:p>
        </p:txBody>
      </p:sp>
      <p:sp>
        <p:nvSpPr>
          <p:cNvPr id="84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No error detection or correction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Higher-level protocol can provide error checking</a:t>
            </a:r>
          </a:p>
          <a:p>
            <a:r>
              <a:rPr lang="en-US">
                <a:latin typeface="Comic Sans MS" charset="0"/>
                <a:cs typeface="Arial" charset="0"/>
              </a:rPr>
              <a:t>Successive packets may not follow the same path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Not a problem as long as packets reach the destination</a:t>
            </a:r>
          </a:p>
          <a:p>
            <a:r>
              <a:rPr lang="en-US">
                <a:latin typeface="Comic Sans MS" charset="0"/>
                <a:cs typeface="Arial" charset="0"/>
              </a:rPr>
              <a:t>Packets can be delivered out-of-order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Receiver can put packets back in order (if necessary)</a:t>
            </a:r>
          </a:p>
          <a:p>
            <a:r>
              <a:rPr lang="en-US">
                <a:latin typeface="Comic Sans MS" charset="0"/>
                <a:cs typeface="Arial" charset="0"/>
              </a:rPr>
              <a:t>Packets may be lost or arbitrarily delayed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Sender can send the packets again (if desired)</a:t>
            </a:r>
          </a:p>
          <a:p>
            <a:r>
              <a:rPr lang="en-US">
                <a:latin typeface="Comic Sans MS" charset="0"/>
                <a:cs typeface="Arial" charset="0"/>
              </a:rPr>
              <a:t>No network congestion control (beyond </a:t>
            </a:r>
            <a:r>
              <a:rPr lang="ja-JP" altLang="en-US">
                <a:latin typeface="Comic Sans MS" charset="0"/>
                <a:cs typeface="Arial" charset="0"/>
              </a:rPr>
              <a:t>“</a:t>
            </a:r>
            <a:r>
              <a:rPr lang="en-US" altLang="ja-JP">
                <a:latin typeface="Comic Sans MS" charset="0"/>
                <a:cs typeface="Arial" charset="0"/>
              </a:rPr>
              <a:t>drop</a:t>
            </a:r>
            <a:r>
              <a:rPr lang="ja-JP" altLang="en-US">
                <a:latin typeface="Comic Sans MS" charset="0"/>
                <a:cs typeface="Arial" charset="0"/>
              </a:rPr>
              <a:t>”</a:t>
            </a:r>
            <a:r>
              <a:rPr lang="en-US" altLang="ja-JP">
                <a:latin typeface="Comic Sans MS" charset="0"/>
                <a:cs typeface="Arial" charset="0"/>
              </a:rPr>
              <a:t>)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Sender can slow down in response to loss or delay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8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8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6851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D06B7091-FC98-454A-B8FD-5DF21A86D6FE}" type="slidenum">
              <a:rPr lang="en-US" sz="1400" b="0">
                <a:latin typeface="Times New Roman" charset="0"/>
              </a:rPr>
              <a:pPr eaLnBrk="1" hangingPunct="1"/>
              <a:t>13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381000"/>
            <a:ext cx="8069263" cy="685800"/>
          </a:xfrm>
        </p:spPr>
        <p:txBody>
          <a:bodyPr/>
          <a:lstStyle/>
          <a:p>
            <a:r>
              <a:rPr lang="en-US" sz="3200">
                <a:latin typeface="Comic Sans MS" charset="0"/>
                <a:ea typeface="ＭＳ Ｐゴシック" charset="0"/>
                <a:cs typeface="ＭＳ Ｐゴシック" charset="0"/>
              </a:rPr>
              <a:t>Example: Transmission Control Protocol</a:t>
            </a:r>
            <a:endParaRPr lang="en-US" sz="2400"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Communication service (socket)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Ordered, reliable byte stream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Simultaneous transmission in both directions</a:t>
            </a:r>
          </a:p>
          <a:p>
            <a:r>
              <a:rPr lang="en-US">
                <a:latin typeface="Comic Sans MS" charset="0"/>
                <a:cs typeface="Arial" charset="0"/>
              </a:rPr>
              <a:t>Key mechanisms at end hosts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Retransmit lost and corrupted packets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Discard duplicate packets and put packets in order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Flow control to avoid overloading the receiver buffer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Congestion control to adapt sending rate to network load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2016125" y="6213475"/>
            <a:ext cx="979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source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3381375" y="6213475"/>
            <a:ext cx="1182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network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4852988" y="6213475"/>
            <a:ext cx="1522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destination</a:t>
            </a: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2311400" y="5862638"/>
            <a:ext cx="441325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5340350" y="5842000"/>
            <a:ext cx="441325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1" name="Oval 9"/>
          <p:cNvSpPr>
            <a:spLocks noChangeArrowheads="1"/>
          </p:cNvSpPr>
          <p:nvPr/>
        </p:nvSpPr>
        <p:spPr bwMode="auto">
          <a:xfrm>
            <a:off x="3368675" y="6032500"/>
            <a:ext cx="195263" cy="1397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2" name="Oval 10"/>
          <p:cNvSpPr>
            <a:spLocks noChangeArrowheads="1"/>
          </p:cNvSpPr>
          <p:nvPr/>
        </p:nvSpPr>
        <p:spPr bwMode="auto">
          <a:xfrm>
            <a:off x="3856038" y="6027738"/>
            <a:ext cx="195262" cy="138112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3" name="Oval 11"/>
          <p:cNvSpPr>
            <a:spLocks noChangeArrowheads="1"/>
          </p:cNvSpPr>
          <p:nvPr/>
        </p:nvSpPr>
        <p:spPr bwMode="auto">
          <a:xfrm>
            <a:off x="4349750" y="6027738"/>
            <a:ext cx="195263" cy="138112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4" name="Line 12"/>
          <p:cNvSpPr>
            <a:spLocks noChangeShapeType="1"/>
          </p:cNvSpPr>
          <p:nvPr/>
        </p:nvSpPr>
        <p:spPr bwMode="auto">
          <a:xfrm>
            <a:off x="2752725" y="6078538"/>
            <a:ext cx="6524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5" name="Line 13"/>
          <p:cNvSpPr>
            <a:spLocks noChangeShapeType="1"/>
          </p:cNvSpPr>
          <p:nvPr/>
        </p:nvSpPr>
        <p:spPr bwMode="auto">
          <a:xfrm>
            <a:off x="3492500" y="6094413"/>
            <a:ext cx="40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6" name="Line 14"/>
          <p:cNvSpPr>
            <a:spLocks noChangeShapeType="1"/>
          </p:cNvSpPr>
          <p:nvPr/>
        </p:nvSpPr>
        <p:spPr bwMode="auto">
          <a:xfrm flipV="1">
            <a:off x="4057650" y="6094413"/>
            <a:ext cx="334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7" name="Line 15"/>
          <p:cNvSpPr>
            <a:spLocks noChangeShapeType="1"/>
          </p:cNvSpPr>
          <p:nvPr/>
        </p:nvSpPr>
        <p:spPr bwMode="auto">
          <a:xfrm>
            <a:off x="4551363" y="6094413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8" name="AutoShape 16"/>
          <p:cNvSpPr>
            <a:spLocks noChangeArrowheads="1"/>
          </p:cNvSpPr>
          <p:nvPr/>
        </p:nvSpPr>
        <p:spPr bwMode="auto">
          <a:xfrm>
            <a:off x="1903413" y="5462588"/>
            <a:ext cx="368300" cy="230187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9" name="AutoShape 17" descr="Wide downward diagonal"/>
          <p:cNvSpPr>
            <a:spLocks noChangeArrowheads="1"/>
          </p:cNvSpPr>
          <p:nvPr/>
        </p:nvSpPr>
        <p:spPr bwMode="auto">
          <a:xfrm>
            <a:off x="2481263" y="5180013"/>
            <a:ext cx="368300" cy="230187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0" name="AutoShape 18" descr="Wide downward diagonal"/>
          <p:cNvSpPr>
            <a:spLocks noChangeArrowheads="1"/>
          </p:cNvSpPr>
          <p:nvPr/>
        </p:nvSpPr>
        <p:spPr bwMode="auto">
          <a:xfrm>
            <a:off x="5278438" y="5191125"/>
            <a:ext cx="368300" cy="23018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1" name="AutoShape 19"/>
          <p:cNvSpPr>
            <a:spLocks noChangeArrowheads="1"/>
          </p:cNvSpPr>
          <p:nvPr/>
        </p:nvSpPr>
        <p:spPr bwMode="auto">
          <a:xfrm>
            <a:off x="5848350" y="5441950"/>
            <a:ext cx="368300" cy="23018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2" name="Line 20"/>
          <p:cNvSpPr>
            <a:spLocks noChangeShapeType="1"/>
          </p:cNvSpPr>
          <p:nvPr/>
        </p:nvSpPr>
        <p:spPr bwMode="auto">
          <a:xfrm>
            <a:off x="2063750" y="5694363"/>
            <a:ext cx="40640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3" name="Line 21"/>
          <p:cNvSpPr>
            <a:spLocks noChangeShapeType="1"/>
          </p:cNvSpPr>
          <p:nvPr/>
        </p:nvSpPr>
        <p:spPr bwMode="auto">
          <a:xfrm>
            <a:off x="2663825" y="5416550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4" name="Line 22"/>
          <p:cNvSpPr>
            <a:spLocks noChangeShapeType="1"/>
          </p:cNvSpPr>
          <p:nvPr/>
        </p:nvSpPr>
        <p:spPr bwMode="auto">
          <a:xfrm>
            <a:off x="5451475" y="5432425"/>
            <a:ext cx="0" cy="430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5" name="Line 23"/>
          <p:cNvSpPr>
            <a:spLocks noChangeShapeType="1"/>
          </p:cNvSpPr>
          <p:nvPr/>
        </p:nvSpPr>
        <p:spPr bwMode="auto">
          <a:xfrm flipH="1">
            <a:off x="5645150" y="5678488"/>
            <a:ext cx="387350" cy="16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6" name="Line 24"/>
          <p:cNvSpPr>
            <a:spLocks noChangeShapeType="1"/>
          </p:cNvSpPr>
          <p:nvPr/>
        </p:nvSpPr>
        <p:spPr bwMode="auto">
          <a:xfrm>
            <a:off x="2805113" y="5294313"/>
            <a:ext cx="2522537" cy="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7" name="Line 25"/>
          <p:cNvSpPr>
            <a:spLocks noChangeShapeType="1"/>
          </p:cNvSpPr>
          <p:nvPr/>
        </p:nvSpPr>
        <p:spPr bwMode="auto">
          <a:xfrm>
            <a:off x="2233613" y="5580063"/>
            <a:ext cx="3651250" cy="1587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8" name="Text Box 26"/>
          <p:cNvSpPr txBox="1">
            <a:spLocks noChangeArrowheads="1"/>
          </p:cNvSpPr>
          <p:nvPr/>
        </p:nvSpPr>
        <p:spPr bwMode="auto">
          <a:xfrm>
            <a:off x="2986088" y="4773613"/>
            <a:ext cx="2155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TCP connection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F112989E-367D-064B-BDA4-07954AED1D83}" type="slidenum">
              <a:rPr lang="en-US" sz="1400" b="0">
                <a:latin typeface="Times New Roman" charset="0"/>
              </a:rPr>
              <a:pPr eaLnBrk="1" hangingPunct="1"/>
              <a:t>14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Layering in the IP Protocols</a:t>
            </a: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3238500" y="4699000"/>
            <a:ext cx="242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>
                <a:solidFill>
                  <a:srgbClr val="0066FF"/>
                </a:solidFill>
                <a:latin typeface="Times New Roman" charset="0"/>
              </a:rPr>
              <a:t>Internet Protocol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1211263" y="3205163"/>
            <a:ext cx="2833687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Transmission Control</a:t>
            </a:r>
          </a:p>
          <a:p>
            <a:pPr>
              <a:lnSpc>
                <a:spcPct val="80000"/>
              </a:lnSpc>
            </a:pPr>
            <a:r>
              <a:rPr lang="en-US" sz="2400" b="0">
                <a:latin typeface="Times New Roman" charset="0"/>
              </a:rPr>
              <a:t>Protocol (TCP)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5684838" y="3230563"/>
            <a:ext cx="211455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/>
            <a:r>
              <a:rPr lang="en-US" sz="2400" b="0">
                <a:latin typeface="Times New Roman" charset="0"/>
              </a:rPr>
              <a:t>User Datagram </a:t>
            </a:r>
          </a:p>
          <a:p>
            <a:pPr algn="r">
              <a:lnSpc>
                <a:spcPct val="80000"/>
              </a:lnSpc>
            </a:pPr>
            <a:r>
              <a:rPr lang="en-US" sz="2400" b="0">
                <a:latin typeface="Times New Roman" charset="0"/>
              </a:rPr>
              <a:t>Protocol (UDP)</a:t>
            </a: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2206625" y="2047875"/>
            <a:ext cx="96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Telnet</a:t>
            </a:r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841375" y="2079625"/>
            <a:ext cx="946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HTTP</a:t>
            </a: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2062163" y="5702300"/>
            <a:ext cx="1166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SONET</a:t>
            </a:r>
          </a:p>
        </p:txBody>
      </p:sp>
      <p:sp>
        <p:nvSpPr>
          <p:cNvPr id="40969" name="Text Box 9"/>
          <p:cNvSpPr txBox="1">
            <a:spLocks noChangeArrowheads="1"/>
          </p:cNvSpPr>
          <p:nvPr/>
        </p:nvSpPr>
        <p:spPr bwMode="auto">
          <a:xfrm>
            <a:off x="5476875" y="5702300"/>
            <a:ext cx="862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ATM</a:t>
            </a:r>
          </a:p>
        </p:txBody>
      </p:sp>
      <p:sp>
        <p:nvSpPr>
          <p:cNvPr id="40970" name="Text Box 10"/>
          <p:cNvSpPr txBox="1">
            <a:spLocks noChangeArrowheads="1"/>
          </p:cNvSpPr>
          <p:nvPr/>
        </p:nvSpPr>
        <p:spPr bwMode="auto">
          <a:xfrm>
            <a:off x="3778250" y="5676900"/>
            <a:ext cx="121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Ethernet</a:t>
            </a: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715963" y="2032000"/>
            <a:ext cx="1079500" cy="5095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2011363" y="2032000"/>
            <a:ext cx="1295400" cy="50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1206500" y="3213100"/>
            <a:ext cx="2870200" cy="749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3251200" y="4686300"/>
            <a:ext cx="2438400" cy="469900"/>
          </a:xfrm>
          <a:prstGeom prst="rect">
            <a:avLst/>
          </a:prstGeom>
          <a:noFill/>
          <a:ln w="28575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5308600" y="3187700"/>
            <a:ext cx="2755900" cy="78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Text Box 16"/>
          <p:cNvSpPr txBox="1">
            <a:spLocks noChangeArrowheads="1"/>
          </p:cNvSpPr>
          <p:nvPr/>
        </p:nvSpPr>
        <p:spPr bwMode="auto">
          <a:xfrm>
            <a:off x="7508875" y="2081213"/>
            <a:ext cx="742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RTP</a:t>
            </a:r>
          </a:p>
        </p:txBody>
      </p:sp>
      <p:sp>
        <p:nvSpPr>
          <p:cNvPr id="40977" name="Text Box 17"/>
          <p:cNvSpPr txBox="1">
            <a:spLocks noChangeArrowheads="1"/>
          </p:cNvSpPr>
          <p:nvPr/>
        </p:nvSpPr>
        <p:spPr bwMode="auto">
          <a:xfrm>
            <a:off x="5435600" y="2081213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DNS</a:t>
            </a:r>
          </a:p>
        </p:txBody>
      </p:sp>
      <p:sp>
        <p:nvSpPr>
          <p:cNvPr id="40978" name="Rectangle 18"/>
          <p:cNvSpPr>
            <a:spLocks noChangeArrowheads="1"/>
          </p:cNvSpPr>
          <p:nvPr/>
        </p:nvSpPr>
        <p:spPr bwMode="auto">
          <a:xfrm>
            <a:off x="5233988" y="2035175"/>
            <a:ext cx="1220787" cy="555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Rectangle 19"/>
          <p:cNvSpPr>
            <a:spLocks noChangeArrowheads="1"/>
          </p:cNvSpPr>
          <p:nvPr/>
        </p:nvSpPr>
        <p:spPr bwMode="auto">
          <a:xfrm>
            <a:off x="7280275" y="2035175"/>
            <a:ext cx="1076325" cy="520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Rectangle 20"/>
          <p:cNvSpPr>
            <a:spLocks noChangeArrowheads="1"/>
          </p:cNvSpPr>
          <p:nvPr/>
        </p:nvSpPr>
        <p:spPr bwMode="auto">
          <a:xfrm>
            <a:off x="2006600" y="5702300"/>
            <a:ext cx="1270000" cy="469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1" name="Rectangle 21"/>
          <p:cNvSpPr>
            <a:spLocks noChangeArrowheads="1"/>
          </p:cNvSpPr>
          <p:nvPr/>
        </p:nvSpPr>
        <p:spPr bwMode="auto">
          <a:xfrm>
            <a:off x="3759200" y="5689600"/>
            <a:ext cx="1270000" cy="469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5422900" y="5676900"/>
            <a:ext cx="1003300" cy="469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3" name="Line 23"/>
          <p:cNvSpPr>
            <a:spLocks noChangeShapeType="1"/>
          </p:cNvSpPr>
          <p:nvPr/>
        </p:nvSpPr>
        <p:spPr bwMode="auto">
          <a:xfrm>
            <a:off x="1271588" y="2552700"/>
            <a:ext cx="1077912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4" name="Line 24"/>
          <p:cNvSpPr>
            <a:spLocks noChangeShapeType="1"/>
          </p:cNvSpPr>
          <p:nvPr/>
        </p:nvSpPr>
        <p:spPr bwMode="auto">
          <a:xfrm>
            <a:off x="2728913" y="2528888"/>
            <a:ext cx="1587" cy="684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5" name="Line 25"/>
          <p:cNvSpPr>
            <a:spLocks noChangeShapeType="1"/>
          </p:cNvSpPr>
          <p:nvPr/>
        </p:nvSpPr>
        <p:spPr bwMode="auto">
          <a:xfrm>
            <a:off x="5873750" y="2590800"/>
            <a:ext cx="628650" cy="59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6" name="Line 26"/>
          <p:cNvSpPr>
            <a:spLocks noChangeShapeType="1"/>
          </p:cNvSpPr>
          <p:nvPr/>
        </p:nvSpPr>
        <p:spPr bwMode="auto">
          <a:xfrm flipH="1">
            <a:off x="7226300" y="2533650"/>
            <a:ext cx="649288" cy="654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7" name="Line 27"/>
          <p:cNvSpPr>
            <a:spLocks noChangeShapeType="1"/>
          </p:cNvSpPr>
          <p:nvPr/>
        </p:nvSpPr>
        <p:spPr bwMode="auto">
          <a:xfrm>
            <a:off x="2628900" y="3962400"/>
            <a:ext cx="1625600" cy="723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8" name="Line 28"/>
          <p:cNvSpPr>
            <a:spLocks noChangeShapeType="1"/>
          </p:cNvSpPr>
          <p:nvPr/>
        </p:nvSpPr>
        <p:spPr bwMode="auto">
          <a:xfrm flipH="1">
            <a:off x="4876800" y="3975100"/>
            <a:ext cx="1917700" cy="71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9" name="Line 29"/>
          <p:cNvSpPr>
            <a:spLocks noChangeShapeType="1"/>
          </p:cNvSpPr>
          <p:nvPr/>
        </p:nvSpPr>
        <p:spPr bwMode="auto">
          <a:xfrm flipH="1">
            <a:off x="2654300" y="5156200"/>
            <a:ext cx="1600200" cy="546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0" name="Line 30"/>
          <p:cNvSpPr>
            <a:spLocks noChangeShapeType="1"/>
          </p:cNvSpPr>
          <p:nvPr/>
        </p:nvSpPr>
        <p:spPr bwMode="auto">
          <a:xfrm>
            <a:off x="4495800" y="5156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1" name="Line 31"/>
          <p:cNvSpPr>
            <a:spLocks noChangeShapeType="1"/>
          </p:cNvSpPr>
          <p:nvPr/>
        </p:nvSpPr>
        <p:spPr bwMode="auto">
          <a:xfrm>
            <a:off x="4902200" y="5156200"/>
            <a:ext cx="1054100" cy="520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2" name="Rectangle 32"/>
          <p:cNvSpPr>
            <a:spLocks noChangeArrowheads="1"/>
          </p:cNvSpPr>
          <p:nvPr/>
        </p:nvSpPr>
        <p:spPr bwMode="auto">
          <a:xfrm>
            <a:off x="3511550" y="2046288"/>
            <a:ext cx="1112838" cy="50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3" name="Text Box 33"/>
          <p:cNvSpPr txBox="1">
            <a:spLocks noChangeArrowheads="1"/>
          </p:cNvSpPr>
          <p:nvPr/>
        </p:nvSpPr>
        <p:spPr bwMode="auto">
          <a:xfrm>
            <a:off x="3697288" y="2085975"/>
            <a:ext cx="709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FTP</a:t>
            </a:r>
          </a:p>
        </p:txBody>
      </p:sp>
      <p:sp>
        <p:nvSpPr>
          <p:cNvPr id="40994" name="Line 34"/>
          <p:cNvSpPr>
            <a:spLocks noChangeShapeType="1"/>
          </p:cNvSpPr>
          <p:nvPr/>
        </p:nvSpPr>
        <p:spPr bwMode="auto">
          <a:xfrm flipH="1">
            <a:off x="3276600" y="2576513"/>
            <a:ext cx="889000" cy="66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8131721-47FC-F946-A170-009BA677AD22}" type="slidenum">
              <a:rPr lang="en-US" sz="1400" b="0">
                <a:latin typeface="Times New Roman" charset="0"/>
              </a:rPr>
              <a:pPr eaLnBrk="1" hangingPunct="1"/>
              <a:t>15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893954" name="Rectangle 2"/>
          <p:cNvSpPr>
            <a:spLocks noChangeArrowheads="1"/>
          </p:cNvSpPr>
          <p:nvPr/>
        </p:nvSpPr>
        <p:spPr bwMode="auto">
          <a:xfrm>
            <a:off x="533400" y="1752600"/>
            <a:ext cx="8077200" cy="38100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66675"/>
            <a:ext cx="7453312" cy="1143000"/>
          </a:xfrm>
          <a:noFill/>
        </p:spPr>
        <p:txBody>
          <a:bodyPr lIns="90452" tIns="44434" rIns="90452" bIns="44434" anchor="b"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The Internet Protocol Suite</a:t>
            </a:r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2971800" y="3810000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rc 5"/>
          <p:cNvSpPr>
            <a:spLocks/>
          </p:cNvSpPr>
          <p:nvPr/>
        </p:nvSpPr>
        <p:spPr bwMode="auto">
          <a:xfrm>
            <a:off x="6553200" y="3767138"/>
            <a:ext cx="1181100" cy="13462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rc 6"/>
          <p:cNvSpPr>
            <a:spLocks/>
          </p:cNvSpPr>
          <p:nvPr/>
        </p:nvSpPr>
        <p:spPr bwMode="auto">
          <a:xfrm>
            <a:off x="5373688" y="3767138"/>
            <a:ext cx="1181100" cy="1346200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Arc 7"/>
          <p:cNvSpPr>
            <a:spLocks/>
          </p:cNvSpPr>
          <p:nvPr/>
        </p:nvSpPr>
        <p:spPr bwMode="auto">
          <a:xfrm rot="10800000">
            <a:off x="6543675" y="1981200"/>
            <a:ext cx="1230313" cy="1677988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Arc 8"/>
          <p:cNvSpPr>
            <a:spLocks/>
          </p:cNvSpPr>
          <p:nvPr/>
        </p:nvSpPr>
        <p:spPr bwMode="auto">
          <a:xfrm rot="10800000">
            <a:off x="5334000" y="1981200"/>
            <a:ext cx="1209675" cy="167798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V="1">
            <a:off x="5326063" y="1981200"/>
            <a:ext cx="24352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V="1">
            <a:off x="5326063" y="5100638"/>
            <a:ext cx="23590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6400800" y="3584575"/>
            <a:ext cx="304800" cy="2174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5068" name="Group 12"/>
          <p:cNvGrpSpPr>
            <a:grpSpLocks/>
          </p:cNvGrpSpPr>
          <p:nvPr/>
        </p:nvGrpSpPr>
        <p:grpSpPr bwMode="auto">
          <a:xfrm>
            <a:off x="5935663" y="2819400"/>
            <a:ext cx="1247775" cy="363538"/>
            <a:chOff x="3739" y="2290"/>
            <a:chExt cx="786" cy="239"/>
          </a:xfrm>
        </p:grpSpPr>
        <p:sp>
          <p:nvSpPr>
            <p:cNvPr id="45095" name="Rectangle 13"/>
            <p:cNvSpPr>
              <a:spLocks noChangeArrowheads="1"/>
            </p:cNvSpPr>
            <p:nvPr/>
          </p:nvSpPr>
          <p:spPr bwMode="auto">
            <a:xfrm>
              <a:off x="3739" y="2290"/>
              <a:ext cx="418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43" tIns="44430" rIns="90443" bIns="44430">
              <a:spAutoFit/>
            </a:bodyPr>
            <a:lstStyle/>
            <a:p>
              <a:pPr algn="l" eaLnBrk="0" hangingPunct="0"/>
              <a:r>
                <a:rPr lang="en-US" sz="1800">
                  <a:latin typeface="Arial" charset="0"/>
                </a:rPr>
                <a:t>UDP</a:t>
              </a:r>
            </a:p>
          </p:txBody>
        </p:sp>
        <p:sp>
          <p:nvSpPr>
            <p:cNvPr id="45096" name="Rectangle 14"/>
            <p:cNvSpPr>
              <a:spLocks noChangeArrowheads="1"/>
            </p:cNvSpPr>
            <p:nvPr/>
          </p:nvSpPr>
          <p:spPr bwMode="auto">
            <a:xfrm>
              <a:off x="4123" y="2290"/>
              <a:ext cx="402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43" tIns="44430" rIns="90443" bIns="44430">
              <a:spAutoFit/>
            </a:bodyPr>
            <a:lstStyle/>
            <a:p>
              <a:pPr algn="l" eaLnBrk="0" hangingPunct="0"/>
              <a:r>
                <a:rPr lang="en-US" sz="1800">
                  <a:latin typeface="Arial" charset="0"/>
                </a:rPr>
                <a:t>TCP</a:t>
              </a:r>
            </a:p>
          </p:txBody>
        </p:sp>
      </p:grpSp>
      <p:sp>
        <p:nvSpPr>
          <p:cNvPr id="45069" name="Rectangle 15"/>
          <p:cNvSpPr>
            <a:spLocks noChangeArrowheads="1"/>
          </p:cNvSpPr>
          <p:nvPr/>
        </p:nvSpPr>
        <p:spPr bwMode="auto">
          <a:xfrm>
            <a:off x="5954713" y="4144963"/>
            <a:ext cx="12096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Data Link</a:t>
            </a:r>
          </a:p>
        </p:txBody>
      </p:sp>
      <p:sp>
        <p:nvSpPr>
          <p:cNvPr id="45070" name="Rectangle 16"/>
          <p:cNvSpPr>
            <a:spLocks noChangeArrowheads="1"/>
          </p:cNvSpPr>
          <p:nvPr/>
        </p:nvSpPr>
        <p:spPr bwMode="auto">
          <a:xfrm>
            <a:off x="6005513" y="4579938"/>
            <a:ext cx="11080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Physical</a:t>
            </a:r>
          </a:p>
        </p:txBody>
      </p:sp>
      <p:sp>
        <p:nvSpPr>
          <p:cNvPr id="45071" name="Rectangle 17"/>
          <p:cNvSpPr>
            <a:spLocks noChangeArrowheads="1"/>
          </p:cNvSpPr>
          <p:nvPr/>
        </p:nvSpPr>
        <p:spPr bwMode="auto">
          <a:xfrm>
            <a:off x="5783263" y="2182813"/>
            <a:ext cx="15525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Applications</a:t>
            </a:r>
          </a:p>
        </p:txBody>
      </p:sp>
      <p:sp>
        <p:nvSpPr>
          <p:cNvPr id="45072" name="Text Box 18"/>
          <p:cNvSpPr txBox="1">
            <a:spLocks noChangeArrowheads="1"/>
          </p:cNvSpPr>
          <p:nvPr/>
        </p:nvSpPr>
        <p:spPr bwMode="auto">
          <a:xfrm>
            <a:off x="5086350" y="5103813"/>
            <a:ext cx="3263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Arial" charset="0"/>
              </a:rPr>
              <a:t>The Hourglass Model</a:t>
            </a:r>
          </a:p>
        </p:txBody>
      </p:sp>
      <p:sp>
        <p:nvSpPr>
          <p:cNvPr id="45073" name="Text Box 19"/>
          <p:cNvSpPr txBox="1">
            <a:spLocks noChangeArrowheads="1"/>
          </p:cNvSpPr>
          <p:nvPr/>
        </p:nvSpPr>
        <p:spPr bwMode="auto">
          <a:xfrm>
            <a:off x="3962400" y="3352800"/>
            <a:ext cx="1597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Waist</a:t>
            </a:r>
          </a:p>
        </p:txBody>
      </p:sp>
      <p:sp>
        <p:nvSpPr>
          <p:cNvPr id="45074" name="Text Box 20"/>
          <p:cNvSpPr txBox="1">
            <a:spLocks noChangeArrowheads="1"/>
          </p:cNvSpPr>
          <p:nvPr/>
        </p:nvSpPr>
        <p:spPr bwMode="auto">
          <a:xfrm>
            <a:off x="533400" y="5715000"/>
            <a:ext cx="601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The waist facilitates interoperability</a:t>
            </a:r>
          </a:p>
        </p:txBody>
      </p:sp>
      <p:sp>
        <p:nvSpPr>
          <p:cNvPr id="45075" name="Rectangle 21"/>
          <p:cNvSpPr>
            <a:spLocks noChangeArrowheads="1"/>
          </p:cNvSpPr>
          <p:nvPr/>
        </p:nvSpPr>
        <p:spPr bwMode="auto">
          <a:xfrm>
            <a:off x="914400" y="2209800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chemeClr val="bg1"/>
                </a:solidFill>
                <a:latin typeface="Arial" charset="0"/>
              </a:rPr>
              <a:t>FTP</a:t>
            </a:r>
          </a:p>
        </p:txBody>
      </p:sp>
      <p:sp>
        <p:nvSpPr>
          <p:cNvPr id="45076" name="Rectangle 22"/>
          <p:cNvSpPr>
            <a:spLocks noChangeArrowheads="1"/>
          </p:cNvSpPr>
          <p:nvPr/>
        </p:nvSpPr>
        <p:spPr bwMode="auto">
          <a:xfrm>
            <a:off x="17526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rgbClr val="000000"/>
                </a:solidFill>
                <a:latin typeface="Arial" charset="0"/>
              </a:rPr>
              <a:t>HTTP</a:t>
            </a:r>
          </a:p>
        </p:txBody>
      </p:sp>
      <p:sp>
        <p:nvSpPr>
          <p:cNvPr id="45077" name="Rectangle 23"/>
          <p:cNvSpPr>
            <a:spLocks noChangeArrowheads="1"/>
          </p:cNvSpPr>
          <p:nvPr/>
        </p:nvSpPr>
        <p:spPr bwMode="auto">
          <a:xfrm>
            <a:off x="34290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rgbClr val="000000"/>
                </a:solidFill>
                <a:latin typeface="Arial" charset="0"/>
              </a:rPr>
              <a:t>TFTP</a:t>
            </a:r>
          </a:p>
        </p:txBody>
      </p:sp>
      <p:sp>
        <p:nvSpPr>
          <p:cNvPr id="45078" name="Rectangle 24"/>
          <p:cNvSpPr>
            <a:spLocks noChangeArrowheads="1"/>
          </p:cNvSpPr>
          <p:nvPr/>
        </p:nvSpPr>
        <p:spPr bwMode="auto">
          <a:xfrm>
            <a:off x="25908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rgbClr val="000000"/>
                </a:solidFill>
                <a:latin typeface="Arial" charset="0"/>
              </a:rPr>
              <a:t>NV</a:t>
            </a:r>
          </a:p>
        </p:txBody>
      </p:sp>
      <p:sp>
        <p:nvSpPr>
          <p:cNvPr id="45079" name="Rectangle 25"/>
          <p:cNvSpPr>
            <a:spLocks noChangeArrowheads="1"/>
          </p:cNvSpPr>
          <p:nvPr/>
        </p:nvSpPr>
        <p:spPr bwMode="auto">
          <a:xfrm>
            <a:off x="1295400" y="2895600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chemeClr val="bg1"/>
                </a:solidFill>
                <a:latin typeface="Arial" charset="0"/>
              </a:rPr>
              <a:t>TCP</a:t>
            </a:r>
          </a:p>
        </p:txBody>
      </p:sp>
      <p:sp>
        <p:nvSpPr>
          <p:cNvPr id="45080" name="Rectangle 26"/>
          <p:cNvSpPr>
            <a:spLocks noChangeArrowheads="1"/>
          </p:cNvSpPr>
          <p:nvPr/>
        </p:nvSpPr>
        <p:spPr bwMode="auto">
          <a:xfrm>
            <a:off x="3048000" y="2895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rgbClr val="000000"/>
                </a:solidFill>
                <a:latin typeface="Arial" charset="0"/>
              </a:rPr>
              <a:t>UDP</a:t>
            </a:r>
          </a:p>
        </p:txBody>
      </p:sp>
      <p:sp>
        <p:nvSpPr>
          <p:cNvPr id="45081" name="Rectangle 27"/>
          <p:cNvSpPr>
            <a:spLocks noChangeArrowheads="1"/>
          </p:cNvSpPr>
          <p:nvPr/>
        </p:nvSpPr>
        <p:spPr bwMode="auto">
          <a:xfrm>
            <a:off x="2209800" y="36576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chemeClr val="bg1"/>
                </a:solidFill>
                <a:latin typeface="Arial" charset="0"/>
              </a:rPr>
              <a:t>IP</a:t>
            </a:r>
          </a:p>
        </p:txBody>
      </p:sp>
      <p:sp>
        <p:nvSpPr>
          <p:cNvPr id="45082" name="Rectangle 28"/>
          <p:cNvSpPr>
            <a:spLocks noChangeArrowheads="1"/>
          </p:cNvSpPr>
          <p:nvPr/>
        </p:nvSpPr>
        <p:spPr bwMode="auto">
          <a:xfrm>
            <a:off x="838200" y="4419600"/>
            <a:ext cx="685800" cy="3810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chemeClr val="bg1"/>
                </a:solidFill>
                <a:latin typeface="Arial" charset="0"/>
              </a:rPr>
              <a:t>NET</a:t>
            </a:r>
            <a:r>
              <a:rPr lang="en-US" b="0" baseline="-250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45083" name="Rectangle 29"/>
          <p:cNvSpPr>
            <a:spLocks noChangeArrowheads="1"/>
          </p:cNvSpPr>
          <p:nvPr/>
        </p:nvSpPr>
        <p:spPr bwMode="auto">
          <a:xfrm>
            <a:off x="1981200" y="4419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rgbClr val="000000"/>
                </a:solidFill>
                <a:latin typeface="Arial" charset="0"/>
              </a:rPr>
              <a:t>NET</a:t>
            </a:r>
            <a:r>
              <a:rPr lang="en-US" b="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45084" name="Rectangle 30"/>
          <p:cNvSpPr>
            <a:spLocks noChangeArrowheads="1"/>
          </p:cNvSpPr>
          <p:nvPr/>
        </p:nvSpPr>
        <p:spPr bwMode="auto">
          <a:xfrm>
            <a:off x="3581400" y="4419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rgbClr val="000000"/>
                </a:solidFill>
                <a:latin typeface="Arial" charset="0"/>
              </a:rPr>
              <a:t>NET</a:t>
            </a:r>
            <a:r>
              <a:rPr lang="en-US" b="0" baseline="-25000">
                <a:solidFill>
                  <a:srgbClr val="000000"/>
                </a:solidFill>
                <a:latin typeface="Arial" charset="0"/>
              </a:rPr>
              <a:t>n</a:t>
            </a:r>
          </a:p>
        </p:txBody>
      </p:sp>
      <p:sp>
        <p:nvSpPr>
          <p:cNvPr id="45085" name="Rectangle 31"/>
          <p:cNvSpPr>
            <a:spLocks noChangeArrowheads="1"/>
          </p:cNvSpPr>
          <p:nvPr/>
        </p:nvSpPr>
        <p:spPr bwMode="auto">
          <a:xfrm>
            <a:off x="2743200" y="4419600"/>
            <a:ext cx="685800" cy="381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rgbClr val="000000"/>
                </a:solidFill>
                <a:latin typeface="Arial" charset="0"/>
              </a:rPr>
              <a:t>…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45086" name="AutoShape 32"/>
          <p:cNvCxnSpPr>
            <a:cxnSpLocks noChangeShapeType="1"/>
            <a:stCxn id="45075" idx="2"/>
            <a:endCxn id="45079" idx="0"/>
          </p:cNvCxnSpPr>
          <p:nvPr/>
        </p:nvCxnSpPr>
        <p:spPr bwMode="auto">
          <a:xfrm>
            <a:off x="1257300" y="2590800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87" name="AutoShape 33"/>
          <p:cNvCxnSpPr>
            <a:cxnSpLocks noChangeShapeType="1"/>
            <a:endCxn id="45079" idx="0"/>
          </p:cNvCxnSpPr>
          <p:nvPr/>
        </p:nvCxnSpPr>
        <p:spPr bwMode="auto">
          <a:xfrm flipH="1">
            <a:off x="16383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88" name="AutoShape 34"/>
          <p:cNvCxnSpPr>
            <a:cxnSpLocks noChangeShapeType="1"/>
            <a:stCxn id="45078" idx="2"/>
          </p:cNvCxnSpPr>
          <p:nvPr/>
        </p:nvCxnSpPr>
        <p:spPr bwMode="auto">
          <a:xfrm>
            <a:off x="29337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89" name="AutoShape 35"/>
          <p:cNvCxnSpPr>
            <a:cxnSpLocks noChangeShapeType="1"/>
            <a:stCxn id="45077" idx="2"/>
          </p:cNvCxnSpPr>
          <p:nvPr/>
        </p:nvCxnSpPr>
        <p:spPr bwMode="auto">
          <a:xfrm flipH="1">
            <a:off x="33528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90" name="AutoShape 36"/>
          <p:cNvCxnSpPr>
            <a:cxnSpLocks noChangeShapeType="1"/>
            <a:stCxn id="45079" idx="2"/>
            <a:endCxn id="45081" idx="0"/>
          </p:cNvCxnSpPr>
          <p:nvPr/>
        </p:nvCxnSpPr>
        <p:spPr bwMode="auto">
          <a:xfrm>
            <a:off x="1638300" y="3276600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91" name="AutoShape 37"/>
          <p:cNvCxnSpPr>
            <a:cxnSpLocks noChangeShapeType="1"/>
            <a:stCxn id="45080" idx="2"/>
            <a:endCxn id="45081" idx="0"/>
          </p:cNvCxnSpPr>
          <p:nvPr/>
        </p:nvCxnSpPr>
        <p:spPr bwMode="auto">
          <a:xfrm flipH="1">
            <a:off x="2552700" y="3276600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92" name="AutoShape 38"/>
          <p:cNvCxnSpPr>
            <a:cxnSpLocks noChangeShapeType="1"/>
            <a:stCxn id="45081" idx="2"/>
            <a:endCxn id="45084" idx="0"/>
          </p:cNvCxnSpPr>
          <p:nvPr/>
        </p:nvCxnSpPr>
        <p:spPr bwMode="auto">
          <a:xfrm>
            <a:off x="2552700" y="4038600"/>
            <a:ext cx="1371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93" name="AutoShape 39"/>
          <p:cNvCxnSpPr>
            <a:cxnSpLocks noChangeShapeType="1"/>
            <a:stCxn id="45081" idx="2"/>
            <a:endCxn id="45082" idx="0"/>
          </p:cNvCxnSpPr>
          <p:nvPr/>
        </p:nvCxnSpPr>
        <p:spPr bwMode="auto">
          <a:xfrm flipH="1">
            <a:off x="1181100" y="4038600"/>
            <a:ext cx="1371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94" name="AutoShape 40"/>
          <p:cNvCxnSpPr>
            <a:cxnSpLocks noChangeShapeType="1"/>
            <a:stCxn id="45081" idx="2"/>
            <a:endCxn id="45083" idx="0"/>
          </p:cNvCxnSpPr>
          <p:nvPr/>
        </p:nvCxnSpPr>
        <p:spPr bwMode="auto">
          <a:xfrm flipH="1">
            <a:off x="2324100" y="4038600"/>
            <a:ext cx="228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6984E481-6693-A64C-8F5E-6C3F32164A38}" type="slidenum">
              <a:rPr lang="en-US" sz="1400" b="0">
                <a:latin typeface="Times New Roman" charset="0"/>
              </a:rPr>
              <a:pPr eaLnBrk="1" hangingPunct="1"/>
              <a:t>16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896002" name="Rectangle 2"/>
          <p:cNvSpPr>
            <a:spLocks noChangeArrowheads="1"/>
          </p:cNvSpPr>
          <p:nvPr/>
        </p:nvSpPr>
        <p:spPr bwMode="auto">
          <a:xfrm>
            <a:off x="381000" y="1676400"/>
            <a:ext cx="8458200" cy="4648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Layer Encapsulation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2590800" y="2971800"/>
            <a:ext cx="609600" cy="3048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 rot="10800000">
            <a:off x="2741613" y="3733800"/>
            <a:ext cx="609600" cy="3048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 rot="10800000">
            <a:off x="2589213" y="3733800"/>
            <a:ext cx="2286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auto">
          <a:xfrm rot="10800000">
            <a:off x="2895600" y="4343400"/>
            <a:ext cx="609600" cy="3048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 rot="10800000">
            <a:off x="2667000" y="4343400"/>
            <a:ext cx="3048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3" name="Rectangle 9"/>
          <p:cNvSpPr>
            <a:spLocks noChangeArrowheads="1"/>
          </p:cNvSpPr>
          <p:nvPr/>
        </p:nvSpPr>
        <p:spPr bwMode="auto">
          <a:xfrm rot="10800000">
            <a:off x="2590800" y="4343400"/>
            <a:ext cx="152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4" name="Rectangle 10"/>
          <p:cNvSpPr>
            <a:spLocks noChangeArrowheads="1"/>
          </p:cNvSpPr>
          <p:nvPr/>
        </p:nvSpPr>
        <p:spPr bwMode="auto">
          <a:xfrm rot="10800000">
            <a:off x="3124200" y="4800600"/>
            <a:ext cx="609600" cy="3048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5" name="Rectangle 11"/>
          <p:cNvSpPr>
            <a:spLocks noChangeArrowheads="1"/>
          </p:cNvSpPr>
          <p:nvPr/>
        </p:nvSpPr>
        <p:spPr bwMode="auto">
          <a:xfrm rot="10800000">
            <a:off x="2895600" y="4800600"/>
            <a:ext cx="3048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6" name="Rectangle 12"/>
          <p:cNvSpPr>
            <a:spLocks noChangeArrowheads="1"/>
          </p:cNvSpPr>
          <p:nvPr/>
        </p:nvSpPr>
        <p:spPr bwMode="auto">
          <a:xfrm rot="10800000">
            <a:off x="2667000" y="48006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7" name="Rectangle 13"/>
          <p:cNvSpPr>
            <a:spLocks noChangeArrowheads="1"/>
          </p:cNvSpPr>
          <p:nvPr/>
        </p:nvSpPr>
        <p:spPr bwMode="auto">
          <a:xfrm rot="10800000">
            <a:off x="2590800" y="4800600"/>
            <a:ext cx="2286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8" name="Rectangle 14"/>
          <p:cNvSpPr>
            <a:spLocks noChangeArrowheads="1"/>
          </p:cNvSpPr>
          <p:nvPr/>
        </p:nvSpPr>
        <p:spPr bwMode="auto">
          <a:xfrm>
            <a:off x="914400" y="4267200"/>
            <a:ext cx="1447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9" name="Rectangle 15"/>
          <p:cNvSpPr>
            <a:spLocks noChangeArrowheads="1"/>
          </p:cNvSpPr>
          <p:nvPr/>
        </p:nvSpPr>
        <p:spPr bwMode="auto">
          <a:xfrm>
            <a:off x="914400" y="4724400"/>
            <a:ext cx="14478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0" name="Rectangle 16"/>
          <p:cNvSpPr>
            <a:spLocks noChangeArrowheads="1"/>
          </p:cNvSpPr>
          <p:nvPr/>
        </p:nvSpPr>
        <p:spPr bwMode="auto">
          <a:xfrm>
            <a:off x="6629400" y="4267200"/>
            <a:ext cx="1447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1" name="Rectangle 17"/>
          <p:cNvSpPr>
            <a:spLocks noChangeArrowheads="1"/>
          </p:cNvSpPr>
          <p:nvPr/>
        </p:nvSpPr>
        <p:spPr bwMode="auto">
          <a:xfrm>
            <a:off x="6629400" y="4724400"/>
            <a:ext cx="14478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2" name="Rectangle 18"/>
          <p:cNvSpPr>
            <a:spLocks noChangeArrowheads="1"/>
          </p:cNvSpPr>
          <p:nvPr/>
        </p:nvSpPr>
        <p:spPr bwMode="auto">
          <a:xfrm>
            <a:off x="914400" y="3429000"/>
            <a:ext cx="1447800" cy="838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3" name="Rectangle 19"/>
          <p:cNvSpPr>
            <a:spLocks noChangeArrowheads="1"/>
          </p:cNvSpPr>
          <p:nvPr/>
        </p:nvSpPr>
        <p:spPr bwMode="auto">
          <a:xfrm>
            <a:off x="914400" y="2743200"/>
            <a:ext cx="1447800" cy="6858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4" name="Rectangle 20"/>
          <p:cNvSpPr>
            <a:spLocks noChangeArrowheads="1"/>
          </p:cNvSpPr>
          <p:nvPr/>
        </p:nvSpPr>
        <p:spPr bwMode="auto">
          <a:xfrm>
            <a:off x="6629400" y="3429000"/>
            <a:ext cx="1447800" cy="838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5" name="Rectangle 21"/>
          <p:cNvSpPr>
            <a:spLocks noChangeArrowheads="1"/>
          </p:cNvSpPr>
          <p:nvPr/>
        </p:nvSpPr>
        <p:spPr bwMode="auto">
          <a:xfrm>
            <a:off x="6629400" y="2743200"/>
            <a:ext cx="1447800" cy="6858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6" name="Line 22"/>
          <p:cNvSpPr>
            <a:spLocks noChangeShapeType="1"/>
          </p:cNvSpPr>
          <p:nvPr/>
        </p:nvSpPr>
        <p:spPr bwMode="auto">
          <a:xfrm>
            <a:off x="1600200" y="2438400"/>
            <a:ext cx="0" cy="2514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7" name="Line 23"/>
          <p:cNvSpPr>
            <a:spLocks noChangeShapeType="1"/>
          </p:cNvSpPr>
          <p:nvPr/>
        </p:nvSpPr>
        <p:spPr bwMode="auto">
          <a:xfrm flipV="1">
            <a:off x="7391400" y="2438400"/>
            <a:ext cx="0" cy="2514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8" name="Line 24"/>
          <p:cNvSpPr>
            <a:spLocks noChangeShapeType="1"/>
          </p:cNvSpPr>
          <p:nvPr/>
        </p:nvSpPr>
        <p:spPr bwMode="auto">
          <a:xfrm>
            <a:off x="1600200" y="5562600"/>
            <a:ext cx="5791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9" name="Line 25"/>
          <p:cNvSpPr>
            <a:spLocks noChangeShapeType="1"/>
          </p:cNvSpPr>
          <p:nvPr/>
        </p:nvSpPr>
        <p:spPr bwMode="auto">
          <a:xfrm>
            <a:off x="1600200" y="5181600"/>
            <a:ext cx="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0" name="Line 26"/>
          <p:cNvSpPr>
            <a:spLocks noChangeShapeType="1"/>
          </p:cNvSpPr>
          <p:nvPr/>
        </p:nvSpPr>
        <p:spPr bwMode="auto">
          <a:xfrm>
            <a:off x="7391400" y="5181600"/>
            <a:ext cx="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1" name="Rectangle 27"/>
          <p:cNvSpPr>
            <a:spLocks noChangeArrowheads="1"/>
          </p:cNvSpPr>
          <p:nvPr/>
        </p:nvSpPr>
        <p:spPr bwMode="auto">
          <a:xfrm>
            <a:off x="5791200" y="2971800"/>
            <a:ext cx="609600" cy="3048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32" name="Rectangle 28"/>
          <p:cNvSpPr>
            <a:spLocks noChangeArrowheads="1"/>
          </p:cNvSpPr>
          <p:nvPr/>
        </p:nvSpPr>
        <p:spPr bwMode="auto">
          <a:xfrm rot="10800000">
            <a:off x="5865813" y="3733800"/>
            <a:ext cx="609600" cy="3048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33" name="Rectangle 29"/>
          <p:cNvSpPr>
            <a:spLocks noChangeArrowheads="1"/>
          </p:cNvSpPr>
          <p:nvPr/>
        </p:nvSpPr>
        <p:spPr bwMode="auto">
          <a:xfrm rot="10800000">
            <a:off x="5713413" y="3733800"/>
            <a:ext cx="2286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34" name="Rectangle 30"/>
          <p:cNvSpPr>
            <a:spLocks noChangeArrowheads="1"/>
          </p:cNvSpPr>
          <p:nvPr/>
        </p:nvSpPr>
        <p:spPr bwMode="auto">
          <a:xfrm rot="10800000">
            <a:off x="5865813" y="4343400"/>
            <a:ext cx="609600" cy="3048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35" name="Rectangle 31"/>
          <p:cNvSpPr>
            <a:spLocks noChangeArrowheads="1"/>
          </p:cNvSpPr>
          <p:nvPr/>
        </p:nvSpPr>
        <p:spPr bwMode="auto">
          <a:xfrm rot="10800000">
            <a:off x="5637213" y="4343400"/>
            <a:ext cx="3048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36" name="Rectangle 32"/>
          <p:cNvSpPr>
            <a:spLocks noChangeArrowheads="1"/>
          </p:cNvSpPr>
          <p:nvPr/>
        </p:nvSpPr>
        <p:spPr bwMode="auto">
          <a:xfrm rot="10800000">
            <a:off x="5561013" y="4343400"/>
            <a:ext cx="152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37" name="Rectangle 33"/>
          <p:cNvSpPr>
            <a:spLocks noChangeArrowheads="1"/>
          </p:cNvSpPr>
          <p:nvPr/>
        </p:nvSpPr>
        <p:spPr bwMode="auto">
          <a:xfrm rot="10800000">
            <a:off x="5865813" y="4800600"/>
            <a:ext cx="609600" cy="3048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38" name="Rectangle 34"/>
          <p:cNvSpPr>
            <a:spLocks noChangeArrowheads="1"/>
          </p:cNvSpPr>
          <p:nvPr/>
        </p:nvSpPr>
        <p:spPr bwMode="auto">
          <a:xfrm rot="10800000">
            <a:off x="5637213" y="4800600"/>
            <a:ext cx="3048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39" name="Rectangle 35"/>
          <p:cNvSpPr>
            <a:spLocks noChangeArrowheads="1"/>
          </p:cNvSpPr>
          <p:nvPr/>
        </p:nvSpPr>
        <p:spPr bwMode="auto">
          <a:xfrm rot="10800000">
            <a:off x="5408613" y="48006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40" name="Rectangle 36"/>
          <p:cNvSpPr>
            <a:spLocks noChangeArrowheads="1"/>
          </p:cNvSpPr>
          <p:nvPr/>
        </p:nvSpPr>
        <p:spPr bwMode="auto">
          <a:xfrm rot="10800000">
            <a:off x="5332413" y="4800600"/>
            <a:ext cx="2286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41" name="Text Box 37"/>
          <p:cNvSpPr txBox="1">
            <a:spLocks noChangeArrowheads="1"/>
          </p:cNvSpPr>
          <p:nvPr/>
        </p:nvSpPr>
        <p:spPr bwMode="auto">
          <a:xfrm>
            <a:off x="3722688" y="2895600"/>
            <a:ext cx="1419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0" tIns="45712" rIns="91420" bIns="45712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solidFill>
                  <a:srgbClr val="000000"/>
                </a:solidFill>
                <a:latin typeface="Arial" charset="0"/>
              </a:rPr>
              <a:t>Get index.html</a:t>
            </a:r>
          </a:p>
        </p:txBody>
      </p:sp>
      <p:sp>
        <p:nvSpPr>
          <p:cNvPr id="47142" name="Text Box 38"/>
          <p:cNvSpPr txBox="1">
            <a:spLocks noChangeArrowheads="1"/>
          </p:cNvSpPr>
          <p:nvPr/>
        </p:nvSpPr>
        <p:spPr bwMode="auto">
          <a:xfrm>
            <a:off x="3733800" y="3657600"/>
            <a:ext cx="13890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0" tIns="45712" rIns="91420" bIns="45712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solidFill>
                  <a:srgbClr val="000000"/>
                </a:solidFill>
                <a:latin typeface="Arial" charset="0"/>
              </a:rPr>
              <a:t>Connection ID</a:t>
            </a:r>
          </a:p>
        </p:txBody>
      </p:sp>
      <p:sp>
        <p:nvSpPr>
          <p:cNvPr id="47143" name="Text Box 39"/>
          <p:cNvSpPr txBox="1">
            <a:spLocks noChangeArrowheads="1"/>
          </p:cNvSpPr>
          <p:nvPr/>
        </p:nvSpPr>
        <p:spPr bwMode="auto">
          <a:xfrm>
            <a:off x="3532188" y="4343400"/>
            <a:ext cx="18049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0" tIns="45712" rIns="91420" bIns="45712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rgbClr val="000000"/>
                </a:solidFill>
                <a:latin typeface="Arial" charset="0"/>
              </a:rPr>
              <a:t>Source/Destination</a:t>
            </a:r>
          </a:p>
        </p:txBody>
      </p:sp>
      <p:sp>
        <p:nvSpPr>
          <p:cNvPr id="47144" name="Text Box 40"/>
          <p:cNvSpPr txBox="1">
            <a:spLocks noChangeArrowheads="1"/>
          </p:cNvSpPr>
          <p:nvPr/>
        </p:nvSpPr>
        <p:spPr bwMode="auto">
          <a:xfrm>
            <a:off x="3810000" y="4800600"/>
            <a:ext cx="1311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0" tIns="45712" rIns="91420" bIns="45712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solidFill>
                  <a:srgbClr val="000000"/>
                </a:solidFill>
                <a:latin typeface="Arial" charset="0"/>
              </a:rPr>
              <a:t>Link Address</a:t>
            </a:r>
          </a:p>
        </p:txBody>
      </p:sp>
      <p:sp>
        <p:nvSpPr>
          <p:cNvPr id="47145" name="Text Box 41"/>
          <p:cNvSpPr txBox="1">
            <a:spLocks noChangeArrowheads="1"/>
          </p:cNvSpPr>
          <p:nvPr/>
        </p:nvSpPr>
        <p:spPr bwMode="auto">
          <a:xfrm>
            <a:off x="1066800" y="2057400"/>
            <a:ext cx="1116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0" tIns="45712" rIns="91420" bIns="45712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 b="0">
                <a:solidFill>
                  <a:srgbClr val="FF0000"/>
                </a:solidFill>
                <a:latin typeface="Arial" charset="0"/>
              </a:rPr>
              <a:t>User A</a:t>
            </a:r>
          </a:p>
        </p:txBody>
      </p:sp>
      <p:sp>
        <p:nvSpPr>
          <p:cNvPr id="47146" name="Text Box 42"/>
          <p:cNvSpPr txBox="1">
            <a:spLocks noChangeArrowheads="1"/>
          </p:cNvSpPr>
          <p:nvPr/>
        </p:nvSpPr>
        <p:spPr bwMode="auto">
          <a:xfrm>
            <a:off x="6884988" y="2057400"/>
            <a:ext cx="1116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0" tIns="45712" rIns="91420" bIns="45712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 b="0">
                <a:solidFill>
                  <a:srgbClr val="FF0000"/>
                </a:solidFill>
                <a:latin typeface="Arial" charset="0"/>
              </a:rPr>
              <a:t>User B</a:t>
            </a:r>
          </a:p>
        </p:txBody>
      </p:sp>
      <p:pic>
        <p:nvPicPr>
          <p:cNvPr id="47147" name="Picture 43" descr="MCj0304081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4800"/>
            <a:ext cx="1843088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2A4C1477-19D3-6D41-A49C-8DC96E7DD60A}" type="slidenum">
              <a:rPr lang="en-US" sz="1400" b="0">
                <a:latin typeface="Times New Roman" charset="0"/>
              </a:rPr>
              <a:pPr eaLnBrk="1" hangingPunct="1"/>
              <a:t>17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Is Layering Harmful?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Layer N may duplicate lower level functionality 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E.g., error recovery to retransmit lost data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Layers may need same information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E.g., timestamps, maximum transmission unit size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Strict adherence to layering may hurt performance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E.g., hiding details about what is really going on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Some layers are not always cleanly separated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Inter-layer dependencies for performance reasons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Some dependencies in standards (header checksums)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Headers start to get really big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Sometimes more header bytes than actual content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ChangeArrowheads="1"/>
          </p:cNvSpPr>
          <p:nvPr/>
        </p:nvSpPr>
        <p:spPr bwMode="auto">
          <a:xfrm>
            <a:off x="1466850" y="1560513"/>
            <a:ext cx="6007100" cy="3311525"/>
          </a:xfrm>
          <a:prstGeom prst="rect">
            <a:avLst/>
          </a:prstGeom>
          <a:solidFill>
            <a:srgbClr val="FDE3BA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2" name="Rectangle 3"/>
          <p:cNvSpPr>
            <a:spLocks noChangeArrowheads="1"/>
          </p:cNvSpPr>
          <p:nvPr/>
        </p:nvSpPr>
        <p:spPr bwMode="auto">
          <a:xfrm>
            <a:off x="1468438" y="4862513"/>
            <a:ext cx="6002337" cy="635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4"/>
          <p:cNvSpPr>
            <a:spLocks noChangeArrowheads="1"/>
          </p:cNvSpPr>
          <p:nvPr/>
        </p:nvSpPr>
        <p:spPr bwMode="auto">
          <a:xfrm>
            <a:off x="3154363" y="62103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4" name="Rectangl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 anchor="b"/>
          <a:lstStyle/>
          <a:p>
            <a:r>
              <a:rPr lang="en-US" sz="3200">
                <a:latin typeface="Comic Sans MS" charset="0"/>
                <a:ea typeface="ＭＳ Ｐゴシック" charset="0"/>
                <a:cs typeface="ＭＳ Ｐゴシック" charset="0"/>
              </a:rPr>
              <a:t>IP Packet Structure</a:t>
            </a:r>
          </a:p>
        </p:txBody>
      </p:sp>
      <p:sp>
        <p:nvSpPr>
          <p:cNvPr id="51205" name="Rectangle 6"/>
          <p:cNvSpPr>
            <a:spLocks noChangeArrowheads="1"/>
          </p:cNvSpPr>
          <p:nvPr/>
        </p:nvSpPr>
        <p:spPr bwMode="auto">
          <a:xfrm>
            <a:off x="1455738" y="5508625"/>
            <a:ext cx="6002337" cy="825500"/>
          </a:xfrm>
          <a:prstGeom prst="rect">
            <a:avLst/>
          </a:prstGeom>
          <a:solidFill>
            <a:srgbClr val="FF66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Line 7"/>
          <p:cNvSpPr>
            <a:spLocks noChangeShapeType="1"/>
          </p:cNvSpPr>
          <p:nvPr/>
        </p:nvSpPr>
        <p:spPr bwMode="auto">
          <a:xfrm flipV="1">
            <a:off x="1525588" y="2289175"/>
            <a:ext cx="5949950" cy="15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7" name="Line 8"/>
          <p:cNvSpPr>
            <a:spLocks noChangeShapeType="1"/>
          </p:cNvSpPr>
          <p:nvPr/>
        </p:nvSpPr>
        <p:spPr bwMode="auto">
          <a:xfrm>
            <a:off x="1538288" y="2990850"/>
            <a:ext cx="5954712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Line 9"/>
          <p:cNvSpPr>
            <a:spLocks noChangeShapeType="1"/>
          </p:cNvSpPr>
          <p:nvPr/>
        </p:nvSpPr>
        <p:spPr bwMode="auto">
          <a:xfrm>
            <a:off x="1538288" y="3638550"/>
            <a:ext cx="5956300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9" name="Line 10"/>
          <p:cNvSpPr>
            <a:spLocks noChangeShapeType="1"/>
          </p:cNvSpPr>
          <p:nvPr/>
        </p:nvSpPr>
        <p:spPr bwMode="auto">
          <a:xfrm>
            <a:off x="4432300" y="1585913"/>
            <a:ext cx="1588" cy="202723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0" name="Line 11"/>
          <p:cNvSpPr>
            <a:spLocks noChangeShapeType="1"/>
          </p:cNvSpPr>
          <p:nvPr/>
        </p:nvSpPr>
        <p:spPr bwMode="auto">
          <a:xfrm>
            <a:off x="2959100" y="1620838"/>
            <a:ext cx="1588" cy="6588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Line 12"/>
          <p:cNvSpPr>
            <a:spLocks noChangeShapeType="1"/>
          </p:cNvSpPr>
          <p:nvPr/>
        </p:nvSpPr>
        <p:spPr bwMode="auto">
          <a:xfrm>
            <a:off x="2235200" y="1620838"/>
            <a:ext cx="1588" cy="6588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2" name="Rectangle 13"/>
          <p:cNvSpPr>
            <a:spLocks noChangeArrowheads="1"/>
          </p:cNvSpPr>
          <p:nvPr/>
        </p:nvSpPr>
        <p:spPr bwMode="auto">
          <a:xfrm>
            <a:off x="1439863" y="1670050"/>
            <a:ext cx="83343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4-bit</a:t>
            </a:r>
          </a:p>
          <a:p>
            <a:pPr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Version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213" name="Rectangle 14"/>
          <p:cNvSpPr>
            <a:spLocks noChangeArrowheads="1"/>
          </p:cNvSpPr>
          <p:nvPr/>
        </p:nvSpPr>
        <p:spPr bwMode="auto">
          <a:xfrm>
            <a:off x="2211388" y="1592263"/>
            <a:ext cx="784225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4-bit</a:t>
            </a:r>
          </a:p>
          <a:p>
            <a:pPr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Header</a:t>
            </a:r>
          </a:p>
          <a:p>
            <a:pPr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Length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214" name="Rectangle 15"/>
          <p:cNvSpPr>
            <a:spLocks noChangeArrowheads="1"/>
          </p:cNvSpPr>
          <p:nvPr/>
        </p:nvSpPr>
        <p:spPr bwMode="auto">
          <a:xfrm>
            <a:off x="2932113" y="1592263"/>
            <a:ext cx="1495425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8-bit</a:t>
            </a:r>
          </a:p>
          <a:p>
            <a:pPr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Type of Service</a:t>
            </a:r>
          </a:p>
          <a:p>
            <a:pPr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(TOS)</a:t>
            </a:r>
          </a:p>
        </p:txBody>
      </p:sp>
      <p:sp>
        <p:nvSpPr>
          <p:cNvPr id="51215" name="Rectangle 16"/>
          <p:cNvSpPr>
            <a:spLocks noChangeArrowheads="1"/>
          </p:cNvSpPr>
          <p:nvPr/>
        </p:nvSpPr>
        <p:spPr bwMode="auto">
          <a:xfrm>
            <a:off x="4592638" y="1763713"/>
            <a:ext cx="27432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chemeClr val="accent2"/>
                </a:solidFill>
                <a:latin typeface="Arial" charset="0"/>
              </a:rPr>
              <a:t>16-bit Total Length (Bytes)</a:t>
            </a:r>
            <a:endParaRPr lang="en-US" sz="14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51216" name="Rectangle 17"/>
          <p:cNvSpPr>
            <a:spLocks noChangeArrowheads="1"/>
          </p:cNvSpPr>
          <p:nvPr/>
        </p:nvSpPr>
        <p:spPr bwMode="auto">
          <a:xfrm>
            <a:off x="2144713" y="2493963"/>
            <a:ext cx="188595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16-bit Identification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217" name="Line 18"/>
          <p:cNvSpPr>
            <a:spLocks noChangeShapeType="1"/>
          </p:cNvSpPr>
          <p:nvPr/>
        </p:nvSpPr>
        <p:spPr bwMode="auto">
          <a:xfrm>
            <a:off x="5092700" y="2319338"/>
            <a:ext cx="1588" cy="6588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8" name="Rectangle 19"/>
          <p:cNvSpPr>
            <a:spLocks noChangeArrowheads="1"/>
          </p:cNvSpPr>
          <p:nvPr/>
        </p:nvSpPr>
        <p:spPr bwMode="auto">
          <a:xfrm>
            <a:off x="4441825" y="2379663"/>
            <a:ext cx="646113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3-bit</a:t>
            </a:r>
          </a:p>
          <a:p>
            <a:pPr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Flags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219" name="Rectangle 20"/>
          <p:cNvSpPr>
            <a:spLocks noChangeArrowheads="1"/>
          </p:cNvSpPr>
          <p:nvPr/>
        </p:nvSpPr>
        <p:spPr bwMode="auto">
          <a:xfrm>
            <a:off x="5153025" y="2511425"/>
            <a:ext cx="2214563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13-bit Fragment Offset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220" name="Line 21"/>
          <p:cNvSpPr>
            <a:spLocks noChangeShapeType="1"/>
          </p:cNvSpPr>
          <p:nvPr/>
        </p:nvSpPr>
        <p:spPr bwMode="auto">
          <a:xfrm>
            <a:off x="3022600" y="3017838"/>
            <a:ext cx="1588" cy="60166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1" name="Rectangle 22"/>
          <p:cNvSpPr>
            <a:spLocks noChangeArrowheads="1"/>
          </p:cNvSpPr>
          <p:nvPr/>
        </p:nvSpPr>
        <p:spPr bwMode="auto">
          <a:xfrm>
            <a:off x="1625600" y="3052763"/>
            <a:ext cx="1287463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8-bit Time to </a:t>
            </a:r>
          </a:p>
          <a:p>
            <a:pPr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Live (TTL)</a:t>
            </a:r>
          </a:p>
        </p:txBody>
      </p:sp>
      <p:sp>
        <p:nvSpPr>
          <p:cNvPr id="51222" name="Rectangle 23"/>
          <p:cNvSpPr>
            <a:spLocks noChangeArrowheads="1"/>
          </p:cNvSpPr>
          <p:nvPr/>
        </p:nvSpPr>
        <p:spPr bwMode="auto">
          <a:xfrm>
            <a:off x="3000375" y="3149600"/>
            <a:ext cx="1490663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chemeClr val="accent2"/>
                </a:solidFill>
                <a:latin typeface="Arial" charset="0"/>
              </a:rPr>
              <a:t>8-bit Protocol</a:t>
            </a:r>
            <a:endParaRPr lang="en-US" sz="1400" b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51223" name="Rectangle 24"/>
          <p:cNvSpPr>
            <a:spLocks noChangeArrowheads="1"/>
          </p:cNvSpPr>
          <p:nvPr/>
        </p:nvSpPr>
        <p:spPr bwMode="auto">
          <a:xfrm>
            <a:off x="4710113" y="3167063"/>
            <a:ext cx="24288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16-bit Header Checksum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224" name="Line 25"/>
          <p:cNvSpPr>
            <a:spLocks noChangeShapeType="1"/>
          </p:cNvSpPr>
          <p:nvPr/>
        </p:nvSpPr>
        <p:spPr bwMode="auto">
          <a:xfrm>
            <a:off x="1525588" y="4286250"/>
            <a:ext cx="5967412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5" name="Rectangle 26"/>
          <p:cNvSpPr>
            <a:spLocks noChangeArrowheads="1"/>
          </p:cNvSpPr>
          <p:nvPr/>
        </p:nvSpPr>
        <p:spPr bwMode="auto">
          <a:xfrm>
            <a:off x="3201988" y="3810000"/>
            <a:ext cx="2586037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chemeClr val="accent2"/>
                </a:solidFill>
                <a:latin typeface="Arial" charset="0"/>
              </a:rPr>
              <a:t>32-bit Source IP Address</a:t>
            </a:r>
            <a:endParaRPr lang="en-US" sz="14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51226" name="Rectangle 27"/>
          <p:cNvSpPr>
            <a:spLocks noChangeArrowheads="1"/>
          </p:cNvSpPr>
          <p:nvPr/>
        </p:nvSpPr>
        <p:spPr bwMode="auto">
          <a:xfrm>
            <a:off x="3032125" y="4435475"/>
            <a:ext cx="300355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chemeClr val="accent2"/>
                </a:solidFill>
                <a:latin typeface="Arial" charset="0"/>
              </a:rPr>
              <a:t>32-bit Destination IP Address</a:t>
            </a:r>
            <a:endParaRPr lang="en-US" sz="1400" b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51227" name="Rectangle 28"/>
          <p:cNvSpPr>
            <a:spLocks noChangeArrowheads="1"/>
          </p:cNvSpPr>
          <p:nvPr/>
        </p:nvSpPr>
        <p:spPr bwMode="auto">
          <a:xfrm>
            <a:off x="3783013" y="5116513"/>
            <a:ext cx="15589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Options (if any)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228" name="Rectangle 29"/>
          <p:cNvSpPr>
            <a:spLocks noChangeArrowheads="1"/>
          </p:cNvSpPr>
          <p:nvPr/>
        </p:nvSpPr>
        <p:spPr bwMode="auto">
          <a:xfrm>
            <a:off x="4037013" y="5853113"/>
            <a:ext cx="915987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Payload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ADF59C2-241C-B641-8647-0E9482E28320}" type="slidenum">
              <a:rPr lang="en-US" sz="1400" b="0">
                <a:latin typeface="Times New Roman" charset="0"/>
              </a:rPr>
              <a:pPr eaLnBrk="1" hangingPunct="1"/>
              <a:t>19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IP Header: Version, Length, ToS</a:t>
            </a:r>
          </a:p>
        </p:txBody>
      </p:sp>
      <p:sp>
        <p:nvSpPr>
          <p:cNvPr id="85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Comic Sans MS" charset="0"/>
                <a:cs typeface="Arial" charset="0"/>
              </a:rPr>
              <a:t>Version number (4 bits)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Indicates the version of the IP protocol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Necessary to know what other fields to expect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Typically </a:t>
            </a:r>
            <a:r>
              <a:rPr lang="ja-JP" altLang="en-US" sz="2000">
                <a:latin typeface="Comic Sans MS" charset="0"/>
                <a:ea typeface="Arial" charset="0"/>
                <a:cs typeface="Arial" charset="0"/>
              </a:rPr>
              <a:t>“</a:t>
            </a:r>
            <a:r>
              <a:rPr lang="en-US" altLang="ja-JP" sz="2000">
                <a:latin typeface="Comic Sans MS" charset="0"/>
                <a:ea typeface="Arial" charset="0"/>
                <a:cs typeface="Arial" charset="0"/>
              </a:rPr>
              <a:t>4</a:t>
            </a:r>
            <a:r>
              <a:rPr lang="ja-JP" altLang="en-US" sz="2000">
                <a:latin typeface="Comic Sans MS" charset="0"/>
                <a:ea typeface="Arial" charset="0"/>
                <a:cs typeface="Arial" charset="0"/>
              </a:rPr>
              <a:t>”</a:t>
            </a:r>
            <a:r>
              <a:rPr lang="en-US" altLang="ja-JP" sz="2000">
                <a:latin typeface="Comic Sans MS" charset="0"/>
                <a:ea typeface="Arial" charset="0"/>
                <a:cs typeface="Arial" charset="0"/>
              </a:rPr>
              <a:t> (for IPv4), and sometimes </a:t>
            </a:r>
            <a:r>
              <a:rPr lang="ja-JP" altLang="en-US" sz="2000">
                <a:latin typeface="Comic Sans MS" charset="0"/>
                <a:ea typeface="Arial" charset="0"/>
                <a:cs typeface="Arial" charset="0"/>
              </a:rPr>
              <a:t>“</a:t>
            </a:r>
            <a:r>
              <a:rPr lang="en-US" altLang="ja-JP" sz="2000">
                <a:latin typeface="Comic Sans MS" charset="0"/>
                <a:ea typeface="Arial" charset="0"/>
                <a:cs typeface="Arial" charset="0"/>
              </a:rPr>
              <a:t>6</a:t>
            </a:r>
            <a:r>
              <a:rPr lang="ja-JP" altLang="en-US" sz="2000">
                <a:latin typeface="Comic Sans MS" charset="0"/>
                <a:ea typeface="Arial" charset="0"/>
                <a:cs typeface="Arial" charset="0"/>
              </a:rPr>
              <a:t>”</a:t>
            </a:r>
            <a:r>
              <a:rPr lang="en-US" altLang="ja-JP" sz="2000">
                <a:latin typeface="Comic Sans MS" charset="0"/>
                <a:ea typeface="Arial" charset="0"/>
                <a:cs typeface="Arial" charset="0"/>
              </a:rPr>
              <a:t> (for IPv6)</a:t>
            </a:r>
          </a:p>
          <a:p>
            <a:r>
              <a:rPr lang="en-US" sz="2400">
                <a:latin typeface="Comic Sans MS" charset="0"/>
                <a:cs typeface="Arial" charset="0"/>
              </a:rPr>
              <a:t>Header length (4 bits)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Number of 32-bit words in the header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Typically </a:t>
            </a:r>
            <a:r>
              <a:rPr lang="ja-JP" altLang="en-US" sz="2000">
                <a:latin typeface="Comic Sans MS" charset="0"/>
                <a:ea typeface="Arial" charset="0"/>
                <a:cs typeface="Arial" charset="0"/>
              </a:rPr>
              <a:t>“</a:t>
            </a:r>
            <a:r>
              <a:rPr lang="en-US" altLang="ja-JP" sz="2000">
                <a:latin typeface="Comic Sans MS" charset="0"/>
                <a:ea typeface="Arial" charset="0"/>
                <a:cs typeface="Arial" charset="0"/>
              </a:rPr>
              <a:t>5</a:t>
            </a:r>
            <a:r>
              <a:rPr lang="ja-JP" altLang="en-US" sz="2000">
                <a:latin typeface="Comic Sans MS" charset="0"/>
                <a:ea typeface="Arial" charset="0"/>
                <a:cs typeface="Arial" charset="0"/>
              </a:rPr>
              <a:t>”</a:t>
            </a:r>
            <a:r>
              <a:rPr lang="en-US" altLang="ja-JP" sz="2000">
                <a:latin typeface="Comic Sans MS" charset="0"/>
                <a:ea typeface="Arial" charset="0"/>
                <a:cs typeface="Arial" charset="0"/>
              </a:rPr>
              <a:t> (for a 20-byte IPv4 header)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Can be more when </a:t>
            </a:r>
            <a:r>
              <a:rPr lang="ja-JP" altLang="en-US" sz="2000">
                <a:latin typeface="Comic Sans MS" charset="0"/>
                <a:ea typeface="Arial" charset="0"/>
                <a:cs typeface="Arial" charset="0"/>
              </a:rPr>
              <a:t>“</a:t>
            </a:r>
            <a:r>
              <a:rPr lang="en-US" altLang="ja-JP" sz="2000">
                <a:latin typeface="Comic Sans MS" charset="0"/>
                <a:ea typeface="Arial" charset="0"/>
                <a:cs typeface="Arial" charset="0"/>
              </a:rPr>
              <a:t>IP options</a:t>
            </a:r>
            <a:r>
              <a:rPr lang="ja-JP" altLang="en-US" sz="2000">
                <a:latin typeface="Comic Sans MS" charset="0"/>
                <a:ea typeface="Arial" charset="0"/>
                <a:cs typeface="Arial" charset="0"/>
              </a:rPr>
              <a:t>”</a:t>
            </a:r>
            <a:r>
              <a:rPr lang="en-US" altLang="ja-JP" sz="2000">
                <a:latin typeface="Comic Sans MS" charset="0"/>
                <a:ea typeface="Arial" charset="0"/>
                <a:cs typeface="Arial" charset="0"/>
              </a:rPr>
              <a:t> are used</a:t>
            </a:r>
          </a:p>
          <a:p>
            <a:r>
              <a:rPr lang="en-US" sz="2400">
                <a:latin typeface="Comic Sans MS" charset="0"/>
                <a:cs typeface="Arial" charset="0"/>
              </a:rPr>
              <a:t>Type-of-Service (8 bits)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Allow packets to be treated differently based on needs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E.g., low delay for audio, high bandwidth for bulk transfer</a:t>
            </a:r>
          </a:p>
          <a:p>
            <a:pPr lvl="1"/>
            <a:endParaRPr lang="en-US" sz="2000">
              <a:latin typeface="Comic Sans MS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39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AA3A391-C0F0-394A-A27A-30132DF74E78}" type="slidenum">
              <a:rPr lang="en-US" sz="1400" b="0">
                <a:latin typeface="Times New Roman" charset="0"/>
              </a:rPr>
              <a:pPr eaLnBrk="1" hangingPunct="1"/>
              <a:t>2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Lecture Outline</a:t>
            </a:r>
          </a:p>
        </p:txBody>
      </p:sp>
      <p:sp>
        <p:nvSpPr>
          <p:cNvPr id="81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z="2000" dirty="0">
                <a:latin typeface="Comic Sans MS" charset="0"/>
              </a:rPr>
              <a:t>Basics</a:t>
            </a:r>
          </a:p>
          <a:p>
            <a:pPr lvl="1">
              <a:defRPr/>
            </a:pPr>
            <a:r>
              <a:rPr lang="en-US" sz="1800" dirty="0">
                <a:latin typeface="Comic Sans MS" charset="0"/>
                <a:ea typeface="Arial" charset="0"/>
                <a:cs typeface="Arial" charset="0"/>
              </a:rPr>
              <a:t>Links and nodes</a:t>
            </a:r>
          </a:p>
          <a:p>
            <a:pPr lvl="1">
              <a:defRPr/>
            </a:pPr>
            <a:r>
              <a:rPr lang="en-US" sz="1800" dirty="0">
                <a:latin typeface="Comic Sans MS" charset="0"/>
                <a:ea typeface="Arial" charset="0"/>
                <a:cs typeface="Arial" charset="0"/>
              </a:rPr>
              <a:t>Packets and multiplexing</a:t>
            </a:r>
          </a:p>
          <a:p>
            <a:pPr>
              <a:defRPr/>
            </a:pPr>
            <a:r>
              <a:rPr lang="en-US" sz="2000" dirty="0">
                <a:latin typeface="Comic Sans MS" charset="0"/>
              </a:rPr>
              <a:t>IP service model</a:t>
            </a:r>
          </a:p>
          <a:p>
            <a:pPr lvl="1">
              <a:defRPr/>
            </a:pPr>
            <a:r>
              <a:rPr lang="en-US" sz="1800" dirty="0">
                <a:latin typeface="Comic Sans MS" charset="0"/>
                <a:ea typeface="Arial" charset="0"/>
                <a:cs typeface="Arial" charset="0"/>
              </a:rPr>
              <a:t>Best-effort packet delivery</a:t>
            </a:r>
          </a:p>
          <a:p>
            <a:pPr lvl="1">
              <a:defRPr/>
            </a:pPr>
            <a:r>
              <a:rPr lang="en-US" sz="1800" dirty="0">
                <a:latin typeface="Comic Sans MS" charset="0"/>
                <a:ea typeface="Arial" charset="0"/>
                <a:cs typeface="Arial" charset="0"/>
              </a:rPr>
              <a:t>Protocol layering in TCP/IP networks</a:t>
            </a:r>
          </a:p>
          <a:p>
            <a:pPr lvl="1">
              <a:defRPr/>
            </a:pPr>
            <a:r>
              <a:rPr lang="en-US" sz="1800" dirty="0">
                <a:latin typeface="Comic Sans MS" charset="0"/>
                <a:ea typeface="Arial" charset="0"/>
                <a:cs typeface="Arial" charset="0"/>
              </a:rPr>
              <a:t>IP as the Internet</a:t>
            </a:r>
            <a:r>
              <a:rPr lang="ja-JP" altLang="en-US" sz="1800" dirty="0">
                <a:latin typeface="Comic Sans MS" charset="0"/>
                <a:ea typeface="Arial" charset="0"/>
                <a:cs typeface="Arial" charset="0"/>
              </a:rPr>
              <a:t>’</a:t>
            </a:r>
            <a:r>
              <a:rPr lang="en-US" altLang="ja-JP" sz="1800" dirty="0">
                <a:latin typeface="Comic Sans MS" charset="0"/>
                <a:ea typeface="Arial" charset="0"/>
                <a:cs typeface="Arial" charset="0"/>
              </a:rPr>
              <a:t>s </a:t>
            </a:r>
            <a:r>
              <a:rPr lang="ja-JP" altLang="en-US" sz="1800" dirty="0">
                <a:latin typeface="Comic Sans MS" charset="0"/>
                <a:ea typeface="Arial" charset="0"/>
                <a:cs typeface="Arial" charset="0"/>
              </a:rPr>
              <a:t>“</a:t>
            </a:r>
            <a:r>
              <a:rPr lang="en-US" altLang="ja-JP" sz="1800" dirty="0">
                <a:latin typeface="Comic Sans MS" charset="0"/>
                <a:ea typeface="Arial" charset="0"/>
                <a:cs typeface="Arial" charset="0"/>
              </a:rPr>
              <a:t>narrow waist</a:t>
            </a:r>
            <a:r>
              <a:rPr lang="ja-JP" altLang="en-US" sz="1800" dirty="0">
                <a:latin typeface="Comic Sans MS" charset="0"/>
                <a:ea typeface="Arial" charset="0"/>
                <a:cs typeface="Arial" charset="0"/>
              </a:rPr>
              <a:t>”</a:t>
            </a:r>
            <a:endParaRPr lang="en-US" altLang="ja-JP" sz="1800" dirty="0">
              <a:latin typeface="Comic Sans MS" charset="0"/>
              <a:ea typeface="Arial" charset="0"/>
              <a:cs typeface="Arial" charset="0"/>
            </a:endParaRPr>
          </a:p>
          <a:p>
            <a:pPr>
              <a:defRPr/>
            </a:pPr>
            <a:r>
              <a:rPr lang="en-US" sz="2000" dirty="0">
                <a:latin typeface="Comic Sans MS" charset="0"/>
              </a:rPr>
              <a:t>IP packet structure</a:t>
            </a:r>
          </a:p>
          <a:p>
            <a:pPr lvl="1">
              <a:defRPr/>
            </a:pPr>
            <a:r>
              <a:rPr lang="en-US" sz="1800" dirty="0">
                <a:latin typeface="Comic Sans MS" charset="0"/>
                <a:ea typeface="Arial" charset="0"/>
                <a:cs typeface="Arial" charset="0"/>
              </a:rPr>
              <a:t>Fields in the IP header</a:t>
            </a:r>
          </a:p>
          <a:p>
            <a:pPr lvl="1">
              <a:defRPr/>
            </a:pPr>
            <a:r>
              <a:rPr lang="en-US" sz="1800" dirty="0">
                <a:latin typeface="Comic Sans MS" charset="0"/>
                <a:ea typeface="Arial" charset="0"/>
                <a:cs typeface="Arial" charset="0"/>
              </a:rPr>
              <a:t>How upper levels use and cooperate with the IP </a:t>
            </a:r>
            <a:r>
              <a:rPr lang="en-US" sz="1800" dirty="0" smtClean="0">
                <a:latin typeface="Comic Sans MS" charset="0"/>
                <a:ea typeface="Arial" charset="0"/>
                <a:cs typeface="Arial" charset="0"/>
              </a:rPr>
              <a:t>level</a:t>
            </a:r>
          </a:p>
          <a:p>
            <a:pPr>
              <a:defRPr/>
            </a:pPr>
            <a:r>
              <a:rPr lang="en-US" sz="2400" dirty="0"/>
              <a:t>Using slides from the companion site of</a:t>
            </a:r>
          </a:p>
          <a:p>
            <a:pPr marL="339725" lvl="1" indent="0">
              <a:buFont typeface="Helvetica" charset="0"/>
              <a:buNone/>
              <a:defRPr/>
            </a:pPr>
            <a:r>
              <a:rPr lang="pt-PT" sz="1800" dirty="0">
                <a:cs typeface="Times New Roman" charset="0"/>
              </a:rPr>
              <a:t>James F. </a:t>
            </a:r>
            <a:r>
              <a:rPr lang="pt-PT" sz="1800" dirty="0" err="1">
                <a:cs typeface="Times New Roman" charset="0"/>
              </a:rPr>
              <a:t>Kurose</a:t>
            </a:r>
            <a:r>
              <a:rPr lang="pt-PT" sz="1800" dirty="0">
                <a:cs typeface="Times New Roman" charset="0"/>
              </a:rPr>
              <a:t> </a:t>
            </a:r>
            <a:r>
              <a:rPr lang="pt-PT" sz="1800" dirty="0" err="1">
                <a:cs typeface="Times New Roman" charset="0"/>
              </a:rPr>
              <a:t>and</a:t>
            </a:r>
            <a:r>
              <a:rPr lang="pt-PT" sz="1800" dirty="0">
                <a:cs typeface="Times New Roman" charset="0"/>
              </a:rPr>
              <a:t> Keith W. Ross, </a:t>
            </a:r>
            <a:r>
              <a:rPr lang="ja-JP" altLang="pt-PT" sz="1800" dirty="0">
                <a:cs typeface="Times New Roman" charset="0"/>
              </a:rPr>
              <a:t>“</a:t>
            </a:r>
            <a:r>
              <a:rPr lang="pt-PT" sz="1800" dirty="0" err="1">
                <a:cs typeface="Times New Roman" charset="0"/>
              </a:rPr>
              <a:t>Computer</a:t>
            </a:r>
            <a:r>
              <a:rPr lang="pt-PT" sz="1800" dirty="0">
                <a:cs typeface="Times New Roman" charset="0"/>
              </a:rPr>
              <a:t> </a:t>
            </a:r>
            <a:r>
              <a:rPr lang="pt-PT" sz="1800" dirty="0" err="1">
                <a:cs typeface="Times New Roman" charset="0"/>
              </a:rPr>
              <a:t>Networking</a:t>
            </a:r>
            <a:r>
              <a:rPr lang="pt-PT" sz="1800" dirty="0">
                <a:cs typeface="Times New Roman" charset="0"/>
              </a:rPr>
              <a:t> - A Top-</a:t>
            </a:r>
            <a:r>
              <a:rPr lang="pt-PT" sz="1800" dirty="0" err="1">
                <a:cs typeface="Times New Roman" charset="0"/>
              </a:rPr>
              <a:t>Down</a:t>
            </a:r>
            <a:r>
              <a:rPr lang="pt-PT" sz="1800" dirty="0">
                <a:cs typeface="Times New Roman" charset="0"/>
              </a:rPr>
              <a:t> </a:t>
            </a:r>
            <a:r>
              <a:rPr lang="pt-PT" sz="1800" dirty="0" err="1">
                <a:cs typeface="Times New Roman" charset="0"/>
              </a:rPr>
              <a:t>Approach</a:t>
            </a:r>
            <a:r>
              <a:rPr lang="pt-PT" sz="1800" dirty="0">
                <a:cs typeface="Times New Roman" charset="0"/>
              </a:rPr>
              <a:t> </a:t>
            </a:r>
            <a:r>
              <a:rPr lang="pt-PT" sz="1800" dirty="0" err="1">
                <a:cs typeface="Times New Roman" charset="0"/>
              </a:rPr>
              <a:t>Featuring</a:t>
            </a:r>
            <a:r>
              <a:rPr lang="pt-PT" sz="1800" dirty="0">
                <a:cs typeface="Times New Roman" charset="0"/>
              </a:rPr>
              <a:t> </a:t>
            </a:r>
            <a:r>
              <a:rPr lang="pt-PT" sz="1800" dirty="0" err="1">
                <a:cs typeface="Times New Roman" charset="0"/>
              </a:rPr>
              <a:t>the</a:t>
            </a:r>
            <a:r>
              <a:rPr lang="pt-PT" sz="1800" dirty="0">
                <a:cs typeface="Times New Roman" charset="0"/>
              </a:rPr>
              <a:t> Internet,</a:t>
            </a:r>
            <a:r>
              <a:rPr lang="ja-JP" altLang="pt-PT" sz="1800" dirty="0">
                <a:cs typeface="Times New Roman" charset="0"/>
              </a:rPr>
              <a:t>”</a:t>
            </a:r>
            <a:r>
              <a:rPr lang="pt-PT" sz="1800" dirty="0">
                <a:cs typeface="Times New Roman" charset="0"/>
              </a:rPr>
              <a:t> </a:t>
            </a:r>
            <a:r>
              <a:rPr lang="pt-PT" sz="1800" dirty="0" err="1">
                <a:cs typeface="Times New Roman" charset="0"/>
              </a:rPr>
              <a:t>Addison</a:t>
            </a:r>
            <a:r>
              <a:rPr lang="pt-PT" sz="1800" dirty="0">
                <a:cs typeface="Times New Roman" charset="0"/>
              </a:rPr>
              <a:t> Wesley </a:t>
            </a:r>
            <a:endParaRPr lang="pt-PT" sz="1800" dirty="0" smtClean="0">
              <a:cs typeface="Times New Roman" charset="0"/>
            </a:endParaRPr>
          </a:p>
          <a:p>
            <a:pPr marL="339725" lvl="1" indent="0">
              <a:buFont typeface="Helvetica" charset="0"/>
              <a:buNone/>
              <a:defRPr/>
            </a:pPr>
            <a:endParaRPr lang="pt-PT" sz="1800" dirty="0">
              <a:latin typeface="Comic Sans MS" charset="0"/>
              <a:cs typeface="Times New Roman" charset="0"/>
            </a:endParaRPr>
          </a:p>
          <a:p>
            <a:pPr marL="339725" lvl="1" indent="0">
              <a:buFont typeface="Helvetica" charset="0"/>
              <a:buNone/>
              <a:defRPr/>
            </a:pPr>
            <a:r>
              <a:rPr lang="en-US" sz="1800" dirty="0" smtClean="0">
                <a:latin typeface="Comic Sans MS" charset="0"/>
                <a:cs typeface="Arial" charset="0"/>
              </a:rPr>
              <a:t>Computer </a:t>
            </a:r>
            <a:r>
              <a:rPr lang="en-US" sz="1800" dirty="0">
                <a:latin typeface="Comic Sans MS" charset="0"/>
                <a:cs typeface="Arial" charset="0"/>
              </a:rPr>
              <a:t>Networks, COS461, Jennifer Rexford, Princeton University, 2007 Edition</a:t>
            </a:r>
          </a:p>
          <a:p>
            <a:pPr marL="339725" lvl="1" indent="0">
              <a:buFont typeface="Helvetica" charset="0"/>
              <a:buNone/>
              <a:defRPr/>
            </a:pPr>
            <a:endParaRPr lang="en-US" sz="1800" dirty="0">
              <a:latin typeface="Comic Sans MS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408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795EF33-5CE5-4742-BA89-0E00F70288EF}" type="slidenum">
              <a:rPr lang="en-US" sz="1400" b="0">
                <a:latin typeface="Times New Roman" charset="0"/>
              </a:rPr>
              <a:pPr eaLnBrk="1" hangingPunct="1"/>
              <a:t>20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IP Header: Length, Fragments, TTL</a:t>
            </a:r>
          </a:p>
        </p:txBody>
      </p:sp>
      <p:sp>
        <p:nvSpPr>
          <p:cNvPr id="86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Total length (16 bits)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Number of bytes in the packet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Maximum size is 63,535 bytes (2</a:t>
            </a:r>
            <a:r>
              <a:rPr lang="en-US" baseline="30000">
                <a:latin typeface="Comic Sans MS" charset="0"/>
                <a:ea typeface="Arial" charset="0"/>
                <a:cs typeface="Arial" charset="0"/>
              </a:rPr>
              <a:t>16</a:t>
            </a:r>
            <a:r>
              <a:rPr lang="en-US">
                <a:latin typeface="Comic Sans MS" charset="0"/>
                <a:ea typeface="Arial" charset="0"/>
                <a:cs typeface="Arial" charset="0"/>
              </a:rPr>
              <a:t> -1)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… though underlying links may impose harder limits</a:t>
            </a:r>
          </a:p>
          <a:p>
            <a:r>
              <a:rPr lang="en-US">
                <a:latin typeface="Comic Sans MS" charset="0"/>
                <a:cs typeface="Arial" charset="0"/>
              </a:rPr>
              <a:t>Fragmentation information (32 bits)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Packet identifier, flags, and fragment offset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Supports dividing a large IP packet into fragments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… in case a link cannot handle a large IP packet</a:t>
            </a:r>
          </a:p>
          <a:p>
            <a:r>
              <a:rPr lang="en-US">
                <a:latin typeface="Comic Sans MS" charset="0"/>
                <a:cs typeface="Arial" charset="0"/>
              </a:rPr>
              <a:t>Time-To-Live (8 bits)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Used to identify packets stuck in forwarding loops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… and eventually discard them from the network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1187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DCBDA5E-5CD1-644A-BC03-604427850D63}" type="slidenum">
              <a:rPr lang="en-US" sz="1400" b="0">
                <a:latin typeface="Times New Roman" charset="0"/>
              </a:rPr>
              <a:pPr eaLnBrk="1" hangingPunct="1"/>
              <a:t>21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IP Header: To and From Addresses</a:t>
            </a:r>
          </a:p>
        </p:txBody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200">
                <a:latin typeface="Comic Sans MS" charset="0"/>
                <a:cs typeface="Arial" charset="0"/>
              </a:rPr>
              <a:t>Two IP addresses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Comic Sans MS" charset="0"/>
                <a:ea typeface="Arial" charset="0"/>
                <a:cs typeface="Arial" charset="0"/>
              </a:rPr>
              <a:t>Source IP address (32 bits)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Comic Sans MS" charset="0"/>
                <a:ea typeface="Arial" charset="0"/>
                <a:cs typeface="Arial" charset="0"/>
              </a:rPr>
              <a:t>Destination IP address (32 bits)</a:t>
            </a:r>
          </a:p>
          <a:p>
            <a:pPr>
              <a:lnSpc>
                <a:spcPct val="90000"/>
              </a:lnSpc>
            </a:pPr>
            <a:r>
              <a:rPr lang="en-US" sz="3200">
                <a:latin typeface="Comic Sans MS" charset="0"/>
                <a:cs typeface="Arial" charset="0"/>
              </a:rPr>
              <a:t>Destination address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Comic Sans MS" charset="0"/>
                <a:ea typeface="Arial" charset="0"/>
                <a:cs typeface="Arial" charset="0"/>
              </a:rPr>
              <a:t>Unique identifier for the receiving host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Comic Sans MS" charset="0"/>
                <a:ea typeface="Arial" charset="0"/>
                <a:cs typeface="Arial" charset="0"/>
              </a:rPr>
              <a:t>Allows each node to make forwarding decisions</a:t>
            </a:r>
          </a:p>
          <a:p>
            <a:pPr>
              <a:lnSpc>
                <a:spcPct val="90000"/>
              </a:lnSpc>
            </a:pPr>
            <a:r>
              <a:rPr lang="en-US" sz="3200">
                <a:latin typeface="Comic Sans MS" charset="0"/>
                <a:cs typeface="Arial" charset="0"/>
              </a:rPr>
              <a:t>Source address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Comic Sans MS" charset="0"/>
                <a:ea typeface="Arial" charset="0"/>
                <a:cs typeface="Arial" charset="0"/>
              </a:rPr>
              <a:t>Unique identifier for the sending host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Comic Sans MS" charset="0"/>
                <a:ea typeface="Arial" charset="0"/>
                <a:cs typeface="Arial" charset="0"/>
              </a:rPr>
              <a:t>Recipient can decide whether to accept packet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Comic Sans MS" charset="0"/>
                <a:ea typeface="Arial" charset="0"/>
                <a:cs typeface="Arial" charset="0"/>
              </a:rPr>
              <a:t>Enables recipient to send a reply back to source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5523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31B74B4-B425-F847-B347-A0D35E3A4CE5}" type="slidenum">
              <a:rPr lang="en-US" sz="1400" b="0">
                <a:latin typeface="Times New Roman" charset="0"/>
              </a:rPr>
              <a:pPr eaLnBrk="1" hangingPunct="1"/>
              <a:t>22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  <a:ea typeface="ＭＳ Ｐゴシック" charset="0"/>
                <a:cs typeface="ＭＳ Ｐゴシック" charset="0"/>
              </a:rPr>
              <a:t>Source Address: What if Source Lies?</a:t>
            </a:r>
          </a:p>
        </p:txBody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Source address should be the sending host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But, who</a:t>
            </a:r>
            <a:r>
              <a:rPr lang="ja-JP" altLang="en-US">
                <a:latin typeface="Comic Sans MS" charset="0"/>
                <a:ea typeface="Arial" charset="0"/>
                <a:cs typeface="Arial" charset="0"/>
              </a:rPr>
              <a:t>’</a:t>
            </a:r>
            <a:r>
              <a:rPr lang="en-US" altLang="ja-JP">
                <a:latin typeface="Comic Sans MS" charset="0"/>
                <a:ea typeface="Arial" charset="0"/>
                <a:cs typeface="Arial" charset="0"/>
              </a:rPr>
              <a:t>s checking, anyway?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You could send packets with any source you want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Why would someone want to do this?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Launch a denial-of-service attack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Send excessive packets to the destination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… to overload the node, or the links leading to the node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Evade detection by </a:t>
            </a:r>
            <a:r>
              <a:rPr lang="ja-JP" altLang="en-US">
                <a:latin typeface="Comic Sans MS" charset="0"/>
                <a:ea typeface="Arial" charset="0"/>
                <a:cs typeface="Arial" charset="0"/>
              </a:rPr>
              <a:t>“</a:t>
            </a:r>
            <a:r>
              <a:rPr lang="en-US" altLang="ja-JP">
                <a:latin typeface="Comic Sans MS" charset="0"/>
                <a:ea typeface="Arial" charset="0"/>
                <a:cs typeface="Arial" charset="0"/>
              </a:rPr>
              <a:t>spoofing</a:t>
            </a:r>
            <a:r>
              <a:rPr lang="ja-JP" altLang="en-US">
                <a:latin typeface="Comic Sans MS" charset="0"/>
                <a:ea typeface="Arial" charset="0"/>
                <a:cs typeface="Arial" charset="0"/>
              </a:rPr>
              <a:t>”</a:t>
            </a:r>
            <a:endParaRPr lang="en-US" altLang="ja-JP">
              <a:latin typeface="Comic Sans MS" charset="0"/>
              <a:ea typeface="Arial" charset="0"/>
              <a:cs typeface="Arial" charset="0"/>
            </a:endParaRPr>
          </a:p>
          <a:p>
            <a:pPr lvl="2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But, the victim could identify you by the source address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So, you can put someone else</a:t>
            </a:r>
            <a:r>
              <a:rPr lang="ja-JP" altLang="en-US">
                <a:latin typeface="Comic Sans MS" charset="0"/>
                <a:ea typeface="Arial" charset="0"/>
                <a:cs typeface="Arial" charset="0"/>
              </a:rPr>
              <a:t>’</a:t>
            </a:r>
            <a:r>
              <a:rPr lang="en-US" altLang="ja-JP">
                <a:latin typeface="Comic Sans MS" charset="0"/>
                <a:ea typeface="Arial" charset="0"/>
                <a:cs typeface="Arial" charset="0"/>
              </a:rPr>
              <a:t>s source address in the packets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Also, an attack against the spoofed host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Spoofed host is wrongly blamed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Spoofed host may receive return traffic from the receiver</a:t>
            </a:r>
          </a:p>
          <a:p>
            <a:pPr lvl="1">
              <a:lnSpc>
                <a:spcPct val="90000"/>
              </a:lnSpc>
            </a:pPr>
            <a:endParaRPr lang="en-US">
              <a:latin typeface="Comic Sans MS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7571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0504E91-E684-024F-A10F-FF662911E94C}" type="slidenum">
              <a:rPr lang="en-US" sz="1400" b="0">
                <a:latin typeface="Times New Roman" charset="0"/>
              </a:rPr>
              <a:pPr eaLnBrk="1" hangingPunct="1"/>
              <a:t>23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Protocol Demultiplexing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1455738"/>
          </a:xfrm>
        </p:spPr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Multiple choices at each layer</a:t>
            </a:r>
          </a:p>
        </p:txBody>
      </p:sp>
      <p:sp>
        <p:nvSpPr>
          <p:cNvPr id="900100" name="Rectangle 4"/>
          <p:cNvSpPr>
            <a:spLocks noChangeArrowheads="1"/>
          </p:cNvSpPr>
          <p:nvPr/>
        </p:nvSpPr>
        <p:spPr bwMode="auto">
          <a:xfrm>
            <a:off x="4724400" y="2438400"/>
            <a:ext cx="4038600" cy="3810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900101" name="Rectangle 5"/>
          <p:cNvSpPr>
            <a:spLocks noChangeArrowheads="1"/>
          </p:cNvSpPr>
          <p:nvPr/>
        </p:nvSpPr>
        <p:spPr bwMode="auto">
          <a:xfrm>
            <a:off x="381000" y="2438400"/>
            <a:ext cx="4038600" cy="3810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762000" y="2895600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chemeClr val="bg1"/>
                </a:solidFill>
                <a:latin typeface="Arial" charset="0"/>
              </a:rPr>
              <a:t>FTP</a:t>
            </a:r>
          </a:p>
        </p:txBody>
      </p:sp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1600200" y="2895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rgbClr val="000000"/>
                </a:solidFill>
                <a:latin typeface="Arial" charset="0"/>
              </a:rPr>
              <a:t>HTTP</a:t>
            </a:r>
          </a:p>
        </p:txBody>
      </p:sp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3276600" y="2895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rgbClr val="000000"/>
                </a:solidFill>
                <a:latin typeface="Arial" charset="0"/>
              </a:rPr>
              <a:t>TFTP</a:t>
            </a:r>
          </a:p>
        </p:txBody>
      </p:sp>
      <p:sp>
        <p:nvSpPr>
          <p:cNvPr id="61449" name="Rectangle 9"/>
          <p:cNvSpPr>
            <a:spLocks noChangeArrowheads="1"/>
          </p:cNvSpPr>
          <p:nvPr/>
        </p:nvSpPr>
        <p:spPr bwMode="auto">
          <a:xfrm>
            <a:off x="2438400" y="2895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rgbClr val="000000"/>
                </a:solidFill>
                <a:latin typeface="Arial" charset="0"/>
              </a:rPr>
              <a:t>NV</a:t>
            </a:r>
          </a:p>
        </p:txBody>
      </p:sp>
      <p:sp>
        <p:nvSpPr>
          <p:cNvPr id="61450" name="Rectangle 10"/>
          <p:cNvSpPr>
            <a:spLocks noChangeArrowheads="1"/>
          </p:cNvSpPr>
          <p:nvPr/>
        </p:nvSpPr>
        <p:spPr bwMode="auto">
          <a:xfrm>
            <a:off x="1143000" y="3581400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chemeClr val="bg1"/>
                </a:solidFill>
                <a:latin typeface="Arial" charset="0"/>
              </a:rPr>
              <a:t>TCP</a:t>
            </a:r>
          </a:p>
        </p:txBody>
      </p:sp>
      <p:sp>
        <p:nvSpPr>
          <p:cNvPr id="61451" name="Rectangle 11"/>
          <p:cNvSpPr>
            <a:spLocks noChangeArrowheads="1"/>
          </p:cNvSpPr>
          <p:nvPr/>
        </p:nvSpPr>
        <p:spPr bwMode="auto">
          <a:xfrm>
            <a:off x="2895600" y="35814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rgbClr val="000000"/>
                </a:solidFill>
                <a:latin typeface="Arial" charset="0"/>
              </a:rPr>
              <a:t>UDP</a:t>
            </a:r>
          </a:p>
        </p:txBody>
      </p:sp>
      <p:sp>
        <p:nvSpPr>
          <p:cNvPr id="61452" name="Rectangle 12"/>
          <p:cNvSpPr>
            <a:spLocks noChangeArrowheads="1"/>
          </p:cNvSpPr>
          <p:nvPr/>
        </p:nvSpPr>
        <p:spPr bwMode="auto">
          <a:xfrm>
            <a:off x="2057400" y="43434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chemeClr val="bg1"/>
                </a:solidFill>
                <a:latin typeface="Arial" charset="0"/>
              </a:rPr>
              <a:t>IP</a:t>
            </a:r>
          </a:p>
        </p:txBody>
      </p:sp>
      <p:sp>
        <p:nvSpPr>
          <p:cNvPr id="61453" name="Rectangle 13"/>
          <p:cNvSpPr>
            <a:spLocks noChangeArrowheads="1"/>
          </p:cNvSpPr>
          <p:nvPr/>
        </p:nvSpPr>
        <p:spPr bwMode="auto">
          <a:xfrm>
            <a:off x="685800" y="5105400"/>
            <a:ext cx="685800" cy="3810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chemeClr val="bg1"/>
                </a:solidFill>
                <a:latin typeface="Arial" charset="0"/>
              </a:rPr>
              <a:t>NET</a:t>
            </a:r>
            <a:r>
              <a:rPr lang="en-US" b="0" baseline="-250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61454" name="Rectangle 14"/>
          <p:cNvSpPr>
            <a:spLocks noChangeArrowheads="1"/>
          </p:cNvSpPr>
          <p:nvPr/>
        </p:nvSpPr>
        <p:spPr bwMode="auto">
          <a:xfrm>
            <a:off x="1828800" y="51054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rgbClr val="000000"/>
                </a:solidFill>
                <a:latin typeface="Arial" charset="0"/>
              </a:rPr>
              <a:t>NET</a:t>
            </a:r>
            <a:r>
              <a:rPr lang="en-US" b="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61455" name="Rectangle 15"/>
          <p:cNvSpPr>
            <a:spLocks noChangeArrowheads="1"/>
          </p:cNvSpPr>
          <p:nvPr/>
        </p:nvSpPr>
        <p:spPr bwMode="auto">
          <a:xfrm>
            <a:off x="3429000" y="51054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rgbClr val="000000"/>
                </a:solidFill>
                <a:latin typeface="Arial" charset="0"/>
              </a:rPr>
              <a:t>NET</a:t>
            </a:r>
            <a:r>
              <a:rPr lang="en-US" b="0" baseline="-25000">
                <a:solidFill>
                  <a:srgbClr val="000000"/>
                </a:solidFill>
                <a:latin typeface="Arial" charset="0"/>
              </a:rPr>
              <a:t>n</a:t>
            </a:r>
          </a:p>
        </p:txBody>
      </p:sp>
      <p:sp>
        <p:nvSpPr>
          <p:cNvPr id="61456" name="Rectangle 16"/>
          <p:cNvSpPr>
            <a:spLocks noChangeArrowheads="1"/>
          </p:cNvSpPr>
          <p:nvPr/>
        </p:nvSpPr>
        <p:spPr bwMode="auto">
          <a:xfrm>
            <a:off x="2590800" y="5105400"/>
            <a:ext cx="685800" cy="381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0" tIns="45712" rIns="91420" bIns="45712" anchor="ctr"/>
          <a:lstStyle/>
          <a:p>
            <a:r>
              <a:rPr lang="en-US" b="0">
                <a:solidFill>
                  <a:srgbClr val="000000"/>
                </a:solidFill>
                <a:latin typeface="Arial" charset="0"/>
              </a:rPr>
              <a:t>…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61457" name="AutoShape 17"/>
          <p:cNvCxnSpPr>
            <a:cxnSpLocks noChangeShapeType="1"/>
            <a:stCxn id="61446" idx="2"/>
            <a:endCxn id="61450" idx="0"/>
          </p:cNvCxnSpPr>
          <p:nvPr/>
        </p:nvCxnSpPr>
        <p:spPr bwMode="auto">
          <a:xfrm>
            <a:off x="1104900" y="3276600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58" name="AutoShape 18"/>
          <p:cNvCxnSpPr>
            <a:cxnSpLocks noChangeShapeType="1"/>
            <a:endCxn id="61450" idx="0"/>
          </p:cNvCxnSpPr>
          <p:nvPr/>
        </p:nvCxnSpPr>
        <p:spPr bwMode="auto">
          <a:xfrm flipH="1">
            <a:off x="1485900" y="32766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59" name="AutoShape 19"/>
          <p:cNvCxnSpPr>
            <a:cxnSpLocks noChangeShapeType="1"/>
            <a:stCxn id="61449" idx="2"/>
          </p:cNvCxnSpPr>
          <p:nvPr/>
        </p:nvCxnSpPr>
        <p:spPr bwMode="auto">
          <a:xfrm>
            <a:off x="2781300" y="32766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0" name="AutoShape 20"/>
          <p:cNvCxnSpPr>
            <a:cxnSpLocks noChangeShapeType="1"/>
            <a:stCxn id="61448" idx="2"/>
          </p:cNvCxnSpPr>
          <p:nvPr/>
        </p:nvCxnSpPr>
        <p:spPr bwMode="auto">
          <a:xfrm flipH="1">
            <a:off x="3200400" y="32766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1" name="AutoShape 21"/>
          <p:cNvCxnSpPr>
            <a:cxnSpLocks noChangeShapeType="1"/>
            <a:stCxn id="61450" idx="2"/>
            <a:endCxn id="61452" idx="0"/>
          </p:cNvCxnSpPr>
          <p:nvPr/>
        </p:nvCxnSpPr>
        <p:spPr bwMode="auto">
          <a:xfrm>
            <a:off x="1485900" y="3962400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2" name="AutoShape 22"/>
          <p:cNvCxnSpPr>
            <a:cxnSpLocks noChangeShapeType="1"/>
            <a:stCxn id="61451" idx="2"/>
            <a:endCxn id="61452" idx="0"/>
          </p:cNvCxnSpPr>
          <p:nvPr/>
        </p:nvCxnSpPr>
        <p:spPr bwMode="auto">
          <a:xfrm flipH="1">
            <a:off x="2400300" y="3962400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3" name="AutoShape 23"/>
          <p:cNvCxnSpPr>
            <a:cxnSpLocks noChangeShapeType="1"/>
            <a:stCxn id="61452" idx="2"/>
            <a:endCxn id="61455" idx="0"/>
          </p:cNvCxnSpPr>
          <p:nvPr/>
        </p:nvCxnSpPr>
        <p:spPr bwMode="auto">
          <a:xfrm>
            <a:off x="2400300" y="4724400"/>
            <a:ext cx="1371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4" name="AutoShape 24"/>
          <p:cNvCxnSpPr>
            <a:cxnSpLocks noChangeShapeType="1"/>
            <a:stCxn id="61452" idx="2"/>
            <a:endCxn id="61453" idx="0"/>
          </p:cNvCxnSpPr>
          <p:nvPr/>
        </p:nvCxnSpPr>
        <p:spPr bwMode="auto">
          <a:xfrm flipH="1">
            <a:off x="1028700" y="4724400"/>
            <a:ext cx="1371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5" name="AutoShape 25"/>
          <p:cNvCxnSpPr>
            <a:cxnSpLocks noChangeShapeType="1"/>
            <a:stCxn id="61452" idx="2"/>
            <a:endCxn id="61454" idx="0"/>
          </p:cNvCxnSpPr>
          <p:nvPr/>
        </p:nvCxnSpPr>
        <p:spPr bwMode="auto">
          <a:xfrm flipH="1">
            <a:off x="2171700" y="4724400"/>
            <a:ext cx="228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466" name="Rectangle 26"/>
          <p:cNvSpPr>
            <a:spLocks noChangeArrowheads="1"/>
          </p:cNvSpPr>
          <p:nvPr/>
        </p:nvSpPr>
        <p:spPr bwMode="auto">
          <a:xfrm rot="10800000">
            <a:off x="7086600" y="3810000"/>
            <a:ext cx="1143000" cy="838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lIns="91420" tIns="45712" rIns="91420" bIns="45712" anchor="ctr"/>
          <a:lstStyle/>
          <a:p>
            <a:r>
              <a:rPr lang="en-US" sz="1800" b="0">
                <a:solidFill>
                  <a:schemeClr val="bg1"/>
                </a:solidFill>
                <a:latin typeface="Arial" charset="0"/>
              </a:rPr>
              <a:t>TCP/UDP</a:t>
            </a:r>
          </a:p>
        </p:txBody>
      </p:sp>
      <p:sp>
        <p:nvSpPr>
          <p:cNvPr id="61467" name="Rectangle 27"/>
          <p:cNvSpPr>
            <a:spLocks noChangeArrowheads="1"/>
          </p:cNvSpPr>
          <p:nvPr/>
        </p:nvSpPr>
        <p:spPr bwMode="auto">
          <a:xfrm rot="10800000">
            <a:off x="6248400" y="3810000"/>
            <a:ext cx="838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lIns="91420" tIns="45712" rIns="91420" bIns="45712" anchor="ctr"/>
          <a:lstStyle/>
          <a:p>
            <a:r>
              <a:rPr lang="en-US" sz="1800" b="0">
                <a:solidFill>
                  <a:schemeClr val="bg1"/>
                </a:solidFill>
                <a:latin typeface="Arial" charset="0"/>
              </a:rPr>
              <a:t>IP</a:t>
            </a:r>
          </a:p>
        </p:txBody>
      </p:sp>
      <p:sp>
        <p:nvSpPr>
          <p:cNvPr id="61468" name="Text Box 28"/>
          <p:cNvSpPr txBox="1">
            <a:spLocks noChangeArrowheads="1"/>
          </p:cNvSpPr>
          <p:nvPr/>
        </p:nvSpPr>
        <p:spPr bwMode="auto">
          <a:xfrm>
            <a:off x="7151688" y="4800600"/>
            <a:ext cx="115411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2" rIns="91420" bIns="45712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0">
                <a:solidFill>
                  <a:srgbClr val="FF3300"/>
                </a:solidFill>
                <a:latin typeface="Arial" charset="0"/>
              </a:rPr>
              <a:t>Port Number</a:t>
            </a:r>
          </a:p>
        </p:txBody>
      </p:sp>
      <p:sp>
        <p:nvSpPr>
          <p:cNvPr id="61469" name="Rectangle 29"/>
          <p:cNvSpPr>
            <a:spLocks noChangeArrowheads="1"/>
          </p:cNvSpPr>
          <p:nvPr/>
        </p:nvSpPr>
        <p:spPr bwMode="auto">
          <a:xfrm rot="10800000">
            <a:off x="5334000" y="3810000"/>
            <a:ext cx="914400" cy="838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lIns="91420" tIns="45712" rIns="91420" bIns="45712" anchor="ctr"/>
          <a:lstStyle/>
          <a:p>
            <a:r>
              <a:rPr lang="en-US" sz="1800" b="0">
                <a:solidFill>
                  <a:schemeClr val="bg1"/>
                </a:solidFill>
                <a:latin typeface="Arial" charset="0"/>
              </a:rPr>
              <a:t>Network</a:t>
            </a:r>
          </a:p>
        </p:txBody>
      </p:sp>
      <p:sp>
        <p:nvSpPr>
          <p:cNvPr id="61470" name="Text Box 30"/>
          <p:cNvSpPr txBox="1">
            <a:spLocks noChangeArrowheads="1"/>
          </p:cNvSpPr>
          <p:nvPr/>
        </p:nvSpPr>
        <p:spPr bwMode="auto">
          <a:xfrm>
            <a:off x="6096000" y="4800600"/>
            <a:ext cx="1143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2" rIns="91420" bIns="45712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0">
                <a:solidFill>
                  <a:srgbClr val="000000"/>
                </a:solidFill>
                <a:latin typeface="Arial" charset="0"/>
              </a:rPr>
              <a:t>Protocol Field</a:t>
            </a:r>
          </a:p>
        </p:txBody>
      </p:sp>
      <p:sp>
        <p:nvSpPr>
          <p:cNvPr id="61471" name="Text Box 31"/>
          <p:cNvSpPr txBox="1">
            <a:spLocks noChangeArrowheads="1"/>
          </p:cNvSpPr>
          <p:nvPr/>
        </p:nvSpPr>
        <p:spPr bwMode="auto">
          <a:xfrm>
            <a:off x="5334000" y="4800600"/>
            <a:ext cx="9144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2" rIns="91420" bIns="45712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0">
                <a:solidFill>
                  <a:srgbClr val="000000"/>
                </a:solidFill>
                <a:latin typeface="Arial" charset="0"/>
              </a:rPr>
              <a:t>Type Field</a:t>
            </a:r>
          </a:p>
        </p:txBody>
      </p:sp>
      <p:sp>
        <p:nvSpPr>
          <p:cNvPr id="61472" name="Line 32"/>
          <p:cNvSpPr>
            <a:spLocks noChangeShapeType="1"/>
          </p:cNvSpPr>
          <p:nvPr/>
        </p:nvSpPr>
        <p:spPr bwMode="auto">
          <a:xfrm flipH="1">
            <a:off x="5334000" y="3581400"/>
            <a:ext cx="914400" cy="228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473" name="Line 33"/>
          <p:cNvSpPr>
            <a:spLocks noChangeShapeType="1"/>
          </p:cNvSpPr>
          <p:nvPr/>
        </p:nvSpPr>
        <p:spPr bwMode="auto">
          <a:xfrm>
            <a:off x="6858000" y="3581400"/>
            <a:ext cx="1371600" cy="228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474" name="Rectangle 34"/>
          <p:cNvSpPr>
            <a:spLocks noChangeArrowheads="1"/>
          </p:cNvSpPr>
          <p:nvPr/>
        </p:nvSpPr>
        <p:spPr bwMode="auto">
          <a:xfrm rot="10800000">
            <a:off x="6781800" y="3276600"/>
            <a:ext cx="609600" cy="3048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5" name="Rectangle 35"/>
          <p:cNvSpPr>
            <a:spLocks noChangeArrowheads="1"/>
          </p:cNvSpPr>
          <p:nvPr/>
        </p:nvSpPr>
        <p:spPr bwMode="auto">
          <a:xfrm rot="10800000">
            <a:off x="6553200" y="3276600"/>
            <a:ext cx="3048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6" name="Rectangle 36"/>
          <p:cNvSpPr>
            <a:spLocks noChangeArrowheads="1"/>
          </p:cNvSpPr>
          <p:nvPr/>
        </p:nvSpPr>
        <p:spPr bwMode="auto">
          <a:xfrm rot="10800000">
            <a:off x="6323013" y="32766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7" name="Rectangle 37"/>
          <p:cNvSpPr>
            <a:spLocks noChangeArrowheads="1"/>
          </p:cNvSpPr>
          <p:nvPr/>
        </p:nvSpPr>
        <p:spPr bwMode="auto">
          <a:xfrm rot="10800000">
            <a:off x="6246813" y="3276600"/>
            <a:ext cx="2286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697804EA-4493-B741-8D85-C6FA6BF093B8}" type="slidenum">
              <a:rPr lang="en-US" sz="1400" b="0">
                <a:latin typeface="Times New Roman" charset="0"/>
              </a:rPr>
              <a:pPr eaLnBrk="1" hangingPunct="1"/>
              <a:t>24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Resource Allocation: Queues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621088"/>
            <a:ext cx="8610600" cy="3084512"/>
          </a:xfrm>
        </p:spPr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Sharing access to limited resources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E.g., a link with fixed service rate</a:t>
            </a:r>
          </a:p>
          <a:p>
            <a:r>
              <a:rPr lang="en-US">
                <a:latin typeface="Comic Sans MS" charset="0"/>
                <a:cs typeface="Arial" charset="0"/>
              </a:rPr>
              <a:t>Simplest case: first-in-first out queue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Serve packets in the order they arrive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When busy, store arriving packets in a buffer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Drop packets when the queue is full</a:t>
            </a:r>
          </a:p>
        </p:txBody>
      </p:sp>
      <p:sp>
        <p:nvSpPr>
          <p:cNvPr id="908292" name="Rectangle 4"/>
          <p:cNvSpPr>
            <a:spLocks noChangeArrowheads="1"/>
          </p:cNvSpPr>
          <p:nvPr/>
        </p:nvSpPr>
        <p:spPr bwMode="auto">
          <a:xfrm>
            <a:off x="501650" y="1239838"/>
            <a:ext cx="8458200" cy="2209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457200" y="1524000"/>
            <a:ext cx="4953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5" tIns="46033" rIns="92065" bIns="46033"/>
          <a:lstStyle/>
          <a:p>
            <a:pPr marL="223838" indent="-223838" algn="l" eaLnBrk="0" hangingPunct="0">
              <a:spcBef>
                <a:spcPct val="50000"/>
              </a:spcBef>
            </a:pPr>
            <a:endParaRPr lang="en-US" sz="1800" b="0">
              <a:solidFill>
                <a:srgbClr val="0000FF"/>
              </a:solidFill>
              <a:latin typeface="Comic Sans MS" charset="0"/>
            </a:endParaRPr>
          </a:p>
        </p:txBody>
      </p:sp>
      <p:grpSp>
        <p:nvGrpSpPr>
          <p:cNvPr id="63494" name="Group 6"/>
          <p:cNvGrpSpPr>
            <a:grpSpLocks/>
          </p:cNvGrpSpPr>
          <p:nvPr/>
        </p:nvGrpSpPr>
        <p:grpSpPr bwMode="auto">
          <a:xfrm>
            <a:off x="3675063" y="1857375"/>
            <a:ext cx="5056187" cy="1009650"/>
            <a:chOff x="1968" y="1440"/>
            <a:chExt cx="3185" cy="636"/>
          </a:xfrm>
        </p:grpSpPr>
        <p:sp>
          <p:nvSpPr>
            <p:cNvPr id="63501" name="Oval 7"/>
            <p:cNvSpPr>
              <a:spLocks noChangeArrowheads="1"/>
            </p:cNvSpPr>
            <p:nvPr/>
          </p:nvSpPr>
          <p:spPr bwMode="auto">
            <a:xfrm>
              <a:off x="1968" y="1440"/>
              <a:ext cx="624" cy="5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02" name="Line 8"/>
            <p:cNvSpPr>
              <a:spLocks noChangeShapeType="1"/>
            </p:cNvSpPr>
            <p:nvPr/>
          </p:nvSpPr>
          <p:spPr bwMode="auto">
            <a:xfrm>
              <a:off x="2474" y="1740"/>
              <a:ext cx="28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03" name="Line 9"/>
            <p:cNvSpPr>
              <a:spLocks noChangeShapeType="1"/>
            </p:cNvSpPr>
            <p:nvPr/>
          </p:nvSpPr>
          <p:spPr bwMode="auto">
            <a:xfrm>
              <a:off x="4865" y="1726"/>
              <a:ext cx="28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04" name="Rectangle 10"/>
            <p:cNvSpPr>
              <a:spLocks noChangeArrowheads="1"/>
            </p:cNvSpPr>
            <p:nvPr/>
          </p:nvSpPr>
          <p:spPr bwMode="auto">
            <a:xfrm>
              <a:off x="4792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05" name="Rectangle 11"/>
            <p:cNvSpPr>
              <a:spLocks noChangeArrowheads="1"/>
            </p:cNvSpPr>
            <p:nvPr/>
          </p:nvSpPr>
          <p:spPr bwMode="auto">
            <a:xfrm>
              <a:off x="2296" y="1644"/>
              <a:ext cx="48" cy="19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06" name="Rectangle 12"/>
            <p:cNvSpPr>
              <a:spLocks noChangeArrowheads="1"/>
            </p:cNvSpPr>
            <p:nvPr/>
          </p:nvSpPr>
          <p:spPr bwMode="auto">
            <a:xfrm>
              <a:off x="3072" y="1584"/>
              <a:ext cx="144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07" name="Rectangle 13"/>
            <p:cNvSpPr>
              <a:spLocks noChangeArrowheads="1"/>
            </p:cNvSpPr>
            <p:nvPr/>
          </p:nvSpPr>
          <p:spPr bwMode="auto">
            <a:xfrm>
              <a:off x="3208" y="1584"/>
              <a:ext cx="14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08" name="Rectangle 14"/>
            <p:cNvSpPr>
              <a:spLocks noChangeArrowheads="1"/>
            </p:cNvSpPr>
            <p:nvPr/>
          </p:nvSpPr>
          <p:spPr bwMode="auto">
            <a:xfrm>
              <a:off x="3736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09" name="Rectangle 15"/>
            <p:cNvSpPr>
              <a:spLocks noChangeArrowheads="1"/>
            </p:cNvSpPr>
            <p:nvPr/>
          </p:nvSpPr>
          <p:spPr bwMode="auto">
            <a:xfrm>
              <a:off x="3928" y="1584"/>
              <a:ext cx="480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10" name="Rectangle 16"/>
            <p:cNvSpPr>
              <a:spLocks noChangeArrowheads="1"/>
            </p:cNvSpPr>
            <p:nvPr/>
          </p:nvSpPr>
          <p:spPr bwMode="auto">
            <a:xfrm>
              <a:off x="4416" y="1584"/>
              <a:ext cx="48" cy="28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11" name="Rectangle 17"/>
            <p:cNvSpPr>
              <a:spLocks noChangeArrowheads="1"/>
            </p:cNvSpPr>
            <p:nvPr/>
          </p:nvSpPr>
          <p:spPr bwMode="auto">
            <a:xfrm>
              <a:off x="4552" y="1584"/>
              <a:ext cx="14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12" name="Rectangle 18"/>
            <p:cNvSpPr>
              <a:spLocks noChangeArrowheads="1"/>
            </p:cNvSpPr>
            <p:nvPr/>
          </p:nvSpPr>
          <p:spPr bwMode="auto">
            <a:xfrm>
              <a:off x="3448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13" name="Rectangle 19"/>
            <p:cNvSpPr>
              <a:spLocks noChangeArrowheads="1"/>
            </p:cNvSpPr>
            <p:nvPr/>
          </p:nvSpPr>
          <p:spPr bwMode="auto">
            <a:xfrm>
              <a:off x="3016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14" name="Rectangle 20"/>
            <p:cNvSpPr>
              <a:spLocks noChangeArrowheads="1"/>
            </p:cNvSpPr>
            <p:nvPr/>
          </p:nvSpPr>
          <p:spPr bwMode="auto">
            <a:xfrm>
              <a:off x="2920" y="1596"/>
              <a:ext cx="88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15" name="Rectangle 21"/>
            <p:cNvSpPr>
              <a:spLocks noChangeArrowheads="1"/>
            </p:cNvSpPr>
            <p:nvPr/>
          </p:nvSpPr>
          <p:spPr bwMode="auto">
            <a:xfrm>
              <a:off x="2784" y="1596"/>
              <a:ext cx="88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16" name="Rectangle 22"/>
            <p:cNvSpPr>
              <a:spLocks noChangeArrowheads="1"/>
            </p:cNvSpPr>
            <p:nvPr/>
          </p:nvSpPr>
          <p:spPr bwMode="auto">
            <a:xfrm>
              <a:off x="3352" y="1596"/>
              <a:ext cx="96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17" name="Rectangle 23"/>
            <p:cNvSpPr>
              <a:spLocks noChangeArrowheads="1"/>
            </p:cNvSpPr>
            <p:nvPr/>
          </p:nvSpPr>
          <p:spPr bwMode="auto">
            <a:xfrm>
              <a:off x="4456" y="1596"/>
              <a:ext cx="88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18" name="Rectangle 24"/>
            <p:cNvSpPr>
              <a:spLocks noChangeArrowheads="1"/>
            </p:cNvSpPr>
            <p:nvPr/>
          </p:nvSpPr>
          <p:spPr bwMode="auto">
            <a:xfrm>
              <a:off x="3496" y="1596"/>
              <a:ext cx="88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19" name="Rectangle 25"/>
            <p:cNvSpPr>
              <a:spLocks noChangeArrowheads="1"/>
            </p:cNvSpPr>
            <p:nvPr/>
          </p:nvSpPr>
          <p:spPr bwMode="auto">
            <a:xfrm>
              <a:off x="3592" y="1596"/>
              <a:ext cx="14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20" name="Rectangle 26"/>
            <p:cNvSpPr>
              <a:spLocks noChangeArrowheads="1"/>
            </p:cNvSpPr>
            <p:nvPr/>
          </p:nvSpPr>
          <p:spPr bwMode="auto">
            <a:xfrm>
              <a:off x="4696" y="1596"/>
              <a:ext cx="88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21" name="Rectangle 27"/>
            <p:cNvSpPr>
              <a:spLocks noChangeArrowheads="1"/>
            </p:cNvSpPr>
            <p:nvPr/>
          </p:nvSpPr>
          <p:spPr bwMode="auto">
            <a:xfrm>
              <a:off x="3784" y="1596"/>
              <a:ext cx="14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22" name="Rectangle 28"/>
            <p:cNvSpPr>
              <a:spLocks noChangeArrowheads="1"/>
            </p:cNvSpPr>
            <p:nvPr/>
          </p:nvSpPr>
          <p:spPr bwMode="auto">
            <a:xfrm>
              <a:off x="2344" y="1644"/>
              <a:ext cx="96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23" name="Rectangle 29"/>
            <p:cNvSpPr>
              <a:spLocks noChangeArrowheads="1"/>
            </p:cNvSpPr>
            <p:nvPr/>
          </p:nvSpPr>
          <p:spPr bwMode="auto">
            <a:xfrm>
              <a:off x="2344" y="1644"/>
              <a:ext cx="48" cy="19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24" name="Rectangle 30"/>
            <p:cNvSpPr>
              <a:spLocks noChangeArrowheads="1"/>
            </p:cNvSpPr>
            <p:nvPr/>
          </p:nvSpPr>
          <p:spPr bwMode="auto">
            <a:xfrm>
              <a:off x="2152" y="1644"/>
              <a:ext cx="48" cy="19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25" name="Rectangle 31"/>
            <p:cNvSpPr>
              <a:spLocks noChangeArrowheads="1"/>
            </p:cNvSpPr>
            <p:nvPr/>
          </p:nvSpPr>
          <p:spPr bwMode="auto">
            <a:xfrm>
              <a:off x="2200" y="1644"/>
              <a:ext cx="96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26" name="Rectangle 32"/>
            <p:cNvSpPr>
              <a:spLocks noChangeArrowheads="1"/>
            </p:cNvSpPr>
            <p:nvPr/>
          </p:nvSpPr>
          <p:spPr bwMode="auto">
            <a:xfrm>
              <a:off x="2200" y="1644"/>
              <a:ext cx="48" cy="19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27" name="Freeform 33"/>
            <p:cNvSpPr>
              <a:spLocks/>
            </p:cNvSpPr>
            <p:nvPr/>
          </p:nvSpPr>
          <p:spPr bwMode="auto">
            <a:xfrm>
              <a:off x="2122" y="1644"/>
              <a:ext cx="318" cy="192"/>
            </a:xfrm>
            <a:custGeom>
              <a:avLst/>
              <a:gdLst>
                <a:gd name="T0" fmla="*/ 0 w 1012"/>
                <a:gd name="T1" fmla="*/ 0 h 292"/>
                <a:gd name="T2" fmla="*/ 0 w 1012"/>
                <a:gd name="T3" fmla="*/ 0 h 292"/>
                <a:gd name="T4" fmla="*/ 0 w 1012"/>
                <a:gd name="T5" fmla="*/ 2 h 292"/>
                <a:gd name="T6" fmla="*/ 0 w 1012"/>
                <a:gd name="T7" fmla="*/ 2 h 2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12"/>
                <a:gd name="T13" fmla="*/ 0 h 292"/>
                <a:gd name="T14" fmla="*/ 1012 w 1012"/>
                <a:gd name="T15" fmla="*/ 292 h 2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12" h="292">
                  <a:moveTo>
                    <a:pt x="0" y="0"/>
                  </a:moveTo>
                  <a:lnTo>
                    <a:pt x="1009" y="0"/>
                  </a:lnTo>
                  <a:lnTo>
                    <a:pt x="1012" y="292"/>
                  </a:lnTo>
                  <a:lnTo>
                    <a:pt x="18" y="291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28" name="Rectangle 34"/>
            <p:cNvSpPr>
              <a:spLocks noChangeArrowheads="1"/>
            </p:cNvSpPr>
            <p:nvPr/>
          </p:nvSpPr>
          <p:spPr bwMode="auto">
            <a:xfrm rot="1080000">
              <a:off x="2104" y="1884"/>
              <a:ext cx="48" cy="19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29" name="Rectangle 35"/>
            <p:cNvSpPr>
              <a:spLocks noChangeArrowheads="1"/>
            </p:cNvSpPr>
            <p:nvPr/>
          </p:nvSpPr>
          <p:spPr bwMode="auto">
            <a:xfrm rot="-300000">
              <a:off x="2008" y="1884"/>
              <a:ext cx="48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30" name="Rectangle 36"/>
            <p:cNvSpPr>
              <a:spLocks noChangeArrowheads="1"/>
            </p:cNvSpPr>
            <p:nvPr/>
          </p:nvSpPr>
          <p:spPr bwMode="auto">
            <a:xfrm rot="-840000">
              <a:off x="2056" y="1740"/>
              <a:ext cx="48" cy="19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31" name="Rectangle 37"/>
            <p:cNvSpPr>
              <a:spLocks noChangeArrowheads="1"/>
            </p:cNvSpPr>
            <p:nvPr/>
          </p:nvSpPr>
          <p:spPr bwMode="auto">
            <a:xfrm>
              <a:off x="2872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32" name="Line 38"/>
            <p:cNvSpPr>
              <a:spLocks noChangeShapeType="1"/>
            </p:cNvSpPr>
            <p:nvPr/>
          </p:nvSpPr>
          <p:spPr bwMode="auto">
            <a:xfrm>
              <a:off x="2544" y="1884"/>
              <a:ext cx="24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33" name="Line 39"/>
            <p:cNvSpPr>
              <a:spLocks noChangeShapeType="1"/>
            </p:cNvSpPr>
            <p:nvPr/>
          </p:nvSpPr>
          <p:spPr bwMode="auto">
            <a:xfrm>
              <a:off x="2544" y="1584"/>
              <a:ext cx="24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63495" name="Picture 40" descr="Click To Previ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463" y="2466975"/>
            <a:ext cx="7318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6" name="Picture 41" descr="Click To P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" y="2009775"/>
            <a:ext cx="731838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7" name="Picture 42" descr="Click To Previe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263" y="1476375"/>
            <a:ext cx="7318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8" name="Line 43"/>
          <p:cNvSpPr>
            <a:spLocks noChangeShapeType="1"/>
          </p:cNvSpPr>
          <p:nvPr/>
        </p:nvSpPr>
        <p:spPr bwMode="auto">
          <a:xfrm>
            <a:off x="2608263" y="1933575"/>
            <a:ext cx="990600" cy="425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3499" name="Line 44"/>
          <p:cNvSpPr>
            <a:spLocks noChangeShapeType="1"/>
          </p:cNvSpPr>
          <p:nvPr/>
        </p:nvSpPr>
        <p:spPr bwMode="auto">
          <a:xfrm>
            <a:off x="1782763" y="2359025"/>
            <a:ext cx="18161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3500" name="Line 45"/>
          <p:cNvSpPr>
            <a:spLocks noChangeShapeType="1"/>
          </p:cNvSpPr>
          <p:nvPr/>
        </p:nvSpPr>
        <p:spPr bwMode="auto">
          <a:xfrm flipV="1">
            <a:off x="2684463" y="2359025"/>
            <a:ext cx="914400" cy="41275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7BD561A-9836-8A49-B326-E33CD112C6A0}" type="slidenum">
              <a:rPr lang="en-US" sz="1400" b="0">
                <a:latin typeface="Times New Roman" charset="0"/>
              </a:rPr>
              <a:pPr eaLnBrk="1" hangingPunct="1"/>
              <a:t>25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mic Sans MS" charset="0"/>
                <a:ea typeface="ＭＳ Ｐゴシック" charset="0"/>
                <a:cs typeface="ＭＳ Ｐゴシック" charset="0"/>
              </a:rPr>
              <a:t>Resource Allocation: Congestion Control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621088"/>
            <a:ext cx="8610600" cy="3084512"/>
          </a:xfrm>
        </p:spPr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What if too many folks are sending data?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Senders agree to slow down their sending rates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… in response to their packets getting dropped</a:t>
            </a:r>
          </a:p>
          <a:p>
            <a:r>
              <a:rPr lang="en-US">
                <a:latin typeface="Comic Sans MS" charset="0"/>
                <a:cs typeface="Arial" charset="0"/>
              </a:rPr>
              <a:t>The essence of TCP congestion control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Key to preventing congestion collapse of the Internet</a:t>
            </a:r>
          </a:p>
          <a:p>
            <a:pPr lvl="1"/>
            <a:endParaRPr lang="en-US">
              <a:latin typeface="Comic Sans MS" charset="0"/>
              <a:ea typeface="Arial" charset="0"/>
              <a:cs typeface="Arial" charset="0"/>
            </a:endParaRPr>
          </a:p>
        </p:txBody>
      </p:sp>
      <p:sp>
        <p:nvSpPr>
          <p:cNvPr id="914436" name="Rectangle 4"/>
          <p:cNvSpPr>
            <a:spLocks noChangeArrowheads="1"/>
          </p:cNvSpPr>
          <p:nvPr/>
        </p:nvSpPr>
        <p:spPr bwMode="auto">
          <a:xfrm>
            <a:off x="501650" y="1239838"/>
            <a:ext cx="8458200" cy="2209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457200" y="1524000"/>
            <a:ext cx="4953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5" tIns="46033" rIns="92065" bIns="46033"/>
          <a:lstStyle/>
          <a:p>
            <a:pPr marL="223838" indent="-223838" algn="l" eaLnBrk="0" hangingPunct="0">
              <a:spcBef>
                <a:spcPct val="50000"/>
              </a:spcBef>
            </a:pPr>
            <a:endParaRPr lang="en-US" sz="1800" b="0">
              <a:solidFill>
                <a:srgbClr val="0000FF"/>
              </a:solidFill>
              <a:latin typeface="Comic Sans MS" charset="0"/>
            </a:endParaRPr>
          </a:p>
        </p:txBody>
      </p:sp>
      <p:grpSp>
        <p:nvGrpSpPr>
          <p:cNvPr id="65542" name="Group 6"/>
          <p:cNvGrpSpPr>
            <a:grpSpLocks/>
          </p:cNvGrpSpPr>
          <p:nvPr/>
        </p:nvGrpSpPr>
        <p:grpSpPr bwMode="auto">
          <a:xfrm>
            <a:off x="3675063" y="1857375"/>
            <a:ext cx="5056187" cy="1009650"/>
            <a:chOff x="1968" y="1440"/>
            <a:chExt cx="3185" cy="636"/>
          </a:xfrm>
        </p:grpSpPr>
        <p:sp>
          <p:nvSpPr>
            <p:cNvPr id="65549" name="Oval 7"/>
            <p:cNvSpPr>
              <a:spLocks noChangeArrowheads="1"/>
            </p:cNvSpPr>
            <p:nvPr/>
          </p:nvSpPr>
          <p:spPr bwMode="auto">
            <a:xfrm>
              <a:off x="1968" y="1440"/>
              <a:ext cx="624" cy="5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0" name="Line 8"/>
            <p:cNvSpPr>
              <a:spLocks noChangeShapeType="1"/>
            </p:cNvSpPr>
            <p:nvPr/>
          </p:nvSpPr>
          <p:spPr bwMode="auto">
            <a:xfrm>
              <a:off x="2474" y="1740"/>
              <a:ext cx="28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1" name="Line 9"/>
            <p:cNvSpPr>
              <a:spLocks noChangeShapeType="1"/>
            </p:cNvSpPr>
            <p:nvPr/>
          </p:nvSpPr>
          <p:spPr bwMode="auto">
            <a:xfrm>
              <a:off x="4865" y="1726"/>
              <a:ext cx="28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2" name="Rectangle 10"/>
            <p:cNvSpPr>
              <a:spLocks noChangeArrowheads="1"/>
            </p:cNvSpPr>
            <p:nvPr/>
          </p:nvSpPr>
          <p:spPr bwMode="auto">
            <a:xfrm>
              <a:off x="4792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3" name="Rectangle 11"/>
            <p:cNvSpPr>
              <a:spLocks noChangeArrowheads="1"/>
            </p:cNvSpPr>
            <p:nvPr/>
          </p:nvSpPr>
          <p:spPr bwMode="auto">
            <a:xfrm>
              <a:off x="2296" y="1644"/>
              <a:ext cx="48" cy="19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4" name="Rectangle 12"/>
            <p:cNvSpPr>
              <a:spLocks noChangeArrowheads="1"/>
            </p:cNvSpPr>
            <p:nvPr/>
          </p:nvSpPr>
          <p:spPr bwMode="auto">
            <a:xfrm>
              <a:off x="3072" y="1584"/>
              <a:ext cx="144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5" name="Rectangle 13"/>
            <p:cNvSpPr>
              <a:spLocks noChangeArrowheads="1"/>
            </p:cNvSpPr>
            <p:nvPr/>
          </p:nvSpPr>
          <p:spPr bwMode="auto">
            <a:xfrm>
              <a:off x="3208" y="1584"/>
              <a:ext cx="14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6" name="Rectangle 14"/>
            <p:cNvSpPr>
              <a:spLocks noChangeArrowheads="1"/>
            </p:cNvSpPr>
            <p:nvPr/>
          </p:nvSpPr>
          <p:spPr bwMode="auto">
            <a:xfrm>
              <a:off x="3736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7" name="Rectangle 15"/>
            <p:cNvSpPr>
              <a:spLocks noChangeArrowheads="1"/>
            </p:cNvSpPr>
            <p:nvPr/>
          </p:nvSpPr>
          <p:spPr bwMode="auto">
            <a:xfrm>
              <a:off x="3928" y="1584"/>
              <a:ext cx="480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8" name="Rectangle 16"/>
            <p:cNvSpPr>
              <a:spLocks noChangeArrowheads="1"/>
            </p:cNvSpPr>
            <p:nvPr/>
          </p:nvSpPr>
          <p:spPr bwMode="auto">
            <a:xfrm>
              <a:off x="4416" y="1584"/>
              <a:ext cx="48" cy="28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9" name="Rectangle 17"/>
            <p:cNvSpPr>
              <a:spLocks noChangeArrowheads="1"/>
            </p:cNvSpPr>
            <p:nvPr/>
          </p:nvSpPr>
          <p:spPr bwMode="auto">
            <a:xfrm>
              <a:off x="4552" y="1584"/>
              <a:ext cx="14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0" name="Rectangle 18"/>
            <p:cNvSpPr>
              <a:spLocks noChangeArrowheads="1"/>
            </p:cNvSpPr>
            <p:nvPr/>
          </p:nvSpPr>
          <p:spPr bwMode="auto">
            <a:xfrm>
              <a:off x="3448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1" name="Rectangle 19"/>
            <p:cNvSpPr>
              <a:spLocks noChangeArrowheads="1"/>
            </p:cNvSpPr>
            <p:nvPr/>
          </p:nvSpPr>
          <p:spPr bwMode="auto">
            <a:xfrm>
              <a:off x="3016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2" name="Rectangle 20"/>
            <p:cNvSpPr>
              <a:spLocks noChangeArrowheads="1"/>
            </p:cNvSpPr>
            <p:nvPr/>
          </p:nvSpPr>
          <p:spPr bwMode="auto">
            <a:xfrm>
              <a:off x="2920" y="1596"/>
              <a:ext cx="88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3" name="Rectangle 21"/>
            <p:cNvSpPr>
              <a:spLocks noChangeArrowheads="1"/>
            </p:cNvSpPr>
            <p:nvPr/>
          </p:nvSpPr>
          <p:spPr bwMode="auto">
            <a:xfrm>
              <a:off x="2784" y="1596"/>
              <a:ext cx="88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4" name="Rectangle 22"/>
            <p:cNvSpPr>
              <a:spLocks noChangeArrowheads="1"/>
            </p:cNvSpPr>
            <p:nvPr/>
          </p:nvSpPr>
          <p:spPr bwMode="auto">
            <a:xfrm>
              <a:off x="3352" y="1596"/>
              <a:ext cx="96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5" name="Rectangle 23"/>
            <p:cNvSpPr>
              <a:spLocks noChangeArrowheads="1"/>
            </p:cNvSpPr>
            <p:nvPr/>
          </p:nvSpPr>
          <p:spPr bwMode="auto">
            <a:xfrm>
              <a:off x="4456" y="1596"/>
              <a:ext cx="88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6" name="Rectangle 24"/>
            <p:cNvSpPr>
              <a:spLocks noChangeArrowheads="1"/>
            </p:cNvSpPr>
            <p:nvPr/>
          </p:nvSpPr>
          <p:spPr bwMode="auto">
            <a:xfrm>
              <a:off x="3496" y="1596"/>
              <a:ext cx="88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7" name="Rectangle 25"/>
            <p:cNvSpPr>
              <a:spLocks noChangeArrowheads="1"/>
            </p:cNvSpPr>
            <p:nvPr/>
          </p:nvSpPr>
          <p:spPr bwMode="auto">
            <a:xfrm>
              <a:off x="3592" y="1596"/>
              <a:ext cx="14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8" name="Rectangle 26"/>
            <p:cNvSpPr>
              <a:spLocks noChangeArrowheads="1"/>
            </p:cNvSpPr>
            <p:nvPr/>
          </p:nvSpPr>
          <p:spPr bwMode="auto">
            <a:xfrm>
              <a:off x="4696" y="1596"/>
              <a:ext cx="88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9" name="Rectangle 27"/>
            <p:cNvSpPr>
              <a:spLocks noChangeArrowheads="1"/>
            </p:cNvSpPr>
            <p:nvPr/>
          </p:nvSpPr>
          <p:spPr bwMode="auto">
            <a:xfrm>
              <a:off x="3784" y="1596"/>
              <a:ext cx="14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0" name="Rectangle 28"/>
            <p:cNvSpPr>
              <a:spLocks noChangeArrowheads="1"/>
            </p:cNvSpPr>
            <p:nvPr/>
          </p:nvSpPr>
          <p:spPr bwMode="auto">
            <a:xfrm>
              <a:off x="2344" y="1644"/>
              <a:ext cx="96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1" name="Rectangle 29"/>
            <p:cNvSpPr>
              <a:spLocks noChangeArrowheads="1"/>
            </p:cNvSpPr>
            <p:nvPr/>
          </p:nvSpPr>
          <p:spPr bwMode="auto">
            <a:xfrm>
              <a:off x="2344" y="1644"/>
              <a:ext cx="48" cy="19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2" name="Rectangle 30"/>
            <p:cNvSpPr>
              <a:spLocks noChangeArrowheads="1"/>
            </p:cNvSpPr>
            <p:nvPr/>
          </p:nvSpPr>
          <p:spPr bwMode="auto">
            <a:xfrm>
              <a:off x="2152" y="1644"/>
              <a:ext cx="48" cy="19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3" name="Rectangle 31"/>
            <p:cNvSpPr>
              <a:spLocks noChangeArrowheads="1"/>
            </p:cNvSpPr>
            <p:nvPr/>
          </p:nvSpPr>
          <p:spPr bwMode="auto">
            <a:xfrm>
              <a:off x="2200" y="1644"/>
              <a:ext cx="96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4" name="Rectangle 32"/>
            <p:cNvSpPr>
              <a:spLocks noChangeArrowheads="1"/>
            </p:cNvSpPr>
            <p:nvPr/>
          </p:nvSpPr>
          <p:spPr bwMode="auto">
            <a:xfrm>
              <a:off x="2200" y="1644"/>
              <a:ext cx="48" cy="19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5" name="Freeform 33"/>
            <p:cNvSpPr>
              <a:spLocks/>
            </p:cNvSpPr>
            <p:nvPr/>
          </p:nvSpPr>
          <p:spPr bwMode="auto">
            <a:xfrm>
              <a:off x="2122" y="1644"/>
              <a:ext cx="318" cy="192"/>
            </a:xfrm>
            <a:custGeom>
              <a:avLst/>
              <a:gdLst>
                <a:gd name="T0" fmla="*/ 0 w 1012"/>
                <a:gd name="T1" fmla="*/ 0 h 292"/>
                <a:gd name="T2" fmla="*/ 0 w 1012"/>
                <a:gd name="T3" fmla="*/ 0 h 292"/>
                <a:gd name="T4" fmla="*/ 0 w 1012"/>
                <a:gd name="T5" fmla="*/ 2 h 292"/>
                <a:gd name="T6" fmla="*/ 0 w 1012"/>
                <a:gd name="T7" fmla="*/ 2 h 2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12"/>
                <a:gd name="T13" fmla="*/ 0 h 292"/>
                <a:gd name="T14" fmla="*/ 1012 w 1012"/>
                <a:gd name="T15" fmla="*/ 292 h 2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12" h="292">
                  <a:moveTo>
                    <a:pt x="0" y="0"/>
                  </a:moveTo>
                  <a:lnTo>
                    <a:pt x="1009" y="0"/>
                  </a:lnTo>
                  <a:lnTo>
                    <a:pt x="1012" y="292"/>
                  </a:lnTo>
                  <a:lnTo>
                    <a:pt x="18" y="291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6" name="Rectangle 34"/>
            <p:cNvSpPr>
              <a:spLocks noChangeArrowheads="1"/>
            </p:cNvSpPr>
            <p:nvPr/>
          </p:nvSpPr>
          <p:spPr bwMode="auto">
            <a:xfrm rot="1080000">
              <a:off x="2104" y="1884"/>
              <a:ext cx="48" cy="19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7" name="Rectangle 35"/>
            <p:cNvSpPr>
              <a:spLocks noChangeArrowheads="1"/>
            </p:cNvSpPr>
            <p:nvPr/>
          </p:nvSpPr>
          <p:spPr bwMode="auto">
            <a:xfrm rot="-300000">
              <a:off x="2008" y="1884"/>
              <a:ext cx="48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8" name="Rectangle 36"/>
            <p:cNvSpPr>
              <a:spLocks noChangeArrowheads="1"/>
            </p:cNvSpPr>
            <p:nvPr/>
          </p:nvSpPr>
          <p:spPr bwMode="auto">
            <a:xfrm rot="-840000">
              <a:off x="2056" y="1740"/>
              <a:ext cx="48" cy="19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9" name="Rectangle 37"/>
            <p:cNvSpPr>
              <a:spLocks noChangeArrowheads="1"/>
            </p:cNvSpPr>
            <p:nvPr/>
          </p:nvSpPr>
          <p:spPr bwMode="auto">
            <a:xfrm>
              <a:off x="2872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80" name="Line 38"/>
            <p:cNvSpPr>
              <a:spLocks noChangeShapeType="1"/>
            </p:cNvSpPr>
            <p:nvPr/>
          </p:nvSpPr>
          <p:spPr bwMode="auto">
            <a:xfrm>
              <a:off x="2544" y="1884"/>
              <a:ext cx="24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81" name="Line 39"/>
            <p:cNvSpPr>
              <a:spLocks noChangeShapeType="1"/>
            </p:cNvSpPr>
            <p:nvPr/>
          </p:nvSpPr>
          <p:spPr bwMode="auto">
            <a:xfrm>
              <a:off x="2544" y="1584"/>
              <a:ext cx="24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65543" name="Picture 40" descr="Click To Previ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463" y="2466975"/>
            <a:ext cx="7318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4" name="Picture 41" descr="Click To P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" y="2009775"/>
            <a:ext cx="731838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5" name="Picture 42" descr="Click To Previe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263" y="1476375"/>
            <a:ext cx="7318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46" name="Line 43"/>
          <p:cNvSpPr>
            <a:spLocks noChangeShapeType="1"/>
          </p:cNvSpPr>
          <p:nvPr/>
        </p:nvSpPr>
        <p:spPr bwMode="auto">
          <a:xfrm>
            <a:off x="2608263" y="1933575"/>
            <a:ext cx="990600" cy="425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5547" name="Line 44"/>
          <p:cNvSpPr>
            <a:spLocks noChangeShapeType="1"/>
          </p:cNvSpPr>
          <p:nvPr/>
        </p:nvSpPr>
        <p:spPr bwMode="auto">
          <a:xfrm>
            <a:off x="1782763" y="2359025"/>
            <a:ext cx="18161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5548" name="Line 45"/>
          <p:cNvSpPr>
            <a:spLocks noChangeShapeType="1"/>
          </p:cNvSpPr>
          <p:nvPr/>
        </p:nvSpPr>
        <p:spPr bwMode="auto">
          <a:xfrm flipV="1">
            <a:off x="2684463" y="2359025"/>
            <a:ext cx="914400" cy="41275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20FCF280-4ED8-4349-9E50-CE182796E8D3}" type="slidenum">
              <a:rPr lang="en-US" sz="1400" b="0">
                <a:latin typeface="Times New Roman" charset="0"/>
              </a:rPr>
              <a:pPr eaLnBrk="1" hangingPunct="1"/>
              <a:t>26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Transmission Control Protocol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2874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latin typeface="Comic Sans MS" charset="0"/>
                <a:cs typeface="Arial" charset="0"/>
              </a:rPr>
              <a:t>Flow control: window-based 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Sender limits number of outstanding bytes (window size)</a:t>
            </a:r>
          </a:p>
          <a:p>
            <a:pPr lvl="1">
              <a:lnSpc>
                <a:spcPct val="90000"/>
              </a:lnSpc>
            </a:pPr>
            <a:r>
              <a:rPr lang="en-US" sz="2000" i="1">
                <a:latin typeface="Comic Sans MS" charset="0"/>
                <a:ea typeface="Arial" charset="0"/>
                <a:cs typeface="Arial" charset="0"/>
              </a:rPr>
              <a:t>Receiver window</a:t>
            </a:r>
            <a:r>
              <a:rPr lang="en-US" sz="2000">
                <a:latin typeface="Comic Sans MS" charset="0"/>
                <a:ea typeface="Arial" charset="0"/>
                <a:cs typeface="Arial" charset="0"/>
              </a:rPr>
              <a:t> ensures data does not overflow receiver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Comic Sans MS" charset="0"/>
                <a:cs typeface="Arial" charset="0"/>
              </a:rPr>
              <a:t>Congestion control: adapting to packet losses</a:t>
            </a:r>
          </a:p>
          <a:p>
            <a:pPr lvl="1">
              <a:lnSpc>
                <a:spcPct val="90000"/>
              </a:lnSpc>
            </a:pPr>
            <a:r>
              <a:rPr lang="en-US" sz="2000" i="1">
                <a:latin typeface="Comic Sans MS" charset="0"/>
                <a:ea typeface="Arial" charset="0"/>
                <a:cs typeface="Arial" charset="0"/>
              </a:rPr>
              <a:t>Congestion window</a:t>
            </a:r>
            <a:r>
              <a:rPr lang="en-US" sz="2000">
                <a:latin typeface="Comic Sans MS" charset="0"/>
                <a:ea typeface="Arial" charset="0"/>
                <a:cs typeface="Arial" charset="0"/>
              </a:rPr>
              <a:t> tries to avoid overloading the network (increase with successful delivery, decrease with loss)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TCP connection starts with small initial congestion window</a:t>
            </a:r>
          </a:p>
        </p:txBody>
      </p:sp>
      <p:sp>
        <p:nvSpPr>
          <p:cNvPr id="67588" name="Line 4"/>
          <p:cNvSpPr>
            <a:spLocks noChangeShapeType="1"/>
          </p:cNvSpPr>
          <p:nvPr/>
        </p:nvSpPr>
        <p:spPr bwMode="auto">
          <a:xfrm>
            <a:off x="847725" y="6497638"/>
            <a:ext cx="8064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89" name="Line 5"/>
          <p:cNvSpPr>
            <a:spLocks noChangeShapeType="1"/>
          </p:cNvSpPr>
          <p:nvPr/>
        </p:nvSpPr>
        <p:spPr bwMode="auto">
          <a:xfrm flipV="1">
            <a:off x="847725" y="3781425"/>
            <a:ext cx="0" cy="2716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0" name="Freeform 6"/>
          <p:cNvSpPr>
            <a:spLocks/>
          </p:cNvSpPr>
          <p:nvPr/>
        </p:nvSpPr>
        <p:spPr bwMode="auto">
          <a:xfrm>
            <a:off x="847725" y="5387975"/>
            <a:ext cx="692150" cy="977900"/>
          </a:xfrm>
          <a:custGeom>
            <a:avLst/>
            <a:gdLst>
              <a:gd name="T0" fmla="*/ 0 w 436"/>
              <a:gd name="T1" fmla="*/ 2147483647 h 616"/>
              <a:gd name="T2" fmla="*/ 2147483647 w 436"/>
              <a:gd name="T3" fmla="*/ 2147483647 h 616"/>
              <a:gd name="T4" fmla="*/ 2147483647 w 436"/>
              <a:gd name="T5" fmla="*/ 2147483647 h 616"/>
              <a:gd name="T6" fmla="*/ 2147483647 w 436"/>
              <a:gd name="T7" fmla="*/ 2147483647 h 616"/>
              <a:gd name="T8" fmla="*/ 2147483647 w 436"/>
              <a:gd name="T9" fmla="*/ 2147483647 h 616"/>
              <a:gd name="T10" fmla="*/ 2147483647 w 436"/>
              <a:gd name="T11" fmla="*/ 0 h 61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36"/>
              <a:gd name="T19" fmla="*/ 0 h 616"/>
              <a:gd name="T20" fmla="*/ 436 w 436"/>
              <a:gd name="T21" fmla="*/ 616 h 61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36" h="616">
                <a:moveTo>
                  <a:pt x="0" y="611"/>
                </a:moveTo>
                <a:cubicBezTo>
                  <a:pt x="39" y="613"/>
                  <a:pt x="78" y="616"/>
                  <a:pt x="122" y="603"/>
                </a:cubicBezTo>
                <a:cubicBezTo>
                  <a:pt x="166" y="590"/>
                  <a:pt x="217" y="575"/>
                  <a:pt x="262" y="533"/>
                </a:cubicBezTo>
                <a:cubicBezTo>
                  <a:pt x="307" y="491"/>
                  <a:pt x="365" y="411"/>
                  <a:pt x="393" y="350"/>
                </a:cubicBezTo>
                <a:cubicBezTo>
                  <a:pt x="421" y="289"/>
                  <a:pt x="421" y="224"/>
                  <a:pt x="428" y="166"/>
                </a:cubicBezTo>
                <a:cubicBezTo>
                  <a:pt x="435" y="108"/>
                  <a:pt x="435" y="26"/>
                  <a:pt x="436" y="0"/>
                </a:cubicBezTo>
              </a:path>
            </a:pathLst>
          </a:custGeom>
          <a:noFill/>
          <a:ln w="254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1" name="Freeform 7"/>
          <p:cNvSpPr>
            <a:spLocks/>
          </p:cNvSpPr>
          <p:nvPr/>
        </p:nvSpPr>
        <p:spPr bwMode="auto">
          <a:xfrm>
            <a:off x="1539875" y="3849688"/>
            <a:ext cx="6083300" cy="1538287"/>
          </a:xfrm>
          <a:custGeom>
            <a:avLst/>
            <a:gdLst>
              <a:gd name="T0" fmla="*/ 0 w 3832"/>
              <a:gd name="T1" fmla="*/ 2147483647 h 969"/>
              <a:gd name="T2" fmla="*/ 2147483647 w 3832"/>
              <a:gd name="T3" fmla="*/ 2147483647 h 969"/>
              <a:gd name="T4" fmla="*/ 2147483647 w 3832"/>
              <a:gd name="T5" fmla="*/ 2147483647 h 969"/>
              <a:gd name="T6" fmla="*/ 2147483647 w 3832"/>
              <a:gd name="T7" fmla="*/ 2147483647 h 969"/>
              <a:gd name="T8" fmla="*/ 2147483647 w 3832"/>
              <a:gd name="T9" fmla="*/ 2147483647 h 969"/>
              <a:gd name="T10" fmla="*/ 2147483647 w 3832"/>
              <a:gd name="T11" fmla="*/ 2147483647 h 969"/>
              <a:gd name="T12" fmla="*/ 2147483647 w 3832"/>
              <a:gd name="T13" fmla="*/ 2147483647 h 969"/>
              <a:gd name="T14" fmla="*/ 2147483647 w 3832"/>
              <a:gd name="T15" fmla="*/ 2147483647 h 969"/>
              <a:gd name="T16" fmla="*/ 2147483647 w 3832"/>
              <a:gd name="T17" fmla="*/ 2147483647 h 969"/>
              <a:gd name="T18" fmla="*/ 2147483647 w 3832"/>
              <a:gd name="T19" fmla="*/ 0 h 969"/>
              <a:gd name="T20" fmla="*/ 2147483647 w 3832"/>
              <a:gd name="T21" fmla="*/ 2147483647 h 96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832"/>
              <a:gd name="T34" fmla="*/ 0 h 969"/>
              <a:gd name="T35" fmla="*/ 3832 w 3832"/>
              <a:gd name="T36" fmla="*/ 969 h 96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832" h="969">
                <a:moveTo>
                  <a:pt x="0" y="969"/>
                </a:moveTo>
                <a:lnTo>
                  <a:pt x="978" y="26"/>
                </a:lnTo>
                <a:lnTo>
                  <a:pt x="978" y="812"/>
                </a:lnTo>
                <a:lnTo>
                  <a:pt x="1772" y="26"/>
                </a:lnTo>
                <a:lnTo>
                  <a:pt x="1763" y="777"/>
                </a:lnTo>
                <a:lnTo>
                  <a:pt x="2470" y="17"/>
                </a:lnTo>
                <a:lnTo>
                  <a:pt x="2470" y="716"/>
                </a:lnTo>
                <a:lnTo>
                  <a:pt x="3116" y="35"/>
                </a:lnTo>
                <a:lnTo>
                  <a:pt x="3116" y="698"/>
                </a:lnTo>
                <a:lnTo>
                  <a:pt x="3832" y="0"/>
                </a:lnTo>
                <a:lnTo>
                  <a:pt x="3832" y="681"/>
                </a:lnTo>
              </a:path>
            </a:pathLst>
          </a:custGeom>
          <a:noFill/>
          <a:ln w="254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8112125" y="6143625"/>
            <a:ext cx="758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Tahoma" charset="0"/>
              </a:rPr>
              <a:t>time</a:t>
            </a:r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 rot="-5400000">
            <a:off x="-685006" y="4955381"/>
            <a:ext cx="26622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Tahoma" charset="0"/>
              </a:rPr>
              <a:t>congestion window</a:t>
            </a:r>
          </a:p>
        </p:txBody>
      </p:sp>
      <p:sp>
        <p:nvSpPr>
          <p:cNvPr id="67594" name="Line 10"/>
          <p:cNvSpPr>
            <a:spLocks noChangeShapeType="1"/>
          </p:cNvSpPr>
          <p:nvPr/>
        </p:nvSpPr>
        <p:spPr bwMode="auto">
          <a:xfrm flipH="1" flipV="1">
            <a:off x="1539875" y="5957888"/>
            <a:ext cx="790575" cy="185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5" name="Text Box 11"/>
          <p:cNvSpPr txBox="1">
            <a:spLocks noChangeArrowheads="1"/>
          </p:cNvSpPr>
          <p:nvPr/>
        </p:nvSpPr>
        <p:spPr bwMode="auto">
          <a:xfrm>
            <a:off x="2330450" y="5957888"/>
            <a:ext cx="1452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Tahoma" charset="0"/>
              </a:rPr>
              <a:t>slow start</a:t>
            </a:r>
          </a:p>
        </p:txBody>
      </p:sp>
      <p:sp>
        <p:nvSpPr>
          <p:cNvPr id="67596" name="Text Box 12"/>
          <p:cNvSpPr txBox="1">
            <a:spLocks noChangeArrowheads="1"/>
          </p:cNvSpPr>
          <p:nvPr/>
        </p:nvSpPr>
        <p:spPr bwMode="auto">
          <a:xfrm>
            <a:off x="4678363" y="5561013"/>
            <a:ext cx="294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Tahoma" charset="0"/>
              </a:rPr>
              <a:t>congestion avoidance</a:t>
            </a:r>
          </a:p>
        </p:txBody>
      </p:sp>
      <p:sp>
        <p:nvSpPr>
          <p:cNvPr id="67597" name="Line 13"/>
          <p:cNvSpPr>
            <a:spLocks noChangeShapeType="1"/>
          </p:cNvSpPr>
          <p:nvPr/>
        </p:nvSpPr>
        <p:spPr bwMode="auto">
          <a:xfrm flipH="1" flipV="1">
            <a:off x="4630738" y="4918075"/>
            <a:ext cx="290512" cy="679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6CC6C55-CFDF-2649-A7E9-2EC84027DD5B}" type="slidenum">
              <a:rPr lang="en-US" sz="1400" b="0">
                <a:latin typeface="Times New Roman" charset="0"/>
              </a:rPr>
              <a:pPr eaLnBrk="1" hangingPunct="1"/>
              <a:t>27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History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IP proposed in the early 1970s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Defense Advanced Research Project Agency (DARPA)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Goal: connect existing networks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To develop an effective technique for multiplexed utilization of existing interconnected networks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E.g., connect packet radio networks to the ARPAnet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Motivating applications 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Remote login to server machines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Inherently bursty traffic with long silent periods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51EE760-20AA-B44B-8F99-B8F279B5CB60}" type="slidenum">
              <a:rPr lang="en-US" sz="1400" b="0">
                <a:latin typeface="Times New Roman" charset="0"/>
              </a:rPr>
              <a:pPr eaLnBrk="1" hangingPunct="1"/>
              <a:t>28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Other Main Driving Goals (In Order)</a:t>
            </a:r>
          </a:p>
        </p:txBody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Communication should continue despite failures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Survive equipment failure or physical attack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Traffic between two hosts continue on another path</a:t>
            </a:r>
          </a:p>
          <a:p>
            <a:r>
              <a:rPr lang="en-US">
                <a:latin typeface="Comic Sans MS" charset="0"/>
                <a:cs typeface="Arial" charset="0"/>
              </a:rPr>
              <a:t>Support multiple types of communication services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Differing requirements for speed, latency, &amp; reliability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Bidirectional reliable delivery vs. message service</a:t>
            </a:r>
          </a:p>
          <a:p>
            <a:r>
              <a:rPr lang="en-US">
                <a:latin typeface="Comic Sans MS" charset="0"/>
                <a:cs typeface="Arial" charset="0"/>
              </a:rPr>
              <a:t>Accommodate a variety of networks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Both military and commercial facilities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Minimize assumptions about the underlying network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6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6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1667" grpId="0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AB05347-A997-0F46-909A-E18215A61413}" type="slidenum">
              <a:rPr lang="en-US" sz="1400" b="0">
                <a:latin typeface="Times New Roman" charset="0"/>
              </a:rPr>
              <a:pPr eaLnBrk="1" hangingPunct="1"/>
              <a:t>29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Other Driving Goals, (Not ?) Met</a:t>
            </a:r>
          </a:p>
        </p:txBody>
      </p:sp>
      <p:sp>
        <p:nvSpPr>
          <p:cNvPr id="88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Permit distributed management of resources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Nodes managed by different institutions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… though this is still rather challenging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Cost-effectiveness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Statistical multiplexing through packet switching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… though packet headers and retransmissions wasteful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Ease of attaching new hosts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Standard implementations of end-host protocols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… though still need a fair amount of end-host software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Accountability for use of resources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Monitoring functions in the nodes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… though this is still fairly limited and immature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3715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A029E4B-3A06-8041-AF6A-F3DC238CFCEF}" type="slidenum">
              <a:rPr lang="en-US" sz="1400" b="0">
                <a:latin typeface="Times New Roman" charset="0"/>
              </a:rPr>
              <a:pPr eaLnBrk="1" hangingPunct="1"/>
              <a:t>3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Links: Delay and Bandwidth</a:t>
            </a:r>
          </a:p>
        </p:txBody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38227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Delay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Time needed tp propagate data along the link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Corresponds to the </a:t>
            </a:r>
            <a:r>
              <a:rPr lang="ja-JP" altLang="en-US">
                <a:latin typeface="Comic Sans MS" charset="0"/>
                <a:ea typeface="Arial" charset="0"/>
                <a:cs typeface="Arial" charset="0"/>
              </a:rPr>
              <a:t>“</a:t>
            </a:r>
            <a:r>
              <a:rPr lang="en-US" altLang="ja-JP">
                <a:latin typeface="Comic Sans MS" charset="0"/>
                <a:ea typeface="Arial" charset="0"/>
                <a:cs typeface="Arial" charset="0"/>
              </a:rPr>
              <a:t>length</a:t>
            </a:r>
            <a:r>
              <a:rPr lang="ja-JP" altLang="en-US">
                <a:latin typeface="Comic Sans MS" charset="0"/>
                <a:ea typeface="Arial" charset="0"/>
                <a:cs typeface="Arial" charset="0"/>
              </a:rPr>
              <a:t>”</a:t>
            </a:r>
            <a:r>
              <a:rPr lang="en-US" altLang="ja-JP">
                <a:latin typeface="Comic Sans MS" charset="0"/>
                <a:ea typeface="Arial" charset="0"/>
                <a:cs typeface="Arial" charset="0"/>
              </a:rPr>
              <a:t> of the link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Typically measured in mili seconds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Bandwidth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Amount of data sent (or received) per unit time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Corresponds to the </a:t>
            </a:r>
            <a:r>
              <a:rPr lang="ja-JP" altLang="en-US">
                <a:latin typeface="Comic Sans MS" charset="0"/>
                <a:ea typeface="Arial" charset="0"/>
                <a:cs typeface="Arial" charset="0"/>
              </a:rPr>
              <a:t>“</a:t>
            </a:r>
            <a:r>
              <a:rPr lang="en-US" altLang="ja-JP">
                <a:latin typeface="Comic Sans MS" charset="0"/>
                <a:ea typeface="Arial" charset="0"/>
                <a:cs typeface="Arial" charset="0"/>
              </a:rPr>
              <a:t>width</a:t>
            </a:r>
            <a:r>
              <a:rPr lang="ja-JP" altLang="en-US">
                <a:latin typeface="Comic Sans MS" charset="0"/>
                <a:ea typeface="Arial" charset="0"/>
                <a:cs typeface="Arial" charset="0"/>
              </a:rPr>
              <a:t>”</a:t>
            </a:r>
            <a:r>
              <a:rPr lang="en-US" altLang="ja-JP">
                <a:latin typeface="Comic Sans MS" charset="0"/>
                <a:ea typeface="Arial" charset="0"/>
                <a:cs typeface="Arial" charset="0"/>
              </a:rPr>
              <a:t> of the link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Typically measured in bits per second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7240588" y="5375275"/>
            <a:ext cx="422275" cy="692150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2824163" y="5375275"/>
            <a:ext cx="4608512" cy="692150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2632075" y="5375275"/>
            <a:ext cx="422275" cy="692150"/>
          </a:xfrm>
          <a:prstGeom prst="ellipse">
            <a:avLst/>
          </a:prstGeom>
          <a:solidFill>
            <a:srgbClr val="8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865188" y="5516563"/>
            <a:ext cx="1555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bandwidth</a:t>
            </a:r>
          </a:p>
        </p:txBody>
      </p:sp>
      <p:sp>
        <p:nvSpPr>
          <p:cNvPr id="19464" name="AutoShape 8"/>
          <p:cNvSpPr>
            <a:spLocks/>
          </p:cNvSpPr>
          <p:nvPr/>
        </p:nvSpPr>
        <p:spPr bwMode="auto">
          <a:xfrm>
            <a:off x="2498725" y="5375275"/>
            <a:ext cx="95250" cy="692150"/>
          </a:xfrm>
          <a:prstGeom prst="leftBracket">
            <a:avLst>
              <a:gd name="adj" fmla="val 60556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AutoShape 9"/>
          <p:cNvSpPr>
            <a:spLocks/>
          </p:cNvSpPr>
          <p:nvPr/>
        </p:nvSpPr>
        <p:spPr bwMode="auto">
          <a:xfrm rot="-5400000">
            <a:off x="5089525" y="3992563"/>
            <a:ext cx="192088" cy="4570412"/>
          </a:xfrm>
          <a:prstGeom prst="leftBracket">
            <a:avLst>
              <a:gd name="adj" fmla="val 19827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4681538" y="6373813"/>
            <a:ext cx="946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delay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3919538" y="5502275"/>
            <a:ext cx="2774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delay x bandwidth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27" grpId="0" build="p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57AADFB-4FA3-FB4F-A966-7147311C491C}" type="slidenum">
              <a:rPr lang="en-US" sz="1400" b="0">
                <a:latin typeface="Times New Roman" charset="0"/>
              </a:rPr>
              <a:pPr eaLnBrk="1" hangingPunct="1"/>
              <a:t>30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charset="0"/>
                <a:ea typeface="ＭＳ Ｐゴシック" charset="0"/>
                <a:cs typeface="ＭＳ Ｐゴシック" charset="0"/>
              </a:rPr>
              <a:t>The Landscape is Changing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648700" cy="5486400"/>
          </a:xfrm>
        </p:spPr>
        <p:txBody>
          <a:bodyPr/>
          <a:lstStyle/>
          <a:p>
            <a:endParaRPr lang="en-GB" altLang="ja-JP" sz="2400">
              <a:latin typeface="Comic Sans MS" charset="0"/>
              <a:ea typeface="ヒラギノ角ゴ Pro W3" charset="0"/>
              <a:cs typeface="ヒラギノ角ゴ Pro W3" charset="0"/>
            </a:endParaRPr>
          </a:p>
          <a:p>
            <a:r>
              <a:rPr lang="en-GB" altLang="ja-JP" sz="2400">
                <a:latin typeface="Comic Sans MS" charset="0"/>
                <a:ea typeface="ヒラギノ角ゴ Pro W3" charset="0"/>
                <a:cs typeface="ヒラギノ角ゴ Pro W3" charset="0"/>
              </a:rPr>
              <a:t>The Internet is increasingly becoming an pervasive heterogeneous network</a:t>
            </a:r>
          </a:p>
          <a:p>
            <a:r>
              <a:rPr lang="en-GB" altLang="ja-JP" sz="2400">
                <a:latin typeface="Comic Sans MS" charset="0"/>
                <a:ea typeface="ヒラギノ角ゴ Pro W3" charset="0"/>
                <a:cs typeface="ヒラギノ角ゴ Pro W3" charset="0"/>
              </a:rPr>
              <a:t>The edge will become predominantly mobile</a:t>
            </a:r>
          </a:p>
          <a:p>
            <a:r>
              <a:rPr lang="en-GB" altLang="ja-JP" sz="2400">
                <a:latin typeface="Comic Sans MS" charset="0"/>
                <a:ea typeface="ヒラギノ角ゴ Pro W3" charset="0"/>
                <a:cs typeface="ヒラギノ角ゴ Pro W3" charset="0"/>
              </a:rPr>
              <a:t>Multi-point communication paradigms are emergent</a:t>
            </a:r>
          </a:p>
          <a:p>
            <a:r>
              <a:rPr lang="en-GB" altLang="ja-JP" sz="2400">
                <a:latin typeface="Comic Sans MS" charset="0"/>
                <a:ea typeface="ヒラギノ角ゴ Pro W3" charset="0"/>
                <a:cs typeface="ヒラギノ角ゴ Pro W3" charset="0"/>
              </a:rPr>
              <a:t>Security and malicious communication patterns </a:t>
            </a:r>
            <a:r>
              <a:rPr lang="en-US" altLang="ja-JP" sz="2400">
                <a:latin typeface="Comic Sans MS" charset="0"/>
                <a:ea typeface="ヒラギノ角ゴ Pro W3" charset="0"/>
                <a:cs typeface="ヒラギノ角ゴ Pro W3" charset="0"/>
              </a:rPr>
              <a:t>abounding</a:t>
            </a:r>
            <a:endParaRPr lang="en-GB" altLang="ja-JP" sz="2400">
              <a:latin typeface="Comic Sans MS" charset="0"/>
              <a:ea typeface="ヒラギノ角ゴ Pro W3" charset="0"/>
              <a:cs typeface="ヒラギノ角ゴ Pro W3" charset="0"/>
            </a:endParaRPr>
          </a:p>
          <a:p>
            <a:r>
              <a:rPr lang="en-GB" altLang="ja-JP" sz="2400">
                <a:latin typeface="Comic Sans MS" charset="0"/>
                <a:ea typeface="ヒラギノ角ゴ Pro W3" charset="0"/>
                <a:cs typeface="ヒラギノ角ゴ Pro W3" charset="0"/>
              </a:rPr>
              <a:t>Researchers have identified several architectural obstacles</a:t>
            </a:r>
          </a:p>
          <a:p>
            <a:pPr lvl="1"/>
            <a:r>
              <a:rPr lang="en-US" altLang="ja-JP" sz="1800">
                <a:latin typeface="Comic Sans MS" charset="0"/>
                <a:ea typeface="ヒラギノ角ゴ Pro W3" charset="0"/>
                <a:cs typeface="ヒラギノ角ゴ Pro W3" charset="0"/>
              </a:rPr>
              <a:t>A</a:t>
            </a:r>
            <a:r>
              <a:rPr lang="en-GB" altLang="ja-JP" sz="1800">
                <a:latin typeface="Comic Sans MS" charset="0"/>
                <a:ea typeface="ヒラギノ角ゴ Pro W3" charset="0"/>
                <a:cs typeface="ヒラギノ角ゴ Pro W3" charset="0"/>
              </a:rPr>
              <a:t>ddresses and identifiers</a:t>
            </a:r>
          </a:p>
          <a:p>
            <a:pPr lvl="1"/>
            <a:r>
              <a:rPr lang="en-GB" altLang="ja-JP" sz="1800">
                <a:latin typeface="Comic Sans MS" charset="0"/>
                <a:ea typeface="ヒラギノ角ゴ Pro W3" charset="0"/>
                <a:cs typeface="ヒラギノ角ゴ Pro W3" charset="0"/>
              </a:rPr>
              <a:t>Security</a:t>
            </a:r>
          </a:p>
          <a:p>
            <a:pPr lvl="1"/>
            <a:r>
              <a:rPr lang="en-GB" altLang="ja-JP" sz="1800">
                <a:latin typeface="Comic Sans MS" charset="0"/>
                <a:ea typeface="ヒラギノ角ゴ Pro W3" charset="0"/>
                <a:cs typeface="ヒラギノ角ゴ Pro W3" charset="0"/>
              </a:rPr>
              <a:t>Layering</a:t>
            </a:r>
          </a:p>
          <a:p>
            <a:pPr lvl="1"/>
            <a:r>
              <a:rPr lang="en-GB" altLang="ja-JP" sz="1800">
                <a:latin typeface="Comic Sans MS" charset="0"/>
                <a:ea typeface="ヒラギノ角ゴ Pro W3" charset="0"/>
                <a:cs typeface="ヒラギノ角ゴ Pro W3" charset="0"/>
              </a:rPr>
              <a:t>Services and protocols</a:t>
            </a:r>
          </a:p>
          <a:p>
            <a:pPr lvl="1"/>
            <a:r>
              <a:rPr lang="en-GB" altLang="ja-JP" sz="1800">
                <a:latin typeface="Comic Sans MS" charset="0"/>
                <a:ea typeface="ヒラギノ角ゴ Pro W3" charset="0"/>
                <a:cs typeface="ヒラギノ角ゴ Pro W3" charset="0"/>
              </a:rPr>
              <a:t>Resource usage and billing</a:t>
            </a:r>
            <a:endParaRPr lang="en-GB" altLang="ja-JP">
              <a:latin typeface="Comic Sans MS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41FA45E-6D87-7F4B-9730-DF85556E099B}" type="slidenum">
              <a:rPr lang="en-US" sz="1400" b="0">
                <a:latin typeface="Times New Roman" charset="0"/>
              </a:rPr>
              <a:pPr eaLnBrk="1" hangingPunct="1"/>
              <a:t>31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  <a:ea typeface="ＭＳ Ｐゴシック" charset="0"/>
                <a:cs typeface="ＭＳ Ｐゴシック" charset="0"/>
              </a:rPr>
              <a:t>Drawbacks — The Price of Success</a:t>
            </a:r>
          </a:p>
        </p:txBody>
      </p:sp>
      <p:sp>
        <p:nvSpPr>
          <p:cNvPr id="88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The security and authorization models are too naïve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and are showing their limitations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Mobility and multi-point diffusion are difficult to deal with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addresses, identifiers, transport protocols, …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Many new applications and protocols require new ways to deal with layering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Overlay networks are just a short term solution ?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Resource usage and billing models are also showing some limitations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Service providers do not know how to bill new services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3715" grpId="0" build="p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654278E-CEE9-3449-BDA7-38EEF1F247B0}" type="slidenum">
              <a:rPr lang="en-US" sz="1400" b="0">
                <a:latin typeface="Times New Roman" charset="0"/>
              </a:rPr>
              <a:pPr eaLnBrk="1" hangingPunct="1"/>
              <a:t>32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>
                <a:latin typeface="Comic Sans MS" charset="0"/>
                <a:ea typeface="ＭＳ Ｐゴシック" charset="0"/>
                <a:cs typeface="ＭＳ Ｐゴシック" charset="0"/>
              </a:rPr>
              <a:t>Paths to the Future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48700" cy="4800600"/>
          </a:xfrm>
        </p:spPr>
        <p:txBody>
          <a:bodyPr/>
          <a:lstStyle/>
          <a:p>
            <a:r>
              <a:rPr lang="en-GB">
                <a:latin typeface="Comic Sans MS" charset="0"/>
                <a:cs typeface="Arial" charset="0"/>
              </a:rPr>
              <a:t>Current Internet is basically flawed — one should build a new one</a:t>
            </a:r>
            <a:endParaRPr lang="en-GB" sz="3200">
              <a:solidFill>
                <a:schemeClr val="folHlink"/>
              </a:solidFill>
              <a:latin typeface="Comic Sans MS" charset="0"/>
              <a:cs typeface="Arial" charset="0"/>
            </a:endParaRPr>
          </a:p>
          <a:p>
            <a:pPr lvl="1"/>
            <a:r>
              <a:rPr lang="en-GB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rPr>
              <a:t>Clean slate approach</a:t>
            </a:r>
            <a:endParaRPr lang="en-GB" altLang="ja-JP">
              <a:solidFill>
                <a:schemeClr val="tx1"/>
              </a:solidFill>
              <a:latin typeface="Comic Sans MS" charset="0"/>
              <a:ea typeface="ヒラギノ角ゴ Pro W3" charset="0"/>
              <a:cs typeface="ヒラギノ角ゴ Pro W3" charset="0"/>
            </a:endParaRPr>
          </a:p>
          <a:p>
            <a:r>
              <a:rPr lang="en-GB">
                <a:latin typeface="Comic Sans MS" charset="0"/>
                <a:cs typeface="Arial" charset="0"/>
              </a:rPr>
              <a:t>Current Internet cannot be abruptly replaced. We must proceed studying alternatives subject to real users, applications and load</a:t>
            </a:r>
          </a:p>
          <a:p>
            <a:pPr lvl="1"/>
            <a:r>
              <a:rPr lang="en-GB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rPr>
              <a:t>Evolutionary approach</a:t>
            </a:r>
            <a:endParaRPr lang="en-GB" altLang="ja-JP" sz="2800">
              <a:latin typeface="Comic Sans MS" charset="0"/>
              <a:ea typeface="ヒラギノ角ゴ Pro W3" charset="0"/>
              <a:cs typeface="ヒラギノ角ゴ Pro W3" charset="0"/>
            </a:endParaRPr>
          </a:p>
          <a:p>
            <a:pPr lvl="1"/>
            <a:endParaRPr lang="en-GB" altLang="ja-JP" sz="2800">
              <a:latin typeface="Comic Sans MS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C3D1B34-177E-F849-AA21-B69B7947BC4A}" type="slidenum">
              <a:rPr lang="en-US" sz="1400" b="0">
                <a:latin typeface="Times New Roman" charset="0"/>
              </a:rPr>
              <a:pPr eaLnBrk="1" hangingPunct="1"/>
              <a:t>33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>
                <a:latin typeface="Comic Sans MS" charset="0"/>
                <a:ea typeface="ＭＳ Ｐゴシック" charset="0"/>
                <a:cs typeface="ＭＳ Ｐゴシック" charset="0"/>
              </a:rPr>
              <a:t>Conclusion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41438"/>
            <a:ext cx="8648700" cy="5183187"/>
          </a:xfrm>
        </p:spPr>
        <p:txBody>
          <a:bodyPr/>
          <a:lstStyle/>
          <a:p>
            <a:r>
              <a:rPr lang="en-GB" sz="2400">
                <a:latin typeface="Comic Sans MS" charset="0"/>
                <a:cs typeface="Arial" charset="0"/>
              </a:rPr>
              <a:t>Success</a:t>
            </a:r>
          </a:p>
          <a:p>
            <a:pPr lvl="1"/>
            <a:r>
              <a:rPr lang="en-GB" sz="2000">
                <a:latin typeface="Comic Sans MS" charset="0"/>
                <a:ea typeface="Arial" charset="0"/>
                <a:cs typeface="Arial" charset="0"/>
              </a:rPr>
              <a:t>Packet switching</a:t>
            </a:r>
          </a:p>
          <a:p>
            <a:pPr lvl="1"/>
            <a:r>
              <a:rPr lang="en-GB" sz="2000">
                <a:latin typeface="Comic Sans MS" charset="0"/>
                <a:ea typeface="Arial" charset="0"/>
                <a:cs typeface="Arial" charset="0"/>
              </a:rPr>
              <a:t>Layering,</a:t>
            </a:r>
          </a:p>
          <a:p>
            <a:pPr lvl="1"/>
            <a:r>
              <a:rPr lang="en-GB" sz="2000">
                <a:latin typeface="Comic Sans MS" charset="0"/>
                <a:ea typeface="Arial" charset="0"/>
                <a:cs typeface="Arial" charset="0"/>
              </a:rPr>
              <a:t>Best effort model,</a:t>
            </a:r>
          </a:p>
          <a:p>
            <a:pPr lvl="1"/>
            <a:r>
              <a:rPr lang="en-GB" altLang="ja-JP" sz="2000">
                <a:latin typeface="Comic Sans MS" charset="0"/>
                <a:ea typeface="ヒラギノ角ゴ Pro W3" charset="0"/>
                <a:cs typeface="ヒラギノ角ゴ Pro W3" charset="0"/>
              </a:rPr>
              <a:t>End-to-end principles</a:t>
            </a:r>
          </a:p>
          <a:p>
            <a:pPr lvl="1"/>
            <a:r>
              <a:rPr lang="en-GB" altLang="ja-JP" sz="2000">
                <a:latin typeface="Comic Sans MS" charset="0"/>
                <a:ea typeface="ヒラギノ角ゴ Pro W3" charset="0"/>
                <a:cs typeface="ヒラギノ角ゴ Pro W3" charset="0"/>
              </a:rPr>
              <a:t>Support of heterogeneity, several types of links, </a:t>
            </a:r>
            <a:r>
              <a:rPr lang="en-US" altLang="ja-JP" sz="2000">
                <a:latin typeface="Comic Sans MS" charset="0"/>
                <a:ea typeface="ヒラギノ角ゴ Pro W3" charset="0"/>
                <a:cs typeface="ヒラギノ角ゴ Pro W3" charset="0"/>
              </a:rPr>
              <a:t>…</a:t>
            </a:r>
          </a:p>
          <a:p>
            <a:pPr lvl="1"/>
            <a:r>
              <a:rPr lang="en-US" altLang="ja-JP" sz="2000">
                <a:latin typeface="Comic Sans MS" charset="0"/>
                <a:ea typeface="ヒラギノ角ゴ Pro W3" charset="0"/>
                <a:cs typeface="ヒラギノ角ゴ Pro W3" charset="0"/>
              </a:rPr>
              <a:t>Multiple services,</a:t>
            </a:r>
          </a:p>
          <a:p>
            <a:pPr lvl="1"/>
            <a:r>
              <a:rPr lang="en-US" altLang="ja-JP" sz="2000">
                <a:latin typeface="Comic Sans MS" charset="0"/>
                <a:ea typeface="ヒラギノ角ゴ Pro W3" charset="0"/>
                <a:cs typeface="ヒラギノ角ゴ Pro W3" charset="0"/>
              </a:rPr>
              <a:t>Scale</a:t>
            </a:r>
          </a:p>
          <a:p>
            <a:r>
              <a:rPr lang="en-US" altLang="ja-JP" sz="2400">
                <a:latin typeface="Comic Sans MS" charset="0"/>
                <a:ea typeface="ヒラギノ角ゴ Pro W3" charset="0"/>
                <a:cs typeface="ヒラギノ角ゴ Pro W3" charset="0"/>
              </a:rPr>
              <a:t>Problems</a:t>
            </a:r>
          </a:p>
          <a:p>
            <a:pPr lvl="1"/>
            <a:r>
              <a:rPr lang="en-US" altLang="ja-JP" sz="2000">
                <a:latin typeface="Comic Sans MS" charset="0"/>
                <a:ea typeface="ヒラギノ角ゴ Pro W3" charset="0"/>
                <a:cs typeface="ヒラギノ角ゴ Pro W3" charset="0"/>
              </a:rPr>
              <a:t>Security,</a:t>
            </a:r>
          </a:p>
          <a:p>
            <a:pPr lvl="1"/>
            <a:r>
              <a:rPr lang="en-US" altLang="ja-JP" sz="2000">
                <a:latin typeface="Comic Sans MS" charset="0"/>
                <a:ea typeface="ヒラギノ角ゴ Pro W3" charset="0"/>
                <a:cs typeface="ヒラギノ角ゴ Pro W3" charset="0"/>
              </a:rPr>
              <a:t>Management,</a:t>
            </a:r>
          </a:p>
          <a:p>
            <a:pPr lvl="1"/>
            <a:r>
              <a:rPr lang="en-US" altLang="ja-JP" sz="2000">
                <a:latin typeface="Comic Sans MS" charset="0"/>
                <a:ea typeface="ヒラギノ角ゴ Pro W3" charset="0"/>
                <a:cs typeface="ヒラギノ角ゴ Pro W3" charset="0"/>
              </a:rPr>
              <a:t>Layering and adaptability,</a:t>
            </a:r>
          </a:p>
          <a:p>
            <a:pPr lvl="1"/>
            <a:r>
              <a:rPr lang="en-US" altLang="ja-JP" sz="2000">
                <a:latin typeface="Comic Sans MS" charset="0"/>
                <a:ea typeface="ヒラギノ角ゴ Pro W3" charset="0"/>
                <a:cs typeface="ヒラギノ角ゴ Pro W3" charset="0"/>
              </a:rPr>
              <a:t>End-to-end principles</a:t>
            </a:r>
          </a:p>
          <a:p>
            <a:pPr lvl="1"/>
            <a:r>
              <a:rPr lang="en-US" altLang="ja-JP" sz="2000">
                <a:latin typeface="Comic Sans MS" charset="0"/>
                <a:ea typeface="ヒラギノ角ゴ Pro W3" charset="0"/>
                <a:cs typeface="ヒラギノ角ゴ Pro W3" charset="0"/>
              </a:rPr>
              <a:t>Resource usage model</a:t>
            </a:r>
            <a:endParaRPr lang="en-GB" altLang="ja-JP" sz="2000">
              <a:latin typeface="Comic Sans MS" charset="0"/>
              <a:ea typeface="ヒラギノ角ゴ Pro W3" charset="0"/>
              <a:cs typeface="ヒラギノ角ゴ Pro W3" charset="0"/>
            </a:endParaRPr>
          </a:p>
          <a:p>
            <a:pPr lvl="1"/>
            <a:endParaRPr lang="en-GB" altLang="ja-JP">
              <a:latin typeface="Comic Sans MS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7A3A81A-E902-BD40-8758-A9EF4307EEE9}" type="slidenum">
              <a:rPr lang="en-US" sz="1400" b="0">
                <a:latin typeface="Times New Roman" charset="0"/>
              </a:rPr>
              <a:pPr eaLnBrk="1" hangingPunct="1"/>
              <a:t>34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charset="0"/>
                <a:ea typeface="ＭＳ Ｐゴシック" charset="0"/>
                <a:cs typeface="ＭＳ Ｐゴシック" charset="0"/>
              </a:rPr>
              <a:t>Written assignment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440738" cy="4946650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defRPr/>
            </a:pPr>
            <a:endParaRPr lang="en-GB" sz="2000" dirty="0">
              <a:latin typeface="Comic Sans MS" charset="0"/>
            </a:endParaRPr>
          </a:p>
          <a:p>
            <a:pPr marL="0" indent="0">
              <a:lnSpc>
                <a:spcPct val="90000"/>
              </a:lnSpc>
              <a:buFontTx/>
              <a:buNone/>
              <a:defRPr/>
            </a:pPr>
            <a:r>
              <a:rPr lang="en-GB" sz="2000" dirty="0" smtClean="0">
                <a:solidFill>
                  <a:schemeClr val="tx1"/>
                </a:solidFill>
                <a:latin typeface="Comic Sans MS" charset="0"/>
              </a:rPr>
              <a:t>Each student must </a:t>
            </a:r>
            <a:r>
              <a:rPr lang="en-GB" sz="2000" dirty="0">
                <a:solidFill>
                  <a:schemeClr val="tx1"/>
                </a:solidFill>
                <a:latin typeface="Comic Sans MS" charset="0"/>
              </a:rPr>
              <a:t>produce a written report of </a:t>
            </a:r>
            <a:r>
              <a:rPr lang="en-GB" sz="2000" dirty="0" smtClean="0">
                <a:solidFill>
                  <a:schemeClr val="tx1"/>
                </a:solidFill>
                <a:latin typeface="Comic Sans MS" charset="0"/>
              </a:rPr>
              <a:t>at most 5 </a:t>
            </a:r>
            <a:r>
              <a:rPr lang="en-GB" sz="2000" dirty="0">
                <a:solidFill>
                  <a:schemeClr val="tx1"/>
                </a:solidFill>
                <a:latin typeface="Comic Sans MS" charset="0"/>
              </a:rPr>
              <a:t>pages (12 dots, double spaced) on the subject of one of the following papers</a:t>
            </a:r>
            <a:r>
              <a:rPr lang="en-GB" sz="2000" dirty="0" smtClean="0">
                <a:solidFill>
                  <a:schemeClr val="tx1"/>
                </a:solidFill>
                <a:latin typeface="Comic Sans MS" charset="0"/>
              </a:rPr>
              <a:t>:</a:t>
            </a:r>
          </a:p>
          <a:p>
            <a:pPr marL="342900" indent="-342900">
              <a:lnSpc>
                <a:spcPct val="90000"/>
              </a:lnSpc>
              <a:defRPr/>
            </a:pPr>
            <a:endParaRPr lang="en-GB" sz="2000" dirty="0">
              <a:solidFill>
                <a:schemeClr val="tx1"/>
              </a:solidFill>
              <a:latin typeface="Comic Sans MS" charset="0"/>
            </a:endParaRPr>
          </a:p>
          <a:p>
            <a:pPr marL="682625" lvl="1" indent="-342900">
              <a:lnSpc>
                <a:spcPct val="90000"/>
              </a:lnSpc>
              <a:defRPr/>
            </a:pPr>
            <a:r>
              <a:rPr lang="en-GB" sz="1800" dirty="0">
                <a:latin typeface="Comic Sans MS" charset="0"/>
                <a:ea typeface="Arial" charset="0"/>
                <a:cs typeface="Arial" charset="0"/>
              </a:rPr>
              <a:t>J. </a:t>
            </a:r>
            <a:r>
              <a:rPr lang="en-GB" sz="1800" dirty="0" err="1">
                <a:latin typeface="Comic Sans MS" charset="0"/>
                <a:ea typeface="Arial" charset="0"/>
                <a:cs typeface="Arial" charset="0"/>
              </a:rPr>
              <a:t>Saltzer</a:t>
            </a:r>
            <a:r>
              <a:rPr lang="en-GB" sz="1800" dirty="0">
                <a:latin typeface="Comic Sans MS" charset="0"/>
                <a:ea typeface="Arial" charset="0"/>
                <a:cs typeface="Arial" charset="0"/>
              </a:rPr>
              <a:t>, D. Reed ad D. Clark, “End-to-End Arguments in System Design,” </a:t>
            </a:r>
            <a:r>
              <a:rPr lang="en-GB" sz="1800" i="1" dirty="0">
                <a:latin typeface="Comic Sans MS" charset="0"/>
                <a:ea typeface="Arial" charset="0"/>
                <a:cs typeface="Arial" charset="0"/>
              </a:rPr>
              <a:t>ACM Transactions on Computer Systems</a:t>
            </a:r>
            <a:r>
              <a:rPr lang="en-GB" sz="1800" dirty="0">
                <a:latin typeface="Comic Sans MS" charset="0"/>
                <a:ea typeface="Arial" charset="0"/>
                <a:cs typeface="Arial" charset="0"/>
              </a:rPr>
              <a:t> (4):277-288, November </a:t>
            </a:r>
            <a:r>
              <a:rPr lang="en-GB" sz="1800" dirty="0" smtClean="0">
                <a:latin typeface="Comic Sans MS" charset="0"/>
                <a:ea typeface="Arial" charset="0"/>
                <a:cs typeface="Arial" charset="0"/>
              </a:rPr>
              <a:t>1984</a:t>
            </a:r>
          </a:p>
          <a:p>
            <a:pPr marL="339725" lvl="1" indent="0">
              <a:lnSpc>
                <a:spcPct val="90000"/>
              </a:lnSpc>
              <a:buFont typeface="Helvetica" charset="0"/>
              <a:buNone/>
              <a:defRPr/>
            </a:pPr>
            <a:endParaRPr lang="en-GB" sz="2000" dirty="0" smtClean="0">
              <a:solidFill>
                <a:schemeClr val="tx1"/>
              </a:solidFill>
              <a:latin typeface="Comic Sans MS" charset="0"/>
            </a:endParaRPr>
          </a:p>
          <a:p>
            <a:pPr marL="0" indent="0">
              <a:lnSpc>
                <a:spcPct val="90000"/>
              </a:lnSpc>
              <a:buFontTx/>
              <a:buNone/>
              <a:defRPr/>
            </a:pPr>
            <a:r>
              <a:rPr lang="en-GB" sz="2000" b="1" dirty="0" smtClean="0">
                <a:solidFill>
                  <a:srgbClr val="FF0000"/>
                </a:solidFill>
                <a:latin typeface="Comic Sans MS" charset="0"/>
              </a:rPr>
              <a:t>Deliver date: in the class </a:t>
            </a:r>
            <a:r>
              <a:rPr lang="en-GB" sz="2000" b="1" smtClean="0">
                <a:solidFill>
                  <a:srgbClr val="FF0000"/>
                </a:solidFill>
                <a:latin typeface="Comic Sans MS" charset="0"/>
              </a:rPr>
              <a:t>of </a:t>
            </a:r>
            <a:r>
              <a:rPr lang="en-GB" sz="2000" b="1" smtClean="0">
                <a:solidFill>
                  <a:srgbClr val="FF0000"/>
                </a:solidFill>
                <a:latin typeface="Comic Sans MS" charset="0"/>
              </a:rPr>
              <a:t>Septe</a:t>
            </a:r>
            <a:r>
              <a:rPr lang="en-GB" sz="2000" b="1" smtClean="0">
                <a:solidFill>
                  <a:srgbClr val="FF0000"/>
                </a:solidFill>
                <a:latin typeface="Comic Sans MS" charset="0"/>
              </a:rPr>
              <a:t>mber</a:t>
            </a:r>
            <a:r>
              <a:rPr lang="en-GB" sz="2000" b="1" smtClean="0">
                <a:solidFill>
                  <a:srgbClr val="FF0000"/>
                </a:solidFill>
                <a:latin typeface="Comic Sans MS" charset="0"/>
              </a:rPr>
              <a:t>, 18 </a:t>
            </a:r>
            <a:r>
              <a:rPr lang="en-GB" sz="2000" b="1" dirty="0" err="1" smtClean="0">
                <a:solidFill>
                  <a:srgbClr val="FF0000"/>
                </a:solidFill>
                <a:latin typeface="Comic Sans MS" charset="0"/>
              </a:rPr>
              <a:t>th</a:t>
            </a:r>
            <a:endParaRPr lang="en-GB" sz="2000" b="1" dirty="0">
              <a:solidFill>
                <a:srgbClr val="FF0000"/>
              </a:solidFill>
              <a:latin typeface="Comic Sans MS" charset="0"/>
            </a:endParaRPr>
          </a:p>
          <a:p>
            <a:pPr marL="342900" indent="-342900">
              <a:lnSpc>
                <a:spcPct val="90000"/>
              </a:lnSpc>
              <a:defRPr/>
            </a:pPr>
            <a:endParaRPr lang="en-GB" sz="2000" dirty="0">
              <a:latin typeface="Comic Sans MS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B7D5743-7F96-1643-BE5A-C4ADA26E1598}" type="slidenum">
              <a:rPr lang="en-US" sz="1400" b="0">
                <a:latin typeface="Times New Roman" charset="0"/>
              </a:rPr>
              <a:pPr eaLnBrk="1" hangingPunct="1"/>
              <a:t>4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Connecting More Than Two Hosts</a:t>
            </a:r>
          </a:p>
        </p:txBody>
      </p:sp>
      <p:sp>
        <p:nvSpPr>
          <p:cNvPr id="82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CC0000"/>
                </a:solidFill>
                <a:latin typeface="Comic Sans MS" charset="0"/>
                <a:cs typeface="Arial" charset="0"/>
              </a:rPr>
              <a:t>Multi-access link</a:t>
            </a:r>
            <a:r>
              <a:rPr lang="en-US">
                <a:latin typeface="Comic Sans MS" charset="0"/>
                <a:cs typeface="Arial" charset="0"/>
              </a:rPr>
              <a:t>: Ethernet, wireless 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Single physical link, shared by multiple nodes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Limitations on distance and number of nodes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rgbClr val="CC0000"/>
                </a:solidFill>
                <a:latin typeface="Comic Sans MS" charset="0"/>
                <a:cs typeface="Arial" charset="0"/>
              </a:rPr>
              <a:t>Point-to-point links</a:t>
            </a:r>
            <a:r>
              <a:rPr lang="en-US">
                <a:latin typeface="Comic Sans MS" charset="0"/>
                <a:cs typeface="Arial" charset="0"/>
              </a:rPr>
              <a:t>: e.g. fiber-optic cable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Only two nodes (separate link per pair of nodes)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Limitations on the number of adapters per node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>
              <a:latin typeface="Comic Sans MS" charset="0"/>
              <a:cs typeface="Arial" charset="0"/>
            </a:endParaRPr>
          </a:p>
          <a:p>
            <a:pPr>
              <a:lnSpc>
                <a:spcPct val="90000"/>
              </a:lnSpc>
            </a:pPr>
            <a:endParaRPr lang="en-US" sz="2400">
              <a:latin typeface="Comic Sans MS" charset="0"/>
              <a:cs typeface="Arial" charset="0"/>
            </a:endParaRPr>
          </a:p>
          <a:p>
            <a:pPr>
              <a:lnSpc>
                <a:spcPct val="90000"/>
              </a:lnSpc>
            </a:pPr>
            <a:endParaRPr lang="en-US" sz="2400">
              <a:latin typeface="Comic Sans MS" charset="0"/>
              <a:cs typeface="Arial" charset="0"/>
            </a:endParaRPr>
          </a:p>
          <a:p>
            <a:pPr>
              <a:lnSpc>
                <a:spcPct val="90000"/>
              </a:lnSpc>
            </a:pPr>
            <a:endParaRPr lang="en-US" sz="2400">
              <a:latin typeface="Comic Sans MS" charset="0"/>
              <a:cs typeface="Arial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968375" y="5018088"/>
            <a:ext cx="303213" cy="304800"/>
          </a:xfrm>
          <a:prstGeom prst="rect">
            <a:avLst/>
          </a:prstGeom>
          <a:solidFill>
            <a:schemeClr val="bg2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033588" y="5018088"/>
            <a:ext cx="303212" cy="304800"/>
          </a:xfrm>
          <a:prstGeom prst="rect">
            <a:avLst/>
          </a:prstGeom>
          <a:solidFill>
            <a:schemeClr val="bg2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1500188" y="5018088"/>
            <a:ext cx="304800" cy="304800"/>
          </a:xfrm>
          <a:prstGeom prst="rect">
            <a:avLst/>
          </a:prstGeom>
          <a:solidFill>
            <a:schemeClr val="bg2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2565400" y="5018088"/>
            <a:ext cx="304800" cy="304800"/>
          </a:xfrm>
          <a:prstGeom prst="rect">
            <a:avLst/>
          </a:prstGeom>
          <a:solidFill>
            <a:schemeClr val="bg2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3098800" y="5018088"/>
            <a:ext cx="303213" cy="304800"/>
          </a:xfrm>
          <a:prstGeom prst="rect">
            <a:avLst/>
          </a:prstGeom>
          <a:solidFill>
            <a:schemeClr val="bg2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1119188" y="5322888"/>
            <a:ext cx="0" cy="30480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>
            <a:off x="1652588" y="5322888"/>
            <a:ext cx="0" cy="30480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2184400" y="5322888"/>
            <a:ext cx="0" cy="30480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2717800" y="5322888"/>
            <a:ext cx="0" cy="30480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3251200" y="5322888"/>
            <a:ext cx="0" cy="30480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1518" name="AutoShape 14"/>
          <p:cNvCxnSpPr>
            <a:cxnSpLocks noChangeShapeType="1"/>
          </p:cNvCxnSpPr>
          <p:nvPr/>
        </p:nvCxnSpPr>
        <p:spPr bwMode="auto">
          <a:xfrm>
            <a:off x="969963" y="5634038"/>
            <a:ext cx="2768600" cy="0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2287" name="Rectangle 15"/>
          <p:cNvSpPr>
            <a:spLocks noChangeArrowheads="1"/>
          </p:cNvSpPr>
          <p:nvPr/>
        </p:nvSpPr>
        <p:spPr bwMode="auto">
          <a:xfrm>
            <a:off x="6108700" y="4416425"/>
            <a:ext cx="304800" cy="304800"/>
          </a:xfrm>
          <a:prstGeom prst="rect">
            <a:avLst/>
          </a:prstGeom>
          <a:solidFill>
            <a:schemeClr val="bg2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88" name="Rectangle 16"/>
          <p:cNvSpPr>
            <a:spLocks noChangeArrowheads="1"/>
          </p:cNvSpPr>
          <p:nvPr/>
        </p:nvSpPr>
        <p:spPr bwMode="auto">
          <a:xfrm>
            <a:off x="7250113" y="4797425"/>
            <a:ext cx="304800" cy="303213"/>
          </a:xfrm>
          <a:prstGeom prst="rect">
            <a:avLst/>
          </a:prstGeom>
          <a:solidFill>
            <a:schemeClr val="bg2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89" name="Rectangle 17"/>
          <p:cNvSpPr>
            <a:spLocks noChangeArrowheads="1"/>
          </p:cNvSpPr>
          <p:nvPr/>
        </p:nvSpPr>
        <p:spPr bwMode="auto">
          <a:xfrm>
            <a:off x="6718300" y="4416425"/>
            <a:ext cx="303213" cy="304800"/>
          </a:xfrm>
          <a:prstGeom prst="rect">
            <a:avLst/>
          </a:prstGeom>
          <a:solidFill>
            <a:schemeClr val="bg2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90" name="Rectangle 18"/>
          <p:cNvSpPr>
            <a:spLocks noChangeArrowheads="1"/>
          </p:cNvSpPr>
          <p:nvPr/>
        </p:nvSpPr>
        <p:spPr bwMode="auto">
          <a:xfrm>
            <a:off x="5653088" y="4873625"/>
            <a:ext cx="303212" cy="303213"/>
          </a:xfrm>
          <a:prstGeom prst="rect">
            <a:avLst/>
          </a:prstGeom>
          <a:solidFill>
            <a:schemeClr val="bg2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91" name="Rectangle 19"/>
          <p:cNvSpPr>
            <a:spLocks noChangeArrowheads="1"/>
          </p:cNvSpPr>
          <p:nvPr/>
        </p:nvSpPr>
        <p:spPr bwMode="auto">
          <a:xfrm>
            <a:off x="6108700" y="5329238"/>
            <a:ext cx="304800" cy="304800"/>
          </a:xfrm>
          <a:prstGeom prst="rect">
            <a:avLst/>
          </a:prstGeom>
          <a:solidFill>
            <a:schemeClr val="bg2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92" name="Rectangle 20"/>
          <p:cNvSpPr>
            <a:spLocks noChangeArrowheads="1"/>
          </p:cNvSpPr>
          <p:nvPr/>
        </p:nvSpPr>
        <p:spPr bwMode="auto">
          <a:xfrm>
            <a:off x="6642100" y="5329238"/>
            <a:ext cx="303213" cy="304800"/>
          </a:xfrm>
          <a:prstGeom prst="rect">
            <a:avLst/>
          </a:prstGeom>
          <a:solidFill>
            <a:schemeClr val="bg2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93" name="Rectangle 21"/>
          <p:cNvSpPr>
            <a:spLocks noChangeArrowheads="1"/>
          </p:cNvSpPr>
          <p:nvPr/>
        </p:nvSpPr>
        <p:spPr bwMode="auto">
          <a:xfrm>
            <a:off x="7173913" y="5253038"/>
            <a:ext cx="304800" cy="304800"/>
          </a:xfrm>
          <a:prstGeom prst="rect">
            <a:avLst/>
          </a:prstGeom>
          <a:solidFill>
            <a:schemeClr val="bg2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94" name="Line 22"/>
          <p:cNvSpPr>
            <a:spLocks noChangeShapeType="1"/>
          </p:cNvSpPr>
          <p:nvPr/>
        </p:nvSpPr>
        <p:spPr bwMode="auto">
          <a:xfrm flipV="1">
            <a:off x="5956300" y="4721225"/>
            <a:ext cx="304800" cy="303213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295" name="Line 23"/>
          <p:cNvSpPr>
            <a:spLocks noChangeShapeType="1"/>
          </p:cNvSpPr>
          <p:nvPr/>
        </p:nvSpPr>
        <p:spPr bwMode="auto">
          <a:xfrm flipV="1">
            <a:off x="5956300" y="4721225"/>
            <a:ext cx="912813" cy="303213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822296" name="AutoShape 24"/>
          <p:cNvCxnSpPr>
            <a:cxnSpLocks noChangeShapeType="1"/>
            <a:stCxn id="822290" idx="3"/>
            <a:endCxn id="822288" idx="1"/>
          </p:cNvCxnSpPr>
          <p:nvPr/>
        </p:nvCxnSpPr>
        <p:spPr bwMode="auto">
          <a:xfrm flipV="1">
            <a:off x="5981700" y="4949825"/>
            <a:ext cx="1243013" cy="76200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297" name="AutoShape 25"/>
          <p:cNvCxnSpPr>
            <a:cxnSpLocks noChangeShapeType="1"/>
            <a:stCxn id="822295" idx="0"/>
            <a:endCxn id="822293" idx="0"/>
          </p:cNvCxnSpPr>
          <p:nvPr/>
        </p:nvCxnSpPr>
        <p:spPr bwMode="auto">
          <a:xfrm>
            <a:off x="5956300" y="5051425"/>
            <a:ext cx="1370013" cy="176213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298" name="AutoShape 26"/>
          <p:cNvCxnSpPr>
            <a:cxnSpLocks noChangeShapeType="1"/>
            <a:stCxn id="822290" idx="3"/>
            <a:endCxn id="822292" idx="0"/>
          </p:cNvCxnSpPr>
          <p:nvPr/>
        </p:nvCxnSpPr>
        <p:spPr bwMode="auto">
          <a:xfrm>
            <a:off x="5981700" y="5026025"/>
            <a:ext cx="812800" cy="277813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299" name="AutoShape 27"/>
          <p:cNvCxnSpPr>
            <a:cxnSpLocks noChangeShapeType="1"/>
            <a:stCxn id="822290" idx="3"/>
            <a:endCxn id="822291" idx="0"/>
          </p:cNvCxnSpPr>
          <p:nvPr/>
        </p:nvCxnSpPr>
        <p:spPr bwMode="auto">
          <a:xfrm>
            <a:off x="5981700" y="5026025"/>
            <a:ext cx="279400" cy="277813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300" name="AutoShape 28"/>
          <p:cNvCxnSpPr>
            <a:cxnSpLocks noChangeShapeType="1"/>
            <a:stCxn id="822287" idx="3"/>
            <a:endCxn id="822289" idx="1"/>
          </p:cNvCxnSpPr>
          <p:nvPr/>
        </p:nvCxnSpPr>
        <p:spPr bwMode="auto">
          <a:xfrm>
            <a:off x="6438900" y="4568825"/>
            <a:ext cx="254000" cy="0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301" name="AutoShape 29"/>
          <p:cNvCxnSpPr>
            <a:cxnSpLocks noChangeShapeType="1"/>
            <a:stCxn id="822289" idx="3"/>
            <a:endCxn id="822288" idx="0"/>
          </p:cNvCxnSpPr>
          <p:nvPr/>
        </p:nvCxnSpPr>
        <p:spPr bwMode="auto">
          <a:xfrm>
            <a:off x="7046913" y="4568825"/>
            <a:ext cx="355600" cy="203200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302" name="AutoShape 30"/>
          <p:cNvCxnSpPr>
            <a:cxnSpLocks noChangeShapeType="1"/>
            <a:stCxn id="822288" idx="2"/>
            <a:endCxn id="822293" idx="0"/>
          </p:cNvCxnSpPr>
          <p:nvPr/>
        </p:nvCxnSpPr>
        <p:spPr bwMode="auto">
          <a:xfrm flipH="1">
            <a:off x="7326313" y="5126038"/>
            <a:ext cx="76200" cy="101600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303" name="AutoShape 31"/>
          <p:cNvCxnSpPr>
            <a:cxnSpLocks noChangeShapeType="1"/>
            <a:stCxn id="822292" idx="3"/>
            <a:endCxn id="822293" idx="1"/>
          </p:cNvCxnSpPr>
          <p:nvPr/>
        </p:nvCxnSpPr>
        <p:spPr bwMode="auto">
          <a:xfrm flipV="1">
            <a:off x="6970713" y="5405438"/>
            <a:ext cx="177800" cy="76200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304" name="AutoShape 32"/>
          <p:cNvCxnSpPr>
            <a:cxnSpLocks noChangeShapeType="1"/>
            <a:stCxn id="822291" idx="3"/>
            <a:endCxn id="822292" idx="1"/>
          </p:cNvCxnSpPr>
          <p:nvPr/>
        </p:nvCxnSpPr>
        <p:spPr bwMode="auto">
          <a:xfrm>
            <a:off x="6438900" y="5481638"/>
            <a:ext cx="177800" cy="0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305" name="AutoShape 33"/>
          <p:cNvCxnSpPr>
            <a:cxnSpLocks noChangeShapeType="1"/>
            <a:stCxn id="822295" idx="0"/>
            <a:endCxn id="822295" idx="0"/>
          </p:cNvCxnSpPr>
          <p:nvPr/>
        </p:nvCxnSpPr>
        <p:spPr bwMode="auto">
          <a:xfrm>
            <a:off x="5956300" y="5051425"/>
            <a:ext cx="0" cy="0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306" name="AutoShape 34"/>
          <p:cNvCxnSpPr>
            <a:cxnSpLocks noChangeShapeType="1"/>
            <a:stCxn id="822295" idx="0"/>
            <a:endCxn id="822288" idx="1"/>
          </p:cNvCxnSpPr>
          <p:nvPr/>
        </p:nvCxnSpPr>
        <p:spPr bwMode="auto">
          <a:xfrm flipV="1">
            <a:off x="5956300" y="4949825"/>
            <a:ext cx="1268413" cy="101600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307" name="AutoShape 35"/>
          <p:cNvCxnSpPr>
            <a:cxnSpLocks noChangeShapeType="1"/>
            <a:stCxn id="822287" idx="2"/>
            <a:endCxn id="822288" idx="1"/>
          </p:cNvCxnSpPr>
          <p:nvPr/>
        </p:nvCxnSpPr>
        <p:spPr bwMode="auto">
          <a:xfrm>
            <a:off x="6261100" y="4746625"/>
            <a:ext cx="963613" cy="203200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308" name="AutoShape 36"/>
          <p:cNvCxnSpPr>
            <a:cxnSpLocks noChangeShapeType="1"/>
            <a:stCxn id="822287" idx="2"/>
            <a:endCxn id="822293" idx="0"/>
          </p:cNvCxnSpPr>
          <p:nvPr/>
        </p:nvCxnSpPr>
        <p:spPr bwMode="auto">
          <a:xfrm>
            <a:off x="6261100" y="4746625"/>
            <a:ext cx="1065213" cy="481013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309" name="AutoShape 37"/>
          <p:cNvCxnSpPr>
            <a:cxnSpLocks noChangeShapeType="1"/>
            <a:stCxn id="822287" idx="2"/>
            <a:endCxn id="822292" idx="0"/>
          </p:cNvCxnSpPr>
          <p:nvPr/>
        </p:nvCxnSpPr>
        <p:spPr bwMode="auto">
          <a:xfrm>
            <a:off x="6261100" y="4746625"/>
            <a:ext cx="533400" cy="557213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310" name="AutoShape 38"/>
          <p:cNvCxnSpPr>
            <a:cxnSpLocks noChangeShapeType="1"/>
            <a:stCxn id="822287" idx="2"/>
            <a:endCxn id="822291" idx="0"/>
          </p:cNvCxnSpPr>
          <p:nvPr/>
        </p:nvCxnSpPr>
        <p:spPr bwMode="auto">
          <a:xfrm>
            <a:off x="6261100" y="4746625"/>
            <a:ext cx="0" cy="557213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311" name="AutoShape 39"/>
          <p:cNvCxnSpPr>
            <a:cxnSpLocks noChangeShapeType="1"/>
            <a:stCxn id="822289" idx="1"/>
            <a:endCxn id="822293" idx="0"/>
          </p:cNvCxnSpPr>
          <p:nvPr/>
        </p:nvCxnSpPr>
        <p:spPr bwMode="auto">
          <a:xfrm>
            <a:off x="6692900" y="4568825"/>
            <a:ext cx="633413" cy="658813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312" name="AutoShape 40"/>
          <p:cNvCxnSpPr>
            <a:cxnSpLocks noChangeShapeType="1"/>
            <a:stCxn id="822289" idx="2"/>
            <a:endCxn id="822292" idx="0"/>
          </p:cNvCxnSpPr>
          <p:nvPr/>
        </p:nvCxnSpPr>
        <p:spPr bwMode="auto">
          <a:xfrm flipH="1">
            <a:off x="6794500" y="4746625"/>
            <a:ext cx="76200" cy="557213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313" name="AutoShape 41"/>
          <p:cNvCxnSpPr>
            <a:cxnSpLocks noChangeShapeType="1"/>
            <a:stCxn id="822289" idx="2"/>
            <a:endCxn id="822291" idx="0"/>
          </p:cNvCxnSpPr>
          <p:nvPr/>
        </p:nvCxnSpPr>
        <p:spPr bwMode="auto">
          <a:xfrm flipH="1">
            <a:off x="6261100" y="4746625"/>
            <a:ext cx="609600" cy="557213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314" name="AutoShape 42"/>
          <p:cNvCxnSpPr>
            <a:cxnSpLocks noChangeShapeType="1"/>
            <a:stCxn id="822288" idx="2"/>
            <a:endCxn id="822292" idx="0"/>
          </p:cNvCxnSpPr>
          <p:nvPr/>
        </p:nvCxnSpPr>
        <p:spPr bwMode="auto">
          <a:xfrm flipH="1">
            <a:off x="6794500" y="5126038"/>
            <a:ext cx="608013" cy="177800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315" name="AutoShape 43"/>
          <p:cNvCxnSpPr>
            <a:cxnSpLocks noChangeShapeType="1"/>
            <a:stCxn id="822288" idx="1"/>
            <a:endCxn id="822291" idx="0"/>
          </p:cNvCxnSpPr>
          <p:nvPr/>
        </p:nvCxnSpPr>
        <p:spPr bwMode="auto">
          <a:xfrm flipH="1">
            <a:off x="6261100" y="4949825"/>
            <a:ext cx="963613" cy="354013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316" name="AutoShape 44"/>
          <p:cNvCxnSpPr>
            <a:cxnSpLocks noChangeShapeType="1"/>
            <a:stCxn id="822293" idx="1"/>
            <a:endCxn id="822291" idx="0"/>
          </p:cNvCxnSpPr>
          <p:nvPr/>
        </p:nvCxnSpPr>
        <p:spPr bwMode="auto">
          <a:xfrm flipH="1" flipV="1">
            <a:off x="6261100" y="5303838"/>
            <a:ext cx="887413" cy="101600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49" name="Text Box 45"/>
          <p:cNvSpPr txBox="1">
            <a:spLocks noChangeArrowheads="1"/>
          </p:cNvSpPr>
          <p:nvPr/>
        </p:nvSpPr>
        <p:spPr bwMode="auto">
          <a:xfrm>
            <a:off x="722313" y="5967413"/>
            <a:ext cx="3294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/>
              <a:t>multi-access link</a:t>
            </a:r>
          </a:p>
        </p:txBody>
      </p:sp>
      <p:sp>
        <p:nvSpPr>
          <p:cNvPr id="822318" name="Text Box 46"/>
          <p:cNvSpPr txBox="1">
            <a:spLocks noChangeArrowheads="1"/>
          </p:cNvSpPr>
          <p:nvPr/>
        </p:nvSpPr>
        <p:spPr bwMode="auto">
          <a:xfrm>
            <a:off x="4843463" y="5942013"/>
            <a:ext cx="384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/>
              <a:t>point-to-point links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287" grpId="0" animBg="1"/>
      <p:bldP spid="822288" grpId="0" animBg="1"/>
      <p:bldP spid="822289" grpId="0" animBg="1"/>
      <p:bldP spid="822290" grpId="0" animBg="1"/>
      <p:bldP spid="822291" grpId="0" animBg="1"/>
      <p:bldP spid="822292" grpId="0" animBg="1"/>
      <p:bldP spid="822293" grpId="0" animBg="1"/>
      <p:bldP spid="822294" grpId="0" animBg="1"/>
      <p:bldP spid="822295" grpId="0" animBg="1"/>
      <p:bldP spid="8223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C8F8D30-F7CC-9441-BDD4-02AEC62856E2}" type="slidenum">
              <a:rPr lang="en-US" sz="1400" b="0">
                <a:latin typeface="Times New Roman" charset="0"/>
              </a:rPr>
              <a:pPr eaLnBrk="1" hangingPunct="1"/>
              <a:t>5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  <a:ea typeface="ＭＳ Ｐゴシック" charset="0"/>
                <a:cs typeface="ＭＳ Ｐゴシック" charset="0"/>
              </a:rPr>
              <a:t>Beyond Directly-Connected Networks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en-US">
              <a:latin typeface="Comic Sans MS" charset="0"/>
              <a:cs typeface="Arial" charset="0"/>
            </a:endParaRPr>
          </a:p>
          <a:p>
            <a:pPr>
              <a:lnSpc>
                <a:spcPct val="90000"/>
              </a:lnSpc>
            </a:pPr>
            <a:endParaRPr lang="en-US">
              <a:latin typeface="Comic Sans MS" charset="0"/>
              <a:cs typeface="Arial" charset="0"/>
            </a:endParaRPr>
          </a:p>
          <a:p>
            <a:pPr>
              <a:lnSpc>
                <a:spcPct val="90000"/>
              </a:lnSpc>
            </a:pPr>
            <a:endParaRPr lang="en-US">
              <a:latin typeface="Comic Sans MS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sz="3200">
                <a:latin typeface="Comic Sans MS" charset="0"/>
                <a:cs typeface="Arial" charset="0"/>
              </a:rPr>
              <a:t>Switched network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Comic Sans MS" charset="0"/>
                <a:ea typeface="Arial" charset="0"/>
                <a:cs typeface="Arial" charset="0"/>
              </a:rPr>
              <a:t>End hosts at the edge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Comic Sans MS" charset="0"/>
                <a:ea typeface="Arial" charset="0"/>
                <a:cs typeface="Arial" charset="0"/>
              </a:rPr>
              <a:t>Network nodes that switch traffic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Comic Sans MS" charset="0"/>
                <a:ea typeface="Arial" charset="0"/>
                <a:cs typeface="Arial" charset="0"/>
              </a:rPr>
              <a:t>Links between the nodes</a:t>
            </a:r>
          </a:p>
          <a:p>
            <a:pPr>
              <a:lnSpc>
                <a:spcPct val="90000"/>
              </a:lnSpc>
            </a:pPr>
            <a:r>
              <a:rPr lang="en-US" sz="3200">
                <a:latin typeface="Comic Sans MS" charset="0"/>
                <a:cs typeface="Arial" charset="0"/>
              </a:rPr>
              <a:t>Multiplexing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Comic Sans MS" charset="0"/>
                <a:ea typeface="Arial" charset="0"/>
                <a:cs typeface="Arial" charset="0"/>
              </a:rPr>
              <a:t>Many end hosts communicate over the network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Comic Sans MS" charset="0"/>
                <a:ea typeface="Arial" charset="0"/>
                <a:cs typeface="Arial" charset="0"/>
              </a:rPr>
              <a:t>Traffic shares access to the same links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5216525" y="2098675"/>
            <a:ext cx="5318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3395663" y="1855788"/>
            <a:ext cx="306387" cy="2270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 flipH="1">
            <a:off x="3349625" y="2097088"/>
            <a:ext cx="449263" cy="4762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3798888" y="2097088"/>
            <a:ext cx="542925" cy="4714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 flipH="1">
            <a:off x="3862388" y="2089150"/>
            <a:ext cx="10572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4341813" y="2100263"/>
            <a:ext cx="654050" cy="4683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V="1">
            <a:off x="3757613" y="1633538"/>
            <a:ext cx="825500" cy="4079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H="1">
            <a:off x="2951163" y="2141538"/>
            <a:ext cx="831850" cy="165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4583113" y="1633538"/>
            <a:ext cx="360362" cy="4524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3482975" y="2041525"/>
            <a:ext cx="427038" cy="220663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Oval 14"/>
          <p:cNvSpPr>
            <a:spLocks noChangeArrowheads="1"/>
          </p:cNvSpPr>
          <p:nvPr/>
        </p:nvSpPr>
        <p:spPr bwMode="auto">
          <a:xfrm>
            <a:off x="5064125" y="2478088"/>
            <a:ext cx="473075" cy="295275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4148138" y="2439988"/>
            <a:ext cx="427037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4786313" y="1952625"/>
            <a:ext cx="427037" cy="220663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4279900" y="1508125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0" name="Oval 18"/>
          <p:cNvSpPr>
            <a:spLocks noChangeArrowheads="1"/>
          </p:cNvSpPr>
          <p:nvPr/>
        </p:nvSpPr>
        <p:spPr bwMode="auto">
          <a:xfrm>
            <a:off x="5748338" y="1641475"/>
            <a:ext cx="474662" cy="295275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Oval 19"/>
          <p:cNvSpPr>
            <a:spLocks noChangeArrowheads="1"/>
          </p:cNvSpPr>
          <p:nvPr/>
        </p:nvSpPr>
        <p:spPr bwMode="auto">
          <a:xfrm>
            <a:off x="5748338" y="1946275"/>
            <a:ext cx="474662" cy="293688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2" name="Oval 20"/>
          <p:cNvSpPr>
            <a:spLocks noChangeArrowheads="1"/>
          </p:cNvSpPr>
          <p:nvPr/>
        </p:nvSpPr>
        <p:spPr bwMode="auto">
          <a:xfrm>
            <a:off x="3141663" y="2439988"/>
            <a:ext cx="474662" cy="295275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Oval 21"/>
          <p:cNvSpPr>
            <a:spLocks noChangeArrowheads="1"/>
          </p:cNvSpPr>
          <p:nvPr/>
        </p:nvSpPr>
        <p:spPr bwMode="auto">
          <a:xfrm>
            <a:off x="2684463" y="2146300"/>
            <a:ext cx="473075" cy="293688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Oval 22"/>
          <p:cNvSpPr>
            <a:spLocks noChangeArrowheads="1"/>
          </p:cNvSpPr>
          <p:nvPr/>
        </p:nvSpPr>
        <p:spPr bwMode="auto">
          <a:xfrm>
            <a:off x="3009900" y="1641475"/>
            <a:ext cx="473075" cy="295275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 flipH="1">
            <a:off x="4530725" y="2554288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6" name="Line 24"/>
          <p:cNvSpPr>
            <a:spLocks noChangeShapeType="1"/>
          </p:cNvSpPr>
          <p:nvPr/>
        </p:nvSpPr>
        <p:spPr bwMode="auto">
          <a:xfrm flipH="1">
            <a:off x="5216525" y="1793875"/>
            <a:ext cx="531813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5511810-BE4D-6D43-8947-A0BBF72BB63E}" type="slidenum">
              <a:rPr lang="en-US" sz="1400" b="0">
                <a:latin typeface="Times New Roman" charset="0"/>
              </a:rPr>
              <a:pPr eaLnBrk="1" hangingPunct="1"/>
              <a:t>6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Packets</a:t>
            </a:r>
          </a:p>
        </p:txBody>
      </p:sp>
      <p:sp>
        <p:nvSpPr>
          <p:cNvPr id="836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3630613"/>
          </a:xfrm>
        </p:spPr>
        <p:txBody>
          <a:bodyPr/>
          <a:lstStyle/>
          <a:p>
            <a:r>
              <a:rPr lang="en-US" sz="3200">
                <a:latin typeface="Comic Sans MS" charset="0"/>
                <a:cs typeface="Arial" charset="0"/>
              </a:rPr>
              <a:t>Data traffic divided into packets</a:t>
            </a:r>
          </a:p>
          <a:p>
            <a:pPr lvl="1"/>
            <a:r>
              <a:rPr lang="en-US" sz="2800">
                <a:latin typeface="Comic Sans MS" charset="0"/>
                <a:ea typeface="Arial" charset="0"/>
                <a:cs typeface="Arial" charset="0"/>
              </a:rPr>
              <a:t>Each packet contains a header (with address)</a:t>
            </a:r>
          </a:p>
          <a:p>
            <a:r>
              <a:rPr lang="en-US" sz="3200">
                <a:latin typeface="Comic Sans MS" charset="0"/>
                <a:cs typeface="Arial" charset="0"/>
              </a:rPr>
              <a:t>Packets travel separately through network</a:t>
            </a:r>
          </a:p>
          <a:p>
            <a:pPr lvl="1"/>
            <a:r>
              <a:rPr lang="en-US" sz="2800">
                <a:latin typeface="Comic Sans MS" charset="0"/>
                <a:ea typeface="Arial" charset="0"/>
                <a:cs typeface="Arial" charset="0"/>
              </a:rPr>
              <a:t>Packet forwarding based on the header</a:t>
            </a:r>
          </a:p>
          <a:p>
            <a:pPr lvl="1"/>
            <a:r>
              <a:rPr lang="en-US" sz="2800">
                <a:latin typeface="Comic Sans MS" charset="0"/>
                <a:ea typeface="Arial" charset="0"/>
                <a:cs typeface="Arial" charset="0"/>
              </a:rPr>
              <a:t>Network nodes may store packets temporarily</a:t>
            </a:r>
          </a:p>
          <a:p>
            <a:r>
              <a:rPr lang="en-US" sz="3200">
                <a:latin typeface="Comic Sans MS" charset="0"/>
                <a:cs typeface="Arial" charset="0"/>
              </a:rPr>
              <a:t>Destination reconstructs the message</a:t>
            </a: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 flipH="1">
            <a:off x="3119438" y="5248275"/>
            <a:ext cx="381000" cy="4556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 flipH="1">
            <a:off x="3500438" y="5932488"/>
            <a:ext cx="304800" cy="531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 flipH="1">
            <a:off x="6088063" y="5400675"/>
            <a:ext cx="455612" cy="379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7050088" y="6215063"/>
            <a:ext cx="78105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 flipV="1">
            <a:off x="7291388" y="5632450"/>
            <a:ext cx="623887" cy="179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7213600" y="5811838"/>
            <a:ext cx="809625" cy="158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3833813" y="5946775"/>
            <a:ext cx="542925" cy="468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3898900" y="5937250"/>
            <a:ext cx="10556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4376738" y="5946775"/>
            <a:ext cx="655637" cy="468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V="1">
            <a:off x="4394200" y="5803900"/>
            <a:ext cx="1735138" cy="630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6172200" y="5803900"/>
            <a:ext cx="10255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6172200" y="5811838"/>
            <a:ext cx="863600" cy="390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V="1">
            <a:off x="6172200" y="5795963"/>
            <a:ext cx="1025525" cy="588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V="1">
            <a:off x="6246813" y="6199188"/>
            <a:ext cx="709612" cy="180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3094038" y="5305425"/>
            <a:ext cx="1468437" cy="420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1549400" y="5519738"/>
            <a:ext cx="304800" cy="225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 flipH="1">
            <a:off x="1503363" y="5759450"/>
            <a:ext cx="447675" cy="4778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5630863" y="5467350"/>
            <a:ext cx="598487" cy="3286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>
            <a:off x="4429125" y="5305425"/>
            <a:ext cx="1301750" cy="1857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1951038" y="5759450"/>
            <a:ext cx="544512" cy="473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 flipH="1">
            <a:off x="2014538" y="5751513"/>
            <a:ext cx="10572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 flipH="1">
            <a:off x="2495550" y="5762625"/>
            <a:ext cx="652463" cy="469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>
            <a:off x="3148013" y="5762625"/>
            <a:ext cx="622300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 flipV="1">
            <a:off x="2511425" y="5907088"/>
            <a:ext cx="1420813" cy="3444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flipV="1">
            <a:off x="1909763" y="5297488"/>
            <a:ext cx="827087" cy="40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 flipV="1">
            <a:off x="3776663" y="5400675"/>
            <a:ext cx="730250" cy="484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0" name="Line 30"/>
          <p:cNvSpPr>
            <a:spLocks noChangeShapeType="1"/>
          </p:cNvSpPr>
          <p:nvPr/>
        </p:nvSpPr>
        <p:spPr bwMode="auto">
          <a:xfrm flipH="1">
            <a:off x="1103313" y="5803900"/>
            <a:ext cx="831850" cy="166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1" name="Line 31"/>
          <p:cNvSpPr>
            <a:spLocks noChangeShapeType="1"/>
          </p:cNvSpPr>
          <p:nvPr/>
        </p:nvSpPr>
        <p:spPr bwMode="auto">
          <a:xfrm>
            <a:off x="4535488" y="5368925"/>
            <a:ext cx="441325" cy="538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2" name="Line 32"/>
          <p:cNvSpPr>
            <a:spLocks noChangeShapeType="1"/>
          </p:cNvSpPr>
          <p:nvPr/>
        </p:nvSpPr>
        <p:spPr bwMode="auto">
          <a:xfrm>
            <a:off x="4962525" y="5837238"/>
            <a:ext cx="1166813" cy="576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3" name="Line 33"/>
          <p:cNvSpPr>
            <a:spLocks noChangeShapeType="1"/>
          </p:cNvSpPr>
          <p:nvPr/>
        </p:nvSpPr>
        <p:spPr bwMode="auto">
          <a:xfrm>
            <a:off x="2736850" y="5297488"/>
            <a:ext cx="358775" cy="450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4" name="Line 34"/>
          <p:cNvSpPr>
            <a:spLocks noChangeShapeType="1"/>
          </p:cNvSpPr>
          <p:nvPr/>
        </p:nvSpPr>
        <p:spPr bwMode="auto">
          <a:xfrm flipV="1">
            <a:off x="5132388" y="5795963"/>
            <a:ext cx="1022350" cy="1000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5" name="Rectangle 35"/>
          <p:cNvSpPr>
            <a:spLocks noChangeArrowheads="1"/>
          </p:cNvSpPr>
          <p:nvPr/>
        </p:nvSpPr>
        <p:spPr bwMode="auto">
          <a:xfrm>
            <a:off x="1636713" y="5703888"/>
            <a:ext cx="425450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6" name="Oval 36"/>
          <p:cNvSpPr>
            <a:spLocks noChangeArrowheads="1"/>
          </p:cNvSpPr>
          <p:nvPr/>
        </p:nvSpPr>
        <p:spPr bwMode="auto">
          <a:xfrm>
            <a:off x="7623175" y="6237288"/>
            <a:ext cx="474663" cy="293687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7" name="Rectangle 37"/>
          <p:cNvSpPr>
            <a:spLocks noChangeArrowheads="1"/>
          </p:cNvSpPr>
          <p:nvPr/>
        </p:nvSpPr>
        <p:spPr bwMode="auto">
          <a:xfrm>
            <a:off x="2300288" y="6103938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8" name="Rectangle 38"/>
          <p:cNvSpPr>
            <a:spLocks noChangeArrowheads="1"/>
          </p:cNvSpPr>
          <p:nvPr/>
        </p:nvSpPr>
        <p:spPr bwMode="auto">
          <a:xfrm>
            <a:off x="6958013" y="5703888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9" name="Rectangle 39"/>
          <p:cNvSpPr>
            <a:spLocks noChangeArrowheads="1"/>
          </p:cNvSpPr>
          <p:nvPr/>
        </p:nvSpPr>
        <p:spPr bwMode="auto">
          <a:xfrm>
            <a:off x="5894388" y="5703888"/>
            <a:ext cx="425450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0" name="Rectangle 40"/>
          <p:cNvSpPr>
            <a:spLocks noChangeArrowheads="1"/>
          </p:cNvSpPr>
          <p:nvPr/>
        </p:nvSpPr>
        <p:spPr bwMode="auto">
          <a:xfrm>
            <a:off x="5894388" y="6237288"/>
            <a:ext cx="425450" cy="220662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1" name="Rectangle 41"/>
          <p:cNvSpPr>
            <a:spLocks noChangeArrowheads="1"/>
          </p:cNvSpPr>
          <p:nvPr/>
        </p:nvSpPr>
        <p:spPr bwMode="auto">
          <a:xfrm>
            <a:off x="4829175" y="5748338"/>
            <a:ext cx="427038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2" name="Rectangle 42"/>
          <p:cNvSpPr>
            <a:spLocks noChangeArrowheads="1"/>
          </p:cNvSpPr>
          <p:nvPr/>
        </p:nvSpPr>
        <p:spPr bwMode="auto">
          <a:xfrm>
            <a:off x="4295775" y="5216525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3" name="Rectangle 43"/>
          <p:cNvSpPr>
            <a:spLocks noChangeArrowheads="1"/>
          </p:cNvSpPr>
          <p:nvPr/>
        </p:nvSpPr>
        <p:spPr bwMode="auto">
          <a:xfrm>
            <a:off x="4164013" y="6237288"/>
            <a:ext cx="427037" cy="220662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4" name="Rectangle 44"/>
          <p:cNvSpPr>
            <a:spLocks noChangeArrowheads="1"/>
          </p:cNvSpPr>
          <p:nvPr/>
        </p:nvSpPr>
        <p:spPr bwMode="auto">
          <a:xfrm>
            <a:off x="5465763" y="5349875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5" name="Rectangle 45"/>
          <p:cNvSpPr>
            <a:spLocks noChangeArrowheads="1"/>
          </p:cNvSpPr>
          <p:nvPr/>
        </p:nvSpPr>
        <p:spPr bwMode="auto">
          <a:xfrm>
            <a:off x="2938463" y="5614988"/>
            <a:ext cx="427037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6" name="Rectangle 46"/>
          <p:cNvSpPr>
            <a:spLocks noChangeArrowheads="1"/>
          </p:cNvSpPr>
          <p:nvPr/>
        </p:nvSpPr>
        <p:spPr bwMode="auto">
          <a:xfrm>
            <a:off x="3603625" y="5837238"/>
            <a:ext cx="427038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2433638" y="5172075"/>
            <a:ext cx="427037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6824663" y="6103938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9" name="Oval 49"/>
          <p:cNvSpPr>
            <a:spLocks noChangeArrowheads="1"/>
          </p:cNvSpPr>
          <p:nvPr/>
        </p:nvSpPr>
        <p:spPr bwMode="auto">
          <a:xfrm>
            <a:off x="7756525" y="5837238"/>
            <a:ext cx="474663" cy="295275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0" name="Oval 50"/>
          <p:cNvSpPr>
            <a:spLocks noChangeArrowheads="1"/>
          </p:cNvSpPr>
          <p:nvPr/>
        </p:nvSpPr>
        <p:spPr bwMode="auto">
          <a:xfrm>
            <a:off x="7756525" y="5438775"/>
            <a:ext cx="474663" cy="293688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1" name="Oval 51"/>
          <p:cNvSpPr>
            <a:spLocks noChangeArrowheads="1"/>
          </p:cNvSpPr>
          <p:nvPr/>
        </p:nvSpPr>
        <p:spPr bwMode="auto">
          <a:xfrm>
            <a:off x="1295400" y="6103938"/>
            <a:ext cx="473075" cy="295275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2" name="Oval 52"/>
          <p:cNvSpPr>
            <a:spLocks noChangeArrowheads="1"/>
          </p:cNvSpPr>
          <p:nvPr/>
        </p:nvSpPr>
        <p:spPr bwMode="auto">
          <a:xfrm>
            <a:off x="836613" y="5810250"/>
            <a:ext cx="474662" cy="293688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3" name="Oval 53"/>
          <p:cNvSpPr>
            <a:spLocks noChangeArrowheads="1"/>
          </p:cNvSpPr>
          <p:nvPr/>
        </p:nvSpPr>
        <p:spPr bwMode="auto">
          <a:xfrm>
            <a:off x="1162050" y="5305425"/>
            <a:ext cx="474663" cy="293688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4" name="Rectangle 54"/>
          <p:cNvSpPr>
            <a:spLocks noChangeArrowheads="1"/>
          </p:cNvSpPr>
          <p:nvPr/>
        </p:nvSpPr>
        <p:spPr bwMode="auto">
          <a:xfrm>
            <a:off x="1771650" y="5738813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5" name="Rectangle 55"/>
          <p:cNvSpPr>
            <a:spLocks noChangeArrowheads="1"/>
          </p:cNvSpPr>
          <p:nvPr/>
        </p:nvSpPr>
        <p:spPr bwMode="auto">
          <a:xfrm>
            <a:off x="6030913" y="5738813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6" name="Rectangle 56"/>
          <p:cNvSpPr>
            <a:spLocks noChangeArrowheads="1"/>
          </p:cNvSpPr>
          <p:nvPr/>
        </p:nvSpPr>
        <p:spPr bwMode="auto">
          <a:xfrm>
            <a:off x="4967288" y="5780088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7" name="Rectangle 57"/>
          <p:cNvSpPr>
            <a:spLocks noChangeArrowheads="1"/>
          </p:cNvSpPr>
          <p:nvPr/>
        </p:nvSpPr>
        <p:spPr bwMode="auto">
          <a:xfrm>
            <a:off x="3741738" y="5872163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8" name="Rectangle 58"/>
          <p:cNvSpPr>
            <a:spLocks noChangeArrowheads="1"/>
          </p:cNvSpPr>
          <p:nvPr/>
        </p:nvSpPr>
        <p:spPr bwMode="auto">
          <a:xfrm>
            <a:off x="3074988" y="5649913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9" name="Rectangle 59"/>
          <p:cNvSpPr>
            <a:spLocks noChangeArrowheads="1"/>
          </p:cNvSpPr>
          <p:nvPr/>
        </p:nvSpPr>
        <p:spPr bwMode="auto">
          <a:xfrm>
            <a:off x="7096125" y="5738813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0" name="Line 60"/>
          <p:cNvSpPr>
            <a:spLocks noChangeShapeType="1"/>
          </p:cNvSpPr>
          <p:nvPr/>
        </p:nvSpPr>
        <p:spPr bwMode="auto">
          <a:xfrm>
            <a:off x="1370013" y="5476875"/>
            <a:ext cx="455612" cy="303213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1" name="Line 61"/>
          <p:cNvSpPr>
            <a:spLocks noChangeShapeType="1"/>
          </p:cNvSpPr>
          <p:nvPr/>
        </p:nvSpPr>
        <p:spPr bwMode="auto">
          <a:xfrm flipV="1">
            <a:off x="1825625" y="5703888"/>
            <a:ext cx="1293813" cy="762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2" name="Line 62"/>
          <p:cNvSpPr>
            <a:spLocks noChangeShapeType="1"/>
          </p:cNvSpPr>
          <p:nvPr/>
        </p:nvSpPr>
        <p:spPr bwMode="auto">
          <a:xfrm>
            <a:off x="3119438" y="5703888"/>
            <a:ext cx="685800" cy="2286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3" name="Line 63"/>
          <p:cNvSpPr>
            <a:spLocks noChangeShapeType="1"/>
          </p:cNvSpPr>
          <p:nvPr/>
        </p:nvSpPr>
        <p:spPr bwMode="auto">
          <a:xfrm flipV="1">
            <a:off x="3805238" y="5856288"/>
            <a:ext cx="1217612" cy="762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4" name="Line 64"/>
          <p:cNvSpPr>
            <a:spLocks noChangeShapeType="1"/>
          </p:cNvSpPr>
          <p:nvPr/>
        </p:nvSpPr>
        <p:spPr bwMode="auto">
          <a:xfrm flipV="1">
            <a:off x="5022850" y="5780088"/>
            <a:ext cx="1065213" cy="762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5" name="Line 65"/>
          <p:cNvSpPr>
            <a:spLocks noChangeShapeType="1"/>
          </p:cNvSpPr>
          <p:nvPr/>
        </p:nvSpPr>
        <p:spPr bwMode="auto">
          <a:xfrm>
            <a:off x="6088063" y="5780088"/>
            <a:ext cx="1065212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6" name="Line 66"/>
          <p:cNvSpPr>
            <a:spLocks noChangeShapeType="1"/>
          </p:cNvSpPr>
          <p:nvPr/>
        </p:nvSpPr>
        <p:spPr bwMode="auto">
          <a:xfrm flipV="1">
            <a:off x="7153275" y="5553075"/>
            <a:ext cx="836613" cy="227013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7" name="Oval 67"/>
          <p:cNvSpPr>
            <a:spLocks noChangeArrowheads="1"/>
          </p:cNvSpPr>
          <p:nvPr/>
        </p:nvSpPr>
        <p:spPr bwMode="auto">
          <a:xfrm>
            <a:off x="3271838" y="5095875"/>
            <a:ext cx="474662" cy="295275"/>
          </a:xfrm>
          <a:prstGeom prst="ellipse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8" name="Oval 68"/>
          <p:cNvSpPr>
            <a:spLocks noChangeArrowheads="1"/>
          </p:cNvSpPr>
          <p:nvPr/>
        </p:nvSpPr>
        <p:spPr bwMode="auto">
          <a:xfrm>
            <a:off x="3271838" y="6313488"/>
            <a:ext cx="474662" cy="293687"/>
          </a:xfrm>
          <a:prstGeom prst="ellipse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9" name="Oval 69"/>
          <p:cNvSpPr>
            <a:spLocks noChangeArrowheads="1"/>
          </p:cNvSpPr>
          <p:nvPr/>
        </p:nvSpPr>
        <p:spPr bwMode="auto">
          <a:xfrm>
            <a:off x="6315075" y="5248275"/>
            <a:ext cx="474663" cy="295275"/>
          </a:xfrm>
          <a:prstGeom prst="ellipse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6611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D558EFAF-12C9-8049-AE09-B93C0D573741}" type="slidenum">
              <a:rPr lang="en-US" sz="1400" b="0">
                <a:latin typeface="Times New Roman" charset="0"/>
              </a:rPr>
              <a:pPr eaLnBrk="1" hangingPunct="1"/>
              <a:t>7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838658" name="Rectangle 2"/>
          <p:cNvSpPr>
            <a:spLocks noChangeArrowheads="1"/>
          </p:cNvSpPr>
          <p:nvPr/>
        </p:nvSpPr>
        <p:spPr bwMode="auto">
          <a:xfrm>
            <a:off x="457200" y="1828800"/>
            <a:ext cx="8458200" cy="426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mic Sans MS" charset="0"/>
                <a:ea typeface="ＭＳ Ｐゴシック" charset="0"/>
                <a:cs typeface="ＭＳ Ｐゴシック" charset="0"/>
              </a:rPr>
              <a:t>Packet Switching: Statistical Multiplexing</a:t>
            </a:r>
          </a:p>
        </p:txBody>
      </p:sp>
      <p:sp>
        <p:nvSpPr>
          <p:cNvPr id="27652" name="Oval 4"/>
          <p:cNvSpPr>
            <a:spLocks noChangeArrowheads="1"/>
          </p:cNvSpPr>
          <p:nvPr/>
        </p:nvSpPr>
        <p:spPr bwMode="auto">
          <a:xfrm>
            <a:off x="1765300" y="3409950"/>
            <a:ext cx="9906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Oval 5"/>
          <p:cNvSpPr>
            <a:spLocks noChangeArrowheads="1"/>
          </p:cNvSpPr>
          <p:nvPr/>
        </p:nvSpPr>
        <p:spPr bwMode="auto">
          <a:xfrm>
            <a:off x="6413500" y="3409950"/>
            <a:ext cx="9906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2568575" y="3849688"/>
            <a:ext cx="457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6364288" y="3863975"/>
            <a:ext cx="457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6261100" y="3638550"/>
            <a:ext cx="762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3136900" y="3638550"/>
            <a:ext cx="762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3517900" y="3638550"/>
            <a:ext cx="2286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3975100" y="3638550"/>
            <a:ext cx="2286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4432300" y="3638550"/>
            <a:ext cx="762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4584700" y="3638550"/>
            <a:ext cx="7620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5651500" y="3638550"/>
            <a:ext cx="76200" cy="4572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5880100" y="3638550"/>
            <a:ext cx="2286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4279900" y="3638550"/>
            <a:ext cx="762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7665" name="Group 17"/>
          <p:cNvGrpSpPr>
            <a:grpSpLocks/>
          </p:cNvGrpSpPr>
          <p:nvPr/>
        </p:nvGrpSpPr>
        <p:grpSpPr bwMode="auto">
          <a:xfrm>
            <a:off x="2039938" y="3690938"/>
            <a:ext cx="504825" cy="354012"/>
            <a:chOff x="1285" y="2229"/>
            <a:chExt cx="318" cy="223"/>
          </a:xfrm>
        </p:grpSpPr>
        <p:sp>
          <p:nvSpPr>
            <p:cNvPr id="27688" name="Freeform 18"/>
            <p:cNvSpPr>
              <a:spLocks/>
            </p:cNvSpPr>
            <p:nvPr/>
          </p:nvSpPr>
          <p:spPr bwMode="auto">
            <a:xfrm>
              <a:off x="1285" y="2229"/>
              <a:ext cx="318" cy="215"/>
            </a:xfrm>
            <a:custGeom>
              <a:avLst/>
              <a:gdLst>
                <a:gd name="T0" fmla="*/ 0 w 1012"/>
                <a:gd name="T1" fmla="*/ 0 h 292"/>
                <a:gd name="T2" fmla="*/ 0 w 1012"/>
                <a:gd name="T3" fmla="*/ 0 h 292"/>
                <a:gd name="T4" fmla="*/ 0 w 1012"/>
                <a:gd name="T5" fmla="*/ 7 h 292"/>
                <a:gd name="T6" fmla="*/ 0 w 1012"/>
                <a:gd name="T7" fmla="*/ 7 h 2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12"/>
                <a:gd name="T13" fmla="*/ 0 h 292"/>
                <a:gd name="T14" fmla="*/ 1012 w 1012"/>
                <a:gd name="T15" fmla="*/ 292 h 2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12" h="292">
                  <a:moveTo>
                    <a:pt x="0" y="0"/>
                  </a:moveTo>
                  <a:lnTo>
                    <a:pt x="1009" y="0"/>
                  </a:lnTo>
                  <a:lnTo>
                    <a:pt x="1012" y="292"/>
                  </a:lnTo>
                  <a:lnTo>
                    <a:pt x="18" y="291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9" name="Line 19"/>
            <p:cNvSpPr>
              <a:spLocks noChangeShapeType="1"/>
            </p:cNvSpPr>
            <p:nvPr/>
          </p:nvSpPr>
          <p:spPr bwMode="auto">
            <a:xfrm>
              <a:off x="1500" y="2238"/>
              <a:ext cx="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90" name="Line 20"/>
            <p:cNvSpPr>
              <a:spLocks noChangeShapeType="1"/>
            </p:cNvSpPr>
            <p:nvPr/>
          </p:nvSpPr>
          <p:spPr bwMode="auto">
            <a:xfrm>
              <a:off x="1431" y="2237"/>
              <a:ext cx="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666" name="Text Box 21"/>
          <p:cNvSpPr txBox="1">
            <a:spLocks noChangeArrowheads="1"/>
          </p:cNvSpPr>
          <p:nvPr/>
        </p:nvSpPr>
        <p:spPr bwMode="auto">
          <a:xfrm>
            <a:off x="3760788" y="25908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1" tIns="45708" rIns="91411" bIns="4570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400">
                <a:solidFill>
                  <a:srgbClr val="000000"/>
                </a:solidFill>
                <a:latin typeface="Arial" charset="0"/>
              </a:rPr>
              <a:t>Packets</a:t>
            </a:r>
          </a:p>
        </p:txBody>
      </p:sp>
      <p:pic>
        <p:nvPicPr>
          <p:cNvPr id="27667" name="Picture 22" descr="Click To Previ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648200"/>
            <a:ext cx="731838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8" name="Picture 23" descr="Click To P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602163"/>
            <a:ext cx="73183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9" name="Picture 24" descr="Click To Previe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505200"/>
            <a:ext cx="7318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70" name="Picture 25" descr="Click To Preview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2392363"/>
            <a:ext cx="731837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71" name="Picture 26" descr="Click To Preview"/>
          <p:cNvPicPr>
            <a:picLocks noChangeAspect="1" noChangeArrowheads="1"/>
          </p:cNvPicPr>
          <p:nvPr/>
        </p:nvPicPr>
        <p:blipFill>
          <a:blip r:embed="rId6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3" y="2514600"/>
            <a:ext cx="7318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72" name="Picture 27" descr="Click To Preview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535363"/>
            <a:ext cx="73183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73" name="Line 28"/>
          <p:cNvSpPr>
            <a:spLocks noChangeShapeType="1"/>
          </p:cNvSpPr>
          <p:nvPr/>
        </p:nvSpPr>
        <p:spPr bwMode="auto">
          <a:xfrm>
            <a:off x="2679700" y="4095750"/>
            <a:ext cx="3810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4" name="Line 29"/>
          <p:cNvSpPr>
            <a:spLocks noChangeShapeType="1"/>
          </p:cNvSpPr>
          <p:nvPr/>
        </p:nvSpPr>
        <p:spPr bwMode="auto">
          <a:xfrm>
            <a:off x="2679700" y="3638550"/>
            <a:ext cx="3810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5" name="Line 30"/>
          <p:cNvSpPr>
            <a:spLocks noChangeShapeType="1"/>
          </p:cNvSpPr>
          <p:nvPr/>
        </p:nvSpPr>
        <p:spPr bwMode="auto">
          <a:xfrm>
            <a:off x="4343400" y="29718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27676" name="Group 31"/>
          <p:cNvGrpSpPr>
            <a:grpSpLocks/>
          </p:cNvGrpSpPr>
          <p:nvPr/>
        </p:nvGrpSpPr>
        <p:grpSpPr bwMode="auto">
          <a:xfrm>
            <a:off x="1371600" y="2895600"/>
            <a:ext cx="914400" cy="2057400"/>
            <a:chOff x="864" y="1728"/>
            <a:chExt cx="576" cy="1296"/>
          </a:xfrm>
        </p:grpSpPr>
        <p:sp>
          <p:nvSpPr>
            <p:cNvPr id="27685" name="Line 32"/>
            <p:cNvSpPr>
              <a:spLocks noChangeShapeType="1"/>
            </p:cNvSpPr>
            <p:nvPr/>
          </p:nvSpPr>
          <p:spPr bwMode="auto">
            <a:xfrm>
              <a:off x="912" y="1728"/>
              <a:ext cx="528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686" name="Line 33"/>
            <p:cNvSpPr>
              <a:spLocks noChangeShapeType="1"/>
            </p:cNvSpPr>
            <p:nvPr/>
          </p:nvSpPr>
          <p:spPr bwMode="auto">
            <a:xfrm>
              <a:off x="912" y="2352"/>
              <a:ext cx="528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687" name="Line 34"/>
            <p:cNvSpPr>
              <a:spLocks noChangeShapeType="1"/>
            </p:cNvSpPr>
            <p:nvPr/>
          </p:nvSpPr>
          <p:spPr bwMode="auto">
            <a:xfrm flipV="1">
              <a:off x="864" y="2352"/>
              <a:ext cx="576" cy="672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7677" name="Group 35"/>
          <p:cNvGrpSpPr>
            <a:grpSpLocks/>
          </p:cNvGrpSpPr>
          <p:nvPr/>
        </p:nvGrpSpPr>
        <p:grpSpPr bwMode="auto">
          <a:xfrm rot="10800000">
            <a:off x="7010400" y="2819400"/>
            <a:ext cx="914400" cy="2057400"/>
            <a:chOff x="864" y="1728"/>
            <a:chExt cx="576" cy="1296"/>
          </a:xfrm>
        </p:grpSpPr>
        <p:sp>
          <p:nvSpPr>
            <p:cNvPr id="27682" name="Line 36"/>
            <p:cNvSpPr>
              <a:spLocks noChangeShapeType="1"/>
            </p:cNvSpPr>
            <p:nvPr/>
          </p:nvSpPr>
          <p:spPr bwMode="auto">
            <a:xfrm>
              <a:off x="912" y="1728"/>
              <a:ext cx="528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683" name="Line 37"/>
            <p:cNvSpPr>
              <a:spLocks noChangeShapeType="1"/>
            </p:cNvSpPr>
            <p:nvPr/>
          </p:nvSpPr>
          <p:spPr bwMode="auto">
            <a:xfrm>
              <a:off x="912" y="2352"/>
              <a:ext cx="528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684" name="Line 38"/>
            <p:cNvSpPr>
              <a:spLocks noChangeShapeType="1"/>
            </p:cNvSpPr>
            <p:nvPr/>
          </p:nvSpPr>
          <p:spPr bwMode="auto">
            <a:xfrm flipV="1">
              <a:off x="864" y="2352"/>
              <a:ext cx="576" cy="672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7678" name="Group 39"/>
          <p:cNvGrpSpPr>
            <a:grpSpLocks/>
          </p:cNvGrpSpPr>
          <p:nvPr/>
        </p:nvGrpSpPr>
        <p:grpSpPr bwMode="auto">
          <a:xfrm>
            <a:off x="6781800" y="3690938"/>
            <a:ext cx="504825" cy="354012"/>
            <a:chOff x="1285" y="2229"/>
            <a:chExt cx="318" cy="223"/>
          </a:xfrm>
        </p:grpSpPr>
        <p:sp>
          <p:nvSpPr>
            <p:cNvPr id="27679" name="Freeform 40"/>
            <p:cNvSpPr>
              <a:spLocks/>
            </p:cNvSpPr>
            <p:nvPr/>
          </p:nvSpPr>
          <p:spPr bwMode="auto">
            <a:xfrm>
              <a:off x="1285" y="2229"/>
              <a:ext cx="318" cy="215"/>
            </a:xfrm>
            <a:custGeom>
              <a:avLst/>
              <a:gdLst>
                <a:gd name="T0" fmla="*/ 0 w 1012"/>
                <a:gd name="T1" fmla="*/ 0 h 292"/>
                <a:gd name="T2" fmla="*/ 0 w 1012"/>
                <a:gd name="T3" fmla="*/ 0 h 292"/>
                <a:gd name="T4" fmla="*/ 0 w 1012"/>
                <a:gd name="T5" fmla="*/ 7 h 292"/>
                <a:gd name="T6" fmla="*/ 0 w 1012"/>
                <a:gd name="T7" fmla="*/ 7 h 2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12"/>
                <a:gd name="T13" fmla="*/ 0 h 292"/>
                <a:gd name="T14" fmla="*/ 1012 w 1012"/>
                <a:gd name="T15" fmla="*/ 292 h 2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12" h="292">
                  <a:moveTo>
                    <a:pt x="0" y="0"/>
                  </a:moveTo>
                  <a:lnTo>
                    <a:pt x="1009" y="0"/>
                  </a:lnTo>
                  <a:lnTo>
                    <a:pt x="1012" y="292"/>
                  </a:lnTo>
                  <a:lnTo>
                    <a:pt x="18" y="291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0" name="Line 41"/>
            <p:cNvSpPr>
              <a:spLocks noChangeShapeType="1"/>
            </p:cNvSpPr>
            <p:nvPr/>
          </p:nvSpPr>
          <p:spPr bwMode="auto">
            <a:xfrm>
              <a:off x="1500" y="2238"/>
              <a:ext cx="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1" name="Line 42"/>
            <p:cNvSpPr>
              <a:spLocks noChangeShapeType="1"/>
            </p:cNvSpPr>
            <p:nvPr/>
          </p:nvSpPr>
          <p:spPr bwMode="auto">
            <a:xfrm>
              <a:off x="1431" y="2237"/>
              <a:ext cx="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368E94B-5198-1349-B360-6BDC06F1C136}" type="slidenum">
              <a:rPr lang="en-US" sz="1400" b="0">
                <a:latin typeface="Times New Roman" charset="0"/>
              </a:rPr>
              <a:pPr eaLnBrk="1" hangingPunct="1"/>
              <a:t>8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  <a:ea typeface="ＭＳ Ｐゴシック" charset="0"/>
                <a:cs typeface="ＭＳ Ｐゴシック" charset="0"/>
              </a:rPr>
              <a:t>IP Service Model: Why Packets?</a:t>
            </a:r>
          </a:p>
        </p:txBody>
      </p:sp>
      <p:sp>
        <p:nvSpPr>
          <p:cNvPr id="84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latin typeface="Comic Sans MS" charset="0"/>
                <a:cs typeface="Arial" charset="0"/>
              </a:rPr>
              <a:t>Data traffic is bursty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Logging in to remote machines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Exchanging e-mail messages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Comic Sans MS" charset="0"/>
                <a:cs typeface="Arial" charset="0"/>
              </a:rPr>
              <a:t>Don</a:t>
            </a:r>
            <a:r>
              <a:rPr lang="ja-JP" altLang="en-US" sz="2400">
                <a:latin typeface="Comic Sans MS" charset="0"/>
                <a:cs typeface="Arial" charset="0"/>
              </a:rPr>
              <a:t>’</a:t>
            </a:r>
            <a:r>
              <a:rPr lang="en-US" altLang="ja-JP" sz="2400">
                <a:latin typeface="Comic Sans MS" charset="0"/>
                <a:cs typeface="Arial" charset="0"/>
              </a:rPr>
              <a:t>t want to waste bandwidth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No traffic exchanged during idle periods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Comic Sans MS" charset="0"/>
                <a:cs typeface="Arial" charset="0"/>
              </a:rPr>
              <a:t>Better to allow multiplexing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Different transfers share access to same links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Comic Sans MS" charset="0"/>
                <a:cs typeface="Arial" charset="0"/>
              </a:rPr>
              <a:t>Packets can be delivered by almost anything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RFC 1149: IP Datagrams over Avian Carriers (aka birds) 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Comic Sans MS" charset="0"/>
                <a:cs typeface="Arial" charset="0"/>
              </a:rPr>
              <a:t>… still, packet switching introduces inefficiencies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Extra header bits on every packet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Flexibility compensates the overhead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7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7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7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2755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Why the Internet Protocol ?</a:t>
            </a:r>
          </a:p>
        </p:txBody>
      </p:sp>
      <p:sp>
        <p:nvSpPr>
          <p:cNvPr id="29698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DC59EA8-6398-9C48-9D02-50327ECF345E}" type="slidenum">
              <a:rPr lang="en-US" sz="1400" b="0">
                <a:latin typeface="Times New Roman" charset="0"/>
                <a:cs typeface="Arial" charset="0"/>
              </a:rPr>
              <a:pPr eaLnBrk="1" hangingPunct="1"/>
              <a:t>9</a:t>
            </a:fld>
            <a:endParaRPr lang="en-US" sz="1400" b="0">
              <a:latin typeface="Times New Roman" charset="0"/>
              <a:cs typeface="Arial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04800" y="1219200"/>
            <a:ext cx="8443913" cy="523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3838" indent="-22383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563563" indent="-22383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3200" b="0">
                <a:solidFill>
                  <a:srgbClr val="0000FF"/>
                </a:solidFill>
                <a:latin typeface="Comic Sans MS" charset="0"/>
                <a:cs typeface="Arial" charset="0"/>
              </a:rPr>
              <a:t>Different (sub)networks had different options</a:t>
            </a:r>
          </a:p>
          <a:p>
            <a:pPr lvl="1" algn="l">
              <a:spcBef>
                <a:spcPct val="10000"/>
              </a:spcBef>
              <a:buFont typeface="Helvetica" charset="0"/>
              <a:buChar char="–"/>
            </a:pPr>
            <a:r>
              <a:rPr lang="en-US" sz="2800" b="0">
                <a:solidFill>
                  <a:schemeClr val="tx2"/>
                </a:solidFill>
                <a:latin typeface="Comic Sans MS" charset="0"/>
                <a:cs typeface="Arial" charset="0"/>
              </a:rPr>
              <a:t>Packet formats</a:t>
            </a:r>
          </a:p>
          <a:p>
            <a:pPr lvl="1" algn="l">
              <a:spcBef>
                <a:spcPct val="10000"/>
              </a:spcBef>
              <a:buFont typeface="Helvetica" charset="0"/>
              <a:buChar char="–"/>
            </a:pPr>
            <a:r>
              <a:rPr lang="en-US" sz="2800" b="0">
                <a:solidFill>
                  <a:schemeClr val="tx2"/>
                </a:solidFill>
                <a:latin typeface="Comic Sans MS" charset="0"/>
                <a:cs typeface="Arial" charset="0"/>
              </a:rPr>
              <a:t>Addresses</a:t>
            </a:r>
          </a:p>
          <a:p>
            <a:pPr lvl="1" algn="l">
              <a:spcBef>
                <a:spcPct val="10000"/>
              </a:spcBef>
              <a:buFont typeface="Helvetica" charset="0"/>
              <a:buChar char="–"/>
            </a:pPr>
            <a:r>
              <a:rPr lang="en-US" sz="2800" b="0">
                <a:solidFill>
                  <a:schemeClr val="tx2"/>
                </a:solidFill>
                <a:latin typeface="Comic Sans MS" charset="0"/>
                <a:cs typeface="Arial" charset="0"/>
              </a:rPr>
              <a:t>Routing options</a:t>
            </a:r>
          </a:p>
          <a:p>
            <a:pPr lvl="1" algn="l">
              <a:spcBef>
                <a:spcPct val="10000"/>
              </a:spcBef>
              <a:buFont typeface="Helvetica" charset="0"/>
              <a:buChar char="–"/>
            </a:pPr>
            <a:r>
              <a:rPr lang="en-US" sz="2800" b="0">
                <a:solidFill>
                  <a:schemeClr val="tx2"/>
                </a:solidFill>
                <a:latin typeface="Comic Sans MS" charset="0"/>
                <a:cs typeface="Arial" charset="0"/>
              </a:rPr>
              <a:t>Management and resource control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3200" b="0">
                <a:solidFill>
                  <a:srgbClr val="0000FF"/>
                </a:solidFill>
                <a:latin typeface="Comic Sans MS" charset="0"/>
                <a:cs typeface="Arial" charset="0"/>
              </a:rPr>
              <a:t>An interconnection layer </a:t>
            </a:r>
          </a:p>
          <a:p>
            <a:pPr lvl="1" algn="l">
              <a:spcBef>
                <a:spcPct val="10000"/>
              </a:spcBef>
              <a:buFont typeface="Helvetica" charset="0"/>
              <a:buChar char="–"/>
            </a:pPr>
            <a:r>
              <a:rPr lang="en-US" sz="2400" b="0">
                <a:solidFill>
                  <a:schemeClr val="tx2"/>
                </a:solidFill>
                <a:latin typeface="Comic Sans MS" charset="0"/>
                <a:cs typeface="Arial" charset="0"/>
              </a:rPr>
              <a:t>Allows interoperation</a:t>
            </a:r>
          </a:p>
          <a:p>
            <a:pPr lvl="1" algn="l">
              <a:spcBef>
                <a:spcPct val="10000"/>
              </a:spcBef>
              <a:buFont typeface="Helvetica" charset="0"/>
              <a:buChar char="–"/>
            </a:pPr>
            <a:r>
              <a:rPr lang="en-US" sz="2400" b="0">
                <a:solidFill>
                  <a:schemeClr val="tx2"/>
                </a:solidFill>
                <a:latin typeface="Comic Sans MS" charset="0"/>
                <a:cs typeface="Arial" charset="0"/>
              </a:rPr>
              <a:t>Hides specific network options</a:t>
            </a:r>
          </a:p>
          <a:p>
            <a:pPr lvl="1" algn="l">
              <a:spcBef>
                <a:spcPct val="10000"/>
              </a:spcBef>
              <a:buFont typeface="Helvetica" charset="0"/>
              <a:buChar char="–"/>
            </a:pPr>
            <a:endParaRPr lang="en-US" sz="2800" b="0">
              <a:solidFill>
                <a:schemeClr val="tx2"/>
              </a:solidFill>
              <a:latin typeface="Comic Sans MS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"/>
        <a:cs typeface=""/>
      </a:majorFont>
      <a:minorFont>
        <a:latin typeface="Comic Sans MS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11280</TotalTime>
  <Words>2083</Words>
  <Application>Microsoft Macintosh PowerPoint</Application>
  <PresentationFormat>On-screen Show (4:3)</PresentationFormat>
  <Paragraphs>440</Paragraphs>
  <Slides>34</Slides>
  <Notes>30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cs426</vt:lpstr>
      <vt:lpstr>Photo Editor Photo</vt:lpstr>
      <vt:lpstr> TCP/IP Computer Networks   Introduction to IP Networks </vt:lpstr>
      <vt:lpstr>Lecture Outline</vt:lpstr>
      <vt:lpstr>Links: Delay and Bandwidth</vt:lpstr>
      <vt:lpstr>Connecting More Than Two Hosts</vt:lpstr>
      <vt:lpstr>Beyond Directly-Connected Networks</vt:lpstr>
      <vt:lpstr>Packets</vt:lpstr>
      <vt:lpstr>Packet Switching: Statistical Multiplexing</vt:lpstr>
      <vt:lpstr>IP Service Model: Why Packets?</vt:lpstr>
      <vt:lpstr>Why the Internet Protocol ?</vt:lpstr>
      <vt:lpstr>IP Service: Best-Effort Packet Delivery</vt:lpstr>
      <vt:lpstr>IP Service Model: Why Best-Effort?</vt:lpstr>
      <vt:lpstr>IP Service: Best-Effort is Enough</vt:lpstr>
      <vt:lpstr>Example: Transmission Control Protocol</vt:lpstr>
      <vt:lpstr>Layering in the IP Protocols</vt:lpstr>
      <vt:lpstr>The Internet Protocol Suite</vt:lpstr>
      <vt:lpstr>Layer Encapsulation</vt:lpstr>
      <vt:lpstr>Is Layering Harmful?</vt:lpstr>
      <vt:lpstr>IP Packet Structure</vt:lpstr>
      <vt:lpstr>IP Header: Version, Length, ToS</vt:lpstr>
      <vt:lpstr>IP Header: Length, Fragments, TTL</vt:lpstr>
      <vt:lpstr>IP Header: To and From Addresses</vt:lpstr>
      <vt:lpstr>Source Address: What if Source Lies?</vt:lpstr>
      <vt:lpstr>Protocol Demultiplexing</vt:lpstr>
      <vt:lpstr>Resource Allocation: Queues</vt:lpstr>
      <vt:lpstr>Resource Allocation: Congestion Control</vt:lpstr>
      <vt:lpstr>Transmission Control Protocol</vt:lpstr>
      <vt:lpstr>History</vt:lpstr>
      <vt:lpstr>Other Main Driving Goals (In Order)</vt:lpstr>
      <vt:lpstr>Other Driving Goals, (Not ?) Met</vt:lpstr>
      <vt:lpstr>The Landscape is Changing</vt:lpstr>
      <vt:lpstr>Drawbacks — The Price of Success</vt:lpstr>
      <vt:lpstr>Paths to the Future</vt:lpstr>
      <vt:lpstr>Conclusion</vt:lpstr>
      <vt:lpstr>Written assignment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588</cp:revision>
  <dcterms:created xsi:type="dcterms:W3CDTF">2008-09-15T21:51:44Z</dcterms:created>
  <dcterms:modified xsi:type="dcterms:W3CDTF">2014-09-11T17:00:23Z</dcterms:modified>
</cp:coreProperties>
</file>