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268a26f1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268a26f1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268a26f1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268a26f1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Hugo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268a26f1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268a26f1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Hugo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268a26f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268a26f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Hugo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268a26f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268a26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268a26f1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268a26f1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Hugo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68a26f1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68a26f1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Alexandre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268a26f1e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268a26f1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Alexandre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68a26f1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268a26f1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Alexandre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268a26f1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268a26f1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Alexandre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68a26f1e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68a26f1e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Alexandre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68a26f1e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68a26f1e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Alexandre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75000"/>
          </a:blip>
          <a:srcRect b="33333" l="0" r="0" t="0"/>
          <a:stretch/>
        </p:blipFill>
        <p:spPr>
          <a:xfrm>
            <a:off x="0" y="7"/>
            <a:ext cx="914400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</a:rPr>
              <a:t>Aquarium Management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572000" y="3890400"/>
            <a:ext cx="4260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Alexandre Correia (53298)</a:t>
            </a:r>
            <a:br>
              <a:rPr b="0" lang="en-GB" sz="1200"/>
            </a:br>
            <a:r>
              <a:rPr lang="en-GB" sz="1200"/>
              <a:t>Hugo Rodrigues (53309)</a:t>
            </a:r>
            <a:endParaRPr sz="12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3890400"/>
            <a:ext cx="4260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Mobile and Pervasive Computing Systems</a:t>
            </a:r>
            <a:br>
              <a:rPr lang="en-GB" sz="1200"/>
            </a:br>
            <a:r>
              <a:rPr b="0" lang="en-GB" sz="1200"/>
              <a:t>2021/22 · Prof. Vítor Duarte</a:t>
            </a:r>
            <a:endParaRPr b="0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Temperature access/control</a:t>
            </a:r>
            <a:br>
              <a:rPr lang="en-GB"/>
            </a:br>
            <a:r>
              <a:rPr lang="en-GB" sz="2200"/>
              <a:t>Proposal - Features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0" name="Google Shape;160;p22"/>
          <p:cNvGrpSpPr/>
          <p:nvPr/>
        </p:nvGrpSpPr>
        <p:grpSpPr>
          <a:xfrm>
            <a:off x="311700" y="1468088"/>
            <a:ext cx="6390438" cy="3447200"/>
            <a:chOff x="311700" y="1468088"/>
            <a:chExt cx="6390438" cy="3447200"/>
          </a:xfrm>
        </p:grpSpPr>
        <p:pic>
          <p:nvPicPr>
            <p:cNvPr id="161" name="Google Shape;16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2046825" y="1629687"/>
              <a:ext cx="790050" cy="1267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2"/>
            <p:cNvSpPr txBox="1"/>
            <p:nvPr/>
          </p:nvSpPr>
          <p:spPr>
            <a:xfrm>
              <a:off x="1170000" y="2672963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1 Potentiometer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63" name="Google Shape;163;p22"/>
            <p:cNvSpPr txBox="1"/>
            <p:nvPr/>
          </p:nvSpPr>
          <p:spPr>
            <a:xfrm>
              <a:off x="311700" y="1468088"/>
              <a:ext cx="426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Measure (simulate)</a:t>
              </a:r>
              <a:endParaRPr/>
            </a:p>
          </p:txBody>
        </p:sp>
        <p:grpSp>
          <p:nvGrpSpPr>
            <p:cNvPr id="164" name="Google Shape;164;p22"/>
            <p:cNvGrpSpPr/>
            <p:nvPr/>
          </p:nvGrpSpPr>
          <p:grpSpPr>
            <a:xfrm>
              <a:off x="2441838" y="3291825"/>
              <a:ext cx="4260300" cy="1623463"/>
              <a:chOff x="2441838" y="3892425"/>
              <a:chExt cx="4260300" cy="1623463"/>
            </a:xfrm>
          </p:grpSpPr>
          <p:pic>
            <p:nvPicPr>
              <p:cNvPr id="165" name="Google Shape;165;p22"/>
              <p:cNvPicPr preferRelativeResize="0"/>
              <p:nvPr/>
            </p:nvPicPr>
            <p:blipFill rotWithShape="1">
              <a:blip r:embed="rId4">
                <a:alphaModFix/>
              </a:blip>
              <a:srcRect b="17942" l="26603" r="26599" t="12185"/>
              <a:stretch/>
            </p:blipFill>
            <p:spPr>
              <a:xfrm>
                <a:off x="3544250" y="4292629"/>
                <a:ext cx="548700" cy="8192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Google Shape;166;p22"/>
              <p:cNvSpPr txBox="1"/>
              <p:nvPr/>
            </p:nvSpPr>
            <p:spPr>
              <a:xfrm>
                <a:off x="2546750" y="5111925"/>
                <a:ext cx="2543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b="1"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1 Red LED</a:t>
                </a:r>
                <a:endParaRPr b="1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sp>
            <p:nvSpPr>
              <p:cNvPr id="167" name="Google Shape;167;p22"/>
              <p:cNvSpPr txBox="1"/>
              <p:nvPr/>
            </p:nvSpPr>
            <p:spPr>
              <a:xfrm>
                <a:off x="2441838" y="3892425"/>
                <a:ext cx="426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O</a:t>
                </a:r>
                <a:r>
                  <a:rPr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ut of bounds warning</a:t>
                </a:r>
                <a:endParaRPr/>
              </a:p>
            </p:txBody>
          </p:sp>
          <p:pic>
            <p:nvPicPr>
              <p:cNvPr id="168" name="Google Shape;168;p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25135" y="4303663"/>
                <a:ext cx="400500" cy="801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9" name="Google Shape;169;p22"/>
              <p:cNvSpPr txBox="1"/>
              <p:nvPr/>
            </p:nvSpPr>
            <p:spPr>
              <a:xfrm>
                <a:off x="4053525" y="5115688"/>
                <a:ext cx="2543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b="1"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App</a:t>
                </a:r>
                <a:endParaRPr b="1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</p:grpSp>
      </p:grpSp>
      <p:grpSp>
        <p:nvGrpSpPr>
          <p:cNvPr id="170" name="Google Shape;170;p22"/>
          <p:cNvGrpSpPr/>
          <p:nvPr/>
        </p:nvGrpSpPr>
        <p:grpSpPr>
          <a:xfrm>
            <a:off x="5342600" y="1868300"/>
            <a:ext cx="2543700" cy="1201200"/>
            <a:chOff x="5477450" y="3681075"/>
            <a:chExt cx="2543700" cy="1201200"/>
          </a:xfrm>
        </p:grpSpPr>
        <p:pic>
          <p:nvPicPr>
            <p:cNvPr id="171" name="Google Shape;17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49060" y="3681075"/>
              <a:ext cx="400500" cy="80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2"/>
            <p:cNvSpPr txBox="1"/>
            <p:nvPr/>
          </p:nvSpPr>
          <p:spPr>
            <a:xfrm>
              <a:off x="5477450" y="4482075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App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173" name="Google Shape;173;p22"/>
          <p:cNvSpPr txBox="1"/>
          <p:nvPr/>
        </p:nvSpPr>
        <p:spPr>
          <a:xfrm>
            <a:off x="4484300" y="1468088"/>
            <a:ext cx="42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 </a:t>
            </a:r>
            <a:r>
              <a:rPr lang="en-GB"/>
              <a:t>access/control</a:t>
            </a:r>
            <a:br>
              <a:rPr lang="en-GB"/>
            </a:br>
            <a:r>
              <a:rPr lang="en-GB" sz="2200"/>
              <a:t>Proposal - Features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5342600" y="1868300"/>
            <a:ext cx="2543700" cy="1201200"/>
            <a:chOff x="5477450" y="3681075"/>
            <a:chExt cx="2543700" cy="1201200"/>
          </a:xfrm>
        </p:grpSpPr>
        <p:pic>
          <p:nvPicPr>
            <p:cNvPr id="182" name="Google Shape;182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49060" y="3681075"/>
              <a:ext cx="400500" cy="80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3"/>
            <p:cNvSpPr txBox="1"/>
            <p:nvPr/>
          </p:nvSpPr>
          <p:spPr>
            <a:xfrm>
              <a:off x="5477450" y="4482075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App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184" name="Google Shape;184;p23"/>
          <p:cNvSpPr txBox="1"/>
          <p:nvPr/>
        </p:nvSpPr>
        <p:spPr>
          <a:xfrm>
            <a:off x="4484300" y="1468088"/>
            <a:ext cx="42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Access</a:t>
            </a:r>
            <a:endParaRPr/>
          </a:p>
        </p:txBody>
      </p:sp>
      <p:grpSp>
        <p:nvGrpSpPr>
          <p:cNvPr id="185" name="Google Shape;185;p23"/>
          <p:cNvGrpSpPr/>
          <p:nvPr/>
        </p:nvGrpSpPr>
        <p:grpSpPr>
          <a:xfrm>
            <a:off x="2441838" y="3291825"/>
            <a:ext cx="4260300" cy="1623463"/>
            <a:chOff x="2441838" y="3892425"/>
            <a:chExt cx="4260300" cy="1623463"/>
          </a:xfrm>
        </p:grpSpPr>
        <p:sp>
          <p:nvSpPr>
            <p:cNvPr id="186" name="Google Shape;186;p23"/>
            <p:cNvSpPr txBox="1"/>
            <p:nvPr/>
          </p:nvSpPr>
          <p:spPr>
            <a:xfrm>
              <a:off x="2546750" y="5111925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1 Yellow LED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2441838" y="3892425"/>
              <a:ext cx="426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O</a:t>
              </a:r>
              <a:r>
                <a:rPr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ut of bounds warning</a:t>
              </a:r>
              <a:endParaRPr/>
            </a:p>
          </p:txBody>
        </p:sp>
        <p:pic>
          <p:nvPicPr>
            <p:cNvPr id="188" name="Google Shape;18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25135" y="4303663"/>
              <a:ext cx="400500" cy="80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3"/>
            <p:cNvSpPr txBox="1"/>
            <p:nvPr/>
          </p:nvSpPr>
          <p:spPr>
            <a:xfrm>
              <a:off x="4053525" y="5115688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App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90" name="Google Shape;190;p23"/>
          <p:cNvGrpSpPr/>
          <p:nvPr/>
        </p:nvGrpSpPr>
        <p:grpSpPr>
          <a:xfrm>
            <a:off x="311700" y="1466400"/>
            <a:ext cx="4260300" cy="3316400"/>
            <a:chOff x="311700" y="1466400"/>
            <a:chExt cx="4260300" cy="3316400"/>
          </a:xfrm>
        </p:grpSpPr>
        <p:pic>
          <p:nvPicPr>
            <p:cNvPr id="191" name="Google Shape;19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2046825" y="1628000"/>
              <a:ext cx="790050" cy="1267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3"/>
            <p:cNvSpPr txBox="1"/>
            <p:nvPr/>
          </p:nvSpPr>
          <p:spPr>
            <a:xfrm>
              <a:off x="1170000" y="2671275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1 Potentiometer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11700" y="1466400"/>
              <a:ext cx="426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Measure (simulate)</a:t>
              </a:r>
              <a:endParaRPr/>
            </a:p>
          </p:txBody>
        </p:sp>
        <p:pic>
          <p:nvPicPr>
            <p:cNvPr id="194" name="Google Shape;194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95275">
              <a:off x="3190550" y="3490600"/>
              <a:ext cx="1225924" cy="1225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Brightness access/control</a:t>
            </a:r>
            <a:br>
              <a:rPr lang="en-GB"/>
            </a:br>
            <a:r>
              <a:rPr lang="en-GB" sz="2200"/>
              <a:t>Proposal - Features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2" name="Google Shape;202;p24"/>
          <p:cNvGrpSpPr/>
          <p:nvPr/>
        </p:nvGrpSpPr>
        <p:grpSpPr>
          <a:xfrm>
            <a:off x="311700" y="1506250"/>
            <a:ext cx="6390450" cy="3439563"/>
            <a:chOff x="311700" y="1126550"/>
            <a:chExt cx="6390450" cy="3439563"/>
          </a:xfrm>
        </p:grpSpPr>
        <p:grpSp>
          <p:nvGrpSpPr>
            <p:cNvPr id="203" name="Google Shape;203;p24"/>
            <p:cNvGrpSpPr/>
            <p:nvPr/>
          </p:nvGrpSpPr>
          <p:grpSpPr>
            <a:xfrm>
              <a:off x="2441850" y="2961038"/>
              <a:ext cx="4260300" cy="1605075"/>
              <a:chOff x="2441850" y="3307188"/>
              <a:chExt cx="4260300" cy="1605075"/>
            </a:xfrm>
          </p:grpSpPr>
          <p:sp>
            <p:nvSpPr>
              <p:cNvPr id="204" name="Google Shape;204;p24"/>
              <p:cNvSpPr txBox="1"/>
              <p:nvPr/>
            </p:nvSpPr>
            <p:spPr>
              <a:xfrm>
                <a:off x="3300150" y="4512063"/>
                <a:ext cx="2543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b="1"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4</a:t>
                </a:r>
                <a:r>
                  <a:rPr b="1"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 White LEDs</a:t>
                </a:r>
                <a:endParaRPr b="1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sp>
            <p:nvSpPr>
              <p:cNvPr id="205" name="Google Shape;205;p24"/>
              <p:cNvSpPr txBox="1"/>
              <p:nvPr/>
            </p:nvSpPr>
            <p:spPr>
              <a:xfrm>
                <a:off x="2441850" y="3307188"/>
                <a:ext cx="426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Aquarium's brightness</a:t>
                </a:r>
                <a:endParaRPr/>
              </a:p>
            </p:txBody>
          </p:sp>
          <p:pic>
            <p:nvPicPr>
              <p:cNvPr id="206" name="Google Shape;206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85851" y="3709237"/>
                <a:ext cx="446101" cy="8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33658" y="3709237"/>
                <a:ext cx="446101" cy="8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29273" y="3709237"/>
                <a:ext cx="446101" cy="80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481466" y="3709237"/>
                <a:ext cx="446101" cy="801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Google Shape;210;p24"/>
            <p:cNvGrpSpPr/>
            <p:nvPr/>
          </p:nvGrpSpPr>
          <p:grpSpPr>
            <a:xfrm>
              <a:off x="311700" y="1126550"/>
              <a:ext cx="4260300" cy="1839738"/>
              <a:chOff x="311700" y="1126550"/>
              <a:chExt cx="4260300" cy="1839738"/>
            </a:xfrm>
          </p:grpSpPr>
          <p:sp>
            <p:nvSpPr>
              <p:cNvPr id="211" name="Google Shape;211;p24"/>
              <p:cNvSpPr txBox="1"/>
              <p:nvPr/>
            </p:nvSpPr>
            <p:spPr>
              <a:xfrm>
                <a:off x="311700" y="1126550"/>
                <a:ext cx="4260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rPr>
                  <a:t>Measure ambient light</a:t>
                </a:r>
                <a:endParaRPr/>
              </a:p>
            </p:txBody>
          </p:sp>
          <p:grpSp>
            <p:nvGrpSpPr>
              <p:cNvPr id="212" name="Google Shape;212;p24"/>
              <p:cNvGrpSpPr/>
              <p:nvPr/>
            </p:nvGrpSpPr>
            <p:grpSpPr>
              <a:xfrm>
                <a:off x="555588" y="1526750"/>
                <a:ext cx="3089113" cy="1439538"/>
                <a:chOff x="65050" y="1315688"/>
                <a:chExt cx="3089113" cy="1439538"/>
              </a:xfrm>
            </p:grpSpPr>
            <p:sp>
              <p:nvSpPr>
                <p:cNvPr id="213" name="Google Shape;213;p24"/>
                <p:cNvSpPr txBox="1"/>
                <p:nvPr/>
              </p:nvSpPr>
              <p:spPr>
                <a:xfrm>
                  <a:off x="65050" y="2138125"/>
                  <a:ext cx="1900800" cy="61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b="1" lang="en-GB">
                      <a:solidFill>
                        <a:schemeClr val="dk2"/>
                      </a:solidFill>
                      <a:latin typeface="Source Code Pro"/>
                      <a:ea typeface="Source Code Pro"/>
                      <a:cs typeface="Source Code Pro"/>
                      <a:sym typeface="Source Code Pro"/>
                    </a:rPr>
                    <a:t>1 </a:t>
                  </a:r>
                  <a:r>
                    <a:rPr b="1" lang="en-GB">
                      <a:solidFill>
                        <a:schemeClr val="dk2"/>
                      </a:solidFill>
                      <a:latin typeface="Source Code Pro"/>
                      <a:ea typeface="Source Code Pro"/>
                      <a:cs typeface="Source Code Pro"/>
                      <a:sym typeface="Source Code Pro"/>
                    </a:rPr>
                    <a:t>Photoresistor</a:t>
                  </a:r>
                  <a:br>
                    <a:rPr b="1" lang="en-GB">
                      <a:solidFill>
                        <a:schemeClr val="dk2"/>
                      </a:solidFill>
                      <a:latin typeface="Source Code Pro"/>
                      <a:ea typeface="Source Code Pro"/>
                      <a:cs typeface="Source Code Pro"/>
                      <a:sym typeface="Source Code Pro"/>
                    </a:rPr>
                  </a:br>
                  <a:r>
                    <a:rPr b="1" i="1" lang="en-GB" sz="1200">
                      <a:solidFill>
                        <a:schemeClr val="dk2"/>
                      </a:solidFill>
                      <a:latin typeface="Source Code Pro"/>
                      <a:ea typeface="Source Code Pro"/>
                      <a:cs typeface="Source Code Pro"/>
                      <a:sym typeface="Source Code Pro"/>
                    </a:rPr>
                    <a:t>Auto mode</a:t>
                  </a:r>
                  <a:endParaRPr b="1" i="1" sz="1200">
                    <a:solidFill>
                      <a:schemeClr val="dk2"/>
                    </a:solidFill>
                    <a:latin typeface="Source Code Pro"/>
                    <a:ea typeface="Source Code Pro"/>
                    <a:cs typeface="Source Code Pro"/>
                    <a:sym typeface="Source Code Pro"/>
                  </a:endParaRPr>
                </a:p>
              </p:txBody>
            </p:sp>
            <p:pic>
              <p:nvPicPr>
                <p:cNvPr id="214" name="Google Shape;214;p2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95050" y="1315688"/>
                  <a:ext cx="640800" cy="801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5" name="Google Shape;215;p24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753663" y="1315700"/>
                  <a:ext cx="400500" cy="801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216" name="Google Shape;216;p24"/>
                <p:cNvCxnSpPr/>
                <p:nvPr/>
              </p:nvCxnSpPr>
              <p:spPr>
                <a:xfrm rot="10800000">
                  <a:off x="2070275" y="1411200"/>
                  <a:ext cx="0" cy="1254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17" name="Google Shape;217;p24"/>
          <p:cNvGrpSpPr/>
          <p:nvPr/>
        </p:nvGrpSpPr>
        <p:grpSpPr>
          <a:xfrm>
            <a:off x="5342600" y="1868300"/>
            <a:ext cx="2543700" cy="1201200"/>
            <a:chOff x="5477450" y="3681075"/>
            <a:chExt cx="2543700" cy="1201200"/>
          </a:xfrm>
        </p:grpSpPr>
        <p:pic>
          <p:nvPicPr>
            <p:cNvPr id="218" name="Google Shape;21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49060" y="3681075"/>
              <a:ext cx="400500" cy="80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24"/>
            <p:cNvSpPr txBox="1"/>
            <p:nvPr/>
          </p:nvSpPr>
          <p:spPr>
            <a:xfrm>
              <a:off x="5477450" y="4482075"/>
              <a:ext cx="2543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-GB">
                  <a:solidFill>
                    <a:schemeClr val="dk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App</a:t>
              </a:r>
              <a:endParaRPr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220" name="Google Shape;220;p24"/>
          <p:cNvSpPr txBox="1"/>
          <p:nvPr/>
        </p:nvSpPr>
        <p:spPr>
          <a:xfrm>
            <a:off x="4484300" y="1468088"/>
            <a:ext cx="42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Access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2556513" y="2742625"/>
            <a:ext cx="19008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App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i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Manual </a:t>
            </a:r>
            <a:r>
              <a:rPr b="1" i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mode</a:t>
            </a:r>
            <a:endParaRPr b="1" i="1"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Mobile Application (Android)</a:t>
            </a:r>
            <a:br>
              <a:rPr lang="en-GB"/>
            </a:br>
            <a:r>
              <a:rPr lang="en-GB" sz="2200"/>
              <a:t>Proposal</a:t>
            </a:r>
            <a:endParaRPr/>
          </a:p>
        </p:txBody>
      </p:sp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775" y="1329550"/>
            <a:ext cx="5752451" cy="36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&amp;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629900" y="292850"/>
            <a:ext cx="1363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Different fish require different living conditions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People need to measure these conditions very often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228675"/>
            <a:ext cx="3999900" cy="3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Avoid the constant manual measurements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Users can access the </a:t>
            </a:r>
            <a:r>
              <a:rPr b="1" lang="en-GB"/>
              <a:t>temperature</a:t>
            </a:r>
            <a:r>
              <a:rPr lang="en-GB"/>
              <a:t> and </a:t>
            </a:r>
            <a:r>
              <a:rPr b="1" lang="en-GB"/>
              <a:t>PH</a:t>
            </a:r>
            <a:r>
              <a:rPr lang="en-GB"/>
              <a:t> levels of through the mobile app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Users can access and control the </a:t>
            </a:r>
            <a:r>
              <a:rPr b="1" lang="en-GB"/>
              <a:t>brightness</a:t>
            </a:r>
            <a:r>
              <a:rPr lang="en-GB"/>
              <a:t> of the aquarium through the mobile app</a:t>
            </a:r>
            <a:endParaRPr b="1" sz="1400"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6150600" y="292850"/>
            <a:ext cx="1363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36" y="3248050"/>
            <a:ext cx="1530826" cy="153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Proposal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798625"/>
            <a:ext cx="64865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Architecture</a:t>
            </a:r>
            <a:br>
              <a:rPr lang="en-GB"/>
            </a:br>
            <a:r>
              <a:rPr lang="en-GB" sz="2200"/>
              <a:t>Proposal</a:t>
            </a:r>
            <a:endParaRPr sz="2200"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Architecture</a:t>
            </a:r>
            <a:br>
              <a:rPr lang="en-GB"/>
            </a:br>
            <a:r>
              <a:rPr lang="en-GB" sz="2200"/>
              <a:t>Proposal</a:t>
            </a:r>
            <a:endParaRPr sz="220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798625"/>
            <a:ext cx="64865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1267250" y="1826325"/>
            <a:ext cx="1695900" cy="17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8"/>
          <p:cNvGrpSpPr/>
          <p:nvPr/>
        </p:nvGrpSpPr>
        <p:grpSpPr>
          <a:xfrm>
            <a:off x="823565" y="3732036"/>
            <a:ext cx="2583266" cy="790171"/>
            <a:chOff x="898103" y="3545686"/>
            <a:chExt cx="2583266" cy="790171"/>
          </a:xfrm>
        </p:grpSpPr>
        <p:grpSp>
          <p:nvGrpSpPr>
            <p:cNvPr id="99" name="Google Shape;99;p18"/>
            <p:cNvGrpSpPr/>
            <p:nvPr/>
          </p:nvGrpSpPr>
          <p:grpSpPr>
            <a:xfrm>
              <a:off x="898103" y="3545686"/>
              <a:ext cx="2583266" cy="790171"/>
              <a:chOff x="959753" y="3075311"/>
              <a:chExt cx="2583266" cy="790171"/>
            </a:xfrm>
          </p:grpSpPr>
          <p:pic>
            <p:nvPicPr>
              <p:cNvPr id="100" name="Google Shape;100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1920558">
                <a:off x="1030201" y="3189391"/>
                <a:ext cx="372724" cy="372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2700000">
                <a:off x="2974189" y="3172907"/>
                <a:ext cx="471234" cy="4712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129579" y="3290858"/>
                <a:ext cx="564251" cy="574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1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69098" y="3286368"/>
                <a:ext cx="564251" cy="574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4" name="Google Shape;104;p18"/>
            <p:cNvPicPr preferRelativeResize="0"/>
            <p:nvPr/>
          </p:nvPicPr>
          <p:blipFill rotWithShape="1">
            <a:blip r:embed="rId7">
              <a:alphaModFix/>
            </a:blip>
            <a:srcRect b="28115" l="0" r="0" t="27511"/>
            <a:stretch/>
          </p:blipFill>
          <p:spPr>
            <a:xfrm>
              <a:off x="1599100" y="3826750"/>
              <a:ext cx="1032176" cy="45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Architecture</a:t>
            </a:r>
            <a:br>
              <a:rPr lang="en-GB"/>
            </a:br>
            <a:r>
              <a:rPr lang="en-GB" sz="2200"/>
              <a:t>Proposal</a:t>
            </a:r>
            <a:endParaRPr sz="2200"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798625"/>
            <a:ext cx="64865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6199750" y="1826325"/>
            <a:ext cx="1695900" cy="17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750" y="3720919"/>
            <a:ext cx="1695900" cy="84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875" y="3680500"/>
            <a:ext cx="615000" cy="3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6150" y="3948100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8650" y="3773674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Architecture</a:t>
            </a:r>
            <a:br>
              <a:rPr lang="en-GB"/>
            </a:br>
            <a:r>
              <a:rPr lang="en-GB" sz="2200"/>
              <a:t>Proposal</a:t>
            </a:r>
            <a:endParaRPr sz="2200"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798625"/>
            <a:ext cx="64865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3724050" y="2235400"/>
            <a:ext cx="1695900" cy="17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213" y="4118900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763" y="4299500"/>
            <a:ext cx="439798" cy="43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5264775" y="3705175"/>
            <a:ext cx="1434900" cy="113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2398150" y="3705175"/>
            <a:ext cx="1434900" cy="113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Architecture</a:t>
            </a:r>
            <a:br>
              <a:rPr lang="en-GB"/>
            </a:br>
            <a:r>
              <a:rPr lang="en-GB" sz="2200"/>
              <a:t>Proposal</a:t>
            </a:r>
            <a:endParaRPr sz="2200"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798625"/>
            <a:ext cx="64865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24441" l="10835" r="10299" t="25493"/>
          <a:stretch/>
        </p:blipFill>
        <p:spPr>
          <a:xfrm>
            <a:off x="2655187" y="3890676"/>
            <a:ext cx="920827" cy="5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875" y="3908622"/>
            <a:ext cx="548700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2398138" y="4475100"/>
            <a:ext cx="143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Remote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264763" y="4475100"/>
            <a:ext cx="143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Local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2864104" y="2774653"/>
            <a:ext cx="996900" cy="326100"/>
            <a:chOff x="400675" y="2897875"/>
            <a:chExt cx="996900" cy="326100"/>
          </a:xfrm>
        </p:grpSpPr>
        <p:sp>
          <p:nvSpPr>
            <p:cNvPr id="145" name="Google Shape;145;p21"/>
            <p:cNvSpPr/>
            <p:nvPr/>
          </p:nvSpPr>
          <p:spPr>
            <a:xfrm>
              <a:off x="400675" y="2897875"/>
              <a:ext cx="996900" cy="32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6" name="Google Shape;146;p21"/>
            <p:cNvCxnSpPr>
              <a:stCxn id="145" idx="1"/>
              <a:endCxn id="145" idx="3"/>
            </p:cNvCxnSpPr>
            <p:nvPr/>
          </p:nvCxnSpPr>
          <p:spPr>
            <a:xfrm>
              <a:off x="400675" y="3060925"/>
              <a:ext cx="996900" cy="0"/>
            </a:xfrm>
            <a:prstGeom prst="straightConnector1">
              <a:avLst/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147" name="Google Shape;147;p21"/>
          <p:cNvGrpSpPr/>
          <p:nvPr/>
        </p:nvGrpSpPr>
        <p:grpSpPr>
          <a:xfrm>
            <a:off x="5283415" y="2774653"/>
            <a:ext cx="996900" cy="326100"/>
            <a:chOff x="400675" y="2897875"/>
            <a:chExt cx="996900" cy="326100"/>
          </a:xfrm>
        </p:grpSpPr>
        <p:sp>
          <p:nvSpPr>
            <p:cNvPr id="148" name="Google Shape;148;p21"/>
            <p:cNvSpPr/>
            <p:nvPr/>
          </p:nvSpPr>
          <p:spPr>
            <a:xfrm>
              <a:off x="400675" y="2897875"/>
              <a:ext cx="996900" cy="32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9" name="Google Shape;149;p21"/>
            <p:cNvCxnSpPr>
              <a:stCxn id="148" idx="1"/>
              <a:endCxn id="148" idx="3"/>
            </p:cNvCxnSpPr>
            <p:nvPr/>
          </p:nvCxnSpPr>
          <p:spPr>
            <a:xfrm>
              <a:off x="400675" y="3060925"/>
              <a:ext cx="996900" cy="0"/>
            </a:xfrm>
            <a:prstGeom prst="straightConnector1">
              <a:avLst/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150" name="Google Shape;150;p21"/>
          <p:cNvGrpSpPr/>
          <p:nvPr/>
        </p:nvGrpSpPr>
        <p:grpSpPr>
          <a:xfrm>
            <a:off x="2806508" y="2013900"/>
            <a:ext cx="3548366" cy="326100"/>
            <a:chOff x="400675" y="2897875"/>
            <a:chExt cx="996900" cy="326100"/>
          </a:xfrm>
        </p:grpSpPr>
        <p:sp>
          <p:nvSpPr>
            <p:cNvPr id="151" name="Google Shape;151;p21"/>
            <p:cNvSpPr/>
            <p:nvPr/>
          </p:nvSpPr>
          <p:spPr>
            <a:xfrm>
              <a:off x="400675" y="2897875"/>
              <a:ext cx="996900" cy="32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21"/>
            <p:cNvCxnSpPr>
              <a:stCxn id="151" idx="1"/>
              <a:endCxn id="151" idx="3"/>
            </p:cNvCxnSpPr>
            <p:nvPr/>
          </p:nvCxnSpPr>
          <p:spPr>
            <a:xfrm>
              <a:off x="400675" y="3060925"/>
              <a:ext cx="996900" cy="0"/>
            </a:xfrm>
            <a:prstGeom prst="straightConnector1">
              <a:avLst/>
            </a:prstGeom>
            <a:noFill/>
            <a:ln cap="flat" cmpd="sng" w="38100">
              <a:solidFill>
                <a:srgbClr val="99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